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D5A03-4888-457C-9EA4-E45F0D2BC585}">
          <p14:sldIdLst>
            <p14:sldId id="328"/>
            <p14:sldId id="32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41A"/>
    <a:srgbClr val="EB2E0F"/>
    <a:srgbClr val="FFFFFF"/>
    <a:srgbClr val="FFFDD1"/>
    <a:srgbClr val="5675E6"/>
    <a:srgbClr val="0070C0"/>
    <a:srgbClr val="FFD521"/>
    <a:srgbClr val="BAFE22"/>
    <a:srgbClr val="F36047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2154" autoAdjust="0"/>
  </p:normalViewPr>
  <p:slideViewPr>
    <p:cSldViewPr snapToGrid="0">
      <p:cViewPr varScale="1">
        <p:scale>
          <a:sx n="103" d="100"/>
          <a:sy n="103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88E8-3840-4376-8E8B-8601CED3DC9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450B-C674-4720-9700-5FCBEFD3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4406-21BA-47BC-B6E2-409A9190037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DCB-24A6-4B61-A1BB-14C33AA3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r>
              <a:rPr lang="en-US" dirty="0"/>
              <a:t>h/t @</a:t>
            </a:r>
            <a:r>
              <a:rPr lang="en-US" dirty="0" err="1"/>
              <a:t>redtwitdown</a:t>
            </a:r>
            <a:r>
              <a:rPr lang="en-US" dirty="0"/>
              <a:t>, @</a:t>
            </a:r>
            <a:r>
              <a:rPr lang="en-US" dirty="0" err="1"/>
              <a:t>raoulendres</a:t>
            </a:r>
            <a:r>
              <a:rPr lang="en-US" dirty="0"/>
              <a:t>, @</a:t>
            </a:r>
            <a:r>
              <a:rPr lang="en-US" dirty="0" err="1"/>
              <a:t>nicholaschapel</a:t>
            </a:r>
            <a:r>
              <a:rPr lang="en-US" dirty="0"/>
              <a:t> and many more who provided valuable feedback on Twitter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feedback will make this better. Let’s chat!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47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BDF7-7E69-4863-AEF7-ACEAA508A24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Segoe UI Semibold" panose="020B0702040204020203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/>
          <p:cNvSpPr/>
          <p:nvPr/>
        </p:nvSpPr>
        <p:spPr>
          <a:xfrm>
            <a:off x="71526" y="65838"/>
            <a:ext cx="7624063" cy="669428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121151" y="735266"/>
            <a:ext cx="8982274" cy="669428"/>
            <a:chOff x="3121151" y="735266"/>
            <a:chExt cx="8982274" cy="669428"/>
          </a:xfrm>
        </p:grpSpPr>
        <p:sp>
          <p:nvSpPr>
            <p:cNvPr id="20" name="Freeform: Shape 19"/>
            <p:cNvSpPr/>
            <p:nvPr/>
          </p:nvSpPr>
          <p:spPr>
            <a:xfrm>
              <a:off x="3121151" y="735266"/>
              <a:ext cx="1524812" cy="669428"/>
            </a:xfrm>
            <a:custGeom>
              <a:avLst/>
              <a:gdLst>
                <a:gd name="connsiteX0" fmla="*/ 0 w 1524812"/>
                <a:gd name="connsiteY0" fmla="*/ 669428 h 669428"/>
                <a:gd name="connsiteX1" fmla="*/ 381206 w 1524812"/>
                <a:gd name="connsiteY1" fmla="*/ 0 h 669428"/>
                <a:gd name="connsiteX2" fmla="*/ 1143606 w 1524812"/>
                <a:gd name="connsiteY2" fmla="*/ 0 h 669428"/>
                <a:gd name="connsiteX3" fmla="*/ 1524812 w 1524812"/>
                <a:gd name="connsiteY3" fmla="*/ 669428 h 669428"/>
                <a:gd name="connsiteX4" fmla="*/ 0 w 1524812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812" h="669428">
                  <a:moveTo>
                    <a:pt x="0" y="669428"/>
                  </a:moveTo>
                  <a:lnTo>
                    <a:pt x="381206" y="0"/>
                  </a:lnTo>
                  <a:lnTo>
                    <a:pt x="1143606" y="0"/>
                  </a:lnTo>
                  <a:lnTo>
                    <a:pt x="1524812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3604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0861" tIns="35560" rIns="680860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9672" y="870599"/>
              <a:ext cx="747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5963" y="785035"/>
              <a:ext cx="7457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Riesci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ad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usare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contromisure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adeguate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per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espellere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un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avversario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e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ripristinare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una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risorsa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39948" y="1404695"/>
            <a:ext cx="9604097" cy="669428"/>
            <a:chOff x="2739948" y="1404695"/>
            <a:chExt cx="9604097" cy="669428"/>
          </a:xfrm>
        </p:grpSpPr>
        <p:sp>
          <p:nvSpPr>
            <p:cNvPr id="21" name="Freeform: Shape 20"/>
            <p:cNvSpPr/>
            <p:nvPr/>
          </p:nvSpPr>
          <p:spPr>
            <a:xfrm>
              <a:off x="2739948" y="1404695"/>
              <a:ext cx="2287218" cy="669428"/>
            </a:xfrm>
            <a:custGeom>
              <a:avLst/>
              <a:gdLst>
                <a:gd name="connsiteX0" fmla="*/ 0 w 2287218"/>
                <a:gd name="connsiteY0" fmla="*/ 669428 h 669428"/>
                <a:gd name="connsiteX1" fmla="*/ 381206 w 2287218"/>
                <a:gd name="connsiteY1" fmla="*/ 0 h 669428"/>
                <a:gd name="connsiteX2" fmla="*/ 1906012 w 2287218"/>
                <a:gd name="connsiteY2" fmla="*/ 0 h 669428"/>
                <a:gd name="connsiteX3" fmla="*/ 2287218 w 2287218"/>
                <a:gd name="connsiteY3" fmla="*/ 669428 h 669428"/>
                <a:gd name="connsiteX4" fmla="*/ 0 w 2287218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18" h="669428">
                  <a:moveTo>
                    <a:pt x="0" y="669428"/>
                  </a:moveTo>
                  <a:lnTo>
                    <a:pt x="381206" y="0"/>
                  </a:lnTo>
                  <a:lnTo>
                    <a:pt x="1906012" y="0"/>
                  </a:lnTo>
                  <a:lnTo>
                    <a:pt x="2287218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512" tIns="35560" rIns="1003511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717" y="1511860"/>
              <a:ext cx="1127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TRACK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86583" y="1440447"/>
              <a:ext cx="7457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Durante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un'intrusione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riesci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ad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osservare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l'attività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di un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avversario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in tempo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reale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8745" y="2074124"/>
            <a:ext cx="8411580" cy="669428"/>
            <a:chOff x="2358745" y="2074124"/>
            <a:chExt cx="8411580" cy="669428"/>
          </a:xfrm>
        </p:grpSpPr>
        <p:sp>
          <p:nvSpPr>
            <p:cNvPr id="22" name="Freeform: Shape 21"/>
            <p:cNvSpPr/>
            <p:nvPr/>
          </p:nvSpPr>
          <p:spPr>
            <a:xfrm>
              <a:off x="2358745" y="2074124"/>
              <a:ext cx="3049625" cy="669428"/>
            </a:xfrm>
            <a:custGeom>
              <a:avLst/>
              <a:gdLst>
                <a:gd name="connsiteX0" fmla="*/ 0 w 3049625"/>
                <a:gd name="connsiteY0" fmla="*/ 669428 h 669428"/>
                <a:gd name="connsiteX1" fmla="*/ 381206 w 3049625"/>
                <a:gd name="connsiteY1" fmla="*/ 0 h 669428"/>
                <a:gd name="connsiteX2" fmla="*/ 2668419 w 3049625"/>
                <a:gd name="connsiteY2" fmla="*/ 0 h 669428"/>
                <a:gd name="connsiteX3" fmla="*/ 3049625 w 3049625"/>
                <a:gd name="connsiteY3" fmla="*/ 669428 h 669428"/>
                <a:gd name="connsiteX4" fmla="*/ 0 w 3049625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625" h="669428">
                  <a:moveTo>
                    <a:pt x="0" y="669428"/>
                  </a:moveTo>
                  <a:lnTo>
                    <a:pt x="381206" y="0"/>
                  </a:lnTo>
                  <a:lnTo>
                    <a:pt x="2668419" y="0"/>
                  </a:lnTo>
                  <a:lnTo>
                    <a:pt x="3049625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FD52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2007" y="2183532"/>
              <a:ext cx="1943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Hunt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6735" y="2243165"/>
              <a:ext cx="5513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Riesci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individuare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un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avversario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è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già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infiltrato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977542" y="2743553"/>
            <a:ext cx="10020914" cy="669428"/>
            <a:chOff x="1977542" y="2743553"/>
            <a:chExt cx="10020914" cy="669428"/>
          </a:xfrm>
        </p:grpSpPr>
        <p:sp>
          <p:nvSpPr>
            <p:cNvPr id="23" name="Freeform: Shape 22"/>
            <p:cNvSpPr/>
            <p:nvPr/>
          </p:nvSpPr>
          <p:spPr>
            <a:xfrm>
              <a:off x="1977542" y="2743553"/>
              <a:ext cx="3812031" cy="669428"/>
            </a:xfrm>
            <a:custGeom>
              <a:avLst/>
              <a:gdLst>
                <a:gd name="connsiteX0" fmla="*/ 0 w 3812031"/>
                <a:gd name="connsiteY0" fmla="*/ 669428 h 669428"/>
                <a:gd name="connsiteX1" fmla="*/ 381206 w 3812031"/>
                <a:gd name="connsiteY1" fmla="*/ 0 h 669428"/>
                <a:gd name="connsiteX2" fmla="*/ 3430825 w 3812031"/>
                <a:gd name="connsiteY2" fmla="*/ 0 h 669428"/>
                <a:gd name="connsiteX3" fmla="*/ 3812031 w 3812031"/>
                <a:gd name="connsiteY3" fmla="*/ 669428 h 669428"/>
                <a:gd name="connsiteX4" fmla="*/ 0 w 3812031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031" h="669428">
                  <a:moveTo>
                    <a:pt x="0" y="669428"/>
                  </a:moveTo>
                  <a:lnTo>
                    <a:pt x="381206" y="0"/>
                  </a:lnTo>
                  <a:lnTo>
                    <a:pt x="3430825" y="0"/>
                  </a:lnTo>
                  <a:lnTo>
                    <a:pt x="3812031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BED41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65693" y="2841356"/>
              <a:ext cx="283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behaviors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7043" y="2908991"/>
              <a:ext cx="6361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Riesci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ad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identificare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le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attività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di un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avversario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nel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tuo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perimetro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96339" y="3412982"/>
            <a:ext cx="9627027" cy="669428"/>
            <a:chOff x="1596339" y="3412982"/>
            <a:chExt cx="9627027" cy="669428"/>
          </a:xfrm>
        </p:grpSpPr>
        <p:sp>
          <p:nvSpPr>
            <p:cNvPr id="24" name="Freeform: Shape 23"/>
            <p:cNvSpPr/>
            <p:nvPr/>
          </p:nvSpPr>
          <p:spPr>
            <a:xfrm>
              <a:off x="1596339" y="3412982"/>
              <a:ext cx="4574437" cy="669428"/>
            </a:xfrm>
            <a:custGeom>
              <a:avLst/>
              <a:gdLst>
                <a:gd name="connsiteX0" fmla="*/ 0 w 4574437"/>
                <a:gd name="connsiteY0" fmla="*/ 669428 h 669428"/>
                <a:gd name="connsiteX1" fmla="*/ 381206 w 4574437"/>
                <a:gd name="connsiteY1" fmla="*/ 0 h 669428"/>
                <a:gd name="connsiteX2" fmla="*/ 4193231 w 4574437"/>
                <a:gd name="connsiteY2" fmla="*/ 0 h 669428"/>
                <a:gd name="connsiteX3" fmla="*/ 4574437 w 4574437"/>
                <a:gd name="connsiteY3" fmla="*/ 669428 h 669428"/>
                <a:gd name="connsiteX4" fmla="*/ 0 w 4574437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4437" h="669428">
                  <a:moveTo>
                    <a:pt x="0" y="669428"/>
                  </a:moveTo>
                  <a:lnTo>
                    <a:pt x="381206" y="0"/>
                  </a:lnTo>
                  <a:lnTo>
                    <a:pt x="4193231" y="0"/>
                  </a:lnTo>
                  <a:lnTo>
                    <a:pt x="4574437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8812" tIns="35560" rIns="1648813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5707" y="3508512"/>
              <a:ext cx="3695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threats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07263" y="3563536"/>
              <a:ext cx="521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Chi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sono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tuoi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avversari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Quali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sono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le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capacità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5135" y="4082410"/>
            <a:ext cx="10976865" cy="669428"/>
            <a:chOff x="1215135" y="4082410"/>
            <a:chExt cx="10976865" cy="669428"/>
          </a:xfrm>
        </p:grpSpPr>
        <p:sp>
          <p:nvSpPr>
            <p:cNvPr id="25" name="Freeform: Shape 24"/>
            <p:cNvSpPr/>
            <p:nvPr/>
          </p:nvSpPr>
          <p:spPr>
            <a:xfrm>
              <a:off x="1215135" y="4082410"/>
              <a:ext cx="5336844" cy="669428"/>
            </a:xfrm>
            <a:custGeom>
              <a:avLst/>
              <a:gdLst>
                <a:gd name="connsiteX0" fmla="*/ 0 w 5336844"/>
                <a:gd name="connsiteY0" fmla="*/ 669428 h 669428"/>
                <a:gd name="connsiteX1" fmla="*/ 381206 w 5336844"/>
                <a:gd name="connsiteY1" fmla="*/ 0 h 669428"/>
                <a:gd name="connsiteX2" fmla="*/ 4955638 w 5336844"/>
                <a:gd name="connsiteY2" fmla="*/ 0 h 669428"/>
                <a:gd name="connsiteX3" fmla="*/ 5336844 w 5336844"/>
                <a:gd name="connsiteY3" fmla="*/ 669428 h 669428"/>
                <a:gd name="connsiteX4" fmla="*/ 0 w 5336844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6844" h="669428">
                  <a:moveTo>
                    <a:pt x="0" y="669428"/>
                  </a:moveTo>
                  <a:lnTo>
                    <a:pt x="381206" y="0"/>
                  </a:lnTo>
                  <a:lnTo>
                    <a:pt x="4955638" y="0"/>
                  </a:lnTo>
                  <a:lnTo>
                    <a:pt x="5336844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1463" tIns="35560" rIns="19714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1293" y="4184557"/>
              <a:ext cx="4664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triage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0390" y="4244008"/>
              <a:ext cx="5811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Riesci a classificare accuratamente i risultati delle rilevazioni?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3932" y="4751839"/>
            <a:ext cx="10273664" cy="669428"/>
            <a:chOff x="833932" y="4751839"/>
            <a:chExt cx="10273664" cy="669428"/>
          </a:xfrm>
        </p:grpSpPr>
        <p:sp>
          <p:nvSpPr>
            <p:cNvPr id="26" name="Freeform: Shape 25"/>
            <p:cNvSpPr/>
            <p:nvPr/>
          </p:nvSpPr>
          <p:spPr>
            <a:xfrm>
              <a:off x="833932" y="4751839"/>
              <a:ext cx="6099250" cy="669428"/>
            </a:xfrm>
            <a:custGeom>
              <a:avLst/>
              <a:gdLst>
                <a:gd name="connsiteX0" fmla="*/ 0 w 6099250"/>
                <a:gd name="connsiteY0" fmla="*/ 669428 h 669428"/>
                <a:gd name="connsiteX1" fmla="*/ 381206 w 6099250"/>
                <a:gd name="connsiteY1" fmla="*/ 0 h 669428"/>
                <a:gd name="connsiteX2" fmla="*/ 5718044 w 6099250"/>
                <a:gd name="connsiteY2" fmla="*/ 0 h 669428"/>
                <a:gd name="connsiteX3" fmla="*/ 6099250 w 6099250"/>
                <a:gd name="connsiteY3" fmla="*/ 669428 h 669428"/>
                <a:gd name="connsiteX4" fmla="*/ 0 w 6099250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9250" h="669428">
                  <a:moveTo>
                    <a:pt x="0" y="669428"/>
                  </a:moveTo>
                  <a:lnTo>
                    <a:pt x="381206" y="0"/>
                  </a:lnTo>
                  <a:lnTo>
                    <a:pt x="5718044" y="0"/>
                  </a:lnTo>
                  <a:lnTo>
                    <a:pt x="6099250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4113" tIns="35560" rIns="229411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6814" y="4863474"/>
              <a:ext cx="557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detection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0172" y="4917276"/>
              <a:ext cx="4327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Puoi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identificare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un’attività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non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autorizzata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729" y="5421268"/>
            <a:ext cx="11037990" cy="669428"/>
            <a:chOff x="452729" y="5421268"/>
            <a:chExt cx="11037990" cy="669428"/>
          </a:xfrm>
        </p:grpSpPr>
        <p:sp>
          <p:nvSpPr>
            <p:cNvPr id="27" name="Freeform: Shape 26"/>
            <p:cNvSpPr/>
            <p:nvPr/>
          </p:nvSpPr>
          <p:spPr>
            <a:xfrm>
              <a:off x="452729" y="5421268"/>
              <a:ext cx="6861656" cy="669428"/>
            </a:xfrm>
            <a:custGeom>
              <a:avLst/>
              <a:gdLst>
                <a:gd name="connsiteX0" fmla="*/ 0 w 6861656"/>
                <a:gd name="connsiteY0" fmla="*/ 669428 h 669428"/>
                <a:gd name="connsiteX1" fmla="*/ 381206 w 6861656"/>
                <a:gd name="connsiteY1" fmla="*/ 0 h 669428"/>
                <a:gd name="connsiteX2" fmla="*/ 6480450 w 6861656"/>
                <a:gd name="connsiteY2" fmla="*/ 0 h 669428"/>
                <a:gd name="connsiteX3" fmla="*/ 6861656 w 6861656"/>
                <a:gd name="connsiteY3" fmla="*/ 669428 h 669428"/>
                <a:gd name="connsiteX4" fmla="*/ 0 w 686165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656" h="669428">
                  <a:moveTo>
                    <a:pt x="0" y="669428"/>
                  </a:moveTo>
                  <a:lnTo>
                    <a:pt x="381206" y="0"/>
                  </a:lnTo>
                  <a:lnTo>
                    <a:pt x="6480450" y="0"/>
                  </a:lnTo>
                  <a:lnTo>
                    <a:pt x="686165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16764" tIns="35560" rIns="261676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943" y="5526116"/>
              <a:ext cx="6455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telemetry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3295" y="5586705"/>
              <a:ext cx="4327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Hai una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completa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visibilità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sulle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tue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risorse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526" y="6090697"/>
            <a:ext cx="12048948" cy="669428"/>
            <a:chOff x="71526" y="6090697"/>
            <a:chExt cx="12048948" cy="669428"/>
          </a:xfrm>
        </p:grpSpPr>
        <p:sp>
          <p:nvSpPr>
            <p:cNvPr id="28" name="Freeform: Shape 27"/>
            <p:cNvSpPr/>
            <p:nvPr/>
          </p:nvSpPr>
          <p:spPr>
            <a:xfrm>
              <a:off x="71526" y="6090697"/>
              <a:ext cx="7624063" cy="669428"/>
            </a:xfrm>
            <a:custGeom>
              <a:avLst/>
              <a:gdLst>
                <a:gd name="connsiteX0" fmla="*/ 0 w 7624063"/>
                <a:gd name="connsiteY0" fmla="*/ 669428 h 669428"/>
                <a:gd name="connsiteX1" fmla="*/ 381206 w 7624063"/>
                <a:gd name="connsiteY1" fmla="*/ 0 h 669428"/>
                <a:gd name="connsiteX2" fmla="*/ 7242857 w 7624063"/>
                <a:gd name="connsiteY2" fmla="*/ 0 h 669428"/>
                <a:gd name="connsiteX3" fmla="*/ 7624063 w 7624063"/>
                <a:gd name="connsiteY3" fmla="*/ 669428 h 669428"/>
                <a:gd name="connsiteX4" fmla="*/ 0 w 7624063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3" h="669428">
                  <a:moveTo>
                    <a:pt x="0" y="669428"/>
                  </a:moveTo>
                  <a:lnTo>
                    <a:pt x="381206" y="0"/>
                  </a:lnTo>
                  <a:lnTo>
                    <a:pt x="7242857" y="0"/>
                  </a:lnTo>
                  <a:lnTo>
                    <a:pt x="7624063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5675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4454" tIns="50800" rIns="1354456" bIns="508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414" y="6215565"/>
              <a:ext cx="740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inventory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5764" y="6256134"/>
              <a:ext cx="4584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Puoi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identificare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le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risorse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difendendo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2354" y="65838"/>
            <a:ext cx="8162424" cy="733908"/>
            <a:chOff x="3502354" y="65838"/>
            <a:chExt cx="8162424" cy="733908"/>
          </a:xfrm>
        </p:grpSpPr>
        <p:sp>
          <p:nvSpPr>
            <p:cNvPr id="3" name="Freeform: Shape 2"/>
            <p:cNvSpPr/>
            <p:nvPr/>
          </p:nvSpPr>
          <p:spPr>
            <a:xfrm>
              <a:off x="3502354" y="65838"/>
              <a:ext cx="762406" cy="669428"/>
            </a:xfrm>
            <a:custGeom>
              <a:avLst/>
              <a:gdLst>
                <a:gd name="connsiteX0" fmla="*/ 0 w 762406"/>
                <a:gd name="connsiteY0" fmla="*/ 669428 h 669428"/>
                <a:gd name="connsiteX1" fmla="*/ 381203 w 762406"/>
                <a:gd name="connsiteY1" fmla="*/ 0 h 669428"/>
                <a:gd name="connsiteX2" fmla="*/ 381203 w 762406"/>
                <a:gd name="connsiteY2" fmla="*/ 0 h 669428"/>
                <a:gd name="connsiteX3" fmla="*/ 762406 w 762406"/>
                <a:gd name="connsiteY3" fmla="*/ 669428 h 669428"/>
                <a:gd name="connsiteX4" fmla="*/ 0 w 76240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" h="669428">
                  <a:moveTo>
                    <a:pt x="0" y="669428"/>
                  </a:moveTo>
                  <a:lnTo>
                    <a:pt x="381203" y="0"/>
                  </a:lnTo>
                  <a:lnTo>
                    <a:pt x="381203" y="0"/>
                  </a:lnTo>
                  <a:lnTo>
                    <a:pt x="76240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b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cap="all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12284" y="214971"/>
              <a:ext cx="735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Puoi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collaborare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con partner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fidati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per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interrompere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le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campagne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di un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avversario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6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84370" y="65838"/>
            <a:ext cx="8307630" cy="2004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0886" y="2070602"/>
            <a:ext cx="8367948" cy="2007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1760" y="4078157"/>
            <a:ext cx="9537074" cy="2681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3502354" y="65838"/>
            <a:ext cx="762406" cy="669428"/>
          </a:xfrm>
          <a:custGeom>
            <a:avLst/>
            <a:gdLst>
              <a:gd name="connsiteX0" fmla="*/ 0 w 762406"/>
              <a:gd name="connsiteY0" fmla="*/ 669428 h 669428"/>
              <a:gd name="connsiteX1" fmla="*/ 381203 w 762406"/>
              <a:gd name="connsiteY1" fmla="*/ 0 h 669428"/>
              <a:gd name="connsiteX2" fmla="*/ 381203 w 762406"/>
              <a:gd name="connsiteY2" fmla="*/ 0 h 669428"/>
              <a:gd name="connsiteX3" fmla="*/ 762406 w 762406"/>
              <a:gd name="connsiteY3" fmla="*/ 669428 h 669428"/>
              <a:gd name="connsiteX4" fmla="*/ 0 w 76240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" h="669428">
                <a:moveTo>
                  <a:pt x="0" y="669428"/>
                </a:moveTo>
                <a:lnTo>
                  <a:pt x="381203" y="0"/>
                </a:lnTo>
                <a:lnTo>
                  <a:pt x="381203" y="0"/>
                </a:lnTo>
                <a:lnTo>
                  <a:pt x="762406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70" tIns="26670" rIns="26670" bIns="26670" numCol="1" spcCol="1270" anchor="b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21151" y="735266"/>
            <a:ext cx="1524812" cy="669428"/>
          </a:xfrm>
          <a:custGeom>
            <a:avLst/>
            <a:gdLst>
              <a:gd name="connsiteX0" fmla="*/ 0 w 1524812"/>
              <a:gd name="connsiteY0" fmla="*/ 669428 h 669428"/>
              <a:gd name="connsiteX1" fmla="*/ 381206 w 1524812"/>
              <a:gd name="connsiteY1" fmla="*/ 0 h 669428"/>
              <a:gd name="connsiteX2" fmla="*/ 1143606 w 1524812"/>
              <a:gd name="connsiteY2" fmla="*/ 0 h 669428"/>
              <a:gd name="connsiteX3" fmla="*/ 1524812 w 1524812"/>
              <a:gd name="connsiteY3" fmla="*/ 669428 h 669428"/>
              <a:gd name="connsiteX4" fmla="*/ 0 w 1524812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812" h="669428">
                <a:moveTo>
                  <a:pt x="0" y="669428"/>
                </a:moveTo>
                <a:lnTo>
                  <a:pt x="381206" y="0"/>
                </a:lnTo>
                <a:lnTo>
                  <a:pt x="1143606" y="0"/>
                </a:lnTo>
                <a:lnTo>
                  <a:pt x="1524812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3604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0861" tIns="35560" rIns="680860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2739948" y="1404695"/>
            <a:ext cx="2287218" cy="669428"/>
          </a:xfrm>
          <a:custGeom>
            <a:avLst/>
            <a:gdLst>
              <a:gd name="connsiteX0" fmla="*/ 0 w 2287218"/>
              <a:gd name="connsiteY0" fmla="*/ 669428 h 669428"/>
              <a:gd name="connsiteX1" fmla="*/ 381206 w 2287218"/>
              <a:gd name="connsiteY1" fmla="*/ 0 h 669428"/>
              <a:gd name="connsiteX2" fmla="*/ 1906012 w 2287218"/>
              <a:gd name="connsiteY2" fmla="*/ 0 h 669428"/>
              <a:gd name="connsiteX3" fmla="*/ 2287218 w 2287218"/>
              <a:gd name="connsiteY3" fmla="*/ 669428 h 669428"/>
              <a:gd name="connsiteX4" fmla="*/ 0 w 2287218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7218" h="669428">
                <a:moveTo>
                  <a:pt x="0" y="669428"/>
                </a:moveTo>
                <a:lnTo>
                  <a:pt x="381206" y="0"/>
                </a:lnTo>
                <a:lnTo>
                  <a:pt x="1906012" y="0"/>
                </a:lnTo>
                <a:lnTo>
                  <a:pt x="2287218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512" tIns="35560" rIns="1003511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2358745" y="2074124"/>
            <a:ext cx="3049625" cy="669428"/>
          </a:xfrm>
          <a:custGeom>
            <a:avLst/>
            <a:gdLst>
              <a:gd name="connsiteX0" fmla="*/ 0 w 3049625"/>
              <a:gd name="connsiteY0" fmla="*/ 669428 h 669428"/>
              <a:gd name="connsiteX1" fmla="*/ 381206 w 3049625"/>
              <a:gd name="connsiteY1" fmla="*/ 0 h 669428"/>
              <a:gd name="connsiteX2" fmla="*/ 2668419 w 3049625"/>
              <a:gd name="connsiteY2" fmla="*/ 0 h 669428"/>
              <a:gd name="connsiteX3" fmla="*/ 3049625 w 3049625"/>
              <a:gd name="connsiteY3" fmla="*/ 669428 h 669428"/>
              <a:gd name="connsiteX4" fmla="*/ 0 w 3049625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625" h="669428">
                <a:moveTo>
                  <a:pt x="0" y="669428"/>
                </a:moveTo>
                <a:lnTo>
                  <a:pt x="381206" y="0"/>
                </a:lnTo>
                <a:lnTo>
                  <a:pt x="2668419" y="0"/>
                </a:lnTo>
                <a:lnTo>
                  <a:pt x="3049625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FD52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1977542" y="2743553"/>
            <a:ext cx="3812031" cy="669428"/>
          </a:xfrm>
          <a:custGeom>
            <a:avLst/>
            <a:gdLst>
              <a:gd name="connsiteX0" fmla="*/ 0 w 3812031"/>
              <a:gd name="connsiteY0" fmla="*/ 669428 h 669428"/>
              <a:gd name="connsiteX1" fmla="*/ 381206 w 3812031"/>
              <a:gd name="connsiteY1" fmla="*/ 0 h 669428"/>
              <a:gd name="connsiteX2" fmla="*/ 3430825 w 3812031"/>
              <a:gd name="connsiteY2" fmla="*/ 0 h 669428"/>
              <a:gd name="connsiteX3" fmla="*/ 3812031 w 3812031"/>
              <a:gd name="connsiteY3" fmla="*/ 669428 h 669428"/>
              <a:gd name="connsiteX4" fmla="*/ 0 w 3812031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2031" h="669428">
                <a:moveTo>
                  <a:pt x="0" y="669428"/>
                </a:moveTo>
                <a:lnTo>
                  <a:pt x="381206" y="0"/>
                </a:lnTo>
                <a:lnTo>
                  <a:pt x="3430825" y="0"/>
                </a:lnTo>
                <a:lnTo>
                  <a:pt x="3812031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BED41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1596339" y="3412982"/>
            <a:ext cx="4574437" cy="669428"/>
          </a:xfrm>
          <a:custGeom>
            <a:avLst/>
            <a:gdLst>
              <a:gd name="connsiteX0" fmla="*/ 0 w 4574437"/>
              <a:gd name="connsiteY0" fmla="*/ 669428 h 669428"/>
              <a:gd name="connsiteX1" fmla="*/ 381206 w 4574437"/>
              <a:gd name="connsiteY1" fmla="*/ 0 h 669428"/>
              <a:gd name="connsiteX2" fmla="*/ 4193231 w 4574437"/>
              <a:gd name="connsiteY2" fmla="*/ 0 h 669428"/>
              <a:gd name="connsiteX3" fmla="*/ 4574437 w 4574437"/>
              <a:gd name="connsiteY3" fmla="*/ 669428 h 669428"/>
              <a:gd name="connsiteX4" fmla="*/ 0 w 4574437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4437" h="669428">
                <a:moveTo>
                  <a:pt x="0" y="669428"/>
                </a:moveTo>
                <a:lnTo>
                  <a:pt x="381206" y="0"/>
                </a:lnTo>
                <a:lnTo>
                  <a:pt x="4193231" y="0"/>
                </a:lnTo>
                <a:lnTo>
                  <a:pt x="4574437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8812" tIns="35560" rIns="1648813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1215135" y="4082410"/>
            <a:ext cx="5336844" cy="669428"/>
          </a:xfrm>
          <a:custGeom>
            <a:avLst/>
            <a:gdLst>
              <a:gd name="connsiteX0" fmla="*/ 0 w 5336844"/>
              <a:gd name="connsiteY0" fmla="*/ 669428 h 669428"/>
              <a:gd name="connsiteX1" fmla="*/ 381206 w 5336844"/>
              <a:gd name="connsiteY1" fmla="*/ 0 h 669428"/>
              <a:gd name="connsiteX2" fmla="*/ 4955638 w 5336844"/>
              <a:gd name="connsiteY2" fmla="*/ 0 h 669428"/>
              <a:gd name="connsiteX3" fmla="*/ 5336844 w 5336844"/>
              <a:gd name="connsiteY3" fmla="*/ 669428 h 669428"/>
              <a:gd name="connsiteX4" fmla="*/ 0 w 5336844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6844" h="669428">
                <a:moveTo>
                  <a:pt x="0" y="669428"/>
                </a:moveTo>
                <a:lnTo>
                  <a:pt x="381206" y="0"/>
                </a:lnTo>
                <a:lnTo>
                  <a:pt x="4955638" y="0"/>
                </a:lnTo>
                <a:lnTo>
                  <a:pt x="5336844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1463" tIns="35560" rIns="19714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833932" y="4751839"/>
            <a:ext cx="6099250" cy="669428"/>
          </a:xfrm>
          <a:custGeom>
            <a:avLst/>
            <a:gdLst>
              <a:gd name="connsiteX0" fmla="*/ 0 w 6099250"/>
              <a:gd name="connsiteY0" fmla="*/ 669428 h 669428"/>
              <a:gd name="connsiteX1" fmla="*/ 381206 w 6099250"/>
              <a:gd name="connsiteY1" fmla="*/ 0 h 669428"/>
              <a:gd name="connsiteX2" fmla="*/ 5718044 w 6099250"/>
              <a:gd name="connsiteY2" fmla="*/ 0 h 669428"/>
              <a:gd name="connsiteX3" fmla="*/ 6099250 w 6099250"/>
              <a:gd name="connsiteY3" fmla="*/ 669428 h 669428"/>
              <a:gd name="connsiteX4" fmla="*/ 0 w 6099250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50" h="669428">
                <a:moveTo>
                  <a:pt x="0" y="669428"/>
                </a:moveTo>
                <a:lnTo>
                  <a:pt x="381206" y="0"/>
                </a:lnTo>
                <a:lnTo>
                  <a:pt x="5718044" y="0"/>
                </a:lnTo>
                <a:lnTo>
                  <a:pt x="6099250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4113" tIns="35560" rIns="229411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452729" y="5421268"/>
            <a:ext cx="6861656" cy="669428"/>
          </a:xfrm>
          <a:custGeom>
            <a:avLst/>
            <a:gdLst>
              <a:gd name="connsiteX0" fmla="*/ 0 w 6861656"/>
              <a:gd name="connsiteY0" fmla="*/ 669428 h 669428"/>
              <a:gd name="connsiteX1" fmla="*/ 381206 w 6861656"/>
              <a:gd name="connsiteY1" fmla="*/ 0 h 669428"/>
              <a:gd name="connsiteX2" fmla="*/ 6480450 w 6861656"/>
              <a:gd name="connsiteY2" fmla="*/ 0 h 669428"/>
              <a:gd name="connsiteX3" fmla="*/ 6861656 w 6861656"/>
              <a:gd name="connsiteY3" fmla="*/ 669428 h 669428"/>
              <a:gd name="connsiteX4" fmla="*/ 0 w 686165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1656" h="669428">
                <a:moveTo>
                  <a:pt x="0" y="669428"/>
                </a:moveTo>
                <a:lnTo>
                  <a:pt x="381206" y="0"/>
                </a:lnTo>
                <a:lnTo>
                  <a:pt x="6480450" y="0"/>
                </a:lnTo>
                <a:lnTo>
                  <a:pt x="6861656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6764" tIns="35560" rIns="261676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1526" y="6090697"/>
            <a:ext cx="7624063" cy="669428"/>
          </a:xfrm>
          <a:custGeom>
            <a:avLst/>
            <a:gdLst>
              <a:gd name="connsiteX0" fmla="*/ 0 w 7624063"/>
              <a:gd name="connsiteY0" fmla="*/ 669428 h 669428"/>
              <a:gd name="connsiteX1" fmla="*/ 381206 w 7624063"/>
              <a:gd name="connsiteY1" fmla="*/ 0 h 669428"/>
              <a:gd name="connsiteX2" fmla="*/ 7242857 w 7624063"/>
              <a:gd name="connsiteY2" fmla="*/ 0 h 669428"/>
              <a:gd name="connsiteX3" fmla="*/ 7624063 w 7624063"/>
              <a:gd name="connsiteY3" fmla="*/ 669428 h 669428"/>
              <a:gd name="connsiteX4" fmla="*/ 0 w 7624063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3" h="669428">
                <a:moveTo>
                  <a:pt x="0" y="669428"/>
                </a:moveTo>
                <a:lnTo>
                  <a:pt x="381206" y="0"/>
                </a:lnTo>
                <a:lnTo>
                  <a:pt x="7242857" y="0"/>
                </a:lnTo>
                <a:lnTo>
                  <a:pt x="7624063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567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4454" tIns="50800" rIns="1354456" bIns="508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319717" y="1511860"/>
            <a:ext cx="112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007" y="2183532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693" y="2841356"/>
            <a:ext cx="2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5707" y="3508512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threats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1293" y="4184557"/>
            <a:ext cx="466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814" y="4863474"/>
            <a:ext cx="557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943" y="5526116"/>
            <a:ext cx="645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telemetry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14" y="6215565"/>
            <a:ext cx="74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9672" y="870599"/>
            <a:ext cx="74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9133" y="368699"/>
            <a:ext cx="6919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“Durante le </a:t>
            </a:r>
            <a:r>
              <a:rPr lang="en-US" sz="2400" dirty="0" err="1">
                <a:latin typeface="+mj-lt"/>
              </a:rPr>
              <a:t>attività</a:t>
            </a:r>
            <a:r>
              <a:rPr lang="en-US" sz="2400" dirty="0">
                <a:latin typeface="+mj-lt"/>
              </a:rPr>
              <a:t> di incident response, </a:t>
            </a:r>
            <a:r>
              <a:rPr lang="en-US" sz="2400" dirty="0" err="1">
                <a:latin typeface="+mj-lt"/>
              </a:rPr>
              <a:t>agisco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allo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stesso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ritmo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dell'avversario</a:t>
            </a:r>
            <a:r>
              <a:rPr lang="en-US" sz="2400" dirty="0">
                <a:latin typeface="+mj-lt"/>
              </a:rPr>
              <a:t> per </a:t>
            </a:r>
            <a:r>
              <a:rPr lang="en-US" sz="2400" dirty="0" err="1">
                <a:latin typeface="+mj-lt"/>
              </a:rPr>
              <a:t>proteggere</a:t>
            </a:r>
            <a:r>
              <a:rPr lang="en-US" sz="2400" dirty="0">
                <a:latin typeface="+mj-lt"/>
              </a:rPr>
              <a:t> le </a:t>
            </a:r>
            <a:r>
              <a:rPr lang="en-US" sz="2400" dirty="0" err="1">
                <a:latin typeface="+mj-lt"/>
              </a:rPr>
              <a:t>risorse</a:t>
            </a:r>
            <a:r>
              <a:rPr lang="en-US" sz="2400" dirty="0">
                <a:latin typeface="+mj-lt"/>
              </a:rPr>
              <a:t> del </a:t>
            </a:r>
            <a:r>
              <a:rPr lang="en-US" sz="2400" dirty="0" err="1">
                <a:latin typeface="+mj-lt"/>
              </a:rPr>
              <a:t>mio</a:t>
            </a:r>
            <a:r>
              <a:rPr lang="en-US" sz="2400" dirty="0">
                <a:latin typeface="+mj-lt"/>
              </a:rPr>
              <a:t> business.”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3456" y="2279663"/>
            <a:ext cx="594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</a:t>
            </a:r>
            <a:r>
              <a:rPr lang="en-US" sz="2400" dirty="0" err="1">
                <a:latin typeface="+mj-lt"/>
              </a:rPr>
              <a:t>Quando</a:t>
            </a:r>
            <a:r>
              <a:rPr lang="en-US" sz="2400" dirty="0">
                <a:latin typeface="+mj-lt"/>
              </a:rPr>
              <a:t> il </a:t>
            </a:r>
            <a:r>
              <a:rPr lang="en-US" sz="2400" dirty="0" err="1">
                <a:latin typeface="+mj-lt"/>
              </a:rPr>
              <a:t>mio</a:t>
            </a:r>
            <a:r>
              <a:rPr lang="en-US" sz="2400" dirty="0">
                <a:latin typeface="+mj-lt"/>
              </a:rPr>
              <a:t> red team </a:t>
            </a:r>
            <a:r>
              <a:rPr lang="en-US" sz="2400" dirty="0" err="1">
                <a:latin typeface="+mj-lt"/>
              </a:rPr>
              <a:t>simula</a:t>
            </a:r>
            <a:r>
              <a:rPr lang="en-US" sz="2400" dirty="0">
                <a:latin typeface="+mj-lt"/>
              </a:rPr>
              <a:t> un </a:t>
            </a:r>
            <a:r>
              <a:rPr lang="en-US" sz="2400" dirty="0" err="1">
                <a:latin typeface="+mj-lt"/>
              </a:rPr>
              <a:t>avversario</a:t>
            </a:r>
            <a:r>
              <a:rPr lang="en-US" sz="2400" dirty="0">
                <a:latin typeface="+mj-lt"/>
              </a:rPr>
              <a:t> del mondo </a:t>
            </a:r>
            <a:r>
              <a:rPr lang="en-US" sz="2400" dirty="0" err="1">
                <a:latin typeface="+mj-lt"/>
              </a:rPr>
              <a:t>reale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rilevo</a:t>
            </a:r>
            <a:r>
              <a:rPr lang="en-US" sz="2400" dirty="0">
                <a:latin typeface="+mj-lt"/>
              </a:rPr>
              <a:t> la </a:t>
            </a:r>
            <a:r>
              <a:rPr lang="en-US" sz="2400" dirty="0" err="1">
                <a:latin typeface="+mj-lt"/>
              </a:rPr>
              <a:t>loro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intrusione</a:t>
            </a:r>
            <a:r>
              <a:rPr lang="en-US" sz="2400" dirty="0">
                <a:latin typeface="+mj-lt"/>
              </a:rPr>
              <a:t> in </a:t>
            </a:r>
            <a:r>
              <a:rPr lang="en-US" sz="2400" dirty="0" err="1">
                <a:latin typeface="+mj-lt"/>
              </a:rPr>
              <a:t>più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punti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lungo</a:t>
            </a:r>
            <a:r>
              <a:rPr lang="en-US" sz="2400" dirty="0">
                <a:latin typeface="+mj-lt"/>
              </a:rPr>
              <a:t> la cyber kill chain.”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6064" y="4418121"/>
            <a:ext cx="4919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</a:t>
            </a:r>
            <a:r>
              <a:rPr lang="en-GB" sz="2400" dirty="0" err="1"/>
              <a:t>Rilevo</a:t>
            </a:r>
            <a:r>
              <a:rPr lang="en-GB" sz="2400" dirty="0"/>
              <a:t> </a:t>
            </a:r>
            <a:r>
              <a:rPr lang="en-GB" sz="2400" dirty="0" err="1"/>
              <a:t>problemi</a:t>
            </a:r>
            <a:r>
              <a:rPr lang="en-GB" sz="2400" dirty="0"/>
              <a:t> </a:t>
            </a:r>
            <a:r>
              <a:rPr lang="en-GB" sz="2400" dirty="0" err="1"/>
              <a:t>nelle</a:t>
            </a:r>
            <a:r>
              <a:rPr lang="en-GB" sz="2400" dirty="0"/>
              <a:t> </a:t>
            </a:r>
            <a:r>
              <a:rPr lang="en-GB" sz="2400" dirty="0" err="1"/>
              <a:t>condizioni</a:t>
            </a:r>
            <a:r>
              <a:rPr lang="en-GB" sz="2400" dirty="0"/>
              <a:t> operative e </a:t>
            </a:r>
            <a:r>
              <a:rPr lang="en-GB" sz="2400" dirty="0" err="1"/>
              <a:t>attività</a:t>
            </a:r>
            <a:r>
              <a:rPr lang="en-GB" sz="2400" dirty="0"/>
              <a:t> </a:t>
            </a:r>
            <a:r>
              <a:rPr lang="en-GB" sz="2400" dirty="0" err="1"/>
              <a:t>degli</a:t>
            </a:r>
            <a:r>
              <a:rPr lang="en-GB" sz="2400" dirty="0"/>
              <a:t> </a:t>
            </a:r>
            <a:r>
              <a:rPr lang="en-GB" sz="2400" dirty="0" err="1"/>
              <a:t>operatori</a:t>
            </a:r>
            <a:r>
              <a:rPr lang="en-GB" sz="2400" dirty="0"/>
              <a:t> </a:t>
            </a:r>
            <a:r>
              <a:rPr lang="en-GB" sz="2400" dirty="0" err="1"/>
              <a:t>che</a:t>
            </a:r>
            <a:r>
              <a:rPr lang="en-GB" sz="2400" dirty="0"/>
              <a:t> non </a:t>
            </a:r>
            <a:r>
              <a:rPr lang="en-GB" sz="2400" dirty="0" err="1"/>
              <a:t>seguono</a:t>
            </a:r>
            <a:r>
              <a:rPr lang="en-GB" sz="2400" dirty="0"/>
              <a:t> le </a:t>
            </a:r>
            <a:r>
              <a:rPr lang="en-GB" sz="2400" dirty="0" err="1"/>
              <a:t>adeguate</a:t>
            </a:r>
            <a:r>
              <a:rPr lang="en-GB" sz="2400" dirty="0"/>
              <a:t> </a:t>
            </a:r>
            <a:r>
              <a:rPr lang="en-GB" sz="2400" dirty="0" err="1"/>
              <a:t>raccomandazioni</a:t>
            </a:r>
            <a:r>
              <a:rPr lang="en-US" sz="2400" dirty="0">
                <a:latin typeface="+mj-lt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4220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5625"/>
            <a:ext cx="9982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mswann@microsoft.com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@</a:t>
            </a:r>
            <a:r>
              <a:rPr lang="en-US" dirty="0" err="1">
                <a:latin typeface="+mj-lt"/>
              </a:rPr>
              <a:t>MSwannMSFT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linkedin.com/in/swannman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3600450"/>
            <a:ext cx="32385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071726"/>
            <a:ext cx="3238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836088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2616"/>
      </p:ext>
    </p:extLst>
  </p:cSld>
  <p:clrMapOvr>
    <a:masterClrMapping/>
  </p:clrMapOvr>
</p:sld>
</file>

<file path=ppt/theme/theme1.xml><?xml version="1.0" encoding="utf-8"?>
<a:theme xmlns:a="http://schemas.openxmlformats.org/drawingml/2006/main" name="MSwan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wann" id="{D3C1A454-4D2C-4B3B-BEDC-D7336CE62C33}" vid="{FD060ABB-7166-4B1B-B9F3-C9F387C0E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MSwann</Template>
  <TotalTime>0</TotalTime>
  <Words>291</Words>
  <Application>Microsoft Macintosh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Semibold</vt:lpstr>
      <vt:lpstr>MSwann</vt:lpstr>
      <vt:lpstr>PowerPoint Presentation</vt:lpstr>
      <vt:lpstr>PowerPoint Presentation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Capabilities Hierarchy</dc:title>
  <dc:creator/>
  <cp:lastModifiedBy/>
  <cp:revision>1</cp:revision>
  <dcterms:created xsi:type="dcterms:W3CDTF">2016-12-18T21:09:54Z</dcterms:created>
  <dcterms:modified xsi:type="dcterms:W3CDTF">2021-07-29T14:50:18Z</dcterms:modified>
</cp:coreProperties>
</file>