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69" r:id="rId16"/>
    <p:sldId id="270" r:id="rId17"/>
    <p:sldId id="271" r:id="rId18"/>
    <p:sldId id="272" r:id="rId19"/>
    <p:sldId id="273"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4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p:cViewPr varScale="1">
        <p:scale>
          <a:sx n="71" d="100"/>
          <a:sy n="71" d="100"/>
        </p:scale>
        <p:origin x="76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000000000000001E-2"/>
          <c:y val="2.8124998269869694E-2"/>
          <c:w val="0.96562499999999996"/>
          <c:h val="0.94843750317190556"/>
        </c:manualLayout>
      </c:layout>
      <c:barChart>
        <c:barDir val="bar"/>
        <c:grouping val="stacked"/>
        <c:varyColors val="0"/>
        <c:ser>
          <c:idx val="0"/>
          <c:order val="0"/>
          <c:tx>
            <c:strRef>
              <c:f>Sheet1!$B$1</c:f>
              <c:strCache>
                <c:ptCount val="1"/>
                <c:pt idx="0">
                  <c:v>Series 1</c:v>
                </c:pt>
              </c:strCache>
            </c:strRef>
          </c:tx>
          <c:spPr>
            <a:noFill/>
            <a:ln>
              <a:noFill/>
            </a:ln>
            <a:effectLst/>
          </c:spPr>
          <c:invertIfNegative val="0"/>
          <c:cat>
            <c:strRef>
              <c:f>Sheet1!$A$2:$A$9</c:f>
              <c:strCache>
                <c:ptCount val="8"/>
                <c:pt idx="0">
                  <c:v>Category 1</c:v>
                </c:pt>
                <c:pt idx="1">
                  <c:v>Category 1</c:v>
                </c:pt>
                <c:pt idx="2">
                  <c:v>Category 2</c:v>
                </c:pt>
                <c:pt idx="3">
                  <c:v>Category 3</c:v>
                </c:pt>
                <c:pt idx="4">
                  <c:v>Category 4</c:v>
                </c:pt>
                <c:pt idx="5">
                  <c:v>Category 5</c:v>
                </c:pt>
                <c:pt idx="6">
                  <c:v>Category 6</c:v>
                </c:pt>
                <c:pt idx="7">
                  <c:v>System Proposal</c:v>
                </c:pt>
              </c:strCache>
            </c:strRef>
          </c:cat>
          <c:val>
            <c:numRef>
              <c:f>Sheet1!$B$2:$B$9</c:f>
              <c:numCache>
                <c:formatCode>General</c:formatCode>
                <c:ptCount val="8"/>
                <c:pt idx="0">
                  <c:v>0</c:v>
                </c:pt>
                <c:pt idx="1">
                  <c:v>0.2</c:v>
                </c:pt>
                <c:pt idx="2">
                  <c:v>0.2</c:v>
                </c:pt>
                <c:pt idx="3">
                  <c:v>0.6</c:v>
                </c:pt>
                <c:pt idx="4">
                  <c:v>0.5</c:v>
                </c:pt>
                <c:pt idx="5">
                  <c:v>0.2</c:v>
                </c:pt>
                <c:pt idx="6">
                  <c:v>0</c:v>
                </c:pt>
                <c:pt idx="7">
                  <c:v>0</c:v>
                </c:pt>
              </c:numCache>
            </c:numRef>
          </c:val>
          <c:extLst>
            <c:ext xmlns:c16="http://schemas.microsoft.com/office/drawing/2014/chart" uri="{C3380CC4-5D6E-409C-BE32-E72D297353CC}">
              <c16:uniqueId val="{00000000-794D-4E68-B115-1F13336F734E}"/>
            </c:ext>
          </c:extLst>
        </c:ser>
        <c:ser>
          <c:idx val="1"/>
          <c:order val="1"/>
          <c:tx>
            <c:strRef>
              <c:f>Sheet1!$C$1</c:f>
              <c:strCache>
                <c:ptCount val="1"/>
                <c:pt idx="0">
                  <c:v>Series 2</c:v>
                </c:pt>
              </c:strCache>
            </c:strRef>
          </c:tx>
          <c:spPr>
            <a:solidFill>
              <a:srgbClr val="00B0F0"/>
            </a:solidFill>
            <a:ln>
              <a:noFill/>
            </a:ln>
            <a:effectLst/>
          </c:spPr>
          <c:invertIfNegative val="0"/>
          <c:cat>
            <c:strRef>
              <c:f>Sheet1!$A$2:$A$9</c:f>
              <c:strCache>
                <c:ptCount val="8"/>
                <c:pt idx="0">
                  <c:v>Category 1</c:v>
                </c:pt>
                <c:pt idx="1">
                  <c:v>Category 1</c:v>
                </c:pt>
                <c:pt idx="2">
                  <c:v>Category 2</c:v>
                </c:pt>
                <c:pt idx="3">
                  <c:v>Category 3</c:v>
                </c:pt>
                <c:pt idx="4">
                  <c:v>Category 4</c:v>
                </c:pt>
                <c:pt idx="5">
                  <c:v>Category 5</c:v>
                </c:pt>
                <c:pt idx="6">
                  <c:v>Category 6</c:v>
                </c:pt>
                <c:pt idx="7">
                  <c:v>System Proposal</c:v>
                </c:pt>
              </c:strCache>
            </c:strRef>
          </c:cat>
          <c:val>
            <c:numRef>
              <c:f>Sheet1!$C$2:$C$9</c:f>
              <c:numCache>
                <c:formatCode>General</c:formatCode>
                <c:ptCount val="8"/>
                <c:pt idx="0">
                  <c:v>1.2</c:v>
                </c:pt>
                <c:pt idx="1">
                  <c:v>1.2</c:v>
                </c:pt>
                <c:pt idx="2">
                  <c:v>1.2</c:v>
                </c:pt>
                <c:pt idx="3">
                  <c:v>0.1</c:v>
                </c:pt>
                <c:pt idx="4">
                  <c:v>0.1</c:v>
                </c:pt>
                <c:pt idx="5">
                  <c:v>0.3</c:v>
                </c:pt>
                <c:pt idx="6">
                  <c:v>0.2</c:v>
                </c:pt>
                <c:pt idx="7">
                  <c:v>0.1</c:v>
                </c:pt>
              </c:numCache>
            </c:numRef>
          </c:val>
          <c:extLst>
            <c:ext xmlns:c16="http://schemas.microsoft.com/office/drawing/2014/chart" uri="{C3380CC4-5D6E-409C-BE32-E72D297353CC}">
              <c16:uniqueId val="{00000001-794D-4E68-B115-1F13336F734E}"/>
            </c:ext>
          </c:extLst>
        </c:ser>
        <c:ser>
          <c:idx val="2"/>
          <c:order val="2"/>
          <c:tx>
            <c:strRef>
              <c:f>Sheet1!$D$1</c:f>
              <c:strCache>
                <c:ptCount val="1"/>
                <c:pt idx="0">
                  <c:v>Series 3</c:v>
                </c:pt>
              </c:strCache>
            </c:strRef>
          </c:tx>
          <c:spPr>
            <a:noFill/>
            <a:ln>
              <a:noFill/>
            </a:ln>
            <a:effectLst/>
          </c:spPr>
          <c:invertIfNegative val="0"/>
          <c:cat>
            <c:strRef>
              <c:f>Sheet1!$A$2:$A$9</c:f>
              <c:strCache>
                <c:ptCount val="8"/>
                <c:pt idx="0">
                  <c:v>Category 1</c:v>
                </c:pt>
                <c:pt idx="1">
                  <c:v>Category 1</c:v>
                </c:pt>
                <c:pt idx="2">
                  <c:v>Category 2</c:v>
                </c:pt>
                <c:pt idx="3">
                  <c:v>Category 3</c:v>
                </c:pt>
                <c:pt idx="4">
                  <c:v>Category 4</c:v>
                </c:pt>
                <c:pt idx="5">
                  <c:v>Category 5</c:v>
                </c:pt>
                <c:pt idx="6">
                  <c:v>Category 6</c:v>
                </c:pt>
                <c:pt idx="7">
                  <c:v>System Proposal</c:v>
                </c:pt>
              </c:strCache>
            </c:strRef>
          </c:cat>
          <c:val>
            <c:numRef>
              <c:f>Sheet1!$D$2:$D$9</c:f>
              <c:numCache>
                <c:formatCode>General</c:formatCode>
                <c:ptCount val="8"/>
                <c:pt idx="0">
                  <c:v>0</c:v>
                </c:pt>
                <c:pt idx="1">
                  <c:v>0</c:v>
                </c:pt>
                <c:pt idx="2">
                  <c:v>0.2</c:v>
                </c:pt>
                <c:pt idx="3">
                  <c:v>0.5</c:v>
                </c:pt>
                <c:pt idx="4">
                  <c:v>0.6</c:v>
                </c:pt>
                <c:pt idx="5">
                  <c:v>0.7</c:v>
                </c:pt>
                <c:pt idx="6">
                  <c:v>0.9</c:v>
                </c:pt>
                <c:pt idx="7">
                  <c:v>1.1000000000000001</c:v>
                </c:pt>
              </c:numCache>
            </c:numRef>
          </c:val>
          <c:extLst>
            <c:ext xmlns:c16="http://schemas.microsoft.com/office/drawing/2014/chart" uri="{C3380CC4-5D6E-409C-BE32-E72D297353CC}">
              <c16:uniqueId val="{00000002-794D-4E68-B115-1F13336F734E}"/>
            </c:ext>
          </c:extLst>
        </c:ser>
        <c:dLbls>
          <c:showLegendKey val="0"/>
          <c:showVal val="0"/>
          <c:showCatName val="0"/>
          <c:showSerName val="0"/>
          <c:showPercent val="0"/>
          <c:showBubbleSize val="0"/>
        </c:dLbls>
        <c:gapWidth val="150"/>
        <c:overlap val="100"/>
        <c:axId val="1371984544"/>
        <c:axId val="1371982464"/>
      </c:barChart>
      <c:catAx>
        <c:axId val="1371984544"/>
        <c:scaling>
          <c:orientation val="minMax"/>
        </c:scaling>
        <c:delete val="1"/>
        <c:axPos val="l"/>
        <c:numFmt formatCode="General" sourceLinked="1"/>
        <c:majorTickMark val="out"/>
        <c:minorTickMark val="none"/>
        <c:tickLblPos val="nextTo"/>
        <c:crossAx val="1371982464"/>
        <c:crosses val="autoZero"/>
        <c:auto val="1"/>
        <c:lblAlgn val="ctr"/>
        <c:lblOffset val="100"/>
        <c:noMultiLvlLbl val="0"/>
      </c:catAx>
      <c:valAx>
        <c:axId val="1371982464"/>
        <c:scaling>
          <c:orientation val="minMax"/>
          <c:max val="1.2"/>
        </c:scaling>
        <c:delete val="1"/>
        <c:axPos val="b"/>
        <c:majorGridlines>
          <c:spPr>
            <a:ln w="9525" cap="flat" cmpd="sng" algn="ctr">
              <a:solidFill>
                <a:schemeClr val="bg1">
                  <a:lumMod val="50000"/>
                </a:schemeClr>
              </a:solidFill>
              <a:round/>
            </a:ln>
            <a:effectLst/>
          </c:spPr>
        </c:majorGridlines>
        <c:numFmt formatCode="General" sourceLinked="0"/>
        <c:majorTickMark val="out"/>
        <c:minorTickMark val="none"/>
        <c:tickLblPos val="nextTo"/>
        <c:crossAx val="1371984544"/>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ABB664E-6B3E-4A6E-8882-B268D5FD83C7}" type="datetimeFigureOut">
              <a:rPr lang="en-US" smtClean="0"/>
              <a:t>9/18/2023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2D120CD-B4AF-4E9F-A1B2-62E0C02A2AFC}" type="slidenum">
              <a:rPr lang="en-US" smtClean="0"/>
              <a:t>‹#›</a:t>
            </a:fld>
            <a:endParaRPr lang="en-US"/>
          </a:p>
        </p:txBody>
      </p:sp>
    </p:spTree>
    <p:extLst>
      <p:ext uri="{BB962C8B-B14F-4D97-AF65-F5344CB8AC3E}">
        <p14:creationId xmlns:p14="http://schemas.microsoft.com/office/powerpoint/2010/main" val="131247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120CD-B4AF-4E9F-A1B2-62E0C02A2AFC}" type="slidenum">
              <a:rPr lang="en-US" smtClean="0"/>
              <a:t>1</a:t>
            </a:fld>
            <a:endParaRPr lang="en-US"/>
          </a:p>
        </p:txBody>
      </p:sp>
    </p:spTree>
    <p:extLst>
      <p:ext uri="{BB962C8B-B14F-4D97-AF65-F5344CB8AC3E}">
        <p14:creationId xmlns:p14="http://schemas.microsoft.com/office/powerpoint/2010/main" val="345968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3050" y="772140"/>
            <a:ext cx="11205898"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F"/>
                </a:solidFill>
                <a:latin typeface="Segoe UI Black"/>
                <a:cs typeface="Segoe UI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F"/>
                </a:solidFill>
                <a:latin typeface="Segoe UI Black"/>
                <a:cs typeface="Segoe UI Black"/>
              </a:defRPr>
            </a:lvl1pPr>
          </a:lstStyle>
          <a:p>
            <a:endParaRPr/>
          </a:p>
        </p:txBody>
      </p:sp>
      <p:sp>
        <p:nvSpPr>
          <p:cNvPr id="3" name="Holder 3"/>
          <p:cNvSpPr>
            <a:spLocks noGrp="1"/>
          </p:cNvSpPr>
          <p:nvPr>
            <p:ph sz="half" idx="2"/>
          </p:nvPr>
        </p:nvSpPr>
        <p:spPr>
          <a:xfrm>
            <a:off x="875124" y="1958744"/>
            <a:ext cx="4354830" cy="4048760"/>
          </a:xfrm>
          <a:prstGeom prst="rect">
            <a:avLst/>
          </a:prstGeom>
        </p:spPr>
        <p:txBody>
          <a:bodyPr wrap="square" lIns="0" tIns="0" rIns="0" bIns="0">
            <a:spAutoFit/>
          </a:bodyPr>
          <a:lstStyle>
            <a:lvl1pPr>
              <a:defRPr sz="2400" b="0" i="0">
                <a:solidFill>
                  <a:srgbClr val="001F5F"/>
                </a:solidFill>
                <a:latin typeface="Bahnschrift Light"/>
                <a:cs typeface="Bahnschrift Light"/>
              </a:defRPr>
            </a:lvl1pPr>
          </a:lstStyle>
          <a:p>
            <a:endParaRPr/>
          </a:p>
        </p:txBody>
      </p:sp>
      <p:sp>
        <p:nvSpPr>
          <p:cNvPr id="4" name="Holder 4"/>
          <p:cNvSpPr>
            <a:spLocks noGrp="1"/>
          </p:cNvSpPr>
          <p:nvPr>
            <p:ph sz="half" idx="3"/>
          </p:nvPr>
        </p:nvSpPr>
        <p:spPr>
          <a:xfrm>
            <a:off x="6481919" y="1958744"/>
            <a:ext cx="5191125" cy="4048760"/>
          </a:xfrm>
          <a:prstGeom prst="rect">
            <a:avLst/>
          </a:prstGeom>
        </p:spPr>
        <p:txBody>
          <a:bodyPr wrap="square" lIns="0" tIns="0" rIns="0" bIns="0">
            <a:spAutoFit/>
          </a:bodyPr>
          <a:lstStyle>
            <a:lvl1pPr>
              <a:defRPr sz="2400" b="0" i="0">
                <a:solidFill>
                  <a:srgbClr val="001F5F"/>
                </a:solidFill>
                <a:latin typeface="Bahnschrift Light"/>
                <a:cs typeface="Bahnschrift Ligh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1F5F"/>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0279380" y="6160008"/>
            <a:ext cx="1912619" cy="563880"/>
          </a:xfrm>
          <a:prstGeom prst="rect">
            <a:avLst/>
          </a:prstGeom>
        </p:spPr>
      </p:pic>
      <p:sp>
        <p:nvSpPr>
          <p:cNvPr id="2" name="Holder 2"/>
          <p:cNvSpPr>
            <a:spLocks noGrp="1"/>
          </p:cNvSpPr>
          <p:nvPr>
            <p:ph type="title"/>
          </p:nvPr>
        </p:nvSpPr>
        <p:spPr/>
        <p:txBody>
          <a:bodyPr lIns="0" tIns="0" rIns="0" bIns="0"/>
          <a:lstStyle>
            <a:lvl1pPr>
              <a:defRPr sz="3200" b="1" i="0">
                <a:solidFill>
                  <a:srgbClr val="001F5F"/>
                </a:solidFill>
                <a:latin typeface="Segoe UI Black"/>
                <a:cs typeface="Segoe UI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74467" y="6183023"/>
            <a:ext cx="1449765" cy="514013"/>
          </a:xfrm>
          <a:prstGeom prst="rect">
            <a:avLst/>
          </a:prstGeom>
        </p:spPr>
      </p:pic>
      <p:sp>
        <p:nvSpPr>
          <p:cNvPr id="2" name="Holder 2"/>
          <p:cNvSpPr>
            <a:spLocks noGrp="1"/>
          </p:cNvSpPr>
          <p:nvPr>
            <p:ph type="title"/>
          </p:nvPr>
        </p:nvSpPr>
        <p:spPr>
          <a:xfrm>
            <a:off x="474819" y="1236482"/>
            <a:ext cx="11242360" cy="2220595"/>
          </a:xfrm>
          <a:prstGeom prst="rect">
            <a:avLst/>
          </a:prstGeom>
        </p:spPr>
        <p:txBody>
          <a:bodyPr wrap="square" lIns="0" tIns="0" rIns="0" bIns="0">
            <a:spAutoFit/>
          </a:bodyPr>
          <a:lstStyle>
            <a:lvl1pPr>
              <a:defRPr sz="3200" b="1" i="0">
                <a:solidFill>
                  <a:srgbClr val="001F5F"/>
                </a:solidFill>
                <a:latin typeface="Segoe UI Black"/>
                <a:cs typeface="Segoe UI Black"/>
              </a:defRPr>
            </a:lvl1pPr>
          </a:lstStyle>
          <a:p>
            <a:endParaRPr/>
          </a:p>
        </p:txBody>
      </p:sp>
      <p:sp>
        <p:nvSpPr>
          <p:cNvPr id="3" name="Holder 3"/>
          <p:cNvSpPr>
            <a:spLocks noGrp="1"/>
          </p:cNvSpPr>
          <p:nvPr>
            <p:ph type="body" idx="1"/>
          </p:nvPr>
        </p:nvSpPr>
        <p:spPr>
          <a:xfrm>
            <a:off x="1314448" y="1669981"/>
            <a:ext cx="9569450" cy="4597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6540" rIns="0" bIns="0" rtlCol="0">
            <a:spAutoFit/>
          </a:bodyPr>
          <a:lstStyle/>
          <a:p>
            <a:pPr marL="3812540">
              <a:lnSpc>
                <a:spcPct val="100000"/>
              </a:lnSpc>
              <a:spcBef>
                <a:spcPts val="2020"/>
              </a:spcBef>
            </a:pPr>
            <a:r>
              <a:rPr dirty="0"/>
              <a:t>DESIGNING</a:t>
            </a:r>
            <a:r>
              <a:rPr spc="-90" dirty="0"/>
              <a:t> </a:t>
            </a:r>
            <a:r>
              <a:rPr dirty="0"/>
              <a:t>AND</a:t>
            </a:r>
            <a:r>
              <a:rPr spc="-40" dirty="0"/>
              <a:t> </a:t>
            </a:r>
            <a:r>
              <a:rPr spc="-5" dirty="0"/>
              <a:t>DEVELOPING</a:t>
            </a:r>
          </a:p>
          <a:p>
            <a:pPr marL="3812540" marR="5080">
              <a:lnSpc>
                <a:spcPct val="150000"/>
              </a:lnSpc>
            </a:pPr>
            <a:r>
              <a:rPr dirty="0"/>
              <a:t>A </a:t>
            </a:r>
            <a:r>
              <a:rPr spc="-5" dirty="0"/>
              <a:t>CENTRALIZED LOAN APPLICATION </a:t>
            </a:r>
            <a:r>
              <a:rPr spc="-875" dirty="0"/>
              <a:t> </a:t>
            </a:r>
            <a:r>
              <a:rPr spc="-5" dirty="0"/>
              <a:t>MANAGEMENT </a:t>
            </a:r>
            <a:r>
              <a:rPr dirty="0"/>
              <a:t>SYSTEM</a:t>
            </a:r>
            <a:r>
              <a:rPr spc="-35" dirty="0"/>
              <a:t> </a:t>
            </a:r>
            <a:r>
              <a:rPr spc="-5" dirty="0"/>
              <a:t>FOR</a:t>
            </a:r>
          </a:p>
        </p:txBody>
      </p:sp>
      <p:pic>
        <p:nvPicPr>
          <p:cNvPr id="3" name="object 3"/>
          <p:cNvPicPr/>
          <p:nvPr/>
        </p:nvPicPr>
        <p:blipFill>
          <a:blip r:embed="rId3" cstate="print"/>
          <a:stretch>
            <a:fillRect/>
          </a:stretch>
        </p:blipFill>
        <p:spPr>
          <a:xfrm>
            <a:off x="0" y="684276"/>
            <a:ext cx="4401311" cy="4443983"/>
          </a:xfrm>
          <a:prstGeom prst="rect">
            <a:avLst/>
          </a:prstGeom>
        </p:spPr>
      </p:pic>
      <p:sp>
        <p:nvSpPr>
          <p:cNvPr id="4" name="object 4"/>
          <p:cNvSpPr txBox="1"/>
          <p:nvPr/>
        </p:nvSpPr>
        <p:spPr>
          <a:xfrm>
            <a:off x="4274980" y="3674676"/>
            <a:ext cx="6577965" cy="1750031"/>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001F5F"/>
                </a:solidFill>
                <a:latin typeface="Segoe UI Black"/>
                <a:cs typeface="Segoe UI Black"/>
              </a:rPr>
              <a:t>MICRO-FINANCE</a:t>
            </a:r>
            <a:r>
              <a:rPr sz="3200" b="1" spc="-30" dirty="0">
                <a:solidFill>
                  <a:srgbClr val="001F5F"/>
                </a:solidFill>
                <a:latin typeface="Segoe UI Black"/>
                <a:cs typeface="Segoe UI Black"/>
              </a:rPr>
              <a:t> </a:t>
            </a:r>
            <a:r>
              <a:rPr sz="3200" b="1" spc="-5" dirty="0">
                <a:solidFill>
                  <a:srgbClr val="001F5F"/>
                </a:solidFill>
                <a:latin typeface="Segoe UI Black"/>
                <a:cs typeface="Segoe UI Black"/>
              </a:rPr>
              <a:t>COMPANIES</a:t>
            </a:r>
            <a:endParaRPr sz="3200" dirty="0">
              <a:latin typeface="Segoe UI Black"/>
              <a:cs typeface="Segoe UI Black"/>
            </a:endParaRPr>
          </a:p>
          <a:p>
            <a:pPr marL="1911985" marR="5080" indent="-1445895">
              <a:lnSpc>
                <a:spcPct val="245600"/>
              </a:lnSpc>
              <a:spcBef>
                <a:spcPts val="20"/>
              </a:spcBef>
            </a:pPr>
            <a:r>
              <a:rPr sz="1800" b="1" spc="-5" dirty="0">
                <a:solidFill>
                  <a:srgbClr val="037EF3"/>
                </a:solidFill>
                <a:latin typeface="Segoe UI Black"/>
                <a:cs typeface="Segoe UI Black"/>
              </a:rPr>
              <a:t>(A</a:t>
            </a:r>
            <a:r>
              <a:rPr sz="1800" b="1" spc="10" dirty="0">
                <a:solidFill>
                  <a:srgbClr val="037EF3"/>
                </a:solidFill>
                <a:latin typeface="Segoe UI Black"/>
                <a:cs typeface="Segoe UI Black"/>
              </a:rPr>
              <a:t> </a:t>
            </a:r>
            <a:r>
              <a:rPr sz="1800" b="1" spc="-10" dirty="0">
                <a:solidFill>
                  <a:srgbClr val="037EF3"/>
                </a:solidFill>
                <a:latin typeface="Segoe UI Black"/>
                <a:cs typeface="Segoe UI Black"/>
              </a:rPr>
              <a:t>Case</a:t>
            </a:r>
            <a:r>
              <a:rPr sz="1800" b="1" spc="25" dirty="0">
                <a:solidFill>
                  <a:srgbClr val="037EF3"/>
                </a:solidFill>
                <a:latin typeface="Segoe UI Black"/>
                <a:cs typeface="Segoe UI Black"/>
              </a:rPr>
              <a:t> </a:t>
            </a:r>
            <a:r>
              <a:rPr sz="1800" b="1" dirty="0">
                <a:solidFill>
                  <a:srgbClr val="037EF3"/>
                </a:solidFill>
                <a:latin typeface="Segoe UI Black"/>
                <a:cs typeface="Segoe UI Black"/>
              </a:rPr>
              <a:t>Study</a:t>
            </a:r>
            <a:r>
              <a:rPr sz="1800" b="1" spc="-25" dirty="0">
                <a:solidFill>
                  <a:srgbClr val="037EF3"/>
                </a:solidFill>
                <a:latin typeface="Segoe UI Black"/>
                <a:cs typeface="Segoe UI Black"/>
              </a:rPr>
              <a:t> </a:t>
            </a:r>
            <a:r>
              <a:rPr lang="en-US" b="1" spc="-5" dirty="0">
                <a:solidFill>
                  <a:srgbClr val="037EF3"/>
                </a:solidFill>
                <a:latin typeface="Segoe UI Black"/>
                <a:cs typeface="Segoe UI Black"/>
              </a:rPr>
              <a:t>of</a:t>
            </a:r>
            <a:r>
              <a:rPr sz="1800" b="1" spc="-5" dirty="0">
                <a:solidFill>
                  <a:srgbClr val="037EF3"/>
                </a:solidFill>
                <a:latin typeface="Segoe UI Black"/>
                <a:cs typeface="Segoe UI Black"/>
              </a:rPr>
              <a:t> Zambian</a:t>
            </a:r>
            <a:r>
              <a:rPr sz="1800" b="1" dirty="0">
                <a:solidFill>
                  <a:srgbClr val="037EF3"/>
                </a:solidFill>
                <a:latin typeface="Segoe UI Black"/>
                <a:cs typeface="Segoe UI Black"/>
              </a:rPr>
              <a:t> </a:t>
            </a:r>
            <a:r>
              <a:rPr sz="1800" b="1" spc="-5" dirty="0">
                <a:solidFill>
                  <a:srgbClr val="037EF3"/>
                </a:solidFill>
                <a:latin typeface="Segoe UI Black"/>
                <a:cs typeface="Segoe UI Black"/>
              </a:rPr>
              <a:t>Micro-finance</a:t>
            </a:r>
            <a:r>
              <a:rPr sz="1800" b="1" spc="-10" dirty="0">
                <a:solidFill>
                  <a:srgbClr val="037EF3"/>
                </a:solidFill>
                <a:latin typeface="Segoe UI Black"/>
                <a:cs typeface="Segoe UI Black"/>
              </a:rPr>
              <a:t> </a:t>
            </a:r>
            <a:r>
              <a:rPr sz="1800" b="1" spc="-5" dirty="0">
                <a:solidFill>
                  <a:srgbClr val="037EF3"/>
                </a:solidFill>
                <a:latin typeface="Segoe UI Black"/>
                <a:cs typeface="Segoe UI Black"/>
              </a:rPr>
              <a:t>Institutions) </a:t>
            </a:r>
            <a:r>
              <a:rPr sz="1800" b="1" spc="-484" dirty="0">
                <a:solidFill>
                  <a:srgbClr val="037EF3"/>
                </a:solidFill>
                <a:latin typeface="Segoe UI Black"/>
                <a:cs typeface="Segoe UI Black"/>
              </a:rPr>
              <a:t> </a:t>
            </a:r>
            <a:r>
              <a:rPr sz="1800" b="1" spc="-5" dirty="0">
                <a:solidFill>
                  <a:srgbClr val="E37D2F"/>
                </a:solidFill>
                <a:latin typeface="Segoe UI Black"/>
                <a:cs typeface="Segoe UI Black"/>
              </a:rPr>
              <a:t>KATONGO</a:t>
            </a:r>
            <a:r>
              <a:rPr sz="1800" b="1" dirty="0">
                <a:solidFill>
                  <a:srgbClr val="E37D2F"/>
                </a:solidFill>
                <a:latin typeface="Segoe UI Black"/>
                <a:cs typeface="Segoe UI Black"/>
              </a:rPr>
              <a:t> </a:t>
            </a:r>
            <a:r>
              <a:rPr sz="1800" b="1" spc="-5" dirty="0">
                <a:solidFill>
                  <a:srgbClr val="E37D2F"/>
                </a:solidFill>
                <a:latin typeface="Segoe UI Black"/>
                <a:cs typeface="Segoe UI Black"/>
              </a:rPr>
              <a:t>BUPE</a:t>
            </a:r>
            <a:r>
              <a:rPr sz="1800" b="1" spc="-20" dirty="0">
                <a:solidFill>
                  <a:srgbClr val="E37D2F"/>
                </a:solidFill>
                <a:latin typeface="Segoe UI Black"/>
                <a:cs typeface="Segoe UI Black"/>
              </a:rPr>
              <a:t> </a:t>
            </a:r>
            <a:r>
              <a:rPr sz="1800" b="1" dirty="0">
                <a:solidFill>
                  <a:srgbClr val="E37D2F"/>
                </a:solidFill>
                <a:latin typeface="Segoe UI Black"/>
                <a:cs typeface="Segoe UI Black"/>
              </a:rPr>
              <a:t>2010100</a:t>
            </a:r>
            <a:endParaRPr sz="1800" dirty="0">
              <a:latin typeface="Segoe UI Black"/>
              <a:cs typeface="Segoe UI Black"/>
            </a:endParaRPr>
          </a:p>
        </p:txBody>
      </p:sp>
      <p:sp>
        <p:nvSpPr>
          <p:cNvPr id="5" name="object 5"/>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pic>
        <p:nvPicPr>
          <p:cNvPr id="6" name="object 6"/>
          <p:cNvPicPr/>
          <p:nvPr/>
        </p:nvPicPr>
        <p:blipFill>
          <a:blip r:embed="rId4" cstate="print"/>
          <a:stretch>
            <a:fillRect/>
          </a:stretch>
        </p:blipFill>
        <p:spPr>
          <a:xfrm>
            <a:off x="10474467" y="6187595"/>
            <a:ext cx="1449765" cy="514013"/>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629285"/>
            <a:ext cx="420878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LITERATURE</a:t>
            </a:r>
            <a:r>
              <a:rPr spc="-45" dirty="0">
                <a:solidFill>
                  <a:srgbClr val="FFC000"/>
                </a:solidFill>
              </a:rPr>
              <a:t> </a:t>
            </a:r>
            <a:r>
              <a:rPr spc="-5" dirty="0">
                <a:solidFill>
                  <a:srgbClr val="FFC000"/>
                </a:solidFill>
              </a:rPr>
              <a:t>REVIEW</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1059195560"/>
              </p:ext>
            </p:extLst>
          </p:nvPr>
        </p:nvGraphicFramePr>
        <p:xfrm>
          <a:off x="416850" y="1219200"/>
          <a:ext cx="11317950" cy="4850607"/>
        </p:xfrm>
        <a:graphic>
          <a:graphicData uri="http://schemas.openxmlformats.org/drawingml/2006/table">
            <a:tbl>
              <a:tblPr firstRow="1" bandRow="1">
                <a:tableStyleId>{2D5ABB26-0587-4C30-8999-92F81FD0307C}</a:tableStyleId>
              </a:tblPr>
              <a:tblGrid>
                <a:gridCol w="468918">
                  <a:extLst>
                    <a:ext uri="{9D8B030D-6E8A-4147-A177-3AD203B41FA5}">
                      <a16:colId xmlns:a16="http://schemas.microsoft.com/office/drawing/2014/main" val="20000"/>
                    </a:ext>
                  </a:extLst>
                </a:gridCol>
                <a:gridCol w="1552632">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2819400">
                  <a:extLst>
                    <a:ext uri="{9D8B030D-6E8A-4147-A177-3AD203B41FA5}">
                      <a16:colId xmlns:a16="http://schemas.microsoft.com/office/drawing/2014/main" val="20004"/>
                    </a:ext>
                  </a:extLst>
                </a:gridCol>
                <a:gridCol w="2373853">
                  <a:extLst>
                    <a:ext uri="{9D8B030D-6E8A-4147-A177-3AD203B41FA5}">
                      <a16:colId xmlns:a16="http://schemas.microsoft.com/office/drawing/2014/main" val="20005"/>
                    </a:ext>
                  </a:extLst>
                </a:gridCol>
                <a:gridCol w="2198147">
                  <a:extLst>
                    <a:ext uri="{9D8B030D-6E8A-4147-A177-3AD203B41FA5}">
                      <a16:colId xmlns:a16="http://schemas.microsoft.com/office/drawing/2014/main" val="20006"/>
                    </a:ext>
                  </a:extLst>
                </a:gridCol>
              </a:tblGrid>
              <a:tr h="556852">
                <a:tc>
                  <a:txBody>
                    <a:bodyPr/>
                    <a:lstStyle/>
                    <a:p>
                      <a:pPr algn="ctr">
                        <a:lnSpc>
                          <a:spcPct val="100000"/>
                        </a:lnSpc>
                        <a:spcBef>
                          <a:spcPts val="1180"/>
                        </a:spcBef>
                      </a:pPr>
                      <a:r>
                        <a:rPr sz="1400" b="1" dirty="0">
                          <a:solidFill>
                            <a:srgbClr val="001F5F"/>
                          </a:solidFill>
                          <a:latin typeface="Segoe UI Black"/>
                          <a:cs typeface="Segoe UI Black"/>
                        </a:rPr>
                        <a:t>SN</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spc="-5" dirty="0">
                          <a:solidFill>
                            <a:srgbClr val="001F5F"/>
                          </a:solidFill>
                          <a:latin typeface="Segoe UI Black"/>
                          <a:cs typeface="Segoe UI Black"/>
                        </a:rPr>
                        <a:t>TITLE</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21920">
                        <a:lnSpc>
                          <a:spcPct val="100000"/>
                        </a:lnSpc>
                        <a:spcBef>
                          <a:spcPts val="1180"/>
                        </a:spcBef>
                      </a:pPr>
                      <a:r>
                        <a:rPr sz="1400" b="1" dirty="0">
                          <a:solidFill>
                            <a:srgbClr val="001F5F"/>
                          </a:solidFill>
                          <a:latin typeface="Segoe UI Black"/>
                          <a:cs typeface="Segoe UI Black"/>
                        </a:rPr>
                        <a:t>YEAR</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AUTHOR</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9915">
                        <a:lnSpc>
                          <a:spcPct val="100000"/>
                        </a:lnSpc>
                        <a:spcBef>
                          <a:spcPts val="1180"/>
                        </a:spcBef>
                      </a:pPr>
                      <a:r>
                        <a:rPr sz="1400" b="1" dirty="0">
                          <a:solidFill>
                            <a:srgbClr val="001F5F"/>
                          </a:solidFill>
                          <a:latin typeface="Segoe UI Black"/>
                          <a:cs typeface="Segoe UI Black"/>
                        </a:rPr>
                        <a:t>WORK</a:t>
                      </a:r>
                      <a:r>
                        <a:rPr sz="1400" b="1" spc="-45" dirty="0">
                          <a:solidFill>
                            <a:srgbClr val="001F5F"/>
                          </a:solidFill>
                          <a:latin typeface="Segoe UI Black"/>
                          <a:cs typeface="Segoe UI Black"/>
                        </a:rPr>
                        <a:t> </a:t>
                      </a:r>
                      <a:r>
                        <a:rPr sz="1400" b="1" dirty="0">
                          <a:solidFill>
                            <a:srgbClr val="001F5F"/>
                          </a:solidFill>
                          <a:latin typeface="Segoe UI Black"/>
                          <a:cs typeface="Segoe UI Black"/>
                        </a:rPr>
                        <a:t>DONE</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GAP</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92150">
                        <a:lnSpc>
                          <a:spcPct val="100000"/>
                        </a:lnSpc>
                        <a:spcBef>
                          <a:spcPts val="1180"/>
                        </a:spcBef>
                      </a:pPr>
                      <a:r>
                        <a:rPr sz="1400" b="1" dirty="0">
                          <a:solidFill>
                            <a:srgbClr val="001F5F"/>
                          </a:solidFill>
                          <a:latin typeface="Segoe UI Black"/>
                          <a:cs typeface="Segoe UI Black"/>
                        </a:rPr>
                        <a:t>PROPOSED</a:t>
                      </a:r>
                      <a:endParaRPr sz="1400" dirty="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262989">
                <a:tc>
                  <a:txBody>
                    <a:bodyPr/>
                    <a:lstStyle/>
                    <a:p>
                      <a:pPr>
                        <a:lnSpc>
                          <a:spcPct val="100000"/>
                        </a:lnSpc>
                      </a:pPr>
                      <a:endParaRPr sz="1700">
                        <a:solidFill>
                          <a:srgbClr val="002060"/>
                        </a:solidFill>
                        <a:latin typeface="Times New Roman"/>
                        <a:cs typeface="Times New Roman"/>
                      </a:endParaRPr>
                    </a:p>
                    <a:p>
                      <a:pPr>
                        <a:lnSpc>
                          <a:spcPct val="100000"/>
                        </a:lnSpc>
                        <a:spcBef>
                          <a:spcPts val="35"/>
                        </a:spcBef>
                      </a:pPr>
                      <a:endParaRPr sz="1600">
                        <a:solidFill>
                          <a:srgbClr val="002060"/>
                        </a:solidFill>
                        <a:latin typeface="Times New Roman"/>
                        <a:cs typeface="Times New Roman"/>
                      </a:endParaRPr>
                    </a:p>
                    <a:p>
                      <a:pPr algn="ctr">
                        <a:lnSpc>
                          <a:spcPct val="100000"/>
                        </a:lnSpc>
                      </a:pPr>
                      <a:r>
                        <a:rPr sz="1400" b="0" dirty="0">
                          <a:solidFill>
                            <a:srgbClr val="002060"/>
                          </a:solidFill>
                          <a:latin typeface="Bahnschrift Light"/>
                          <a:cs typeface="Bahnschrift Light"/>
                        </a:rPr>
                        <a:t>1.</a:t>
                      </a:r>
                      <a:endParaRPr sz="1400">
                        <a:solidFill>
                          <a:srgbClr val="002060"/>
                        </a:solidFill>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Saving and Loan Information System of </a:t>
                      </a:r>
                      <a:r>
                        <a:rPr lang="en-US" sz="1200" dirty="0" err="1">
                          <a:solidFill>
                            <a:srgbClr val="002060"/>
                          </a:solidFill>
                          <a:latin typeface="Bahnschrift Light"/>
                          <a:cs typeface="Bahnschrift Light"/>
                        </a:rPr>
                        <a:t>Cempaka</a:t>
                      </a:r>
                      <a:r>
                        <a:rPr lang="en-US" sz="1200" dirty="0">
                          <a:solidFill>
                            <a:srgbClr val="002060"/>
                          </a:solidFill>
                          <a:latin typeface="Bahnschrift Light"/>
                          <a:cs typeface="Bahnschrift Light"/>
                        </a:rPr>
                        <a:t> Cooperative Web Based</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a:solidFill>
                            <a:srgbClr val="002060"/>
                          </a:solidFill>
                          <a:latin typeface="Bahnschrift Light"/>
                          <a:cs typeface="Bahnschrift Light"/>
                        </a:rPr>
                        <a:t>2018</a:t>
                      </a:r>
                      <a:endParaRPr lang="en-US" sz="1200" dirty="0">
                        <a:solidFill>
                          <a:srgbClr val="002060"/>
                        </a:solidFill>
                        <a:latin typeface="Bahnschrift Light"/>
                        <a:cs typeface="Bahnschrift Light"/>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it-IT" sz="1200" dirty="0">
                          <a:solidFill>
                            <a:srgbClr val="002060"/>
                          </a:solidFill>
                          <a:latin typeface="Bahnschrift Light"/>
                          <a:cs typeface="Bahnschrift Light"/>
                        </a:rPr>
                        <a:t>Elena Caroline, Mira Ziveria et..al</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201295" algn="ctr">
                        <a:lnSpc>
                          <a:spcPct val="100000"/>
                        </a:lnSpc>
                        <a:spcBef>
                          <a:spcPts val="1065"/>
                        </a:spcBef>
                      </a:pPr>
                      <a:r>
                        <a:rPr lang="en-US" sz="1200" dirty="0">
                          <a:solidFill>
                            <a:srgbClr val="002060"/>
                          </a:solidFill>
                          <a:latin typeface="Bahnschrift Light"/>
                          <a:cs typeface="Bahnschrift Light"/>
                        </a:rPr>
                        <a:t>Identification of the risks associated with data inaccuracies and the time required for data management in the cooperative.</a:t>
                      </a:r>
                    </a:p>
                  </a:txBody>
                  <a:tcPr marL="0" marR="0" marT="13525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
                        </a:spcBef>
                      </a:pPr>
                      <a:r>
                        <a:rPr lang="en-US" sz="1200" dirty="0">
                          <a:solidFill>
                            <a:srgbClr val="002060"/>
                          </a:solidFill>
                          <a:latin typeface="Bahnschrift Light"/>
                          <a:cs typeface="Bahnschrift Light"/>
                        </a:rPr>
                        <a:t>Recording of loan repayment predictions for future use and reference</a:t>
                      </a:r>
                    </a:p>
                    <a:p>
                      <a:pPr algn="ctr">
                        <a:lnSpc>
                          <a:spcPct val="100000"/>
                        </a:lnSpc>
                        <a:spcBef>
                          <a:spcPts val="5"/>
                        </a:spcBef>
                      </a:pPr>
                      <a:endParaRPr lang="en-US" sz="1200" dirty="0">
                        <a:solidFill>
                          <a:srgbClr val="002060"/>
                        </a:solidFill>
                        <a:latin typeface="Bahnschrift Light"/>
                        <a:cs typeface="Bahnschrift Light"/>
                      </a:endParaRPr>
                    </a:p>
                  </a:txBody>
                  <a:tcPr marL="0" marR="0" marT="63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5725" algn="ctr">
                        <a:lnSpc>
                          <a:spcPct val="100000"/>
                        </a:lnSpc>
                        <a:spcBef>
                          <a:spcPts val="345"/>
                        </a:spcBef>
                      </a:pPr>
                      <a:r>
                        <a:rPr lang="en-US" sz="1200" dirty="0">
                          <a:solidFill>
                            <a:srgbClr val="002060"/>
                          </a:solidFill>
                          <a:latin typeface="Bahnschrift Light"/>
                          <a:cs typeface="Bahnschrift Light"/>
                        </a:rPr>
                        <a:t>development of a centralized system that enables efficient data management for debtor information</a:t>
                      </a:r>
                    </a:p>
                  </a:txBody>
                  <a:tcPr marL="0" marR="0" marT="438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64901">
                <a:tc>
                  <a:txBody>
                    <a:bodyPr/>
                    <a:lstStyle/>
                    <a:p>
                      <a:pPr>
                        <a:lnSpc>
                          <a:spcPct val="100000"/>
                        </a:lnSpc>
                      </a:pPr>
                      <a:endParaRPr sz="1700">
                        <a:solidFill>
                          <a:srgbClr val="002060"/>
                        </a:solidFill>
                        <a:latin typeface="Times New Roman"/>
                        <a:cs typeface="Times New Roman"/>
                      </a:endParaRPr>
                    </a:p>
                    <a:p>
                      <a:pPr algn="ctr">
                        <a:lnSpc>
                          <a:spcPct val="100000"/>
                        </a:lnSpc>
                        <a:spcBef>
                          <a:spcPts val="1400"/>
                        </a:spcBef>
                      </a:pPr>
                      <a:r>
                        <a:rPr sz="1400" b="0" spc="-10" dirty="0">
                          <a:solidFill>
                            <a:srgbClr val="002060"/>
                          </a:solidFill>
                          <a:latin typeface="Bahnschrift Light"/>
                          <a:cs typeface="Bahnschrift Light"/>
                        </a:rPr>
                        <a:t>2.</a:t>
                      </a:r>
                      <a:endParaRPr sz="1400">
                        <a:solidFill>
                          <a:srgbClr val="002060"/>
                        </a:solidFill>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
                        </a:spcBef>
                      </a:pPr>
                      <a:r>
                        <a:rPr lang="en-US" sz="1200" dirty="0">
                          <a:solidFill>
                            <a:srgbClr val="002060"/>
                          </a:solidFill>
                          <a:latin typeface="Bahnschrift Light"/>
                          <a:cs typeface="Bahnschrift Light"/>
                        </a:rPr>
                        <a:t>Improvement of personal loans granting methods in banks using machine learning methods and approaches in Palestine</a:t>
                      </a:r>
                    </a:p>
                  </a:txBody>
                  <a:tcPr marL="0" marR="0" marT="190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5"/>
                        </a:spcBef>
                      </a:pPr>
                      <a:r>
                        <a:rPr lang="en-US" sz="1200" dirty="0">
                          <a:solidFill>
                            <a:srgbClr val="002060"/>
                          </a:solidFill>
                          <a:latin typeface="Bahnschrift Light"/>
                          <a:cs typeface="Bahnschrift Light"/>
                        </a:rPr>
                        <a:t>2021</a:t>
                      </a:r>
                    </a:p>
                  </a:txBody>
                  <a:tcPr marL="0" marR="0" marT="190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Mohammad J. </a:t>
                      </a:r>
                      <a:r>
                        <a:rPr lang="en-US" sz="1200" dirty="0" err="1">
                          <a:solidFill>
                            <a:srgbClr val="002060"/>
                          </a:solidFill>
                          <a:latin typeface="Bahnschrift Light"/>
                          <a:cs typeface="Bahnschrift Light"/>
                        </a:rPr>
                        <a:t>Hamayel</a:t>
                      </a:r>
                      <a:r>
                        <a:rPr lang="en-US" sz="1200" dirty="0">
                          <a:solidFill>
                            <a:srgbClr val="002060"/>
                          </a:solidFill>
                          <a:latin typeface="Bahnschrift Light"/>
                          <a:cs typeface="Bahnschrift Light"/>
                        </a:rPr>
                        <a:t>, </a:t>
                      </a:r>
                      <a:r>
                        <a:rPr lang="en-US" sz="1200" dirty="0" err="1">
                          <a:solidFill>
                            <a:srgbClr val="002060"/>
                          </a:solidFill>
                          <a:latin typeface="Bahnschrift Light"/>
                          <a:cs typeface="Bahnschrift Light"/>
                        </a:rPr>
                        <a:t>Mobarak</a:t>
                      </a:r>
                      <a:r>
                        <a:rPr lang="en-US" sz="1200" dirty="0">
                          <a:solidFill>
                            <a:srgbClr val="002060"/>
                          </a:solidFill>
                          <a:latin typeface="Bahnschrift Light"/>
                          <a:cs typeface="Bahnschrift Light"/>
                        </a:rPr>
                        <a:t> A. Abu Mohsen and Mohammed </a:t>
                      </a:r>
                      <a:r>
                        <a:rPr lang="en-US" sz="1200" dirty="0" err="1">
                          <a:solidFill>
                            <a:srgbClr val="002060"/>
                          </a:solidFill>
                          <a:latin typeface="Bahnschrift Light"/>
                          <a:cs typeface="Bahnschrift Light"/>
                        </a:rPr>
                        <a:t>Moreb</a:t>
                      </a:r>
                      <a:endParaRPr lang="en-US" sz="1200" dirty="0">
                        <a:solidFill>
                          <a:srgbClr val="002060"/>
                        </a:solidFill>
                        <a:latin typeface="Bahnschrift Light"/>
                        <a:cs typeface="Bahnschrift Light"/>
                      </a:endParaRP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132080" algn="ctr">
                        <a:lnSpc>
                          <a:spcPct val="100000"/>
                        </a:lnSpc>
                        <a:spcBef>
                          <a:spcPts val="590"/>
                        </a:spcBef>
                      </a:pPr>
                      <a:r>
                        <a:rPr lang="en-US" sz="1200" dirty="0">
                          <a:solidFill>
                            <a:srgbClr val="002060"/>
                          </a:solidFill>
                          <a:latin typeface="Bahnschrift Light"/>
                          <a:cs typeface="Bahnschrift Light"/>
                        </a:rPr>
                        <a:t>Identification of the limitations of manual or traditional methods used in banks for loan approval and risk assessment, </a:t>
                      </a:r>
                    </a:p>
                  </a:txBody>
                  <a:tcPr marL="0" marR="0" marT="7493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Emphasis on the challenge of forecasting credit defaulters, which is particularly difficult for financial institutions, including banks.</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Development of a  system that will enable the Lender to report the Debtor and track live location in case of</a:t>
                      </a:r>
                    </a:p>
                    <a:p>
                      <a:pPr algn="ctr">
                        <a:lnSpc>
                          <a:spcPct val="100000"/>
                        </a:lnSpc>
                      </a:pPr>
                      <a:r>
                        <a:rPr lang="en-US" sz="1200" dirty="0">
                          <a:solidFill>
                            <a:srgbClr val="002060"/>
                          </a:solidFill>
                          <a:latin typeface="Bahnschrift Light"/>
                          <a:cs typeface="Bahnschrift Light"/>
                        </a:rPr>
                        <a:t>loan defaults, the system will remind clients automatically to repay their loans in time.</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465865">
                <a:tc>
                  <a:txBody>
                    <a:bodyPr/>
                    <a:lstStyle/>
                    <a:p>
                      <a:pPr>
                        <a:lnSpc>
                          <a:spcPct val="100000"/>
                        </a:lnSpc>
                      </a:pPr>
                      <a:endParaRPr sz="1700" dirty="0">
                        <a:solidFill>
                          <a:srgbClr val="002060"/>
                        </a:solidFill>
                        <a:latin typeface="Times New Roman"/>
                        <a:cs typeface="Times New Roman"/>
                      </a:endParaRPr>
                    </a:p>
                    <a:p>
                      <a:pPr>
                        <a:lnSpc>
                          <a:spcPct val="100000"/>
                        </a:lnSpc>
                        <a:spcBef>
                          <a:spcPts val="35"/>
                        </a:spcBef>
                      </a:pPr>
                      <a:endParaRPr sz="1600" dirty="0">
                        <a:solidFill>
                          <a:srgbClr val="002060"/>
                        </a:solidFill>
                        <a:latin typeface="Times New Roman"/>
                        <a:cs typeface="Times New Roman"/>
                      </a:endParaRPr>
                    </a:p>
                    <a:p>
                      <a:pPr algn="ctr">
                        <a:lnSpc>
                          <a:spcPct val="100000"/>
                        </a:lnSpc>
                      </a:pPr>
                      <a:r>
                        <a:rPr sz="1400" b="0" dirty="0">
                          <a:solidFill>
                            <a:srgbClr val="002060"/>
                          </a:solidFill>
                          <a:latin typeface="Bahnschrift Light"/>
                          <a:cs typeface="Bahnschrift Light"/>
                        </a:rPr>
                        <a:t>3.</a:t>
                      </a:r>
                      <a:endParaRPr sz="1400" dirty="0">
                        <a:solidFill>
                          <a:srgbClr val="002060"/>
                        </a:solidFill>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0"/>
                        </a:spcBef>
                      </a:pPr>
                      <a:r>
                        <a:rPr lang="en-US" sz="1200" dirty="0">
                          <a:solidFill>
                            <a:srgbClr val="002060"/>
                          </a:solidFill>
                          <a:latin typeface="Bahnschrift Light"/>
                          <a:cs typeface="Bahnschrift Light"/>
                        </a:rPr>
                        <a:t>Intelligent Loan Eligibility and Approval System based on Random Forest Algorithm using Machine Learning</a:t>
                      </a:r>
                    </a:p>
                  </a:txBody>
                  <a:tcPr marL="0" marR="0" marT="635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2023</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200" dirty="0">
                          <a:solidFill>
                            <a:srgbClr val="002060"/>
                          </a:solidFill>
                          <a:latin typeface="Bahnschrift Light"/>
                          <a:cs typeface="Bahnschrift Light"/>
                        </a:rPr>
                        <a:t>C. Prasanth</a:t>
                      </a:r>
                    </a:p>
                    <a:p>
                      <a:pPr algn="ctr">
                        <a:lnSpc>
                          <a:spcPct val="100000"/>
                        </a:lnSpc>
                      </a:pPr>
                      <a:r>
                        <a:rPr lang="en-US" sz="1200" dirty="0">
                          <a:solidFill>
                            <a:srgbClr val="002060"/>
                          </a:solidFill>
                          <a:latin typeface="Bahnschrift Light"/>
                          <a:cs typeface="Bahnschrift Light"/>
                        </a:rPr>
                        <a:t> R. Praveen Kumar; A. </a:t>
                      </a:r>
                      <a:r>
                        <a:rPr lang="en-US" sz="1200" dirty="0" err="1">
                          <a:solidFill>
                            <a:srgbClr val="002060"/>
                          </a:solidFill>
                          <a:latin typeface="Bahnschrift Light"/>
                          <a:cs typeface="Bahnschrift Light"/>
                        </a:rPr>
                        <a:t>Rangesh</a:t>
                      </a:r>
                      <a:r>
                        <a:rPr lang="en-US" sz="1200" dirty="0">
                          <a:solidFill>
                            <a:srgbClr val="002060"/>
                          </a:solidFill>
                          <a:latin typeface="Bahnschrift Light"/>
                          <a:cs typeface="Bahnschrift Light"/>
                        </a:rPr>
                        <a:t>; N. </a:t>
                      </a:r>
                      <a:r>
                        <a:rPr lang="en-US" sz="1200" dirty="0" err="1">
                          <a:solidFill>
                            <a:srgbClr val="002060"/>
                          </a:solidFill>
                          <a:latin typeface="Bahnschrift Light"/>
                          <a:cs typeface="Bahnschrift Light"/>
                        </a:rPr>
                        <a:t>Sasmitha</a:t>
                      </a:r>
                      <a:r>
                        <a:rPr lang="en-US" sz="1200" dirty="0">
                          <a:solidFill>
                            <a:srgbClr val="002060"/>
                          </a:solidFill>
                          <a:latin typeface="Bahnschrift Light"/>
                          <a:cs typeface="Bahnschrift Light"/>
                        </a:rPr>
                        <a:t>; </a:t>
                      </a:r>
                      <a:r>
                        <a:rPr lang="en-US" sz="1200" dirty="0" err="1">
                          <a:solidFill>
                            <a:srgbClr val="002060"/>
                          </a:solidFill>
                          <a:latin typeface="Bahnschrift Light"/>
                          <a:cs typeface="Bahnschrift Light"/>
                        </a:rPr>
                        <a:t>Dhiyanesh</a:t>
                      </a:r>
                      <a:r>
                        <a:rPr lang="en-US" sz="1200" dirty="0">
                          <a:solidFill>
                            <a:srgbClr val="002060"/>
                          </a:solidFill>
                          <a:latin typeface="Bahnschrift Light"/>
                          <a:cs typeface="Bahnschrift Light"/>
                        </a:rPr>
                        <a:t> B</a:t>
                      </a:r>
                    </a:p>
                  </a:txBody>
                  <a:tcPr marL="0" marR="0" marT="0"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400050" algn="ctr">
                        <a:lnSpc>
                          <a:spcPct val="100000"/>
                        </a:lnSpc>
                        <a:spcBef>
                          <a:spcPts val="345"/>
                        </a:spcBef>
                      </a:pPr>
                      <a:r>
                        <a:rPr lang="en-US" sz="1200" dirty="0">
                          <a:solidFill>
                            <a:srgbClr val="002060"/>
                          </a:solidFill>
                          <a:latin typeface="Bahnschrift Light"/>
                          <a:cs typeface="Bahnschrift Light"/>
                        </a:rPr>
                        <a:t>Identification of loans as a major source of income and profit for the banking sector, emphasizing the importance of finding genuine candidates who will repay the loan.</a:t>
                      </a:r>
                    </a:p>
                    <a:p>
                      <a:pPr marL="90805" marR="400050" algn="ctr">
                        <a:lnSpc>
                          <a:spcPct val="100000"/>
                        </a:lnSpc>
                        <a:spcBef>
                          <a:spcPts val="345"/>
                        </a:spcBef>
                      </a:pPr>
                      <a:r>
                        <a:rPr lang="en-US" sz="1200" dirty="0">
                          <a:solidFill>
                            <a:srgbClr val="002060"/>
                          </a:solidFill>
                          <a:latin typeface="Bahnschrift Light"/>
                          <a:cs typeface="Bahnschrift Light"/>
                        </a:rPr>
                        <a:t>.</a:t>
                      </a:r>
                    </a:p>
                  </a:txBody>
                  <a:tcPr marL="0" marR="0" marT="438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090" algn="ctr">
                        <a:lnSpc>
                          <a:spcPct val="100000"/>
                        </a:lnSpc>
                        <a:spcBef>
                          <a:spcPts val="1065"/>
                        </a:spcBef>
                      </a:pPr>
                      <a:r>
                        <a:rPr lang="en-US" sz="1200" dirty="0">
                          <a:solidFill>
                            <a:srgbClr val="002060"/>
                          </a:solidFill>
                          <a:latin typeface="Bahnschrift Light"/>
                          <a:cs typeface="Bahnschrift Light"/>
                        </a:rPr>
                        <a:t>Recognition of the challenges in identifying reliable borrowers among the large number of loan applicants in the current banking system</a:t>
                      </a:r>
                    </a:p>
                  </a:txBody>
                  <a:tcPr marL="0" marR="0" marT="13525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725" algn="ctr">
                        <a:lnSpc>
                          <a:spcPct val="100000"/>
                        </a:lnSpc>
                        <a:spcBef>
                          <a:spcPts val="345"/>
                        </a:spcBef>
                      </a:pPr>
                      <a:r>
                        <a:rPr lang="en-US" sz="1200" dirty="0">
                          <a:solidFill>
                            <a:srgbClr val="002060"/>
                          </a:solidFill>
                          <a:latin typeface="Bahnschrift Light"/>
                          <a:cs typeface="Bahnschrift Light"/>
                        </a:rPr>
                        <a:t>Automation of </a:t>
                      </a:r>
                      <a:r>
                        <a:rPr lang="en-US" sz="1200" b="0" spc="-5" dirty="0">
                          <a:solidFill>
                            <a:srgbClr val="002060"/>
                          </a:solidFill>
                          <a:latin typeface="Bahnschrift Light"/>
                          <a:cs typeface="Bahnschrift Light"/>
                        </a:rPr>
                        <a:t>cl</a:t>
                      </a:r>
                      <a:r>
                        <a:rPr lang="en-US" sz="1200" b="0" dirty="0">
                          <a:solidFill>
                            <a:srgbClr val="002060"/>
                          </a:solidFill>
                          <a:latin typeface="Bahnschrift Light"/>
                          <a:cs typeface="Bahnschrift Light"/>
                        </a:rPr>
                        <a:t>i</a:t>
                      </a:r>
                      <a:r>
                        <a:rPr lang="en-US" sz="1200" b="0" spc="5" dirty="0">
                          <a:solidFill>
                            <a:srgbClr val="002060"/>
                          </a:solidFill>
                          <a:latin typeface="Bahnschrift Light"/>
                          <a:cs typeface="Bahnschrift Light"/>
                        </a:rPr>
                        <a:t>e</a:t>
                      </a:r>
                      <a:r>
                        <a:rPr lang="en-US" sz="1200" b="0" spc="-5" dirty="0">
                          <a:solidFill>
                            <a:srgbClr val="002060"/>
                          </a:solidFill>
                          <a:latin typeface="Bahnschrift Light"/>
                          <a:cs typeface="Bahnschrift Light"/>
                        </a:rPr>
                        <a:t>n</a:t>
                      </a:r>
                      <a:r>
                        <a:rPr lang="en-US" sz="1200" b="0" dirty="0">
                          <a:solidFill>
                            <a:srgbClr val="002060"/>
                          </a:solidFill>
                          <a:latin typeface="Bahnschrift Light"/>
                          <a:cs typeface="Bahnschrift Light"/>
                        </a:rPr>
                        <a:t>t </a:t>
                      </a:r>
                      <a:r>
                        <a:rPr lang="en-US" sz="1200" b="0" spc="-5" dirty="0">
                          <a:solidFill>
                            <a:srgbClr val="002060"/>
                          </a:solidFill>
                          <a:latin typeface="Bahnschrift Light"/>
                          <a:cs typeface="Bahnschrift Light"/>
                        </a:rPr>
                        <a:t>r</a:t>
                      </a:r>
                      <a:r>
                        <a:rPr lang="en-US" sz="1200" b="0" spc="-10" dirty="0">
                          <a:solidFill>
                            <a:srgbClr val="002060"/>
                          </a:solidFill>
                          <a:latin typeface="Bahnschrift Light"/>
                          <a:cs typeface="Bahnschrift Light"/>
                        </a:rPr>
                        <a:t>e</a:t>
                      </a:r>
                      <a:r>
                        <a:rPr lang="en-US" sz="1200" b="0" spc="-5" dirty="0">
                          <a:solidFill>
                            <a:srgbClr val="002060"/>
                          </a:solidFill>
                          <a:latin typeface="Bahnschrift Light"/>
                          <a:cs typeface="Bahnschrift Light"/>
                        </a:rPr>
                        <a:t>g</a:t>
                      </a:r>
                      <a:r>
                        <a:rPr lang="en-US" sz="1200" b="0" spc="-15" dirty="0">
                          <a:solidFill>
                            <a:srgbClr val="002060"/>
                          </a:solidFill>
                          <a:latin typeface="Bahnschrift Light"/>
                          <a:cs typeface="Bahnschrift Light"/>
                        </a:rPr>
                        <a:t>i</a:t>
                      </a:r>
                      <a:r>
                        <a:rPr lang="en-US" sz="1200" b="0" dirty="0">
                          <a:solidFill>
                            <a:srgbClr val="002060"/>
                          </a:solidFill>
                          <a:latin typeface="Bahnschrift Light"/>
                          <a:cs typeface="Bahnschrift Light"/>
                        </a:rPr>
                        <a:t>s</a:t>
                      </a:r>
                      <a:r>
                        <a:rPr lang="en-US" sz="1200" b="0" spc="-10" dirty="0">
                          <a:solidFill>
                            <a:srgbClr val="002060"/>
                          </a:solidFill>
                          <a:latin typeface="Bahnschrift Light"/>
                          <a:cs typeface="Bahnschrift Light"/>
                        </a:rPr>
                        <a:t>t</a:t>
                      </a:r>
                      <a:r>
                        <a:rPr lang="en-US" sz="1200" b="0" spc="-5" dirty="0">
                          <a:solidFill>
                            <a:srgbClr val="002060"/>
                          </a:solidFill>
                          <a:latin typeface="Bahnschrift Light"/>
                          <a:cs typeface="Bahnschrift Light"/>
                        </a:rPr>
                        <a:t>r</a:t>
                      </a:r>
                      <a:r>
                        <a:rPr lang="en-US" sz="1200" b="0" dirty="0">
                          <a:solidFill>
                            <a:srgbClr val="002060"/>
                          </a:solidFill>
                          <a:latin typeface="Bahnschrift Light"/>
                          <a:cs typeface="Bahnschrift Light"/>
                        </a:rPr>
                        <a:t>a</a:t>
                      </a:r>
                      <a:r>
                        <a:rPr lang="en-US" sz="1200" b="0" spc="-10" dirty="0">
                          <a:solidFill>
                            <a:srgbClr val="002060"/>
                          </a:solidFill>
                          <a:latin typeface="Bahnschrift Light"/>
                          <a:cs typeface="Bahnschrift Light"/>
                        </a:rPr>
                        <a:t>t</a:t>
                      </a:r>
                      <a:r>
                        <a:rPr lang="en-US" sz="1200" b="0" spc="-15" dirty="0">
                          <a:solidFill>
                            <a:srgbClr val="002060"/>
                          </a:solidFill>
                          <a:latin typeface="Bahnschrift Light"/>
                          <a:cs typeface="Bahnschrift Light"/>
                        </a:rPr>
                        <a:t>i</a:t>
                      </a:r>
                      <a:r>
                        <a:rPr lang="en-US" sz="1200" b="0" dirty="0">
                          <a:solidFill>
                            <a:srgbClr val="002060"/>
                          </a:solidFill>
                          <a:latin typeface="Bahnschrift Light"/>
                          <a:cs typeface="Bahnschrift Light"/>
                        </a:rPr>
                        <a:t>o</a:t>
                      </a:r>
                      <a:r>
                        <a:rPr lang="en-US" sz="1200" b="0" spc="-5" dirty="0">
                          <a:solidFill>
                            <a:srgbClr val="002060"/>
                          </a:solidFill>
                          <a:latin typeface="Bahnschrift Light"/>
                          <a:cs typeface="Bahnschrift Light"/>
                        </a:rPr>
                        <a:t>n/</a:t>
                      </a:r>
                      <a:r>
                        <a:rPr lang="en-US" sz="1200" b="0" dirty="0">
                          <a:solidFill>
                            <a:srgbClr val="002060"/>
                          </a:solidFill>
                          <a:latin typeface="Bahnschrift Light"/>
                          <a:cs typeface="Bahnschrift Light"/>
                        </a:rPr>
                        <a:t>s</a:t>
                      </a:r>
                      <a:r>
                        <a:rPr lang="en-US" sz="1200" b="0" spc="-10" dirty="0">
                          <a:solidFill>
                            <a:srgbClr val="002060"/>
                          </a:solidFill>
                          <a:latin typeface="Bahnschrift Light"/>
                          <a:cs typeface="Bahnschrift Light"/>
                        </a:rPr>
                        <a:t>i</a:t>
                      </a:r>
                      <a:r>
                        <a:rPr lang="en-US" sz="1200" b="0" spc="-5" dirty="0">
                          <a:solidFill>
                            <a:srgbClr val="002060"/>
                          </a:solidFill>
                          <a:latin typeface="Bahnschrift Light"/>
                          <a:cs typeface="Bahnschrift Light"/>
                        </a:rPr>
                        <a:t>g</a:t>
                      </a:r>
                      <a:r>
                        <a:rPr lang="en-US" sz="1200" b="0" dirty="0">
                          <a:solidFill>
                            <a:srgbClr val="002060"/>
                          </a:solidFill>
                          <a:latin typeface="Bahnschrift Light"/>
                          <a:cs typeface="Bahnschrift Light"/>
                        </a:rPr>
                        <a:t>n up a</a:t>
                      </a:r>
                      <a:r>
                        <a:rPr lang="en-US" sz="1200" b="0" spc="-20" dirty="0">
                          <a:solidFill>
                            <a:srgbClr val="002060"/>
                          </a:solidFill>
                          <a:latin typeface="Bahnschrift Light"/>
                          <a:cs typeface="Bahnschrift Light"/>
                        </a:rPr>
                        <a:t>n</a:t>
                      </a:r>
                      <a:r>
                        <a:rPr lang="en-US" sz="1200" b="0" dirty="0">
                          <a:solidFill>
                            <a:srgbClr val="002060"/>
                          </a:solidFill>
                          <a:latin typeface="Bahnschrift Light"/>
                          <a:cs typeface="Bahnschrift Light"/>
                        </a:rPr>
                        <a:t>d </a:t>
                      </a:r>
                      <a:r>
                        <a:rPr lang="en-US" sz="1200" b="0" spc="-5" dirty="0">
                          <a:solidFill>
                            <a:srgbClr val="002060"/>
                          </a:solidFill>
                          <a:latin typeface="Bahnschrift Light"/>
                          <a:cs typeface="Bahnschrift Light"/>
                        </a:rPr>
                        <a:t>d</a:t>
                      </a:r>
                      <a:r>
                        <a:rPr lang="en-US" sz="1200" b="0" spc="-15" dirty="0">
                          <a:solidFill>
                            <a:srgbClr val="002060"/>
                          </a:solidFill>
                          <a:latin typeface="Bahnschrift Light"/>
                          <a:cs typeface="Bahnschrift Light"/>
                        </a:rPr>
                        <a:t>i</a:t>
                      </a:r>
                      <a:r>
                        <a:rPr lang="en-US" sz="1200" b="0" spc="-5" dirty="0">
                          <a:solidFill>
                            <a:srgbClr val="002060"/>
                          </a:solidFill>
                          <a:latin typeface="Bahnschrift Light"/>
                          <a:cs typeface="Bahnschrift Light"/>
                        </a:rPr>
                        <a:t>g</a:t>
                      </a:r>
                      <a:r>
                        <a:rPr lang="en-US" sz="1200" b="0" spc="-15" dirty="0">
                          <a:solidFill>
                            <a:srgbClr val="002060"/>
                          </a:solidFill>
                          <a:latin typeface="Bahnschrift Light"/>
                          <a:cs typeface="Bahnschrift Light"/>
                        </a:rPr>
                        <a:t>i</a:t>
                      </a:r>
                      <a:r>
                        <a:rPr lang="en-US" sz="1200" b="0" spc="-10" dirty="0">
                          <a:solidFill>
                            <a:srgbClr val="002060"/>
                          </a:solidFill>
                          <a:latin typeface="Bahnschrift Light"/>
                          <a:cs typeface="Bahnschrift Light"/>
                        </a:rPr>
                        <a:t>t</a:t>
                      </a:r>
                      <a:r>
                        <a:rPr lang="en-US" sz="1200" b="0" dirty="0">
                          <a:solidFill>
                            <a:srgbClr val="002060"/>
                          </a:solidFill>
                          <a:latin typeface="Bahnschrift Light"/>
                          <a:cs typeface="Bahnschrift Light"/>
                        </a:rPr>
                        <a:t>i</a:t>
                      </a:r>
                      <a:r>
                        <a:rPr lang="en-US" sz="1200" b="0" spc="5" dirty="0">
                          <a:solidFill>
                            <a:srgbClr val="002060"/>
                          </a:solidFill>
                          <a:latin typeface="Bahnschrift Light"/>
                          <a:cs typeface="Bahnschrift Light"/>
                        </a:rPr>
                        <a:t>z</a:t>
                      </a:r>
                      <a:r>
                        <a:rPr lang="en-US" sz="1200" b="0" dirty="0">
                          <a:solidFill>
                            <a:srgbClr val="002060"/>
                          </a:solidFill>
                          <a:latin typeface="Bahnschrift Light"/>
                          <a:cs typeface="Bahnschrift Light"/>
                        </a:rPr>
                        <a:t>e </a:t>
                      </a:r>
                      <a:r>
                        <a:rPr lang="en-US" sz="1200" b="0" spc="-10" dirty="0">
                          <a:solidFill>
                            <a:srgbClr val="002060"/>
                          </a:solidFill>
                          <a:latin typeface="Bahnschrift Light"/>
                          <a:cs typeface="Bahnschrift Light"/>
                        </a:rPr>
                        <a:t>t</a:t>
                      </a:r>
                      <a:r>
                        <a:rPr lang="en-US" sz="1200" b="0" spc="-20" dirty="0">
                          <a:solidFill>
                            <a:srgbClr val="002060"/>
                          </a:solidFill>
                          <a:latin typeface="Bahnschrift Light"/>
                          <a:cs typeface="Bahnschrift Light"/>
                        </a:rPr>
                        <a:t>h</a:t>
                      </a:r>
                      <a:r>
                        <a:rPr lang="en-US" sz="1200" b="0" dirty="0">
                          <a:solidFill>
                            <a:srgbClr val="002060"/>
                          </a:solidFill>
                          <a:latin typeface="Bahnschrift Light"/>
                          <a:cs typeface="Bahnschrift Light"/>
                        </a:rPr>
                        <a:t>e </a:t>
                      </a:r>
                      <a:r>
                        <a:rPr lang="en-US" sz="1200" b="0" spc="-5" dirty="0">
                          <a:solidFill>
                            <a:srgbClr val="002060"/>
                          </a:solidFill>
                          <a:latin typeface="Bahnschrift Light"/>
                          <a:cs typeface="Bahnschrift Light"/>
                        </a:rPr>
                        <a:t>l</a:t>
                      </a:r>
                      <a:r>
                        <a:rPr lang="en-US" sz="1200" b="0" spc="-15" dirty="0">
                          <a:solidFill>
                            <a:srgbClr val="002060"/>
                          </a:solidFill>
                          <a:latin typeface="Bahnschrift Light"/>
                          <a:cs typeface="Bahnschrift Light"/>
                        </a:rPr>
                        <a:t>o</a:t>
                      </a:r>
                      <a:r>
                        <a:rPr lang="en-US" sz="1200" b="0" dirty="0">
                          <a:solidFill>
                            <a:srgbClr val="002060"/>
                          </a:solidFill>
                          <a:latin typeface="Bahnschrift Light"/>
                          <a:cs typeface="Bahnschrift Light"/>
                        </a:rPr>
                        <a:t>an app</a:t>
                      </a:r>
                      <a:r>
                        <a:rPr lang="en-US" sz="1200" b="0" spc="-20" dirty="0">
                          <a:solidFill>
                            <a:srgbClr val="002060"/>
                          </a:solidFill>
                          <a:latin typeface="Bahnschrift Light"/>
                          <a:cs typeface="Bahnschrift Light"/>
                        </a:rPr>
                        <a:t>l</a:t>
                      </a:r>
                      <a:r>
                        <a:rPr lang="en-US" sz="1200" b="0" dirty="0">
                          <a:solidFill>
                            <a:srgbClr val="002060"/>
                          </a:solidFill>
                          <a:latin typeface="Bahnschrift Light"/>
                          <a:cs typeface="Bahnschrift Light"/>
                        </a:rPr>
                        <a:t>i</a:t>
                      </a:r>
                      <a:r>
                        <a:rPr lang="en-US" sz="1200" b="0" spc="-5" dirty="0">
                          <a:solidFill>
                            <a:srgbClr val="002060"/>
                          </a:solidFill>
                          <a:latin typeface="Bahnschrift Light"/>
                          <a:cs typeface="Bahnschrift Light"/>
                        </a:rPr>
                        <a:t>c</a:t>
                      </a:r>
                      <a:r>
                        <a:rPr lang="en-US" sz="1200" b="0" dirty="0">
                          <a:solidFill>
                            <a:srgbClr val="002060"/>
                          </a:solidFill>
                          <a:latin typeface="Bahnschrift Light"/>
                          <a:cs typeface="Bahnschrift Light"/>
                        </a:rPr>
                        <a:t>a</a:t>
                      </a:r>
                      <a:r>
                        <a:rPr lang="en-US" sz="1200" b="0" spc="-10" dirty="0">
                          <a:solidFill>
                            <a:srgbClr val="002060"/>
                          </a:solidFill>
                          <a:latin typeface="Bahnschrift Light"/>
                          <a:cs typeface="Bahnschrift Light"/>
                        </a:rPr>
                        <a:t>t</a:t>
                      </a:r>
                      <a:r>
                        <a:rPr lang="en-US" sz="1200" b="0" dirty="0">
                          <a:solidFill>
                            <a:srgbClr val="002060"/>
                          </a:solidFill>
                          <a:latin typeface="Bahnschrift Light"/>
                          <a:cs typeface="Bahnschrift Light"/>
                        </a:rPr>
                        <a:t>ion  procedure.</a:t>
                      </a:r>
                      <a:endParaRPr lang="en-US" sz="1200" dirty="0">
                        <a:solidFill>
                          <a:srgbClr val="002060"/>
                        </a:solidFill>
                        <a:latin typeface="Bahnschrift Light"/>
                        <a:cs typeface="Bahnschrift Light"/>
                      </a:endParaRPr>
                    </a:p>
                  </a:txBody>
                  <a:tcPr marL="0" marR="0" marT="43815" marB="0"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1242226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676729"/>
            <a:ext cx="4208780" cy="513715"/>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SYSTEM</a:t>
            </a:r>
            <a:r>
              <a:rPr spc="-45" dirty="0">
                <a:solidFill>
                  <a:srgbClr val="FFC000"/>
                </a:solidFill>
              </a:rPr>
              <a:t> </a:t>
            </a:r>
            <a:r>
              <a:rPr spc="-5" dirty="0">
                <a:solidFill>
                  <a:srgbClr val="FFC000"/>
                </a:solidFill>
              </a:rPr>
              <a:t>REVIEW</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274239"/>
            <a:ext cx="10946765" cy="756920"/>
          </a:xfrm>
          <a:prstGeom prst="rect">
            <a:avLst/>
          </a:prstGeom>
        </p:spPr>
        <p:txBody>
          <a:bodyPr vert="horz" wrap="square" lIns="0" tIns="12065" rIns="0" bIns="0" rtlCol="0">
            <a:spAutoFit/>
          </a:bodyPr>
          <a:lstStyle/>
          <a:p>
            <a:pPr marL="12700" marR="5080" indent="-635" algn="just">
              <a:lnSpc>
                <a:spcPct val="100000"/>
              </a:lnSpc>
              <a:spcBef>
                <a:spcPts val="95"/>
              </a:spcBef>
            </a:pPr>
            <a:r>
              <a:rPr sz="1600" b="0" spc="-5" dirty="0">
                <a:solidFill>
                  <a:srgbClr val="001F5F"/>
                </a:solidFill>
                <a:latin typeface="Bahnschrift Light"/>
                <a:cs typeface="Bahnschrift Light"/>
              </a:rPr>
              <a:t>Many systems around </a:t>
            </a:r>
            <a:r>
              <a:rPr sz="1600" b="0" dirty="0">
                <a:solidFill>
                  <a:srgbClr val="001F5F"/>
                </a:solidFill>
                <a:latin typeface="Bahnschrift Light"/>
                <a:cs typeface="Bahnschrift Light"/>
              </a:rPr>
              <a:t>the </a:t>
            </a:r>
            <a:r>
              <a:rPr sz="1600" b="0" spc="-5" dirty="0">
                <a:solidFill>
                  <a:srgbClr val="001F5F"/>
                </a:solidFill>
                <a:latin typeface="Bahnschrift Light"/>
                <a:cs typeface="Bahnschrift Light"/>
              </a:rPr>
              <a:t>globe have </a:t>
            </a:r>
            <a:r>
              <a:rPr sz="1600" b="0" dirty="0">
                <a:solidFill>
                  <a:srgbClr val="001F5F"/>
                </a:solidFill>
                <a:latin typeface="Bahnschrift Light"/>
                <a:cs typeface="Bahnschrift Light"/>
              </a:rPr>
              <a:t>been </a:t>
            </a:r>
            <a:r>
              <a:rPr sz="1600" b="0" spc="-5" dirty="0">
                <a:solidFill>
                  <a:srgbClr val="001F5F"/>
                </a:solidFill>
                <a:latin typeface="Bahnschrift Light"/>
                <a:cs typeface="Bahnschrift Light"/>
              </a:rPr>
              <a:t>created </a:t>
            </a:r>
            <a:r>
              <a:rPr sz="1600" b="0" spc="-10" dirty="0">
                <a:solidFill>
                  <a:srgbClr val="001F5F"/>
                </a:solidFill>
                <a:latin typeface="Bahnschrift Light"/>
                <a:cs typeface="Bahnschrift Light"/>
              </a:rPr>
              <a:t>to </a:t>
            </a:r>
            <a:r>
              <a:rPr sz="1600" b="0" spc="-5" dirty="0">
                <a:solidFill>
                  <a:srgbClr val="001F5F"/>
                </a:solidFill>
                <a:latin typeface="Bahnschrift Light"/>
                <a:cs typeface="Bahnschrift Light"/>
              </a:rPr>
              <a:t>sustain </a:t>
            </a:r>
            <a:r>
              <a:rPr sz="1600" b="0" dirty="0">
                <a:solidFill>
                  <a:srgbClr val="001F5F"/>
                </a:solidFill>
                <a:latin typeface="Bahnschrift Light"/>
                <a:cs typeface="Bahnschrift Light"/>
              </a:rPr>
              <a:t>the </a:t>
            </a:r>
            <a:r>
              <a:rPr sz="1600" b="0" spc="-5" dirty="0">
                <a:solidFill>
                  <a:srgbClr val="001F5F"/>
                </a:solidFill>
                <a:latin typeface="Bahnschrift Light"/>
                <a:cs typeface="Bahnschrift Light"/>
              </a:rPr>
              <a:t>main objectives </a:t>
            </a:r>
            <a:r>
              <a:rPr sz="1600" b="0" dirty="0">
                <a:solidFill>
                  <a:srgbClr val="001F5F"/>
                </a:solidFill>
                <a:latin typeface="Bahnschrift Light"/>
                <a:cs typeface="Bahnschrift Light"/>
              </a:rPr>
              <a:t>of </a:t>
            </a:r>
            <a:r>
              <a:rPr sz="1600" b="0" spc="-5" dirty="0">
                <a:solidFill>
                  <a:srgbClr val="001F5F"/>
                </a:solidFill>
                <a:latin typeface="Bahnschrift Light"/>
                <a:cs typeface="Bahnschrift Light"/>
              </a:rPr>
              <a:t>this system </a:t>
            </a:r>
            <a:r>
              <a:rPr sz="1600" b="0" dirty="0">
                <a:solidFill>
                  <a:srgbClr val="001F5F"/>
                </a:solidFill>
                <a:latin typeface="Bahnschrift Light"/>
                <a:cs typeface="Bahnschrift Light"/>
              </a:rPr>
              <a:t>through different </a:t>
            </a:r>
            <a:r>
              <a:rPr sz="1600" b="0" spc="5" dirty="0">
                <a:solidFill>
                  <a:srgbClr val="001F5F"/>
                </a:solidFill>
                <a:latin typeface="Bahnschrift Light"/>
                <a:cs typeface="Bahnschrift Light"/>
              </a:rPr>
              <a:t> </a:t>
            </a:r>
            <a:r>
              <a:rPr sz="1600" b="0" spc="-5" dirty="0">
                <a:solidFill>
                  <a:srgbClr val="001F5F"/>
                </a:solidFill>
                <a:latin typeface="Bahnschrift Light"/>
                <a:cs typeface="Bahnschrift Light"/>
              </a:rPr>
              <a:t>technologies such as mobile applications and web-applications, based </a:t>
            </a:r>
            <a:r>
              <a:rPr sz="1600" b="0" dirty="0">
                <a:solidFill>
                  <a:srgbClr val="001F5F"/>
                </a:solidFill>
                <a:latin typeface="Bahnschrift Light"/>
                <a:cs typeface="Bahnschrift Light"/>
              </a:rPr>
              <a:t>on </a:t>
            </a:r>
            <a:r>
              <a:rPr sz="1600" b="0" spc="-5" dirty="0">
                <a:solidFill>
                  <a:srgbClr val="001F5F"/>
                </a:solidFill>
                <a:latin typeface="Bahnschrift Light"/>
                <a:cs typeface="Bahnschrift Light"/>
              </a:rPr>
              <a:t>my </a:t>
            </a:r>
            <a:r>
              <a:rPr sz="1600" b="0" dirty="0">
                <a:solidFill>
                  <a:srgbClr val="001F5F"/>
                </a:solidFill>
                <a:latin typeface="Bahnschrift Light"/>
                <a:cs typeface="Bahnschrift Light"/>
              </a:rPr>
              <a:t>research </a:t>
            </a:r>
            <a:r>
              <a:rPr sz="1600" b="0" spc="-5" dirty="0">
                <a:solidFill>
                  <a:srgbClr val="001F5F"/>
                </a:solidFill>
                <a:latin typeface="Bahnschrift Light"/>
                <a:cs typeface="Bahnschrift Light"/>
              </a:rPr>
              <a:t>conducted we have outlined a </a:t>
            </a:r>
            <a:r>
              <a:rPr sz="1600" b="0" dirty="0">
                <a:solidFill>
                  <a:srgbClr val="001F5F"/>
                </a:solidFill>
                <a:latin typeface="Bahnschrift Light"/>
                <a:cs typeface="Bahnschrift Light"/>
              </a:rPr>
              <a:t> </a:t>
            </a:r>
            <a:r>
              <a:rPr sz="1600" b="0" spc="-5" dirty="0">
                <a:solidFill>
                  <a:srgbClr val="001F5F"/>
                </a:solidFill>
                <a:latin typeface="Bahnschrift Light"/>
                <a:cs typeface="Bahnschrift Light"/>
              </a:rPr>
              <a:t>number</a:t>
            </a:r>
            <a:r>
              <a:rPr sz="1600" b="0" spc="35" dirty="0">
                <a:solidFill>
                  <a:srgbClr val="001F5F"/>
                </a:solidFill>
                <a:latin typeface="Bahnschrift Light"/>
                <a:cs typeface="Bahnschrift Light"/>
              </a:rPr>
              <a:t> </a:t>
            </a:r>
            <a:r>
              <a:rPr sz="1600" b="0" spc="-10" dirty="0">
                <a:solidFill>
                  <a:srgbClr val="001F5F"/>
                </a:solidFill>
                <a:latin typeface="Bahnschrift Light"/>
                <a:cs typeface="Bahnschrift Light"/>
              </a:rPr>
              <a:t>of</a:t>
            </a:r>
            <a:r>
              <a:rPr sz="1600" b="0" spc="10" dirty="0">
                <a:solidFill>
                  <a:srgbClr val="001F5F"/>
                </a:solidFill>
                <a:latin typeface="Bahnschrift Light"/>
                <a:cs typeface="Bahnschrift Light"/>
              </a:rPr>
              <a:t> </a:t>
            </a:r>
            <a:r>
              <a:rPr sz="1600" b="0" spc="-5" dirty="0">
                <a:solidFill>
                  <a:srgbClr val="001F5F"/>
                </a:solidFill>
                <a:latin typeface="Bahnschrift Light"/>
                <a:cs typeface="Bahnschrift Light"/>
              </a:rPr>
              <a:t>systems</a:t>
            </a:r>
            <a:r>
              <a:rPr sz="1600" b="0" spc="25" dirty="0">
                <a:solidFill>
                  <a:srgbClr val="001F5F"/>
                </a:solidFill>
                <a:latin typeface="Bahnschrift Light"/>
                <a:cs typeface="Bahnschrift Light"/>
              </a:rPr>
              <a:t> </a:t>
            </a:r>
            <a:r>
              <a:rPr sz="1600" b="0" spc="-5" dirty="0">
                <a:solidFill>
                  <a:srgbClr val="001F5F"/>
                </a:solidFill>
                <a:latin typeface="Bahnschrift Light"/>
                <a:cs typeface="Bahnschrift Light"/>
              </a:rPr>
              <a:t>and</a:t>
            </a:r>
            <a:r>
              <a:rPr sz="1600" b="0" spc="5" dirty="0">
                <a:solidFill>
                  <a:srgbClr val="001F5F"/>
                </a:solidFill>
                <a:latin typeface="Bahnschrift Light"/>
                <a:cs typeface="Bahnschrift Light"/>
              </a:rPr>
              <a:t> </a:t>
            </a:r>
            <a:r>
              <a:rPr sz="1600" b="0" spc="-5" dirty="0">
                <a:solidFill>
                  <a:srgbClr val="001F5F"/>
                </a:solidFill>
                <a:latin typeface="Bahnschrift Light"/>
                <a:cs typeface="Bahnschrift Light"/>
              </a:rPr>
              <a:t>articles</a:t>
            </a:r>
            <a:r>
              <a:rPr sz="1600" b="0" spc="15" dirty="0">
                <a:solidFill>
                  <a:srgbClr val="001F5F"/>
                </a:solidFill>
                <a:latin typeface="Bahnschrift Light"/>
                <a:cs typeface="Bahnschrift Light"/>
              </a:rPr>
              <a:t> </a:t>
            </a:r>
            <a:r>
              <a:rPr sz="1600" b="0" spc="-5" dirty="0">
                <a:solidFill>
                  <a:srgbClr val="001F5F"/>
                </a:solidFill>
                <a:latin typeface="Bahnschrift Light"/>
                <a:cs typeface="Bahnschrift Light"/>
              </a:rPr>
              <a:t>related</a:t>
            </a:r>
            <a:r>
              <a:rPr sz="1600" b="0" spc="30" dirty="0">
                <a:solidFill>
                  <a:srgbClr val="001F5F"/>
                </a:solidFill>
                <a:latin typeface="Bahnschrift Light"/>
                <a:cs typeface="Bahnschrift Light"/>
              </a:rPr>
              <a:t> </a:t>
            </a:r>
            <a:r>
              <a:rPr sz="1600" b="0" spc="-10" dirty="0">
                <a:solidFill>
                  <a:srgbClr val="001F5F"/>
                </a:solidFill>
                <a:latin typeface="Bahnschrift Light"/>
                <a:cs typeface="Bahnschrift Light"/>
              </a:rPr>
              <a:t>to</a:t>
            </a:r>
            <a:r>
              <a:rPr sz="1600" b="0" spc="5" dirty="0">
                <a:solidFill>
                  <a:srgbClr val="001F5F"/>
                </a:solidFill>
                <a:latin typeface="Bahnschrift Light"/>
                <a:cs typeface="Bahnschrift Light"/>
              </a:rPr>
              <a:t> </a:t>
            </a:r>
            <a:r>
              <a:rPr sz="1600" b="0" spc="-10" dirty="0">
                <a:solidFill>
                  <a:srgbClr val="001F5F"/>
                </a:solidFill>
                <a:latin typeface="Bahnschrift Light"/>
                <a:cs typeface="Bahnschrift Light"/>
              </a:rPr>
              <a:t>the</a:t>
            </a:r>
            <a:r>
              <a:rPr sz="1600" b="0" spc="20" dirty="0">
                <a:solidFill>
                  <a:srgbClr val="001F5F"/>
                </a:solidFill>
                <a:latin typeface="Bahnschrift Light"/>
                <a:cs typeface="Bahnschrift Light"/>
              </a:rPr>
              <a:t> </a:t>
            </a:r>
            <a:r>
              <a:rPr sz="1600" b="0" spc="-5" dirty="0">
                <a:solidFill>
                  <a:srgbClr val="001F5F"/>
                </a:solidFill>
                <a:latin typeface="Bahnschrift Light"/>
                <a:cs typeface="Bahnschrift Light"/>
              </a:rPr>
              <a:t>underlined</a:t>
            </a:r>
            <a:r>
              <a:rPr sz="1600" b="0" spc="40" dirty="0">
                <a:solidFill>
                  <a:srgbClr val="001F5F"/>
                </a:solidFill>
                <a:latin typeface="Bahnschrift Light"/>
                <a:cs typeface="Bahnschrift Light"/>
              </a:rPr>
              <a:t> </a:t>
            </a:r>
            <a:r>
              <a:rPr sz="1600" b="0" spc="-10" dirty="0">
                <a:solidFill>
                  <a:srgbClr val="001F5F"/>
                </a:solidFill>
                <a:latin typeface="Bahnschrift Light"/>
                <a:cs typeface="Bahnschrift Light"/>
              </a:rPr>
              <a:t>project</a:t>
            </a:r>
            <a:r>
              <a:rPr sz="1600" b="0" spc="30" dirty="0">
                <a:solidFill>
                  <a:srgbClr val="001F5F"/>
                </a:solidFill>
                <a:latin typeface="Bahnschrift Light"/>
                <a:cs typeface="Bahnschrift Light"/>
              </a:rPr>
              <a:t> </a:t>
            </a:r>
            <a:r>
              <a:rPr sz="1600" b="0" spc="-10" dirty="0">
                <a:solidFill>
                  <a:srgbClr val="001F5F"/>
                </a:solidFill>
                <a:latin typeface="Bahnschrift Light"/>
                <a:cs typeface="Bahnschrift Light"/>
              </a:rPr>
              <a:t>topic.</a:t>
            </a:r>
            <a:endParaRPr sz="1600">
              <a:latin typeface="Bahnschrift Light"/>
              <a:cs typeface="Bahnschrift Light"/>
            </a:endParaRPr>
          </a:p>
        </p:txBody>
      </p:sp>
      <p:graphicFrame>
        <p:nvGraphicFramePr>
          <p:cNvPr id="5" name="object 5"/>
          <p:cNvGraphicFramePr>
            <a:graphicFrameLocks noGrp="1"/>
          </p:cNvGraphicFramePr>
          <p:nvPr/>
        </p:nvGraphicFramePr>
        <p:xfrm>
          <a:off x="495866" y="2186820"/>
          <a:ext cx="11019789" cy="3966359"/>
        </p:xfrm>
        <a:graphic>
          <a:graphicData uri="http://schemas.openxmlformats.org/drawingml/2006/table">
            <a:tbl>
              <a:tblPr firstRow="1" bandRow="1">
                <a:tableStyleId>{2D5ABB26-0587-4C30-8999-92F81FD0307C}</a:tableStyleId>
              </a:tblPr>
              <a:tblGrid>
                <a:gridCol w="456565">
                  <a:extLst>
                    <a:ext uri="{9D8B030D-6E8A-4147-A177-3AD203B41FA5}">
                      <a16:colId xmlns:a16="http://schemas.microsoft.com/office/drawing/2014/main" val="20000"/>
                    </a:ext>
                  </a:extLst>
                </a:gridCol>
                <a:gridCol w="1311910">
                  <a:extLst>
                    <a:ext uri="{9D8B030D-6E8A-4147-A177-3AD203B41FA5}">
                      <a16:colId xmlns:a16="http://schemas.microsoft.com/office/drawing/2014/main" val="20001"/>
                    </a:ext>
                  </a:extLst>
                </a:gridCol>
                <a:gridCol w="717550">
                  <a:extLst>
                    <a:ext uri="{9D8B030D-6E8A-4147-A177-3AD203B41FA5}">
                      <a16:colId xmlns:a16="http://schemas.microsoft.com/office/drawing/2014/main" val="20002"/>
                    </a:ext>
                  </a:extLst>
                </a:gridCol>
                <a:gridCol w="1264285">
                  <a:extLst>
                    <a:ext uri="{9D8B030D-6E8A-4147-A177-3AD203B41FA5}">
                      <a16:colId xmlns:a16="http://schemas.microsoft.com/office/drawing/2014/main" val="20003"/>
                    </a:ext>
                  </a:extLst>
                </a:gridCol>
                <a:gridCol w="2313305">
                  <a:extLst>
                    <a:ext uri="{9D8B030D-6E8A-4147-A177-3AD203B41FA5}">
                      <a16:colId xmlns:a16="http://schemas.microsoft.com/office/drawing/2014/main" val="20004"/>
                    </a:ext>
                  </a:extLst>
                </a:gridCol>
                <a:gridCol w="2604770">
                  <a:extLst>
                    <a:ext uri="{9D8B030D-6E8A-4147-A177-3AD203B41FA5}">
                      <a16:colId xmlns:a16="http://schemas.microsoft.com/office/drawing/2014/main" val="20005"/>
                    </a:ext>
                  </a:extLst>
                </a:gridCol>
                <a:gridCol w="2351404">
                  <a:extLst>
                    <a:ext uri="{9D8B030D-6E8A-4147-A177-3AD203B41FA5}">
                      <a16:colId xmlns:a16="http://schemas.microsoft.com/office/drawing/2014/main" val="20006"/>
                    </a:ext>
                  </a:extLst>
                </a:gridCol>
              </a:tblGrid>
              <a:tr h="521284">
                <a:tc>
                  <a:txBody>
                    <a:bodyPr/>
                    <a:lstStyle/>
                    <a:p>
                      <a:pPr algn="ctr">
                        <a:lnSpc>
                          <a:spcPct val="100000"/>
                        </a:lnSpc>
                        <a:spcBef>
                          <a:spcPts val="1180"/>
                        </a:spcBef>
                      </a:pPr>
                      <a:r>
                        <a:rPr sz="1400" b="1" dirty="0">
                          <a:solidFill>
                            <a:srgbClr val="001F5F"/>
                          </a:solidFill>
                          <a:latin typeface="Segoe UI Black"/>
                          <a:cs typeface="Segoe UI Black"/>
                        </a:rPr>
                        <a:t>SN</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spc="-5" dirty="0">
                          <a:solidFill>
                            <a:srgbClr val="001F5F"/>
                          </a:solidFill>
                          <a:latin typeface="Segoe UI Black"/>
                          <a:cs typeface="Segoe UI Black"/>
                        </a:rPr>
                        <a:t>TITLE</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21920">
                        <a:lnSpc>
                          <a:spcPct val="100000"/>
                        </a:lnSpc>
                        <a:spcBef>
                          <a:spcPts val="1180"/>
                        </a:spcBef>
                      </a:pPr>
                      <a:r>
                        <a:rPr sz="1400" b="1" dirty="0">
                          <a:solidFill>
                            <a:srgbClr val="001F5F"/>
                          </a:solidFill>
                          <a:latin typeface="Segoe UI Black"/>
                          <a:cs typeface="Segoe UI Black"/>
                        </a:rPr>
                        <a:t>YEAR</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AUTHOR</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9915">
                        <a:lnSpc>
                          <a:spcPct val="100000"/>
                        </a:lnSpc>
                        <a:spcBef>
                          <a:spcPts val="1180"/>
                        </a:spcBef>
                      </a:pPr>
                      <a:r>
                        <a:rPr sz="1400" b="1" dirty="0">
                          <a:solidFill>
                            <a:srgbClr val="001F5F"/>
                          </a:solidFill>
                          <a:latin typeface="Segoe UI Black"/>
                          <a:cs typeface="Segoe UI Black"/>
                        </a:rPr>
                        <a:t>WORK</a:t>
                      </a:r>
                      <a:r>
                        <a:rPr sz="1400" b="1" spc="-45" dirty="0">
                          <a:solidFill>
                            <a:srgbClr val="001F5F"/>
                          </a:solidFill>
                          <a:latin typeface="Segoe UI Black"/>
                          <a:cs typeface="Segoe UI Black"/>
                        </a:rPr>
                        <a:t> </a:t>
                      </a:r>
                      <a:r>
                        <a:rPr sz="1400" b="1" dirty="0">
                          <a:solidFill>
                            <a:srgbClr val="001F5F"/>
                          </a:solidFill>
                          <a:latin typeface="Segoe UI Black"/>
                          <a:cs typeface="Segoe UI Black"/>
                        </a:rPr>
                        <a:t>DONE</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1180"/>
                        </a:spcBef>
                      </a:pPr>
                      <a:r>
                        <a:rPr sz="1400" b="1" dirty="0">
                          <a:solidFill>
                            <a:srgbClr val="001F5F"/>
                          </a:solidFill>
                          <a:latin typeface="Segoe UI Black"/>
                          <a:cs typeface="Segoe UI Black"/>
                        </a:rPr>
                        <a:t>GAP</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92150">
                        <a:lnSpc>
                          <a:spcPct val="100000"/>
                        </a:lnSpc>
                        <a:spcBef>
                          <a:spcPts val="1180"/>
                        </a:spcBef>
                      </a:pPr>
                      <a:r>
                        <a:rPr sz="1400" b="1" dirty="0">
                          <a:solidFill>
                            <a:srgbClr val="001F5F"/>
                          </a:solidFill>
                          <a:latin typeface="Segoe UI Black"/>
                          <a:cs typeface="Segoe UI Black"/>
                        </a:rPr>
                        <a:t>PROPOSED</a:t>
                      </a:r>
                      <a:endParaRPr sz="1400">
                        <a:latin typeface="Segoe UI Black"/>
                        <a:cs typeface="Segoe UI Black"/>
                      </a:endParaRPr>
                    </a:p>
                  </a:txBody>
                  <a:tcPr marL="0" marR="0" marT="1498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188720">
                <a:tc>
                  <a:txBody>
                    <a:bodyPr/>
                    <a:lstStyle/>
                    <a:p>
                      <a:pPr>
                        <a:lnSpc>
                          <a:spcPct val="100000"/>
                        </a:lnSpc>
                      </a:pPr>
                      <a:endParaRPr sz="1700">
                        <a:latin typeface="Times New Roman"/>
                        <a:cs typeface="Times New Roman"/>
                      </a:endParaRPr>
                    </a:p>
                    <a:p>
                      <a:pPr>
                        <a:lnSpc>
                          <a:spcPct val="100000"/>
                        </a:lnSpc>
                        <a:spcBef>
                          <a:spcPts val="35"/>
                        </a:spcBef>
                      </a:pPr>
                      <a:endParaRPr sz="1600">
                        <a:latin typeface="Times New Roman"/>
                        <a:cs typeface="Times New Roman"/>
                      </a:endParaRPr>
                    </a:p>
                    <a:p>
                      <a:pPr algn="ctr">
                        <a:lnSpc>
                          <a:spcPct val="100000"/>
                        </a:lnSpc>
                      </a:pPr>
                      <a:r>
                        <a:rPr sz="1400" b="0" dirty="0">
                          <a:solidFill>
                            <a:srgbClr val="001F5F"/>
                          </a:solidFill>
                          <a:latin typeface="Bahnschrift Light"/>
                          <a:cs typeface="Bahnschrift Light"/>
                        </a:rPr>
                        <a:t>1.</a:t>
                      </a:r>
                      <a:endParaRPr sz="14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p>
                      <a:pPr marL="635" algn="ctr">
                        <a:lnSpc>
                          <a:spcPct val="100000"/>
                        </a:lnSpc>
                        <a:spcBef>
                          <a:spcPts val="1530"/>
                        </a:spcBef>
                      </a:pPr>
                      <a:r>
                        <a:rPr sz="1600" b="0" spc="-5" dirty="0">
                          <a:solidFill>
                            <a:srgbClr val="001F5F"/>
                          </a:solidFill>
                          <a:latin typeface="Bahnschrift Light"/>
                          <a:cs typeface="Bahnschrift Light"/>
                        </a:rPr>
                        <a:t>ZAM-CASH</a:t>
                      </a:r>
                      <a:endParaRPr sz="16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p>
                      <a:pPr marL="163195">
                        <a:lnSpc>
                          <a:spcPct val="100000"/>
                        </a:lnSpc>
                        <a:spcBef>
                          <a:spcPts val="1530"/>
                        </a:spcBef>
                      </a:pPr>
                      <a:r>
                        <a:rPr sz="1600" b="0" spc="-5" dirty="0">
                          <a:solidFill>
                            <a:srgbClr val="001F5F"/>
                          </a:solidFill>
                          <a:latin typeface="Bahnschrift Light"/>
                          <a:cs typeface="Bahnschrift Light"/>
                        </a:rPr>
                        <a:t>2021</a:t>
                      </a:r>
                      <a:endParaRPr sz="16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spcBef>
                          <a:spcPts val="35"/>
                        </a:spcBef>
                      </a:pPr>
                      <a:endParaRPr sz="2000">
                        <a:latin typeface="Times New Roman"/>
                        <a:cs typeface="Times New Roman"/>
                      </a:endParaRPr>
                    </a:p>
                    <a:p>
                      <a:pPr algn="ctr">
                        <a:lnSpc>
                          <a:spcPct val="100000"/>
                        </a:lnSpc>
                      </a:pPr>
                      <a:r>
                        <a:rPr sz="1200" b="0" spc="-5" dirty="0">
                          <a:solidFill>
                            <a:srgbClr val="001F5F"/>
                          </a:solidFill>
                          <a:latin typeface="Bahnschrift Light"/>
                          <a:cs typeface="Bahnschrift Light"/>
                        </a:rPr>
                        <a:t>Sulayman</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Akoo</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201295">
                        <a:lnSpc>
                          <a:spcPct val="100000"/>
                        </a:lnSpc>
                        <a:spcBef>
                          <a:spcPts val="1065"/>
                        </a:spcBef>
                      </a:pPr>
                      <a:r>
                        <a:rPr sz="1200" b="0" spc="-5" dirty="0">
                          <a:solidFill>
                            <a:srgbClr val="001F5F"/>
                          </a:solidFill>
                          <a:latin typeface="Bahnschrift Light"/>
                          <a:cs typeface="Bahnschrift Light"/>
                        </a:rPr>
                        <a:t>Provides </a:t>
                      </a:r>
                      <a:r>
                        <a:rPr sz="1200" b="0" dirty="0">
                          <a:solidFill>
                            <a:srgbClr val="001F5F"/>
                          </a:solidFill>
                          <a:latin typeface="Bahnschrift Light"/>
                          <a:cs typeface="Bahnschrift Light"/>
                        </a:rPr>
                        <a:t>unsecured </a:t>
                      </a:r>
                      <a:r>
                        <a:rPr sz="1200" b="0" spc="-5" dirty="0">
                          <a:solidFill>
                            <a:srgbClr val="001F5F"/>
                          </a:solidFill>
                          <a:latin typeface="Bahnschrift Light"/>
                          <a:cs typeface="Bahnschrift Light"/>
                        </a:rPr>
                        <a:t>loans in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Zambia through their website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and</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android</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app and</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payment </a:t>
                      </a:r>
                      <a:r>
                        <a:rPr sz="1200" b="0" spc="-305" dirty="0">
                          <a:solidFill>
                            <a:srgbClr val="001F5F"/>
                          </a:solidFill>
                          <a:latin typeface="Bahnschrift Light"/>
                          <a:cs typeface="Bahnschrift Light"/>
                        </a:rPr>
                        <a:t> </a:t>
                      </a:r>
                      <a:r>
                        <a:rPr sz="1200" b="0" spc="-5" dirty="0">
                          <a:solidFill>
                            <a:srgbClr val="001F5F"/>
                          </a:solidFill>
                          <a:latin typeface="Bahnschrift Light"/>
                          <a:cs typeface="Bahnschrift Light"/>
                        </a:rPr>
                        <a:t>methods include MTN and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Airtel</a:t>
                      </a:r>
                      <a:r>
                        <a:rPr sz="1200" b="0" spc="-30" dirty="0">
                          <a:solidFill>
                            <a:srgbClr val="001F5F"/>
                          </a:solidFill>
                          <a:latin typeface="Bahnschrift Light"/>
                          <a:cs typeface="Bahnschrift Light"/>
                        </a:rPr>
                        <a:t> </a:t>
                      </a:r>
                      <a:r>
                        <a:rPr sz="1200" b="0" spc="-5" dirty="0">
                          <a:solidFill>
                            <a:srgbClr val="001F5F"/>
                          </a:solidFill>
                          <a:latin typeface="Bahnschrift Light"/>
                          <a:cs typeface="Bahnschrift Light"/>
                        </a:rPr>
                        <a:t>Money</a:t>
                      </a:r>
                      <a:endParaRPr sz="1200" dirty="0">
                        <a:latin typeface="Bahnschrift Light"/>
                        <a:cs typeface="Bahnschrift Light"/>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
                        </a:spcBef>
                      </a:pPr>
                      <a:endParaRPr sz="1550" dirty="0">
                        <a:latin typeface="Times New Roman"/>
                        <a:cs typeface="Times New Roman"/>
                      </a:endParaRPr>
                    </a:p>
                    <a:p>
                      <a:pPr marL="91440" marR="188595">
                        <a:lnSpc>
                          <a:spcPct val="100000"/>
                        </a:lnSpc>
                      </a:pPr>
                      <a:r>
                        <a:rPr sz="1200" b="0" spc="-5" dirty="0">
                          <a:solidFill>
                            <a:srgbClr val="001F5F"/>
                          </a:solidFill>
                          <a:latin typeface="Bahnschrift Light"/>
                          <a:cs typeface="Bahnschrift Light"/>
                        </a:rPr>
                        <a:t>The system has </a:t>
                      </a:r>
                      <a:r>
                        <a:rPr sz="1200" b="0" dirty="0">
                          <a:solidFill>
                            <a:srgbClr val="001F5F"/>
                          </a:solidFill>
                          <a:latin typeface="Bahnschrift Light"/>
                          <a:cs typeface="Bahnschrift Light"/>
                        </a:rPr>
                        <a:t>no </a:t>
                      </a:r>
                      <a:r>
                        <a:rPr sz="1200" b="0" spc="-5" dirty="0">
                          <a:solidFill>
                            <a:srgbClr val="001F5F"/>
                          </a:solidFill>
                          <a:latin typeface="Bahnschrift Light"/>
                          <a:cs typeface="Bahnschrift Light"/>
                        </a:rPr>
                        <a:t>reliable way </a:t>
                      </a:r>
                      <a:r>
                        <a:rPr sz="1200" b="0" dirty="0">
                          <a:solidFill>
                            <a:srgbClr val="001F5F"/>
                          </a:solidFill>
                          <a:latin typeface="Bahnschrift Light"/>
                          <a:cs typeface="Bahnschrift Light"/>
                        </a:rPr>
                        <a:t>to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handling</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loan</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defaults</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and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manually reminds clients/debtors </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to</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replay</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loans.</a:t>
                      </a:r>
                      <a:endParaRPr sz="1200" dirty="0">
                        <a:latin typeface="Bahnschrift Light"/>
                        <a:cs typeface="Bahnschrift Light"/>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85725">
                        <a:lnSpc>
                          <a:spcPct val="100000"/>
                        </a:lnSpc>
                        <a:spcBef>
                          <a:spcPts val="345"/>
                        </a:spcBef>
                      </a:pPr>
                      <a:r>
                        <a:rPr sz="1200" b="0" spc="-5" dirty="0">
                          <a:solidFill>
                            <a:srgbClr val="001F5F"/>
                          </a:solidFill>
                          <a:latin typeface="Bahnschrift Light"/>
                          <a:cs typeface="Bahnschrift Light"/>
                        </a:rPr>
                        <a:t>The system will enable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Lender</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report</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Debtor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and</a:t>
                      </a:r>
                      <a:r>
                        <a:rPr sz="1200" b="0" spc="55" dirty="0">
                          <a:solidFill>
                            <a:srgbClr val="001F5F"/>
                          </a:solidFill>
                          <a:latin typeface="Bahnschrift Light"/>
                          <a:cs typeface="Bahnschrift Light"/>
                        </a:rPr>
                        <a:t> </a:t>
                      </a:r>
                      <a:r>
                        <a:rPr sz="1200" b="0" spc="-5" dirty="0">
                          <a:solidFill>
                            <a:srgbClr val="001F5F"/>
                          </a:solidFill>
                          <a:latin typeface="Bahnschrift Light"/>
                          <a:cs typeface="Bahnschrift Light"/>
                        </a:rPr>
                        <a:t>track</a:t>
                      </a:r>
                      <a:r>
                        <a:rPr sz="1200" b="0" spc="30" dirty="0">
                          <a:solidFill>
                            <a:srgbClr val="001F5F"/>
                          </a:solidFill>
                          <a:latin typeface="Bahnschrift Light"/>
                          <a:cs typeface="Bahnschrift Light"/>
                        </a:rPr>
                        <a:t> </a:t>
                      </a:r>
                      <a:r>
                        <a:rPr sz="1200" b="0" spc="-5" dirty="0">
                          <a:solidFill>
                            <a:srgbClr val="001F5F"/>
                          </a:solidFill>
                          <a:latin typeface="Bahnschrift Light"/>
                          <a:cs typeface="Bahnschrift Light"/>
                        </a:rPr>
                        <a:t>live</a:t>
                      </a:r>
                      <a:r>
                        <a:rPr sz="1200" b="0" spc="30" dirty="0">
                          <a:solidFill>
                            <a:srgbClr val="001F5F"/>
                          </a:solidFill>
                          <a:latin typeface="Bahnschrift Light"/>
                          <a:cs typeface="Bahnschrift Light"/>
                        </a:rPr>
                        <a:t> </a:t>
                      </a:r>
                      <a:r>
                        <a:rPr sz="1200" b="0" spc="-5" dirty="0">
                          <a:solidFill>
                            <a:srgbClr val="001F5F"/>
                          </a:solidFill>
                          <a:latin typeface="Bahnschrift Light"/>
                          <a:cs typeface="Bahnschrift Light"/>
                        </a:rPr>
                        <a:t>location</a:t>
                      </a:r>
                      <a:r>
                        <a:rPr sz="1200" b="0" spc="55" dirty="0">
                          <a:solidFill>
                            <a:srgbClr val="001F5F"/>
                          </a:solidFill>
                          <a:latin typeface="Bahnschrift Light"/>
                          <a:cs typeface="Bahnschrift Light"/>
                        </a:rPr>
                        <a:t> </a:t>
                      </a:r>
                      <a:r>
                        <a:rPr sz="1200" b="0" spc="-5" dirty="0">
                          <a:solidFill>
                            <a:srgbClr val="001F5F"/>
                          </a:solidFill>
                          <a:latin typeface="Bahnschrift Light"/>
                          <a:cs typeface="Bahnschrift Light"/>
                        </a:rPr>
                        <a:t>in</a:t>
                      </a:r>
                      <a:r>
                        <a:rPr sz="1200" b="0" spc="40" dirty="0">
                          <a:solidFill>
                            <a:srgbClr val="001F5F"/>
                          </a:solidFill>
                          <a:latin typeface="Bahnschrift Light"/>
                          <a:cs typeface="Bahnschrift Light"/>
                        </a:rPr>
                        <a:t> </a:t>
                      </a:r>
                      <a:r>
                        <a:rPr sz="1200" b="0" spc="-5" dirty="0">
                          <a:solidFill>
                            <a:srgbClr val="001F5F"/>
                          </a:solidFill>
                          <a:latin typeface="Bahnschrift Light"/>
                          <a:cs typeface="Bahnschrift Light"/>
                        </a:rPr>
                        <a:t>case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of loan defaults,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system will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remind clients automatically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repay</a:t>
                      </a:r>
                      <a:r>
                        <a:rPr sz="1200" b="0" spc="-20"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loans in</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time.</a:t>
                      </a:r>
                      <a:endParaRPr sz="1200">
                        <a:latin typeface="Bahnschrift Light"/>
                        <a:cs typeface="Bahnschrift Ligh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67635">
                <a:tc>
                  <a:txBody>
                    <a:bodyPr/>
                    <a:lstStyle/>
                    <a:p>
                      <a:pPr>
                        <a:lnSpc>
                          <a:spcPct val="100000"/>
                        </a:lnSpc>
                      </a:pPr>
                      <a:endParaRPr sz="1700">
                        <a:latin typeface="Times New Roman"/>
                        <a:cs typeface="Times New Roman"/>
                      </a:endParaRPr>
                    </a:p>
                    <a:p>
                      <a:pPr algn="ctr">
                        <a:lnSpc>
                          <a:spcPct val="100000"/>
                        </a:lnSpc>
                        <a:spcBef>
                          <a:spcPts val="1400"/>
                        </a:spcBef>
                      </a:pPr>
                      <a:r>
                        <a:rPr sz="1400" b="0" spc="-10" dirty="0">
                          <a:solidFill>
                            <a:srgbClr val="001F5F"/>
                          </a:solidFill>
                          <a:latin typeface="Bahnschrift Light"/>
                          <a:cs typeface="Bahnschrift Light"/>
                        </a:rPr>
                        <a:t>2.</a:t>
                      </a:r>
                      <a:endParaRPr sz="14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15"/>
                        </a:spcBef>
                      </a:pPr>
                      <a:endParaRPr sz="2800">
                        <a:latin typeface="Times New Roman"/>
                        <a:cs typeface="Times New Roman"/>
                      </a:endParaRPr>
                    </a:p>
                    <a:p>
                      <a:pPr marL="635" algn="ctr">
                        <a:lnSpc>
                          <a:spcPct val="100000"/>
                        </a:lnSpc>
                        <a:spcBef>
                          <a:spcPts val="5"/>
                        </a:spcBef>
                      </a:pPr>
                      <a:r>
                        <a:rPr sz="1600" b="0" spc="-5" dirty="0">
                          <a:solidFill>
                            <a:srgbClr val="001F5F"/>
                          </a:solidFill>
                          <a:latin typeface="Bahnschrift Light"/>
                          <a:cs typeface="Bahnschrift Light"/>
                        </a:rPr>
                        <a:t>LUPIYA</a:t>
                      </a:r>
                      <a:endParaRPr sz="1600">
                        <a:latin typeface="Bahnschrift Light"/>
                        <a:cs typeface="Bahnschrift Light"/>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15"/>
                        </a:spcBef>
                      </a:pPr>
                      <a:endParaRPr sz="2800">
                        <a:latin typeface="Times New Roman"/>
                        <a:cs typeface="Times New Roman"/>
                      </a:endParaRPr>
                    </a:p>
                    <a:p>
                      <a:pPr marL="158750">
                        <a:lnSpc>
                          <a:spcPct val="100000"/>
                        </a:lnSpc>
                        <a:spcBef>
                          <a:spcPts val="5"/>
                        </a:spcBef>
                      </a:pPr>
                      <a:r>
                        <a:rPr sz="1600" b="0" spc="-5" dirty="0">
                          <a:solidFill>
                            <a:srgbClr val="001F5F"/>
                          </a:solidFill>
                          <a:latin typeface="Bahnschrift Light"/>
                          <a:cs typeface="Bahnschrift Light"/>
                        </a:rPr>
                        <a:t>2018</a:t>
                      </a:r>
                      <a:endParaRPr sz="1600">
                        <a:latin typeface="Bahnschrift Light"/>
                        <a:cs typeface="Bahnschrift Light"/>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spcBef>
                          <a:spcPts val="20"/>
                        </a:spcBef>
                      </a:pPr>
                      <a:endParaRPr sz="1600">
                        <a:latin typeface="Times New Roman"/>
                        <a:cs typeface="Times New Roman"/>
                      </a:endParaRPr>
                    </a:p>
                    <a:p>
                      <a:pPr algn="ctr">
                        <a:lnSpc>
                          <a:spcPct val="100000"/>
                        </a:lnSpc>
                      </a:pPr>
                      <a:r>
                        <a:rPr sz="1200" b="0" spc="-5" dirty="0">
                          <a:solidFill>
                            <a:srgbClr val="001F5F"/>
                          </a:solidFill>
                          <a:latin typeface="Bahnschrift Light"/>
                          <a:cs typeface="Bahnschrift Light"/>
                        </a:rPr>
                        <a:t>Evelyn</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Kaingu</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132080">
                        <a:lnSpc>
                          <a:spcPct val="100000"/>
                        </a:lnSpc>
                        <a:spcBef>
                          <a:spcPts val="590"/>
                        </a:spcBef>
                      </a:pPr>
                      <a:r>
                        <a:rPr sz="1200" b="0" spc="-5" dirty="0">
                          <a:solidFill>
                            <a:srgbClr val="001F5F"/>
                          </a:solidFill>
                          <a:latin typeface="Bahnschrift Light"/>
                          <a:cs typeface="Bahnschrift Light"/>
                        </a:rPr>
                        <a:t>Provides </a:t>
                      </a:r>
                      <a:r>
                        <a:rPr sz="1200" b="0" dirty="0">
                          <a:solidFill>
                            <a:srgbClr val="001F5F"/>
                          </a:solidFill>
                          <a:latin typeface="Bahnschrift Light"/>
                          <a:cs typeface="Bahnschrift Light"/>
                        </a:rPr>
                        <a:t>the user </a:t>
                      </a:r>
                      <a:r>
                        <a:rPr sz="1200" b="0" spc="-5" dirty="0">
                          <a:solidFill>
                            <a:srgbClr val="001F5F"/>
                          </a:solidFill>
                          <a:latin typeface="Bahnschrift Light"/>
                          <a:cs typeface="Bahnschrift Light"/>
                        </a:rPr>
                        <a:t>with options </a:t>
                      </a:r>
                      <a:r>
                        <a:rPr sz="1200" b="0" spc="-315" dirty="0">
                          <a:solidFill>
                            <a:srgbClr val="001F5F"/>
                          </a:solidFill>
                          <a:latin typeface="Bahnschrift Light"/>
                          <a:cs typeface="Bahnschrift Light"/>
                        </a:rPr>
                        <a:t>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choose from custom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interest rates and </a:t>
                      </a:r>
                      <a:r>
                        <a:rPr sz="1200" b="0" dirty="0">
                          <a:solidFill>
                            <a:srgbClr val="001F5F"/>
                          </a:solidFill>
                          <a:latin typeface="Bahnschrift Light"/>
                          <a:cs typeface="Bahnschrift Light"/>
                        </a:rPr>
                        <a:t>checks </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eligibility of Client/Debtor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 </a:t>
                      </a:r>
                      <a:r>
                        <a:rPr sz="1200" b="0" dirty="0">
                          <a:solidFill>
                            <a:srgbClr val="001F5F"/>
                          </a:solidFill>
                          <a:latin typeface="Bahnschrift Light"/>
                          <a:cs typeface="Bahnschrift Light"/>
                        </a:rPr>
                        <a:t>get</a:t>
                      </a:r>
                      <a:r>
                        <a:rPr sz="1200" b="0" spc="-15" dirty="0">
                          <a:solidFill>
                            <a:srgbClr val="001F5F"/>
                          </a:solidFill>
                          <a:latin typeface="Bahnschrift Light"/>
                          <a:cs typeface="Bahnschrift Light"/>
                        </a:rPr>
                        <a:t> </a:t>
                      </a:r>
                      <a:r>
                        <a:rPr sz="1200" b="0" dirty="0">
                          <a:solidFill>
                            <a:srgbClr val="001F5F"/>
                          </a:solidFill>
                          <a:latin typeface="Bahnschrift Light"/>
                          <a:cs typeface="Bahnschrift Light"/>
                        </a:rPr>
                        <a:t>a</a:t>
                      </a:r>
                      <a:r>
                        <a:rPr sz="1200" b="0" spc="-5" dirty="0">
                          <a:solidFill>
                            <a:srgbClr val="001F5F"/>
                          </a:solidFill>
                          <a:latin typeface="Bahnschrift Light"/>
                          <a:cs typeface="Bahnschrift Light"/>
                        </a:rPr>
                        <a:t> loan.</a:t>
                      </a:r>
                      <a:endParaRPr sz="1200" dirty="0">
                        <a:latin typeface="Bahnschrift Light"/>
                        <a:cs typeface="Bahnschrift Light"/>
                      </a:endParaRPr>
                    </a:p>
                  </a:txBody>
                  <a:tcPr marL="0" marR="0" marT="749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dirty="0">
                        <a:latin typeface="Times New Roman"/>
                        <a:cs typeface="Times New Roman"/>
                      </a:endParaRPr>
                    </a:p>
                    <a:p>
                      <a:pPr marL="90805" marR="229870">
                        <a:lnSpc>
                          <a:spcPct val="100000"/>
                        </a:lnSpc>
                        <a:spcBef>
                          <a:spcPts val="1140"/>
                        </a:spcBef>
                      </a:pPr>
                      <a:r>
                        <a:rPr sz="1200" b="0" spc="-5" dirty="0">
                          <a:solidFill>
                            <a:srgbClr val="001F5F"/>
                          </a:solidFill>
                          <a:latin typeface="Bahnschrift Light"/>
                          <a:cs typeface="Bahnschrift Light"/>
                        </a:rPr>
                        <a:t>The system is not cross platform,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only</a:t>
                      </a:r>
                      <a:r>
                        <a:rPr sz="1200" b="0" spc="5" dirty="0">
                          <a:solidFill>
                            <a:srgbClr val="001F5F"/>
                          </a:solidFill>
                          <a:latin typeface="Bahnschrift Light"/>
                          <a:cs typeface="Bahnschrift Light"/>
                        </a:rPr>
                        <a:t> </a:t>
                      </a:r>
                      <a:r>
                        <a:rPr sz="1200" b="0" dirty="0">
                          <a:solidFill>
                            <a:srgbClr val="001F5F"/>
                          </a:solidFill>
                          <a:latin typeface="Bahnschrift Light"/>
                          <a:cs typeface="Bahnschrift Light"/>
                        </a:rPr>
                        <a:t>a</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website</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is</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available</a:t>
                      </a:r>
                      <a:endParaRPr sz="1200" dirty="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marL="90805" marR="128905">
                        <a:lnSpc>
                          <a:spcPct val="100000"/>
                        </a:lnSpc>
                        <a:spcBef>
                          <a:spcPts val="1140"/>
                        </a:spcBef>
                      </a:pPr>
                      <a:r>
                        <a:rPr sz="1200" b="0" spc="-5" dirty="0">
                          <a:solidFill>
                            <a:srgbClr val="001F5F"/>
                          </a:solidFill>
                          <a:latin typeface="Bahnschrift Light"/>
                          <a:cs typeface="Bahnschrift Light"/>
                        </a:rPr>
                        <a:t>The system will be available on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both android</a:t>
                      </a:r>
                      <a:r>
                        <a:rPr sz="1200" b="0" spc="5" dirty="0">
                          <a:solidFill>
                            <a:srgbClr val="001F5F"/>
                          </a:solidFill>
                          <a:latin typeface="Bahnschrift Light"/>
                          <a:cs typeface="Bahnschrift Light"/>
                        </a:rPr>
                        <a:t> </a:t>
                      </a:r>
                      <a:r>
                        <a:rPr sz="1200" b="0" spc="-5" dirty="0">
                          <a:solidFill>
                            <a:srgbClr val="001F5F"/>
                          </a:solidFill>
                          <a:latin typeface="Bahnschrift Light"/>
                          <a:cs typeface="Bahnschrift Light"/>
                        </a:rPr>
                        <a:t>and </a:t>
                      </a:r>
                      <a:r>
                        <a:rPr sz="1200" b="0" dirty="0">
                          <a:solidFill>
                            <a:srgbClr val="001F5F"/>
                          </a:solidFill>
                          <a:latin typeface="Bahnschrift Light"/>
                          <a:cs typeface="Bahnschrift Light"/>
                        </a:rPr>
                        <a:t>iOS</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188720">
                <a:tc>
                  <a:txBody>
                    <a:bodyPr/>
                    <a:lstStyle/>
                    <a:p>
                      <a:pPr>
                        <a:lnSpc>
                          <a:spcPct val="100000"/>
                        </a:lnSpc>
                      </a:pPr>
                      <a:endParaRPr sz="1700">
                        <a:latin typeface="Times New Roman"/>
                        <a:cs typeface="Times New Roman"/>
                      </a:endParaRPr>
                    </a:p>
                    <a:p>
                      <a:pPr>
                        <a:lnSpc>
                          <a:spcPct val="100000"/>
                        </a:lnSpc>
                        <a:spcBef>
                          <a:spcPts val="35"/>
                        </a:spcBef>
                      </a:pPr>
                      <a:endParaRPr sz="1600">
                        <a:latin typeface="Times New Roman"/>
                        <a:cs typeface="Times New Roman"/>
                      </a:endParaRPr>
                    </a:p>
                    <a:p>
                      <a:pPr algn="ctr">
                        <a:lnSpc>
                          <a:spcPct val="100000"/>
                        </a:lnSpc>
                      </a:pPr>
                      <a:r>
                        <a:rPr sz="1400" b="0" dirty="0">
                          <a:solidFill>
                            <a:srgbClr val="001F5F"/>
                          </a:solidFill>
                          <a:latin typeface="Bahnschrift Light"/>
                          <a:cs typeface="Bahnschrift Light"/>
                        </a:rPr>
                        <a:t>3.</a:t>
                      </a:r>
                      <a:endParaRPr sz="14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2350">
                        <a:latin typeface="Times New Roman"/>
                        <a:cs typeface="Times New Roman"/>
                      </a:endParaRPr>
                    </a:p>
                    <a:p>
                      <a:pPr marL="332740" marR="227965" indent="-97790">
                        <a:lnSpc>
                          <a:spcPct val="100000"/>
                        </a:lnSpc>
                      </a:pPr>
                      <a:r>
                        <a:rPr sz="1600" b="0" dirty="0">
                          <a:solidFill>
                            <a:srgbClr val="001F5F"/>
                          </a:solidFill>
                          <a:latin typeface="Bahnschrift Light"/>
                          <a:cs typeface="Bahnschrift Light"/>
                        </a:rPr>
                        <a:t>BW</a:t>
                      </a:r>
                      <a:r>
                        <a:rPr sz="1600" b="0" spc="-5" dirty="0">
                          <a:solidFill>
                            <a:srgbClr val="001F5F"/>
                          </a:solidFill>
                          <a:latin typeface="Bahnschrift Light"/>
                          <a:cs typeface="Bahnschrift Light"/>
                        </a:rPr>
                        <a:t>AN</a:t>
                      </a:r>
                      <a:r>
                        <a:rPr sz="1600" b="0" dirty="0">
                          <a:solidFill>
                            <a:srgbClr val="001F5F"/>
                          </a:solidFill>
                          <a:latin typeface="Bahnschrift Light"/>
                          <a:cs typeface="Bahnschrift Light"/>
                        </a:rPr>
                        <a:t>GU  </a:t>
                      </a:r>
                      <a:r>
                        <a:rPr sz="1600" b="0" spc="-10" dirty="0">
                          <a:solidFill>
                            <a:srgbClr val="001F5F"/>
                          </a:solidFill>
                          <a:latin typeface="Bahnschrift Light"/>
                          <a:cs typeface="Bahnschrift Light"/>
                        </a:rPr>
                        <a:t>LOANS</a:t>
                      </a:r>
                      <a:endParaRPr sz="1600">
                        <a:latin typeface="Bahnschrift Light"/>
                        <a:cs typeface="Bahnschrift Light"/>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900">
                        <a:latin typeface="Times New Roman"/>
                        <a:cs typeface="Times New Roman"/>
                      </a:endParaRPr>
                    </a:p>
                    <a:p>
                      <a:pPr marL="164465">
                        <a:lnSpc>
                          <a:spcPct val="100000"/>
                        </a:lnSpc>
                        <a:spcBef>
                          <a:spcPts val="1530"/>
                        </a:spcBef>
                      </a:pPr>
                      <a:r>
                        <a:rPr sz="1600" b="0" spc="-5" dirty="0">
                          <a:solidFill>
                            <a:srgbClr val="001F5F"/>
                          </a:solidFill>
                          <a:latin typeface="Bahnschrift Light"/>
                          <a:cs typeface="Bahnschrift Light"/>
                        </a:rPr>
                        <a:t>2019</a:t>
                      </a:r>
                      <a:endParaRPr sz="16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a:latin typeface="Times New Roman"/>
                        <a:cs typeface="Times New Roman"/>
                      </a:endParaRPr>
                    </a:p>
                    <a:p>
                      <a:pPr>
                        <a:lnSpc>
                          <a:spcPct val="100000"/>
                        </a:lnSpc>
                        <a:spcBef>
                          <a:spcPts val="35"/>
                        </a:spcBef>
                      </a:pPr>
                      <a:endParaRPr sz="2000">
                        <a:latin typeface="Times New Roman"/>
                        <a:cs typeface="Times New Roman"/>
                      </a:endParaRPr>
                    </a:p>
                    <a:p>
                      <a:pPr algn="ctr">
                        <a:lnSpc>
                          <a:spcPct val="100000"/>
                        </a:lnSpc>
                      </a:pPr>
                      <a:r>
                        <a:rPr sz="1200" b="0" spc="-5" dirty="0">
                          <a:solidFill>
                            <a:srgbClr val="001F5F"/>
                          </a:solidFill>
                          <a:latin typeface="Bahnschrift Light"/>
                          <a:cs typeface="Bahnschrift Light"/>
                        </a:rPr>
                        <a:t>Anthony</a:t>
                      </a:r>
                      <a:r>
                        <a:rPr sz="1200" b="0" spc="-20" dirty="0">
                          <a:solidFill>
                            <a:srgbClr val="001F5F"/>
                          </a:solidFill>
                          <a:latin typeface="Bahnschrift Light"/>
                          <a:cs typeface="Bahnschrift Light"/>
                        </a:rPr>
                        <a:t> </a:t>
                      </a:r>
                      <a:r>
                        <a:rPr sz="1200" b="0" dirty="0">
                          <a:solidFill>
                            <a:srgbClr val="001F5F"/>
                          </a:solidFill>
                          <a:latin typeface="Bahnschrift Light"/>
                          <a:cs typeface="Bahnschrift Light"/>
                        </a:rPr>
                        <a:t>Sama</a:t>
                      </a:r>
                      <a:endParaRPr sz="1200">
                        <a:latin typeface="Bahnschrift Light"/>
                        <a:cs typeface="Bahnschrift Light"/>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400050">
                        <a:lnSpc>
                          <a:spcPct val="100000"/>
                        </a:lnSpc>
                        <a:spcBef>
                          <a:spcPts val="345"/>
                        </a:spcBef>
                      </a:pPr>
                      <a:r>
                        <a:rPr sz="1200" b="0" spc="-5" dirty="0">
                          <a:solidFill>
                            <a:srgbClr val="001F5F"/>
                          </a:solidFill>
                          <a:latin typeface="Bahnschrift Light"/>
                          <a:cs typeface="Bahnschrift Light"/>
                        </a:rPr>
                        <a:t>Provides </a:t>
                      </a:r>
                      <a:r>
                        <a:rPr sz="1200" b="0" dirty="0">
                          <a:solidFill>
                            <a:srgbClr val="001F5F"/>
                          </a:solidFill>
                          <a:latin typeface="Bahnschrift Light"/>
                          <a:cs typeface="Bahnschrift Light"/>
                        </a:rPr>
                        <a:t>Secured </a:t>
                      </a:r>
                      <a:r>
                        <a:rPr sz="1200" b="0" spc="-5" dirty="0">
                          <a:solidFill>
                            <a:srgbClr val="001F5F"/>
                          </a:solidFill>
                          <a:latin typeface="Bahnschrift Light"/>
                          <a:cs typeface="Bahnschrift Light"/>
                        </a:rPr>
                        <a:t>loans, </a:t>
                      </a:r>
                      <a:r>
                        <a:rPr sz="1200" b="0" dirty="0">
                          <a:solidFill>
                            <a:srgbClr val="001F5F"/>
                          </a:solidFill>
                          <a:latin typeface="Bahnschrift Light"/>
                          <a:cs typeface="Bahnschrift Light"/>
                        </a:rPr>
                        <a:t> checks </a:t>
                      </a:r>
                      <a:r>
                        <a:rPr sz="1200" b="0" spc="-5" dirty="0">
                          <a:solidFill>
                            <a:srgbClr val="001F5F"/>
                          </a:solidFill>
                          <a:latin typeface="Bahnschrift Light"/>
                          <a:cs typeface="Bahnschrift Light"/>
                        </a:rPr>
                        <a:t>eligibility in person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with </a:t>
                      </a:r>
                      <a:r>
                        <a:rPr sz="1200" b="0" dirty="0">
                          <a:solidFill>
                            <a:srgbClr val="001F5F"/>
                          </a:solidFill>
                          <a:latin typeface="Bahnschrift Light"/>
                          <a:cs typeface="Bahnschrift Light"/>
                        </a:rPr>
                        <a:t>the</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client/Debtor.</a:t>
                      </a:r>
                      <a:endParaRPr sz="1200" dirty="0">
                        <a:latin typeface="Bahnschrift Light"/>
                        <a:cs typeface="Bahnschrift Light"/>
                      </a:endParaRPr>
                    </a:p>
                    <a:p>
                      <a:pPr marL="90805" marR="331470">
                        <a:lnSpc>
                          <a:spcPct val="100000"/>
                        </a:lnSpc>
                      </a:pPr>
                      <a:r>
                        <a:rPr sz="1200" b="0" spc="-5" dirty="0">
                          <a:solidFill>
                            <a:srgbClr val="001F5F"/>
                          </a:solidFill>
                          <a:latin typeface="Bahnschrift Light"/>
                          <a:cs typeface="Bahnschrift Light"/>
                        </a:rPr>
                        <a:t>Payment methods include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Hard cash, </a:t>
                      </a:r>
                      <a:r>
                        <a:rPr sz="1200" b="0" dirty="0">
                          <a:solidFill>
                            <a:srgbClr val="001F5F"/>
                          </a:solidFill>
                          <a:latin typeface="Bahnschrift Light"/>
                          <a:cs typeface="Bahnschrift Light"/>
                        </a:rPr>
                        <a:t>VISA, </a:t>
                      </a:r>
                      <a:r>
                        <a:rPr sz="1200" b="0" spc="-5" dirty="0">
                          <a:solidFill>
                            <a:srgbClr val="001F5F"/>
                          </a:solidFill>
                          <a:latin typeface="Bahnschrift Light"/>
                          <a:cs typeface="Bahnschrift Light"/>
                        </a:rPr>
                        <a:t>Debt Card,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MTN and</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Airtel</a:t>
                      </a:r>
                      <a:r>
                        <a:rPr sz="1200" b="0" spc="-35" dirty="0">
                          <a:solidFill>
                            <a:srgbClr val="001F5F"/>
                          </a:solidFill>
                          <a:latin typeface="Bahnschrift Light"/>
                          <a:cs typeface="Bahnschrift Light"/>
                        </a:rPr>
                        <a:t> </a:t>
                      </a:r>
                      <a:r>
                        <a:rPr sz="1200" b="0" spc="-5" dirty="0">
                          <a:solidFill>
                            <a:srgbClr val="001F5F"/>
                          </a:solidFill>
                          <a:latin typeface="Bahnschrift Light"/>
                          <a:cs typeface="Bahnschrift Light"/>
                        </a:rPr>
                        <a:t>Money</a:t>
                      </a:r>
                      <a:endParaRPr sz="1200" dirty="0">
                        <a:latin typeface="Bahnschrift Light"/>
                        <a:cs typeface="Bahnschrift Ligh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090">
                        <a:lnSpc>
                          <a:spcPct val="100000"/>
                        </a:lnSpc>
                        <a:spcBef>
                          <a:spcPts val="1065"/>
                        </a:spcBef>
                      </a:pPr>
                      <a:r>
                        <a:rPr sz="1200" b="0" spc="-5" dirty="0">
                          <a:solidFill>
                            <a:srgbClr val="001F5F"/>
                          </a:solidFill>
                          <a:latin typeface="Bahnschrift Light"/>
                          <a:cs typeface="Bahnschrift Light"/>
                        </a:rPr>
                        <a:t>Handles</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loan application</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procedure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using traditional methods </a:t>
                      </a:r>
                      <a:r>
                        <a:rPr sz="1200" b="0" dirty="0">
                          <a:solidFill>
                            <a:srgbClr val="001F5F"/>
                          </a:solidFill>
                          <a:latin typeface="Bahnschrift Light"/>
                          <a:cs typeface="Bahnschrift Light"/>
                        </a:rPr>
                        <a:t>such </a:t>
                      </a:r>
                      <a:r>
                        <a:rPr sz="1200" b="0" spc="-5" dirty="0">
                          <a:solidFill>
                            <a:srgbClr val="001F5F"/>
                          </a:solidFill>
                          <a:latin typeface="Bahnschrift Light"/>
                          <a:cs typeface="Bahnschrift Light"/>
                        </a:rPr>
                        <a:t>as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pen and</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form</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on</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paper,</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and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manually</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reminds</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clients/debtors </a:t>
                      </a:r>
                      <a:r>
                        <a:rPr sz="1200" b="0" dirty="0">
                          <a:solidFill>
                            <a:srgbClr val="001F5F"/>
                          </a:solidFill>
                          <a:latin typeface="Bahnschrift Light"/>
                          <a:cs typeface="Bahnschrift Light"/>
                        </a:rPr>
                        <a:t> to</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replay</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20" dirty="0">
                          <a:solidFill>
                            <a:srgbClr val="001F5F"/>
                          </a:solidFill>
                          <a:latin typeface="Bahnschrift Light"/>
                          <a:cs typeface="Bahnschrift Light"/>
                        </a:rPr>
                        <a:t> </a:t>
                      </a:r>
                      <a:r>
                        <a:rPr sz="1200" b="0" spc="-5" dirty="0">
                          <a:solidFill>
                            <a:srgbClr val="001F5F"/>
                          </a:solidFill>
                          <a:latin typeface="Bahnschrift Light"/>
                          <a:cs typeface="Bahnschrift Light"/>
                        </a:rPr>
                        <a:t>loans.</a:t>
                      </a:r>
                      <a:endParaRPr sz="1200" dirty="0">
                        <a:latin typeface="Bahnschrift Light"/>
                        <a:cs typeface="Bahnschrift Light"/>
                      </a:endParaRPr>
                    </a:p>
                  </a:txBody>
                  <a:tcPr marL="0" marR="0" marT="135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805" marR="85725">
                        <a:lnSpc>
                          <a:spcPct val="100000"/>
                        </a:lnSpc>
                        <a:spcBef>
                          <a:spcPts val="345"/>
                        </a:spcBef>
                      </a:pPr>
                      <a:r>
                        <a:rPr sz="1200" b="0" spc="-5" dirty="0">
                          <a:solidFill>
                            <a:srgbClr val="001F5F"/>
                          </a:solidFill>
                          <a:latin typeface="Bahnschrift Light"/>
                          <a:cs typeface="Bahnschrift Light"/>
                        </a:rPr>
                        <a:t>The system will automate client </a:t>
                      </a:r>
                      <a:r>
                        <a:rPr sz="1200" b="0" spc="-310" dirty="0">
                          <a:solidFill>
                            <a:srgbClr val="001F5F"/>
                          </a:solidFill>
                          <a:latin typeface="Bahnschrift Light"/>
                          <a:cs typeface="Bahnschrift Light"/>
                        </a:rPr>
                        <a:t> </a:t>
                      </a:r>
                      <a:r>
                        <a:rPr sz="1200" b="0" spc="-5" dirty="0">
                          <a:solidFill>
                            <a:srgbClr val="001F5F"/>
                          </a:solidFill>
                          <a:latin typeface="Bahnschrift Light"/>
                          <a:cs typeface="Bahnschrift Light"/>
                        </a:rPr>
                        <a:t>registration/sign </a:t>
                      </a:r>
                      <a:r>
                        <a:rPr sz="1200" b="0" dirty="0">
                          <a:solidFill>
                            <a:srgbClr val="001F5F"/>
                          </a:solidFill>
                          <a:latin typeface="Bahnschrift Light"/>
                          <a:cs typeface="Bahnschrift Light"/>
                        </a:rPr>
                        <a:t>up </a:t>
                      </a:r>
                      <a:r>
                        <a:rPr sz="1200" b="0" spc="-5" dirty="0">
                          <a:solidFill>
                            <a:srgbClr val="001F5F"/>
                          </a:solidFill>
                          <a:latin typeface="Bahnschrift Light"/>
                          <a:cs typeface="Bahnschrift Light"/>
                        </a:rPr>
                        <a:t>and digitize </a:t>
                      </a:r>
                      <a:r>
                        <a:rPr sz="1200" b="0" spc="-310" dirty="0">
                          <a:solidFill>
                            <a:srgbClr val="001F5F"/>
                          </a:solidFill>
                          <a:latin typeface="Bahnschrift Light"/>
                          <a:cs typeface="Bahnschrift Light"/>
                        </a:rPr>
                        <a:t> </a:t>
                      </a:r>
                      <a:r>
                        <a:rPr sz="1200" b="0" dirty="0">
                          <a:solidFill>
                            <a:srgbClr val="001F5F"/>
                          </a:solidFill>
                          <a:latin typeface="Bahnschrift Light"/>
                          <a:cs typeface="Bahnschrift Light"/>
                        </a:rPr>
                        <a:t>the </a:t>
                      </a:r>
                      <a:r>
                        <a:rPr sz="1200" b="0" spc="-5" dirty="0">
                          <a:solidFill>
                            <a:srgbClr val="001F5F"/>
                          </a:solidFill>
                          <a:latin typeface="Bahnschrift Light"/>
                          <a:cs typeface="Bahnschrift Light"/>
                        </a:rPr>
                        <a:t>loan application procedure, </a:t>
                      </a:r>
                      <a:r>
                        <a:rPr sz="1200" b="0" dirty="0">
                          <a:solidFill>
                            <a:srgbClr val="001F5F"/>
                          </a:solidFill>
                          <a:latin typeface="Bahnschrift Light"/>
                          <a:cs typeface="Bahnschrift Light"/>
                        </a:rPr>
                        <a:t> the </a:t>
                      </a:r>
                      <a:r>
                        <a:rPr sz="1200" b="0" spc="-5" dirty="0">
                          <a:solidFill>
                            <a:srgbClr val="001F5F"/>
                          </a:solidFill>
                          <a:latin typeface="Bahnschrift Light"/>
                          <a:cs typeface="Bahnschrift Light"/>
                        </a:rPr>
                        <a:t>system will also remind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clients automatically </a:t>
                      </a:r>
                      <a:r>
                        <a:rPr sz="1200" b="0" dirty="0">
                          <a:solidFill>
                            <a:srgbClr val="001F5F"/>
                          </a:solidFill>
                          <a:latin typeface="Bahnschrift Light"/>
                          <a:cs typeface="Bahnschrift Light"/>
                        </a:rPr>
                        <a:t>to </a:t>
                      </a:r>
                      <a:r>
                        <a:rPr sz="1200" b="0" spc="-5" dirty="0">
                          <a:solidFill>
                            <a:srgbClr val="001F5F"/>
                          </a:solidFill>
                          <a:latin typeface="Bahnschrift Light"/>
                          <a:cs typeface="Bahnschrift Light"/>
                        </a:rPr>
                        <a:t>repay </a:t>
                      </a:r>
                      <a:r>
                        <a:rPr sz="1200" b="0" dirty="0">
                          <a:solidFill>
                            <a:srgbClr val="001F5F"/>
                          </a:solidFill>
                          <a:latin typeface="Bahnschrift Light"/>
                          <a:cs typeface="Bahnschrift Light"/>
                        </a:rPr>
                        <a:t> </a:t>
                      </a:r>
                      <a:r>
                        <a:rPr sz="1200" b="0" spc="-5" dirty="0">
                          <a:solidFill>
                            <a:srgbClr val="001F5F"/>
                          </a:solidFill>
                          <a:latin typeface="Bahnschrift Light"/>
                          <a:cs typeface="Bahnschrift Light"/>
                        </a:rPr>
                        <a:t>their</a:t>
                      </a:r>
                      <a:r>
                        <a:rPr sz="1200" b="0" spc="-25" dirty="0">
                          <a:solidFill>
                            <a:srgbClr val="001F5F"/>
                          </a:solidFill>
                          <a:latin typeface="Bahnschrift Light"/>
                          <a:cs typeface="Bahnschrift Light"/>
                        </a:rPr>
                        <a:t> </a:t>
                      </a:r>
                      <a:r>
                        <a:rPr sz="1200" b="0" spc="-5" dirty="0">
                          <a:solidFill>
                            <a:srgbClr val="001F5F"/>
                          </a:solidFill>
                          <a:latin typeface="Bahnschrift Light"/>
                          <a:cs typeface="Bahnschrift Light"/>
                        </a:rPr>
                        <a:t>loans</a:t>
                      </a:r>
                      <a:r>
                        <a:rPr sz="1200" b="0" spc="15" dirty="0">
                          <a:solidFill>
                            <a:srgbClr val="001F5F"/>
                          </a:solidFill>
                          <a:latin typeface="Bahnschrift Light"/>
                          <a:cs typeface="Bahnschrift Light"/>
                        </a:rPr>
                        <a:t> </a:t>
                      </a:r>
                      <a:r>
                        <a:rPr sz="1200" b="0" spc="-5" dirty="0">
                          <a:solidFill>
                            <a:srgbClr val="001F5F"/>
                          </a:solidFill>
                          <a:latin typeface="Bahnschrift Light"/>
                          <a:cs typeface="Bahnschrift Light"/>
                        </a:rPr>
                        <a:t>in</a:t>
                      </a:r>
                      <a:r>
                        <a:rPr sz="1200" b="0" spc="10" dirty="0">
                          <a:solidFill>
                            <a:srgbClr val="001F5F"/>
                          </a:solidFill>
                          <a:latin typeface="Bahnschrift Light"/>
                          <a:cs typeface="Bahnschrift Light"/>
                        </a:rPr>
                        <a:t> </a:t>
                      </a:r>
                      <a:r>
                        <a:rPr sz="1200" b="0" spc="-5" dirty="0">
                          <a:solidFill>
                            <a:srgbClr val="001F5F"/>
                          </a:solidFill>
                          <a:latin typeface="Bahnschrift Light"/>
                          <a:cs typeface="Bahnschrift Light"/>
                        </a:rPr>
                        <a:t>time.</a:t>
                      </a:r>
                      <a:endParaRPr sz="1200" dirty="0">
                        <a:latin typeface="Bahnschrift Light"/>
                        <a:cs typeface="Bahnschrift Light"/>
                      </a:endParaRPr>
                    </a:p>
                  </a:txBody>
                  <a:tcPr marL="0" marR="0" marT="438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5664835" cy="513715"/>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CONCEPTUAL</a:t>
            </a:r>
            <a:r>
              <a:rPr spc="-50" dirty="0">
                <a:solidFill>
                  <a:srgbClr val="FFC000"/>
                </a:solidFill>
              </a:rPr>
              <a:t> </a:t>
            </a:r>
            <a:r>
              <a:rPr spc="-5" dirty="0">
                <a:solidFill>
                  <a:srgbClr val="FFC000"/>
                </a:solidFill>
              </a:rPr>
              <a:t>FRAMEWORK</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1239011" y="3429000"/>
            <a:ext cx="1828800" cy="739140"/>
          </a:xfrm>
          <a:prstGeom prst="rect">
            <a:avLst/>
          </a:prstGeom>
          <a:ln w="12700">
            <a:solidFill>
              <a:srgbClr val="001F5F"/>
            </a:solidFill>
          </a:ln>
        </p:spPr>
        <p:txBody>
          <a:bodyPr vert="horz" wrap="square" lIns="0" tIns="5715" rIns="0" bIns="0" rtlCol="0">
            <a:spAutoFit/>
          </a:bodyPr>
          <a:lstStyle/>
          <a:p>
            <a:pPr>
              <a:lnSpc>
                <a:spcPct val="100000"/>
              </a:lnSpc>
              <a:spcBef>
                <a:spcPts val="45"/>
              </a:spcBef>
            </a:pPr>
            <a:endParaRPr sz="1650" dirty="0">
              <a:latin typeface="Times New Roman"/>
              <a:cs typeface="Times New Roman"/>
            </a:endParaRPr>
          </a:p>
          <a:p>
            <a:pPr marL="173990">
              <a:lnSpc>
                <a:spcPct val="100000"/>
              </a:lnSpc>
              <a:spcBef>
                <a:spcPts val="5"/>
              </a:spcBef>
            </a:pPr>
            <a:r>
              <a:rPr sz="1600" b="0" spc="-10" dirty="0">
                <a:solidFill>
                  <a:srgbClr val="001F5F"/>
                </a:solidFill>
                <a:latin typeface="Bahnschrift Light"/>
                <a:cs typeface="Bahnschrift Light"/>
              </a:rPr>
              <a:t>CLIENT/DEBTOR</a:t>
            </a:r>
            <a:endParaRPr sz="1600" dirty="0">
              <a:latin typeface="Bahnschrift Light"/>
              <a:cs typeface="Bahnschrift Light"/>
            </a:endParaRPr>
          </a:p>
        </p:txBody>
      </p:sp>
      <p:sp>
        <p:nvSpPr>
          <p:cNvPr id="5" name="object 5"/>
          <p:cNvSpPr/>
          <p:nvPr/>
        </p:nvSpPr>
        <p:spPr>
          <a:xfrm>
            <a:off x="4581144" y="3029711"/>
            <a:ext cx="3005455" cy="1537970"/>
          </a:xfrm>
          <a:custGeom>
            <a:avLst/>
            <a:gdLst/>
            <a:ahLst/>
            <a:cxnLst/>
            <a:rect l="l" t="t" r="r" b="b"/>
            <a:pathLst>
              <a:path w="3005454" h="1537970">
                <a:moveTo>
                  <a:pt x="0" y="0"/>
                </a:moveTo>
                <a:lnTo>
                  <a:pt x="3005328" y="0"/>
                </a:lnTo>
                <a:lnTo>
                  <a:pt x="3005328" y="1537715"/>
                </a:lnTo>
                <a:lnTo>
                  <a:pt x="0" y="1537715"/>
                </a:lnTo>
                <a:lnTo>
                  <a:pt x="0" y="0"/>
                </a:lnTo>
                <a:close/>
              </a:path>
            </a:pathLst>
          </a:custGeom>
          <a:ln w="12700">
            <a:solidFill>
              <a:srgbClr val="001F5F"/>
            </a:solidFill>
          </a:ln>
        </p:spPr>
        <p:txBody>
          <a:bodyPr wrap="square" lIns="0" tIns="0" rIns="0" bIns="0" rtlCol="0"/>
          <a:lstStyle/>
          <a:p>
            <a:endParaRPr/>
          </a:p>
        </p:txBody>
      </p:sp>
      <p:sp>
        <p:nvSpPr>
          <p:cNvPr id="6" name="object 6"/>
          <p:cNvSpPr txBox="1"/>
          <p:nvPr/>
        </p:nvSpPr>
        <p:spPr>
          <a:xfrm>
            <a:off x="4581144" y="3029711"/>
            <a:ext cx="3005455" cy="1537970"/>
          </a:xfrm>
          <a:prstGeom prst="rect">
            <a:avLst/>
          </a:prstGeom>
          <a:ln w="12700">
            <a:solidFill>
              <a:srgbClr val="001F5F"/>
            </a:solidFill>
          </a:ln>
        </p:spPr>
        <p:txBody>
          <a:bodyPr vert="horz" wrap="square" lIns="0" tIns="5080" rIns="0" bIns="0" rtlCol="0">
            <a:spAutoFit/>
          </a:bodyPr>
          <a:lstStyle/>
          <a:p>
            <a:pPr>
              <a:lnSpc>
                <a:spcPct val="100000"/>
              </a:lnSpc>
              <a:spcBef>
                <a:spcPts val="40"/>
              </a:spcBef>
            </a:pPr>
            <a:endParaRPr sz="2400" dirty="0">
              <a:latin typeface="Times New Roman"/>
              <a:cs typeface="Times New Roman"/>
            </a:endParaRPr>
          </a:p>
          <a:p>
            <a:pPr marL="310515" marR="303530" indent="-635" algn="ctr">
              <a:lnSpc>
                <a:spcPct val="100000"/>
              </a:lnSpc>
            </a:pPr>
            <a:r>
              <a:rPr sz="1800" b="0" spc="-5" dirty="0">
                <a:solidFill>
                  <a:srgbClr val="001F5F"/>
                </a:solidFill>
                <a:latin typeface="Bahnschrift Light"/>
                <a:cs typeface="Bahnschrift Light"/>
              </a:rPr>
              <a:t>CENTRALIZED LOAN </a:t>
            </a:r>
            <a:r>
              <a:rPr sz="1800" b="0" dirty="0">
                <a:solidFill>
                  <a:srgbClr val="001F5F"/>
                </a:solidFill>
                <a:latin typeface="Bahnschrift Light"/>
                <a:cs typeface="Bahnschrift Light"/>
              </a:rPr>
              <a:t> </a:t>
            </a:r>
            <a:r>
              <a:rPr sz="1800" b="0" spc="-5" dirty="0">
                <a:solidFill>
                  <a:srgbClr val="001F5F"/>
                </a:solidFill>
                <a:latin typeface="Bahnschrift Light"/>
                <a:cs typeface="Bahnschrift Light"/>
              </a:rPr>
              <a:t>APPLICATION </a:t>
            </a:r>
            <a:r>
              <a:rPr sz="1800" b="0" dirty="0">
                <a:solidFill>
                  <a:srgbClr val="001F5F"/>
                </a:solidFill>
                <a:latin typeface="Bahnschrift Light"/>
                <a:cs typeface="Bahnschrift Light"/>
              </a:rPr>
              <a:t> </a:t>
            </a:r>
            <a:r>
              <a:rPr sz="1800" b="0" spc="-5" dirty="0">
                <a:solidFill>
                  <a:srgbClr val="001F5F"/>
                </a:solidFill>
                <a:latin typeface="Bahnschrift Light"/>
                <a:cs typeface="Bahnschrift Light"/>
              </a:rPr>
              <a:t>MANAGEMENT</a:t>
            </a:r>
            <a:r>
              <a:rPr sz="1800" b="0" spc="-80" dirty="0">
                <a:solidFill>
                  <a:srgbClr val="001F5F"/>
                </a:solidFill>
                <a:latin typeface="Bahnschrift Light"/>
                <a:cs typeface="Bahnschrift Light"/>
              </a:rPr>
              <a:t> </a:t>
            </a:r>
            <a:r>
              <a:rPr sz="1800" b="0" spc="-5" dirty="0">
                <a:solidFill>
                  <a:srgbClr val="001F5F"/>
                </a:solidFill>
                <a:latin typeface="Bahnschrift Light"/>
                <a:cs typeface="Bahnschrift Light"/>
              </a:rPr>
              <a:t>SYSTEM</a:t>
            </a:r>
            <a:endParaRPr sz="1800" dirty="0">
              <a:latin typeface="Bahnschrift Light"/>
              <a:cs typeface="Bahnschrift Light"/>
            </a:endParaRPr>
          </a:p>
        </p:txBody>
      </p:sp>
      <p:sp>
        <p:nvSpPr>
          <p:cNvPr id="7" name="object 7"/>
          <p:cNvSpPr txBox="1"/>
          <p:nvPr/>
        </p:nvSpPr>
        <p:spPr>
          <a:xfrm>
            <a:off x="8763000" y="2743200"/>
            <a:ext cx="2863596" cy="340478"/>
          </a:xfrm>
          <a:prstGeom prst="rect">
            <a:avLst/>
          </a:prstGeom>
          <a:ln w="12700">
            <a:solidFill>
              <a:srgbClr val="001F5F"/>
            </a:solidFill>
          </a:ln>
        </p:spPr>
        <p:txBody>
          <a:bodyPr vert="horz" wrap="square" lIns="0" tIns="93345" rIns="0" bIns="0" rtlCol="0">
            <a:spAutoFit/>
          </a:bodyPr>
          <a:lstStyle/>
          <a:p>
            <a:pPr marL="276225" marR="98425" indent="-170815">
              <a:lnSpc>
                <a:spcPct val="100000"/>
              </a:lnSpc>
              <a:spcBef>
                <a:spcPts val="735"/>
              </a:spcBef>
            </a:pPr>
            <a:r>
              <a:rPr lang="en-US" sz="1600" b="0" dirty="0">
                <a:solidFill>
                  <a:srgbClr val="001F5F"/>
                </a:solidFill>
                <a:latin typeface="Bahnschrift Light"/>
                <a:cs typeface="Bahnschrift Light"/>
              </a:rPr>
              <a:t>M</a:t>
            </a:r>
            <a:r>
              <a:rPr lang="en-US" sz="1600" b="0" spc="-5" dirty="0">
                <a:solidFill>
                  <a:srgbClr val="001F5F"/>
                </a:solidFill>
                <a:latin typeface="Bahnschrift Light"/>
                <a:cs typeface="Bahnschrift Light"/>
              </a:rPr>
              <a:t>i</a:t>
            </a:r>
            <a:r>
              <a:rPr lang="en-US" sz="1600" b="0" dirty="0">
                <a:solidFill>
                  <a:srgbClr val="001F5F"/>
                </a:solidFill>
                <a:latin typeface="Bahnschrift Light"/>
                <a:cs typeface="Bahnschrift Light"/>
              </a:rPr>
              <a:t>crof</a:t>
            </a:r>
            <a:r>
              <a:rPr lang="en-US" sz="1600" b="0" spc="-5" dirty="0">
                <a:solidFill>
                  <a:srgbClr val="001F5F"/>
                </a:solidFill>
                <a:latin typeface="Bahnschrift Light"/>
                <a:cs typeface="Bahnschrift Light"/>
              </a:rPr>
              <a:t>inan</a:t>
            </a:r>
            <a:r>
              <a:rPr lang="en-US" sz="1600" b="0" dirty="0">
                <a:solidFill>
                  <a:srgbClr val="001F5F"/>
                </a:solidFill>
                <a:latin typeface="Bahnschrift Light"/>
                <a:cs typeface="Bahnschrift Light"/>
              </a:rPr>
              <a:t>ce  </a:t>
            </a:r>
            <a:r>
              <a:rPr lang="en-US" sz="1600" b="0" spc="-5" dirty="0">
                <a:solidFill>
                  <a:srgbClr val="001F5F"/>
                </a:solidFill>
                <a:latin typeface="Bahnschrift Light"/>
                <a:cs typeface="Bahnschrift Light"/>
              </a:rPr>
              <a:t>Institution 1</a:t>
            </a:r>
            <a:endParaRPr lang="en-US" sz="1600" dirty="0">
              <a:latin typeface="Bahnschrift Light"/>
              <a:cs typeface="Bahnschrift Light"/>
            </a:endParaRPr>
          </a:p>
        </p:txBody>
      </p:sp>
      <p:sp>
        <p:nvSpPr>
          <p:cNvPr id="9" name="object 9"/>
          <p:cNvSpPr/>
          <p:nvPr/>
        </p:nvSpPr>
        <p:spPr>
          <a:xfrm>
            <a:off x="3067811" y="3799332"/>
            <a:ext cx="1449705" cy="0"/>
          </a:xfrm>
          <a:custGeom>
            <a:avLst/>
            <a:gdLst/>
            <a:ahLst/>
            <a:cxnLst/>
            <a:rect l="l" t="t" r="r" b="b"/>
            <a:pathLst>
              <a:path w="1449704">
                <a:moveTo>
                  <a:pt x="0" y="0"/>
                </a:moveTo>
                <a:lnTo>
                  <a:pt x="1449476" y="0"/>
                </a:lnTo>
              </a:path>
            </a:pathLst>
          </a:custGeom>
          <a:ln w="12700">
            <a:solidFill>
              <a:srgbClr val="001F5F"/>
            </a:solidFill>
          </a:ln>
        </p:spPr>
        <p:txBody>
          <a:bodyPr wrap="square" lIns="0" tIns="0" rIns="0" bIns="0" rtlCol="0"/>
          <a:lstStyle/>
          <a:p>
            <a:endParaRPr/>
          </a:p>
        </p:txBody>
      </p:sp>
      <p:sp>
        <p:nvSpPr>
          <p:cNvPr id="10" name="object 10"/>
          <p:cNvSpPr/>
          <p:nvPr/>
        </p:nvSpPr>
        <p:spPr>
          <a:xfrm>
            <a:off x="4504584" y="3761229"/>
            <a:ext cx="76200" cy="76200"/>
          </a:xfrm>
          <a:custGeom>
            <a:avLst/>
            <a:gdLst/>
            <a:ahLst/>
            <a:cxnLst/>
            <a:rect l="l" t="t" r="r" b="b"/>
            <a:pathLst>
              <a:path w="76200" h="76200">
                <a:moveTo>
                  <a:pt x="0" y="0"/>
                </a:moveTo>
                <a:lnTo>
                  <a:pt x="0" y="76199"/>
                </a:lnTo>
                <a:lnTo>
                  <a:pt x="76200" y="38099"/>
                </a:lnTo>
                <a:lnTo>
                  <a:pt x="0" y="0"/>
                </a:lnTo>
                <a:close/>
              </a:path>
            </a:pathLst>
          </a:custGeom>
          <a:solidFill>
            <a:srgbClr val="001F5F"/>
          </a:solidFill>
        </p:spPr>
        <p:txBody>
          <a:bodyPr wrap="square" lIns="0" tIns="0" rIns="0" bIns="0" rtlCol="0"/>
          <a:lstStyle/>
          <a:p>
            <a:endParaRPr/>
          </a:p>
        </p:txBody>
      </p:sp>
      <p:sp>
        <p:nvSpPr>
          <p:cNvPr id="13" name="object 13"/>
          <p:cNvSpPr/>
          <p:nvPr/>
        </p:nvSpPr>
        <p:spPr>
          <a:xfrm>
            <a:off x="2153408" y="2801113"/>
            <a:ext cx="3930650" cy="563880"/>
          </a:xfrm>
          <a:custGeom>
            <a:avLst/>
            <a:gdLst/>
            <a:ahLst/>
            <a:cxnLst/>
            <a:rect l="l" t="t" r="r" b="b"/>
            <a:pathLst>
              <a:path w="3930650" h="563879">
                <a:moveTo>
                  <a:pt x="3930319" y="228600"/>
                </a:moveTo>
                <a:lnTo>
                  <a:pt x="3930319" y="0"/>
                </a:lnTo>
                <a:lnTo>
                  <a:pt x="0" y="0"/>
                </a:lnTo>
                <a:lnTo>
                  <a:pt x="0" y="563816"/>
                </a:lnTo>
              </a:path>
            </a:pathLst>
          </a:custGeom>
          <a:ln w="12700">
            <a:solidFill>
              <a:srgbClr val="001F5F"/>
            </a:solidFill>
          </a:ln>
        </p:spPr>
        <p:txBody>
          <a:bodyPr wrap="square" lIns="0" tIns="0" rIns="0" bIns="0" rtlCol="0"/>
          <a:lstStyle/>
          <a:p>
            <a:endParaRPr/>
          </a:p>
        </p:txBody>
      </p:sp>
      <p:sp>
        <p:nvSpPr>
          <p:cNvPr id="14" name="object 14"/>
          <p:cNvSpPr/>
          <p:nvPr/>
        </p:nvSpPr>
        <p:spPr>
          <a:xfrm>
            <a:off x="2115314" y="335223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1F5F"/>
          </a:solidFill>
        </p:spPr>
        <p:txBody>
          <a:bodyPr wrap="square" lIns="0" tIns="0" rIns="0" bIns="0" rtlCol="0"/>
          <a:lstStyle/>
          <a:p>
            <a:endParaRPr/>
          </a:p>
        </p:txBody>
      </p:sp>
      <p:sp>
        <p:nvSpPr>
          <p:cNvPr id="17" name="object 7">
            <a:extLst>
              <a:ext uri="{FF2B5EF4-FFF2-40B4-BE49-F238E27FC236}">
                <a16:creationId xmlns:a16="http://schemas.microsoft.com/office/drawing/2014/main" id="{AE1067BC-0861-B5BE-C7E5-7A7176AFEBBD}"/>
              </a:ext>
            </a:extLst>
          </p:cNvPr>
          <p:cNvSpPr txBox="1"/>
          <p:nvPr/>
        </p:nvSpPr>
        <p:spPr>
          <a:xfrm>
            <a:off x="8763000" y="3370523"/>
            <a:ext cx="2863596" cy="340478"/>
          </a:xfrm>
          <a:prstGeom prst="rect">
            <a:avLst/>
          </a:prstGeom>
          <a:ln w="12700">
            <a:solidFill>
              <a:srgbClr val="001F5F"/>
            </a:solidFill>
          </a:ln>
        </p:spPr>
        <p:txBody>
          <a:bodyPr vert="horz" wrap="square" lIns="0" tIns="93345" rIns="0" bIns="0" rtlCol="0">
            <a:spAutoFit/>
          </a:bodyPr>
          <a:lstStyle/>
          <a:p>
            <a:pPr marL="276225" marR="98425" indent="-170815">
              <a:lnSpc>
                <a:spcPct val="100000"/>
              </a:lnSpc>
              <a:spcBef>
                <a:spcPts val="735"/>
              </a:spcBef>
            </a:pPr>
            <a:r>
              <a:rPr lang="en-US" sz="1600" b="0" dirty="0">
                <a:solidFill>
                  <a:srgbClr val="001F5F"/>
                </a:solidFill>
                <a:latin typeface="Bahnschrift Light"/>
                <a:cs typeface="Bahnschrift Light"/>
              </a:rPr>
              <a:t>M</a:t>
            </a:r>
            <a:r>
              <a:rPr lang="en-US" sz="1600" b="0" spc="-5" dirty="0">
                <a:solidFill>
                  <a:srgbClr val="001F5F"/>
                </a:solidFill>
                <a:latin typeface="Bahnschrift Light"/>
                <a:cs typeface="Bahnschrift Light"/>
              </a:rPr>
              <a:t>i</a:t>
            </a:r>
            <a:r>
              <a:rPr lang="en-US" sz="1600" b="0" dirty="0">
                <a:solidFill>
                  <a:srgbClr val="001F5F"/>
                </a:solidFill>
                <a:latin typeface="Bahnschrift Light"/>
                <a:cs typeface="Bahnschrift Light"/>
              </a:rPr>
              <a:t>crof</a:t>
            </a:r>
            <a:r>
              <a:rPr lang="en-US" sz="1600" b="0" spc="-5" dirty="0">
                <a:solidFill>
                  <a:srgbClr val="001F5F"/>
                </a:solidFill>
                <a:latin typeface="Bahnschrift Light"/>
                <a:cs typeface="Bahnschrift Light"/>
              </a:rPr>
              <a:t>inan</a:t>
            </a:r>
            <a:r>
              <a:rPr lang="en-US" sz="1600" b="0" dirty="0">
                <a:solidFill>
                  <a:srgbClr val="001F5F"/>
                </a:solidFill>
                <a:latin typeface="Bahnschrift Light"/>
                <a:cs typeface="Bahnschrift Light"/>
              </a:rPr>
              <a:t>ce  </a:t>
            </a:r>
            <a:r>
              <a:rPr lang="en-US" sz="1600" b="0" spc="-5" dirty="0">
                <a:solidFill>
                  <a:srgbClr val="001F5F"/>
                </a:solidFill>
                <a:latin typeface="Bahnschrift Light"/>
                <a:cs typeface="Bahnschrift Light"/>
              </a:rPr>
              <a:t>Institution ..</a:t>
            </a:r>
            <a:endParaRPr lang="en-US" sz="1600" dirty="0">
              <a:latin typeface="Bahnschrift Light"/>
              <a:cs typeface="Bahnschrift Light"/>
            </a:endParaRPr>
          </a:p>
        </p:txBody>
      </p:sp>
      <p:sp>
        <p:nvSpPr>
          <p:cNvPr id="18" name="object 7">
            <a:extLst>
              <a:ext uri="{FF2B5EF4-FFF2-40B4-BE49-F238E27FC236}">
                <a16:creationId xmlns:a16="http://schemas.microsoft.com/office/drawing/2014/main" id="{12C5A14D-32CF-6079-E6EB-92E54AE9DE05}"/>
              </a:ext>
            </a:extLst>
          </p:cNvPr>
          <p:cNvSpPr txBox="1"/>
          <p:nvPr/>
        </p:nvSpPr>
        <p:spPr>
          <a:xfrm>
            <a:off x="8763000" y="3965143"/>
            <a:ext cx="2863596" cy="340478"/>
          </a:xfrm>
          <a:prstGeom prst="rect">
            <a:avLst/>
          </a:prstGeom>
          <a:ln w="12700">
            <a:solidFill>
              <a:srgbClr val="001F5F"/>
            </a:solidFill>
          </a:ln>
        </p:spPr>
        <p:txBody>
          <a:bodyPr vert="horz" wrap="square" lIns="0" tIns="93345" rIns="0" bIns="0" rtlCol="0">
            <a:spAutoFit/>
          </a:bodyPr>
          <a:lstStyle/>
          <a:p>
            <a:pPr marL="276225" marR="98425" indent="-170815">
              <a:lnSpc>
                <a:spcPct val="100000"/>
              </a:lnSpc>
              <a:spcBef>
                <a:spcPts val="735"/>
              </a:spcBef>
            </a:pPr>
            <a:r>
              <a:rPr lang="en-US" sz="1600" b="0" dirty="0">
                <a:solidFill>
                  <a:srgbClr val="001F5F"/>
                </a:solidFill>
                <a:latin typeface="Bahnschrift Light"/>
                <a:cs typeface="Bahnschrift Light"/>
              </a:rPr>
              <a:t>M</a:t>
            </a:r>
            <a:r>
              <a:rPr lang="en-US" sz="1600" b="0" spc="-5" dirty="0">
                <a:solidFill>
                  <a:srgbClr val="001F5F"/>
                </a:solidFill>
                <a:latin typeface="Bahnschrift Light"/>
                <a:cs typeface="Bahnschrift Light"/>
              </a:rPr>
              <a:t>i</a:t>
            </a:r>
            <a:r>
              <a:rPr lang="en-US" sz="1600" b="0" dirty="0">
                <a:solidFill>
                  <a:srgbClr val="001F5F"/>
                </a:solidFill>
                <a:latin typeface="Bahnschrift Light"/>
                <a:cs typeface="Bahnschrift Light"/>
              </a:rPr>
              <a:t>crof</a:t>
            </a:r>
            <a:r>
              <a:rPr lang="en-US" sz="1600" b="0" spc="-5" dirty="0">
                <a:solidFill>
                  <a:srgbClr val="001F5F"/>
                </a:solidFill>
                <a:latin typeface="Bahnschrift Light"/>
                <a:cs typeface="Bahnschrift Light"/>
              </a:rPr>
              <a:t>inan</a:t>
            </a:r>
            <a:r>
              <a:rPr lang="en-US" sz="1600" b="0" dirty="0">
                <a:solidFill>
                  <a:srgbClr val="001F5F"/>
                </a:solidFill>
                <a:latin typeface="Bahnschrift Light"/>
                <a:cs typeface="Bahnschrift Light"/>
              </a:rPr>
              <a:t>ce  </a:t>
            </a:r>
            <a:r>
              <a:rPr lang="en-US" sz="1600" b="0" spc="-5" dirty="0">
                <a:solidFill>
                  <a:srgbClr val="001F5F"/>
                </a:solidFill>
                <a:latin typeface="Bahnschrift Light"/>
                <a:cs typeface="Bahnschrift Light"/>
              </a:rPr>
              <a:t>Institution ..</a:t>
            </a:r>
            <a:endParaRPr lang="en-US" sz="1600" dirty="0">
              <a:latin typeface="Bahnschrift Light"/>
              <a:cs typeface="Bahnschrift Light"/>
            </a:endParaRPr>
          </a:p>
        </p:txBody>
      </p:sp>
      <p:sp>
        <p:nvSpPr>
          <p:cNvPr id="19" name="object 7">
            <a:extLst>
              <a:ext uri="{FF2B5EF4-FFF2-40B4-BE49-F238E27FC236}">
                <a16:creationId xmlns:a16="http://schemas.microsoft.com/office/drawing/2014/main" id="{700ACE08-889B-4E5E-E445-55CCF69C7DB2}"/>
              </a:ext>
            </a:extLst>
          </p:cNvPr>
          <p:cNvSpPr txBox="1"/>
          <p:nvPr/>
        </p:nvSpPr>
        <p:spPr>
          <a:xfrm>
            <a:off x="8763000" y="4559763"/>
            <a:ext cx="2863596" cy="340478"/>
          </a:xfrm>
          <a:prstGeom prst="rect">
            <a:avLst/>
          </a:prstGeom>
          <a:ln w="12700">
            <a:solidFill>
              <a:srgbClr val="001F5F"/>
            </a:solidFill>
          </a:ln>
        </p:spPr>
        <p:txBody>
          <a:bodyPr vert="horz" wrap="square" lIns="0" tIns="93345" rIns="0" bIns="0" rtlCol="0">
            <a:spAutoFit/>
          </a:bodyPr>
          <a:lstStyle/>
          <a:p>
            <a:pPr marL="276225" marR="98425" indent="-170815">
              <a:lnSpc>
                <a:spcPct val="100000"/>
              </a:lnSpc>
              <a:spcBef>
                <a:spcPts val="735"/>
              </a:spcBef>
            </a:pPr>
            <a:r>
              <a:rPr lang="en-US" sz="1600" b="0" dirty="0">
                <a:solidFill>
                  <a:srgbClr val="001F5F"/>
                </a:solidFill>
                <a:latin typeface="Bahnschrift Light"/>
                <a:cs typeface="Bahnschrift Light"/>
              </a:rPr>
              <a:t>M</a:t>
            </a:r>
            <a:r>
              <a:rPr lang="en-US" sz="1600" b="0" spc="-5" dirty="0">
                <a:solidFill>
                  <a:srgbClr val="001F5F"/>
                </a:solidFill>
                <a:latin typeface="Bahnschrift Light"/>
                <a:cs typeface="Bahnschrift Light"/>
              </a:rPr>
              <a:t>i</a:t>
            </a:r>
            <a:r>
              <a:rPr lang="en-US" sz="1600" b="0" dirty="0">
                <a:solidFill>
                  <a:srgbClr val="001F5F"/>
                </a:solidFill>
                <a:latin typeface="Bahnschrift Light"/>
                <a:cs typeface="Bahnschrift Light"/>
              </a:rPr>
              <a:t>crof</a:t>
            </a:r>
            <a:r>
              <a:rPr lang="en-US" sz="1600" b="0" spc="-5" dirty="0">
                <a:solidFill>
                  <a:srgbClr val="001F5F"/>
                </a:solidFill>
                <a:latin typeface="Bahnschrift Light"/>
                <a:cs typeface="Bahnschrift Light"/>
              </a:rPr>
              <a:t>inan</a:t>
            </a:r>
            <a:r>
              <a:rPr lang="en-US" sz="1600" b="0" dirty="0">
                <a:solidFill>
                  <a:srgbClr val="001F5F"/>
                </a:solidFill>
                <a:latin typeface="Bahnschrift Light"/>
                <a:cs typeface="Bahnschrift Light"/>
              </a:rPr>
              <a:t>ce  </a:t>
            </a:r>
            <a:r>
              <a:rPr lang="en-US" sz="1600" b="0" spc="-5" dirty="0">
                <a:solidFill>
                  <a:srgbClr val="001F5F"/>
                </a:solidFill>
                <a:latin typeface="Bahnschrift Light"/>
                <a:cs typeface="Bahnschrift Light"/>
              </a:rPr>
              <a:t>Institution ..n</a:t>
            </a:r>
            <a:endParaRPr lang="en-US" sz="1600" dirty="0">
              <a:latin typeface="Bahnschrift Light"/>
              <a:cs typeface="Bahnschrift Light"/>
            </a:endParaRPr>
          </a:p>
        </p:txBody>
      </p:sp>
      <p:cxnSp>
        <p:nvCxnSpPr>
          <p:cNvPr id="21" name="Connector: Elbow 20">
            <a:extLst>
              <a:ext uri="{FF2B5EF4-FFF2-40B4-BE49-F238E27FC236}">
                <a16:creationId xmlns:a16="http://schemas.microsoft.com/office/drawing/2014/main" id="{AA8DA5DD-D0D2-E68C-B3DE-A171B7B25F83}"/>
              </a:ext>
            </a:extLst>
          </p:cNvPr>
          <p:cNvCxnSpPr>
            <a:stCxn id="7" idx="1"/>
            <a:endCxn id="19" idx="1"/>
          </p:cNvCxnSpPr>
          <p:nvPr/>
        </p:nvCxnSpPr>
        <p:spPr>
          <a:xfrm rot="10800000" flipV="1">
            <a:off x="8763000" y="2913438"/>
            <a:ext cx="12700" cy="1816563"/>
          </a:xfrm>
          <a:prstGeom prst="bentConnector3">
            <a:avLst>
              <a:gd name="adj1" fmla="val 1800000"/>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B9E28E-B302-E2EB-4DE5-AAAC71F4B68B}"/>
              </a:ext>
            </a:extLst>
          </p:cNvPr>
          <p:cNvCxnSpPr>
            <a:cxnSpLocks/>
          </p:cNvCxnSpPr>
          <p:nvPr/>
        </p:nvCxnSpPr>
        <p:spPr>
          <a:xfrm flipH="1">
            <a:off x="7586599" y="3624994"/>
            <a:ext cx="96872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20EFF9-14CC-13A9-93A0-0D364C8AA6F7}"/>
              </a:ext>
            </a:extLst>
          </p:cNvPr>
          <p:cNvCxnSpPr>
            <a:cxnSpLocks/>
            <a:stCxn id="17" idx="1"/>
          </p:cNvCxnSpPr>
          <p:nvPr/>
        </p:nvCxnSpPr>
        <p:spPr>
          <a:xfrm flipH="1">
            <a:off x="8555323" y="3540762"/>
            <a:ext cx="20767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8921-0CFF-6FB7-254B-10DFD24BCFC8}"/>
              </a:ext>
            </a:extLst>
          </p:cNvPr>
          <p:cNvCxnSpPr>
            <a:cxnSpLocks/>
            <a:stCxn id="18" idx="1"/>
          </p:cNvCxnSpPr>
          <p:nvPr/>
        </p:nvCxnSpPr>
        <p:spPr>
          <a:xfrm flipH="1">
            <a:off x="8555323" y="4135382"/>
            <a:ext cx="20767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E87BB6-2738-788D-A881-D1E023E35EA3}"/>
              </a:ext>
            </a:extLst>
          </p:cNvPr>
          <p:cNvCxnSpPr>
            <a:cxnSpLocks/>
          </p:cNvCxnSpPr>
          <p:nvPr/>
        </p:nvCxnSpPr>
        <p:spPr>
          <a:xfrm>
            <a:off x="7586599" y="3962400"/>
            <a:ext cx="968724"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object 4">
            <a:extLst>
              <a:ext uri="{FF2B5EF4-FFF2-40B4-BE49-F238E27FC236}">
                <a16:creationId xmlns:a16="http://schemas.microsoft.com/office/drawing/2014/main" id="{E33D91DB-63D6-A074-A349-ADEDFEF258CE}"/>
              </a:ext>
            </a:extLst>
          </p:cNvPr>
          <p:cNvSpPr txBox="1"/>
          <p:nvPr/>
        </p:nvSpPr>
        <p:spPr>
          <a:xfrm>
            <a:off x="5169471" y="5287656"/>
            <a:ext cx="1828800" cy="744435"/>
          </a:xfrm>
          <a:prstGeom prst="rect">
            <a:avLst/>
          </a:prstGeom>
          <a:ln w="12700">
            <a:solidFill>
              <a:srgbClr val="001F5F"/>
            </a:solidFill>
          </a:ln>
        </p:spPr>
        <p:txBody>
          <a:bodyPr vert="horz" wrap="square" lIns="0" tIns="5715" rIns="0" bIns="0" rtlCol="0">
            <a:spAutoFit/>
          </a:bodyPr>
          <a:lstStyle/>
          <a:p>
            <a:pPr marL="173990" algn="ctr">
              <a:lnSpc>
                <a:spcPct val="100000"/>
              </a:lnSpc>
              <a:spcBef>
                <a:spcPts val="5"/>
              </a:spcBef>
            </a:pPr>
            <a:endParaRPr lang="en-US" sz="1600" spc="-10" dirty="0">
              <a:solidFill>
                <a:srgbClr val="001F5F"/>
              </a:solidFill>
              <a:latin typeface="Bahnschrift Light"/>
              <a:cs typeface="Bahnschrift Light"/>
            </a:endParaRPr>
          </a:p>
          <a:p>
            <a:pPr marL="173990" algn="ctr">
              <a:lnSpc>
                <a:spcPct val="100000"/>
              </a:lnSpc>
              <a:spcBef>
                <a:spcPts val="5"/>
              </a:spcBef>
            </a:pPr>
            <a:r>
              <a:rPr lang="en-US" sz="1600" spc="-10" dirty="0">
                <a:solidFill>
                  <a:srgbClr val="001F5F"/>
                </a:solidFill>
                <a:latin typeface="Bahnschrift Light"/>
                <a:cs typeface="Bahnschrift Light"/>
              </a:rPr>
              <a:t>ADMIN</a:t>
            </a:r>
          </a:p>
          <a:p>
            <a:pPr marL="173990" algn="ctr">
              <a:lnSpc>
                <a:spcPct val="100000"/>
              </a:lnSpc>
              <a:spcBef>
                <a:spcPts val="5"/>
              </a:spcBef>
            </a:pPr>
            <a:endParaRPr lang="en-US" sz="1600" dirty="0">
              <a:latin typeface="Bahnschrift Light"/>
              <a:cs typeface="Bahnschrift Light"/>
            </a:endParaRPr>
          </a:p>
        </p:txBody>
      </p:sp>
      <p:cxnSp>
        <p:nvCxnSpPr>
          <p:cNvPr id="12" name="Straight Arrow Connector 11">
            <a:extLst>
              <a:ext uri="{FF2B5EF4-FFF2-40B4-BE49-F238E27FC236}">
                <a16:creationId xmlns:a16="http://schemas.microsoft.com/office/drawing/2014/main" id="{ADB2D9B2-1D0C-6E10-6580-652AF8815DB0}"/>
              </a:ext>
            </a:extLst>
          </p:cNvPr>
          <p:cNvCxnSpPr>
            <a:stCxn id="8" idx="0"/>
            <a:endCxn id="6" idx="2"/>
          </p:cNvCxnSpPr>
          <p:nvPr/>
        </p:nvCxnSpPr>
        <p:spPr>
          <a:xfrm flipV="1">
            <a:off x="6083871" y="4567681"/>
            <a:ext cx="1" cy="71997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8269950" cy="505908"/>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SOFTWARE DEVELOPMENT METHOD</a:t>
            </a:r>
            <a:endParaRPr spc="-5" dirty="0">
              <a:solidFill>
                <a:srgbClr val="FFC000"/>
              </a:solidFill>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6" name="object 6"/>
          <p:cNvSpPr txBox="1"/>
          <p:nvPr/>
        </p:nvSpPr>
        <p:spPr>
          <a:xfrm>
            <a:off x="493050" y="1434724"/>
            <a:ext cx="10948509" cy="4719882"/>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002060"/>
                </a:solidFill>
                <a:latin typeface="Bahnschrift Light"/>
                <a:cs typeface="Bahnschrift Light"/>
              </a:rPr>
              <a:t>Rapid Application Development (RAD) </a:t>
            </a:r>
            <a:r>
              <a:rPr lang="en-US" sz="2000" b="0" dirty="0">
                <a:solidFill>
                  <a:srgbClr val="002060"/>
                </a:solidFill>
                <a:latin typeface="Bahnschrift Light"/>
                <a:cs typeface="Bahnschrift Light"/>
              </a:rPr>
              <a:t>is a software development methodology that prioritizes speed and agility in delivering software solutions. RAD focuses on reducing development time and accelerating the delivery of functional software by emphasizing prototyping, iterative development, and close collaboration with customers.</a:t>
            </a:r>
          </a:p>
          <a:p>
            <a:pPr marL="12700">
              <a:lnSpc>
                <a:spcPct val="100000"/>
              </a:lnSpc>
              <a:spcBef>
                <a:spcPts val="105"/>
              </a:spcBef>
            </a:pPr>
            <a:endParaRPr lang="en-US" sz="2000" b="0" dirty="0">
              <a:solidFill>
                <a:srgbClr val="002060"/>
              </a:solidFill>
              <a:latin typeface="Bahnschrift Light"/>
              <a:cs typeface="Bahnschrift Light"/>
            </a:endParaRPr>
          </a:p>
          <a:p>
            <a:pPr marL="12700">
              <a:lnSpc>
                <a:spcPct val="100000"/>
              </a:lnSpc>
              <a:spcBef>
                <a:spcPts val="105"/>
              </a:spcBef>
            </a:pPr>
            <a:r>
              <a:rPr lang="en-US" sz="2000" b="0" i="1" dirty="0">
                <a:solidFill>
                  <a:srgbClr val="002060"/>
                </a:solidFill>
                <a:latin typeface="Bahnschrift Light"/>
                <a:cs typeface="Bahnschrift Light"/>
              </a:rPr>
              <a:t>Here are the key characteristics and principles why this method is used in this project.</a:t>
            </a:r>
          </a:p>
          <a:p>
            <a:pPr marL="355600" indent="-342900">
              <a:lnSpc>
                <a:spcPct val="100000"/>
              </a:lnSpc>
              <a:spcBef>
                <a:spcPts val="105"/>
              </a:spcBef>
              <a:buFont typeface="Arial" panose="020B0604020202020204" pitchFamily="34" charset="0"/>
              <a:buChar char="•"/>
            </a:pPr>
            <a:r>
              <a:rPr lang="en-US" sz="2000" b="1" dirty="0">
                <a:solidFill>
                  <a:srgbClr val="002060"/>
                </a:solidFill>
                <a:latin typeface="Bahnschrift Light"/>
                <a:cs typeface="Bahnschrift Light"/>
              </a:rPr>
              <a:t>Prototyping</a:t>
            </a:r>
            <a:r>
              <a:rPr lang="en-US" sz="2000" b="0" dirty="0">
                <a:solidFill>
                  <a:srgbClr val="002060"/>
                </a:solidFill>
                <a:latin typeface="Bahnschrift Light"/>
                <a:cs typeface="Bahnschrift Light"/>
              </a:rPr>
              <a:t>: Prototypes are quickly developed and shared with customers to gather feedback, refine the design, and ensure alignment with user expectations.</a:t>
            </a:r>
          </a:p>
          <a:p>
            <a:pPr marL="355600" indent="-342900">
              <a:lnSpc>
                <a:spcPct val="100000"/>
              </a:lnSpc>
              <a:spcBef>
                <a:spcPts val="105"/>
              </a:spcBef>
              <a:buFont typeface="Arial" panose="020B0604020202020204" pitchFamily="34" charset="0"/>
              <a:buChar char="•"/>
            </a:pPr>
            <a:endParaRPr lang="en-US" sz="2000" b="0" dirty="0">
              <a:solidFill>
                <a:srgbClr val="002060"/>
              </a:solidFill>
              <a:latin typeface="Bahnschrift Light"/>
              <a:cs typeface="Bahnschrift Light"/>
            </a:endParaRPr>
          </a:p>
          <a:p>
            <a:pPr marL="355600" indent="-342900">
              <a:lnSpc>
                <a:spcPct val="100000"/>
              </a:lnSpc>
              <a:spcBef>
                <a:spcPts val="105"/>
              </a:spcBef>
              <a:buFont typeface="Arial" panose="020B0604020202020204" pitchFamily="34" charset="0"/>
              <a:buChar char="•"/>
            </a:pPr>
            <a:r>
              <a:rPr lang="en-US" sz="2000" b="1" dirty="0">
                <a:solidFill>
                  <a:srgbClr val="002060"/>
                </a:solidFill>
                <a:latin typeface="Bahnschrift Light"/>
                <a:cs typeface="Bahnschrift Light"/>
              </a:rPr>
              <a:t>Iterative Development</a:t>
            </a:r>
            <a:r>
              <a:rPr lang="en-US" sz="2000" b="0" dirty="0">
                <a:solidFill>
                  <a:srgbClr val="002060"/>
                </a:solidFill>
                <a:latin typeface="Bahnschrift Light"/>
                <a:cs typeface="Bahnschrift Light"/>
              </a:rPr>
              <a:t>:. Each iteration adds new functionality and incorporates customer feedback, allowing for continuous improvement.</a:t>
            </a:r>
          </a:p>
          <a:p>
            <a:pPr marL="355600" indent="-342900">
              <a:lnSpc>
                <a:spcPct val="100000"/>
              </a:lnSpc>
              <a:spcBef>
                <a:spcPts val="105"/>
              </a:spcBef>
              <a:buFont typeface="Arial" panose="020B0604020202020204" pitchFamily="34" charset="0"/>
              <a:buChar char="•"/>
            </a:pPr>
            <a:endParaRPr lang="en-US" sz="2000" b="0" dirty="0">
              <a:solidFill>
                <a:srgbClr val="002060"/>
              </a:solidFill>
              <a:latin typeface="Bahnschrift Light"/>
              <a:cs typeface="Bahnschrift Light"/>
            </a:endParaRPr>
          </a:p>
          <a:p>
            <a:pPr marL="355600" indent="-342900">
              <a:lnSpc>
                <a:spcPct val="100000"/>
              </a:lnSpc>
              <a:spcBef>
                <a:spcPts val="105"/>
              </a:spcBef>
              <a:buFont typeface="Arial" panose="020B0604020202020204" pitchFamily="34" charset="0"/>
              <a:buChar char="•"/>
            </a:pPr>
            <a:r>
              <a:rPr lang="en-US" sz="2000" b="1" dirty="0">
                <a:solidFill>
                  <a:srgbClr val="002060"/>
                </a:solidFill>
                <a:latin typeface="Bahnschrift Light"/>
                <a:cs typeface="Bahnschrift Light"/>
              </a:rPr>
              <a:t>Focus on Rapid Delivery</a:t>
            </a:r>
            <a:r>
              <a:rPr lang="en-US" sz="2000" b="0" dirty="0">
                <a:solidFill>
                  <a:srgbClr val="002060"/>
                </a:solidFill>
                <a:latin typeface="Bahnschrift Light"/>
                <a:cs typeface="Bahnschrift Light"/>
              </a:rPr>
              <a:t>: The primary objective of RAD is to deliver working software rapidly. The emphasis is on delivering core functionality quickly, with the potential to add additional features and enhancements in subsequent iterations. </a:t>
            </a:r>
            <a:endParaRPr sz="2000" dirty="0">
              <a:solidFill>
                <a:srgbClr val="002060"/>
              </a:solidFill>
              <a:latin typeface="Bahnschrift Light"/>
              <a:cs typeface="Bahnschrift Light"/>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10098750" cy="505908"/>
          </a:xfrm>
          <a:prstGeom prst="rect">
            <a:avLst/>
          </a:prstGeom>
        </p:spPr>
        <p:txBody>
          <a:bodyPr vert="horz" wrap="square" lIns="0" tIns="13335" rIns="0" bIns="0" rtlCol="0">
            <a:spAutoFit/>
          </a:bodyPr>
          <a:lstStyle/>
          <a:p>
            <a:pPr marL="12700">
              <a:lnSpc>
                <a:spcPct val="100000"/>
              </a:lnSpc>
              <a:spcBef>
                <a:spcPts val="105"/>
              </a:spcBef>
            </a:pPr>
            <a:r>
              <a:rPr lang="en-US" spc="-5" dirty="0">
                <a:solidFill>
                  <a:srgbClr val="FFC000"/>
                </a:solidFill>
              </a:rPr>
              <a:t>SOFTWARE DESIGN &amp; </a:t>
            </a:r>
            <a:r>
              <a:rPr spc="-5" dirty="0">
                <a:solidFill>
                  <a:srgbClr val="FFC000"/>
                </a:solidFill>
              </a:rPr>
              <a:t>DEVELOPMENT</a:t>
            </a:r>
            <a:r>
              <a:rPr spc="-50" dirty="0">
                <a:solidFill>
                  <a:srgbClr val="FFC000"/>
                </a:solidFill>
              </a:rPr>
              <a:t> </a:t>
            </a:r>
            <a:r>
              <a:rPr spc="-5" dirty="0">
                <a:solidFill>
                  <a:srgbClr val="FFC000"/>
                </a:solidFill>
              </a:rPr>
              <a:t>TOOLS</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3917330191"/>
              </p:ext>
            </p:extLst>
          </p:nvPr>
        </p:nvGraphicFramePr>
        <p:xfrm>
          <a:off x="381000" y="2057400"/>
          <a:ext cx="11124564" cy="2998676"/>
        </p:xfrm>
        <a:graphic>
          <a:graphicData uri="http://schemas.openxmlformats.org/drawingml/2006/table">
            <a:tbl>
              <a:tblPr firstRow="1" bandRow="1">
                <a:tableStyleId>{2D5ABB26-0587-4C30-8999-92F81FD0307C}</a:tableStyleId>
              </a:tblPr>
              <a:tblGrid>
                <a:gridCol w="4231859">
                  <a:extLst>
                    <a:ext uri="{9D8B030D-6E8A-4147-A177-3AD203B41FA5}">
                      <a16:colId xmlns:a16="http://schemas.microsoft.com/office/drawing/2014/main" val="20000"/>
                    </a:ext>
                  </a:extLst>
                </a:gridCol>
                <a:gridCol w="3229716">
                  <a:extLst>
                    <a:ext uri="{9D8B030D-6E8A-4147-A177-3AD203B41FA5}">
                      <a16:colId xmlns:a16="http://schemas.microsoft.com/office/drawing/2014/main" val="125283402"/>
                    </a:ext>
                  </a:extLst>
                </a:gridCol>
                <a:gridCol w="3662989">
                  <a:extLst>
                    <a:ext uri="{9D8B030D-6E8A-4147-A177-3AD203B41FA5}">
                      <a16:colId xmlns:a16="http://schemas.microsoft.com/office/drawing/2014/main" val="20001"/>
                    </a:ext>
                  </a:extLst>
                </a:gridCol>
              </a:tblGrid>
              <a:tr h="494110">
                <a:tc>
                  <a:txBody>
                    <a:bodyPr/>
                    <a:lstStyle/>
                    <a:p>
                      <a:pPr algn="ctr">
                        <a:lnSpc>
                          <a:spcPct val="100000"/>
                        </a:lnSpc>
                        <a:spcBef>
                          <a:spcPts val="350"/>
                        </a:spcBef>
                      </a:pPr>
                      <a:r>
                        <a:rPr lang="en-US" sz="2000" b="0" dirty="0">
                          <a:solidFill>
                            <a:srgbClr val="001F5F"/>
                          </a:solidFill>
                          <a:latin typeface="Bahnschrift Light"/>
                          <a:cs typeface="Bahnschrift Light"/>
                        </a:rPr>
                        <a:t>DEVELOPMENT</a:t>
                      </a:r>
                      <a:endParaRPr sz="2000" dirty="0">
                        <a:latin typeface="Bahnschrift Light"/>
                        <a:cs typeface="Bahnschrift Light"/>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algn="ctr">
                        <a:lnSpc>
                          <a:spcPct val="100000"/>
                        </a:lnSpc>
                        <a:spcBef>
                          <a:spcPts val="350"/>
                        </a:spcBef>
                      </a:pPr>
                      <a:r>
                        <a:rPr lang="en-US" sz="2000" dirty="0">
                          <a:latin typeface="Bahnschrift Light"/>
                          <a:cs typeface="Bahnschrift Light"/>
                        </a:rPr>
                        <a:t>DESIGN</a:t>
                      </a:r>
                    </a:p>
                  </a:txBody>
                  <a:tcPr marL="0" marR="0" marT="4445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FFC000"/>
                    </a:solidFill>
                  </a:tcPr>
                </a:tc>
                <a:tc>
                  <a:txBody>
                    <a:bodyPr/>
                    <a:lstStyle/>
                    <a:p>
                      <a:pPr marL="1051560">
                        <a:lnSpc>
                          <a:spcPct val="100000"/>
                        </a:lnSpc>
                        <a:spcBef>
                          <a:spcPts val="350"/>
                        </a:spcBef>
                      </a:pPr>
                      <a:r>
                        <a:rPr sz="2000" b="0" dirty="0">
                          <a:solidFill>
                            <a:srgbClr val="001F5F"/>
                          </a:solidFill>
                          <a:latin typeface="Bahnschrift Light"/>
                          <a:cs typeface="Bahnschrift Light"/>
                        </a:rPr>
                        <a:t>HARDWARE</a:t>
                      </a:r>
                      <a:endParaRPr sz="2000" dirty="0">
                        <a:latin typeface="Bahnschrift Light"/>
                        <a:cs typeface="Bahnschrift Light"/>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2504566">
                <a:tc>
                  <a:txBody>
                    <a:bodyPr/>
                    <a:lstStyle/>
                    <a:p>
                      <a:pPr marL="377825" indent="-287655">
                        <a:lnSpc>
                          <a:spcPct val="100000"/>
                        </a:lnSpc>
                        <a:spcBef>
                          <a:spcPts val="994"/>
                        </a:spcBef>
                        <a:buFont typeface="Wingdings"/>
                        <a:buChar char=""/>
                        <a:tabLst>
                          <a:tab pos="377190" algn="l"/>
                          <a:tab pos="378460" algn="l"/>
                        </a:tabLst>
                      </a:pPr>
                      <a:r>
                        <a:rPr sz="1800" b="0" spc="-5" dirty="0">
                          <a:solidFill>
                            <a:srgbClr val="002060"/>
                          </a:solidFill>
                          <a:latin typeface="Bahnschrift Light"/>
                          <a:cs typeface="Bahnschrift Light"/>
                        </a:rPr>
                        <a:t>React</a:t>
                      </a:r>
                      <a:r>
                        <a:rPr sz="1800" b="0" spc="10" dirty="0">
                          <a:solidFill>
                            <a:srgbClr val="002060"/>
                          </a:solidFill>
                          <a:latin typeface="Bahnschrift Light"/>
                          <a:cs typeface="Bahnschrift Light"/>
                        </a:rPr>
                        <a:t> </a:t>
                      </a:r>
                      <a:r>
                        <a:rPr sz="1800" b="0" spc="-5" dirty="0">
                          <a:solidFill>
                            <a:srgbClr val="002060"/>
                          </a:solidFill>
                          <a:latin typeface="Bahnschrift Light"/>
                          <a:cs typeface="Bahnschrift Light"/>
                        </a:rPr>
                        <a:t>js,</a:t>
                      </a:r>
                      <a:r>
                        <a:rPr sz="1800" b="0" spc="20" dirty="0">
                          <a:solidFill>
                            <a:srgbClr val="002060"/>
                          </a:solidFill>
                          <a:latin typeface="Bahnschrift Light"/>
                          <a:cs typeface="Bahnschrift Light"/>
                        </a:rPr>
                        <a:t> </a:t>
                      </a:r>
                      <a:r>
                        <a:rPr sz="1800" b="0" spc="-5" dirty="0">
                          <a:solidFill>
                            <a:srgbClr val="002060"/>
                          </a:solidFill>
                          <a:latin typeface="Bahnschrift Light"/>
                          <a:cs typeface="Bahnschrift Light"/>
                        </a:rPr>
                        <a:t>React</a:t>
                      </a:r>
                      <a:r>
                        <a:rPr sz="1800" b="0" spc="5" dirty="0">
                          <a:solidFill>
                            <a:srgbClr val="002060"/>
                          </a:solidFill>
                          <a:latin typeface="Bahnschrift Light"/>
                          <a:cs typeface="Bahnschrift Light"/>
                        </a:rPr>
                        <a:t> </a:t>
                      </a:r>
                      <a:r>
                        <a:rPr sz="1800" b="0" spc="-5" dirty="0">
                          <a:solidFill>
                            <a:srgbClr val="002060"/>
                          </a:solidFill>
                          <a:latin typeface="Bahnschrift Light"/>
                          <a:cs typeface="Bahnschrift Light"/>
                        </a:rPr>
                        <a:t>Native,</a:t>
                      </a:r>
                      <a:r>
                        <a:rPr sz="1800" b="0" spc="20" dirty="0">
                          <a:solidFill>
                            <a:srgbClr val="002060"/>
                          </a:solidFill>
                          <a:latin typeface="Bahnschrift Light"/>
                          <a:cs typeface="Bahnschrift Light"/>
                        </a:rPr>
                        <a:t> </a:t>
                      </a:r>
                      <a:r>
                        <a:rPr sz="1800" b="0" spc="-5" dirty="0">
                          <a:solidFill>
                            <a:srgbClr val="002060"/>
                          </a:solidFill>
                          <a:latin typeface="Bahnschrift Light"/>
                          <a:cs typeface="Bahnschrift Light"/>
                        </a:rPr>
                        <a:t>Node.js.</a:t>
                      </a:r>
                      <a:endParaRPr lang="en-US" sz="1800" b="0" spc="-5" dirty="0">
                        <a:solidFill>
                          <a:srgbClr val="002060"/>
                        </a:solidFill>
                        <a:latin typeface="Bahnschrift Light"/>
                        <a:cs typeface="Bahnschrift Light"/>
                      </a:endParaRPr>
                    </a:p>
                    <a:p>
                      <a:pPr marL="377825" indent="-287655">
                        <a:lnSpc>
                          <a:spcPct val="100000"/>
                        </a:lnSpc>
                        <a:spcBef>
                          <a:spcPts val="994"/>
                        </a:spcBef>
                        <a:buFont typeface="Wingdings"/>
                        <a:buChar char=""/>
                        <a:tabLst>
                          <a:tab pos="377190" algn="l"/>
                          <a:tab pos="378460" algn="l"/>
                        </a:tabLst>
                      </a:pPr>
                      <a:r>
                        <a:rPr lang="en-US" sz="1800" b="0" spc="-5" dirty="0">
                          <a:solidFill>
                            <a:srgbClr val="002060"/>
                          </a:solidFill>
                          <a:latin typeface="Bahnschrift Light"/>
                          <a:cs typeface="Bahnschrift Light"/>
                        </a:rPr>
                        <a:t>SQLite3, </a:t>
                      </a:r>
                      <a:r>
                        <a:rPr lang="en-US" sz="1800" b="0" spc="-5" dirty="0" err="1">
                          <a:solidFill>
                            <a:srgbClr val="002060"/>
                          </a:solidFill>
                          <a:latin typeface="Bahnschrift Light"/>
                          <a:cs typeface="Bahnschrift Light"/>
                        </a:rPr>
                        <a:t>json</a:t>
                      </a:r>
                      <a:r>
                        <a:rPr lang="en-US" sz="1800" b="0" spc="-5" dirty="0">
                          <a:solidFill>
                            <a:srgbClr val="002060"/>
                          </a:solidFill>
                          <a:latin typeface="Bahnschrift Light"/>
                          <a:cs typeface="Bahnschrift Light"/>
                        </a:rPr>
                        <a:t>-server</a:t>
                      </a:r>
                      <a:endParaRPr sz="1800" dirty="0">
                        <a:solidFill>
                          <a:srgbClr val="002060"/>
                        </a:solidFill>
                        <a:latin typeface="Bahnschrift Light"/>
                        <a:cs typeface="Bahnschrift Light"/>
                      </a:endParaRPr>
                    </a:p>
                    <a:p>
                      <a:pPr marL="377825" indent="-287655">
                        <a:lnSpc>
                          <a:spcPct val="100000"/>
                        </a:lnSpc>
                        <a:spcBef>
                          <a:spcPts val="1080"/>
                        </a:spcBef>
                        <a:buFont typeface="Wingdings"/>
                        <a:buChar char=""/>
                        <a:tabLst>
                          <a:tab pos="377190" algn="l"/>
                          <a:tab pos="378460" algn="l"/>
                        </a:tabLst>
                      </a:pPr>
                      <a:r>
                        <a:rPr sz="1800" b="0" dirty="0">
                          <a:solidFill>
                            <a:srgbClr val="002060"/>
                          </a:solidFill>
                          <a:latin typeface="Bahnschrift Light"/>
                          <a:cs typeface="Bahnschrift Light"/>
                        </a:rPr>
                        <a:t>Microsoft</a:t>
                      </a:r>
                      <a:r>
                        <a:rPr sz="1800" b="0" spc="-40" dirty="0">
                          <a:solidFill>
                            <a:srgbClr val="002060"/>
                          </a:solidFill>
                          <a:latin typeface="Bahnschrift Light"/>
                          <a:cs typeface="Bahnschrift Light"/>
                        </a:rPr>
                        <a:t> </a:t>
                      </a:r>
                      <a:r>
                        <a:rPr sz="1800" b="0" spc="-5" dirty="0">
                          <a:solidFill>
                            <a:srgbClr val="002060"/>
                          </a:solidFill>
                          <a:latin typeface="Bahnschrift Light"/>
                          <a:cs typeface="Bahnschrift Light"/>
                        </a:rPr>
                        <a:t>Visual</a:t>
                      </a:r>
                      <a:r>
                        <a:rPr sz="1800" b="0" spc="10" dirty="0">
                          <a:solidFill>
                            <a:srgbClr val="002060"/>
                          </a:solidFill>
                          <a:latin typeface="Bahnschrift Light"/>
                          <a:cs typeface="Bahnschrift Light"/>
                        </a:rPr>
                        <a:t> </a:t>
                      </a:r>
                      <a:r>
                        <a:rPr sz="1800" b="0" spc="-5" dirty="0">
                          <a:solidFill>
                            <a:srgbClr val="002060"/>
                          </a:solidFill>
                          <a:latin typeface="Bahnschrift Light"/>
                          <a:cs typeface="Bahnschrift Light"/>
                        </a:rPr>
                        <a:t>Studio</a:t>
                      </a:r>
                      <a:r>
                        <a:rPr sz="1800" b="0" dirty="0">
                          <a:solidFill>
                            <a:srgbClr val="002060"/>
                          </a:solidFill>
                          <a:latin typeface="Bahnschrift Light"/>
                          <a:cs typeface="Bahnschrift Light"/>
                        </a:rPr>
                        <a:t> Code</a:t>
                      </a:r>
                      <a:r>
                        <a:rPr sz="1800" b="0" spc="-15" dirty="0">
                          <a:solidFill>
                            <a:srgbClr val="002060"/>
                          </a:solidFill>
                          <a:latin typeface="Bahnschrift Light"/>
                          <a:cs typeface="Bahnschrift Light"/>
                        </a:rPr>
                        <a:t> </a:t>
                      </a:r>
                      <a:r>
                        <a:rPr sz="1800" b="0" spc="-5" dirty="0">
                          <a:solidFill>
                            <a:srgbClr val="002060"/>
                          </a:solidFill>
                          <a:latin typeface="Bahnschrift Light"/>
                          <a:cs typeface="Bahnschrift Light"/>
                        </a:rPr>
                        <a:t>(IDE)</a:t>
                      </a:r>
                      <a:endParaRPr sz="1800" dirty="0">
                        <a:solidFill>
                          <a:srgbClr val="002060"/>
                        </a:solidFill>
                        <a:latin typeface="Bahnschrift Light"/>
                        <a:cs typeface="Bahnschrift Light"/>
                      </a:endParaRPr>
                    </a:p>
                    <a:p>
                      <a:pPr marL="377825" indent="-287655">
                        <a:lnSpc>
                          <a:spcPct val="100000"/>
                        </a:lnSpc>
                        <a:spcBef>
                          <a:spcPts val="1080"/>
                        </a:spcBef>
                        <a:buFont typeface="Wingdings"/>
                        <a:buChar char=""/>
                        <a:tabLst>
                          <a:tab pos="377190" algn="l"/>
                          <a:tab pos="378460" algn="l"/>
                        </a:tabLst>
                      </a:pPr>
                      <a:r>
                        <a:rPr sz="1800" b="0" dirty="0">
                          <a:solidFill>
                            <a:srgbClr val="002060"/>
                          </a:solidFill>
                          <a:latin typeface="Bahnschrift Light"/>
                          <a:cs typeface="Bahnschrift Light"/>
                        </a:rPr>
                        <a:t>Git</a:t>
                      </a:r>
                      <a:r>
                        <a:rPr sz="1800" b="0" spc="-20" dirty="0">
                          <a:solidFill>
                            <a:srgbClr val="002060"/>
                          </a:solidFill>
                          <a:latin typeface="Bahnschrift Light"/>
                          <a:cs typeface="Bahnschrift Light"/>
                        </a:rPr>
                        <a:t> </a:t>
                      </a:r>
                      <a:r>
                        <a:rPr sz="1800" b="0" dirty="0">
                          <a:solidFill>
                            <a:srgbClr val="002060"/>
                          </a:solidFill>
                          <a:latin typeface="Bahnschrift Light"/>
                          <a:cs typeface="Bahnschrift Light"/>
                        </a:rPr>
                        <a:t>and</a:t>
                      </a:r>
                      <a:r>
                        <a:rPr sz="1800" b="0" spc="-20" dirty="0">
                          <a:solidFill>
                            <a:srgbClr val="002060"/>
                          </a:solidFill>
                          <a:latin typeface="Bahnschrift Light"/>
                          <a:cs typeface="Bahnschrift Light"/>
                        </a:rPr>
                        <a:t> </a:t>
                      </a:r>
                      <a:r>
                        <a:rPr sz="1800" b="0" spc="-5" dirty="0">
                          <a:solidFill>
                            <a:srgbClr val="002060"/>
                          </a:solidFill>
                          <a:latin typeface="Bahnschrift Light"/>
                          <a:cs typeface="Bahnschrift Light"/>
                        </a:rPr>
                        <a:t>GitHub</a:t>
                      </a:r>
                      <a:endParaRPr sz="1800" dirty="0">
                        <a:solidFill>
                          <a:srgbClr val="002060"/>
                        </a:solidFill>
                        <a:latin typeface="Bahnschrift Light"/>
                        <a:cs typeface="Bahnschrift Light"/>
                      </a:endParaRPr>
                    </a:p>
                  </a:txBody>
                  <a:tcPr marL="0" marR="0" marT="12636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77825" indent="-287655">
                        <a:lnSpc>
                          <a:spcPct val="100000"/>
                        </a:lnSpc>
                        <a:spcBef>
                          <a:spcPts val="1080"/>
                        </a:spcBef>
                        <a:buFont typeface="Wingdings"/>
                        <a:buChar char=""/>
                        <a:tabLst>
                          <a:tab pos="377190" algn="l"/>
                          <a:tab pos="378460" algn="l"/>
                        </a:tabLst>
                      </a:pPr>
                      <a:r>
                        <a:rPr lang="en-US" sz="1800" dirty="0">
                          <a:solidFill>
                            <a:srgbClr val="002060"/>
                          </a:solidFill>
                          <a:latin typeface="Bahnschrift Light"/>
                          <a:cs typeface="Bahnschrift Light"/>
                        </a:rPr>
                        <a:t>Microsoft Visio</a:t>
                      </a:r>
                    </a:p>
                    <a:p>
                      <a:pPr marL="377825" marR="0" lvl="0" indent="-287655" defTabSz="914400" eaLnBrk="1" fontAlgn="auto" latinLnBrk="0" hangingPunct="1">
                        <a:lnSpc>
                          <a:spcPct val="100000"/>
                        </a:lnSpc>
                        <a:spcBef>
                          <a:spcPts val="1080"/>
                        </a:spcBef>
                        <a:spcAft>
                          <a:spcPts val="0"/>
                        </a:spcAft>
                        <a:buClrTx/>
                        <a:buSzTx/>
                        <a:buFont typeface="Wingdings"/>
                        <a:buChar char=""/>
                        <a:tabLst>
                          <a:tab pos="377190" algn="l"/>
                          <a:tab pos="378460" algn="l"/>
                        </a:tabLst>
                        <a:defRPr/>
                      </a:pPr>
                      <a:r>
                        <a:rPr lang="en-US" sz="1800" b="0" spc="-5" dirty="0">
                          <a:solidFill>
                            <a:srgbClr val="002060"/>
                          </a:solidFill>
                          <a:latin typeface="Bahnschrift Light"/>
                          <a:cs typeface="Bahnschrift Light"/>
                        </a:rPr>
                        <a:t>FIGMA</a:t>
                      </a:r>
                      <a:r>
                        <a:rPr lang="en-US" sz="1800" b="0" spc="-10" dirty="0">
                          <a:solidFill>
                            <a:srgbClr val="002060"/>
                          </a:solidFill>
                          <a:latin typeface="Bahnschrift Light"/>
                          <a:cs typeface="Bahnschrift Light"/>
                        </a:rPr>
                        <a:t> </a:t>
                      </a:r>
                      <a:r>
                        <a:rPr lang="en-US" sz="1800" b="0" dirty="0">
                          <a:solidFill>
                            <a:srgbClr val="002060"/>
                          </a:solidFill>
                          <a:latin typeface="Bahnschrift Light"/>
                          <a:cs typeface="Bahnschrift Light"/>
                        </a:rPr>
                        <a:t>and</a:t>
                      </a:r>
                      <a:r>
                        <a:rPr lang="en-US" sz="1800" b="0" spc="-15" dirty="0">
                          <a:solidFill>
                            <a:srgbClr val="002060"/>
                          </a:solidFill>
                          <a:latin typeface="Bahnschrift Light"/>
                          <a:cs typeface="Bahnschrift Light"/>
                        </a:rPr>
                        <a:t> </a:t>
                      </a:r>
                      <a:r>
                        <a:rPr lang="en-US" sz="1800" b="0" dirty="0">
                          <a:solidFill>
                            <a:srgbClr val="002060"/>
                          </a:solidFill>
                          <a:latin typeface="Bahnschrift Light"/>
                          <a:cs typeface="Bahnschrift Light"/>
                        </a:rPr>
                        <a:t>Adobe</a:t>
                      </a:r>
                      <a:r>
                        <a:rPr lang="en-US" sz="1800" b="0" spc="-20" dirty="0">
                          <a:solidFill>
                            <a:srgbClr val="002060"/>
                          </a:solidFill>
                          <a:latin typeface="Bahnschrift Light"/>
                          <a:cs typeface="Bahnschrift Light"/>
                        </a:rPr>
                        <a:t> </a:t>
                      </a:r>
                      <a:r>
                        <a:rPr lang="en-US" sz="1800" b="0" spc="-5" dirty="0">
                          <a:solidFill>
                            <a:srgbClr val="002060"/>
                          </a:solidFill>
                          <a:latin typeface="Bahnschrift Light"/>
                          <a:cs typeface="Bahnschrift Light"/>
                        </a:rPr>
                        <a:t>XD</a:t>
                      </a:r>
                      <a:endParaRPr lang="en-US" sz="1800" dirty="0">
                        <a:solidFill>
                          <a:srgbClr val="002060"/>
                        </a:solidFill>
                        <a:latin typeface="Bahnschrift Light"/>
                        <a:cs typeface="Bahnschrift Light"/>
                      </a:endParaRPr>
                    </a:p>
                  </a:txBody>
                  <a:tcPr marL="0" marR="0" marT="126364"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377825" marR="222250" indent="-287020">
                        <a:lnSpc>
                          <a:spcPts val="3240"/>
                        </a:lnSpc>
                        <a:spcBef>
                          <a:spcPts val="200"/>
                        </a:spcBef>
                        <a:buFont typeface="Arial"/>
                        <a:buChar char="•"/>
                        <a:tabLst>
                          <a:tab pos="377190" algn="l"/>
                          <a:tab pos="377825" algn="l"/>
                        </a:tabLst>
                      </a:pPr>
                      <a:r>
                        <a:rPr lang="en-US" sz="1800" b="0" dirty="0">
                          <a:solidFill>
                            <a:srgbClr val="001F5F"/>
                          </a:solidFill>
                          <a:latin typeface="Bahnschrift Light"/>
                          <a:cs typeface="Bahnschrift Light"/>
                        </a:rPr>
                        <a:t>Toshiba Satellite Pro </a:t>
                      </a:r>
                      <a:r>
                        <a:rPr sz="1800" b="0" dirty="0">
                          <a:solidFill>
                            <a:srgbClr val="001F5F"/>
                          </a:solidFill>
                          <a:latin typeface="Bahnschrift Light"/>
                          <a:cs typeface="Bahnschrift Light"/>
                        </a:rPr>
                        <a:t>Laptop</a:t>
                      </a:r>
                      <a:r>
                        <a:rPr lang="en-US" sz="1800" b="0" dirty="0">
                          <a:solidFill>
                            <a:srgbClr val="001F5F"/>
                          </a:solidFill>
                          <a:latin typeface="Bahnschrift Light"/>
                          <a:cs typeface="Bahnschrift Light"/>
                        </a:rPr>
                        <a:t> R50-b</a:t>
                      </a:r>
                      <a:r>
                        <a:rPr sz="1800" b="0" spc="-20" dirty="0">
                          <a:solidFill>
                            <a:srgbClr val="001F5F"/>
                          </a:solidFill>
                          <a:latin typeface="Bahnschrift Light"/>
                          <a:cs typeface="Bahnschrift Light"/>
                        </a:rPr>
                        <a:t> </a:t>
                      </a:r>
                      <a:r>
                        <a:rPr sz="1800" b="0" spc="-5" dirty="0">
                          <a:solidFill>
                            <a:srgbClr val="001F5F"/>
                          </a:solidFill>
                          <a:latin typeface="Bahnschrift Light"/>
                          <a:cs typeface="Bahnschrift Light"/>
                        </a:rPr>
                        <a:t>(core</a:t>
                      </a:r>
                      <a:r>
                        <a:rPr sz="1800" b="0" spc="-15" dirty="0">
                          <a:solidFill>
                            <a:srgbClr val="001F5F"/>
                          </a:solidFill>
                          <a:latin typeface="Bahnschrift Light"/>
                          <a:cs typeface="Bahnschrift Light"/>
                        </a:rPr>
                        <a:t> </a:t>
                      </a:r>
                      <a:r>
                        <a:rPr sz="1800" b="0" dirty="0">
                          <a:solidFill>
                            <a:srgbClr val="001F5F"/>
                          </a:solidFill>
                          <a:latin typeface="Bahnschrift Light"/>
                          <a:cs typeface="Bahnschrift Light"/>
                        </a:rPr>
                        <a:t>i</a:t>
                      </a:r>
                      <a:r>
                        <a:rPr lang="en-US" sz="1800" b="0" dirty="0">
                          <a:solidFill>
                            <a:srgbClr val="001F5F"/>
                          </a:solidFill>
                          <a:latin typeface="Bahnschrift Light"/>
                          <a:cs typeface="Bahnschrift Light"/>
                        </a:rPr>
                        <a:t>3</a:t>
                      </a:r>
                      <a:r>
                        <a:rPr sz="1800" b="0" dirty="0">
                          <a:solidFill>
                            <a:srgbClr val="001F5F"/>
                          </a:solidFill>
                          <a:latin typeface="Bahnschrift Light"/>
                          <a:cs typeface="Bahnschrift Light"/>
                        </a:rPr>
                        <a:t>,</a:t>
                      </a:r>
                      <a:r>
                        <a:rPr sz="1800" b="0" spc="-20" dirty="0">
                          <a:solidFill>
                            <a:srgbClr val="001F5F"/>
                          </a:solidFill>
                          <a:latin typeface="Bahnschrift Light"/>
                          <a:cs typeface="Bahnschrift Light"/>
                        </a:rPr>
                        <a:t> </a:t>
                      </a:r>
                      <a:r>
                        <a:rPr lang="en-US" sz="1800" b="0" spc="-5" dirty="0">
                          <a:solidFill>
                            <a:srgbClr val="001F5F"/>
                          </a:solidFill>
                          <a:latin typeface="Bahnschrift Light"/>
                          <a:cs typeface="Bahnschrift Light"/>
                        </a:rPr>
                        <a:t>4th</a:t>
                      </a:r>
                      <a:r>
                        <a:rPr sz="1800" b="0" spc="262" baseline="25462" dirty="0">
                          <a:solidFill>
                            <a:srgbClr val="001F5F"/>
                          </a:solidFill>
                          <a:latin typeface="Bahnschrift Light"/>
                          <a:cs typeface="Bahnschrift Light"/>
                        </a:rPr>
                        <a:t> </a:t>
                      </a:r>
                      <a:r>
                        <a:rPr sz="1800" b="0" spc="-5" dirty="0">
                          <a:solidFill>
                            <a:srgbClr val="001F5F"/>
                          </a:solidFill>
                          <a:latin typeface="Bahnschrift Light"/>
                          <a:cs typeface="Bahnschrift Light"/>
                        </a:rPr>
                        <a:t>gen, </a:t>
                      </a:r>
                      <a:r>
                        <a:rPr sz="1800" b="0" spc="-470" dirty="0">
                          <a:solidFill>
                            <a:srgbClr val="001F5F"/>
                          </a:solidFill>
                          <a:latin typeface="Bahnschrift Light"/>
                          <a:cs typeface="Bahnschrift Light"/>
                        </a:rPr>
                        <a:t> </a:t>
                      </a:r>
                      <a:r>
                        <a:rPr sz="1800" b="0" dirty="0">
                          <a:solidFill>
                            <a:srgbClr val="001F5F"/>
                          </a:solidFill>
                          <a:latin typeface="Bahnschrift Light"/>
                          <a:cs typeface="Bahnschrift Light"/>
                        </a:rPr>
                        <a:t>ram</a:t>
                      </a:r>
                      <a:r>
                        <a:rPr sz="1800" b="0" spc="-15" dirty="0">
                          <a:solidFill>
                            <a:srgbClr val="001F5F"/>
                          </a:solidFill>
                          <a:latin typeface="Bahnschrift Light"/>
                          <a:cs typeface="Bahnschrift Light"/>
                        </a:rPr>
                        <a:t> </a:t>
                      </a:r>
                      <a:r>
                        <a:rPr sz="1800" b="0" dirty="0">
                          <a:solidFill>
                            <a:srgbClr val="001F5F"/>
                          </a:solidFill>
                          <a:latin typeface="Bahnschrift Light"/>
                          <a:cs typeface="Bahnschrift Light"/>
                        </a:rPr>
                        <a:t>8gb,</a:t>
                      </a:r>
                      <a:r>
                        <a:rPr sz="1800" b="0" spc="10" dirty="0">
                          <a:solidFill>
                            <a:srgbClr val="001F5F"/>
                          </a:solidFill>
                          <a:latin typeface="Bahnschrift Light"/>
                          <a:cs typeface="Bahnschrift Light"/>
                        </a:rPr>
                        <a:t> </a:t>
                      </a:r>
                      <a:r>
                        <a:rPr lang="en-US" sz="1800" b="0" spc="-5" dirty="0">
                          <a:solidFill>
                            <a:srgbClr val="001F5F"/>
                          </a:solidFill>
                          <a:latin typeface="Bahnschrift Light"/>
                          <a:cs typeface="Bahnschrift Light"/>
                        </a:rPr>
                        <a:t>1.70</a:t>
                      </a:r>
                      <a:r>
                        <a:rPr sz="1800" b="0" spc="5" dirty="0">
                          <a:solidFill>
                            <a:srgbClr val="001F5F"/>
                          </a:solidFill>
                          <a:latin typeface="Bahnschrift Light"/>
                          <a:cs typeface="Bahnschrift Light"/>
                        </a:rPr>
                        <a:t> </a:t>
                      </a:r>
                      <a:r>
                        <a:rPr sz="1800" b="0" spc="-5" dirty="0" err="1">
                          <a:solidFill>
                            <a:srgbClr val="001F5F"/>
                          </a:solidFill>
                          <a:latin typeface="Bahnschrift Light"/>
                          <a:cs typeface="Bahnschrift Light"/>
                        </a:rPr>
                        <a:t>ghz</a:t>
                      </a:r>
                      <a:r>
                        <a:rPr sz="1800" b="0" spc="-5" dirty="0">
                          <a:solidFill>
                            <a:srgbClr val="001F5F"/>
                          </a:solidFill>
                          <a:latin typeface="Bahnschrift Light"/>
                          <a:cs typeface="Bahnschrift Light"/>
                        </a:rPr>
                        <a:t>)</a:t>
                      </a:r>
                      <a:endParaRPr lang="en-US" sz="1800" b="0" spc="-5" dirty="0">
                        <a:solidFill>
                          <a:srgbClr val="001F5F"/>
                        </a:solidFill>
                        <a:latin typeface="Bahnschrift Light"/>
                        <a:cs typeface="Bahnschrift Light"/>
                      </a:endParaRPr>
                    </a:p>
                    <a:p>
                      <a:pPr marL="377825" marR="222250" indent="-287020">
                        <a:lnSpc>
                          <a:spcPts val="3240"/>
                        </a:lnSpc>
                        <a:spcBef>
                          <a:spcPts val="200"/>
                        </a:spcBef>
                        <a:buFont typeface="Arial"/>
                        <a:buChar char="•"/>
                        <a:tabLst>
                          <a:tab pos="377190" algn="l"/>
                          <a:tab pos="377825" algn="l"/>
                        </a:tabLst>
                      </a:pPr>
                      <a:r>
                        <a:rPr lang="en-US" sz="1800" b="0" spc="-5" dirty="0">
                          <a:solidFill>
                            <a:srgbClr val="001F5F"/>
                          </a:solidFill>
                          <a:latin typeface="Bahnschrift Light"/>
                          <a:cs typeface="Bahnschrift Light"/>
                        </a:rPr>
                        <a:t>Google Pixel 1</a:t>
                      </a:r>
                    </a:p>
                    <a:p>
                      <a:pPr marL="377825" marR="222250" indent="-287020">
                        <a:lnSpc>
                          <a:spcPts val="3240"/>
                        </a:lnSpc>
                        <a:spcBef>
                          <a:spcPts val="200"/>
                        </a:spcBef>
                        <a:buFont typeface="Arial"/>
                        <a:buChar char="•"/>
                        <a:tabLst>
                          <a:tab pos="377190" algn="l"/>
                          <a:tab pos="377825" algn="l"/>
                        </a:tabLst>
                      </a:pPr>
                      <a:r>
                        <a:rPr lang="en-US" sz="1800" b="0" spc="-5" dirty="0">
                          <a:solidFill>
                            <a:srgbClr val="001F5F"/>
                          </a:solidFill>
                          <a:latin typeface="Bahnschrift Light"/>
                          <a:cs typeface="Bahnschrift Light"/>
                        </a:rPr>
                        <a:t>iPhone X, 6s+ &amp; 5s</a:t>
                      </a: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3122295" cy="513715"/>
          </a:xfrm>
          <a:prstGeom prst="rect">
            <a:avLst/>
          </a:prstGeom>
        </p:spPr>
        <p:txBody>
          <a:bodyPr vert="horz" wrap="square" lIns="0" tIns="13335" rIns="0" bIns="0" rtlCol="0">
            <a:spAutoFit/>
          </a:bodyPr>
          <a:lstStyle/>
          <a:p>
            <a:pPr marL="12700">
              <a:lnSpc>
                <a:spcPct val="100000"/>
              </a:lnSpc>
              <a:spcBef>
                <a:spcPts val="105"/>
              </a:spcBef>
              <a:tabLst>
                <a:tab pos="1685925" algn="l"/>
              </a:tabLst>
            </a:pPr>
            <a:r>
              <a:rPr spc="-5" dirty="0">
                <a:solidFill>
                  <a:srgbClr val="FFC000"/>
                </a:solidFill>
              </a:rPr>
              <a:t>GA</a:t>
            </a:r>
            <a:r>
              <a:rPr dirty="0">
                <a:solidFill>
                  <a:srgbClr val="FFC000"/>
                </a:solidFill>
              </a:rPr>
              <a:t>NTT	</a:t>
            </a:r>
            <a:r>
              <a:rPr spc="-5" dirty="0">
                <a:solidFill>
                  <a:srgbClr val="FFC000"/>
                </a:solidFill>
              </a:rPr>
              <a:t>CHAR</a:t>
            </a:r>
            <a:r>
              <a:rPr dirty="0">
                <a:solidFill>
                  <a:srgbClr val="FFC000"/>
                </a:solidFill>
              </a:rPr>
              <a:t>T</a:t>
            </a:r>
          </a:p>
        </p:txBody>
      </p:sp>
      <p:sp>
        <p:nvSpPr>
          <p:cNvPr id="4" name="object 4"/>
          <p:cNvSpPr txBox="1"/>
          <p:nvPr/>
        </p:nvSpPr>
        <p:spPr>
          <a:xfrm>
            <a:off x="7126494" y="-1143000"/>
            <a:ext cx="3058795" cy="57404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FFFF00"/>
                </a:solidFill>
                <a:latin typeface="Calibri"/>
                <a:cs typeface="Calibri"/>
              </a:rPr>
              <a:t>DOCUMENTATION</a:t>
            </a:r>
            <a:r>
              <a:rPr sz="1800" spc="-10" dirty="0">
                <a:solidFill>
                  <a:srgbClr val="FFFF00"/>
                </a:solidFill>
                <a:latin typeface="Calibri"/>
                <a:cs typeface="Calibri"/>
              </a:rPr>
              <a:t> </a:t>
            </a:r>
            <a:r>
              <a:rPr sz="1800" spc="-5" dirty="0">
                <a:solidFill>
                  <a:srgbClr val="FFFF00"/>
                </a:solidFill>
                <a:latin typeface="Calibri"/>
                <a:cs typeface="Calibri"/>
              </a:rPr>
              <a:t>SHOULD</a:t>
            </a:r>
            <a:r>
              <a:rPr sz="1800" spc="10" dirty="0">
                <a:solidFill>
                  <a:srgbClr val="FFFF00"/>
                </a:solidFill>
                <a:latin typeface="Calibri"/>
                <a:cs typeface="Calibri"/>
              </a:rPr>
              <a:t> </a:t>
            </a:r>
            <a:r>
              <a:rPr sz="1800" dirty="0">
                <a:solidFill>
                  <a:srgbClr val="FFFF00"/>
                </a:solidFill>
                <a:latin typeface="Calibri"/>
                <a:cs typeface="Calibri"/>
              </a:rPr>
              <a:t>A –</a:t>
            </a:r>
            <a:r>
              <a:rPr sz="1800" spc="-5" dirty="0">
                <a:solidFill>
                  <a:srgbClr val="FFFF00"/>
                </a:solidFill>
                <a:latin typeface="Calibri"/>
                <a:cs typeface="Calibri"/>
              </a:rPr>
              <a:t> </a:t>
            </a:r>
            <a:r>
              <a:rPr sz="1800" dirty="0">
                <a:solidFill>
                  <a:srgbClr val="FFFF00"/>
                </a:solidFill>
                <a:latin typeface="Calibri"/>
                <a:cs typeface="Calibri"/>
              </a:rPr>
              <a:t>Z</a:t>
            </a:r>
            <a:endParaRPr sz="1800" dirty="0">
              <a:latin typeface="Calibri"/>
              <a:cs typeface="Calibri"/>
            </a:endParaRPr>
          </a:p>
          <a:p>
            <a:pPr marL="12700">
              <a:lnSpc>
                <a:spcPct val="100000"/>
              </a:lnSpc>
            </a:pPr>
            <a:r>
              <a:rPr sz="1800" spc="-20" dirty="0">
                <a:solidFill>
                  <a:srgbClr val="FFFF00"/>
                </a:solidFill>
                <a:latin typeface="Calibri"/>
                <a:cs typeface="Calibri"/>
              </a:rPr>
              <a:t>Broken </a:t>
            </a:r>
            <a:r>
              <a:rPr sz="1800" spc="-5" dirty="0">
                <a:solidFill>
                  <a:srgbClr val="FFFF00"/>
                </a:solidFill>
                <a:latin typeface="Calibri"/>
                <a:cs typeface="Calibri"/>
              </a:rPr>
              <a:t>down</a:t>
            </a:r>
            <a:r>
              <a:rPr sz="1800" spc="20" dirty="0">
                <a:solidFill>
                  <a:srgbClr val="FFFF00"/>
                </a:solidFill>
                <a:latin typeface="Calibri"/>
                <a:cs typeface="Calibri"/>
              </a:rPr>
              <a:t> </a:t>
            </a:r>
            <a:r>
              <a:rPr sz="1800" spc="-10" dirty="0">
                <a:solidFill>
                  <a:srgbClr val="FFFF00"/>
                </a:solidFill>
                <a:latin typeface="Calibri"/>
                <a:cs typeface="Calibri"/>
              </a:rPr>
              <a:t>to</a:t>
            </a:r>
            <a:r>
              <a:rPr sz="1800" spc="-15" dirty="0">
                <a:solidFill>
                  <a:srgbClr val="FFFF00"/>
                </a:solidFill>
                <a:latin typeface="Calibri"/>
                <a:cs typeface="Calibri"/>
              </a:rPr>
              <a:t> </a:t>
            </a:r>
            <a:r>
              <a:rPr sz="1800" spc="-10" dirty="0">
                <a:solidFill>
                  <a:srgbClr val="FFFF00"/>
                </a:solidFill>
                <a:latin typeface="Calibri"/>
                <a:cs typeface="Calibri"/>
              </a:rPr>
              <a:t>weeks</a:t>
            </a:r>
            <a:endParaRPr sz="1800" dirty="0">
              <a:latin typeface="Calibri"/>
              <a:cs typeface="Calibri"/>
            </a:endParaRPr>
          </a:p>
        </p:txBody>
      </p:sp>
      <p:sp>
        <p:nvSpPr>
          <p:cNvPr id="16" name="object 4">
            <a:extLst>
              <a:ext uri="{FF2B5EF4-FFF2-40B4-BE49-F238E27FC236}">
                <a16:creationId xmlns:a16="http://schemas.microsoft.com/office/drawing/2014/main" id="{894617DF-6108-4C5D-9CBB-7CCCBB2A2729}"/>
              </a:ext>
            </a:extLst>
          </p:cNvPr>
          <p:cNvSpPr txBox="1"/>
          <p:nvPr/>
        </p:nvSpPr>
        <p:spPr>
          <a:xfrm>
            <a:off x="1390122" y="7067988"/>
            <a:ext cx="682731" cy="300498"/>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C000"/>
                </a:solidFill>
                <a:latin typeface="Calibri"/>
                <a:cs typeface="Calibri"/>
              </a:rPr>
              <a:t>NOV</a:t>
            </a:r>
            <a:endParaRPr sz="1800" b="1" dirty="0">
              <a:solidFill>
                <a:srgbClr val="FFC000"/>
              </a:solidFill>
              <a:latin typeface="Calibri"/>
              <a:cs typeface="Calibri"/>
            </a:endParaRPr>
          </a:p>
        </p:txBody>
      </p:sp>
      <p:sp>
        <p:nvSpPr>
          <p:cNvPr id="17" name="object 4">
            <a:extLst>
              <a:ext uri="{FF2B5EF4-FFF2-40B4-BE49-F238E27FC236}">
                <a16:creationId xmlns:a16="http://schemas.microsoft.com/office/drawing/2014/main" id="{30C77301-3DB7-477E-929A-477D1258289C}"/>
              </a:ext>
            </a:extLst>
          </p:cNvPr>
          <p:cNvSpPr txBox="1"/>
          <p:nvPr/>
        </p:nvSpPr>
        <p:spPr>
          <a:xfrm>
            <a:off x="2047163" y="7076019"/>
            <a:ext cx="682731" cy="300498"/>
          </a:xfrm>
          <a:prstGeom prst="rect">
            <a:avLst/>
          </a:prstGeom>
        </p:spPr>
        <p:txBody>
          <a:bodyPr vert="horz" wrap="square" lIns="0" tIns="12700" rIns="0" bIns="0" rtlCol="0">
            <a:spAutoFit/>
          </a:bodyPr>
          <a:lstStyle/>
          <a:p>
            <a:pPr marL="12700" algn="ctr">
              <a:lnSpc>
                <a:spcPct val="100000"/>
              </a:lnSpc>
              <a:spcBef>
                <a:spcPts val="100"/>
              </a:spcBef>
            </a:pPr>
            <a:r>
              <a:rPr lang="en-US" b="1" dirty="0">
                <a:solidFill>
                  <a:srgbClr val="FFC000"/>
                </a:solidFill>
                <a:latin typeface="Calibri"/>
                <a:cs typeface="Calibri"/>
              </a:rPr>
              <a:t>DEC</a:t>
            </a:r>
            <a:endParaRPr sz="1800" b="1" dirty="0">
              <a:solidFill>
                <a:srgbClr val="FFC000"/>
              </a:solidFill>
              <a:latin typeface="Calibri"/>
              <a:cs typeface="Calibri"/>
            </a:endParaRPr>
          </a:p>
        </p:txBody>
      </p:sp>
      <p:graphicFrame>
        <p:nvGraphicFramePr>
          <p:cNvPr id="7" name="Chart 6">
            <a:extLst>
              <a:ext uri="{FF2B5EF4-FFF2-40B4-BE49-F238E27FC236}">
                <a16:creationId xmlns:a16="http://schemas.microsoft.com/office/drawing/2014/main" id="{552C5A92-B3B4-45ED-8A5B-AAEB38EBA108}"/>
              </a:ext>
            </a:extLst>
          </p:cNvPr>
          <p:cNvGraphicFramePr/>
          <p:nvPr>
            <p:extLst>
              <p:ext uri="{D42A27DB-BD31-4B8C-83A1-F6EECF244321}">
                <p14:modId xmlns:p14="http://schemas.microsoft.com/office/powerpoint/2010/main" val="1360846419"/>
              </p:ext>
            </p:extLst>
          </p:nvPr>
        </p:nvGraphicFramePr>
        <p:xfrm>
          <a:off x="2315041" y="1428393"/>
          <a:ext cx="7617398" cy="5095595"/>
        </p:xfrm>
        <a:graphic>
          <a:graphicData uri="http://schemas.openxmlformats.org/drawingml/2006/chart">
            <c:chart xmlns:c="http://schemas.openxmlformats.org/drawingml/2006/chart" xmlns:r="http://schemas.openxmlformats.org/officeDocument/2006/relationships" r:id="rId2"/>
          </a:graphicData>
        </a:graphic>
      </p:graphicFrame>
      <p:sp>
        <p:nvSpPr>
          <p:cNvPr id="8" name="object 4">
            <a:extLst>
              <a:ext uri="{FF2B5EF4-FFF2-40B4-BE49-F238E27FC236}">
                <a16:creationId xmlns:a16="http://schemas.microsoft.com/office/drawing/2014/main" id="{005DDAC1-0E6A-4C33-8284-04CD4828AD50}"/>
              </a:ext>
            </a:extLst>
          </p:cNvPr>
          <p:cNvSpPr txBox="1"/>
          <p:nvPr/>
        </p:nvSpPr>
        <p:spPr>
          <a:xfrm>
            <a:off x="499788" y="1586840"/>
            <a:ext cx="1856741" cy="566822"/>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PROJECT PROPOSAL</a:t>
            </a:r>
            <a:endParaRPr sz="1800" b="1" dirty="0">
              <a:latin typeface="Calibri"/>
              <a:cs typeface="Calibri"/>
            </a:endParaRPr>
          </a:p>
        </p:txBody>
      </p:sp>
      <p:sp>
        <p:nvSpPr>
          <p:cNvPr id="9" name="object 4">
            <a:extLst>
              <a:ext uri="{FF2B5EF4-FFF2-40B4-BE49-F238E27FC236}">
                <a16:creationId xmlns:a16="http://schemas.microsoft.com/office/drawing/2014/main" id="{97836A0A-7E98-4F41-9225-D9949959072E}"/>
              </a:ext>
            </a:extLst>
          </p:cNvPr>
          <p:cNvSpPr txBox="1"/>
          <p:nvPr/>
        </p:nvSpPr>
        <p:spPr>
          <a:xfrm>
            <a:off x="529651" y="2236813"/>
            <a:ext cx="1856741" cy="566822"/>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LITERATURE REVIEW</a:t>
            </a:r>
            <a:endParaRPr sz="1800" b="1" dirty="0">
              <a:latin typeface="Calibri"/>
              <a:cs typeface="Calibri"/>
            </a:endParaRPr>
          </a:p>
        </p:txBody>
      </p:sp>
      <p:sp>
        <p:nvSpPr>
          <p:cNvPr id="10" name="object 4">
            <a:extLst>
              <a:ext uri="{FF2B5EF4-FFF2-40B4-BE49-F238E27FC236}">
                <a16:creationId xmlns:a16="http://schemas.microsoft.com/office/drawing/2014/main" id="{8875C4A0-B8C4-441C-A1DB-202A58DFD5F1}"/>
              </a:ext>
            </a:extLst>
          </p:cNvPr>
          <p:cNvSpPr txBox="1"/>
          <p:nvPr/>
        </p:nvSpPr>
        <p:spPr>
          <a:xfrm>
            <a:off x="529650" y="2792854"/>
            <a:ext cx="1856741" cy="566822"/>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REQ. SPECIFICATION</a:t>
            </a:r>
            <a:endParaRPr sz="1800" b="1" dirty="0">
              <a:latin typeface="Calibri"/>
              <a:cs typeface="Calibri"/>
            </a:endParaRPr>
          </a:p>
        </p:txBody>
      </p:sp>
      <p:sp>
        <p:nvSpPr>
          <p:cNvPr id="11" name="object 4">
            <a:extLst>
              <a:ext uri="{FF2B5EF4-FFF2-40B4-BE49-F238E27FC236}">
                <a16:creationId xmlns:a16="http://schemas.microsoft.com/office/drawing/2014/main" id="{6A009BAE-C535-4764-BC8A-6DC904F32199}"/>
              </a:ext>
            </a:extLst>
          </p:cNvPr>
          <p:cNvSpPr txBox="1"/>
          <p:nvPr/>
        </p:nvSpPr>
        <p:spPr>
          <a:xfrm>
            <a:off x="520873" y="3524051"/>
            <a:ext cx="1856741" cy="289823"/>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UI/UX DESIGN</a:t>
            </a:r>
            <a:endParaRPr sz="1800" b="1" dirty="0">
              <a:latin typeface="Calibri"/>
              <a:cs typeface="Calibri"/>
            </a:endParaRPr>
          </a:p>
        </p:txBody>
      </p:sp>
      <p:sp>
        <p:nvSpPr>
          <p:cNvPr id="12" name="object 4">
            <a:extLst>
              <a:ext uri="{FF2B5EF4-FFF2-40B4-BE49-F238E27FC236}">
                <a16:creationId xmlns:a16="http://schemas.microsoft.com/office/drawing/2014/main" id="{1ED4412B-ACD9-43A4-8EAF-E9FC8A41C4B0}"/>
              </a:ext>
            </a:extLst>
          </p:cNvPr>
          <p:cNvSpPr txBox="1"/>
          <p:nvPr/>
        </p:nvSpPr>
        <p:spPr>
          <a:xfrm>
            <a:off x="577165" y="4093412"/>
            <a:ext cx="1856741" cy="289823"/>
          </a:xfrm>
          <a:prstGeom prst="rect">
            <a:avLst/>
          </a:prstGeom>
        </p:spPr>
        <p:txBody>
          <a:bodyPr vert="horz" wrap="square" lIns="0" tIns="12700" rIns="0" bIns="0" rtlCol="0">
            <a:spAutoFit/>
          </a:bodyPr>
          <a:lstStyle/>
          <a:p>
            <a:pPr marL="12700" algn="r">
              <a:lnSpc>
                <a:spcPct val="100000"/>
              </a:lnSpc>
              <a:spcBef>
                <a:spcPts val="100"/>
              </a:spcBef>
            </a:pPr>
            <a:r>
              <a:rPr lang="en-US" sz="1800" b="1" dirty="0">
                <a:latin typeface="Calibri"/>
                <a:cs typeface="Calibri"/>
              </a:rPr>
              <a:t>SYSTEM DESIGN</a:t>
            </a:r>
            <a:endParaRPr sz="1800" b="1" dirty="0">
              <a:latin typeface="Calibri"/>
              <a:cs typeface="Calibri"/>
            </a:endParaRPr>
          </a:p>
        </p:txBody>
      </p:sp>
      <p:sp>
        <p:nvSpPr>
          <p:cNvPr id="13" name="object 4">
            <a:extLst>
              <a:ext uri="{FF2B5EF4-FFF2-40B4-BE49-F238E27FC236}">
                <a16:creationId xmlns:a16="http://schemas.microsoft.com/office/drawing/2014/main" id="{3408A239-FE0E-42CF-AE65-08B32069E289}"/>
              </a:ext>
            </a:extLst>
          </p:cNvPr>
          <p:cNvSpPr txBox="1"/>
          <p:nvPr/>
        </p:nvSpPr>
        <p:spPr>
          <a:xfrm>
            <a:off x="517733" y="5270767"/>
            <a:ext cx="1856741" cy="289823"/>
          </a:xfrm>
          <a:prstGeom prst="rect">
            <a:avLst/>
          </a:prstGeom>
        </p:spPr>
        <p:txBody>
          <a:bodyPr vert="horz" wrap="square" lIns="0" tIns="12700" rIns="0" bIns="0" rtlCol="0">
            <a:spAutoFit/>
          </a:bodyPr>
          <a:lstStyle/>
          <a:p>
            <a:pPr marL="12700" algn="r">
              <a:lnSpc>
                <a:spcPct val="100000"/>
              </a:lnSpc>
              <a:spcBef>
                <a:spcPts val="100"/>
              </a:spcBef>
            </a:pPr>
            <a:r>
              <a:rPr lang="en-US" b="1" dirty="0">
                <a:latin typeface="Calibri"/>
                <a:cs typeface="Calibri"/>
              </a:rPr>
              <a:t>SYSTEM TESTING</a:t>
            </a:r>
            <a:endParaRPr sz="1800" b="1" dirty="0">
              <a:latin typeface="Calibri"/>
              <a:cs typeface="Calibri"/>
            </a:endParaRPr>
          </a:p>
        </p:txBody>
      </p:sp>
      <p:sp>
        <p:nvSpPr>
          <p:cNvPr id="14" name="object 4">
            <a:extLst>
              <a:ext uri="{FF2B5EF4-FFF2-40B4-BE49-F238E27FC236}">
                <a16:creationId xmlns:a16="http://schemas.microsoft.com/office/drawing/2014/main" id="{37334832-3451-47B2-A33D-5DA87A82A2E4}"/>
              </a:ext>
            </a:extLst>
          </p:cNvPr>
          <p:cNvSpPr txBox="1"/>
          <p:nvPr/>
        </p:nvSpPr>
        <p:spPr>
          <a:xfrm>
            <a:off x="0" y="5972984"/>
            <a:ext cx="2311824" cy="289823"/>
          </a:xfrm>
          <a:prstGeom prst="rect">
            <a:avLst/>
          </a:prstGeom>
        </p:spPr>
        <p:txBody>
          <a:bodyPr vert="horz" wrap="square" lIns="0" tIns="12700" rIns="0" bIns="0" rtlCol="0">
            <a:spAutoFit/>
          </a:bodyPr>
          <a:lstStyle/>
          <a:p>
            <a:pPr marL="12700" algn="r">
              <a:lnSpc>
                <a:spcPct val="100000"/>
              </a:lnSpc>
              <a:spcBef>
                <a:spcPts val="100"/>
              </a:spcBef>
            </a:pPr>
            <a:r>
              <a:rPr lang="en-US" sz="1800" b="1" dirty="0">
                <a:latin typeface="Calibri"/>
                <a:cs typeface="Calibri"/>
              </a:rPr>
              <a:t>SYS. DOCUMENTATION</a:t>
            </a:r>
            <a:endParaRPr sz="1800" b="1" dirty="0">
              <a:latin typeface="Calibri"/>
              <a:cs typeface="Calibri"/>
            </a:endParaRPr>
          </a:p>
        </p:txBody>
      </p:sp>
      <p:sp>
        <p:nvSpPr>
          <p:cNvPr id="15" name="object 4">
            <a:extLst>
              <a:ext uri="{FF2B5EF4-FFF2-40B4-BE49-F238E27FC236}">
                <a16:creationId xmlns:a16="http://schemas.microsoft.com/office/drawing/2014/main" id="{5310BFDE-441F-496C-88B9-D9FEE345DC0C}"/>
              </a:ext>
            </a:extLst>
          </p:cNvPr>
          <p:cNvSpPr txBox="1"/>
          <p:nvPr/>
        </p:nvSpPr>
        <p:spPr>
          <a:xfrm>
            <a:off x="2184020" y="6394068"/>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OCT</a:t>
            </a:r>
            <a:endParaRPr sz="1800" b="1" dirty="0">
              <a:latin typeface="Calibri"/>
              <a:cs typeface="Calibri"/>
            </a:endParaRPr>
          </a:p>
        </p:txBody>
      </p:sp>
      <p:sp>
        <p:nvSpPr>
          <p:cNvPr id="20" name="object 4">
            <a:extLst>
              <a:ext uri="{FF2B5EF4-FFF2-40B4-BE49-F238E27FC236}">
                <a16:creationId xmlns:a16="http://schemas.microsoft.com/office/drawing/2014/main" id="{2C2B0CA2-7B03-408D-9909-4F14BF2C2385}"/>
              </a:ext>
            </a:extLst>
          </p:cNvPr>
          <p:cNvSpPr txBox="1"/>
          <p:nvPr/>
        </p:nvSpPr>
        <p:spPr>
          <a:xfrm>
            <a:off x="2785388"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JAN</a:t>
            </a:r>
            <a:endParaRPr sz="1800" b="1" dirty="0">
              <a:latin typeface="Calibri"/>
              <a:cs typeface="Calibri"/>
            </a:endParaRPr>
          </a:p>
        </p:txBody>
      </p:sp>
      <p:sp>
        <p:nvSpPr>
          <p:cNvPr id="21" name="object 4">
            <a:extLst>
              <a:ext uri="{FF2B5EF4-FFF2-40B4-BE49-F238E27FC236}">
                <a16:creationId xmlns:a16="http://schemas.microsoft.com/office/drawing/2014/main" id="{5EB828F4-7F54-4EB3-9750-D359553F9370}"/>
              </a:ext>
            </a:extLst>
          </p:cNvPr>
          <p:cNvSpPr txBox="1"/>
          <p:nvPr/>
        </p:nvSpPr>
        <p:spPr>
          <a:xfrm>
            <a:off x="3424508"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FEB</a:t>
            </a:r>
            <a:endParaRPr sz="1800" b="1" dirty="0">
              <a:latin typeface="Calibri"/>
              <a:cs typeface="Calibri"/>
            </a:endParaRPr>
          </a:p>
        </p:txBody>
      </p:sp>
      <p:sp>
        <p:nvSpPr>
          <p:cNvPr id="22" name="object 4">
            <a:extLst>
              <a:ext uri="{FF2B5EF4-FFF2-40B4-BE49-F238E27FC236}">
                <a16:creationId xmlns:a16="http://schemas.microsoft.com/office/drawing/2014/main" id="{77DDCE4C-DB29-4610-9BFC-6D8667BC1F5A}"/>
              </a:ext>
            </a:extLst>
          </p:cNvPr>
          <p:cNvSpPr txBox="1"/>
          <p:nvPr/>
        </p:nvSpPr>
        <p:spPr>
          <a:xfrm>
            <a:off x="4025667"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MAR</a:t>
            </a:r>
            <a:endParaRPr sz="1800" b="1" dirty="0">
              <a:latin typeface="Calibri"/>
              <a:cs typeface="Calibri"/>
            </a:endParaRPr>
          </a:p>
        </p:txBody>
      </p:sp>
      <p:sp>
        <p:nvSpPr>
          <p:cNvPr id="23" name="object 4">
            <a:extLst>
              <a:ext uri="{FF2B5EF4-FFF2-40B4-BE49-F238E27FC236}">
                <a16:creationId xmlns:a16="http://schemas.microsoft.com/office/drawing/2014/main" id="{8E14D090-2DD9-4B99-961F-EEF7033B4755}"/>
              </a:ext>
            </a:extLst>
          </p:cNvPr>
          <p:cNvSpPr txBox="1"/>
          <p:nvPr/>
        </p:nvSpPr>
        <p:spPr>
          <a:xfrm>
            <a:off x="4614724" y="642323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APR</a:t>
            </a:r>
            <a:endParaRPr sz="1800" b="1" dirty="0">
              <a:latin typeface="Calibri"/>
              <a:cs typeface="Calibri"/>
            </a:endParaRPr>
          </a:p>
        </p:txBody>
      </p:sp>
      <p:sp>
        <p:nvSpPr>
          <p:cNvPr id="24" name="object 4">
            <a:extLst>
              <a:ext uri="{FF2B5EF4-FFF2-40B4-BE49-F238E27FC236}">
                <a16:creationId xmlns:a16="http://schemas.microsoft.com/office/drawing/2014/main" id="{CC2D59CA-C57A-48B7-8722-7CCD0553F37E}"/>
              </a:ext>
            </a:extLst>
          </p:cNvPr>
          <p:cNvSpPr txBox="1"/>
          <p:nvPr/>
        </p:nvSpPr>
        <p:spPr>
          <a:xfrm>
            <a:off x="5228765" y="6421219"/>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MAY</a:t>
            </a:r>
            <a:endParaRPr sz="1800" b="1" dirty="0">
              <a:latin typeface="Calibri"/>
              <a:cs typeface="Calibri"/>
            </a:endParaRPr>
          </a:p>
        </p:txBody>
      </p:sp>
      <p:sp>
        <p:nvSpPr>
          <p:cNvPr id="25" name="object 4">
            <a:extLst>
              <a:ext uri="{FF2B5EF4-FFF2-40B4-BE49-F238E27FC236}">
                <a16:creationId xmlns:a16="http://schemas.microsoft.com/office/drawing/2014/main" id="{2CCFBEA6-07BB-4217-A798-30571649540C}"/>
              </a:ext>
            </a:extLst>
          </p:cNvPr>
          <p:cNvSpPr txBox="1"/>
          <p:nvPr/>
        </p:nvSpPr>
        <p:spPr>
          <a:xfrm>
            <a:off x="5862669" y="6421832"/>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JUN</a:t>
            </a:r>
            <a:endParaRPr sz="1800" b="1" dirty="0">
              <a:latin typeface="Calibri"/>
              <a:cs typeface="Calibri"/>
            </a:endParaRPr>
          </a:p>
        </p:txBody>
      </p:sp>
      <p:sp>
        <p:nvSpPr>
          <p:cNvPr id="26" name="object 4">
            <a:extLst>
              <a:ext uri="{FF2B5EF4-FFF2-40B4-BE49-F238E27FC236}">
                <a16:creationId xmlns:a16="http://schemas.microsoft.com/office/drawing/2014/main" id="{74C74190-BF3D-467A-B06C-B1270673B002}"/>
              </a:ext>
            </a:extLst>
          </p:cNvPr>
          <p:cNvSpPr txBox="1"/>
          <p:nvPr/>
        </p:nvSpPr>
        <p:spPr>
          <a:xfrm>
            <a:off x="6507209" y="6404710"/>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JUL</a:t>
            </a:r>
            <a:endParaRPr sz="1800" b="1" dirty="0">
              <a:latin typeface="Calibri"/>
              <a:cs typeface="Calibri"/>
            </a:endParaRPr>
          </a:p>
        </p:txBody>
      </p:sp>
      <p:sp>
        <p:nvSpPr>
          <p:cNvPr id="27" name="object 4">
            <a:extLst>
              <a:ext uri="{FF2B5EF4-FFF2-40B4-BE49-F238E27FC236}">
                <a16:creationId xmlns:a16="http://schemas.microsoft.com/office/drawing/2014/main" id="{BA0CBA7C-7965-469E-B2D4-2209D2FD38BD}"/>
              </a:ext>
            </a:extLst>
          </p:cNvPr>
          <p:cNvSpPr txBox="1"/>
          <p:nvPr/>
        </p:nvSpPr>
        <p:spPr>
          <a:xfrm>
            <a:off x="7066855" y="642323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AUG</a:t>
            </a:r>
            <a:endParaRPr sz="1800" b="1" dirty="0">
              <a:latin typeface="Calibri"/>
              <a:cs typeface="Calibri"/>
            </a:endParaRPr>
          </a:p>
        </p:txBody>
      </p:sp>
      <p:sp>
        <p:nvSpPr>
          <p:cNvPr id="28" name="object 4">
            <a:extLst>
              <a:ext uri="{FF2B5EF4-FFF2-40B4-BE49-F238E27FC236}">
                <a16:creationId xmlns:a16="http://schemas.microsoft.com/office/drawing/2014/main" id="{858D6AD5-143E-4DAE-9133-15AF572CB107}"/>
              </a:ext>
            </a:extLst>
          </p:cNvPr>
          <p:cNvSpPr txBox="1"/>
          <p:nvPr/>
        </p:nvSpPr>
        <p:spPr>
          <a:xfrm>
            <a:off x="7720321" y="641366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SEPT</a:t>
            </a:r>
            <a:endParaRPr sz="1800" b="1" dirty="0">
              <a:latin typeface="Calibri"/>
              <a:cs typeface="Calibri"/>
            </a:endParaRPr>
          </a:p>
        </p:txBody>
      </p:sp>
      <p:sp>
        <p:nvSpPr>
          <p:cNvPr id="29" name="object 4">
            <a:extLst>
              <a:ext uri="{FF2B5EF4-FFF2-40B4-BE49-F238E27FC236}">
                <a16:creationId xmlns:a16="http://schemas.microsoft.com/office/drawing/2014/main" id="{23DB5AC1-24A3-476E-B228-79888F4DF683}"/>
              </a:ext>
            </a:extLst>
          </p:cNvPr>
          <p:cNvSpPr txBox="1"/>
          <p:nvPr/>
        </p:nvSpPr>
        <p:spPr>
          <a:xfrm>
            <a:off x="8330525" y="6413667"/>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OCT</a:t>
            </a:r>
            <a:endParaRPr sz="1800" b="1" dirty="0">
              <a:latin typeface="Calibri"/>
              <a:cs typeface="Calibri"/>
            </a:endParaRPr>
          </a:p>
        </p:txBody>
      </p:sp>
      <p:sp>
        <p:nvSpPr>
          <p:cNvPr id="30" name="object 4">
            <a:extLst>
              <a:ext uri="{FF2B5EF4-FFF2-40B4-BE49-F238E27FC236}">
                <a16:creationId xmlns:a16="http://schemas.microsoft.com/office/drawing/2014/main" id="{DA9A32F5-7B1A-46F0-8DD3-A70F1568C649}"/>
              </a:ext>
            </a:extLst>
          </p:cNvPr>
          <p:cNvSpPr txBox="1"/>
          <p:nvPr/>
        </p:nvSpPr>
        <p:spPr>
          <a:xfrm>
            <a:off x="8935244" y="6422302"/>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NOV</a:t>
            </a:r>
            <a:endParaRPr sz="1800" b="1" dirty="0">
              <a:latin typeface="Calibri"/>
              <a:cs typeface="Calibri"/>
            </a:endParaRPr>
          </a:p>
        </p:txBody>
      </p:sp>
      <p:sp>
        <p:nvSpPr>
          <p:cNvPr id="31" name="object 4">
            <a:extLst>
              <a:ext uri="{FF2B5EF4-FFF2-40B4-BE49-F238E27FC236}">
                <a16:creationId xmlns:a16="http://schemas.microsoft.com/office/drawing/2014/main" id="{B36AD040-CF91-4DBD-9729-D93FF8B51FCD}"/>
              </a:ext>
            </a:extLst>
          </p:cNvPr>
          <p:cNvSpPr txBox="1"/>
          <p:nvPr/>
        </p:nvSpPr>
        <p:spPr>
          <a:xfrm>
            <a:off x="9545447" y="6422302"/>
            <a:ext cx="639842" cy="289823"/>
          </a:xfrm>
          <a:prstGeom prst="rect">
            <a:avLst/>
          </a:prstGeom>
        </p:spPr>
        <p:txBody>
          <a:bodyPr vert="horz" wrap="square" lIns="0" tIns="12700" rIns="0" bIns="0" rtlCol="0">
            <a:spAutoFit/>
          </a:bodyPr>
          <a:lstStyle/>
          <a:p>
            <a:pPr marL="12700" algn="ctr">
              <a:lnSpc>
                <a:spcPct val="100000"/>
              </a:lnSpc>
              <a:spcBef>
                <a:spcPts val="100"/>
              </a:spcBef>
            </a:pPr>
            <a:r>
              <a:rPr lang="en-US" b="1" dirty="0">
                <a:latin typeface="Calibri"/>
                <a:cs typeface="Calibri"/>
              </a:rPr>
              <a:t>DEC</a:t>
            </a:r>
            <a:endParaRPr sz="1800" b="1" dirty="0">
              <a:latin typeface="Calibri"/>
              <a:cs typeface="Calibri"/>
            </a:endParaRPr>
          </a:p>
        </p:txBody>
      </p:sp>
      <p:sp>
        <p:nvSpPr>
          <p:cNvPr id="5" name="TextBox 4">
            <a:extLst>
              <a:ext uri="{FF2B5EF4-FFF2-40B4-BE49-F238E27FC236}">
                <a16:creationId xmlns:a16="http://schemas.microsoft.com/office/drawing/2014/main" id="{775AF482-2059-D496-A50F-069A2DB1CF12}"/>
              </a:ext>
            </a:extLst>
          </p:cNvPr>
          <p:cNvSpPr txBox="1"/>
          <p:nvPr/>
        </p:nvSpPr>
        <p:spPr>
          <a:xfrm>
            <a:off x="789738" y="4648200"/>
            <a:ext cx="1644168" cy="369332"/>
          </a:xfrm>
          <a:prstGeom prst="rect">
            <a:avLst/>
          </a:prstGeom>
          <a:noFill/>
        </p:spPr>
        <p:txBody>
          <a:bodyPr wrap="none" rtlCol="0">
            <a:spAutoFit/>
          </a:bodyPr>
          <a:lstStyle/>
          <a:p>
            <a:r>
              <a:rPr lang="en-US" b="1" dirty="0"/>
              <a:t>DEVELOPMENT</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1696085" cy="513715"/>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FFC000"/>
                </a:solidFill>
              </a:rPr>
              <a:t>B</a:t>
            </a:r>
            <a:r>
              <a:rPr spc="5" dirty="0">
                <a:solidFill>
                  <a:srgbClr val="FFC000"/>
                </a:solidFill>
              </a:rPr>
              <a:t>U</a:t>
            </a:r>
            <a:r>
              <a:rPr dirty="0">
                <a:solidFill>
                  <a:srgbClr val="FFC000"/>
                </a:solidFill>
              </a:rPr>
              <a:t>D</a:t>
            </a:r>
            <a:r>
              <a:rPr spc="-5" dirty="0">
                <a:solidFill>
                  <a:srgbClr val="FFC000"/>
                </a:solidFill>
              </a:rPr>
              <a:t>GE</a:t>
            </a:r>
            <a:r>
              <a:rPr dirty="0">
                <a:solidFill>
                  <a:srgbClr val="FFC000"/>
                </a:solidFill>
              </a:rPr>
              <a:t>T</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graphicFrame>
        <p:nvGraphicFramePr>
          <p:cNvPr id="4" name="object 4"/>
          <p:cNvGraphicFramePr>
            <a:graphicFrameLocks noGrp="1"/>
          </p:cNvGraphicFramePr>
          <p:nvPr>
            <p:extLst>
              <p:ext uri="{D42A27DB-BD31-4B8C-83A1-F6EECF244321}">
                <p14:modId xmlns:p14="http://schemas.microsoft.com/office/powerpoint/2010/main" val="2358328908"/>
              </p:ext>
            </p:extLst>
          </p:nvPr>
        </p:nvGraphicFramePr>
        <p:xfrm>
          <a:off x="1320483" y="1452840"/>
          <a:ext cx="9551034" cy="4177792"/>
        </p:xfrm>
        <a:graphic>
          <a:graphicData uri="http://schemas.openxmlformats.org/drawingml/2006/table">
            <a:tbl>
              <a:tblPr firstRow="1" bandRow="1">
                <a:tableStyleId>{2D5ABB26-0587-4C30-8999-92F81FD0307C}</a:tableStyleId>
              </a:tblPr>
              <a:tblGrid>
                <a:gridCol w="6178550">
                  <a:extLst>
                    <a:ext uri="{9D8B030D-6E8A-4147-A177-3AD203B41FA5}">
                      <a16:colId xmlns:a16="http://schemas.microsoft.com/office/drawing/2014/main" val="20000"/>
                    </a:ext>
                  </a:extLst>
                </a:gridCol>
                <a:gridCol w="3372484">
                  <a:extLst>
                    <a:ext uri="{9D8B030D-6E8A-4147-A177-3AD203B41FA5}">
                      <a16:colId xmlns:a16="http://schemas.microsoft.com/office/drawing/2014/main" val="20001"/>
                    </a:ext>
                  </a:extLst>
                </a:gridCol>
              </a:tblGrid>
              <a:tr h="573035">
                <a:tc>
                  <a:txBody>
                    <a:bodyPr/>
                    <a:lstStyle/>
                    <a:p>
                      <a:pPr marL="91440">
                        <a:lnSpc>
                          <a:spcPct val="200000"/>
                        </a:lnSpc>
                        <a:spcBef>
                          <a:spcPts val="345"/>
                        </a:spcBef>
                      </a:pPr>
                      <a:r>
                        <a:rPr sz="2400" spc="-10" dirty="0"/>
                        <a:t>T</a:t>
                      </a:r>
                      <a:r>
                        <a:rPr lang="en-US" sz="2400" spc="-10" dirty="0"/>
                        <a:t>RAVEL DURING REQUIREMENT ELICITATION/GATHERING</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spc="-5" dirty="0"/>
                        <a:t>K</a:t>
                      </a:r>
                      <a:r>
                        <a:rPr lang="en-US" sz="2400" spc="-5" dirty="0"/>
                        <a:t>1,250</a:t>
                      </a:r>
                      <a:r>
                        <a:rPr sz="2400" spc="-5" dirty="0"/>
                        <a:t>.00</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3034">
                <a:tc>
                  <a:txBody>
                    <a:bodyPr/>
                    <a:lstStyle/>
                    <a:p>
                      <a:pPr marL="90805">
                        <a:lnSpc>
                          <a:spcPct val="200000"/>
                        </a:lnSpc>
                        <a:spcBef>
                          <a:spcPts val="345"/>
                        </a:spcBef>
                      </a:pPr>
                      <a:r>
                        <a:rPr lang="en-US" sz="2400" spc="-5" dirty="0"/>
                        <a:t>SYSTEM DOCUMENTATION</a:t>
                      </a:r>
                    </a:p>
                    <a:p>
                      <a:pPr marL="90805">
                        <a:lnSpc>
                          <a:spcPct val="200000"/>
                        </a:lnSpc>
                        <a:spcBef>
                          <a:spcPts val="345"/>
                        </a:spcBef>
                      </a:pPr>
                      <a:r>
                        <a:rPr sz="2400" spc="-20" dirty="0"/>
                        <a:t> </a:t>
                      </a:r>
                      <a:r>
                        <a:rPr sz="2400" spc="-5" dirty="0"/>
                        <a:t>PRINTING</a:t>
                      </a:r>
                      <a:r>
                        <a:rPr sz="2400" dirty="0"/>
                        <a:t> </a:t>
                      </a:r>
                      <a:r>
                        <a:rPr sz="2400" spc="-5" dirty="0"/>
                        <a:t>AND</a:t>
                      </a:r>
                      <a:r>
                        <a:rPr sz="2400" spc="-15" dirty="0"/>
                        <a:t> </a:t>
                      </a:r>
                      <a:r>
                        <a:rPr sz="2400" spc="-5" dirty="0"/>
                        <a:t>BINDING</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spc="-5" dirty="0"/>
                        <a:t>K</a:t>
                      </a:r>
                      <a:r>
                        <a:rPr lang="en-US" sz="2400" spc="-5" dirty="0"/>
                        <a:t>1,200</a:t>
                      </a:r>
                      <a:r>
                        <a:rPr sz="2400" spc="-5" dirty="0"/>
                        <a:t>.00</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3035">
                <a:tc>
                  <a:txBody>
                    <a:bodyPr/>
                    <a:lstStyle/>
                    <a:p>
                      <a:pPr marL="90805">
                        <a:lnSpc>
                          <a:spcPct val="200000"/>
                        </a:lnSpc>
                        <a:spcBef>
                          <a:spcPts val="345"/>
                        </a:spcBef>
                      </a:pPr>
                      <a:r>
                        <a:rPr sz="2400" spc="-70" dirty="0"/>
                        <a:t>DATA</a:t>
                      </a:r>
                      <a:r>
                        <a:rPr sz="2400" spc="-40" dirty="0"/>
                        <a:t> </a:t>
                      </a:r>
                      <a:r>
                        <a:rPr sz="2400" spc="-5" dirty="0"/>
                        <a:t>BUNDLE</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spc="-5" dirty="0"/>
                        <a:t>K.</a:t>
                      </a:r>
                      <a:r>
                        <a:rPr lang="en-US" sz="2400" spc="-5" dirty="0"/>
                        <a:t>1,500.00</a:t>
                      </a:r>
                      <a:endParaRPr sz="2400"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73035">
                <a:tc>
                  <a:txBody>
                    <a:bodyPr/>
                    <a:lstStyle/>
                    <a:p>
                      <a:pPr marL="90805" algn="r">
                        <a:lnSpc>
                          <a:spcPct val="200000"/>
                        </a:lnSpc>
                        <a:spcBef>
                          <a:spcPts val="345"/>
                        </a:spcBef>
                      </a:pPr>
                      <a:r>
                        <a:rPr sz="2400" b="1" spc="-50" dirty="0"/>
                        <a:t>TOTAL</a:t>
                      </a:r>
                      <a:r>
                        <a:rPr lang="en-US" sz="2400" b="1" spc="-50" dirty="0"/>
                        <a:t> </a:t>
                      </a:r>
                      <a:endParaRPr sz="2400" b="1"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nSpc>
                          <a:spcPct val="200000"/>
                        </a:lnSpc>
                        <a:spcBef>
                          <a:spcPts val="345"/>
                        </a:spcBef>
                      </a:pPr>
                      <a:r>
                        <a:rPr sz="2400" b="1" spc="-5" dirty="0"/>
                        <a:t>K</a:t>
                      </a:r>
                      <a:r>
                        <a:rPr lang="en-US" sz="2400" b="1" spc="-5" dirty="0"/>
                        <a:t>3</a:t>
                      </a:r>
                      <a:r>
                        <a:rPr sz="2400" b="1" spc="-5" dirty="0"/>
                        <a:t>,</a:t>
                      </a:r>
                      <a:r>
                        <a:rPr lang="en-US" sz="2400" b="1" spc="-5" dirty="0"/>
                        <a:t>950.00</a:t>
                      </a:r>
                      <a:endParaRPr sz="2400" b="1" dirty="0">
                        <a:latin typeface="Tahoma"/>
                        <a:cs typeface="Tahoma"/>
                      </a:endParaRPr>
                    </a:p>
                  </a:txBody>
                  <a:tcPr marL="0" marR="0" marT="438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3050" y="772140"/>
            <a:ext cx="202755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C000"/>
                </a:solidFill>
                <a:latin typeface="Segoe UI Black"/>
                <a:cs typeface="Segoe UI Black"/>
              </a:rPr>
              <a:t>FINDINGS</a:t>
            </a:r>
            <a:endParaRPr sz="3200">
              <a:latin typeface="Segoe UI Black"/>
              <a:cs typeface="Segoe UI Black"/>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541" y="1541112"/>
            <a:ext cx="10949305" cy="1334596"/>
          </a:xfrm>
          <a:prstGeom prst="rect">
            <a:avLst/>
          </a:prstGeom>
        </p:spPr>
        <p:txBody>
          <a:bodyPr vert="horz" wrap="square" lIns="0" tIns="12065" rIns="0" bIns="0" rtlCol="0">
            <a:spAutoFit/>
          </a:bodyPr>
          <a:lstStyle/>
          <a:p>
            <a:pPr marL="12700" marR="5080" algn="just">
              <a:lnSpc>
                <a:spcPct val="150000"/>
              </a:lnSpc>
              <a:spcBef>
                <a:spcPts val="95"/>
              </a:spcBef>
            </a:pPr>
            <a:r>
              <a:rPr sz="2000" b="0" spc="-5" dirty="0">
                <a:solidFill>
                  <a:srgbClr val="001F5F"/>
                </a:solidFill>
                <a:latin typeface="Bahnschrift Light"/>
                <a:cs typeface="Bahnschrift Light"/>
              </a:rPr>
              <a:t>The </a:t>
            </a:r>
            <a:r>
              <a:rPr sz="2000" b="0" spc="-10" dirty="0">
                <a:solidFill>
                  <a:srgbClr val="001F5F"/>
                </a:solidFill>
                <a:latin typeface="Bahnschrift Light"/>
                <a:cs typeface="Bahnschrift Light"/>
              </a:rPr>
              <a:t>findings </a:t>
            </a:r>
            <a:r>
              <a:rPr sz="2000" b="0" dirty="0">
                <a:solidFill>
                  <a:srgbClr val="001F5F"/>
                </a:solidFill>
                <a:latin typeface="Bahnschrift Light"/>
                <a:cs typeface="Bahnschrift Light"/>
              </a:rPr>
              <a:t>of </a:t>
            </a:r>
            <a:r>
              <a:rPr sz="2000" b="0" spc="-10" dirty="0">
                <a:solidFill>
                  <a:srgbClr val="001F5F"/>
                </a:solidFill>
                <a:latin typeface="Bahnschrift Light"/>
                <a:cs typeface="Bahnschrift Light"/>
              </a:rPr>
              <a:t>this </a:t>
            </a:r>
            <a:r>
              <a:rPr sz="2000" b="0" spc="-5" dirty="0">
                <a:solidFill>
                  <a:srgbClr val="001F5F"/>
                </a:solidFill>
                <a:latin typeface="Bahnschrift Light"/>
                <a:cs typeface="Bahnschrift Light"/>
              </a:rPr>
              <a:t>research has </a:t>
            </a:r>
            <a:r>
              <a:rPr sz="2000" b="0" dirty="0">
                <a:solidFill>
                  <a:srgbClr val="001F5F"/>
                </a:solidFill>
                <a:latin typeface="Bahnschrift Light"/>
                <a:cs typeface="Bahnschrift Light"/>
              </a:rPr>
              <a:t>been </a:t>
            </a:r>
            <a:r>
              <a:rPr sz="2000" b="0" spc="-5" dirty="0">
                <a:solidFill>
                  <a:srgbClr val="001F5F"/>
                </a:solidFill>
                <a:latin typeface="Bahnschrift Light"/>
                <a:cs typeface="Bahnschrift Light"/>
              </a:rPr>
              <a:t>revealed that there </a:t>
            </a:r>
            <a:r>
              <a:rPr sz="2000" b="0" spc="-10" dirty="0">
                <a:solidFill>
                  <a:srgbClr val="001F5F"/>
                </a:solidFill>
                <a:latin typeface="Bahnschrift Light"/>
                <a:cs typeface="Bahnschrift Light"/>
              </a:rPr>
              <a:t>is </a:t>
            </a:r>
            <a:r>
              <a:rPr sz="2000" b="0" spc="-5" dirty="0">
                <a:solidFill>
                  <a:srgbClr val="001F5F"/>
                </a:solidFill>
                <a:latin typeface="Bahnschrift Light"/>
                <a:cs typeface="Bahnschrift Light"/>
              </a:rPr>
              <a:t>need </a:t>
            </a:r>
            <a:r>
              <a:rPr sz="2000" b="0" dirty="0">
                <a:solidFill>
                  <a:srgbClr val="001F5F"/>
                </a:solidFill>
                <a:latin typeface="Bahnschrift Light"/>
                <a:cs typeface="Bahnschrift Light"/>
              </a:rPr>
              <a:t>of a </a:t>
            </a:r>
            <a:r>
              <a:rPr sz="2000" b="0" spc="-5" dirty="0">
                <a:solidFill>
                  <a:srgbClr val="001F5F"/>
                </a:solidFill>
                <a:latin typeface="Bahnschrift Light"/>
                <a:cs typeface="Bahnschrift Light"/>
              </a:rPr>
              <a:t>centralized Platform </a:t>
            </a:r>
            <a:r>
              <a:rPr sz="2000" b="0" dirty="0">
                <a:solidFill>
                  <a:srgbClr val="001F5F"/>
                </a:solidFill>
                <a:latin typeface="Bahnschrift Light"/>
                <a:cs typeface="Bahnschrift Light"/>
              </a:rPr>
              <a:t>for </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optimize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management</a:t>
            </a:r>
            <a:r>
              <a:rPr sz="2000" b="0" dirty="0">
                <a:solidFill>
                  <a:srgbClr val="001F5F"/>
                </a:solidFill>
                <a:latin typeface="Bahnschrift Light"/>
                <a:cs typeface="Bahnschrift Light"/>
              </a:rPr>
              <a:t> and</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automate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procedure</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Loan </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Applications</a:t>
            </a:r>
            <a:r>
              <a:rPr lang="en-US" sz="2000" b="0" spc="-5" dirty="0">
                <a:solidFill>
                  <a:srgbClr val="001F5F"/>
                </a:solidFill>
                <a:latin typeface="Bahnschrift Light"/>
                <a:cs typeface="Bahnschrift Light"/>
              </a:rPr>
              <a:t> and a way to counter the rising number of loan defaults by a higher percentage</a:t>
            </a:r>
            <a:r>
              <a:rPr sz="2000" b="0" spc="-5" dirty="0">
                <a:solidFill>
                  <a:srgbClr val="001F5F"/>
                </a:solidFill>
                <a:latin typeface="Bahnschrift Light"/>
                <a:cs typeface="Bahnschrift Light"/>
              </a:rPr>
              <a:t>.</a:t>
            </a:r>
            <a:endParaRPr sz="2000" dirty="0">
              <a:latin typeface="Bahnschrift Light"/>
              <a:cs typeface="Bahnschrift Light"/>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3050" y="772140"/>
            <a:ext cx="271653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C000"/>
                </a:solidFill>
                <a:latin typeface="Segoe UI Black"/>
                <a:cs typeface="Segoe UI Black"/>
              </a:rPr>
              <a:t>CONCLUSION</a:t>
            </a:r>
            <a:endParaRPr sz="3200">
              <a:latin typeface="Segoe UI Black"/>
              <a:cs typeface="Segoe UI Black"/>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541" y="1541112"/>
            <a:ext cx="10948035" cy="1397000"/>
          </a:xfrm>
          <a:prstGeom prst="rect">
            <a:avLst/>
          </a:prstGeom>
        </p:spPr>
        <p:txBody>
          <a:bodyPr vert="horz" wrap="square" lIns="0" tIns="12065" rIns="0" bIns="0" rtlCol="0">
            <a:spAutoFit/>
          </a:bodyPr>
          <a:lstStyle/>
          <a:p>
            <a:pPr marL="12700" marR="5080" algn="just">
              <a:lnSpc>
                <a:spcPct val="150000"/>
              </a:lnSpc>
              <a:spcBef>
                <a:spcPts val="95"/>
              </a:spcBef>
            </a:pP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main</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aim</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this</a:t>
            </a:r>
            <a:r>
              <a:rPr sz="2000" b="0" spc="-5" dirty="0">
                <a:solidFill>
                  <a:srgbClr val="001F5F"/>
                </a:solidFill>
                <a:latin typeface="Bahnschrift Light"/>
                <a:cs typeface="Bahnschrift Light"/>
              </a:rPr>
              <a:t> project</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is</a:t>
            </a:r>
            <a:r>
              <a:rPr sz="2000" b="0" spc="-5" dirty="0">
                <a:solidFill>
                  <a:srgbClr val="001F5F"/>
                </a:solidFill>
                <a:latin typeface="Bahnschrift Light"/>
                <a:cs typeface="Bahnschrift Light"/>
              </a:rPr>
              <a:t> to</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centralize</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all</a:t>
            </a:r>
            <a:r>
              <a:rPr sz="2000" b="0" spc="-5" dirty="0">
                <a:solidFill>
                  <a:srgbClr val="001F5F"/>
                </a:solidFill>
                <a:latin typeface="Bahnschrift Light"/>
                <a:cs typeface="Bahnschrift Light"/>
              </a:rPr>
              <a:t> microfinance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making</a:t>
            </a:r>
            <a:r>
              <a:rPr sz="2000" b="0" spc="525" dirty="0">
                <a:solidFill>
                  <a:srgbClr val="001F5F"/>
                </a:solidFill>
                <a:latin typeface="Bahnschrift Light"/>
                <a:cs typeface="Bahnschrift Light"/>
              </a:rPr>
              <a:t> </a:t>
            </a:r>
            <a:r>
              <a:rPr sz="2000" b="0" spc="-5" dirty="0">
                <a:solidFill>
                  <a:srgbClr val="001F5F"/>
                </a:solidFill>
                <a:latin typeface="Bahnschrift Light"/>
                <a:cs typeface="Bahnschrift Light"/>
              </a:rPr>
              <a:t>them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accessible </a:t>
            </a:r>
            <a:r>
              <a:rPr sz="2000" b="0" dirty="0">
                <a:solidFill>
                  <a:srgbClr val="001F5F"/>
                </a:solidFill>
                <a:latin typeface="Bahnschrift Light"/>
                <a:cs typeface="Bahnschrift Light"/>
              </a:rPr>
              <a:t>on one </a:t>
            </a:r>
            <a:r>
              <a:rPr sz="2000" b="0" spc="-5" dirty="0">
                <a:solidFill>
                  <a:srgbClr val="001F5F"/>
                </a:solidFill>
                <a:latin typeface="Bahnschrift Light"/>
                <a:cs typeface="Bahnschrift Light"/>
              </a:rPr>
              <a:t>platform. In addition, the project will also reduce the risk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loan defaults and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automate</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traditional</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ways</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identifying</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debtor</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eligibility</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management.</a:t>
            </a:r>
            <a:endParaRPr sz="2000">
              <a:latin typeface="Bahnschrift Light"/>
              <a:cs typeface="Bahnschrift Light"/>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3050" y="772140"/>
            <a:ext cx="434022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C000"/>
                </a:solidFill>
                <a:latin typeface="Segoe UI Black"/>
                <a:cs typeface="Segoe UI Black"/>
              </a:rPr>
              <a:t>RECOMMENDATIONS</a:t>
            </a:r>
            <a:endParaRPr sz="3200">
              <a:latin typeface="Segoe UI Black"/>
              <a:cs typeface="Segoe UI Black"/>
            </a:endParaRP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541112"/>
            <a:ext cx="10946130" cy="939800"/>
          </a:xfrm>
          <a:prstGeom prst="rect">
            <a:avLst/>
          </a:prstGeom>
        </p:spPr>
        <p:txBody>
          <a:bodyPr vert="horz" wrap="square" lIns="0" tIns="12065" rIns="0" bIns="0" rtlCol="0">
            <a:spAutoFit/>
          </a:bodyPr>
          <a:lstStyle/>
          <a:p>
            <a:pPr marL="12700" marR="5080" indent="-635">
              <a:lnSpc>
                <a:spcPct val="150000"/>
              </a:lnSpc>
              <a:spcBef>
                <a:spcPts val="95"/>
              </a:spcBef>
            </a:pPr>
            <a:r>
              <a:rPr sz="2000" b="0" spc="-5" dirty="0">
                <a:solidFill>
                  <a:srgbClr val="001F5F"/>
                </a:solidFill>
                <a:latin typeface="Bahnschrift Light"/>
                <a:cs typeface="Bahnschrift Light"/>
              </a:rPr>
              <a:t>In</a:t>
            </a:r>
            <a:r>
              <a:rPr sz="2000" b="0" spc="10" dirty="0">
                <a:solidFill>
                  <a:srgbClr val="001F5F"/>
                </a:solidFill>
                <a:latin typeface="Bahnschrift Light"/>
                <a:cs typeface="Bahnschrift Light"/>
              </a:rPr>
              <a:t> </a:t>
            </a:r>
            <a:r>
              <a:rPr sz="2000" b="0" spc="-10" dirty="0">
                <a:solidFill>
                  <a:srgbClr val="001F5F"/>
                </a:solidFill>
                <a:latin typeface="Bahnschrift Light"/>
                <a:cs typeface="Bahnschrift Light"/>
              </a:rPr>
              <a:t>the</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future, Two-Factor</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Authentication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will</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be</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implemented</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the</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system,</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as</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well</a:t>
            </a:r>
            <a:r>
              <a:rPr sz="2000" b="0" spc="10" dirty="0">
                <a:solidFill>
                  <a:srgbClr val="001F5F"/>
                </a:solidFill>
                <a:latin typeface="Bahnschrift Light"/>
                <a:cs typeface="Bahnschrift Light"/>
              </a:rPr>
              <a:t> </a:t>
            </a:r>
            <a:r>
              <a:rPr sz="2000" b="0" spc="-10" dirty="0">
                <a:solidFill>
                  <a:srgbClr val="001F5F"/>
                </a:solidFill>
                <a:latin typeface="Bahnschrift Light"/>
                <a:cs typeface="Bahnschrift Light"/>
              </a:rPr>
              <a:t>as</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making</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it </a:t>
            </a:r>
            <a:r>
              <a:rPr sz="2000" b="0" spc="-520" dirty="0">
                <a:solidFill>
                  <a:srgbClr val="001F5F"/>
                </a:solidFill>
                <a:latin typeface="Bahnschrift Light"/>
                <a:cs typeface="Bahnschrift Light"/>
              </a:rPr>
              <a:t> </a:t>
            </a:r>
            <a:r>
              <a:rPr sz="2000" b="0" dirty="0">
                <a:solidFill>
                  <a:srgbClr val="001F5F"/>
                </a:solidFill>
                <a:latin typeface="Bahnschrift Light"/>
                <a:cs typeface="Bahnschrift Light"/>
              </a:rPr>
              <a:t>available</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on</a:t>
            </a:r>
            <a:r>
              <a:rPr sz="2000" b="0" spc="-5" dirty="0">
                <a:solidFill>
                  <a:srgbClr val="001F5F"/>
                </a:solidFill>
                <a:latin typeface="Bahnschrift Light"/>
                <a:cs typeface="Bahnschrift Light"/>
              </a:rPr>
              <a:t> the </a:t>
            </a:r>
            <a:r>
              <a:rPr sz="2000" b="0" dirty="0">
                <a:solidFill>
                  <a:srgbClr val="001F5F"/>
                </a:solidFill>
                <a:latin typeface="Bahnschrift Light"/>
                <a:cs typeface="Bahnschrift Light"/>
              </a:rPr>
              <a:t>internet</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as</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website</a:t>
            </a:r>
            <a:endParaRPr sz="2000" dirty="0">
              <a:latin typeface="Bahnschrift Light"/>
              <a:cs typeface="Bahnschrift Light"/>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38" y="892455"/>
            <a:ext cx="4043045"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TABLE</a:t>
            </a:r>
            <a:r>
              <a:rPr spc="-40" dirty="0">
                <a:solidFill>
                  <a:srgbClr val="FFC000"/>
                </a:solidFill>
              </a:rPr>
              <a:t> </a:t>
            </a:r>
            <a:r>
              <a:rPr dirty="0">
                <a:solidFill>
                  <a:srgbClr val="FFC000"/>
                </a:solidFill>
              </a:rPr>
              <a:t>OF</a:t>
            </a:r>
            <a:r>
              <a:rPr spc="-35" dirty="0">
                <a:solidFill>
                  <a:srgbClr val="FFC000"/>
                </a:solidFill>
              </a:rPr>
              <a:t> </a:t>
            </a:r>
            <a:r>
              <a:rPr dirty="0">
                <a:solidFill>
                  <a:srgbClr val="FFC000"/>
                </a:solidFill>
              </a:rPr>
              <a:t>CONTENT</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a:spLocks noGrp="1"/>
          </p:cNvSpPr>
          <p:nvPr>
            <p:ph sz="half" idx="2"/>
          </p:nvPr>
        </p:nvSpPr>
        <p:spPr>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5600" algn="l"/>
              </a:tabLst>
            </a:pPr>
            <a:r>
              <a:rPr spc="-5" dirty="0"/>
              <a:t>Introduction</a:t>
            </a:r>
            <a:r>
              <a:rPr spc="20" dirty="0"/>
              <a:t> </a:t>
            </a:r>
            <a:r>
              <a:rPr spc="-5" dirty="0"/>
              <a:t>And</a:t>
            </a:r>
            <a:r>
              <a:rPr spc="-15" dirty="0"/>
              <a:t> </a:t>
            </a:r>
            <a:r>
              <a:rPr spc="-5" dirty="0"/>
              <a:t>Background</a:t>
            </a:r>
          </a:p>
          <a:p>
            <a:pPr>
              <a:lnSpc>
                <a:spcPct val="100000"/>
              </a:lnSpc>
              <a:spcBef>
                <a:spcPts val="55"/>
              </a:spcBef>
              <a:buClr>
                <a:srgbClr val="001F5F"/>
              </a:buClr>
              <a:buFont typeface="Bahnschrift Light"/>
              <a:buAutoNum type="arabicPeriod"/>
            </a:pPr>
            <a:endParaRPr sz="2350" dirty="0"/>
          </a:p>
          <a:p>
            <a:pPr marL="355600" indent="-342900">
              <a:lnSpc>
                <a:spcPct val="100000"/>
              </a:lnSpc>
              <a:spcBef>
                <a:spcPts val="5"/>
              </a:spcBef>
              <a:buAutoNum type="arabicPeriod"/>
              <a:tabLst>
                <a:tab pos="355600" algn="l"/>
              </a:tabLst>
            </a:pPr>
            <a:r>
              <a:rPr spc="-5" dirty="0"/>
              <a:t>Statement</a:t>
            </a:r>
            <a:r>
              <a:rPr spc="10" dirty="0"/>
              <a:t> </a:t>
            </a:r>
            <a:r>
              <a:rPr spc="-5" dirty="0"/>
              <a:t>Of</a:t>
            </a:r>
            <a:r>
              <a:rPr dirty="0"/>
              <a:t> </a:t>
            </a:r>
            <a:r>
              <a:rPr spc="-5" dirty="0"/>
              <a:t>The Problem</a:t>
            </a:r>
          </a:p>
          <a:p>
            <a:pPr>
              <a:lnSpc>
                <a:spcPct val="100000"/>
              </a:lnSpc>
              <a:spcBef>
                <a:spcPts val="55"/>
              </a:spcBef>
              <a:buClr>
                <a:srgbClr val="001F5F"/>
              </a:buClr>
              <a:buFont typeface="Bahnschrift Light"/>
              <a:buAutoNum type="arabicPeriod"/>
            </a:pPr>
            <a:endParaRPr sz="2350" dirty="0"/>
          </a:p>
          <a:p>
            <a:pPr marL="355600" indent="-342900">
              <a:lnSpc>
                <a:spcPct val="100000"/>
              </a:lnSpc>
              <a:spcBef>
                <a:spcPts val="5"/>
              </a:spcBef>
              <a:buAutoNum type="arabicPeriod"/>
              <a:tabLst>
                <a:tab pos="355600" algn="l"/>
              </a:tabLst>
            </a:pPr>
            <a:r>
              <a:rPr spc="-5" dirty="0"/>
              <a:t>Research Objectives</a:t>
            </a:r>
          </a:p>
          <a:p>
            <a:pPr>
              <a:lnSpc>
                <a:spcPct val="100000"/>
              </a:lnSpc>
              <a:spcBef>
                <a:spcPts val="55"/>
              </a:spcBef>
              <a:buClr>
                <a:srgbClr val="001F5F"/>
              </a:buClr>
              <a:buFont typeface="Bahnschrift Light"/>
              <a:buAutoNum type="arabicPeriod"/>
            </a:pPr>
            <a:endParaRPr sz="2350" dirty="0"/>
          </a:p>
          <a:p>
            <a:pPr marL="355600" indent="-342900">
              <a:lnSpc>
                <a:spcPct val="100000"/>
              </a:lnSpc>
              <a:buAutoNum type="arabicPeriod"/>
              <a:tabLst>
                <a:tab pos="355600" algn="l"/>
              </a:tabLst>
            </a:pPr>
            <a:r>
              <a:rPr spc="-5" dirty="0"/>
              <a:t>Research Questions</a:t>
            </a:r>
          </a:p>
          <a:p>
            <a:pPr>
              <a:lnSpc>
                <a:spcPct val="100000"/>
              </a:lnSpc>
              <a:buClr>
                <a:srgbClr val="001F5F"/>
              </a:buClr>
              <a:buFont typeface="Bahnschrift Light"/>
              <a:buAutoNum type="arabicPeriod"/>
            </a:pPr>
            <a:endParaRPr spc="-5" dirty="0"/>
          </a:p>
          <a:p>
            <a:pPr marL="355600" indent="-342900">
              <a:lnSpc>
                <a:spcPct val="100000"/>
              </a:lnSpc>
              <a:buAutoNum type="arabicPeriod"/>
              <a:tabLst>
                <a:tab pos="355600" algn="l"/>
              </a:tabLst>
            </a:pPr>
            <a:r>
              <a:rPr dirty="0"/>
              <a:t>Scope</a:t>
            </a:r>
            <a:r>
              <a:rPr spc="-15" dirty="0"/>
              <a:t> </a:t>
            </a:r>
            <a:r>
              <a:rPr spc="-5" dirty="0"/>
              <a:t>Of</a:t>
            </a:r>
            <a:r>
              <a:rPr dirty="0"/>
              <a:t> </a:t>
            </a:r>
            <a:r>
              <a:rPr spc="-5" dirty="0"/>
              <a:t>The</a:t>
            </a:r>
            <a:r>
              <a:rPr spc="-10" dirty="0"/>
              <a:t> </a:t>
            </a:r>
            <a:r>
              <a:rPr spc="-5" dirty="0"/>
              <a:t>Study</a:t>
            </a:r>
          </a:p>
          <a:p>
            <a:pPr>
              <a:lnSpc>
                <a:spcPct val="100000"/>
              </a:lnSpc>
              <a:buClr>
                <a:srgbClr val="001F5F"/>
              </a:buClr>
              <a:buFont typeface="Bahnschrift Light"/>
              <a:buAutoNum type="arabicPeriod"/>
            </a:pPr>
            <a:endParaRPr spc="-5" dirty="0"/>
          </a:p>
          <a:p>
            <a:pPr marL="355600" indent="-342900">
              <a:lnSpc>
                <a:spcPct val="100000"/>
              </a:lnSpc>
              <a:buAutoNum type="arabicPeriod"/>
              <a:tabLst>
                <a:tab pos="355600" algn="l"/>
              </a:tabLst>
            </a:pPr>
            <a:r>
              <a:rPr spc="-5" dirty="0"/>
              <a:t>Significance</a:t>
            </a:r>
            <a:r>
              <a:rPr spc="-10" dirty="0"/>
              <a:t> </a:t>
            </a:r>
            <a:r>
              <a:rPr spc="-5" dirty="0"/>
              <a:t>Of</a:t>
            </a:r>
            <a:r>
              <a:rPr spc="5" dirty="0"/>
              <a:t> </a:t>
            </a:r>
            <a:r>
              <a:rPr spc="-5" dirty="0"/>
              <a:t>The</a:t>
            </a:r>
            <a:r>
              <a:rPr spc="-10" dirty="0"/>
              <a:t> </a:t>
            </a:r>
            <a:r>
              <a:rPr spc="-5" dirty="0"/>
              <a:t>Study</a:t>
            </a:r>
          </a:p>
        </p:txBody>
      </p:sp>
      <p:sp>
        <p:nvSpPr>
          <p:cNvPr id="5" name="object 5"/>
          <p:cNvSpPr txBox="1">
            <a:spLocks noGrp="1"/>
          </p:cNvSpPr>
          <p:nvPr>
            <p:ph sz="half" idx="3"/>
          </p:nvPr>
        </p:nvSpPr>
        <p:spPr>
          <a:prstGeom prst="rect">
            <a:avLst/>
          </a:prstGeom>
        </p:spPr>
        <p:txBody>
          <a:bodyPr vert="horz" wrap="square" lIns="0" tIns="12700" rIns="0" bIns="0" rtlCol="0">
            <a:spAutoFit/>
          </a:bodyPr>
          <a:lstStyle/>
          <a:p>
            <a:pPr marL="355600" indent="-342900">
              <a:lnSpc>
                <a:spcPct val="100000"/>
              </a:lnSpc>
              <a:spcBef>
                <a:spcPts val="100"/>
              </a:spcBef>
              <a:buAutoNum type="arabicPeriod" startAt="7"/>
              <a:tabLst>
                <a:tab pos="355600" algn="l"/>
              </a:tabLst>
            </a:pPr>
            <a:r>
              <a:rPr spc="-5" dirty="0"/>
              <a:t>Literature</a:t>
            </a:r>
            <a:r>
              <a:rPr spc="10" dirty="0"/>
              <a:t> </a:t>
            </a:r>
            <a:r>
              <a:rPr spc="-5" dirty="0"/>
              <a:t>Review</a:t>
            </a:r>
          </a:p>
          <a:p>
            <a:pPr>
              <a:lnSpc>
                <a:spcPct val="100000"/>
              </a:lnSpc>
              <a:spcBef>
                <a:spcPts val="55"/>
              </a:spcBef>
              <a:buClr>
                <a:srgbClr val="001F5F"/>
              </a:buClr>
              <a:buFont typeface="Bahnschrift Light"/>
              <a:buAutoNum type="arabicPeriod" startAt="7"/>
            </a:pPr>
            <a:endParaRPr sz="2350" dirty="0"/>
          </a:p>
          <a:p>
            <a:pPr marL="355600" indent="-342900">
              <a:lnSpc>
                <a:spcPct val="100000"/>
              </a:lnSpc>
              <a:spcBef>
                <a:spcPts val="5"/>
              </a:spcBef>
              <a:buAutoNum type="arabicPeriod" startAt="7"/>
              <a:tabLst>
                <a:tab pos="355600" algn="l"/>
              </a:tabLst>
            </a:pPr>
            <a:r>
              <a:rPr spc="-5" dirty="0"/>
              <a:t>Theoretical/Conceptual</a:t>
            </a:r>
            <a:r>
              <a:rPr spc="5" dirty="0"/>
              <a:t> </a:t>
            </a:r>
            <a:r>
              <a:rPr spc="-5" dirty="0"/>
              <a:t>Framework</a:t>
            </a:r>
          </a:p>
          <a:p>
            <a:pPr marL="12700" marR="508000">
              <a:lnSpc>
                <a:spcPct val="200000"/>
              </a:lnSpc>
              <a:buAutoNum type="arabicPeriod" startAt="7"/>
              <a:tabLst>
                <a:tab pos="355600" algn="l"/>
              </a:tabLst>
            </a:pPr>
            <a:r>
              <a:rPr spc="-5" dirty="0"/>
              <a:t>Research</a:t>
            </a:r>
            <a:r>
              <a:rPr spc="10" dirty="0"/>
              <a:t> </a:t>
            </a:r>
            <a:r>
              <a:rPr spc="-5" dirty="0"/>
              <a:t>Methodology </a:t>
            </a:r>
            <a:r>
              <a:rPr dirty="0"/>
              <a:t> 10.Schedule</a:t>
            </a:r>
            <a:r>
              <a:rPr spc="-15" dirty="0"/>
              <a:t> </a:t>
            </a:r>
            <a:r>
              <a:rPr dirty="0"/>
              <a:t>of</a:t>
            </a:r>
            <a:r>
              <a:rPr spc="-15" dirty="0"/>
              <a:t> </a:t>
            </a:r>
            <a:r>
              <a:rPr spc="-5" dirty="0"/>
              <a:t>Research</a:t>
            </a:r>
            <a:r>
              <a:rPr spc="5" dirty="0"/>
              <a:t> </a:t>
            </a:r>
            <a:r>
              <a:rPr spc="-5" dirty="0"/>
              <a:t>Activities</a:t>
            </a:r>
          </a:p>
          <a:p>
            <a:pPr marL="12700" marR="2296795">
              <a:lnSpc>
                <a:spcPct val="200000"/>
              </a:lnSpc>
            </a:pPr>
            <a:r>
              <a:rPr dirty="0"/>
              <a:t>11. </a:t>
            </a:r>
            <a:r>
              <a:rPr spc="-5" dirty="0"/>
              <a:t>Project Activities </a:t>
            </a:r>
            <a:r>
              <a:rPr dirty="0"/>
              <a:t> </a:t>
            </a:r>
            <a:r>
              <a:rPr spc="-5" dirty="0"/>
              <a:t>12</a:t>
            </a:r>
            <a:r>
              <a:rPr spc="125" dirty="0"/>
              <a:t>.</a:t>
            </a:r>
            <a:r>
              <a:rPr spc="-5" dirty="0"/>
              <a:t>Re</a:t>
            </a:r>
            <a:r>
              <a:rPr dirty="0"/>
              <a:t>co</a:t>
            </a:r>
            <a:r>
              <a:rPr spc="-5" dirty="0"/>
              <a:t>mme</a:t>
            </a:r>
            <a:r>
              <a:rPr dirty="0"/>
              <a:t>nd</a:t>
            </a:r>
            <a:r>
              <a:rPr spc="-10" dirty="0"/>
              <a:t>a</a:t>
            </a:r>
            <a:r>
              <a:rPr spc="-5" dirty="0"/>
              <a:t>tio</a:t>
            </a:r>
            <a:r>
              <a:rPr dirty="0"/>
              <a:t>ns</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7366634" cy="513715"/>
          </a:xfrm>
          <a:prstGeom prst="rect">
            <a:avLst/>
          </a:prstGeom>
        </p:spPr>
        <p:txBody>
          <a:bodyPr vert="horz" wrap="square" lIns="0" tIns="13335" rIns="0" bIns="0" rtlCol="0">
            <a:spAutoFit/>
          </a:bodyPr>
          <a:lstStyle/>
          <a:p>
            <a:pPr marL="12700">
              <a:lnSpc>
                <a:spcPct val="100000"/>
              </a:lnSpc>
              <a:spcBef>
                <a:spcPts val="105"/>
              </a:spcBef>
            </a:pPr>
            <a:r>
              <a:rPr dirty="0">
                <a:solidFill>
                  <a:srgbClr val="FFC000"/>
                </a:solidFill>
              </a:rPr>
              <a:t>INTRODUCTION</a:t>
            </a:r>
            <a:r>
              <a:rPr spc="-55" dirty="0">
                <a:solidFill>
                  <a:srgbClr val="FFC000"/>
                </a:solidFill>
              </a:rPr>
              <a:t> </a:t>
            </a:r>
            <a:r>
              <a:rPr dirty="0">
                <a:solidFill>
                  <a:srgbClr val="FFC000"/>
                </a:solidFill>
              </a:rPr>
              <a:t>AND</a:t>
            </a:r>
            <a:r>
              <a:rPr spc="-45" dirty="0">
                <a:solidFill>
                  <a:srgbClr val="FFC000"/>
                </a:solidFill>
              </a:rPr>
              <a:t> </a:t>
            </a:r>
            <a:r>
              <a:rPr spc="-5" dirty="0">
                <a:solidFill>
                  <a:srgbClr val="FFC000"/>
                </a:solidFill>
              </a:rPr>
              <a:t>BACKGROUND</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622891" y="1444861"/>
            <a:ext cx="10948670" cy="4596765"/>
          </a:xfrm>
          <a:prstGeom prst="rect">
            <a:avLst/>
          </a:prstGeom>
        </p:spPr>
        <p:txBody>
          <a:bodyPr vert="horz" wrap="square" lIns="0" tIns="12065" rIns="0" bIns="0" rtlCol="0">
            <a:spAutoFit/>
          </a:bodyPr>
          <a:lstStyle/>
          <a:p>
            <a:pPr marL="12700" marR="5080" indent="-635" algn="just">
              <a:lnSpc>
                <a:spcPct val="150000"/>
              </a:lnSpc>
              <a:spcBef>
                <a:spcPts val="95"/>
              </a:spcBef>
            </a:pPr>
            <a:r>
              <a:rPr sz="2000" b="0" spc="-5" dirty="0">
                <a:solidFill>
                  <a:srgbClr val="001F5F"/>
                </a:solidFill>
                <a:latin typeface="Bahnschrift Light"/>
                <a:cs typeface="Bahnschrift Light"/>
              </a:rPr>
              <a:t>The concept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refers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the lending </a:t>
            </a:r>
            <a:r>
              <a:rPr sz="2000" b="0" dirty="0">
                <a:solidFill>
                  <a:srgbClr val="001F5F"/>
                </a:solidFill>
                <a:latin typeface="Bahnschrift Light"/>
                <a:cs typeface="Bahnschrift Light"/>
              </a:rPr>
              <a:t>of small </a:t>
            </a:r>
            <a:r>
              <a:rPr sz="2000" b="0" spc="-5" dirty="0">
                <a:solidFill>
                  <a:srgbClr val="001F5F"/>
                </a:solidFill>
                <a:latin typeface="Bahnschrift Light"/>
                <a:cs typeface="Bahnschrift Light"/>
              </a:rPr>
              <a:t>sums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money to underprivileged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businesspeople and ordinary people, </a:t>
            </a:r>
            <a:r>
              <a:rPr lang="en-US" sz="2000" b="0" dirty="0">
                <a:solidFill>
                  <a:srgbClr val="001F5F"/>
                </a:solidFill>
                <a:latin typeface="Bahnschrift Light"/>
                <a:cs typeface="Bahnschrift Light"/>
              </a:rPr>
              <a:t>this </a:t>
            </a:r>
            <a:r>
              <a:rPr lang="en-US" sz="2000" dirty="0">
                <a:solidFill>
                  <a:srgbClr val="001F5F"/>
                </a:solidFill>
                <a:latin typeface="Bahnschrift Light"/>
                <a:cs typeface="Bahnschrift Light"/>
              </a:rPr>
              <a:t>study intends </a:t>
            </a:r>
            <a:r>
              <a:rPr sz="2000" b="0" spc="-5" dirty="0">
                <a:solidFill>
                  <a:srgbClr val="001F5F"/>
                </a:solidFill>
                <a:latin typeface="Bahnschrift Light"/>
                <a:cs typeface="Bahnschrift Light"/>
              </a:rPr>
              <a:t>to develop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system </a:t>
            </a:r>
            <a:r>
              <a:rPr sz="2000" b="0" dirty="0">
                <a:solidFill>
                  <a:srgbClr val="001F5F"/>
                </a:solidFill>
                <a:latin typeface="Bahnschrift Light"/>
                <a:cs typeface="Bahnschrift Light"/>
              </a:rPr>
              <a:t>for </a:t>
            </a:r>
            <a:r>
              <a:rPr sz="2000" b="0" spc="-10" dirty="0">
                <a:solidFill>
                  <a:srgbClr val="001F5F"/>
                </a:solidFill>
                <a:latin typeface="Bahnschrift Light"/>
                <a:cs typeface="Bahnschrift Light"/>
              </a:rPr>
              <a:t>reducing </a:t>
            </a:r>
            <a:r>
              <a:rPr sz="2000" b="0" spc="-5" dirty="0">
                <a:solidFill>
                  <a:srgbClr val="001F5F"/>
                </a:solidFill>
                <a:latin typeface="Bahnschrift Light"/>
                <a:cs typeface="Bahnschrift Light"/>
              </a:rPr>
              <a:t>poverty by giving </a:t>
            </a:r>
            <a:r>
              <a:rPr sz="2000" b="0" spc="-525" dirty="0">
                <a:solidFill>
                  <a:srgbClr val="001F5F"/>
                </a:solidFill>
                <a:latin typeface="Bahnschrift Light"/>
                <a:cs typeface="Bahnschrift Light"/>
              </a:rPr>
              <a:t> </a:t>
            </a:r>
            <a:r>
              <a:rPr sz="2000" b="0" spc="-5" dirty="0">
                <a:solidFill>
                  <a:srgbClr val="001F5F"/>
                </a:solidFill>
                <a:latin typeface="Bahnschrift Light"/>
                <a:cs typeface="Bahnschrift Light"/>
              </a:rPr>
              <a:t>the individuals</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access</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secured</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unsecured</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loans.</a:t>
            </a:r>
            <a:endParaRPr sz="2000" dirty="0">
              <a:latin typeface="Bahnschrift Light"/>
              <a:cs typeface="Bahnschrift Light"/>
            </a:endParaRPr>
          </a:p>
          <a:p>
            <a:pPr marL="13335" marR="5080" indent="-635" algn="just">
              <a:lnSpc>
                <a:spcPct val="150000"/>
              </a:lnSpc>
            </a:pP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has </a:t>
            </a:r>
            <a:r>
              <a:rPr sz="2000" b="0" spc="-10" dirty="0">
                <a:solidFill>
                  <a:srgbClr val="001F5F"/>
                </a:solidFill>
                <a:latin typeface="Bahnschrift Light"/>
                <a:cs typeface="Bahnschrift Light"/>
              </a:rPr>
              <a:t>many </a:t>
            </a:r>
            <a:r>
              <a:rPr sz="2000" b="0" spc="-5" dirty="0">
                <a:solidFill>
                  <a:srgbClr val="001F5F"/>
                </a:solidFill>
                <a:latin typeface="Bahnschrift Light"/>
                <a:cs typeface="Bahnschrift Light"/>
              </a:rPr>
              <a:t>advantages </a:t>
            </a:r>
            <a:r>
              <a:rPr sz="2000" b="0" dirty="0">
                <a:solidFill>
                  <a:srgbClr val="001F5F"/>
                </a:solidFill>
                <a:latin typeface="Bahnschrift Light"/>
                <a:cs typeface="Bahnschrift Light"/>
              </a:rPr>
              <a:t>for </a:t>
            </a:r>
            <a:r>
              <a:rPr sz="2000" b="0" spc="-5" dirty="0">
                <a:solidFill>
                  <a:srgbClr val="001F5F"/>
                </a:solidFill>
                <a:latin typeface="Bahnschrift Light"/>
                <a:cs typeface="Bahnschrift Light"/>
              </a:rPr>
              <a:t>developing countries like Zambia. This particular </a:t>
            </a:r>
            <a:r>
              <a:rPr sz="2000" b="0" spc="-10" dirty="0">
                <a:solidFill>
                  <a:srgbClr val="001F5F"/>
                </a:solidFill>
                <a:latin typeface="Bahnschrift Light"/>
                <a:cs typeface="Bahnschrift Light"/>
              </a:rPr>
              <a:t>type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lending</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has </a:t>
            </a:r>
            <a:r>
              <a:rPr sz="2000" b="0" dirty="0">
                <a:solidFill>
                  <a:srgbClr val="001F5F"/>
                </a:solidFill>
                <a:latin typeface="Bahnschrift Light"/>
                <a:cs typeface="Bahnschrift Light"/>
              </a:rPr>
              <a:t>been </a:t>
            </a:r>
            <a:r>
              <a:rPr sz="2000" b="0" spc="-5" dirty="0">
                <a:solidFill>
                  <a:srgbClr val="001F5F"/>
                </a:solidFill>
                <a:latin typeface="Bahnschrift Light"/>
                <a:cs typeface="Bahnschrift Light"/>
              </a:rPr>
              <a:t>around</a:t>
            </a:r>
            <a:r>
              <a:rPr sz="2000" b="0" dirty="0">
                <a:solidFill>
                  <a:srgbClr val="001F5F"/>
                </a:solidFill>
                <a:latin typeface="Bahnschrift Light"/>
                <a:cs typeface="Bahnschrift Light"/>
              </a:rPr>
              <a:t> for a </a:t>
            </a:r>
            <a:r>
              <a:rPr sz="2000" b="0" spc="-5" dirty="0">
                <a:solidFill>
                  <a:srgbClr val="001F5F"/>
                </a:solidFill>
                <a:latin typeface="Bahnschrift Light"/>
                <a:cs typeface="Bahnschrift Light"/>
              </a:rPr>
              <a:t>while.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Africa</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other</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developing</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nations,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 (MFIs) are now the </a:t>
            </a:r>
            <a:r>
              <a:rPr sz="2000" b="0" spc="-10" dirty="0">
                <a:solidFill>
                  <a:srgbClr val="001F5F"/>
                </a:solidFill>
                <a:latin typeface="Bahnschrift Light"/>
                <a:cs typeface="Bahnschrift Light"/>
              </a:rPr>
              <a:t>primary </a:t>
            </a:r>
            <a:r>
              <a:rPr sz="2000" b="0" spc="-5" dirty="0">
                <a:solidFill>
                  <a:srgbClr val="001F5F"/>
                </a:solidFill>
                <a:latin typeface="Bahnschrift Light"/>
                <a:cs typeface="Bahnschrift Light"/>
              </a:rPr>
              <a:t>source </a:t>
            </a:r>
            <a:r>
              <a:rPr sz="2000" b="0" dirty="0">
                <a:solidFill>
                  <a:srgbClr val="001F5F"/>
                </a:solidFill>
                <a:latin typeface="Bahnschrift Light"/>
                <a:cs typeface="Bahnschrift Light"/>
              </a:rPr>
              <a:t>of </a:t>
            </a:r>
            <a:r>
              <a:rPr sz="2000" b="0" spc="-5" dirty="0">
                <a:solidFill>
                  <a:srgbClr val="001F5F"/>
                </a:solidFill>
                <a:latin typeface="Bahnschrift Light"/>
                <a:cs typeface="Bahnschrift Light"/>
              </a:rPr>
              <a:t>funding for microbusinesses, </a:t>
            </a:r>
            <a:r>
              <a:rPr sz="2000" b="0" spc="-10" dirty="0">
                <a:solidFill>
                  <a:srgbClr val="001F5F"/>
                </a:solidFill>
                <a:latin typeface="Bahnschrift Light"/>
                <a:cs typeface="Bahnschrift Light"/>
              </a:rPr>
              <a:t>this </a:t>
            </a:r>
            <a:r>
              <a:rPr sz="2000" b="0" spc="-5" dirty="0">
                <a:solidFill>
                  <a:srgbClr val="001F5F"/>
                </a:solidFill>
                <a:latin typeface="Bahnschrift Light"/>
                <a:cs typeface="Bahnschrift Light"/>
              </a:rPr>
              <a:t>therefore </a:t>
            </a:r>
            <a:r>
              <a:rPr sz="2000" b="0" dirty="0">
                <a:solidFill>
                  <a:srgbClr val="001F5F"/>
                </a:solidFill>
                <a:latin typeface="Bahnschrift Light"/>
                <a:cs typeface="Bahnschrift Light"/>
              </a:rPr>
              <a:t> provides</a:t>
            </a:r>
            <a:r>
              <a:rPr sz="2000" b="0" spc="-40" dirty="0">
                <a:solidFill>
                  <a:srgbClr val="001F5F"/>
                </a:solidFill>
                <a:latin typeface="Bahnschrift Light"/>
                <a:cs typeface="Bahnschrift Light"/>
              </a:rPr>
              <a:t>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sustainable</a:t>
            </a:r>
            <a:r>
              <a:rPr sz="2000" b="0" spc="-40" dirty="0">
                <a:solidFill>
                  <a:srgbClr val="001F5F"/>
                </a:solidFill>
                <a:latin typeface="Bahnschrift Light"/>
                <a:cs typeface="Bahnschrift Light"/>
              </a:rPr>
              <a:t> </a:t>
            </a:r>
            <a:r>
              <a:rPr sz="2000" b="0" dirty="0">
                <a:solidFill>
                  <a:srgbClr val="001F5F"/>
                </a:solidFill>
                <a:latin typeface="Bahnschrift Light"/>
                <a:cs typeface="Bahnschrift Light"/>
              </a:rPr>
              <a:t>access</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dirty="0">
                <a:solidFill>
                  <a:srgbClr val="001F5F"/>
                </a:solidFill>
                <a:latin typeface="Bahnschrift Light"/>
                <a:cs typeface="Bahnschrift Light"/>
              </a:rPr>
              <a:t>.</a:t>
            </a:r>
            <a:endParaRPr sz="2000" dirty="0">
              <a:latin typeface="Bahnschrift Light"/>
              <a:cs typeface="Bahnschrift Light"/>
            </a:endParaRPr>
          </a:p>
          <a:p>
            <a:pPr marL="13335" marR="5080" algn="just">
              <a:lnSpc>
                <a:spcPct val="150000"/>
              </a:lnSpc>
            </a:pPr>
            <a:r>
              <a:rPr sz="2000" b="0" spc="-5" dirty="0">
                <a:solidFill>
                  <a:srgbClr val="001F5F"/>
                </a:solidFill>
                <a:latin typeface="Bahnschrift Light"/>
                <a:cs typeface="Bahnschrift Light"/>
              </a:rPr>
              <a:t>In the </a:t>
            </a:r>
            <a:r>
              <a:rPr sz="2000" b="0" spc="-10" dirty="0">
                <a:solidFill>
                  <a:srgbClr val="001F5F"/>
                </a:solidFill>
                <a:latin typeface="Bahnschrift Light"/>
                <a:cs typeface="Bahnschrift Light"/>
              </a:rPr>
              <a:t>modern </a:t>
            </a:r>
            <a:r>
              <a:rPr sz="2000" b="0" spc="-5" dirty="0">
                <a:solidFill>
                  <a:srgbClr val="001F5F"/>
                </a:solidFill>
                <a:latin typeface="Bahnschrift Light"/>
                <a:cs typeface="Bahnschrift Light"/>
              </a:rPr>
              <a:t>day and age, internet has become essential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everyone. This project focuses </a:t>
            </a:r>
            <a:r>
              <a:rPr sz="2000" b="0" spc="-15" dirty="0">
                <a:solidFill>
                  <a:srgbClr val="001F5F"/>
                </a:solidFill>
                <a:latin typeface="Bahnschrift Light"/>
                <a:cs typeface="Bahnschrift Light"/>
              </a:rPr>
              <a:t>on </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creation</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mobile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application</a:t>
            </a:r>
            <a:r>
              <a:rPr sz="2000" b="0" dirty="0">
                <a:solidFill>
                  <a:srgbClr val="001F5F"/>
                </a:solidFill>
                <a:latin typeface="Bahnschrift Light"/>
                <a:cs typeface="Bahnschrift Light"/>
              </a:rPr>
              <a:t> for</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an</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online</a:t>
            </a:r>
            <a:r>
              <a:rPr sz="2000" b="0" spc="-5" dirty="0">
                <a:solidFill>
                  <a:srgbClr val="001F5F"/>
                </a:solidFill>
                <a:latin typeface="Bahnschrift Light"/>
                <a:cs typeface="Bahnschrift Light"/>
              </a:rPr>
              <a:t> centralized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platform</a:t>
            </a:r>
            <a:r>
              <a:rPr sz="2000" b="0" dirty="0">
                <a:solidFill>
                  <a:srgbClr val="001F5F"/>
                </a:solidFill>
                <a:latin typeface="Bahnschrift Light"/>
                <a:cs typeface="Bahnschrift Light"/>
              </a:rPr>
              <a:t> for</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endParaRPr sz="2000" dirty="0">
              <a:latin typeface="Bahnschrift Light"/>
              <a:cs typeface="Bahnschrift Light"/>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617601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STATEMENT</a:t>
            </a:r>
            <a:r>
              <a:rPr spc="-40" dirty="0">
                <a:solidFill>
                  <a:srgbClr val="FFC000"/>
                </a:solidFill>
              </a:rPr>
              <a:t> </a:t>
            </a:r>
            <a:r>
              <a:rPr dirty="0">
                <a:solidFill>
                  <a:srgbClr val="FFC000"/>
                </a:solidFill>
              </a:rPr>
              <a:t>OF</a:t>
            </a:r>
            <a:r>
              <a:rPr spc="-10" dirty="0">
                <a:solidFill>
                  <a:srgbClr val="FFC000"/>
                </a:solidFill>
              </a:rPr>
              <a:t> </a:t>
            </a:r>
            <a:r>
              <a:rPr dirty="0">
                <a:solidFill>
                  <a:srgbClr val="FFC000"/>
                </a:solidFill>
              </a:rPr>
              <a:t>THE</a:t>
            </a:r>
            <a:r>
              <a:rPr spc="-35" dirty="0">
                <a:solidFill>
                  <a:srgbClr val="FFC000"/>
                </a:solidFill>
              </a:rPr>
              <a:t> </a:t>
            </a:r>
            <a:r>
              <a:rPr spc="-5" dirty="0">
                <a:solidFill>
                  <a:srgbClr val="FFC000"/>
                </a:solidFill>
              </a:rPr>
              <a:t>PROBLEM</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796" y="1541112"/>
            <a:ext cx="10947400" cy="3225165"/>
          </a:xfrm>
          <a:prstGeom prst="rect">
            <a:avLst/>
          </a:prstGeom>
        </p:spPr>
        <p:txBody>
          <a:bodyPr vert="horz" wrap="square" lIns="0" tIns="12065" rIns="0" bIns="0" rtlCol="0">
            <a:spAutoFit/>
          </a:bodyPr>
          <a:lstStyle/>
          <a:p>
            <a:pPr marL="12700" marR="5080" algn="just">
              <a:lnSpc>
                <a:spcPct val="150000"/>
              </a:lnSpc>
              <a:spcBef>
                <a:spcPts val="95"/>
              </a:spcBef>
            </a:pP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Inflexibility</a:t>
            </a:r>
            <a:r>
              <a:rPr sz="2000" b="0" dirty="0">
                <a:solidFill>
                  <a:srgbClr val="001F5F"/>
                </a:solidFill>
                <a:latin typeface="Bahnschrift Light"/>
                <a:cs typeface="Bahnschrift Light"/>
              </a:rPr>
              <a:t> of</a:t>
            </a:r>
            <a:r>
              <a:rPr sz="2000" b="0" spc="5" dirty="0">
                <a:solidFill>
                  <a:srgbClr val="001F5F"/>
                </a:solidFill>
                <a:latin typeface="Bahnschrift Light"/>
                <a:cs typeface="Bahnschrift Light"/>
              </a:rPr>
              <a:t> </a:t>
            </a:r>
            <a:r>
              <a:rPr sz="2000" b="1" spc="-5" dirty="0">
                <a:solidFill>
                  <a:srgbClr val="001F5F"/>
                </a:solidFill>
                <a:latin typeface="Bahnschrift Light"/>
                <a:cs typeface="Bahnschrift Light"/>
              </a:rPr>
              <a:t>comparing</a:t>
            </a:r>
            <a:r>
              <a:rPr sz="2000" b="1" dirty="0">
                <a:solidFill>
                  <a:srgbClr val="001F5F"/>
                </a:solidFill>
                <a:latin typeface="Bahnschrift Light"/>
                <a:cs typeface="Bahnschrift Light"/>
              </a:rPr>
              <a:t> </a:t>
            </a:r>
            <a:r>
              <a:rPr sz="2000" b="1" spc="-5" dirty="0">
                <a:solidFill>
                  <a:srgbClr val="001F5F"/>
                </a:solidFill>
                <a:latin typeface="Bahnschrift Light"/>
                <a:cs typeface="Bahnschrift Light"/>
              </a:rPr>
              <a:t>interest</a:t>
            </a:r>
            <a:r>
              <a:rPr sz="2000" b="1" dirty="0">
                <a:solidFill>
                  <a:srgbClr val="001F5F"/>
                </a:solidFill>
                <a:latin typeface="Bahnschrift Light"/>
                <a:cs typeface="Bahnschrift Light"/>
              </a:rPr>
              <a:t> </a:t>
            </a:r>
            <a:r>
              <a:rPr sz="2000" b="1" spc="-5" dirty="0">
                <a:solidFill>
                  <a:srgbClr val="001F5F"/>
                </a:solidFill>
                <a:latin typeface="Bahnschrift Light"/>
                <a:cs typeface="Bahnschrift Light"/>
              </a:rPr>
              <a:t>rates</a:t>
            </a:r>
            <a:r>
              <a:rPr sz="2000" b="1"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services</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between</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different</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Institutions becomes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challenge,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client/debtor </a:t>
            </a:r>
            <a:r>
              <a:rPr sz="2000" b="0" spc="-10" dirty="0">
                <a:solidFill>
                  <a:srgbClr val="001F5F"/>
                </a:solidFill>
                <a:latin typeface="Bahnschrift Light"/>
                <a:cs typeface="Bahnschrift Light"/>
              </a:rPr>
              <a:t>has </a:t>
            </a:r>
            <a:r>
              <a:rPr sz="2000" b="0" spc="-5" dirty="0">
                <a:solidFill>
                  <a:srgbClr val="001F5F"/>
                </a:solidFill>
                <a:latin typeface="Bahnschrift Light"/>
                <a:cs typeface="Bahnschrift Light"/>
              </a:rPr>
              <a:t>to look </a:t>
            </a:r>
            <a:r>
              <a:rPr sz="2000" b="0" dirty="0">
                <a:solidFill>
                  <a:srgbClr val="001F5F"/>
                </a:solidFill>
                <a:latin typeface="Bahnschrift Light"/>
                <a:cs typeface="Bahnschrift Light"/>
              </a:rPr>
              <a:t>up </a:t>
            </a:r>
            <a:r>
              <a:rPr sz="2000" b="0" spc="-5" dirty="0">
                <a:solidFill>
                  <a:srgbClr val="001F5F"/>
                </a:solidFill>
                <a:latin typeface="Bahnschrift Light"/>
                <a:cs typeface="Bahnschrift Light"/>
              </a:rPr>
              <a:t>every microfinance </a:t>
            </a:r>
            <a:r>
              <a:rPr sz="2000" b="0" spc="-10" dirty="0">
                <a:solidFill>
                  <a:srgbClr val="001F5F"/>
                </a:solidFill>
                <a:latin typeface="Bahnschrift Light"/>
                <a:cs typeface="Bahnschrift Light"/>
              </a:rPr>
              <a:t>company </a:t>
            </a:r>
            <a:r>
              <a:rPr sz="2000" b="0" spc="-15" dirty="0">
                <a:solidFill>
                  <a:srgbClr val="001F5F"/>
                </a:solidFill>
                <a:latin typeface="Bahnschrift Light"/>
                <a:cs typeface="Bahnschrift Light"/>
              </a:rPr>
              <a:t>on </a:t>
            </a:r>
            <a:r>
              <a:rPr sz="2000" b="0" spc="-525"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internet,</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this</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is</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time</a:t>
            </a:r>
            <a:r>
              <a:rPr sz="2000" b="0" dirty="0">
                <a:solidFill>
                  <a:srgbClr val="001F5F"/>
                </a:solidFill>
                <a:latin typeface="Bahnschrift Light"/>
                <a:cs typeface="Bahnschrift Light"/>
              </a:rPr>
              <a:t> </a:t>
            </a:r>
            <a:r>
              <a:rPr sz="2000" b="0" spc="-10" dirty="0">
                <a:solidFill>
                  <a:srgbClr val="001F5F"/>
                </a:solidFill>
                <a:latin typeface="Bahnschrift Light"/>
                <a:cs typeface="Bahnschrift Light"/>
              </a:rPr>
              <a:t>consuming</a:t>
            </a:r>
            <a:r>
              <a:rPr sz="2000" b="0" spc="-5" dirty="0">
                <a:solidFill>
                  <a:srgbClr val="001F5F"/>
                </a:solidFill>
                <a:latin typeface="Bahnschrift Light"/>
                <a:cs typeface="Bahnschrift Light"/>
              </a:rPr>
              <a:t> and</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inefficient.</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Most</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spc="525" dirty="0">
                <a:solidFill>
                  <a:srgbClr val="001F5F"/>
                </a:solidFill>
                <a:latin typeface="Bahnschrift Light"/>
                <a:cs typeface="Bahnschrift Light"/>
              </a:rPr>
              <a:t> </a:t>
            </a:r>
            <a:r>
              <a:rPr sz="2000" b="0" spc="-10" dirty="0">
                <a:solidFill>
                  <a:srgbClr val="001F5F"/>
                </a:solidFill>
                <a:latin typeface="Bahnschrift Light"/>
                <a:cs typeface="Bahnschrift Light"/>
              </a:rPr>
              <a:t>institutions</a:t>
            </a:r>
            <a:r>
              <a:rPr sz="2000" b="0" spc="515" dirty="0">
                <a:solidFill>
                  <a:srgbClr val="001F5F"/>
                </a:solidFill>
                <a:latin typeface="Bahnschrift Light"/>
                <a:cs typeface="Bahnschrift Light"/>
              </a:rPr>
              <a:t> </a:t>
            </a:r>
            <a:r>
              <a:rPr sz="2000" b="0" spc="-5" dirty="0">
                <a:solidFill>
                  <a:srgbClr val="001F5F"/>
                </a:solidFill>
                <a:latin typeface="Bahnschrift Light"/>
                <a:cs typeface="Bahnschrift Light"/>
              </a:rPr>
              <a:t>use </a:t>
            </a:r>
            <a:r>
              <a:rPr sz="2000" b="0" dirty="0">
                <a:solidFill>
                  <a:srgbClr val="001F5F"/>
                </a:solidFill>
                <a:latin typeface="Bahnschrift Light"/>
                <a:cs typeface="Bahnschrift Light"/>
              </a:rPr>
              <a:t> </a:t>
            </a:r>
            <a:r>
              <a:rPr sz="2000" b="1" spc="-5" dirty="0">
                <a:solidFill>
                  <a:srgbClr val="001F5F"/>
                </a:solidFill>
                <a:latin typeface="Bahnschrift Light"/>
                <a:cs typeface="Bahnschrift Light"/>
              </a:rPr>
              <a:t>traditional ways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handle loan application and client/debtor credentials.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client/debtor has </a:t>
            </a:r>
            <a:r>
              <a:rPr sz="2000" b="0" spc="-10" dirty="0">
                <a:solidFill>
                  <a:srgbClr val="001F5F"/>
                </a:solidFill>
                <a:latin typeface="Bahnschrift Light"/>
                <a:cs typeface="Bahnschrift Light"/>
              </a:rPr>
              <a:t>to </a:t>
            </a:r>
            <a:r>
              <a:rPr sz="2000" b="0" spc="-5" dirty="0">
                <a:solidFill>
                  <a:srgbClr val="001F5F"/>
                </a:solidFill>
                <a:latin typeface="Bahnschrift Light"/>
                <a:cs typeface="Bahnschrift Light"/>
              </a:rPr>
              <a:t> submit</a:t>
            </a:r>
            <a:r>
              <a:rPr sz="2000" b="0" spc="300" dirty="0">
                <a:solidFill>
                  <a:srgbClr val="001F5F"/>
                </a:solidFill>
                <a:latin typeface="Bahnschrift Light"/>
                <a:cs typeface="Bahnschrift Light"/>
              </a:rPr>
              <a:t> </a:t>
            </a:r>
            <a:r>
              <a:rPr sz="2000" b="0" spc="-5" dirty="0">
                <a:solidFill>
                  <a:srgbClr val="001F5F"/>
                </a:solidFill>
                <a:latin typeface="Bahnschrift Light"/>
                <a:cs typeface="Bahnschrift Light"/>
              </a:rPr>
              <a:t>hard</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copies</a:t>
            </a:r>
            <a:r>
              <a:rPr sz="2000" b="0" spc="30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320" dirty="0">
                <a:solidFill>
                  <a:srgbClr val="001F5F"/>
                </a:solidFill>
                <a:latin typeface="Bahnschrift Light"/>
                <a:cs typeface="Bahnschrift Light"/>
              </a:rPr>
              <a:t> </a:t>
            </a:r>
            <a:r>
              <a:rPr sz="2000" b="0" spc="-10" dirty="0">
                <a:solidFill>
                  <a:srgbClr val="001F5F"/>
                </a:solidFill>
                <a:latin typeface="Bahnschrift Light"/>
                <a:cs typeface="Bahnschrift Light"/>
              </a:rPr>
              <a:t>NRC</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other</a:t>
            </a:r>
            <a:r>
              <a:rPr sz="2000" b="0" spc="290" dirty="0">
                <a:solidFill>
                  <a:srgbClr val="001F5F"/>
                </a:solidFill>
                <a:latin typeface="Bahnschrift Light"/>
                <a:cs typeface="Bahnschrift Light"/>
              </a:rPr>
              <a:t> </a:t>
            </a:r>
            <a:r>
              <a:rPr sz="2000" b="0" spc="-5" dirty="0">
                <a:solidFill>
                  <a:srgbClr val="001F5F"/>
                </a:solidFill>
                <a:latin typeface="Bahnschrift Light"/>
                <a:cs typeface="Bahnschrift Light"/>
              </a:rPr>
              <a:t>required</a:t>
            </a:r>
            <a:r>
              <a:rPr sz="2000" b="0" spc="310" dirty="0">
                <a:solidFill>
                  <a:srgbClr val="001F5F"/>
                </a:solidFill>
                <a:latin typeface="Bahnschrift Light"/>
                <a:cs typeface="Bahnschrift Light"/>
              </a:rPr>
              <a:t> </a:t>
            </a:r>
            <a:r>
              <a:rPr sz="2000" b="0" spc="-5" dirty="0">
                <a:solidFill>
                  <a:srgbClr val="001F5F"/>
                </a:solidFill>
                <a:latin typeface="Bahnschrift Light"/>
                <a:cs typeface="Bahnschrift Light"/>
              </a:rPr>
              <a:t>documents</a:t>
            </a:r>
            <a:r>
              <a:rPr sz="2000" b="0" spc="32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310"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29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spc="315" dirty="0">
                <a:solidFill>
                  <a:srgbClr val="001F5F"/>
                </a:solidFill>
                <a:latin typeface="Bahnschrift Light"/>
                <a:cs typeface="Bahnschrift Light"/>
              </a:rPr>
              <a:t> </a:t>
            </a:r>
            <a:r>
              <a:rPr sz="2000" b="0" spc="-5" dirty="0">
                <a:solidFill>
                  <a:srgbClr val="001F5F"/>
                </a:solidFill>
                <a:latin typeface="Bahnschrift Light"/>
                <a:cs typeface="Bahnschrift Light"/>
              </a:rPr>
              <a:t>institution</a:t>
            </a:r>
            <a:r>
              <a:rPr sz="2000" b="0" spc="315" dirty="0">
                <a:solidFill>
                  <a:srgbClr val="001F5F"/>
                </a:solidFill>
                <a:latin typeface="Bahnschrift Light"/>
                <a:cs typeface="Bahnschrift Light"/>
              </a:rPr>
              <a:t> </a:t>
            </a:r>
            <a:r>
              <a:rPr sz="2000" b="0" spc="-5" dirty="0">
                <a:solidFill>
                  <a:srgbClr val="001F5F"/>
                </a:solidFill>
                <a:latin typeface="Bahnschrift Light"/>
                <a:cs typeface="Bahnschrift Light"/>
              </a:rPr>
              <a:t>for</a:t>
            </a:r>
            <a:r>
              <a:rPr sz="2000" b="0" spc="305" dirty="0">
                <a:solidFill>
                  <a:srgbClr val="001F5F"/>
                </a:solidFill>
                <a:latin typeface="Bahnschrift Light"/>
                <a:cs typeface="Bahnschrift Light"/>
              </a:rPr>
              <a:t> </a:t>
            </a:r>
            <a:r>
              <a:rPr sz="2000" b="0" dirty="0">
                <a:solidFill>
                  <a:srgbClr val="001F5F"/>
                </a:solidFill>
                <a:latin typeface="Bahnschrift Light"/>
                <a:cs typeface="Bahnschrift Light"/>
              </a:rPr>
              <a:t>a </a:t>
            </a:r>
            <a:r>
              <a:rPr sz="2000" b="0" spc="-525" dirty="0">
                <a:solidFill>
                  <a:srgbClr val="001F5F"/>
                </a:solidFill>
                <a:latin typeface="Bahnschrift Light"/>
                <a:cs typeface="Bahnschrift Light"/>
              </a:rPr>
              <a:t> </a:t>
            </a:r>
            <a:r>
              <a:rPr sz="2000" b="0" dirty="0">
                <a:solidFill>
                  <a:srgbClr val="001F5F"/>
                </a:solidFill>
                <a:latin typeface="Bahnschrift Light"/>
                <a:cs typeface="Bahnschrift Light"/>
              </a:rPr>
              <a:t>Loan </a:t>
            </a:r>
            <a:r>
              <a:rPr sz="2000" b="0" spc="-5" dirty="0">
                <a:solidFill>
                  <a:srgbClr val="001F5F"/>
                </a:solidFill>
                <a:latin typeface="Bahnschrift Light"/>
                <a:cs typeface="Bahnschrift Light"/>
              </a:rPr>
              <a:t>application to </a:t>
            </a:r>
            <a:r>
              <a:rPr sz="2000" b="0" dirty="0">
                <a:solidFill>
                  <a:srgbClr val="001F5F"/>
                </a:solidFill>
                <a:latin typeface="Bahnschrift Light"/>
                <a:cs typeface="Bahnschrift Light"/>
              </a:rPr>
              <a:t>be </a:t>
            </a:r>
            <a:r>
              <a:rPr sz="2000" b="0" spc="-5" dirty="0">
                <a:solidFill>
                  <a:srgbClr val="001F5F"/>
                </a:solidFill>
                <a:latin typeface="Bahnschrift Light"/>
                <a:cs typeface="Bahnschrift Light"/>
              </a:rPr>
              <a:t>processed. Tracking loans </a:t>
            </a:r>
            <a:r>
              <a:rPr sz="2000" b="0" dirty="0">
                <a:solidFill>
                  <a:srgbClr val="001F5F"/>
                </a:solidFill>
                <a:latin typeface="Bahnschrift Light"/>
                <a:cs typeface="Bahnschrift Light"/>
              </a:rPr>
              <a:t>as well </a:t>
            </a:r>
            <a:r>
              <a:rPr sz="2000" b="0" spc="-10" dirty="0">
                <a:solidFill>
                  <a:srgbClr val="001F5F"/>
                </a:solidFill>
                <a:latin typeface="Bahnschrift Light"/>
                <a:cs typeface="Bahnschrift Light"/>
              </a:rPr>
              <a:t>as </a:t>
            </a:r>
            <a:r>
              <a:rPr sz="2000" b="1" spc="-5" dirty="0">
                <a:solidFill>
                  <a:srgbClr val="001F5F"/>
                </a:solidFill>
                <a:latin typeface="Bahnschrift Light"/>
                <a:cs typeface="Bahnschrift Light"/>
              </a:rPr>
              <a:t>handling loan defaults</a:t>
            </a:r>
            <a:r>
              <a:rPr sz="2000" b="0" spc="-5" dirty="0">
                <a:solidFill>
                  <a:srgbClr val="001F5F"/>
                </a:solidFill>
                <a:latin typeface="Bahnschrift Light"/>
                <a:cs typeface="Bahnschrift Light"/>
              </a:rPr>
              <a:t> </a:t>
            </a:r>
            <a:r>
              <a:rPr sz="2000" b="0" spc="-10" dirty="0">
                <a:solidFill>
                  <a:srgbClr val="001F5F"/>
                </a:solidFill>
                <a:latin typeface="Bahnschrift Light"/>
                <a:cs typeface="Bahnschrift Light"/>
              </a:rPr>
              <a:t>is </a:t>
            </a:r>
            <a:r>
              <a:rPr sz="2000" b="0" dirty="0">
                <a:solidFill>
                  <a:srgbClr val="001F5F"/>
                </a:solidFill>
                <a:latin typeface="Bahnschrift Light"/>
                <a:cs typeface="Bahnschrift Light"/>
              </a:rPr>
              <a:t>a </a:t>
            </a:r>
            <a:r>
              <a:rPr sz="2000" b="0" spc="-5" dirty="0">
                <a:solidFill>
                  <a:srgbClr val="001F5F"/>
                </a:solidFill>
                <a:latin typeface="Bahnschrift Light"/>
                <a:cs typeface="Bahnschrift Light"/>
              </a:rPr>
              <a:t>massive </a:t>
            </a:r>
            <a:r>
              <a:rPr sz="2000" b="0" dirty="0">
                <a:solidFill>
                  <a:srgbClr val="001F5F"/>
                </a:solidFill>
                <a:latin typeface="Bahnschrift Light"/>
                <a:cs typeface="Bahnschrift Light"/>
              </a:rPr>
              <a:t> </a:t>
            </a:r>
            <a:r>
              <a:rPr sz="2000" b="0" spc="-5" dirty="0">
                <a:solidFill>
                  <a:srgbClr val="001F5F"/>
                </a:solidFill>
                <a:latin typeface="Bahnschrift Light"/>
                <a:cs typeface="Bahnschrift Light"/>
              </a:rPr>
              <a:t>challenge</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most</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institutions</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face.</a:t>
            </a:r>
            <a:endParaRPr sz="2000" dirty="0">
              <a:latin typeface="Bahnschrift Light"/>
              <a:cs typeface="Bahnschrift Light"/>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468122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RESEARCH</a:t>
            </a:r>
            <a:r>
              <a:rPr spc="-70" dirty="0">
                <a:solidFill>
                  <a:srgbClr val="FFC000"/>
                </a:solidFill>
              </a:rPr>
              <a:t> </a:t>
            </a:r>
            <a:r>
              <a:rPr spc="-5" dirty="0">
                <a:solidFill>
                  <a:srgbClr val="FFC000"/>
                </a:solidFill>
              </a:rPr>
              <a:t>OBJECTIVES</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748631"/>
            <a:ext cx="9946350" cy="2207912"/>
          </a:xfrm>
          <a:prstGeom prst="rect">
            <a:avLst/>
          </a:prstGeom>
        </p:spPr>
        <p:txBody>
          <a:bodyPr vert="horz" wrap="square" lIns="0" tIns="13335" rIns="0" bIns="0" rtlCol="0">
            <a:spAutoFit/>
          </a:bodyPr>
          <a:lstStyle/>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spc="-5" dirty="0">
                <a:solidFill>
                  <a:srgbClr val="002060"/>
                </a:solidFill>
                <a:latin typeface="Bahnschrift Light"/>
                <a:cs typeface="Bahnschrift Light"/>
              </a:rPr>
              <a:t>To centralize multiple microfinance institutions on a single platform.</a:t>
            </a:r>
          </a:p>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To automate the Loan Application Process.</a:t>
            </a:r>
          </a:p>
          <a:p>
            <a:pPr marL="469900" indent="-457200">
              <a:lnSpc>
                <a:spcPct val="250000"/>
              </a:lnSpc>
              <a:spcBef>
                <a:spcPts val="105"/>
              </a:spcBef>
              <a:buFontTx/>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To reduce</a:t>
            </a:r>
            <a:r>
              <a:rPr lang="en-US" sz="2000" b="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the</a:t>
            </a:r>
            <a:r>
              <a:rPr lang="en-US" sz="2000" b="0" dirty="0">
                <a:solidFill>
                  <a:srgbClr val="002060"/>
                </a:solidFill>
                <a:latin typeface="Bahnschrift Light"/>
                <a:cs typeface="Bahnschrift Light"/>
              </a:rPr>
              <a:t> </a:t>
            </a:r>
            <a:r>
              <a:rPr lang="en-US" sz="2000" b="0" spc="-5" dirty="0">
                <a:solidFill>
                  <a:srgbClr val="002060"/>
                </a:solidFill>
                <a:latin typeface="Bahnschrift Light"/>
                <a:cs typeface="Bahnschrift Light"/>
              </a:rPr>
              <a:t>risks</a:t>
            </a:r>
            <a:r>
              <a:rPr lang="en-US" sz="2000" b="0" dirty="0">
                <a:solidFill>
                  <a:srgbClr val="002060"/>
                </a:solidFill>
                <a:latin typeface="Bahnschrift Light"/>
                <a:cs typeface="Bahnschrift Light"/>
              </a:rPr>
              <a:t> of</a:t>
            </a:r>
            <a:r>
              <a:rPr lang="en-US" sz="2000" b="0" spc="-5" dirty="0">
                <a:solidFill>
                  <a:srgbClr val="002060"/>
                </a:solidFill>
                <a:latin typeface="Bahnschrift Light"/>
                <a:cs typeface="Bahnschrift Light"/>
              </a:rPr>
              <a:t> </a:t>
            </a:r>
            <a:r>
              <a:rPr lang="en-US" sz="2000" b="0" dirty="0">
                <a:solidFill>
                  <a:srgbClr val="002060"/>
                </a:solidFill>
                <a:latin typeface="Bahnschrift Light"/>
                <a:cs typeface="Bahnschrift Light"/>
              </a:rPr>
              <a:t>Loan</a:t>
            </a:r>
            <a:r>
              <a:rPr lang="en-US" sz="2000" b="0" spc="-10" dirty="0">
                <a:solidFill>
                  <a:srgbClr val="002060"/>
                </a:solidFill>
                <a:latin typeface="Bahnschrift Light"/>
                <a:cs typeface="Bahnschrift Light"/>
              </a:rPr>
              <a:t> </a:t>
            </a:r>
            <a:r>
              <a:rPr lang="en-US" sz="2000" b="0" dirty="0">
                <a:solidFill>
                  <a:srgbClr val="002060"/>
                </a:solidFill>
                <a:latin typeface="Bahnschrift Light"/>
                <a:cs typeface="Bahnschrift Light"/>
              </a:rPr>
              <a:t>Defaults</a:t>
            </a:r>
            <a:r>
              <a:rPr lang="en-US" sz="2000" b="0" spc="-25" dirty="0">
                <a:solidFill>
                  <a:srgbClr val="002060"/>
                </a:solidFill>
                <a:latin typeface="Bahnschrift Light"/>
                <a:cs typeface="Bahnschrift Light"/>
              </a:rPr>
              <a:t> </a:t>
            </a:r>
            <a:r>
              <a:rPr lang="en-US" sz="2000" b="0" dirty="0">
                <a:solidFill>
                  <a:srgbClr val="002060"/>
                </a:solidFill>
                <a:latin typeface="Bahnschrift Light"/>
                <a:cs typeface="Bahnschrift Light"/>
              </a:rPr>
              <a:t>experienced</a:t>
            </a:r>
            <a:r>
              <a:rPr lang="en-US" sz="2000" b="0" spc="-15" dirty="0">
                <a:solidFill>
                  <a:srgbClr val="002060"/>
                </a:solidFill>
                <a:latin typeface="Bahnschrift Light"/>
                <a:cs typeface="Bahnschrift Light"/>
              </a:rPr>
              <a:t> </a:t>
            </a:r>
            <a:r>
              <a:rPr lang="en-US" sz="2000" b="0" dirty="0">
                <a:solidFill>
                  <a:srgbClr val="002060"/>
                </a:solidFill>
                <a:latin typeface="Bahnschrift Light"/>
                <a:cs typeface="Bahnschrift Light"/>
              </a:rPr>
              <a:t>by</a:t>
            </a:r>
            <a:r>
              <a:rPr lang="en-US" sz="200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microfinance</a:t>
            </a:r>
            <a:r>
              <a:rPr lang="en-US" sz="2000" b="0" spc="-10" dirty="0">
                <a:solidFill>
                  <a:srgbClr val="002060"/>
                </a:solidFill>
                <a:latin typeface="Bahnschrift Light"/>
                <a:cs typeface="Bahnschrift Light"/>
              </a:rPr>
              <a:t> </a:t>
            </a:r>
            <a:r>
              <a:rPr lang="en-US" sz="2000" b="0" spc="-5" dirty="0">
                <a:solidFill>
                  <a:srgbClr val="002060"/>
                </a:solidFill>
                <a:latin typeface="Bahnschrift Light"/>
                <a:cs typeface="Bahnschrift Light"/>
              </a:rPr>
              <a:t>institutions</a:t>
            </a:r>
            <a:endParaRPr sz="2000" dirty="0">
              <a:solidFill>
                <a:srgbClr val="002060"/>
              </a:solidFill>
              <a:latin typeface="Bahnschrift Light"/>
              <a:cs typeface="Bahnschrift Light"/>
            </a:endParaRPr>
          </a:p>
        </p:txBody>
      </p:sp>
      <p:sp>
        <p:nvSpPr>
          <p:cNvPr id="5" name="TextBox 4">
            <a:extLst>
              <a:ext uri="{FF2B5EF4-FFF2-40B4-BE49-F238E27FC236}">
                <a16:creationId xmlns:a16="http://schemas.microsoft.com/office/drawing/2014/main" id="{68BDDB7E-2245-05D8-7ABC-A36C10282532}"/>
              </a:ext>
            </a:extLst>
          </p:cNvPr>
          <p:cNvSpPr txBox="1"/>
          <p:nvPr/>
        </p:nvSpPr>
        <p:spPr>
          <a:xfrm>
            <a:off x="14325600" y="1275794"/>
            <a:ext cx="5359224" cy="369332"/>
          </a:xfrm>
          <a:prstGeom prst="rect">
            <a:avLst/>
          </a:prstGeom>
          <a:noFill/>
        </p:spPr>
        <p:txBody>
          <a:bodyPr wrap="none" rtlCol="0">
            <a:spAutoFit/>
          </a:bodyPr>
          <a:lstStyle/>
          <a:p>
            <a:r>
              <a:rPr lang="en-US" b="1" dirty="0">
                <a:solidFill>
                  <a:srgbClr val="FF0000"/>
                </a:solidFill>
              </a:rPr>
              <a:t>VARIABLES USED TO QUANTIFY THE RISK PERCENTAGE</a:t>
            </a:r>
          </a:p>
        </p:txBody>
      </p:sp>
      <p:sp>
        <p:nvSpPr>
          <p:cNvPr id="6" name="TextBox 5">
            <a:extLst>
              <a:ext uri="{FF2B5EF4-FFF2-40B4-BE49-F238E27FC236}">
                <a16:creationId xmlns:a16="http://schemas.microsoft.com/office/drawing/2014/main" id="{A64F0566-E607-3FB5-5D88-93542DC983C7}"/>
              </a:ext>
            </a:extLst>
          </p:cNvPr>
          <p:cNvSpPr txBox="1"/>
          <p:nvPr/>
        </p:nvSpPr>
        <p:spPr>
          <a:xfrm>
            <a:off x="13487400" y="1748631"/>
            <a:ext cx="5359224" cy="369332"/>
          </a:xfrm>
          <a:prstGeom prst="rect">
            <a:avLst/>
          </a:prstGeom>
          <a:noFill/>
        </p:spPr>
        <p:txBody>
          <a:bodyPr wrap="none" rtlCol="0">
            <a:spAutoFit/>
          </a:bodyPr>
          <a:lstStyle/>
          <a:p>
            <a:r>
              <a:rPr lang="en-US" b="1" dirty="0">
                <a:solidFill>
                  <a:srgbClr val="FF0000"/>
                </a:solidFill>
              </a:rPr>
              <a:t>VARIABLES USED TO QUANTIFY THE RISK PERCENTAGE</a:t>
            </a:r>
          </a:p>
        </p:txBody>
      </p:sp>
      <p:sp>
        <p:nvSpPr>
          <p:cNvPr id="8" name="TextBox 7">
            <a:extLst>
              <a:ext uri="{FF2B5EF4-FFF2-40B4-BE49-F238E27FC236}">
                <a16:creationId xmlns:a16="http://schemas.microsoft.com/office/drawing/2014/main" id="{B3D7BAEC-6F5F-2252-DA12-DE6046E3DE54}"/>
              </a:ext>
            </a:extLst>
          </p:cNvPr>
          <p:cNvSpPr txBox="1"/>
          <p:nvPr/>
        </p:nvSpPr>
        <p:spPr>
          <a:xfrm>
            <a:off x="12496800" y="2590800"/>
            <a:ext cx="6093912" cy="1200329"/>
          </a:xfrm>
          <a:prstGeom prst="rect">
            <a:avLst/>
          </a:prstGeom>
          <a:noFill/>
        </p:spPr>
        <p:txBody>
          <a:bodyPr wrap="square">
            <a:spAutoFit/>
          </a:bodyPr>
          <a:lstStyle/>
          <a:p>
            <a:pPr marL="469900" indent="-457200">
              <a:lnSpc>
                <a:spcPct val="100000"/>
              </a:lnSpc>
              <a:spcBef>
                <a:spcPts val="105"/>
              </a:spcBef>
              <a:buAutoNum type="arabicPeriod"/>
              <a:tabLst>
                <a:tab pos="469265" algn="l"/>
                <a:tab pos="469900" algn="l"/>
              </a:tabLst>
            </a:pPr>
            <a:r>
              <a:rPr lang="en-US" sz="1800" b="0" spc="-5" dirty="0">
                <a:solidFill>
                  <a:srgbClr val="001F5F"/>
                </a:solidFill>
                <a:latin typeface="Bahnschrift Light"/>
                <a:cs typeface="Bahnschrift Light"/>
              </a:rPr>
              <a:t>The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system</a:t>
            </a:r>
            <a:r>
              <a:rPr lang="en-US" sz="1800" b="0" spc="245" dirty="0">
                <a:solidFill>
                  <a:srgbClr val="001F5F"/>
                </a:solidFill>
                <a:latin typeface="Bahnschrift Light"/>
                <a:cs typeface="Bahnschrift Light"/>
              </a:rPr>
              <a:t> </a:t>
            </a:r>
            <a:r>
              <a:rPr lang="en-US" sz="1800" b="0" spc="-5" dirty="0">
                <a:solidFill>
                  <a:srgbClr val="001F5F"/>
                </a:solidFill>
                <a:latin typeface="Bahnschrift Light"/>
                <a:cs typeface="Bahnschrift Light"/>
              </a:rPr>
              <a:t>will</a:t>
            </a:r>
            <a:r>
              <a:rPr lang="en-US" sz="1800" b="0" spc="254" dirty="0">
                <a:solidFill>
                  <a:srgbClr val="001F5F"/>
                </a:solidFill>
                <a:latin typeface="Bahnschrift Light"/>
                <a:cs typeface="Bahnschrift Light"/>
              </a:rPr>
              <a:t> </a:t>
            </a:r>
            <a:r>
              <a:rPr lang="en-US" sz="1800" b="0" spc="-5" dirty="0">
                <a:solidFill>
                  <a:srgbClr val="001F5F"/>
                </a:solidFill>
                <a:latin typeface="Bahnschrift Light"/>
                <a:cs typeface="Bahnschrift Light"/>
              </a:rPr>
              <a:t>enable</a:t>
            </a:r>
            <a:r>
              <a:rPr lang="en-US" sz="1800" b="0" spc="254" dirty="0">
                <a:solidFill>
                  <a:srgbClr val="001F5F"/>
                </a:solidFill>
                <a:latin typeface="Bahnschrift Light"/>
                <a:cs typeface="Bahnschrift Light"/>
              </a:rPr>
              <a:t> </a:t>
            </a:r>
            <a:r>
              <a:rPr lang="en-US" sz="1800" b="0" spc="-10" dirty="0">
                <a:solidFill>
                  <a:srgbClr val="001F5F"/>
                </a:solidFill>
                <a:latin typeface="Bahnschrift Light"/>
                <a:cs typeface="Bahnschrift Light"/>
              </a:rPr>
              <a:t>the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Lender</a:t>
            </a:r>
            <a:r>
              <a:rPr lang="en-US" sz="1800" b="0" spc="245" dirty="0">
                <a:solidFill>
                  <a:srgbClr val="001F5F"/>
                </a:solidFill>
                <a:latin typeface="Bahnschrift Light"/>
                <a:cs typeface="Bahnschrift Light"/>
              </a:rPr>
              <a:t> </a:t>
            </a:r>
            <a:r>
              <a:rPr lang="en-US" sz="1800" b="0" spc="-5" dirty="0">
                <a:solidFill>
                  <a:srgbClr val="001F5F"/>
                </a:solidFill>
                <a:latin typeface="Bahnschrift Light"/>
                <a:cs typeface="Bahnschrift Light"/>
              </a:rPr>
              <a:t>to</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report</a:t>
            </a:r>
            <a:r>
              <a:rPr lang="en-US" sz="1800" b="0" spc="240" dirty="0">
                <a:solidFill>
                  <a:srgbClr val="001F5F"/>
                </a:solidFill>
                <a:latin typeface="Bahnschrift Light"/>
                <a:cs typeface="Bahnschrift Light"/>
              </a:rPr>
              <a:t> </a:t>
            </a:r>
            <a:r>
              <a:rPr lang="en-US" sz="1800" b="0" spc="-5" dirty="0">
                <a:solidFill>
                  <a:srgbClr val="001F5F"/>
                </a:solidFill>
                <a:latin typeface="Bahnschrift Light"/>
                <a:cs typeface="Bahnschrift Light"/>
              </a:rPr>
              <a:t>the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Debtor</a:t>
            </a:r>
            <a:r>
              <a:rPr lang="en-US" sz="1800" b="0" spc="245" dirty="0">
                <a:solidFill>
                  <a:srgbClr val="001F5F"/>
                </a:solidFill>
                <a:latin typeface="Bahnschrift Light"/>
                <a:cs typeface="Bahnschrift Light"/>
              </a:rPr>
              <a:t> </a:t>
            </a:r>
            <a:r>
              <a:rPr lang="en-US" sz="1800" b="0" spc="-5" dirty="0">
                <a:solidFill>
                  <a:srgbClr val="001F5F"/>
                </a:solidFill>
                <a:latin typeface="Bahnschrift Light"/>
                <a:cs typeface="Bahnschrift Light"/>
              </a:rPr>
              <a:t>and</a:t>
            </a:r>
            <a:r>
              <a:rPr lang="en-US" sz="1800" b="0" spc="250" dirty="0">
                <a:solidFill>
                  <a:srgbClr val="001F5F"/>
                </a:solidFill>
                <a:latin typeface="Bahnschrift Light"/>
                <a:cs typeface="Bahnschrift Light"/>
              </a:rPr>
              <a:t> </a:t>
            </a:r>
            <a:r>
              <a:rPr lang="en-US" sz="1800" b="0" spc="-10" dirty="0">
                <a:solidFill>
                  <a:srgbClr val="001F5F"/>
                </a:solidFill>
                <a:latin typeface="Bahnschrift Light"/>
                <a:cs typeface="Bahnschrift Light"/>
              </a:rPr>
              <a:t>track</a:t>
            </a:r>
            <a:r>
              <a:rPr lang="en-US" sz="1800" b="0" spc="254" dirty="0">
                <a:solidFill>
                  <a:srgbClr val="001F5F"/>
                </a:solidFill>
                <a:latin typeface="Bahnschrift Light"/>
                <a:cs typeface="Bahnschrift Light"/>
              </a:rPr>
              <a:t> </a:t>
            </a:r>
            <a:r>
              <a:rPr lang="en-US" sz="1800" b="0" dirty="0">
                <a:solidFill>
                  <a:srgbClr val="001F5F"/>
                </a:solidFill>
                <a:latin typeface="Bahnschrift Light"/>
                <a:cs typeface="Bahnschrift Light"/>
              </a:rPr>
              <a:t>live</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location</a:t>
            </a:r>
            <a:r>
              <a:rPr lang="en-US" sz="1800" b="0" spc="240" dirty="0">
                <a:solidFill>
                  <a:srgbClr val="001F5F"/>
                </a:solidFill>
                <a:latin typeface="Bahnschrift Light"/>
                <a:cs typeface="Bahnschrift Light"/>
              </a:rPr>
              <a:t> </a:t>
            </a:r>
            <a:r>
              <a:rPr lang="en-US" sz="1800" b="0" dirty="0">
                <a:solidFill>
                  <a:srgbClr val="001F5F"/>
                </a:solidFill>
                <a:latin typeface="Bahnschrift Light"/>
                <a:cs typeface="Bahnschrift Light"/>
              </a:rPr>
              <a:t>in</a:t>
            </a:r>
            <a:r>
              <a:rPr lang="en-US" sz="1800" b="0" spc="250" dirty="0">
                <a:solidFill>
                  <a:srgbClr val="001F5F"/>
                </a:solidFill>
                <a:latin typeface="Bahnschrift Light"/>
                <a:cs typeface="Bahnschrift Light"/>
              </a:rPr>
              <a:t> </a:t>
            </a:r>
            <a:r>
              <a:rPr lang="en-US" sz="1800" b="0" spc="-5" dirty="0">
                <a:solidFill>
                  <a:srgbClr val="001F5F"/>
                </a:solidFill>
                <a:latin typeface="Bahnschrift Light"/>
                <a:cs typeface="Bahnschrift Light"/>
              </a:rPr>
              <a:t>case</a:t>
            </a:r>
            <a:r>
              <a:rPr lang="en-US" sz="1800" b="0" spc="250" dirty="0">
                <a:solidFill>
                  <a:srgbClr val="001F5F"/>
                </a:solidFill>
                <a:latin typeface="Bahnschrift Light"/>
                <a:cs typeface="Bahnschrift Light"/>
              </a:rPr>
              <a:t> </a:t>
            </a:r>
            <a:r>
              <a:rPr lang="en-US" sz="1800" b="0" dirty="0">
                <a:solidFill>
                  <a:srgbClr val="001F5F"/>
                </a:solidFill>
                <a:latin typeface="Bahnschrift Light"/>
                <a:cs typeface="Bahnschrift Light"/>
              </a:rPr>
              <a:t>of</a:t>
            </a:r>
            <a:endParaRPr lang="en-US" sz="2800" dirty="0">
              <a:latin typeface="Bahnschrift Light"/>
              <a:cs typeface="Bahnschrift Light"/>
            </a:endParaRPr>
          </a:p>
          <a:p>
            <a:pPr marL="469265">
              <a:lnSpc>
                <a:spcPct val="100000"/>
              </a:lnSpc>
            </a:pPr>
            <a:r>
              <a:rPr lang="en-US" sz="1800" b="0" dirty="0">
                <a:solidFill>
                  <a:srgbClr val="001F5F"/>
                </a:solidFill>
                <a:latin typeface="Bahnschrift Light"/>
                <a:cs typeface="Bahnschrift Light"/>
              </a:rPr>
              <a:t>loan</a:t>
            </a:r>
            <a:r>
              <a:rPr lang="en-US" sz="1800" b="0" spc="-10" dirty="0">
                <a:solidFill>
                  <a:srgbClr val="001F5F"/>
                </a:solidFill>
                <a:latin typeface="Bahnschrift Light"/>
                <a:cs typeface="Bahnschrift Light"/>
              </a:rPr>
              <a:t> </a:t>
            </a:r>
            <a:r>
              <a:rPr lang="en-US" sz="1800" b="0" spc="-5" dirty="0">
                <a:solidFill>
                  <a:srgbClr val="001F5F"/>
                </a:solidFill>
                <a:latin typeface="Bahnschrift Light"/>
                <a:cs typeface="Bahnschrift Light"/>
              </a:rPr>
              <a:t>defaults</a:t>
            </a:r>
            <a:r>
              <a:rPr lang="en-US" spc="-5" dirty="0">
                <a:solidFill>
                  <a:srgbClr val="001F5F"/>
                </a:solidFill>
                <a:latin typeface="Bahnschrift Light"/>
                <a:cs typeface="Bahnschrift Light"/>
              </a:rPr>
              <a:t> and </a:t>
            </a:r>
            <a:r>
              <a:rPr lang="en-US" sz="1800" b="0" spc="-5" dirty="0">
                <a:solidFill>
                  <a:srgbClr val="001F5F"/>
                </a:solidFill>
                <a:latin typeface="Bahnschrift Light"/>
                <a:cs typeface="Bahnschrift Light"/>
              </a:rPr>
              <a:t>the</a:t>
            </a:r>
            <a:r>
              <a:rPr lang="en-US" sz="1800" b="0" spc="5" dirty="0">
                <a:solidFill>
                  <a:srgbClr val="001F5F"/>
                </a:solidFill>
                <a:latin typeface="Bahnschrift Light"/>
                <a:cs typeface="Bahnschrift Light"/>
              </a:rPr>
              <a:t> </a:t>
            </a:r>
            <a:r>
              <a:rPr lang="en-US" sz="1800" b="0" dirty="0">
                <a:solidFill>
                  <a:srgbClr val="001F5F"/>
                </a:solidFill>
                <a:latin typeface="Bahnschrift Light"/>
                <a:cs typeface="Bahnschrift Light"/>
              </a:rPr>
              <a:t>system</a:t>
            </a:r>
            <a:r>
              <a:rPr lang="en-US" sz="1800" b="0" spc="-20" dirty="0">
                <a:solidFill>
                  <a:srgbClr val="001F5F"/>
                </a:solidFill>
                <a:latin typeface="Bahnschrift Light"/>
                <a:cs typeface="Bahnschrift Light"/>
              </a:rPr>
              <a:t> </a:t>
            </a:r>
            <a:r>
              <a:rPr lang="en-US" sz="1800" b="0" spc="-5" dirty="0">
                <a:solidFill>
                  <a:srgbClr val="001F5F"/>
                </a:solidFill>
                <a:latin typeface="Bahnschrift Light"/>
                <a:cs typeface="Bahnschrift Light"/>
              </a:rPr>
              <a:t>will </a:t>
            </a:r>
            <a:r>
              <a:rPr lang="en-US" sz="1800" b="0" dirty="0">
                <a:solidFill>
                  <a:srgbClr val="001F5F"/>
                </a:solidFill>
                <a:latin typeface="Bahnschrift Light"/>
                <a:cs typeface="Bahnschrift Light"/>
              </a:rPr>
              <a:t>remind</a:t>
            </a:r>
            <a:r>
              <a:rPr lang="en-US" sz="1800" b="0" spc="-20" dirty="0">
                <a:solidFill>
                  <a:srgbClr val="001F5F"/>
                </a:solidFill>
                <a:latin typeface="Bahnschrift Light"/>
                <a:cs typeface="Bahnschrift Light"/>
              </a:rPr>
              <a:t> </a:t>
            </a:r>
            <a:r>
              <a:rPr lang="en-US" sz="1800" b="0" spc="-5" dirty="0">
                <a:solidFill>
                  <a:srgbClr val="001F5F"/>
                </a:solidFill>
                <a:latin typeface="Bahnschrift Light"/>
                <a:cs typeface="Bahnschrift Light"/>
              </a:rPr>
              <a:t>clients</a:t>
            </a:r>
            <a:r>
              <a:rPr lang="en-US" sz="1800" b="0" spc="5" dirty="0">
                <a:solidFill>
                  <a:srgbClr val="001F5F"/>
                </a:solidFill>
                <a:latin typeface="Bahnschrift Light"/>
                <a:cs typeface="Bahnschrift Light"/>
              </a:rPr>
              <a:t> </a:t>
            </a:r>
            <a:r>
              <a:rPr lang="en-US" sz="1800" b="0" spc="-5" dirty="0">
                <a:solidFill>
                  <a:srgbClr val="001F5F"/>
                </a:solidFill>
                <a:latin typeface="Bahnschrift Light"/>
                <a:cs typeface="Bahnschrift Light"/>
              </a:rPr>
              <a:t>automatically</a:t>
            </a:r>
            <a:r>
              <a:rPr lang="en-US" sz="1800" b="0" spc="-40" dirty="0">
                <a:solidFill>
                  <a:srgbClr val="001F5F"/>
                </a:solidFill>
                <a:latin typeface="Bahnschrift Light"/>
                <a:cs typeface="Bahnschrift Light"/>
              </a:rPr>
              <a:t> </a:t>
            </a:r>
            <a:r>
              <a:rPr lang="en-US" sz="1800" b="0" spc="-5" dirty="0">
                <a:solidFill>
                  <a:srgbClr val="001F5F"/>
                </a:solidFill>
                <a:latin typeface="Bahnschrift Light"/>
                <a:cs typeface="Bahnschrift Light"/>
              </a:rPr>
              <a:t>to</a:t>
            </a:r>
            <a:r>
              <a:rPr lang="en-US" sz="1800" b="0" spc="5" dirty="0">
                <a:solidFill>
                  <a:srgbClr val="001F5F"/>
                </a:solidFill>
                <a:latin typeface="Bahnschrift Light"/>
                <a:cs typeface="Bahnschrift Light"/>
              </a:rPr>
              <a:t> </a:t>
            </a:r>
            <a:r>
              <a:rPr lang="en-US" sz="1800" b="0" dirty="0">
                <a:solidFill>
                  <a:srgbClr val="001F5F"/>
                </a:solidFill>
                <a:latin typeface="Bahnschrift Light"/>
                <a:cs typeface="Bahnschrift Light"/>
              </a:rPr>
              <a:t>repay</a:t>
            </a:r>
            <a:r>
              <a:rPr lang="en-US" sz="1800" b="0" spc="-10" dirty="0">
                <a:solidFill>
                  <a:srgbClr val="001F5F"/>
                </a:solidFill>
                <a:latin typeface="Bahnschrift Light"/>
                <a:cs typeface="Bahnschrift Light"/>
              </a:rPr>
              <a:t> </a:t>
            </a:r>
            <a:r>
              <a:rPr lang="en-US" sz="1800" b="0" spc="-5" dirty="0">
                <a:solidFill>
                  <a:srgbClr val="001F5F"/>
                </a:solidFill>
                <a:latin typeface="Bahnschrift Light"/>
                <a:cs typeface="Bahnschrift Light"/>
              </a:rPr>
              <a:t>their</a:t>
            </a:r>
            <a:r>
              <a:rPr lang="en-US" sz="1800" b="0" spc="-20" dirty="0">
                <a:solidFill>
                  <a:srgbClr val="001F5F"/>
                </a:solidFill>
                <a:latin typeface="Bahnschrift Light"/>
                <a:cs typeface="Bahnschrift Light"/>
              </a:rPr>
              <a:t> </a:t>
            </a:r>
            <a:r>
              <a:rPr lang="en-US" sz="1800" b="0" dirty="0">
                <a:solidFill>
                  <a:srgbClr val="001F5F"/>
                </a:solidFill>
                <a:latin typeface="Bahnschrift Light"/>
                <a:cs typeface="Bahnschrift Light"/>
              </a:rPr>
              <a:t>loans</a:t>
            </a:r>
            <a:r>
              <a:rPr lang="en-US" sz="1800" b="0" spc="-10" dirty="0">
                <a:solidFill>
                  <a:srgbClr val="001F5F"/>
                </a:solidFill>
                <a:latin typeface="Bahnschrift Light"/>
                <a:cs typeface="Bahnschrift Light"/>
              </a:rPr>
              <a:t> </a:t>
            </a:r>
            <a:r>
              <a:rPr lang="en-US" sz="1800" b="0" dirty="0">
                <a:solidFill>
                  <a:srgbClr val="001F5F"/>
                </a:solidFill>
                <a:latin typeface="Bahnschrift Light"/>
                <a:cs typeface="Bahnschrift Light"/>
              </a:rPr>
              <a:t>in </a:t>
            </a:r>
            <a:r>
              <a:rPr lang="en-US" sz="1800" b="0" spc="-5" dirty="0">
                <a:solidFill>
                  <a:srgbClr val="001F5F"/>
                </a:solidFill>
                <a:latin typeface="Bahnschrift Light"/>
                <a:cs typeface="Bahnschrift Light"/>
              </a:rPr>
              <a:t>time.</a:t>
            </a:r>
            <a:endParaRPr lang="en-US" sz="1800" dirty="0">
              <a:latin typeface="Bahnschrift Light"/>
              <a:cs typeface="Bahnschrift Light"/>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460502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RESEARCH</a:t>
            </a:r>
            <a:r>
              <a:rPr spc="-90" dirty="0">
                <a:solidFill>
                  <a:srgbClr val="FFC000"/>
                </a:solidFill>
              </a:rPr>
              <a:t> </a:t>
            </a:r>
            <a:r>
              <a:rPr dirty="0">
                <a:solidFill>
                  <a:srgbClr val="FFC000"/>
                </a:solidFill>
              </a:rPr>
              <a:t>QUESTIONS</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5" name="object 4">
            <a:extLst>
              <a:ext uri="{FF2B5EF4-FFF2-40B4-BE49-F238E27FC236}">
                <a16:creationId xmlns:a16="http://schemas.microsoft.com/office/drawing/2014/main" id="{CDE84BCA-3805-6D1E-D540-A36B819BB57B}"/>
              </a:ext>
            </a:extLst>
          </p:cNvPr>
          <p:cNvSpPr txBox="1"/>
          <p:nvPr/>
        </p:nvSpPr>
        <p:spPr>
          <a:xfrm>
            <a:off x="519944" y="1676400"/>
            <a:ext cx="11214856" cy="4516236"/>
          </a:xfrm>
          <a:prstGeom prst="rect">
            <a:avLst/>
          </a:prstGeom>
        </p:spPr>
        <p:txBody>
          <a:bodyPr vert="horz" wrap="square" lIns="0" tIns="13335" rIns="0" bIns="0" rtlCol="0">
            <a:spAutoFit/>
          </a:bodyPr>
          <a:lstStyle/>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spc="-5" dirty="0">
                <a:solidFill>
                  <a:srgbClr val="002060"/>
                </a:solidFill>
                <a:latin typeface="Bahnschrift Light"/>
                <a:cs typeface="Bahnschrift Light"/>
              </a:rPr>
              <a:t>How can a Centralized Loan Application Management System that centralize multiple microfinance institutions on a single platform.</a:t>
            </a:r>
          </a:p>
          <a:p>
            <a:pPr marL="469900" indent="-457200">
              <a:lnSpc>
                <a:spcPct val="250000"/>
              </a:lnSpc>
              <a:spcBef>
                <a:spcPts val="105"/>
              </a:spcBef>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How can a Cross Platform Centralized Loan Application Management System automate the Loan Application Process.</a:t>
            </a:r>
          </a:p>
          <a:p>
            <a:pPr marL="469900" indent="-457200">
              <a:lnSpc>
                <a:spcPct val="250000"/>
              </a:lnSpc>
              <a:spcBef>
                <a:spcPts val="105"/>
              </a:spcBef>
              <a:buFontTx/>
              <a:buAutoNum type="arabicPeriod"/>
              <a:tabLst>
                <a:tab pos="469265" algn="l"/>
                <a:tab pos="469900" algn="l"/>
                <a:tab pos="857885" algn="l"/>
                <a:tab pos="2898775" algn="l"/>
                <a:tab pos="3999229" algn="l"/>
                <a:tab pos="5422265" algn="l"/>
                <a:tab pos="10607040" algn="l"/>
              </a:tabLst>
            </a:pPr>
            <a:r>
              <a:rPr lang="en-US" sz="2000" dirty="0">
                <a:solidFill>
                  <a:srgbClr val="002060"/>
                </a:solidFill>
                <a:latin typeface="Bahnschrift Light"/>
                <a:cs typeface="Bahnschrift Light"/>
              </a:rPr>
              <a:t>How can a Centralized Loan Application management System that </a:t>
            </a:r>
            <a:r>
              <a:rPr lang="en-US" sz="2000" b="0" dirty="0">
                <a:solidFill>
                  <a:srgbClr val="002060"/>
                </a:solidFill>
                <a:latin typeface="Bahnschrift Light"/>
                <a:cs typeface="Bahnschrift Light"/>
              </a:rPr>
              <a:t>reduce</a:t>
            </a:r>
            <a:r>
              <a:rPr lang="en-US" sz="2000" b="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the</a:t>
            </a:r>
            <a:r>
              <a:rPr lang="en-US" sz="2000" b="0" dirty="0">
                <a:solidFill>
                  <a:srgbClr val="002060"/>
                </a:solidFill>
                <a:latin typeface="Bahnschrift Light"/>
                <a:cs typeface="Bahnschrift Light"/>
              </a:rPr>
              <a:t> </a:t>
            </a:r>
            <a:r>
              <a:rPr lang="en-US" sz="2000" b="0" spc="-5" dirty="0">
                <a:solidFill>
                  <a:srgbClr val="002060"/>
                </a:solidFill>
                <a:latin typeface="Bahnschrift Light"/>
                <a:cs typeface="Bahnschrift Light"/>
              </a:rPr>
              <a:t>risks</a:t>
            </a:r>
            <a:r>
              <a:rPr lang="en-US" sz="2000" b="0" dirty="0">
                <a:solidFill>
                  <a:srgbClr val="002060"/>
                </a:solidFill>
                <a:latin typeface="Bahnschrift Light"/>
                <a:cs typeface="Bahnschrift Light"/>
              </a:rPr>
              <a:t> of</a:t>
            </a:r>
            <a:r>
              <a:rPr lang="en-US" sz="2000" b="0" spc="-5" dirty="0">
                <a:solidFill>
                  <a:srgbClr val="002060"/>
                </a:solidFill>
                <a:latin typeface="Bahnschrift Light"/>
                <a:cs typeface="Bahnschrift Light"/>
              </a:rPr>
              <a:t> </a:t>
            </a:r>
            <a:r>
              <a:rPr lang="en-US" sz="2000" b="0" dirty="0">
                <a:solidFill>
                  <a:srgbClr val="002060"/>
                </a:solidFill>
                <a:latin typeface="Bahnschrift Light"/>
                <a:cs typeface="Bahnschrift Light"/>
              </a:rPr>
              <a:t>Loan</a:t>
            </a:r>
            <a:r>
              <a:rPr lang="en-US" sz="2000" b="0" spc="-10" dirty="0">
                <a:solidFill>
                  <a:srgbClr val="002060"/>
                </a:solidFill>
                <a:latin typeface="Bahnschrift Light"/>
                <a:cs typeface="Bahnschrift Light"/>
              </a:rPr>
              <a:t> </a:t>
            </a:r>
            <a:r>
              <a:rPr lang="en-US" sz="2000" b="0" dirty="0">
                <a:solidFill>
                  <a:srgbClr val="002060"/>
                </a:solidFill>
                <a:latin typeface="Bahnschrift Light"/>
                <a:cs typeface="Bahnschrift Light"/>
              </a:rPr>
              <a:t>Defaults</a:t>
            </a:r>
            <a:r>
              <a:rPr lang="en-US" sz="2000" b="0" spc="-25" dirty="0">
                <a:solidFill>
                  <a:srgbClr val="002060"/>
                </a:solidFill>
                <a:latin typeface="Bahnschrift Light"/>
                <a:cs typeface="Bahnschrift Light"/>
              </a:rPr>
              <a:t> </a:t>
            </a:r>
            <a:r>
              <a:rPr lang="en-US" sz="2000" b="0" dirty="0">
                <a:solidFill>
                  <a:srgbClr val="002060"/>
                </a:solidFill>
                <a:latin typeface="Bahnschrift Light"/>
                <a:cs typeface="Bahnschrift Light"/>
              </a:rPr>
              <a:t>experienced</a:t>
            </a:r>
            <a:r>
              <a:rPr lang="en-US" sz="2000" b="0" spc="-15" dirty="0">
                <a:solidFill>
                  <a:srgbClr val="002060"/>
                </a:solidFill>
                <a:latin typeface="Bahnschrift Light"/>
                <a:cs typeface="Bahnschrift Light"/>
              </a:rPr>
              <a:t> </a:t>
            </a:r>
            <a:r>
              <a:rPr lang="en-US" sz="2000" b="0" dirty="0">
                <a:solidFill>
                  <a:srgbClr val="002060"/>
                </a:solidFill>
                <a:latin typeface="Bahnschrift Light"/>
                <a:cs typeface="Bahnschrift Light"/>
              </a:rPr>
              <a:t>by</a:t>
            </a:r>
            <a:r>
              <a:rPr lang="en-US" sz="2000" b="0" spc="-15" dirty="0">
                <a:solidFill>
                  <a:srgbClr val="002060"/>
                </a:solidFill>
                <a:latin typeface="Bahnschrift Light"/>
                <a:cs typeface="Bahnschrift Light"/>
              </a:rPr>
              <a:t> </a:t>
            </a:r>
            <a:r>
              <a:rPr lang="en-US" sz="2000" b="0" spc="-5" dirty="0">
                <a:solidFill>
                  <a:srgbClr val="002060"/>
                </a:solidFill>
                <a:latin typeface="Bahnschrift Light"/>
                <a:cs typeface="Bahnschrift Light"/>
              </a:rPr>
              <a:t>microfinance</a:t>
            </a:r>
            <a:r>
              <a:rPr lang="en-US" sz="2000" b="0" spc="-10" dirty="0">
                <a:solidFill>
                  <a:srgbClr val="002060"/>
                </a:solidFill>
                <a:latin typeface="Bahnschrift Light"/>
                <a:cs typeface="Bahnschrift Light"/>
              </a:rPr>
              <a:t> </a:t>
            </a:r>
            <a:r>
              <a:rPr lang="en-US" sz="2000" b="0" spc="-5" dirty="0">
                <a:solidFill>
                  <a:srgbClr val="002060"/>
                </a:solidFill>
                <a:latin typeface="Bahnschrift Light"/>
                <a:cs typeface="Bahnschrift Light"/>
              </a:rPr>
              <a:t>institutions.</a:t>
            </a:r>
            <a:endParaRPr sz="2000" dirty="0">
              <a:solidFill>
                <a:srgbClr val="002060"/>
              </a:solidFill>
              <a:latin typeface="Bahnschrift Light"/>
              <a:cs typeface="Bahnschrift Light"/>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5116195"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SCOPE</a:t>
            </a:r>
            <a:r>
              <a:rPr spc="-40" dirty="0">
                <a:solidFill>
                  <a:srgbClr val="FFC000"/>
                </a:solidFill>
              </a:rPr>
              <a:t> </a:t>
            </a:r>
            <a:r>
              <a:rPr dirty="0">
                <a:solidFill>
                  <a:srgbClr val="FFC000"/>
                </a:solidFill>
              </a:rPr>
              <a:t>OF</a:t>
            </a:r>
            <a:r>
              <a:rPr spc="-10" dirty="0">
                <a:solidFill>
                  <a:srgbClr val="FFC000"/>
                </a:solidFill>
              </a:rPr>
              <a:t> </a:t>
            </a:r>
            <a:r>
              <a:rPr dirty="0">
                <a:solidFill>
                  <a:srgbClr val="FFC000"/>
                </a:solidFill>
              </a:rPr>
              <a:t>THE</a:t>
            </a:r>
            <a:r>
              <a:rPr spc="-35" dirty="0">
                <a:solidFill>
                  <a:srgbClr val="FFC000"/>
                </a:solidFill>
              </a:rPr>
              <a:t> </a:t>
            </a:r>
            <a:r>
              <a:rPr spc="-5" dirty="0">
                <a:solidFill>
                  <a:srgbClr val="FFC000"/>
                </a:solidFill>
              </a:rPr>
              <a:t>RESEARCH</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2796" y="1541112"/>
            <a:ext cx="10948670" cy="4117409"/>
          </a:xfrm>
          <a:prstGeom prst="rect">
            <a:avLst/>
          </a:prstGeom>
        </p:spPr>
        <p:txBody>
          <a:bodyPr vert="horz" wrap="square" lIns="0" tIns="12065" rIns="0" bIns="0" rtlCol="0">
            <a:spAutoFit/>
          </a:bodyPr>
          <a:lstStyle/>
          <a:p>
            <a:pPr marL="12700" marR="5080" algn="just">
              <a:lnSpc>
                <a:spcPct val="150000"/>
              </a:lnSpc>
              <a:spcBef>
                <a:spcPts val="95"/>
              </a:spcBef>
            </a:pPr>
            <a:r>
              <a:rPr lang="en-US" sz="2000" b="0" spc="-5" dirty="0">
                <a:solidFill>
                  <a:srgbClr val="001F5F"/>
                </a:solidFill>
                <a:latin typeface="Bahnschrift Light"/>
                <a:cs typeface="Bahnschrift Light"/>
              </a:rPr>
              <a:t>This research focuses </a:t>
            </a:r>
            <a:r>
              <a:rPr lang="en-US" sz="2000" b="0" spc="-10" dirty="0">
                <a:solidFill>
                  <a:srgbClr val="001F5F"/>
                </a:solidFill>
                <a:latin typeface="Bahnschrift Light"/>
                <a:cs typeface="Bahnschrift Light"/>
              </a:rPr>
              <a:t>on </a:t>
            </a:r>
            <a:r>
              <a:rPr lang="en-US" sz="2000" b="0" spc="-5" dirty="0">
                <a:solidFill>
                  <a:srgbClr val="001F5F"/>
                </a:solidFill>
                <a:latin typeface="Bahnschrift Light"/>
                <a:cs typeface="Bahnschrift Light"/>
              </a:rPr>
              <a:t>two parties, the Clients/debtors and the Microfinance </a:t>
            </a:r>
            <a:r>
              <a:rPr lang="en-US" sz="2000" b="0" spc="-10" dirty="0">
                <a:solidFill>
                  <a:srgbClr val="001F5F"/>
                </a:solidFill>
                <a:latin typeface="Bahnschrift Light"/>
                <a:cs typeface="Bahnschrift Light"/>
              </a:rPr>
              <a:t>Institution </a:t>
            </a:r>
            <a:r>
              <a:rPr lang="en-US" sz="2000" b="0" dirty="0">
                <a:solidFill>
                  <a:srgbClr val="001F5F"/>
                </a:solidFill>
                <a:latin typeface="Bahnschrift Light"/>
                <a:cs typeface="Bahnschrift Light"/>
              </a:rPr>
              <a:t>on </a:t>
            </a:r>
            <a:r>
              <a:rPr lang="en-US" sz="2000" b="0" spc="5" dirty="0">
                <a:solidFill>
                  <a:srgbClr val="001F5F"/>
                </a:solidFill>
                <a:latin typeface="Bahnschrift Light"/>
                <a:cs typeface="Bahnschrift Light"/>
              </a:rPr>
              <a:t> </a:t>
            </a:r>
            <a:r>
              <a:rPr lang="en-US" sz="2000" b="0" spc="-5" dirty="0">
                <a:solidFill>
                  <a:srgbClr val="001F5F"/>
                </a:solidFill>
                <a:latin typeface="Bahnschrift Light"/>
                <a:cs typeface="Bahnschrift Light"/>
              </a:rPr>
              <a:t>which</a:t>
            </a:r>
            <a:r>
              <a:rPr lang="en-US" sz="2000" b="0" dirty="0">
                <a:solidFill>
                  <a:srgbClr val="001F5F"/>
                </a:solidFill>
                <a:latin typeface="Bahnschrift Light"/>
                <a:cs typeface="Bahnschrift Light"/>
              </a:rPr>
              <a:t> </a:t>
            </a:r>
            <a:r>
              <a:rPr lang="en-US" sz="2000" b="0" spc="-5" dirty="0">
                <a:solidFill>
                  <a:srgbClr val="001F5F"/>
                </a:solidFill>
                <a:latin typeface="Bahnschrift Light"/>
                <a:cs typeface="Bahnschrift Light"/>
              </a:rPr>
              <a:t>the</a:t>
            </a:r>
            <a:r>
              <a:rPr lang="en-US" sz="2000" b="0" dirty="0">
                <a:solidFill>
                  <a:srgbClr val="001F5F"/>
                </a:solidFill>
                <a:latin typeface="Bahnschrift Light"/>
                <a:cs typeface="Bahnschrift Light"/>
              </a:rPr>
              <a:t> </a:t>
            </a:r>
            <a:r>
              <a:rPr lang="en-US" sz="2000" b="0" spc="-10" dirty="0">
                <a:solidFill>
                  <a:srgbClr val="001F5F"/>
                </a:solidFill>
                <a:latin typeface="Bahnschrift Light"/>
                <a:cs typeface="Bahnschrift Light"/>
              </a:rPr>
              <a:t>study</a:t>
            </a:r>
            <a:r>
              <a:rPr lang="en-US" sz="2000" b="0" spc="-5" dirty="0">
                <a:solidFill>
                  <a:srgbClr val="001F5F"/>
                </a:solidFill>
                <a:latin typeface="Bahnschrift Light"/>
                <a:cs typeface="Bahnschrift Light"/>
              </a:rPr>
              <a:t> was</a:t>
            </a:r>
            <a:r>
              <a:rPr lang="en-US" sz="2000" b="0" dirty="0">
                <a:solidFill>
                  <a:srgbClr val="001F5F"/>
                </a:solidFill>
                <a:latin typeface="Bahnschrift Light"/>
                <a:cs typeface="Bahnschrift Light"/>
              </a:rPr>
              <a:t> </a:t>
            </a:r>
            <a:r>
              <a:rPr lang="en-US" sz="2000" b="0" spc="-5" dirty="0">
                <a:solidFill>
                  <a:srgbClr val="001F5F"/>
                </a:solidFill>
                <a:latin typeface="Bahnschrift Light"/>
                <a:cs typeface="Bahnschrift Light"/>
              </a:rPr>
              <a:t>conducted</a:t>
            </a:r>
            <a:r>
              <a:rPr lang="en-US" sz="2000" b="0" dirty="0">
                <a:solidFill>
                  <a:srgbClr val="001F5F"/>
                </a:solidFill>
                <a:latin typeface="Bahnschrift Light"/>
                <a:cs typeface="Bahnschrift Light"/>
              </a:rPr>
              <a:t> in</a:t>
            </a:r>
            <a:r>
              <a:rPr lang="en-US" sz="2000" b="0" spc="5" dirty="0">
                <a:solidFill>
                  <a:srgbClr val="001F5F"/>
                </a:solidFill>
                <a:latin typeface="Bahnschrift Light"/>
                <a:cs typeface="Bahnschrift Light"/>
              </a:rPr>
              <a:t> </a:t>
            </a:r>
            <a:r>
              <a:rPr lang="en-US" sz="2000" b="0" spc="-5" dirty="0">
                <a:solidFill>
                  <a:srgbClr val="001F5F"/>
                </a:solidFill>
                <a:latin typeface="Bahnschrift Light"/>
                <a:cs typeface="Bahnschrift Light"/>
              </a:rPr>
              <a:t>Ndola.</a:t>
            </a:r>
            <a:r>
              <a:rPr lang="en-US" sz="2000" b="0" dirty="0">
                <a:solidFill>
                  <a:srgbClr val="001F5F"/>
                </a:solidFill>
                <a:latin typeface="Bahnschrift Light"/>
                <a:cs typeface="Bahnschrift Light"/>
              </a:rPr>
              <a:t> </a:t>
            </a:r>
            <a:r>
              <a:rPr lang="en-US" sz="2000" b="0" spc="-5" dirty="0">
                <a:solidFill>
                  <a:srgbClr val="001F5F"/>
                </a:solidFill>
                <a:latin typeface="Bahnschrift Light"/>
                <a:cs typeface="Bahnschrift Light"/>
              </a:rPr>
              <a:t>This Research is designed to facilitate the local microfinances Zambia. The system will be equipped with components to login/register, search, view, update and apply on the application while providing a custom user-friendly interface on both platforms (</a:t>
            </a:r>
            <a:r>
              <a:rPr lang="en-US" sz="2000" spc="-5" dirty="0">
                <a:solidFill>
                  <a:srgbClr val="001F5F"/>
                </a:solidFill>
                <a:latin typeface="Bahnschrift Light"/>
                <a:cs typeface="Bahnschrift Light"/>
              </a:rPr>
              <a:t>iOS &amp; Android</a:t>
            </a:r>
            <a:r>
              <a:rPr lang="en-US" sz="2000" b="0" spc="-5" dirty="0">
                <a:solidFill>
                  <a:srgbClr val="001F5F"/>
                </a:solidFill>
                <a:latin typeface="Bahnschrift Light"/>
                <a:cs typeface="Bahnschrift Light"/>
              </a:rPr>
              <a:t>). </a:t>
            </a:r>
          </a:p>
          <a:p>
            <a:pPr marL="12700" marR="5080" algn="just">
              <a:lnSpc>
                <a:spcPct val="150000"/>
              </a:lnSpc>
              <a:spcBef>
                <a:spcPts val="95"/>
              </a:spcBef>
            </a:pPr>
            <a:r>
              <a:rPr lang="en-US" sz="2000" b="0" spc="-5" dirty="0">
                <a:solidFill>
                  <a:srgbClr val="001F5F"/>
                </a:solidFill>
                <a:latin typeface="Bahnschrift Light"/>
                <a:cs typeface="Bahnschrift Light"/>
              </a:rPr>
              <a:t>The android/IOS application will be sitting on React Native and Node.js as back-end language and SQLite as the database management system.</a:t>
            </a:r>
          </a:p>
          <a:p>
            <a:pPr marL="12700" marR="6985" algn="just">
              <a:lnSpc>
                <a:spcPct val="150000"/>
              </a:lnSpc>
            </a:pPr>
            <a:r>
              <a:rPr sz="2000" b="0" spc="-5" dirty="0">
                <a:solidFill>
                  <a:srgbClr val="DAE2F3"/>
                </a:solidFill>
                <a:latin typeface="Bahnschrift Light"/>
                <a:cs typeface="Bahnschrift Light"/>
              </a:rPr>
              <a:t>The system will </a:t>
            </a:r>
            <a:r>
              <a:rPr sz="2000" b="0" dirty="0">
                <a:solidFill>
                  <a:srgbClr val="DAE2F3"/>
                </a:solidFill>
                <a:latin typeface="Bahnschrift Light"/>
                <a:cs typeface="Bahnschrift Light"/>
              </a:rPr>
              <a:t>be </a:t>
            </a:r>
            <a:r>
              <a:rPr sz="2000" b="0" spc="-5" dirty="0">
                <a:solidFill>
                  <a:srgbClr val="DAE2F3"/>
                </a:solidFill>
                <a:latin typeface="Bahnschrift Light"/>
                <a:cs typeface="Bahnschrift Light"/>
              </a:rPr>
              <a:t>developed </a:t>
            </a:r>
            <a:r>
              <a:rPr sz="2000" b="0" spc="-10" dirty="0">
                <a:solidFill>
                  <a:srgbClr val="DAE2F3"/>
                </a:solidFill>
                <a:latin typeface="Bahnschrift Light"/>
                <a:cs typeface="Bahnschrift Light"/>
              </a:rPr>
              <a:t>using </a:t>
            </a:r>
            <a:r>
              <a:rPr sz="2000" b="0" spc="-5" dirty="0">
                <a:solidFill>
                  <a:srgbClr val="DAE2F3"/>
                </a:solidFill>
                <a:latin typeface="Bahnschrift Light"/>
                <a:cs typeface="Bahnschrift Light"/>
              </a:rPr>
              <a:t>JavaScript </a:t>
            </a:r>
            <a:r>
              <a:rPr sz="2000" b="0" dirty="0">
                <a:solidFill>
                  <a:srgbClr val="DAE2F3"/>
                </a:solidFill>
                <a:latin typeface="Bahnschrift Light"/>
                <a:cs typeface="Bahnschrift Light"/>
              </a:rPr>
              <a:t>(React </a:t>
            </a:r>
            <a:r>
              <a:rPr sz="2000" b="0" spc="-5" dirty="0">
                <a:solidFill>
                  <a:srgbClr val="DAE2F3"/>
                </a:solidFill>
                <a:latin typeface="Bahnschrift Light"/>
                <a:cs typeface="Bahnschrift Light"/>
              </a:rPr>
              <a:t>Native, Node.js) </a:t>
            </a:r>
            <a:r>
              <a:rPr sz="2000" b="0" dirty="0">
                <a:solidFill>
                  <a:srgbClr val="DAE2F3"/>
                </a:solidFill>
                <a:latin typeface="Bahnschrift Light"/>
                <a:cs typeface="Bahnschrift Light"/>
              </a:rPr>
              <a:t>for </a:t>
            </a:r>
            <a:r>
              <a:rPr sz="2000" b="0" spc="-5" dirty="0">
                <a:solidFill>
                  <a:srgbClr val="DAE2F3"/>
                </a:solidFill>
                <a:latin typeface="Bahnschrift Light"/>
                <a:cs typeface="Bahnschrift Light"/>
              </a:rPr>
              <a:t>both </a:t>
            </a:r>
            <a:r>
              <a:rPr sz="2000" b="0" spc="-10" dirty="0">
                <a:solidFill>
                  <a:srgbClr val="DAE2F3"/>
                </a:solidFill>
                <a:latin typeface="Bahnschrift Light"/>
                <a:cs typeface="Bahnschrift Light"/>
              </a:rPr>
              <a:t>the </a:t>
            </a:r>
            <a:r>
              <a:rPr sz="2000" b="0" spc="-5" dirty="0">
                <a:solidFill>
                  <a:srgbClr val="DAE2F3"/>
                </a:solidFill>
                <a:latin typeface="Bahnschrift Light"/>
                <a:cs typeface="Bahnschrift Light"/>
              </a:rPr>
              <a:t>front </a:t>
            </a:r>
            <a:r>
              <a:rPr sz="2000" b="0" spc="-20" dirty="0">
                <a:solidFill>
                  <a:srgbClr val="DAE2F3"/>
                </a:solidFill>
                <a:latin typeface="Bahnschrift Light"/>
                <a:cs typeface="Bahnschrift Light"/>
              </a:rPr>
              <a:t>and </a:t>
            </a:r>
            <a:r>
              <a:rPr sz="2000" b="0" spc="-15" dirty="0">
                <a:solidFill>
                  <a:srgbClr val="DAE2F3"/>
                </a:solidFill>
                <a:latin typeface="Bahnschrift Light"/>
                <a:cs typeface="Bahnschrift Light"/>
              </a:rPr>
              <a:t> </a:t>
            </a:r>
            <a:r>
              <a:rPr sz="2000" b="0" spc="-5" dirty="0">
                <a:solidFill>
                  <a:srgbClr val="DAE2F3"/>
                </a:solidFill>
                <a:latin typeface="Bahnschrift Light"/>
                <a:cs typeface="Bahnschrift Light"/>
              </a:rPr>
              <a:t>Back-end</a:t>
            </a:r>
            <a:r>
              <a:rPr sz="2000" b="0" spc="-15" dirty="0">
                <a:solidFill>
                  <a:srgbClr val="DAE2F3"/>
                </a:solidFill>
                <a:latin typeface="Bahnschrift Light"/>
                <a:cs typeface="Bahnschrift Light"/>
              </a:rPr>
              <a:t> </a:t>
            </a:r>
            <a:r>
              <a:rPr sz="2000" b="0" dirty="0">
                <a:solidFill>
                  <a:srgbClr val="DAE2F3"/>
                </a:solidFill>
                <a:latin typeface="Bahnschrift Light"/>
                <a:cs typeface="Bahnschrift Light"/>
              </a:rPr>
              <a:t>and</a:t>
            </a:r>
            <a:r>
              <a:rPr sz="2000" b="0" spc="-25" dirty="0">
                <a:solidFill>
                  <a:srgbClr val="DAE2F3"/>
                </a:solidFill>
                <a:latin typeface="Bahnschrift Light"/>
                <a:cs typeface="Bahnschrift Light"/>
              </a:rPr>
              <a:t> </a:t>
            </a:r>
            <a:r>
              <a:rPr sz="2000" b="0" dirty="0">
                <a:solidFill>
                  <a:srgbClr val="DAE2F3"/>
                </a:solidFill>
                <a:latin typeface="Bahnschrift Light"/>
                <a:cs typeface="Bahnschrift Light"/>
              </a:rPr>
              <a:t>MongoDB</a:t>
            </a:r>
            <a:r>
              <a:rPr sz="2000" b="0" spc="-35" dirty="0">
                <a:solidFill>
                  <a:srgbClr val="DAE2F3"/>
                </a:solidFill>
                <a:latin typeface="Bahnschrift Light"/>
                <a:cs typeface="Bahnschrift Light"/>
              </a:rPr>
              <a:t> </a:t>
            </a:r>
            <a:r>
              <a:rPr sz="2000" b="0" dirty="0">
                <a:solidFill>
                  <a:srgbClr val="DAE2F3"/>
                </a:solidFill>
                <a:latin typeface="Bahnschrift Light"/>
                <a:cs typeface="Bahnschrift Light"/>
              </a:rPr>
              <a:t>for Database</a:t>
            </a:r>
            <a:r>
              <a:rPr sz="2000" b="0" spc="-40" dirty="0">
                <a:solidFill>
                  <a:srgbClr val="DAE2F3"/>
                </a:solidFill>
                <a:latin typeface="Bahnschrift Light"/>
                <a:cs typeface="Bahnschrift Light"/>
              </a:rPr>
              <a:t> </a:t>
            </a:r>
            <a:r>
              <a:rPr sz="2000" b="0" spc="-5" dirty="0">
                <a:solidFill>
                  <a:srgbClr val="DAE2F3"/>
                </a:solidFill>
                <a:latin typeface="Bahnschrift Light"/>
                <a:cs typeface="Bahnschrift Light"/>
              </a:rPr>
              <a:t>management.</a:t>
            </a:r>
            <a:endParaRPr sz="2000" dirty="0">
              <a:latin typeface="Bahnschrift Light"/>
              <a:cs typeface="Bahnschrift Light"/>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6534784"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SCOPE</a:t>
            </a:r>
            <a:r>
              <a:rPr spc="-30" dirty="0">
                <a:solidFill>
                  <a:srgbClr val="FFC000"/>
                </a:solidFill>
              </a:rPr>
              <a:t> </a:t>
            </a:r>
            <a:r>
              <a:rPr dirty="0">
                <a:solidFill>
                  <a:srgbClr val="FFC000"/>
                </a:solidFill>
              </a:rPr>
              <a:t>OF THE</a:t>
            </a:r>
            <a:r>
              <a:rPr spc="-25" dirty="0">
                <a:solidFill>
                  <a:srgbClr val="FFC000"/>
                </a:solidFill>
              </a:rPr>
              <a:t> </a:t>
            </a:r>
            <a:r>
              <a:rPr spc="-5" dirty="0">
                <a:solidFill>
                  <a:srgbClr val="FFC000"/>
                </a:solidFill>
              </a:rPr>
              <a:t>RESEARCH</a:t>
            </a:r>
            <a:r>
              <a:rPr spc="-30" dirty="0">
                <a:solidFill>
                  <a:srgbClr val="FFC000"/>
                </a:solidFill>
              </a:rPr>
              <a:t> </a:t>
            </a:r>
            <a:r>
              <a:rPr spc="-5" dirty="0">
                <a:solidFill>
                  <a:srgbClr val="FFC000"/>
                </a:solidFill>
              </a:rPr>
              <a:t>cont…</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1301809"/>
            <a:ext cx="7275830" cy="4197303"/>
          </a:xfrm>
          <a:prstGeom prst="rect">
            <a:avLst/>
          </a:prstGeom>
        </p:spPr>
        <p:txBody>
          <a:bodyPr vert="horz" wrap="square" lIns="0" tIns="209550" rIns="0" bIns="0" rtlCol="0">
            <a:spAutoFit/>
          </a:bodyPr>
          <a:lstStyle/>
          <a:p>
            <a:pPr marL="12700">
              <a:lnSpc>
                <a:spcPct val="100000"/>
              </a:lnSpc>
              <a:spcBef>
                <a:spcPts val="1650"/>
              </a:spcBef>
            </a:pPr>
            <a:r>
              <a:rPr sz="2400" b="1" spc="-5" dirty="0">
                <a:solidFill>
                  <a:srgbClr val="001F5F"/>
                </a:solidFill>
                <a:latin typeface="Bahnschrift Light"/>
                <a:cs typeface="Bahnschrift Light"/>
              </a:rPr>
              <a:t>System</a:t>
            </a:r>
            <a:r>
              <a:rPr sz="2400" b="1" dirty="0">
                <a:solidFill>
                  <a:srgbClr val="001F5F"/>
                </a:solidFill>
                <a:latin typeface="Bahnschrift Light"/>
                <a:cs typeface="Bahnschrift Light"/>
              </a:rPr>
              <a:t> </a:t>
            </a:r>
            <a:r>
              <a:rPr sz="2400" b="1" spc="-5" dirty="0">
                <a:solidFill>
                  <a:srgbClr val="001F5F"/>
                </a:solidFill>
                <a:latin typeface="Bahnschrift Light"/>
                <a:cs typeface="Bahnschrift Light"/>
              </a:rPr>
              <a:t>Functional Requirements</a:t>
            </a:r>
            <a:endParaRPr sz="2400" b="1" dirty="0">
              <a:latin typeface="Bahnschrift Light"/>
              <a:cs typeface="Bahnschrift Light"/>
            </a:endParaRPr>
          </a:p>
          <a:p>
            <a:pPr marL="469900" indent="-457200">
              <a:lnSpc>
                <a:spcPct val="100000"/>
              </a:lnSpc>
              <a:spcBef>
                <a:spcPts val="1300"/>
              </a:spcBef>
              <a:buAutoNum type="arabicPeriod"/>
              <a:tabLst>
                <a:tab pos="469265" algn="l"/>
                <a:tab pos="469900" algn="l"/>
              </a:tabLst>
            </a:pPr>
            <a:r>
              <a:rPr sz="2000" b="0" dirty="0">
                <a:solidFill>
                  <a:srgbClr val="001F5F"/>
                </a:solidFill>
                <a:latin typeface="Bahnschrift Light"/>
                <a:cs typeface="Bahnschrift Light"/>
              </a:rPr>
              <a:t>Lender</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Debtor</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login/sign-up</a:t>
            </a:r>
            <a:r>
              <a:rPr sz="2000" b="0" spc="-40" dirty="0">
                <a:solidFill>
                  <a:srgbClr val="001F5F"/>
                </a:solidFill>
                <a:latin typeface="Bahnschrift Light"/>
                <a:cs typeface="Bahnschrift Light"/>
              </a:rPr>
              <a:t> </a:t>
            </a:r>
            <a:r>
              <a:rPr sz="2000" b="0" dirty="0">
                <a:solidFill>
                  <a:srgbClr val="001F5F"/>
                </a:solidFill>
                <a:latin typeface="Bahnschrift Light"/>
                <a:cs typeface="Bahnschrift Light"/>
              </a:rPr>
              <a:t>on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mobile</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application</a:t>
            </a:r>
            <a:endParaRPr sz="2000" dirty="0">
              <a:latin typeface="Bahnschrift Light"/>
              <a:cs typeface="Bahnschrift Light"/>
            </a:endParaRPr>
          </a:p>
          <a:p>
            <a:pPr marL="469900" indent="-457200">
              <a:lnSpc>
                <a:spcPct val="100000"/>
              </a:lnSpc>
              <a:spcBef>
                <a:spcPts val="1200"/>
              </a:spcBef>
              <a:buAutoNum type="arabicPeriod"/>
              <a:tabLst>
                <a:tab pos="469265" algn="l"/>
                <a:tab pos="469900" algn="l"/>
              </a:tabLst>
            </a:pPr>
            <a:r>
              <a:rPr sz="2000" b="0" dirty="0">
                <a:solidFill>
                  <a:srgbClr val="001F5F"/>
                </a:solidFill>
                <a:latin typeface="Bahnschrift Light"/>
                <a:cs typeface="Bahnschrift Light"/>
              </a:rPr>
              <a:t>Lender</a:t>
            </a:r>
            <a:endParaRPr sz="2000" dirty="0">
              <a:latin typeface="Bahnschrift Light"/>
              <a:cs typeface="Bahnschrift Light"/>
            </a:endParaRPr>
          </a:p>
          <a:p>
            <a:pPr marL="927100" lvl="1" indent="-457200">
              <a:lnSpc>
                <a:spcPct val="100000"/>
              </a:lnSpc>
              <a:spcBef>
                <a:spcPts val="495"/>
              </a:spcBef>
              <a:buAutoNum type="arabicPeriod"/>
              <a:tabLst>
                <a:tab pos="926465" algn="l"/>
                <a:tab pos="927100" algn="l"/>
              </a:tabLst>
            </a:pPr>
            <a:r>
              <a:rPr sz="2000" b="0" spc="-5" dirty="0">
                <a:solidFill>
                  <a:srgbClr val="001F5F"/>
                </a:solidFill>
                <a:latin typeface="Bahnschrift Light"/>
                <a:cs typeface="Bahnschrift Light"/>
              </a:rPr>
              <a:t>View/monitor</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list</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5" dirty="0">
                <a:solidFill>
                  <a:srgbClr val="001F5F"/>
                </a:solidFill>
                <a:latin typeface="Bahnschrift Light"/>
                <a:cs typeface="Bahnschrift Light"/>
              </a:rPr>
              <a:t> Debtors</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Verify</a:t>
            </a:r>
            <a:r>
              <a:rPr sz="2000" b="0" spc="-30" dirty="0">
                <a:solidFill>
                  <a:srgbClr val="001F5F"/>
                </a:solidFill>
                <a:latin typeface="Bahnschrift Light"/>
                <a:cs typeface="Bahnschrift Light"/>
              </a:rPr>
              <a:t> </a:t>
            </a:r>
            <a:r>
              <a:rPr sz="2000" b="0" spc="-5" dirty="0">
                <a:solidFill>
                  <a:srgbClr val="001F5F"/>
                </a:solidFill>
                <a:latin typeface="Bahnschrift Light"/>
                <a:cs typeface="Bahnschrift Light"/>
              </a:rPr>
              <a:t>Debtor-loan</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requirements</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Set</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packages</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type,</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interest</a:t>
            </a:r>
            <a:r>
              <a:rPr sz="2000" b="0" spc="-35" dirty="0">
                <a:solidFill>
                  <a:srgbClr val="001F5F"/>
                </a:solidFill>
                <a:latin typeface="Bahnschrift Light"/>
                <a:cs typeface="Bahnschrift Light"/>
              </a:rPr>
              <a:t> </a:t>
            </a:r>
            <a:r>
              <a:rPr sz="2000" b="0" spc="-5" dirty="0">
                <a:solidFill>
                  <a:srgbClr val="001F5F"/>
                </a:solidFill>
                <a:latin typeface="Bahnschrift Light"/>
                <a:cs typeface="Bahnschrift Light"/>
              </a:rPr>
              <a:t>rates</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etc)</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Report</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Debtor</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track </a:t>
            </a:r>
            <a:r>
              <a:rPr sz="2000" b="0" dirty="0">
                <a:solidFill>
                  <a:srgbClr val="001F5F"/>
                </a:solidFill>
                <a:latin typeface="Bahnschrift Light"/>
                <a:cs typeface="Bahnschrift Light"/>
              </a:rPr>
              <a:t>live</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Location</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default)</a:t>
            </a:r>
            <a:endParaRPr sz="2000" dirty="0">
              <a:latin typeface="Bahnschrift Light"/>
              <a:cs typeface="Bahnschrift Light"/>
            </a:endParaRPr>
          </a:p>
          <a:p>
            <a:pPr marL="469900" indent="-457200">
              <a:lnSpc>
                <a:spcPct val="100000"/>
              </a:lnSpc>
              <a:spcBef>
                <a:spcPts val="705"/>
              </a:spcBef>
              <a:buAutoNum type="arabicPeriod"/>
              <a:tabLst>
                <a:tab pos="469265" algn="l"/>
                <a:tab pos="469900" algn="l"/>
              </a:tabLst>
            </a:pPr>
            <a:r>
              <a:rPr sz="2000" b="0" dirty="0">
                <a:solidFill>
                  <a:srgbClr val="001F5F"/>
                </a:solidFill>
                <a:latin typeface="Bahnschrift Light"/>
                <a:cs typeface="Bahnschrift Light"/>
              </a:rPr>
              <a:t>Debtor</a:t>
            </a:r>
            <a:endParaRPr sz="2000" dirty="0">
              <a:latin typeface="Bahnschrift Light"/>
              <a:cs typeface="Bahnschrift Light"/>
            </a:endParaRPr>
          </a:p>
          <a:p>
            <a:pPr marL="927100" lvl="1" indent="-457200">
              <a:lnSpc>
                <a:spcPct val="100000"/>
              </a:lnSpc>
              <a:spcBef>
                <a:spcPts val="495"/>
              </a:spcBef>
              <a:buAutoNum type="arabicPeriod"/>
              <a:tabLst>
                <a:tab pos="926465" algn="l"/>
                <a:tab pos="927100" algn="l"/>
              </a:tabLst>
            </a:pPr>
            <a:r>
              <a:rPr sz="2000" b="0" dirty="0">
                <a:solidFill>
                  <a:srgbClr val="001F5F"/>
                </a:solidFill>
                <a:latin typeface="Bahnschrift Light"/>
                <a:cs typeface="Bahnschrift Light"/>
              </a:rPr>
              <a:t>View</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list</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different</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Lenders</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(Microfinance Institutions)</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spc="-5" dirty="0">
                <a:solidFill>
                  <a:srgbClr val="001F5F"/>
                </a:solidFill>
                <a:latin typeface="Bahnschrift Light"/>
                <a:cs typeface="Bahnschrift Light"/>
              </a:rPr>
              <a:t>Apply</a:t>
            </a:r>
            <a:r>
              <a:rPr sz="2000" b="0" spc="-25" dirty="0">
                <a:solidFill>
                  <a:srgbClr val="001F5F"/>
                </a:solidFill>
                <a:latin typeface="Bahnschrift Light"/>
                <a:cs typeface="Bahnschrift Light"/>
              </a:rPr>
              <a:t> </a:t>
            </a:r>
            <a:r>
              <a:rPr sz="2000" b="0" dirty="0">
                <a:solidFill>
                  <a:srgbClr val="001F5F"/>
                </a:solidFill>
                <a:latin typeface="Bahnschrift Light"/>
                <a:cs typeface="Bahnschrift Light"/>
              </a:rPr>
              <a:t>for</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from</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selected</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Lender</a:t>
            </a:r>
            <a:endParaRPr sz="2000" dirty="0">
              <a:latin typeface="Bahnschrift Light"/>
              <a:cs typeface="Bahnschrift Light"/>
            </a:endParaRPr>
          </a:p>
          <a:p>
            <a:pPr marL="927100" lvl="1" indent="-457200">
              <a:lnSpc>
                <a:spcPct val="100000"/>
              </a:lnSpc>
              <a:buAutoNum type="arabicPeriod"/>
              <a:tabLst>
                <a:tab pos="926465" algn="l"/>
                <a:tab pos="927100" algn="l"/>
              </a:tabLst>
            </a:pPr>
            <a:r>
              <a:rPr sz="2000" b="0" dirty="0">
                <a:solidFill>
                  <a:srgbClr val="001F5F"/>
                </a:solidFill>
                <a:latin typeface="Bahnschrift Light"/>
                <a:cs typeface="Bahnschrift Light"/>
              </a:rPr>
              <a:t>Get</a:t>
            </a:r>
            <a:r>
              <a:rPr sz="2000" b="0" spc="-30" dirty="0">
                <a:solidFill>
                  <a:srgbClr val="001F5F"/>
                </a:solidFill>
                <a:latin typeface="Bahnschrift Light"/>
                <a:cs typeface="Bahnschrift Light"/>
              </a:rPr>
              <a:t> </a:t>
            </a:r>
            <a:r>
              <a:rPr sz="2000" b="0" dirty="0">
                <a:solidFill>
                  <a:srgbClr val="001F5F"/>
                </a:solidFill>
                <a:latin typeface="Bahnschrift Light"/>
                <a:cs typeface="Bahnschrift Light"/>
              </a:rPr>
              <a:t>reminder</a:t>
            </a:r>
            <a:r>
              <a:rPr sz="2000" b="0" spc="-45" dirty="0">
                <a:solidFill>
                  <a:srgbClr val="001F5F"/>
                </a:solidFill>
                <a:latin typeface="Bahnschrift Light"/>
                <a:cs typeface="Bahnschrift Light"/>
              </a:rPr>
              <a:t> </a:t>
            </a:r>
            <a:r>
              <a:rPr sz="2000" b="0" dirty="0">
                <a:solidFill>
                  <a:srgbClr val="001F5F"/>
                </a:solidFill>
                <a:latin typeface="Bahnschrift Light"/>
                <a:cs typeface="Bahnschrift Light"/>
              </a:rPr>
              <a:t>of</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Loan</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due</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dates</a:t>
            </a:r>
            <a:endParaRPr sz="2000" dirty="0">
              <a:latin typeface="Bahnschrift Light"/>
              <a:cs typeface="Bahnschrift Light"/>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050" y="772140"/>
            <a:ext cx="5022850" cy="513715"/>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C000"/>
                </a:solidFill>
              </a:rPr>
              <a:t>SIGNIFICANCE</a:t>
            </a:r>
            <a:r>
              <a:rPr spc="-65" dirty="0">
                <a:solidFill>
                  <a:srgbClr val="FFC000"/>
                </a:solidFill>
              </a:rPr>
              <a:t> </a:t>
            </a:r>
            <a:r>
              <a:rPr dirty="0">
                <a:solidFill>
                  <a:srgbClr val="FFC000"/>
                </a:solidFill>
              </a:rPr>
              <a:t>OF</a:t>
            </a:r>
            <a:r>
              <a:rPr spc="-15" dirty="0">
                <a:solidFill>
                  <a:srgbClr val="FFC000"/>
                </a:solidFill>
              </a:rPr>
              <a:t> </a:t>
            </a:r>
            <a:r>
              <a:rPr dirty="0">
                <a:solidFill>
                  <a:srgbClr val="FFC000"/>
                </a:solidFill>
              </a:rPr>
              <a:t>STUDY</a:t>
            </a:r>
          </a:p>
        </p:txBody>
      </p:sp>
      <p:sp>
        <p:nvSpPr>
          <p:cNvPr id="3" name="object 3"/>
          <p:cNvSpPr/>
          <p:nvPr/>
        </p:nvSpPr>
        <p:spPr>
          <a:xfrm>
            <a:off x="0" y="0"/>
            <a:ext cx="12192000" cy="597535"/>
          </a:xfrm>
          <a:custGeom>
            <a:avLst/>
            <a:gdLst/>
            <a:ahLst/>
            <a:cxnLst/>
            <a:rect l="l" t="t" r="r" b="b"/>
            <a:pathLst>
              <a:path w="12192000" h="597535">
                <a:moveTo>
                  <a:pt x="12192000" y="0"/>
                </a:moveTo>
                <a:lnTo>
                  <a:pt x="0" y="0"/>
                </a:lnTo>
                <a:lnTo>
                  <a:pt x="0" y="597408"/>
                </a:lnTo>
                <a:lnTo>
                  <a:pt x="12192000" y="597408"/>
                </a:lnTo>
                <a:lnTo>
                  <a:pt x="12192000" y="0"/>
                </a:lnTo>
                <a:close/>
              </a:path>
            </a:pathLst>
          </a:custGeom>
          <a:solidFill>
            <a:srgbClr val="001F5F"/>
          </a:solidFill>
        </p:spPr>
        <p:txBody>
          <a:bodyPr wrap="square" lIns="0" tIns="0" rIns="0" bIns="0" rtlCol="0"/>
          <a:lstStyle/>
          <a:p>
            <a:endParaRPr/>
          </a:p>
        </p:txBody>
      </p:sp>
      <p:sp>
        <p:nvSpPr>
          <p:cNvPr id="4" name="object 4"/>
          <p:cNvSpPr txBox="1"/>
          <p:nvPr/>
        </p:nvSpPr>
        <p:spPr>
          <a:xfrm>
            <a:off x="493050" y="2109541"/>
            <a:ext cx="10946765" cy="2797817"/>
          </a:xfrm>
          <a:prstGeom prst="rect">
            <a:avLst/>
          </a:prstGeom>
        </p:spPr>
        <p:txBody>
          <a:bodyPr vert="horz" wrap="square" lIns="0" tIns="13335" rIns="0" bIns="0" rtlCol="0">
            <a:spAutoFit/>
          </a:bodyPr>
          <a:lstStyle/>
          <a:p>
            <a:pPr marL="469900" indent="-457200">
              <a:lnSpc>
                <a:spcPct val="100000"/>
              </a:lnSpc>
              <a:spcBef>
                <a:spcPts val="105"/>
              </a:spcBef>
              <a:buAutoNum type="arabicPeriod"/>
              <a:tabLst>
                <a:tab pos="469265" algn="l"/>
                <a:tab pos="469900" algn="l"/>
              </a:tabLst>
            </a:pPr>
            <a:r>
              <a:rPr sz="2000" b="0" spc="-5" dirty="0">
                <a:solidFill>
                  <a:srgbClr val="001F5F"/>
                </a:solidFill>
                <a:latin typeface="Bahnschrift Light"/>
                <a:cs typeface="Bahnschrift Light"/>
              </a:rPr>
              <a:t>The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system</a:t>
            </a:r>
            <a:r>
              <a:rPr sz="2000" b="0" spc="245" dirty="0">
                <a:solidFill>
                  <a:srgbClr val="001F5F"/>
                </a:solidFill>
                <a:latin typeface="Bahnschrift Light"/>
                <a:cs typeface="Bahnschrift Light"/>
              </a:rPr>
              <a:t> </a:t>
            </a:r>
            <a:r>
              <a:rPr sz="2000" b="0" spc="-5" dirty="0">
                <a:solidFill>
                  <a:srgbClr val="001F5F"/>
                </a:solidFill>
                <a:latin typeface="Bahnschrift Light"/>
                <a:cs typeface="Bahnschrift Light"/>
              </a:rPr>
              <a:t>will</a:t>
            </a:r>
            <a:r>
              <a:rPr sz="2000" b="0" spc="254" dirty="0">
                <a:solidFill>
                  <a:srgbClr val="001F5F"/>
                </a:solidFill>
                <a:latin typeface="Bahnschrift Light"/>
                <a:cs typeface="Bahnschrift Light"/>
              </a:rPr>
              <a:t> </a:t>
            </a:r>
            <a:r>
              <a:rPr sz="2000" b="0" spc="-5" dirty="0">
                <a:solidFill>
                  <a:srgbClr val="001F5F"/>
                </a:solidFill>
                <a:latin typeface="Bahnschrift Light"/>
                <a:cs typeface="Bahnschrift Light"/>
              </a:rPr>
              <a:t>enable</a:t>
            </a:r>
            <a:r>
              <a:rPr sz="2000" b="0" spc="254" dirty="0">
                <a:solidFill>
                  <a:srgbClr val="001F5F"/>
                </a:solidFill>
                <a:latin typeface="Bahnschrift Light"/>
                <a:cs typeface="Bahnschrift Light"/>
              </a:rPr>
              <a:t> </a:t>
            </a:r>
            <a:r>
              <a:rPr sz="2000" b="0" spc="-10" dirty="0">
                <a:solidFill>
                  <a:srgbClr val="001F5F"/>
                </a:solidFill>
                <a:latin typeface="Bahnschrift Light"/>
                <a:cs typeface="Bahnschrift Light"/>
              </a:rPr>
              <a:t>the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Lender</a:t>
            </a:r>
            <a:r>
              <a:rPr sz="2000" b="0" spc="245"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report</a:t>
            </a:r>
            <a:r>
              <a:rPr sz="2000" b="0" spc="240"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Debtor</a:t>
            </a:r>
            <a:r>
              <a:rPr sz="2000" b="0" spc="245" dirty="0">
                <a:solidFill>
                  <a:srgbClr val="001F5F"/>
                </a:solidFill>
                <a:latin typeface="Bahnschrift Light"/>
                <a:cs typeface="Bahnschrift Light"/>
              </a:rPr>
              <a:t> </a:t>
            </a:r>
            <a:r>
              <a:rPr sz="2000" b="0" spc="-5" dirty="0">
                <a:solidFill>
                  <a:srgbClr val="001F5F"/>
                </a:solidFill>
                <a:latin typeface="Bahnschrift Light"/>
                <a:cs typeface="Bahnschrift Light"/>
              </a:rPr>
              <a:t>and</a:t>
            </a:r>
            <a:r>
              <a:rPr sz="2000" b="0" spc="250" dirty="0">
                <a:solidFill>
                  <a:srgbClr val="001F5F"/>
                </a:solidFill>
                <a:latin typeface="Bahnschrift Light"/>
                <a:cs typeface="Bahnschrift Light"/>
              </a:rPr>
              <a:t> </a:t>
            </a:r>
            <a:r>
              <a:rPr sz="2000" b="0" spc="-10" dirty="0">
                <a:solidFill>
                  <a:srgbClr val="001F5F"/>
                </a:solidFill>
                <a:latin typeface="Bahnschrift Light"/>
                <a:cs typeface="Bahnschrift Light"/>
              </a:rPr>
              <a:t>track</a:t>
            </a:r>
            <a:r>
              <a:rPr sz="2000" b="0" spc="254" dirty="0">
                <a:solidFill>
                  <a:srgbClr val="001F5F"/>
                </a:solidFill>
                <a:latin typeface="Bahnschrift Light"/>
                <a:cs typeface="Bahnschrift Light"/>
              </a:rPr>
              <a:t> </a:t>
            </a:r>
            <a:r>
              <a:rPr sz="2000" b="0" dirty="0">
                <a:solidFill>
                  <a:srgbClr val="001F5F"/>
                </a:solidFill>
                <a:latin typeface="Bahnschrift Light"/>
                <a:cs typeface="Bahnschrift Light"/>
              </a:rPr>
              <a:t>live</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location</a:t>
            </a:r>
            <a:r>
              <a:rPr sz="2000" b="0" spc="240" dirty="0">
                <a:solidFill>
                  <a:srgbClr val="001F5F"/>
                </a:solidFill>
                <a:latin typeface="Bahnschrift Light"/>
                <a:cs typeface="Bahnschrift Light"/>
              </a:rPr>
              <a:t> </a:t>
            </a:r>
            <a:r>
              <a:rPr sz="2000" b="0" dirty="0">
                <a:solidFill>
                  <a:srgbClr val="001F5F"/>
                </a:solidFill>
                <a:latin typeface="Bahnschrift Light"/>
                <a:cs typeface="Bahnschrift Light"/>
              </a:rPr>
              <a:t>in</a:t>
            </a:r>
            <a:r>
              <a:rPr sz="2000" b="0" spc="250" dirty="0">
                <a:solidFill>
                  <a:srgbClr val="001F5F"/>
                </a:solidFill>
                <a:latin typeface="Bahnschrift Light"/>
                <a:cs typeface="Bahnschrift Light"/>
              </a:rPr>
              <a:t> </a:t>
            </a:r>
            <a:r>
              <a:rPr sz="2000" b="0" spc="-5" dirty="0">
                <a:solidFill>
                  <a:srgbClr val="001F5F"/>
                </a:solidFill>
                <a:latin typeface="Bahnschrift Light"/>
                <a:cs typeface="Bahnschrift Light"/>
              </a:rPr>
              <a:t>case</a:t>
            </a:r>
            <a:r>
              <a:rPr sz="2000" b="0" spc="250" dirty="0">
                <a:solidFill>
                  <a:srgbClr val="001F5F"/>
                </a:solidFill>
                <a:latin typeface="Bahnschrift Light"/>
                <a:cs typeface="Bahnschrift Light"/>
              </a:rPr>
              <a:t> </a:t>
            </a:r>
            <a:r>
              <a:rPr sz="2000" b="0" dirty="0">
                <a:solidFill>
                  <a:srgbClr val="001F5F"/>
                </a:solidFill>
                <a:latin typeface="Bahnschrift Light"/>
                <a:cs typeface="Bahnschrift Light"/>
              </a:rPr>
              <a:t>of</a:t>
            </a:r>
            <a:endParaRPr sz="2950" dirty="0">
              <a:latin typeface="Bahnschrift Light"/>
              <a:cs typeface="Bahnschrift Light"/>
            </a:endParaRPr>
          </a:p>
          <a:p>
            <a:pPr marL="469265">
              <a:lnSpc>
                <a:spcPct val="100000"/>
              </a:lnSpc>
            </a:pPr>
            <a:r>
              <a:rPr sz="2000" b="0" dirty="0">
                <a:solidFill>
                  <a:srgbClr val="001F5F"/>
                </a:solidFill>
                <a:latin typeface="Bahnschrift Light"/>
                <a:cs typeface="Bahnschrift Light"/>
              </a:rPr>
              <a:t>loan</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defaults,</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the</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system</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will </a:t>
            </a:r>
            <a:r>
              <a:rPr sz="2000" b="0" dirty="0">
                <a:solidFill>
                  <a:srgbClr val="001F5F"/>
                </a:solidFill>
                <a:latin typeface="Bahnschrift Light"/>
                <a:cs typeface="Bahnschrift Light"/>
              </a:rPr>
              <a:t>remind</a:t>
            </a:r>
            <a:r>
              <a:rPr sz="2000" b="0" spc="-20" dirty="0">
                <a:solidFill>
                  <a:srgbClr val="001F5F"/>
                </a:solidFill>
                <a:latin typeface="Bahnschrift Light"/>
                <a:cs typeface="Bahnschrift Light"/>
              </a:rPr>
              <a:t> </a:t>
            </a:r>
            <a:r>
              <a:rPr sz="2000" b="0" spc="-5" dirty="0">
                <a:solidFill>
                  <a:srgbClr val="001F5F"/>
                </a:solidFill>
                <a:latin typeface="Bahnschrift Light"/>
                <a:cs typeface="Bahnschrift Light"/>
              </a:rPr>
              <a:t>clients</a:t>
            </a:r>
            <a:r>
              <a:rPr sz="2000" b="0" spc="5" dirty="0">
                <a:solidFill>
                  <a:srgbClr val="001F5F"/>
                </a:solidFill>
                <a:latin typeface="Bahnschrift Light"/>
                <a:cs typeface="Bahnschrift Light"/>
              </a:rPr>
              <a:t> </a:t>
            </a:r>
            <a:r>
              <a:rPr sz="2000" b="0" spc="-5" dirty="0">
                <a:solidFill>
                  <a:srgbClr val="001F5F"/>
                </a:solidFill>
                <a:latin typeface="Bahnschrift Light"/>
                <a:cs typeface="Bahnschrift Light"/>
              </a:rPr>
              <a:t>automatically</a:t>
            </a:r>
            <a:r>
              <a:rPr sz="2000" b="0" spc="-40" dirty="0">
                <a:solidFill>
                  <a:srgbClr val="001F5F"/>
                </a:solidFill>
                <a:latin typeface="Bahnschrift Light"/>
                <a:cs typeface="Bahnschrift Light"/>
              </a:rPr>
              <a:t> </a:t>
            </a:r>
            <a:r>
              <a:rPr sz="2000" b="0" spc="-5" dirty="0">
                <a:solidFill>
                  <a:srgbClr val="001F5F"/>
                </a:solidFill>
                <a:latin typeface="Bahnschrift Light"/>
                <a:cs typeface="Bahnschrift Light"/>
              </a:rPr>
              <a:t>to</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repay</a:t>
            </a:r>
            <a:r>
              <a:rPr sz="2000" b="0" spc="-10" dirty="0">
                <a:solidFill>
                  <a:srgbClr val="001F5F"/>
                </a:solidFill>
                <a:latin typeface="Bahnschrift Light"/>
                <a:cs typeface="Bahnschrift Light"/>
              </a:rPr>
              <a:t> </a:t>
            </a:r>
            <a:r>
              <a:rPr sz="2000" b="0" spc="-5" dirty="0">
                <a:solidFill>
                  <a:srgbClr val="001F5F"/>
                </a:solidFill>
                <a:latin typeface="Bahnschrift Light"/>
                <a:cs typeface="Bahnschrift Light"/>
              </a:rPr>
              <a:t>their</a:t>
            </a:r>
            <a:r>
              <a:rPr sz="2000" b="0" spc="-20" dirty="0">
                <a:solidFill>
                  <a:srgbClr val="001F5F"/>
                </a:solidFill>
                <a:latin typeface="Bahnschrift Light"/>
                <a:cs typeface="Bahnschrift Light"/>
              </a:rPr>
              <a:t> </a:t>
            </a:r>
            <a:r>
              <a:rPr sz="2000" b="0" dirty="0">
                <a:solidFill>
                  <a:srgbClr val="001F5F"/>
                </a:solidFill>
                <a:latin typeface="Bahnschrift Light"/>
                <a:cs typeface="Bahnschrift Light"/>
              </a:rPr>
              <a:t>loans</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in </a:t>
            </a:r>
            <a:r>
              <a:rPr sz="2000" b="0" spc="-5" dirty="0">
                <a:solidFill>
                  <a:srgbClr val="001F5F"/>
                </a:solidFill>
                <a:latin typeface="Bahnschrift Light"/>
                <a:cs typeface="Bahnschrift Light"/>
              </a:rPr>
              <a:t>time.</a:t>
            </a:r>
            <a:endParaRPr sz="2000" dirty="0">
              <a:latin typeface="Bahnschrift Light"/>
              <a:cs typeface="Bahnschrift Light"/>
            </a:endParaRPr>
          </a:p>
          <a:p>
            <a:pPr>
              <a:lnSpc>
                <a:spcPct val="100000"/>
              </a:lnSpc>
            </a:pPr>
            <a:endParaRPr sz="3000" dirty="0">
              <a:latin typeface="Bahnschrift Light"/>
              <a:cs typeface="Bahnschrift Light"/>
            </a:endParaRPr>
          </a:p>
          <a:p>
            <a:pPr marL="469900" indent="-457200">
              <a:lnSpc>
                <a:spcPct val="100000"/>
              </a:lnSpc>
              <a:buAutoNum type="arabicPeriod" startAt="2"/>
              <a:tabLst>
                <a:tab pos="469265" algn="l"/>
                <a:tab pos="469900" algn="l"/>
              </a:tabLst>
            </a:pPr>
            <a:r>
              <a:rPr sz="2000" b="0" spc="-5" dirty="0">
                <a:solidFill>
                  <a:srgbClr val="001F5F"/>
                </a:solidFill>
                <a:latin typeface="Bahnschrift Light"/>
                <a:cs typeface="Bahnschrift Light"/>
              </a:rPr>
              <a:t>The</a:t>
            </a:r>
            <a:r>
              <a:rPr sz="2000" b="0" spc="-10" dirty="0">
                <a:solidFill>
                  <a:srgbClr val="001F5F"/>
                </a:solidFill>
                <a:latin typeface="Bahnschrift Light"/>
                <a:cs typeface="Bahnschrift Light"/>
              </a:rPr>
              <a:t> </a:t>
            </a:r>
            <a:r>
              <a:rPr sz="2000" b="0" dirty="0">
                <a:solidFill>
                  <a:srgbClr val="001F5F"/>
                </a:solidFill>
                <a:latin typeface="Bahnschrift Light"/>
                <a:cs typeface="Bahnschrift Light"/>
              </a:rPr>
              <a:t>system</a:t>
            </a:r>
            <a:r>
              <a:rPr sz="2000" b="0" spc="-25" dirty="0">
                <a:solidFill>
                  <a:srgbClr val="001F5F"/>
                </a:solidFill>
                <a:latin typeface="Bahnschrift Light"/>
                <a:cs typeface="Bahnschrift Light"/>
              </a:rPr>
              <a:t> </a:t>
            </a:r>
            <a:r>
              <a:rPr sz="2000" b="0" spc="-5" dirty="0">
                <a:solidFill>
                  <a:srgbClr val="001F5F"/>
                </a:solidFill>
                <a:latin typeface="Bahnschrift Light"/>
                <a:cs typeface="Bahnschrift Light"/>
              </a:rPr>
              <a:t>will</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be</a:t>
            </a:r>
            <a:r>
              <a:rPr sz="2000" b="0" spc="-5" dirty="0">
                <a:solidFill>
                  <a:srgbClr val="001F5F"/>
                </a:solidFill>
                <a:latin typeface="Bahnschrift Light"/>
                <a:cs typeface="Bahnschrift Light"/>
              </a:rPr>
              <a:t> </a:t>
            </a:r>
            <a:r>
              <a:rPr sz="2000" b="0" dirty="0">
                <a:solidFill>
                  <a:srgbClr val="001F5F"/>
                </a:solidFill>
                <a:latin typeface="Bahnschrift Light"/>
                <a:cs typeface="Bahnschrift Light"/>
              </a:rPr>
              <a:t>available</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on</a:t>
            </a:r>
            <a:r>
              <a:rPr sz="2000" b="0" spc="-15" dirty="0">
                <a:solidFill>
                  <a:srgbClr val="001F5F"/>
                </a:solidFill>
                <a:latin typeface="Bahnschrift Light"/>
                <a:cs typeface="Bahnschrift Light"/>
              </a:rPr>
              <a:t> </a:t>
            </a:r>
            <a:r>
              <a:rPr sz="2000" b="0" spc="-5" dirty="0">
                <a:solidFill>
                  <a:srgbClr val="001F5F"/>
                </a:solidFill>
                <a:latin typeface="Bahnschrift Light"/>
                <a:cs typeface="Bahnschrift Light"/>
              </a:rPr>
              <a:t>both</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android</a:t>
            </a:r>
            <a:r>
              <a:rPr sz="2000" b="0" spc="-35" dirty="0">
                <a:solidFill>
                  <a:srgbClr val="001F5F"/>
                </a:solidFill>
                <a:latin typeface="Bahnschrift Light"/>
                <a:cs typeface="Bahnschrift Light"/>
              </a:rPr>
              <a:t> </a:t>
            </a:r>
            <a:r>
              <a:rPr sz="2000" b="0" dirty="0">
                <a:solidFill>
                  <a:srgbClr val="001F5F"/>
                </a:solidFill>
                <a:latin typeface="Bahnschrift Light"/>
                <a:cs typeface="Bahnschrift Light"/>
              </a:rPr>
              <a:t>and</a:t>
            </a:r>
            <a:r>
              <a:rPr sz="2000" b="0" spc="-15" dirty="0">
                <a:solidFill>
                  <a:srgbClr val="001F5F"/>
                </a:solidFill>
                <a:latin typeface="Bahnschrift Light"/>
                <a:cs typeface="Bahnschrift Light"/>
              </a:rPr>
              <a:t> </a:t>
            </a:r>
            <a:r>
              <a:rPr sz="2000" b="0" dirty="0">
                <a:solidFill>
                  <a:srgbClr val="001F5F"/>
                </a:solidFill>
                <a:latin typeface="Bahnschrift Light"/>
                <a:cs typeface="Bahnschrift Light"/>
              </a:rPr>
              <a:t>iOS</a:t>
            </a:r>
            <a:endParaRPr sz="2000" dirty="0">
              <a:latin typeface="Bahnschrift Light"/>
              <a:cs typeface="Bahnschrift Light"/>
            </a:endParaRPr>
          </a:p>
          <a:p>
            <a:pPr marL="469900" marR="5080" indent="-457834">
              <a:lnSpc>
                <a:spcPct val="250000"/>
              </a:lnSpc>
              <a:buAutoNum type="arabicPeriod" startAt="2"/>
              <a:tabLst>
                <a:tab pos="469265" algn="l"/>
                <a:tab pos="469900" algn="l"/>
                <a:tab pos="1021080" algn="l"/>
                <a:tab pos="1993264" algn="l"/>
                <a:tab pos="2551430" algn="l"/>
                <a:tab pos="3770629" algn="l"/>
                <a:tab pos="4545965" algn="l"/>
                <a:tab pos="6593205" algn="l"/>
                <a:tab pos="7024370" algn="l"/>
                <a:tab pos="7588250" algn="l"/>
                <a:tab pos="8548370" algn="l"/>
                <a:tab pos="9058910" algn="l"/>
                <a:tab pos="9695815" algn="l"/>
              </a:tabLst>
            </a:pPr>
            <a:r>
              <a:rPr sz="2000" b="0" spc="-5" dirty="0">
                <a:solidFill>
                  <a:srgbClr val="001F5F"/>
                </a:solidFill>
                <a:latin typeface="Bahnschrift Light"/>
                <a:cs typeface="Bahnschrift Light"/>
              </a:rPr>
              <a:t>Th</a:t>
            </a:r>
            <a:r>
              <a:rPr sz="2000" b="0" dirty="0">
                <a:solidFill>
                  <a:srgbClr val="001F5F"/>
                </a:solidFill>
                <a:latin typeface="Bahnschrift Light"/>
                <a:cs typeface="Bahnschrift Light"/>
              </a:rPr>
              <a:t>e	</a:t>
            </a:r>
            <a:r>
              <a:rPr sz="2000" b="0" spc="-10" dirty="0">
                <a:solidFill>
                  <a:srgbClr val="001F5F"/>
                </a:solidFill>
                <a:latin typeface="Bahnschrift Light"/>
                <a:cs typeface="Bahnschrift Light"/>
              </a:rPr>
              <a:t>s</a:t>
            </a:r>
            <a:r>
              <a:rPr sz="2000" b="0" dirty="0">
                <a:solidFill>
                  <a:srgbClr val="001F5F"/>
                </a:solidFill>
                <a:latin typeface="Bahnschrift Light"/>
                <a:cs typeface="Bahnschrift Light"/>
              </a:rPr>
              <a:t>ys</a:t>
            </a:r>
            <a:r>
              <a:rPr sz="2000" b="0" spc="-10" dirty="0">
                <a:solidFill>
                  <a:srgbClr val="001F5F"/>
                </a:solidFill>
                <a:latin typeface="Bahnschrift Light"/>
                <a:cs typeface="Bahnschrift Light"/>
              </a:rPr>
              <a:t>te</a:t>
            </a:r>
            <a:r>
              <a:rPr sz="2000" b="0" dirty="0">
                <a:solidFill>
                  <a:srgbClr val="001F5F"/>
                </a:solidFill>
                <a:latin typeface="Bahnschrift Light"/>
                <a:cs typeface="Bahnschrift Light"/>
              </a:rPr>
              <a:t>m	</a:t>
            </a:r>
            <a:r>
              <a:rPr sz="2000" b="0" spc="-5" dirty="0">
                <a:solidFill>
                  <a:srgbClr val="001F5F"/>
                </a:solidFill>
                <a:latin typeface="Bahnschrift Light"/>
                <a:cs typeface="Bahnschrift Light"/>
              </a:rPr>
              <a:t>w</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l</a:t>
            </a:r>
            <a:r>
              <a:rPr sz="2000" b="0" dirty="0">
                <a:solidFill>
                  <a:srgbClr val="001F5F"/>
                </a:solidFill>
                <a:latin typeface="Bahnschrift Light"/>
                <a:cs typeface="Bahnschrift Light"/>
              </a:rPr>
              <a:t>l	au</a:t>
            </a:r>
            <a:r>
              <a:rPr sz="2000" b="0" spc="-10" dirty="0">
                <a:solidFill>
                  <a:srgbClr val="001F5F"/>
                </a:solidFill>
                <a:latin typeface="Bahnschrift Light"/>
                <a:cs typeface="Bahnschrift Light"/>
              </a:rPr>
              <a:t>t</a:t>
            </a:r>
            <a:r>
              <a:rPr sz="2000" b="0" dirty="0">
                <a:solidFill>
                  <a:srgbClr val="001F5F"/>
                </a:solidFill>
                <a:latin typeface="Bahnschrift Light"/>
                <a:cs typeface="Bahnschrift Light"/>
              </a:rPr>
              <a:t>o</a:t>
            </a:r>
            <a:r>
              <a:rPr sz="2000" b="0" spc="-15" dirty="0">
                <a:solidFill>
                  <a:srgbClr val="001F5F"/>
                </a:solidFill>
                <a:latin typeface="Bahnschrift Light"/>
                <a:cs typeface="Bahnschrift Light"/>
              </a:rPr>
              <a:t>m</a:t>
            </a:r>
            <a:r>
              <a:rPr sz="2000" b="0" dirty="0">
                <a:solidFill>
                  <a:srgbClr val="001F5F"/>
                </a:solidFill>
                <a:latin typeface="Bahnschrift Light"/>
                <a:cs typeface="Bahnschrift Light"/>
              </a:rPr>
              <a:t>a</a:t>
            </a:r>
            <a:r>
              <a:rPr sz="2000" b="0" spc="-20" dirty="0">
                <a:solidFill>
                  <a:srgbClr val="001F5F"/>
                </a:solidFill>
                <a:latin typeface="Bahnschrift Light"/>
                <a:cs typeface="Bahnschrift Light"/>
              </a:rPr>
              <a:t>t</a:t>
            </a:r>
            <a:r>
              <a:rPr sz="2000" b="0" dirty="0">
                <a:solidFill>
                  <a:srgbClr val="001F5F"/>
                </a:solidFill>
                <a:latin typeface="Bahnschrift Light"/>
                <a:cs typeface="Bahnschrift Light"/>
              </a:rPr>
              <a:t>e	</a:t>
            </a:r>
            <a:r>
              <a:rPr sz="2000" b="0" spc="-5" dirty="0">
                <a:solidFill>
                  <a:srgbClr val="001F5F"/>
                </a:solidFill>
                <a:latin typeface="Bahnschrift Light"/>
                <a:cs typeface="Bahnschrift Light"/>
              </a:rPr>
              <a:t>cl</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e</a:t>
            </a:r>
            <a:r>
              <a:rPr sz="2000" b="0" spc="-5" dirty="0">
                <a:solidFill>
                  <a:srgbClr val="001F5F"/>
                </a:solidFill>
                <a:latin typeface="Bahnschrift Light"/>
                <a:cs typeface="Bahnschrift Light"/>
              </a:rPr>
              <a:t>n</a:t>
            </a:r>
            <a:r>
              <a:rPr sz="2000" b="0" dirty="0">
                <a:solidFill>
                  <a:srgbClr val="001F5F"/>
                </a:solidFill>
                <a:latin typeface="Bahnschrift Light"/>
                <a:cs typeface="Bahnschrift Light"/>
              </a:rPr>
              <a:t>t	</a:t>
            </a:r>
            <a:r>
              <a:rPr sz="2000" b="0" spc="-5" dirty="0">
                <a:solidFill>
                  <a:srgbClr val="001F5F"/>
                </a:solidFill>
                <a:latin typeface="Bahnschrift Light"/>
                <a:cs typeface="Bahnschrift Light"/>
              </a:rPr>
              <a:t>r</a:t>
            </a:r>
            <a:r>
              <a:rPr sz="2000" b="0" spc="-10" dirty="0">
                <a:solidFill>
                  <a:srgbClr val="001F5F"/>
                </a:solidFill>
                <a:latin typeface="Bahnschrift Light"/>
                <a:cs typeface="Bahnschrift Light"/>
              </a:rPr>
              <a:t>e</a:t>
            </a:r>
            <a:r>
              <a:rPr sz="2000" b="0" spc="-5" dirty="0">
                <a:solidFill>
                  <a:srgbClr val="001F5F"/>
                </a:solidFill>
                <a:latin typeface="Bahnschrift Light"/>
                <a:cs typeface="Bahnschrift Light"/>
              </a:rPr>
              <a:t>g</a:t>
            </a:r>
            <a:r>
              <a:rPr sz="2000" b="0" spc="-15" dirty="0">
                <a:solidFill>
                  <a:srgbClr val="001F5F"/>
                </a:solidFill>
                <a:latin typeface="Bahnschrift Light"/>
                <a:cs typeface="Bahnschrift Light"/>
              </a:rPr>
              <a:t>i</a:t>
            </a:r>
            <a:r>
              <a:rPr sz="2000" b="0" dirty="0">
                <a:solidFill>
                  <a:srgbClr val="001F5F"/>
                </a:solidFill>
                <a:latin typeface="Bahnschrift Light"/>
                <a:cs typeface="Bahnschrift Light"/>
              </a:rPr>
              <a:t>s</a:t>
            </a:r>
            <a:r>
              <a:rPr sz="2000" b="0" spc="-10" dirty="0">
                <a:solidFill>
                  <a:srgbClr val="001F5F"/>
                </a:solidFill>
                <a:latin typeface="Bahnschrift Light"/>
                <a:cs typeface="Bahnschrift Light"/>
              </a:rPr>
              <a:t>t</a:t>
            </a:r>
            <a:r>
              <a:rPr sz="2000" b="0" spc="-5" dirty="0">
                <a:solidFill>
                  <a:srgbClr val="001F5F"/>
                </a:solidFill>
                <a:latin typeface="Bahnschrift Light"/>
                <a:cs typeface="Bahnschrift Light"/>
              </a:rPr>
              <a:t>r</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t</a:t>
            </a:r>
            <a:r>
              <a:rPr sz="2000" b="0" spc="-15" dirty="0">
                <a:solidFill>
                  <a:srgbClr val="001F5F"/>
                </a:solidFill>
                <a:latin typeface="Bahnschrift Light"/>
                <a:cs typeface="Bahnschrift Light"/>
              </a:rPr>
              <a:t>i</a:t>
            </a:r>
            <a:r>
              <a:rPr sz="2000" b="0" dirty="0">
                <a:solidFill>
                  <a:srgbClr val="001F5F"/>
                </a:solidFill>
                <a:latin typeface="Bahnschrift Light"/>
                <a:cs typeface="Bahnschrift Light"/>
              </a:rPr>
              <a:t>o</a:t>
            </a:r>
            <a:r>
              <a:rPr sz="2000" b="0" spc="-5" dirty="0">
                <a:solidFill>
                  <a:srgbClr val="001F5F"/>
                </a:solidFill>
                <a:latin typeface="Bahnschrift Light"/>
                <a:cs typeface="Bahnschrift Light"/>
              </a:rPr>
              <a:t>n/</a:t>
            </a:r>
            <a:r>
              <a:rPr sz="2000" b="0" dirty="0">
                <a:solidFill>
                  <a:srgbClr val="001F5F"/>
                </a:solidFill>
                <a:latin typeface="Bahnschrift Light"/>
                <a:cs typeface="Bahnschrift Light"/>
              </a:rPr>
              <a:t>s</a:t>
            </a:r>
            <a:r>
              <a:rPr sz="2000" b="0" spc="-10" dirty="0">
                <a:solidFill>
                  <a:srgbClr val="001F5F"/>
                </a:solidFill>
                <a:latin typeface="Bahnschrift Light"/>
                <a:cs typeface="Bahnschrift Light"/>
              </a:rPr>
              <a:t>i</a:t>
            </a:r>
            <a:r>
              <a:rPr sz="2000" b="0" spc="-5" dirty="0">
                <a:solidFill>
                  <a:srgbClr val="001F5F"/>
                </a:solidFill>
                <a:latin typeface="Bahnschrift Light"/>
                <a:cs typeface="Bahnschrift Light"/>
              </a:rPr>
              <a:t>g</a:t>
            </a:r>
            <a:r>
              <a:rPr sz="2000" b="0" dirty="0">
                <a:solidFill>
                  <a:srgbClr val="001F5F"/>
                </a:solidFill>
                <a:latin typeface="Bahnschrift Light"/>
                <a:cs typeface="Bahnschrift Light"/>
              </a:rPr>
              <a:t>n	up	a</a:t>
            </a:r>
            <a:r>
              <a:rPr sz="2000" b="0" spc="-20" dirty="0">
                <a:solidFill>
                  <a:srgbClr val="001F5F"/>
                </a:solidFill>
                <a:latin typeface="Bahnschrift Light"/>
                <a:cs typeface="Bahnschrift Light"/>
              </a:rPr>
              <a:t>n</a:t>
            </a:r>
            <a:r>
              <a:rPr sz="2000" b="0" dirty="0">
                <a:solidFill>
                  <a:srgbClr val="001F5F"/>
                </a:solidFill>
                <a:latin typeface="Bahnschrift Light"/>
                <a:cs typeface="Bahnschrift Light"/>
              </a:rPr>
              <a:t>d	</a:t>
            </a:r>
            <a:r>
              <a:rPr sz="2000" b="0" spc="-5" dirty="0">
                <a:solidFill>
                  <a:srgbClr val="001F5F"/>
                </a:solidFill>
                <a:latin typeface="Bahnschrift Light"/>
                <a:cs typeface="Bahnschrift Light"/>
              </a:rPr>
              <a:t>d</a:t>
            </a:r>
            <a:r>
              <a:rPr sz="2000" b="0" spc="-15" dirty="0">
                <a:solidFill>
                  <a:srgbClr val="001F5F"/>
                </a:solidFill>
                <a:latin typeface="Bahnschrift Light"/>
                <a:cs typeface="Bahnschrift Light"/>
              </a:rPr>
              <a:t>i</a:t>
            </a:r>
            <a:r>
              <a:rPr sz="2000" b="0" spc="-5" dirty="0">
                <a:solidFill>
                  <a:srgbClr val="001F5F"/>
                </a:solidFill>
                <a:latin typeface="Bahnschrift Light"/>
                <a:cs typeface="Bahnschrift Light"/>
              </a:rPr>
              <a:t>g</a:t>
            </a:r>
            <a:r>
              <a:rPr sz="2000" b="0" spc="-15" dirty="0">
                <a:solidFill>
                  <a:srgbClr val="001F5F"/>
                </a:solidFill>
                <a:latin typeface="Bahnschrift Light"/>
                <a:cs typeface="Bahnschrift Light"/>
              </a:rPr>
              <a:t>i</a:t>
            </a:r>
            <a:r>
              <a:rPr sz="2000" b="0" spc="-10" dirty="0">
                <a:solidFill>
                  <a:srgbClr val="001F5F"/>
                </a:solidFill>
                <a:latin typeface="Bahnschrift Light"/>
                <a:cs typeface="Bahnschrift Light"/>
              </a:rPr>
              <a:t>t</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z</a:t>
            </a:r>
            <a:r>
              <a:rPr sz="2000" b="0" dirty="0">
                <a:solidFill>
                  <a:srgbClr val="001F5F"/>
                </a:solidFill>
                <a:latin typeface="Bahnschrift Light"/>
                <a:cs typeface="Bahnschrift Light"/>
              </a:rPr>
              <a:t>e	</a:t>
            </a:r>
            <a:r>
              <a:rPr sz="2000" b="0" spc="-10" dirty="0">
                <a:solidFill>
                  <a:srgbClr val="001F5F"/>
                </a:solidFill>
                <a:latin typeface="Bahnschrift Light"/>
                <a:cs typeface="Bahnschrift Light"/>
              </a:rPr>
              <a:t>t</a:t>
            </a:r>
            <a:r>
              <a:rPr sz="2000" b="0" spc="-20" dirty="0">
                <a:solidFill>
                  <a:srgbClr val="001F5F"/>
                </a:solidFill>
                <a:latin typeface="Bahnschrift Light"/>
                <a:cs typeface="Bahnschrift Light"/>
              </a:rPr>
              <a:t>h</a:t>
            </a:r>
            <a:r>
              <a:rPr sz="2000" b="0" dirty="0">
                <a:solidFill>
                  <a:srgbClr val="001F5F"/>
                </a:solidFill>
                <a:latin typeface="Bahnschrift Light"/>
                <a:cs typeface="Bahnschrift Light"/>
              </a:rPr>
              <a:t>e	</a:t>
            </a:r>
            <a:r>
              <a:rPr sz="2000" b="0" spc="-5" dirty="0">
                <a:solidFill>
                  <a:srgbClr val="001F5F"/>
                </a:solidFill>
                <a:latin typeface="Bahnschrift Light"/>
                <a:cs typeface="Bahnschrift Light"/>
              </a:rPr>
              <a:t>l</a:t>
            </a:r>
            <a:r>
              <a:rPr sz="2000" b="0" spc="-15" dirty="0">
                <a:solidFill>
                  <a:srgbClr val="001F5F"/>
                </a:solidFill>
                <a:latin typeface="Bahnschrift Light"/>
                <a:cs typeface="Bahnschrift Light"/>
              </a:rPr>
              <a:t>o</a:t>
            </a:r>
            <a:r>
              <a:rPr sz="2000" b="0" dirty="0">
                <a:solidFill>
                  <a:srgbClr val="001F5F"/>
                </a:solidFill>
                <a:latin typeface="Bahnschrift Light"/>
                <a:cs typeface="Bahnschrift Light"/>
              </a:rPr>
              <a:t>an	app</a:t>
            </a:r>
            <a:r>
              <a:rPr sz="2000" b="0" spc="-20" dirty="0">
                <a:solidFill>
                  <a:srgbClr val="001F5F"/>
                </a:solidFill>
                <a:latin typeface="Bahnschrift Light"/>
                <a:cs typeface="Bahnschrift Light"/>
              </a:rPr>
              <a:t>l</a:t>
            </a:r>
            <a:r>
              <a:rPr sz="2000" b="0" dirty="0">
                <a:solidFill>
                  <a:srgbClr val="001F5F"/>
                </a:solidFill>
                <a:latin typeface="Bahnschrift Light"/>
                <a:cs typeface="Bahnschrift Light"/>
              </a:rPr>
              <a:t>i</a:t>
            </a:r>
            <a:r>
              <a:rPr sz="2000" b="0" spc="-5" dirty="0">
                <a:solidFill>
                  <a:srgbClr val="001F5F"/>
                </a:solidFill>
                <a:latin typeface="Bahnschrift Light"/>
                <a:cs typeface="Bahnschrift Light"/>
              </a:rPr>
              <a:t>c</a:t>
            </a:r>
            <a:r>
              <a:rPr sz="2000" b="0" dirty="0">
                <a:solidFill>
                  <a:srgbClr val="001F5F"/>
                </a:solidFill>
                <a:latin typeface="Bahnschrift Light"/>
                <a:cs typeface="Bahnschrift Light"/>
              </a:rPr>
              <a:t>a</a:t>
            </a:r>
            <a:r>
              <a:rPr sz="2000" b="0" spc="-10" dirty="0">
                <a:solidFill>
                  <a:srgbClr val="001F5F"/>
                </a:solidFill>
                <a:latin typeface="Bahnschrift Light"/>
                <a:cs typeface="Bahnschrift Light"/>
              </a:rPr>
              <a:t>t</a:t>
            </a:r>
            <a:r>
              <a:rPr sz="2000" b="0" dirty="0">
                <a:solidFill>
                  <a:srgbClr val="001F5F"/>
                </a:solidFill>
                <a:latin typeface="Bahnschrift Light"/>
                <a:cs typeface="Bahnschrift Light"/>
              </a:rPr>
              <a:t>ion  procedure.</a:t>
            </a:r>
            <a:endParaRPr sz="2000" dirty="0">
              <a:latin typeface="Bahnschrift Light"/>
              <a:cs typeface="Bahnschrift Light"/>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2549</TotalTime>
  <Words>1701</Words>
  <Application>Microsoft Office PowerPoint</Application>
  <PresentationFormat>Widescreen</PresentationFormat>
  <Paragraphs>225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 Light</vt:lpstr>
      <vt:lpstr>Calibri</vt:lpstr>
      <vt:lpstr>Segoe UI Black</vt:lpstr>
      <vt:lpstr>Tahoma</vt:lpstr>
      <vt:lpstr>Times New Roman</vt:lpstr>
      <vt:lpstr>Wingdings</vt:lpstr>
      <vt:lpstr>Office Theme</vt:lpstr>
      <vt:lpstr>DESIGNING AND DEVELOPING A CENTRALIZED LOAN APPLICATION  MANAGEMENT SYSTEM FOR</vt:lpstr>
      <vt:lpstr>TABLE OF CONTENT</vt:lpstr>
      <vt:lpstr>INTRODUCTION AND BACKGROUND</vt:lpstr>
      <vt:lpstr>STATEMENT OF THE PROBLEM</vt:lpstr>
      <vt:lpstr>RESEARCH OBJECTIVES</vt:lpstr>
      <vt:lpstr>RESEARCH QUESTIONS</vt:lpstr>
      <vt:lpstr>SCOPE OF THE RESEARCH</vt:lpstr>
      <vt:lpstr>SCOPE OF THE RESEARCH cont…</vt:lpstr>
      <vt:lpstr>SIGNIFICANCE OF STUDY</vt:lpstr>
      <vt:lpstr>LITERATURE REVIEW</vt:lpstr>
      <vt:lpstr>SYSTEM REVIEW</vt:lpstr>
      <vt:lpstr>CONCEPTUAL FRAMEWORK</vt:lpstr>
      <vt:lpstr>SOFTWARE DEVELOPMENT METHOD</vt:lpstr>
      <vt:lpstr>SOFTWARE DESIGN &amp; DEVELOPMENT TOOLS</vt:lpstr>
      <vt:lpstr>GANTT CHART</vt:lpstr>
      <vt:lpstr>BUDGET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bupe katongo</dc:creator>
  <cp:lastModifiedBy>bupe katongo</cp:lastModifiedBy>
  <cp:revision>25</cp:revision>
  <dcterms:created xsi:type="dcterms:W3CDTF">2023-03-18T05:04:32Z</dcterms:created>
  <dcterms:modified xsi:type="dcterms:W3CDTF">2023-09-18T20:50:32Z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2022-10-27T00:00:00Z</vt:filetime>
  </property>
  <property fmtid="{D5CDD505-2E9C-101B-9397-08002B2CF9AE}" pid="3" name="Creator">
    <vt:lpwstr>Acrobat PDFMaker 21 for PowerPoint</vt:lpwstr>
  </property>
  <property fmtid="{D5CDD505-2E9C-101B-9397-08002B2CF9AE}" pid="4" name="LastSaved">
    <vt:filetime>2023-03-18T00:00:00Z</vt:filetime>
  </property>
</Properties>
</file>