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72"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7FF3"/>
    <a:srgbClr val="004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608-1027-169B-E807-054FF20C4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126A3-290F-9703-FE25-A322DC0B6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F361D1-A365-18C4-1D5C-F03EFEA9D00A}"/>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5" name="Footer Placeholder 4">
            <a:extLst>
              <a:ext uri="{FF2B5EF4-FFF2-40B4-BE49-F238E27FC236}">
                <a16:creationId xmlns:a16="http://schemas.microsoft.com/office/drawing/2014/main" id="{3177274C-7DD1-64EB-CC59-A02EF184E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09A65-6BD4-71C7-E665-9CB822B72ABC}"/>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343418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60F6-236A-42CD-F94B-21E253A838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F8CC2-E4C1-D1CC-06EA-A59C30DB0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92933-588C-6615-E403-ADE2F5E9AF9B}"/>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5" name="Footer Placeholder 4">
            <a:extLst>
              <a:ext uri="{FF2B5EF4-FFF2-40B4-BE49-F238E27FC236}">
                <a16:creationId xmlns:a16="http://schemas.microsoft.com/office/drawing/2014/main" id="{4DDA36F2-1B78-9D6B-0076-75DABB6B0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09AA8-FFC1-6B6D-ABB8-856CC7872A35}"/>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90257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B6AA46-1A67-8FDF-9ACB-002815B316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F93AE3-83CF-9903-3010-8A9608C94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25739-6F29-1195-3A3E-332769E20BD5}"/>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5" name="Footer Placeholder 4">
            <a:extLst>
              <a:ext uri="{FF2B5EF4-FFF2-40B4-BE49-F238E27FC236}">
                <a16:creationId xmlns:a16="http://schemas.microsoft.com/office/drawing/2014/main" id="{3C63FF96-93FF-EFD3-D2C6-38804A42F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22B76-2B56-B8C9-A023-C8F9CAEE2218}"/>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186257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124E-69CF-2BFF-3DE6-63DA6AA09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6F39E-ED09-0637-62A8-F4B5620A9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FC2B6-A658-9B11-6CAF-409D5F271386}"/>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5" name="Footer Placeholder 4">
            <a:extLst>
              <a:ext uri="{FF2B5EF4-FFF2-40B4-BE49-F238E27FC236}">
                <a16:creationId xmlns:a16="http://schemas.microsoft.com/office/drawing/2014/main" id="{F8443E68-DCB4-9FD2-2342-62BAD3F1D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F872-8080-B610-B825-DFD2BD1B43C5}"/>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181086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E6BB-794E-0691-08D3-903ACA9A3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5801B2-EAA6-2AF4-56CB-63FCCB021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008C0-C713-B60D-D7BC-DE552E3DD83B}"/>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5" name="Footer Placeholder 4">
            <a:extLst>
              <a:ext uri="{FF2B5EF4-FFF2-40B4-BE49-F238E27FC236}">
                <a16:creationId xmlns:a16="http://schemas.microsoft.com/office/drawing/2014/main" id="{22C1BCB7-15A3-422C-14A9-6308DBF4D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51D61-AAF9-F535-9425-9C3D149A039D}"/>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693387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5D54-BABF-FDCA-9D20-9F5994FACE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C9F44-D177-A04A-0DBB-35FED0A2D9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B0BF57-A542-F5ED-1081-A875996F4E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92C9FC-9990-A295-34B3-84BDAC859B41}"/>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6" name="Footer Placeholder 5">
            <a:extLst>
              <a:ext uri="{FF2B5EF4-FFF2-40B4-BE49-F238E27FC236}">
                <a16:creationId xmlns:a16="http://schemas.microsoft.com/office/drawing/2014/main" id="{8C1E4ECC-6873-077A-8424-C171BA9D2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9793E-F11C-5D95-65E1-B1DB492F43E5}"/>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99089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FDF1-BBE9-D537-B927-443A5612E4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9416EF-C02B-723A-8704-065A86783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010EC7-344C-51F1-826C-F3B0699D79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5A1B64-D43B-CD45-CE30-765F2CD77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F4312-413D-5D4A-96EA-99731FD08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4050D5-4CDA-CF67-884A-4FD8D80BF2E8}"/>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8" name="Footer Placeholder 7">
            <a:extLst>
              <a:ext uri="{FF2B5EF4-FFF2-40B4-BE49-F238E27FC236}">
                <a16:creationId xmlns:a16="http://schemas.microsoft.com/office/drawing/2014/main" id="{1766A9AD-EB28-DADD-0415-50B9BE72A1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96825-B8E8-0FA0-9B16-836050272477}"/>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104486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3848-3876-BB93-89FB-A10A2F8D72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62C63E-09EF-8E80-A51F-345153226743}"/>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4" name="Footer Placeholder 3">
            <a:extLst>
              <a:ext uri="{FF2B5EF4-FFF2-40B4-BE49-F238E27FC236}">
                <a16:creationId xmlns:a16="http://schemas.microsoft.com/office/drawing/2014/main" id="{097B9E00-45BC-B230-3C09-2BB2870E66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1407B2-E0EB-949F-5D25-120D0F488CAF}"/>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416493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21C57-9DEB-36AE-B3CD-0152E3A7FB3F}"/>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3" name="Footer Placeholder 2">
            <a:extLst>
              <a:ext uri="{FF2B5EF4-FFF2-40B4-BE49-F238E27FC236}">
                <a16:creationId xmlns:a16="http://schemas.microsoft.com/office/drawing/2014/main" id="{DA54E00B-CD15-5468-EADA-F5E58CE140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F624FC-0256-9190-FC08-886FC87D2A40}"/>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234444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E787-45B8-E31B-17BE-C57A8BD97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91D038-690E-D839-EA9A-9F0BE587B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75A45-E122-36BC-4F69-FE1FDD546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47ADE-4E0A-CAED-914C-D9E57C3E092E}"/>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6" name="Footer Placeholder 5">
            <a:extLst>
              <a:ext uri="{FF2B5EF4-FFF2-40B4-BE49-F238E27FC236}">
                <a16:creationId xmlns:a16="http://schemas.microsoft.com/office/drawing/2014/main" id="{3E7C17CE-4382-2A72-4860-FB3688FC42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B574A-44D4-4024-54B3-203F101A003D}"/>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214847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E32A-F65B-6691-4497-8555779A7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A78787-B3DD-AD86-6D8F-E046069BC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2C3E5-AD40-950D-09F7-3D3F18B59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A1DEF3-1E6B-B755-959D-8612209DF237}"/>
              </a:ext>
            </a:extLst>
          </p:cNvPr>
          <p:cNvSpPr>
            <a:spLocks noGrp="1"/>
          </p:cNvSpPr>
          <p:nvPr>
            <p:ph type="dt" sz="half" idx="10"/>
          </p:nvPr>
        </p:nvSpPr>
        <p:spPr/>
        <p:txBody>
          <a:bodyPr/>
          <a:lstStyle/>
          <a:p>
            <a:fld id="{8430555B-CD33-40F2-A69C-6FB95AF67131}" type="datetimeFigureOut">
              <a:rPr lang="en-US" smtClean="0"/>
              <a:t>11/12/2023</a:t>
            </a:fld>
            <a:endParaRPr lang="en-US"/>
          </a:p>
        </p:txBody>
      </p:sp>
      <p:sp>
        <p:nvSpPr>
          <p:cNvPr id="6" name="Footer Placeholder 5">
            <a:extLst>
              <a:ext uri="{FF2B5EF4-FFF2-40B4-BE49-F238E27FC236}">
                <a16:creationId xmlns:a16="http://schemas.microsoft.com/office/drawing/2014/main" id="{B5B5485C-C053-BD02-3F86-05633F785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2DAD59-ED53-2483-89DD-C6BEFDA16AB5}"/>
              </a:ext>
            </a:extLst>
          </p:cNvPr>
          <p:cNvSpPr>
            <a:spLocks noGrp="1"/>
          </p:cNvSpPr>
          <p:nvPr>
            <p:ph type="sldNum" sz="quarter" idx="12"/>
          </p:nvPr>
        </p:nvSpPr>
        <p:spPr/>
        <p:txBody>
          <a:bodyPr/>
          <a:lstStyle/>
          <a:p>
            <a:fld id="{6D853117-562C-4141-8982-3363F89AD574}" type="slidenum">
              <a:rPr lang="en-US" smtClean="0"/>
              <a:t>‹#›</a:t>
            </a:fld>
            <a:endParaRPr lang="en-US"/>
          </a:p>
        </p:txBody>
      </p:sp>
    </p:spTree>
    <p:extLst>
      <p:ext uri="{BB962C8B-B14F-4D97-AF65-F5344CB8AC3E}">
        <p14:creationId xmlns:p14="http://schemas.microsoft.com/office/powerpoint/2010/main" val="133258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5C542-7D7C-5F21-448E-18467FFB0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89C758-F9C4-8F55-8168-4682BC912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177B5-3257-0CFD-B340-61C50FE805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0555B-CD33-40F2-A69C-6FB95AF67131}" type="datetimeFigureOut">
              <a:rPr lang="en-US" smtClean="0"/>
              <a:t>11/12/2023</a:t>
            </a:fld>
            <a:endParaRPr lang="en-US"/>
          </a:p>
        </p:txBody>
      </p:sp>
      <p:sp>
        <p:nvSpPr>
          <p:cNvPr id="5" name="Footer Placeholder 4">
            <a:extLst>
              <a:ext uri="{FF2B5EF4-FFF2-40B4-BE49-F238E27FC236}">
                <a16:creationId xmlns:a16="http://schemas.microsoft.com/office/drawing/2014/main" id="{E7C7C429-8403-80AE-63D5-4135E77FB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4B9263-F117-2071-C236-6AB64D86A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53117-562C-4141-8982-3363F89AD574}" type="slidenum">
              <a:rPr lang="en-US" smtClean="0"/>
              <a:t>‹#›</a:t>
            </a:fld>
            <a:endParaRPr lang="en-US"/>
          </a:p>
        </p:txBody>
      </p:sp>
    </p:spTree>
    <p:extLst>
      <p:ext uri="{BB962C8B-B14F-4D97-AF65-F5344CB8AC3E}">
        <p14:creationId xmlns:p14="http://schemas.microsoft.com/office/powerpoint/2010/main" val="1451831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977" y="1151964"/>
            <a:ext cx="4240306" cy="4240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F7E373C-8B1D-7807-D54C-7719274E5261}"/>
              </a:ext>
            </a:extLst>
          </p:cNvPr>
          <p:cNvCxnSpPr/>
          <p:nvPr/>
        </p:nvCxnSpPr>
        <p:spPr>
          <a:xfrm>
            <a:off x="5693811" y="1151964"/>
            <a:ext cx="0" cy="4966448"/>
          </a:xfrm>
          <a:prstGeom prst="line">
            <a:avLst/>
          </a:prstGeom>
          <a:ln>
            <a:solidFill>
              <a:srgbClr val="037FF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ED97843-CB46-85DD-8ADB-FC17D9648DB3}"/>
              </a:ext>
            </a:extLst>
          </p:cNvPr>
          <p:cNvSpPr txBox="1"/>
          <p:nvPr/>
        </p:nvSpPr>
        <p:spPr>
          <a:xfrm>
            <a:off x="6333160" y="1464488"/>
            <a:ext cx="5271764" cy="1964512"/>
          </a:xfrm>
          <a:prstGeom prst="rect">
            <a:avLst/>
          </a:prstGeom>
          <a:noFill/>
        </p:spPr>
        <p:txBody>
          <a:bodyPr wrap="none" rtlCol="0">
            <a:spAutoFit/>
          </a:bodyPr>
          <a:lstStyle/>
          <a:p>
            <a:pPr algn="ctr">
              <a:lnSpc>
                <a:spcPct val="150000"/>
              </a:lnSpc>
            </a:pPr>
            <a:r>
              <a:rPr lang="en-US" sz="2800" b="1" dirty="0">
                <a:ea typeface="Tahoma" panose="020B0604030504040204" pitchFamily="34" charset="0"/>
                <a:cs typeface="Aharoni" panose="02010803020104030203" pitchFamily="2" charset="-79"/>
              </a:rPr>
              <a:t>DESIGNING &amp; DEVELOPING A </a:t>
            </a:r>
          </a:p>
          <a:p>
            <a:pPr algn="ctr">
              <a:lnSpc>
                <a:spcPct val="150000"/>
              </a:lnSpc>
            </a:pPr>
            <a:r>
              <a:rPr lang="en-US" sz="2800" b="1" dirty="0">
                <a:ea typeface="Tahoma" panose="020B0604030504040204" pitchFamily="34" charset="0"/>
                <a:cs typeface="Aharoni" panose="02010803020104030203" pitchFamily="2" charset="-79"/>
              </a:rPr>
              <a:t>CENTRALIZED LOAN APPLICATION </a:t>
            </a:r>
          </a:p>
          <a:p>
            <a:pPr algn="ctr">
              <a:lnSpc>
                <a:spcPct val="150000"/>
              </a:lnSpc>
            </a:pPr>
            <a:r>
              <a:rPr lang="en-US" sz="2800" b="1" dirty="0">
                <a:ea typeface="Tahoma" panose="020B0604030504040204" pitchFamily="34" charset="0"/>
                <a:cs typeface="Aharoni" panose="02010803020104030203" pitchFamily="2" charset="-79"/>
              </a:rPr>
              <a:t>MANAGEMENT SYSTEM</a:t>
            </a:r>
          </a:p>
        </p:txBody>
      </p:sp>
      <p:sp>
        <p:nvSpPr>
          <p:cNvPr id="8" name="TextBox 7">
            <a:extLst>
              <a:ext uri="{FF2B5EF4-FFF2-40B4-BE49-F238E27FC236}">
                <a16:creationId xmlns:a16="http://schemas.microsoft.com/office/drawing/2014/main" id="{D13E9A5D-5DE5-5856-ED66-5F85444492D7}"/>
              </a:ext>
            </a:extLst>
          </p:cNvPr>
          <p:cNvSpPr txBox="1"/>
          <p:nvPr/>
        </p:nvSpPr>
        <p:spPr>
          <a:xfrm>
            <a:off x="6333160" y="4135196"/>
            <a:ext cx="5529014" cy="1711366"/>
          </a:xfrm>
          <a:prstGeom prst="rect">
            <a:avLst/>
          </a:prstGeom>
          <a:noFill/>
        </p:spPr>
        <p:txBody>
          <a:bodyPr wrap="none" rtlCol="0">
            <a:spAutoFit/>
          </a:bodyPr>
          <a:lstStyle/>
          <a:p>
            <a:pPr>
              <a:lnSpc>
                <a:spcPct val="150000"/>
              </a:lnSpc>
            </a:pPr>
            <a:r>
              <a:rPr lang="en-US" b="1" dirty="0">
                <a:ea typeface="Tahoma" panose="020B0604030504040204" pitchFamily="34" charset="0"/>
                <a:cs typeface="Aharoni" panose="02010803020104030203" pitchFamily="2" charset="-79"/>
              </a:rPr>
              <a:t>NAME		:   KATONGO BUPE</a:t>
            </a:r>
          </a:p>
          <a:p>
            <a:pPr>
              <a:lnSpc>
                <a:spcPct val="150000"/>
              </a:lnSpc>
            </a:pPr>
            <a:r>
              <a:rPr lang="en-US" b="1" dirty="0">
                <a:ea typeface="Tahoma" panose="020B0604030504040204" pitchFamily="34" charset="0"/>
                <a:cs typeface="Aharoni" panose="02010803020104030203" pitchFamily="2" charset="-79"/>
              </a:rPr>
              <a:t>STUDENT ID	:   2010100</a:t>
            </a:r>
          </a:p>
          <a:p>
            <a:pPr>
              <a:lnSpc>
                <a:spcPct val="150000"/>
              </a:lnSpc>
            </a:pPr>
            <a:r>
              <a:rPr lang="en-US" b="1" dirty="0">
                <a:ea typeface="Tahoma" panose="020B0604030504040204" pitchFamily="34" charset="0"/>
                <a:cs typeface="Aharoni" panose="02010803020104030203" pitchFamily="2" charset="-79"/>
              </a:rPr>
              <a:t>PROGRAMME	:   BIT (INFORMATION TECHNOLOGY)</a:t>
            </a:r>
          </a:p>
          <a:p>
            <a:pPr>
              <a:lnSpc>
                <a:spcPct val="150000"/>
              </a:lnSpc>
            </a:pPr>
            <a:r>
              <a:rPr lang="en-US" b="1" dirty="0">
                <a:ea typeface="Tahoma" panose="020B0604030504040204" pitchFamily="34" charset="0"/>
                <a:cs typeface="Aharoni" panose="02010803020104030203" pitchFamily="2" charset="-79"/>
              </a:rPr>
              <a:t>SUPERVISOR	:   MR. SILWIZYA C.</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6994713" y="3695478"/>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4D360C-A34A-F3B1-4148-FEBBDA339718}"/>
              </a:ext>
            </a:extLst>
          </p:cNvPr>
          <p:cNvCxnSpPr>
            <a:cxnSpLocks/>
          </p:cNvCxnSpPr>
          <p:nvPr/>
        </p:nvCxnSpPr>
        <p:spPr>
          <a:xfrm flipH="1">
            <a:off x="6994712" y="6286279"/>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9772128-7572-45C9-D7EF-A92EB99D4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1731" y="514695"/>
            <a:ext cx="2294618" cy="816554"/>
          </a:xfrm>
          <a:prstGeom prst="rect">
            <a:avLst/>
          </a:prstGeom>
        </p:spPr>
      </p:pic>
    </p:spTree>
    <p:extLst>
      <p:ext uri="{BB962C8B-B14F-4D97-AF65-F5344CB8AC3E}">
        <p14:creationId xmlns:p14="http://schemas.microsoft.com/office/powerpoint/2010/main" val="25374437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2807692"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Literature Review</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graphicFrame>
        <p:nvGraphicFramePr>
          <p:cNvPr id="3" name="Table 2">
            <a:extLst>
              <a:ext uri="{FF2B5EF4-FFF2-40B4-BE49-F238E27FC236}">
                <a16:creationId xmlns:a16="http://schemas.microsoft.com/office/drawing/2014/main" id="{A6069611-F76D-4544-777A-4622EE083715}"/>
              </a:ext>
            </a:extLst>
          </p:cNvPr>
          <p:cNvGraphicFramePr>
            <a:graphicFrameLocks noGrp="1"/>
          </p:cNvGraphicFramePr>
          <p:nvPr>
            <p:extLst>
              <p:ext uri="{D42A27DB-BD31-4B8C-83A1-F6EECF244321}">
                <p14:modId xmlns:p14="http://schemas.microsoft.com/office/powerpoint/2010/main" val="691113301"/>
              </p:ext>
            </p:extLst>
          </p:nvPr>
        </p:nvGraphicFramePr>
        <p:xfrm>
          <a:off x="1145242" y="1100853"/>
          <a:ext cx="10648748" cy="5390546"/>
        </p:xfrm>
        <a:graphic>
          <a:graphicData uri="http://schemas.openxmlformats.org/drawingml/2006/table">
            <a:tbl>
              <a:tblPr firstRow="1" firstCol="1" bandRow="1">
                <a:tableStyleId>{5C22544A-7EE6-4342-B048-85BDC9FD1C3A}</a:tableStyleId>
              </a:tblPr>
              <a:tblGrid>
                <a:gridCol w="1515968">
                  <a:extLst>
                    <a:ext uri="{9D8B030D-6E8A-4147-A177-3AD203B41FA5}">
                      <a16:colId xmlns:a16="http://schemas.microsoft.com/office/drawing/2014/main" val="129414321"/>
                    </a:ext>
                  </a:extLst>
                </a:gridCol>
                <a:gridCol w="1711407">
                  <a:extLst>
                    <a:ext uri="{9D8B030D-6E8A-4147-A177-3AD203B41FA5}">
                      <a16:colId xmlns:a16="http://schemas.microsoft.com/office/drawing/2014/main" val="217707112"/>
                    </a:ext>
                  </a:extLst>
                </a:gridCol>
                <a:gridCol w="1996640">
                  <a:extLst>
                    <a:ext uri="{9D8B030D-6E8A-4147-A177-3AD203B41FA5}">
                      <a16:colId xmlns:a16="http://schemas.microsoft.com/office/drawing/2014/main" val="24887974"/>
                    </a:ext>
                  </a:extLst>
                </a:gridCol>
                <a:gridCol w="2376952">
                  <a:extLst>
                    <a:ext uri="{9D8B030D-6E8A-4147-A177-3AD203B41FA5}">
                      <a16:colId xmlns:a16="http://schemas.microsoft.com/office/drawing/2014/main" val="2422581932"/>
                    </a:ext>
                  </a:extLst>
                </a:gridCol>
                <a:gridCol w="3047781">
                  <a:extLst>
                    <a:ext uri="{9D8B030D-6E8A-4147-A177-3AD203B41FA5}">
                      <a16:colId xmlns:a16="http://schemas.microsoft.com/office/drawing/2014/main" val="2961291396"/>
                    </a:ext>
                  </a:extLst>
                </a:gridCol>
              </a:tblGrid>
              <a:tr h="294707">
                <a:tc>
                  <a:txBody>
                    <a:bodyPr/>
                    <a:lstStyle/>
                    <a:p>
                      <a:pPr marL="0" marR="0" algn="ctr">
                        <a:lnSpc>
                          <a:spcPct val="107000"/>
                        </a:lnSpc>
                        <a:spcBef>
                          <a:spcPts val="0"/>
                        </a:spcBef>
                        <a:spcAft>
                          <a:spcPts val="0"/>
                        </a:spcAft>
                      </a:pPr>
                      <a:r>
                        <a:rPr lang="en-US" sz="1050" kern="0" dirty="0">
                          <a:effectLst/>
                        </a:rPr>
                        <a:t>Title</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Author(s) and Year</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Work Done</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Gap Identified</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Proposed Solution/Approach</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extLst>
                  <a:ext uri="{0D108BD9-81ED-4DB2-BD59-A6C34878D82A}">
                    <a16:rowId xmlns:a16="http://schemas.microsoft.com/office/drawing/2014/main" val="2308675580"/>
                  </a:ext>
                </a:extLst>
              </a:tr>
              <a:tr h="1349287">
                <a:tc>
                  <a:txBody>
                    <a:bodyPr/>
                    <a:lstStyle/>
                    <a:p>
                      <a:pPr marL="0" marR="0" algn="ctr">
                        <a:lnSpc>
                          <a:spcPct val="107000"/>
                        </a:lnSpc>
                        <a:spcBef>
                          <a:spcPts val="0"/>
                        </a:spcBef>
                        <a:spcAft>
                          <a:spcPts val="0"/>
                        </a:spcAft>
                      </a:pPr>
                      <a:r>
                        <a:rPr lang="en-US" sz="1050" kern="0">
                          <a:effectLst/>
                        </a:rPr>
                        <a:t>Centralization of Microfinance</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dirty="0">
                          <a:effectLst/>
                        </a:rPr>
                        <a:t>Sonia Singh, Hiranmay Saha (2014)</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dirty="0">
                          <a:effectLst/>
                        </a:rPr>
                        <a:t>Discusses the growth and transformation of microfinance organizations and the missing link between lenders and borrowers in the Indian context.</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dirty="0">
                          <a:effectLst/>
                        </a:rPr>
                        <a:t>Lack of a centralized platform for efficient interest rate comparisons across microfinance institutions.</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Develop a Centralized Loan Application Management System to harmonize multiple microfinance institutions on one platform, enabling borrowers to compare interest rates.</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extLst>
                  <a:ext uri="{0D108BD9-81ED-4DB2-BD59-A6C34878D82A}">
                    <a16:rowId xmlns:a16="http://schemas.microsoft.com/office/drawing/2014/main" val="871543343"/>
                  </a:ext>
                </a:extLst>
              </a:tr>
              <a:tr h="1349287">
                <a:tc>
                  <a:txBody>
                    <a:bodyPr/>
                    <a:lstStyle/>
                    <a:p>
                      <a:pPr marL="0" marR="0" algn="ctr">
                        <a:lnSpc>
                          <a:spcPct val="107000"/>
                        </a:lnSpc>
                        <a:spcBef>
                          <a:spcPts val="0"/>
                        </a:spcBef>
                        <a:spcAft>
                          <a:spcPts val="0"/>
                        </a:spcAft>
                      </a:pPr>
                      <a:r>
                        <a:rPr lang="en-US" sz="1050" kern="0">
                          <a:effectLst/>
                        </a:rPr>
                        <a:t>Digitalizing microfinance in Europe</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Justyna Pytkowska, Piotr Korynski</a:t>
                      </a:r>
                      <a:br>
                        <a:rPr lang="en-US" sz="1050" kern="0">
                          <a:effectLst/>
                        </a:rPr>
                      </a:br>
                      <a:r>
                        <a:rPr lang="en-US" sz="1050" kern="0">
                          <a:effectLst/>
                        </a:rPr>
                        <a:t>(2017)</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dirty="0">
                          <a:effectLst/>
                        </a:rPr>
                        <a:t>Examines the digitization of microfinance and its potential impact on financial inclusion and the "human face" of microfinance institutions.</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dirty="0">
                          <a:effectLst/>
                        </a:rPr>
                        <a:t>The lack of  traditional human touch in microfinance due to digitization.</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Implement a digitized Loan application system for a blended approach, combining digital technologies with human interaction to enhance financial inclusion while retaining the human touch.</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extLst>
                  <a:ext uri="{0D108BD9-81ED-4DB2-BD59-A6C34878D82A}">
                    <a16:rowId xmlns:a16="http://schemas.microsoft.com/office/drawing/2014/main" val="1150473139"/>
                  </a:ext>
                </a:extLst>
              </a:tr>
              <a:tr h="1349287">
                <a:tc>
                  <a:txBody>
                    <a:bodyPr/>
                    <a:lstStyle/>
                    <a:p>
                      <a:pPr marL="0" marR="0" algn="ctr">
                        <a:lnSpc>
                          <a:spcPct val="107000"/>
                        </a:lnSpc>
                        <a:spcBef>
                          <a:spcPts val="0"/>
                        </a:spcBef>
                        <a:spcAft>
                          <a:spcPts val="0"/>
                        </a:spcAft>
                      </a:pPr>
                      <a:r>
                        <a:rPr lang="en-US" sz="1050" kern="0">
                          <a:effectLst/>
                        </a:rPr>
                        <a:t>Loan Prediction Software for Financial Institutions</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N. Darapaneni, A. Kumar, A. Dixet, M. Suriyanarayanan, S. Srivastava, A. R. Paduri (2022)</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Presents the Seven Seas model as a solution for predicting loan defaults, aiding financial institutions in making informed lending decisions.</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dirty="0">
                          <a:effectLst/>
                        </a:rPr>
                        <a:t>The need for accurate loan default prediction to aid financial institutions.</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dirty="0">
                          <a:effectLst/>
                        </a:rPr>
                        <a:t>Development of a credit scoring Algorithm that focuses on first hand data presented from the credit client, this means a smaller dataset will mitigate expensive calculations to predict loan defaults.</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extLst>
                  <a:ext uri="{0D108BD9-81ED-4DB2-BD59-A6C34878D82A}">
                    <a16:rowId xmlns:a16="http://schemas.microsoft.com/office/drawing/2014/main" val="539203390"/>
                  </a:ext>
                </a:extLst>
              </a:tr>
              <a:tr h="1047978">
                <a:tc>
                  <a:txBody>
                    <a:bodyPr/>
                    <a:lstStyle/>
                    <a:p>
                      <a:pPr marL="0" marR="0" algn="ctr">
                        <a:lnSpc>
                          <a:spcPct val="107000"/>
                        </a:lnSpc>
                        <a:spcBef>
                          <a:spcPts val="0"/>
                        </a:spcBef>
                        <a:spcAft>
                          <a:spcPts val="0"/>
                        </a:spcAft>
                      </a:pPr>
                      <a:r>
                        <a:rPr lang="en-US" sz="1050" kern="0">
                          <a:effectLst/>
                        </a:rPr>
                        <a:t>A Personal Touch in Text Messaging</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Dean Karlan, Melanie Morten, Jonathan Zinman (2020)</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Investigates the impact of personalized text message reminders on microloan repayment in the Philippines.</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a:effectLst/>
                        </a:rPr>
                        <a:t>Lack of personalized text message system for reminders for loan repayment.</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tc>
                  <a:txBody>
                    <a:bodyPr/>
                    <a:lstStyle/>
                    <a:p>
                      <a:pPr marL="0" marR="0" algn="ctr">
                        <a:lnSpc>
                          <a:spcPct val="107000"/>
                        </a:lnSpc>
                        <a:spcBef>
                          <a:spcPts val="0"/>
                        </a:spcBef>
                        <a:spcAft>
                          <a:spcPts val="0"/>
                        </a:spcAft>
                      </a:pPr>
                      <a:r>
                        <a:rPr lang="en-US" sz="1050" kern="0" dirty="0">
                          <a:effectLst/>
                        </a:rPr>
                        <a:t>Implement personalized in text messaging system for improved microloan repayment, enhancing borrower engagement and improving repayment rates.</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58" marR="52658" marT="0" marB="0" anchor="ctr"/>
                </a:tc>
                <a:extLst>
                  <a:ext uri="{0D108BD9-81ED-4DB2-BD59-A6C34878D82A}">
                    <a16:rowId xmlns:a16="http://schemas.microsoft.com/office/drawing/2014/main" val="2428771280"/>
                  </a:ext>
                </a:extLst>
              </a:tr>
            </a:tbl>
          </a:graphicData>
        </a:graphic>
      </p:graphicFrame>
    </p:spTree>
    <p:extLst>
      <p:ext uri="{BB962C8B-B14F-4D97-AF65-F5344CB8AC3E}">
        <p14:creationId xmlns:p14="http://schemas.microsoft.com/office/powerpoint/2010/main" val="10066655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2412392"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System Review</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C8FEFF8B-3430-CB88-9374-8AB71C6753CB}"/>
                  </a:ext>
                </a:extLst>
              </p:cNvPr>
              <p:cNvGraphicFramePr>
                <a:graphicFrameLocks noGrp="1"/>
              </p:cNvGraphicFramePr>
              <p:nvPr>
                <p:extLst>
                  <p:ext uri="{D42A27DB-BD31-4B8C-83A1-F6EECF244321}">
                    <p14:modId xmlns:p14="http://schemas.microsoft.com/office/powerpoint/2010/main" val="2248934655"/>
                  </p:ext>
                </p:extLst>
              </p:nvPr>
            </p:nvGraphicFramePr>
            <p:xfrm>
              <a:off x="1317813" y="1304375"/>
              <a:ext cx="9843245" cy="5068491"/>
            </p:xfrm>
            <a:graphic>
              <a:graphicData uri="http://schemas.openxmlformats.org/drawingml/2006/table">
                <a:tbl>
                  <a:tblPr firstRow="1" bandRow="1">
                    <a:tableStyleId>{5C22544A-7EE6-4342-B048-85BDC9FD1C3A}</a:tableStyleId>
                  </a:tblPr>
                  <a:tblGrid>
                    <a:gridCol w="1675540">
                      <a:extLst>
                        <a:ext uri="{9D8B030D-6E8A-4147-A177-3AD203B41FA5}">
                          <a16:colId xmlns:a16="http://schemas.microsoft.com/office/drawing/2014/main" val="727186543"/>
                        </a:ext>
                      </a:extLst>
                    </a:gridCol>
                    <a:gridCol w="2441090">
                      <a:extLst>
                        <a:ext uri="{9D8B030D-6E8A-4147-A177-3AD203B41FA5}">
                          <a16:colId xmlns:a16="http://schemas.microsoft.com/office/drawing/2014/main" val="646526795"/>
                        </a:ext>
                      </a:extLst>
                    </a:gridCol>
                    <a:gridCol w="1888872">
                      <a:extLst>
                        <a:ext uri="{9D8B030D-6E8A-4147-A177-3AD203B41FA5}">
                          <a16:colId xmlns:a16="http://schemas.microsoft.com/office/drawing/2014/main" val="2297519658"/>
                        </a:ext>
                      </a:extLst>
                    </a:gridCol>
                    <a:gridCol w="1652207">
                      <a:extLst>
                        <a:ext uri="{9D8B030D-6E8A-4147-A177-3AD203B41FA5}">
                          <a16:colId xmlns:a16="http://schemas.microsoft.com/office/drawing/2014/main" val="1776656453"/>
                        </a:ext>
                      </a:extLst>
                    </a:gridCol>
                    <a:gridCol w="2185536">
                      <a:extLst>
                        <a:ext uri="{9D8B030D-6E8A-4147-A177-3AD203B41FA5}">
                          <a16:colId xmlns:a16="http://schemas.microsoft.com/office/drawing/2014/main" val="3340164365"/>
                        </a:ext>
                      </a:extLst>
                    </a:gridCol>
                  </a:tblGrid>
                  <a:tr h="1082187">
                    <a:tc>
                      <a:txBody>
                        <a:bodyPr/>
                        <a:lstStyle/>
                        <a:p>
                          <a:pPr marL="0" marR="0" algn="ctr">
                            <a:lnSpc>
                              <a:spcPct val="107000"/>
                            </a:lnSpc>
                            <a:spcBef>
                              <a:spcPts val="0"/>
                            </a:spcBef>
                            <a:spcAft>
                              <a:spcPts val="0"/>
                            </a:spcAft>
                          </a:pPr>
                          <a:r>
                            <a:rPr lang="en-US" sz="1600" kern="100">
                              <a:effectLst/>
                            </a:rPr>
                            <a:t>EXISTING SYSTEMS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9860" marB="0" anchor="ctr"/>
                    </a:tc>
                    <a:tc>
                      <a:txBody>
                        <a:bodyPr/>
                        <a:lstStyle/>
                        <a:p>
                          <a:pPr marL="0" marR="0" algn="ctr">
                            <a:lnSpc>
                              <a:spcPct val="107000"/>
                            </a:lnSpc>
                            <a:spcBef>
                              <a:spcPts val="0"/>
                            </a:spcBef>
                            <a:spcAft>
                              <a:spcPts val="0"/>
                            </a:spcAft>
                          </a:pPr>
                          <a:r>
                            <a:rPr lang="en-US" sz="1600" kern="100">
                              <a:effectLst/>
                            </a:rPr>
                            <a:t>DIGITAL LOAN APPLICATION PROCESS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9860" marB="0" anchor="ctr"/>
                    </a:tc>
                    <a:tc>
                      <a:txBody>
                        <a:bodyPr/>
                        <a:lstStyle/>
                        <a:p>
                          <a:pPr marL="0" marR="0" algn="ctr">
                            <a:lnSpc>
                              <a:spcPct val="107000"/>
                            </a:lnSpc>
                            <a:spcBef>
                              <a:spcPts val="0"/>
                            </a:spcBef>
                            <a:spcAft>
                              <a:spcPts val="0"/>
                            </a:spcAft>
                          </a:pPr>
                          <a:r>
                            <a:rPr lang="en-US" sz="1600" kern="100" dirty="0">
                              <a:effectLst/>
                            </a:rPr>
                            <a:t>AUTOMATED PAYMENT REMINDERS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9860" marB="0" anchor="ctr"/>
                    </a:tc>
                    <a:tc>
                      <a:txBody>
                        <a:bodyPr/>
                        <a:lstStyle/>
                        <a:p>
                          <a:pPr marL="0" marR="0" algn="ctr">
                            <a:lnSpc>
                              <a:spcPct val="107000"/>
                            </a:lnSpc>
                            <a:spcBef>
                              <a:spcPts val="0"/>
                            </a:spcBef>
                            <a:spcAft>
                              <a:spcPts val="0"/>
                            </a:spcAft>
                          </a:pPr>
                          <a:r>
                            <a:rPr lang="en-US" sz="1600" kern="100">
                              <a:effectLst/>
                            </a:rPr>
                            <a:t>CROSS PLATFORM</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9860" marB="0" anchor="ctr"/>
                    </a:tc>
                    <a:tc>
                      <a:txBody>
                        <a:bodyPr/>
                        <a:lstStyle/>
                        <a:p>
                          <a:pPr marL="0" marR="0" algn="ctr">
                            <a:lnSpc>
                              <a:spcPct val="107000"/>
                            </a:lnSpc>
                            <a:spcBef>
                              <a:spcPts val="0"/>
                            </a:spcBef>
                            <a:spcAft>
                              <a:spcPts val="0"/>
                            </a:spcAft>
                          </a:pPr>
                          <a:r>
                            <a:rPr lang="en-US" sz="1600" kern="100">
                              <a:effectLst/>
                            </a:rPr>
                            <a:t>SUPPORTS MULTIPLE MICROFINANCE INSTITUIONS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67556905"/>
                      </a:ext>
                    </a:extLst>
                  </a:tr>
                  <a:tr h="813948">
                    <a:tc>
                      <a:txBody>
                        <a:bodyPr/>
                        <a:lstStyle/>
                        <a:p>
                          <a:pPr marL="0" marR="0" algn="ctr">
                            <a:lnSpc>
                              <a:spcPct val="107000"/>
                            </a:lnSpc>
                            <a:spcBef>
                              <a:spcPts val="0"/>
                            </a:spcBef>
                            <a:spcAft>
                              <a:spcPts val="0"/>
                            </a:spcAft>
                          </a:pPr>
                          <a:r>
                            <a:rPr lang="en-US" sz="1600" kern="100">
                              <a:effectLst/>
                            </a:rPr>
                            <a:t>ZAM-CASH</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00">
                                    <a:effectLst/>
                                  </a:rPr>
                                  <m:t>√</m:t>
                                </m:r>
                              </m:oMath>
                            </m:oMathPara>
                          </a14:m>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525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63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33264484"/>
                      </a:ext>
                    </a:extLst>
                  </a:tr>
                  <a:tr h="730512">
                    <a:tc>
                      <a:txBody>
                        <a:bodyPr/>
                        <a:lstStyle/>
                        <a:p>
                          <a:pPr marL="0" marR="0" algn="ctr">
                            <a:lnSpc>
                              <a:spcPct val="107000"/>
                            </a:lnSpc>
                            <a:spcBef>
                              <a:spcPts val="0"/>
                            </a:spcBef>
                            <a:spcAft>
                              <a:spcPts val="0"/>
                            </a:spcAft>
                          </a:pPr>
                          <a:r>
                            <a:rPr lang="en-US" sz="1600" kern="100">
                              <a:effectLst/>
                            </a:rPr>
                            <a:t>IZWE</a:t>
                          </a:r>
                          <a:endParaRPr lang="en-US" sz="1400" kern="100">
                            <a:effectLst/>
                          </a:endParaRPr>
                        </a:p>
                        <a:p>
                          <a:pPr marL="0" marR="0" algn="ctr">
                            <a:lnSpc>
                              <a:spcPct val="107000"/>
                            </a:lnSpc>
                            <a:spcBef>
                              <a:spcPts val="0"/>
                            </a:spcBef>
                            <a:spcAft>
                              <a:spcPts val="0"/>
                            </a:spcAft>
                          </a:pPr>
                          <a:r>
                            <a:rPr lang="en-US" sz="1600" kern="100">
                              <a:effectLst/>
                            </a:rPr>
                            <a:t>LOANS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905"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00">
                                    <a:effectLst/>
                                  </a:rPr>
                                  <m:t>√</m:t>
                                </m:r>
                              </m:oMath>
                            </m:oMathPara>
                          </a14:m>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74930"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39882555"/>
                      </a:ext>
                    </a:extLst>
                  </a:tr>
                  <a:tr h="813948">
                    <a:tc>
                      <a:txBody>
                        <a:bodyPr/>
                        <a:lstStyle/>
                        <a:p>
                          <a:pPr marL="0" marR="0" algn="ctr">
                            <a:lnSpc>
                              <a:spcPct val="107000"/>
                            </a:lnSpc>
                            <a:spcBef>
                              <a:spcPts val="0"/>
                            </a:spcBef>
                            <a:spcAft>
                              <a:spcPts val="0"/>
                            </a:spcAft>
                          </a:pPr>
                          <a:r>
                            <a:rPr lang="en-US" sz="1600" kern="100">
                              <a:effectLst/>
                            </a:rPr>
                            <a:t>LUPIYA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6350"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00">
                                    <a:effectLst/>
                                  </a:rPr>
                                  <m:t>√</m:t>
                                </m:r>
                              </m:oMath>
                            </m:oMathPara>
                          </a14:m>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00">
                                    <a:effectLst/>
                                  </a:rPr>
                                  <m:t>√</m:t>
                                </m:r>
                              </m:oMath>
                            </m:oMathPara>
                          </a14:m>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525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17908749"/>
                      </a:ext>
                    </a:extLst>
                  </a:tr>
                  <a:tr h="813948">
                    <a:tc>
                      <a:txBody>
                        <a:bodyPr/>
                        <a:lstStyle/>
                        <a:p>
                          <a:pPr marL="0" marR="0" algn="ctr">
                            <a:lnSpc>
                              <a:spcPct val="107000"/>
                            </a:lnSpc>
                            <a:spcBef>
                              <a:spcPts val="0"/>
                            </a:spcBef>
                            <a:spcAft>
                              <a:spcPts val="0"/>
                            </a:spcAft>
                          </a:pPr>
                          <a:r>
                            <a:rPr lang="en-US" sz="1600" kern="100">
                              <a:effectLst/>
                            </a:rPr>
                            <a:t>FINCA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6350"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00">
                                    <a:effectLst/>
                                  </a:rPr>
                                  <m:t>√</m:t>
                                </m:r>
                              </m:oMath>
                            </m:oMathPara>
                          </a14:m>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525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7922136"/>
                      </a:ext>
                    </a:extLst>
                  </a:tr>
                  <a:tr h="813948">
                    <a:tc>
                      <a:txBody>
                        <a:bodyPr/>
                        <a:lstStyle/>
                        <a:p>
                          <a:pPr marL="0" marR="0" algn="ctr">
                            <a:lnSpc>
                              <a:spcPct val="107000"/>
                            </a:lnSpc>
                            <a:spcBef>
                              <a:spcPts val="0"/>
                            </a:spcBef>
                            <a:spcAft>
                              <a:spcPts val="0"/>
                            </a:spcAft>
                          </a:pPr>
                          <a:r>
                            <a:rPr lang="en-US" sz="1600" kern="100">
                              <a:effectLst/>
                            </a:rPr>
                            <a:t>PROPOSED SYSTEM</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6350"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00">
                                    <a:effectLst/>
                                  </a:rPr>
                                  <m:t>√</m:t>
                                </m:r>
                              </m:oMath>
                            </m:oMathPara>
                          </a14:m>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00">
                                    <a:effectLst/>
                                  </a:rPr>
                                  <m:t>√</m:t>
                                </m:r>
                              </m:oMath>
                            </m:oMathPara>
                          </a14:m>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5255"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00">
                                    <a:effectLst/>
                                  </a:rPr>
                                  <m:t>√</m:t>
                                </m:r>
                              </m:oMath>
                            </m:oMathPara>
                          </a14:m>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00">
                                    <a:effectLst/>
                                  </a:rPr>
                                  <m:t>√</m:t>
                                </m:r>
                              </m:oMath>
                            </m:oMathPara>
                          </a14:m>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11425076"/>
                      </a:ext>
                    </a:extLst>
                  </a:tr>
                </a:tbl>
              </a:graphicData>
            </a:graphic>
          </p:graphicFrame>
        </mc:Choice>
        <mc:Fallback>
          <p:graphicFrame>
            <p:nvGraphicFramePr>
              <p:cNvPr id="2" name="Table 1">
                <a:extLst>
                  <a:ext uri="{FF2B5EF4-FFF2-40B4-BE49-F238E27FC236}">
                    <a16:creationId xmlns:a16="http://schemas.microsoft.com/office/drawing/2014/main" id="{C8FEFF8B-3430-CB88-9374-8AB71C6753CB}"/>
                  </a:ext>
                </a:extLst>
              </p:cNvPr>
              <p:cNvGraphicFramePr>
                <a:graphicFrameLocks noGrp="1"/>
              </p:cNvGraphicFramePr>
              <p:nvPr>
                <p:extLst>
                  <p:ext uri="{D42A27DB-BD31-4B8C-83A1-F6EECF244321}">
                    <p14:modId xmlns:p14="http://schemas.microsoft.com/office/powerpoint/2010/main" val="2248934655"/>
                  </p:ext>
                </p:extLst>
              </p:nvPr>
            </p:nvGraphicFramePr>
            <p:xfrm>
              <a:off x="1317813" y="1304375"/>
              <a:ext cx="9843245" cy="5068491"/>
            </p:xfrm>
            <a:graphic>
              <a:graphicData uri="http://schemas.openxmlformats.org/drawingml/2006/table">
                <a:tbl>
                  <a:tblPr firstRow="1" bandRow="1">
                    <a:tableStyleId>{5C22544A-7EE6-4342-B048-85BDC9FD1C3A}</a:tableStyleId>
                  </a:tblPr>
                  <a:tblGrid>
                    <a:gridCol w="1675540">
                      <a:extLst>
                        <a:ext uri="{9D8B030D-6E8A-4147-A177-3AD203B41FA5}">
                          <a16:colId xmlns:a16="http://schemas.microsoft.com/office/drawing/2014/main" val="727186543"/>
                        </a:ext>
                      </a:extLst>
                    </a:gridCol>
                    <a:gridCol w="2441090">
                      <a:extLst>
                        <a:ext uri="{9D8B030D-6E8A-4147-A177-3AD203B41FA5}">
                          <a16:colId xmlns:a16="http://schemas.microsoft.com/office/drawing/2014/main" val="646526795"/>
                        </a:ext>
                      </a:extLst>
                    </a:gridCol>
                    <a:gridCol w="1888872">
                      <a:extLst>
                        <a:ext uri="{9D8B030D-6E8A-4147-A177-3AD203B41FA5}">
                          <a16:colId xmlns:a16="http://schemas.microsoft.com/office/drawing/2014/main" val="2297519658"/>
                        </a:ext>
                      </a:extLst>
                    </a:gridCol>
                    <a:gridCol w="1652207">
                      <a:extLst>
                        <a:ext uri="{9D8B030D-6E8A-4147-A177-3AD203B41FA5}">
                          <a16:colId xmlns:a16="http://schemas.microsoft.com/office/drawing/2014/main" val="1776656453"/>
                        </a:ext>
                      </a:extLst>
                    </a:gridCol>
                    <a:gridCol w="2185536">
                      <a:extLst>
                        <a:ext uri="{9D8B030D-6E8A-4147-A177-3AD203B41FA5}">
                          <a16:colId xmlns:a16="http://schemas.microsoft.com/office/drawing/2014/main" val="3340164365"/>
                        </a:ext>
                      </a:extLst>
                    </a:gridCol>
                  </a:tblGrid>
                  <a:tr h="1082187">
                    <a:tc>
                      <a:txBody>
                        <a:bodyPr/>
                        <a:lstStyle/>
                        <a:p>
                          <a:pPr marL="0" marR="0" algn="ctr">
                            <a:lnSpc>
                              <a:spcPct val="107000"/>
                            </a:lnSpc>
                            <a:spcBef>
                              <a:spcPts val="0"/>
                            </a:spcBef>
                            <a:spcAft>
                              <a:spcPts val="0"/>
                            </a:spcAft>
                          </a:pPr>
                          <a:r>
                            <a:rPr lang="en-US" sz="1600" kern="100">
                              <a:effectLst/>
                            </a:rPr>
                            <a:t>EXISTING SYSTEMS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9860" marB="0" anchor="ctr"/>
                    </a:tc>
                    <a:tc>
                      <a:txBody>
                        <a:bodyPr/>
                        <a:lstStyle/>
                        <a:p>
                          <a:pPr marL="0" marR="0" algn="ctr">
                            <a:lnSpc>
                              <a:spcPct val="107000"/>
                            </a:lnSpc>
                            <a:spcBef>
                              <a:spcPts val="0"/>
                            </a:spcBef>
                            <a:spcAft>
                              <a:spcPts val="0"/>
                            </a:spcAft>
                          </a:pPr>
                          <a:r>
                            <a:rPr lang="en-US" sz="1600" kern="100">
                              <a:effectLst/>
                            </a:rPr>
                            <a:t>DIGITAL LOAN APPLICATION PROCESS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9860" marB="0" anchor="ctr"/>
                    </a:tc>
                    <a:tc>
                      <a:txBody>
                        <a:bodyPr/>
                        <a:lstStyle/>
                        <a:p>
                          <a:pPr marL="0" marR="0" algn="ctr">
                            <a:lnSpc>
                              <a:spcPct val="107000"/>
                            </a:lnSpc>
                            <a:spcBef>
                              <a:spcPts val="0"/>
                            </a:spcBef>
                            <a:spcAft>
                              <a:spcPts val="0"/>
                            </a:spcAft>
                          </a:pPr>
                          <a:r>
                            <a:rPr lang="en-US" sz="1600" kern="100" dirty="0">
                              <a:effectLst/>
                            </a:rPr>
                            <a:t>AUTOMATED PAYMENT REMINDERS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9860" marB="0" anchor="ctr"/>
                    </a:tc>
                    <a:tc>
                      <a:txBody>
                        <a:bodyPr/>
                        <a:lstStyle/>
                        <a:p>
                          <a:pPr marL="0" marR="0" algn="ctr">
                            <a:lnSpc>
                              <a:spcPct val="107000"/>
                            </a:lnSpc>
                            <a:spcBef>
                              <a:spcPts val="0"/>
                            </a:spcBef>
                            <a:spcAft>
                              <a:spcPts val="0"/>
                            </a:spcAft>
                          </a:pPr>
                          <a:r>
                            <a:rPr lang="en-US" sz="1600" kern="100">
                              <a:effectLst/>
                            </a:rPr>
                            <a:t>CROSS PLATFORM</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9860" marB="0" anchor="ctr"/>
                    </a:tc>
                    <a:tc>
                      <a:txBody>
                        <a:bodyPr/>
                        <a:lstStyle/>
                        <a:p>
                          <a:pPr marL="0" marR="0" algn="ctr">
                            <a:lnSpc>
                              <a:spcPct val="107000"/>
                            </a:lnSpc>
                            <a:spcBef>
                              <a:spcPts val="0"/>
                            </a:spcBef>
                            <a:spcAft>
                              <a:spcPts val="0"/>
                            </a:spcAft>
                          </a:pPr>
                          <a:r>
                            <a:rPr lang="en-US" sz="1600" kern="100">
                              <a:effectLst/>
                            </a:rPr>
                            <a:t>SUPPORTS MULTIPLE MICROFINANCE INSTITUIONS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67556905"/>
                      </a:ext>
                    </a:extLst>
                  </a:tr>
                  <a:tr h="813948">
                    <a:tc>
                      <a:txBody>
                        <a:bodyPr/>
                        <a:lstStyle/>
                        <a:p>
                          <a:pPr marL="0" marR="0" algn="ctr">
                            <a:lnSpc>
                              <a:spcPct val="107000"/>
                            </a:lnSpc>
                            <a:spcBef>
                              <a:spcPts val="0"/>
                            </a:spcBef>
                            <a:spcAft>
                              <a:spcPts val="0"/>
                            </a:spcAft>
                          </a:pPr>
                          <a:r>
                            <a:rPr lang="en-US" sz="1600" kern="100">
                              <a:effectLst/>
                            </a:rPr>
                            <a:t>ZAM-CASH</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endParaRPr lang="en-US"/>
                        </a:p>
                      </a:txBody>
                      <a:tcPr marL="9525" marR="9525" marT="135255" marB="0" anchor="ctr">
                        <a:blipFill>
                          <a:blip r:embed="rId4"/>
                          <a:stretch>
                            <a:fillRect l="-69000" t="-133582" r="-236250" b="-390299"/>
                          </a:stretch>
                        </a:blipFill>
                      </a:tcP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63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33264484"/>
                      </a:ext>
                    </a:extLst>
                  </a:tr>
                  <a:tr h="730512">
                    <a:tc>
                      <a:txBody>
                        <a:bodyPr/>
                        <a:lstStyle/>
                        <a:p>
                          <a:pPr marL="0" marR="0" algn="ctr">
                            <a:lnSpc>
                              <a:spcPct val="107000"/>
                            </a:lnSpc>
                            <a:spcBef>
                              <a:spcPts val="0"/>
                            </a:spcBef>
                            <a:spcAft>
                              <a:spcPts val="0"/>
                            </a:spcAft>
                          </a:pPr>
                          <a:r>
                            <a:rPr lang="en-US" sz="1600" kern="100">
                              <a:effectLst/>
                            </a:rPr>
                            <a:t>IZWE</a:t>
                          </a:r>
                          <a:endParaRPr lang="en-US" sz="1400" kern="100">
                            <a:effectLst/>
                          </a:endParaRPr>
                        </a:p>
                        <a:p>
                          <a:pPr marL="0" marR="0" algn="ctr">
                            <a:lnSpc>
                              <a:spcPct val="107000"/>
                            </a:lnSpc>
                            <a:spcBef>
                              <a:spcPts val="0"/>
                            </a:spcBef>
                            <a:spcAft>
                              <a:spcPts val="0"/>
                            </a:spcAft>
                          </a:pPr>
                          <a:r>
                            <a:rPr lang="en-US" sz="1600" kern="100">
                              <a:effectLst/>
                            </a:rPr>
                            <a:t>LOANS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905" marB="0" anchor="ctr"/>
                    </a:tc>
                    <a:tc>
                      <a:txBody>
                        <a:bodyPr/>
                        <a:lstStyle/>
                        <a:p>
                          <a:endParaRPr lang="en-US"/>
                        </a:p>
                      </a:txBody>
                      <a:tcPr marL="9525" marR="9525" marT="74930" marB="0" anchor="ctr">
                        <a:blipFill>
                          <a:blip r:embed="rId4"/>
                          <a:stretch>
                            <a:fillRect l="-69000" t="-260833" r="-236250" b="-335833"/>
                          </a:stretch>
                        </a:blipFill>
                      </a:tcP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39882555"/>
                      </a:ext>
                    </a:extLst>
                  </a:tr>
                  <a:tr h="813948">
                    <a:tc>
                      <a:txBody>
                        <a:bodyPr/>
                        <a:lstStyle/>
                        <a:p>
                          <a:pPr marL="0" marR="0" algn="ctr">
                            <a:lnSpc>
                              <a:spcPct val="107000"/>
                            </a:lnSpc>
                            <a:spcBef>
                              <a:spcPts val="0"/>
                            </a:spcBef>
                            <a:spcAft>
                              <a:spcPts val="0"/>
                            </a:spcAft>
                          </a:pPr>
                          <a:r>
                            <a:rPr lang="en-US" sz="1600" kern="100">
                              <a:effectLst/>
                            </a:rPr>
                            <a:t>LUPIYA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6350" marB="0" anchor="ctr"/>
                    </a:tc>
                    <a:tc>
                      <a:txBody>
                        <a:bodyPr/>
                        <a:lstStyle/>
                        <a:p>
                          <a:endParaRPr lang="en-US"/>
                        </a:p>
                      </a:txBody>
                      <a:tcPr marL="9525" marR="9525" marT="43815" marB="0" anchor="ctr">
                        <a:blipFill>
                          <a:blip r:embed="rId4"/>
                          <a:stretch>
                            <a:fillRect l="-69000" t="-325564" r="-236250" b="-203008"/>
                          </a:stretch>
                        </a:blipFill>
                      </a:tcPr>
                    </a:tc>
                    <a:tc>
                      <a:txBody>
                        <a:bodyPr/>
                        <a:lstStyle/>
                        <a:p>
                          <a:endParaRPr lang="en-US"/>
                        </a:p>
                      </a:txBody>
                      <a:tcPr marL="9525" marR="9525" marT="135255" marB="0" anchor="ctr">
                        <a:blipFill>
                          <a:blip r:embed="rId4"/>
                          <a:stretch>
                            <a:fillRect l="-218065" t="-325564" r="-204839" b="-203008"/>
                          </a:stretch>
                        </a:blipFill>
                      </a:tcP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17908749"/>
                      </a:ext>
                    </a:extLst>
                  </a:tr>
                  <a:tr h="813948">
                    <a:tc>
                      <a:txBody>
                        <a:bodyPr/>
                        <a:lstStyle/>
                        <a:p>
                          <a:pPr marL="0" marR="0" algn="ctr">
                            <a:lnSpc>
                              <a:spcPct val="107000"/>
                            </a:lnSpc>
                            <a:spcBef>
                              <a:spcPts val="0"/>
                            </a:spcBef>
                            <a:spcAft>
                              <a:spcPts val="0"/>
                            </a:spcAft>
                          </a:pPr>
                          <a:r>
                            <a:rPr lang="en-US" sz="1600" kern="100">
                              <a:effectLst/>
                            </a:rPr>
                            <a:t>FINCA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6350" marB="0" anchor="ctr"/>
                    </a:tc>
                    <a:tc>
                      <a:txBody>
                        <a:bodyPr/>
                        <a:lstStyle/>
                        <a:p>
                          <a:endParaRPr lang="en-US"/>
                        </a:p>
                      </a:txBody>
                      <a:tcPr marL="9525" marR="9525" marT="43815" marB="0" anchor="ctr">
                        <a:blipFill>
                          <a:blip r:embed="rId4"/>
                          <a:stretch>
                            <a:fillRect l="-69000" t="-422388" r="-236250" b="-101493"/>
                          </a:stretch>
                        </a:blipFill>
                      </a:tcP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525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43815" marB="0" anchor="ctr"/>
                    </a:tc>
                    <a:tc>
                      <a:txBody>
                        <a:bodyPr/>
                        <a:lstStyle/>
                        <a:p>
                          <a:pPr marL="0" marR="0" algn="ctr">
                            <a:lnSpc>
                              <a:spcPct val="107000"/>
                            </a:lnSpc>
                            <a:spcBef>
                              <a:spcPts val="0"/>
                            </a:spcBef>
                            <a:spcAft>
                              <a:spcPts val="0"/>
                            </a:spcAft>
                          </a:pPr>
                          <a:r>
                            <a:rPr lang="en-US" sz="1600" kern="100">
                              <a:effectLst/>
                            </a:rPr>
                            <a:t>X</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7922136"/>
                      </a:ext>
                    </a:extLst>
                  </a:tr>
                  <a:tr h="813948">
                    <a:tc>
                      <a:txBody>
                        <a:bodyPr/>
                        <a:lstStyle/>
                        <a:p>
                          <a:pPr marL="0" marR="0" algn="ctr">
                            <a:lnSpc>
                              <a:spcPct val="107000"/>
                            </a:lnSpc>
                            <a:spcBef>
                              <a:spcPts val="0"/>
                            </a:spcBef>
                            <a:spcAft>
                              <a:spcPts val="0"/>
                            </a:spcAft>
                          </a:pPr>
                          <a:r>
                            <a:rPr lang="en-US" sz="1600" kern="100">
                              <a:effectLst/>
                            </a:rPr>
                            <a:t>PROPOSED SYSTEM</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6350" marB="0" anchor="ctr"/>
                    </a:tc>
                    <a:tc>
                      <a:txBody>
                        <a:bodyPr/>
                        <a:lstStyle/>
                        <a:p>
                          <a:endParaRPr lang="en-US"/>
                        </a:p>
                      </a:txBody>
                      <a:tcPr marL="9525" marR="9525" marT="43815" marB="0" anchor="ctr">
                        <a:blipFill>
                          <a:blip r:embed="rId4"/>
                          <a:stretch>
                            <a:fillRect l="-69000" t="-522388" r="-236250" b="-1493"/>
                          </a:stretch>
                        </a:blipFill>
                      </a:tcPr>
                    </a:tc>
                    <a:tc>
                      <a:txBody>
                        <a:bodyPr/>
                        <a:lstStyle/>
                        <a:p>
                          <a:endParaRPr lang="en-US"/>
                        </a:p>
                      </a:txBody>
                      <a:tcPr marL="9525" marR="9525" marT="135255" marB="0" anchor="ctr">
                        <a:blipFill>
                          <a:blip r:embed="rId4"/>
                          <a:stretch>
                            <a:fillRect l="-218065" t="-522388" r="-204839" b="-1493"/>
                          </a:stretch>
                        </a:blipFill>
                      </a:tcPr>
                    </a:tc>
                    <a:tc>
                      <a:txBody>
                        <a:bodyPr/>
                        <a:lstStyle/>
                        <a:p>
                          <a:endParaRPr lang="en-US"/>
                        </a:p>
                      </a:txBody>
                      <a:tcPr marL="9525" marR="9525" marT="43815" marB="0" anchor="ctr">
                        <a:blipFill>
                          <a:blip r:embed="rId4"/>
                          <a:stretch>
                            <a:fillRect l="-363838" t="-522388" r="-134317" b="-1493"/>
                          </a:stretch>
                        </a:blipFill>
                      </a:tcPr>
                    </a:tc>
                    <a:tc>
                      <a:txBody>
                        <a:bodyPr/>
                        <a:lstStyle/>
                        <a:p>
                          <a:endParaRPr lang="en-US"/>
                        </a:p>
                      </a:txBody>
                      <a:tcPr marL="0" marR="0" marT="0" marB="0" anchor="ctr">
                        <a:blipFill>
                          <a:blip r:embed="rId4"/>
                          <a:stretch>
                            <a:fillRect l="-350139" t="-522388" r="-1393" b="-1493"/>
                          </a:stretch>
                        </a:blipFill>
                      </a:tcPr>
                    </a:tc>
                    <a:extLst>
                      <a:ext uri="{0D108BD9-81ED-4DB2-BD59-A6C34878D82A}">
                        <a16:rowId xmlns:a16="http://schemas.microsoft.com/office/drawing/2014/main" val="1911425076"/>
                      </a:ext>
                    </a:extLst>
                  </a:tr>
                </a:tbl>
              </a:graphicData>
            </a:graphic>
          </p:graphicFrame>
        </mc:Fallback>
      </mc:AlternateContent>
    </p:spTree>
    <p:extLst>
      <p:ext uri="{BB962C8B-B14F-4D97-AF65-F5344CB8AC3E}">
        <p14:creationId xmlns:p14="http://schemas.microsoft.com/office/powerpoint/2010/main" val="19521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3589894"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Conceptual framework</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pic>
        <p:nvPicPr>
          <p:cNvPr id="46" name="Picture 45">
            <a:extLst>
              <a:ext uri="{FF2B5EF4-FFF2-40B4-BE49-F238E27FC236}">
                <a16:creationId xmlns:a16="http://schemas.microsoft.com/office/drawing/2014/main" id="{E968B063-BABC-6361-094A-10E0A77CA270}"/>
              </a:ext>
            </a:extLst>
          </p:cNvPr>
          <p:cNvPicPr>
            <a:picLocks noChangeAspect="1"/>
          </p:cNvPicPr>
          <p:nvPr/>
        </p:nvPicPr>
        <p:blipFill>
          <a:blip r:embed="rId4"/>
          <a:stretch>
            <a:fillRect/>
          </a:stretch>
        </p:blipFill>
        <p:spPr>
          <a:xfrm>
            <a:off x="1145242" y="1507252"/>
            <a:ext cx="9520087" cy="4982426"/>
          </a:xfrm>
          <a:prstGeom prst="rect">
            <a:avLst/>
          </a:prstGeom>
        </p:spPr>
      </p:pic>
    </p:spTree>
    <p:extLst>
      <p:ext uri="{BB962C8B-B14F-4D97-AF65-F5344CB8AC3E}">
        <p14:creationId xmlns:p14="http://schemas.microsoft.com/office/powerpoint/2010/main" val="768743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3619965"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Research Methodology</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9BAD2F37-A7B5-C142-2481-01F817B43406}"/>
              </a:ext>
            </a:extLst>
          </p:cNvPr>
          <p:cNvSpPr txBox="1"/>
          <p:nvPr/>
        </p:nvSpPr>
        <p:spPr>
          <a:xfrm>
            <a:off x="1145242" y="1195471"/>
            <a:ext cx="10015818" cy="3359061"/>
          </a:xfrm>
          <a:prstGeom prst="rect">
            <a:avLst/>
          </a:prstGeom>
          <a:noFill/>
        </p:spPr>
        <p:txBody>
          <a:bodyPr wrap="square" rtlCol="0">
            <a:spAutoFit/>
          </a:bodyPr>
          <a:lstStyle/>
          <a:p>
            <a:pPr algn="just">
              <a:lnSpc>
                <a:spcPct val="150000"/>
              </a:lnSpc>
            </a:pPr>
            <a:r>
              <a:rPr lang="en-US" sz="2400" b="1" dirty="0">
                <a:ea typeface="Tahoma" panose="020B0604030504040204" pitchFamily="34" charset="0"/>
                <a:cs typeface="Aharoni" panose="02010803020104030203" pitchFamily="2" charset="-79"/>
              </a:rPr>
              <a:t>The study adopted a descriptive research design with a quantitative approach. To collect quantitative data, online questionnaires were distributed to a diverse sample of microfinance clients. These questionnaires were structured to gather numerical and categorical data on various aspects of microfinance, such as loan applications, interest rates, credit scoring, and loan defaults.</a:t>
            </a:r>
          </a:p>
        </p:txBody>
      </p:sp>
    </p:spTree>
    <p:extLst>
      <p:ext uri="{BB962C8B-B14F-4D97-AF65-F5344CB8AC3E}">
        <p14:creationId xmlns:p14="http://schemas.microsoft.com/office/powerpoint/2010/main" val="333580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8009565"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Findings (Data Presentation, Analysis, &amp; Discussions)</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C1E5225E-C6A6-E8C6-1E6F-0C0F9CBD9CA6}"/>
              </a:ext>
            </a:extLst>
          </p:cNvPr>
          <p:cNvSpPr txBox="1"/>
          <p:nvPr/>
        </p:nvSpPr>
        <p:spPr>
          <a:xfrm>
            <a:off x="1088091" y="1352947"/>
            <a:ext cx="10015818" cy="3913059"/>
          </a:xfrm>
          <a:prstGeom prst="rect">
            <a:avLst/>
          </a:prstGeom>
          <a:noFill/>
        </p:spPr>
        <p:txBody>
          <a:bodyPr wrap="square" rtlCol="0">
            <a:spAutoFit/>
          </a:bodyPr>
          <a:lstStyle/>
          <a:p>
            <a:pPr algn="just">
              <a:lnSpc>
                <a:spcPct val="150000"/>
              </a:lnSpc>
            </a:pPr>
            <a:r>
              <a:rPr lang="en-US" sz="2400" b="1" dirty="0">
                <a:ea typeface="Tahoma" panose="020B0604030504040204" pitchFamily="34" charset="0"/>
                <a:cs typeface="Aharoni" panose="02010803020104030203" pitchFamily="2" charset="-79"/>
              </a:rPr>
              <a:t>Statistically the research uncovered that 98.8% percent of the sampled population would value a mobile application that allows the users to find multiple Microfinance institutions on a single platform for the purpose of efficient loan interest comparison.</a:t>
            </a:r>
          </a:p>
          <a:p>
            <a:pPr algn="just">
              <a:lnSpc>
                <a:spcPct val="150000"/>
              </a:lnSpc>
            </a:pPr>
            <a:r>
              <a:rPr lang="en-US" sz="2400" b="1" dirty="0">
                <a:ea typeface="Tahoma" panose="020B0604030504040204" pitchFamily="34" charset="0"/>
                <a:cs typeface="Aharoni" panose="02010803020104030203" pitchFamily="2" charset="-79"/>
              </a:rPr>
              <a:t>With regard to the need for a mobile app that digitalize the loan application process, 97.8% indicated that CLAMS would solve the challenges that surrounds the acquiring and repaying of loans.</a:t>
            </a:r>
          </a:p>
        </p:txBody>
      </p:sp>
    </p:spTree>
    <p:extLst>
      <p:ext uri="{BB962C8B-B14F-4D97-AF65-F5344CB8AC3E}">
        <p14:creationId xmlns:p14="http://schemas.microsoft.com/office/powerpoint/2010/main" val="3233897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1806905"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Conclusion</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45EF6ED9-AF6F-1752-AC1A-E019F19C2C2A}"/>
              </a:ext>
            </a:extLst>
          </p:cNvPr>
          <p:cNvSpPr txBox="1"/>
          <p:nvPr/>
        </p:nvSpPr>
        <p:spPr>
          <a:xfrm>
            <a:off x="1145242" y="1195471"/>
            <a:ext cx="10015818" cy="5575052"/>
          </a:xfrm>
          <a:prstGeom prst="rect">
            <a:avLst/>
          </a:prstGeom>
          <a:noFill/>
        </p:spPr>
        <p:txBody>
          <a:bodyPr wrap="square" rtlCol="0">
            <a:spAutoFit/>
          </a:bodyPr>
          <a:lstStyle/>
          <a:p>
            <a:pPr algn="just">
              <a:lnSpc>
                <a:spcPct val="150000"/>
              </a:lnSpc>
            </a:pPr>
            <a:r>
              <a:rPr lang="en-US" sz="2400" b="1" dirty="0">
                <a:ea typeface="Tahoma" panose="020B0604030504040204" pitchFamily="34" charset="0"/>
                <a:cs typeface="Aharoni" panose="02010803020104030203" pitchFamily="2" charset="-79"/>
              </a:rPr>
              <a:t>In conclusion, this project has delved into the multifaceted realm of microfinance, focusing on the development of a Centralized Loan Application Management System (CLAMS) to address the challenges faced by microfinance institutions (MFIs) in Zambia. The study's primary objective was to create a harmonized platform that aggregates multiple MFIs, offering a centralized space for loan comparison and application. The proposed CLAMS not only streamlines the application process but also contributes to mitigating the risk of loan defaults, a pressing issue for MFIs. The research has provided insights into how such a system can be tailored to meet the needs of clients and debtors in a localized context.</a:t>
            </a:r>
          </a:p>
        </p:txBody>
      </p:sp>
    </p:spTree>
    <p:extLst>
      <p:ext uri="{BB962C8B-B14F-4D97-AF65-F5344CB8AC3E}">
        <p14:creationId xmlns:p14="http://schemas.microsoft.com/office/powerpoint/2010/main" val="3969750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2968377"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Recommendations</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73983BA0-9E3D-2E8D-FBD8-2C19D05EF050}"/>
              </a:ext>
            </a:extLst>
          </p:cNvPr>
          <p:cNvSpPr txBox="1"/>
          <p:nvPr/>
        </p:nvSpPr>
        <p:spPr>
          <a:xfrm>
            <a:off x="1145242" y="1195471"/>
            <a:ext cx="10015818" cy="5021055"/>
          </a:xfrm>
          <a:prstGeom prst="rect">
            <a:avLst/>
          </a:prstGeom>
          <a:noFill/>
        </p:spPr>
        <p:txBody>
          <a:bodyPr wrap="square" rtlCol="0">
            <a:spAutoFit/>
          </a:bodyPr>
          <a:lstStyle/>
          <a:p>
            <a:pPr algn="just">
              <a:lnSpc>
                <a:spcPct val="150000"/>
              </a:lnSpc>
            </a:pPr>
            <a:r>
              <a:rPr lang="en-US" sz="2400" b="1" dirty="0">
                <a:ea typeface="Tahoma" panose="020B0604030504040204" pitchFamily="34" charset="0"/>
                <a:cs typeface="Aharoni" panose="02010803020104030203" pitchFamily="2" charset="-79"/>
              </a:rPr>
              <a:t>As a comprehensive guide for the successful implementation and growth of CLAMS, integrating Artificial Intelligence (AI) and advanced security measures into the Centralized Loan Application Management System. By incorporating AI algorithms, the system can automate key processes such as credit scoring and risk assessment, enhancing the efficiency and accuracy of loan approvals.</a:t>
            </a:r>
          </a:p>
          <a:p>
            <a:pPr algn="just">
              <a:lnSpc>
                <a:spcPct val="150000"/>
              </a:lnSpc>
            </a:pPr>
            <a:r>
              <a:rPr lang="en-US" sz="2400" b="1" dirty="0">
                <a:ea typeface="Tahoma" panose="020B0604030504040204" pitchFamily="34" charset="0"/>
                <a:cs typeface="Aharoni" panose="02010803020104030203" pitchFamily="2" charset="-79"/>
              </a:rPr>
              <a:t> Additionally, prioritize the implementation of robust security features, including encryption protocols, multi-factor authentication, and anomaly detection powered by AI, to safeguard sensitive financial data and protect against potential cyber threats. </a:t>
            </a:r>
            <a:endParaRPr lang="en-US" sz="2400" b="1" dirty="0">
              <a:solidFill>
                <a:srgbClr val="FF0000"/>
              </a:solidFill>
              <a:ea typeface="Tahoma" panose="020B0604030504040204" pitchFamily="34" charset="0"/>
              <a:cs typeface="Aharoni" panose="02010803020104030203" pitchFamily="2" charset="-79"/>
            </a:endParaRPr>
          </a:p>
        </p:txBody>
      </p:sp>
    </p:spTree>
    <p:extLst>
      <p:ext uri="{BB962C8B-B14F-4D97-AF65-F5344CB8AC3E}">
        <p14:creationId xmlns:p14="http://schemas.microsoft.com/office/powerpoint/2010/main" val="551042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Home | Zambia University College of Technology">
            <a:extLst>
              <a:ext uri="{FF2B5EF4-FFF2-40B4-BE49-F238E27FC236}">
                <a16:creationId xmlns:a16="http://schemas.microsoft.com/office/drawing/2014/main" id="{079B14D2-FDBD-789E-6770-9916C6DF0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977" y="1151964"/>
            <a:ext cx="4240306" cy="424030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D5C7B56-7D6F-184B-AFDF-0311EEEBBA64}"/>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6E12B04-E4B4-D045-9B5A-70FF796B6769}"/>
              </a:ext>
            </a:extLst>
          </p:cNvPr>
          <p:cNvCxnSpPr/>
          <p:nvPr/>
        </p:nvCxnSpPr>
        <p:spPr>
          <a:xfrm>
            <a:off x="5962752" y="1151964"/>
            <a:ext cx="0" cy="4966448"/>
          </a:xfrm>
          <a:prstGeom prst="line">
            <a:avLst/>
          </a:prstGeom>
          <a:ln>
            <a:solidFill>
              <a:srgbClr val="037FF3"/>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D0C3CFA-EB1A-DE9E-44F4-1B40B4250690}"/>
              </a:ext>
            </a:extLst>
          </p:cNvPr>
          <p:cNvSpPr txBox="1"/>
          <p:nvPr/>
        </p:nvSpPr>
        <p:spPr>
          <a:xfrm>
            <a:off x="6836917" y="3272117"/>
            <a:ext cx="4264245" cy="1334211"/>
          </a:xfrm>
          <a:prstGeom prst="rect">
            <a:avLst/>
          </a:prstGeom>
          <a:noFill/>
        </p:spPr>
        <p:txBody>
          <a:bodyPr wrap="none" rtlCol="0">
            <a:spAutoFit/>
          </a:bodyPr>
          <a:lstStyle/>
          <a:p>
            <a:pPr algn="ctr">
              <a:lnSpc>
                <a:spcPct val="150000"/>
              </a:lnSpc>
            </a:pPr>
            <a:r>
              <a:rPr lang="en-US" sz="6000" b="1" dirty="0">
                <a:ea typeface="Tahoma" panose="020B0604030504040204" pitchFamily="34" charset="0"/>
                <a:cs typeface="Aharoni" panose="02010803020104030203" pitchFamily="2" charset="-79"/>
              </a:rPr>
              <a:t>THANK YOU!</a:t>
            </a:r>
          </a:p>
        </p:txBody>
      </p:sp>
      <p:cxnSp>
        <p:nvCxnSpPr>
          <p:cNvPr id="21" name="Straight Connector 20">
            <a:extLst>
              <a:ext uri="{FF2B5EF4-FFF2-40B4-BE49-F238E27FC236}">
                <a16:creationId xmlns:a16="http://schemas.microsoft.com/office/drawing/2014/main" id="{3A04CB62-3BCA-0776-68A9-63C0C8CDCCC9}"/>
              </a:ext>
            </a:extLst>
          </p:cNvPr>
          <p:cNvCxnSpPr>
            <a:cxnSpLocks/>
          </p:cNvCxnSpPr>
          <p:nvPr/>
        </p:nvCxnSpPr>
        <p:spPr>
          <a:xfrm flipH="1">
            <a:off x="6998374" y="3332407"/>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B3BD13-9BE9-4A63-99C9-AFC15337AB24}"/>
              </a:ext>
            </a:extLst>
          </p:cNvPr>
          <p:cNvCxnSpPr>
            <a:cxnSpLocks/>
          </p:cNvCxnSpPr>
          <p:nvPr/>
        </p:nvCxnSpPr>
        <p:spPr>
          <a:xfrm flipH="1">
            <a:off x="6994710" y="5029199"/>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5CB9411F-8F1A-4317-E161-913906972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335" y="2032692"/>
            <a:ext cx="2294618" cy="816554"/>
          </a:xfrm>
          <a:prstGeom prst="rect">
            <a:avLst/>
          </a:prstGeom>
        </p:spPr>
      </p:pic>
    </p:spTree>
    <p:extLst>
      <p:ext uri="{BB962C8B-B14F-4D97-AF65-F5344CB8AC3E}">
        <p14:creationId xmlns:p14="http://schemas.microsoft.com/office/powerpoint/2010/main" val="3008961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3087320" cy="671851"/>
          </a:xfrm>
          <a:prstGeom prst="rect">
            <a:avLst/>
          </a:prstGeom>
          <a:noFill/>
        </p:spPr>
        <p:txBody>
          <a:bodyPr wrap="none" rtlCol="0">
            <a:spAutoFit/>
          </a:bodyPr>
          <a:lstStyle/>
          <a:p>
            <a:pPr algn="ctr">
              <a:lnSpc>
                <a:spcPct val="150000"/>
              </a:lnSpc>
            </a:pPr>
            <a:r>
              <a:rPr lang="en-US" sz="2800" b="1" dirty="0">
                <a:ea typeface="Tahoma" panose="020B0604030504040204" pitchFamily="34" charset="0"/>
                <a:cs typeface="Aharoni" panose="02010803020104030203" pitchFamily="2" charset="-79"/>
              </a:rPr>
              <a:t>TABLE OF CONTENT</a:t>
            </a:r>
          </a:p>
        </p:txBody>
      </p:sp>
      <p:sp>
        <p:nvSpPr>
          <p:cNvPr id="8" name="TextBox 7">
            <a:extLst>
              <a:ext uri="{FF2B5EF4-FFF2-40B4-BE49-F238E27FC236}">
                <a16:creationId xmlns:a16="http://schemas.microsoft.com/office/drawing/2014/main" id="{D13E9A5D-5DE5-5856-ED66-5F85444492D7}"/>
              </a:ext>
            </a:extLst>
          </p:cNvPr>
          <p:cNvSpPr txBox="1"/>
          <p:nvPr/>
        </p:nvSpPr>
        <p:spPr>
          <a:xfrm>
            <a:off x="1145241" y="1113613"/>
            <a:ext cx="5546262" cy="5035353"/>
          </a:xfrm>
          <a:prstGeom prst="rect">
            <a:avLst/>
          </a:prstGeom>
          <a:noFill/>
        </p:spPr>
        <p:txBody>
          <a:bodyPr wrap="none" rtlCol="0">
            <a:spAutoFit/>
          </a:bodyPr>
          <a:lstStyle/>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Introduction and Background</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Statement of the Problem</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Research Objectives</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Research Questions</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Scope of Research</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Significance of the Study</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Literature Review</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Theoretical / Conceptual framework</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Research Methodology</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Findings (Data Presentation, Analysis, &amp; Discussions)</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Conclusion</a:t>
            </a:r>
          </a:p>
          <a:p>
            <a:pPr marL="342900" indent="-342900">
              <a:lnSpc>
                <a:spcPct val="150000"/>
              </a:lnSpc>
              <a:buFont typeface="+mj-lt"/>
              <a:buAutoNum type="arabicPeriod"/>
            </a:pPr>
            <a:r>
              <a:rPr lang="en-US" b="1" dirty="0">
                <a:ea typeface="Tahoma" panose="020B0604030504040204" pitchFamily="34" charset="0"/>
                <a:cs typeface="Aharoni" panose="02010803020104030203" pitchFamily="2" charset="-79"/>
              </a:rPr>
              <a:t>Recommendations</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4D360C-A34A-F3B1-4148-FEBBDA339718}"/>
              </a:ext>
            </a:extLst>
          </p:cNvPr>
          <p:cNvCxnSpPr>
            <a:cxnSpLocks/>
          </p:cNvCxnSpPr>
          <p:nvPr/>
        </p:nvCxnSpPr>
        <p:spPr>
          <a:xfrm flipH="1">
            <a:off x="1145241" y="6383318"/>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Tree>
    <p:extLst>
      <p:ext uri="{BB962C8B-B14F-4D97-AF65-F5344CB8AC3E}">
        <p14:creationId xmlns:p14="http://schemas.microsoft.com/office/powerpoint/2010/main" val="3161654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4537589" cy="671851"/>
          </a:xfrm>
          <a:prstGeom prst="rect">
            <a:avLst/>
          </a:prstGeom>
          <a:noFill/>
        </p:spPr>
        <p:txBody>
          <a:bodyPr wrap="none" rtlCol="0">
            <a:spAutoFit/>
          </a:bodyPr>
          <a:lstStyle/>
          <a:p>
            <a:pPr>
              <a:lnSpc>
                <a:spcPct val="150000"/>
              </a:lnSpc>
            </a:pPr>
            <a:r>
              <a:rPr lang="en-US" sz="2800" b="1">
                <a:ea typeface="Tahoma" panose="020B0604030504040204" pitchFamily="34" charset="0"/>
                <a:cs typeface="Aharoni" panose="02010803020104030203" pitchFamily="2" charset="-79"/>
              </a:rPr>
              <a:t>Introduction and Background</a:t>
            </a:r>
            <a:endParaRPr lang="en-US" sz="2800" b="1" dirty="0">
              <a:ea typeface="Tahoma" panose="020B0604030504040204" pitchFamily="34" charset="0"/>
              <a:cs typeface="Aharoni" panose="02010803020104030203" pitchFamily="2" charset="-79"/>
            </a:endParaRPr>
          </a:p>
        </p:txBody>
      </p:sp>
      <p:sp>
        <p:nvSpPr>
          <p:cNvPr id="8" name="TextBox 7">
            <a:extLst>
              <a:ext uri="{FF2B5EF4-FFF2-40B4-BE49-F238E27FC236}">
                <a16:creationId xmlns:a16="http://schemas.microsoft.com/office/drawing/2014/main" id="{D13E9A5D-5DE5-5856-ED66-5F85444492D7}"/>
              </a:ext>
            </a:extLst>
          </p:cNvPr>
          <p:cNvSpPr txBox="1"/>
          <p:nvPr/>
        </p:nvSpPr>
        <p:spPr>
          <a:xfrm>
            <a:off x="1145242" y="1075538"/>
            <a:ext cx="10015818" cy="5575052"/>
          </a:xfrm>
          <a:prstGeom prst="rect">
            <a:avLst/>
          </a:prstGeom>
          <a:noFill/>
        </p:spPr>
        <p:txBody>
          <a:bodyPr wrap="square" rtlCol="0">
            <a:spAutoFit/>
          </a:bodyPr>
          <a:lstStyle/>
          <a:p>
            <a:pPr algn="just">
              <a:lnSpc>
                <a:spcPct val="150000"/>
              </a:lnSpc>
            </a:pPr>
            <a:r>
              <a:rPr lang="en-US" sz="2400" dirty="0">
                <a:ea typeface="Tahoma" panose="020B0604030504040204" pitchFamily="34" charset="0"/>
                <a:cs typeface="Aharoni" panose="02010803020104030203" pitchFamily="2" charset="-79"/>
              </a:rPr>
              <a:t>The concept of </a:t>
            </a:r>
            <a:r>
              <a:rPr lang="en-US" sz="2400" b="1" dirty="0">
                <a:ea typeface="Tahoma" panose="020B0604030504040204" pitchFamily="34" charset="0"/>
                <a:cs typeface="Aharoni" panose="02010803020104030203" pitchFamily="2" charset="-79"/>
              </a:rPr>
              <a:t>"microfinance" </a:t>
            </a:r>
            <a:r>
              <a:rPr lang="en-US" sz="2400" dirty="0">
                <a:ea typeface="Tahoma" panose="020B0604030504040204" pitchFamily="34" charset="0"/>
                <a:cs typeface="Aharoni" panose="02010803020104030203" pitchFamily="2" charset="-79"/>
              </a:rPr>
              <a:t>refers to the lending of small sums of money to underprivileged  businesspeople and ordinary people.</a:t>
            </a:r>
          </a:p>
          <a:p>
            <a:pPr algn="just">
              <a:lnSpc>
                <a:spcPct val="150000"/>
              </a:lnSpc>
            </a:pPr>
            <a:r>
              <a:rPr lang="en-US" sz="2400" dirty="0">
                <a:ea typeface="Tahoma" panose="020B0604030504040204" pitchFamily="34" charset="0"/>
                <a:cs typeface="Aharoni" panose="02010803020104030203" pitchFamily="2" charset="-79"/>
              </a:rPr>
              <a:t>Microfinance has many advantages for developing countries like Zambia. This particular type of  lending has been around for a while. In Africa and other developing nations, Microfinance  institutions (MFIs) are now the primary </a:t>
            </a:r>
            <a:r>
              <a:rPr lang="en-US" sz="2400" b="1" dirty="0">
                <a:ea typeface="Tahoma" panose="020B0604030504040204" pitchFamily="34" charset="0"/>
                <a:cs typeface="Aharoni" panose="02010803020104030203" pitchFamily="2" charset="-79"/>
              </a:rPr>
              <a:t>source of funding for microbusinesses</a:t>
            </a:r>
            <a:r>
              <a:rPr lang="en-US" sz="2400" dirty="0">
                <a:ea typeface="Tahoma" panose="020B0604030504040204" pitchFamily="34" charset="0"/>
                <a:cs typeface="Aharoni" panose="02010803020104030203" pitchFamily="2" charset="-79"/>
              </a:rPr>
              <a:t>, this therefore  provides a sustainable access to microfinance.</a:t>
            </a:r>
          </a:p>
          <a:p>
            <a:pPr algn="just">
              <a:lnSpc>
                <a:spcPct val="150000"/>
              </a:lnSpc>
            </a:pPr>
            <a:r>
              <a:rPr lang="en-US" sz="2400" dirty="0">
                <a:ea typeface="Tahoma" panose="020B0604030504040204" pitchFamily="34" charset="0"/>
                <a:cs typeface="Aharoni" panose="02010803020104030203" pitchFamily="2" charset="-79"/>
              </a:rPr>
              <a:t>In the modern day and age, internet has become essential to everyone. This project focuses on  the creation of a </a:t>
            </a:r>
            <a:r>
              <a:rPr lang="en-US" sz="2400" b="1" dirty="0">
                <a:ea typeface="Tahoma" panose="020B0604030504040204" pitchFamily="34" charset="0"/>
                <a:cs typeface="Aharoni" panose="02010803020104030203" pitchFamily="2" charset="-79"/>
              </a:rPr>
              <a:t>mobile application and web app </a:t>
            </a:r>
            <a:r>
              <a:rPr lang="en-US" sz="2400" dirty="0">
                <a:ea typeface="Tahoma" panose="020B0604030504040204" pitchFamily="34" charset="0"/>
                <a:cs typeface="Aharoni" panose="02010803020104030203" pitchFamily="2" charset="-79"/>
              </a:rPr>
              <a:t>that seamlessly mitigates the problems to be discussed in the next slide.</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Tree>
    <p:extLst>
      <p:ext uri="{BB962C8B-B14F-4D97-AF65-F5344CB8AC3E}">
        <p14:creationId xmlns:p14="http://schemas.microsoft.com/office/powerpoint/2010/main" val="1135192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4049827"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Statement of the Problem</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68AB9A74-15D8-EF8E-859D-61A13DFF9BEC}"/>
              </a:ext>
            </a:extLst>
          </p:cNvPr>
          <p:cNvSpPr txBox="1"/>
          <p:nvPr/>
        </p:nvSpPr>
        <p:spPr>
          <a:xfrm>
            <a:off x="1145242" y="1075538"/>
            <a:ext cx="10015818" cy="5575052"/>
          </a:xfrm>
          <a:prstGeom prst="rect">
            <a:avLst/>
          </a:prstGeom>
          <a:noFill/>
        </p:spPr>
        <p:txBody>
          <a:bodyPr wrap="square" rtlCol="0">
            <a:spAutoFit/>
          </a:bodyPr>
          <a:lstStyle/>
          <a:p>
            <a:pPr algn="just">
              <a:lnSpc>
                <a:spcPct val="150000"/>
              </a:lnSpc>
            </a:pPr>
            <a:r>
              <a:rPr lang="en-US" sz="2400" b="1" dirty="0">
                <a:ea typeface="Tahoma" panose="020B0604030504040204" pitchFamily="34" charset="0"/>
                <a:cs typeface="Aharoni" panose="02010803020104030203" pitchFamily="2" charset="-79"/>
              </a:rPr>
              <a:t>The </a:t>
            </a:r>
            <a:r>
              <a:rPr lang="en-US" sz="2400" b="1" dirty="0">
                <a:solidFill>
                  <a:srgbClr val="037FF3"/>
                </a:solidFill>
                <a:ea typeface="Tahoma" panose="020B0604030504040204" pitchFamily="34" charset="0"/>
                <a:cs typeface="Aharoni" panose="02010803020104030203" pitchFamily="2" charset="-79"/>
              </a:rPr>
              <a:t>Inflexibility of comparing interest rates</a:t>
            </a:r>
            <a:r>
              <a:rPr lang="en-US" sz="2400" b="1" dirty="0">
                <a:ea typeface="Tahoma" panose="020B0604030504040204" pitchFamily="34" charset="0"/>
                <a:cs typeface="Aharoni" panose="02010803020104030203" pitchFamily="2" charset="-79"/>
              </a:rPr>
              <a:t> and services between different microfinance  Institutions becomes a challenge, A client/debtor has to look up every microfinance company on  the internet, this is </a:t>
            </a:r>
            <a:r>
              <a:rPr lang="en-US" sz="2400" b="1" dirty="0">
                <a:solidFill>
                  <a:srgbClr val="FF0000"/>
                </a:solidFill>
                <a:ea typeface="Tahoma" panose="020B0604030504040204" pitchFamily="34" charset="0"/>
                <a:cs typeface="Aharoni" panose="02010803020104030203" pitchFamily="2" charset="-79"/>
              </a:rPr>
              <a:t>time consuming </a:t>
            </a:r>
            <a:r>
              <a:rPr lang="en-US" sz="2400" b="1" dirty="0">
                <a:ea typeface="Tahoma" panose="020B0604030504040204" pitchFamily="34" charset="0"/>
                <a:cs typeface="Aharoni" panose="02010803020104030203" pitchFamily="2" charset="-79"/>
              </a:rPr>
              <a:t>and </a:t>
            </a:r>
            <a:r>
              <a:rPr lang="en-US" sz="2400" b="1" dirty="0">
                <a:solidFill>
                  <a:srgbClr val="FF0000"/>
                </a:solidFill>
                <a:ea typeface="Tahoma" panose="020B0604030504040204" pitchFamily="34" charset="0"/>
                <a:cs typeface="Aharoni" panose="02010803020104030203" pitchFamily="2" charset="-79"/>
              </a:rPr>
              <a:t>inefficient</a:t>
            </a:r>
            <a:r>
              <a:rPr lang="en-US" sz="2400" b="1" dirty="0">
                <a:ea typeface="Tahoma" panose="020B0604030504040204" pitchFamily="34" charset="0"/>
                <a:cs typeface="Aharoni" panose="02010803020104030203" pitchFamily="2" charset="-79"/>
              </a:rPr>
              <a:t>. </a:t>
            </a:r>
          </a:p>
          <a:p>
            <a:pPr algn="just">
              <a:lnSpc>
                <a:spcPct val="150000"/>
              </a:lnSpc>
            </a:pPr>
            <a:r>
              <a:rPr lang="en-US" sz="2400" b="1" dirty="0">
                <a:ea typeface="Tahoma" panose="020B0604030504040204" pitchFamily="34" charset="0"/>
                <a:cs typeface="Aharoni" panose="02010803020104030203" pitchFamily="2" charset="-79"/>
              </a:rPr>
              <a:t>Most microfinance institutions use  </a:t>
            </a:r>
            <a:r>
              <a:rPr lang="en-US" sz="2400" b="1" dirty="0">
                <a:solidFill>
                  <a:srgbClr val="037FF3"/>
                </a:solidFill>
                <a:ea typeface="Tahoma" panose="020B0604030504040204" pitchFamily="34" charset="0"/>
                <a:cs typeface="Aharoni" panose="02010803020104030203" pitchFamily="2" charset="-79"/>
              </a:rPr>
              <a:t>traditional ways </a:t>
            </a:r>
            <a:r>
              <a:rPr lang="en-US" sz="2400" b="1" dirty="0">
                <a:ea typeface="Tahoma" panose="020B0604030504040204" pitchFamily="34" charset="0"/>
                <a:cs typeface="Aharoni" panose="02010803020104030203" pitchFamily="2" charset="-79"/>
              </a:rPr>
              <a:t>to handle loan application and client/debtor credentials. A client/debtor has to  </a:t>
            </a:r>
            <a:r>
              <a:rPr lang="en-US" sz="2400" b="1" dirty="0">
                <a:solidFill>
                  <a:srgbClr val="FF0000"/>
                </a:solidFill>
                <a:ea typeface="Tahoma" panose="020B0604030504040204" pitchFamily="34" charset="0"/>
                <a:cs typeface="Aharoni" panose="02010803020104030203" pitchFamily="2" charset="-79"/>
              </a:rPr>
              <a:t>submit hard copies</a:t>
            </a:r>
            <a:r>
              <a:rPr lang="en-US" sz="2400" b="1" dirty="0">
                <a:ea typeface="Tahoma" panose="020B0604030504040204" pitchFamily="34" charset="0"/>
                <a:cs typeface="Aharoni" panose="02010803020104030203" pitchFamily="2" charset="-79"/>
              </a:rPr>
              <a:t> of NRC and other required documents to a microfinance institution for a  Loan application to be processed. </a:t>
            </a:r>
          </a:p>
          <a:p>
            <a:pPr algn="just">
              <a:lnSpc>
                <a:spcPct val="150000"/>
              </a:lnSpc>
            </a:pPr>
            <a:r>
              <a:rPr lang="en-US" sz="2400" b="1" dirty="0">
                <a:ea typeface="Tahoma" panose="020B0604030504040204" pitchFamily="34" charset="0"/>
                <a:cs typeface="Aharoni" panose="02010803020104030203" pitchFamily="2" charset="-79"/>
              </a:rPr>
              <a:t>Tracking loans as well as </a:t>
            </a:r>
            <a:r>
              <a:rPr lang="en-US" sz="2400" b="1" dirty="0">
                <a:solidFill>
                  <a:srgbClr val="FF0000"/>
                </a:solidFill>
                <a:ea typeface="Tahoma" panose="020B0604030504040204" pitchFamily="34" charset="0"/>
                <a:cs typeface="Aharoni" panose="02010803020104030203" pitchFamily="2" charset="-79"/>
              </a:rPr>
              <a:t>handling loan defaults </a:t>
            </a:r>
            <a:r>
              <a:rPr lang="en-US" sz="2400" b="1" dirty="0">
                <a:ea typeface="Tahoma" panose="020B0604030504040204" pitchFamily="34" charset="0"/>
                <a:cs typeface="Aharoni" panose="02010803020104030203" pitchFamily="2" charset="-79"/>
              </a:rPr>
              <a:t>is a massive  challenge most microfinance institutions face.</a:t>
            </a:r>
          </a:p>
        </p:txBody>
      </p:sp>
    </p:spTree>
    <p:extLst>
      <p:ext uri="{BB962C8B-B14F-4D97-AF65-F5344CB8AC3E}">
        <p14:creationId xmlns:p14="http://schemas.microsoft.com/office/powerpoint/2010/main" val="686718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3173433"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Research Objectives</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E51F9319-6000-A5D5-D437-7605E1CDB1C5}"/>
              </a:ext>
            </a:extLst>
          </p:cNvPr>
          <p:cNvSpPr txBox="1"/>
          <p:nvPr/>
        </p:nvSpPr>
        <p:spPr>
          <a:xfrm>
            <a:off x="1145242" y="1195471"/>
            <a:ext cx="10015818" cy="4467057"/>
          </a:xfrm>
          <a:prstGeom prst="rect">
            <a:avLst/>
          </a:prstGeom>
          <a:noFill/>
        </p:spPr>
        <p:txBody>
          <a:bodyPr wrap="square" rtlCol="0">
            <a:spAutoFit/>
          </a:bodyPr>
          <a:lstStyle/>
          <a:p>
            <a:pPr marL="457200" indent="-457200" algn="just">
              <a:lnSpc>
                <a:spcPct val="150000"/>
              </a:lnSpc>
              <a:buFont typeface="+mj-lt"/>
              <a:buAutoNum type="arabicPeriod"/>
            </a:pPr>
            <a:r>
              <a:rPr lang="en-US" sz="2400" b="1" dirty="0">
                <a:ea typeface="Tahoma" panose="020B0604030504040204" pitchFamily="34" charset="0"/>
                <a:cs typeface="Aharoni" panose="02010803020104030203" pitchFamily="2" charset="-79"/>
              </a:rPr>
              <a:t>To develop a centralized loan application management system that shall allow borrowers to compare interest rates between different microfinance institutions.</a:t>
            </a:r>
          </a:p>
          <a:p>
            <a:pPr marL="457200" indent="-457200" algn="just">
              <a:lnSpc>
                <a:spcPct val="150000"/>
              </a:lnSpc>
              <a:buFont typeface="+mj-lt"/>
              <a:buAutoNum type="arabicPeriod"/>
            </a:pPr>
            <a:r>
              <a:rPr lang="en-US" sz="2400" b="1" dirty="0">
                <a:ea typeface="Tahoma" panose="020B0604030504040204" pitchFamily="34" charset="0"/>
                <a:cs typeface="Aharoni" panose="02010803020104030203" pitchFamily="2" charset="-79"/>
              </a:rPr>
              <a:t>To implement a cross platform mobile app that shall Digitize the Loan Application Process.</a:t>
            </a:r>
          </a:p>
          <a:p>
            <a:pPr marL="457200" indent="-457200" algn="just">
              <a:lnSpc>
                <a:spcPct val="150000"/>
              </a:lnSpc>
              <a:buFont typeface="+mj-lt"/>
              <a:buAutoNum type="arabicPeriod"/>
            </a:pPr>
            <a:r>
              <a:rPr lang="en-US" sz="2400" b="1" dirty="0">
                <a:ea typeface="Tahoma" panose="020B0604030504040204" pitchFamily="34" charset="0"/>
                <a:cs typeface="Aharoni" panose="02010803020104030203" pitchFamily="2" charset="-79"/>
              </a:rPr>
              <a:t>To develop a system that shall automate payment reminders and Credit Scoring in order reduce the risks of loan defaults experienced by micro-finance institutions.</a:t>
            </a:r>
          </a:p>
        </p:txBody>
      </p:sp>
    </p:spTree>
    <p:extLst>
      <p:ext uri="{BB962C8B-B14F-4D97-AF65-F5344CB8AC3E}">
        <p14:creationId xmlns:p14="http://schemas.microsoft.com/office/powerpoint/2010/main" val="19871822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3111814"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Research Questions</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4D360C-A34A-F3B1-4148-FEBBDA339718}"/>
              </a:ext>
            </a:extLst>
          </p:cNvPr>
          <p:cNvCxnSpPr>
            <a:cxnSpLocks/>
          </p:cNvCxnSpPr>
          <p:nvPr/>
        </p:nvCxnSpPr>
        <p:spPr>
          <a:xfrm flipH="1">
            <a:off x="1145241" y="6383318"/>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F4D4928E-5E9E-1A56-912F-CA74ADFAC3E0}"/>
              </a:ext>
            </a:extLst>
          </p:cNvPr>
          <p:cNvSpPr txBox="1"/>
          <p:nvPr/>
        </p:nvSpPr>
        <p:spPr>
          <a:xfrm>
            <a:off x="1145242" y="1195471"/>
            <a:ext cx="10015818" cy="3913059"/>
          </a:xfrm>
          <a:prstGeom prst="rect">
            <a:avLst/>
          </a:prstGeom>
          <a:noFill/>
        </p:spPr>
        <p:txBody>
          <a:bodyPr wrap="square" rtlCol="0">
            <a:spAutoFit/>
          </a:bodyPr>
          <a:lstStyle/>
          <a:p>
            <a:pPr marL="457200" indent="-457200" algn="just">
              <a:lnSpc>
                <a:spcPct val="150000"/>
              </a:lnSpc>
              <a:buFont typeface="+mj-lt"/>
              <a:buAutoNum type="arabicPeriod"/>
            </a:pPr>
            <a:r>
              <a:rPr lang="en-US" sz="2400" b="1" dirty="0">
                <a:ea typeface="Tahoma" panose="020B0604030504040204" pitchFamily="34" charset="0"/>
                <a:cs typeface="Aharoni" panose="02010803020104030203" pitchFamily="2" charset="-79"/>
              </a:rPr>
              <a:t>How can a centralized loan application management system mitigate  Inflexibility of comparing interest rates between different microfinance institutions?</a:t>
            </a:r>
          </a:p>
          <a:p>
            <a:pPr marL="457200" indent="-457200" algn="just">
              <a:lnSpc>
                <a:spcPct val="150000"/>
              </a:lnSpc>
              <a:buFont typeface="+mj-lt"/>
              <a:buAutoNum type="arabicPeriod"/>
            </a:pPr>
            <a:r>
              <a:rPr lang="en-US" sz="2400" b="1" dirty="0">
                <a:ea typeface="Tahoma" panose="020B0604030504040204" pitchFamily="34" charset="0"/>
                <a:cs typeface="Aharoni" panose="02010803020104030203" pitchFamily="2" charset="-79"/>
              </a:rPr>
              <a:t>How can a cross platform mobile app Digitize the Loan Application Process and transition microfinances from traditional ways ?</a:t>
            </a:r>
          </a:p>
          <a:p>
            <a:pPr marL="457200" indent="-457200" algn="just">
              <a:lnSpc>
                <a:spcPct val="150000"/>
              </a:lnSpc>
              <a:buFont typeface="+mj-lt"/>
              <a:buAutoNum type="arabicPeriod"/>
            </a:pPr>
            <a:r>
              <a:rPr lang="en-US" sz="2400" b="1" dirty="0">
                <a:ea typeface="Tahoma" panose="020B0604030504040204" pitchFamily="34" charset="0"/>
                <a:cs typeface="Aharoni" panose="02010803020104030203" pitchFamily="2" charset="-79"/>
              </a:rPr>
              <a:t>How can automated payment reminder and Credit Scoring reduce the risks of loan defaults experienced by micro-finance institutions?</a:t>
            </a:r>
          </a:p>
        </p:txBody>
      </p:sp>
    </p:spTree>
    <p:extLst>
      <p:ext uri="{BB962C8B-B14F-4D97-AF65-F5344CB8AC3E}">
        <p14:creationId xmlns:p14="http://schemas.microsoft.com/office/powerpoint/2010/main" val="2410552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2884892"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Scope of Research</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4D360C-A34A-F3B1-4148-FEBBDA339718}"/>
              </a:ext>
            </a:extLst>
          </p:cNvPr>
          <p:cNvCxnSpPr>
            <a:cxnSpLocks/>
          </p:cNvCxnSpPr>
          <p:nvPr/>
        </p:nvCxnSpPr>
        <p:spPr>
          <a:xfrm flipH="1">
            <a:off x="1145241" y="6383318"/>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8FE1374C-8B14-F42C-6819-5C7857F392AD}"/>
              </a:ext>
            </a:extLst>
          </p:cNvPr>
          <p:cNvSpPr txBox="1"/>
          <p:nvPr/>
        </p:nvSpPr>
        <p:spPr>
          <a:xfrm>
            <a:off x="1145242" y="1195471"/>
            <a:ext cx="10015818" cy="5021055"/>
          </a:xfrm>
          <a:prstGeom prst="rect">
            <a:avLst/>
          </a:prstGeom>
          <a:noFill/>
        </p:spPr>
        <p:txBody>
          <a:bodyPr wrap="square" rtlCol="0">
            <a:spAutoFit/>
          </a:bodyPr>
          <a:lstStyle/>
          <a:p>
            <a:pPr algn="just">
              <a:lnSpc>
                <a:spcPct val="150000"/>
              </a:lnSpc>
            </a:pPr>
            <a:r>
              <a:rPr lang="en-US" sz="2400" b="1" dirty="0">
                <a:ea typeface="Tahoma" panose="020B0604030504040204" pitchFamily="34" charset="0"/>
                <a:cs typeface="Aharoni" panose="02010803020104030203" pitchFamily="2" charset="-79"/>
              </a:rPr>
              <a:t>The scope of this study encompasses the design, development, and implementation of a Centralized Loan Application Management System tailored for microfinance institutions (MFIs) in Zambia. It includes the creation of a digital platform facilitating borrowers to </a:t>
            </a:r>
            <a:r>
              <a:rPr lang="en-US" sz="2400" b="1" dirty="0">
                <a:solidFill>
                  <a:srgbClr val="00B0F0"/>
                </a:solidFill>
                <a:ea typeface="Tahoma" panose="020B0604030504040204" pitchFamily="34" charset="0"/>
                <a:cs typeface="Aharoni" panose="02010803020104030203" pitchFamily="2" charset="-79"/>
              </a:rPr>
              <a:t>conveniently compare interest rates and services offered by different MFIs. </a:t>
            </a:r>
          </a:p>
          <a:p>
            <a:pPr algn="just">
              <a:lnSpc>
                <a:spcPct val="150000"/>
              </a:lnSpc>
            </a:pPr>
            <a:r>
              <a:rPr lang="en-US" sz="2400" b="1" dirty="0">
                <a:ea typeface="Tahoma" panose="020B0604030504040204" pitchFamily="34" charset="0"/>
                <a:cs typeface="Aharoni" panose="02010803020104030203" pitchFamily="2" charset="-79"/>
              </a:rPr>
              <a:t>The study involves the development of a user-friendly cross-platform mobile application that </a:t>
            </a:r>
            <a:r>
              <a:rPr lang="en-US" sz="2400" b="1" dirty="0">
                <a:solidFill>
                  <a:srgbClr val="00B0F0"/>
                </a:solidFill>
                <a:ea typeface="Tahoma" panose="020B0604030504040204" pitchFamily="34" charset="0"/>
                <a:cs typeface="Aharoni" panose="02010803020104030203" pitchFamily="2" charset="-79"/>
              </a:rPr>
              <a:t>streamlines and digitizes the loan application process</a:t>
            </a:r>
            <a:r>
              <a:rPr lang="en-US" sz="2400" b="1" dirty="0">
                <a:ea typeface="Tahoma" panose="020B0604030504040204" pitchFamily="34" charset="0"/>
                <a:cs typeface="Aharoni" panose="02010803020104030203" pitchFamily="2" charset="-79"/>
              </a:rPr>
              <a:t>, encompassing online forms and document uploads, thereby eliminating the need for physical paperwork. </a:t>
            </a:r>
          </a:p>
        </p:txBody>
      </p:sp>
    </p:spTree>
    <p:extLst>
      <p:ext uri="{BB962C8B-B14F-4D97-AF65-F5344CB8AC3E}">
        <p14:creationId xmlns:p14="http://schemas.microsoft.com/office/powerpoint/2010/main" val="245631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2884892"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Scope of Research</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4D360C-A34A-F3B1-4148-FEBBDA339718}"/>
              </a:ext>
            </a:extLst>
          </p:cNvPr>
          <p:cNvCxnSpPr>
            <a:cxnSpLocks/>
          </p:cNvCxnSpPr>
          <p:nvPr/>
        </p:nvCxnSpPr>
        <p:spPr>
          <a:xfrm flipH="1">
            <a:off x="1145241" y="6383318"/>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8FE1374C-8B14-F42C-6819-5C7857F392AD}"/>
              </a:ext>
            </a:extLst>
          </p:cNvPr>
          <p:cNvSpPr txBox="1"/>
          <p:nvPr/>
        </p:nvSpPr>
        <p:spPr>
          <a:xfrm>
            <a:off x="1145242" y="1195471"/>
            <a:ext cx="10015818" cy="5021055"/>
          </a:xfrm>
          <a:prstGeom prst="rect">
            <a:avLst/>
          </a:prstGeom>
          <a:noFill/>
        </p:spPr>
        <p:txBody>
          <a:bodyPr wrap="square" rtlCol="0">
            <a:spAutoFit/>
          </a:bodyPr>
          <a:lstStyle/>
          <a:p>
            <a:pPr algn="just">
              <a:lnSpc>
                <a:spcPct val="150000"/>
              </a:lnSpc>
            </a:pPr>
            <a:r>
              <a:rPr lang="en-US" sz="2400" b="1" dirty="0">
                <a:ea typeface="Tahoma" panose="020B0604030504040204" pitchFamily="34" charset="0"/>
                <a:cs typeface="Aharoni" panose="02010803020104030203" pitchFamily="2" charset="-79"/>
              </a:rPr>
              <a:t>Additionally, the scope covers </a:t>
            </a:r>
            <a:r>
              <a:rPr lang="en-US" sz="2400" b="1" dirty="0">
                <a:solidFill>
                  <a:srgbClr val="00B0F0"/>
                </a:solidFill>
                <a:ea typeface="Tahoma" panose="020B0604030504040204" pitchFamily="34" charset="0"/>
                <a:cs typeface="Aharoni" panose="02010803020104030203" pitchFamily="2" charset="-79"/>
              </a:rPr>
              <a:t>the design and implementation of automated systems for sending </a:t>
            </a:r>
            <a:r>
              <a:rPr lang="en-US" sz="2400" b="1" dirty="0">
                <a:ea typeface="Tahoma" panose="020B0604030504040204" pitchFamily="34" charset="0"/>
                <a:cs typeface="Aharoni" panose="02010803020104030203" pitchFamily="2" charset="-79"/>
              </a:rPr>
              <a:t>payment reminders to borrowers and assessing credit scores, contributing to enhanced borrower accountability and risk assessment for MFIs.</a:t>
            </a:r>
          </a:p>
          <a:p>
            <a:pPr algn="just">
              <a:lnSpc>
                <a:spcPct val="150000"/>
              </a:lnSpc>
            </a:pPr>
            <a:r>
              <a:rPr lang="en-US" sz="2400" b="1" dirty="0">
                <a:ea typeface="Tahoma" panose="020B0604030504040204" pitchFamily="34" charset="0"/>
                <a:cs typeface="Aharoni" panose="02010803020104030203" pitchFamily="2" charset="-79"/>
              </a:rPr>
              <a:t>The system will be equipped with components to login/register, search, view, update and apply on the application while providing a custom user-friendly interface on both platforms (iOS &amp; Android). The android/IOS application will be developed using React Native and Node.js as back-end language and Mongo DB as the database management system.</a:t>
            </a:r>
          </a:p>
        </p:txBody>
      </p:sp>
    </p:spTree>
    <p:extLst>
      <p:ext uri="{BB962C8B-B14F-4D97-AF65-F5344CB8AC3E}">
        <p14:creationId xmlns:p14="http://schemas.microsoft.com/office/powerpoint/2010/main" val="1595288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 Zambia University College of Technology">
            <a:extLst>
              <a:ext uri="{FF2B5EF4-FFF2-40B4-BE49-F238E27FC236}">
                <a16:creationId xmlns:a16="http://schemas.microsoft.com/office/drawing/2014/main" id="{F1BF1439-37BC-8F6C-F52C-E7DE0AF1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58" y="179904"/>
            <a:ext cx="726862" cy="72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45408-865F-D823-D34B-B7AD181CDB37}"/>
              </a:ext>
            </a:extLst>
          </p:cNvPr>
          <p:cNvSpPr/>
          <p:nvPr/>
        </p:nvSpPr>
        <p:spPr>
          <a:xfrm>
            <a:off x="0" y="0"/>
            <a:ext cx="726141" cy="6858000"/>
          </a:xfrm>
          <a:prstGeom prst="rect">
            <a:avLst/>
          </a:prstGeom>
          <a:solidFill>
            <a:srgbClr val="037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97843-CB46-85DD-8ADB-FC17D9648DB3}"/>
              </a:ext>
            </a:extLst>
          </p:cNvPr>
          <p:cNvSpPr txBox="1"/>
          <p:nvPr/>
        </p:nvSpPr>
        <p:spPr>
          <a:xfrm>
            <a:off x="1145242" y="207410"/>
            <a:ext cx="3845412" cy="671851"/>
          </a:xfrm>
          <a:prstGeom prst="rect">
            <a:avLst/>
          </a:prstGeom>
          <a:noFill/>
        </p:spPr>
        <p:txBody>
          <a:bodyPr wrap="none" rtlCol="0">
            <a:spAutoFit/>
          </a:bodyPr>
          <a:lstStyle/>
          <a:p>
            <a:pPr>
              <a:lnSpc>
                <a:spcPct val="150000"/>
              </a:lnSpc>
            </a:pPr>
            <a:r>
              <a:rPr lang="en-US" sz="2800" b="1" dirty="0">
                <a:ea typeface="Tahoma" panose="020B0604030504040204" pitchFamily="34" charset="0"/>
                <a:cs typeface="Aharoni" panose="02010803020104030203" pitchFamily="2" charset="-79"/>
              </a:rPr>
              <a:t>Significance of the Study</a:t>
            </a:r>
          </a:p>
        </p:txBody>
      </p:sp>
      <p:cxnSp>
        <p:nvCxnSpPr>
          <p:cNvPr id="9" name="Straight Connector 8">
            <a:extLst>
              <a:ext uri="{FF2B5EF4-FFF2-40B4-BE49-F238E27FC236}">
                <a16:creationId xmlns:a16="http://schemas.microsoft.com/office/drawing/2014/main" id="{7C28B609-94F7-90E9-2DD9-0F80553737FD}"/>
              </a:ext>
            </a:extLst>
          </p:cNvPr>
          <p:cNvCxnSpPr>
            <a:cxnSpLocks/>
          </p:cNvCxnSpPr>
          <p:nvPr/>
        </p:nvCxnSpPr>
        <p:spPr>
          <a:xfrm flipH="1">
            <a:off x="1145242" y="978373"/>
            <a:ext cx="394865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523F32-49EC-00CD-9DBD-530603D0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711" y="6301260"/>
            <a:ext cx="1058956" cy="376836"/>
          </a:xfrm>
          <a:prstGeom prst="rect">
            <a:avLst/>
          </a:prstGeom>
        </p:spPr>
      </p:pic>
      <p:sp>
        <p:nvSpPr>
          <p:cNvPr id="2" name="TextBox 1">
            <a:extLst>
              <a:ext uri="{FF2B5EF4-FFF2-40B4-BE49-F238E27FC236}">
                <a16:creationId xmlns:a16="http://schemas.microsoft.com/office/drawing/2014/main" id="{C059698F-A882-6E96-FF92-993D2F25D388}"/>
              </a:ext>
            </a:extLst>
          </p:cNvPr>
          <p:cNvSpPr txBox="1"/>
          <p:nvPr/>
        </p:nvSpPr>
        <p:spPr>
          <a:xfrm>
            <a:off x="1145242" y="1077486"/>
            <a:ext cx="10015818" cy="5632311"/>
          </a:xfrm>
          <a:prstGeom prst="rect">
            <a:avLst/>
          </a:prstGeom>
          <a:noFill/>
        </p:spPr>
        <p:txBody>
          <a:bodyPr wrap="square" rtlCol="0">
            <a:spAutoFit/>
          </a:bodyPr>
          <a:lstStyle/>
          <a:p>
            <a:pPr algn="just"/>
            <a:r>
              <a:rPr lang="en-US" sz="2400" b="1" dirty="0">
                <a:solidFill>
                  <a:srgbClr val="00B0F0"/>
                </a:solidFill>
                <a:ea typeface="Tahoma" panose="020B0604030504040204" pitchFamily="34" charset="0"/>
                <a:cs typeface="Aharoni" panose="02010803020104030203" pitchFamily="2" charset="-79"/>
              </a:rPr>
              <a:t>Streamlining Interest Rate Comparison:</a:t>
            </a:r>
          </a:p>
          <a:p>
            <a:pPr algn="just"/>
            <a:r>
              <a:rPr lang="en-US" sz="2400" b="1" dirty="0">
                <a:ea typeface="Tahoma" panose="020B0604030504040204" pitchFamily="34" charset="0"/>
                <a:cs typeface="Aharoni" panose="02010803020104030203" pitchFamily="2" charset="-79"/>
              </a:rPr>
              <a:t>By providing a unified platform for borrowers to assess interest rates, they can make more </a:t>
            </a:r>
            <a:r>
              <a:rPr lang="en-US" sz="2400" b="1" dirty="0">
                <a:solidFill>
                  <a:srgbClr val="FF0000"/>
                </a:solidFill>
                <a:ea typeface="Tahoma" panose="020B0604030504040204" pitchFamily="34" charset="0"/>
                <a:cs typeface="Aharoni" panose="02010803020104030203" pitchFamily="2" charset="-79"/>
              </a:rPr>
              <a:t>informed decisions </a:t>
            </a:r>
            <a:r>
              <a:rPr lang="en-US" sz="2400" b="1" dirty="0">
                <a:ea typeface="Tahoma" panose="020B0604030504040204" pitchFamily="34" charset="0"/>
                <a:cs typeface="Aharoni" panose="02010803020104030203" pitchFamily="2" charset="-79"/>
              </a:rPr>
              <a:t>about loan options, contributing to increased financial literacy and more competitive lending practices.</a:t>
            </a:r>
          </a:p>
          <a:p>
            <a:pPr algn="just"/>
            <a:endParaRPr lang="en-US" sz="2400" b="1" dirty="0">
              <a:ea typeface="Tahoma" panose="020B0604030504040204" pitchFamily="34" charset="0"/>
              <a:cs typeface="Aharoni" panose="02010803020104030203" pitchFamily="2" charset="-79"/>
            </a:endParaRPr>
          </a:p>
          <a:p>
            <a:pPr algn="just"/>
            <a:r>
              <a:rPr lang="en-US" sz="2400" b="1" dirty="0">
                <a:solidFill>
                  <a:srgbClr val="00B0F0"/>
                </a:solidFill>
                <a:ea typeface="Tahoma" panose="020B0604030504040204" pitchFamily="34" charset="0"/>
                <a:cs typeface="Aharoni" panose="02010803020104030203" pitchFamily="2" charset="-79"/>
              </a:rPr>
              <a:t>Digitization of Loan Application Process:</a:t>
            </a:r>
          </a:p>
          <a:p>
            <a:pPr algn="just"/>
            <a:r>
              <a:rPr lang="en-US" sz="2400" b="1" dirty="0">
                <a:ea typeface="Tahoma" panose="020B0604030504040204" pitchFamily="34" charset="0"/>
                <a:cs typeface="Aharoni" panose="02010803020104030203" pitchFamily="2" charset="-79"/>
              </a:rPr>
              <a:t>The implementation of a cross-platform mobile app to digitize the loan application process is a significant step toward </a:t>
            </a:r>
            <a:r>
              <a:rPr lang="en-US" sz="2400" b="1" dirty="0">
                <a:solidFill>
                  <a:srgbClr val="FF0000"/>
                </a:solidFill>
                <a:ea typeface="Tahoma" panose="020B0604030504040204" pitchFamily="34" charset="0"/>
                <a:cs typeface="Aharoni" panose="02010803020104030203" pitchFamily="2" charset="-79"/>
              </a:rPr>
              <a:t>reducing administrative burdens</a:t>
            </a:r>
            <a:r>
              <a:rPr lang="en-US" sz="2400" b="1" dirty="0">
                <a:ea typeface="Tahoma" panose="020B0604030504040204" pitchFamily="34" charset="0"/>
                <a:cs typeface="Aharoni" panose="02010803020104030203" pitchFamily="2" charset="-79"/>
              </a:rPr>
              <a:t>, </a:t>
            </a:r>
            <a:r>
              <a:rPr lang="en-US" sz="2400" b="1" dirty="0">
                <a:solidFill>
                  <a:srgbClr val="FF0000"/>
                </a:solidFill>
                <a:ea typeface="Tahoma" panose="020B0604030504040204" pitchFamily="34" charset="0"/>
                <a:cs typeface="Aharoni" panose="02010803020104030203" pitchFamily="2" charset="-79"/>
              </a:rPr>
              <a:t>eliminating errors </a:t>
            </a:r>
            <a:r>
              <a:rPr lang="en-US" sz="2400" b="1" dirty="0">
                <a:ea typeface="Tahoma" panose="020B0604030504040204" pitchFamily="34" charset="0"/>
                <a:cs typeface="Aharoni" panose="02010803020104030203" pitchFamily="2" charset="-79"/>
              </a:rPr>
              <a:t>associated with manual data entry, and expediting application processing. </a:t>
            </a:r>
          </a:p>
          <a:p>
            <a:pPr algn="just"/>
            <a:endParaRPr lang="en-US" sz="2400" b="1" dirty="0">
              <a:ea typeface="Tahoma" panose="020B0604030504040204" pitchFamily="34" charset="0"/>
              <a:cs typeface="Aharoni" panose="02010803020104030203" pitchFamily="2" charset="-79"/>
            </a:endParaRPr>
          </a:p>
          <a:p>
            <a:pPr algn="just"/>
            <a:r>
              <a:rPr lang="en-US" sz="2400" b="1" dirty="0">
                <a:solidFill>
                  <a:srgbClr val="00B0F0"/>
                </a:solidFill>
                <a:ea typeface="Tahoma" panose="020B0604030504040204" pitchFamily="34" charset="0"/>
                <a:cs typeface="Aharoni" panose="02010803020104030203" pitchFamily="2" charset="-79"/>
              </a:rPr>
              <a:t>Automation of Payment Reminders and Credit Scoring:</a:t>
            </a:r>
          </a:p>
          <a:p>
            <a:pPr algn="just"/>
            <a:r>
              <a:rPr lang="en-US" sz="2400" b="1" dirty="0">
                <a:ea typeface="Tahoma" panose="020B0604030504040204" pitchFamily="34" charset="0"/>
                <a:cs typeface="Aharoni" panose="02010803020104030203" pitchFamily="2" charset="-79"/>
              </a:rPr>
              <a:t>By developing a system that </a:t>
            </a:r>
            <a:r>
              <a:rPr lang="en-US" sz="2400" b="1" dirty="0">
                <a:solidFill>
                  <a:srgbClr val="FF0000"/>
                </a:solidFill>
                <a:ea typeface="Tahoma" panose="020B0604030504040204" pitchFamily="34" charset="0"/>
                <a:cs typeface="Aharoni" panose="02010803020104030203" pitchFamily="2" charset="-79"/>
              </a:rPr>
              <a:t>automates payment reminders </a:t>
            </a:r>
            <a:r>
              <a:rPr lang="en-US" sz="2400" b="1" dirty="0">
                <a:ea typeface="Tahoma" panose="020B0604030504040204" pitchFamily="34" charset="0"/>
                <a:cs typeface="Aharoni" panose="02010803020104030203" pitchFamily="2" charset="-79"/>
              </a:rPr>
              <a:t>and credit scoring. Credit scoring mechanisms </a:t>
            </a:r>
            <a:r>
              <a:rPr lang="en-US" sz="2400" b="1" dirty="0">
                <a:solidFill>
                  <a:srgbClr val="FF0000"/>
                </a:solidFill>
                <a:ea typeface="Tahoma" panose="020B0604030504040204" pitchFamily="34" charset="0"/>
                <a:cs typeface="Aharoni" panose="02010803020104030203" pitchFamily="2" charset="-79"/>
              </a:rPr>
              <a:t>enhance the accuracy of risk assessment</a:t>
            </a:r>
            <a:r>
              <a:rPr lang="en-US" sz="2400" b="1" dirty="0">
                <a:ea typeface="Tahoma" panose="020B0604030504040204" pitchFamily="34" charset="0"/>
                <a:cs typeface="Aharoni" panose="02010803020104030203" pitchFamily="2" charset="-79"/>
              </a:rPr>
              <a:t>, enabling MFIs to make more informed lending decisions. </a:t>
            </a:r>
          </a:p>
        </p:txBody>
      </p:sp>
    </p:spTree>
    <p:extLst>
      <p:ext uri="{BB962C8B-B14F-4D97-AF65-F5344CB8AC3E}">
        <p14:creationId xmlns:p14="http://schemas.microsoft.com/office/powerpoint/2010/main" val="1581250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3089</TotalTime>
  <Words>1465</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bupe katongo</dc:creator>
  <cp:lastModifiedBy>bupe katongo</cp:lastModifiedBy>
  <cp:revision>11</cp:revision>
  <dcterms:created xsi:type="dcterms:W3CDTF">2023-11-13T01:06:19Z</dcterms:created>
  <dcterms:modified xsi:type="dcterms:W3CDTF">2023-11-15T04:51:48Z</dcterms:modified>
</cp:coreProperties>
</file>