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DEE6-0AC6-444C-8776-F74432B683E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1E53F5-2A15-46AB-AB3E-F631FD8071FE}">
      <dgm:prSet/>
      <dgm:spPr/>
      <dgm:t>
        <a:bodyPr/>
        <a:lstStyle/>
        <a:p>
          <a:r>
            <a:rPr lang="en-US"/>
            <a:t>Demonstrate the project</a:t>
          </a:r>
        </a:p>
      </dgm:t>
    </dgm:pt>
    <dgm:pt modelId="{DB915FC9-7E4D-4ADF-9509-8A1FFCFC4BFB}" type="parTrans" cxnId="{2D42F37B-6F9B-42EB-9F6B-58F568AF42FC}">
      <dgm:prSet/>
      <dgm:spPr/>
      <dgm:t>
        <a:bodyPr/>
        <a:lstStyle/>
        <a:p>
          <a:endParaRPr lang="en-US"/>
        </a:p>
      </dgm:t>
    </dgm:pt>
    <dgm:pt modelId="{ADC0CBBF-3DC6-41F6-8BF2-59684A7A606F}" type="sibTrans" cxnId="{2D42F37B-6F9B-42EB-9F6B-58F568AF42FC}">
      <dgm:prSet/>
      <dgm:spPr/>
      <dgm:t>
        <a:bodyPr/>
        <a:lstStyle/>
        <a:p>
          <a:endParaRPr lang="en-US"/>
        </a:p>
      </dgm:t>
    </dgm:pt>
    <dgm:pt modelId="{1B2DC30D-A717-456D-8AC9-446A09F48E58}">
      <dgm:prSet/>
      <dgm:spPr/>
      <dgm:t>
        <a:bodyPr/>
        <a:lstStyle/>
        <a:p>
          <a:r>
            <a:rPr lang="en-US"/>
            <a:t>Demonstrate C# Windows Form Application UI</a:t>
          </a:r>
        </a:p>
      </dgm:t>
    </dgm:pt>
    <dgm:pt modelId="{6B81B5B8-610F-4A68-B888-A8F2B1045B01}" type="parTrans" cxnId="{D8C231BB-8079-4C3B-80B3-7C51DDD96DA0}">
      <dgm:prSet/>
      <dgm:spPr/>
      <dgm:t>
        <a:bodyPr/>
        <a:lstStyle/>
        <a:p>
          <a:endParaRPr lang="en-US"/>
        </a:p>
      </dgm:t>
    </dgm:pt>
    <dgm:pt modelId="{66DC3DDF-ABF7-4FB2-AAB9-9F3E24DBE871}" type="sibTrans" cxnId="{D8C231BB-8079-4C3B-80B3-7C51DDD96DA0}">
      <dgm:prSet/>
      <dgm:spPr/>
      <dgm:t>
        <a:bodyPr/>
        <a:lstStyle/>
        <a:p>
          <a:endParaRPr lang="en-US"/>
        </a:p>
      </dgm:t>
    </dgm:pt>
    <dgm:pt modelId="{D30E239F-CE08-4FD7-B44E-6BC369E7F063}">
      <dgm:prSet/>
      <dgm:spPr/>
      <dgm:t>
        <a:bodyPr/>
        <a:lstStyle/>
        <a:p>
          <a:r>
            <a:rPr lang="en-US"/>
            <a:t>Demonstrate how bubble sort took longer than selection sort</a:t>
          </a:r>
        </a:p>
      </dgm:t>
    </dgm:pt>
    <dgm:pt modelId="{4CC9D874-DD1E-4C7C-B7CB-83870AE91729}" type="parTrans" cxnId="{D4A44583-5D24-4D7D-9C6C-A5A3B0EAE3A1}">
      <dgm:prSet/>
      <dgm:spPr/>
      <dgm:t>
        <a:bodyPr/>
        <a:lstStyle/>
        <a:p>
          <a:endParaRPr lang="en-US"/>
        </a:p>
      </dgm:t>
    </dgm:pt>
    <dgm:pt modelId="{75D44EAB-CF6D-4483-AE05-2D7A5DB4FFD0}" type="sibTrans" cxnId="{D4A44583-5D24-4D7D-9C6C-A5A3B0EAE3A1}">
      <dgm:prSet/>
      <dgm:spPr/>
      <dgm:t>
        <a:bodyPr/>
        <a:lstStyle/>
        <a:p>
          <a:endParaRPr lang="en-US"/>
        </a:p>
      </dgm:t>
    </dgm:pt>
    <dgm:pt modelId="{96F9EC83-15A6-4B44-92A8-96DD31967AB3}" type="pres">
      <dgm:prSet presAssocID="{05ECDEE6-0AC6-444C-8776-F74432B683E6}" presName="root" presStyleCnt="0">
        <dgm:presLayoutVars>
          <dgm:dir/>
          <dgm:resizeHandles val="exact"/>
        </dgm:presLayoutVars>
      </dgm:prSet>
      <dgm:spPr/>
    </dgm:pt>
    <dgm:pt modelId="{83C8CDF8-EC86-401B-BC09-680B0AED7517}" type="pres">
      <dgm:prSet presAssocID="{8A1E53F5-2A15-46AB-AB3E-F631FD8071FE}" presName="compNode" presStyleCnt="0"/>
      <dgm:spPr/>
    </dgm:pt>
    <dgm:pt modelId="{F7A218BE-3CCC-4AF4-B8DA-B892FAAA82F3}" type="pres">
      <dgm:prSet presAssocID="{8A1E53F5-2A15-46AB-AB3E-F631FD8071FE}" presName="bgRect" presStyleLbl="bgShp" presStyleIdx="0" presStyleCnt="3"/>
      <dgm:spPr/>
    </dgm:pt>
    <dgm:pt modelId="{FCD7224A-301F-4498-B518-821265970565}" type="pres">
      <dgm:prSet presAssocID="{8A1E53F5-2A15-46AB-AB3E-F631FD8071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4B004982-BE3A-486F-A2AE-18FC4ACDF0CE}" type="pres">
      <dgm:prSet presAssocID="{8A1E53F5-2A15-46AB-AB3E-F631FD8071FE}" presName="spaceRect" presStyleCnt="0"/>
      <dgm:spPr/>
    </dgm:pt>
    <dgm:pt modelId="{98FBDBDF-C982-433F-8273-E8AB76C738E6}" type="pres">
      <dgm:prSet presAssocID="{8A1E53F5-2A15-46AB-AB3E-F631FD8071FE}" presName="parTx" presStyleLbl="revTx" presStyleIdx="0" presStyleCnt="3">
        <dgm:presLayoutVars>
          <dgm:chMax val="0"/>
          <dgm:chPref val="0"/>
        </dgm:presLayoutVars>
      </dgm:prSet>
      <dgm:spPr/>
    </dgm:pt>
    <dgm:pt modelId="{306961B7-293B-49F9-8A59-00BA4029D4FA}" type="pres">
      <dgm:prSet presAssocID="{ADC0CBBF-3DC6-41F6-8BF2-59684A7A606F}" presName="sibTrans" presStyleCnt="0"/>
      <dgm:spPr/>
    </dgm:pt>
    <dgm:pt modelId="{962753EC-48C9-4231-833A-2DD616D7C7AF}" type="pres">
      <dgm:prSet presAssocID="{1B2DC30D-A717-456D-8AC9-446A09F48E58}" presName="compNode" presStyleCnt="0"/>
      <dgm:spPr/>
    </dgm:pt>
    <dgm:pt modelId="{CF93F725-8C2F-412A-86B5-68665D1A9F94}" type="pres">
      <dgm:prSet presAssocID="{1B2DC30D-A717-456D-8AC9-446A09F48E58}" presName="bgRect" presStyleLbl="bgShp" presStyleIdx="1" presStyleCnt="3"/>
      <dgm:spPr/>
    </dgm:pt>
    <dgm:pt modelId="{06E63C77-E19D-4A6A-9091-8A8DF6678A29}" type="pres">
      <dgm:prSet presAssocID="{1B2DC30D-A717-456D-8AC9-446A09F48E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F5F5509B-6801-4B0C-AB21-681341AE2207}" type="pres">
      <dgm:prSet presAssocID="{1B2DC30D-A717-456D-8AC9-446A09F48E58}" presName="spaceRect" presStyleCnt="0"/>
      <dgm:spPr/>
    </dgm:pt>
    <dgm:pt modelId="{90EF3E9F-68CC-4D4B-AC70-9308147F05D1}" type="pres">
      <dgm:prSet presAssocID="{1B2DC30D-A717-456D-8AC9-446A09F48E58}" presName="parTx" presStyleLbl="revTx" presStyleIdx="1" presStyleCnt="3">
        <dgm:presLayoutVars>
          <dgm:chMax val="0"/>
          <dgm:chPref val="0"/>
        </dgm:presLayoutVars>
      </dgm:prSet>
      <dgm:spPr/>
    </dgm:pt>
    <dgm:pt modelId="{524CCD0F-4718-459C-9429-9649EE42A8E1}" type="pres">
      <dgm:prSet presAssocID="{66DC3DDF-ABF7-4FB2-AAB9-9F3E24DBE871}" presName="sibTrans" presStyleCnt="0"/>
      <dgm:spPr/>
    </dgm:pt>
    <dgm:pt modelId="{F7CD38A7-87DC-4398-922C-6C59DA6D24FB}" type="pres">
      <dgm:prSet presAssocID="{D30E239F-CE08-4FD7-B44E-6BC369E7F063}" presName="compNode" presStyleCnt="0"/>
      <dgm:spPr/>
    </dgm:pt>
    <dgm:pt modelId="{AB0A62A0-3BB3-46A0-B4E7-5A44CBAD9679}" type="pres">
      <dgm:prSet presAssocID="{D30E239F-CE08-4FD7-B44E-6BC369E7F063}" presName="bgRect" presStyleLbl="bgShp" presStyleIdx="2" presStyleCnt="3"/>
      <dgm:spPr/>
    </dgm:pt>
    <dgm:pt modelId="{BB69175B-8C7A-4108-82DF-A61845021D6C}" type="pres">
      <dgm:prSet presAssocID="{D30E239F-CE08-4FD7-B44E-6BC369E7F0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3DF4874-9225-4CAA-BAF3-0EFBE7DD9080}" type="pres">
      <dgm:prSet presAssocID="{D30E239F-CE08-4FD7-B44E-6BC369E7F063}" presName="spaceRect" presStyleCnt="0"/>
      <dgm:spPr/>
    </dgm:pt>
    <dgm:pt modelId="{49EF7FC8-CF83-4D78-914A-6CF16DD56A92}" type="pres">
      <dgm:prSet presAssocID="{D30E239F-CE08-4FD7-B44E-6BC369E7F063}" presName="parTx" presStyleLbl="revTx" presStyleIdx="2" presStyleCnt="3">
        <dgm:presLayoutVars>
          <dgm:chMax val="0"/>
          <dgm:chPref val="0"/>
        </dgm:presLayoutVars>
      </dgm:prSet>
      <dgm:spPr/>
    </dgm:pt>
  </dgm:ptLst>
  <dgm:cxnLst>
    <dgm:cxn modelId="{C04DEF6A-1EBB-4A12-902F-5F6C279C86DC}" type="presOf" srcId="{8A1E53F5-2A15-46AB-AB3E-F631FD8071FE}" destId="{98FBDBDF-C982-433F-8273-E8AB76C738E6}" srcOrd="0" destOrd="0" presId="urn:microsoft.com/office/officeart/2018/2/layout/IconVerticalSolidList"/>
    <dgm:cxn modelId="{2D42F37B-6F9B-42EB-9F6B-58F568AF42FC}" srcId="{05ECDEE6-0AC6-444C-8776-F74432B683E6}" destId="{8A1E53F5-2A15-46AB-AB3E-F631FD8071FE}" srcOrd="0" destOrd="0" parTransId="{DB915FC9-7E4D-4ADF-9509-8A1FFCFC4BFB}" sibTransId="{ADC0CBBF-3DC6-41F6-8BF2-59684A7A606F}"/>
    <dgm:cxn modelId="{D4A44583-5D24-4D7D-9C6C-A5A3B0EAE3A1}" srcId="{05ECDEE6-0AC6-444C-8776-F74432B683E6}" destId="{D30E239F-CE08-4FD7-B44E-6BC369E7F063}" srcOrd="2" destOrd="0" parTransId="{4CC9D874-DD1E-4C7C-B7CB-83870AE91729}" sibTransId="{75D44EAB-CF6D-4483-AE05-2D7A5DB4FFD0}"/>
    <dgm:cxn modelId="{3B101DAD-C442-43ED-9BA0-9C8566763727}" type="presOf" srcId="{05ECDEE6-0AC6-444C-8776-F74432B683E6}" destId="{96F9EC83-15A6-4B44-92A8-96DD31967AB3}" srcOrd="0" destOrd="0" presId="urn:microsoft.com/office/officeart/2018/2/layout/IconVerticalSolidList"/>
    <dgm:cxn modelId="{D8C231BB-8079-4C3B-80B3-7C51DDD96DA0}" srcId="{05ECDEE6-0AC6-444C-8776-F74432B683E6}" destId="{1B2DC30D-A717-456D-8AC9-446A09F48E58}" srcOrd="1" destOrd="0" parTransId="{6B81B5B8-610F-4A68-B888-A8F2B1045B01}" sibTransId="{66DC3DDF-ABF7-4FB2-AAB9-9F3E24DBE871}"/>
    <dgm:cxn modelId="{B9654CCE-529E-4DEC-8EDE-B23F25EA4544}" type="presOf" srcId="{D30E239F-CE08-4FD7-B44E-6BC369E7F063}" destId="{49EF7FC8-CF83-4D78-914A-6CF16DD56A92}" srcOrd="0" destOrd="0" presId="urn:microsoft.com/office/officeart/2018/2/layout/IconVerticalSolidList"/>
    <dgm:cxn modelId="{3D2ACECF-D974-4065-9D94-ED7BDD08C8AF}" type="presOf" srcId="{1B2DC30D-A717-456D-8AC9-446A09F48E58}" destId="{90EF3E9F-68CC-4D4B-AC70-9308147F05D1}" srcOrd="0" destOrd="0" presId="urn:microsoft.com/office/officeart/2018/2/layout/IconVerticalSolidList"/>
    <dgm:cxn modelId="{E4EBC4C6-6E31-4AA1-BFCA-170846C00399}" type="presParOf" srcId="{96F9EC83-15A6-4B44-92A8-96DD31967AB3}" destId="{83C8CDF8-EC86-401B-BC09-680B0AED7517}" srcOrd="0" destOrd="0" presId="urn:microsoft.com/office/officeart/2018/2/layout/IconVerticalSolidList"/>
    <dgm:cxn modelId="{033DAA89-1C71-4304-BCFD-FB7552821043}" type="presParOf" srcId="{83C8CDF8-EC86-401B-BC09-680B0AED7517}" destId="{F7A218BE-3CCC-4AF4-B8DA-B892FAAA82F3}" srcOrd="0" destOrd="0" presId="urn:microsoft.com/office/officeart/2018/2/layout/IconVerticalSolidList"/>
    <dgm:cxn modelId="{3FC966AD-4BE2-44B9-AD41-30499619BDDF}" type="presParOf" srcId="{83C8CDF8-EC86-401B-BC09-680B0AED7517}" destId="{FCD7224A-301F-4498-B518-821265970565}" srcOrd="1" destOrd="0" presId="urn:microsoft.com/office/officeart/2018/2/layout/IconVerticalSolidList"/>
    <dgm:cxn modelId="{F5D2629B-4BD6-4AB9-83B4-27818A13E7CE}" type="presParOf" srcId="{83C8CDF8-EC86-401B-BC09-680B0AED7517}" destId="{4B004982-BE3A-486F-A2AE-18FC4ACDF0CE}" srcOrd="2" destOrd="0" presId="urn:microsoft.com/office/officeart/2018/2/layout/IconVerticalSolidList"/>
    <dgm:cxn modelId="{B536B074-1A05-45D3-BFAB-3B5275527D1C}" type="presParOf" srcId="{83C8CDF8-EC86-401B-BC09-680B0AED7517}" destId="{98FBDBDF-C982-433F-8273-E8AB76C738E6}" srcOrd="3" destOrd="0" presId="urn:microsoft.com/office/officeart/2018/2/layout/IconVerticalSolidList"/>
    <dgm:cxn modelId="{7625192B-0B8D-407B-95BB-4FEA9CB41C73}" type="presParOf" srcId="{96F9EC83-15A6-4B44-92A8-96DD31967AB3}" destId="{306961B7-293B-49F9-8A59-00BA4029D4FA}" srcOrd="1" destOrd="0" presId="urn:microsoft.com/office/officeart/2018/2/layout/IconVerticalSolidList"/>
    <dgm:cxn modelId="{6F2480EF-FB65-4A01-8C4B-3DCB45501E7E}" type="presParOf" srcId="{96F9EC83-15A6-4B44-92A8-96DD31967AB3}" destId="{962753EC-48C9-4231-833A-2DD616D7C7AF}" srcOrd="2" destOrd="0" presId="urn:microsoft.com/office/officeart/2018/2/layout/IconVerticalSolidList"/>
    <dgm:cxn modelId="{89474459-176E-4AC6-A7BF-A940CF15093F}" type="presParOf" srcId="{962753EC-48C9-4231-833A-2DD616D7C7AF}" destId="{CF93F725-8C2F-412A-86B5-68665D1A9F94}" srcOrd="0" destOrd="0" presId="urn:microsoft.com/office/officeart/2018/2/layout/IconVerticalSolidList"/>
    <dgm:cxn modelId="{04428809-EE05-4615-AF46-966465E25E7A}" type="presParOf" srcId="{962753EC-48C9-4231-833A-2DD616D7C7AF}" destId="{06E63C77-E19D-4A6A-9091-8A8DF6678A29}" srcOrd="1" destOrd="0" presId="urn:microsoft.com/office/officeart/2018/2/layout/IconVerticalSolidList"/>
    <dgm:cxn modelId="{8B65F12A-38DC-4566-868B-DA07638B7389}" type="presParOf" srcId="{962753EC-48C9-4231-833A-2DD616D7C7AF}" destId="{F5F5509B-6801-4B0C-AB21-681341AE2207}" srcOrd="2" destOrd="0" presId="urn:microsoft.com/office/officeart/2018/2/layout/IconVerticalSolidList"/>
    <dgm:cxn modelId="{DA68F0E5-13AF-44AF-98B3-044F1683CE10}" type="presParOf" srcId="{962753EC-48C9-4231-833A-2DD616D7C7AF}" destId="{90EF3E9F-68CC-4D4B-AC70-9308147F05D1}" srcOrd="3" destOrd="0" presId="urn:microsoft.com/office/officeart/2018/2/layout/IconVerticalSolidList"/>
    <dgm:cxn modelId="{5F2FB128-4140-44DF-A65F-E88DF7F06E9B}" type="presParOf" srcId="{96F9EC83-15A6-4B44-92A8-96DD31967AB3}" destId="{524CCD0F-4718-459C-9429-9649EE42A8E1}" srcOrd="3" destOrd="0" presId="urn:microsoft.com/office/officeart/2018/2/layout/IconVerticalSolidList"/>
    <dgm:cxn modelId="{A9CD7CA5-FD58-448E-94A5-10DC270701FB}" type="presParOf" srcId="{96F9EC83-15A6-4B44-92A8-96DD31967AB3}" destId="{F7CD38A7-87DC-4398-922C-6C59DA6D24FB}" srcOrd="4" destOrd="0" presId="urn:microsoft.com/office/officeart/2018/2/layout/IconVerticalSolidList"/>
    <dgm:cxn modelId="{4C5D60BD-1DD8-45EC-BB86-2CE1F79E6AE9}" type="presParOf" srcId="{F7CD38A7-87DC-4398-922C-6C59DA6D24FB}" destId="{AB0A62A0-3BB3-46A0-B4E7-5A44CBAD9679}" srcOrd="0" destOrd="0" presId="urn:microsoft.com/office/officeart/2018/2/layout/IconVerticalSolidList"/>
    <dgm:cxn modelId="{C65CCAD8-73CD-422E-BCFF-C326592E4DDF}" type="presParOf" srcId="{F7CD38A7-87DC-4398-922C-6C59DA6D24FB}" destId="{BB69175B-8C7A-4108-82DF-A61845021D6C}" srcOrd="1" destOrd="0" presId="urn:microsoft.com/office/officeart/2018/2/layout/IconVerticalSolidList"/>
    <dgm:cxn modelId="{B4E09641-D958-415E-9C74-47E014B738DA}" type="presParOf" srcId="{F7CD38A7-87DC-4398-922C-6C59DA6D24FB}" destId="{73DF4874-9225-4CAA-BAF3-0EFBE7DD9080}" srcOrd="2" destOrd="0" presId="urn:microsoft.com/office/officeart/2018/2/layout/IconVerticalSolidList"/>
    <dgm:cxn modelId="{D1C68C98-2975-468E-9290-17CD2A369756}" type="presParOf" srcId="{F7CD38A7-87DC-4398-922C-6C59DA6D24FB}" destId="{49EF7FC8-CF83-4D78-914A-6CF16DD56A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218BE-3CCC-4AF4-B8DA-B892FAAA82F3}">
      <dsp:nvSpPr>
        <dsp:cNvPr id="0" name=""/>
        <dsp:cNvSpPr/>
      </dsp:nvSpPr>
      <dsp:spPr>
        <a:xfrm>
          <a:off x="0" y="705"/>
          <a:ext cx="6668792"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7224A-301F-4498-B518-821265970565}">
      <dsp:nvSpPr>
        <dsp:cNvPr id="0" name=""/>
        <dsp:cNvSpPr/>
      </dsp:nvSpPr>
      <dsp:spPr>
        <a:xfrm>
          <a:off x="499262" y="372057"/>
          <a:ext cx="907749" cy="907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BDBDF-C982-433F-8273-E8AB76C738E6}">
      <dsp:nvSpPr>
        <dsp:cNvPr id="0" name=""/>
        <dsp:cNvSpPr/>
      </dsp:nvSpPr>
      <dsp:spPr>
        <a:xfrm>
          <a:off x="1906274" y="705"/>
          <a:ext cx="4762517"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1111250">
            <a:lnSpc>
              <a:spcPct val="90000"/>
            </a:lnSpc>
            <a:spcBef>
              <a:spcPct val="0"/>
            </a:spcBef>
            <a:spcAft>
              <a:spcPct val="35000"/>
            </a:spcAft>
            <a:buNone/>
          </a:pPr>
          <a:r>
            <a:rPr lang="en-US" sz="2500" kern="1200"/>
            <a:t>Demonstrate the project</a:t>
          </a:r>
        </a:p>
      </dsp:txBody>
      <dsp:txXfrm>
        <a:off x="1906274" y="705"/>
        <a:ext cx="4762517" cy="1650454"/>
      </dsp:txXfrm>
    </dsp:sp>
    <dsp:sp modelId="{CF93F725-8C2F-412A-86B5-68665D1A9F94}">
      <dsp:nvSpPr>
        <dsp:cNvPr id="0" name=""/>
        <dsp:cNvSpPr/>
      </dsp:nvSpPr>
      <dsp:spPr>
        <a:xfrm>
          <a:off x="0" y="2063772"/>
          <a:ext cx="6668792"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63C77-E19D-4A6A-9091-8A8DF6678A29}">
      <dsp:nvSpPr>
        <dsp:cNvPr id="0" name=""/>
        <dsp:cNvSpPr/>
      </dsp:nvSpPr>
      <dsp:spPr>
        <a:xfrm>
          <a:off x="499262" y="2435125"/>
          <a:ext cx="907749" cy="907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EF3E9F-68CC-4D4B-AC70-9308147F05D1}">
      <dsp:nvSpPr>
        <dsp:cNvPr id="0" name=""/>
        <dsp:cNvSpPr/>
      </dsp:nvSpPr>
      <dsp:spPr>
        <a:xfrm>
          <a:off x="1906274" y="2063772"/>
          <a:ext cx="4762517"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1111250">
            <a:lnSpc>
              <a:spcPct val="90000"/>
            </a:lnSpc>
            <a:spcBef>
              <a:spcPct val="0"/>
            </a:spcBef>
            <a:spcAft>
              <a:spcPct val="35000"/>
            </a:spcAft>
            <a:buNone/>
          </a:pPr>
          <a:r>
            <a:rPr lang="en-US" sz="2500" kern="1200"/>
            <a:t>Demonstrate C# Windows Form Application UI</a:t>
          </a:r>
        </a:p>
      </dsp:txBody>
      <dsp:txXfrm>
        <a:off x="1906274" y="2063772"/>
        <a:ext cx="4762517" cy="1650454"/>
      </dsp:txXfrm>
    </dsp:sp>
    <dsp:sp modelId="{AB0A62A0-3BB3-46A0-B4E7-5A44CBAD9679}">
      <dsp:nvSpPr>
        <dsp:cNvPr id="0" name=""/>
        <dsp:cNvSpPr/>
      </dsp:nvSpPr>
      <dsp:spPr>
        <a:xfrm>
          <a:off x="0" y="4126840"/>
          <a:ext cx="6668792"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9175B-8C7A-4108-82DF-A61845021D6C}">
      <dsp:nvSpPr>
        <dsp:cNvPr id="0" name=""/>
        <dsp:cNvSpPr/>
      </dsp:nvSpPr>
      <dsp:spPr>
        <a:xfrm>
          <a:off x="499262" y="4498192"/>
          <a:ext cx="907749" cy="907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EF7FC8-CF83-4D78-914A-6CF16DD56A92}">
      <dsp:nvSpPr>
        <dsp:cNvPr id="0" name=""/>
        <dsp:cNvSpPr/>
      </dsp:nvSpPr>
      <dsp:spPr>
        <a:xfrm>
          <a:off x="1906274" y="4126840"/>
          <a:ext cx="4762517"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1111250">
            <a:lnSpc>
              <a:spcPct val="90000"/>
            </a:lnSpc>
            <a:spcBef>
              <a:spcPct val="0"/>
            </a:spcBef>
            <a:spcAft>
              <a:spcPct val="35000"/>
            </a:spcAft>
            <a:buNone/>
          </a:pPr>
          <a:r>
            <a:rPr lang="en-US" sz="2500" kern="1200"/>
            <a:t>Demonstrate how bubble sort took longer than selection sort</a:t>
          </a:r>
        </a:p>
      </dsp:txBody>
      <dsp:txXfrm>
        <a:off x="1906274" y="4126840"/>
        <a:ext cx="4762517" cy="16504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994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3018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6568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0097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10/28/21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09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5833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4567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6500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918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10/28/21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20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10/28/21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9918782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Autumn red leaves on blue turquoise background">
            <a:extLst>
              <a:ext uri="{FF2B5EF4-FFF2-40B4-BE49-F238E27FC236}">
                <a16:creationId xmlns:a16="http://schemas.microsoft.com/office/drawing/2014/main" id="{97AEDADD-965B-4868-AB1D-5CC9EE3B267E}"/>
              </a:ext>
            </a:extLst>
          </p:cNvPr>
          <p:cNvPicPr>
            <a:picLocks noChangeAspect="1"/>
          </p:cNvPicPr>
          <p:nvPr/>
        </p:nvPicPr>
        <p:blipFill rotWithShape="1">
          <a:blip r:embed="rId2"/>
          <a:srcRect t="890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2" name="Rectangle 21">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2AD577D-830D-A047-AE7C-6C9E16A621B0}"/>
              </a:ext>
            </a:extLst>
          </p:cNvPr>
          <p:cNvSpPr>
            <a:spLocks noGrp="1"/>
          </p:cNvSpPr>
          <p:nvPr>
            <p:ph type="ctrTitle"/>
          </p:nvPr>
        </p:nvSpPr>
        <p:spPr>
          <a:xfrm>
            <a:off x="2107200" y="1096965"/>
            <a:ext cx="7977600" cy="2085696"/>
          </a:xfrm>
        </p:spPr>
        <p:txBody>
          <a:bodyPr>
            <a:normAutofit/>
          </a:bodyPr>
          <a:lstStyle/>
          <a:p>
            <a:pPr>
              <a:lnSpc>
                <a:spcPct val="90000"/>
              </a:lnSpc>
            </a:pPr>
            <a:r>
              <a:rPr lang="en-US">
                <a:solidFill>
                  <a:srgbClr val="FFFFFF"/>
                </a:solidFill>
              </a:rPr>
              <a:t>ISCG 6426</a:t>
            </a:r>
            <a:br>
              <a:rPr lang="en-US">
                <a:solidFill>
                  <a:srgbClr val="FFFFFF"/>
                </a:solidFill>
              </a:rPr>
            </a:br>
            <a:r>
              <a:rPr lang="en-US">
                <a:solidFill>
                  <a:srgbClr val="FFFFFF"/>
                </a:solidFill>
              </a:rPr>
              <a:t>Data Structures And Algorithms Project</a:t>
            </a:r>
          </a:p>
        </p:txBody>
      </p:sp>
      <p:sp>
        <p:nvSpPr>
          <p:cNvPr id="3" name="Subtitle 2">
            <a:extLst>
              <a:ext uri="{FF2B5EF4-FFF2-40B4-BE49-F238E27FC236}">
                <a16:creationId xmlns:a16="http://schemas.microsoft.com/office/drawing/2014/main" id="{348CB46B-EF0B-DA43-853D-9E0D315EA8DF}"/>
              </a:ext>
            </a:extLst>
          </p:cNvPr>
          <p:cNvSpPr>
            <a:spLocks noGrp="1"/>
          </p:cNvSpPr>
          <p:nvPr>
            <p:ph type="subTitle" idx="1"/>
          </p:nvPr>
        </p:nvSpPr>
        <p:spPr>
          <a:xfrm>
            <a:off x="3216000" y="3945771"/>
            <a:ext cx="5760000" cy="1832730"/>
          </a:xfrm>
        </p:spPr>
        <p:txBody>
          <a:bodyPr>
            <a:normAutofit/>
          </a:bodyPr>
          <a:lstStyle/>
          <a:p>
            <a:r>
              <a:rPr lang="en-US">
                <a:solidFill>
                  <a:srgbClr val="FFFFFF">
                    <a:alpha val="80000"/>
                  </a:srgbClr>
                </a:solidFill>
              </a:rPr>
              <a:t>Vibhor Gupta</a:t>
            </a:r>
          </a:p>
          <a:p>
            <a:r>
              <a:rPr lang="en-US">
                <a:solidFill>
                  <a:srgbClr val="FFFFFF">
                    <a:alpha val="80000"/>
                  </a:srgbClr>
                </a:solidFill>
              </a:rPr>
              <a:t>1481740</a:t>
            </a:r>
          </a:p>
        </p:txBody>
      </p:sp>
      <p:cxnSp>
        <p:nvCxnSpPr>
          <p:cNvPr id="24" name="Straight Connector 23">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413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93E2F-3266-CB46-962D-4CE165C08FDB}"/>
              </a:ext>
            </a:extLst>
          </p:cNvPr>
          <p:cNvSpPr>
            <a:spLocks noGrp="1"/>
          </p:cNvSpPr>
          <p:nvPr>
            <p:ph type="title"/>
          </p:nvPr>
        </p:nvSpPr>
        <p:spPr>
          <a:xfrm>
            <a:off x="4056600" y="736600"/>
            <a:ext cx="4078800" cy="1453003"/>
          </a:xfrm>
        </p:spPr>
        <p:txBody>
          <a:bodyPr vert="horz" wrap="square" lIns="91440" tIns="45720" rIns="91440" bIns="45720" rtlCol="0" anchor="b" anchorCtr="0">
            <a:normAutofit/>
          </a:bodyPr>
          <a:lstStyle/>
          <a:p>
            <a:pPr algn="ctr"/>
            <a:r>
              <a:rPr lang="en-US" dirty="0"/>
              <a:t>Generating an array of length 150 </a:t>
            </a:r>
            <a:endParaRPr lang="en-US" kern="1200" cap="none" spc="0" baseline="0" dirty="0">
              <a:solidFill>
                <a:schemeClr val="tx1"/>
              </a:solidFill>
              <a:latin typeface="+mj-lt"/>
              <a:ea typeface="+mj-ea"/>
              <a:cs typeface="+mj-cs"/>
            </a:endParaRPr>
          </a:p>
        </p:txBody>
      </p:sp>
      <p:pic>
        <p:nvPicPr>
          <p:cNvPr id="6" name="Picture 5" descr="Shape&#10;&#10;Description automatically generated">
            <a:extLst>
              <a:ext uri="{FF2B5EF4-FFF2-40B4-BE49-F238E27FC236}">
                <a16:creationId xmlns:a16="http://schemas.microsoft.com/office/drawing/2014/main" id="{1B1B1D7C-4536-3548-9CE2-DA8DB697EC41}"/>
              </a:ext>
            </a:extLst>
          </p:cNvPr>
          <p:cNvPicPr>
            <a:picLocks noChangeAspect="1"/>
          </p:cNvPicPr>
          <p:nvPr/>
        </p:nvPicPr>
        <p:blipFill>
          <a:blip r:embed="rId2"/>
          <a:stretch>
            <a:fillRect/>
          </a:stretch>
        </p:blipFill>
        <p:spPr>
          <a:xfrm>
            <a:off x="2113262" y="3429000"/>
            <a:ext cx="7965475" cy="771525"/>
          </a:xfrm>
          <a:prstGeom prst="rect">
            <a:avLst/>
          </a:prstGeom>
        </p:spPr>
      </p:pic>
    </p:spTree>
    <p:extLst>
      <p:ext uri="{BB962C8B-B14F-4D97-AF65-F5344CB8AC3E}">
        <p14:creationId xmlns:p14="http://schemas.microsoft.com/office/powerpoint/2010/main" val="1823160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6E9ECE-2469-0940-8E57-1B2685BB70BE}"/>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50000"/>
              </a:lnSpc>
              <a:spcAft>
                <a:spcPts val="600"/>
              </a:spcAft>
            </a:pPr>
            <a:r>
              <a:rPr lang="en-US" sz="1900" spc="50" dirty="0">
                <a:solidFill>
                  <a:schemeClr val="tx1">
                    <a:alpha val="60000"/>
                  </a:schemeClr>
                </a:solidFill>
              </a:rPr>
              <a:t>As it can be seen ,bubble sort took more than double the time as selection sort did which shows that bubble sort is less inefficient on long arrays as compared to selection sort.</a:t>
            </a:r>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234532FC-4F4A-EF40-BB25-47CFB632A34A}"/>
              </a:ext>
            </a:extLst>
          </p:cNvPr>
          <p:cNvPicPr>
            <a:picLocks noChangeAspect="1"/>
          </p:cNvPicPr>
          <p:nvPr/>
        </p:nvPicPr>
        <p:blipFill>
          <a:blip r:embed="rId2"/>
          <a:stretch>
            <a:fillRect/>
          </a:stretch>
        </p:blipFill>
        <p:spPr>
          <a:xfrm>
            <a:off x="6752717" y="540000"/>
            <a:ext cx="4800377" cy="2754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DAC9B0A5-22B9-7C41-BCD3-6D99BB70577E}"/>
              </a:ext>
            </a:extLst>
          </p:cNvPr>
          <p:cNvPicPr>
            <a:picLocks noChangeAspect="1"/>
          </p:cNvPicPr>
          <p:nvPr/>
        </p:nvPicPr>
        <p:blipFill>
          <a:blip r:embed="rId3"/>
          <a:stretch>
            <a:fillRect/>
          </a:stretch>
        </p:blipFill>
        <p:spPr>
          <a:xfrm>
            <a:off x="6654800" y="3601436"/>
            <a:ext cx="4996212" cy="2679128"/>
          </a:xfrm>
          <a:prstGeom prst="rect">
            <a:avLst/>
          </a:prstGeom>
        </p:spPr>
      </p:pic>
    </p:spTree>
    <p:extLst>
      <p:ext uri="{BB962C8B-B14F-4D97-AF65-F5344CB8AC3E}">
        <p14:creationId xmlns:p14="http://schemas.microsoft.com/office/powerpoint/2010/main" val="4075877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a:extLst>
              <a:ext uri="{FF2B5EF4-FFF2-40B4-BE49-F238E27FC236}">
                <a16:creationId xmlns:a16="http://schemas.microsoft.com/office/drawing/2014/main" id="{E9ABD896-5093-C64B-8E89-BBFD94D4B5FA}"/>
              </a:ext>
            </a:extLst>
          </p:cNvPr>
          <p:cNvSpPr/>
          <p:nvPr/>
        </p:nvSpPr>
        <p:spPr>
          <a:xfrm>
            <a:off x="5648880" y="999461"/>
            <a:ext cx="2886074" cy="1787268"/>
          </a:xfrm>
          <a:prstGeom prst="cloudCallout">
            <a:avLst>
              <a:gd name="adj1" fmla="val -28259"/>
              <a:gd name="adj2" fmla="val 74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le profile with solid fill">
            <a:extLst>
              <a:ext uri="{FF2B5EF4-FFF2-40B4-BE49-F238E27FC236}">
                <a16:creationId xmlns:a16="http://schemas.microsoft.com/office/drawing/2014/main" id="{7D78AE4A-DEF9-3A46-A3D3-77010C72E7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2962" y="2972465"/>
            <a:ext cx="2886075" cy="2886075"/>
          </a:xfrm>
          <a:prstGeom prst="rect">
            <a:avLst/>
          </a:prstGeom>
        </p:spPr>
      </p:pic>
      <p:sp>
        <p:nvSpPr>
          <p:cNvPr id="7" name="TextBox 6">
            <a:extLst>
              <a:ext uri="{FF2B5EF4-FFF2-40B4-BE49-F238E27FC236}">
                <a16:creationId xmlns:a16="http://schemas.microsoft.com/office/drawing/2014/main" id="{CFC1D311-6736-4C4A-ACCF-57E9C894040C}"/>
              </a:ext>
            </a:extLst>
          </p:cNvPr>
          <p:cNvSpPr txBox="1"/>
          <p:nvPr/>
        </p:nvSpPr>
        <p:spPr>
          <a:xfrm>
            <a:off x="6415088" y="1657350"/>
            <a:ext cx="1471612" cy="369332"/>
          </a:xfrm>
          <a:prstGeom prst="rect">
            <a:avLst/>
          </a:prstGeom>
          <a:noFill/>
        </p:spPr>
        <p:txBody>
          <a:bodyPr wrap="square" rtlCol="0">
            <a:spAutoFit/>
          </a:bodyPr>
          <a:lstStyle/>
          <a:p>
            <a:r>
              <a:rPr lang="en-US" dirty="0"/>
              <a:t>Questions</a:t>
            </a:r>
          </a:p>
        </p:txBody>
      </p:sp>
    </p:spTree>
    <p:extLst>
      <p:ext uri="{BB962C8B-B14F-4D97-AF65-F5344CB8AC3E}">
        <p14:creationId xmlns:p14="http://schemas.microsoft.com/office/powerpoint/2010/main" val="1986107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4" name="Rectangle 10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3DE4E-2BBD-0647-84DC-21C2D2B1F80D}"/>
              </a:ext>
            </a:extLst>
          </p:cNvPr>
          <p:cNvSpPr>
            <a:spLocks noGrp="1"/>
          </p:cNvSpPr>
          <p:nvPr>
            <p:ph type="title"/>
          </p:nvPr>
        </p:nvSpPr>
        <p:spPr>
          <a:xfrm>
            <a:off x="990000" y="946800"/>
            <a:ext cx="2802386" cy="4689475"/>
          </a:xfrm>
        </p:spPr>
        <p:txBody>
          <a:bodyPr vert="horz" lIns="91440" tIns="45720" rIns="91440" bIns="45720" rtlCol="0" anchor="t" anchorCtr="0">
            <a:normAutofit/>
          </a:bodyPr>
          <a:lstStyle/>
          <a:p>
            <a:r>
              <a:rPr lang="en-US" kern="1200" cap="none" spc="0" baseline="0">
                <a:solidFill>
                  <a:schemeClr val="tx1"/>
                </a:solidFill>
                <a:latin typeface="+mj-lt"/>
                <a:ea typeface="+mj-ea"/>
                <a:cs typeface="+mj-cs"/>
              </a:rPr>
              <a:t>Agenda:</a:t>
            </a:r>
          </a:p>
        </p:txBody>
      </p:sp>
      <p:cxnSp>
        <p:nvCxnSpPr>
          <p:cNvPr id="115" name="Straight Connector 111">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16" name="TextBox 4">
            <a:extLst>
              <a:ext uri="{FF2B5EF4-FFF2-40B4-BE49-F238E27FC236}">
                <a16:creationId xmlns:a16="http://schemas.microsoft.com/office/drawing/2014/main" id="{A0FB3BB2-44A5-44F4-B41E-4278B7CC5AA1}"/>
              </a:ext>
            </a:extLst>
          </p:cNvPr>
          <p:cNvGraphicFramePr/>
          <p:nvPr>
            <p:extLst>
              <p:ext uri="{D42A27DB-BD31-4B8C-83A1-F6EECF244321}">
                <p14:modId xmlns:p14="http://schemas.microsoft.com/office/powerpoint/2010/main" val="1036256942"/>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2761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B455-2211-FD4C-B9E7-CDD81AB2BDCC}"/>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kern="1200" cap="none" spc="0" baseline="0" dirty="0">
                <a:solidFill>
                  <a:schemeClr val="tx1"/>
                </a:solidFill>
                <a:latin typeface="+mj-lt"/>
                <a:ea typeface="+mj-ea"/>
                <a:cs typeface="+mj-cs"/>
              </a:rPr>
              <a:t>Front Page</a:t>
            </a:r>
          </a:p>
        </p:txBody>
      </p:sp>
      <p:cxnSp>
        <p:nvCxnSpPr>
          <p:cNvPr id="46" name="Straight Connector 4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47603EF-A474-4449-9161-81D714EA8243}"/>
              </a:ext>
            </a:extLst>
          </p:cNvPr>
          <p:cNvSpPr txBox="1"/>
          <p:nvPr/>
        </p:nvSpPr>
        <p:spPr>
          <a:xfrm>
            <a:off x="990000" y="2877018"/>
            <a:ext cx="4078800" cy="2901482"/>
          </a:xfrm>
          <a:prstGeom prst="rect">
            <a:avLst/>
          </a:prstGeom>
        </p:spPr>
        <p:txBody>
          <a:bodyPr vert="horz" lIns="91440" tIns="45720" rIns="91440" bIns="45720" rtlCol="0">
            <a:normAutofit/>
          </a:bodyPr>
          <a:lstStyle/>
          <a:p>
            <a:pPr>
              <a:lnSpc>
                <a:spcPct val="140000"/>
              </a:lnSpc>
              <a:spcAft>
                <a:spcPts val="600"/>
              </a:spcAft>
            </a:pPr>
            <a:r>
              <a:rPr lang="en-US" sz="1700" spc="50">
                <a:solidFill>
                  <a:schemeClr val="tx1">
                    <a:alpha val="60000"/>
                  </a:schemeClr>
                </a:solidFill>
              </a:rPr>
              <a:t>This is the front page of the project developed in C# Windows Form Applications.</a:t>
            </a:r>
          </a:p>
          <a:p>
            <a:pPr>
              <a:lnSpc>
                <a:spcPct val="140000"/>
              </a:lnSpc>
              <a:spcAft>
                <a:spcPts val="600"/>
              </a:spcAft>
            </a:pPr>
            <a:endParaRPr lang="en-US" sz="1700" spc="50">
              <a:solidFill>
                <a:schemeClr val="tx1">
                  <a:alpha val="60000"/>
                </a:schemeClr>
              </a:solidFill>
            </a:endParaRPr>
          </a:p>
          <a:p>
            <a:pPr>
              <a:lnSpc>
                <a:spcPct val="140000"/>
              </a:lnSpc>
              <a:spcAft>
                <a:spcPts val="600"/>
              </a:spcAft>
            </a:pPr>
            <a:r>
              <a:rPr lang="en-US" sz="1700" spc="50">
                <a:solidFill>
                  <a:schemeClr val="tx1">
                    <a:alpha val="60000"/>
                  </a:schemeClr>
                </a:solidFill>
              </a:rPr>
              <a:t>This page shows the name of the developer, the student ID and the name of the course.</a:t>
            </a:r>
          </a:p>
        </p:txBody>
      </p:sp>
      <p:sp>
        <p:nvSpPr>
          <p:cNvPr id="48" name="Rectangle 47">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A824CE2E-9B81-9E4F-90D2-27744228B168}"/>
              </a:ext>
            </a:extLst>
          </p:cNvPr>
          <p:cNvPicPr>
            <a:picLocks noChangeAspect="1"/>
          </p:cNvPicPr>
          <p:nvPr/>
        </p:nvPicPr>
        <p:blipFill>
          <a:blip r:embed="rId2"/>
          <a:stretch>
            <a:fillRect/>
          </a:stretch>
        </p:blipFill>
        <p:spPr>
          <a:xfrm>
            <a:off x="6651127" y="1526386"/>
            <a:ext cx="4999885" cy="3802572"/>
          </a:xfrm>
          <a:prstGeom prst="rect">
            <a:avLst/>
          </a:prstGeom>
        </p:spPr>
      </p:pic>
    </p:spTree>
    <p:extLst>
      <p:ext uri="{BB962C8B-B14F-4D97-AF65-F5344CB8AC3E}">
        <p14:creationId xmlns:p14="http://schemas.microsoft.com/office/powerpoint/2010/main" val="3905820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itle 1">
            <a:extLst>
              <a:ext uri="{FF2B5EF4-FFF2-40B4-BE49-F238E27FC236}">
                <a16:creationId xmlns:a16="http://schemas.microsoft.com/office/drawing/2014/main" id="{2BA63D0B-E8B7-CF47-8FF1-5362D765CBBF}"/>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Introduction Page</a:t>
            </a:r>
          </a:p>
        </p:txBody>
      </p:sp>
      <p:cxnSp>
        <p:nvCxnSpPr>
          <p:cNvPr id="146" name="Straight Connector 14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46B21DD-8280-5049-A097-1D0511B3350F}"/>
              </a:ext>
            </a:extLst>
          </p:cNvPr>
          <p:cNvSpPr txBox="1"/>
          <p:nvPr/>
        </p:nvSpPr>
        <p:spPr>
          <a:xfrm>
            <a:off x="990000" y="2877018"/>
            <a:ext cx="4078800" cy="2901482"/>
          </a:xfrm>
          <a:prstGeom prst="rect">
            <a:avLst/>
          </a:prstGeom>
        </p:spPr>
        <p:txBody>
          <a:bodyPr vert="horz" lIns="91440" tIns="45720" rIns="91440" bIns="45720" rtlCol="0">
            <a:normAutofit/>
          </a:bodyPr>
          <a:lstStyle/>
          <a:p>
            <a:pPr>
              <a:lnSpc>
                <a:spcPct val="150000"/>
              </a:lnSpc>
              <a:spcAft>
                <a:spcPts val="600"/>
              </a:spcAft>
            </a:pPr>
            <a:r>
              <a:rPr lang="en-US" sz="2000" spc="50" dirty="0">
                <a:solidFill>
                  <a:schemeClr val="tx1">
                    <a:alpha val="60000"/>
                  </a:schemeClr>
                </a:solidFill>
              </a:rPr>
              <a:t>This is an introduction page of the project. </a:t>
            </a:r>
          </a:p>
          <a:p>
            <a:pPr>
              <a:lnSpc>
                <a:spcPct val="150000"/>
              </a:lnSpc>
              <a:spcAft>
                <a:spcPts val="600"/>
              </a:spcAft>
            </a:pPr>
            <a:r>
              <a:rPr lang="en-US" sz="2000" spc="50" dirty="0">
                <a:solidFill>
                  <a:schemeClr val="tx1">
                    <a:alpha val="60000"/>
                  </a:schemeClr>
                </a:solidFill>
              </a:rPr>
              <a:t>This page states what the project does.</a:t>
            </a:r>
          </a:p>
        </p:txBody>
      </p:sp>
      <p:sp>
        <p:nvSpPr>
          <p:cNvPr id="148" name="Rectangle 147">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0D0A418D-8E64-7944-B6FC-26D93B815B37}"/>
              </a:ext>
            </a:extLst>
          </p:cNvPr>
          <p:cNvPicPr>
            <a:picLocks noChangeAspect="1"/>
          </p:cNvPicPr>
          <p:nvPr/>
        </p:nvPicPr>
        <p:blipFill>
          <a:blip r:embed="rId2"/>
          <a:stretch>
            <a:fillRect/>
          </a:stretch>
        </p:blipFill>
        <p:spPr>
          <a:xfrm>
            <a:off x="6651127" y="1520843"/>
            <a:ext cx="4999885" cy="3813658"/>
          </a:xfrm>
          <a:prstGeom prst="rect">
            <a:avLst/>
          </a:prstGeom>
        </p:spPr>
      </p:pic>
    </p:spTree>
    <p:extLst>
      <p:ext uri="{BB962C8B-B14F-4D97-AF65-F5344CB8AC3E}">
        <p14:creationId xmlns:p14="http://schemas.microsoft.com/office/powerpoint/2010/main" val="3850657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E2EC4A5A-FAFE-9446-A574-BB52C745B71A}"/>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kern="1200" cap="none" spc="0" baseline="0" dirty="0">
                <a:solidFill>
                  <a:schemeClr val="tx1"/>
                </a:solidFill>
                <a:latin typeface="+mj-lt"/>
                <a:ea typeface="+mj-ea"/>
                <a:cs typeface="+mj-cs"/>
              </a:rPr>
              <a:t>Selection Page</a:t>
            </a:r>
          </a:p>
        </p:txBody>
      </p:sp>
      <p:cxnSp>
        <p:nvCxnSpPr>
          <p:cNvPr id="29" name="Straight Connector 28">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7756B5B-AB5E-9D42-857C-9F1B56E198E2}"/>
              </a:ext>
            </a:extLst>
          </p:cNvPr>
          <p:cNvSpPr txBox="1"/>
          <p:nvPr/>
        </p:nvSpPr>
        <p:spPr>
          <a:xfrm>
            <a:off x="990000" y="2877018"/>
            <a:ext cx="4078800" cy="2901482"/>
          </a:xfrm>
          <a:prstGeom prst="rect">
            <a:avLst/>
          </a:prstGeom>
        </p:spPr>
        <p:txBody>
          <a:bodyPr vert="horz" lIns="91440" tIns="45720" rIns="91440" bIns="45720" rtlCol="0">
            <a:normAutofit/>
          </a:bodyPr>
          <a:lstStyle/>
          <a:p>
            <a:pPr>
              <a:lnSpc>
                <a:spcPct val="140000"/>
              </a:lnSpc>
              <a:spcAft>
                <a:spcPts val="600"/>
              </a:spcAft>
            </a:pPr>
            <a:r>
              <a:rPr lang="en-US" sz="1700" spc="50">
                <a:solidFill>
                  <a:schemeClr val="tx1">
                    <a:alpha val="60000"/>
                  </a:schemeClr>
                </a:solidFill>
              </a:rPr>
              <a:t>This is the selection page.</a:t>
            </a:r>
          </a:p>
          <a:p>
            <a:pPr>
              <a:lnSpc>
                <a:spcPct val="140000"/>
              </a:lnSpc>
              <a:spcAft>
                <a:spcPts val="600"/>
              </a:spcAft>
            </a:pPr>
            <a:r>
              <a:rPr lang="en-US" sz="1700" spc="50">
                <a:solidFill>
                  <a:schemeClr val="tx1">
                    <a:alpha val="60000"/>
                  </a:schemeClr>
                </a:solidFill>
              </a:rPr>
              <a:t>This is where the user enters the length of the array to be generated and choose which algorithm to run.</a:t>
            </a:r>
          </a:p>
          <a:p>
            <a:pPr>
              <a:lnSpc>
                <a:spcPct val="140000"/>
              </a:lnSpc>
              <a:spcAft>
                <a:spcPts val="600"/>
              </a:spcAft>
            </a:pPr>
            <a:r>
              <a:rPr lang="en-US" sz="1700" spc="50">
                <a:solidFill>
                  <a:schemeClr val="tx1">
                    <a:alpha val="60000"/>
                  </a:schemeClr>
                </a:solidFill>
              </a:rPr>
              <a:t>Also, the time taken by the algorithms is shown on this page.</a:t>
            </a:r>
          </a:p>
        </p:txBody>
      </p:sp>
      <p:sp>
        <p:nvSpPr>
          <p:cNvPr id="31" name="Rectangle 30">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B912802C-CA59-E440-BF25-882A5B16F2B1}"/>
              </a:ext>
            </a:extLst>
          </p:cNvPr>
          <p:cNvPicPr>
            <a:picLocks noChangeAspect="1"/>
          </p:cNvPicPr>
          <p:nvPr/>
        </p:nvPicPr>
        <p:blipFill>
          <a:blip r:embed="rId2"/>
          <a:stretch>
            <a:fillRect/>
          </a:stretch>
        </p:blipFill>
        <p:spPr>
          <a:xfrm>
            <a:off x="6651127" y="2363955"/>
            <a:ext cx="4999885" cy="2127434"/>
          </a:xfrm>
          <a:prstGeom prst="rect">
            <a:avLst/>
          </a:prstGeom>
        </p:spPr>
      </p:pic>
    </p:spTree>
    <p:extLst>
      <p:ext uri="{BB962C8B-B14F-4D97-AF65-F5344CB8AC3E}">
        <p14:creationId xmlns:p14="http://schemas.microsoft.com/office/powerpoint/2010/main" val="2176747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97B9CC6-340F-BD44-A620-1C6795F94012}"/>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dirty="0"/>
              <a:t>SFML Visualization Page</a:t>
            </a:r>
            <a:endParaRPr lang="en-US" kern="1200" cap="none" spc="0" baseline="0" dirty="0">
              <a:solidFill>
                <a:schemeClr val="tx1"/>
              </a:solidFill>
              <a:latin typeface="+mj-lt"/>
              <a:ea typeface="+mj-ea"/>
              <a:cs typeface="+mj-cs"/>
            </a:endParaRPr>
          </a:p>
        </p:txBody>
      </p:sp>
      <p:cxnSp>
        <p:nvCxnSpPr>
          <p:cNvPr id="69" name="Straight Connector 68">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47421B0-41BF-F34D-B58A-20F7B7110C3E}"/>
              </a:ext>
            </a:extLst>
          </p:cNvPr>
          <p:cNvSpPr txBox="1"/>
          <p:nvPr/>
        </p:nvSpPr>
        <p:spPr>
          <a:xfrm>
            <a:off x="990000" y="2877018"/>
            <a:ext cx="4078800" cy="2901482"/>
          </a:xfrm>
          <a:prstGeom prst="rect">
            <a:avLst/>
          </a:prstGeom>
        </p:spPr>
        <p:txBody>
          <a:bodyPr vert="horz" lIns="91440" tIns="45720" rIns="91440" bIns="45720" rtlCol="0">
            <a:normAutofit/>
          </a:bodyPr>
          <a:lstStyle/>
          <a:p>
            <a:pPr>
              <a:lnSpc>
                <a:spcPct val="150000"/>
              </a:lnSpc>
              <a:spcAft>
                <a:spcPts val="600"/>
              </a:spcAft>
            </a:pPr>
            <a:r>
              <a:rPr lang="en-US" sz="2000" spc="50" dirty="0">
                <a:solidFill>
                  <a:schemeClr val="tx1">
                    <a:alpha val="60000"/>
                  </a:schemeClr>
                </a:solidFill>
              </a:rPr>
              <a:t>This is the SFML visualization of the random array being generated.</a:t>
            </a:r>
          </a:p>
        </p:txBody>
      </p:sp>
      <p:sp>
        <p:nvSpPr>
          <p:cNvPr id="71" name="Rectangle 70">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8" name="Picture 7" descr="Chart&#10;&#10;Description automatically generated with medium confidence">
            <a:extLst>
              <a:ext uri="{FF2B5EF4-FFF2-40B4-BE49-F238E27FC236}">
                <a16:creationId xmlns:a16="http://schemas.microsoft.com/office/drawing/2014/main" id="{F6EE8030-F086-1640-8D91-6A620FA77AC5}"/>
              </a:ext>
            </a:extLst>
          </p:cNvPr>
          <p:cNvPicPr>
            <a:picLocks noChangeAspect="1"/>
          </p:cNvPicPr>
          <p:nvPr/>
        </p:nvPicPr>
        <p:blipFill>
          <a:blip r:embed="rId2"/>
          <a:stretch>
            <a:fillRect/>
          </a:stretch>
        </p:blipFill>
        <p:spPr>
          <a:xfrm>
            <a:off x="6651127" y="1458968"/>
            <a:ext cx="4999885" cy="3937409"/>
          </a:xfrm>
          <a:prstGeom prst="rect">
            <a:avLst/>
          </a:prstGeom>
        </p:spPr>
      </p:pic>
    </p:spTree>
    <p:extLst>
      <p:ext uri="{BB962C8B-B14F-4D97-AF65-F5344CB8AC3E}">
        <p14:creationId xmlns:p14="http://schemas.microsoft.com/office/powerpoint/2010/main" val="3199165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16A2056-5120-454A-BA00-5C70A33C4754}"/>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kern="1200" cap="none" spc="0" baseline="0" dirty="0">
                <a:solidFill>
                  <a:schemeClr val="tx1"/>
                </a:solidFill>
                <a:latin typeface="+mj-lt"/>
                <a:ea typeface="+mj-ea"/>
                <a:cs typeface="+mj-cs"/>
              </a:rPr>
              <a:t>SFML Visualization Page</a:t>
            </a:r>
          </a:p>
        </p:txBody>
      </p:sp>
      <p:cxnSp>
        <p:nvCxnSpPr>
          <p:cNvPr id="14" name="Straight Connector 13">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7FC945-43E2-D640-9625-19B09A4647E3}"/>
              </a:ext>
            </a:extLst>
          </p:cNvPr>
          <p:cNvSpPr txBox="1"/>
          <p:nvPr/>
        </p:nvSpPr>
        <p:spPr>
          <a:xfrm>
            <a:off x="990000" y="2877018"/>
            <a:ext cx="4078800" cy="2901482"/>
          </a:xfrm>
          <a:prstGeom prst="rect">
            <a:avLst/>
          </a:prstGeom>
        </p:spPr>
        <p:txBody>
          <a:bodyPr vert="horz" lIns="91440" tIns="45720" rIns="91440" bIns="45720" rtlCol="0">
            <a:normAutofit/>
          </a:bodyPr>
          <a:lstStyle/>
          <a:p>
            <a:pPr>
              <a:lnSpc>
                <a:spcPct val="150000"/>
              </a:lnSpc>
              <a:spcAft>
                <a:spcPts val="600"/>
              </a:spcAft>
            </a:pPr>
            <a:r>
              <a:rPr lang="en-US" sz="2000" spc="50" dirty="0">
                <a:solidFill>
                  <a:schemeClr val="tx1">
                    <a:alpha val="60000"/>
                  </a:schemeClr>
                </a:solidFill>
              </a:rPr>
              <a:t>Once the random array generation has been completed, the project proceeds to sort the array and represent a visualization of the array being sorted.</a:t>
            </a:r>
          </a:p>
        </p:txBody>
      </p:sp>
      <p:sp>
        <p:nvSpPr>
          <p:cNvPr id="16" name="Rectangle 15">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Chart, histogram&#10;&#10;Description automatically generated">
            <a:extLst>
              <a:ext uri="{FF2B5EF4-FFF2-40B4-BE49-F238E27FC236}">
                <a16:creationId xmlns:a16="http://schemas.microsoft.com/office/drawing/2014/main" id="{9A9FF9B0-0B5B-D34B-9D94-855A36AFD2B3}"/>
              </a:ext>
            </a:extLst>
          </p:cNvPr>
          <p:cNvPicPr>
            <a:picLocks noChangeAspect="1"/>
          </p:cNvPicPr>
          <p:nvPr/>
        </p:nvPicPr>
        <p:blipFill>
          <a:blip r:embed="rId2"/>
          <a:stretch>
            <a:fillRect/>
          </a:stretch>
        </p:blipFill>
        <p:spPr>
          <a:xfrm>
            <a:off x="6651127" y="1454526"/>
            <a:ext cx="4999885" cy="3946293"/>
          </a:xfrm>
          <a:prstGeom prst="rect">
            <a:avLst/>
          </a:prstGeom>
        </p:spPr>
      </p:pic>
    </p:spTree>
    <p:extLst>
      <p:ext uri="{BB962C8B-B14F-4D97-AF65-F5344CB8AC3E}">
        <p14:creationId xmlns:p14="http://schemas.microsoft.com/office/powerpoint/2010/main" val="1835051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with low confidence">
            <a:extLst>
              <a:ext uri="{FF2B5EF4-FFF2-40B4-BE49-F238E27FC236}">
                <a16:creationId xmlns:a16="http://schemas.microsoft.com/office/drawing/2014/main" id="{3272C34A-EB6D-4842-9C11-EA6A0FFDE386}"/>
              </a:ext>
            </a:extLst>
          </p:cNvPr>
          <p:cNvPicPr>
            <a:picLocks noChangeAspect="1"/>
          </p:cNvPicPr>
          <p:nvPr/>
        </p:nvPicPr>
        <p:blipFill>
          <a:blip r:embed="rId2"/>
          <a:stretch>
            <a:fillRect/>
          </a:stretch>
        </p:blipFill>
        <p:spPr>
          <a:xfrm>
            <a:off x="2145161" y="3429000"/>
            <a:ext cx="7901677" cy="893763"/>
          </a:xfrm>
          <a:prstGeom prst="rect">
            <a:avLst/>
          </a:prstGeom>
        </p:spPr>
      </p:pic>
      <p:sp>
        <p:nvSpPr>
          <p:cNvPr id="6" name="Title 1">
            <a:extLst>
              <a:ext uri="{FF2B5EF4-FFF2-40B4-BE49-F238E27FC236}">
                <a16:creationId xmlns:a16="http://schemas.microsoft.com/office/drawing/2014/main" id="{7EAD7F50-8123-AF41-9B88-0E6AFAC8D67D}"/>
              </a:ext>
            </a:extLst>
          </p:cNvPr>
          <p:cNvSpPr>
            <a:spLocks noGrp="1"/>
          </p:cNvSpPr>
          <p:nvPr>
            <p:ph type="title"/>
          </p:nvPr>
        </p:nvSpPr>
        <p:spPr>
          <a:xfrm>
            <a:off x="4056600" y="736600"/>
            <a:ext cx="4078800" cy="1453003"/>
          </a:xfrm>
        </p:spPr>
        <p:txBody>
          <a:bodyPr vert="horz" wrap="square" lIns="91440" tIns="45720" rIns="91440" bIns="45720" rtlCol="0" anchor="b" anchorCtr="0">
            <a:normAutofit/>
          </a:bodyPr>
          <a:lstStyle/>
          <a:p>
            <a:pPr algn="ctr"/>
            <a:r>
              <a:rPr lang="en-US" dirty="0"/>
              <a:t>Generating an array of length 10 </a:t>
            </a:r>
            <a:endParaRPr lang="en-US" kern="1200" cap="none" spc="0" baseline="0" dirty="0">
              <a:solidFill>
                <a:schemeClr val="tx1"/>
              </a:solidFill>
              <a:latin typeface="+mj-lt"/>
              <a:ea typeface="+mj-ea"/>
              <a:cs typeface="+mj-cs"/>
            </a:endParaRPr>
          </a:p>
        </p:txBody>
      </p:sp>
    </p:spTree>
    <p:extLst>
      <p:ext uri="{BB962C8B-B14F-4D97-AF65-F5344CB8AC3E}">
        <p14:creationId xmlns:p14="http://schemas.microsoft.com/office/powerpoint/2010/main" val="676290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1887D-A60D-854E-8FD6-B0FAAFBDF4AD}"/>
              </a:ext>
            </a:extLst>
          </p:cNvPr>
          <p:cNvSpPr txBox="1"/>
          <p:nvPr/>
        </p:nvSpPr>
        <p:spPr>
          <a:xfrm>
            <a:off x="990000" y="2361601"/>
            <a:ext cx="4078800" cy="3416900"/>
          </a:xfrm>
          <a:prstGeom prst="rect">
            <a:avLst/>
          </a:prstGeom>
        </p:spPr>
        <p:txBody>
          <a:bodyPr vert="horz" lIns="91440" tIns="45720" rIns="91440" bIns="45720" rtlCol="0">
            <a:normAutofit fontScale="92500"/>
          </a:bodyPr>
          <a:lstStyle/>
          <a:p>
            <a:pPr>
              <a:lnSpc>
                <a:spcPct val="150000"/>
              </a:lnSpc>
              <a:spcAft>
                <a:spcPts val="600"/>
              </a:spcAft>
            </a:pPr>
            <a:r>
              <a:rPr lang="en-US" sz="2000" spc="50" dirty="0">
                <a:solidFill>
                  <a:schemeClr val="tx1">
                    <a:alpha val="60000"/>
                  </a:schemeClr>
                </a:solidFill>
              </a:rPr>
              <a:t>As it can be seen, bubble sort and selection sort took almost the same time to sort the array of length 10, which demonstrates that in small lists bubble sort and selection sort takes the same time to sort the array.</a:t>
            </a:r>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B136AF77-FA36-FA48-9382-557D587907A8}"/>
              </a:ext>
            </a:extLst>
          </p:cNvPr>
          <p:cNvPicPr>
            <a:picLocks noChangeAspect="1"/>
          </p:cNvPicPr>
          <p:nvPr/>
        </p:nvPicPr>
        <p:blipFill>
          <a:blip r:embed="rId2"/>
          <a:stretch>
            <a:fillRect/>
          </a:stretch>
        </p:blipFill>
        <p:spPr>
          <a:xfrm>
            <a:off x="6654800" y="634703"/>
            <a:ext cx="4996212" cy="2564594"/>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288AF7B-C224-DE40-AEEE-31DD8483546A}"/>
              </a:ext>
            </a:extLst>
          </p:cNvPr>
          <p:cNvPicPr>
            <a:picLocks noChangeAspect="1"/>
          </p:cNvPicPr>
          <p:nvPr/>
        </p:nvPicPr>
        <p:blipFill>
          <a:blip r:embed="rId3"/>
          <a:stretch>
            <a:fillRect/>
          </a:stretch>
        </p:blipFill>
        <p:spPr>
          <a:xfrm>
            <a:off x="6654800" y="3662208"/>
            <a:ext cx="4996212" cy="2557583"/>
          </a:xfrm>
          <a:prstGeom prst="rect">
            <a:avLst/>
          </a:prstGeom>
        </p:spPr>
      </p:pic>
    </p:spTree>
    <p:extLst>
      <p:ext uri="{BB962C8B-B14F-4D97-AF65-F5344CB8AC3E}">
        <p14:creationId xmlns:p14="http://schemas.microsoft.com/office/powerpoint/2010/main" val="1367128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rostyVTI">
  <a:themeElements>
    <a:clrScheme name="AnalogousFromRegularSeed_2SEEDS">
      <a:dk1>
        <a:srgbClr val="000000"/>
      </a:dk1>
      <a:lt1>
        <a:srgbClr val="FFFFFF"/>
      </a:lt1>
      <a:dk2>
        <a:srgbClr val="223A3D"/>
      </a:dk2>
      <a:lt2>
        <a:srgbClr val="E2E6E8"/>
      </a:lt2>
      <a:accent1>
        <a:srgbClr val="D55A17"/>
      </a:accent1>
      <a:accent2>
        <a:srgbClr val="E72935"/>
      </a:accent2>
      <a:accent3>
        <a:srgbClr val="C49F23"/>
      </a:accent3>
      <a:accent4>
        <a:srgbClr val="14B787"/>
      </a:accent4>
      <a:accent5>
        <a:srgbClr val="23B0C4"/>
      </a:accent5>
      <a:accent6>
        <a:srgbClr val="176FD5"/>
      </a:accent6>
      <a:hlink>
        <a:srgbClr val="3C8AB5"/>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165</TotalTime>
  <Words>267</Words>
  <Application>Microsoft Macintosh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Goudy Old Style</vt:lpstr>
      <vt:lpstr>Wingdings</vt:lpstr>
      <vt:lpstr>FrostyVTI</vt:lpstr>
      <vt:lpstr>ISCG 6426 Data Structures And Algorithms Project</vt:lpstr>
      <vt:lpstr>Agenda:</vt:lpstr>
      <vt:lpstr>Front Page</vt:lpstr>
      <vt:lpstr>Introduction Page</vt:lpstr>
      <vt:lpstr>Selection Page</vt:lpstr>
      <vt:lpstr>SFML Visualization Page</vt:lpstr>
      <vt:lpstr>SFML Visualization Page</vt:lpstr>
      <vt:lpstr>Generating an array of length 10 </vt:lpstr>
      <vt:lpstr>PowerPoint Presentation</vt:lpstr>
      <vt:lpstr>Generating an array of length 150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ISCG 6426 Data Structures And Algorithms Project</dc:title>
  <dc:creator>VIBHOR GUPTA</dc:creator>
  <cp:lastModifiedBy>VIBHOR GUPTA</cp:lastModifiedBy>
  <cp:revision>3</cp:revision>
  <dcterms:created xsi:type="dcterms:W3CDTF">2021-10-27T21:58:27Z</dcterms:created>
  <dcterms:modified xsi:type="dcterms:W3CDTF">2021-10-28T00:45:04Z</dcterms:modified>
</cp:coreProperties>
</file>