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64" r:id="rId7"/>
    <p:sldId id="280" r:id="rId8"/>
    <p:sldId id="260" r:id="rId9"/>
    <p:sldId id="268" r:id="rId10"/>
    <p:sldId id="281" r:id="rId11"/>
    <p:sldId id="282" r:id="rId12"/>
    <p:sldId id="284" r:id="rId13"/>
    <p:sldId id="285" r:id="rId14"/>
    <p:sldId id="286" r:id="rId15"/>
    <p:sldId id="261" r:id="rId16"/>
    <p:sldId id="277" r:id="rId17"/>
    <p:sldId id="278" r:id="rId18"/>
    <p:sldId id="279" r:id="rId1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Montserrat" panose="00000500000000000000" pitchFamily="2" charset="-52"/>
      <p:regular r:id="rId25"/>
      <p:bold r:id="rId26"/>
      <p:italic r:id="rId27"/>
      <p:boldItalic r:id="rId28"/>
    </p:embeddedFont>
    <p:embeddedFont>
      <p:font typeface="Montserrat Medium" panose="00000600000000000000" pitchFamily="2" charset="-52"/>
      <p:regular r:id="rId29"/>
      <p:bold r:id="rId30"/>
      <p:italic r:id="rId31"/>
      <p:boldItalic r:id="rId32"/>
    </p:embeddedFont>
    <p:embeddedFont>
      <p:font typeface="Wingdings 3" panose="05040102010807070707" pitchFamily="18" charset="2"/>
      <p:regular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43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347c33b8a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347c33b8a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5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AFBF-6700-4403-8006-FC6275921F51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53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EE6A-8EF0-4D20-8955-E26713E6472C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2975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FA15-3F20-4524-A375-41DDB3E993EB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38427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39AF-C7B3-486E-9D80-C64122D89BCE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745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B52F-F784-4D50-9B33-0A5F1E63DF37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27933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0CBB-B6D1-42F9-9445-B8173DB51B0F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8313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EC1-5519-486A-8BB9-790020D7C918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27081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49C4-313E-4994-AE22-2F2A52827DDD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05832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A1FB-557B-4FD3-A324-96CE11DF7B33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46707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342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282D-ACC6-4474-BA3B-1D8AE51EB8B7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0700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2C31-3BAC-4EDD-B6FC-4EC586FB286E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6953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FA0D-0E1F-452A-8065-BC840DD49C72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0690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948D-8A64-4AE1-B0D2-FAAC42430E8C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5153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B91C-6108-4029-A52A-16C243AE9A9B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643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C3E1-0E50-4D6D-9F21-14953E1FB15B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9235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843C-DA58-44C9-80A8-F7851ED98183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6441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8E91-9E2D-468C-BE43-B648030F01CB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5614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EF61822-913A-4046-9EB7-1EA439F1910A}" type="datetime1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64333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435769" y="1796100"/>
            <a:ext cx="8274531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sz="2500" dirty="0">
                <a:latin typeface="Montserrat Medium"/>
                <a:ea typeface="Montserrat Medium"/>
                <a:cs typeface="Montserrat Medium"/>
                <a:sym typeface="Montserrat Medium"/>
              </a:rPr>
              <a:t>РАЗРАБОТКА АВТОМАТИЗИРОВАННОЙ ИНФОРМАЦИОННОЙ СИСТЕМЫ ДЛЯ УЧЕТА ПРОДАЖ БИЛЕТОВ НА АВТОВОКЗАЛЕ</a:t>
            </a:r>
            <a:endParaRPr lang="ru-RU" sz="36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960620" y="4114048"/>
            <a:ext cx="3895030" cy="369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ru" sz="105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Студент группы: </a:t>
            </a:r>
            <a:r>
              <a:rPr lang="ru" sz="1050" dirty="0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19П-3 Каюм А.</a:t>
            </a:r>
            <a:endParaRPr sz="1050" dirty="0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Руководитель дипломного проекта: </a:t>
            </a:r>
            <a:r>
              <a:rPr lang="ru-RU" sz="1050" dirty="0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Защихина</a:t>
            </a:r>
            <a:r>
              <a:rPr lang="ru" sz="1050" dirty="0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1050" dirty="0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Е</a:t>
            </a:r>
            <a:r>
              <a:rPr lang="ru" sz="1050" dirty="0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В.</a:t>
            </a:r>
            <a:endParaRPr sz="1050" dirty="0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5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400" dirty="0">
              <a:solidFill>
                <a:schemeClr val="tx1"/>
              </a:solidFill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1324100" y="122450"/>
            <a:ext cx="68709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Министерство образования и науки Республики Башкортостан</a:t>
            </a:r>
            <a:b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Государственное автономное профессиональное образовательное учреждение</a:t>
            </a:r>
            <a:b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Уфимский колледж статистики, информатики и вычислительной техники</a:t>
            </a:r>
            <a:b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801500" y="4684275"/>
            <a:ext cx="1916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Уфа – 2023</a:t>
            </a: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CE0A251-8584-483F-9341-03FB16F4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1958" y="4551131"/>
            <a:ext cx="856684" cy="5024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</a:t>
            </a:fld>
            <a:endParaRPr lang="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CDADA-65CC-470F-B74D-17B8E80D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49" y="393750"/>
            <a:ext cx="7038900" cy="9141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Покупка билета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8D3A76-92A9-4615-A2EF-78593E6BC628}"/>
              </a:ext>
            </a:extLst>
          </p:cNvPr>
          <p:cNvPicPr/>
          <p:nvPr/>
        </p:nvPicPr>
        <p:blipFill rotWithShape="1">
          <a:blip r:embed="rId2"/>
          <a:srcRect b="42348"/>
          <a:stretch/>
        </p:blipFill>
        <p:spPr bwMode="auto">
          <a:xfrm>
            <a:off x="1585117" y="1208722"/>
            <a:ext cx="6430171" cy="3191828"/>
          </a:xfrm>
          <a:prstGeom prst="rect">
            <a:avLst/>
          </a:prstGeom>
          <a:ln w="19050" cap="flat" cmpd="sng" algn="ctr">
            <a:noFill/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AD506C9-71A8-4FB5-AE56-8E76144F9C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34370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EBCFC78-4EC8-427F-A23E-EE5212DD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353110"/>
            <a:ext cx="7038900" cy="9141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Главное окно администратора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40F8D5-CCD5-4BDA-A2B4-E7B782E8F1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82" y="1563052"/>
            <a:ext cx="7138035" cy="25731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89392DB-E56C-4578-B57C-D4629B2F88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744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1876F4-9B8F-415A-99FA-11E9525D2E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88293" y="1139931"/>
            <a:ext cx="5967413" cy="2229803"/>
          </a:xfrm>
          <a:prstGeom prst="rect">
            <a:avLst/>
          </a:prstGeom>
          <a:ln>
            <a:noFill/>
          </a:ln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9260DFF-BC27-4CB0-8B43-CFF9CB4A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373430"/>
            <a:ext cx="7038900" cy="914100"/>
          </a:xfrm>
        </p:spPr>
        <p:txBody>
          <a:bodyPr/>
          <a:lstStyle/>
          <a:p>
            <a:pPr algn="ctr"/>
            <a:r>
              <a:rPr lang="ru-RU" dirty="0"/>
              <a:t>Составление рейсов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1C9E86-3248-46A6-B1BC-E81543D035C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293" y="3501602"/>
            <a:ext cx="5967413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0F5E8DD-BDC3-4188-AD86-E1C0B9D068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15668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12126E6-DBAB-4A02-9350-5D2142AD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441163"/>
            <a:ext cx="7038900" cy="914100"/>
          </a:xfrm>
        </p:spPr>
        <p:txBody>
          <a:bodyPr/>
          <a:lstStyle/>
          <a:p>
            <a:pPr algn="ctr"/>
            <a:r>
              <a:rPr lang="ru-RU" dirty="0"/>
              <a:t>Администрирование пользователей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A0C29E-9E19-4895-A992-61BD75B7E69A}"/>
              </a:ext>
            </a:extLst>
          </p:cNvPr>
          <p:cNvPicPr/>
          <p:nvPr/>
        </p:nvPicPr>
        <p:blipFill rotWithShape="1">
          <a:blip r:embed="rId2"/>
          <a:srcRect l="14987" r="18625" b="7676"/>
          <a:stretch/>
        </p:blipFill>
        <p:spPr bwMode="auto">
          <a:xfrm>
            <a:off x="6129338" y="1277706"/>
            <a:ext cx="2658323" cy="317285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437FBCD-D4A8-4E5A-92B6-45162AAD9C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2825" y="1727084"/>
            <a:ext cx="4486382" cy="16893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9A4BD4B-4D9D-4907-85A4-168E0DF028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60171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65A6FC4-00E4-4F67-AFB6-9D97CFD2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25" y="344644"/>
            <a:ext cx="7038900" cy="9141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Формирование отчета продажам по месяцам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7A5437-BBAB-4460-8A5B-D654AAD15BE8}"/>
              </a:ext>
            </a:extLst>
          </p:cNvPr>
          <p:cNvPicPr/>
          <p:nvPr/>
        </p:nvPicPr>
        <p:blipFill rotWithShape="1">
          <a:blip r:embed="rId2"/>
          <a:srcRect l="3922" t="8572"/>
          <a:stretch/>
        </p:blipFill>
        <p:spPr bwMode="auto">
          <a:xfrm>
            <a:off x="1392396" y="1258743"/>
            <a:ext cx="6329997" cy="31846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066B02A-ADD0-4DB4-A884-9E6FFD84AC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54926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97822-60FA-49B9-8510-73D61D30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339563"/>
            <a:ext cx="7038900" cy="9141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Требования к веб-приложению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CBF721-3536-4A49-98FD-6BBBE9ADA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50" y="1307850"/>
            <a:ext cx="7038900" cy="2911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</a:rPr>
              <a:t>В состав технических средств должен входить персональный компьютер, включающий в себя процессор, оперативную память, видеокарту, монитор, мышь.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</a:rPr>
              <a:t>Программный продукт должен обладать следующими требованиями: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</a:rPr>
              <a:t>понятность интерфейса;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</a:rPr>
              <a:t>обеспечение надежного внесения, хранения и изменения данных;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</a:rPr>
              <a:t>пояснение ошибок, сделанных пользователями программного продукта;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</a:rPr>
              <a:t>разграничение доступа пользователей.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CEA3EC-2400-4A3C-8553-0D9D23F97C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27664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D8EEB-58A5-4FF3-BCEF-AE12C64B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393750"/>
            <a:ext cx="7038900" cy="9141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Экономический раздел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AA19B-B709-4564-ADF8-42330B074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314" y="1321993"/>
            <a:ext cx="7038900" cy="291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</a:rPr>
              <a:t>Затраты на создание программного продукта ЗПОЛ - 96486 руб.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tx1"/>
              </a:solidFill>
              <a:latin typeface="Montserrat" panose="00000500000000000000" pitchFamily="2" charset="-5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</a:rPr>
              <a:t>Цена предложения ЦПР - 138939,84  руб. 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CAEC7E-EBC1-46F4-953B-09D576007C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04423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DE9055-2A5B-4E1B-A56C-51E48A70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407297"/>
            <a:ext cx="7038900" cy="9141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Заключение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EB3FBA-AADE-47E4-8A25-8C86E9FE7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50" y="1180623"/>
            <a:ext cx="7038900" cy="29112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</a:rPr>
              <a:t>Дипломный проект на тему «Разработка автоматизированной информационной системы для учета продаж билетов на автовокзале» был выполнен в соответствии с поставленным заданием.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3A3528-63D7-42C2-A3FD-E9D8C54712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32870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842AB-CB4D-4333-8396-CEDE9E3C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980" y="2114700"/>
            <a:ext cx="6121620" cy="1017120"/>
          </a:xfrm>
        </p:spPr>
        <p:txBody>
          <a:bodyPr>
            <a:normAutofit/>
          </a:bodyPr>
          <a:lstStyle/>
          <a:p>
            <a:r>
              <a:rPr lang="ru-RU" sz="3200" dirty="0"/>
              <a:t>Спасибо за внимание!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6176D1B-E139-45B3-A613-3675ACFD08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88260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1052550" y="37912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Цель и задачи работы </a:t>
            </a:r>
            <a:br>
              <a:rPr lang="ru-RU" dirty="0"/>
            </a:br>
            <a:endParaRPr dirty="0"/>
          </a:p>
        </p:txBody>
      </p:sp>
      <p:sp>
        <p:nvSpPr>
          <p:cNvPr id="143" name="Google Shape;14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Montserrat" panose="00000500000000000000" pitchFamily="2" charset="-52"/>
              </a:rPr>
              <a:t>Целью дипломного проекта является повышение эффективности продаж билетов на автовокзале.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Montserrat" panose="00000500000000000000" pitchFamily="2" charset="-52"/>
              </a:rPr>
              <a:t>Для достижения поставленной цели необходимо решить следующие задачи: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Montserrat" panose="00000500000000000000" pitchFamily="2" charset="-52"/>
              </a:rPr>
              <a:t>- изучить предметную область;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Montserrat" panose="00000500000000000000" pitchFamily="2" charset="-52"/>
              </a:rPr>
              <a:t>- спроектировать базу данных;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Montserrat" panose="00000500000000000000" pitchFamily="2" charset="-52"/>
              </a:rPr>
              <a:t>- разработать дизайн веб-приложения;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Montserrat" panose="00000500000000000000" pitchFamily="2" charset="-52"/>
              </a:rPr>
              <a:t>- разработать и протестировать веб-приложение</a:t>
            </a:r>
            <a:r>
              <a:rPr lang="ru-RU" dirty="0">
                <a:latin typeface="Montserrat" panose="00000500000000000000" pitchFamily="2" charset="-52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0D8765-2CB6-4A0A-9F09-111CC4B2AC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endParaRPr lang="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E168C-3422-4846-8D14-415773720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49" y="415695"/>
            <a:ext cx="7038900" cy="914100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Диаграмма прецедентов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E0B12A-A4FD-406C-8B3F-17252A5AF44F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999" y="1329795"/>
            <a:ext cx="5831999" cy="3063716"/>
          </a:xfrm>
          <a:prstGeom prst="rect">
            <a:avLst/>
          </a:prstGeom>
          <a:ln w="28575" cap="flat">
            <a:noFill/>
            <a:prstDash val="solid"/>
            <a:round/>
          </a:ln>
          <a:effectLst/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13BCAC3-5C76-4035-9A46-A7BE9F2234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0323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6FF81-7CDF-4DE3-B7DC-4B4865A3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983" y="338259"/>
            <a:ext cx="7038900" cy="9141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Входная и выходная информация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56A1A5-60A1-40B0-A066-41D34E7E3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50" y="1307850"/>
            <a:ext cx="7038900" cy="803117"/>
          </a:xfrm>
        </p:spPr>
        <p:txBody>
          <a:bodyPr/>
          <a:lstStyle/>
          <a:p>
            <a:pPr marL="146050" indent="0">
              <a:buNone/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</a:rPr>
              <a:t>Входная информация представлена в виде списка билетов на автобус.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5F3A2-9183-41B4-B275-0E1D21FA47E0}"/>
              </a:ext>
            </a:extLst>
          </p:cNvPr>
          <p:cNvSpPr txBox="1"/>
          <p:nvPr/>
        </p:nvSpPr>
        <p:spPr>
          <a:xfrm>
            <a:off x="1168983" y="2215176"/>
            <a:ext cx="64786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Montserrat" panose="00000500000000000000" pitchFamily="2" charset="-52"/>
              </a:rPr>
              <a:t>Выходной информацией являются месячный отчет о продажах билетов, электронный билет</a:t>
            </a:r>
            <a:r>
              <a:rPr lang="en-US" sz="1600" dirty="0">
                <a:latin typeface="Montserrat" panose="00000500000000000000" pitchFamily="2" charset="-52"/>
              </a:rPr>
              <a:t>.</a:t>
            </a:r>
            <a:endParaRPr lang="ru-RU" sz="1600" dirty="0">
              <a:latin typeface="Montserrat" panose="00000500000000000000" pitchFamily="2" charset="-52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93F7E8-3D01-4B17-92F0-8020253C8F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9235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D7047-709C-46BF-9573-BB530AB8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91" y="358704"/>
            <a:ext cx="7038900" cy="9141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Схема отношений</a:t>
            </a:r>
            <a:br>
              <a:rPr lang="ru-RU" dirty="0"/>
            </a:b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2CD233-F151-4C62-ACB1-4C08010C4C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35931" y="1094210"/>
            <a:ext cx="6252492" cy="3142034"/>
          </a:xfrm>
          <a:prstGeom prst="rect">
            <a:avLst/>
          </a:prstGeom>
          <a:ln w="9525" cap="flat">
            <a:noFill/>
            <a:prstDash val="solid"/>
            <a:round/>
          </a:ln>
          <a:effectLst/>
        </p:spPr>
      </p:pic>
      <p:pic>
        <p:nvPicPr>
          <p:cNvPr id="7" name="Picture 12" descr="https://cdn-edge.kwork.ru/pics/t3/84/16653921-1632008884.jpg">
            <a:extLst>
              <a:ext uri="{FF2B5EF4-FFF2-40B4-BE49-F238E27FC236}">
                <a16:creationId xmlns:a16="http://schemas.microsoft.com/office/drawing/2014/main" id="{41170D55-847D-45D8-8E3C-E67E296F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7150" y="3742796"/>
            <a:ext cx="1678781" cy="1119188"/>
          </a:xfrm>
          <a:prstGeom prst="rect">
            <a:avLst/>
          </a:prstGeom>
          <a:noFill/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2D1FCBD-9873-43D1-861A-3CCE53B3E0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6111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B5C4D-478E-4104-A86A-5CDB56B9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819" y="326482"/>
            <a:ext cx="7038900" cy="914100"/>
          </a:xfrm>
        </p:spPr>
        <p:txBody>
          <a:bodyPr/>
          <a:lstStyle/>
          <a:p>
            <a:pPr algn="ctr"/>
            <a:r>
              <a:rPr lang="ru-RU" dirty="0"/>
              <a:t>Инструменты разработки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543CF1-66E8-4219-9DEF-0F357E277A04}"/>
              </a:ext>
            </a:extLst>
          </p:cNvPr>
          <p:cNvSpPr txBox="1"/>
          <p:nvPr/>
        </p:nvSpPr>
        <p:spPr bwMode="auto">
          <a:xfrm>
            <a:off x="1505440" y="1041196"/>
            <a:ext cx="16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3600" dirty="0"/>
              <a:t>Сервер</a:t>
            </a:r>
            <a:endParaRPr lang="ru-RU" dirty="0"/>
          </a:p>
        </p:txBody>
      </p:sp>
      <p:pic>
        <p:nvPicPr>
          <p:cNvPr id="32" name="Picture 6" descr="https://res.cloudinary.com/practicaldev/image/fetch/s--I362dEbM--/c_imagga_scale,f_auto,fl_progressive,h_500,q_auto,w_1000/https:/dev-to-uploads.s3.amazonaws.com/uploads/articles/kye9jxz2urq3eoo8l844.png">
            <a:extLst>
              <a:ext uri="{FF2B5EF4-FFF2-40B4-BE49-F238E27FC236}">
                <a16:creationId xmlns:a16="http://schemas.microsoft.com/office/drawing/2014/main" id="{37566648-F0BD-4AA4-A598-51A12C3CF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505440" y="1714158"/>
            <a:ext cx="1901751" cy="950876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22384A7-B851-4757-B1DC-F81FBF4CE518}"/>
              </a:ext>
            </a:extLst>
          </p:cNvPr>
          <p:cNvSpPr txBox="1"/>
          <p:nvPr/>
        </p:nvSpPr>
        <p:spPr bwMode="auto">
          <a:xfrm>
            <a:off x="945366" y="2821502"/>
            <a:ext cx="30218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2000" dirty="0"/>
              <a:t>Фреймворк </a:t>
            </a:r>
            <a:r>
              <a:rPr lang="en-US" sz="2000" dirty="0"/>
              <a:t>Next.js</a:t>
            </a:r>
            <a:r>
              <a:rPr lang="ru-RU" sz="2000" dirty="0"/>
              <a:t> с использованием языка программирования </a:t>
            </a:r>
            <a:r>
              <a:rPr lang="en-US" sz="2000" dirty="0"/>
              <a:t>TypeScript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3BECD-602F-4D0C-A6A2-D35015D6A698}"/>
              </a:ext>
            </a:extLst>
          </p:cNvPr>
          <p:cNvSpPr txBox="1"/>
          <p:nvPr/>
        </p:nvSpPr>
        <p:spPr bwMode="auto">
          <a:xfrm>
            <a:off x="5755070" y="1041196"/>
            <a:ext cx="1636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3600" dirty="0"/>
              <a:t>Клиент</a:t>
            </a:r>
            <a:endParaRPr lang="ru-RU" dirty="0"/>
          </a:p>
        </p:txBody>
      </p:sp>
      <p:pic>
        <p:nvPicPr>
          <p:cNvPr id="36" name="Picture 14" descr="https://www.phpro.be/uploads/media/sulu-100x100/00/440-react%404x.png?v=2-0">
            <a:extLst>
              <a:ext uri="{FF2B5EF4-FFF2-40B4-BE49-F238E27FC236}">
                <a16:creationId xmlns:a16="http://schemas.microsoft.com/office/drawing/2014/main" id="{0CCAD83B-A3AB-41F7-852A-E6315DE4F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899242" y="1624201"/>
            <a:ext cx="1348641" cy="1348641"/>
          </a:xfrm>
          <a:prstGeom prst="rect">
            <a:avLst/>
          </a:prstGeom>
          <a:noFill/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B7BC795-F85D-4705-9858-1C72B9C733DE}"/>
              </a:ext>
            </a:extLst>
          </p:cNvPr>
          <p:cNvSpPr txBox="1"/>
          <p:nvPr/>
        </p:nvSpPr>
        <p:spPr bwMode="auto">
          <a:xfrm>
            <a:off x="4970278" y="2821502"/>
            <a:ext cx="349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2000" dirty="0"/>
              <a:t>Библиотека </a:t>
            </a:r>
            <a:r>
              <a:rPr lang="en-US" sz="2000" dirty="0"/>
              <a:t>React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45CDF9B-85BC-4B68-8D5E-A1B36A3981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0342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26ADAB4-E243-4ACF-9DCF-1647399E33A7}"/>
              </a:ext>
            </a:extLst>
          </p:cNvPr>
          <p:cNvSpPr txBox="1"/>
          <p:nvPr/>
        </p:nvSpPr>
        <p:spPr bwMode="auto">
          <a:xfrm>
            <a:off x="-814236" y="78431"/>
            <a:ext cx="58880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+mj-lt"/>
              </a:rPr>
              <a:t>Авторизация</a:t>
            </a:r>
          </a:p>
          <a:p>
            <a:pPr algn="ctr"/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43FF393-503C-4757-A6A3-103AF22DD1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3317" y="1026940"/>
            <a:ext cx="4228098" cy="3066429"/>
          </a:xfrm>
          <a:prstGeom prst="rect">
            <a:avLst/>
          </a:prstGeom>
          <a:ln w="12700" cap="flat">
            <a:noFill/>
            <a:prstDash val="solid"/>
            <a:round/>
          </a:ln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A0E4F5-43E4-4F53-A786-64995C313E9A}"/>
              </a:ext>
            </a:extLst>
          </p:cNvPr>
          <p:cNvSpPr txBox="1"/>
          <p:nvPr/>
        </p:nvSpPr>
        <p:spPr bwMode="auto">
          <a:xfrm>
            <a:off x="3887104" y="83193"/>
            <a:ext cx="582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+mj-lt"/>
              </a:rPr>
              <a:t>Результаты тестирования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5F84A10-65CD-4535-90B8-E9C7D3F34C2A}"/>
              </a:ext>
            </a:extLst>
          </p:cNvPr>
          <p:cNvPicPr/>
          <p:nvPr/>
        </p:nvPicPr>
        <p:blipFill rotWithShape="1">
          <a:blip r:embed="rId3"/>
          <a:srcRect l="27746" t="3117" r="19777" b="78522"/>
          <a:stretch/>
        </p:blipFill>
        <p:spPr bwMode="auto">
          <a:xfrm>
            <a:off x="4715876" y="1262510"/>
            <a:ext cx="4094370" cy="1228933"/>
          </a:xfrm>
          <a:prstGeom prst="rect">
            <a:avLst/>
          </a:prstGeom>
          <a:ln w="12700" cap="rnd" cmpd="sng" algn="ctr">
            <a:noFill/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668FC2F-B16B-44B1-ACAC-DC0C6E9BE9EB}"/>
              </a:ext>
            </a:extLst>
          </p:cNvPr>
          <p:cNvPicPr/>
          <p:nvPr/>
        </p:nvPicPr>
        <p:blipFill rotWithShape="1">
          <a:blip r:embed="rId4"/>
          <a:srcRect l="26924" t="3010" r="19342" b="77050"/>
          <a:stretch/>
        </p:blipFill>
        <p:spPr bwMode="auto">
          <a:xfrm>
            <a:off x="4715876" y="2875303"/>
            <a:ext cx="4228099" cy="1068046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932873E-302C-432B-A9E9-318CE206B3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69943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448C37-4932-432A-AF47-8D58DD570F69}"/>
              </a:ext>
            </a:extLst>
          </p:cNvPr>
          <p:cNvSpPr txBox="1"/>
          <p:nvPr/>
        </p:nvSpPr>
        <p:spPr bwMode="auto">
          <a:xfrm>
            <a:off x="0" y="20089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3600" dirty="0">
                <a:latin typeface="+mj-lt"/>
              </a:rPr>
              <a:t>Главное окно пользователя</a:t>
            </a:r>
            <a:endParaRPr dirty="0"/>
          </a:p>
          <a:p>
            <a:pPr algn="ctr">
              <a:defRPr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20DFD2-FED2-45A4-9003-F4CB18C4DF72}"/>
              </a:ext>
            </a:extLst>
          </p:cNvPr>
          <p:cNvPicPr/>
          <p:nvPr/>
        </p:nvPicPr>
        <p:blipFill rotWithShape="1">
          <a:blip r:embed="rId2"/>
          <a:srcRect b="39527"/>
          <a:stretch/>
        </p:blipFill>
        <p:spPr bwMode="auto">
          <a:xfrm>
            <a:off x="1368107" y="1346101"/>
            <a:ext cx="6407785" cy="2975868"/>
          </a:xfrm>
          <a:prstGeom prst="rect">
            <a:avLst/>
          </a:prstGeom>
          <a:ln w="19050" cap="flat" cmpd="sng" algn="ctr">
            <a:noFill/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E3E2A44-C0EA-4BEC-8780-7CE6AD9BCC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2123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CDADA-65CC-470F-B74D-17B8E80D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400677"/>
            <a:ext cx="7038900" cy="9141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Профиль Пользователя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97FBE3-4AEB-4867-A6A1-37CC34FD79F6}"/>
              </a:ext>
            </a:extLst>
          </p:cNvPr>
          <p:cNvPicPr/>
          <p:nvPr/>
        </p:nvPicPr>
        <p:blipFill rotWithShape="1">
          <a:blip r:embed="rId2"/>
          <a:srcRect t="-1" r="-931" b="39179"/>
          <a:stretch/>
        </p:blipFill>
        <p:spPr bwMode="auto">
          <a:xfrm>
            <a:off x="1586388" y="1213534"/>
            <a:ext cx="6300311" cy="3215591"/>
          </a:xfrm>
          <a:prstGeom prst="rect">
            <a:avLst/>
          </a:prstGeom>
          <a:ln w="19050" cap="flat" cmpd="sng" algn="ctr">
            <a:noFill/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B773C9F-0E10-4A49-A8F3-F9DF94E0EF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55470294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194</TotalTime>
  <Words>294</Words>
  <Application>Microsoft Office PowerPoint</Application>
  <PresentationFormat>Экран (16:9)</PresentationFormat>
  <Paragraphs>64</Paragraphs>
  <Slides>18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Montserrat Medium</vt:lpstr>
      <vt:lpstr>Century Gothic</vt:lpstr>
      <vt:lpstr>Wingdings 3</vt:lpstr>
      <vt:lpstr>Arial</vt:lpstr>
      <vt:lpstr>Montserrat</vt:lpstr>
      <vt:lpstr>Сектор</vt:lpstr>
      <vt:lpstr>РАЗРАБОТКА АВТОМАТИЗИРОВАННОЙ ИНФОРМАЦИОННОЙ СИСТЕМЫ ДЛЯ УЧЕТА ПРОДАЖ БИЛЕТОВ НА АВТОВОКЗАЛЕ</vt:lpstr>
      <vt:lpstr>Цель и задачи работы  </vt:lpstr>
      <vt:lpstr>Диаграмма прецедентов </vt:lpstr>
      <vt:lpstr>Входная и выходная информация </vt:lpstr>
      <vt:lpstr>Схема отношений </vt:lpstr>
      <vt:lpstr>Инструменты разработки</vt:lpstr>
      <vt:lpstr>Презентация PowerPoint</vt:lpstr>
      <vt:lpstr>Презентация PowerPoint</vt:lpstr>
      <vt:lpstr>Профиль Пользователя</vt:lpstr>
      <vt:lpstr>Покупка билета</vt:lpstr>
      <vt:lpstr>Главное окно администратора</vt:lpstr>
      <vt:lpstr>Составление рейсов</vt:lpstr>
      <vt:lpstr>Администрирование пользователей </vt:lpstr>
      <vt:lpstr>Формирование отчета продажам по месяцам</vt:lpstr>
      <vt:lpstr>Требования к веб-приложению </vt:lpstr>
      <vt:lpstr>Экономический раздел</vt:lpstr>
      <vt:lpstr>Заключение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веб-приложения для управления аптечным предприятием</dc:title>
  <dc:creator>radych03</dc:creator>
  <cp:lastModifiedBy>Сажод Каюмов</cp:lastModifiedBy>
  <cp:revision>86</cp:revision>
  <dcterms:modified xsi:type="dcterms:W3CDTF">2023-06-25T02:51:59Z</dcterms:modified>
</cp:coreProperties>
</file>