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83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87" r:id="rId14"/>
    <p:sldId id="288" r:id="rId15"/>
    <p:sldId id="289" r:id="rId16"/>
    <p:sldId id="290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500A3-48F6-46E3-8DF2-774CD7EA6256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30D8-E271-448D-A95A-9304439D8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78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92F4-FD9E-422E-B342-D7E8540A1FEF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5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8835-BC16-48BB-A079-DCB8571CCE7F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B53-BB30-4367-BECE-27772901A61D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0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31BE-ACB7-41BE-AD86-B94AF1ED857A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14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EFA4-B14E-4093-AB81-AD11992E931B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93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CB4C-E670-4D20-A190-950814311CCF}" type="datetime1">
              <a:rPr lang="ru-RU" smtClean="0"/>
              <a:t>25.06.2023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16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6964-E40A-49F6-88EC-1640B4DB491D}" type="datetime1">
              <a:rPr lang="ru-RU" smtClean="0"/>
              <a:t>25.06.2023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0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0C8-EA7A-4374-91FC-AD4D373A700A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2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117E31-5B5A-4328-80AB-5B39042D4D7D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DB40-7E02-44AE-8CB2-92649B1AF0ED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AA12-0E9E-498D-8356-F6F26996DD37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8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6D20-1969-4C99-BB98-E39E4521C253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88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1033-731D-44BA-8B6E-B9C06FCDF10F}" type="datetime1">
              <a:rPr lang="ru-RU" smtClean="0"/>
              <a:t>25.06.2023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4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07B-A0D3-4137-8BA3-F65F2B08A931}" type="datetime1">
              <a:rPr lang="ru-RU" smtClean="0"/>
              <a:t>25.06.2023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9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D5E2-04E5-42A5-82AF-920179DEA41C}" type="datetime1">
              <a:rPr lang="ru-RU" smtClean="0"/>
              <a:t>25.06.2023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19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624-D18A-419E-B74F-6AEB810166F5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6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E234-EDD4-4A33-9F88-605F05B9D09F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7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F04C-0C39-4E19-A727-FE655BA47A8F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85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ebp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9E92E-1599-3652-901C-D7F3F58E7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ru-RU" sz="2800" dirty="0"/>
              <a:t>РАЗРАБОТКА ВЕБ-ПРИЛОЖЕНИЯ ДЛЯ ВИДЕОХОСТИНГА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A2C654-0042-357A-AD32-8E0DA5E62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</a:t>
            </a:r>
            <a:r>
              <a:rPr lang="ru-RU" sz="2000" dirty="0"/>
              <a:t>тудент</a:t>
            </a:r>
            <a:r>
              <a:rPr lang="en-US" sz="2000" dirty="0"/>
              <a:t> </a:t>
            </a:r>
            <a:r>
              <a:rPr lang="ru-RU" sz="2000" dirty="0"/>
              <a:t>группы </a:t>
            </a:r>
            <a:r>
              <a:rPr lang="en-US" sz="2000" dirty="0"/>
              <a:t>19</a:t>
            </a:r>
            <a:r>
              <a:rPr lang="ru-RU" sz="2000" dirty="0"/>
              <a:t>П</a:t>
            </a:r>
            <a:r>
              <a:rPr lang="en-US" sz="2000" dirty="0"/>
              <a:t>-3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Чванов</a:t>
            </a:r>
            <a:r>
              <a:rPr lang="en-US" sz="2000" dirty="0"/>
              <a:t> </a:t>
            </a:r>
            <a:r>
              <a:rPr lang="ru-RU" dirty="0"/>
              <a:t>К</a:t>
            </a:r>
            <a:r>
              <a:rPr lang="en-US" sz="2000" dirty="0"/>
              <a:t>.</a:t>
            </a:r>
            <a:r>
              <a:rPr lang="ru-RU" dirty="0"/>
              <a:t>А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2F195-9026-EF9D-8FC4-9E4656ABAFC7}"/>
              </a:ext>
            </a:extLst>
          </p:cNvPr>
          <p:cNvSpPr txBox="1"/>
          <p:nvPr/>
        </p:nvSpPr>
        <p:spPr>
          <a:xfrm>
            <a:off x="1728518" y="0"/>
            <a:ext cx="8734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9560" algn="ctr">
              <a:spcAft>
                <a:spcPts val="6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Министерство образования и науки Республики Башкортостан</a:t>
            </a:r>
          </a:p>
          <a:p>
            <a:pPr indent="-289560" algn="ctr">
              <a:spcAft>
                <a:spcPts val="6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Государственное автономное профессиональное образовательное учреждение 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</a:rPr>
              <a:t>Уфимский колледж статистики, информатики и вычислительной техники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222491-BA59-A87C-E4A6-BC0BE165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60" y="2684164"/>
            <a:ext cx="1472159" cy="147215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3E2349-3DA3-4872-AB52-D9F9D3D7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0197" y="5241867"/>
            <a:ext cx="1171888" cy="1356442"/>
          </a:xfrm>
        </p:spPr>
        <p:txBody>
          <a:bodyPr/>
          <a:lstStyle/>
          <a:p>
            <a:fld id="{DF7FEC67-59BD-4868-83D1-5CB9A83378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1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Главная страница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269D49-5CCE-3624-FA97-C6AC9834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97" y="2090057"/>
            <a:ext cx="7698605" cy="44065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1EAF9B-FCFB-8550-EF70-5AFE49EAD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0A61632-43B2-404B-981C-58F21EA57783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43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Авторизация и регистрация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06509F-454C-DFEE-AC3C-23BD6339E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F5B53E99-730B-CA27-7308-F976EB7ED2C2}"/>
              </a:ext>
            </a:extLst>
          </p:cNvPr>
          <p:cNvSpPr txBox="1">
            <a:spLocks/>
          </p:cNvSpPr>
          <p:nvPr/>
        </p:nvSpPr>
        <p:spPr>
          <a:xfrm>
            <a:off x="1304278" y="2029776"/>
            <a:ext cx="4572000" cy="6413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Авторизация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E1C271-6AE2-D8EC-7B8E-578AA4275BF4}"/>
              </a:ext>
            </a:extLst>
          </p:cNvPr>
          <p:cNvSpPr txBox="1">
            <a:spLocks/>
          </p:cNvSpPr>
          <p:nvPr/>
        </p:nvSpPr>
        <p:spPr>
          <a:xfrm>
            <a:off x="6333478" y="2029776"/>
            <a:ext cx="4572000" cy="6413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Регистрация</a:t>
            </a:r>
            <a:endParaRPr lang="ru-RU" sz="2400" dirty="0">
              <a:solidFill>
                <a:schemeClr val="accent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C03AB1-7F7B-E97E-A142-23338410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71" y="2445040"/>
            <a:ext cx="4271613" cy="41031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5CF98D-6283-AF5F-6DD4-E66FBFAB0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75" y="2814305"/>
            <a:ext cx="5410200" cy="2686050"/>
          </a:xfrm>
          <a:prstGeom prst="rect">
            <a:avLst/>
          </a:prstGeom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A5113B61-1F37-41C4-8BF4-F80C5C402CE5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42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с видео и информацией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1A14CF-F386-62B7-6479-5F513315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73" y="2057421"/>
            <a:ext cx="4746745" cy="38652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F2A573-A33D-ED52-0809-35817C4C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868" y="2057421"/>
            <a:ext cx="4813221" cy="38652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0A19B2-D9BD-37B2-FAF9-70E70C551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51848217-890C-4867-A7FF-65162AE6DC3A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6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профиля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290EEA-9EAA-A6A6-1806-7021FD60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18" y="2168115"/>
            <a:ext cx="6767262" cy="43004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875A12-7E46-6051-760A-FA4A3DF05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6ED2ABC0-968D-4355-80B7-411DC6E3302B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56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с просмотром подписчиков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01338E-718B-DD19-7139-9653FBBB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76" y="2246811"/>
            <a:ext cx="7188247" cy="425746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FADC20-E304-1387-FFDE-D676F56E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19797D3A-3902-4EB1-AFE8-8F53DF4EE603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53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загрузки видео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2FCABB-C5D9-3A7C-315A-A926026B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605" y="2103379"/>
            <a:ext cx="5558790" cy="43272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4EF009-23DC-190A-ACB5-B242FB01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45846AFB-9D0C-4376-A3B9-7DFE4E490512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9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с сообществом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850241-4A17-1226-F3FF-E4D87CAAA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EA59B9-20AC-A6C7-8561-053B2C4F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46" y="2342605"/>
            <a:ext cx="7339308" cy="4144373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041482C-EC8E-4EC2-A8D7-40A910F7EB72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24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Экономический раздел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95041-684C-B9FB-2C41-ED999039EFA6}"/>
              </a:ext>
            </a:extLst>
          </p:cNvPr>
          <p:cNvSpPr txBox="1"/>
          <p:nvPr/>
        </p:nvSpPr>
        <p:spPr>
          <a:xfrm>
            <a:off x="680321" y="2930995"/>
            <a:ext cx="754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Полные затраты на разработку программного продукта: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53F6C-F4EF-3303-BE48-044389ED6F1C}"/>
              </a:ext>
            </a:extLst>
          </p:cNvPr>
          <p:cNvSpPr txBox="1"/>
          <p:nvPr/>
        </p:nvSpPr>
        <p:spPr>
          <a:xfrm>
            <a:off x="680321" y="330032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99 909,33 рублей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466F0-2960-59B5-11B9-89A08FA44488}"/>
              </a:ext>
            </a:extLst>
          </p:cNvPr>
          <p:cNvSpPr txBox="1"/>
          <p:nvPr/>
        </p:nvSpPr>
        <p:spPr>
          <a:xfrm>
            <a:off x="680320" y="3669659"/>
            <a:ext cx="6837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Цена предложения разработанного программного продукта: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6A1B6-40F5-60CC-E195-844414C8F80A}"/>
              </a:ext>
            </a:extLst>
          </p:cNvPr>
          <p:cNvSpPr txBox="1"/>
          <p:nvPr/>
        </p:nvSpPr>
        <p:spPr>
          <a:xfrm>
            <a:off x="680321" y="403539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143 868,23 рублей</a:t>
            </a:r>
          </a:p>
        </p:txBody>
      </p:sp>
      <p:pic>
        <p:nvPicPr>
          <p:cNvPr id="18" name="Рисунок 17" descr="Изображение выглядит как текст, калькулято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E71E45A8-A82A-03D0-4F58-C2B6F800E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96" y="3115661"/>
            <a:ext cx="2879244" cy="23853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883349-E5AF-5DFA-3D86-C56FB384E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85DBE5BC-D05D-46B9-96E0-FBF1973255C9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646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Заключение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2B811-31A7-C693-1CDC-1FD0D1F0BB23}"/>
              </a:ext>
            </a:extLst>
          </p:cNvPr>
          <p:cNvSpPr txBox="1"/>
          <p:nvPr/>
        </p:nvSpPr>
        <p:spPr>
          <a:xfrm>
            <a:off x="1398480" y="2505645"/>
            <a:ext cx="8177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результате выполнения дипломной работы было разработано приложение для видеохостинга. В процессе выполнение была изучена и проанализирована предметная область, благодаря нормализации было создано точное представление о структуре данных, что ведет к уменьшению ошибок при выполнении операций над данными. При этом были закреплены навыки в области построения и обработки реляционной базы данных.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5275C9-AEAF-5625-522A-2BD9A638F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D66497AD-5B0D-44DB-AC1C-E6051F4A6387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10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D943B4-6C23-1A45-EBD2-89A7DFA2A373}"/>
              </a:ext>
            </a:extLst>
          </p:cNvPr>
          <p:cNvSpPr txBox="1"/>
          <p:nvPr/>
        </p:nvSpPr>
        <p:spPr>
          <a:xfrm>
            <a:off x="2167739" y="3013501"/>
            <a:ext cx="7856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+mj-lt"/>
              </a:rPr>
              <a:t>СПАСИБО ЗА ВНИМАНИЕ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5B3A62-21A5-C465-DEC7-3B66AF6B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781B27-5DF1-400C-9943-1CF15C921831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86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10A78-45B0-469A-92BC-06F0C552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Цели дипломной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7BE85-3DFF-3E63-B664-1BC796BD0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Изучить и описать предметную область;</a:t>
            </a:r>
          </a:p>
          <a:p>
            <a:r>
              <a:rPr lang="ru-RU" dirty="0"/>
              <a:t>Продумать и разработать структуры базы данных;</a:t>
            </a:r>
          </a:p>
          <a:p>
            <a:r>
              <a:rPr lang="ru-RU" dirty="0"/>
              <a:t>Разработать приложение;</a:t>
            </a:r>
          </a:p>
          <a:p>
            <a:r>
              <a:rPr lang="ru-RU" dirty="0"/>
              <a:t>Выполнить тестирование программного продукта;</a:t>
            </a:r>
          </a:p>
          <a:p>
            <a:r>
              <a:rPr lang="ru-RU" dirty="0"/>
              <a:t>Написать руководство пользователя.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C6FF68E-62D1-002D-D61D-E6A1CF3380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64" y="2484207"/>
            <a:ext cx="4700588" cy="2990610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663BD-A3CC-C80B-0F82-C1BFE8F3A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63" y="557617"/>
            <a:ext cx="1472159" cy="147215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BBAB29-5E13-4452-A7AD-8F1E2BE7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0466" y="5390794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20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007DC-86E7-C0D1-F85E-3641C0CD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Проектирование бизнес-процессов предметной области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5DE67-91E3-25E0-8DD0-D4D263561C1B}"/>
              </a:ext>
            </a:extLst>
          </p:cNvPr>
          <p:cNvSpPr txBox="1"/>
          <p:nvPr/>
        </p:nvSpPr>
        <p:spPr>
          <a:xfrm>
            <a:off x="2421700" y="6104772"/>
            <a:ext cx="73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ea typeface="Times New Roman" panose="02020603050405020304" pitchFamily="18" charset="0"/>
              </a:rPr>
              <a:t>  Диаграмма вариантов использования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355EFA-41F7-6298-D3A8-DACFDA848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A259C0-2247-62BF-6C6A-AFA40721F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700" y="2168970"/>
            <a:ext cx="7348600" cy="3776235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6BF835C6-B47A-42F9-8001-C4822DCF1B13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10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AA17C-5774-ABD8-A285-7E092B8A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входной информации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CCE58C8B-69DF-1667-38AE-C80339F1FC8E}"/>
              </a:ext>
            </a:extLst>
          </p:cNvPr>
          <p:cNvSpPr txBox="1">
            <a:spLocks/>
          </p:cNvSpPr>
          <p:nvPr/>
        </p:nvSpPr>
        <p:spPr>
          <a:xfrm>
            <a:off x="3991437" y="5256563"/>
            <a:ext cx="4209126" cy="50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аименование канала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46A79A55-4602-946F-10E5-935BA1D97848}"/>
              </a:ext>
            </a:extLst>
          </p:cNvPr>
          <p:cNvSpPr txBox="1">
            <a:spLocks/>
          </p:cNvSpPr>
          <p:nvPr/>
        </p:nvSpPr>
        <p:spPr>
          <a:xfrm>
            <a:off x="7572350" y="5286785"/>
            <a:ext cx="4209126" cy="50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писание видео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66893539-395A-1007-532B-8EA012AAC982}"/>
              </a:ext>
            </a:extLst>
          </p:cNvPr>
          <p:cNvSpPr txBox="1">
            <a:spLocks/>
          </p:cNvSpPr>
          <p:nvPr/>
        </p:nvSpPr>
        <p:spPr>
          <a:xfrm>
            <a:off x="410526" y="5256563"/>
            <a:ext cx="4209126" cy="50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аименование видео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4252186-5B74-C1B1-C876-D178258871A8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2515089" y="3545364"/>
            <a:ext cx="2300640" cy="1711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3AF3EF1-362D-B4B5-5E6D-892B143B7AAA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>
            <a:off x="7376271" y="3545364"/>
            <a:ext cx="2300642" cy="1741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C706625-B490-D03D-D8D6-4176CC4BF4F4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6096000" y="4825635"/>
            <a:ext cx="0" cy="430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3E56D05-19A0-FCA5-D59C-476091ECB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29" y="2265093"/>
            <a:ext cx="2560542" cy="256054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379E390-94CA-ADBB-8808-682E79466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217372C1-8629-4467-B30E-AADE054C20D4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77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AA17C-5774-ABD8-A285-7E092B8A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выходной информации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79E0F3-F11D-AF99-BAA2-F49A99BA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9037" y="2220685"/>
            <a:ext cx="4616424" cy="644435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Статистика канала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12F802-A54A-D6BF-8195-1B720365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3086496"/>
            <a:ext cx="8829675" cy="26289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8305170-D708-99FE-7B29-9840B186C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D8954633-8D50-4186-89DF-A25D068D720E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99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A8C3C-FD69-91F1-47B8-C737CBEC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Общие требования к программному продукту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5D8B60-A4B7-704C-F021-A4A5F7E1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4713714" cy="35993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Интуитивно понятный интерфейс;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Оперативное получение и вывод информации;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Оптимизирования работа приложения;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Защита от несанкционированного доступа;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Пояснение ошибок, сделанных пользователем.</a:t>
            </a:r>
          </a:p>
        </p:txBody>
      </p:sp>
      <p:pic>
        <p:nvPicPr>
          <p:cNvPr id="2050" name="Picture 2" descr="Требования для получения CDL - ProntoCDL">
            <a:extLst>
              <a:ext uri="{FF2B5EF4-FFF2-40B4-BE49-F238E27FC236}">
                <a16:creationId xmlns:a16="http://schemas.microsoft.com/office/drawing/2014/main" id="{057F18BA-C7E7-4698-A401-03CFA7F184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0" y="2566177"/>
            <a:ext cx="4708758" cy="31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44E87D-1950-9552-345D-C80E3BEC4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FFA3A64E-A461-425F-B006-CD9BD294A242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1B95-9806-24F2-2CFF-D8D22FC0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структуры 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1B995E-2646-A937-FED1-ACC9C0B37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5B829B-0277-53A4-2C25-521E5CEA1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56" y="2233226"/>
            <a:ext cx="6574972" cy="4166820"/>
          </a:xfrm>
          <a:prstGeom prst="rect">
            <a:avLst/>
          </a:prstGeom>
        </p:spPr>
      </p:pic>
      <p:pic>
        <p:nvPicPr>
          <p:cNvPr id="10" name="Picture 2" descr="https://raw.githubusercontent.com/linuxserver/docker-templates/master/linuxserver.io/img/mysql-workbench-icon.png">
            <a:extLst>
              <a:ext uri="{FF2B5EF4-FFF2-40B4-BE49-F238E27FC236}">
                <a16:creationId xmlns:a16="http://schemas.microsoft.com/office/drawing/2014/main" id="{799E94A0-CCCA-D613-2621-47EA77E2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40" y="3429000"/>
            <a:ext cx="1278562" cy="137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6870A2C8-097D-4F37-AA84-EF6E7AA0282B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4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9C648-6326-17CD-3A63-66259078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Средства разработки </a:t>
            </a:r>
            <a:r>
              <a:rPr lang="en-US" sz="3200" dirty="0"/>
              <a:t>Kinescope</a:t>
            </a:r>
            <a:endParaRPr lang="ru-RU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99722D-1E54-5ECD-520A-0704A5F5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4364B-C4D1-40B3-FC78-E765C8F2B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" r="1550"/>
          <a:stretch/>
        </p:blipFill>
        <p:spPr bwMode="auto">
          <a:xfrm>
            <a:off x="172719" y="2145035"/>
            <a:ext cx="6297313" cy="456927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5976C8-9896-C7F5-8A59-512FC09814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/>
        </p:blipFill>
        <p:spPr>
          <a:xfrm>
            <a:off x="10294182" y="2277593"/>
            <a:ext cx="1337361" cy="1635300"/>
          </a:xfrm>
          <a:prstGeom prst="rect">
            <a:avLst/>
          </a:prstGeom>
        </p:spPr>
      </p:pic>
      <p:pic>
        <p:nvPicPr>
          <p:cNvPr id="14" name="Picture 6" descr="https://static.tildacdn.com/tild6338-3036-4462-b866-383961373764/pngwingcom_41.png">
            <a:extLst>
              <a:ext uri="{FF2B5EF4-FFF2-40B4-BE49-F238E27FC236}">
                <a16:creationId xmlns:a16="http://schemas.microsoft.com/office/drawing/2014/main" id="{75CB7056-CD81-3DBA-83F3-A04D40A0D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6" r="34567"/>
          <a:stretch/>
        </p:blipFill>
        <p:spPr bwMode="auto">
          <a:xfrm>
            <a:off x="6974573" y="2256272"/>
            <a:ext cx="1433096" cy="167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760BEE-4BAE-C5D4-99B8-273193BA9649}"/>
              </a:ext>
            </a:extLst>
          </p:cNvPr>
          <p:cNvSpPr txBox="1"/>
          <p:nvPr/>
        </p:nvSpPr>
        <p:spPr>
          <a:xfrm>
            <a:off x="839497" y="4175400"/>
            <a:ext cx="225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SCSS</a:t>
            </a:r>
            <a:endParaRPr lang="ru-RU" sz="2400" b="1" dirty="0">
              <a:latin typeface="Arial Black" panose="020B0A04020102020204" pitchFamily="34" charset="0"/>
            </a:endParaRPr>
          </a:p>
        </p:txBody>
      </p:sp>
      <p:pic>
        <p:nvPicPr>
          <p:cNvPr id="16" name="Picture 2" descr="https://raw.githubusercontent.com/linuxserver/docker-templates/master/linuxserver.io/img/mysql-workbench-icon.png">
            <a:extLst>
              <a:ext uri="{FF2B5EF4-FFF2-40B4-BE49-F238E27FC236}">
                <a16:creationId xmlns:a16="http://schemas.microsoft.com/office/drawing/2014/main" id="{EC54D962-C739-EC50-D900-9A6CBDD84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40" y="4974465"/>
            <a:ext cx="1278562" cy="137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58AE68-E5FA-7E05-E217-B34B2B60A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907" y="4982878"/>
            <a:ext cx="1375287" cy="127654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40888E4-BD7B-D456-0568-FB1B4A9FE7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50" y="3542425"/>
            <a:ext cx="1265950" cy="1265950"/>
          </a:xfrm>
          <a:prstGeom prst="rect">
            <a:avLst/>
          </a:prstGeom>
        </p:spPr>
      </p:pic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CFE1464B-49B6-48CE-AC2A-7B127F4B4B01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1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7F2BD-8C80-F91D-DEB8-89175B06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Руководство пользователя </a:t>
            </a:r>
            <a:r>
              <a:rPr lang="en-US" sz="3200" dirty="0"/>
              <a:t>Kinescope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737C6-CF61-F021-94CA-E5054863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Цель руководства пользователя заключается в расписании подробной инструкции и информации для пользователя, чтобы он смог самостоятельно пользоваться программой и правильно ее эксплуатировал.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AE1476-9E2D-40C0-92DD-CFF6C4234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55" y="2579644"/>
            <a:ext cx="3030740" cy="31137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7BC5A-FD94-EDA0-F760-2AF59B1A4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0" y="557617"/>
            <a:ext cx="1472159" cy="1472159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26DE9FF3-D7CD-462A-90FA-4169CE0194B4}"/>
              </a:ext>
            </a:extLst>
          </p:cNvPr>
          <p:cNvSpPr txBox="1">
            <a:spLocks/>
          </p:cNvSpPr>
          <p:nvPr/>
        </p:nvSpPr>
        <p:spPr>
          <a:xfrm>
            <a:off x="10800466" y="539079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FEC67-59BD-4868-83D1-5CB9A83378F7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59250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713</TotalTime>
  <Words>274</Words>
  <Application>Microsoft Office PowerPoint</Application>
  <PresentationFormat>Широкоэкранный</PresentationFormat>
  <Paragraphs>67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Times New Roman</vt:lpstr>
      <vt:lpstr>Trebuchet MS</vt:lpstr>
      <vt:lpstr>Берлин</vt:lpstr>
      <vt:lpstr>РАЗРАБОТКА ВЕБ-ПРИЛОЖЕНИЯ ДЛЯ ВИДЕОХОСТИНГА</vt:lpstr>
      <vt:lpstr>Цели дипломной работы</vt:lpstr>
      <vt:lpstr>Проектирование бизнес-процессов предметной области</vt:lpstr>
      <vt:lpstr>Описание входной информации</vt:lpstr>
      <vt:lpstr>Описание выходной информации</vt:lpstr>
      <vt:lpstr>Общие требования к программному продукту</vt:lpstr>
      <vt:lpstr>Описание структуры базы данных</vt:lpstr>
      <vt:lpstr>Средства разработки Kinescope</vt:lpstr>
      <vt:lpstr>Руководство пользователя Kinescope</vt:lpstr>
      <vt:lpstr>Главная страница</vt:lpstr>
      <vt:lpstr>Авторизация и регистрация</vt:lpstr>
      <vt:lpstr>Страница с видео и информацией</vt:lpstr>
      <vt:lpstr>Страница профиля</vt:lpstr>
      <vt:lpstr>Страница с просмотром подписчиков</vt:lpstr>
      <vt:lpstr>Страница загрузки видео</vt:lpstr>
      <vt:lpstr>Страница с сообществом</vt:lpstr>
      <vt:lpstr>Экономический раздел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МОНИТОРИНГА ОБОРУДОВАНИЯ В ТЕПЛОЭЛЕКТРОЦЕНТРАЛЕ</dc:title>
  <dc:creator>Храмов Леонид</dc:creator>
  <cp:lastModifiedBy>Сажод Каюмов</cp:lastModifiedBy>
  <cp:revision>31</cp:revision>
  <dcterms:created xsi:type="dcterms:W3CDTF">2022-06-06T03:39:05Z</dcterms:created>
  <dcterms:modified xsi:type="dcterms:W3CDTF">2023-06-25T03:22:00Z</dcterms:modified>
</cp:coreProperties>
</file>