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97" r:id="rId6"/>
    <p:sldId id="262" r:id="rId7"/>
    <p:sldId id="264" r:id="rId8"/>
    <p:sldId id="280" r:id="rId9"/>
    <p:sldId id="260" r:id="rId10"/>
    <p:sldId id="268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61" r:id="rId27"/>
    <p:sldId id="277" r:id="rId28"/>
    <p:sldId id="278" r:id="rId29"/>
    <p:sldId id="279" r:id="rId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Montserrat" panose="00000500000000000000" pitchFamily="2" charset="-52"/>
      <p:regular r:id="rId36"/>
      <p:bold r:id="rId37"/>
      <p:italic r:id="rId38"/>
      <p:boldItalic r:id="rId39"/>
    </p:embeddedFont>
    <p:embeddedFont>
      <p:font typeface="Montserrat Medium" panose="00000600000000000000" pitchFamily="2" charset="-52"/>
      <p:regular r:id="rId40"/>
      <p:bold r:id="rId41"/>
      <p:italic r:id="rId42"/>
      <p:boldItalic r:id="rId43"/>
    </p:embeddedFont>
    <p:embeddedFont>
      <p:font typeface="Wingdings 3" panose="05040102010807070707" pitchFamily="18" charset="2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47c33b8a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347c33b8a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2D07-896C-467C-A033-159C8D049E00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FEDF-5252-4977-BD70-A9672F8CA69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297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9286-0031-40E8-98F0-ACC9EAF0AD75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3842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211-50C8-4B8C-A4AF-77724F40C5F5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74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0B9-B60A-459F-BEF5-4366BC819191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2793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155-70DB-4EEC-B9F8-CC011C3A258F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31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0E31-ACF6-4EDB-B187-1D92BF1A9B7C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7081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40AF-B6F4-433E-8C77-075BEA45CEAE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0583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781-0851-4060-AAEE-35C63D36333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670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4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1E0-2259-4313-8C6D-6E47C63D988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70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54E8-4DCB-44CD-8D19-FDFF5FA7BEEA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6953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D8A6-923A-443B-83ED-532B38FFD1F5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0690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4F53-46DC-4F2B-8EF5-F6049DD09FC5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515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708-23A9-4C44-935D-E2DD0376E799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4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1D7D-720C-4188-AFED-75ECEE274E45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923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ED8D-9417-44AC-B7A0-87A68C32246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644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A251-666B-4708-9F0D-E8EB7EA4417A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61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00EB0C-5FF1-437C-B6E3-93E5F3BFFD76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6433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35769" y="1796100"/>
            <a:ext cx="8274531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500" dirty="0">
                <a:latin typeface="Montserrat Medium"/>
                <a:ea typeface="Montserrat Medium"/>
                <a:cs typeface="Montserrat Medium"/>
                <a:sym typeface="Montserrat Medium"/>
              </a:rPr>
              <a:t>РАЗРАБОТКА АВТОМАТИЗИРОВАННОЙ ИНФОРМАЦИОННОЙ СИСТЕМЫ ДЛЯ КОНФИГУРАЦИИ И СБОРКИ ПЕРСОНАЛЬНОГО КОМПЬЮТЕРА</a:t>
            </a:r>
            <a:endParaRPr lang="ru-RU" sz="36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960620" y="4114048"/>
            <a:ext cx="3895030" cy="36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05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Студент группы: </a:t>
            </a:r>
            <a:r>
              <a:rPr lang="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19П-3 Кабиров Р. А.</a:t>
            </a:r>
            <a:endParaRPr sz="105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 дипломного проекта: </a:t>
            </a:r>
            <a:r>
              <a:rPr lang="ru-RU" sz="1050" dirty="0" err="1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Каюмов</a:t>
            </a:r>
            <a:r>
              <a:rPr lang="ru-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С. А. </a:t>
            </a:r>
            <a:endParaRPr sz="105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5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400" dirty="0">
              <a:solidFill>
                <a:schemeClr val="tx1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324100" y="122450"/>
            <a:ext cx="68709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Министерство образования и науки Республики Башкортостан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Государственное автономное профессиональное образовательное учреждение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Уфимский колледж статистики, информатики и вычислительной техники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801500" y="4684275"/>
            <a:ext cx="19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Уфа – 2023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DADA-65CC-470F-B74D-17B8E80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00677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СТРАНИЦА ВЫБОРА КОМПЛЕКТУЮЩЕГО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4" y="1158838"/>
            <a:ext cx="7896225" cy="35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B86EDE-0115-7FB7-014A-9FB14BA9D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5547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DADA-65CC-470F-B74D-17B8E80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9" y="171450"/>
            <a:ext cx="7038900" cy="11364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СТРАНИЦА С ИНФОРМАЦИЕЙ О Комплектующем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1" y="1096376"/>
            <a:ext cx="7762874" cy="37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246C5B-1A3D-DEF0-D518-51B95B9134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3437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EBCFC78-4EC8-427F-A23E-EE5212DD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50" y="123825"/>
            <a:ext cx="7038900" cy="111481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ОКНО ПОКУПКИ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363" y="695341"/>
            <a:ext cx="3519487" cy="444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81075"/>
            <a:ext cx="4485058" cy="378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641593" y="310633"/>
            <a:ext cx="3120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ГОТОВАЯ СБОРКА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C63BBE-B601-9C0C-997F-52C1EA91B3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4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9260DFF-BC27-4CB0-8B43-CFF9CB4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73430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ЛИЧНЫЙ КАБИНЕТ ПОЛЬЗОВАТЕЛЯ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481138"/>
            <a:ext cx="8315325" cy="258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A482445-89B2-9F6D-3E7D-3DA11A1838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1566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12126E6-DBAB-4A02-9350-5D2142AD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41163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УПРАВЛЕНИЕ БАЛАНСОМ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1152525"/>
            <a:ext cx="6396713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EE7C2F-D023-330F-E4BF-2099A34FD0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017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65A6FC4-00E4-4F67-AFB6-9D97CFD2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25" y="344644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СОХРАНЕННЫЕ СБОРКИ ПОЛЬЗОВАТЕЛЯ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867525"/>
            <a:ext cx="5953125" cy="416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8A4B8B-E5C5-64B4-A56C-41B85F4D8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5492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7500" y="114301"/>
            <a:ext cx="7038900" cy="1193550"/>
          </a:xfrm>
        </p:spPr>
        <p:txBody>
          <a:bodyPr/>
          <a:lstStyle/>
          <a:p>
            <a:pPr algn="ctr"/>
            <a:r>
              <a:rPr lang="ru-RU" dirty="0"/>
              <a:t>ЗАКАЗЫ ПОЛЬЗОВАТЕЛЯ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flipV="1">
            <a:off x="8290680" y="4478749"/>
            <a:ext cx="45719" cy="4571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ru-RU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625439"/>
            <a:ext cx="5153025" cy="444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D909A4-5C7D-0464-AFDA-CBB4144B88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ОБРАЩЕНИЯ ПОЛЬЗОВАТЕЛЯ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942975"/>
            <a:ext cx="6863143" cy="395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E118B2-A829-3A76-2854-3DCA27AC5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4775" y="0"/>
            <a:ext cx="7038900" cy="1126875"/>
          </a:xfrm>
        </p:spPr>
        <p:txBody>
          <a:bodyPr/>
          <a:lstStyle/>
          <a:p>
            <a:r>
              <a:rPr lang="ru-RU" dirty="0"/>
              <a:t>СТРАНИЦА ФОРУМА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50" y="4433030"/>
            <a:ext cx="4965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582867"/>
            <a:ext cx="4048125" cy="432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6F5B48-A0F8-6938-9DA9-2E3018515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8450" y="308025"/>
            <a:ext cx="7038900" cy="914100"/>
          </a:xfrm>
        </p:spPr>
        <p:txBody>
          <a:bodyPr/>
          <a:lstStyle/>
          <a:p>
            <a:r>
              <a:rPr lang="ru-RU" dirty="0"/>
              <a:t>СТРАНИЦА ПОМОЩИ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90680" y="443303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789215"/>
            <a:ext cx="5005387" cy="422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4E6B66-C084-DA73-9B1D-3B396204CB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052550" y="37912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latin typeface="Montserrat" panose="00000500000000000000" pitchFamily="2" charset="-52"/>
                <a:cs typeface="Arial" pitchFamily="34" charset="0"/>
              </a:rPr>
              <a:t>Цель и задачи работы </a:t>
            </a:r>
            <a:br>
              <a:rPr lang="ru-RU" dirty="0">
                <a:latin typeface="Montserrat" panose="00000500000000000000" pitchFamily="2" charset="-52"/>
              </a:rPr>
            </a:b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Целью дипломного проекта является упрощение сборки и конфигурации персонального компьютера.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Для достижения поставленной цели необходимо решить следующие задачи: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- изучить предметную область;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- спроектировать базу данных;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- разработать дизайн веб-приложения;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- разработать и протестировать веб-приложение.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5E58E0-4637-93B8-1744-AC6C8E9F6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500" y="136575"/>
            <a:ext cx="7038900" cy="914100"/>
          </a:xfrm>
        </p:spPr>
        <p:txBody>
          <a:bodyPr/>
          <a:lstStyle/>
          <a:p>
            <a:r>
              <a:rPr lang="ru-RU" dirty="0"/>
              <a:t>ФУНКЦИОНАЛ АДМИНИСТРАТОРА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flipH="1">
            <a:off x="8336399" y="443303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5956" y="577334"/>
            <a:ext cx="479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СТРАНИЦА ПРОСМОТРА ВСЕХ ТОВАРОВ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9" y="886015"/>
            <a:ext cx="4291013" cy="40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4FABD4-AE21-CA49-DBF0-DFF265E1D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175" y="0"/>
            <a:ext cx="7038900" cy="914100"/>
          </a:xfrm>
        </p:spPr>
        <p:txBody>
          <a:bodyPr/>
          <a:lstStyle/>
          <a:p>
            <a:r>
              <a:rPr lang="ru-RU" dirty="0"/>
              <a:t>СТРАНИЦА РЕДАКТИРОВАНИЯ ТОВАРА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90680" y="443303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424" y="476250"/>
            <a:ext cx="4848225" cy="452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70FDFF-C2F3-7F1E-FE60-F8739FA333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0375" y="76200"/>
            <a:ext cx="7038900" cy="914100"/>
          </a:xfrm>
        </p:spPr>
        <p:txBody>
          <a:bodyPr/>
          <a:lstStyle/>
          <a:p>
            <a:r>
              <a:rPr lang="ru-RU" dirty="0"/>
              <a:t>СТРАНИЦА ДОБАВЛЕНИЯ ПАРСЕРА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flipV="1">
            <a:off x="8290680" y="447874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1774" y="628650"/>
            <a:ext cx="4550892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DEABDC-7CC7-19ED-8CD1-28751606C7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025" y="0"/>
            <a:ext cx="7038900" cy="914100"/>
          </a:xfrm>
        </p:spPr>
        <p:txBody>
          <a:bodyPr/>
          <a:lstStyle/>
          <a:p>
            <a:r>
              <a:rPr lang="ru-RU" dirty="0"/>
              <a:t>СТРАНИЦА ДОБАВЛЕНИЯ НОВОГО ТОВАРА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90680" y="443303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4" y="536788"/>
            <a:ext cx="5715001" cy="454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235BD6-8A22-45A2-330A-05857014E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8575" y="142875"/>
            <a:ext cx="7038900" cy="914100"/>
          </a:xfrm>
        </p:spPr>
        <p:txBody>
          <a:bodyPr/>
          <a:lstStyle/>
          <a:p>
            <a:r>
              <a:rPr lang="ru-RU" dirty="0"/>
              <a:t>Страница ЗАКАЗОВ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flipH="1" flipV="1">
            <a:off x="8336399" y="447874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665895"/>
            <a:ext cx="5848350" cy="439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476FB1-1715-8BF8-E94E-A8D915FDA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ОБРАЩЕНИЙ ПОЛЬЗОВАТЕЛЕЙ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90680" y="443303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839652"/>
            <a:ext cx="6191250" cy="430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A6C07-0763-87B6-47B7-07F6B38942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97822-60FA-49B9-8510-73D61D30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39563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Требования к веб-приложению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BF721-3536-4A49-98FD-6BBBE9AD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307850"/>
            <a:ext cx="7038900" cy="2911200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В состав технических средств должен входить персональный компьютер, включающий в себя процессор, оперативную память, видеокарту, монитор, мышь.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Программный продукт должен обладать следующими требованиями: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понятность интерфейса;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обеспечение надежного внесения, хранения и изменения данных;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пояснение ошибок, сделанных пользователями программного продукта;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разграничение доступа пользователей.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E29A8E-334F-F1D8-6978-744D304EB1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27664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8EEB-58A5-4FF3-BCEF-AE12C64B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Экономический раздел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AA19B-B709-4564-ADF8-42330B07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14" y="1321993"/>
            <a:ext cx="7038900" cy="2911200"/>
          </a:xfrm>
        </p:spPr>
        <p:txBody>
          <a:bodyPr/>
          <a:lstStyle/>
          <a:p>
            <a:r>
              <a:rPr lang="ru-RU" sz="1600" dirty="0">
                <a:latin typeface="Montserrat" panose="00000500000000000000" pitchFamily="2" charset="-52"/>
              </a:rPr>
              <a:t>Затраты на создание программного продукта ЗПОЛ - 96486 руб.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Цена предложения ЦПР - 138939,84  руб.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F6CEC3-BA07-D662-88BB-69D3010986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04423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E9055-2A5B-4E1B-A56C-51E48A70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07297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B3FBA-AADE-47E4-8A25-8C86E9FE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80623"/>
            <a:ext cx="7038900" cy="2911200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Дипломный проект на тему «Разработка автоматизированной информационной системы для конфигурации и сборки персонального компьютера» был выполнен в соответствии с поставленным заданием.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05A741-6E3E-5D59-D700-40BAD36685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3287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42AB-CB4D-4333-8396-CEDE9E3C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80" y="2114700"/>
            <a:ext cx="6121620" cy="1017120"/>
          </a:xfrm>
        </p:spPr>
        <p:txBody>
          <a:bodyPr>
            <a:norm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3BB26C-A1D9-A476-6872-FC1BD5DE31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8260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E168C-3422-4846-8D14-41577372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9" y="415695"/>
            <a:ext cx="7038900" cy="914100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Диаграмма прецедентов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Рисунок 1" descr="Изображение выглядит как текст, диаграмма, линия, Шрифт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997" y="1031131"/>
            <a:ext cx="7242008" cy="394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712075-4047-6EE7-110D-DC4E8C957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323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6FF81-7CDF-4DE3-B7DC-4B4865A3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83" y="338259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Входная информация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6A1A5-60A1-40B0-A066-41D34E7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307849"/>
            <a:ext cx="7038900" cy="283031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  <a:cs typeface="Arial" panose="020B0604020202020204" pitchFamily="34" charset="0"/>
              </a:rPr>
              <a:t>- Компоненты персонального компьютера в конфигураторе, которые выбирает пользователь.</a:t>
            </a:r>
          </a:p>
          <a:p>
            <a:pPr marL="146050" indent="0">
              <a:buNone/>
            </a:pPr>
            <a:endParaRPr lang="ru-RU" dirty="0">
              <a:solidFill>
                <a:schemeClr val="tx1"/>
              </a:solidFill>
              <a:latin typeface="Montserrat" panose="00000500000000000000" pitchFamily="2" charset="-52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Arial" panose="020B0604020202020204" pitchFamily="34" charset="0"/>
              </a:rPr>
              <a:t>- При написании отзыва на сборке, входными данными будет текст отзыва;</a:t>
            </a:r>
          </a:p>
          <a:p>
            <a:pPr>
              <a:buFontTx/>
              <a:buChar char="-"/>
            </a:pPr>
            <a:endParaRPr lang="ru-RU" dirty="0">
              <a:solidFill>
                <a:schemeClr val="tx1"/>
              </a:solidFill>
              <a:latin typeface="Montserrat" panose="00000500000000000000" pitchFamily="2" charset="-52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- При написании сообщения в поддержку, входной информацией будет текст сообщения;</a:t>
            </a:r>
          </a:p>
          <a:p>
            <a:pPr>
              <a:buFontTx/>
              <a:buChar char="-"/>
            </a:pPr>
            <a:endParaRPr lang="ru-RU" dirty="0">
              <a:solidFill>
                <a:schemeClr val="tx1"/>
              </a:solidFill>
              <a:effectLst/>
              <a:latin typeface="Montserrat" panose="00000500000000000000" pitchFamily="2" charset="-52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14605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73CD40-99EF-D299-185B-55ED3FE30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923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1587F-19B7-B119-9AA7-C7C5626A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ВЫХОДНАЯ ИНФОРМАЦИЯ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5D203-3E58-7ADD-AFAD-D0B9F2DD2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–"/>
              <a:tabLst>
                <a:tab pos="3771900" algn="l"/>
              </a:tabLst>
            </a:pPr>
            <a:r>
              <a:rPr lang="ru-RU" sz="1800" dirty="0">
                <a:solidFill>
                  <a:schemeClr val="tx1"/>
                </a:solidFill>
                <a:latin typeface="Montserrat" panose="00000500000000000000" pitchFamily="2" charset="-52"/>
                <a:ea typeface="Times New Roman" panose="02020603050405020304" pitchFamily="18" charset="0"/>
              </a:rPr>
              <a:t>К</a:t>
            </a:r>
            <a:r>
              <a:rPr lang="ru-RU" sz="1800" dirty="0">
                <a:solidFill>
                  <a:schemeClr val="tx1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омпоненты ПК предложенные в конфигураторе;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–"/>
              <a:tabLst>
                <a:tab pos="3771900" algn="l"/>
              </a:tabLst>
            </a:pPr>
            <a:r>
              <a:rPr lang="ru-RU" sz="1800" dirty="0">
                <a:solidFill>
                  <a:schemeClr val="tx1"/>
                </a:solidFill>
                <a:latin typeface="Montserrat" panose="00000500000000000000" pitchFamily="2" charset="-52"/>
                <a:ea typeface="Times New Roman" panose="02020603050405020304" pitchFamily="18" charset="0"/>
              </a:rPr>
              <a:t>Г</a:t>
            </a:r>
            <a:r>
              <a:rPr lang="ru-RU" sz="1800" dirty="0">
                <a:solidFill>
                  <a:schemeClr val="tx1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отовые сборки других пользователей;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–"/>
              <a:tabLst>
                <a:tab pos="3771900" algn="l"/>
              </a:tabLst>
            </a:pPr>
            <a:r>
              <a:rPr lang="ru-RU" sz="1800" dirty="0">
                <a:solidFill>
                  <a:schemeClr val="tx1"/>
                </a:solidFill>
                <a:latin typeface="Montserrat" panose="00000500000000000000" pitchFamily="2" charset="-52"/>
                <a:ea typeface="Times New Roman" panose="02020603050405020304" pitchFamily="18" charset="0"/>
              </a:rPr>
              <a:t>К</a:t>
            </a:r>
            <a:r>
              <a:rPr lang="ru-RU" sz="1800" dirty="0">
                <a:solidFill>
                  <a:schemeClr val="tx1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омментарии на сборка других пользователей;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–"/>
              <a:tabLst>
                <a:tab pos="3771900" algn="l"/>
              </a:tabLst>
            </a:pPr>
            <a:r>
              <a:rPr lang="ru-RU" sz="1800" dirty="0">
                <a:solidFill>
                  <a:schemeClr val="tx1"/>
                </a:solidFill>
                <a:latin typeface="Montserrat" panose="00000500000000000000" pitchFamily="2" charset="-52"/>
                <a:ea typeface="Times New Roman" panose="02020603050405020304" pitchFamily="18" charset="0"/>
              </a:rPr>
              <a:t>О</a:t>
            </a:r>
            <a:r>
              <a:rPr lang="ru-RU" sz="1800" dirty="0">
                <a:solidFill>
                  <a:schemeClr val="tx1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тветы поддержки.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1BB2CB-0BB4-54A2-52BB-00AE1CCBC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1321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7047-709C-46BF-9573-BB530AB8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91" y="358704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Схема отношений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, диаграмма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78" y="839366"/>
            <a:ext cx="4889770" cy="4265224"/>
          </a:xfrm>
          <a:prstGeom prst="rect">
            <a:avLst/>
          </a:prstGeom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C7667A-F6D1-7D3F-9162-514D592ED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611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B5C4D-478E-4104-A86A-5CDB56B9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19" y="326482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Инструменты разработки</a:t>
            </a:r>
          </a:p>
        </p:txBody>
      </p:sp>
      <p:pic>
        <p:nvPicPr>
          <p:cNvPr id="14340" name="Picture 4" descr="https://quizizz.com/_media/quizzes/322f88c8-efad-417e-bc3c-bce08e52d6e8_900_9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9427" y="1152863"/>
            <a:ext cx="2555134" cy="1437263"/>
          </a:xfrm>
          <a:prstGeom prst="rect">
            <a:avLst/>
          </a:prstGeom>
          <a:noFill/>
        </p:spPr>
      </p:pic>
      <p:pic>
        <p:nvPicPr>
          <p:cNvPr id="14344" name="Picture 8" descr="https://is60-2021.susu.ru/altyxovpharaoh/wp-content/uploads/sites/12/2022/12/41f15dac95ca624a18acfa1941cf365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3850" y="996950"/>
            <a:ext cx="3051174" cy="1716285"/>
          </a:xfrm>
          <a:prstGeom prst="rect">
            <a:avLst/>
          </a:prstGeom>
          <a:noFill/>
        </p:spPr>
      </p:pic>
      <p:pic>
        <p:nvPicPr>
          <p:cNvPr id="14346" name="Picture 10" descr="https://oracle-patches.com/images/2021/02/05/MySQL_releas_lar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49" y="2897188"/>
            <a:ext cx="2917825" cy="1945217"/>
          </a:xfrm>
          <a:prstGeom prst="rect">
            <a:avLst/>
          </a:prstGeom>
          <a:noFill/>
        </p:spPr>
      </p:pic>
      <p:pic>
        <p:nvPicPr>
          <p:cNvPr id="14348" name="Picture 12" descr="https://webpulse.imgsmail.ru/imgpreview?mb=webpulse&amp;key=lenta_admin-image-db14d771-53f0-4f4c-870d-25d295c48d7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2998787"/>
            <a:ext cx="3194050" cy="1795953"/>
          </a:xfrm>
          <a:prstGeom prst="rect">
            <a:avLst/>
          </a:prstGeom>
          <a:noFill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90AD49-8027-496C-3685-48ABB3C1E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342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6ADAB4-E243-4ACF-9DCF-1647399E33A7}"/>
              </a:ext>
            </a:extLst>
          </p:cNvPr>
          <p:cNvSpPr txBox="1"/>
          <p:nvPr/>
        </p:nvSpPr>
        <p:spPr bwMode="auto">
          <a:xfrm>
            <a:off x="-814236" y="78431"/>
            <a:ext cx="58880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Авторизация</a:t>
            </a:r>
          </a:p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0E4F5-43E4-4F53-A786-64995C313E9A}"/>
              </a:ext>
            </a:extLst>
          </p:cNvPr>
          <p:cNvSpPr txBox="1"/>
          <p:nvPr/>
        </p:nvSpPr>
        <p:spPr bwMode="auto">
          <a:xfrm>
            <a:off x="3887104" y="83193"/>
            <a:ext cx="582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Результаты тестирования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85824"/>
            <a:ext cx="3895725" cy="36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4863" y="1323975"/>
            <a:ext cx="3952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0175" y="2586038"/>
            <a:ext cx="2733675" cy="198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20F522-025B-179B-EFB1-C7E597F73F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9943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448C37-4932-432A-AF47-8D58DD570F69}"/>
              </a:ext>
            </a:extLst>
          </p:cNvPr>
          <p:cNvSpPr txBox="1"/>
          <p:nvPr/>
        </p:nvSpPr>
        <p:spPr bwMode="auto">
          <a:xfrm>
            <a:off x="0" y="2008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dirty="0"/>
          </a:p>
          <a:p>
            <a:pPr algn="ctr">
              <a:defRPr/>
            </a:pPr>
            <a:endParaRPr lang="ru-RU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488" y="761999"/>
            <a:ext cx="6593161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9575" y="0"/>
            <a:ext cx="794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  СТРАНИЦА КОНФИГУРАТОРА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0B958D-6EFC-40B2-85BB-03C4EB65C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2123025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377</TotalTime>
  <Words>361</Words>
  <Application>Microsoft Office PowerPoint</Application>
  <PresentationFormat>Экран (16:9)</PresentationFormat>
  <Paragraphs>91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Wingdings 3</vt:lpstr>
      <vt:lpstr>Montserrat</vt:lpstr>
      <vt:lpstr>Montserrat Medium</vt:lpstr>
      <vt:lpstr>Century Gothic</vt:lpstr>
      <vt:lpstr>Times New Roman</vt:lpstr>
      <vt:lpstr>Сектор</vt:lpstr>
      <vt:lpstr>РАЗРАБОТКА АВТОМАТИЗИРОВАННОЙ ИНФОРМАЦИОННОЙ СИСТЕМЫ ДЛЯ КОНФИГУРАЦИИ И СБОРКИ ПЕРСОНАЛЬНОГО КОМПЬЮТЕРА</vt:lpstr>
      <vt:lpstr>Цель и задачи работы  </vt:lpstr>
      <vt:lpstr>Диаграмма прецедентов </vt:lpstr>
      <vt:lpstr>Входная информация </vt:lpstr>
      <vt:lpstr>ВЫХОДНАЯ ИНФОРМАЦИЯ</vt:lpstr>
      <vt:lpstr>Схема отношений </vt:lpstr>
      <vt:lpstr>Инструменты разработки</vt:lpstr>
      <vt:lpstr>Презентация PowerPoint</vt:lpstr>
      <vt:lpstr>Презентация PowerPoint</vt:lpstr>
      <vt:lpstr>СТРАНИЦА ВЫБОРА КОМПЛЕКТУЮЩЕГО</vt:lpstr>
      <vt:lpstr>СТРАНИЦА С ИНФОРМАЦИЕЙ О Комплектующем</vt:lpstr>
      <vt:lpstr>ОКНО ПОКУПКИ</vt:lpstr>
      <vt:lpstr>ЛИЧНЫЙ КАБИНЕТ ПОЛЬЗОВАТЕЛЯ</vt:lpstr>
      <vt:lpstr>УПРАВЛЕНИЕ БАЛАНСОМ</vt:lpstr>
      <vt:lpstr>СОХРАНЕННЫЕ СБОРКИ ПОЛЬЗОВАТЕЛЯ</vt:lpstr>
      <vt:lpstr>ЗАКАЗЫ ПОЛЬЗОВАТЕЛЯ</vt:lpstr>
      <vt:lpstr>ОБРАЩЕНИЯ ПОЛЬЗОВАТЕЛЯ</vt:lpstr>
      <vt:lpstr>СТРАНИЦА ФОРУМА</vt:lpstr>
      <vt:lpstr>СТРАНИЦА ПОМОЩИ</vt:lpstr>
      <vt:lpstr>ФУНКЦИОНАЛ АДМИНИСТРАТОРА</vt:lpstr>
      <vt:lpstr>СТРАНИЦА РЕДАКТИРОВАНИЯ ТОВАРА</vt:lpstr>
      <vt:lpstr>СТРАНИЦА ДОБАВЛЕНИЯ ПАРСЕРА</vt:lpstr>
      <vt:lpstr>СТРАНИЦА ДОБАВЛЕНИЯ НОВОГО ТОВАРА</vt:lpstr>
      <vt:lpstr>Страница ЗАКАЗОВ</vt:lpstr>
      <vt:lpstr>СТРАНИЦА ОБРАЩЕНИЙ ПОЛЬЗОВАТЕЛЕЙ</vt:lpstr>
      <vt:lpstr>Требования к веб-приложению </vt:lpstr>
      <vt:lpstr>Экономический раздел</vt:lpstr>
      <vt:lpstr>Заключение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управления аптечным предприятием</dc:title>
  <dc:creator>radych03</dc:creator>
  <cp:lastModifiedBy>10a</cp:lastModifiedBy>
  <cp:revision>99</cp:revision>
  <dcterms:modified xsi:type="dcterms:W3CDTF">2023-06-26T03:29:20Z</dcterms:modified>
</cp:coreProperties>
</file>