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4" r:id="rId7"/>
    <p:sldId id="290" r:id="rId8"/>
    <p:sldId id="260" r:id="rId9"/>
    <p:sldId id="280" r:id="rId10"/>
    <p:sldId id="287" r:id="rId11"/>
    <p:sldId id="268" r:id="rId12"/>
    <p:sldId id="288" r:id="rId13"/>
    <p:sldId id="281" r:id="rId14"/>
    <p:sldId id="289" r:id="rId15"/>
    <p:sldId id="282" r:id="rId16"/>
    <p:sldId id="261" r:id="rId17"/>
    <p:sldId id="277" r:id="rId18"/>
    <p:sldId id="278" r:id="rId19"/>
    <p:sldId id="279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-52"/>
      <p:regular r:id="rId26"/>
      <p:bold r:id="rId27"/>
      <p:italic r:id="rId28"/>
      <p:boldItalic r:id="rId29"/>
    </p:embeddedFont>
    <p:embeddedFont>
      <p:font typeface="Montserrat Medium" panose="00000600000000000000" pitchFamily="2" charset="-52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347c33b8a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347c33b8a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5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AFBF-6700-4403-8006-FC6275921F51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EE6A-8EF0-4D20-8955-E26713E6472C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2975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FA15-3F20-4524-A375-41DDB3E993EB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3842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39AF-C7B3-486E-9D80-C64122D89BCE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74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B52F-F784-4D50-9B33-0A5F1E63DF37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2793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0CBB-B6D1-42F9-9445-B8173DB51B0F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31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EC1-5519-486A-8BB9-790020D7C918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7081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49C4-313E-4994-AE22-2F2A52827DDD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05832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A1FB-557B-4FD3-A324-96CE11DF7B33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4670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42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282D-ACC6-4474-BA3B-1D8AE51EB8B7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0700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2C31-3BAC-4EDD-B6FC-4EC586FB286E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6953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FA0D-0E1F-452A-8065-BC840DD49C72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0690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948D-8A64-4AE1-B0D2-FAAC42430E8C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515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91C-6108-4029-A52A-16C243AE9A9B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64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C3E1-0E50-4D6D-9F21-14953E1FB15B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9235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843C-DA58-44C9-80A8-F7851ED98183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644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8E91-9E2D-468C-BE43-B648030F01CB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561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F61822-913A-4046-9EB7-1EA439F1910A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64333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35769" y="1796100"/>
            <a:ext cx="8274531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ДЛЯ ПРОДАЖИ ОДЕЖДЫ</a:t>
            </a:r>
            <a:endParaRPr lang="ru-RU" sz="36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960620" y="4114048"/>
            <a:ext cx="3895030" cy="36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05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Студент группы: </a:t>
            </a:r>
            <a:r>
              <a:rPr lang="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19П-3 </a:t>
            </a:r>
            <a:r>
              <a:rPr lang="ru-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Галкин</a:t>
            </a:r>
            <a:r>
              <a:rPr lang="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И.Д.</a:t>
            </a:r>
            <a:endParaRPr sz="1050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Руководитель дипломного проекта: </a:t>
            </a:r>
            <a:r>
              <a:rPr lang="ru-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Каюмов</a:t>
            </a:r>
            <a:r>
              <a:rPr lang="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</a:t>
            </a:r>
            <a:r>
              <a:rPr lang="ru" sz="105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А.</a:t>
            </a:r>
            <a:endParaRPr sz="1050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5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400" dirty="0">
              <a:solidFill>
                <a:schemeClr val="tx1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324100" y="122450"/>
            <a:ext cx="68709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Министерство образования и науки Республики Башкортостан</a:t>
            </a:r>
            <a:b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Государственное автономное профессиональное образовательное учреждение</a:t>
            </a:r>
            <a:b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Уфимский колледж статистики, информатики и вычислительной техники</a:t>
            </a:r>
            <a:br>
              <a:rPr lang="r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801500" y="4684275"/>
            <a:ext cx="191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Уфа – 2023</a:t>
            </a: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E0A251-8584-483F-9341-03FB16F4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1958" y="4551131"/>
            <a:ext cx="856684" cy="5024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</a:t>
            </a:fld>
            <a:endParaRPr lang="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9DC20-843E-7C34-ACB4-3DAF8B1F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Регистрация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511F4F-D3C7-03FB-BE32-A80271FCD0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62E368-E21D-3E05-7BF4-76A7810F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176337"/>
            <a:ext cx="70770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8000">
              <a:schemeClr val="bg2">
                <a:tint val="97000"/>
                <a:hueMod val="92000"/>
                <a:satMod val="169000"/>
                <a:lumMod val="164000"/>
              </a:schemeClr>
            </a:gs>
            <a:gs pos="86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CDADA-65CC-470F-B74D-17B8E80D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00677"/>
            <a:ext cx="7038900" cy="9141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ПАНЕЛЬ АДМИНА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773C9F-0E10-4A49-A8F3-F9DF94E0EF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9FED51-62FE-C397-CBE5-1576A0C9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19" y="1039822"/>
            <a:ext cx="4686562" cy="3820195"/>
          </a:xfrm>
          <a:prstGeom prst="rect">
            <a:avLst/>
          </a:prstGeom>
          <a:ln w="285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25547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93CF4-F82D-9B47-F0F4-EE158F9A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Редактирование, Добавление и удаление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095BB6-74B6-235B-935A-E9E4798E1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726AFB-BABE-0230-13B6-87901CD8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619" y="1328219"/>
            <a:ext cx="2281886" cy="36177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4AC8A7-7C95-7369-502B-3365E81FB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00" y="1307850"/>
            <a:ext cx="2201983" cy="365850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76A636-DE20-06CA-1836-4A2D11F1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312" y="1348589"/>
            <a:ext cx="3175776" cy="36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6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CDADA-65CC-470F-B74D-17B8E80D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9" y="393750"/>
            <a:ext cx="7038900" cy="9141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Список заказов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AD506C9-71A8-4FB5-AE56-8E76144F9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8A3300-275F-17D8-9771-6BF597AF4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15" y="945787"/>
            <a:ext cx="7201734" cy="403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7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ACA30-BFEF-B9AD-6C79-B65EB04E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Детали заказа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212879-C9BC-3E46-19FD-B0CD3FB38F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B618D8-8653-E46B-AD87-940A4B0F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34" y="931835"/>
            <a:ext cx="5484968" cy="40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6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EBCFC78-4EC8-427F-A23E-EE5212DD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53110"/>
            <a:ext cx="7038900" cy="9141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Корзина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89392DB-E56C-4578-B57C-D4629B2F88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88E68C-15D6-2572-271A-4B0C47EF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7" y="1207140"/>
            <a:ext cx="4504938" cy="28598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50FBA7-5771-9137-E500-70DA7872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294" y="2157412"/>
            <a:ext cx="37242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97822-60FA-49B9-8510-73D61D30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39563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Требования к веб-приложению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CBF721-3536-4A49-98FD-6BBBE9AD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307850"/>
            <a:ext cx="7038900" cy="2911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В состав технических средств должен входить персональный компьютер, включающий в себя процессор, оперативную память, видеокарту, монитор, мышь.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Программный продукт должен обладать следующими требованиями: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понятность интерфейса;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обеспечение надежного внесения, хранения и изменения данных;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пояснение ошибок, сделанных пользователями программного продукта;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разграничение доступа пользователей.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EA3EC-2400-4A3C-8553-0D9D23F97C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2766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D8EEB-58A5-4FF3-BCEF-AE12C64B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Экономический раздел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AA19B-B709-4564-ADF8-42330B07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314" y="1321993"/>
            <a:ext cx="7038900" cy="291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Затраты на создание программного продукта ЗПОЛ - 35579,16 руб.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Montserrat" panose="00000500000000000000" pitchFamily="2" charset="-5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Цена предложения ЦПР - 42837,51 руб. 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CAEC7E-EBC1-46F4-953B-09D576007C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0442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E9055-2A5B-4E1B-A56C-51E48A70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07297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Заключение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EB3FBA-AADE-47E4-8A25-8C86E9FE7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180623"/>
            <a:ext cx="7038900" cy="29112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Дипломный проект на тему «Разработка веб-приложения для продажи одежды» был выполнен в соответствии с поставленным заданием.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3A3528-63D7-42C2-A3FD-E9D8C54712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3287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842AB-CB4D-4333-8396-CEDE9E3C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980" y="2114700"/>
            <a:ext cx="6121620" cy="1017120"/>
          </a:xfrm>
        </p:spPr>
        <p:txBody>
          <a:bodyPr>
            <a:norm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6176D1B-E139-45B3-A613-3675ACFD08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8260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052550" y="37912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и задачи работы </a:t>
            </a:r>
            <a:br>
              <a:rPr lang="ru-RU" dirty="0"/>
            </a:b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0D8765-2CB6-4A0A-9F09-111CC4B2AC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8FE6-141E-B048-F93C-18D3CA3B0737}"/>
              </a:ext>
            </a:extLst>
          </p:cNvPr>
          <p:cNvSpPr txBox="1"/>
          <p:nvPr/>
        </p:nvSpPr>
        <p:spPr>
          <a:xfrm>
            <a:off x="1261470" y="1058312"/>
            <a:ext cx="6829979" cy="872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дипломного проекта является повышение эффективности продажи одежды в интернет-магазине</a:t>
            </a:r>
            <a:r>
              <a:rPr lang="ru-RU" sz="18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092A7-B30C-BFD9-1FCD-30BEFF4AB6CE}"/>
              </a:ext>
            </a:extLst>
          </p:cNvPr>
          <p:cNvSpPr txBox="1"/>
          <p:nvPr/>
        </p:nvSpPr>
        <p:spPr>
          <a:xfrm>
            <a:off x="1261470" y="2106051"/>
            <a:ext cx="729107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изучить предметную область;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спроектировать базу данных;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разработать дизайн веб-приложения;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разработать и протестировать веб-приложение.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E168C-3422-4846-8D14-41577372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49" y="415695"/>
            <a:ext cx="7038900" cy="914100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Диаграмма прецедентов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13BCAC3-5C76-4035-9A46-A7BE9F2234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  <p:pic>
        <p:nvPicPr>
          <p:cNvPr id="4" name="Объект 13">
            <a:extLst>
              <a:ext uri="{FF2B5EF4-FFF2-40B4-BE49-F238E27FC236}">
                <a16:creationId xmlns:a16="http://schemas.microsoft.com/office/drawing/2014/main" id="{BAE0D3FC-5B94-7D34-2836-F056FEBE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97" y="1110854"/>
            <a:ext cx="7447718" cy="3819342"/>
          </a:xfrm>
          <a:prstGeom prst="rect">
            <a:avLst/>
          </a:prstGeom>
          <a:ln w="285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50323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6FF81-7CDF-4DE3-B7DC-4B4865A3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83" y="338259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Входная и выходная информация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6A1A5-60A1-40B0-A066-41D34E7E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307850"/>
            <a:ext cx="7038900" cy="803117"/>
          </a:xfrm>
        </p:spPr>
        <p:txBody>
          <a:bodyPr>
            <a:normAutofit fontScale="92500"/>
          </a:bodyPr>
          <a:lstStyle/>
          <a:p>
            <a:pPr marL="146050" indent="0">
              <a:buNone/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</a:rPr>
              <a:t>Входная информация представлена в виде входных документов: список одежды и их атрибутов, а также информация о клиентах.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5F3A2-9183-41B4-B275-0E1D21FA47E0}"/>
              </a:ext>
            </a:extLst>
          </p:cNvPr>
          <p:cNvSpPr txBox="1"/>
          <p:nvPr/>
        </p:nvSpPr>
        <p:spPr>
          <a:xfrm>
            <a:off x="1168983" y="2225875"/>
            <a:ext cx="6653475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Выходная информация представлена в виде списка заказов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93F7E8-3D01-4B17-92F0-8020253C8F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923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D7047-709C-46BF-9573-BB530AB8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91" y="358704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Схема отношений</a:t>
            </a:r>
            <a:br>
              <a:rPr lang="ru-RU" dirty="0"/>
            </a:br>
            <a:endParaRPr lang="ru-RU" dirty="0"/>
          </a:p>
        </p:txBody>
      </p:sp>
      <p:pic>
        <p:nvPicPr>
          <p:cNvPr id="7" name="Picture 12" descr="https://cdn-edge.kwork.ru/pics/t3/84/16653921-1632008884.jpg">
            <a:extLst>
              <a:ext uri="{FF2B5EF4-FFF2-40B4-BE49-F238E27FC236}">
                <a16:creationId xmlns:a16="http://schemas.microsoft.com/office/drawing/2014/main" id="{41170D55-847D-45D8-8E3C-E67E296F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7258884" y="2120904"/>
            <a:ext cx="1678781" cy="1119188"/>
          </a:xfrm>
          <a:prstGeom prst="rect">
            <a:avLst/>
          </a:prstGeom>
          <a:noFill/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D1FCBD-9873-43D1-861A-3CCE53B3E0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4BA320-B073-5E42-7950-08F3352D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90" y="1014076"/>
            <a:ext cx="6505194" cy="36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B5C4D-478E-4104-A86A-5CDB56B9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19" y="326482"/>
            <a:ext cx="7038900" cy="914100"/>
          </a:xfrm>
        </p:spPr>
        <p:txBody>
          <a:bodyPr/>
          <a:lstStyle/>
          <a:p>
            <a:pPr algn="ctr"/>
            <a:r>
              <a:rPr lang="ru-RU" dirty="0"/>
              <a:t>Инструменты разработки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45CDF9B-85BC-4B68-8D5E-A1B36A398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6E4DAD-9E61-315E-B918-A15C3ED6B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4" t="5430" r="9104" b="4978"/>
          <a:stretch/>
        </p:blipFill>
        <p:spPr>
          <a:xfrm>
            <a:off x="536655" y="1314339"/>
            <a:ext cx="1352635" cy="1479678"/>
          </a:xfrm>
          <a:prstGeom prst="rect">
            <a:avLst/>
          </a:prstGeom>
          <a:effectLst>
            <a:outerShdw blurRad="3683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58772001-158D-1D97-8074-261B027A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85" y="3080905"/>
            <a:ext cx="1581979" cy="1581979"/>
          </a:xfrm>
          <a:prstGeom prst="rect">
            <a:avLst/>
          </a:prstGeom>
          <a:solidFill>
            <a:schemeClr val="bg1"/>
          </a:solidFill>
          <a:effectLst>
            <a:outerShdw blurRad="292100" dist="38100" dir="8100000" algn="tr" rotWithShape="0">
              <a:prstClr val="black">
                <a:alpha val="56000"/>
              </a:prstClr>
            </a:outerShdw>
          </a:effec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8404572F-DD90-011D-B910-451997158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98" y="1243649"/>
            <a:ext cx="1902883" cy="1274337"/>
          </a:xfrm>
          <a:prstGeom prst="rect">
            <a:avLst/>
          </a:prstGeom>
          <a:solidFill>
            <a:schemeClr val="bg1"/>
          </a:solidFill>
          <a:effectLst>
            <a:outerShdw blurRad="292100" dist="38100" dir="8100000" algn="tr" rotWithShape="0">
              <a:prstClr val="black">
                <a:alpha val="56000"/>
              </a:prstClr>
            </a:outerShdw>
          </a:effectLst>
        </p:spPr>
      </p:pic>
      <p:pic>
        <p:nvPicPr>
          <p:cNvPr id="8" name="Picture 12" descr="https://cdn-edge.kwork.ru/pics/t3/84/16653921-1632008884.jpg">
            <a:extLst>
              <a:ext uri="{FF2B5EF4-FFF2-40B4-BE49-F238E27FC236}">
                <a16:creationId xmlns:a16="http://schemas.microsoft.com/office/drawing/2014/main" id="{ABEB6CF4-0320-6247-1D44-F2D38B52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5817203" y="1647403"/>
            <a:ext cx="1678781" cy="1119188"/>
          </a:xfrm>
          <a:prstGeom prst="rect">
            <a:avLst/>
          </a:prstGeom>
          <a:noFill/>
        </p:spPr>
      </p:pic>
      <p:pic>
        <p:nvPicPr>
          <p:cNvPr id="11" name="Picture 12" descr="ÐÐ°ÑÑÐ¸Ð½ÐºÐ¸ Ð¿Ð¾ Ð·Ð°Ð¿ÑÐ¾ÑÑ visual studio icon png">
            <a:extLst>
              <a:ext uri="{FF2B5EF4-FFF2-40B4-BE49-F238E27FC236}">
                <a16:creationId xmlns:a16="http://schemas.microsoft.com/office/drawing/2014/main" id="{07DB0CC0-9F93-4489-4C01-D6A3260C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290" y="3262682"/>
            <a:ext cx="1420882" cy="1554336"/>
          </a:xfrm>
          <a:prstGeom prst="rect">
            <a:avLst/>
          </a:prstGeom>
          <a:solidFill>
            <a:sysClr val="window" lastClr="FFFFFF"/>
          </a:solidFill>
          <a:effectLst>
            <a:outerShdw blurRad="3683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42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6A1D1-1DAA-7122-5BCA-5D3E7D4E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Руководство пользователя </a:t>
            </a:r>
            <a:r>
              <a:rPr lang="en-US" sz="2400" dirty="0"/>
              <a:t>SHOPONLINE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168F82-50FC-E685-022B-0AC6E746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038900" cy="1918444"/>
          </a:xfr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50000"/>
              </a:lnSpc>
              <a:spcBef>
                <a:spcPts val="1000"/>
              </a:spcBef>
              <a:buNone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руководства пользователя заключается в расписании подробной инструкции и информации для пользователя, чтобы он смог самостоятельно пользоваться программой и правильно ее эксплуатировал.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defTabSz="457200">
              <a:lnSpc>
                <a:spcPct val="150000"/>
              </a:lnSpc>
              <a:spcBef>
                <a:spcPts val="1000"/>
              </a:spcBef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86C31-19EB-580B-4EDF-71D92400B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7686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448C37-4932-432A-AF47-8D58DD570F69}"/>
              </a:ext>
            </a:extLst>
          </p:cNvPr>
          <p:cNvSpPr txBox="1"/>
          <p:nvPr/>
        </p:nvSpPr>
        <p:spPr bwMode="auto">
          <a:xfrm>
            <a:off x="0" y="20089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3600" dirty="0">
                <a:latin typeface="+mj-lt"/>
              </a:rPr>
              <a:t>Окно каталога</a:t>
            </a:r>
            <a:endParaRPr dirty="0"/>
          </a:p>
          <a:p>
            <a:pPr algn="ctr">
              <a:defRPr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3E2A44-C0EA-4BEC-8780-7CE6AD9BCC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848BEC-7A50-A0F8-8B09-DF1E87F4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08" y="776764"/>
            <a:ext cx="5614611" cy="42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3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6ADAB4-E243-4ACF-9DCF-1647399E33A7}"/>
              </a:ext>
            </a:extLst>
          </p:cNvPr>
          <p:cNvSpPr txBox="1"/>
          <p:nvPr/>
        </p:nvSpPr>
        <p:spPr bwMode="auto">
          <a:xfrm>
            <a:off x="-814236" y="78431"/>
            <a:ext cx="58880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Авторизация</a:t>
            </a:r>
          </a:p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A0E4F5-43E4-4F53-A786-64995C313E9A}"/>
              </a:ext>
            </a:extLst>
          </p:cNvPr>
          <p:cNvSpPr txBox="1"/>
          <p:nvPr/>
        </p:nvSpPr>
        <p:spPr bwMode="auto">
          <a:xfrm>
            <a:off x="3887104" y="83193"/>
            <a:ext cx="582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Результаты тестирования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932873E-302C-432B-A9E9-318CE206B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8DAD38-76F8-2FD8-BE88-6BE4F59A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7" y="1125924"/>
            <a:ext cx="4191688" cy="2731038"/>
          </a:xfrm>
          <a:prstGeom prst="rect">
            <a:avLst/>
          </a:prstGeom>
          <a:ln w="28575">
            <a:solidFill>
              <a:srgbClr val="000000"/>
            </a:solidFill>
            <a:prstDash val="solid"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F7762-6B24-9D7D-D676-FCC63004B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75" y="1297138"/>
            <a:ext cx="4191688" cy="4000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36F7BA4-47B0-BD54-6B67-D8A69FD1B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875" y="2168838"/>
            <a:ext cx="24384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3066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279</TotalTime>
  <Words>304</Words>
  <Application>Microsoft Office PowerPoint</Application>
  <PresentationFormat>Экран (16:9)</PresentationFormat>
  <Paragraphs>63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Wingdings 3</vt:lpstr>
      <vt:lpstr>Montserrat Medium</vt:lpstr>
      <vt:lpstr>Century Gothic</vt:lpstr>
      <vt:lpstr>Montserrat</vt:lpstr>
      <vt:lpstr>Times New Roman</vt:lpstr>
      <vt:lpstr>Сектор</vt:lpstr>
      <vt:lpstr>РАЗРАБОТКА ВЕБ-ПРИЛОЖЕНИЯ ДЛЯ ПРОДАЖИ ОДЕЖДЫ</vt:lpstr>
      <vt:lpstr>Цель и задачи работы  </vt:lpstr>
      <vt:lpstr>Диаграмма прецедентов </vt:lpstr>
      <vt:lpstr>Входная и выходная информация </vt:lpstr>
      <vt:lpstr>Схема отношений </vt:lpstr>
      <vt:lpstr>Инструменты разработки</vt:lpstr>
      <vt:lpstr>Руководство пользователя SHOPONLINE</vt:lpstr>
      <vt:lpstr>Презентация PowerPoint</vt:lpstr>
      <vt:lpstr>Презентация PowerPoint</vt:lpstr>
      <vt:lpstr>Регистрация</vt:lpstr>
      <vt:lpstr>ПАНЕЛЬ АДМИНА</vt:lpstr>
      <vt:lpstr>Редактирование, Добавление и удаление данных</vt:lpstr>
      <vt:lpstr>Список заказов</vt:lpstr>
      <vt:lpstr>Детали заказа</vt:lpstr>
      <vt:lpstr>Корзина</vt:lpstr>
      <vt:lpstr>Требования к веб-приложению </vt:lpstr>
      <vt:lpstr>Экономический раздел</vt:lpstr>
      <vt:lpstr>Заключение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для управления аптечным предприятием</dc:title>
  <dc:creator>radych03</dc:creator>
  <cp:lastModifiedBy>Иван Галкин</cp:lastModifiedBy>
  <cp:revision>96</cp:revision>
  <dcterms:modified xsi:type="dcterms:W3CDTF">2023-06-25T23:11:33Z</dcterms:modified>
</cp:coreProperties>
</file>