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27" r:id="rId1"/>
  </p:sldMasterIdLst>
  <p:notesMasterIdLst>
    <p:notesMasterId r:id="rId24"/>
  </p:notesMasterIdLst>
  <p:sldIdLst>
    <p:sldId id="256" r:id="rId2"/>
    <p:sldId id="257" r:id="rId3"/>
    <p:sldId id="260" r:id="rId4"/>
    <p:sldId id="261" r:id="rId5"/>
    <p:sldId id="262" r:id="rId6"/>
    <p:sldId id="264" r:id="rId7"/>
    <p:sldId id="278" r:id="rId8"/>
    <p:sldId id="268" r:id="rId9"/>
    <p:sldId id="269" r:id="rId10"/>
    <p:sldId id="271" r:id="rId11"/>
    <p:sldId id="272" r:id="rId12"/>
    <p:sldId id="283" r:id="rId13"/>
    <p:sldId id="276" r:id="rId14"/>
    <p:sldId id="274" r:id="rId15"/>
    <p:sldId id="277" r:id="rId16"/>
    <p:sldId id="280" r:id="rId17"/>
    <p:sldId id="281" r:id="rId18"/>
    <p:sldId id="275" r:id="rId19"/>
    <p:sldId id="273" r:id="rId20"/>
    <p:sldId id="282" r:id="rId21"/>
    <p:sldId id="279" r:id="rId22"/>
    <p:sldId id="28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687979-9380-48F3-BB6A-3B6405E3A2FE}" type="datetimeFigureOut">
              <a:rPr lang="ru-RU" smtClean="0"/>
              <a:t>26.06.2023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D80F3D-F8AD-473D-9C0C-1DD0BA2C23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6596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49F33-CCDF-427F-A898-47E6F93B0576}" type="datetime1">
              <a:rPr lang="en-US" smtClean="0"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805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27E81-7148-4D60-8413-97321C54B7ED}" type="datetime1">
              <a:rPr lang="en-US" smtClean="0"/>
              <a:t>6/26/2023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99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2EE1-1590-43D4-9B66-61B1E7CF8310}" type="datetime1">
              <a:rPr lang="en-US" smtClean="0"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609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8D19-6C4F-4002-9F46-10D0F8D8F1F3}" type="datetime1">
              <a:rPr lang="en-US" smtClean="0"/>
              <a:t>6/26/2023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226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418AE-8FCF-4BFC-A439-4E18BC11FC30}" type="datetime1">
              <a:rPr lang="en-US" smtClean="0"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254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E070-46B5-479A-9E5D-46E0181A4A9E}" type="datetime1">
              <a:rPr lang="en-US" smtClean="0"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099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A0212-6D2A-48F4-83C1-5289028B990A}" type="datetime1">
              <a:rPr lang="en-US" smtClean="0"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350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77234-87B9-41D7-B928-92D3A120852A}" type="datetime1">
              <a:rPr lang="en-US" smtClean="0"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222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21857-1DE7-42F6-B766-01B58C604EAF}" type="datetime1">
              <a:rPr lang="en-US" smtClean="0"/>
              <a:t>6/26/2023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117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2EDDC-EFFB-4AA9-A211-9C43F5CFA9FD}" type="datetime1">
              <a:rPr lang="en-US" smtClean="0"/>
              <a:t>6/26/2023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248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B4EC-D166-48F7-992C-E79354A5AD8E}" type="datetime1">
              <a:rPr lang="en-US" smtClean="0"/>
              <a:t>6/26/2023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120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FACDD-C499-47E9-BE2C-7B42C37E395A}" type="datetime1">
              <a:rPr lang="en-US" smtClean="0"/>
              <a:t>6/26/2023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295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C75F-FC71-4018-A779-4BA4C2073B89}" type="datetime1">
              <a:rPr lang="en-US" smtClean="0"/>
              <a:t>6/26/2023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144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7C30A52-F717-451B-81C3-04D75F8C77F8}" type="datetime1">
              <a:rPr lang="en-US" smtClean="0"/>
              <a:t>6/26/2023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638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EECD80C-DC49-4CDB-B748-A76C69F8DACD}" type="datetime1">
              <a:rPr lang="en-US" smtClean="0"/>
              <a:t>6/26/2023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8998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FBB317-937E-401B-B5FD-8FDDD91C7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4676" y="67733"/>
            <a:ext cx="10572000" cy="1617732"/>
          </a:xfrm>
        </p:spPr>
        <p:txBody>
          <a:bodyPr/>
          <a:lstStyle/>
          <a:p>
            <a:pPr marL="88265" algn="ctr" defTabSz="914400">
              <a:lnSpc>
                <a:spcPct val="100000"/>
              </a:lnSpc>
              <a:spcBef>
                <a:spcPts val="610"/>
              </a:spcBef>
            </a:pPr>
            <a:r>
              <a:rPr lang="ru-RU" sz="2000" spc="180" dirty="0">
                <a:solidFill>
                  <a:srgbClr val="13131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Министерство образования и науки Республики Башкортостан</a:t>
            </a:r>
            <a:br>
              <a:rPr lang="ru-RU" sz="2000" spc="180" dirty="0">
                <a:solidFill>
                  <a:srgbClr val="13131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ru-RU" sz="2000" spc="180" dirty="0">
                <a:solidFill>
                  <a:srgbClr val="13131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Государственное автономное профессиональное образовательное учреждение  Уфимский колледж статистики, информатики и вычислительной техники</a:t>
            </a:r>
            <a:br>
              <a:rPr lang="ru-RU" sz="2000" spc="180" dirty="0">
                <a:solidFill>
                  <a:srgbClr val="131313"/>
                </a:solidFill>
                <a:latin typeface="Cambria"/>
                <a:ea typeface="+mn-ea"/>
              </a:rPr>
            </a:br>
            <a:endParaRPr lang="ru-RU" sz="2000" spc="180" dirty="0">
              <a:solidFill>
                <a:srgbClr val="131313"/>
              </a:solidFill>
              <a:latin typeface="Cambria"/>
              <a:ea typeface="+mn-ea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2F7B48-D9AC-4242-8B10-11E91860E9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775" y="5275319"/>
            <a:ext cx="10989358" cy="434974"/>
          </a:xfrm>
        </p:spPr>
        <p:txBody>
          <a:bodyPr>
            <a:noAutofit/>
          </a:bodyPr>
          <a:lstStyle/>
          <a:p>
            <a:r>
              <a:rPr lang="ru-RU" b="1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  <a:r>
              <a:rPr lang="ru-RU" b="1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spc="22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Горбунов.Г.Д</a:t>
            </a:r>
            <a:r>
              <a:rPr lang="ru-RU" sz="1600" b="1" spc="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b="1" spc="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0501CC0F-5EFB-4DE7-82A3-F45D309B57F0}"/>
              </a:ext>
            </a:extLst>
          </p:cNvPr>
          <p:cNvSpPr txBox="1"/>
          <p:nvPr/>
        </p:nvSpPr>
        <p:spPr>
          <a:xfrm>
            <a:off x="2297289" y="2226190"/>
            <a:ext cx="8866012" cy="645047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88265" algn="ctr" defTabSz="914400">
              <a:spcBef>
                <a:spcPts val="610"/>
              </a:spcBef>
            </a:pPr>
            <a:r>
              <a:rPr lang="ru-RU" sz="2000" b="1" spc="180" dirty="0">
                <a:solidFill>
                  <a:srgbClr val="1313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веб-приложения для автоматизации работы частной клиники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05D88AC1-9069-4E4E-89D7-6A461B92EEBD}"/>
              </a:ext>
            </a:extLst>
          </p:cNvPr>
          <p:cNvSpPr txBox="1">
            <a:spLocks/>
          </p:cNvSpPr>
          <p:nvPr/>
        </p:nvSpPr>
        <p:spPr>
          <a:xfrm>
            <a:off x="914775" y="5710293"/>
            <a:ext cx="2961899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6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</a:t>
            </a:r>
            <a:r>
              <a:rPr lang="en-US" sz="16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6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19П-3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671C16-3C3C-4727-9FBD-EBB9CDEEF8C2}"/>
              </a:ext>
            </a:extLst>
          </p:cNvPr>
          <p:cNvSpPr txBox="1"/>
          <p:nvPr/>
        </p:nvSpPr>
        <p:spPr>
          <a:xfrm>
            <a:off x="6027490" y="5275319"/>
            <a:ext cx="6098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spc="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Дипломный руководитель</a:t>
            </a:r>
            <a:r>
              <a:rPr lang="en-US" sz="1800" b="1" spc="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Болонистов.В.В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5447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A1862A-B992-4C0B-B273-522C285DF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Окно профиля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50E4B77-68BE-4AA0-AC2D-B5DF6C125BC1}"/>
              </a:ext>
            </a:extLst>
          </p:cNvPr>
          <p:cNvPicPr/>
          <p:nvPr/>
        </p:nvPicPr>
        <p:blipFill rotWithShape="1">
          <a:blip r:embed="rId2" cstate="print"/>
          <a:srcRect t="6574" b="15635"/>
          <a:stretch/>
        </p:blipFill>
        <p:spPr bwMode="auto">
          <a:xfrm>
            <a:off x="1704975" y="2428240"/>
            <a:ext cx="8417560" cy="3629660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B1BB217-7DB5-40E7-B0F2-DFC045D75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852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08C0F6-C7D4-4505-93F8-AAFA22296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Медицинская карточка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B2583C2-254C-44E5-A73B-16ADEB15279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29342" y="2137638"/>
            <a:ext cx="7808595" cy="3778250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F3D3216-1894-400E-911E-25B8BCD93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681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F04740-EE73-4F89-BC51-73C254CD5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51513"/>
            <a:ext cx="10571998" cy="970450"/>
          </a:xfrm>
        </p:spPr>
        <p:txBody>
          <a:bodyPr/>
          <a:lstStyle/>
          <a:p>
            <a:r>
              <a:rPr lang="ru-RU" sz="3600" dirty="0"/>
              <a:t>Регистрация пользователя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2A7D695-F2AC-4496-A905-185C7FC7C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074" name="Рисунок 17">
            <a:extLst>
              <a:ext uri="{FF2B5EF4-FFF2-40B4-BE49-F238E27FC236}">
                <a16:creationId xmlns:a16="http://schemas.microsoft.com/office/drawing/2014/main" id="{47921656-DD48-47EC-8B49-3AF01D473C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6" r="62790"/>
          <a:stretch/>
        </p:blipFill>
        <p:spPr bwMode="auto">
          <a:xfrm>
            <a:off x="3766609" y="1899831"/>
            <a:ext cx="3954992" cy="4958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6317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E681F4-B012-46BB-842B-F55DA9F1B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9025"/>
            <a:ext cx="10930485" cy="970450"/>
          </a:xfrm>
        </p:spPr>
        <p:txBody>
          <a:bodyPr/>
          <a:lstStyle/>
          <a:p>
            <a:r>
              <a:rPr lang="ru-RU" dirty="0"/>
              <a:t>Редактирование услуг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8EC3E1C-AF03-495D-8485-FE6753A09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362" y="1966912"/>
            <a:ext cx="5891213" cy="4780215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F176503-CBE9-40CC-95CD-021F2BB0B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338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78238C-A4A5-4FCB-9A8F-3786E8697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Страницы редактирование записей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C3CF20F-FD72-487D-9BA8-DA9872CA6803}"/>
              </a:ext>
            </a:extLst>
          </p:cNvPr>
          <p:cNvPicPr/>
          <p:nvPr/>
        </p:nvPicPr>
        <p:blipFill rotWithShape="1">
          <a:blip r:embed="rId2" cstate="print"/>
          <a:srcRect t="6564" r="5673" b="4923"/>
          <a:stretch/>
        </p:blipFill>
        <p:spPr bwMode="auto">
          <a:xfrm>
            <a:off x="1810067" y="2226162"/>
            <a:ext cx="8019733" cy="4184650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B9E7B95-A87E-4AD9-BE97-FCE059E6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413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E24F85-284E-4948-9FB1-AD685ECB9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Страница заработанной суммы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7DA1071-48EE-4876-89C0-AFD9FDD0D49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3002" y="2320675"/>
            <a:ext cx="9865996" cy="1894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</p:pic>
      <p:pic>
        <p:nvPicPr>
          <p:cNvPr id="4" name="Рисунок 3" descr="https://cdn.discordapp.com/attachments/691914559782649867/1121037824192417873/image.png">
            <a:extLst>
              <a:ext uri="{FF2B5EF4-FFF2-40B4-BE49-F238E27FC236}">
                <a16:creationId xmlns:a16="http://schemas.microsoft.com/office/drawing/2014/main" id="{887A81C7-FC07-46E9-B451-6E9B8E87EFA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002" y="4632007"/>
            <a:ext cx="9865996" cy="177880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3E402A-9FA9-42A9-B133-D047580CF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156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90EAF5-9DF5-46D5-A59F-CB58ED297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1734926" cy="970450"/>
          </a:xfrm>
        </p:spPr>
        <p:txBody>
          <a:bodyPr/>
          <a:lstStyle/>
          <a:p>
            <a:r>
              <a:rPr lang="ru-RU" dirty="0"/>
              <a:t>Добавление записи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8885857-E756-4951-835F-076EB8B3E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C6ABF65-B0C5-46DD-A30D-4BF0293C8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9121"/>
            <a:ext cx="10014533" cy="261821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E47FDC0-F577-4AEA-A927-C202B13C1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963" y="3634739"/>
            <a:ext cx="6198368" cy="2964437"/>
          </a:xfrm>
          <a:prstGeom prst="rect">
            <a:avLst/>
          </a:prstGeom>
          <a:ln w="76200">
            <a:solidFill>
              <a:schemeClr val="bg2"/>
            </a:solidFill>
          </a:ln>
        </p:spPr>
      </p:pic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A04F533D-DF20-4011-875A-A8A952C1ACB8}"/>
              </a:ext>
            </a:extLst>
          </p:cNvPr>
          <p:cNvCxnSpPr/>
          <p:nvPr/>
        </p:nvCxnSpPr>
        <p:spPr>
          <a:xfrm>
            <a:off x="8161867" y="2048933"/>
            <a:ext cx="0" cy="17102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948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393EDB-48CF-44EE-93B0-CA3DCE35A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Просмотр раннее записанных диагнозов</a:t>
            </a:r>
          </a:p>
        </p:txBody>
      </p:sp>
      <p:pic>
        <p:nvPicPr>
          <p:cNvPr id="2050" name="Рисунок 5">
            <a:extLst>
              <a:ext uri="{FF2B5EF4-FFF2-40B4-BE49-F238E27FC236}">
                <a16:creationId xmlns:a16="http://schemas.microsoft.com/office/drawing/2014/main" id="{C8D7BA44-BA80-476D-B68D-4D372B1A9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00" y="1907381"/>
            <a:ext cx="10571998" cy="4331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4999BCB-3C37-4733-869E-A2FE159C0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058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FE5A54-AB65-48FA-A6C4-E8DA5F9EB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рецепта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EE628BF-62B5-4650-9E62-3BD079792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649" y="2105024"/>
            <a:ext cx="6448425" cy="4414897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0157095-E757-4B6C-93FF-0C6CABA18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452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976B4F-C4B7-4E60-BA4C-D7EB72A9D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Рецепт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8B7FEFB-E8E0-411C-97A5-16AF54781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500" y="97366"/>
            <a:ext cx="5780078" cy="6663267"/>
          </a:xfrm>
          <a:prstGeom prst="rect">
            <a:avLst/>
          </a:prstGeo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AEB846-DDC6-4158-83EC-7F8B7437E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071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5AEF4C-3CD8-4265-9F10-7A9E0FA20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ru-RU" sz="240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чего </a:t>
            </a:r>
            <a:r>
              <a:rPr lang="ru-RU" sz="2400" spc="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разрабатывается  </a:t>
            </a:r>
            <a:r>
              <a:rPr lang="ru-RU" sz="2400" spc="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E52608-F2E3-409F-97F2-A4528D251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 приложение разрабатывалось для эффективной работы медицинских сотрудников и оперативного доступа к медицинской карточке.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3E99079-2E99-4946-982E-8A853CEAB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0637" y="446088"/>
            <a:ext cx="6717143" cy="4230687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21EC5E-9AFC-4675-A774-1EDBCC094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558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80BB12-6645-434B-86A0-9D3AAB23D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Экономический раздел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E711410-EA35-480B-A9AD-DF39AD0ED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91EFA2D-053C-451D-8B79-B6A605842C8B}"/>
              </a:ext>
            </a:extLst>
          </p:cNvPr>
          <p:cNvSpPr/>
          <p:nvPr/>
        </p:nvSpPr>
        <p:spPr>
          <a:xfrm>
            <a:off x="367295" y="3948953"/>
            <a:ext cx="956441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Цена предложения разработанного программного продукта составляет: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129345,58 </a:t>
            </a:r>
          </a:p>
        </p:txBody>
      </p:sp>
      <p:pic>
        <p:nvPicPr>
          <p:cNvPr id="8" name="Рисунок 7" descr="Изображение выглядит как текст, калькулятор, электроника&#10;&#10;Автоматически созданное описание">
            <a:extLst>
              <a:ext uri="{FF2B5EF4-FFF2-40B4-BE49-F238E27FC236}">
                <a16:creationId xmlns:a16="http://schemas.microsoft.com/office/drawing/2014/main" id="{E71E45A8-A82A-03D0-4F58-C2B6F800E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909" y="4472685"/>
            <a:ext cx="2879244" cy="2385315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08DBF4E-A1B3-45C8-8639-47B785280AA4}"/>
              </a:ext>
            </a:extLst>
          </p:cNvPr>
          <p:cNvSpPr/>
          <p:nvPr/>
        </p:nvSpPr>
        <p:spPr>
          <a:xfrm>
            <a:off x="367295" y="2505670"/>
            <a:ext cx="75659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Полные затраты на разработку программного продукта:</a:t>
            </a:r>
          </a:p>
          <a:p>
            <a:pPr marL="4572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50565,86 рублей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5537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Заключение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654834" y="1610744"/>
            <a:ext cx="10554574" cy="363651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изучена предметная область;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спроектирована база данных;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разработана структура и дизайн веб-приложения;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F645F7-410D-4EBE-9E18-AA91B2B91BEC}" type="slidenum">
              <a:rPr lang="ru-RU" smtClean="0"/>
              <a:t>21</a:t>
            </a:fld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8ADE1A4-C695-4A68-9E2F-B8C816BAB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E0ED0F1-A1AC-4A55-9FD8-E91BB13A4090}"/>
              </a:ext>
            </a:extLst>
          </p:cNvPr>
          <p:cNvSpPr/>
          <p:nvPr/>
        </p:nvSpPr>
        <p:spPr>
          <a:xfrm>
            <a:off x="3585697" y="3075057"/>
            <a:ext cx="502060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20869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1BF2D64-7D99-4BCE-AAB7-701971DD197E}"/>
              </a:ext>
            </a:extLst>
          </p:cNvPr>
          <p:cNvSpPr/>
          <p:nvPr/>
        </p:nvSpPr>
        <p:spPr>
          <a:xfrm>
            <a:off x="4131746" y="98485"/>
            <a:ext cx="50718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ru-RU" sz="3200" b="1" spc="120" dirty="0">
                <a:solidFill>
                  <a:srgbClr val="FEFEFE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Диаграмма прецедентов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FDE4D59-4E66-43A1-9BCD-A73B9278B80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91727" y="683260"/>
            <a:ext cx="7742873" cy="493649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32D758D-9302-432E-AAB0-6409039E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198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5">
            <a:extLst>
              <a:ext uri="{FF2B5EF4-FFF2-40B4-BE49-F238E27FC236}">
                <a16:creationId xmlns:a16="http://schemas.microsoft.com/office/drawing/2014/main" id="{200C17B1-20E7-4566-B5DA-E141261E05EC}"/>
              </a:ext>
            </a:extLst>
          </p:cNvPr>
          <p:cNvSpPr/>
          <p:nvPr/>
        </p:nvSpPr>
        <p:spPr>
          <a:xfrm>
            <a:off x="3289938" y="534173"/>
            <a:ext cx="5612121" cy="6323827"/>
          </a:xfrm>
          <a:custGeom>
            <a:avLst/>
            <a:gdLst/>
            <a:ahLst/>
            <a:cxnLst/>
            <a:rect l="l" t="t" r="r" b="b"/>
            <a:pathLst>
              <a:path w="6124575" h="10287000">
                <a:moveTo>
                  <a:pt x="6124574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6124574" y="0"/>
                </a:lnTo>
                <a:lnTo>
                  <a:pt x="6124574" y="10286999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ECA23AB-F8A2-42F8-B040-CE23CC45D2BC}"/>
              </a:ext>
            </a:extLst>
          </p:cNvPr>
          <p:cNvSpPr/>
          <p:nvPr/>
        </p:nvSpPr>
        <p:spPr>
          <a:xfrm>
            <a:off x="2689809" y="42562"/>
            <a:ext cx="68123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spc="3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</a:t>
            </a:r>
            <a:r>
              <a:rPr lang="ru-RU" sz="32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spc="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входной</a:t>
            </a:r>
            <a:r>
              <a:rPr lang="ru-RU" sz="32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spc="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информации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D466406-4941-4D91-969D-41429090A8C0}"/>
              </a:ext>
            </a:extLst>
          </p:cNvPr>
          <p:cNvSpPr/>
          <p:nvPr/>
        </p:nvSpPr>
        <p:spPr>
          <a:xfrm>
            <a:off x="4010025" y="4542700"/>
            <a:ext cx="6096000" cy="16879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3771900" algn="l"/>
                <a:tab pos="540385" algn="l"/>
                <a:tab pos="3771900" algn="l"/>
              </a:tabLst>
            </a:pPr>
            <a:r>
              <a:rPr lang="ru-RU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информация об услугах;</a:t>
            </a: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"/>
              <a:tabLst>
                <a:tab pos="3771900" algn="l"/>
                <a:tab pos="540385" algn="l"/>
                <a:tab pos="3771900" algn="l"/>
              </a:tabLst>
            </a:pPr>
            <a:r>
              <a:rPr lang="ru-RU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информация о записях на приём.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  <a:tabLst>
                <a:tab pos="3771900" algn="l"/>
                <a:tab pos="540385" algn="l"/>
                <a:tab pos="3771900" algn="l"/>
              </a:tabLst>
            </a:pP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CEF93ED-DF9E-402C-93E4-BFA2BBF82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883" b="94872" l="10000" r="93247">
                        <a14:foregroundMark x1="46623" y1="9177" x2="29740" y2="12551"/>
                        <a14:foregroundMark x1="29740" y1="12551" x2="23117" y2="16194"/>
                        <a14:foregroundMark x1="23117" y1="16194" x2="17792" y2="30769"/>
                        <a14:foregroundMark x1="17792" y1="30769" x2="18182" y2="39811"/>
                        <a14:foregroundMark x1="18182" y1="39811" x2="23247" y2="54251"/>
                        <a14:foregroundMark x1="23247" y1="54251" x2="24935" y2="78003"/>
                        <a14:foregroundMark x1="24935" y1="78003" x2="28182" y2="85830"/>
                        <a14:foregroundMark x1="28182" y1="85830" x2="34545" y2="88664"/>
                        <a14:foregroundMark x1="34545" y1="88664" x2="42208" y2="89474"/>
                        <a14:foregroundMark x1="42208" y1="89474" x2="77013" y2="81242"/>
                        <a14:foregroundMark x1="77013" y1="81242" x2="84156" y2="77328"/>
                        <a14:foregroundMark x1="84156" y1="77328" x2="86623" y2="63158"/>
                        <a14:foregroundMark x1="86623" y1="63158" x2="80000" y2="29690"/>
                        <a14:foregroundMark x1="80000" y1="29690" x2="77143" y2="22402"/>
                        <a14:foregroundMark x1="77143" y1="22402" x2="57532" y2="11336"/>
                        <a14:foregroundMark x1="57532" y1="11336" x2="51429" y2="10796"/>
                        <a14:foregroundMark x1="42078" y1="6883" x2="23636" y2="12416"/>
                        <a14:foregroundMark x1="23636" y1="12416" x2="15195" y2="24022"/>
                        <a14:foregroundMark x1="15195" y1="24022" x2="11169" y2="41026"/>
                        <a14:foregroundMark x1="11169" y1="41026" x2="10260" y2="65587"/>
                        <a14:foregroundMark x1="10260" y1="65587" x2="21558" y2="84480"/>
                        <a14:foregroundMark x1="21558" y1="84480" x2="28831" y2="88934"/>
                        <a14:foregroundMark x1="28831" y1="88934" x2="52078" y2="94062"/>
                        <a14:foregroundMark x1="52078" y1="94062" x2="61169" y2="92173"/>
                        <a14:foregroundMark x1="61169" y1="92173" x2="74156" y2="86370"/>
                        <a14:foregroundMark x1="74156" y1="86370" x2="77273" y2="82051"/>
                        <a14:foregroundMark x1="39351" y1="6478" x2="70260" y2="12011"/>
                        <a14:foregroundMark x1="70260" y1="12011" x2="75714" y2="16464"/>
                        <a14:foregroundMark x1="75714" y1="16464" x2="79221" y2="22402"/>
                        <a14:foregroundMark x1="79221" y1="22402" x2="84416" y2="26856"/>
                        <a14:foregroundMark x1="84416" y1="26856" x2="87662" y2="43050"/>
                        <a14:foregroundMark x1="87662" y1="43050" x2="87532" y2="50607"/>
                        <a14:foregroundMark x1="87532" y1="50607" x2="76104" y2="60189"/>
                        <a14:foregroundMark x1="76104" y1="60189" x2="90260" y2="55061"/>
                        <a14:foregroundMark x1="90260" y1="55061" x2="93247" y2="48718"/>
                        <a14:foregroundMark x1="93247" y1="48718" x2="91948" y2="43320"/>
                        <a14:foregroundMark x1="91558" y1="38731" x2="92208" y2="42375"/>
                        <a14:foregroundMark x1="92857" y1="52767" x2="92338" y2="56275"/>
                        <a14:foregroundMark x1="31688" y1="79352" x2="43247" y2="77463"/>
                        <a14:foregroundMark x1="43247" y1="94467" x2="49870" y2="94872"/>
                        <a14:foregroundMark x1="49870" y1="94872" x2="55714" y2="94467"/>
                        <a14:foregroundMark x1="58442" y1="82996" x2="35455" y2="81646"/>
                        <a14:foregroundMark x1="75325" y1="85290" x2="82078" y2="81916"/>
                        <a14:foregroundMark x1="82078" y1="81916" x2="90130" y2="62888"/>
                        <a14:foregroundMark x1="38182" y1="5938" x2="57403" y2="6883"/>
                        <a14:foregroundMark x1="57403" y1="6883" x2="72468" y2="12551"/>
                        <a14:foregroundMark x1="72468" y1="12551" x2="78182" y2="17139"/>
                        <a14:foregroundMark x1="78182" y1="17139" x2="81948" y2="23482"/>
                        <a14:foregroundMark x1="81948" y1="23482" x2="82078" y2="24157"/>
                        <a14:foregroundMark x1="63506" y1="71525" x2="47792" y2="70580"/>
                        <a14:foregroundMark x1="47792" y1="70580" x2="40519" y2="68016"/>
                        <a14:foregroundMark x1="40519" y1="68016" x2="35584" y2="63023"/>
                        <a14:foregroundMark x1="35584" y1="63023" x2="33636" y2="70445"/>
                        <a14:foregroundMark x1="33636" y1="70445" x2="40260" y2="73279"/>
                        <a14:foregroundMark x1="40260" y1="73279" x2="48052" y2="72065"/>
                        <a14:foregroundMark x1="48052" y1="72065" x2="54805" y2="60864"/>
                        <a14:foregroundMark x1="54805" y1="60864" x2="54675" y2="38866"/>
                        <a14:foregroundMark x1="54675" y1="38866" x2="46494" y2="29690"/>
                        <a14:foregroundMark x1="46494" y1="29690" x2="38312" y2="27395"/>
                        <a14:foregroundMark x1="38312" y1="27395" x2="40000" y2="38192"/>
                        <a14:foregroundMark x1="40000" y1="38192" x2="38831" y2="57355"/>
                        <a14:foregroundMark x1="38831" y1="57355" x2="50390" y2="60864"/>
                        <a14:foregroundMark x1="50390" y1="60864" x2="60000" y2="58570"/>
                        <a14:foregroundMark x1="60000" y1="58570" x2="59091" y2="48853"/>
                        <a14:foregroundMark x1="59091" y1="48853" x2="29610" y2="33063"/>
                        <a14:foregroundMark x1="29610" y1="33063" x2="37273" y2="25236"/>
                        <a14:foregroundMark x1="37273" y1="25236" x2="27273" y2="51282"/>
                        <a14:foregroundMark x1="27273" y1="51282" x2="33896" y2="58300"/>
                        <a14:foregroundMark x1="33896" y1="58300" x2="35325" y2="50202"/>
                        <a14:foregroundMark x1="35325" y1="50202" x2="47403" y2="38057"/>
                        <a14:foregroundMark x1="47403" y1="38057" x2="49870" y2="31579"/>
                        <a14:foregroundMark x1="49870" y1="31579" x2="59091" y2="24696"/>
                        <a14:foregroundMark x1="59091" y1="24696" x2="67792" y2="44669"/>
                        <a14:foregroundMark x1="67792" y1="44669" x2="69351" y2="52362"/>
                        <a14:foregroundMark x1="69351" y1="52362" x2="67792" y2="62078"/>
                        <a14:foregroundMark x1="67792" y1="62078" x2="62208" y2="69906"/>
                        <a14:foregroundMark x1="62208" y1="69906" x2="55844" y2="74494"/>
                        <a14:foregroundMark x1="55844" y1="74494" x2="41948" y2="71930"/>
                        <a14:foregroundMark x1="41948" y1="71930" x2="37922" y2="63833"/>
                        <a14:foregroundMark x1="37922" y1="63833" x2="41948" y2="56410"/>
                        <a14:foregroundMark x1="41948" y1="56410" x2="56753" y2="44534"/>
                        <a14:foregroundMark x1="56753" y1="44534" x2="63636" y2="40891"/>
                        <a14:foregroundMark x1="63636" y1="40891" x2="63506" y2="43590"/>
                        <a14:foregroundMark x1="29221" y1="47908" x2="36364" y2="48313"/>
                        <a14:foregroundMark x1="36364" y1="48313" x2="38831" y2="4574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92793" y="494710"/>
            <a:ext cx="4206413" cy="4047990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509A99B-70DD-4C75-ACA5-43D30A234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011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8EB9CEC-B28B-4038-BB0E-E7B123B95E22}"/>
              </a:ext>
            </a:extLst>
          </p:cNvPr>
          <p:cNvSpPr/>
          <p:nvPr/>
        </p:nvSpPr>
        <p:spPr>
          <a:xfrm>
            <a:off x="3907516" y="0"/>
            <a:ext cx="41973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Выходная информация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B9A61D52-15D6-4188-AAC9-7823BBA065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220905"/>
              </p:ext>
            </p:extLst>
          </p:nvPr>
        </p:nvGraphicFramePr>
        <p:xfrm>
          <a:off x="1566227" y="1265523"/>
          <a:ext cx="9392920" cy="16158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17140">
                  <a:extLst>
                    <a:ext uri="{9D8B030D-6E8A-4147-A177-3AD203B41FA5}">
                      <a16:colId xmlns:a16="http://schemas.microsoft.com/office/drawing/2014/main" val="2922225528"/>
                    </a:ext>
                  </a:extLst>
                </a:gridCol>
                <a:gridCol w="973455">
                  <a:extLst>
                    <a:ext uri="{9D8B030D-6E8A-4147-A177-3AD203B41FA5}">
                      <a16:colId xmlns:a16="http://schemas.microsoft.com/office/drawing/2014/main" val="38985719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967702536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544561747"/>
                    </a:ext>
                  </a:extLst>
                </a:gridCol>
                <a:gridCol w="1195070">
                  <a:extLst>
                    <a:ext uri="{9D8B030D-6E8A-4147-A177-3AD203B41FA5}">
                      <a16:colId xmlns:a16="http://schemas.microsoft.com/office/drawing/2014/main" val="2000266903"/>
                    </a:ext>
                  </a:extLst>
                </a:gridCol>
                <a:gridCol w="719455">
                  <a:extLst>
                    <a:ext uri="{9D8B030D-6E8A-4147-A177-3AD203B41FA5}">
                      <a16:colId xmlns:a16="http://schemas.microsoft.com/office/drawing/2014/main" val="4052798521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611786979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3626052282"/>
                    </a:ext>
                  </a:extLst>
                </a:gridCol>
              </a:tblGrid>
              <a:tr h="495935">
                <a:tc>
                  <a:txBody>
                    <a:bodyPr/>
                    <a:lstStyle/>
                    <a:p>
                      <a:pPr marL="90170" algn="ctr">
                        <a:lnSpc>
                          <a:spcPct val="130000"/>
                        </a:lnSpc>
                        <a:spcAft>
                          <a:spcPts val="0"/>
                        </a:spcAft>
                        <a:tabLst>
                          <a:tab pos="3771900" algn="l"/>
                        </a:tabLst>
                      </a:pPr>
                      <a:r>
                        <a:rPr lang="en-US" sz="1200">
                          <a:effectLst/>
                        </a:rPr>
                        <a:t>Номер рецепта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0170" algn="ctr">
                        <a:lnSpc>
                          <a:spcPct val="130000"/>
                        </a:lnSpc>
                        <a:spcAft>
                          <a:spcPts val="0"/>
                        </a:spcAft>
                        <a:tabLst>
                          <a:tab pos="3771900" algn="l"/>
                        </a:tabLst>
                      </a:pPr>
                      <a:r>
                        <a:rPr lang="en-US" sz="1200">
                          <a:effectLst/>
                        </a:rPr>
                        <a:t>Количество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0170" algn="ctr">
                        <a:lnSpc>
                          <a:spcPct val="130000"/>
                        </a:lnSpc>
                        <a:spcAft>
                          <a:spcPts val="0"/>
                        </a:spcAft>
                        <a:tabLst>
                          <a:tab pos="3771900" algn="l"/>
                        </a:tabLst>
                      </a:pPr>
                      <a:r>
                        <a:rPr lang="en-US" sz="1200">
                          <a:effectLst/>
                        </a:rPr>
                        <a:t>Дозировка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0170" algn="ctr">
                        <a:lnSpc>
                          <a:spcPct val="130000"/>
                        </a:lnSpc>
                        <a:spcAft>
                          <a:spcPts val="0"/>
                        </a:spcAft>
                        <a:tabLst>
                          <a:tab pos="3771900" algn="l"/>
                        </a:tabLst>
                      </a:pPr>
                      <a:r>
                        <a:rPr lang="en-US" sz="1200">
                          <a:effectLst/>
                        </a:rPr>
                        <a:t>Дата выписки рецепта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0170" algn="ctr">
                        <a:lnSpc>
                          <a:spcPct val="130000"/>
                        </a:lnSpc>
                        <a:spcAft>
                          <a:spcPts val="0"/>
                        </a:spcAft>
                        <a:tabLst>
                          <a:tab pos="3771900" algn="l"/>
                        </a:tabLst>
                      </a:pPr>
                      <a:r>
                        <a:rPr lang="en-US" sz="1200">
                          <a:effectLst/>
                        </a:rPr>
                        <a:t>Дата окончания рецепта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0170" algn="ctr">
                        <a:lnSpc>
                          <a:spcPct val="130000"/>
                        </a:lnSpc>
                        <a:spcAft>
                          <a:spcPts val="0"/>
                        </a:spcAft>
                        <a:tabLst>
                          <a:tab pos="3771900" algn="l"/>
                        </a:tabLst>
                      </a:pPr>
                      <a:r>
                        <a:rPr lang="en-US" sz="1200">
                          <a:effectLst/>
                        </a:rPr>
                        <a:t>Болезнь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0170" algn="ctr">
                        <a:lnSpc>
                          <a:spcPct val="130000"/>
                        </a:lnSpc>
                        <a:spcAft>
                          <a:spcPts val="0"/>
                        </a:spcAft>
                        <a:tabLst>
                          <a:tab pos="3771900" algn="l"/>
                        </a:tabLst>
                      </a:pPr>
                      <a:r>
                        <a:rPr lang="en-US" sz="1200">
                          <a:effectLst/>
                        </a:rPr>
                        <a:t>Выписал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0170" algn="ctr">
                        <a:lnSpc>
                          <a:spcPct val="130000"/>
                        </a:lnSpc>
                        <a:spcAft>
                          <a:spcPts val="0"/>
                        </a:spcAft>
                        <a:tabLst>
                          <a:tab pos="3771900" algn="l"/>
                        </a:tabLst>
                      </a:pPr>
                      <a:r>
                        <a:rPr lang="en-US" sz="1200">
                          <a:effectLst/>
                        </a:rPr>
                        <a:t>Поликлиника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4479347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marL="90170" algn="just">
                        <a:lnSpc>
                          <a:spcPct val="130000"/>
                        </a:lnSpc>
                        <a:spcAft>
                          <a:spcPts val="0"/>
                        </a:spcAft>
                        <a:tabLst>
                          <a:tab pos="3771900" algn="l"/>
                        </a:tabLst>
                      </a:pPr>
                      <a:r>
                        <a:rPr lang="ru-RU" sz="1200" dirty="0">
                          <a:effectLst/>
                        </a:rPr>
                        <a:t>1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0170" algn="just">
                        <a:lnSpc>
                          <a:spcPct val="130000"/>
                        </a:lnSpc>
                        <a:spcAft>
                          <a:spcPts val="0"/>
                        </a:spcAft>
                        <a:tabLst>
                          <a:tab pos="3771900" algn="l"/>
                        </a:tabLs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0170" algn="just">
                        <a:lnSpc>
                          <a:spcPct val="130000"/>
                        </a:lnSpc>
                        <a:spcAft>
                          <a:spcPts val="0"/>
                        </a:spcAft>
                        <a:tabLst>
                          <a:tab pos="3771900" algn="l"/>
                        </a:tabLst>
                      </a:pPr>
                      <a:r>
                        <a:rPr lang="en-US" sz="1200">
                          <a:effectLst/>
                        </a:rPr>
                        <a:t>20 мл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0170" algn="just">
                        <a:lnSpc>
                          <a:spcPct val="130000"/>
                        </a:lnSpc>
                        <a:spcAft>
                          <a:spcPts val="0"/>
                        </a:spcAft>
                        <a:tabLst>
                          <a:tab pos="3771900" algn="l"/>
                        </a:tabLst>
                      </a:pPr>
                      <a:r>
                        <a:rPr lang="en-US" sz="1200" dirty="0">
                          <a:effectLst/>
                        </a:rPr>
                        <a:t>13.05.2023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0170" algn="just">
                        <a:lnSpc>
                          <a:spcPct val="130000"/>
                        </a:lnSpc>
                        <a:spcAft>
                          <a:spcPts val="0"/>
                        </a:spcAft>
                        <a:tabLst>
                          <a:tab pos="3771900" algn="l"/>
                        </a:tabLst>
                      </a:pPr>
                      <a:r>
                        <a:rPr lang="en-US" sz="1200">
                          <a:effectLst/>
                        </a:rPr>
                        <a:t>01.06.2023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0170" algn="just">
                        <a:lnSpc>
                          <a:spcPct val="130000"/>
                        </a:lnSpc>
                        <a:spcAft>
                          <a:spcPts val="0"/>
                        </a:spcAft>
                        <a:tabLst>
                          <a:tab pos="3771900" algn="l"/>
                        </a:tabLst>
                      </a:pPr>
                      <a:r>
                        <a:rPr lang="en-US" sz="1200">
                          <a:effectLst/>
                        </a:rPr>
                        <a:t>Новая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0170" algn="just">
                        <a:lnSpc>
                          <a:spcPct val="130000"/>
                        </a:lnSpc>
                        <a:spcAft>
                          <a:spcPts val="0"/>
                        </a:spcAft>
                        <a:tabLst>
                          <a:tab pos="3771900" algn="l"/>
                        </a:tabLst>
                      </a:pPr>
                      <a:r>
                        <a:rPr lang="en-US" sz="1200">
                          <a:effectLst/>
                        </a:rPr>
                        <a:t>Екатерина Смирнова Александровна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0170" algn="just">
                        <a:lnSpc>
                          <a:spcPct val="130000"/>
                        </a:lnSpc>
                        <a:spcAft>
                          <a:spcPts val="0"/>
                        </a:spcAft>
                        <a:tabLst>
                          <a:tab pos="3771900" algn="l"/>
                        </a:tabLst>
                      </a:pPr>
                      <a:r>
                        <a:rPr lang="en-US" sz="1200" dirty="0" err="1">
                          <a:effectLst/>
                        </a:rPr>
                        <a:t>МедОс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9255162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6FEF5BE3-0FE6-4DFA-895B-6B49E28F5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3687" y="865413"/>
            <a:ext cx="258224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3771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3771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3771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3771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3771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771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771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771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771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771900" algn="l"/>
              </a:tabLst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Содержание рецепт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826E786A-22DE-4C0D-84AB-9C90BF066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635961"/>
              </p:ext>
            </p:extLst>
          </p:nvPr>
        </p:nvGraphicFramePr>
        <p:xfrm>
          <a:off x="1563687" y="3685266"/>
          <a:ext cx="9395460" cy="24944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47215">
                  <a:extLst>
                    <a:ext uri="{9D8B030D-6E8A-4147-A177-3AD203B41FA5}">
                      <a16:colId xmlns:a16="http://schemas.microsoft.com/office/drawing/2014/main" val="1397648815"/>
                    </a:ext>
                  </a:extLst>
                </a:gridCol>
                <a:gridCol w="2015490">
                  <a:extLst>
                    <a:ext uri="{9D8B030D-6E8A-4147-A177-3AD203B41FA5}">
                      <a16:colId xmlns:a16="http://schemas.microsoft.com/office/drawing/2014/main" val="3688814187"/>
                    </a:ext>
                  </a:extLst>
                </a:gridCol>
                <a:gridCol w="1850390">
                  <a:extLst>
                    <a:ext uri="{9D8B030D-6E8A-4147-A177-3AD203B41FA5}">
                      <a16:colId xmlns:a16="http://schemas.microsoft.com/office/drawing/2014/main" val="1558549405"/>
                    </a:ext>
                  </a:extLst>
                </a:gridCol>
                <a:gridCol w="1986915">
                  <a:extLst>
                    <a:ext uri="{9D8B030D-6E8A-4147-A177-3AD203B41FA5}">
                      <a16:colId xmlns:a16="http://schemas.microsoft.com/office/drawing/2014/main" val="37224396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610820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90170" algn="ctr">
                        <a:lnSpc>
                          <a:spcPct val="130000"/>
                        </a:lnSpc>
                        <a:spcAft>
                          <a:spcPts val="0"/>
                        </a:spcAft>
                        <a:tabLst>
                          <a:tab pos="3771900" algn="l"/>
                        </a:tabLst>
                      </a:pPr>
                      <a:r>
                        <a:rPr lang="en-US" sz="1200">
                          <a:effectLst/>
                        </a:rPr>
                        <a:t>Номер врача</a:t>
                      </a:r>
                      <a:endParaRPr lang="ru-RU" sz="1400">
                        <a:effectLst/>
                      </a:endParaRPr>
                    </a:p>
                    <a:p>
                      <a:pPr marL="90170" algn="ctr">
                        <a:lnSpc>
                          <a:spcPct val="130000"/>
                        </a:lnSpc>
                        <a:spcAft>
                          <a:spcPts val="800"/>
                        </a:spcAft>
                        <a:tabLst>
                          <a:tab pos="3771900" algn="l"/>
                        </a:tabLs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0170" algn="ctr">
                        <a:lnSpc>
                          <a:spcPct val="130000"/>
                        </a:lnSpc>
                        <a:spcAft>
                          <a:spcPts val="0"/>
                        </a:spcAft>
                        <a:tabLst>
                          <a:tab pos="3771900" algn="l"/>
                        </a:tabLst>
                      </a:pPr>
                      <a:r>
                        <a:rPr lang="en-US" sz="1200">
                          <a:effectLst/>
                        </a:rPr>
                        <a:t>ФИО</a:t>
                      </a:r>
                      <a:endParaRPr lang="ru-RU" sz="1400">
                        <a:effectLst/>
                      </a:endParaRPr>
                    </a:p>
                    <a:p>
                      <a:pPr marL="90170" algn="ctr">
                        <a:lnSpc>
                          <a:spcPct val="130000"/>
                        </a:lnSpc>
                        <a:spcAft>
                          <a:spcPts val="800"/>
                        </a:spcAft>
                        <a:tabLst>
                          <a:tab pos="3771900" algn="l"/>
                        </a:tabLs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0170" algn="ctr">
                        <a:lnSpc>
                          <a:spcPct val="130000"/>
                        </a:lnSpc>
                        <a:spcAft>
                          <a:spcPts val="0"/>
                        </a:spcAft>
                        <a:tabLst>
                          <a:tab pos="3771900" algn="l"/>
                        </a:tabLst>
                      </a:pPr>
                      <a:r>
                        <a:rPr lang="en-US" sz="1200">
                          <a:effectLst/>
                        </a:rPr>
                        <a:t>Сумма</a:t>
                      </a:r>
                      <a:endParaRPr lang="ru-RU" sz="1400">
                        <a:effectLst/>
                      </a:endParaRPr>
                    </a:p>
                    <a:p>
                      <a:pPr marL="90170" algn="ctr">
                        <a:lnSpc>
                          <a:spcPct val="130000"/>
                        </a:lnSpc>
                        <a:spcAft>
                          <a:spcPts val="800"/>
                        </a:spcAft>
                        <a:tabLst>
                          <a:tab pos="3771900" algn="l"/>
                        </a:tabLs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0170" algn="ctr">
                        <a:lnSpc>
                          <a:spcPct val="130000"/>
                        </a:lnSpc>
                        <a:spcAft>
                          <a:spcPts val="0"/>
                        </a:spcAft>
                        <a:tabLst>
                          <a:tab pos="3771900" algn="l"/>
                        </a:tabLst>
                      </a:pPr>
                      <a:r>
                        <a:rPr lang="en-US" sz="1200">
                          <a:effectLst/>
                        </a:rPr>
                        <a:t>Количество выполненных услуг</a:t>
                      </a:r>
                      <a:endParaRPr lang="ru-RU" sz="1400">
                        <a:effectLst/>
                      </a:endParaRPr>
                    </a:p>
                    <a:p>
                      <a:pPr marL="90170" algn="ctr">
                        <a:lnSpc>
                          <a:spcPct val="130000"/>
                        </a:lnSpc>
                        <a:spcAft>
                          <a:spcPts val="800"/>
                        </a:spcAft>
                        <a:tabLst>
                          <a:tab pos="3771900" algn="l"/>
                        </a:tabLs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0170" algn="ctr">
                        <a:lnSpc>
                          <a:spcPct val="130000"/>
                        </a:lnSpc>
                        <a:spcAft>
                          <a:spcPts val="0"/>
                        </a:spcAft>
                        <a:tabLst>
                          <a:tab pos="3771900" algn="l"/>
                        </a:tabLst>
                      </a:pPr>
                      <a:r>
                        <a:rPr lang="ru-RU" sz="1200">
                          <a:effectLst/>
                        </a:rPr>
                        <a:t>Общая сумма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55917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90170" algn="ctr">
                        <a:lnSpc>
                          <a:spcPct val="130000"/>
                        </a:lnSpc>
                        <a:spcAft>
                          <a:spcPts val="0"/>
                        </a:spcAft>
                        <a:tabLst>
                          <a:tab pos="3771900" algn="l"/>
                        </a:tabLst>
                      </a:pPr>
                      <a:r>
                        <a:rPr lang="en-US" sz="1200">
                          <a:effectLst/>
                        </a:rPr>
                        <a:t>user2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90170" algn="ctr">
                        <a:lnSpc>
                          <a:spcPct val="130000"/>
                        </a:lnSpc>
                        <a:spcAft>
                          <a:spcPts val="0"/>
                        </a:spcAft>
                        <a:tabLst>
                          <a:tab pos="3771900" algn="l"/>
                        </a:tabLst>
                      </a:pPr>
                      <a:r>
                        <a:rPr lang="en-US" sz="1200">
                          <a:effectLst/>
                        </a:rPr>
                        <a:t>Екатерина Смирнова Александровна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90170" algn="ctr">
                        <a:lnSpc>
                          <a:spcPct val="130000"/>
                        </a:lnSpc>
                        <a:spcAft>
                          <a:spcPts val="0"/>
                        </a:spcAft>
                        <a:tabLst>
                          <a:tab pos="3771900" algn="l"/>
                        </a:tabLst>
                      </a:pPr>
                      <a:r>
                        <a:rPr lang="en-US" sz="1200">
                          <a:effectLst/>
                        </a:rPr>
                        <a:t>2664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90170" algn="ctr">
                        <a:lnSpc>
                          <a:spcPct val="130000"/>
                        </a:lnSpc>
                        <a:spcAft>
                          <a:spcPts val="0"/>
                        </a:spcAft>
                        <a:tabLst>
                          <a:tab pos="3771900" algn="l"/>
                        </a:tabLs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90170" algn="ctr">
                        <a:lnSpc>
                          <a:spcPct val="130000"/>
                        </a:lnSpc>
                        <a:spcAft>
                          <a:spcPts val="0"/>
                        </a:spcAft>
                        <a:tabLst>
                          <a:tab pos="3771900" algn="l"/>
                        </a:tabLst>
                      </a:pPr>
                      <a:r>
                        <a:rPr lang="en-US" sz="1200">
                          <a:effectLst/>
                        </a:rPr>
                        <a:t>11864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8485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90170" algn="ctr">
                        <a:lnSpc>
                          <a:spcPct val="130000"/>
                        </a:lnSpc>
                        <a:spcAft>
                          <a:spcPts val="0"/>
                        </a:spcAft>
                        <a:tabLst>
                          <a:tab pos="3771900" algn="l"/>
                        </a:tabLst>
                      </a:pPr>
                      <a:r>
                        <a:rPr lang="en-US" sz="1200">
                          <a:effectLst/>
                        </a:rPr>
                        <a:t>user3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90170" algn="ctr">
                        <a:lnSpc>
                          <a:spcPct val="130000"/>
                        </a:lnSpc>
                        <a:spcAft>
                          <a:spcPts val="0"/>
                        </a:spcAft>
                        <a:tabLst>
                          <a:tab pos="3771900" algn="l"/>
                        </a:tabLst>
                      </a:pPr>
                      <a:r>
                        <a:rPr lang="en-US" sz="1200">
                          <a:effectLst/>
                        </a:rPr>
                        <a:t>Алексей Петров Сергеевич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90170" algn="ctr">
                        <a:lnSpc>
                          <a:spcPct val="130000"/>
                        </a:lnSpc>
                        <a:spcAft>
                          <a:spcPts val="0"/>
                        </a:spcAft>
                        <a:tabLst>
                          <a:tab pos="3771900" algn="l"/>
                        </a:tabLst>
                      </a:pPr>
                      <a:r>
                        <a:rPr lang="en-US" sz="1200">
                          <a:effectLst/>
                        </a:rPr>
                        <a:t>1700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90170" algn="ctr">
                        <a:lnSpc>
                          <a:spcPct val="130000"/>
                        </a:lnSpc>
                        <a:spcAft>
                          <a:spcPts val="0"/>
                        </a:spcAft>
                        <a:tabLst>
                          <a:tab pos="3771900" algn="l"/>
                        </a:tabLs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9017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3771900" algn="l"/>
                        </a:tabLs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338720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90170" algn="ctr">
                        <a:lnSpc>
                          <a:spcPct val="130000"/>
                        </a:lnSpc>
                        <a:spcAft>
                          <a:spcPts val="0"/>
                        </a:spcAft>
                        <a:tabLst>
                          <a:tab pos="3771900" algn="l"/>
                        </a:tabLst>
                      </a:pPr>
                      <a:r>
                        <a:rPr lang="en-US" sz="1200">
                          <a:effectLst/>
                        </a:rPr>
                        <a:t>user4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90170" algn="ctr">
                        <a:lnSpc>
                          <a:spcPct val="130000"/>
                        </a:lnSpc>
                        <a:spcAft>
                          <a:spcPts val="0"/>
                        </a:spcAft>
                        <a:tabLst>
                          <a:tab pos="3771900" algn="l"/>
                        </a:tabLst>
                      </a:pPr>
                      <a:r>
                        <a:rPr lang="en-US" sz="1200">
                          <a:effectLst/>
                        </a:rPr>
                        <a:t>Мария Соколова Андреевна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90170" algn="ctr">
                        <a:lnSpc>
                          <a:spcPct val="130000"/>
                        </a:lnSpc>
                        <a:spcAft>
                          <a:spcPts val="0"/>
                        </a:spcAft>
                        <a:tabLst>
                          <a:tab pos="3771900" algn="l"/>
                        </a:tabLst>
                      </a:pPr>
                      <a:r>
                        <a:rPr lang="en-US" sz="1200">
                          <a:effectLst/>
                        </a:rPr>
                        <a:t>7500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90170" algn="ctr">
                        <a:lnSpc>
                          <a:spcPct val="130000"/>
                        </a:lnSpc>
                        <a:spcAft>
                          <a:spcPts val="0"/>
                        </a:spcAft>
                        <a:tabLst>
                          <a:tab pos="3771900" algn="l"/>
                        </a:tabLs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9017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3771900" algn="l"/>
                        </a:tabLs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60511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90170" algn="ctr">
                        <a:lnSpc>
                          <a:spcPct val="130000"/>
                        </a:lnSpc>
                        <a:spcAft>
                          <a:spcPts val="0"/>
                        </a:spcAft>
                        <a:tabLst>
                          <a:tab pos="3771900" algn="l"/>
                        </a:tabLst>
                      </a:pPr>
                      <a:r>
                        <a:rPr lang="en-US" sz="1200">
                          <a:effectLst/>
                        </a:rPr>
                        <a:t>user2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90170" algn="ctr">
                        <a:lnSpc>
                          <a:spcPct val="130000"/>
                        </a:lnSpc>
                        <a:spcAft>
                          <a:spcPts val="0"/>
                        </a:spcAft>
                        <a:tabLst>
                          <a:tab pos="3771900" algn="l"/>
                        </a:tabLst>
                      </a:pPr>
                      <a:r>
                        <a:rPr lang="en-US" sz="1200">
                          <a:effectLst/>
                        </a:rPr>
                        <a:t>Екатерина Смирнова Александровна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90170" algn="ctr">
                        <a:lnSpc>
                          <a:spcPct val="130000"/>
                        </a:lnSpc>
                        <a:spcAft>
                          <a:spcPts val="0"/>
                        </a:spcAft>
                        <a:tabLst>
                          <a:tab pos="3771900" algn="l"/>
                        </a:tabLst>
                      </a:pPr>
                      <a:r>
                        <a:rPr lang="en-US" sz="1200">
                          <a:effectLst/>
                        </a:rPr>
                        <a:t>2664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90170" algn="ctr">
                        <a:lnSpc>
                          <a:spcPct val="130000"/>
                        </a:lnSpc>
                        <a:spcAft>
                          <a:spcPts val="0"/>
                        </a:spcAft>
                        <a:tabLst>
                          <a:tab pos="3771900" algn="l"/>
                        </a:tabLs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9017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3771900" algn="l"/>
                        </a:tabLs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26993122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F18F3F68-BB80-47D9-8D2F-94F21B2B8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3687" y="3256611"/>
            <a:ext cx="36661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3771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3771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3771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3771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3771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771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771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771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771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771900" algn="l"/>
              </a:tabLst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Содержание отчета за месяц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9A4C809E-F636-4777-B05F-7FC611350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352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AB9ED2D-CBE0-49C3-BA4E-4871E4D05FE0}"/>
              </a:ext>
            </a:extLst>
          </p:cNvPr>
          <p:cNvSpPr/>
          <p:nvPr/>
        </p:nvSpPr>
        <p:spPr>
          <a:xfrm>
            <a:off x="4645283" y="119360"/>
            <a:ext cx="26180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spc="-85" dirty="0">
                <a:latin typeface="Georgia"/>
              </a:rPr>
              <a:t>Схема отношений</a:t>
            </a:r>
            <a:endParaRPr lang="ru-RU" sz="2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BBCAC23-B1D4-470D-A8B7-04F58E327F3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19752" y="824546"/>
            <a:ext cx="6669086" cy="545242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4" name="Picture 12" descr="https://cdn-edge.kwork.ru/pics/t3/84/16653921-1632008884.jpg">
            <a:extLst>
              <a:ext uri="{FF2B5EF4-FFF2-40B4-BE49-F238E27FC236}">
                <a16:creationId xmlns:a16="http://schemas.microsoft.com/office/drawing/2014/main" id="{8CB20B1F-5827-4764-99AF-71E86587C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280737" y="4890558"/>
            <a:ext cx="2079625" cy="1386417"/>
          </a:xfrm>
          <a:prstGeom prst="rect">
            <a:avLst/>
          </a:prstGeom>
          <a:noFill/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2E5C4A-D097-4954-AF1B-94C1E1E12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444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 algn="just">
              <a:defRPr/>
            </a:pPr>
            <a:r>
              <a:rPr lang="ru-RU" sz="3100"/>
              <a:t>ИНСТРУМЕНТЫ РАЗРАБОТКИ</a:t>
            </a:r>
            <a:endParaRPr/>
          </a:p>
        </p:txBody>
      </p:sp>
      <p:pic>
        <p:nvPicPr>
          <p:cNvPr id="3078" name="Picture 6" descr="https://res.cloudinary.com/practicaldev/image/fetch/s--I362dEbM--/c_imagga_scale,f_auto,fl_progressive,h_500,q_auto,w_1000/https:/dev-to-uploads.s3.amazonaws.com/uploads/articles/kye9jxz2urq3eoo8l844.png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4254129" y="2553824"/>
            <a:ext cx="2968915" cy="148445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 bwMode="auto">
          <a:xfrm>
            <a:off x="3421826" y="4098629"/>
            <a:ext cx="41612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Next.js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использованием языка программирования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4826918" y="1805809"/>
            <a:ext cx="17396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</a:t>
            </a:r>
          </a:p>
        </p:txBody>
      </p:sp>
      <p:cxnSp>
        <p:nvCxnSpPr>
          <p:cNvPr id="10" name="Соединительная линия уступом 9"/>
          <p:cNvCxnSpPr>
            <a:cxnSpLocks/>
          </p:cNvCxnSpPr>
          <p:nvPr/>
        </p:nvCxnSpPr>
        <p:spPr bwMode="auto">
          <a:xfrm rot="5400000" flipH="1" flipV="1">
            <a:off x="4265358" y="3031828"/>
            <a:ext cx="7200799" cy="938362"/>
          </a:xfrm>
          <a:prstGeom prst="bentConnector3">
            <a:avLst>
              <a:gd name="adj1" fmla="val 513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 bwMode="auto">
          <a:xfrm>
            <a:off x="8925207" y="1845938"/>
            <a:ext cx="24203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</a:t>
            </a:r>
          </a:p>
        </p:txBody>
      </p:sp>
      <p:pic>
        <p:nvPicPr>
          <p:cNvPr id="3086" name="Picture 14" descr="https://www.phpro.be/uploads/media/sulu-100x100/00/440-react%404x.png?v=2-0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8889221" y="2159752"/>
            <a:ext cx="2420353" cy="2420353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 bwMode="auto">
          <a:xfrm>
            <a:off x="8389631" y="4121890"/>
            <a:ext cx="3491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/>
            </a:lvl1pPr>
          </a:lstStyle>
          <a:p>
            <a:pPr>
              <a:defRPr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Библиотека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F645F7-410D-4EBE-9E18-AA91B2B91BEC}" type="slidenum">
              <a:rPr lang="ru-RU" smtClean="0"/>
              <a:t>7</a:t>
            </a:fld>
            <a:endParaRPr lang="ru-RU"/>
          </a:p>
        </p:txBody>
      </p:sp>
      <p:cxnSp>
        <p:nvCxnSpPr>
          <p:cNvPr id="11" name="Соединительная линия уступом 9">
            <a:extLst>
              <a:ext uri="{FF2B5EF4-FFF2-40B4-BE49-F238E27FC236}">
                <a16:creationId xmlns:a16="http://schemas.microsoft.com/office/drawing/2014/main" id="{369742DE-C7B5-4BCB-9B00-83AEC8998676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11016" y="3031829"/>
            <a:ext cx="7200799" cy="938362"/>
          </a:xfrm>
          <a:prstGeom prst="bentConnector3">
            <a:avLst>
              <a:gd name="adj1" fmla="val 513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921BEB4-C12E-48C9-A205-C49D25E376DD}"/>
              </a:ext>
            </a:extLst>
          </p:cNvPr>
          <p:cNvSpPr txBox="1"/>
          <p:nvPr/>
        </p:nvSpPr>
        <p:spPr bwMode="auto">
          <a:xfrm>
            <a:off x="764285" y="1805809"/>
            <a:ext cx="12729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Субд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5528FE6-B717-4ACC-A430-F082FD71EF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96" y="2513695"/>
            <a:ext cx="2191931" cy="148204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DCD364-FEE1-4B12-8AD5-7D3CC6D9F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408" y="948538"/>
            <a:ext cx="12709424" cy="970450"/>
          </a:xfrm>
        </p:spPr>
        <p:txBody>
          <a:bodyPr/>
          <a:lstStyle/>
          <a:p>
            <a:r>
              <a:rPr lang="ru-RU" sz="3200" spc="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Авторизация</a:t>
            </a:r>
            <a:r>
              <a:rPr lang="en-US" sz="3200" spc="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ru-RU" sz="3200" spc="3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тестирования</a:t>
            </a:r>
            <a:br>
              <a:rPr lang="ru-RU" sz="3200" spc="31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spc="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F332C70-0FF3-444C-997C-52A4EA8BC456}"/>
              </a:ext>
            </a:extLst>
          </p:cNvPr>
          <p:cNvPicPr/>
          <p:nvPr/>
        </p:nvPicPr>
        <p:blipFill rotWithShape="1">
          <a:blip r:embed="rId2" cstate="print"/>
          <a:srcRect t="30087" r="62231" b="26730"/>
          <a:stretch/>
        </p:blipFill>
        <p:spPr bwMode="auto">
          <a:xfrm>
            <a:off x="171334" y="2217570"/>
            <a:ext cx="5700076" cy="3367088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DCAC0AD-DE89-4C05-9D60-85A41A168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217570"/>
            <a:ext cx="6010275" cy="16383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2886850-C54C-4382-8885-335831A97D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8" y="4008102"/>
            <a:ext cx="5924667" cy="1631082"/>
          </a:xfrm>
          <a:prstGeom prst="rect">
            <a:avLst/>
          </a:prstGeom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3283A4C6-EC7F-4345-AE47-869E7A3E4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901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630DA5-5750-43A5-AE00-1836AB4DD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610150"/>
            <a:ext cx="10571998" cy="970450"/>
          </a:xfrm>
        </p:spPr>
        <p:txBody>
          <a:bodyPr/>
          <a:lstStyle/>
          <a:p>
            <a:r>
              <a:rPr lang="ru-RU" dirty="0"/>
              <a:t>Просмотр списка услуг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AE99ABC-16DF-48FF-81AB-9624B13258E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859491"/>
            <a:ext cx="8528428" cy="2763309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61C425-1D3D-4166-B457-26B938114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E002281-8070-496B-AAA3-7765FA68E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536" y="4731050"/>
            <a:ext cx="8653464" cy="2860274"/>
          </a:xfrm>
          <a:prstGeom prst="rect">
            <a:avLst/>
          </a:prstGeom>
        </p:spPr>
      </p:pic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EF3A3969-E7DC-4577-9BD3-3C4C3E9F5064}"/>
              </a:ext>
            </a:extLst>
          </p:cNvPr>
          <p:cNvCxnSpPr/>
          <p:nvPr/>
        </p:nvCxnSpPr>
        <p:spPr>
          <a:xfrm>
            <a:off x="8051800" y="3429000"/>
            <a:ext cx="0" cy="14726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8392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955</TotalTime>
  <Words>263</Words>
  <Application>Microsoft Office PowerPoint</Application>
  <PresentationFormat>Широкоэкранный</PresentationFormat>
  <Paragraphs>109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31" baseType="lpstr">
      <vt:lpstr>Arial</vt:lpstr>
      <vt:lpstr>Calibri</vt:lpstr>
      <vt:lpstr>Cambria</vt:lpstr>
      <vt:lpstr>Century Gothic</vt:lpstr>
      <vt:lpstr>Georgia</vt:lpstr>
      <vt:lpstr>Symbol</vt:lpstr>
      <vt:lpstr>Times New Roman</vt:lpstr>
      <vt:lpstr>Wingdings 2</vt:lpstr>
      <vt:lpstr>Цитаты</vt:lpstr>
      <vt:lpstr>Министерство образования и науки Республики Башкортостан Государственное автономное профессиональное образовательное учреждение  Уфимский колледж статистики, информатики и вычислительной техники </vt:lpstr>
      <vt:lpstr>Для чего  разрабатывается  продукт</vt:lpstr>
      <vt:lpstr>Презентация PowerPoint</vt:lpstr>
      <vt:lpstr>Презентация PowerPoint</vt:lpstr>
      <vt:lpstr>Презентация PowerPoint</vt:lpstr>
      <vt:lpstr>Презентация PowerPoint</vt:lpstr>
      <vt:lpstr>ИНСТРУМЕНТЫ РАЗРАБОТКИ</vt:lpstr>
      <vt:lpstr>Авторизация                   Результаты тестирования              </vt:lpstr>
      <vt:lpstr>Просмотр списка услуг</vt:lpstr>
      <vt:lpstr>Окно профиля</vt:lpstr>
      <vt:lpstr>Медицинская карточка</vt:lpstr>
      <vt:lpstr>Регистрация пользователя</vt:lpstr>
      <vt:lpstr>Редактирование услуг</vt:lpstr>
      <vt:lpstr>Страницы редактирование записей</vt:lpstr>
      <vt:lpstr>Страница заработанной суммы</vt:lpstr>
      <vt:lpstr>Добавление записи</vt:lpstr>
      <vt:lpstr>Просмотр раннее записанных диагнозов</vt:lpstr>
      <vt:lpstr>Создание рецепта</vt:lpstr>
      <vt:lpstr>Рецепт</vt:lpstr>
      <vt:lpstr>Экономический раздел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образования и науки Республики Башкортостан Государственное автономное профессиональное образовательное учреждение  Уфимский колледж статистики, информатики и вычислительной техники</dc:title>
  <dc:creator>Duf Toxic</dc:creator>
  <cp:lastModifiedBy>Сажод Каюмов</cp:lastModifiedBy>
  <cp:revision>26</cp:revision>
  <dcterms:created xsi:type="dcterms:W3CDTF">2023-06-24T08:59:37Z</dcterms:created>
  <dcterms:modified xsi:type="dcterms:W3CDTF">2023-06-26T03:16:05Z</dcterms:modified>
</cp:coreProperties>
</file>