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2" r:id="rId7"/>
    <p:sldId id="258" r:id="rId8"/>
    <p:sldId id="273" r:id="rId9"/>
    <p:sldId id="262" r:id="rId10"/>
    <p:sldId id="274" r:id="rId11"/>
    <p:sldId id="275" r:id="rId12"/>
    <p:sldId id="268" r:id="rId13"/>
    <p:sldId id="276" r:id="rId14"/>
    <p:sldId id="278" r:id="rId15"/>
    <p:sldId id="279" r:id="rId16"/>
    <p:sldId id="280" r:id="rId17"/>
    <p:sldId id="283" r:id="rId18"/>
    <p:sldId id="281" r:id="rId19"/>
    <p:sldId id="282" r:id="rId20"/>
    <p:sldId id="277" r:id="rId21"/>
    <p:sldId id="284" r:id="rId22"/>
    <p:sldId id="285" r:id="rId23"/>
    <p:sldId id="286" r:id="rId24"/>
    <p:sldId id="287" r:id="rId25"/>
    <p:sldId id="288" r:id="rId26"/>
    <p:sldId id="289" r:id="rId27"/>
    <p:sldId id="263" r:id="rId28"/>
    <p:sldId id="266" r:id="rId29"/>
    <p:sldId id="271" r:id="rId3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E836B6F-6396-4598-9038-359863B42500}" type="datetime1">
              <a:rPr lang="ru-RU" smtClean="0"/>
              <a:t>25.06.2023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473520F-76D4-440E-B0A5-5A56D3C7DADF}" type="datetime1">
              <a:rPr lang="ru-RU" smtClean="0"/>
              <a:t>25.06.2023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953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23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4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87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28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31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70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9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26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5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6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044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005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813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085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63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757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532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48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99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4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67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4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99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83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ru-RU" sz="16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 SmartArt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noProof="0" dirty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 dirty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ru-RU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о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ru-RU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lvl="1"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Графический объект 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20ГГ</a:t>
            </a: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ЗАГОЛОВОК ПРЕЗЕНТАЦИИ</a:t>
            </a:r>
            <a:endParaRPr lang="ru-RU">
              <a:latin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Разработка веб приложения для чтения манги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80831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Студент: Кабиров М.Ф. Группы: 19П-3</a:t>
            </a:r>
          </a:p>
          <a:p>
            <a:pPr rtl="0"/>
            <a:r>
              <a:rPr lang="ru-RU" dirty="0"/>
              <a:t>Дипломный руководитель: Каюмов С.А.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1D1079-422C-4CB1-A44D-4300970D7AD4}"/>
              </a:ext>
            </a:extLst>
          </p:cNvPr>
          <p:cNvSpPr/>
          <p:nvPr/>
        </p:nvSpPr>
        <p:spPr>
          <a:xfrm>
            <a:off x="2793534" y="260059"/>
            <a:ext cx="6576969" cy="1929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2EB952-F4E5-4F55-91A4-1A21DAF04BF6}"/>
              </a:ext>
            </a:extLst>
          </p:cNvPr>
          <p:cNvSpPr/>
          <p:nvPr/>
        </p:nvSpPr>
        <p:spPr>
          <a:xfrm>
            <a:off x="1251358" y="462793"/>
            <a:ext cx="9662719" cy="1929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92C821-F0E4-4240-85BA-437532FC3258}"/>
              </a:ext>
            </a:extLst>
          </p:cNvPr>
          <p:cNvSpPr/>
          <p:nvPr/>
        </p:nvSpPr>
        <p:spPr>
          <a:xfrm>
            <a:off x="1736521" y="665527"/>
            <a:ext cx="8716162" cy="208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09A369-D8ED-4105-B7B5-E1D6F27F14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2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400" dirty="0">
                <a:solidFill>
                  <a:schemeClr val="bg1"/>
                </a:solidFill>
              </a:rPr>
              <a:t>Министерство образования Республики Башкортостан</a:t>
            </a:r>
            <a:br>
              <a:rPr lang="ru-RU" sz="1400" dirty="0"/>
            </a:br>
            <a:r>
              <a:rPr lang="ru-RU" sz="1400" dirty="0">
                <a:solidFill>
                  <a:schemeClr val="bg1"/>
                </a:solidFill>
              </a:rPr>
              <a:t>Государственное автономное профессиональное образовательное учреждение</a:t>
            </a:r>
            <a:br>
              <a:rPr lang="ru-RU" sz="1400" dirty="0"/>
            </a:br>
            <a:r>
              <a:rPr lang="ru-RU" sz="1400" dirty="0">
                <a:solidFill>
                  <a:schemeClr val="bg1"/>
                </a:solidFill>
              </a:rPr>
              <a:t>Уфимский колледж статистики, информатики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Регистрация и авторизация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B46A8A-195D-4159-A3FB-50A0DA44AB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858" y="2217740"/>
            <a:ext cx="2927484" cy="27017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E0000-55B7-4692-8F2B-D47A602A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75" y="2217740"/>
            <a:ext cx="2620203" cy="27017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253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профиля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FEF38C-8BAA-4E0E-A760-E8D9A634D5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6588" y="2217740"/>
            <a:ext cx="4507335" cy="33947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89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разделов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2BBD7-5FA1-4CE0-BD84-EB3E068F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2036721"/>
            <a:ext cx="4051183" cy="13922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21CFFB-2010-474C-82E9-DB3E444CB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988" y="3741649"/>
            <a:ext cx="3048606" cy="19805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578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раздела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BD4728-9C33-4F97-A994-B94DDC63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341" y="2338720"/>
            <a:ext cx="6139317" cy="16454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150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каталога 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0BF158-2EFF-45E2-807E-C5119F8A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32" y="2320863"/>
            <a:ext cx="3307936" cy="28739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51879B-2910-4AE8-8BE9-30E52AA8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0863"/>
            <a:ext cx="3227853" cy="9676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023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описания манги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B1B8B7-4985-4944-89BD-FC5E435F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04" y="1971412"/>
            <a:ext cx="4610592" cy="19210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F9E8BD-7E78-40AE-9C59-E3E93384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45" y="4223246"/>
            <a:ext cx="5402510" cy="1678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97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ответ на комментарий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A4052-C096-415C-A077-334F2894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32" y="2199268"/>
            <a:ext cx="3487536" cy="24594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62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глав 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925EED-2698-4471-BB46-A02A98D1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24" y="2011759"/>
            <a:ext cx="4245552" cy="18652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E1E006-A8BF-4192-883D-510A3B37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24" y="4292933"/>
            <a:ext cx="4245552" cy="6531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96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форум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18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A391B8-9DD9-445B-A19D-698579C0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993106"/>
            <a:ext cx="4703454" cy="27257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40FDC9-52CD-4148-9AA2-15785293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733" y="1993105"/>
            <a:ext cx="2500416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78C23F-579F-4FFB-8312-AF562CAB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733" y="3539332"/>
            <a:ext cx="3042465" cy="1179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EFF68F-CD9C-4D6D-BCBD-D88726DBE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4927635"/>
            <a:ext cx="2743200" cy="12198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89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Заявки для модератора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EC78CC-2344-4874-AA6C-4E0F538E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217740"/>
            <a:ext cx="5215505" cy="8423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B04A0D-4114-4B41-8529-E5EA8454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506" y="2217740"/>
            <a:ext cx="2246114" cy="23996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50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485635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08308"/>
            <a:ext cx="4069010" cy="332924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1200" dirty="0"/>
              <a:t>Целью разработки данного приложения заключается в создании удобной и доступной платформы для чтения манги онлайн</a:t>
            </a:r>
          </a:p>
          <a:p>
            <a:pPr rtl="0"/>
            <a:r>
              <a:rPr lang="ru-RU" sz="1200" dirty="0"/>
              <a:t>Задачи: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200" dirty="0"/>
              <a:t>Анализ предметной области;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200" dirty="0"/>
              <a:t>Проектирование базы данных;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200" dirty="0"/>
              <a:t>Разработка пользовательского интерфейса;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200" dirty="0"/>
              <a:t>Реализация функциональности;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200" dirty="0"/>
              <a:t>Тестирование и отладка.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ЦЕЛИ ПРОЕКТА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нового произведения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20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4DDAE1-015D-4139-8A9C-422F7369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57" y="1933366"/>
            <a:ext cx="3210373" cy="2991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BFE1E9-4F46-4851-A1E4-02CADD33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73" y="1933366"/>
            <a:ext cx="2193878" cy="27816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925297-863F-4F11-B2D4-E228B41E0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33366"/>
            <a:ext cx="1900806" cy="20185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51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редактирования глав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D50F7-A612-4176-9DD9-5257BF6A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4729"/>
            <a:ext cx="3839111" cy="1314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3D1B3E-2FF7-436B-9725-C478AE71D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32420"/>
            <a:ext cx="3839111" cy="1153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D1A9BD2-6445-454C-8B19-C4574012E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670" y="1974729"/>
            <a:ext cx="4542269" cy="2611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851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редактирования страниц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5BE2CF-FC6C-4D80-8F31-21932DA7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44" y="1909096"/>
            <a:ext cx="5172512" cy="12708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B70668-A732-47A6-B087-B49F9F0B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94" y="3327401"/>
            <a:ext cx="3542294" cy="23754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B6EC64-9C3B-4173-A9C7-54C1507AB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310" y="3327400"/>
            <a:ext cx="3050097" cy="23754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64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Страница уведомлений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ПОЛЬЗОВАТЕЛЯ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23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1C0169-9616-4565-B9DF-C8C616D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86" y="2098639"/>
            <a:ext cx="2505425" cy="714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0D1851-FDA3-4589-8DA8-543DC675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27" y="2955439"/>
            <a:ext cx="7661945" cy="887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18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Экономический раздел</a:t>
            </a:r>
          </a:p>
        </p:txBody>
      </p:sp>
      <p:sp>
        <p:nvSpPr>
          <p:cNvPr id="56" name="Дата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57" name="Нижний колонтитул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ЭКОНОМИЧЕСКИЙ РАЗДЕЛ</a:t>
            </a:r>
          </a:p>
        </p:txBody>
      </p:sp>
      <p:sp>
        <p:nvSpPr>
          <p:cNvPr id="58" name="Номер слайда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24</a:t>
            </a:fld>
            <a:endParaRPr lang="ru-RU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B73589C-D1AA-454A-9826-D6D6EECC9A61}"/>
              </a:ext>
            </a:extLst>
          </p:cNvPr>
          <p:cNvSpPr txBox="1"/>
          <p:nvPr/>
        </p:nvSpPr>
        <p:spPr>
          <a:xfrm>
            <a:off x="6379129" y="2348052"/>
            <a:ext cx="32968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Цена предложения разработанного программного продукта:</a:t>
            </a:r>
          </a:p>
          <a:p>
            <a:r>
              <a:rPr lang="ru-RU" dirty="0"/>
              <a:t>173 957,528 (руб.)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1B91F9-D631-473E-A594-69D40C3D8D02}"/>
              </a:ext>
            </a:extLst>
          </p:cNvPr>
          <p:cNvSpPr txBox="1"/>
          <p:nvPr/>
        </p:nvSpPr>
        <p:spPr>
          <a:xfrm>
            <a:off x="2799126" y="2348052"/>
            <a:ext cx="32968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Суммарные годовые затраты:</a:t>
            </a:r>
          </a:p>
          <a:p>
            <a:r>
              <a:rPr lang="ru-RU" dirty="0"/>
              <a:t>18163,67  (руб.)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0938" y="3090322"/>
            <a:ext cx="5344923" cy="226223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Во время разработки дипломного проекта были выполнены данные задачи: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Взаимодействие с базой данных была выведена в отдельный API сервис;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База данных была расширена для увеличения функционала;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Функционал сайта был расширен.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430" y="0"/>
            <a:ext cx="8710569" cy="6858000"/>
          </a:xfrm>
        </p:spPr>
        <p:txBody>
          <a:bodyPr numCol="2" rtlCol="0" anchor="ctr"/>
          <a:lstStyle>
            <a:defPPr>
              <a:defRPr lang="ru-RU"/>
            </a:defPPr>
          </a:lstStyle>
          <a:p>
            <a:pPr algn="ctr" rtl="0"/>
            <a:r>
              <a:rPr lang="ru-RU" dirty="0"/>
              <a:t>СПАСИБО за внимание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Интерактивность и функциональность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ДИАГРАММА ПРЕЦЕНДЕНТОВ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B2242C7-66F6-4399-AC67-92D8CD1252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4232" y="2869242"/>
            <a:ext cx="4357546" cy="28352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D8819113-9EBF-4324-9F4B-F2B4D390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57287"/>
            <a:ext cx="4448078" cy="823912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/>
              <a:t>Диаграмма прецендентов</a:t>
            </a:r>
          </a:p>
        </p:txBody>
      </p:sp>
    </p:spTree>
    <p:extLst>
      <p:ext uri="{BB962C8B-B14F-4D97-AF65-F5344CB8AC3E}">
        <p14:creationId xmlns:p14="http://schemas.microsoft.com/office/powerpoint/2010/main" val="25175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Входная информация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3"/>
            <a:ext cx="5450617" cy="20892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Данные пользователей;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Информация о манге;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Сообщения на форуме.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ВХОДНАЯ ИНФОРМАЦИЯ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 выходной информации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271636"/>
            <a:ext cx="3219839" cy="1997867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Выходной информацией будет являться количеством комментариев и отзывов.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Количество комментариев, оставленных пользователем;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Количество отправленных пользователем сообщений на форуме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ВЫХОДНАЯ ИНФОРМАЦИЯ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6A4A472-8CD5-4C1F-8A76-84746779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2213966"/>
            <a:ext cx="2882475" cy="823912"/>
          </a:xfrm>
        </p:spPr>
        <p:txBody>
          <a:bodyPr/>
          <a:lstStyle/>
          <a:p>
            <a:r>
              <a:rPr lang="ru-RU" dirty="0"/>
              <a:t>Перечень выходной информации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AD7BFD4-BD26-4F11-9786-18E27B49EF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87007" y="2625922"/>
            <a:ext cx="3401867" cy="26435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15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148840"/>
            <a:ext cx="4549861" cy="171553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Общие требования к программному продукту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3"/>
            <a:ext cx="4426067" cy="1851568"/>
          </a:xfrm>
        </p:spPr>
        <p:txBody>
          <a:bodyPr rtlCol="0"/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Функциональность;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Понятный пользовательский интерфейс;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Безопасность;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Схема отношений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ПРОЕКТИРОВАНИЕ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75CF99-3CEB-4F66-8466-89CD25B5DB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66" y="1526796"/>
            <a:ext cx="4730668" cy="44861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ПРОЕКТИРОВАНИЕ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5" name="Заголовок 2">
            <a:extLst>
              <a:ext uri="{FF2B5EF4-FFF2-40B4-BE49-F238E27FC236}">
                <a16:creationId xmlns:a16="http://schemas.microsoft.com/office/drawing/2014/main" id="{995D4B76-6050-4EA0-9BA7-A242F586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Модульная схема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F6B28EF-7FE4-408C-9854-9C8E048DC9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47" y="1690688"/>
            <a:ext cx="5183505" cy="40472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12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Средства разработки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СРЕДСТВА РАЗРАБОТКИ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111763-9F51-4481-9567-968D1920EEDF}"/>
              </a:ext>
            </a:extLst>
          </p:cNvPr>
          <p:cNvSpPr/>
          <p:nvPr/>
        </p:nvSpPr>
        <p:spPr>
          <a:xfrm>
            <a:off x="2416029" y="1820411"/>
            <a:ext cx="2071508" cy="4353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A1A916-2446-4B18-A523-412EA9217415}"/>
              </a:ext>
            </a:extLst>
          </p:cNvPr>
          <p:cNvSpPr/>
          <p:nvPr/>
        </p:nvSpPr>
        <p:spPr>
          <a:xfrm>
            <a:off x="2796519" y="1928386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# | Викии Вики | Fandom">
            <a:extLst>
              <a:ext uri="{FF2B5EF4-FFF2-40B4-BE49-F238E27FC236}">
                <a16:creationId xmlns:a16="http://schemas.microsoft.com/office/drawing/2014/main" id="{175A3573-3ADB-42FC-AE88-B9DE6A27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37" y="2054593"/>
            <a:ext cx="1118152" cy="111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C476407-476E-48A4-A99A-F43EDCED7799}"/>
              </a:ext>
            </a:extLst>
          </p:cNvPr>
          <p:cNvSpPr/>
          <p:nvPr/>
        </p:nvSpPr>
        <p:spPr>
          <a:xfrm>
            <a:off x="2796519" y="4728232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2C120C-D48C-4608-A958-DBEB9A364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37" y="4839139"/>
            <a:ext cx="1118152" cy="111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26758AB-5613-4858-8EA6-C0B520F6DAC7}"/>
              </a:ext>
            </a:extLst>
          </p:cNvPr>
          <p:cNvSpPr/>
          <p:nvPr/>
        </p:nvSpPr>
        <p:spPr>
          <a:xfrm>
            <a:off x="6612021" y="1808134"/>
            <a:ext cx="2071508" cy="436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EE8984B-FA97-42AB-8970-3500376D2F4E}"/>
              </a:ext>
            </a:extLst>
          </p:cNvPr>
          <p:cNvSpPr/>
          <p:nvPr/>
        </p:nvSpPr>
        <p:spPr>
          <a:xfrm>
            <a:off x="2796520" y="3304345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13DFB4C-DD7E-4929-B010-5E169130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71" y="3460993"/>
            <a:ext cx="751884" cy="10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5F0168-4AF0-4CAE-B3AA-FAED7859A500}"/>
              </a:ext>
            </a:extLst>
          </p:cNvPr>
          <p:cNvSpPr/>
          <p:nvPr/>
        </p:nvSpPr>
        <p:spPr>
          <a:xfrm>
            <a:off x="7020935" y="1928386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E2247D7-3BB2-4C87-9C94-CE0EB4A80D89}"/>
              </a:ext>
            </a:extLst>
          </p:cNvPr>
          <p:cNvSpPr/>
          <p:nvPr/>
        </p:nvSpPr>
        <p:spPr>
          <a:xfrm>
            <a:off x="7020935" y="4728232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6C757BF-053B-4991-88E6-3C29D30FC952}"/>
              </a:ext>
            </a:extLst>
          </p:cNvPr>
          <p:cNvSpPr/>
          <p:nvPr/>
        </p:nvSpPr>
        <p:spPr>
          <a:xfrm>
            <a:off x="7020936" y="3304345"/>
            <a:ext cx="1303789" cy="131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8" name="Picture 14" descr="LocalizationProvider Client Side Feature now also for Asp.Net Mvc Apps">
            <a:extLst>
              <a:ext uri="{FF2B5EF4-FFF2-40B4-BE49-F238E27FC236}">
                <a16:creationId xmlns:a16="http://schemas.microsoft.com/office/drawing/2014/main" id="{8AD49425-1AE6-42BF-9B67-F083013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27" y="2257982"/>
            <a:ext cx="1102252" cy="6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 (фреймворк) — Википедия">
            <a:extLst>
              <a:ext uri="{FF2B5EF4-FFF2-40B4-BE49-F238E27FC236}">
                <a16:creationId xmlns:a16="http://schemas.microsoft.com/office/drawing/2014/main" id="{243B443B-0EF5-44E1-9E9A-ABFFAAC4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83" y="3533765"/>
            <a:ext cx="1142182" cy="9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 PostgreSQL - Impuls'Map !">
            <a:extLst>
              <a:ext uri="{FF2B5EF4-FFF2-40B4-BE49-F238E27FC236}">
                <a16:creationId xmlns:a16="http://schemas.microsoft.com/office/drawing/2014/main" id="{032F0E7D-4535-4237-B15F-FCFC11E4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42" y="4854391"/>
            <a:ext cx="993421" cy="11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7_TF67328976_Win32" id="{EF52704F-B2AD-4D23-9D52-684D3A90B128}" vid="{7CF70BFC-7CC9-465C-A5CA-C21DEE4730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(минималистичное оформление)</Template>
  <TotalTime>250</TotalTime>
  <Words>358</Words>
  <Application>Microsoft Office PowerPoint</Application>
  <PresentationFormat>Широкоэкранный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Тема Office</vt:lpstr>
      <vt:lpstr>Разработка веб приложения для чтения манги</vt:lpstr>
      <vt:lpstr>Цели дипломного проекта</vt:lpstr>
      <vt:lpstr>Интерактивность и функциональность</vt:lpstr>
      <vt:lpstr>Входная информация</vt:lpstr>
      <vt:lpstr>Описание выходной информации</vt:lpstr>
      <vt:lpstr>Общие требования к программному продукту</vt:lpstr>
      <vt:lpstr>Схема отношений</vt:lpstr>
      <vt:lpstr>Модульная схема</vt:lpstr>
      <vt:lpstr>Средства разработки</vt:lpstr>
      <vt:lpstr>Регистрация и авторизация</vt:lpstr>
      <vt:lpstr>Страница профиля</vt:lpstr>
      <vt:lpstr>Страница разделов</vt:lpstr>
      <vt:lpstr>Страница раздела</vt:lpstr>
      <vt:lpstr>Страница каталога </vt:lpstr>
      <vt:lpstr>Страница описания манги</vt:lpstr>
      <vt:lpstr>ответ на комментарий</vt:lpstr>
      <vt:lpstr>Страница глав </vt:lpstr>
      <vt:lpstr>форум</vt:lpstr>
      <vt:lpstr>Заявки для модератора</vt:lpstr>
      <vt:lpstr>Страница нового произведения</vt:lpstr>
      <vt:lpstr>Страница редактирования глав</vt:lpstr>
      <vt:lpstr>Страница редактирования страниц</vt:lpstr>
      <vt:lpstr>Страница уведомлений</vt:lpstr>
      <vt:lpstr>Экономический раздел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 приложения для чтения манги</dc:title>
  <dc:creator>Марим</dc:creator>
  <cp:lastModifiedBy>Марим</cp:lastModifiedBy>
  <cp:revision>26</cp:revision>
  <dcterms:created xsi:type="dcterms:W3CDTF">2023-06-25T18:47:53Z</dcterms:created>
  <dcterms:modified xsi:type="dcterms:W3CDTF">2023-06-25T22:58:37Z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