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70" r:id="rId4"/>
    <p:sldId id="260" r:id="rId5"/>
    <p:sldId id="262" r:id="rId6"/>
    <p:sldId id="259" r:id="rId7"/>
    <p:sldId id="263" r:id="rId8"/>
    <p:sldId id="265" r:id="rId9"/>
    <p:sldId id="272" r:id="rId10"/>
    <p:sldId id="268" r:id="rId11"/>
    <p:sldId id="273" r:id="rId12"/>
    <p:sldId id="271" r:id="rId13"/>
    <p:sldId id="267" r:id="rId14"/>
    <p:sldId id="264" r:id="rId15"/>
    <p:sldId id="266" r:id="rId16"/>
    <p:sldId id="274" r:id="rId17"/>
    <p:sldId id="269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曾谊" initials="高" lastIdx="3" clrIdx="0">
    <p:extLst>
      <p:ext uri="{19B8F6BF-5375-455C-9EA6-DF929625EA0E}">
        <p15:presenceInfo xmlns:p15="http://schemas.microsoft.com/office/powerpoint/2012/main" userId="高 曾谊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2395B-0FF8-40B7-875F-4FE9B0CD65EC}" v="1" dt="2021-07-10T07:14:11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2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曾谊" userId="1042ca72-48e3-4398-883a-98f2d540043e" providerId="ADAL" clId="{46D2395B-0FF8-40B7-875F-4FE9B0CD65EC}"/>
    <pc:docChg chg="modSld">
      <pc:chgData name="高曾谊" userId="1042ca72-48e3-4398-883a-98f2d540043e" providerId="ADAL" clId="{46D2395B-0FF8-40B7-875F-4FE9B0CD65EC}" dt="2021-07-10T07:11:52.090" v="4" actId="6549"/>
      <pc:docMkLst>
        <pc:docMk/>
      </pc:docMkLst>
      <pc:sldChg chg="modSp mod">
        <pc:chgData name="高曾谊" userId="1042ca72-48e3-4398-883a-98f2d540043e" providerId="ADAL" clId="{46D2395B-0FF8-40B7-875F-4FE9B0CD65EC}" dt="2021-07-10T07:11:52.090" v="4" actId="6549"/>
        <pc:sldMkLst>
          <pc:docMk/>
          <pc:sldMk cId="1690409726" sldId="261"/>
        </pc:sldMkLst>
        <pc:spChg chg="mod">
          <ac:chgData name="高曾谊" userId="1042ca72-48e3-4398-883a-98f2d540043e" providerId="ADAL" clId="{46D2395B-0FF8-40B7-875F-4FE9B0CD65EC}" dt="2021-07-10T07:11:52.090" v="4" actId="6549"/>
          <ac:spMkLst>
            <pc:docMk/>
            <pc:sldMk cId="1690409726" sldId="261"/>
            <ac:spMk id="8" creationId="{449054C7-E6C8-4306-90A0-9CE58CC0A020}"/>
          </ac:spMkLst>
        </pc:spChg>
      </pc:sldChg>
    </pc:docChg>
  </pc:docChgLst>
  <pc:docChgLst>
    <pc:chgData name="高曾谊" userId="1042ca72-48e3-4398-883a-98f2d540043e" providerId="ADAL" clId="{940F77FD-56D5-4771-BB9A-E12C3CDE1E6C}"/>
    <pc:docChg chg="custSel modSld">
      <pc:chgData name="高曾谊" userId="1042ca72-48e3-4398-883a-98f2d540043e" providerId="ADAL" clId="{940F77FD-56D5-4771-BB9A-E12C3CDE1E6C}" dt="2021-07-10T06:36:01.720" v="0" actId="478"/>
      <pc:docMkLst>
        <pc:docMk/>
      </pc:docMkLst>
      <pc:sldChg chg="delSp mod delAnim">
        <pc:chgData name="高曾谊" userId="1042ca72-48e3-4398-883a-98f2d540043e" providerId="ADAL" clId="{940F77FD-56D5-4771-BB9A-E12C3CDE1E6C}" dt="2021-07-10T06:36:01.720" v="0" actId="478"/>
        <pc:sldMkLst>
          <pc:docMk/>
          <pc:sldMk cId="1690409726" sldId="261"/>
        </pc:sldMkLst>
        <pc:picChg chg="del">
          <ac:chgData name="高曾谊" userId="1042ca72-48e3-4398-883a-98f2d540043e" providerId="ADAL" clId="{940F77FD-56D5-4771-BB9A-E12C3CDE1E6C}" dt="2021-07-10T06:36:01.720" v="0" actId="478"/>
          <ac:picMkLst>
            <pc:docMk/>
            <pc:sldMk cId="1690409726" sldId="261"/>
            <ac:picMk id="3" creationId="{0A252188-6E4A-463C-A7C4-C1963BEF7FE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D510C-F93F-4998-846C-F8884ECF4512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633B3A-EC4F-43D3-8AE0-629110D2619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User</a:t>
          </a:r>
        </a:p>
      </dgm:t>
    </dgm:pt>
    <dgm:pt modelId="{9AD35228-4EA7-4318-9878-44F3537BD306}" type="parTrans" cxnId="{1111B8BB-9CE7-4D46-BEF9-AAD14097BBD8}">
      <dgm:prSet/>
      <dgm:spPr/>
      <dgm:t>
        <a:bodyPr/>
        <a:lstStyle/>
        <a:p>
          <a:endParaRPr lang="en-US"/>
        </a:p>
      </dgm:t>
    </dgm:pt>
    <dgm:pt modelId="{5E10CE0A-6C5C-4A71-92D1-BF2BE7F72959}" type="sibTrans" cxnId="{1111B8BB-9CE7-4D46-BEF9-AAD14097BBD8}">
      <dgm:prSet/>
      <dgm:spPr/>
      <dgm:t>
        <a:bodyPr/>
        <a:lstStyle/>
        <a:p>
          <a:endParaRPr lang="en-US"/>
        </a:p>
      </dgm:t>
    </dgm:pt>
    <dgm:pt modelId="{3E52763F-BB4E-4E27-BD29-AD2E1BBC6388}">
      <dgm:prSet/>
      <dgm:spPr/>
      <dgm:t>
        <a:bodyPr/>
        <a:lstStyle/>
        <a:p>
          <a:r>
            <a:rPr lang="en-US"/>
            <a:t>Music</a:t>
          </a:r>
        </a:p>
      </dgm:t>
    </dgm:pt>
    <dgm:pt modelId="{2DF43392-274F-4419-8A20-C233FEB22C96}" type="parTrans" cxnId="{4C7D77B5-0551-4E4F-9FEC-49C6CED03D70}">
      <dgm:prSet/>
      <dgm:spPr/>
      <dgm:t>
        <a:bodyPr/>
        <a:lstStyle/>
        <a:p>
          <a:endParaRPr lang="en-US"/>
        </a:p>
      </dgm:t>
    </dgm:pt>
    <dgm:pt modelId="{834703E8-1321-49FF-A5C5-D1AB617BC9C2}" type="sibTrans" cxnId="{4C7D77B5-0551-4E4F-9FEC-49C6CED03D70}">
      <dgm:prSet/>
      <dgm:spPr/>
      <dgm:t>
        <a:bodyPr/>
        <a:lstStyle/>
        <a:p>
          <a:endParaRPr lang="en-US"/>
        </a:p>
      </dgm:t>
    </dgm:pt>
    <dgm:pt modelId="{E488E6BE-DB34-495C-96D7-9477E3A104C4}">
      <dgm:prSet/>
      <dgm:spPr/>
      <dgm:t>
        <a:bodyPr/>
        <a:lstStyle/>
        <a:p>
          <a:r>
            <a:rPr lang="en-US"/>
            <a:t>SongSheet</a:t>
          </a:r>
        </a:p>
      </dgm:t>
    </dgm:pt>
    <dgm:pt modelId="{2878AA12-389A-404F-A8CF-D97FC1041209}" type="parTrans" cxnId="{877BF2D3-8E85-40FC-BF77-4DF73DFFF575}">
      <dgm:prSet/>
      <dgm:spPr/>
      <dgm:t>
        <a:bodyPr/>
        <a:lstStyle/>
        <a:p>
          <a:endParaRPr lang="en-US"/>
        </a:p>
      </dgm:t>
    </dgm:pt>
    <dgm:pt modelId="{3632A0E6-28E9-404D-94C1-025D5FB6C8DA}" type="sibTrans" cxnId="{877BF2D3-8E85-40FC-BF77-4DF73DFFF575}">
      <dgm:prSet/>
      <dgm:spPr/>
      <dgm:t>
        <a:bodyPr/>
        <a:lstStyle/>
        <a:p>
          <a:endParaRPr lang="en-US"/>
        </a:p>
      </dgm:t>
    </dgm:pt>
    <dgm:pt modelId="{EAE33FFF-8BB1-4C0B-85A1-AC6F1944F771}" type="pres">
      <dgm:prSet presAssocID="{0BED510C-F93F-4998-846C-F8884ECF4512}" presName="linear" presStyleCnt="0">
        <dgm:presLayoutVars>
          <dgm:animLvl val="lvl"/>
          <dgm:resizeHandles val="exact"/>
        </dgm:presLayoutVars>
      </dgm:prSet>
      <dgm:spPr/>
    </dgm:pt>
    <dgm:pt modelId="{014DA6B5-75F4-46EF-AC98-8208FB82E4EB}" type="pres">
      <dgm:prSet presAssocID="{AA633B3A-EC4F-43D3-8AE0-629110D261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3E2BDB-FF31-4031-90DF-76652A575F04}" type="pres">
      <dgm:prSet presAssocID="{5E10CE0A-6C5C-4A71-92D1-BF2BE7F72959}" presName="spacer" presStyleCnt="0"/>
      <dgm:spPr/>
    </dgm:pt>
    <dgm:pt modelId="{C693F073-BD8B-421C-9CE5-8DF364E826A5}" type="pres">
      <dgm:prSet presAssocID="{3E52763F-BB4E-4E27-BD29-AD2E1BBC63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D0782E-23BD-4543-B01C-E8B16BA93D72}" type="pres">
      <dgm:prSet presAssocID="{834703E8-1321-49FF-A5C5-D1AB617BC9C2}" presName="spacer" presStyleCnt="0"/>
      <dgm:spPr/>
    </dgm:pt>
    <dgm:pt modelId="{DB360605-D1AB-486C-BF5F-17BE6EE56576}" type="pres">
      <dgm:prSet presAssocID="{E488E6BE-DB34-495C-96D7-9477E3A104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50C636-5F34-43FB-BC03-CBE8940841A3}" type="presOf" srcId="{0BED510C-F93F-4998-846C-F8884ECF4512}" destId="{EAE33FFF-8BB1-4C0B-85A1-AC6F1944F771}" srcOrd="0" destOrd="0" presId="urn:microsoft.com/office/officeart/2005/8/layout/vList2"/>
    <dgm:cxn modelId="{0B233C37-2A62-4DBB-9C12-1A17DA54E852}" type="presOf" srcId="{AA633B3A-EC4F-43D3-8AE0-629110D26199}" destId="{014DA6B5-75F4-46EF-AC98-8208FB82E4EB}" srcOrd="0" destOrd="0" presId="urn:microsoft.com/office/officeart/2005/8/layout/vList2"/>
    <dgm:cxn modelId="{FA6F8575-F7E1-45FD-BC19-15D411F283A1}" type="presOf" srcId="{E488E6BE-DB34-495C-96D7-9477E3A104C4}" destId="{DB360605-D1AB-486C-BF5F-17BE6EE56576}" srcOrd="0" destOrd="0" presId="urn:microsoft.com/office/officeart/2005/8/layout/vList2"/>
    <dgm:cxn modelId="{4C7D77B5-0551-4E4F-9FEC-49C6CED03D70}" srcId="{0BED510C-F93F-4998-846C-F8884ECF4512}" destId="{3E52763F-BB4E-4E27-BD29-AD2E1BBC6388}" srcOrd="1" destOrd="0" parTransId="{2DF43392-274F-4419-8A20-C233FEB22C96}" sibTransId="{834703E8-1321-49FF-A5C5-D1AB617BC9C2}"/>
    <dgm:cxn modelId="{1111B8BB-9CE7-4D46-BEF9-AAD14097BBD8}" srcId="{0BED510C-F93F-4998-846C-F8884ECF4512}" destId="{AA633B3A-EC4F-43D3-8AE0-629110D26199}" srcOrd="0" destOrd="0" parTransId="{9AD35228-4EA7-4318-9878-44F3537BD306}" sibTransId="{5E10CE0A-6C5C-4A71-92D1-BF2BE7F72959}"/>
    <dgm:cxn modelId="{877BF2D3-8E85-40FC-BF77-4DF73DFFF575}" srcId="{0BED510C-F93F-4998-846C-F8884ECF4512}" destId="{E488E6BE-DB34-495C-96D7-9477E3A104C4}" srcOrd="2" destOrd="0" parTransId="{2878AA12-389A-404F-A8CF-D97FC1041209}" sibTransId="{3632A0E6-28E9-404D-94C1-025D5FB6C8DA}"/>
    <dgm:cxn modelId="{AB5457F7-0B92-4274-B767-1121797DDB39}" type="presOf" srcId="{3E52763F-BB4E-4E27-BD29-AD2E1BBC6388}" destId="{C693F073-BD8B-421C-9CE5-8DF364E826A5}" srcOrd="0" destOrd="0" presId="urn:microsoft.com/office/officeart/2005/8/layout/vList2"/>
    <dgm:cxn modelId="{382D16CC-13CB-4360-9DB4-79A68E0B688A}" type="presParOf" srcId="{EAE33FFF-8BB1-4C0B-85A1-AC6F1944F771}" destId="{014DA6B5-75F4-46EF-AC98-8208FB82E4EB}" srcOrd="0" destOrd="0" presId="urn:microsoft.com/office/officeart/2005/8/layout/vList2"/>
    <dgm:cxn modelId="{4EA1AAE3-A0E4-4B02-A3D3-CDF22ED74C05}" type="presParOf" srcId="{EAE33FFF-8BB1-4C0B-85A1-AC6F1944F771}" destId="{5C3E2BDB-FF31-4031-90DF-76652A575F04}" srcOrd="1" destOrd="0" presId="urn:microsoft.com/office/officeart/2005/8/layout/vList2"/>
    <dgm:cxn modelId="{ADA140DB-A011-4042-B4AC-8758E075659F}" type="presParOf" srcId="{EAE33FFF-8BB1-4C0B-85A1-AC6F1944F771}" destId="{C693F073-BD8B-421C-9CE5-8DF364E826A5}" srcOrd="2" destOrd="0" presId="urn:microsoft.com/office/officeart/2005/8/layout/vList2"/>
    <dgm:cxn modelId="{C9318B10-132A-4081-BF3E-1C2FAE83BC8D}" type="presParOf" srcId="{EAE33FFF-8BB1-4C0B-85A1-AC6F1944F771}" destId="{D4D0782E-23BD-4543-B01C-E8B16BA93D72}" srcOrd="3" destOrd="0" presId="urn:microsoft.com/office/officeart/2005/8/layout/vList2"/>
    <dgm:cxn modelId="{2B676308-558B-42A4-B53F-DDE371198269}" type="presParOf" srcId="{EAE33FFF-8BB1-4C0B-85A1-AC6F1944F771}" destId="{DB360605-D1AB-486C-BF5F-17BE6EE565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DA6B5-75F4-46EF-AC98-8208FB82E4EB}">
      <dsp:nvSpPr>
        <dsp:cNvPr id="0" name=""/>
        <dsp:cNvSpPr/>
      </dsp:nvSpPr>
      <dsp:spPr>
        <a:xfrm>
          <a:off x="0" y="23219"/>
          <a:ext cx="6967728" cy="1736280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User</a:t>
          </a:r>
        </a:p>
      </dsp:txBody>
      <dsp:txXfrm>
        <a:off x="84758" y="107977"/>
        <a:ext cx="6798212" cy="1566764"/>
      </dsp:txXfrm>
    </dsp:sp>
    <dsp:sp modelId="{C693F073-BD8B-421C-9CE5-8DF364E826A5}">
      <dsp:nvSpPr>
        <dsp:cNvPr id="0" name=""/>
        <dsp:cNvSpPr/>
      </dsp:nvSpPr>
      <dsp:spPr>
        <a:xfrm>
          <a:off x="0" y="1920779"/>
          <a:ext cx="6967728" cy="1736280"/>
        </a:xfrm>
        <a:prstGeom prst="roundRect">
          <a:avLst/>
        </a:prstGeom>
        <a:gradFill rotWithShape="0">
          <a:gsLst>
            <a:gs pos="0">
              <a:schemeClr val="accent2">
                <a:hueOff val="10052823"/>
                <a:satOff val="-280"/>
                <a:lumOff val="33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052823"/>
                <a:satOff val="-280"/>
                <a:lumOff val="33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052823"/>
                <a:satOff val="-280"/>
                <a:lumOff val="33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Music</a:t>
          </a:r>
        </a:p>
      </dsp:txBody>
      <dsp:txXfrm>
        <a:off x="84758" y="2005537"/>
        <a:ext cx="6798212" cy="1566764"/>
      </dsp:txXfrm>
    </dsp:sp>
    <dsp:sp modelId="{DB360605-D1AB-486C-BF5F-17BE6EE56576}">
      <dsp:nvSpPr>
        <dsp:cNvPr id="0" name=""/>
        <dsp:cNvSpPr/>
      </dsp:nvSpPr>
      <dsp:spPr>
        <a:xfrm>
          <a:off x="0" y="3818340"/>
          <a:ext cx="6967728" cy="1736280"/>
        </a:xfrm>
        <a:prstGeom prst="roundRect">
          <a:avLst/>
        </a:prstGeom>
        <a:gradFill rotWithShape="0">
          <a:gsLst>
            <a:gs pos="0">
              <a:schemeClr val="accent2">
                <a:hueOff val="20105647"/>
                <a:satOff val="-560"/>
                <a:lumOff val="66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0105647"/>
                <a:satOff val="-560"/>
                <a:lumOff val="66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0105647"/>
                <a:satOff val="-560"/>
                <a:lumOff val="66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SongSheet</a:t>
          </a:r>
        </a:p>
      </dsp:txBody>
      <dsp:txXfrm>
        <a:off x="84758" y="3903098"/>
        <a:ext cx="6798212" cy="156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86790-D8DC-45BD-89C6-5BD550E5D996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7C17B-D385-48BD-8F02-4BC11E72F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1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背景：小众化的音乐分享平台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D0912-2F80-4DA4-91D2-C4312DA09D4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643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2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73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6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1’30’’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8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6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4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9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提取歌手名、歌曲名、专辑名、专辑封面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6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提取歌手名、歌曲名、专辑名、专辑封面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8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提取歌手名、歌曲名、专辑名、专辑封面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2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设计了</a:t>
            </a:r>
            <a:r>
              <a:rPr lang="en-US" altLang="zh-CN" dirty="0"/>
              <a:t>base.html </a:t>
            </a:r>
            <a:r>
              <a:rPr lang="zh-CN" altLang="en-US" dirty="0"/>
              <a:t>并以此为模板拓展其他</a:t>
            </a:r>
            <a:r>
              <a:rPr lang="en-US" altLang="zh-CN" dirty="0"/>
              <a:t>html </a:t>
            </a:r>
            <a:r>
              <a:rPr lang="zh-CN" altLang="en-US" dirty="0"/>
              <a:t>保持风格统一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7C17B-D385-48BD-8F02-4BC11E72F5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61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6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5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36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0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vatar.zeruns.tech/avatar?d=identico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tongji-my.sharepoint.cn/personal/gzy301_alumni_tongji_edu_cn/Documents/source/college/2/2_2/web/homework/fin/web-music-final/&#32467;&#26524;&#23637;&#31034;.mp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pic>
        <p:nvPicPr>
          <p:cNvPr id="69" name="Picture 3" descr="具有不同图案的彩色马赛克">
            <a:extLst>
              <a:ext uri="{FF2B5EF4-FFF2-40B4-BE49-F238E27FC236}">
                <a16:creationId xmlns:a16="http://schemas.microsoft.com/office/drawing/2014/main" id="{AC9F6C3B-0040-40F4-9EA9-11CC66B20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0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27CA72-54D4-4950-B3E2-6AD7C36CE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Web</a:t>
            </a:r>
            <a:r>
              <a:rPr lang="zh-CN" altLang="en-US" sz="4800" dirty="0"/>
              <a:t>技术</a:t>
            </a:r>
            <a:br>
              <a:rPr lang="en-US" altLang="zh-CN" sz="4800" dirty="0"/>
            </a:br>
            <a:r>
              <a:rPr lang="zh-CN" altLang="en-US" sz="4800" dirty="0"/>
              <a:t>课程作业展示</a:t>
            </a:r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F9F023D-7DC2-405A-A3DE-EF097554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707" y="4851584"/>
            <a:ext cx="3232448" cy="643161"/>
          </a:xfrm>
        </p:spPr>
        <p:txBody>
          <a:bodyPr/>
          <a:lstStyle/>
          <a:p>
            <a:r>
              <a:rPr lang="zh-CN" altLang="en-US" dirty="0"/>
              <a:t>在线音乐分享平台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DEA68F-3F7C-48A4-9F5C-AD46B0F05649}"/>
              </a:ext>
            </a:extLst>
          </p:cNvPr>
          <p:cNvSpPr txBox="1"/>
          <p:nvPr/>
        </p:nvSpPr>
        <p:spPr>
          <a:xfrm>
            <a:off x="3747309" y="5660057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1951705</a:t>
            </a:r>
            <a:r>
              <a:rPr lang="zh-CN" altLang="en-US" dirty="0"/>
              <a:t>高曾谊 </a:t>
            </a:r>
            <a:endParaRPr lang="en-US" altLang="zh-CN" dirty="0"/>
          </a:p>
          <a:p>
            <a:r>
              <a:rPr lang="en-US" altLang="zh-CN" dirty="0"/>
              <a:t>1951566</a:t>
            </a:r>
            <a:r>
              <a:rPr lang="zh-CN" altLang="en-US" dirty="0"/>
              <a:t>贾仁军</a:t>
            </a:r>
          </a:p>
        </p:txBody>
      </p:sp>
    </p:spTree>
    <p:extLst>
      <p:ext uri="{BB962C8B-B14F-4D97-AF65-F5344CB8AC3E}">
        <p14:creationId xmlns:p14="http://schemas.microsoft.com/office/powerpoint/2010/main" val="391229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EC7D31-882D-481F-84FB-3BDDD8D5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zh-CN" altLang="en-US" sz="3400"/>
              <a:t>后端</a:t>
            </a:r>
            <a:r>
              <a:rPr lang="en-US" altLang="zh-CN" sz="3400"/>
              <a:t>|</a:t>
            </a:r>
            <a:r>
              <a:rPr lang="zh-CN" altLang="en-US" sz="3400"/>
              <a:t>数据存储与维护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240EE-3C3D-4C1B-9A50-71D884CB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zh-CN" altLang="en-US" sz="1700" dirty="0"/>
              <a:t>数据库中只存储用户、歌曲、歌单的基本信息</a:t>
            </a:r>
            <a:endParaRPr lang="en-US" altLang="zh-CN" sz="1700" dirty="0"/>
          </a:p>
          <a:p>
            <a:r>
              <a:rPr lang="zh-CN" altLang="en-US" sz="1700" dirty="0"/>
              <a:t>依据</a:t>
            </a:r>
            <a:r>
              <a:rPr lang="en-US" altLang="zh-CN" sz="1700" dirty="0"/>
              <a:t> </a:t>
            </a:r>
            <a:r>
              <a:rPr lang="zh-CN" altLang="en-US" sz="1700" dirty="0"/>
              <a:t>歌手名 </a:t>
            </a:r>
            <a:r>
              <a:rPr lang="en-US" altLang="zh-CN" sz="1700" dirty="0"/>
              <a:t>– </a:t>
            </a:r>
            <a:r>
              <a:rPr lang="zh-CN" altLang="en-US" sz="1700" dirty="0"/>
              <a:t>歌曲名</a:t>
            </a:r>
            <a:r>
              <a:rPr lang="en-US" altLang="zh-CN" sz="1700" dirty="0"/>
              <a:t>.</a:t>
            </a:r>
            <a:r>
              <a:rPr lang="zh-CN" altLang="en-US" sz="1700" dirty="0"/>
              <a:t>后缀名 的格式存储在特定文件夹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88595-13AB-44B8-A0DE-6D6071325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879198"/>
            <a:ext cx="6440424" cy="50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9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C7D31-882D-481F-84FB-3BDDD8D5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  <a:r>
              <a:rPr lang="en-US" altLang="zh-CN" dirty="0"/>
              <a:t>|</a:t>
            </a:r>
            <a:r>
              <a:rPr lang="zh-CN" altLang="en-US" dirty="0"/>
              <a:t>数据存储与维护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240EE-3C3D-4C1B-9A50-71D884CB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3559"/>
            <a:ext cx="10280978" cy="4426811"/>
          </a:xfrm>
        </p:spPr>
        <p:txBody>
          <a:bodyPr/>
          <a:lstStyle/>
          <a:p>
            <a:r>
              <a:rPr lang="zh-CN" altLang="en-US" dirty="0"/>
              <a:t>数据库中不存放用户密码，而是存放用户密码散列值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sz="1800" dirty="0" err="1"/>
              <a:t>werkzeug.security</a:t>
            </a:r>
            <a:r>
              <a:rPr lang="zh-CN" altLang="en-US" dirty="0"/>
              <a:t>包中</a:t>
            </a:r>
            <a:r>
              <a:rPr lang="en-US" altLang="zh-CN" sz="1800" dirty="0" err="1"/>
              <a:t>generate_password_hash</a:t>
            </a:r>
            <a:r>
              <a:rPr lang="en-US" altLang="zh-CN" sz="1800" dirty="0"/>
              <a:t>, </a:t>
            </a:r>
            <a:r>
              <a:rPr lang="en-US" altLang="zh-CN" sz="1800" dirty="0" err="1"/>
              <a:t>check_password_hash</a:t>
            </a:r>
            <a:r>
              <a:rPr lang="zh-CN" altLang="en-US" dirty="0"/>
              <a:t>两函数实现密码转换及校对，提高安全性，保护用户隐私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C96303-B44F-4CC6-914F-691B13568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10" y="4376964"/>
            <a:ext cx="10586936" cy="9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9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8A69A6-5280-4CA4-9D99-CCB76458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zh-CN" altLang="en-US" sz="3200"/>
              <a:t>后端</a:t>
            </a:r>
            <a:r>
              <a:rPr lang="en-US" altLang="zh-CN" sz="3200"/>
              <a:t>|</a:t>
            </a:r>
            <a:r>
              <a:rPr lang="zh-CN" altLang="en-US" sz="3200"/>
              <a:t>数据存储与维护</a:t>
            </a:r>
          </a:p>
        </p:txBody>
      </p:sp>
      <p:pic>
        <p:nvPicPr>
          <p:cNvPr id="5" name="图片 4" descr="背景图案&#10;&#10;描述已自动生成">
            <a:extLst>
              <a:ext uri="{FF2B5EF4-FFF2-40B4-BE49-F238E27FC236}">
                <a16:creationId xmlns:a16="http://schemas.microsoft.com/office/drawing/2014/main" id="{35B0BC9B-1DA7-44FD-BE10-4AA15A3F1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5AD6C-873A-45D7-987F-9EC143B1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zh-CN" altLang="en-US" sz="1700" dirty="0"/>
              <a:t>通过</a:t>
            </a:r>
            <a:r>
              <a:rPr lang="en-US" altLang="zh-CN" sz="1700" dirty="0"/>
              <a:t>python</a:t>
            </a:r>
            <a:r>
              <a:rPr lang="zh-CN" altLang="en-US" sz="1700" dirty="0"/>
              <a:t>爬虫技术访问网站</a:t>
            </a:r>
            <a:r>
              <a:rPr lang="en-US" altLang="zh-CN" sz="1700" dirty="0">
                <a:hlinkClick r:id="rId3"/>
              </a:rPr>
              <a:t>https://gravatar.zeruns.tech/avatar?d=identicon</a:t>
            </a:r>
            <a:endParaRPr lang="en-US" altLang="zh-CN" sz="1700" dirty="0"/>
          </a:p>
          <a:p>
            <a:pPr marL="0" indent="0">
              <a:buNone/>
            </a:pPr>
            <a:r>
              <a:rPr lang="zh-CN" altLang="en-US" sz="1700" dirty="0"/>
              <a:t>随机获取分形图作为用户初始头像，存放在特定文件夹中</a:t>
            </a:r>
            <a:endParaRPr lang="en-US" altLang="zh-CN" sz="17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1944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2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75B061-7C61-428D-B188-B0BA18C3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zh-CN" altLang="en-US" sz="3400"/>
              <a:t>后端</a:t>
            </a:r>
            <a:r>
              <a:rPr lang="en-US" altLang="zh-CN" sz="3400"/>
              <a:t>|</a:t>
            </a:r>
            <a:r>
              <a:rPr lang="zh-CN" altLang="en-US" sz="3400"/>
              <a:t>模糊查询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E3865-CA12-48A1-B6CD-B0F8B90A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3" y="2512611"/>
            <a:ext cx="4133088" cy="366435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正则匹配</a:t>
            </a:r>
            <a:endParaRPr lang="en-US" altLang="zh-CN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python re</a:t>
            </a:r>
            <a:r>
              <a:rPr lang="zh-CN" altLang="en-US" sz="1800" dirty="0"/>
              <a:t>库</a:t>
            </a:r>
            <a:endParaRPr lang="en-US" altLang="zh-CN" sz="1800" dirty="0"/>
          </a:p>
          <a:p>
            <a:r>
              <a:rPr lang="zh-CN" altLang="en-US" sz="1800" dirty="0"/>
              <a:t>将输入的字符串转换成如下格式：</a:t>
            </a:r>
            <a:endParaRPr lang="en-US" altLang="zh-CN" sz="1800" dirty="0"/>
          </a:p>
          <a:p>
            <a:r>
              <a:rPr lang="en-US" altLang="zh-CN" sz="1800" dirty="0"/>
              <a:t>E.G.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abc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 -&gt; a.*?b.*?c</a:t>
            </a:r>
          </a:p>
          <a:p>
            <a:r>
              <a:rPr lang="zh-CN" altLang="en-US" sz="1800" dirty="0"/>
              <a:t>将数据库中</a:t>
            </a:r>
            <a:r>
              <a:rPr lang="en-US" altLang="zh-CN" sz="1800" dirty="0"/>
              <a:t>Music</a:t>
            </a:r>
            <a:r>
              <a:rPr lang="zh-CN" altLang="en-US" sz="1800" dirty="0"/>
              <a:t>这张表里的歌手名、歌曲名、专辑名全部提取</a:t>
            </a:r>
            <a:endParaRPr lang="en-US" altLang="zh-CN" sz="1800" dirty="0"/>
          </a:p>
          <a:p>
            <a:r>
              <a:rPr lang="zh-CN" altLang="en-US" sz="1800" dirty="0"/>
              <a:t>查找上述列表中是否存在与对应正则表达式匹配的串</a:t>
            </a:r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97FAE286-1741-4A83-B06C-1E0CC31C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56" y="790164"/>
            <a:ext cx="7536144" cy="35546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CCE031-A5D8-4CE5-B972-3E1AD90F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56" y="4426728"/>
            <a:ext cx="7536144" cy="13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EC8FE6-3F45-4F11-AB81-954CABDA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前端</a:t>
            </a:r>
            <a:r>
              <a:rPr lang="en-US" altLang="zh-CN" dirty="0"/>
              <a:t>|</a:t>
            </a:r>
            <a:r>
              <a:rPr lang="zh-CN" altLang="en-US" dirty="0"/>
              <a:t>框架设计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5EFC7D8-9EB6-492B-B6D3-E45E3833A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1371" y="2478088"/>
            <a:ext cx="7957221" cy="3694112"/>
          </a:xfrm>
        </p:spPr>
      </p:pic>
    </p:spTree>
    <p:extLst>
      <p:ext uri="{BB962C8B-B14F-4D97-AF65-F5344CB8AC3E}">
        <p14:creationId xmlns:p14="http://schemas.microsoft.com/office/powerpoint/2010/main" val="44488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560E6-D074-4401-855C-82DDEAC9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|</a:t>
            </a:r>
            <a:r>
              <a:rPr lang="zh-CN" altLang="en-US" dirty="0"/>
              <a:t>播放逻辑、样式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1CEB8-013A-4D09-A5A9-86066364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Aplayer.js </a:t>
            </a:r>
            <a:r>
              <a:rPr lang="zh-CN" altLang="en-US" dirty="0"/>
              <a:t>替换原生的</a:t>
            </a:r>
            <a:r>
              <a:rPr lang="en-US" altLang="zh-CN" dirty="0"/>
              <a:t>audio</a:t>
            </a:r>
            <a:r>
              <a:rPr lang="zh-CN" altLang="en-US" dirty="0"/>
              <a:t>组件，拥有更丰富的表现力和更多的交互组件，同时兼容原生</a:t>
            </a:r>
            <a:r>
              <a:rPr lang="en-US" altLang="zh-CN" dirty="0"/>
              <a:t>audio</a:t>
            </a:r>
            <a:r>
              <a:rPr lang="zh-CN" altLang="en-US" dirty="0"/>
              <a:t>的大部分接口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838AE5-8910-49F9-8D74-8F632044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60" y="4153759"/>
            <a:ext cx="3515216" cy="581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81AE08-0D2A-43A3-9E37-2E3C02579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836" y="3763017"/>
            <a:ext cx="7144164" cy="7814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EDCB87-7286-4CBE-A37F-415790611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836" y="4766812"/>
            <a:ext cx="497274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560E6-D074-4401-855C-82DDEAC9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|</a:t>
            </a:r>
            <a:r>
              <a:rPr lang="zh-CN" altLang="en-US" dirty="0"/>
              <a:t>播放逻辑、样式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1CEB8-013A-4D09-A5A9-86066364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Bootstrap</a:t>
            </a:r>
            <a:r>
              <a:rPr lang="zh-CN" altLang="en-US" dirty="0"/>
              <a:t>栅格化构造前端页面</a:t>
            </a:r>
            <a:r>
              <a:rPr lang="en-US" altLang="zh-CN" dirty="0"/>
              <a:t>,</a:t>
            </a:r>
            <a:r>
              <a:rPr lang="zh-CN" altLang="en-US" dirty="0"/>
              <a:t>使用模板继承的方式尽可能保证页面布局风格稳定</a:t>
            </a:r>
            <a:endParaRPr lang="en-US" altLang="zh-CN" dirty="0"/>
          </a:p>
          <a:p>
            <a:r>
              <a:rPr lang="zh-CN" altLang="en-US" dirty="0"/>
              <a:t>将列表中的播放键与</a:t>
            </a:r>
            <a:r>
              <a:rPr lang="en-US" altLang="zh-CN" dirty="0" err="1"/>
              <a:t>Aplayer</a:t>
            </a:r>
            <a:r>
              <a:rPr lang="zh-CN" altLang="en-US" dirty="0"/>
              <a:t>的播放键关联，优化使用体验</a:t>
            </a:r>
            <a:endParaRPr lang="en-US" altLang="zh-CN" dirty="0"/>
          </a:p>
          <a:p>
            <a:r>
              <a:rPr lang="zh-CN" altLang="en-US" dirty="0"/>
              <a:t>前端表单传输数据时使用</a:t>
            </a:r>
            <a:r>
              <a:rPr lang="en-US" altLang="zh-CN" dirty="0" err="1"/>
              <a:t>wtforms</a:t>
            </a:r>
            <a:r>
              <a:rPr lang="zh-CN" altLang="en-US" dirty="0"/>
              <a:t>进行格式检查</a:t>
            </a:r>
          </a:p>
        </p:txBody>
      </p:sp>
    </p:spTree>
    <p:extLst>
      <p:ext uri="{BB962C8B-B14F-4D97-AF65-F5344CB8AC3E}">
        <p14:creationId xmlns:p14="http://schemas.microsoft.com/office/powerpoint/2010/main" val="204595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25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27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5B9359-170C-418C-8560-A4643E6A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anchor="b">
            <a:normAutofit/>
          </a:bodyPr>
          <a:lstStyle/>
          <a:p>
            <a:r>
              <a:rPr lang="zh-CN" altLang="en-US" sz="3400"/>
              <a:t>交互</a:t>
            </a:r>
            <a:r>
              <a:rPr lang="en-US" altLang="zh-CN" sz="3400"/>
              <a:t>|</a:t>
            </a:r>
            <a:r>
              <a:rPr lang="zh-CN" altLang="en-US" sz="3400"/>
              <a:t>前后端分离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9DFD8-6881-4699-8481-E5FAADCE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" y="2514600"/>
            <a:ext cx="5504689" cy="3632538"/>
          </a:xfrm>
        </p:spPr>
        <p:txBody>
          <a:bodyPr>
            <a:normAutofit/>
          </a:bodyPr>
          <a:lstStyle/>
          <a:p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 html </a:t>
            </a:r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设计简洁且可扩展的前端页面</a:t>
            </a:r>
            <a:endParaRPr lang="en-US" altLang="zh-CN" sz="1800" dirty="0">
              <a:effectLst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html</a:t>
            </a:r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渲染时，利用</a:t>
            </a:r>
            <a:r>
              <a:rPr lang="en-US" altLang="zh-CN" sz="1800" dirty="0" err="1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JQuery</a:t>
            </a:r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向后端呼起请求</a:t>
            </a:r>
            <a:endParaRPr lang="en-US" altLang="zh-CN" sz="1800" dirty="0">
              <a:effectLst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后端收到请求后，将</a:t>
            </a:r>
            <a:r>
              <a:rPr lang="en-US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数据传输给前端</a:t>
            </a:r>
            <a:endParaRPr lang="en-US" altLang="zh-CN" sz="1800" dirty="0">
              <a:effectLst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前端根据后端传来的数据数量，</a:t>
            </a:r>
            <a:r>
              <a:rPr lang="zh-CN" altLang="en-US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effectLst/>
                <a:latin typeface="Microsoft YaHei UI" panose="020B0503020204020204" pitchFamily="34" charset="-122"/>
                <a:cs typeface="Times New Roman" panose="02020603050405020304" pitchFamily="18" charset="0"/>
              </a:rPr>
              <a:t> Flask </a:t>
            </a:r>
            <a:r>
              <a:rPr lang="zh-CN" altLang="zh-CN" sz="1800" dirty="0">
                <a:effectLst/>
                <a:ea typeface="Microsoft YaHei UI" panose="020B0503020204020204" pitchFamily="34" charset="-122"/>
                <a:cs typeface="Times New Roman" panose="02020603050405020304" pitchFamily="18" charset="0"/>
              </a:rPr>
              <a:t>框架动态扩展表格长度并显示</a:t>
            </a:r>
            <a:endParaRPr lang="zh-CN" altLang="en-US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B36BA0-8F2E-401A-BA86-369E933D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08" y="712560"/>
            <a:ext cx="2505456" cy="2086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CC1A5AD-3D8D-463B-95C9-17F2DF0CF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675" y="859536"/>
            <a:ext cx="2917664" cy="15703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E01364D-94D7-4C45-A527-202DCD238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393" y="3746111"/>
            <a:ext cx="5225492" cy="18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1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95FBCD-2E21-4724-A9F1-21F8C133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200"/>
              <a:t>成果展示</a:t>
            </a:r>
            <a:endParaRPr lang="en-US" altLang="zh-CN" sz="32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054C7-E6C8-4306-90A0-9CE58CC0A020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结果展示</a:t>
            </a:r>
            <a:r>
              <a:rPr lang="en-US" altLang="zh-CN" dirty="0">
                <a:hlinkClick r:id="rId3"/>
              </a:rPr>
              <a:t>.mp4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409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996E-3F37-48DD-AA56-7FE8554F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C1502-256D-4C46-B7C2-5C6D2AF5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endParaRPr lang="en-US" altLang="zh-CN" dirty="0"/>
          </a:p>
          <a:p>
            <a:r>
              <a:rPr lang="zh-CN" altLang="en-US" dirty="0"/>
              <a:t>分工</a:t>
            </a:r>
            <a:endParaRPr lang="en-US" altLang="zh-CN" dirty="0"/>
          </a:p>
          <a:p>
            <a:r>
              <a:rPr lang="zh-CN" altLang="en-US" dirty="0"/>
              <a:t>整体介绍</a:t>
            </a:r>
            <a:endParaRPr lang="en-US" altLang="zh-CN" dirty="0"/>
          </a:p>
          <a:p>
            <a:r>
              <a:rPr lang="zh-CN" altLang="en-US" dirty="0"/>
              <a:t>环境</a:t>
            </a:r>
            <a:endParaRPr lang="en-US" altLang="zh-CN" dirty="0"/>
          </a:p>
          <a:p>
            <a:r>
              <a:rPr lang="zh-CN" altLang="en-US" dirty="0"/>
              <a:t>后端</a:t>
            </a:r>
            <a:r>
              <a:rPr lang="en-US" altLang="zh-CN" dirty="0"/>
              <a:t>|</a:t>
            </a:r>
            <a:r>
              <a:rPr lang="zh-CN" altLang="en-US" dirty="0"/>
              <a:t>数据库设计</a:t>
            </a:r>
            <a:r>
              <a:rPr lang="en-US" altLang="zh-CN" dirty="0"/>
              <a:t>|</a:t>
            </a:r>
            <a:r>
              <a:rPr lang="zh-CN" altLang="en-US" dirty="0"/>
              <a:t>数据存储及维护</a:t>
            </a:r>
            <a:r>
              <a:rPr lang="en-US" altLang="zh-CN" dirty="0"/>
              <a:t>|</a:t>
            </a:r>
            <a:r>
              <a:rPr lang="zh-CN" altLang="en-US" dirty="0"/>
              <a:t>模糊查询</a:t>
            </a:r>
            <a:endParaRPr lang="en-US" altLang="zh-CN" dirty="0"/>
          </a:p>
          <a:p>
            <a:r>
              <a:rPr lang="zh-CN" altLang="en-US" dirty="0"/>
              <a:t>前端</a:t>
            </a:r>
            <a:r>
              <a:rPr lang="en-US" altLang="zh-CN" dirty="0"/>
              <a:t>|</a:t>
            </a:r>
            <a:r>
              <a:rPr lang="zh-CN" altLang="en-US" dirty="0"/>
              <a:t>框架设计</a:t>
            </a:r>
            <a:r>
              <a:rPr lang="en-US" altLang="zh-CN" dirty="0"/>
              <a:t>|</a:t>
            </a:r>
            <a:r>
              <a:rPr lang="zh-CN" altLang="en-US" dirty="0"/>
              <a:t>播放逻辑、样式</a:t>
            </a:r>
            <a:endParaRPr lang="en-US" altLang="zh-CN" dirty="0"/>
          </a:p>
          <a:p>
            <a:r>
              <a:rPr lang="zh-CN" altLang="en-US" dirty="0"/>
              <a:t>成果展示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6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9357F-2E34-4D6F-A32E-9A96A36C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1E17C-6A11-45AF-8080-CF2E34F8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当前各大音乐平台如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QQ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音乐、网易云音乐、虾米音乐等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获得的版权不一致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我们希望做成一个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小众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在线解析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网站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以整合各大音乐平台，给用户提供方便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trike="sngStrike" dirty="0">
                <a:solidFill>
                  <a:srgbClr val="121212"/>
                </a:solidFill>
                <a:latin typeface="-apple-system"/>
              </a:rPr>
              <a:t>(</a:t>
            </a:r>
            <a:r>
              <a:rPr lang="zh-CN" altLang="en-US" strike="sngStrike" dirty="0">
                <a:solidFill>
                  <a:srgbClr val="121212"/>
                </a:solidFill>
                <a:latin typeface="-apple-system"/>
              </a:rPr>
              <a:t>其实就是想个法子来练练手，检验自己一学期所学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87389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1264ACFE-90E0-4EC9-B6EE-46ACE709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pic>
        <p:nvPicPr>
          <p:cNvPr id="27" name="内容占位符 26" descr="图片包含 游戏机, 装饰品, 伞, 雨&#10;&#10;描述已自动生成">
            <a:extLst>
              <a:ext uri="{FF2B5EF4-FFF2-40B4-BE49-F238E27FC236}">
                <a16:creationId xmlns:a16="http://schemas.microsoft.com/office/drawing/2014/main" id="{8581E371-0836-45B9-A93A-789B38BB87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20" y="2478088"/>
            <a:ext cx="1154913" cy="1154913"/>
          </a:xfrm>
        </p:spPr>
      </p:pic>
      <p:pic>
        <p:nvPicPr>
          <p:cNvPr id="31" name="内容占位符 30" descr="卡通人物&#10;&#10;描述已自动生成">
            <a:extLst>
              <a:ext uri="{FF2B5EF4-FFF2-40B4-BE49-F238E27FC236}">
                <a16:creationId xmlns:a16="http://schemas.microsoft.com/office/drawing/2014/main" id="{DBEE734D-FBF1-4F76-BBA4-C3DAD6885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67" y="2478088"/>
            <a:ext cx="1154913" cy="1154913"/>
          </a:xfr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B621026-301E-4849-ADCF-D822135DC7E1}"/>
              </a:ext>
            </a:extLst>
          </p:cNvPr>
          <p:cNvSpPr txBox="1"/>
          <p:nvPr/>
        </p:nvSpPr>
        <p:spPr>
          <a:xfrm>
            <a:off x="2583853" y="3880624"/>
            <a:ext cx="150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高曾谊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5C7A0D-8C90-4F0E-9BB9-F138064F2F07}"/>
              </a:ext>
            </a:extLst>
          </p:cNvPr>
          <p:cNvSpPr txBox="1"/>
          <p:nvPr/>
        </p:nvSpPr>
        <p:spPr>
          <a:xfrm>
            <a:off x="8105903" y="3880624"/>
            <a:ext cx="150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贾仁军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264B20-0F5B-4CEE-A99A-77E68FBEB8FE}"/>
              </a:ext>
            </a:extLst>
          </p:cNvPr>
          <p:cNvSpPr txBox="1"/>
          <p:nvPr/>
        </p:nvSpPr>
        <p:spPr>
          <a:xfrm>
            <a:off x="1839435" y="4856883"/>
            <a:ext cx="299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后端数据结构、数据库设计</a:t>
            </a:r>
            <a:endParaRPr lang="en-US" altLang="zh-CN" dirty="0"/>
          </a:p>
          <a:p>
            <a:r>
              <a:rPr lang="zh-CN" altLang="en-US" dirty="0"/>
              <a:t>模糊查询、数据库增删改查</a:t>
            </a:r>
            <a:endParaRPr lang="en-US" altLang="zh-CN" dirty="0"/>
          </a:p>
          <a:p>
            <a:r>
              <a:rPr lang="zh-CN" altLang="en-US" dirty="0"/>
              <a:t>前后端通讯、前端数据展示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6633C7-C514-45D8-A605-EFA4C6AE684B}"/>
              </a:ext>
            </a:extLst>
          </p:cNvPr>
          <p:cNvSpPr txBox="1"/>
          <p:nvPr/>
        </p:nvSpPr>
        <p:spPr>
          <a:xfrm>
            <a:off x="8105903" y="4713022"/>
            <a:ext cx="2292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前端框架设计</a:t>
            </a:r>
            <a:endParaRPr lang="en-US" altLang="zh-CN" dirty="0"/>
          </a:p>
          <a:p>
            <a:r>
              <a:rPr lang="zh-CN" altLang="en-US" dirty="0"/>
              <a:t>前端样式修改</a:t>
            </a:r>
            <a:endParaRPr lang="en-US" altLang="zh-CN" dirty="0"/>
          </a:p>
          <a:p>
            <a:r>
              <a:rPr lang="zh-CN" altLang="en-US" dirty="0"/>
              <a:t>播放逻辑实现</a:t>
            </a:r>
            <a:endParaRPr lang="en-US" altLang="zh-CN" dirty="0"/>
          </a:p>
          <a:p>
            <a:r>
              <a:rPr lang="zh-CN" altLang="en-US" dirty="0"/>
              <a:t>上传下载</a:t>
            </a:r>
            <a:endParaRPr lang="en-US" altLang="zh-CN" dirty="0"/>
          </a:p>
          <a:p>
            <a:r>
              <a:rPr lang="zh-CN" altLang="en-US" dirty="0"/>
              <a:t>交互逻辑</a:t>
            </a:r>
          </a:p>
        </p:txBody>
      </p:sp>
    </p:spTree>
    <p:extLst>
      <p:ext uri="{BB962C8B-B14F-4D97-AF65-F5344CB8AC3E}">
        <p14:creationId xmlns:p14="http://schemas.microsoft.com/office/powerpoint/2010/main" val="163516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B925E49-EB74-45D9-9A6A-FF582DAD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整体介绍</a:t>
            </a:r>
            <a:endParaRPr lang="en-US" altLang="zh-CN" sz="2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45325D-F144-4CD2-B814-33907EC6E641}"/>
              </a:ext>
            </a:extLst>
          </p:cNvPr>
          <p:cNvSpPr txBox="1"/>
          <p:nvPr/>
        </p:nvSpPr>
        <p:spPr>
          <a:xfrm>
            <a:off x="371094" y="2718054"/>
            <a:ext cx="4312666" cy="41216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400" dirty="0"/>
              <a:t>已实现功能</a:t>
            </a:r>
            <a:endParaRPr lang="en-US" altLang="zh-CN" sz="24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dirty="0"/>
              <a:t>注册、登录</a:t>
            </a:r>
            <a:endParaRPr lang="en-US" altLang="zh-CN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dirty="0"/>
              <a:t>下载、上传</a:t>
            </a:r>
            <a:endParaRPr lang="en-US" altLang="zh-CN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dirty="0"/>
              <a:t>播放、暂停</a:t>
            </a:r>
            <a:endParaRPr lang="en-US" altLang="zh-CN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dirty="0"/>
              <a:t>创建</a:t>
            </a:r>
            <a:r>
              <a:rPr lang="en-US" altLang="zh-CN" sz="1700" dirty="0"/>
              <a:t>/</a:t>
            </a:r>
            <a:r>
              <a:rPr lang="zh-CN" altLang="en-US" sz="1700" dirty="0"/>
              <a:t>销毁歌单</a:t>
            </a:r>
            <a:endParaRPr lang="en-US" altLang="zh-CN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dirty="0"/>
              <a:t>向歌单加入</a:t>
            </a:r>
            <a:r>
              <a:rPr lang="en-US" altLang="zh-CN" sz="1700" dirty="0"/>
              <a:t>/</a:t>
            </a:r>
            <a:r>
              <a:rPr lang="zh-CN" altLang="en-US" sz="1700" dirty="0"/>
              <a:t>删除歌曲</a:t>
            </a:r>
            <a:endParaRPr lang="en-US" altLang="zh-CN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dirty="0"/>
              <a:t>个人页面修改信息、上传头像</a:t>
            </a:r>
            <a:endParaRPr lang="en-US" altLang="zh-CN" sz="17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使用技术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客户端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: HTML, CSS, 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服务端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: Python, Flask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数据库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+mn-ea"/>
                <a:cs typeface="+mn-cs"/>
              </a:rPr>
              <a:t>: MySQL</a:t>
            </a:r>
            <a:endParaRPr lang="zh-CN" altLang="en-US" sz="17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9649D4-702B-49F9-BE92-5B92F6BDF57D}"/>
              </a:ext>
            </a:extLst>
          </p:cNvPr>
          <p:cNvSpPr txBox="1"/>
          <p:nvPr/>
        </p:nvSpPr>
        <p:spPr>
          <a:xfrm>
            <a:off x="6782181" y="5952044"/>
            <a:ext cx="503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游客：仅允许播放、下载</a:t>
            </a:r>
            <a:endParaRPr lang="en-US" altLang="zh-CN" dirty="0"/>
          </a:p>
          <a:p>
            <a:r>
              <a:rPr lang="zh-CN" altLang="en-US" dirty="0"/>
              <a:t>注册用户：允许上传歌曲、管理歌单、个人信息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87D774-5897-4D12-818A-5D5AEC3E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78" y="1886896"/>
            <a:ext cx="7686693" cy="40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996E-3F37-48DD-AA56-7FE8554F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C1502-256D-4C46-B7C2-5C6D2AF56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037" y="2010793"/>
            <a:ext cx="3169829" cy="429856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dirty="0"/>
              <a:t>后端</a:t>
            </a:r>
            <a:endParaRPr lang="en-US" altLang="zh-CN" sz="2400" dirty="0"/>
          </a:p>
          <a:p>
            <a:r>
              <a:rPr lang="en-US" altLang="zh-CN" sz="2400" dirty="0"/>
              <a:t>Python 3.7.0</a:t>
            </a:r>
          </a:p>
          <a:p>
            <a:r>
              <a:rPr lang="en-US" altLang="zh-CN" sz="2400" dirty="0" err="1"/>
              <a:t>Werkzeug</a:t>
            </a:r>
            <a:r>
              <a:rPr lang="en-US" altLang="zh-CN" sz="2400" dirty="0"/>
              <a:t> 1.0.1</a:t>
            </a:r>
          </a:p>
          <a:p>
            <a:r>
              <a:rPr lang="en-US" altLang="zh-CN" sz="2400" dirty="0"/>
              <a:t>Flask 1.1.2</a:t>
            </a:r>
          </a:p>
          <a:p>
            <a:r>
              <a:rPr lang="en-US" altLang="zh-CN" sz="2400" dirty="0" err="1"/>
              <a:t>Flask_login</a:t>
            </a:r>
            <a:r>
              <a:rPr lang="en-US" altLang="zh-CN" sz="2400" dirty="0"/>
              <a:t> 0.5.0</a:t>
            </a:r>
          </a:p>
          <a:p>
            <a:r>
              <a:rPr lang="en-US" altLang="zh-CN" sz="2400" dirty="0" err="1"/>
              <a:t>Mysql</a:t>
            </a:r>
            <a:r>
              <a:rPr lang="en-US" altLang="zh-CN" sz="2400" dirty="0"/>
              <a:t>  8.0.24</a:t>
            </a:r>
          </a:p>
          <a:p>
            <a:r>
              <a:rPr lang="nl-NL" altLang="zh-CN" sz="2400" dirty="0"/>
              <a:t>Pymysql 1.0.2</a:t>
            </a:r>
          </a:p>
          <a:p>
            <a:r>
              <a:rPr lang="nl-NL" altLang="zh-CN" sz="2400" dirty="0"/>
              <a:t>Peewee  3.14.4</a:t>
            </a:r>
          </a:p>
          <a:p>
            <a:r>
              <a:rPr lang="en-US" altLang="zh-CN" sz="2400" dirty="0"/>
              <a:t>Mutagen 1.45.1</a:t>
            </a:r>
          </a:p>
          <a:p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8FA05A7-853B-47E3-9A89-2ED8726339A4}"/>
              </a:ext>
            </a:extLst>
          </p:cNvPr>
          <p:cNvSpPr txBox="1">
            <a:spLocks/>
          </p:cNvSpPr>
          <p:nvPr/>
        </p:nvSpPr>
        <p:spPr>
          <a:xfrm>
            <a:off x="6801134" y="2010793"/>
            <a:ext cx="3169829" cy="41484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dirty="0"/>
              <a:t>前端</a:t>
            </a:r>
            <a:endParaRPr lang="nl-NL" altLang="zh-CN" sz="2400" dirty="0"/>
          </a:p>
          <a:p>
            <a:r>
              <a:rPr lang="nl-NL" altLang="zh-CN" sz="2400" dirty="0"/>
              <a:t>BootStrap 3.4.1</a:t>
            </a:r>
          </a:p>
          <a:p>
            <a:r>
              <a:rPr lang="nl-NL" altLang="zh-CN" sz="2400" dirty="0"/>
              <a:t>B</a:t>
            </a:r>
            <a:r>
              <a:rPr lang="en-US" altLang="zh-CN" sz="2400" dirty="0" err="1"/>
              <a:t>ootbox</a:t>
            </a:r>
            <a:r>
              <a:rPr lang="en-US" altLang="zh-CN" sz="2400" dirty="0"/>
              <a:t> 5.5.2</a:t>
            </a:r>
          </a:p>
          <a:p>
            <a:r>
              <a:rPr lang="en-US" altLang="zh-CN" sz="2400" dirty="0"/>
              <a:t>Aplayer.js 1.10.1</a:t>
            </a:r>
          </a:p>
          <a:p>
            <a:r>
              <a:rPr lang="nl-NL" altLang="zh-CN" sz="2400" dirty="0"/>
              <a:t>Jquery 3.5.1</a:t>
            </a:r>
          </a:p>
          <a:p>
            <a:endParaRPr lang="nl-NL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907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D323C6-47DE-4172-9AEE-626797DB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zh-CN" altLang="en-US" sz="3600" dirty="0"/>
              <a:t>后端</a:t>
            </a:r>
            <a:br>
              <a:rPr lang="en-US" altLang="zh-CN" sz="3600" dirty="0"/>
            </a:br>
            <a:r>
              <a:rPr lang="zh-CN" altLang="en-US" sz="2800" dirty="0"/>
              <a:t>数据库设计</a:t>
            </a:r>
            <a:br>
              <a:rPr lang="en-US" altLang="zh-CN" sz="2800" dirty="0"/>
            </a:br>
            <a:r>
              <a:rPr lang="zh-CN" altLang="en-US" sz="2400" dirty="0"/>
              <a:t>共三张表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3F05A04-C6DC-4E01-B19C-4EF62C808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6196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767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554C74B7-F763-4DDF-84FC-FE0795621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456686"/>
              </p:ext>
            </p:extLst>
          </p:nvPr>
        </p:nvGraphicFramePr>
        <p:xfrm>
          <a:off x="4609420" y="1822345"/>
          <a:ext cx="7297669" cy="1343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4003917294"/>
                    </a:ext>
                  </a:extLst>
                </a:gridCol>
                <a:gridCol w="1242283">
                  <a:extLst>
                    <a:ext uri="{9D8B030D-6E8A-4147-A177-3AD203B41FA5}">
                      <a16:colId xmlns:a16="http://schemas.microsoft.com/office/drawing/2014/main" val="91036588"/>
                    </a:ext>
                  </a:extLst>
                </a:gridCol>
                <a:gridCol w="764279">
                  <a:extLst>
                    <a:ext uri="{9D8B030D-6E8A-4147-A177-3AD203B41FA5}">
                      <a16:colId xmlns:a16="http://schemas.microsoft.com/office/drawing/2014/main" val="2102342608"/>
                    </a:ext>
                  </a:extLst>
                </a:gridCol>
                <a:gridCol w="1242284">
                  <a:extLst>
                    <a:ext uri="{9D8B030D-6E8A-4147-A177-3AD203B41FA5}">
                      <a16:colId xmlns:a16="http://schemas.microsoft.com/office/drawing/2014/main" val="59459979"/>
                    </a:ext>
                  </a:extLst>
                </a:gridCol>
                <a:gridCol w="1582144">
                  <a:extLst>
                    <a:ext uri="{9D8B030D-6E8A-4147-A177-3AD203B41FA5}">
                      <a16:colId xmlns:a16="http://schemas.microsoft.com/office/drawing/2014/main" val="2239359438"/>
                    </a:ext>
                  </a:extLst>
                </a:gridCol>
                <a:gridCol w="1795346">
                  <a:extLst>
                    <a:ext uri="{9D8B030D-6E8A-4147-A177-3AD203B41FA5}">
                      <a16:colId xmlns:a16="http://schemas.microsoft.com/office/drawing/2014/main" val="4258895562"/>
                    </a:ext>
                  </a:extLst>
                </a:gridCol>
              </a:tblGrid>
              <a:tr h="3543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User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23699"/>
                  </a:ext>
                </a:extLst>
              </a:tr>
              <a:tr h="35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username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email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about_me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last_seen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password_hash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extLst>
                  <a:ext uri="{0D108BD9-81ED-4DB2-BD59-A6C34878D82A}">
                    <a16:rowId xmlns:a16="http://schemas.microsoft.com/office/drawing/2014/main" val="1855983610"/>
                  </a:ext>
                </a:extLst>
              </a:tr>
              <a:tr h="6347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主键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用户名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邮箱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个性签名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上次登陆时间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密码散列值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47" marR="12747" marT="12747" marB="0" anchor="ctr"/>
                </a:tc>
                <a:extLst>
                  <a:ext uri="{0D108BD9-81ED-4DB2-BD59-A6C34878D82A}">
                    <a16:rowId xmlns:a16="http://schemas.microsoft.com/office/drawing/2014/main" val="58761489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1A0309C-4B0E-4B5F-831F-7DF4B75A9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89317"/>
              </p:ext>
            </p:extLst>
          </p:nvPr>
        </p:nvGraphicFramePr>
        <p:xfrm>
          <a:off x="4609420" y="3506901"/>
          <a:ext cx="7297669" cy="99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944">
                  <a:extLst>
                    <a:ext uri="{9D8B030D-6E8A-4147-A177-3AD203B41FA5}">
                      <a16:colId xmlns:a16="http://schemas.microsoft.com/office/drawing/2014/main" val="1607803215"/>
                    </a:ext>
                  </a:extLst>
                </a:gridCol>
                <a:gridCol w="1665585">
                  <a:extLst>
                    <a:ext uri="{9D8B030D-6E8A-4147-A177-3AD203B41FA5}">
                      <a16:colId xmlns:a16="http://schemas.microsoft.com/office/drawing/2014/main" val="1776731758"/>
                    </a:ext>
                  </a:extLst>
                </a:gridCol>
                <a:gridCol w="1459534">
                  <a:extLst>
                    <a:ext uri="{9D8B030D-6E8A-4147-A177-3AD203B41FA5}">
                      <a16:colId xmlns:a16="http://schemas.microsoft.com/office/drawing/2014/main" val="4250432348"/>
                    </a:ext>
                  </a:extLst>
                </a:gridCol>
                <a:gridCol w="1545389">
                  <a:extLst>
                    <a:ext uri="{9D8B030D-6E8A-4147-A177-3AD203B41FA5}">
                      <a16:colId xmlns:a16="http://schemas.microsoft.com/office/drawing/2014/main" val="3235750792"/>
                    </a:ext>
                  </a:extLst>
                </a:gridCol>
                <a:gridCol w="1528217">
                  <a:extLst>
                    <a:ext uri="{9D8B030D-6E8A-4147-A177-3AD203B41FA5}">
                      <a16:colId xmlns:a16="http://schemas.microsoft.com/office/drawing/2014/main" val="2026710330"/>
                    </a:ext>
                  </a:extLst>
                </a:gridCol>
              </a:tblGrid>
              <a:tr h="39977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Music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23933"/>
                  </a:ext>
                </a:extLst>
              </a:tr>
              <a:tr h="312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music_name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siner_name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music_type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album_name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951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主键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歌名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歌手名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歌曲后缀名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专辑名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95295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1663722-C265-471C-BD90-5EAFB697D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38533"/>
              </p:ext>
            </p:extLst>
          </p:nvPr>
        </p:nvGraphicFramePr>
        <p:xfrm>
          <a:off x="4609420" y="4892801"/>
          <a:ext cx="7297669" cy="1015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590">
                  <a:extLst>
                    <a:ext uri="{9D8B030D-6E8A-4147-A177-3AD203B41FA5}">
                      <a16:colId xmlns:a16="http://schemas.microsoft.com/office/drawing/2014/main" val="3340588435"/>
                    </a:ext>
                  </a:extLst>
                </a:gridCol>
                <a:gridCol w="2168265">
                  <a:extLst>
                    <a:ext uri="{9D8B030D-6E8A-4147-A177-3AD203B41FA5}">
                      <a16:colId xmlns:a16="http://schemas.microsoft.com/office/drawing/2014/main" val="3961244198"/>
                    </a:ext>
                  </a:extLst>
                </a:gridCol>
                <a:gridCol w="1375392">
                  <a:extLst>
                    <a:ext uri="{9D8B030D-6E8A-4147-A177-3AD203B41FA5}">
                      <a16:colId xmlns:a16="http://schemas.microsoft.com/office/drawing/2014/main" val="1321265654"/>
                    </a:ext>
                  </a:extLst>
                </a:gridCol>
                <a:gridCol w="2718422">
                  <a:extLst>
                    <a:ext uri="{9D8B030D-6E8A-4147-A177-3AD203B41FA5}">
                      <a16:colId xmlns:a16="http://schemas.microsoft.com/office/drawing/2014/main" val="1544197771"/>
                    </a:ext>
                  </a:extLst>
                </a:gridCol>
              </a:tblGrid>
              <a:tr h="23065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SongSheet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190477"/>
                  </a:ext>
                </a:extLst>
              </a:tr>
              <a:tr h="4512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userid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sheet_name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musiclist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8865486"/>
                  </a:ext>
                </a:extLst>
              </a:tr>
              <a:tr h="230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主键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该歌单所属用户</a:t>
                      </a:r>
                      <a:r>
                        <a:rPr lang="en-US" altLang="zh-CN" sz="1800" u="none" strike="noStrike" dirty="0">
                          <a:effectLst/>
                        </a:rPr>
                        <a:t>id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歌单名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歌单中包含的歌曲列表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352393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95B5316-5378-4741-AB4F-8ABC8E719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575"/>
              </p:ext>
            </p:extLst>
          </p:nvPr>
        </p:nvGraphicFramePr>
        <p:xfrm>
          <a:off x="5142893" y="315355"/>
          <a:ext cx="6140803" cy="1303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392">
                  <a:extLst>
                    <a:ext uri="{9D8B030D-6E8A-4147-A177-3AD203B41FA5}">
                      <a16:colId xmlns:a16="http://schemas.microsoft.com/office/drawing/2014/main" val="741616250"/>
                    </a:ext>
                  </a:extLst>
                </a:gridCol>
                <a:gridCol w="4027411">
                  <a:extLst>
                    <a:ext uri="{9D8B030D-6E8A-4147-A177-3AD203B41FA5}">
                      <a16:colId xmlns:a16="http://schemas.microsoft.com/office/drawing/2014/main" val="3566623489"/>
                    </a:ext>
                  </a:extLst>
                </a:gridCol>
              </a:tblGrid>
              <a:tr h="4264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User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存放用户信息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7538398"/>
                  </a:ext>
                </a:extLst>
              </a:tr>
              <a:tr h="4264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Music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存放音乐信息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798318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SongSheet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存放用户歌单信息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8946935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0BBDB782-D863-4F8E-878E-B128F30D4006}"/>
              </a:ext>
            </a:extLst>
          </p:cNvPr>
          <p:cNvSpPr txBox="1"/>
          <p:nvPr/>
        </p:nvSpPr>
        <p:spPr>
          <a:xfrm>
            <a:off x="704514" y="1618375"/>
            <a:ext cx="378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170" dirty="0">
                <a:latin typeface="+mj-lt"/>
                <a:ea typeface="+mj-ea"/>
                <a:cs typeface="+mj-cs"/>
              </a:rPr>
              <a:t>后端</a:t>
            </a:r>
            <a:r>
              <a:rPr lang="en-US" altLang="zh-CN" sz="3600" spc="170" dirty="0">
                <a:latin typeface="+mj-lt"/>
                <a:ea typeface="+mj-ea"/>
                <a:cs typeface="+mj-cs"/>
              </a:rPr>
              <a:t>|</a:t>
            </a:r>
            <a:r>
              <a:rPr lang="zh-CN" altLang="en-US" sz="3600" spc="170" dirty="0">
                <a:latin typeface="+mj-lt"/>
                <a:ea typeface="+mj-ea"/>
                <a:cs typeface="+mj-cs"/>
              </a:rPr>
              <a:t>数据库设计</a:t>
            </a:r>
            <a:endParaRPr lang="en-US" altLang="zh-CN" sz="3600" spc="170" dirty="0">
              <a:latin typeface="+mj-lt"/>
              <a:ea typeface="+mj-ea"/>
              <a:cs typeface="+mj-cs"/>
            </a:endParaRPr>
          </a:p>
          <a:p>
            <a:endParaRPr lang="en-US" altLang="zh-CN" sz="3600" spc="170" dirty="0">
              <a:latin typeface="+mj-lt"/>
              <a:ea typeface="+mj-ea"/>
              <a:cs typeface="+mj-cs"/>
            </a:endParaRPr>
          </a:p>
          <a:p>
            <a:r>
              <a:rPr lang="zh-CN" altLang="en-US" sz="3600" spc="170" dirty="0">
                <a:latin typeface="+mj-lt"/>
                <a:ea typeface="+mj-ea"/>
                <a:cs typeface="+mj-cs"/>
              </a:rPr>
              <a:t>具体实现</a:t>
            </a:r>
            <a:endParaRPr lang="en-US" altLang="zh-CN" sz="3600" spc="17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6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EC7D31-882D-481F-84FB-3BDDD8D5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后端</a:t>
            </a:r>
            <a:r>
              <a:rPr lang="en-US" altLang="zh-CN" sz="5400"/>
              <a:t>|</a:t>
            </a:r>
            <a:r>
              <a:rPr lang="zh-CN" altLang="en-US" sz="5400"/>
              <a:t>数据存储与维护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240EE-3C3D-4C1B-9A50-71D884CB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所有歌曲文件存放在固定的文件夹中，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mutagen</a:t>
            </a:r>
            <a:r>
              <a:rPr lang="zh-CN" altLang="en-US" sz="2000" dirty="0"/>
              <a:t>解析</a:t>
            </a:r>
            <a:r>
              <a:rPr lang="en-US" altLang="zh-CN" sz="2000" dirty="0"/>
              <a:t>mp3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zh-CN" altLang="en-US" sz="2000" dirty="0"/>
              <a:t>获得歌曲名、歌手名、专辑名、专辑封面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747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01B28"/>
      </a:dk2>
      <a:lt2>
        <a:srgbClr val="F0F1F3"/>
      </a:lt2>
      <a:accent1>
        <a:srgbClr val="BBA031"/>
      </a:accent1>
      <a:accent2>
        <a:srgbClr val="C66427"/>
      </a:accent2>
      <a:accent3>
        <a:srgbClr val="D7383D"/>
      </a:accent3>
      <a:accent4>
        <a:srgbClr val="C6276D"/>
      </a:accent4>
      <a:accent5>
        <a:srgbClr val="D738C2"/>
      </a:accent5>
      <a:accent6>
        <a:srgbClr val="9927C6"/>
      </a:accent6>
      <a:hlink>
        <a:srgbClr val="4F66C4"/>
      </a:hlink>
      <a:folHlink>
        <a:srgbClr val="7F7F7F"/>
      </a:folHlink>
    </a:clrScheme>
    <a:fontScheme name="Avenir">
      <a:majorFont>
        <a:latin typeface="Microsoft YaHei Light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804</Words>
  <Application>Microsoft Office PowerPoint</Application>
  <PresentationFormat>宽屏</PresentationFormat>
  <Paragraphs>157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Microsoft YaHei Light</vt:lpstr>
      <vt:lpstr>Microsoft YaHei UI</vt:lpstr>
      <vt:lpstr>等线</vt:lpstr>
      <vt:lpstr>Microsoft YaHei</vt:lpstr>
      <vt:lpstr>Arial</vt:lpstr>
      <vt:lpstr>Avenir Next LT Pro</vt:lpstr>
      <vt:lpstr>Calibri</vt:lpstr>
      <vt:lpstr>Consolas</vt:lpstr>
      <vt:lpstr>AccentBoxVTI</vt:lpstr>
      <vt:lpstr>Web技术 课程作业展示</vt:lpstr>
      <vt:lpstr>目录</vt:lpstr>
      <vt:lpstr>项目背景</vt:lpstr>
      <vt:lpstr>分工</vt:lpstr>
      <vt:lpstr>整体介绍</vt:lpstr>
      <vt:lpstr>环境</vt:lpstr>
      <vt:lpstr>后端 数据库设计 共三张表 </vt:lpstr>
      <vt:lpstr>PowerPoint 演示文稿</vt:lpstr>
      <vt:lpstr>后端|数据存储与维护</vt:lpstr>
      <vt:lpstr>后端|数据存储与维护</vt:lpstr>
      <vt:lpstr>后端|数据存储与维护</vt:lpstr>
      <vt:lpstr>后端|数据存储与维护</vt:lpstr>
      <vt:lpstr>后端|模糊查询</vt:lpstr>
      <vt:lpstr>前端|框架设计</vt:lpstr>
      <vt:lpstr>前端|播放逻辑、样式</vt:lpstr>
      <vt:lpstr>前端|播放逻辑、样式</vt:lpstr>
      <vt:lpstr>交互|前后端分离</vt:lpstr>
      <vt:lpstr>成果展示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Web技术 课程作业展示</dc:title>
  <dc:creator>高 曾谊</dc:creator>
  <cp:lastModifiedBy>高曾谊</cp:lastModifiedBy>
  <cp:revision>63</cp:revision>
  <dcterms:created xsi:type="dcterms:W3CDTF">2021-07-02T10:42:52Z</dcterms:created>
  <dcterms:modified xsi:type="dcterms:W3CDTF">2021-07-10T07:14:32Z</dcterms:modified>
</cp:coreProperties>
</file>