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0"/>
  </p:notesMasterIdLst>
  <p:handoutMasterIdLst>
    <p:handoutMasterId r:id="rId91"/>
  </p:handoutMasterIdLst>
  <p:sldIdLst>
    <p:sldId id="3103" r:id="rId2"/>
    <p:sldId id="1969" r:id="rId3"/>
    <p:sldId id="1970" r:id="rId4"/>
    <p:sldId id="1971" r:id="rId5"/>
    <p:sldId id="1972" r:id="rId6"/>
    <p:sldId id="1973" r:id="rId7"/>
    <p:sldId id="1974" r:id="rId8"/>
    <p:sldId id="1975" r:id="rId9"/>
    <p:sldId id="1976" r:id="rId10"/>
    <p:sldId id="1979" r:id="rId11"/>
    <p:sldId id="1980" r:id="rId12"/>
    <p:sldId id="1981" r:id="rId13"/>
    <p:sldId id="3034" r:id="rId14"/>
    <p:sldId id="3035" r:id="rId15"/>
    <p:sldId id="3036" r:id="rId16"/>
    <p:sldId id="3037" r:id="rId17"/>
    <p:sldId id="3038" r:id="rId18"/>
    <p:sldId id="3039" r:id="rId19"/>
    <p:sldId id="3040" r:id="rId20"/>
    <p:sldId id="3041" r:id="rId21"/>
    <p:sldId id="3042" r:id="rId22"/>
    <p:sldId id="3043" r:id="rId23"/>
    <p:sldId id="3044" r:id="rId24"/>
    <p:sldId id="3045" r:id="rId25"/>
    <p:sldId id="3046" r:id="rId26"/>
    <p:sldId id="3047" r:id="rId27"/>
    <p:sldId id="3048" r:id="rId28"/>
    <p:sldId id="3049" r:id="rId29"/>
    <p:sldId id="3050" r:id="rId30"/>
    <p:sldId id="3051" r:id="rId31"/>
    <p:sldId id="3052" r:id="rId32"/>
    <p:sldId id="3053" r:id="rId33"/>
    <p:sldId id="3054" r:id="rId34"/>
    <p:sldId id="3055" r:id="rId35"/>
    <p:sldId id="3056" r:id="rId36"/>
    <p:sldId id="3057" r:id="rId37"/>
    <p:sldId id="3058" r:id="rId38"/>
    <p:sldId id="3059" r:id="rId39"/>
    <p:sldId id="3060" r:id="rId40"/>
    <p:sldId id="3061" r:id="rId41"/>
    <p:sldId id="3062" r:id="rId42"/>
    <p:sldId id="3063" r:id="rId43"/>
    <p:sldId id="3064" r:id="rId44"/>
    <p:sldId id="3065" r:id="rId45"/>
    <p:sldId id="3134" r:id="rId46"/>
    <p:sldId id="3135" r:id="rId47"/>
    <p:sldId id="3136" r:id="rId48"/>
    <p:sldId id="3109" r:id="rId49"/>
    <p:sldId id="3066" r:id="rId50"/>
    <p:sldId id="3067" r:id="rId51"/>
    <p:sldId id="3068" r:id="rId52"/>
    <p:sldId id="3069" r:id="rId53"/>
    <p:sldId id="3070" r:id="rId54"/>
    <p:sldId id="3071" r:id="rId55"/>
    <p:sldId id="3072" r:id="rId56"/>
    <p:sldId id="3073" r:id="rId57"/>
    <p:sldId id="3074" r:id="rId58"/>
    <p:sldId id="3075" r:id="rId59"/>
    <p:sldId id="3076" r:id="rId60"/>
    <p:sldId id="3077" r:id="rId61"/>
    <p:sldId id="3078" r:id="rId62"/>
    <p:sldId id="3079" r:id="rId63"/>
    <p:sldId id="3080" r:id="rId64"/>
    <p:sldId id="3082" r:id="rId65"/>
    <p:sldId id="3083" r:id="rId66"/>
    <p:sldId id="3084" r:id="rId67"/>
    <p:sldId id="3085" r:id="rId68"/>
    <p:sldId id="3086" r:id="rId69"/>
    <p:sldId id="3110" r:id="rId70"/>
    <p:sldId id="3111" r:id="rId71"/>
    <p:sldId id="3112" r:id="rId72"/>
    <p:sldId id="3113" r:id="rId73"/>
    <p:sldId id="3114" r:id="rId74"/>
    <p:sldId id="3115" r:id="rId75"/>
    <p:sldId id="3116" r:id="rId76"/>
    <p:sldId id="3117" r:id="rId77"/>
    <p:sldId id="3119" r:id="rId78"/>
    <p:sldId id="3088" r:id="rId79"/>
    <p:sldId id="3129" r:id="rId80"/>
    <p:sldId id="3089" r:id="rId81"/>
    <p:sldId id="3090" r:id="rId82"/>
    <p:sldId id="3091" r:id="rId83"/>
    <p:sldId id="3133" r:id="rId84"/>
    <p:sldId id="3108" r:id="rId85"/>
    <p:sldId id="3101" r:id="rId86"/>
    <p:sldId id="3102" r:id="rId87"/>
    <p:sldId id="3104" r:id="rId88"/>
    <p:sldId id="3132" r:id="rId8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CCFF"/>
    <a:srgbClr val="B2B2B2"/>
    <a:srgbClr val="DDDDDD"/>
    <a:srgbClr val="CC66FF"/>
    <a:srgbClr val="D60093"/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8" autoAdjust="0"/>
    <p:restoredTop sz="95161" autoAdjust="0"/>
  </p:normalViewPr>
  <p:slideViewPr>
    <p:cSldViewPr snapToGrid="0" snapToObjects="1">
      <p:cViewPr varScale="1">
        <p:scale>
          <a:sx n="51" d="100"/>
          <a:sy n="51" d="100"/>
        </p:scale>
        <p:origin x="-10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604"/>
    </p:cViewPr>
  </p:sorterViewPr>
  <p:notesViewPr>
    <p:cSldViewPr snapToGrid="0" snapToObjects="1">
      <p:cViewPr varScale="1">
        <p:scale>
          <a:sx n="47" d="100"/>
          <a:sy n="47" d="100"/>
        </p:scale>
        <p:origin x="-1373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A64E12C-94FC-4122-B287-7AD329856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计算机网络讲义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D7745742-3C3C-41E5-8352-E8FA5C23C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计算机网络讲义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C1D81-11F1-4550-A947-79A6B6EDA064}" type="slidenum">
              <a:rPr lang="en-US" altLang="zh-CN" smtClean="0">
                <a:latin typeface="Arial" charset="0"/>
              </a:rPr>
              <a:pPr/>
              <a:t>70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计算机网络讲义</a:t>
            </a:r>
          </a:p>
        </p:txBody>
      </p:sp>
      <p:sp>
        <p:nvSpPr>
          <p:cNvPr id="972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02BB2-596D-492F-B06D-0C2299F499D7}" type="slidenum">
              <a:rPr lang="en-US" altLang="zh-CN" smtClean="0">
                <a:latin typeface="Arial" charset="0"/>
              </a:rPr>
              <a:pPr/>
              <a:t>71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计算机网络讲义</a:t>
            </a: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F8D88-A607-4EEF-9F60-5FAC84AA54F2}" type="slidenum">
              <a:rPr lang="en-US" altLang="zh-CN" smtClean="0">
                <a:latin typeface="Arial" charset="0"/>
              </a:rPr>
              <a:pPr/>
              <a:t>72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计算机网络讲义</a:t>
            </a:r>
          </a:p>
        </p:txBody>
      </p:sp>
      <p:sp>
        <p:nvSpPr>
          <p:cNvPr id="99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A6D68-B28C-47A1-96E1-A76E5F877B37}" type="slidenum">
              <a:rPr lang="en-US" altLang="zh-CN" smtClean="0">
                <a:latin typeface="Arial" charset="0"/>
              </a:rPr>
              <a:pPr/>
              <a:t>73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计算机网络讲义</a:t>
            </a:r>
          </a:p>
        </p:txBody>
      </p:sp>
      <p:sp>
        <p:nvSpPr>
          <p:cNvPr id="1003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17BCF-32AD-4AB0-AE55-3EEAEC2098D5}" type="slidenum">
              <a:rPr lang="en-US" altLang="zh-CN" smtClean="0">
                <a:latin typeface="Arial" charset="0"/>
              </a:rPr>
              <a:pPr/>
              <a:t>74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28600" y="228600"/>
          <a:ext cx="771525" cy="771525"/>
        </p:xfrm>
        <a:graphic>
          <a:graphicData uri="http://schemas.openxmlformats.org/presentationml/2006/ole">
            <p:oleObj spid="_x0000_s117762" name="图片" r:id="rId3" imgW="771429" imgH="771429" progId="Word.Picture.8">
              <p:embed/>
            </p:oleObj>
          </a:graphicData>
        </a:graphic>
      </p:graphicFrame>
      <p:sp>
        <p:nvSpPr>
          <p:cNvPr id="122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OverChart" preserve="1">
  <p:cSld name="垂直排列标题且文本在图表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half" idx="1"/>
          </p:nvPr>
        </p:nvSpPr>
        <p:spPr>
          <a:xfrm>
            <a:off x="685800" y="609600"/>
            <a:ext cx="5676900" cy="266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85800" y="3429000"/>
            <a:ext cx="5676900" cy="2667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1267" name="Freeform 3"/>
            <p:cNvSpPr>
              <a:spLocks/>
            </p:cNvSpPr>
            <p:nvPr userDrawn="1"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268" name="Arc 4"/>
            <p:cNvSpPr>
              <a:spLocks/>
            </p:cNvSpPr>
            <p:nvPr userDrawn="1"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2" charset="-122"/>
        </a:defRPr>
      </a:lvl9pPr>
    </p:titleStyle>
    <p:bodyStyle>
      <a:lvl1pPr marL="477838" indent="-477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v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190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5684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987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406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8638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321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7782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2354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</a:t>
            </a:r>
            <a:r>
              <a:rPr lang="en-US" altLang="zh-CN" b="0" smtClean="0"/>
              <a:t>1</a:t>
            </a:r>
            <a:r>
              <a:rPr lang="zh-CN" altLang="en-US" b="0" smtClean="0"/>
              <a:t>章 计算机简介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825" y="1981200"/>
            <a:ext cx="3787775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计算机的组成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计算机的发展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信息的表示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程序设计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楷体_GB2312" pitchFamily="49" charset="-122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C++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上机准备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-5400000" flipH="1" flipV="1">
            <a:off x="5153025" y="22002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 rot="-5400000" flipH="1" flipV="1">
            <a:off x="5153025" y="2847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 rot="-5400000" flipH="1" flipV="1">
            <a:off x="5153025" y="41449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 rot="-5400000" flipH="1" flipV="1">
            <a:off x="5153025" y="34972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 rot="-5400000" flipH="1" flipV="1">
            <a:off x="5153025" y="48656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rot="-5400000" flipH="1" flipV="1">
            <a:off x="5130800" y="55133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输入输出设备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输入设备将人能理解的符号转换成计算机能处理的符号。常用的输入设备有：键盘、鼠标、光笔等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输出设备将计算机的输出转换成人能理解的输出。常用的输出设备有：显示器、打印机、音响设备等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计算机的组成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39750" y="1844675"/>
            <a:ext cx="8424863" cy="175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>
                <a:latin typeface="+mn-ea"/>
                <a:ea typeface="+mn-ea"/>
              </a:rPr>
              <a:t>计算机，也被称之为“电脑”，是一种能够按照事先存储的程序自动、高效地对数据进行输入、处理、存储和输出的系统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 rot="-5400000" flipH="1" flipV="1">
            <a:off x="6081713" y="42005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 rot="-5400000" flipH="1" flipV="1">
            <a:off x="6081713" y="47799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952625" y="4140200"/>
            <a:ext cx="4052888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7838" indent="-477838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硬件：计算机的躯壳</a:t>
            </a:r>
          </a:p>
          <a:p>
            <a:pPr marL="477838" indent="-477838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kumimoji="0" lang="zh-CN" altLang="en-US" b="1">
                <a:latin typeface="Times New Roman" pitchFamily="18" charset="0"/>
                <a:ea typeface="楷体_GB2312" pitchFamily="49" charset="-122"/>
              </a:rPr>
              <a:t>软件：计算机的灵魂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计算机软件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062912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软件可以分为系统软件和应用软件。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系统软件居于计算机系统中最靠硬件的部分，它将计算机的用户与硬件隔离。系统软件与具体的应用无关，但其它的软件要通过系统软件才能发挥作用。常用的系统软件有操作系统、编译器、网络软件等。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/>
              <a:t>应用软件是为了支持某一应用而开发的软件。如字处理软件、财务软件等。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</a:t>
            </a:r>
            <a:r>
              <a:rPr lang="en-US" altLang="zh-CN" b="0" smtClean="0"/>
              <a:t>1</a:t>
            </a:r>
            <a:r>
              <a:rPr lang="zh-CN" altLang="en-US" b="0" smtClean="0"/>
              <a:t>章 计算机简介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825" y="1981200"/>
            <a:ext cx="3787775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计算机的组成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计算机的发展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信息的表示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程序设计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楷体_GB2312" pitchFamily="49" charset="-122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C++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上机准备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-5400000" flipH="1" flipV="1">
            <a:off x="5153025" y="22002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 rot="-5400000" flipH="1" flipV="1">
            <a:off x="5153025" y="284797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 rot="-5400000" flipH="1" flipV="1">
            <a:off x="5153025" y="41449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 rot="-5400000" flipH="1" flipV="1">
            <a:off x="5153025" y="34972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 rot="-5400000" flipH="1" flipV="1">
            <a:off x="5153025" y="48656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 rot="-5400000" flipH="1" flipV="1">
            <a:off x="5130800" y="55133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计算机的发展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462963" cy="5084763"/>
          </a:xfrm>
          <a:noFill/>
        </p:spPr>
        <p:txBody>
          <a:bodyPr lIns="0" rIns="0"/>
          <a:lstStyle/>
          <a:p>
            <a:pPr eaLnBrk="1" hangingPunct="1">
              <a:lnSpc>
                <a:spcPct val="130000"/>
              </a:lnSpc>
              <a:buClr>
                <a:schemeClr val="hlink"/>
              </a:buClr>
              <a:buFont typeface="ZapfDingbats" pitchFamily="82" charset="2"/>
              <a:buChar char="u"/>
            </a:pPr>
            <a:r>
              <a:rPr lang="zh-CN" altLang="en-GB" smtClean="0"/>
              <a:t>1946 </a:t>
            </a:r>
            <a:r>
              <a:rPr lang="zh-CN" altLang="en-GB" smtClean="0">
                <a:latin typeface="Arial" charset="0"/>
              </a:rPr>
              <a:t>–</a:t>
            </a:r>
            <a:r>
              <a:rPr lang="zh-CN" altLang="en-GB" smtClean="0"/>
              <a:t> </a:t>
            </a:r>
            <a:r>
              <a:rPr lang="en-GB" altLang="zh-CN" smtClean="0"/>
              <a:t>ENIAC: </a:t>
            </a:r>
            <a:r>
              <a:rPr lang="zh-CN" altLang="en-GB" smtClean="0"/>
              <a:t>第一台全电子的计算机，由 </a:t>
            </a:r>
            <a:r>
              <a:rPr lang="en-GB" altLang="zh-CN" smtClean="0"/>
              <a:t>John Mauchly </a:t>
            </a:r>
            <a:r>
              <a:rPr lang="zh-CN" altLang="en-GB" smtClean="0"/>
              <a:t>和</a:t>
            </a:r>
            <a:r>
              <a:rPr lang="en-GB" altLang="zh-CN" smtClean="0"/>
              <a:t>John Eckert</a:t>
            </a:r>
            <a:r>
              <a:rPr lang="zh-CN" altLang="en-GB" smtClean="0"/>
              <a:t>设计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Font typeface="ZapfDingbats" pitchFamily="82" charset="2"/>
              <a:buChar char="u"/>
            </a:pPr>
            <a:r>
              <a:rPr lang="en-GB" altLang="zh-CN" smtClean="0"/>
              <a:t>ENIAC</a:t>
            </a:r>
            <a:r>
              <a:rPr lang="zh-CN" altLang="en-GB" smtClean="0"/>
              <a:t>的特点：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Font typeface="ZapfDingbats" pitchFamily="82" charset="2"/>
              <a:buChar char="u"/>
            </a:pPr>
            <a:r>
              <a:rPr lang="zh-CN" altLang="en-GB" smtClean="0"/>
              <a:t>真空管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Font typeface="ZapfDingbats" pitchFamily="82" charset="2"/>
              <a:buChar char="u"/>
            </a:pPr>
            <a:r>
              <a:rPr lang="zh-CN" altLang="en-GB" smtClean="0"/>
              <a:t>无程序存储</a:t>
            </a:r>
            <a:endParaRPr lang="en-GB" altLang="zh-CN" smtClean="0"/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Font typeface="ZapfDingbats" pitchFamily="82" charset="2"/>
              <a:buChar char="u"/>
            </a:pPr>
            <a:r>
              <a:rPr kumimoji="0" lang="zh-CN" altLang="en-GB" smtClean="0"/>
              <a:t>采用十进制</a:t>
            </a:r>
            <a:endParaRPr kumimoji="0" lang="zh-CN" altLang="en-US" smtClean="0"/>
          </a:p>
        </p:txBody>
      </p:sp>
      <p:pic>
        <p:nvPicPr>
          <p:cNvPr id="19460" name="Picture 4" descr="ENIA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2997200"/>
            <a:ext cx="5389562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zh-CN" b="0" smtClean="0"/>
              <a:t>Von Neumann</a:t>
            </a:r>
            <a:r>
              <a:rPr lang="zh-CN" altLang="en-GB" b="0" smtClean="0"/>
              <a:t>和</a:t>
            </a:r>
            <a:r>
              <a:rPr lang="en-GB" altLang="zh-CN" b="0" smtClean="0"/>
              <a:t>EDVAC</a:t>
            </a:r>
            <a:endParaRPr lang="en-US" altLang="zh-CN" b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47498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GB" smtClean="0"/>
              <a:t>1946 </a:t>
            </a:r>
            <a:r>
              <a:rPr lang="zh-CN" altLang="en-GB" smtClean="0">
                <a:latin typeface="Arial" charset="0"/>
              </a:rPr>
              <a:t>–</a:t>
            </a:r>
            <a:r>
              <a:rPr lang="zh-CN" altLang="en-GB" smtClean="0"/>
              <a:t> </a:t>
            </a:r>
            <a:r>
              <a:rPr lang="en-GB" altLang="zh-CN" smtClean="0"/>
              <a:t>Von Neumann</a:t>
            </a:r>
            <a:r>
              <a:rPr lang="zh-CN" altLang="en-GB" smtClean="0"/>
              <a:t>对</a:t>
            </a:r>
            <a:r>
              <a:rPr lang="en-GB" altLang="zh-CN" smtClean="0"/>
              <a:t>ENIAC</a:t>
            </a:r>
            <a:r>
              <a:rPr lang="zh-CN" altLang="en-GB" smtClean="0"/>
              <a:t>进行了改进，设计了</a:t>
            </a:r>
            <a:r>
              <a:rPr lang="en-GB" altLang="zh-CN" smtClean="0"/>
              <a:t>EDVAC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zh-CN" smtClean="0"/>
              <a:t>EDVAC </a:t>
            </a:r>
            <a:r>
              <a:rPr lang="zh-CN" altLang="en-GB" smtClean="0"/>
              <a:t>的主要特征</a:t>
            </a:r>
            <a:r>
              <a:rPr lang="en-GB" altLang="zh-CN" smtClean="0"/>
              <a:t>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    - </a:t>
            </a:r>
            <a:r>
              <a:rPr lang="zh-CN" altLang="en-US" smtClean="0"/>
              <a:t>采用二进制技术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- </a:t>
            </a:r>
            <a:r>
              <a:rPr lang="zh-CN" altLang="en-US" smtClean="0"/>
              <a:t>存储指令</a:t>
            </a:r>
          </a:p>
        </p:txBody>
      </p:sp>
      <p:pic>
        <p:nvPicPr>
          <p:cNvPr id="20484" name="Picture 4" descr="Neuma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989138"/>
            <a:ext cx="33337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b="0" smtClean="0"/>
              <a:t>第一代计算机（</a:t>
            </a:r>
            <a:r>
              <a:rPr lang="en-GB" altLang="zh-CN" b="0" smtClean="0"/>
              <a:t>1950</a:t>
            </a:r>
            <a:r>
              <a:rPr lang="zh-CN" altLang="en-GB" b="0" smtClean="0"/>
              <a:t>）</a:t>
            </a:r>
            <a:endParaRPr lang="zh-CN" altLang="en-US" sz="1600" b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00213"/>
            <a:ext cx="4068763" cy="48244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GB" sz="2800" smtClean="0"/>
              <a:t>基于真空管技术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GB" sz="2800" smtClean="0"/>
              <a:t>典型产品有</a:t>
            </a:r>
            <a:r>
              <a:rPr lang="en-GB" altLang="zh-CN" sz="2800" smtClean="0"/>
              <a:t>1951</a:t>
            </a:r>
            <a:r>
              <a:rPr lang="zh-CN" altLang="en-GB" sz="2800" smtClean="0"/>
              <a:t>生产的</a:t>
            </a:r>
            <a:r>
              <a:rPr lang="en-GB" altLang="zh-CN" sz="2800" smtClean="0"/>
              <a:t>UNIVAC I</a:t>
            </a:r>
            <a:r>
              <a:rPr lang="zh-CN" altLang="en-GB" sz="2800" smtClean="0"/>
              <a:t>，由 </a:t>
            </a:r>
            <a:r>
              <a:rPr lang="en-GB" altLang="zh-CN" sz="2800" smtClean="0"/>
              <a:t>Mauchly and Eckert </a:t>
            </a:r>
            <a:r>
              <a:rPr lang="zh-CN" altLang="en-GB" sz="2800" smtClean="0"/>
              <a:t>设计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GB" sz="2800" smtClean="0"/>
              <a:t>第一代机的特点：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GB" sz="2400" smtClean="0"/>
              <a:t>无操作系统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GB" sz="2400" smtClean="0"/>
              <a:t>采用机器指令或汇编语言</a:t>
            </a:r>
            <a:endParaRPr lang="zh-CN" altLang="en-US" sz="2400" smtClean="0"/>
          </a:p>
        </p:txBody>
      </p:sp>
      <p:pic>
        <p:nvPicPr>
          <p:cNvPr id="21508" name="Picture 4" descr="UNIVA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989138"/>
            <a:ext cx="4648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b="0" smtClean="0"/>
              <a:t>第二代计算机（</a:t>
            </a:r>
            <a:r>
              <a:rPr lang="en-GB" altLang="zh-CN" b="0" smtClean="0"/>
              <a:t>50</a:t>
            </a:r>
            <a:r>
              <a:rPr lang="zh-CN" altLang="en-GB" b="0" smtClean="0"/>
              <a:t>末到</a:t>
            </a:r>
            <a:r>
              <a:rPr lang="en-GB" altLang="zh-CN" b="0" smtClean="0"/>
              <a:t>60</a:t>
            </a:r>
            <a:r>
              <a:rPr lang="zh-CN" altLang="en-GB" b="0" smtClean="0"/>
              <a:t>初）</a:t>
            </a:r>
            <a:endParaRPr lang="zh-CN" altLang="en-US" sz="1600" b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3435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GB" sz="2400" smtClean="0"/>
              <a:t>采用真空管技术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GB" sz="2400" smtClean="0"/>
              <a:t>特点：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GB" sz="2000" smtClean="0"/>
              <a:t>更可靠、更便宜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GB" sz="2000" smtClean="0"/>
              <a:t>出现了程序设计语言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GB" sz="2000" smtClean="0"/>
              <a:t>出现了简单的操作系统：批处理系统</a:t>
            </a:r>
          </a:p>
          <a:p>
            <a:pPr lvl="1" eaLnBrk="1" hangingPunct="1">
              <a:buClr>
                <a:schemeClr val="hlink"/>
              </a:buClr>
              <a:buFont typeface="ZapfDingbats" pitchFamily="82" charset="2"/>
              <a:buNone/>
            </a:pPr>
            <a:r>
              <a:rPr lang="en-GB" altLang="zh-CN" sz="2400" smtClean="0"/>
              <a:t>IBM 7000 series,                          DEC PDP-8</a:t>
            </a:r>
            <a:endParaRPr lang="en-US" altLang="zh-CN" sz="2000" smtClean="0"/>
          </a:p>
        </p:txBody>
      </p:sp>
      <p:pic>
        <p:nvPicPr>
          <p:cNvPr id="22532" name="Picture 4" descr="IMG00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322763"/>
            <a:ext cx="35052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PDP-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322763"/>
            <a:ext cx="35814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2362200" y="3941763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5867400" y="3933825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b="0" smtClean="0"/>
              <a:t>第三代计算机（</a:t>
            </a:r>
            <a:r>
              <a:rPr lang="en-GB" altLang="zh-CN" b="0" smtClean="0"/>
              <a:t>60</a:t>
            </a:r>
            <a:r>
              <a:rPr lang="zh-CN" altLang="en-GB" b="0" smtClean="0"/>
              <a:t>末到</a:t>
            </a:r>
            <a:r>
              <a:rPr lang="en-GB" altLang="zh-CN" b="0" smtClean="0"/>
              <a:t>80</a:t>
            </a:r>
            <a:r>
              <a:rPr lang="zh-CN" altLang="en-GB" b="0" smtClean="0"/>
              <a:t>初）</a:t>
            </a:r>
            <a:endParaRPr lang="zh-CN" altLang="en-US" sz="1600" b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GB" sz="2800" smtClean="0"/>
              <a:t>采用集成电路技术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GB" sz="2800" smtClean="0"/>
              <a:t>特点：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 sz="2400" smtClean="0"/>
              <a:t>价格更便宜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 sz="2400" smtClean="0"/>
              <a:t>高集成度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 sz="2400" smtClean="0"/>
              <a:t>出现了分时系统</a:t>
            </a:r>
            <a:r>
              <a:rPr lang="en-GB" altLang="zh-CN" sz="2400" smtClean="0"/>
              <a:t>   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Font typeface="ZapfDingbats" pitchFamily="82" charset="2"/>
              <a:buNone/>
            </a:pPr>
            <a:endParaRPr lang="en-GB" altLang="zh-CN" smtClean="0"/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Font typeface="ZapfDingbats" pitchFamily="82" charset="2"/>
              <a:buNone/>
            </a:pPr>
            <a:endParaRPr lang="en-GB" altLang="zh-CN" smtClean="0"/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Font typeface="ZapfDingbats" pitchFamily="82" charset="2"/>
              <a:buNone/>
            </a:pPr>
            <a:r>
              <a:rPr lang="en-GB" altLang="zh-CN" smtClean="0"/>
              <a:t>IBM 360 series (1964) </a:t>
            </a:r>
            <a:endParaRPr lang="en-US" altLang="zh-CN" sz="2400" smtClean="0"/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4859338" y="594995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57" name="Picture 5" descr="IBM3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2595563"/>
            <a:ext cx="3038475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b="0" smtClean="0"/>
              <a:t>第四代计算机</a:t>
            </a:r>
            <a:endParaRPr lang="zh-CN" altLang="en-US" sz="1600" b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772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GB" smtClean="0"/>
              <a:t>采用 </a:t>
            </a:r>
            <a:r>
              <a:rPr lang="en-GB" altLang="zh-CN" smtClean="0"/>
              <a:t>LSI/VLSI</a:t>
            </a:r>
            <a:r>
              <a:rPr lang="zh-CN" altLang="en-GB" smtClean="0"/>
              <a:t>技术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GB" smtClean="0"/>
              <a:t>特点：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GB" smtClean="0"/>
              <a:t>体积更小、价格更低、内存扩大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GB" smtClean="0"/>
              <a:t>有完善的操作系统</a:t>
            </a:r>
            <a:endParaRPr lang="en-GB" altLang="zh-C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计算机的组成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4073525"/>
            <a:ext cx="4052888" cy="13049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smtClean="0"/>
              <a:t>硬件：计算机的躯壳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800" smtClean="0"/>
              <a:t>软件：计算机的灵魂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9750" y="1844675"/>
            <a:ext cx="8424863" cy="175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>
                <a:latin typeface="+mn-ea"/>
                <a:ea typeface="+mn-ea"/>
              </a:rPr>
              <a:t>计算机，也被称之为“电脑”，是一种能够按照事先存储的程序自动、高效地对数据进行输入、处理、存储和输出的系统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rot="-5400000" flipH="1" flipV="1">
            <a:off x="6321425" y="420052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 rot="-5400000" flipH="1" flipV="1">
            <a:off x="6321425" y="47640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</a:t>
            </a:r>
            <a:r>
              <a:rPr lang="en-US" altLang="zh-CN" b="0" smtClean="0"/>
              <a:t>1</a:t>
            </a:r>
            <a:r>
              <a:rPr lang="zh-CN" altLang="en-US" b="0" smtClean="0"/>
              <a:t>章 计算机简介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825" y="1981200"/>
            <a:ext cx="3787775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计算机的组成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计算机的发展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信息的表示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程序设计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楷体_GB2312" pitchFamily="49" charset="-122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C++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上机准备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-5400000" flipH="1" flipV="1">
            <a:off x="5153025" y="22002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 rot="-5400000" flipH="1" flipV="1">
            <a:off x="5153025" y="28479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 rot="-5400000" flipH="1" flipV="1">
            <a:off x="5153025" y="41449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 rot="-5400000" flipH="1" flipV="1">
            <a:off x="5153025" y="34972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 rot="-5400000" flipH="1" flipV="1">
            <a:off x="5153025" y="48656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 rot="-5400000" flipH="1" flipV="1">
            <a:off x="5153025" y="55848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以二进制表示数据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286000"/>
            <a:ext cx="2590800" cy="3352800"/>
          </a:xfrm>
        </p:spPr>
        <p:txBody>
          <a:bodyPr/>
          <a:lstStyle/>
          <a:p>
            <a:pPr eaLnBrk="1" hangingPunct="1"/>
            <a:r>
              <a:rPr lang="zh-CN" altLang="en-US" smtClean="0"/>
              <a:t>文本信息</a:t>
            </a:r>
          </a:p>
          <a:p>
            <a:pPr eaLnBrk="1" hangingPunct="1"/>
            <a:r>
              <a:rPr lang="zh-CN" altLang="en-US" smtClean="0"/>
              <a:t>声音</a:t>
            </a:r>
          </a:p>
          <a:p>
            <a:pPr eaLnBrk="1" hangingPunct="1"/>
            <a:r>
              <a:rPr lang="zh-CN" altLang="en-US" smtClean="0"/>
              <a:t>图象</a:t>
            </a:r>
          </a:p>
          <a:p>
            <a:pPr eaLnBrk="1" hangingPunct="1"/>
            <a:r>
              <a:rPr lang="zh-CN" altLang="en-US" smtClean="0"/>
              <a:t>整型数</a:t>
            </a:r>
          </a:p>
          <a:p>
            <a:pPr eaLnBrk="1" hangingPunct="1"/>
            <a:r>
              <a:rPr lang="zh-CN" altLang="en-US" smtClean="0"/>
              <a:t>实型数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-5400000" flipH="1" flipV="1">
            <a:off x="5334000" y="2362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 rot="-5400000" flipH="1" flipV="1">
            <a:off x="5334000" y="29718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 rot="-5400000" flipH="1" flipV="1">
            <a:off x="5334000" y="35814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 rot="-5400000" flipH="1" flipV="1">
            <a:off x="5334000" y="41910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 rot="-5400000" flipH="1" flipV="1">
            <a:off x="5334000" y="48006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楷体_GB2312" pitchFamily="49" charset="-122"/>
              </a:rPr>
              <a:t>英文文本信息的表示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84963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ASCII – American Standard Code for Information Interchange. </a:t>
            </a:r>
            <a:r>
              <a:rPr lang="zh-CN" altLang="en-US" smtClean="0"/>
              <a:t>常用于微型机中。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EBCDIC – Extended Binary Coded Decimal Interchange Code. </a:t>
            </a:r>
            <a:r>
              <a:rPr lang="zh-CN" altLang="en-US" smtClean="0"/>
              <a:t>常用于某些大型机中。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Unicode – 16-bit code designed to support international languages like Chinese and Japanese.</a:t>
            </a:r>
            <a:endParaRPr lang="en-US" altLang="zh-CN" smtClean="0">
              <a:latin typeface="楷体_GB2312" pitchFamily="49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755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华文新魏" pitchFamily="2" charset="-122"/>
              </a:rPr>
              <a:t>将每一个符号用一个二进制比特串来表示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英文字符的输入输出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由于英文是小字符集，可以将每一个字符做成键盘上的一个键，也可以将每一个字符的形状存储在输出设备上。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英文字符的输入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755650" y="1412875"/>
          <a:ext cx="7777163" cy="5040313"/>
        </p:xfrm>
        <a:graphic>
          <a:graphicData uri="http://schemas.openxmlformats.org/presentationml/2006/ole">
            <p:oleObj spid="_x0000_s2050" name="Image" r:id="rId3" imgW="5578539" imgH="2935404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英文字符的输出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每个字符内码对应了一个表示该字母的点阵。当显示器收到此内码时，就输出相应的点阵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汉字编码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852738"/>
            <a:ext cx="7772400" cy="368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</a:rPr>
              <a:t>汉字输入码：有输入设备产生的汉字编码。如拼音、五笔等。</a:t>
            </a:r>
          </a:p>
          <a:p>
            <a:pPr eaLnBrk="1" hangingPunct="1"/>
            <a:r>
              <a:rPr lang="zh-CN" altLang="en-US" smtClean="0">
                <a:latin typeface="楷体_GB2312" pitchFamily="49" charset="-122"/>
              </a:rPr>
              <a:t>汉字内码：常用的是国标码，用两个</a:t>
            </a:r>
            <a:r>
              <a:rPr lang="en-US" altLang="zh-CN" smtClean="0">
                <a:latin typeface="楷体_GB2312" pitchFamily="49" charset="-122"/>
              </a:rPr>
              <a:t>7</a:t>
            </a:r>
            <a:r>
              <a:rPr lang="zh-CN" altLang="en-US" smtClean="0">
                <a:latin typeface="楷体_GB2312" pitchFamily="49" charset="-122"/>
              </a:rPr>
              <a:t>位的二进制数表示，用</a:t>
            </a:r>
            <a:r>
              <a:rPr lang="en-US" altLang="zh-CN" smtClean="0">
                <a:latin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</a:rPr>
              <a:t>个字节表示。</a:t>
            </a:r>
          </a:p>
          <a:p>
            <a:pPr eaLnBrk="1" hangingPunct="1"/>
            <a:r>
              <a:rPr lang="zh-CN" altLang="en-US" smtClean="0">
                <a:latin typeface="楷体_GB2312" pitchFamily="49" charset="-122"/>
              </a:rPr>
              <a:t>汉字字型码：确定一个汉字字型点阵的编码，用于输出或打印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0825" y="1557338"/>
            <a:ext cx="87487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latin typeface="+mn-ea"/>
                <a:ea typeface="+mn-ea"/>
              </a:rPr>
              <a:t>汉字属于大字符集，不能采用每键一字的方法。只能利用现有的小键盘。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以二进制表示数据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286000"/>
            <a:ext cx="2590800" cy="3276600"/>
          </a:xfrm>
        </p:spPr>
        <p:txBody>
          <a:bodyPr/>
          <a:lstStyle/>
          <a:p>
            <a:pPr eaLnBrk="1" hangingPunct="1"/>
            <a:r>
              <a:rPr lang="zh-CN" altLang="en-US" smtClean="0"/>
              <a:t>文本信息</a:t>
            </a:r>
          </a:p>
          <a:p>
            <a:pPr eaLnBrk="1" hangingPunct="1"/>
            <a:r>
              <a:rPr lang="zh-CN" altLang="en-US" smtClean="0"/>
              <a:t>声音</a:t>
            </a:r>
          </a:p>
          <a:p>
            <a:pPr eaLnBrk="1" hangingPunct="1"/>
            <a:r>
              <a:rPr lang="zh-CN" altLang="en-US" smtClean="0"/>
              <a:t>图象</a:t>
            </a:r>
          </a:p>
          <a:p>
            <a:pPr eaLnBrk="1" hangingPunct="1"/>
            <a:r>
              <a:rPr lang="zh-CN" altLang="en-US" smtClean="0"/>
              <a:t>整型数</a:t>
            </a:r>
          </a:p>
          <a:p>
            <a:pPr eaLnBrk="1" hangingPunct="1"/>
            <a:r>
              <a:rPr lang="zh-CN" altLang="en-US" smtClean="0"/>
              <a:t>实型数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 rot="-5400000" flipH="1" flipV="1">
            <a:off x="5334000" y="2362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 rot="-5400000" flipH="1" flipV="1">
            <a:off x="5334000" y="29718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 rot="-5400000" flipH="1" flipV="1">
            <a:off x="5334000" y="35814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 rot="-5400000" flipH="1" flipV="1">
            <a:off x="5334000" y="41910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 rot="-5400000" flipH="1" flipV="1">
            <a:off x="5334000" y="48006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数字音频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981200"/>
            <a:ext cx="688816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音频是一维的声波，属于模拟数据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音频数字化：采样、量化、编码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采样、量化和编码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295400" y="1562100"/>
            <a:ext cx="6413500" cy="2628900"/>
            <a:chOff x="816" y="984"/>
            <a:chExt cx="4040" cy="1656"/>
          </a:xfrm>
        </p:grpSpPr>
        <p:sp>
          <p:nvSpPr>
            <p:cNvPr id="33834" name="Freeform 4"/>
            <p:cNvSpPr>
              <a:spLocks/>
            </p:cNvSpPr>
            <p:nvPr/>
          </p:nvSpPr>
          <p:spPr bwMode="auto">
            <a:xfrm>
              <a:off x="1392" y="1172"/>
              <a:ext cx="3282" cy="967"/>
            </a:xfrm>
            <a:custGeom>
              <a:avLst/>
              <a:gdLst>
                <a:gd name="T0" fmla="*/ 0 w 3120"/>
                <a:gd name="T1" fmla="*/ 1 h 2100"/>
                <a:gd name="T2" fmla="*/ 1324 w 3120"/>
                <a:gd name="T3" fmla="*/ 0 h 2100"/>
                <a:gd name="T4" fmla="*/ 3123 w 3120"/>
                <a:gd name="T5" fmla="*/ 2 h 2100"/>
                <a:gd name="T6" fmla="*/ 4920 w 3120"/>
                <a:gd name="T7" fmla="*/ 0 h 2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0"/>
                <a:gd name="T13" fmla="*/ 0 h 2100"/>
                <a:gd name="T14" fmla="*/ 3120 w 3120"/>
                <a:gd name="T15" fmla="*/ 2100 h 2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0" h="2100">
                  <a:moveTo>
                    <a:pt x="0" y="910"/>
                  </a:moveTo>
                  <a:cubicBezTo>
                    <a:pt x="255" y="455"/>
                    <a:pt x="510" y="0"/>
                    <a:pt x="840" y="190"/>
                  </a:cubicBezTo>
                  <a:cubicBezTo>
                    <a:pt x="1170" y="380"/>
                    <a:pt x="1600" y="2000"/>
                    <a:pt x="1980" y="2050"/>
                  </a:cubicBezTo>
                  <a:cubicBezTo>
                    <a:pt x="2360" y="2100"/>
                    <a:pt x="2930" y="750"/>
                    <a:pt x="3120" y="49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5"/>
            <p:cNvSpPr>
              <a:spLocks noChangeShapeType="1"/>
            </p:cNvSpPr>
            <p:nvPr/>
          </p:nvSpPr>
          <p:spPr bwMode="auto">
            <a:xfrm>
              <a:off x="1207" y="2409"/>
              <a:ext cx="36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6"/>
            <p:cNvSpPr>
              <a:spLocks noChangeShapeType="1"/>
            </p:cNvSpPr>
            <p:nvPr/>
          </p:nvSpPr>
          <p:spPr bwMode="auto">
            <a:xfrm>
              <a:off x="1480" y="120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7"/>
            <p:cNvSpPr>
              <a:spLocks noChangeShapeType="1"/>
            </p:cNvSpPr>
            <p:nvPr/>
          </p:nvSpPr>
          <p:spPr bwMode="auto">
            <a:xfrm>
              <a:off x="1928" y="1212"/>
              <a:ext cx="1" cy="1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8"/>
            <p:cNvSpPr>
              <a:spLocks noChangeShapeType="1"/>
            </p:cNvSpPr>
            <p:nvPr/>
          </p:nvSpPr>
          <p:spPr bwMode="auto">
            <a:xfrm>
              <a:off x="2813" y="1212"/>
              <a:ext cx="0" cy="1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9"/>
            <p:cNvSpPr>
              <a:spLocks noChangeShapeType="1"/>
            </p:cNvSpPr>
            <p:nvPr/>
          </p:nvSpPr>
          <p:spPr bwMode="auto">
            <a:xfrm>
              <a:off x="2375" y="1216"/>
              <a:ext cx="1" cy="1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10"/>
            <p:cNvSpPr>
              <a:spLocks noChangeShapeType="1"/>
            </p:cNvSpPr>
            <p:nvPr/>
          </p:nvSpPr>
          <p:spPr bwMode="auto">
            <a:xfrm>
              <a:off x="1483" y="2183"/>
              <a:ext cx="4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11"/>
            <p:cNvSpPr>
              <a:spLocks noChangeShapeType="1"/>
            </p:cNvSpPr>
            <p:nvPr/>
          </p:nvSpPr>
          <p:spPr bwMode="auto">
            <a:xfrm flipH="1">
              <a:off x="3268" y="1212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12"/>
            <p:cNvSpPr>
              <a:spLocks noChangeShapeType="1"/>
            </p:cNvSpPr>
            <p:nvPr/>
          </p:nvSpPr>
          <p:spPr bwMode="auto">
            <a:xfrm>
              <a:off x="3701" y="1216"/>
              <a:ext cx="1" cy="1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Line 13"/>
            <p:cNvSpPr>
              <a:spLocks noChangeShapeType="1"/>
            </p:cNvSpPr>
            <p:nvPr/>
          </p:nvSpPr>
          <p:spPr bwMode="auto">
            <a:xfrm>
              <a:off x="4134" y="1216"/>
              <a:ext cx="1" cy="1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Line 14"/>
            <p:cNvSpPr>
              <a:spLocks noChangeShapeType="1"/>
            </p:cNvSpPr>
            <p:nvPr/>
          </p:nvSpPr>
          <p:spPr bwMode="auto">
            <a:xfrm>
              <a:off x="4586" y="1212"/>
              <a:ext cx="0" cy="1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Text Box 15"/>
            <p:cNvSpPr txBox="1">
              <a:spLocks noChangeArrowheads="1"/>
            </p:cNvSpPr>
            <p:nvPr/>
          </p:nvSpPr>
          <p:spPr bwMode="auto">
            <a:xfrm>
              <a:off x="1392" y="2391"/>
              <a:ext cx="33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dist" eaLnBrk="0" hangingPunct="0"/>
              <a:r>
                <a:rPr kumimoji="0" lang="en-US" altLang="zh-CN" sz="2000" b="1">
                  <a:ea typeface="宋体" charset="-122"/>
                </a:rPr>
                <a:t>A     B     C     D     E     F     G     H</a:t>
              </a:r>
            </a:p>
          </p:txBody>
        </p:sp>
        <p:sp>
          <p:nvSpPr>
            <p:cNvPr id="33846" name="Text Box 16"/>
            <p:cNvSpPr txBox="1">
              <a:spLocks noChangeArrowheads="1"/>
            </p:cNvSpPr>
            <p:nvPr/>
          </p:nvSpPr>
          <p:spPr bwMode="auto">
            <a:xfrm>
              <a:off x="1547" y="1965"/>
              <a:ext cx="31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2000" b="1">
                  <a:latin typeface="Times New Roman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33847" name="Oval 17"/>
            <p:cNvSpPr>
              <a:spLocks noChangeArrowheads="1"/>
            </p:cNvSpPr>
            <p:nvPr/>
          </p:nvSpPr>
          <p:spPr bwMode="auto">
            <a:xfrm>
              <a:off x="1454" y="1492"/>
              <a:ext cx="55" cy="5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Oval 18"/>
            <p:cNvSpPr>
              <a:spLocks noChangeArrowheads="1"/>
            </p:cNvSpPr>
            <p:nvPr/>
          </p:nvSpPr>
          <p:spPr bwMode="auto">
            <a:xfrm>
              <a:off x="1896" y="1242"/>
              <a:ext cx="56" cy="53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Oval 19"/>
            <p:cNvSpPr>
              <a:spLocks noChangeArrowheads="1"/>
            </p:cNvSpPr>
            <p:nvPr/>
          </p:nvSpPr>
          <p:spPr bwMode="auto">
            <a:xfrm>
              <a:off x="2347" y="1273"/>
              <a:ext cx="56" cy="5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0" name="Oval 20"/>
            <p:cNvSpPr>
              <a:spLocks noChangeArrowheads="1"/>
            </p:cNvSpPr>
            <p:nvPr/>
          </p:nvSpPr>
          <p:spPr bwMode="auto">
            <a:xfrm>
              <a:off x="2785" y="1646"/>
              <a:ext cx="55" cy="5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1" name="Oval 21"/>
            <p:cNvSpPr>
              <a:spLocks noChangeArrowheads="1"/>
            </p:cNvSpPr>
            <p:nvPr/>
          </p:nvSpPr>
          <p:spPr bwMode="auto">
            <a:xfrm>
              <a:off x="3231" y="2022"/>
              <a:ext cx="56" cy="53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2" name="Oval 22"/>
            <p:cNvSpPr>
              <a:spLocks noChangeArrowheads="1"/>
            </p:cNvSpPr>
            <p:nvPr/>
          </p:nvSpPr>
          <p:spPr bwMode="auto">
            <a:xfrm>
              <a:off x="3673" y="2054"/>
              <a:ext cx="56" cy="5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Oval 23"/>
            <p:cNvSpPr>
              <a:spLocks noChangeArrowheads="1"/>
            </p:cNvSpPr>
            <p:nvPr/>
          </p:nvSpPr>
          <p:spPr bwMode="auto">
            <a:xfrm>
              <a:off x="4106" y="1799"/>
              <a:ext cx="56" cy="53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4" name="Oval 24"/>
            <p:cNvSpPr>
              <a:spLocks noChangeArrowheads="1"/>
            </p:cNvSpPr>
            <p:nvPr/>
          </p:nvSpPr>
          <p:spPr bwMode="auto">
            <a:xfrm>
              <a:off x="4558" y="1435"/>
              <a:ext cx="56" cy="53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Line 25"/>
            <p:cNvSpPr>
              <a:spLocks noChangeShapeType="1"/>
            </p:cNvSpPr>
            <p:nvPr/>
          </p:nvSpPr>
          <p:spPr bwMode="auto">
            <a:xfrm>
              <a:off x="1309" y="1176"/>
              <a:ext cx="0" cy="1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Line 26"/>
            <p:cNvSpPr>
              <a:spLocks noChangeShapeType="1"/>
            </p:cNvSpPr>
            <p:nvPr/>
          </p:nvSpPr>
          <p:spPr bwMode="auto">
            <a:xfrm>
              <a:off x="1193" y="1193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7" name="Line 27"/>
            <p:cNvSpPr>
              <a:spLocks noChangeShapeType="1"/>
            </p:cNvSpPr>
            <p:nvPr/>
          </p:nvSpPr>
          <p:spPr bwMode="auto">
            <a:xfrm>
              <a:off x="1188" y="1505"/>
              <a:ext cx="1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Line 28"/>
            <p:cNvSpPr>
              <a:spLocks noChangeShapeType="1"/>
            </p:cNvSpPr>
            <p:nvPr/>
          </p:nvSpPr>
          <p:spPr bwMode="auto">
            <a:xfrm>
              <a:off x="1193" y="2124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Line 29"/>
            <p:cNvSpPr>
              <a:spLocks noChangeShapeType="1"/>
            </p:cNvSpPr>
            <p:nvPr/>
          </p:nvSpPr>
          <p:spPr bwMode="auto">
            <a:xfrm>
              <a:off x="1193" y="1812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0" name="Text Box 30"/>
            <p:cNvSpPr txBox="1">
              <a:spLocks noChangeArrowheads="1"/>
            </p:cNvSpPr>
            <p:nvPr/>
          </p:nvSpPr>
          <p:spPr bwMode="auto">
            <a:xfrm>
              <a:off x="816" y="984"/>
              <a:ext cx="384" cy="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lnSpc>
                  <a:spcPct val="140000"/>
                </a:lnSpc>
                <a:spcAft>
                  <a:spcPts val="500"/>
                </a:spcAft>
              </a:pPr>
              <a:r>
                <a:rPr kumimoji="0" lang="en-US" altLang="zh-CN" sz="2000" b="1">
                  <a:ea typeface="宋体" charset="-122"/>
                </a:rPr>
                <a:t>256</a:t>
              </a:r>
            </a:p>
            <a:p>
              <a:pPr algn="r" eaLnBrk="0" hangingPunct="0">
                <a:lnSpc>
                  <a:spcPct val="140000"/>
                </a:lnSpc>
                <a:spcAft>
                  <a:spcPts val="500"/>
                </a:spcAft>
              </a:pPr>
              <a:r>
                <a:rPr kumimoji="0" lang="en-US" altLang="zh-CN" sz="2000" b="1">
                  <a:ea typeface="宋体" charset="-122"/>
                </a:rPr>
                <a:t>192</a:t>
              </a:r>
            </a:p>
            <a:p>
              <a:pPr algn="r" eaLnBrk="0" hangingPunct="0">
                <a:lnSpc>
                  <a:spcPct val="140000"/>
                </a:lnSpc>
                <a:spcAft>
                  <a:spcPts val="500"/>
                </a:spcAft>
              </a:pPr>
              <a:r>
                <a:rPr kumimoji="0" lang="en-US" altLang="zh-CN" sz="2000" b="1">
                  <a:ea typeface="宋体" charset="-122"/>
                </a:rPr>
                <a:t>128</a:t>
              </a:r>
            </a:p>
            <a:p>
              <a:pPr algn="r" eaLnBrk="0" hangingPunct="0">
                <a:lnSpc>
                  <a:spcPct val="140000"/>
                </a:lnSpc>
                <a:spcAft>
                  <a:spcPts val="500"/>
                </a:spcAft>
              </a:pPr>
              <a:r>
                <a:rPr kumimoji="0" lang="en-US" altLang="zh-CN" sz="2000" b="1">
                  <a:ea typeface="宋体" charset="-122"/>
                </a:rPr>
                <a:t>64</a:t>
              </a:r>
            </a:p>
            <a:p>
              <a:pPr algn="r" eaLnBrk="0" hangingPunct="0">
                <a:lnSpc>
                  <a:spcPct val="140000"/>
                </a:lnSpc>
                <a:spcAft>
                  <a:spcPts val="500"/>
                </a:spcAft>
              </a:pPr>
              <a:r>
                <a:rPr kumimoji="0" lang="en-US" altLang="zh-CN" sz="2000" b="1">
                  <a:ea typeface="宋体" charset="-122"/>
                </a:rPr>
                <a:t>0</a:t>
              </a:r>
            </a:p>
          </p:txBody>
        </p:sp>
      </p:grpSp>
      <p:graphicFrame>
        <p:nvGraphicFramePr>
          <p:cNvPr id="3640351" name="Group 31"/>
          <p:cNvGraphicFramePr>
            <a:graphicFrameLocks noGrp="1"/>
          </p:cNvGraphicFramePr>
          <p:nvPr/>
        </p:nvGraphicFramePr>
        <p:xfrm>
          <a:off x="76200" y="4543425"/>
          <a:ext cx="9144000" cy="1325880"/>
        </p:xfrm>
        <a:graphic>
          <a:graphicData uri="http://schemas.openxmlformats.org/drawingml/2006/table">
            <a:tbl>
              <a:tblPr/>
              <a:tblGrid>
                <a:gridCol w="1069975"/>
                <a:gridCol w="1154113"/>
                <a:gridCol w="1152525"/>
                <a:gridCol w="1152525"/>
                <a:gridCol w="1155700"/>
                <a:gridCol w="1152525"/>
                <a:gridCol w="1154112"/>
                <a:gridCol w="1152525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188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244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144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122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10111100 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11110100 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11110000 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10010000 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01010000 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01001000 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01111100 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11001000 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b="0" smtClean="0"/>
              <a:t>计算机硬件</a:t>
            </a:r>
            <a:endParaRPr lang="zh-CN" altLang="en-US" sz="1600" b="0" smtClean="0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258888" y="2286000"/>
            <a:ext cx="7129462" cy="3735388"/>
            <a:chOff x="793" y="1440"/>
            <a:chExt cx="4491" cy="2353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2462" y="1440"/>
              <a:ext cx="1021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just" eaLnBrk="0" hangingPunct="0"/>
              <a:r>
                <a:rPr kumimoji="0" lang="zh-CN" altLang="en-US" sz="2400" b="1">
                  <a:latin typeface="Times New Roman" pitchFamily="18" charset="0"/>
                  <a:ea typeface="宋体" charset="-122"/>
                </a:rPr>
                <a:t>存储器</a:t>
              </a:r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793" y="1440"/>
              <a:ext cx="989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just" eaLnBrk="0" hangingPunct="0">
                <a:spcBef>
                  <a:spcPct val="45000"/>
                </a:spcBef>
              </a:pPr>
              <a:r>
                <a:rPr kumimoji="0" lang="zh-CN" altLang="en-US" sz="2400" b="1">
                  <a:latin typeface="Times New Roman" pitchFamily="18" charset="0"/>
                  <a:ea typeface="宋体" charset="-122"/>
                </a:rPr>
                <a:t>输入设备</a:t>
              </a: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4333" y="1440"/>
              <a:ext cx="951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just" eaLnBrk="0" hangingPunct="0"/>
              <a:r>
                <a:rPr kumimoji="0" lang="zh-CN" altLang="en-US" sz="2400" b="1">
                  <a:latin typeface="Times New Roman" pitchFamily="18" charset="0"/>
                  <a:ea typeface="宋体" charset="-122"/>
                </a:rPr>
                <a:t>输出设备</a:t>
              </a: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1952" y="2586"/>
              <a:ext cx="765" cy="3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just" eaLnBrk="0" hangingPunct="0"/>
              <a:r>
                <a:rPr kumimoji="0" lang="zh-CN" altLang="en-US" sz="2400" b="1">
                  <a:latin typeface="Times New Roman" pitchFamily="18" charset="0"/>
                  <a:ea typeface="宋体" charset="-122"/>
                </a:rPr>
                <a:t>控制器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3143" y="2586"/>
              <a:ext cx="765" cy="3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just" eaLnBrk="0" hangingPunct="0"/>
              <a:r>
                <a:rPr kumimoji="0" lang="zh-CN" altLang="en-US" sz="2400" b="1">
                  <a:latin typeface="Times New Roman" pitchFamily="18" charset="0"/>
                  <a:ea typeface="宋体" charset="-122"/>
                </a:rPr>
                <a:t>运算器</a:t>
              </a: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1782" y="1669"/>
              <a:ext cx="6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3483" y="1669"/>
              <a:ext cx="8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2632" y="1899"/>
              <a:ext cx="0" cy="68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3228" y="1899"/>
              <a:ext cx="0" cy="60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3483" y="1913"/>
              <a:ext cx="0" cy="60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2462" y="1903"/>
              <a:ext cx="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V="1">
              <a:off x="2122" y="1823"/>
              <a:ext cx="340" cy="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717" y="2740"/>
              <a:ext cx="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>
              <a:off x="2717" y="2891"/>
              <a:ext cx="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1612" y="1899"/>
              <a:ext cx="0" cy="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612" y="2662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H="1">
              <a:off x="1357" y="2816"/>
              <a:ext cx="5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1357" y="1899"/>
              <a:ext cx="0" cy="9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2547" y="2969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2547" y="312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V="1">
              <a:off x="4419" y="1960"/>
              <a:ext cx="0" cy="1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4759" y="1899"/>
              <a:ext cx="0" cy="1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2292" y="3274"/>
              <a:ext cx="2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V="1">
              <a:off x="2292" y="2969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1837" y="2432"/>
              <a:ext cx="2268" cy="1361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2562" y="3339"/>
              <a:ext cx="817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 smtClean="0"/>
              <a:t>音频</a:t>
            </a:r>
            <a:r>
              <a:rPr lang="en-US" altLang="zh-CN" sz="4800" b="0" smtClean="0"/>
              <a:t>CD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05038"/>
            <a:ext cx="7772400" cy="24384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 smtClean="0">
                <a:latin typeface="楷体_GB2312" pitchFamily="49" charset="-122"/>
              </a:rPr>
              <a:t>  </a:t>
            </a:r>
            <a:r>
              <a:rPr lang="zh-CN" altLang="en-US" sz="3200" smtClean="0">
                <a:latin typeface="楷体_GB2312" pitchFamily="49" charset="-122"/>
              </a:rPr>
              <a:t>每秒 </a:t>
            </a:r>
            <a:r>
              <a:rPr lang="en-US" altLang="zh-CN" sz="3200" smtClean="0">
                <a:latin typeface="楷体_GB2312" pitchFamily="49" charset="-122"/>
              </a:rPr>
              <a:t>44100 </a:t>
            </a:r>
            <a:r>
              <a:rPr lang="zh-CN" altLang="en-US" sz="3200" smtClean="0">
                <a:latin typeface="楷体_GB2312" pitchFamily="49" charset="-122"/>
              </a:rPr>
              <a:t>次采样，每个采样值量化为 </a:t>
            </a:r>
            <a:r>
              <a:rPr lang="en-US" altLang="zh-CN" sz="3200" smtClean="0">
                <a:latin typeface="楷体_GB2312" pitchFamily="49" charset="-122"/>
              </a:rPr>
              <a:t>16 </a:t>
            </a:r>
            <a:r>
              <a:rPr lang="zh-CN" altLang="en-US" sz="3200" smtClean="0">
                <a:latin typeface="楷体_GB2312" pitchFamily="49" charset="-122"/>
              </a:rPr>
              <a:t>位，因此每秒钟非立体声需要</a:t>
            </a:r>
            <a:r>
              <a:rPr lang="en-US" altLang="zh-CN" sz="3200" smtClean="0">
                <a:latin typeface="楷体_GB2312" pitchFamily="49" charset="-122"/>
              </a:rPr>
              <a:t>705.6 Kbit</a:t>
            </a:r>
            <a:r>
              <a:rPr lang="zh-CN" altLang="en-US" sz="3200" smtClean="0">
                <a:latin typeface="楷体_GB2312" pitchFamily="49" charset="-122"/>
              </a:rPr>
              <a:t>的存储空间，立体声需要 </a:t>
            </a:r>
            <a:r>
              <a:rPr lang="en-US" altLang="zh-CN" sz="3200" smtClean="0">
                <a:latin typeface="楷体_GB2312" pitchFamily="49" charset="-122"/>
              </a:rPr>
              <a:t>1.411 Mbit</a:t>
            </a:r>
            <a:r>
              <a:rPr lang="zh-CN" altLang="en-US" sz="3200" smtClean="0">
                <a:latin typeface="楷体_GB2312" pitchFamily="49" charset="-122"/>
              </a:rPr>
              <a:t>的存储空间</a:t>
            </a:r>
            <a:endParaRPr lang="zh-CN" altLang="en-US" smtClean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以二进制表示数据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286000"/>
            <a:ext cx="2590800" cy="3810000"/>
          </a:xfrm>
        </p:spPr>
        <p:txBody>
          <a:bodyPr/>
          <a:lstStyle/>
          <a:p>
            <a:pPr eaLnBrk="1" hangingPunct="1"/>
            <a:r>
              <a:rPr lang="zh-CN" altLang="en-US" smtClean="0"/>
              <a:t>文本信息</a:t>
            </a:r>
          </a:p>
          <a:p>
            <a:pPr eaLnBrk="1" hangingPunct="1"/>
            <a:r>
              <a:rPr lang="zh-CN" altLang="en-US" smtClean="0"/>
              <a:t>声音</a:t>
            </a:r>
          </a:p>
          <a:p>
            <a:pPr eaLnBrk="1" hangingPunct="1"/>
            <a:r>
              <a:rPr lang="zh-CN" altLang="en-US" smtClean="0"/>
              <a:t>图象</a:t>
            </a:r>
          </a:p>
          <a:p>
            <a:pPr eaLnBrk="1" hangingPunct="1"/>
            <a:r>
              <a:rPr lang="zh-CN" altLang="en-US" smtClean="0"/>
              <a:t>整型数</a:t>
            </a:r>
          </a:p>
          <a:p>
            <a:pPr eaLnBrk="1" hangingPunct="1"/>
            <a:r>
              <a:rPr lang="zh-CN" altLang="en-US" smtClean="0"/>
              <a:t>实型数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 rot="-5400000" flipH="1" flipV="1">
            <a:off x="5334000" y="2362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 rot="-5400000" flipH="1" flipV="1">
            <a:off x="5334000" y="29718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 rot="-5400000" flipH="1" flipV="1">
            <a:off x="5334000" y="35814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 rot="-5400000" flipH="1" flipV="1">
            <a:off x="5334000" y="41910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 rot="-5400000" flipH="1" flipV="1">
            <a:off x="5334000" y="48006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20713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b="0" smtClean="0"/>
              <a:t>图</a:t>
            </a:r>
            <a:r>
              <a:rPr lang="zh-CN" altLang="en-US" b="0" smtClean="0"/>
              <a:t>像和图形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153400" cy="45370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楷体_GB2312" pitchFamily="49" charset="-122"/>
              </a:rPr>
              <a:t>数字图像的表示：用像素</a:t>
            </a:r>
            <a:r>
              <a:rPr lang="en-US" altLang="zh-CN" smtClean="0">
                <a:latin typeface="楷体_GB2312" pitchFamily="49" charset="-122"/>
              </a:rPr>
              <a:t>(pixel)</a:t>
            </a:r>
            <a:r>
              <a:rPr lang="zh-CN" altLang="en-US" smtClean="0">
                <a:latin typeface="楷体_GB2312" pitchFamily="49" charset="-122"/>
              </a:rPr>
              <a:t>表示，像素越多，质量越好。黑白图像的像素需要一个</a:t>
            </a:r>
            <a:r>
              <a:rPr lang="en-US" altLang="zh-CN" smtClean="0">
                <a:latin typeface="楷体_GB2312" pitchFamily="49" charset="-122"/>
              </a:rPr>
              <a:t>bit</a:t>
            </a:r>
            <a:r>
              <a:rPr lang="zh-CN" altLang="en-US" smtClean="0">
                <a:latin typeface="楷体_GB2312" pitchFamily="49" charset="-122"/>
              </a:rPr>
              <a:t>表示。如</a:t>
            </a:r>
            <a:r>
              <a:rPr lang="en-US" altLang="zh-CN" smtClean="0">
                <a:latin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</a:rPr>
              <a:t>表示白，</a:t>
            </a:r>
            <a:r>
              <a:rPr lang="en-US" altLang="zh-CN" smtClean="0">
                <a:latin typeface="楷体_GB2312" pitchFamily="49" charset="-122"/>
              </a:rPr>
              <a:t>0</a:t>
            </a:r>
            <a:r>
              <a:rPr lang="zh-CN" altLang="en-US" smtClean="0">
                <a:latin typeface="楷体_GB2312" pitchFamily="49" charset="-122"/>
              </a:rPr>
              <a:t>表示黑。如需要表示灰度和彩色，则需要多于</a:t>
            </a:r>
            <a:r>
              <a:rPr lang="en-US" altLang="zh-CN" smtClean="0">
                <a:latin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</a:rPr>
              <a:t>个</a:t>
            </a:r>
            <a:r>
              <a:rPr lang="en-US" altLang="zh-CN" smtClean="0">
                <a:latin typeface="楷体_GB2312" pitchFamily="49" charset="-122"/>
              </a:rPr>
              <a:t>bit</a:t>
            </a:r>
            <a:r>
              <a:rPr lang="zh-CN" altLang="en-US" smtClean="0">
                <a:latin typeface="楷体_GB2312" pitchFamily="49" charset="-122"/>
              </a:rPr>
              <a:t>。每个像素占用的</a:t>
            </a:r>
            <a:r>
              <a:rPr lang="en-US" altLang="zh-CN" smtClean="0">
                <a:latin typeface="楷体_GB2312" pitchFamily="49" charset="-122"/>
              </a:rPr>
              <a:t>bit</a:t>
            </a:r>
            <a:r>
              <a:rPr lang="zh-CN" altLang="en-US" smtClean="0">
                <a:latin typeface="楷体_GB2312" pitchFamily="49" charset="-122"/>
              </a:rPr>
              <a:t>越多，图像质量越好。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楷体_GB2312" pitchFamily="49" charset="-122"/>
              </a:rPr>
              <a:t>分辨率：图象中的像素数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数字视频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1068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由一系列帧组成，每个帧由像素组成。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连续的视频至少用每秒 </a:t>
            </a:r>
            <a:r>
              <a:rPr lang="en-US" altLang="zh-CN" smtClean="0">
                <a:latin typeface="楷体_GB2312" pitchFamily="49" charset="-122"/>
              </a:rPr>
              <a:t>25 </a:t>
            </a:r>
            <a:r>
              <a:rPr lang="zh-CN" altLang="en-US" smtClean="0">
                <a:latin typeface="楷体_GB2312" pitchFamily="49" charset="-122"/>
              </a:rPr>
              <a:t>帧表示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每秒的信息量 </a:t>
            </a:r>
            <a:r>
              <a:rPr lang="en-US" altLang="zh-CN" smtClean="0">
                <a:latin typeface="楷体_GB2312" pitchFamily="49" charset="-122"/>
              </a:rPr>
              <a:t>=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</a:rPr>
              <a:t>        </a:t>
            </a:r>
            <a:r>
              <a:rPr lang="zh-CN" altLang="en-US" smtClean="0">
                <a:latin typeface="楷体_GB2312" pitchFamily="49" charset="-122"/>
              </a:rPr>
              <a:t>每秒的帧数 * 每帧的</a:t>
            </a:r>
            <a:r>
              <a:rPr lang="en-US" altLang="zh-CN" smtClean="0">
                <a:latin typeface="楷体_GB2312" pitchFamily="49" charset="-122"/>
              </a:rPr>
              <a:t>bit</a:t>
            </a:r>
            <a:r>
              <a:rPr lang="zh-CN" altLang="en-US" smtClean="0">
                <a:latin typeface="楷体_GB2312" pitchFamily="49" charset="-122"/>
              </a:rPr>
              <a:t>数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     </a:t>
            </a:r>
            <a:r>
              <a:rPr lang="en-US" altLang="zh-CN" smtClean="0">
                <a:latin typeface="楷体_GB2312" pitchFamily="49" charset="-122"/>
              </a:rPr>
              <a:t>= 25</a:t>
            </a:r>
            <a:r>
              <a:rPr lang="zh-CN" altLang="en-US" smtClean="0">
                <a:latin typeface="楷体_GB2312" pitchFamily="49" charset="-122"/>
              </a:rPr>
              <a:t>帧 * </a:t>
            </a:r>
            <a:r>
              <a:rPr lang="en-US" altLang="zh-CN" smtClean="0">
                <a:latin typeface="楷体_GB2312" pitchFamily="49" charset="-122"/>
              </a:rPr>
              <a:t>1024 * 768 * 24bit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</a:rPr>
              <a:t>        =472Mbps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以二进制表示数据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286000"/>
            <a:ext cx="2590800" cy="3810000"/>
          </a:xfrm>
        </p:spPr>
        <p:txBody>
          <a:bodyPr/>
          <a:lstStyle/>
          <a:p>
            <a:pPr eaLnBrk="1" hangingPunct="1"/>
            <a:r>
              <a:rPr lang="zh-CN" altLang="en-US" smtClean="0"/>
              <a:t>文本信息</a:t>
            </a:r>
          </a:p>
          <a:p>
            <a:pPr eaLnBrk="1" hangingPunct="1"/>
            <a:r>
              <a:rPr lang="zh-CN" altLang="en-US" smtClean="0"/>
              <a:t>声音</a:t>
            </a:r>
          </a:p>
          <a:p>
            <a:pPr eaLnBrk="1" hangingPunct="1"/>
            <a:r>
              <a:rPr lang="zh-CN" altLang="en-US" smtClean="0"/>
              <a:t>图象</a:t>
            </a:r>
          </a:p>
          <a:p>
            <a:pPr eaLnBrk="1" hangingPunct="1"/>
            <a:r>
              <a:rPr lang="zh-CN" altLang="en-US" smtClean="0"/>
              <a:t>整型数</a:t>
            </a:r>
          </a:p>
          <a:p>
            <a:pPr eaLnBrk="1" hangingPunct="1"/>
            <a:r>
              <a:rPr lang="zh-CN" altLang="en-US" smtClean="0"/>
              <a:t>实型数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 rot="-5400000" flipH="1" flipV="1">
            <a:off x="5334000" y="2362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 rot="-5400000" flipH="1" flipV="1">
            <a:off x="5334000" y="29718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 rot="-5400000" flipH="1" flipV="1">
            <a:off x="5334000" y="35814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 rot="-5400000" flipH="1" flipV="1">
            <a:off x="5334000" y="41910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 rot="-5400000" flipH="1" flipV="1">
            <a:off x="5334000" y="48006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楷体_GB2312" pitchFamily="49" charset="-122"/>
              </a:rPr>
              <a:t>整型数的表示</a:t>
            </a:r>
            <a:r>
              <a:rPr lang="en-US" altLang="zh-CN" smtClean="0">
                <a:latin typeface="Times New Roman"/>
                <a:ea typeface="楷体_GB2312" pitchFamily="49" charset="-122"/>
              </a:rPr>
              <a:t>—</a:t>
            </a:r>
            <a:r>
              <a:rPr kumimoji="0" lang="zh-CN" altLang="en-US" smtClean="0">
                <a:ea typeface="楷体_GB2312" pitchFamily="49" charset="-122"/>
              </a:rPr>
              <a:t>码制</a:t>
            </a:r>
            <a:endParaRPr lang="zh-CN" altLang="en-US" smtClean="0">
              <a:ea typeface="楷体_GB2312" pitchFamily="49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楷体_GB2312" pitchFamily="49" charset="-122"/>
              </a:rPr>
              <a:t>讨论如何将符号位数字化。数字的三种编码方式为：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    原码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    反码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    补码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mtClean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mtClean="0">
                <a:ea typeface="楷体_GB2312" pitchFamily="49" charset="-122"/>
              </a:rPr>
              <a:t>原码</a:t>
            </a:r>
            <a:endParaRPr lang="zh-CN" altLang="en-US" smtClean="0">
              <a:ea typeface="楷体_GB2312" pitchFamily="49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用符号位和数值表示带符号数。正数的符号位为</a:t>
            </a:r>
            <a:r>
              <a:rPr lang="en-US" altLang="zh-CN" smtClean="0">
                <a:latin typeface="楷体_GB2312" pitchFamily="49" charset="-122"/>
              </a:rPr>
              <a:t>0</a:t>
            </a:r>
            <a:r>
              <a:rPr lang="zh-CN" altLang="en-US" smtClean="0">
                <a:latin typeface="楷体_GB2312" pitchFamily="49" charset="-122"/>
              </a:rPr>
              <a:t>，负数的符号位为</a:t>
            </a:r>
            <a:r>
              <a:rPr lang="en-US" altLang="zh-CN" smtClean="0">
                <a:latin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</a:rPr>
              <a:t>。数值部分用二进制表示。如用一个字节表示数值：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 </a:t>
            </a:r>
            <a:r>
              <a:rPr lang="en-US" altLang="zh-CN" smtClean="0">
                <a:latin typeface="楷体_GB2312" pitchFamily="49" charset="-122"/>
              </a:rPr>
              <a:t>[62]</a:t>
            </a:r>
            <a:r>
              <a:rPr lang="zh-CN" altLang="en-US" baseline="-25000" smtClean="0">
                <a:latin typeface="楷体_GB2312" pitchFamily="49" charset="-122"/>
              </a:rPr>
              <a:t>原</a:t>
            </a:r>
            <a:r>
              <a:rPr lang="en-US" altLang="zh-CN" smtClean="0">
                <a:latin typeface="楷体_GB2312" pitchFamily="49" charset="-122"/>
              </a:rPr>
              <a:t>=0  0111110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</a:rPr>
              <a:t>    [-62]</a:t>
            </a:r>
            <a:r>
              <a:rPr lang="zh-CN" altLang="en-US" baseline="-25000" smtClean="0">
                <a:latin typeface="楷体_GB2312" pitchFamily="49" charset="-122"/>
              </a:rPr>
              <a:t>原</a:t>
            </a:r>
            <a:r>
              <a:rPr lang="en-US" altLang="zh-CN" smtClean="0">
                <a:latin typeface="楷体_GB2312" pitchFamily="49" charset="-122"/>
              </a:rPr>
              <a:t>=1  0111110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mtClean="0">
                <a:ea typeface="楷体_GB2312" pitchFamily="49" charset="-122"/>
              </a:rPr>
              <a:t>反码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楷体_GB2312" pitchFamily="49" charset="-122"/>
              </a:rPr>
              <a:t>正数的反码与原码相同，负数的反码为该数的绝对值的原码取反。如：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 </a:t>
            </a:r>
            <a:r>
              <a:rPr lang="en-US" altLang="zh-CN" smtClean="0">
                <a:latin typeface="楷体_GB2312" pitchFamily="49" charset="-122"/>
              </a:rPr>
              <a:t>[62]</a:t>
            </a:r>
            <a:r>
              <a:rPr lang="zh-CN" altLang="en-US" baseline="-25000" smtClean="0">
                <a:latin typeface="楷体_GB2312" pitchFamily="49" charset="-122"/>
              </a:rPr>
              <a:t>反</a:t>
            </a:r>
            <a:r>
              <a:rPr lang="en-US" altLang="zh-CN" smtClean="0">
                <a:latin typeface="楷体_GB2312" pitchFamily="49" charset="-122"/>
              </a:rPr>
              <a:t>=0  0111110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</a:rPr>
              <a:t>    [-62]</a:t>
            </a:r>
            <a:r>
              <a:rPr lang="zh-CN" altLang="en-US" baseline="-25000" smtClean="0">
                <a:latin typeface="楷体_GB2312" pitchFamily="49" charset="-122"/>
              </a:rPr>
              <a:t>反</a:t>
            </a:r>
            <a:r>
              <a:rPr lang="en-US" altLang="zh-CN" smtClean="0">
                <a:latin typeface="楷体_GB2312" pitchFamily="49" charset="-122"/>
              </a:rPr>
              <a:t>=1  1000001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mtClean="0">
                <a:ea typeface="楷体_GB2312" pitchFamily="49" charset="-122"/>
              </a:rPr>
              <a:t>补码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楷体_GB2312" pitchFamily="49" charset="-122"/>
              </a:rPr>
              <a:t>正数的补码与原码相同，负数的补码为该数的反码加</a:t>
            </a:r>
            <a:r>
              <a:rPr lang="en-US" altLang="zh-CN" smtClean="0">
                <a:latin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</a:rPr>
              <a:t>。如：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    </a:t>
            </a:r>
            <a:r>
              <a:rPr lang="en-US" altLang="zh-CN" smtClean="0">
                <a:latin typeface="楷体_GB2312" pitchFamily="49" charset="-122"/>
              </a:rPr>
              <a:t>[62]</a:t>
            </a:r>
            <a:r>
              <a:rPr lang="zh-CN" altLang="en-US" baseline="-25000" smtClean="0">
                <a:latin typeface="楷体_GB2312" pitchFamily="49" charset="-122"/>
              </a:rPr>
              <a:t>补</a:t>
            </a:r>
            <a:r>
              <a:rPr lang="en-US" altLang="zh-CN" smtClean="0">
                <a:latin typeface="楷体_GB2312" pitchFamily="49" charset="-122"/>
              </a:rPr>
              <a:t>=0  0111110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mtClean="0">
                <a:latin typeface="楷体_GB2312" pitchFamily="49" charset="-122"/>
              </a:rPr>
              <a:t>    [-62]</a:t>
            </a:r>
            <a:r>
              <a:rPr lang="zh-CN" altLang="en-US" baseline="-25000" smtClean="0">
                <a:latin typeface="楷体_GB2312" pitchFamily="49" charset="-122"/>
              </a:rPr>
              <a:t>补</a:t>
            </a:r>
            <a:r>
              <a:rPr lang="en-US" altLang="zh-CN" smtClean="0">
                <a:latin typeface="楷体_GB2312" pitchFamily="49" charset="-122"/>
              </a:rPr>
              <a:t>=1  1000010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楷体_GB2312" pitchFamily="49" charset="-122"/>
              </a:rPr>
              <a:t>大多数计算机系统都用补码表示整数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以二进制表示数据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286000"/>
            <a:ext cx="2590800" cy="3810000"/>
          </a:xfrm>
        </p:spPr>
        <p:txBody>
          <a:bodyPr/>
          <a:lstStyle/>
          <a:p>
            <a:pPr eaLnBrk="1" hangingPunct="1"/>
            <a:r>
              <a:rPr lang="zh-CN" altLang="en-US" smtClean="0"/>
              <a:t>文本信息</a:t>
            </a:r>
          </a:p>
          <a:p>
            <a:pPr eaLnBrk="1" hangingPunct="1"/>
            <a:r>
              <a:rPr lang="zh-CN" altLang="en-US" smtClean="0"/>
              <a:t>声音</a:t>
            </a:r>
          </a:p>
          <a:p>
            <a:pPr eaLnBrk="1" hangingPunct="1"/>
            <a:r>
              <a:rPr lang="zh-CN" altLang="en-US" smtClean="0"/>
              <a:t>图象</a:t>
            </a:r>
          </a:p>
          <a:p>
            <a:pPr eaLnBrk="1" hangingPunct="1"/>
            <a:r>
              <a:rPr lang="zh-CN" altLang="en-US" smtClean="0"/>
              <a:t>整型数</a:t>
            </a:r>
          </a:p>
          <a:p>
            <a:pPr eaLnBrk="1" hangingPunct="1"/>
            <a:r>
              <a:rPr lang="zh-CN" altLang="en-US" smtClean="0"/>
              <a:t>实型数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 rot="-5400000" flipH="1" flipV="1">
            <a:off x="5334000" y="23622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 rot="-5400000" flipH="1" flipV="1">
            <a:off x="5334000" y="29718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 rot="-5400000" flipH="1" flipV="1">
            <a:off x="5334000" y="35814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 rot="-5400000" flipH="1" flipV="1">
            <a:off x="5334000" y="41910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 rot="-5400000" flipH="1" flipV="1">
            <a:off x="5334000" y="48006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存储器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保存正在运行的程序代码和数据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内存的最小单元是</a:t>
            </a:r>
            <a:r>
              <a:rPr lang="en-US" altLang="zh-CN" sz="2800" smtClean="0">
                <a:latin typeface="楷体_GB2312" pitchFamily="49" charset="-122"/>
              </a:rPr>
              <a:t>bit</a:t>
            </a:r>
            <a:r>
              <a:rPr lang="zh-CN" altLang="en-US" sz="2800" smtClean="0">
                <a:latin typeface="楷体_GB2312" pitchFamily="49" charset="-122"/>
              </a:rPr>
              <a:t>，一个</a:t>
            </a:r>
            <a:r>
              <a:rPr lang="en-US" altLang="zh-CN" sz="2800" smtClean="0">
                <a:latin typeface="楷体_GB2312" pitchFamily="49" charset="-122"/>
              </a:rPr>
              <a:t>bit</a:t>
            </a:r>
            <a:r>
              <a:rPr lang="zh-CN" altLang="en-US" sz="2800" smtClean="0">
                <a:latin typeface="楷体_GB2312" pitchFamily="49" charset="-122"/>
              </a:rPr>
              <a:t>存储一个二进制位。一般</a:t>
            </a:r>
            <a:r>
              <a:rPr lang="en-US" altLang="zh-CN" sz="2800" smtClean="0">
                <a:latin typeface="楷体_GB2312" pitchFamily="49" charset="-122"/>
              </a:rPr>
              <a:t>8</a:t>
            </a:r>
            <a:r>
              <a:rPr lang="zh-CN" altLang="en-US" sz="2800" smtClean="0">
                <a:latin typeface="楷体_GB2312" pitchFamily="49" charset="-122"/>
              </a:rPr>
              <a:t>个</a:t>
            </a:r>
            <a:r>
              <a:rPr lang="en-US" altLang="zh-CN" sz="2800" smtClean="0">
                <a:latin typeface="楷体_GB2312" pitchFamily="49" charset="-122"/>
              </a:rPr>
              <a:t>bit</a:t>
            </a:r>
            <a:r>
              <a:rPr lang="zh-CN" altLang="en-US" sz="2800" smtClean="0">
                <a:latin typeface="楷体_GB2312" pitchFamily="49" charset="-122"/>
              </a:rPr>
              <a:t>组成一个</a:t>
            </a:r>
            <a:r>
              <a:rPr lang="en-US" altLang="zh-CN" sz="2800" smtClean="0">
                <a:latin typeface="楷体_GB2312" pitchFamily="49" charset="-122"/>
              </a:rPr>
              <a:t>byte</a:t>
            </a:r>
            <a:r>
              <a:rPr lang="zh-CN" altLang="en-US" sz="2800" smtClean="0">
                <a:latin typeface="楷体_GB2312" pitchFamily="49" charset="-122"/>
              </a:rPr>
              <a:t>，若干个</a:t>
            </a:r>
            <a:r>
              <a:rPr lang="en-US" altLang="zh-CN" sz="2800" smtClean="0">
                <a:latin typeface="楷体_GB2312" pitchFamily="49" charset="-122"/>
              </a:rPr>
              <a:t>byte</a:t>
            </a:r>
            <a:r>
              <a:rPr lang="zh-CN" altLang="en-US" sz="2800" smtClean="0">
                <a:latin typeface="楷体_GB2312" pitchFamily="49" charset="-122"/>
              </a:rPr>
              <a:t>组成一个</a:t>
            </a:r>
            <a:r>
              <a:rPr lang="en-US" altLang="zh-CN" sz="2800" smtClean="0">
                <a:latin typeface="楷体_GB2312" pitchFamily="49" charset="-122"/>
              </a:rPr>
              <a:t>word</a:t>
            </a:r>
            <a:r>
              <a:rPr lang="zh-CN" altLang="en-US" sz="2800" smtClean="0">
                <a:latin typeface="楷体_GB2312" pitchFamily="49" charset="-122"/>
              </a:rPr>
              <a:t>（</a:t>
            </a:r>
            <a:r>
              <a:rPr lang="zh-CN" altLang="en-US" sz="2800" smtClean="0"/>
              <a:t>与系统硬件有关）</a:t>
            </a:r>
            <a:endParaRPr lang="en-US" altLang="zh-CN" sz="2800" smtClean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楷体_GB2312" pitchFamily="49" charset="-122"/>
              </a:rPr>
              <a:t>在一般的机器中，内存按字节编址，内存大小也是按字节计量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smtClean="0">
                <a:latin typeface="楷体_GB2312" pitchFamily="49" charset="-122"/>
              </a:rPr>
              <a:t>关机后，内存的数据全部丢失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楷体_GB2312" pitchFamily="49" charset="-122"/>
              </a:rPr>
              <a:t>实型数的表示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507206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楷体_GB2312" pitchFamily="49" charset="-122"/>
              </a:rPr>
              <a:t>定点表示：小数点的位置固定不变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楷体_GB2312" pitchFamily="49" charset="-122"/>
              </a:rPr>
              <a:t>浮点表示：小数点位置不固定。一个浮点数分成尾数和阶码两部分。阶码表示小数点在该数中的位数，尾数表示数的有效数值。如十进制数</a:t>
            </a:r>
            <a:r>
              <a:rPr lang="en-US" altLang="zh-CN" smtClean="0">
                <a:latin typeface="楷体_GB2312" pitchFamily="49" charset="-122"/>
              </a:rPr>
              <a:t>N=246.135</a:t>
            </a:r>
            <a:r>
              <a:rPr lang="zh-CN" altLang="en-US" smtClean="0">
                <a:latin typeface="楷体_GB2312" pitchFamily="49" charset="-122"/>
              </a:rPr>
              <a:t>，其浮点表示可为：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N = 246135 * 10</a:t>
            </a:r>
            <a:r>
              <a:rPr lang="en-US" altLang="zh-CN" baseline="30000" smtClean="0"/>
              <a:t>-3</a:t>
            </a:r>
            <a:r>
              <a:rPr lang="en-US" altLang="zh-CN" smtClean="0"/>
              <a:t> = 2461350 * 10</a:t>
            </a:r>
            <a:r>
              <a:rPr lang="en-US" altLang="zh-CN" baseline="30000" smtClean="0"/>
              <a:t>-4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mtClean="0"/>
              <a:t>       = 0.246135 * 10</a:t>
            </a:r>
            <a:r>
              <a:rPr lang="en-US" altLang="zh-CN" baseline="30000" smtClean="0"/>
              <a:t>3 </a:t>
            </a:r>
            <a:r>
              <a:rPr lang="en-US" altLang="zh-CN" smtClean="0"/>
              <a:t> =  0.0246135 * 10</a:t>
            </a:r>
            <a:r>
              <a:rPr lang="en-US" altLang="zh-CN" baseline="30000" smtClean="0"/>
              <a:t>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楷体_GB2312" pitchFamily="49" charset="-122"/>
              </a:rPr>
              <a:t>浮点数的存储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353425" cy="38163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阶码一般采用补码形式的二进制表示。尾数通常采用原码形式的二进制表示。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当字长一定时，分配给阶码的位数越多，表示数的范围越大，但分配给尾数的位数将减少，从而降低数的精度。</a:t>
            </a:r>
          </a:p>
        </p:txBody>
      </p:sp>
      <p:graphicFrame>
        <p:nvGraphicFramePr>
          <p:cNvPr id="3652612" name="Group 4"/>
          <p:cNvGraphicFramePr>
            <a:graphicFrameLocks noGrp="1"/>
          </p:cNvGraphicFramePr>
          <p:nvPr/>
        </p:nvGraphicFramePr>
        <p:xfrm>
          <a:off x="1371600" y="5486400"/>
          <a:ext cx="6096000" cy="660400"/>
        </p:xfrm>
        <a:graphic>
          <a:graphicData uri="http://schemas.openxmlformats.org/drawingml/2006/table">
            <a:tbl>
              <a:tblPr/>
              <a:tblGrid>
                <a:gridCol w="1371600"/>
                <a:gridCol w="2692400"/>
                <a:gridCol w="2032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符号位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阶码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尾数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楷体_GB2312" pitchFamily="49" charset="-122"/>
              </a:rPr>
              <a:t>浮点数的存储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04200" cy="16764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楷体_GB2312" pitchFamily="49" charset="-122"/>
              </a:rPr>
              <a:t>如用一个字节表示浮点数：</a:t>
            </a:r>
            <a:r>
              <a:rPr lang="en-US" altLang="zh-CN" smtClean="0">
                <a:latin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</a:rPr>
              <a:t>位符号位，</a:t>
            </a:r>
            <a:r>
              <a:rPr lang="en-US" altLang="zh-CN" smtClean="0">
                <a:latin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</a:rPr>
              <a:t>位阶码，</a:t>
            </a:r>
            <a:r>
              <a:rPr lang="en-US" altLang="zh-CN" smtClean="0">
                <a:latin typeface="楷体_GB2312" pitchFamily="49" charset="-122"/>
              </a:rPr>
              <a:t>4</a:t>
            </a:r>
            <a:r>
              <a:rPr lang="zh-CN" altLang="en-US" smtClean="0">
                <a:latin typeface="楷体_GB2312" pitchFamily="49" charset="-122"/>
              </a:rPr>
              <a:t>位尾数。表示二进制数</a:t>
            </a:r>
            <a:r>
              <a:rPr lang="en-US" altLang="zh-CN" smtClean="0">
                <a:latin typeface="楷体_GB2312" pitchFamily="49" charset="-122"/>
              </a:rPr>
              <a:t>10.11</a:t>
            </a:r>
            <a:r>
              <a:rPr lang="zh-CN" altLang="en-US" smtClean="0">
                <a:latin typeface="楷体_GB2312" pitchFamily="49" charset="-122"/>
              </a:rPr>
              <a:t>为：</a:t>
            </a:r>
          </a:p>
        </p:txBody>
      </p:sp>
      <p:graphicFrame>
        <p:nvGraphicFramePr>
          <p:cNvPr id="3653636" name="Group 4"/>
          <p:cNvGraphicFramePr>
            <a:graphicFrameLocks noGrp="1"/>
          </p:cNvGraphicFramePr>
          <p:nvPr/>
        </p:nvGraphicFramePr>
        <p:xfrm>
          <a:off x="1524000" y="3733800"/>
          <a:ext cx="6096000" cy="6858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914400" y="4267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152400" y="5029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宋体" charset="-122"/>
              </a:rPr>
              <a:t>符号</a:t>
            </a:r>
          </a:p>
        </p:txBody>
      </p:sp>
      <p:sp>
        <p:nvSpPr>
          <p:cNvPr id="47130" name="AutoShape 26"/>
          <p:cNvSpPr>
            <a:spLocks/>
          </p:cNvSpPr>
          <p:nvPr/>
        </p:nvSpPr>
        <p:spPr bwMode="auto">
          <a:xfrm rot="-5455280">
            <a:off x="3313113" y="3692525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2590800" y="50292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宋体" charset="-122"/>
              </a:rPr>
              <a:t>阶码，用补码表示</a:t>
            </a:r>
          </a:p>
        </p:txBody>
      </p:sp>
      <p:sp>
        <p:nvSpPr>
          <p:cNvPr id="47132" name="AutoShape 28"/>
          <p:cNvSpPr>
            <a:spLocks/>
          </p:cNvSpPr>
          <p:nvPr/>
        </p:nvSpPr>
        <p:spPr bwMode="auto">
          <a:xfrm rot="-5455280">
            <a:off x="6094413" y="3190875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5867400" y="5181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宋体" charset="-122"/>
              </a:rPr>
              <a:t>尾数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截断误差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7513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由于尾数部分位数不够，使数值部分丢失，有时一个十进制转化成二进制数时小数点后会无限循环，因此尾数无法精确表示，这称为截断误差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实型数在计算机中不能精确表示，只是一个近似值。因此，最好不要判两个实型数相等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</a:t>
            </a:r>
            <a:r>
              <a:rPr lang="en-US" altLang="zh-CN" b="0" smtClean="0"/>
              <a:t>1</a:t>
            </a:r>
            <a:r>
              <a:rPr lang="zh-CN" altLang="en-US" b="0" smtClean="0"/>
              <a:t>章 计算机简介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825" y="1981200"/>
            <a:ext cx="3787775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计算机的组成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计算机的发展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信息的表示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程序设计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楷体_GB2312" pitchFamily="49" charset="-122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C++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上机准备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 rot="-5400000" flipH="1" flipV="1">
            <a:off x="5153025" y="22002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 rot="-5400000" flipH="1" flipV="1">
            <a:off x="5153025" y="28479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 rot="-5400000" flipH="1" flipV="1">
            <a:off x="5153025" y="414496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 rot="-5400000" flipH="1" flipV="1">
            <a:off x="5153025" y="34972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 rot="-5400000" flipH="1" flipV="1">
            <a:off x="5153025" y="48656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 rot="-5400000" flipH="1" flipV="1">
            <a:off x="5153025" y="55133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欲穷千里目，更上一层楼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 smtClean="0"/>
              <a:t>能看多远？</a:t>
            </a:r>
            <a:endParaRPr lang="en-US" altLang="zh-CN" dirty="0" smtClean="0"/>
          </a:p>
          <a:p>
            <a:r>
              <a:rPr lang="zh-CN" altLang="en-US" dirty="0" smtClean="0"/>
              <a:t>如何看到千里？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这个问题如何求解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程序设计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425" y="1981200"/>
            <a:ext cx="370205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程序设计过程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程序设计语言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程序设计方法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</a:t>
            </a:r>
            <a:r>
              <a:rPr lang="zh-CN" altLang="en-US" dirty="0" smtClean="0"/>
              <a:t>的执行</a:t>
            </a: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 rot="-5400000" flipH="1" flipV="1">
            <a:off x="4943475" y="227171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 rot="-5400000" flipH="1" flipV="1">
            <a:off x="4911725" y="47466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-5400000" flipH="1" flipV="1">
            <a:off x="4911725" y="3929332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-5400000" flipH="1" flipV="1">
            <a:off x="4943475" y="308394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程序设计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46475"/>
            <a:ext cx="7772400" cy="2549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问题分析与理解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算法设计：设想计算机是如何一步一步完成这个任务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编码：用计算机认识的语言，如</a:t>
            </a:r>
            <a:r>
              <a:rPr lang="en-US" altLang="zh-CN" sz="2400" smtClean="0"/>
              <a:t>C++</a:t>
            </a:r>
            <a:r>
              <a:rPr lang="zh-CN" altLang="en-US" sz="2400" smtClean="0"/>
              <a:t>语言，描述这个完成任务的过程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编译与调试：检验程序是否正确，达到预期的目标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维护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163036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latin typeface="+mn-ea"/>
                <a:ea typeface="+mn-ea"/>
              </a:rPr>
              <a:t>程序设计就是教会计算机去完成某一特定的任务，即设计出完成某个任务的程序。程序设计包括以下几个阶段：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程序设计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425" y="1981200"/>
            <a:ext cx="370205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程序设计过程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程序设计语言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程序设计方法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</a:t>
            </a:r>
            <a:r>
              <a:rPr lang="zh-CN" altLang="en-US" dirty="0" smtClean="0"/>
              <a:t>的执行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 rot="-5400000" flipH="1" flipV="1">
            <a:off x="4924425" y="227171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 rot="-5400000" flipH="1" flipV="1">
            <a:off x="4924425" y="39449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 rot="-5400000" flipH="1" flipV="1">
            <a:off x="4911725" y="47466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-5400000" flipH="1" flipV="1">
            <a:off x="4938801" y="3062474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程序设计语言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5194300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概述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程序设计语言的基本组成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过程单元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 rot="-5400000" flipH="1" flipV="1">
            <a:off x="6642100" y="21986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-5400000" flipH="1" flipV="1">
            <a:off x="6642100" y="30003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 rot="-5400000" flipH="1" flipV="1">
            <a:off x="6629400" y="38512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CPU</a:t>
            </a:r>
            <a:endParaRPr lang="en-US" altLang="zh-CN" sz="18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600" smtClean="0"/>
              <a:t>CPU (Central Processing Unit) </a:t>
            </a:r>
            <a:r>
              <a:rPr lang="zh-CN" altLang="en-US" sz="3600" smtClean="0"/>
              <a:t>有两个部件组成：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600" smtClean="0"/>
              <a:t>ALU – Arithmetic-Logic Unit</a:t>
            </a:r>
            <a:r>
              <a:rPr lang="zh-CN" altLang="en-US" sz="3600" smtClean="0"/>
              <a:t>（运算器）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600" smtClean="0"/>
              <a:t>Control unit </a:t>
            </a:r>
            <a:r>
              <a:rPr lang="zh-CN" altLang="en-US" sz="3600" smtClean="0"/>
              <a:t>（控制器）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程序设计语言的发展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第一代：机器语言</a:t>
            </a:r>
          </a:p>
          <a:p>
            <a:pPr eaLnBrk="1" hangingPunct="1"/>
            <a:r>
              <a:rPr lang="zh-CN" altLang="en-US" smtClean="0"/>
              <a:t>第二代：汇编语言</a:t>
            </a:r>
          </a:p>
          <a:p>
            <a:pPr eaLnBrk="1" hangingPunct="1"/>
            <a:r>
              <a:rPr lang="zh-CN" altLang="en-US" smtClean="0"/>
              <a:t>第三代：过程化语言</a:t>
            </a:r>
          </a:p>
          <a:p>
            <a:pPr eaLnBrk="1" hangingPunct="1"/>
            <a:r>
              <a:rPr lang="zh-CN" altLang="en-US" smtClean="0"/>
              <a:t>第四代：非过程化语言</a:t>
            </a:r>
          </a:p>
          <a:p>
            <a:pPr eaLnBrk="1" hangingPunct="1"/>
            <a:r>
              <a:rPr lang="zh-CN" altLang="en-US" smtClean="0"/>
              <a:t>第五代：自然语言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4876800" y="2819400"/>
            <a:ext cx="3352800" cy="685800"/>
            <a:chOff x="3072" y="1440"/>
            <a:chExt cx="2112" cy="432"/>
          </a:xfrm>
        </p:grpSpPr>
        <p:sp>
          <p:nvSpPr>
            <p:cNvPr id="52232" name="AutoShape 5"/>
            <p:cNvSpPr>
              <a:spLocks/>
            </p:cNvSpPr>
            <p:nvPr/>
          </p:nvSpPr>
          <p:spPr bwMode="auto">
            <a:xfrm>
              <a:off x="3072" y="1440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3" name="Text Box 6"/>
            <p:cNvSpPr txBox="1">
              <a:spLocks noChangeArrowheads="1"/>
            </p:cNvSpPr>
            <p:nvPr/>
          </p:nvSpPr>
          <p:spPr bwMode="auto">
            <a:xfrm>
              <a:off x="3264" y="1488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低级语言</a:t>
              </a:r>
            </a:p>
          </p:txBody>
        </p:sp>
      </p:grpSp>
      <p:grpSp>
        <p:nvGrpSpPr>
          <p:cNvPr id="52229" name="Group 7"/>
          <p:cNvGrpSpPr>
            <a:grpSpLocks/>
          </p:cNvGrpSpPr>
          <p:nvPr/>
        </p:nvGrpSpPr>
        <p:grpSpPr bwMode="auto">
          <a:xfrm>
            <a:off x="6248400" y="3962400"/>
            <a:ext cx="2251075" cy="1371600"/>
            <a:chOff x="3936" y="2160"/>
            <a:chExt cx="1418" cy="864"/>
          </a:xfrm>
        </p:grpSpPr>
        <p:sp>
          <p:nvSpPr>
            <p:cNvPr id="52230" name="AutoShape 8"/>
            <p:cNvSpPr>
              <a:spLocks/>
            </p:cNvSpPr>
            <p:nvPr/>
          </p:nvSpPr>
          <p:spPr bwMode="auto">
            <a:xfrm>
              <a:off x="3936" y="2160"/>
              <a:ext cx="48" cy="864"/>
            </a:xfrm>
            <a:prstGeom prst="rightBrace">
              <a:avLst>
                <a:gd name="adj1" fmla="val 1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1" name="Text Box 9"/>
            <p:cNvSpPr txBox="1">
              <a:spLocks noChangeArrowheads="1"/>
            </p:cNvSpPr>
            <p:nvPr/>
          </p:nvSpPr>
          <p:spPr bwMode="auto">
            <a:xfrm>
              <a:off x="4176" y="2304"/>
              <a:ext cx="1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高级语言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机器语言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2400" cy="3810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一组二进制数表示的指令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每种计算机都有自己的机器语言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用机器语言写程序是非常困难的，读机器语言写的程序也是非常困难的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汇编语言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772400" cy="43703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用缩写和助记符代替</a:t>
            </a:r>
            <a:r>
              <a:rPr lang="en-US" altLang="zh-CN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1</a:t>
            </a:r>
            <a:r>
              <a:rPr lang="zh-CN" altLang="en-US" smtClean="0"/>
              <a:t>的比特串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和机器语言一样，不同类的机器有不同的汇编语言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汇编程序：将汇编语言写的程序翻译成机器语言的程序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过程化语言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207375" cy="43926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类似于英语的语言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编译器：将过程化语言写的程序（源代码）翻译成机器语言的程序（目标代码）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解释器：逐句解释源程序并执行，不保存目标代码。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第三代语言的特点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楷体_GB2312" pitchFamily="49" charset="-122"/>
              </a:rPr>
              <a:t>具备了一定的机器独立性，使用户可以专注于解决问题的方法。但某些方面还是受到机器的限制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楷体_GB2312" pitchFamily="49" charset="-122"/>
              </a:rPr>
              <a:t>为了解决移植性问题，</a:t>
            </a:r>
            <a:r>
              <a:rPr lang="en-US" altLang="zh-CN" smtClean="0">
                <a:latin typeface="楷体_GB2312" pitchFamily="49" charset="-122"/>
              </a:rPr>
              <a:t>ANSI</a:t>
            </a:r>
            <a:r>
              <a:rPr lang="zh-CN" altLang="en-US" smtClean="0">
                <a:latin typeface="楷体_GB2312" pitchFamily="49" charset="-122"/>
              </a:rPr>
              <a:t>制订了一系列的标准</a:t>
            </a:r>
          </a:p>
          <a:p>
            <a:pPr eaLnBrk="1" hangingPunct="1">
              <a:lnSpc>
                <a:spcPct val="140000"/>
              </a:lnSpc>
            </a:pPr>
            <a:endParaRPr lang="en-US" altLang="zh-CN" smtClean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主要的过程化语言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FORTRAN</a:t>
            </a:r>
            <a:r>
              <a:rPr lang="zh-CN" altLang="en-US" sz="2800" smtClean="0"/>
              <a:t>：</a:t>
            </a:r>
            <a:r>
              <a:rPr lang="en-US" altLang="zh-CN" sz="2800" smtClean="0"/>
              <a:t>FORmula TRANslator</a:t>
            </a:r>
          </a:p>
          <a:p>
            <a:pPr eaLnBrk="1" hangingPunct="1"/>
            <a:r>
              <a:rPr lang="en-US" altLang="zh-CN" sz="2800" smtClean="0"/>
              <a:t>BASIC/Visual BASIC</a:t>
            </a:r>
          </a:p>
          <a:p>
            <a:pPr eaLnBrk="1" hangingPunct="1"/>
            <a:r>
              <a:rPr lang="en-US" altLang="zh-CN" sz="2800" smtClean="0"/>
              <a:t>COBOL: COmmon Business-Oriented Language </a:t>
            </a:r>
          </a:p>
          <a:p>
            <a:pPr eaLnBrk="1" hangingPunct="1"/>
            <a:r>
              <a:rPr lang="en-US" altLang="zh-CN" sz="2800" smtClean="0"/>
              <a:t>ADA</a:t>
            </a:r>
          </a:p>
          <a:p>
            <a:pPr eaLnBrk="1" hangingPunct="1"/>
            <a:r>
              <a:rPr lang="en-US" altLang="zh-CN" sz="2800" smtClean="0"/>
              <a:t>PASCAL</a:t>
            </a:r>
          </a:p>
          <a:p>
            <a:pPr eaLnBrk="1" hangingPunct="1"/>
            <a:r>
              <a:rPr lang="en-US" altLang="zh-CN" sz="2800" smtClean="0"/>
              <a:t>C/C++</a:t>
            </a:r>
          </a:p>
          <a:p>
            <a:pPr eaLnBrk="1" hangingPunct="1"/>
            <a:r>
              <a:rPr lang="en-US" altLang="zh-CN" sz="2800" smtClean="0"/>
              <a:t>JAVA</a:t>
            </a:r>
          </a:p>
          <a:p>
            <a:pPr eaLnBrk="1" hangingPunct="1"/>
            <a:r>
              <a:rPr lang="en-US" altLang="zh-CN" sz="2800" smtClean="0"/>
              <a:t>Python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非过程化语言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863" y="2636838"/>
            <a:ext cx="6516687" cy="3200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也称为面向问题的语言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用于解决特定问题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如：</a:t>
            </a:r>
            <a:r>
              <a:rPr lang="en-US" altLang="zh-CN" smtClean="0"/>
              <a:t>SQL</a:t>
            </a:r>
            <a:r>
              <a:rPr lang="zh-CN" altLang="en-US" smtClean="0"/>
              <a:t>语言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自然语言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6163" y="2565400"/>
            <a:ext cx="5248275" cy="3200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人类的语言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还在研究之中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程序设计语言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5414963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概述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程序设计语言的基本组成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过程单元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 rot="-5400000" flipH="1" flipV="1">
            <a:off x="6670675" y="20462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 rot="-5400000" flipH="1" flipV="1">
            <a:off x="6670675" y="2971800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 rot="-5400000" flipH="1" flipV="1">
            <a:off x="6657975" y="38068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变量和数据类型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351838" cy="5638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</a:rPr>
              <a:t>变量</a:t>
            </a:r>
            <a:r>
              <a:rPr lang="en-US" altLang="zh-CN" smtClean="0">
                <a:latin typeface="楷体_GB2312" pitchFamily="49" charset="-122"/>
              </a:rPr>
              <a:t>(variable)</a:t>
            </a:r>
            <a:r>
              <a:rPr lang="zh-CN" altLang="en-US" smtClean="0">
                <a:latin typeface="楷体_GB2312" pitchFamily="49" charset="-122"/>
              </a:rPr>
              <a:t>：为存储器中的地址取一个名字。变量的命名应符合规范。</a:t>
            </a:r>
          </a:p>
          <a:p>
            <a:pPr eaLnBrk="1" hangingPunct="1"/>
            <a:r>
              <a:rPr lang="zh-CN" altLang="en-US" smtClean="0">
                <a:latin typeface="楷体_GB2312" pitchFamily="49" charset="-122"/>
              </a:rPr>
              <a:t>数据类型</a:t>
            </a:r>
            <a:r>
              <a:rPr lang="en-US" altLang="zh-CN" smtClean="0">
                <a:latin typeface="楷体_GB2312" pitchFamily="49" charset="-122"/>
              </a:rPr>
              <a:t>(data type)</a:t>
            </a:r>
            <a:r>
              <a:rPr lang="zh-CN" altLang="en-US" smtClean="0">
                <a:latin typeface="楷体_GB2312" pitchFamily="49" charset="-122"/>
              </a:rPr>
              <a:t>：数据的编码方式、值域和可执行的操作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整型</a:t>
            </a:r>
            <a:r>
              <a:rPr lang="en-US" altLang="zh-CN" smtClean="0">
                <a:latin typeface="楷体_GB2312" pitchFamily="49" charset="-122"/>
              </a:rPr>
              <a:t>(integer)</a:t>
            </a:r>
            <a:r>
              <a:rPr lang="zh-CN" altLang="en-US" smtClean="0">
                <a:latin typeface="楷体_GB2312" pitchFamily="49" charset="-122"/>
              </a:rPr>
              <a:t>：以补码形式存储，可执行传统的算术运算和比较运算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实型</a:t>
            </a:r>
            <a:r>
              <a:rPr lang="en-US" altLang="zh-CN" smtClean="0">
                <a:latin typeface="楷体_GB2312" pitchFamily="49" charset="-122"/>
              </a:rPr>
              <a:t>(real)</a:t>
            </a:r>
            <a:r>
              <a:rPr lang="zh-CN" altLang="en-US" smtClean="0">
                <a:latin typeface="楷体_GB2312" pitchFamily="49" charset="-122"/>
              </a:rPr>
              <a:t>：以浮点表示，操作类似于整型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字符型</a:t>
            </a:r>
            <a:r>
              <a:rPr lang="en-US" altLang="zh-CN" smtClean="0">
                <a:latin typeface="楷体_GB2312" pitchFamily="49" charset="-122"/>
              </a:rPr>
              <a:t>(char)</a:t>
            </a:r>
            <a:r>
              <a:rPr lang="zh-CN" altLang="en-US" smtClean="0">
                <a:latin typeface="楷体_GB2312" pitchFamily="49" charset="-122"/>
              </a:rPr>
              <a:t>：用编码表示。可执行比较、连接等运算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布尔型</a:t>
            </a:r>
            <a:r>
              <a:rPr lang="en-US" altLang="zh-CN" smtClean="0">
                <a:latin typeface="楷体_GB2312" pitchFamily="49" charset="-122"/>
              </a:rPr>
              <a:t>(boolean)</a:t>
            </a:r>
            <a:r>
              <a:rPr lang="zh-CN" altLang="en-US" smtClean="0">
                <a:latin typeface="楷体_GB2312" pitchFamily="49" charset="-122"/>
              </a:rPr>
              <a:t>：只有</a:t>
            </a:r>
            <a:r>
              <a:rPr lang="zh-CN" altLang="en-US" smtClean="0"/>
              <a:t>“</a:t>
            </a:r>
            <a:r>
              <a:rPr lang="zh-CN" altLang="en-US" smtClean="0">
                <a:latin typeface="楷体_GB2312" pitchFamily="49" charset="-122"/>
              </a:rPr>
              <a:t>真</a:t>
            </a:r>
            <a:r>
              <a:rPr lang="zh-CN" altLang="en-US" smtClean="0"/>
              <a:t>”</a:t>
            </a:r>
            <a:r>
              <a:rPr lang="zh-CN" altLang="en-US" smtClean="0">
                <a:latin typeface="楷体_GB2312" pitchFamily="49" charset="-122"/>
              </a:rPr>
              <a:t>、</a:t>
            </a:r>
            <a:r>
              <a:rPr lang="zh-CN" altLang="en-US" smtClean="0"/>
              <a:t>“</a:t>
            </a:r>
            <a:r>
              <a:rPr lang="zh-CN" altLang="en-US" smtClean="0">
                <a:latin typeface="楷体_GB2312" pitchFamily="49" charset="-122"/>
              </a:rPr>
              <a:t>假</a:t>
            </a:r>
            <a:r>
              <a:rPr lang="zh-CN" altLang="en-US" smtClean="0"/>
              <a:t>”</a:t>
            </a:r>
            <a:r>
              <a:rPr lang="zh-CN" altLang="en-US" smtClean="0">
                <a:latin typeface="楷体_GB2312" pitchFamily="49" charset="-122"/>
              </a:rPr>
              <a:t>两个值。可执行判断运算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控制器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控制器控制计算机的其余部分如何完成程序的指令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指挥内存和其它部件之间的信息的传送（包括信息和指令）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指挥</a:t>
            </a:r>
            <a:r>
              <a:rPr lang="en-US" altLang="zh-CN" smtClean="0"/>
              <a:t>CPU</a:t>
            </a:r>
            <a:r>
              <a:rPr lang="zh-CN" altLang="en-US" smtClean="0"/>
              <a:t>和输入输出设备之间的控制信息的传送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组合类型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楷体_GB2312" pitchFamily="49" charset="-122"/>
              </a:rPr>
              <a:t>数组：一组同质数据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楷体_GB2312" pitchFamily="49" charset="-122"/>
              </a:rPr>
              <a:t>记录：一组异质数据，在</a:t>
            </a:r>
            <a:r>
              <a:rPr lang="en-US" altLang="zh-CN" smtClean="0">
                <a:latin typeface="楷体_GB2312" pitchFamily="49" charset="-122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语言中称为结构体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常量和符号常量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3148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楷体_GB2312" pitchFamily="49" charset="-122"/>
              </a:rPr>
              <a:t>常量：值的直接表示。如</a:t>
            </a:r>
            <a:r>
              <a:rPr lang="en-US" altLang="zh-CN" smtClean="0">
                <a:latin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</a:rPr>
              <a:t>、</a:t>
            </a:r>
            <a:r>
              <a:rPr lang="en-US" altLang="zh-CN" smtClean="0">
                <a:latin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</a:rPr>
              <a:t>、</a:t>
            </a:r>
            <a:r>
              <a:rPr lang="en-US" altLang="zh-CN" smtClean="0">
                <a:latin typeface="楷体_GB2312" pitchFamily="49" charset="-122"/>
              </a:rPr>
              <a:t>1.57</a:t>
            </a:r>
            <a:r>
              <a:rPr lang="zh-CN" altLang="en-US" smtClean="0">
                <a:latin typeface="楷体_GB2312" pitchFamily="49" charset="-122"/>
              </a:rPr>
              <a:t>、</a:t>
            </a:r>
            <a:r>
              <a:rPr lang="zh-CN" altLang="en-US" smtClean="0"/>
              <a:t>‘</a:t>
            </a:r>
            <a:r>
              <a:rPr lang="en-US" altLang="zh-CN" smtClean="0">
                <a:latin typeface="楷体_GB2312" pitchFamily="49" charset="-122"/>
              </a:rPr>
              <a:t>A</a:t>
            </a:r>
            <a:r>
              <a:rPr lang="en-US" altLang="zh-CN" smtClean="0"/>
              <a:t>’</a:t>
            </a:r>
            <a:r>
              <a:rPr lang="zh-CN" altLang="en-US" smtClean="0">
                <a:latin typeface="楷体_GB2312" pitchFamily="49" charset="-122"/>
              </a:rPr>
              <a:t>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>
                <a:latin typeface="楷体_GB2312" pitchFamily="49" charset="-122"/>
              </a:rPr>
              <a:t>符号常量：为值指定一个描述性的文字，增加程序的可读性。在</a:t>
            </a:r>
            <a:r>
              <a:rPr lang="en-US" altLang="zh-CN" smtClean="0">
                <a:latin typeface="楷体_GB2312" pitchFamily="49" charset="-122"/>
              </a:rPr>
              <a:t>C++</a:t>
            </a:r>
            <a:r>
              <a:rPr lang="zh-CN" altLang="en-US" smtClean="0">
                <a:latin typeface="楷体_GB2312" pitchFamily="49" charset="-122"/>
              </a:rPr>
              <a:t>语言中，</a:t>
            </a:r>
            <a:r>
              <a:rPr lang="en-US" altLang="zh-CN" smtClean="0">
                <a:latin typeface="楷体_GB2312" pitchFamily="49" charset="-122"/>
              </a:rPr>
              <a:t>#define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const</a:t>
            </a:r>
            <a:r>
              <a:rPr lang="zh-CN" altLang="en-US" smtClean="0">
                <a:latin typeface="楷体_GB2312" pitchFamily="49" charset="-122"/>
              </a:rPr>
              <a:t>都能实现这个目的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赋值语句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把一个值赋给一个变量。如</a:t>
            </a:r>
            <a:r>
              <a:rPr lang="en-US" altLang="zh-CN" smtClean="0">
                <a:latin typeface="楷体_GB2312" pitchFamily="49" charset="-122"/>
              </a:rPr>
              <a:t>x = y + z;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赋值语句的左边是变量，右边是表达式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控制语句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391400" cy="461645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</a:rPr>
              <a:t>改变程序中语句的执行次序</a:t>
            </a:r>
          </a:p>
          <a:p>
            <a:pPr eaLnBrk="1" hangingPunct="1"/>
            <a:r>
              <a:rPr lang="zh-CN" altLang="en-US" smtClean="0">
                <a:latin typeface="楷体_GB2312" pitchFamily="49" charset="-122"/>
              </a:rPr>
              <a:t>控制语句的类型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分支语句</a:t>
            </a:r>
          </a:p>
          <a:p>
            <a:pPr lvl="2"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两个分支</a:t>
            </a:r>
          </a:p>
          <a:p>
            <a:pPr lvl="2"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多个分支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循环语句</a:t>
            </a:r>
          </a:p>
          <a:p>
            <a:pPr lvl="2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for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lvl="2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while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lvl="1" eaLnBrk="1" hangingPunct="1"/>
            <a:r>
              <a:rPr lang="en-US" altLang="zh-CN" smtClean="0">
                <a:latin typeface="楷体_GB2312" pitchFamily="49" charset="-122"/>
              </a:rPr>
              <a:t>goto </a:t>
            </a:r>
            <a:r>
              <a:rPr lang="zh-CN" altLang="en-US" smtClean="0">
                <a:latin typeface="楷体_GB2312" pitchFamily="49" charset="-122"/>
              </a:rPr>
              <a:t>语句：会破坏程序的结构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注释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注释是写给人看的，而不是写给机器看的。它不影响程序的执行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每个程序单元的开头都应该有注释，一些重要的程序段、变量声明也应该有注释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给程序添加注释是一种良好的程序设计习惯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程序设计语言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560705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概述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程序设计语言的基本组成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过程单元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 rot="-5400000" flipH="1" flipV="1">
            <a:off x="6642100" y="22748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 rot="-5400000" flipH="1" flipV="1">
            <a:off x="6642100" y="30622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 rot="-5400000" flipH="1" flipV="1">
            <a:off x="6629400" y="38242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过程单元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49425"/>
            <a:ext cx="7772400" cy="4632325"/>
          </a:xfrm>
        </p:spPr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lang="zh-CN" altLang="en-US" smtClean="0"/>
              <a:t>过程单元是程序的基本单位。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mtClean="0"/>
              <a:t>解决某一问题的过程描述。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mtClean="0">
                <a:latin typeface="楷体_GB2312" pitchFamily="49" charset="-122"/>
              </a:rPr>
              <a:t>过程单元分为</a:t>
            </a:r>
          </a:p>
          <a:p>
            <a:pPr lvl="1" eaLnBrk="1" hangingPunct="1">
              <a:lnSpc>
                <a:spcPct val="145000"/>
              </a:lnSpc>
            </a:pPr>
            <a:r>
              <a:rPr lang="zh-CN" altLang="en-US" smtClean="0">
                <a:latin typeface="楷体_GB2312" pitchFamily="49" charset="-122"/>
              </a:rPr>
              <a:t>过程 </a:t>
            </a:r>
            <a:r>
              <a:rPr lang="en-US" altLang="zh-CN" smtClean="0">
                <a:latin typeface="楷体_GB2312" pitchFamily="49" charset="-122"/>
              </a:rPr>
              <a:t>(procedure)</a:t>
            </a:r>
            <a:r>
              <a:rPr lang="zh-CN" altLang="en-US" smtClean="0">
                <a:latin typeface="楷体_GB2312" pitchFamily="49" charset="-122"/>
              </a:rPr>
              <a:t>：无返回值</a:t>
            </a:r>
          </a:p>
          <a:p>
            <a:pPr lvl="1" eaLnBrk="1" hangingPunct="1">
              <a:lnSpc>
                <a:spcPct val="145000"/>
              </a:lnSpc>
            </a:pPr>
            <a:r>
              <a:rPr lang="zh-CN" altLang="en-US" smtClean="0">
                <a:latin typeface="楷体_GB2312" pitchFamily="49" charset="-122"/>
              </a:rPr>
              <a:t>函数 </a:t>
            </a:r>
            <a:r>
              <a:rPr lang="en-US" altLang="zh-CN" smtClean="0">
                <a:latin typeface="楷体_GB2312" pitchFamily="49" charset="-122"/>
              </a:rPr>
              <a:t>(function)</a:t>
            </a:r>
            <a:r>
              <a:rPr lang="zh-CN" altLang="en-US" smtClean="0">
                <a:latin typeface="楷体_GB2312" pitchFamily="49" charset="-122"/>
              </a:rPr>
              <a:t>：有返回值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过程单元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80400" cy="537368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</a:rPr>
              <a:t>执行过程单元称为调用</a:t>
            </a:r>
            <a:r>
              <a:rPr lang="en-US" altLang="zh-CN" smtClean="0">
                <a:latin typeface="楷体_GB2312" pitchFamily="49" charset="-122"/>
              </a:rPr>
              <a:t>(calling)</a:t>
            </a:r>
            <a:r>
              <a:rPr lang="zh-CN" altLang="en-US" smtClean="0">
                <a:latin typeface="楷体_GB2312" pitchFamily="49" charset="-122"/>
              </a:rPr>
              <a:t>，过程单元执行完后返回到调用者</a:t>
            </a:r>
          </a:p>
          <a:p>
            <a:pPr eaLnBrk="1" hangingPunct="1"/>
            <a:r>
              <a:rPr lang="zh-CN" altLang="en-US" smtClean="0">
                <a:latin typeface="楷体_GB2312" pitchFamily="49" charset="-122"/>
              </a:rPr>
              <a:t>过程单元的组成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名字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参数 </a:t>
            </a:r>
            <a:r>
              <a:rPr lang="en-US" altLang="zh-CN" smtClean="0">
                <a:latin typeface="楷体_GB2312" pitchFamily="49" charset="-122"/>
              </a:rPr>
              <a:t>(parameter </a:t>
            </a:r>
            <a:r>
              <a:rPr lang="zh-CN" altLang="en-US" smtClean="0">
                <a:latin typeface="楷体_GB2312" pitchFamily="49" charset="-122"/>
              </a:rPr>
              <a:t>或 </a:t>
            </a:r>
            <a:r>
              <a:rPr lang="en-US" altLang="zh-CN" smtClean="0">
                <a:latin typeface="楷体_GB2312" pitchFamily="49" charset="-122"/>
              </a:rPr>
              <a:t>argument)</a:t>
            </a:r>
          </a:p>
          <a:p>
            <a:pPr lvl="2"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形式参数</a:t>
            </a:r>
          </a:p>
          <a:p>
            <a:pPr lvl="2"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实际参数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局部变量 </a:t>
            </a:r>
            <a:r>
              <a:rPr lang="en-US" altLang="zh-CN" smtClean="0">
                <a:latin typeface="楷体_GB2312" pitchFamily="49" charset="-122"/>
              </a:rPr>
              <a:t>(local variable)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全局变量 </a:t>
            </a:r>
            <a:r>
              <a:rPr lang="en-US" altLang="zh-CN" smtClean="0">
                <a:latin typeface="楷体_GB2312" pitchFamily="49" charset="-122"/>
              </a:rPr>
              <a:t>(global variable)</a:t>
            </a:r>
          </a:p>
          <a:p>
            <a:pPr lvl="1" eaLnBrk="1" hangingPunct="1"/>
            <a:r>
              <a:rPr lang="zh-CN" altLang="en-US" smtClean="0">
                <a:latin typeface="楷体_GB2312" pitchFamily="49" charset="-122"/>
              </a:rPr>
              <a:t>语句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参数传递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实际参数和形式参数之间的数据传递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参数传递方式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值传递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引用传递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程序设计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425" y="1981200"/>
            <a:ext cx="370205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程序设计过程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程序设计语言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程序设计方法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程序</a:t>
            </a:r>
            <a:r>
              <a:rPr lang="zh-CN" altLang="en-US" dirty="0" smtClean="0"/>
              <a:t>的执行</a:t>
            </a:r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 rot="-5400000" flipH="1" flipV="1">
            <a:off x="4924425" y="227171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 rot="-5400000" flipH="1" flipV="1">
            <a:off x="4943475" y="3909203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 rot="-5400000" flipH="1" flipV="1">
            <a:off x="4911725" y="474662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-5400000" flipH="1" flipV="1">
            <a:off x="4921548" y="3079727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控制器中的信息存储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76475"/>
            <a:ext cx="7772400" cy="38195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控制器中有两个寄存器：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指令寄存器</a:t>
            </a:r>
            <a:r>
              <a:rPr lang="en-US" altLang="zh-CN" smtClean="0"/>
              <a:t>( IR )</a:t>
            </a:r>
            <a:r>
              <a:rPr lang="zh-CN" altLang="en-US" smtClean="0"/>
              <a:t>：保存当前正在执行的指令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程序计数器 </a:t>
            </a:r>
            <a:r>
              <a:rPr lang="en-US" altLang="zh-CN" smtClean="0"/>
              <a:t>( PC )</a:t>
            </a:r>
            <a:r>
              <a:rPr lang="zh-CN" altLang="en-US" smtClean="0"/>
              <a:t>：保存下一条要执行的指令地址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96925"/>
            <a:ext cx="6781800" cy="774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程序设计方法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1450" y="3362325"/>
            <a:ext cx="5256213" cy="2886075"/>
          </a:xfrm>
          <a:noFill/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zh-CN" altLang="en-US" sz="3400" smtClean="0"/>
              <a:t>早期的程序设计方法</a:t>
            </a:r>
          </a:p>
          <a:p>
            <a:pPr eaLnBrk="1" hangingPunct="1">
              <a:lnSpc>
                <a:spcPct val="60000"/>
              </a:lnSpc>
            </a:pPr>
            <a:endParaRPr lang="zh-CN" altLang="en-US" sz="3400" smtClean="0"/>
          </a:p>
          <a:p>
            <a:pPr eaLnBrk="1" hangingPunct="1">
              <a:lnSpc>
                <a:spcPct val="60000"/>
              </a:lnSpc>
            </a:pPr>
            <a:r>
              <a:rPr lang="zh-CN" altLang="en-US" sz="3400" smtClean="0"/>
              <a:t>结构化程序设计方法</a:t>
            </a:r>
          </a:p>
          <a:p>
            <a:pPr eaLnBrk="1" hangingPunct="1">
              <a:lnSpc>
                <a:spcPct val="60000"/>
              </a:lnSpc>
            </a:pPr>
            <a:endParaRPr lang="zh-CN" altLang="en-US" sz="3400" smtClean="0"/>
          </a:p>
          <a:p>
            <a:pPr eaLnBrk="1" hangingPunct="1">
              <a:lnSpc>
                <a:spcPct val="60000"/>
              </a:lnSpc>
            </a:pPr>
            <a:r>
              <a:rPr lang="zh-CN" altLang="en-US" sz="3400" smtClean="0"/>
              <a:t>面向对象程序设计方法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042988" y="1976438"/>
            <a:ext cx="7216775" cy="57943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latin typeface="+mn-ea"/>
                <a:ea typeface="+mn-ea"/>
              </a:rPr>
              <a:t>程序设计就是教会计算机解决某个问题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早期的程序设计方法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064500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smtClean="0">
                <a:latin typeface="宋体" charset="-122"/>
              </a:rPr>
              <a:t>早期的程序设计方法追求程序的高效率，编程过份依赖技巧，而不注重所编写程序的结构，也就是没有固定程序设计方法的时期。程序的可读性、可重用性都很差。其中一个典型问题是频繁使用</a:t>
            </a:r>
            <a:r>
              <a:rPr lang="en-US" altLang="zh-CN" sz="2800" smtClean="0">
                <a:latin typeface="宋体" charset="-122"/>
              </a:rPr>
              <a:t>goto</a:t>
            </a:r>
            <a:r>
              <a:rPr lang="zh-CN" altLang="en-US" sz="2800" smtClean="0">
                <a:latin typeface="宋体" charset="-122"/>
              </a:rPr>
              <a:t>语句。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smtClean="0">
                <a:latin typeface="宋体" charset="-122"/>
              </a:rPr>
              <a:t>虽然这种方法存在很多问题，但对于单人完成较为简单的任务，事实上还是经常被采用的。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结构化程序设计方法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799306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宋体" charset="-122"/>
              </a:rPr>
              <a:t>结构化程序设计方法从程序要实现的功能的角度出发，一般按照自顶向下、逐步求精的方式，将程序分解成一个个能够直接用程序设计语言写出来的功能模块，然后象搭积木一样搭起来。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宋体" charset="-122"/>
              </a:rPr>
              <a:t>所谓的功能可以理解为对数据的操作。在程序实现中，特定的功能或功能模块一般用函数来实现，它们要对特定的数据进行操作。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宋体" charset="-122"/>
              </a:rPr>
              <a:t>该方法出现在上个世纪</a:t>
            </a:r>
            <a:r>
              <a:rPr lang="en-US" altLang="zh-CN" sz="2800" smtClean="0">
                <a:latin typeface="宋体" charset="-122"/>
              </a:rPr>
              <a:t>70</a:t>
            </a:r>
            <a:r>
              <a:rPr lang="zh-CN" altLang="en-US" sz="2800" smtClean="0">
                <a:latin typeface="宋体" charset="-122"/>
              </a:rPr>
              <a:t>年代。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结构化设计方法的特点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064500" cy="48244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黑体" pitchFamily="2" charset="-122"/>
              </a:rPr>
              <a:t>主要技术：自顶向下、逐步求精，采用单入口、单出口的控制结构。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黑体" pitchFamily="2" charset="-122"/>
              </a:rPr>
              <a:t>自顶向下：是一种分解问题的技术，逐步求精指结构化程序的连续分解，最终成为下面三种基本控制结构的组合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黑体" pitchFamily="2" charset="-122"/>
              </a:rPr>
              <a:t>三种基本控制结构：顺序、分支、循环。容易保证程序的正确性。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709988" y="1052513"/>
            <a:ext cx="20621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77838" indent="-477838" algn="ctr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分支结构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990600" y="2897188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tIns="0" anchor="ctr"/>
          <a:lstStyle/>
          <a:p>
            <a:pPr algn="ctr"/>
            <a:r>
              <a:rPr lang="zh-CN" altLang="en-US" sz="2400">
                <a:latin typeface="黑体" pitchFamily="2" charset="-122"/>
              </a:rPr>
              <a:t>语句</a:t>
            </a:r>
            <a:r>
              <a:rPr lang="en-US" altLang="zh-CN" sz="2400">
                <a:latin typeface="黑体" pitchFamily="2" charset="-122"/>
              </a:rPr>
              <a:t>1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990600" y="3735388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tIns="0" anchor="ctr"/>
          <a:lstStyle/>
          <a:p>
            <a:pPr algn="ctr"/>
            <a:r>
              <a:rPr lang="zh-CN" altLang="en-US" sz="2400">
                <a:latin typeface="黑体" pitchFamily="2" charset="-122"/>
              </a:rPr>
              <a:t>语句</a:t>
            </a:r>
            <a:r>
              <a:rPr lang="en-US" altLang="zh-CN" sz="2400">
                <a:latin typeface="黑体" pitchFamily="2" charset="-122"/>
              </a:rPr>
              <a:t>2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990600" y="4532313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tIns="0" anchor="ctr"/>
          <a:lstStyle/>
          <a:p>
            <a:pPr algn="ctr"/>
            <a:r>
              <a:rPr lang="zh-CN" altLang="en-US" sz="2400">
                <a:latin typeface="黑体" pitchFamily="2" charset="-122"/>
              </a:rPr>
              <a:t>语句</a:t>
            </a:r>
            <a:r>
              <a:rPr lang="en-US" altLang="zh-CN" sz="2400">
                <a:latin typeface="黑体" pitchFamily="2" charset="-122"/>
              </a:rPr>
              <a:t>3</a:t>
            </a: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1752600" y="2159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1776413" y="327818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1770063" y="411638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1752600" y="495458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>
            <a:off x="4083050" y="2973388"/>
            <a:ext cx="1371600" cy="6096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tIns="0" anchor="ctr"/>
          <a:lstStyle/>
          <a:p>
            <a:pPr algn="ctr"/>
            <a:r>
              <a:rPr lang="zh-CN" altLang="en-US" sz="2400">
                <a:latin typeface="黑体" pitchFamily="2" charset="-122"/>
              </a:rPr>
              <a:t>条件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5267325" y="4090988"/>
            <a:ext cx="838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tIns="0" anchor="ctr"/>
          <a:lstStyle/>
          <a:p>
            <a:pPr algn="ctr"/>
            <a:r>
              <a:rPr lang="zh-CN" altLang="en-US" sz="2400">
                <a:latin typeface="黑体" pitchFamily="2" charset="-122"/>
              </a:rPr>
              <a:t>语句</a:t>
            </a:r>
            <a:r>
              <a:rPr lang="en-US" altLang="zh-CN" sz="2400">
                <a:latin typeface="黑体" pitchFamily="2" charset="-122"/>
              </a:rPr>
              <a:t>2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3473450" y="4116388"/>
            <a:ext cx="838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tIns="0" anchor="ctr"/>
          <a:lstStyle/>
          <a:p>
            <a:pPr algn="ctr"/>
            <a:r>
              <a:rPr lang="zh-CN" altLang="en-US" sz="2400">
                <a:latin typeface="黑体" pitchFamily="2" charset="-122"/>
              </a:rPr>
              <a:t>语句</a:t>
            </a:r>
            <a:r>
              <a:rPr lang="en-US" altLang="zh-CN" sz="2400">
                <a:latin typeface="黑体" pitchFamily="2" charset="-122"/>
              </a:rPr>
              <a:t>1</a:t>
            </a:r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5454650" y="32781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5683250" y="3278188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3854450" y="3278188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3854450" y="32781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4768850" y="2276475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3854450" y="449738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5683250" y="449738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7086600" y="3375025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tIns="0" anchor="ctr"/>
          <a:lstStyle/>
          <a:p>
            <a:pPr algn="ctr"/>
            <a:r>
              <a:rPr lang="zh-CN" altLang="en-US" sz="2400">
                <a:latin typeface="黑体" pitchFamily="2" charset="-122"/>
              </a:rPr>
              <a:t>语句</a:t>
            </a:r>
            <a:r>
              <a:rPr lang="en-US" altLang="zh-CN" sz="2400">
                <a:latin typeface="黑体" pitchFamily="2" charset="-122"/>
              </a:rPr>
              <a:t>1</a:t>
            </a:r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>
            <a:off x="7848600" y="2276475"/>
            <a:ext cx="0" cy="1098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6705600" y="489902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6705600" y="2917825"/>
            <a:ext cx="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6705600" y="291782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7848600" y="3756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7048500" y="4137025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tIns="0" anchor="ctr"/>
          <a:lstStyle/>
          <a:p>
            <a:pPr algn="ctr"/>
            <a:r>
              <a:rPr lang="zh-CN" altLang="en-US" sz="2400">
                <a:latin typeface="黑体" pitchFamily="2" charset="-122"/>
              </a:rPr>
              <a:t>语句</a:t>
            </a:r>
            <a:r>
              <a:rPr lang="en-US" altLang="zh-CN" sz="2400">
                <a:latin typeface="黑体" pitchFamily="2" charset="-122"/>
              </a:rPr>
              <a:t>2</a:t>
            </a:r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7848600" y="4518025"/>
            <a:ext cx="0" cy="741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804863" y="1052513"/>
            <a:ext cx="1941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77838" indent="-477838" algn="ctr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顺序结构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6705600" y="1052513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77838" indent="-477838" algn="ctr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循环结构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面向对象程序设计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981200"/>
            <a:ext cx="8813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面向对象的程序设计在解决问题时首先考虑需要哪些工具，以及如何用这些工具解决问题。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如果所需要的工具不存在，程序员可以自己创建这个工具。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所谓的工具就是一种数据类型。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对象是某种程序员自己定义的类型的变量。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面向对象方法的主要特点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064500" cy="45704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smtClean="0">
                <a:latin typeface="黑体" pitchFamily="2" charset="-122"/>
              </a:rPr>
              <a:t>封装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smtClean="0">
                <a:latin typeface="黑体" pitchFamily="2" charset="-122"/>
              </a:rPr>
              <a:t>代码重用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smtClean="0">
                <a:latin typeface="黑体" pitchFamily="2" charset="-122"/>
              </a:rPr>
              <a:t>继承：类的层次关系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smtClean="0">
                <a:latin typeface="黑体" pitchFamily="2" charset="-122"/>
              </a:rPr>
              <a:t>多态：对不同的对象发出同一个指令有不同的行为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程序设计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425" y="1981200"/>
            <a:ext cx="370205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程序设计语言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程序设计方法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程序设计过程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程序的执行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 rot="-5400000" flipH="1" flipV="1">
            <a:off x="4924425" y="227171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 rot="-5400000" flipH="1" flipV="1">
            <a:off x="4924425" y="31448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 rot="-5400000" flipH="1" flipV="1">
            <a:off x="4924425" y="394493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 rot="-5400000" flipH="1" flipV="1">
            <a:off x="4911725" y="4746625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语言的翻译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76438"/>
            <a:ext cx="7772400" cy="385445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smtClean="0"/>
              <a:t>将高级语言的程序翻译成机器语言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mtClean="0"/>
              <a:t>解释执行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mtClean="0"/>
              <a:t>编译执行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编译执行</a:t>
            </a:r>
          </a:p>
        </p:txBody>
      </p:sp>
      <p:grpSp>
        <p:nvGrpSpPr>
          <p:cNvPr id="86019" name="Group 4"/>
          <p:cNvGrpSpPr>
            <a:grpSpLocks/>
          </p:cNvGrpSpPr>
          <p:nvPr/>
        </p:nvGrpSpPr>
        <p:grpSpPr bwMode="auto">
          <a:xfrm>
            <a:off x="914400" y="3354388"/>
            <a:ext cx="7794625" cy="3046412"/>
            <a:chOff x="576" y="2209"/>
            <a:chExt cx="4608" cy="1919"/>
          </a:xfrm>
        </p:grpSpPr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>
              <a:off x="576" y="2209"/>
              <a:ext cx="960" cy="1392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宋体" charset="-122"/>
                </a:rPr>
                <a:t>main() </a:t>
              </a:r>
            </a:p>
            <a:p>
              <a:pPr algn="ctr"/>
              <a:r>
                <a:rPr lang="en-US" altLang="zh-CN" sz="2000" b="1">
                  <a:latin typeface="Times New Roman" pitchFamily="18" charset="0"/>
                  <a:ea typeface="宋体" charset="-122"/>
                </a:rPr>
                <a:t>{int i, s;</a:t>
              </a:r>
            </a:p>
            <a:p>
              <a:pPr algn="ctr"/>
              <a:r>
                <a:rPr lang="en-US" altLang="zh-CN" sz="2000" b="1">
                  <a:latin typeface="Times New Roman" pitchFamily="18" charset="0"/>
                  <a:ea typeface="宋体" charset="-122"/>
                </a:rPr>
                <a:t>i=1;</a:t>
              </a:r>
            </a:p>
            <a:p>
              <a:pPr algn="ctr"/>
              <a:r>
                <a:rPr lang="en-US" altLang="zh-CN" sz="2000" b="1">
                  <a:latin typeface="Times New Roman" pitchFamily="18" charset="0"/>
                  <a:ea typeface="宋体" charset="-122"/>
                </a:rPr>
                <a:t>s=0;</a:t>
              </a:r>
            </a:p>
            <a:p>
              <a:pPr algn="ctr"/>
              <a:endParaRPr lang="en-US" altLang="zh-CN" sz="20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022" name="Text Box 6"/>
            <p:cNvSpPr txBox="1">
              <a:spLocks noChangeArrowheads="1"/>
            </p:cNvSpPr>
            <p:nvPr/>
          </p:nvSpPr>
          <p:spPr bwMode="auto">
            <a:xfrm>
              <a:off x="2112" y="2650"/>
              <a:ext cx="1008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C compiler</a:t>
              </a:r>
            </a:p>
          </p:txBody>
        </p:sp>
        <p:sp>
          <p:nvSpPr>
            <p:cNvPr id="86023" name="AutoShape 7"/>
            <p:cNvSpPr>
              <a:spLocks noChangeArrowheads="1"/>
            </p:cNvSpPr>
            <p:nvPr/>
          </p:nvSpPr>
          <p:spPr bwMode="auto">
            <a:xfrm>
              <a:off x="3936" y="2266"/>
              <a:ext cx="1248" cy="100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01100010</a:t>
              </a:r>
            </a:p>
            <a:p>
              <a:pPr algn="ctr"/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11101001</a:t>
              </a:r>
            </a:p>
          </p:txBody>
        </p:sp>
        <p:sp>
          <p:nvSpPr>
            <p:cNvPr id="86024" name="AutoShape 8"/>
            <p:cNvSpPr>
              <a:spLocks noChangeArrowheads="1"/>
            </p:cNvSpPr>
            <p:nvPr/>
          </p:nvSpPr>
          <p:spPr bwMode="auto">
            <a:xfrm>
              <a:off x="1632" y="2746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5" name="AutoShape 9"/>
            <p:cNvSpPr>
              <a:spLocks noChangeArrowheads="1"/>
            </p:cNvSpPr>
            <p:nvPr/>
          </p:nvSpPr>
          <p:spPr bwMode="auto">
            <a:xfrm>
              <a:off x="3264" y="2746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576" y="3610"/>
              <a:ext cx="1056" cy="5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Source program</a:t>
              </a:r>
            </a:p>
          </p:txBody>
        </p:sp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4176" y="3514"/>
              <a:ext cx="912" cy="5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Object program</a:t>
              </a:r>
            </a:p>
          </p:txBody>
        </p:sp>
      </p:grpSp>
      <p:sp>
        <p:nvSpPr>
          <p:cNvPr id="86020" name="Text Box 12"/>
          <p:cNvSpPr txBox="1">
            <a:spLocks noChangeArrowheads="1"/>
          </p:cNvSpPr>
          <p:nvPr/>
        </p:nvSpPr>
        <p:spPr bwMode="auto">
          <a:xfrm>
            <a:off x="685800" y="2084388"/>
            <a:ext cx="7772400" cy="5238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将程序全部翻译成机器语言的程序，然后再执行。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控制器的工作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164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楷体_GB2312" pitchFamily="49" charset="-122"/>
              </a:rPr>
              <a:t>取下一条指令：按</a:t>
            </a:r>
            <a:r>
              <a:rPr lang="en-US" altLang="zh-CN" smtClean="0">
                <a:latin typeface="楷体_GB2312" pitchFamily="49" charset="-122"/>
              </a:rPr>
              <a:t>PC</a:t>
            </a:r>
            <a:r>
              <a:rPr lang="zh-CN" altLang="en-US" smtClean="0">
                <a:latin typeface="楷体_GB2312" pitchFamily="49" charset="-122"/>
              </a:rPr>
              <a:t>指定的地址到内存中取出下一条指令，存入</a:t>
            </a:r>
            <a:r>
              <a:rPr lang="en-US" altLang="zh-CN" smtClean="0">
                <a:latin typeface="楷体_GB2312" pitchFamily="49" charset="-122"/>
              </a:rPr>
              <a:t>IR</a:t>
            </a:r>
            <a:r>
              <a:rPr lang="zh-CN" altLang="en-US" smtClean="0">
                <a:latin typeface="楷体_GB2312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楷体_GB2312" pitchFamily="49" charset="-122"/>
              </a:rPr>
              <a:t>解码指令：将指令解码成一系列的控制信号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>
                <a:latin typeface="楷体_GB2312" pitchFamily="49" charset="-122"/>
              </a:rPr>
              <a:t>执行指令：将控制信号发送给相关部件，执行相应的运算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304800"/>
            <a:ext cx="4724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编译程序的结构</a:t>
            </a:r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1600200" y="381000"/>
            <a:ext cx="2286000" cy="6019800"/>
            <a:chOff x="1008" y="240"/>
            <a:chExt cx="1440" cy="3792"/>
          </a:xfrm>
        </p:grpSpPr>
        <p:sp>
          <p:nvSpPr>
            <p:cNvPr id="87050" name="Text Box 4"/>
            <p:cNvSpPr txBox="1">
              <a:spLocks noChangeArrowheads="1"/>
            </p:cNvSpPr>
            <p:nvPr/>
          </p:nvSpPr>
          <p:spPr bwMode="auto">
            <a:xfrm>
              <a:off x="1008" y="816"/>
              <a:ext cx="100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词法分析</a:t>
              </a:r>
            </a:p>
          </p:txBody>
        </p:sp>
        <p:sp>
          <p:nvSpPr>
            <p:cNvPr id="87051" name="Text Box 5"/>
            <p:cNvSpPr txBox="1">
              <a:spLocks noChangeArrowheads="1"/>
            </p:cNvSpPr>
            <p:nvPr/>
          </p:nvSpPr>
          <p:spPr bwMode="auto">
            <a:xfrm>
              <a:off x="1008" y="1392"/>
              <a:ext cx="100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语法分析</a:t>
              </a:r>
            </a:p>
          </p:txBody>
        </p:sp>
        <p:sp>
          <p:nvSpPr>
            <p:cNvPr id="87052" name="Text Box 6"/>
            <p:cNvSpPr txBox="1">
              <a:spLocks noChangeArrowheads="1"/>
            </p:cNvSpPr>
            <p:nvPr/>
          </p:nvSpPr>
          <p:spPr bwMode="auto">
            <a:xfrm>
              <a:off x="1008" y="1968"/>
              <a:ext cx="139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中间代码生成</a:t>
              </a:r>
            </a:p>
          </p:txBody>
        </p:sp>
        <p:sp>
          <p:nvSpPr>
            <p:cNvPr id="87053" name="Text Box 7"/>
            <p:cNvSpPr txBox="1">
              <a:spLocks noChangeArrowheads="1"/>
            </p:cNvSpPr>
            <p:nvPr/>
          </p:nvSpPr>
          <p:spPr bwMode="auto">
            <a:xfrm>
              <a:off x="1008" y="2544"/>
              <a:ext cx="7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优化</a:t>
              </a:r>
            </a:p>
          </p:txBody>
        </p:sp>
        <p:sp>
          <p:nvSpPr>
            <p:cNvPr id="87054" name="Text Box 8"/>
            <p:cNvSpPr txBox="1">
              <a:spLocks noChangeArrowheads="1"/>
            </p:cNvSpPr>
            <p:nvPr/>
          </p:nvSpPr>
          <p:spPr bwMode="auto">
            <a:xfrm>
              <a:off x="1008" y="3162"/>
              <a:ext cx="134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目标代码生成</a:t>
              </a:r>
            </a:p>
          </p:txBody>
        </p:sp>
        <p:sp>
          <p:nvSpPr>
            <p:cNvPr id="87055" name="Line 9"/>
            <p:cNvSpPr>
              <a:spLocks noChangeShapeType="1"/>
            </p:cNvSpPr>
            <p:nvPr/>
          </p:nvSpPr>
          <p:spPr bwMode="auto">
            <a:xfrm>
              <a:off x="1440" y="5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6" name="Text Box 10"/>
            <p:cNvSpPr txBox="1">
              <a:spLocks noChangeArrowheads="1"/>
            </p:cNvSpPr>
            <p:nvPr/>
          </p:nvSpPr>
          <p:spPr bwMode="auto">
            <a:xfrm>
              <a:off x="1104" y="24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源程序</a:t>
              </a:r>
            </a:p>
          </p:txBody>
        </p:sp>
        <p:sp>
          <p:nvSpPr>
            <p:cNvPr id="87057" name="Line 11"/>
            <p:cNvSpPr>
              <a:spLocks noChangeShapeType="1"/>
            </p:cNvSpPr>
            <p:nvPr/>
          </p:nvSpPr>
          <p:spPr bwMode="auto">
            <a:xfrm>
              <a:off x="1440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8" name="Line 12"/>
            <p:cNvSpPr>
              <a:spLocks noChangeShapeType="1"/>
            </p:cNvSpPr>
            <p:nvPr/>
          </p:nvSpPr>
          <p:spPr bwMode="auto">
            <a:xfrm flipH="1">
              <a:off x="1440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9" name="Line 13"/>
            <p:cNvSpPr>
              <a:spLocks noChangeShapeType="1"/>
            </p:cNvSpPr>
            <p:nvPr/>
          </p:nvSpPr>
          <p:spPr bwMode="auto">
            <a:xfrm>
              <a:off x="144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0" name="Line 14"/>
            <p:cNvSpPr>
              <a:spLocks noChangeShapeType="1"/>
            </p:cNvSpPr>
            <p:nvPr/>
          </p:nvSpPr>
          <p:spPr bwMode="auto">
            <a:xfrm>
              <a:off x="1440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1" name="Line 15"/>
            <p:cNvSpPr>
              <a:spLocks noChangeShapeType="1"/>
            </p:cNvSpPr>
            <p:nvPr/>
          </p:nvSpPr>
          <p:spPr bwMode="auto">
            <a:xfrm>
              <a:off x="1440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2" name="Text Box 16"/>
            <p:cNvSpPr txBox="1">
              <a:spLocks noChangeArrowheads="1"/>
            </p:cNvSpPr>
            <p:nvPr/>
          </p:nvSpPr>
          <p:spPr bwMode="auto">
            <a:xfrm>
              <a:off x="1104" y="3744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目标程序</a:t>
              </a:r>
            </a:p>
          </p:txBody>
        </p:sp>
        <p:sp>
          <p:nvSpPr>
            <p:cNvPr id="87063" name="Text Box 17"/>
            <p:cNvSpPr txBox="1">
              <a:spLocks noChangeArrowheads="1"/>
            </p:cNvSpPr>
            <p:nvPr/>
          </p:nvSpPr>
          <p:spPr bwMode="auto">
            <a:xfrm>
              <a:off x="1536" y="1152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  <a:ea typeface="宋体" charset="-122"/>
                </a:rPr>
                <a:t>单词</a:t>
              </a:r>
            </a:p>
          </p:txBody>
        </p:sp>
        <p:sp>
          <p:nvSpPr>
            <p:cNvPr id="87064" name="Text Box 18"/>
            <p:cNvSpPr txBox="1">
              <a:spLocks noChangeArrowheads="1"/>
            </p:cNvSpPr>
            <p:nvPr/>
          </p:nvSpPr>
          <p:spPr bwMode="auto">
            <a:xfrm>
              <a:off x="1488" y="1680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  <a:ea typeface="宋体" charset="-122"/>
                </a:rPr>
                <a:t>语法单位</a:t>
              </a:r>
            </a:p>
          </p:txBody>
        </p:sp>
        <p:sp>
          <p:nvSpPr>
            <p:cNvPr id="87065" name="Text Box 19"/>
            <p:cNvSpPr txBox="1">
              <a:spLocks noChangeArrowheads="1"/>
            </p:cNvSpPr>
            <p:nvPr/>
          </p:nvSpPr>
          <p:spPr bwMode="auto">
            <a:xfrm>
              <a:off x="1440" y="2304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  <a:ea typeface="宋体" charset="-122"/>
                </a:rPr>
                <a:t>中间代码</a:t>
              </a:r>
            </a:p>
          </p:txBody>
        </p:sp>
      </p:grpSp>
      <p:sp>
        <p:nvSpPr>
          <p:cNvPr id="87044" name="Text Box 20"/>
          <p:cNvSpPr txBox="1">
            <a:spLocks noChangeArrowheads="1"/>
          </p:cNvSpPr>
          <p:nvPr/>
        </p:nvSpPr>
        <p:spPr bwMode="auto">
          <a:xfrm>
            <a:off x="2286000" y="44958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  <a:ea typeface="宋体" charset="-122"/>
              </a:rPr>
              <a:t>优化后的中间代码</a:t>
            </a:r>
          </a:p>
        </p:txBody>
      </p:sp>
      <p:sp>
        <p:nvSpPr>
          <p:cNvPr id="87045" name="Text Box 21"/>
          <p:cNvSpPr txBox="1">
            <a:spLocks noChangeArrowheads="1"/>
          </p:cNvSpPr>
          <p:nvPr/>
        </p:nvSpPr>
        <p:spPr bwMode="auto">
          <a:xfrm>
            <a:off x="3581400" y="12192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宋体" charset="-122"/>
              </a:rPr>
              <a:t>识别一个个单词，并转化为机内形式</a:t>
            </a:r>
          </a:p>
        </p:txBody>
      </p:sp>
      <p:sp>
        <p:nvSpPr>
          <p:cNvPr id="87046" name="Text Box 22"/>
          <p:cNvSpPr txBox="1">
            <a:spLocks noChangeArrowheads="1"/>
          </p:cNvSpPr>
          <p:nvPr/>
        </p:nvSpPr>
        <p:spPr bwMode="auto">
          <a:xfrm>
            <a:off x="3581400" y="1981200"/>
            <a:ext cx="556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宋体" charset="-122"/>
              </a:rPr>
              <a:t>按语法规则识别语法单位，如表达式、语句等</a:t>
            </a:r>
          </a:p>
        </p:txBody>
      </p:sp>
      <p:sp>
        <p:nvSpPr>
          <p:cNvPr id="87047" name="Text Box 23"/>
          <p:cNvSpPr txBox="1">
            <a:spLocks noChangeArrowheads="1"/>
          </p:cNvSpPr>
          <p:nvPr/>
        </p:nvSpPr>
        <p:spPr bwMode="auto">
          <a:xfrm>
            <a:off x="4038600" y="31242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宋体" charset="-122"/>
              </a:rPr>
              <a:t>如四元组、三元组和逆波兰表达式</a:t>
            </a:r>
          </a:p>
        </p:txBody>
      </p:sp>
      <p:sp>
        <p:nvSpPr>
          <p:cNvPr id="87048" name="Text Box 24"/>
          <p:cNvSpPr txBox="1">
            <a:spLocks noChangeArrowheads="1"/>
          </p:cNvSpPr>
          <p:nvPr/>
        </p:nvSpPr>
        <p:spPr bwMode="auto">
          <a:xfrm>
            <a:off x="3733800" y="39624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宋体" charset="-122"/>
              </a:rPr>
              <a:t>对运行速度、存储空间方面进行优化</a:t>
            </a:r>
          </a:p>
        </p:txBody>
      </p:sp>
      <p:sp>
        <p:nvSpPr>
          <p:cNvPr id="87049" name="Text Box 25"/>
          <p:cNvSpPr txBox="1">
            <a:spLocks noChangeArrowheads="1"/>
          </p:cNvSpPr>
          <p:nvPr/>
        </p:nvSpPr>
        <p:spPr bwMode="auto">
          <a:xfrm>
            <a:off x="3886200" y="49530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宋体" charset="-122"/>
              </a:rPr>
              <a:t>中间代码转换为目标程序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解释执行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1835150" y="2433638"/>
            <a:ext cx="5632450" cy="3667125"/>
            <a:chOff x="1392" y="1680"/>
            <a:chExt cx="3312" cy="2310"/>
          </a:xfrm>
        </p:grpSpPr>
        <p:sp>
          <p:nvSpPr>
            <p:cNvPr id="88068" name="Text Box 4"/>
            <p:cNvSpPr txBox="1">
              <a:spLocks noChangeArrowheads="1"/>
            </p:cNvSpPr>
            <p:nvPr/>
          </p:nvSpPr>
          <p:spPr bwMode="auto">
            <a:xfrm>
              <a:off x="1392" y="1680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源程序</a:t>
              </a:r>
            </a:p>
          </p:txBody>
        </p:sp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1440" y="2496"/>
              <a:ext cx="1824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宋体" charset="-122"/>
                </a:rPr>
                <a:t>   </a:t>
              </a: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解释系统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（逐句解释、执行）</a:t>
              </a:r>
            </a:p>
          </p:txBody>
        </p: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1392" y="3696"/>
              <a:ext cx="96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原始数据</a:t>
              </a:r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4032" y="254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  <a:ea typeface="宋体" charset="-122"/>
                </a:rPr>
                <a:t>结果</a:t>
              </a:r>
            </a:p>
          </p:txBody>
        </p:sp>
        <p:sp>
          <p:nvSpPr>
            <p:cNvPr id="88072" name="AutoShape 8"/>
            <p:cNvSpPr>
              <a:spLocks noChangeArrowheads="1"/>
            </p:cNvSpPr>
            <p:nvPr/>
          </p:nvSpPr>
          <p:spPr bwMode="auto">
            <a:xfrm>
              <a:off x="1728" y="2016"/>
              <a:ext cx="144" cy="480"/>
            </a:xfrm>
            <a:prstGeom prst="downArrow">
              <a:avLst>
                <a:gd name="adj1" fmla="val 50000"/>
                <a:gd name="adj2" fmla="val 8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8073" name="AutoShape 9"/>
            <p:cNvSpPr>
              <a:spLocks noChangeArrowheads="1"/>
            </p:cNvSpPr>
            <p:nvPr/>
          </p:nvSpPr>
          <p:spPr bwMode="auto">
            <a:xfrm>
              <a:off x="1824" y="3120"/>
              <a:ext cx="144" cy="576"/>
            </a:xfrm>
            <a:prstGeom prst="upArrow">
              <a:avLst>
                <a:gd name="adj1" fmla="val 50000"/>
                <a:gd name="adj2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8074" name="AutoShape 10"/>
            <p:cNvSpPr>
              <a:spLocks noChangeArrowheads="1"/>
            </p:cNvSpPr>
            <p:nvPr/>
          </p:nvSpPr>
          <p:spPr bwMode="auto">
            <a:xfrm>
              <a:off x="3264" y="2688"/>
              <a:ext cx="816" cy="144"/>
            </a:xfrm>
            <a:prstGeom prst="rightArrow">
              <a:avLst>
                <a:gd name="adj1" fmla="val 50000"/>
                <a:gd name="adj2" fmla="val 14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连接与加载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497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楷体_GB2312" pitchFamily="49" charset="-122"/>
              </a:rPr>
              <a:t>连接</a:t>
            </a:r>
            <a:r>
              <a:rPr lang="en-US" altLang="zh-CN" smtClean="0">
                <a:latin typeface="楷体_GB2312" pitchFamily="49" charset="-122"/>
              </a:rPr>
              <a:t>(link)</a:t>
            </a:r>
            <a:r>
              <a:rPr lang="zh-CN" altLang="en-US" smtClean="0">
                <a:latin typeface="楷体_GB2312" pitchFamily="49" charset="-122"/>
              </a:rPr>
              <a:t>：将目标程序与已有的其它目标程序连接起来，产生一个可执行的程序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楷体_GB2312" pitchFamily="49" charset="-122"/>
              </a:rPr>
              <a:t>加载</a:t>
            </a:r>
            <a:r>
              <a:rPr lang="en-US" altLang="zh-CN" smtClean="0">
                <a:latin typeface="楷体_GB2312" pitchFamily="49" charset="-122"/>
              </a:rPr>
              <a:t>(load)</a:t>
            </a:r>
            <a:r>
              <a:rPr lang="zh-CN" altLang="en-US" smtClean="0">
                <a:latin typeface="楷体_GB2312" pitchFamily="49" charset="-122"/>
              </a:rPr>
              <a:t>：为程序在内存中定位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程序执行过程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7625" y="2130425"/>
            <a:ext cx="8872538" cy="3489325"/>
            <a:chOff x="30" y="1183"/>
            <a:chExt cx="5589" cy="2198"/>
          </a:xfrm>
        </p:grpSpPr>
        <p:sp>
          <p:nvSpPr>
            <p:cNvPr id="89092" name="Oval 17"/>
            <p:cNvSpPr>
              <a:spLocks noChangeArrowheads="1"/>
            </p:cNvSpPr>
            <p:nvPr/>
          </p:nvSpPr>
          <p:spPr bwMode="auto">
            <a:xfrm>
              <a:off x="1383" y="1644"/>
              <a:ext cx="983" cy="22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0" tIns="31090" rIns="0" bIns="31090" anchor="ctr"/>
            <a:lstStyle/>
            <a:p>
              <a:pPr algn="ctr"/>
              <a:r>
                <a:rPr lang="en-US" altLang="zh-CN" sz="1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compiler</a:t>
              </a:r>
            </a:p>
          </p:txBody>
        </p:sp>
        <p:sp>
          <p:nvSpPr>
            <p:cNvPr id="89093" name="Text Box 16"/>
            <p:cNvSpPr txBox="1">
              <a:spLocks noChangeArrowheads="1"/>
            </p:cNvSpPr>
            <p:nvPr/>
          </p:nvSpPr>
          <p:spPr bwMode="auto">
            <a:xfrm>
              <a:off x="2615" y="1555"/>
              <a:ext cx="748" cy="389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62179" tIns="31090" rIns="62179" bIns="31090">
              <a:spAutoFit/>
            </a:bodyPr>
            <a:lstStyle/>
            <a:p>
              <a:r>
                <a:rPr lang="en-US" altLang="zh-CN" sz="1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01101010001000</a:t>
              </a:r>
            </a:p>
          </p:txBody>
        </p:sp>
        <p:sp>
          <p:nvSpPr>
            <p:cNvPr id="89094" name="Text Box 15"/>
            <p:cNvSpPr txBox="1">
              <a:spLocks noChangeArrowheads="1"/>
            </p:cNvSpPr>
            <p:nvPr/>
          </p:nvSpPr>
          <p:spPr bwMode="auto">
            <a:xfrm>
              <a:off x="2712" y="1183"/>
              <a:ext cx="745" cy="2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62179" tIns="31090" rIns="62179" bIns="31090">
              <a:spAutoFit/>
            </a:bodyPr>
            <a:lstStyle/>
            <a:p>
              <a:r>
                <a:rPr lang="zh-CN" altLang="en-US" sz="1800" b="1">
                  <a:latin typeface="楷体_GB2312" pitchFamily="49" charset="-122"/>
                  <a:ea typeface="楷体_GB2312" pitchFamily="49" charset="-122"/>
                  <a:cs typeface="黑体" pitchFamily="2" charset="-122"/>
                </a:rPr>
                <a:t>目标文件</a:t>
              </a:r>
            </a:p>
          </p:txBody>
        </p:sp>
        <p:sp>
          <p:nvSpPr>
            <p:cNvPr id="89095" name="Text Box 14"/>
            <p:cNvSpPr txBox="1">
              <a:spLocks noChangeArrowheads="1"/>
            </p:cNvSpPr>
            <p:nvPr/>
          </p:nvSpPr>
          <p:spPr bwMode="auto">
            <a:xfrm>
              <a:off x="2615" y="2405"/>
              <a:ext cx="749" cy="389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62179" tIns="31090" rIns="62179" bIns="31090">
              <a:spAutoFit/>
            </a:bodyPr>
            <a:lstStyle/>
            <a:p>
              <a:r>
                <a:rPr lang="en-US" altLang="zh-CN" sz="1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01101010001000</a:t>
              </a:r>
            </a:p>
          </p:txBody>
        </p:sp>
        <p:sp>
          <p:nvSpPr>
            <p:cNvPr id="89096" name="Text Box 13"/>
            <p:cNvSpPr txBox="1">
              <a:spLocks noChangeArrowheads="1"/>
            </p:cNvSpPr>
            <p:nvPr/>
          </p:nvSpPr>
          <p:spPr bwMode="auto">
            <a:xfrm>
              <a:off x="2615" y="2992"/>
              <a:ext cx="950" cy="3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62179" tIns="31090" rIns="62179" bIns="31090">
              <a:spAutoFit/>
            </a:bodyPr>
            <a:lstStyle/>
            <a:p>
              <a:r>
                <a:rPr lang="zh-CN" altLang="en-US" sz="1800" b="1">
                  <a:latin typeface="楷体_GB2312" pitchFamily="49" charset="-122"/>
                  <a:ea typeface="楷体_GB2312" pitchFamily="49" charset="-122"/>
                  <a:cs typeface="黑体" pitchFamily="2" charset="-122"/>
                </a:rPr>
                <a:t>其他目标文件</a:t>
              </a:r>
              <a:r>
                <a:rPr lang="en-US" altLang="zh-CN" sz="1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/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  <a:cs typeface="黑体" pitchFamily="2" charset="-122"/>
                </a:rPr>
                <a:t>库函数</a:t>
              </a:r>
              <a:endParaRPr lang="zh-CN" altLang="en-US" sz="1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9097" name="Oval 12"/>
            <p:cNvSpPr>
              <a:spLocks noChangeArrowheads="1"/>
            </p:cNvSpPr>
            <p:nvPr/>
          </p:nvSpPr>
          <p:spPr bwMode="auto">
            <a:xfrm>
              <a:off x="3734" y="1644"/>
              <a:ext cx="630" cy="24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62179" tIns="31090" rIns="62179" bIns="31090" anchor="ctr"/>
            <a:lstStyle/>
            <a:p>
              <a:pPr algn="ctr"/>
              <a:r>
                <a:rPr lang="en-US" altLang="zh-CN" sz="1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linker</a:t>
              </a:r>
            </a:p>
          </p:txBody>
        </p:sp>
        <p:sp>
          <p:nvSpPr>
            <p:cNvPr id="89098" name="Text Box 11"/>
            <p:cNvSpPr txBox="1">
              <a:spLocks noChangeArrowheads="1"/>
            </p:cNvSpPr>
            <p:nvPr/>
          </p:nvSpPr>
          <p:spPr bwMode="auto">
            <a:xfrm>
              <a:off x="4724" y="1579"/>
              <a:ext cx="895" cy="738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62179" tIns="31090" rIns="62179" bIns="31090">
              <a:spAutoFit/>
            </a:bodyPr>
            <a:lstStyle/>
            <a:p>
              <a:r>
                <a:rPr lang="en-US" altLang="zh-CN" sz="1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011010100010000101010010001000010101</a:t>
              </a:r>
            </a:p>
          </p:txBody>
        </p:sp>
        <p:sp>
          <p:nvSpPr>
            <p:cNvPr id="89099" name="Text Box 10"/>
            <p:cNvSpPr txBox="1">
              <a:spLocks noChangeArrowheads="1"/>
            </p:cNvSpPr>
            <p:nvPr/>
          </p:nvSpPr>
          <p:spPr bwMode="auto">
            <a:xfrm>
              <a:off x="4644" y="1183"/>
              <a:ext cx="975" cy="2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62179" tIns="31090" rIns="62179" bIns="31090">
              <a:spAutoFit/>
            </a:bodyPr>
            <a:lstStyle/>
            <a:p>
              <a:r>
                <a:rPr lang="zh-CN" altLang="en-US" sz="1800" b="1">
                  <a:latin typeface="楷体_GB2312" pitchFamily="49" charset="-122"/>
                  <a:ea typeface="楷体_GB2312" pitchFamily="49" charset="-122"/>
                  <a:cs typeface="黑体" pitchFamily="2" charset="-122"/>
                </a:rPr>
                <a:t>可执行文件</a:t>
              </a:r>
            </a:p>
          </p:txBody>
        </p:sp>
        <p:sp>
          <p:nvSpPr>
            <p:cNvPr id="89100" name="Line 9"/>
            <p:cNvSpPr>
              <a:spLocks noChangeShapeType="1"/>
            </p:cNvSpPr>
            <p:nvPr/>
          </p:nvSpPr>
          <p:spPr bwMode="auto">
            <a:xfrm>
              <a:off x="1245" y="1755"/>
              <a:ext cx="138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1" name="Line 8"/>
            <p:cNvSpPr>
              <a:spLocks noChangeShapeType="1"/>
            </p:cNvSpPr>
            <p:nvPr/>
          </p:nvSpPr>
          <p:spPr bwMode="auto">
            <a:xfrm>
              <a:off x="2366" y="1755"/>
              <a:ext cx="24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2" name="Line 7"/>
            <p:cNvSpPr>
              <a:spLocks noChangeShapeType="1"/>
            </p:cNvSpPr>
            <p:nvPr/>
          </p:nvSpPr>
          <p:spPr bwMode="auto">
            <a:xfrm flipV="1">
              <a:off x="3364" y="1755"/>
              <a:ext cx="370" cy="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3" name="Line 6"/>
            <p:cNvSpPr>
              <a:spLocks noChangeShapeType="1"/>
            </p:cNvSpPr>
            <p:nvPr/>
          </p:nvSpPr>
          <p:spPr bwMode="auto">
            <a:xfrm flipV="1">
              <a:off x="3457" y="1887"/>
              <a:ext cx="420" cy="5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04" name="Text Box 19"/>
            <p:cNvSpPr txBox="1">
              <a:spLocks noChangeArrowheads="1"/>
            </p:cNvSpPr>
            <p:nvPr/>
          </p:nvSpPr>
          <p:spPr bwMode="auto">
            <a:xfrm>
              <a:off x="30" y="1536"/>
              <a:ext cx="558" cy="2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62179" tIns="31090" rIns="62179" bIns="31090">
              <a:spAutoFit/>
            </a:bodyPr>
            <a:lstStyle/>
            <a:p>
              <a:r>
                <a:rPr lang="zh-CN" altLang="en-US" sz="1800" b="1">
                  <a:latin typeface="楷体_GB2312" pitchFamily="49" charset="-122"/>
                  <a:ea typeface="楷体_GB2312" pitchFamily="49" charset="-122"/>
                  <a:cs typeface="黑体" pitchFamily="2" charset="-122"/>
                </a:rPr>
                <a:t>源文件</a:t>
              </a:r>
            </a:p>
          </p:txBody>
        </p:sp>
        <p:sp>
          <p:nvSpPr>
            <p:cNvPr id="89105" name="Text Box 20"/>
            <p:cNvSpPr txBox="1">
              <a:spLocks noChangeArrowheads="1"/>
            </p:cNvSpPr>
            <p:nvPr/>
          </p:nvSpPr>
          <p:spPr bwMode="auto">
            <a:xfrm>
              <a:off x="633" y="1579"/>
              <a:ext cx="612" cy="389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62179" tIns="31090" rIns="62179" bIns="31090">
              <a:spAutoFit/>
            </a:bodyPr>
            <a:lstStyle/>
            <a:p>
              <a:r>
                <a:rPr lang="en-US" altLang="zh-CN" sz="1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main()</a:t>
              </a:r>
            </a:p>
            <a:p>
              <a:pPr eaLnBrk="0" hangingPunct="0"/>
              <a:r>
                <a:rPr lang="en-US" altLang="zh-CN" sz="1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{</a:t>
              </a:r>
              <a:r>
                <a:rPr lang="en-US" altLang="zh-CN" sz="1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…</a:t>
              </a:r>
              <a:r>
                <a:rPr lang="en-US" altLang="zh-CN" sz="1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89106" name="Line 31"/>
            <p:cNvSpPr>
              <a:spLocks noChangeShapeType="1"/>
            </p:cNvSpPr>
            <p:nvPr/>
          </p:nvSpPr>
          <p:spPr bwMode="auto">
            <a:xfrm>
              <a:off x="4364" y="1755"/>
              <a:ext cx="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程序的调试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语法错误和词法错误 ：由编译器检查，指出错误。程序员根据编译器输出的信息修改程序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逻辑错误 </a:t>
            </a:r>
            <a:r>
              <a:rPr lang="en-US" altLang="zh-CN" sz="2800" dirty="0" smtClean="0"/>
              <a:t>bug </a:t>
            </a:r>
            <a:r>
              <a:rPr lang="zh-CN" altLang="en-US" sz="2800" dirty="0" smtClean="0"/>
              <a:t>：通过分段观察程序的阶段性结果来找出错误的位置和原因。</a:t>
            </a:r>
            <a:endParaRPr lang="en-US" altLang="zh-CN" sz="28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集成的编程环境一般都支持各种调试工具，包括变量跟踪、单步执行、断点设置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/>
              <a:t>程序的调试及测试只能发现程序中的错误，而不能证明程序是正确的 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</a:t>
            </a:r>
            <a:r>
              <a:rPr lang="en-US" altLang="zh-CN" b="0" smtClean="0"/>
              <a:t>1</a:t>
            </a:r>
            <a:r>
              <a:rPr lang="zh-CN" altLang="en-US" b="0" smtClean="0"/>
              <a:t>章 计算机简介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825" y="1981200"/>
            <a:ext cx="3787775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计算机的组成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计算机的发展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信息的表示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程序设计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楷体_GB2312" pitchFamily="49" charset="-122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C++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上机准备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 rot="-5400000" flipH="1" flipV="1">
            <a:off x="5153025" y="22002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 rot="-5400000" flipH="1" flipV="1">
            <a:off x="5153025" y="28479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2" name="AutoShape 6"/>
          <p:cNvSpPr>
            <a:spLocks noChangeArrowheads="1"/>
          </p:cNvSpPr>
          <p:nvPr/>
        </p:nvSpPr>
        <p:spPr bwMode="auto">
          <a:xfrm rot="-5400000" flipH="1" flipV="1">
            <a:off x="5153025" y="41449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 rot="-5400000" flipH="1" flipV="1">
            <a:off x="5153025" y="34972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4" name="AutoShape 8"/>
          <p:cNvSpPr>
            <a:spLocks noChangeArrowheads="1"/>
          </p:cNvSpPr>
          <p:nvPr/>
        </p:nvSpPr>
        <p:spPr bwMode="auto">
          <a:xfrm rot="-5400000" flipH="1" flipV="1">
            <a:off x="5153025" y="486568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5" name="AutoShape 9"/>
          <p:cNvSpPr>
            <a:spLocks noChangeArrowheads="1"/>
          </p:cNvSpPr>
          <p:nvPr/>
        </p:nvSpPr>
        <p:spPr bwMode="auto">
          <a:xfrm rot="-5400000" flipH="1" flipV="1">
            <a:off x="5153025" y="55133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14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和</a:t>
            </a:r>
            <a:r>
              <a:rPr lang="en-US" altLang="zh-CN" smtClean="0"/>
              <a:t>C++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14463"/>
            <a:ext cx="8413750" cy="51054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z="2800" smtClean="0"/>
              <a:t>C++</a:t>
            </a:r>
            <a:r>
              <a:rPr lang="zh-CN" altLang="en-US" sz="2800" smtClean="0"/>
              <a:t>是从</a:t>
            </a:r>
            <a:r>
              <a:rPr lang="en-US" altLang="zh-CN" sz="2800" smtClean="0"/>
              <a:t>C</a:t>
            </a:r>
            <a:r>
              <a:rPr lang="zh-CN" altLang="en-US" sz="2800" smtClean="0"/>
              <a:t>发展而来，而</a:t>
            </a:r>
            <a:r>
              <a:rPr lang="en-US" altLang="zh-CN" sz="2800" smtClean="0"/>
              <a:t>C</a:t>
            </a:r>
            <a:r>
              <a:rPr lang="zh-CN" altLang="en-US" sz="2800" smtClean="0"/>
              <a:t>又是从</a:t>
            </a:r>
            <a:r>
              <a:rPr lang="en-US" altLang="zh-CN" sz="2800" smtClean="0"/>
              <a:t>B</a:t>
            </a:r>
            <a:r>
              <a:rPr lang="zh-CN" altLang="en-US" sz="2800" smtClean="0"/>
              <a:t>语言发展而来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800" smtClean="0"/>
              <a:t>C</a:t>
            </a:r>
            <a:r>
              <a:rPr lang="zh-CN" altLang="en-US" sz="2800" smtClean="0"/>
              <a:t>语言是由贝尔实验室在</a:t>
            </a:r>
            <a:r>
              <a:rPr lang="en-US" altLang="zh-CN" sz="2800" smtClean="0"/>
              <a:t>B</a:t>
            </a:r>
            <a:r>
              <a:rPr lang="zh-CN" altLang="en-US" sz="2800" smtClean="0"/>
              <a:t>语言的基础上开发的，并有美国国家标准组织和国际标准化组织进行了标准化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800" smtClean="0"/>
              <a:t>C++</a:t>
            </a:r>
            <a:r>
              <a:rPr lang="zh-CN" altLang="en-US" sz="2800" smtClean="0"/>
              <a:t>是</a:t>
            </a:r>
            <a:r>
              <a:rPr lang="en-US" altLang="zh-CN" sz="2800" smtClean="0"/>
              <a:t>C</a:t>
            </a:r>
            <a:r>
              <a:rPr lang="zh-CN" altLang="en-US" sz="2800" smtClean="0"/>
              <a:t>的扩展，主要是提供了面向对象的功能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</a:t>
            </a:r>
            <a:r>
              <a:rPr lang="en-US" altLang="zh-CN" b="0" smtClean="0"/>
              <a:t>1</a:t>
            </a:r>
            <a:r>
              <a:rPr lang="zh-CN" altLang="en-US" b="0" smtClean="0"/>
              <a:t>章 计算机简介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825" y="1981200"/>
            <a:ext cx="3787775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计算机的组成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计算机的发展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信息的表示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程序设计语言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latin typeface="楷体_GB2312" pitchFamily="49" charset="-122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</a:rPr>
              <a:t>C++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楷体_GB2312" pitchFamily="49" charset="-122"/>
              </a:rPr>
              <a:t>上机准备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 rot="-5400000" flipH="1" flipV="1">
            <a:off x="5153025" y="22002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 rot="-5400000" flipH="1" flipV="1">
            <a:off x="5153025" y="2847975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 rot="-5400000" flipH="1" flipV="1">
            <a:off x="5153025" y="41449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 rot="-5400000" flipH="1" flipV="1">
            <a:off x="5153025" y="3497263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AutoShape 8"/>
          <p:cNvSpPr>
            <a:spLocks noChangeArrowheads="1"/>
          </p:cNvSpPr>
          <p:nvPr/>
        </p:nvSpPr>
        <p:spPr bwMode="auto">
          <a:xfrm rot="-5400000" flipH="1" flipV="1">
            <a:off x="5153025" y="4865688"/>
            <a:ext cx="304800" cy="457200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auto">
          <a:xfrm rot="-5400000" flipH="1" flipV="1">
            <a:off x="5153025" y="5513388"/>
            <a:ext cx="304800" cy="457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Visual C++</a:t>
            </a:r>
          </a:p>
          <a:p>
            <a:r>
              <a:rPr lang="en-US" altLang="zh-CN" smtClean="0"/>
              <a:t>CodeBlocks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编程环境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运算器的组成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逻辑电路：执行控制器发出的控制信号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一组存放正在运算的数据的寄存器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Designs\Soaring.pot</Template>
  <TotalTime>21822</TotalTime>
  <Words>3151</Words>
  <Application>Microsoft Office PowerPoint</Application>
  <PresentationFormat>全屏显示(4:3)</PresentationFormat>
  <Paragraphs>510</Paragraphs>
  <Slides>88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91" baseType="lpstr">
      <vt:lpstr>Soaring</vt:lpstr>
      <vt:lpstr>图片</vt:lpstr>
      <vt:lpstr>Image</vt:lpstr>
      <vt:lpstr>第1章 计算机简介</vt:lpstr>
      <vt:lpstr>计算机的组成</vt:lpstr>
      <vt:lpstr>计算机硬件</vt:lpstr>
      <vt:lpstr>存储器</vt:lpstr>
      <vt:lpstr>CPU</vt:lpstr>
      <vt:lpstr>控制器</vt:lpstr>
      <vt:lpstr>控制器中的信息存储</vt:lpstr>
      <vt:lpstr>控制器的工作</vt:lpstr>
      <vt:lpstr>运算器的组成</vt:lpstr>
      <vt:lpstr>输入输出设备</vt:lpstr>
      <vt:lpstr>计算机的组成</vt:lpstr>
      <vt:lpstr>计算机软件</vt:lpstr>
      <vt:lpstr>第1章 计算机简介</vt:lpstr>
      <vt:lpstr>计算机的发展</vt:lpstr>
      <vt:lpstr>Von Neumann和EDVAC</vt:lpstr>
      <vt:lpstr>第一代计算机（1950）</vt:lpstr>
      <vt:lpstr>第二代计算机（50末到60初）</vt:lpstr>
      <vt:lpstr>第三代计算机（60末到80初）</vt:lpstr>
      <vt:lpstr>第四代计算机</vt:lpstr>
      <vt:lpstr>第1章 计算机简介</vt:lpstr>
      <vt:lpstr>以二进制表示数据</vt:lpstr>
      <vt:lpstr>英文文本信息的表示</vt:lpstr>
      <vt:lpstr>英文字符的输入输出</vt:lpstr>
      <vt:lpstr>英文字符的输入</vt:lpstr>
      <vt:lpstr>英文字符的输出</vt:lpstr>
      <vt:lpstr>汉字编码</vt:lpstr>
      <vt:lpstr>以二进制表示数据</vt:lpstr>
      <vt:lpstr>数字音频</vt:lpstr>
      <vt:lpstr>采样、量化和编码</vt:lpstr>
      <vt:lpstr>音频CD</vt:lpstr>
      <vt:lpstr>以二进制表示数据</vt:lpstr>
      <vt:lpstr>图像和图形</vt:lpstr>
      <vt:lpstr>数字视频</vt:lpstr>
      <vt:lpstr>以二进制表示数据</vt:lpstr>
      <vt:lpstr>整型数的表示—码制</vt:lpstr>
      <vt:lpstr>原码</vt:lpstr>
      <vt:lpstr>反码</vt:lpstr>
      <vt:lpstr>补码</vt:lpstr>
      <vt:lpstr>以二进制表示数据</vt:lpstr>
      <vt:lpstr>实型数的表示</vt:lpstr>
      <vt:lpstr>浮点数的存储</vt:lpstr>
      <vt:lpstr>浮点数的存储</vt:lpstr>
      <vt:lpstr>截断误差</vt:lpstr>
      <vt:lpstr>第1章 计算机简介</vt:lpstr>
      <vt:lpstr>这个问题如何求解</vt:lpstr>
      <vt:lpstr>程序设计</vt:lpstr>
      <vt:lpstr>程序设计</vt:lpstr>
      <vt:lpstr>程序设计</vt:lpstr>
      <vt:lpstr>程序设计语言</vt:lpstr>
      <vt:lpstr>程序设计语言的发展</vt:lpstr>
      <vt:lpstr>机器语言</vt:lpstr>
      <vt:lpstr>汇编语言</vt:lpstr>
      <vt:lpstr>过程化语言</vt:lpstr>
      <vt:lpstr>第三代语言的特点</vt:lpstr>
      <vt:lpstr>主要的过程化语言</vt:lpstr>
      <vt:lpstr>非过程化语言</vt:lpstr>
      <vt:lpstr>自然语言</vt:lpstr>
      <vt:lpstr>程序设计语言</vt:lpstr>
      <vt:lpstr>变量和数据类型</vt:lpstr>
      <vt:lpstr>组合类型</vt:lpstr>
      <vt:lpstr>常量和符号常量</vt:lpstr>
      <vt:lpstr>赋值语句</vt:lpstr>
      <vt:lpstr>控制语句</vt:lpstr>
      <vt:lpstr>注释</vt:lpstr>
      <vt:lpstr>程序设计语言</vt:lpstr>
      <vt:lpstr>过程单元</vt:lpstr>
      <vt:lpstr>过程单元</vt:lpstr>
      <vt:lpstr>参数传递</vt:lpstr>
      <vt:lpstr>程序设计</vt:lpstr>
      <vt:lpstr>程序设计方法</vt:lpstr>
      <vt:lpstr>早期的程序设计方法</vt:lpstr>
      <vt:lpstr>结构化程序设计方法</vt:lpstr>
      <vt:lpstr>结构化设计方法的特点</vt:lpstr>
      <vt:lpstr>幻灯片 74</vt:lpstr>
      <vt:lpstr>面向对象程序设计</vt:lpstr>
      <vt:lpstr>面向对象方法的主要特点</vt:lpstr>
      <vt:lpstr>程序设计</vt:lpstr>
      <vt:lpstr>语言的翻译</vt:lpstr>
      <vt:lpstr>编译执行</vt:lpstr>
      <vt:lpstr>编译程序的结构</vt:lpstr>
      <vt:lpstr>解释执行</vt:lpstr>
      <vt:lpstr>连接与加载</vt:lpstr>
      <vt:lpstr>程序执行过程</vt:lpstr>
      <vt:lpstr>程序的调试</vt:lpstr>
      <vt:lpstr>第1章 计算机简介</vt:lpstr>
      <vt:lpstr>C和C++</vt:lpstr>
      <vt:lpstr>第1章 计算机简介</vt:lpstr>
      <vt:lpstr>编程环境</vt:lpstr>
    </vt:vector>
  </TitlesOfParts>
  <Company>Shanghai JiaoTong UNIV.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计算机简介</dc:title>
  <dc:creator>administrat</dc:creator>
  <cp:lastModifiedBy>administrat</cp:lastModifiedBy>
  <cp:revision>488</cp:revision>
  <dcterms:created xsi:type="dcterms:W3CDTF">2002-03-09T00:08:02Z</dcterms:created>
  <dcterms:modified xsi:type="dcterms:W3CDTF">2018-02-23T07:29:18Z</dcterms:modified>
</cp:coreProperties>
</file>