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0"/>
  </p:notesMasterIdLst>
  <p:handoutMasterIdLst>
    <p:handoutMasterId r:id="rId91"/>
  </p:handoutMasterIdLst>
  <p:sldIdLst>
    <p:sldId id="867" r:id="rId2"/>
    <p:sldId id="378" r:id="rId3"/>
    <p:sldId id="2045" r:id="rId4"/>
    <p:sldId id="2155" r:id="rId5"/>
    <p:sldId id="2046" r:id="rId6"/>
    <p:sldId id="2056" r:id="rId7"/>
    <p:sldId id="2156" r:id="rId8"/>
    <p:sldId id="2047" r:id="rId9"/>
    <p:sldId id="2048" r:id="rId10"/>
    <p:sldId id="2157" r:id="rId11"/>
    <p:sldId id="2158" r:id="rId12"/>
    <p:sldId id="868" r:id="rId13"/>
    <p:sldId id="2049" r:id="rId14"/>
    <p:sldId id="2050" r:id="rId15"/>
    <p:sldId id="2051" r:id="rId16"/>
    <p:sldId id="2052" r:id="rId17"/>
    <p:sldId id="3132" r:id="rId18"/>
    <p:sldId id="3133" r:id="rId19"/>
    <p:sldId id="2159" r:id="rId20"/>
    <p:sldId id="2053" r:id="rId21"/>
    <p:sldId id="2054" r:id="rId22"/>
    <p:sldId id="2059" r:id="rId23"/>
    <p:sldId id="2058" r:id="rId24"/>
    <p:sldId id="2060" r:id="rId25"/>
    <p:sldId id="2110" r:id="rId26"/>
    <p:sldId id="2061" r:id="rId27"/>
    <p:sldId id="2062" r:id="rId28"/>
    <p:sldId id="2063" r:id="rId29"/>
    <p:sldId id="2064" r:id="rId30"/>
    <p:sldId id="2111" r:id="rId31"/>
    <p:sldId id="2065" r:id="rId32"/>
    <p:sldId id="2066" r:id="rId33"/>
    <p:sldId id="2112" r:id="rId34"/>
    <p:sldId id="2067" r:id="rId35"/>
    <p:sldId id="2068" r:id="rId36"/>
    <p:sldId id="2069" r:id="rId37"/>
    <p:sldId id="2070" r:id="rId38"/>
    <p:sldId id="2071" r:id="rId39"/>
    <p:sldId id="2072" r:id="rId40"/>
    <p:sldId id="2073" r:id="rId41"/>
    <p:sldId id="2113" r:id="rId42"/>
    <p:sldId id="2074" r:id="rId43"/>
    <p:sldId id="2114" r:id="rId44"/>
    <p:sldId id="2081" r:id="rId45"/>
    <p:sldId id="2082" r:id="rId46"/>
    <p:sldId id="2083" r:id="rId47"/>
    <p:sldId id="2115" r:id="rId48"/>
    <p:sldId id="2084" r:id="rId49"/>
    <p:sldId id="2116" r:id="rId50"/>
    <p:sldId id="2119" r:id="rId51"/>
    <p:sldId id="2117" r:id="rId52"/>
    <p:sldId id="2085" r:id="rId53"/>
    <p:sldId id="2118" r:id="rId54"/>
    <p:sldId id="2086" r:id="rId55"/>
    <p:sldId id="2077" r:id="rId56"/>
    <p:sldId id="3134" r:id="rId57"/>
    <p:sldId id="3135" r:id="rId58"/>
    <p:sldId id="3136" r:id="rId59"/>
    <p:sldId id="2088" r:id="rId60"/>
    <p:sldId id="919" r:id="rId61"/>
    <p:sldId id="1215" r:id="rId62"/>
    <p:sldId id="2075" r:id="rId63"/>
    <p:sldId id="3131" r:id="rId64"/>
    <p:sldId id="970" r:id="rId65"/>
    <p:sldId id="971" r:id="rId66"/>
    <p:sldId id="2089" r:id="rId67"/>
    <p:sldId id="2090" r:id="rId68"/>
    <p:sldId id="2092" r:id="rId69"/>
    <p:sldId id="2093" r:id="rId70"/>
    <p:sldId id="2091" r:id="rId71"/>
    <p:sldId id="2094" r:id="rId72"/>
    <p:sldId id="2095" r:id="rId73"/>
    <p:sldId id="2096" r:id="rId74"/>
    <p:sldId id="2097" r:id="rId75"/>
    <p:sldId id="907" r:id="rId76"/>
    <p:sldId id="3130" r:id="rId77"/>
    <p:sldId id="2098" r:id="rId78"/>
    <p:sldId id="2099" r:id="rId79"/>
    <p:sldId id="869" r:id="rId80"/>
    <p:sldId id="2100" r:id="rId81"/>
    <p:sldId id="2101" r:id="rId82"/>
    <p:sldId id="2102" r:id="rId83"/>
    <p:sldId id="2103" r:id="rId84"/>
    <p:sldId id="2105" r:id="rId85"/>
    <p:sldId id="2106" r:id="rId86"/>
    <p:sldId id="2107" r:id="rId87"/>
    <p:sldId id="2108" r:id="rId88"/>
    <p:sldId id="2109" r:id="rId89"/>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Arial" charset="0"/>
        <a:ea typeface="黑体" pitchFamily="2" charset="-122"/>
        <a:cs typeface="+mn-cs"/>
      </a:defRPr>
    </a:lvl1pPr>
    <a:lvl2pPr marL="457200" algn="l" rtl="0" fontAlgn="base">
      <a:spcBef>
        <a:spcPct val="0"/>
      </a:spcBef>
      <a:spcAft>
        <a:spcPct val="0"/>
      </a:spcAft>
      <a:defRPr kumimoji="1" sz="2800" kern="1200">
        <a:solidFill>
          <a:schemeClr val="tx1"/>
        </a:solidFill>
        <a:latin typeface="Arial" charset="0"/>
        <a:ea typeface="黑体" pitchFamily="2" charset="-122"/>
        <a:cs typeface="+mn-cs"/>
      </a:defRPr>
    </a:lvl2pPr>
    <a:lvl3pPr marL="914400" algn="l" rtl="0" fontAlgn="base">
      <a:spcBef>
        <a:spcPct val="0"/>
      </a:spcBef>
      <a:spcAft>
        <a:spcPct val="0"/>
      </a:spcAft>
      <a:defRPr kumimoji="1" sz="2800" kern="1200">
        <a:solidFill>
          <a:schemeClr val="tx1"/>
        </a:solidFill>
        <a:latin typeface="Arial" charset="0"/>
        <a:ea typeface="黑体" pitchFamily="2" charset="-122"/>
        <a:cs typeface="+mn-cs"/>
      </a:defRPr>
    </a:lvl3pPr>
    <a:lvl4pPr marL="1371600" algn="l" rtl="0" fontAlgn="base">
      <a:spcBef>
        <a:spcPct val="0"/>
      </a:spcBef>
      <a:spcAft>
        <a:spcPct val="0"/>
      </a:spcAft>
      <a:defRPr kumimoji="1" sz="2800" kern="1200">
        <a:solidFill>
          <a:schemeClr val="tx1"/>
        </a:solidFill>
        <a:latin typeface="Arial" charset="0"/>
        <a:ea typeface="黑体" pitchFamily="2" charset="-122"/>
        <a:cs typeface="+mn-cs"/>
      </a:defRPr>
    </a:lvl4pPr>
    <a:lvl5pPr marL="1828800" algn="l" rtl="0" fontAlgn="base">
      <a:spcBef>
        <a:spcPct val="0"/>
      </a:spcBef>
      <a:spcAft>
        <a:spcPct val="0"/>
      </a:spcAft>
      <a:defRPr kumimoji="1" sz="2800" kern="1200">
        <a:solidFill>
          <a:schemeClr val="tx1"/>
        </a:solidFill>
        <a:latin typeface="Arial" charset="0"/>
        <a:ea typeface="黑体" pitchFamily="2" charset="-122"/>
        <a:cs typeface="+mn-cs"/>
      </a:defRPr>
    </a:lvl5pPr>
    <a:lvl6pPr marL="2286000" algn="l" defTabSz="914400" rtl="0" eaLnBrk="1" latinLnBrk="0" hangingPunct="1">
      <a:defRPr kumimoji="1" sz="2800" kern="1200">
        <a:solidFill>
          <a:schemeClr val="tx1"/>
        </a:solidFill>
        <a:latin typeface="Arial" charset="0"/>
        <a:ea typeface="黑体" pitchFamily="2" charset="-122"/>
        <a:cs typeface="+mn-cs"/>
      </a:defRPr>
    </a:lvl6pPr>
    <a:lvl7pPr marL="2743200" algn="l" defTabSz="914400" rtl="0" eaLnBrk="1" latinLnBrk="0" hangingPunct="1">
      <a:defRPr kumimoji="1" sz="2800" kern="1200">
        <a:solidFill>
          <a:schemeClr val="tx1"/>
        </a:solidFill>
        <a:latin typeface="Arial" charset="0"/>
        <a:ea typeface="黑体" pitchFamily="2" charset="-122"/>
        <a:cs typeface="+mn-cs"/>
      </a:defRPr>
    </a:lvl7pPr>
    <a:lvl8pPr marL="3200400" algn="l" defTabSz="914400" rtl="0" eaLnBrk="1" latinLnBrk="0" hangingPunct="1">
      <a:defRPr kumimoji="1" sz="2800" kern="1200">
        <a:solidFill>
          <a:schemeClr val="tx1"/>
        </a:solidFill>
        <a:latin typeface="Arial" charset="0"/>
        <a:ea typeface="黑体" pitchFamily="2" charset="-122"/>
        <a:cs typeface="+mn-cs"/>
      </a:defRPr>
    </a:lvl8pPr>
    <a:lvl9pPr marL="3657600" algn="l" defTabSz="914400" rtl="0" eaLnBrk="1" latinLnBrk="0" hangingPunct="1">
      <a:defRPr kumimoji="1" sz="2800"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B2B2B2"/>
    <a:srgbClr val="DDDDDD"/>
    <a:srgbClr val="CC66FF"/>
    <a:srgbClr val="D60093"/>
    <a:srgbClr val="00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autoAdjust="0"/>
    <p:restoredTop sz="94683" autoAdjust="0"/>
  </p:normalViewPr>
  <p:slideViewPr>
    <p:cSldViewPr snapToGrid="0" snapToObjects="1">
      <p:cViewPr varScale="1">
        <p:scale>
          <a:sx n="65" d="100"/>
          <a:sy n="65" d="100"/>
        </p:scale>
        <p:origin x="1244"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47" d="100"/>
          <a:sy n="47" d="100"/>
        </p:scale>
        <p:origin x="-1373"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r>
              <a:rPr lang="en-US" altLang="zh-CN"/>
              <a:t>计算机网络讲义</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570732D4-FF6F-468C-AF4E-BF1CF9C0A21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Arial" pitchFamily="34" charset="0"/>
              </a:defRPr>
            </a:lvl1pPr>
          </a:lstStyle>
          <a:p>
            <a:pPr>
              <a:defRPr/>
            </a:pPr>
            <a:r>
              <a:rPr lang="en-US" altLang="zh-CN"/>
              <a:t>计算机网络讲义</a:t>
            </a:r>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pitchFamily="34" charset="0"/>
              </a:defRPr>
            </a:lvl1pPr>
          </a:lstStyle>
          <a:p>
            <a:pPr>
              <a:defRPr/>
            </a:pPr>
            <a:endParaRPr lang="en-US" altLang="zh-CN"/>
          </a:p>
        </p:txBody>
      </p:sp>
      <p:sp>
        <p:nvSpPr>
          <p:cNvPr id="952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atin typeface="Arial" pitchFamily="34" charset="0"/>
              </a:defRPr>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pitchFamily="34" charset="0"/>
              </a:defRPr>
            </a:lvl1pPr>
          </a:lstStyle>
          <a:p>
            <a:pPr>
              <a:defRPr/>
            </a:pPr>
            <a:fld id="{B53EF4A0-E125-44A5-BE62-C9A01105480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graphicFrame>
        <p:nvGraphicFramePr>
          <p:cNvPr id="7" name="Object 10"/>
          <p:cNvGraphicFramePr>
            <a:graphicFrameLocks noChangeAspect="1"/>
          </p:cNvGraphicFramePr>
          <p:nvPr/>
        </p:nvGraphicFramePr>
        <p:xfrm>
          <a:off x="228600" y="228600"/>
          <a:ext cx="771525" cy="771525"/>
        </p:xfrm>
        <a:graphic>
          <a:graphicData uri="http://schemas.openxmlformats.org/presentationml/2006/ole">
            <mc:AlternateContent xmlns:mc="http://schemas.openxmlformats.org/markup-compatibility/2006">
              <mc:Choice xmlns:v="urn:schemas-microsoft-com:vml" Requires="v">
                <p:oleObj spid="_x0000_s112650" name="图片" r:id="rId3" imgW="771429" imgH="771429" progId="Word.Picture.8">
                  <p:embed/>
                </p:oleObj>
              </mc:Choice>
              <mc:Fallback>
                <p:oleObj name="图片" r:id="rId3" imgW="771429" imgH="771429"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8600"/>
                        <a:ext cx="7715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8" name="Rectangle 7"/>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defRPr kumimoji="0" sz="1400">
                <a:latin typeface="+mn-lt"/>
                <a:ea typeface="宋体" pitchFamily="2" charset="-122"/>
              </a:defRPr>
            </a:lvl1pPr>
          </a:lstStyle>
          <a:p>
            <a:pPr>
              <a:defRPr/>
            </a:pPr>
            <a:fld id="{C24EABB3-88BC-468B-8965-3092687C8BC7}" type="datetime1">
              <a:rPr lang="zh-CN" altLang="en-US"/>
              <a:pPr>
                <a:defRPr/>
              </a:pPr>
              <a:t>2018/6/17</a:t>
            </a:fld>
            <a:endParaRPr lang="en-US" altLang="zh-CN"/>
          </a:p>
        </p:txBody>
      </p:sp>
      <p:sp>
        <p:nvSpPr>
          <p:cNvPr id="9" name="Rectangle 8"/>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defRPr kumimoji="0" sz="1400">
                <a:latin typeface="+mn-lt"/>
                <a:ea typeface="宋体" pitchFamily="2" charset="-122"/>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OverChart" preserve="1">
  <p:cSld name="垂直排列标题且文本在图表之上">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sz="half" idx="1"/>
          </p:nvPr>
        </p:nvSpPr>
        <p:spPr>
          <a:xfrm>
            <a:off x="685800" y="609600"/>
            <a:ext cx="5676900" cy="2667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685800" y="3429000"/>
            <a:ext cx="5676900" cy="2667000"/>
          </a:xfrm>
        </p:spPr>
        <p:txBody>
          <a:bodyPr/>
          <a:lstStyle/>
          <a:p>
            <a:pPr lvl="0"/>
            <a:endParaRPr lang="zh-CN" altLang="en-US" noProof="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1588"/>
            <a:ext cx="9132888" cy="6845300"/>
            <a:chOff x="0" y="1"/>
            <a:chExt cx="5753" cy="4312"/>
          </a:xfrm>
        </p:grpSpPr>
        <p:sp>
          <p:nvSpPr>
            <p:cNvPr id="11267" name="Freeform 3"/>
            <p:cNvSpPr>
              <a:spLocks/>
            </p:cNvSpPr>
            <p:nvPr userDrawn="1"/>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11268" name="Arc 4"/>
            <p:cNvSpPr>
              <a:spLocks/>
            </p:cNvSpPr>
            <p:nvPr userDrawn="1"/>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sp>
        <p:nvSpPr>
          <p:cNvPr id="1126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124"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dk2" tx1="lt1" bg2="dk1" tx2="lt2" accent1="accent1" accent2="accent2" accent3="accent3" accent4="accent4" accent5="accent5" accent6="accent6" hlink="hlink" folHlink="folHlink"/>
  <p:sldLayoutIdLst>
    <p:sldLayoutId id="2147483905"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Lst>
  <p:txStyles>
    <p:titleStyle>
      <a:lvl1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2pPr>
      <a:lvl3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3pPr>
      <a:lvl4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4pPr>
      <a:lvl5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5pPr>
      <a:lvl6pPr marL="4572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6pPr>
      <a:lvl7pPr marL="9144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7pPr>
      <a:lvl8pPr marL="13716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8pPr>
      <a:lvl9pPr marL="18288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9pPr>
    </p:titleStyle>
    <p:bodyStyle>
      <a:lvl1pPr marL="477838" indent="-477838" algn="l" rtl="0" eaLnBrk="0" fontAlgn="base" hangingPunct="0">
        <a:spcBef>
          <a:spcPct val="20000"/>
        </a:spcBef>
        <a:spcAft>
          <a:spcPct val="0"/>
        </a:spcAft>
        <a:buClr>
          <a:schemeClr val="tx1"/>
        </a:buClr>
        <a:buSzPct val="80000"/>
        <a:buFont typeface="Wingdings" pitchFamily="2" charset="2"/>
        <a:buChar char="v"/>
        <a:defRPr kumimoji="1" sz="3200" b="1">
          <a:solidFill>
            <a:schemeClr val="tx1"/>
          </a:solidFill>
          <a:latin typeface="+mn-lt"/>
          <a:ea typeface="+mn-ea"/>
          <a:cs typeface="+mn-cs"/>
        </a:defRPr>
      </a:lvl1pPr>
      <a:lvl2pPr marL="911225" indent="-319088" algn="l" rtl="0" eaLnBrk="0" fontAlgn="base" hangingPunct="0">
        <a:spcBef>
          <a:spcPct val="20000"/>
        </a:spcBef>
        <a:spcAft>
          <a:spcPct val="0"/>
        </a:spcAft>
        <a:buClr>
          <a:schemeClr val="tx1"/>
        </a:buClr>
        <a:buSzPct val="90000"/>
        <a:buFont typeface="Wingdings"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mn-lt"/>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mn-lt"/>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p:txBody>
          <a:bodyPr/>
          <a:lstStyle/>
          <a:p>
            <a:pPr eaLnBrk="1" hangingPunct="1">
              <a:defRPr/>
            </a:pPr>
            <a:r>
              <a:rPr lang="zh-CN" altLang="en-US" smtClean="0"/>
              <a:t>第二章 通过例子学习 </a:t>
            </a:r>
          </a:p>
        </p:txBody>
      </p:sp>
      <p:sp>
        <p:nvSpPr>
          <p:cNvPr id="6147" name="AutoShape 4"/>
          <p:cNvSpPr>
            <a:spLocks noChangeArrowheads="1"/>
          </p:cNvSpPr>
          <p:nvPr/>
        </p:nvSpPr>
        <p:spPr bwMode="auto">
          <a:xfrm rot="-5400000" flipH="1" flipV="1">
            <a:off x="3314700" y="27305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148" name="AutoShape 5"/>
          <p:cNvSpPr>
            <a:spLocks noChangeArrowheads="1"/>
          </p:cNvSpPr>
          <p:nvPr/>
        </p:nvSpPr>
        <p:spPr bwMode="auto">
          <a:xfrm rot="-5400000" flipH="1" flipV="1">
            <a:off x="3314700" y="21209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6149" name="Rectangle 1028"/>
          <p:cNvSpPr>
            <a:spLocks noGrp="1" noChangeArrowheads="1"/>
          </p:cNvSpPr>
          <p:nvPr>
            <p:ph type="body" idx="1"/>
          </p:nvPr>
        </p:nvSpPr>
        <p:spPr>
          <a:xfrm>
            <a:off x="685800" y="1981200"/>
            <a:ext cx="2390775" cy="4114800"/>
          </a:xfrm>
        </p:spPr>
        <p:txBody>
          <a:bodyPr/>
          <a:lstStyle/>
          <a:p>
            <a:pPr eaLnBrk="1" hangingPunct="1">
              <a:lnSpc>
                <a:spcPct val="120000"/>
              </a:lnSpc>
              <a:buFont typeface="Wingdings" pitchFamily="2" charset="2"/>
              <a:buNone/>
            </a:pPr>
            <a:r>
              <a:rPr lang="zh-CN" altLang="en-US" sz="2800" smtClean="0"/>
              <a:t>第一个程序</a:t>
            </a:r>
          </a:p>
          <a:p>
            <a:pPr eaLnBrk="1" hangingPunct="1">
              <a:lnSpc>
                <a:spcPct val="120000"/>
              </a:lnSpc>
              <a:buFont typeface="Wingdings" pitchFamily="2" charset="2"/>
              <a:buNone/>
            </a:pPr>
            <a:r>
              <a:rPr lang="zh-CN" altLang="en-US" sz="2800" dirty="0" smtClean="0"/>
              <a:t>第二个程序</a:t>
            </a:r>
          </a:p>
          <a:p>
            <a:pPr eaLnBrk="1" hangingPunct="1">
              <a:lnSpc>
                <a:spcPct val="120000"/>
              </a:lnSpc>
              <a:buFont typeface="Wingdings" pitchFamily="2" charset="2"/>
              <a:buNone/>
            </a:pPr>
            <a:r>
              <a:rPr lang="zh-CN" altLang="en-US" sz="2800" dirty="0" smtClean="0"/>
              <a:t>变量定义</a:t>
            </a:r>
          </a:p>
          <a:p>
            <a:pPr eaLnBrk="1" hangingPunct="1">
              <a:lnSpc>
                <a:spcPct val="120000"/>
              </a:lnSpc>
              <a:buFont typeface="Wingdings" pitchFamily="2" charset="2"/>
              <a:buNone/>
            </a:pPr>
            <a:r>
              <a:rPr lang="zh-CN" altLang="en-US" sz="2800" dirty="0" smtClean="0"/>
              <a:t>数据类型</a:t>
            </a:r>
          </a:p>
          <a:p>
            <a:pPr eaLnBrk="1" hangingPunct="1">
              <a:lnSpc>
                <a:spcPct val="120000"/>
              </a:lnSpc>
              <a:buFont typeface="Wingdings" pitchFamily="2" charset="2"/>
              <a:buNone/>
            </a:pPr>
            <a:r>
              <a:rPr lang="zh-CN" altLang="en-US" sz="2800" dirty="0" smtClean="0"/>
              <a:t>符号常量</a:t>
            </a:r>
          </a:p>
          <a:p>
            <a:pPr eaLnBrk="1" hangingPunct="1">
              <a:lnSpc>
                <a:spcPct val="120000"/>
              </a:lnSpc>
              <a:buFont typeface="Wingdings" pitchFamily="2" charset="2"/>
              <a:buNone/>
            </a:pPr>
            <a:r>
              <a:rPr lang="zh-CN" altLang="en-US" sz="2800" dirty="0" smtClean="0"/>
              <a:t>算术表达式</a:t>
            </a:r>
          </a:p>
        </p:txBody>
      </p:sp>
      <p:sp>
        <p:nvSpPr>
          <p:cNvPr id="6150" name="Rectangle 1029"/>
          <p:cNvSpPr>
            <a:spLocks noChangeArrowheads="1"/>
          </p:cNvSpPr>
          <p:nvPr/>
        </p:nvSpPr>
        <p:spPr bwMode="auto">
          <a:xfrm>
            <a:off x="4559300" y="2133600"/>
            <a:ext cx="3095625"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赋值表达式</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自增自减运算符</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强制类型转换</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数据的输入输出</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构思一个程序</a:t>
            </a:r>
          </a:p>
        </p:txBody>
      </p:sp>
      <p:sp>
        <p:nvSpPr>
          <p:cNvPr id="6151" name="AutoShape 1030"/>
          <p:cNvSpPr>
            <a:spLocks noChangeArrowheads="1"/>
          </p:cNvSpPr>
          <p:nvPr/>
        </p:nvSpPr>
        <p:spPr bwMode="auto">
          <a:xfrm rot="-5400000" flipH="1" flipV="1">
            <a:off x="7502525" y="2946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152" name="AutoShape 1031"/>
          <p:cNvSpPr>
            <a:spLocks noChangeArrowheads="1"/>
          </p:cNvSpPr>
          <p:nvPr/>
        </p:nvSpPr>
        <p:spPr bwMode="auto">
          <a:xfrm rot="-5400000" flipH="1" flipV="1">
            <a:off x="7502525" y="22733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153" name="AutoShape 1032"/>
          <p:cNvSpPr>
            <a:spLocks noChangeArrowheads="1"/>
          </p:cNvSpPr>
          <p:nvPr/>
        </p:nvSpPr>
        <p:spPr bwMode="auto">
          <a:xfrm rot="-5400000" flipH="1" flipV="1">
            <a:off x="7502525" y="48323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154" name="AutoShape 1033"/>
          <p:cNvSpPr>
            <a:spLocks noChangeArrowheads="1"/>
          </p:cNvSpPr>
          <p:nvPr/>
        </p:nvSpPr>
        <p:spPr bwMode="auto">
          <a:xfrm rot="-5400000" flipH="1" flipV="1">
            <a:off x="7502525" y="3594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155" name="AutoShape 1034"/>
          <p:cNvSpPr>
            <a:spLocks noChangeArrowheads="1"/>
          </p:cNvSpPr>
          <p:nvPr/>
        </p:nvSpPr>
        <p:spPr bwMode="auto">
          <a:xfrm rot="-5400000" flipH="1" flipV="1">
            <a:off x="7502525" y="4203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156" name="AutoShape 1035"/>
          <p:cNvSpPr>
            <a:spLocks noChangeArrowheads="1"/>
          </p:cNvSpPr>
          <p:nvPr/>
        </p:nvSpPr>
        <p:spPr bwMode="auto">
          <a:xfrm rot="-5400000" flipH="1" flipV="1">
            <a:off x="3289300" y="51371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157" name="AutoShape 1036"/>
          <p:cNvSpPr>
            <a:spLocks noChangeArrowheads="1"/>
          </p:cNvSpPr>
          <p:nvPr/>
        </p:nvSpPr>
        <p:spPr bwMode="auto">
          <a:xfrm rot="-5400000" flipH="1" flipV="1">
            <a:off x="3289300" y="4470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158" name="AutoShape 1037"/>
          <p:cNvSpPr>
            <a:spLocks noChangeArrowheads="1"/>
          </p:cNvSpPr>
          <p:nvPr/>
        </p:nvSpPr>
        <p:spPr bwMode="auto">
          <a:xfrm rot="-5400000" flipH="1" flipV="1">
            <a:off x="3289300" y="38989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159" name="AutoShape 1038"/>
          <p:cNvSpPr>
            <a:spLocks noChangeArrowheads="1"/>
          </p:cNvSpPr>
          <p:nvPr/>
        </p:nvSpPr>
        <p:spPr bwMode="auto">
          <a:xfrm rot="-5400000" flipH="1" flipV="1">
            <a:off x="3289300" y="3314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7186" name="Rectangle 2"/>
          <p:cNvSpPr>
            <a:spLocks noGrp="1" noChangeArrowheads="1"/>
          </p:cNvSpPr>
          <p:nvPr>
            <p:ph type="title"/>
          </p:nvPr>
        </p:nvSpPr>
        <p:spPr/>
        <p:txBody>
          <a:bodyPr/>
          <a:lstStyle/>
          <a:p>
            <a:pPr eaLnBrk="1" hangingPunct="1">
              <a:defRPr/>
            </a:pPr>
            <a:r>
              <a:rPr lang="zh-CN" altLang="en-US" smtClean="0"/>
              <a:t>函数头</a:t>
            </a:r>
          </a:p>
        </p:txBody>
      </p:sp>
      <p:sp>
        <p:nvSpPr>
          <p:cNvPr id="19459" name="Rectangle 3"/>
          <p:cNvSpPr>
            <a:spLocks noGrp="1" noChangeArrowheads="1"/>
          </p:cNvSpPr>
          <p:nvPr>
            <p:ph type="body" idx="1"/>
          </p:nvPr>
        </p:nvSpPr>
        <p:spPr>
          <a:xfrm>
            <a:off x="685800" y="1752600"/>
            <a:ext cx="7772400" cy="4864100"/>
          </a:xfrm>
        </p:spPr>
        <p:txBody>
          <a:bodyPr/>
          <a:lstStyle/>
          <a:p>
            <a:pPr eaLnBrk="1" hangingPunct="1"/>
            <a:r>
              <a:rPr lang="zh-CN" altLang="en-US" sz="2800" smtClean="0"/>
              <a:t>说明函数和外界的接口</a:t>
            </a:r>
          </a:p>
          <a:p>
            <a:pPr eaLnBrk="1" hangingPunct="1"/>
            <a:r>
              <a:rPr lang="zh-CN" altLang="en-US" sz="2800" smtClean="0"/>
              <a:t>形式：</a:t>
            </a:r>
          </a:p>
          <a:p>
            <a:pPr lvl="1" eaLnBrk="1" hangingPunct="1">
              <a:buFont typeface="Wingdings" pitchFamily="2" charset="2"/>
              <a:buNone/>
            </a:pPr>
            <a:r>
              <a:rPr lang="zh-CN" altLang="en-US" sz="2400" smtClean="0"/>
              <a:t>返回类型  函数名（参数表）</a:t>
            </a:r>
          </a:p>
          <a:p>
            <a:pPr eaLnBrk="1" hangingPunct="1"/>
            <a:r>
              <a:rPr lang="zh-CN" altLang="en-US" sz="2800" smtClean="0"/>
              <a:t>返回类型：是函数的输出值的类型</a:t>
            </a:r>
          </a:p>
          <a:p>
            <a:pPr eaLnBrk="1" hangingPunct="1"/>
            <a:r>
              <a:rPr lang="zh-CN" altLang="en-US" sz="2800" smtClean="0"/>
              <a:t>函数名：是函数的名字。程序可以通过函数名执行函数体的语句</a:t>
            </a:r>
          </a:p>
          <a:p>
            <a:pPr eaLnBrk="1" hangingPunct="1"/>
            <a:r>
              <a:rPr lang="zh-CN" altLang="en-US" sz="2800" smtClean="0"/>
              <a:t>参数表：是函数的输入</a:t>
            </a:r>
          </a:p>
          <a:p>
            <a:pPr eaLnBrk="1" hangingPunct="1"/>
            <a:r>
              <a:rPr lang="zh-CN" altLang="en-US" sz="2800" smtClean="0"/>
              <a:t>可以把函数想象成数学中的函数。参数表是一组自变量，返回类型是函数值的类型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8210" name="Rectangle 2"/>
          <p:cNvSpPr>
            <a:spLocks noGrp="1" noChangeArrowheads="1"/>
          </p:cNvSpPr>
          <p:nvPr>
            <p:ph type="title"/>
          </p:nvPr>
        </p:nvSpPr>
        <p:spPr/>
        <p:txBody>
          <a:bodyPr/>
          <a:lstStyle/>
          <a:p>
            <a:pPr eaLnBrk="1" hangingPunct="1">
              <a:defRPr/>
            </a:pPr>
            <a:r>
              <a:rPr lang="zh-CN" altLang="en-US" smtClean="0"/>
              <a:t>函数体</a:t>
            </a:r>
          </a:p>
        </p:txBody>
      </p:sp>
      <p:sp>
        <p:nvSpPr>
          <p:cNvPr id="20483" name="Rectangle 3"/>
          <p:cNvSpPr>
            <a:spLocks noGrp="1" noChangeArrowheads="1"/>
          </p:cNvSpPr>
          <p:nvPr>
            <p:ph type="body" idx="1"/>
          </p:nvPr>
        </p:nvSpPr>
        <p:spPr/>
        <p:txBody>
          <a:bodyPr/>
          <a:lstStyle/>
          <a:p>
            <a:pPr eaLnBrk="1" hangingPunct="1">
              <a:lnSpc>
                <a:spcPct val="130000"/>
              </a:lnSpc>
            </a:pPr>
            <a:r>
              <a:rPr lang="zh-CN" altLang="en-US" smtClean="0"/>
              <a:t>函数如何完成预定功能的过程。它说明了如何从输入（参数）得到输出的（返回值）的过程。</a:t>
            </a:r>
          </a:p>
          <a:p>
            <a:pPr eaLnBrk="1" hangingPunct="1">
              <a:lnSpc>
                <a:spcPct val="130000"/>
              </a:lnSpc>
            </a:pPr>
            <a:r>
              <a:rPr lang="zh-CN" altLang="en-US" smtClean="0"/>
              <a:t>可以把它想象成数学中的函数表达式</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pPr eaLnBrk="1" hangingPunct="1">
              <a:defRPr/>
            </a:pPr>
            <a:r>
              <a:rPr lang="zh-CN" altLang="en-US" smtClean="0"/>
              <a:t>输出流对象</a:t>
            </a:r>
            <a:r>
              <a:rPr lang="en-US" altLang="zh-CN" smtClean="0"/>
              <a:t>std::cout</a:t>
            </a:r>
          </a:p>
        </p:txBody>
      </p:sp>
      <p:sp>
        <p:nvSpPr>
          <p:cNvPr id="21507" name="Rectangle 3"/>
          <p:cNvSpPr>
            <a:spLocks noGrp="1" noChangeArrowheads="1"/>
          </p:cNvSpPr>
          <p:nvPr>
            <p:ph type="body" idx="1"/>
          </p:nvPr>
        </p:nvSpPr>
        <p:spPr>
          <a:xfrm>
            <a:off x="685800" y="1981200"/>
            <a:ext cx="7772400" cy="4567238"/>
          </a:xfrm>
        </p:spPr>
        <p:txBody>
          <a:bodyPr/>
          <a:lstStyle/>
          <a:p>
            <a:pPr eaLnBrk="1" hangingPunct="1">
              <a:lnSpc>
                <a:spcPct val="110000"/>
              </a:lnSpc>
            </a:pPr>
            <a:r>
              <a:rPr lang="en-US" altLang="zh-CN" smtClean="0"/>
              <a:t>“</a:t>
            </a:r>
            <a:r>
              <a:rPr lang="zh-CN" altLang="en-US" smtClean="0"/>
              <a:t>流”指的是设备之间传递的数据流</a:t>
            </a:r>
          </a:p>
          <a:p>
            <a:pPr eaLnBrk="1" hangingPunct="1">
              <a:lnSpc>
                <a:spcPct val="110000"/>
              </a:lnSpc>
            </a:pPr>
            <a:r>
              <a:rPr lang="zh-CN" altLang="en-US" smtClean="0"/>
              <a:t>输出流是传给输出设备的数据流</a:t>
            </a:r>
          </a:p>
          <a:p>
            <a:pPr eaLnBrk="1" hangingPunct="1">
              <a:lnSpc>
                <a:spcPct val="110000"/>
              </a:lnSpc>
            </a:pPr>
            <a:r>
              <a:rPr lang="en-US" altLang="zh-CN" smtClean="0"/>
              <a:t>cout </a:t>
            </a:r>
            <a:r>
              <a:rPr lang="zh-CN" altLang="en-US" smtClean="0"/>
              <a:t>代表显示器， </a:t>
            </a:r>
            <a:r>
              <a:rPr lang="en-US" altLang="zh-CN" smtClean="0"/>
              <a:t>std</a:t>
            </a:r>
            <a:r>
              <a:rPr lang="zh-CN" altLang="en-US" smtClean="0"/>
              <a:t>是名字空间名</a:t>
            </a:r>
          </a:p>
          <a:p>
            <a:pPr eaLnBrk="1" hangingPunct="1">
              <a:lnSpc>
                <a:spcPct val="110000"/>
              </a:lnSpc>
            </a:pPr>
            <a:r>
              <a:rPr lang="zh-CN" altLang="en-US" smtClean="0"/>
              <a:t>格式</a:t>
            </a:r>
          </a:p>
          <a:p>
            <a:pPr lvl="1" eaLnBrk="1" hangingPunct="1">
              <a:lnSpc>
                <a:spcPct val="110000"/>
              </a:lnSpc>
            </a:pPr>
            <a:r>
              <a:rPr lang="zh-CN" altLang="en-US" smtClean="0"/>
              <a:t>将</a:t>
            </a:r>
            <a:r>
              <a:rPr lang="en-US" altLang="zh-CN" smtClean="0"/>
              <a:t>hello</a:t>
            </a:r>
            <a:r>
              <a:rPr lang="zh-CN" altLang="en-US" smtClean="0"/>
              <a:t>显示在屏幕上：</a:t>
            </a:r>
            <a:r>
              <a:rPr lang="en-US" altLang="zh-CN" smtClean="0"/>
              <a:t>std::cout &lt;&lt; “hello”</a:t>
            </a:r>
          </a:p>
          <a:p>
            <a:pPr lvl="1" eaLnBrk="1" hangingPunct="1">
              <a:lnSpc>
                <a:spcPct val="110000"/>
              </a:lnSpc>
            </a:pPr>
            <a:r>
              <a:rPr lang="en-US" altLang="zh-CN" smtClean="0"/>
              <a:t>std::cout &lt;&lt; “hello, everyone” &lt;&lt; std::endl</a:t>
            </a:r>
          </a:p>
          <a:p>
            <a:pPr eaLnBrk="1" hangingPunct="1">
              <a:lnSpc>
                <a:spcPct val="110000"/>
              </a:lnSpc>
            </a:pPr>
            <a:r>
              <a:rPr lang="en-US" altLang="zh-CN" smtClean="0"/>
              <a:t>std::endl</a:t>
            </a:r>
            <a:r>
              <a:rPr lang="zh-CN" altLang="en-US" smtClean="0"/>
              <a:t>表示换行</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1474" name="Rectangle 2"/>
          <p:cNvSpPr>
            <a:spLocks noGrp="1" noChangeArrowheads="1"/>
          </p:cNvSpPr>
          <p:nvPr>
            <p:ph type="title"/>
          </p:nvPr>
        </p:nvSpPr>
        <p:spPr>
          <a:xfrm>
            <a:off x="685800" y="300038"/>
            <a:ext cx="7772400" cy="1143000"/>
          </a:xfrm>
        </p:spPr>
        <p:txBody>
          <a:bodyPr/>
          <a:lstStyle/>
          <a:p>
            <a:pPr marL="838200" indent="-838200" eaLnBrk="1" hangingPunct="1">
              <a:defRPr/>
            </a:pPr>
            <a:r>
              <a:rPr lang="zh-CN" altLang="en-US" smtClean="0"/>
              <a:t>名字空间</a:t>
            </a:r>
          </a:p>
        </p:txBody>
      </p:sp>
      <p:sp>
        <p:nvSpPr>
          <p:cNvPr id="22531" name="Rectangle 3"/>
          <p:cNvSpPr>
            <a:spLocks noGrp="1" noChangeArrowheads="1"/>
          </p:cNvSpPr>
          <p:nvPr>
            <p:ph type="body" idx="1"/>
          </p:nvPr>
        </p:nvSpPr>
        <p:spPr>
          <a:xfrm>
            <a:off x="442913" y="1443038"/>
            <a:ext cx="8316912" cy="5094287"/>
          </a:xfrm>
        </p:spPr>
        <p:txBody>
          <a:bodyPr/>
          <a:lstStyle/>
          <a:p>
            <a:pPr eaLnBrk="1" hangingPunct="1">
              <a:lnSpc>
                <a:spcPct val="140000"/>
              </a:lnSpc>
            </a:pPr>
            <a:r>
              <a:rPr lang="zh-CN" altLang="en-US" sz="2400" smtClean="0"/>
              <a:t>在大型的程序时，每个源文件可能由不同的开发者开发。不同的源文件中可能有同样的名字。当这些源文件连接起来形成一个可执行文件时，就会造成重名。</a:t>
            </a:r>
          </a:p>
          <a:p>
            <a:pPr eaLnBrk="1" hangingPunct="1">
              <a:lnSpc>
                <a:spcPct val="140000"/>
              </a:lnSpc>
            </a:pPr>
            <a:r>
              <a:rPr lang="zh-CN" altLang="en-US" sz="2400" smtClean="0"/>
              <a:t>名字空间是把一组程序实体组合在一起，构成的一个作用域。</a:t>
            </a:r>
          </a:p>
          <a:p>
            <a:pPr eaLnBrk="1" hangingPunct="1">
              <a:lnSpc>
                <a:spcPct val="140000"/>
              </a:lnSpc>
            </a:pPr>
            <a:r>
              <a:rPr lang="zh-CN" altLang="en-US" sz="2400" smtClean="0"/>
              <a:t>一个名字空间中不能有重名，不同的名字空间中可以定义相同的实体名。当引用某个实体时，需要加上名字空间的限定  </a:t>
            </a:r>
          </a:p>
          <a:p>
            <a:pPr eaLnBrk="1" hangingPunct="1">
              <a:lnSpc>
                <a:spcPct val="140000"/>
              </a:lnSpc>
            </a:pPr>
            <a:r>
              <a:rPr lang="zh-CN" altLang="en-US" sz="2400" smtClean="0"/>
              <a:t>程序中的</a:t>
            </a:r>
            <a:r>
              <a:rPr lang="en-US" altLang="zh-CN" sz="2400" smtClean="0"/>
              <a:t>std</a:t>
            </a:r>
            <a:r>
              <a:rPr lang="zh-CN" altLang="en-US" sz="2400" smtClean="0"/>
              <a:t>是</a:t>
            </a:r>
            <a:r>
              <a:rPr lang="en-US" altLang="zh-CN" sz="2400" smtClean="0"/>
              <a:t>C++</a:t>
            </a:r>
            <a:r>
              <a:rPr lang="zh-CN" altLang="en-US" sz="2400" smtClean="0"/>
              <a:t>中所有标准库的名字空间名。</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2498" name="Rectangle 2"/>
          <p:cNvSpPr>
            <a:spLocks noGrp="1" noChangeArrowheads="1"/>
          </p:cNvSpPr>
          <p:nvPr>
            <p:ph type="title"/>
          </p:nvPr>
        </p:nvSpPr>
        <p:spPr/>
        <p:txBody>
          <a:bodyPr/>
          <a:lstStyle/>
          <a:p>
            <a:pPr eaLnBrk="1" hangingPunct="1">
              <a:defRPr/>
            </a:pPr>
            <a:r>
              <a:rPr lang="zh-CN" altLang="en-US" smtClean="0"/>
              <a:t>使用名字空间的指令 </a:t>
            </a:r>
          </a:p>
        </p:txBody>
      </p:sp>
      <p:sp>
        <p:nvSpPr>
          <p:cNvPr id="23555" name="Rectangle 3"/>
          <p:cNvSpPr>
            <a:spLocks noGrp="1" noChangeArrowheads="1"/>
          </p:cNvSpPr>
          <p:nvPr>
            <p:ph type="body" idx="1"/>
          </p:nvPr>
        </p:nvSpPr>
        <p:spPr/>
        <p:txBody>
          <a:bodyPr/>
          <a:lstStyle/>
          <a:p>
            <a:pPr eaLnBrk="1" hangingPunct="1">
              <a:lnSpc>
                <a:spcPct val="120000"/>
              </a:lnSpc>
            </a:pPr>
            <a:r>
              <a:rPr lang="zh-CN" altLang="en-US" smtClean="0"/>
              <a:t>格式：</a:t>
            </a:r>
          </a:p>
          <a:p>
            <a:pPr eaLnBrk="1" hangingPunct="1">
              <a:lnSpc>
                <a:spcPct val="120000"/>
              </a:lnSpc>
              <a:buFont typeface="Wingdings" pitchFamily="2" charset="2"/>
              <a:buNone/>
            </a:pPr>
            <a:r>
              <a:rPr lang="zh-CN" altLang="en-US" smtClean="0"/>
              <a:t>      </a:t>
            </a:r>
            <a:r>
              <a:rPr lang="en-US" altLang="zh-CN" smtClean="0"/>
              <a:t>using namespace </a:t>
            </a:r>
            <a:r>
              <a:rPr lang="zh-CN" altLang="en-US" smtClean="0"/>
              <a:t>名字空间名；</a:t>
            </a:r>
          </a:p>
          <a:p>
            <a:pPr eaLnBrk="1" hangingPunct="1">
              <a:lnSpc>
                <a:spcPct val="120000"/>
              </a:lnSpc>
            </a:pPr>
            <a:r>
              <a:rPr lang="zh-CN" altLang="en-US" smtClean="0"/>
              <a:t>一旦用了使用名字空间的指令，该名字空间中的所有的实体在引用时就不需要再加名字空间的限定了。 </a:t>
            </a:r>
          </a:p>
          <a:p>
            <a:pPr eaLnBrk="1" hangingPunct="1">
              <a:lnSpc>
                <a:spcPct val="120000"/>
              </a:lnSpc>
            </a:pPr>
            <a:r>
              <a:rPr lang="zh-CN" altLang="en-US" smtClean="0"/>
              <a:t>第一个程序可以改写为：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a:spLocks noGrp="1" noChangeArrowheads="1"/>
          </p:cNvSpPr>
          <p:nvPr>
            <p:ph type="body" idx="1"/>
          </p:nvPr>
        </p:nvSpPr>
        <p:spPr>
          <a:xfrm>
            <a:off x="407988" y="1252538"/>
            <a:ext cx="8353425" cy="5383212"/>
          </a:xfrm>
          <a:ln>
            <a:solidFill>
              <a:schemeClr val="tx1"/>
            </a:solidFill>
          </a:ln>
        </p:spPr>
        <p:txBody>
          <a:bodyPr/>
          <a:lstStyle/>
          <a:p>
            <a:pPr eaLnBrk="1" hangingPunct="1">
              <a:buFont typeface="Wingdings" pitchFamily="2" charset="2"/>
              <a:buNone/>
            </a:pPr>
            <a:r>
              <a:rPr lang="en-US" altLang="zh-CN" sz="2400" smtClean="0"/>
              <a:t>// file: hello.cpp</a:t>
            </a:r>
          </a:p>
          <a:p>
            <a:pPr eaLnBrk="1" hangingPunct="1">
              <a:buFont typeface="Wingdings" pitchFamily="2" charset="2"/>
              <a:buNone/>
            </a:pPr>
            <a:r>
              <a:rPr lang="en-US" altLang="zh-CN" sz="2400" smtClean="0"/>
              <a:t>// This program prints the message “Hello world.”</a:t>
            </a:r>
          </a:p>
          <a:p>
            <a:pPr eaLnBrk="1" hangingPunct="1">
              <a:buFont typeface="Wingdings" pitchFamily="2" charset="2"/>
              <a:buNone/>
            </a:pPr>
            <a:r>
              <a:rPr lang="en-US" altLang="zh-CN" sz="2400" smtClean="0"/>
              <a:t>//  On the screen</a:t>
            </a:r>
          </a:p>
          <a:p>
            <a:pPr eaLnBrk="1" hangingPunct="1">
              <a:buFont typeface="Wingdings" pitchFamily="2" charset="2"/>
              <a:buNone/>
            </a:pPr>
            <a:endParaRPr lang="en-US" altLang="zh-CN" sz="2400" smtClean="0"/>
          </a:p>
          <a:p>
            <a:pPr eaLnBrk="1" hangingPunct="1">
              <a:buFont typeface="Wingdings" pitchFamily="2" charset="2"/>
              <a:buNone/>
            </a:pPr>
            <a:r>
              <a:rPr lang="en-US" altLang="zh-CN" sz="2400" smtClean="0"/>
              <a:t>#include &lt;iostream&gt; </a:t>
            </a:r>
          </a:p>
          <a:p>
            <a:pPr eaLnBrk="1" hangingPunct="1">
              <a:buFont typeface="Wingdings" pitchFamily="2" charset="2"/>
              <a:buNone/>
            </a:pPr>
            <a:r>
              <a:rPr lang="en-US" altLang="zh-CN" sz="2400" smtClean="0"/>
              <a:t>using namespace std;</a:t>
            </a:r>
          </a:p>
          <a:p>
            <a:pPr eaLnBrk="1" hangingPunct="1">
              <a:buFont typeface="Wingdings" pitchFamily="2" charset="2"/>
              <a:buNone/>
            </a:pPr>
            <a:endParaRPr lang="en-US" altLang="zh-CN" sz="2400" smtClean="0"/>
          </a:p>
          <a:p>
            <a:pPr eaLnBrk="1" hangingPunct="1">
              <a:buFont typeface="Wingdings" pitchFamily="2" charset="2"/>
              <a:buNone/>
            </a:pPr>
            <a:r>
              <a:rPr lang="en-US" altLang="zh-CN" sz="2400" smtClean="0"/>
              <a:t>int main()</a:t>
            </a:r>
          </a:p>
          <a:p>
            <a:pPr eaLnBrk="1" hangingPunct="1">
              <a:buFont typeface="Wingdings" pitchFamily="2" charset="2"/>
              <a:buNone/>
            </a:pPr>
            <a:r>
              <a:rPr lang="en-US" altLang="zh-CN" sz="2400" smtClean="0"/>
              <a:t>{</a:t>
            </a:r>
          </a:p>
          <a:p>
            <a:pPr eaLnBrk="1" hangingPunct="1">
              <a:buFont typeface="Wingdings" pitchFamily="2" charset="2"/>
              <a:buNone/>
            </a:pPr>
            <a:r>
              <a:rPr lang="en-US" altLang="zh-CN" sz="2400" smtClean="0"/>
              <a:t>  cout &lt;&lt; “Hello world.” &lt;&lt; endl; </a:t>
            </a:r>
          </a:p>
          <a:p>
            <a:pPr eaLnBrk="1" hangingPunct="1">
              <a:buFont typeface="Wingdings" pitchFamily="2" charset="2"/>
              <a:buNone/>
            </a:pPr>
            <a:r>
              <a:rPr lang="en-US" altLang="zh-CN" sz="2400" smtClean="0"/>
              <a:t>  return  0; </a:t>
            </a:r>
          </a:p>
          <a:p>
            <a:pPr eaLnBrk="1" hangingPunct="1">
              <a:buFont typeface="Wingdings" pitchFamily="2" charset="2"/>
              <a:buNone/>
            </a:pPr>
            <a:r>
              <a:rPr lang="en-US" altLang="zh-CN" sz="2400" smtClean="0"/>
              <a:t>}</a:t>
            </a:r>
          </a:p>
        </p:txBody>
      </p:sp>
      <p:sp>
        <p:nvSpPr>
          <p:cNvPr id="24579" name="AutoShape 5"/>
          <p:cNvSpPr>
            <a:spLocks noChangeArrowheads="1"/>
          </p:cNvSpPr>
          <p:nvPr/>
        </p:nvSpPr>
        <p:spPr bwMode="auto">
          <a:xfrm>
            <a:off x="2324100" y="5981700"/>
            <a:ext cx="2878138" cy="449263"/>
          </a:xfrm>
          <a:prstGeom prst="wedgeRoundRectCallout">
            <a:avLst>
              <a:gd name="adj1" fmla="val -64616"/>
              <a:gd name="adj2" fmla="val -76856"/>
              <a:gd name="adj3" fmla="val 16667"/>
            </a:avLst>
          </a:prstGeom>
          <a:noFill/>
          <a:ln w="12700" cap="sq" algn="ctr">
            <a:solidFill>
              <a:schemeClr val="tx1"/>
            </a:solidFill>
            <a:miter lim="800000"/>
            <a:headEnd type="none" w="sm" len="sm"/>
            <a:tailEnd type="none" w="sm" len="sm"/>
          </a:ln>
        </p:spPr>
        <p:txBody>
          <a:bodyPr anchor="ctr"/>
          <a:lstStyle/>
          <a:p>
            <a:pPr algn="ctr"/>
            <a:r>
              <a:rPr lang="zh-CN" altLang="en-US" sz="2000" b="1"/>
              <a:t>返回函数执行的结果</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4546" name="Rectangle 2"/>
          <p:cNvSpPr>
            <a:spLocks noGrp="1" noChangeArrowheads="1"/>
          </p:cNvSpPr>
          <p:nvPr>
            <p:ph type="title"/>
          </p:nvPr>
        </p:nvSpPr>
        <p:spPr/>
        <p:txBody>
          <a:bodyPr/>
          <a:lstStyle/>
          <a:p>
            <a:pPr eaLnBrk="1" hangingPunct="1">
              <a:defRPr/>
            </a:pPr>
            <a:r>
              <a:rPr lang="zh-CN" altLang="en-US" smtClean="0"/>
              <a:t>第二章 通过例子学习 </a:t>
            </a:r>
          </a:p>
        </p:txBody>
      </p:sp>
      <p:sp>
        <p:nvSpPr>
          <p:cNvPr id="25603" name="AutoShape 3"/>
          <p:cNvSpPr>
            <a:spLocks noChangeArrowheads="1"/>
          </p:cNvSpPr>
          <p:nvPr/>
        </p:nvSpPr>
        <p:spPr bwMode="auto">
          <a:xfrm rot="-5400000" flipH="1" flipV="1">
            <a:off x="3314700" y="27305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25604" name="AutoShape 4"/>
          <p:cNvSpPr>
            <a:spLocks noChangeArrowheads="1"/>
          </p:cNvSpPr>
          <p:nvPr/>
        </p:nvSpPr>
        <p:spPr bwMode="auto">
          <a:xfrm rot="-5400000" flipH="1" flipV="1">
            <a:off x="3314700" y="2120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5605" name="Rectangle 5"/>
          <p:cNvSpPr>
            <a:spLocks noGrp="1" noChangeArrowheads="1"/>
          </p:cNvSpPr>
          <p:nvPr>
            <p:ph type="body" idx="1"/>
          </p:nvPr>
        </p:nvSpPr>
        <p:spPr>
          <a:xfrm>
            <a:off x="685800" y="1981200"/>
            <a:ext cx="2390775" cy="4114800"/>
          </a:xfrm>
        </p:spPr>
        <p:txBody>
          <a:bodyPr/>
          <a:lstStyle/>
          <a:p>
            <a:pPr eaLnBrk="1" hangingPunct="1">
              <a:lnSpc>
                <a:spcPct val="120000"/>
              </a:lnSpc>
              <a:buFont typeface="Wingdings" pitchFamily="2" charset="2"/>
              <a:buNone/>
            </a:pPr>
            <a:r>
              <a:rPr lang="zh-CN" altLang="en-US" sz="2800" smtClean="0"/>
              <a:t>第一个程序</a:t>
            </a:r>
          </a:p>
          <a:p>
            <a:pPr eaLnBrk="1" hangingPunct="1">
              <a:lnSpc>
                <a:spcPct val="120000"/>
              </a:lnSpc>
              <a:buFont typeface="Wingdings" pitchFamily="2" charset="2"/>
              <a:buNone/>
            </a:pPr>
            <a:r>
              <a:rPr lang="zh-CN" altLang="en-US" sz="2800" smtClean="0"/>
              <a:t>第二个程序</a:t>
            </a:r>
          </a:p>
          <a:p>
            <a:pPr eaLnBrk="1" hangingPunct="1">
              <a:lnSpc>
                <a:spcPct val="120000"/>
              </a:lnSpc>
              <a:buFont typeface="Wingdings" pitchFamily="2" charset="2"/>
              <a:buNone/>
            </a:pPr>
            <a:r>
              <a:rPr lang="zh-CN" altLang="en-US" sz="2800" smtClean="0"/>
              <a:t>变量定义</a:t>
            </a:r>
          </a:p>
          <a:p>
            <a:pPr eaLnBrk="1" hangingPunct="1">
              <a:lnSpc>
                <a:spcPct val="120000"/>
              </a:lnSpc>
              <a:buFont typeface="Wingdings" pitchFamily="2" charset="2"/>
              <a:buNone/>
            </a:pPr>
            <a:r>
              <a:rPr lang="zh-CN" altLang="en-US" sz="2800" smtClean="0"/>
              <a:t>数据类型</a:t>
            </a:r>
          </a:p>
          <a:p>
            <a:pPr eaLnBrk="1" hangingPunct="1">
              <a:lnSpc>
                <a:spcPct val="120000"/>
              </a:lnSpc>
              <a:buFont typeface="Wingdings" pitchFamily="2" charset="2"/>
              <a:buNone/>
            </a:pPr>
            <a:r>
              <a:rPr lang="zh-CN" altLang="en-US" sz="2800" smtClean="0"/>
              <a:t>符号常量</a:t>
            </a:r>
          </a:p>
          <a:p>
            <a:pPr eaLnBrk="1" hangingPunct="1">
              <a:lnSpc>
                <a:spcPct val="120000"/>
              </a:lnSpc>
              <a:buFont typeface="Wingdings" pitchFamily="2" charset="2"/>
              <a:buNone/>
            </a:pPr>
            <a:r>
              <a:rPr lang="zh-CN" altLang="en-US" sz="2800" smtClean="0"/>
              <a:t>算术表达式</a:t>
            </a:r>
          </a:p>
        </p:txBody>
      </p:sp>
      <p:sp>
        <p:nvSpPr>
          <p:cNvPr id="25606" name="Rectangle 6"/>
          <p:cNvSpPr>
            <a:spLocks noChangeArrowheads="1"/>
          </p:cNvSpPr>
          <p:nvPr/>
        </p:nvSpPr>
        <p:spPr bwMode="auto">
          <a:xfrm>
            <a:off x="4559300" y="2133600"/>
            <a:ext cx="3095625"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赋值表达式</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自增自减运算符</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强制类型转换</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数据的输入输出</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构思一个程序</a:t>
            </a:r>
          </a:p>
        </p:txBody>
      </p:sp>
      <p:sp>
        <p:nvSpPr>
          <p:cNvPr id="25607" name="AutoShape 7"/>
          <p:cNvSpPr>
            <a:spLocks noChangeArrowheads="1"/>
          </p:cNvSpPr>
          <p:nvPr/>
        </p:nvSpPr>
        <p:spPr bwMode="auto">
          <a:xfrm rot="-5400000" flipH="1" flipV="1">
            <a:off x="7502525" y="2946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5608" name="AutoShape 8"/>
          <p:cNvSpPr>
            <a:spLocks noChangeArrowheads="1"/>
          </p:cNvSpPr>
          <p:nvPr/>
        </p:nvSpPr>
        <p:spPr bwMode="auto">
          <a:xfrm rot="-5400000" flipH="1" flipV="1">
            <a:off x="7502525" y="22733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5609" name="AutoShape 9"/>
          <p:cNvSpPr>
            <a:spLocks noChangeArrowheads="1"/>
          </p:cNvSpPr>
          <p:nvPr/>
        </p:nvSpPr>
        <p:spPr bwMode="auto">
          <a:xfrm rot="-5400000" flipH="1" flipV="1">
            <a:off x="7502525" y="48323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5610" name="AutoShape 10"/>
          <p:cNvSpPr>
            <a:spLocks noChangeArrowheads="1"/>
          </p:cNvSpPr>
          <p:nvPr/>
        </p:nvSpPr>
        <p:spPr bwMode="auto">
          <a:xfrm rot="-5400000" flipH="1" flipV="1">
            <a:off x="7502525" y="3594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5611" name="AutoShape 11"/>
          <p:cNvSpPr>
            <a:spLocks noChangeArrowheads="1"/>
          </p:cNvSpPr>
          <p:nvPr/>
        </p:nvSpPr>
        <p:spPr bwMode="auto">
          <a:xfrm rot="-5400000" flipH="1" flipV="1">
            <a:off x="7502525" y="4203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5612" name="AutoShape 12"/>
          <p:cNvSpPr>
            <a:spLocks noChangeArrowheads="1"/>
          </p:cNvSpPr>
          <p:nvPr/>
        </p:nvSpPr>
        <p:spPr bwMode="auto">
          <a:xfrm rot="-5400000" flipH="1" flipV="1">
            <a:off x="3289300" y="51371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5613" name="AutoShape 13"/>
          <p:cNvSpPr>
            <a:spLocks noChangeArrowheads="1"/>
          </p:cNvSpPr>
          <p:nvPr/>
        </p:nvSpPr>
        <p:spPr bwMode="auto">
          <a:xfrm rot="-5400000" flipH="1" flipV="1">
            <a:off x="3289300" y="4470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5614" name="AutoShape 14"/>
          <p:cNvSpPr>
            <a:spLocks noChangeArrowheads="1"/>
          </p:cNvSpPr>
          <p:nvPr/>
        </p:nvSpPr>
        <p:spPr bwMode="auto">
          <a:xfrm rot="-5400000" flipH="1" flipV="1">
            <a:off x="3289300" y="38989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5615" name="AutoShape 15"/>
          <p:cNvSpPr>
            <a:spLocks noChangeArrowheads="1"/>
          </p:cNvSpPr>
          <p:nvPr/>
        </p:nvSpPr>
        <p:spPr bwMode="auto">
          <a:xfrm rot="-5400000" flipH="1" flipV="1">
            <a:off x="3289300" y="3314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kumimoji="0" lang="zh-CN" altLang="en-US" kern="1200" cap="all" spc="50" dirty="0" smtClean="0">
                <a:ln w="15875" cmpd="sng">
                  <a:solidFill>
                    <a:srgbClr val="FFFFFF"/>
                  </a:solidFill>
                  <a:prstDash val="solid"/>
                </a:ln>
                <a:solidFill>
                  <a:srgbClr val="FFFFFF"/>
                </a:solidFill>
                <a:effectLst>
                  <a:outerShdw blurRad="31750" dir="3600000" algn="tl" rotWithShape="0">
                    <a:srgbClr val="000000">
                      <a:alpha val="60000"/>
                    </a:srgbClr>
                  </a:outerShdw>
                </a:effectLst>
              </a:rPr>
              <a:t>求解一元二次方程</a:t>
            </a:r>
            <a:endParaRPr lang="zh-CN" altLang="en-US" dirty="0"/>
          </a:p>
        </p:txBody>
      </p:sp>
      <p:sp>
        <p:nvSpPr>
          <p:cNvPr id="3" name="内容占位符 2"/>
          <p:cNvSpPr>
            <a:spLocks noGrp="1"/>
          </p:cNvSpPr>
          <p:nvPr>
            <p:ph idx="1"/>
          </p:nvPr>
        </p:nvSpPr>
        <p:spPr/>
        <p:txBody>
          <a:bodyPr/>
          <a:lstStyle/>
          <a:p>
            <a:r>
              <a:rPr lang="zh-CN" altLang="en-US" dirty="0" smtClean="0"/>
              <a:t>先思考你如何解决这个问题</a:t>
            </a:r>
            <a:endParaRPr lang="en-US" altLang="zh-CN" dirty="0" smtClean="0"/>
          </a:p>
          <a:p>
            <a:r>
              <a:rPr lang="zh-CN" altLang="en-US" dirty="0" smtClean="0"/>
              <a:t>写出算法</a:t>
            </a:r>
            <a:endParaRPr lang="en-US" altLang="zh-CN" dirty="0" smtClean="0"/>
          </a:p>
          <a:p>
            <a:r>
              <a:rPr lang="zh-CN" altLang="en-US" dirty="0" smtClean="0"/>
              <a:t>写出程序</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kumimoji="0" lang="zh-CN" altLang="en-US" kern="1200" cap="all" spc="50" dirty="0" smtClean="0">
                <a:ln w="15875" cmpd="sng">
                  <a:solidFill>
                    <a:srgbClr val="FFFFFF"/>
                  </a:solidFill>
                  <a:prstDash val="solid"/>
                </a:ln>
                <a:solidFill>
                  <a:srgbClr val="FFFFFF"/>
                </a:solidFill>
                <a:effectLst>
                  <a:outerShdw blurRad="31750" dir="3600000" algn="tl" rotWithShape="0">
                    <a:srgbClr val="000000">
                      <a:alpha val="60000"/>
                    </a:srgbClr>
                  </a:outerShdw>
                </a:effectLst>
              </a:rPr>
              <a:t>求解一元二次方程</a:t>
            </a:r>
            <a:endParaRPr lang="zh-CN" altLang="en-US" dirty="0"/>
          </a:p>
        </p:txBody>
      </p:sp>
      <p:sp>
        <p:nvSpPr>
          <p:cNvPr id="4" name="Rectangle 18"/>
          <p:cNvSpPr>
            <a:spLocks noChangeArrowheads="1"/>
          </p:cNvSpPr>
          <p:nvPr/>
        </p:nvSpPr>
        <p:spPr bwMode="auto">
          <a:xfrm>
            <a:off x="21602" y="1474238"/>
            <a:ext cx="8001056"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03200" eaLnBrk="0" fontAlgn="base" hangingPunct="0">
              <a:spcBef>
                <a:spcPct val="0"/>
              </a:spcBef>
              <a:spcAft>
                <a:spcPct val="0"/>
              </a:spcAft>
            </a:pPr>
            <a:endParaRPr lang="en-US" altLang="zh-CN" sz="2000" b="1" dirty="0" smtClean="0">
              <a:latin typeface="+mn-lt"/>
              <a:ea typeface="宋体" pitchFamily="2" charset="-122"/>
              <a:cs typeface="Courier New" pitchFamily="49" charset="0"/>
            </a:endParaRPr>
          </a:p>
          <a:p>
            <a:pPr lvl="0" indent="203200" eaLnBrk="0" fontAlgn="base" hangingPunct="0">
              <a:spcBef>
                <a:spcPct val="0"/>
              </a:spcBef>
              <a:spcAft>
                <a:spcPct val="0"/>
              </a:spcAft>
            </a:pPr>
            <a:r>
              <a:rPr lang="en-US" altLang="zh-CN" sz="2000" b="1" dirty="0" smtClean="0">
                <a:latin typeface="+mn-lt"/>
                <a:ea typeface="宋体" pitchFamily="2" charset="-122"/>
                <a:cs typeface="Courier New" pitchFamily="49" charset="0"/>
              </a:rPr>
              <a:t>#include &lt;</a:t>
            </a:r>
            <a:r>
              <a:rPr lang="en-US" altLang="zh-CN" sz="2000" b="1" dirty="0" err="1" smtClean="0">
                <a:latin typeface="+mn-lt"/>
                <a:ea typeface="宋体" pitchFamily="2" charset="-122"/>
                <a:cs typeface="Courier New" pitchFamily="49" charset="0"/>
              </a:rPr>
              <a:t>iostream</a:t>
            </a:r>
            <a:r>
              <a:rPr lang="en-US" altLang="zh-CN" sz="2000" b="1" dirty="0" smtClean="0">
                <a:latin typeface="+mn-lt"/>
                <a:ea typeface="宋体" pitchFamily="2" charset="-122"/>
                <a:cs typeface="Courier New" pitchFamily="49" charset="0"/>
              </a:rPr>
              <a:t>&gt;</a:t>
            </a:r>
          </a:p>
          <a:p>
            <a:pPr lvl="0" indent="203200" eaLnBrk="0" fontAlgn="base" hangingPunct="0">
              <a:spcBef>
                <a:spcPct val="0"/>
              </a:spcBef>
              <a:spcAft>
                <a:spcPct val="0"/>
              </a:spcAft>
            </a:pPr>
            <a:r>
              <a:rPr lang="en-US" altLang="zh-CN" sz="2000" b="1" dirty="0" smtClean="0">
                <a:latin typeface="+mn-lt"/>
                <a:ea typeface="宋体" pitchFamily="2" charset="-122"/>
                <a:cs typeface="Courier New" pitchFamily="49" charset="0"/>
              </a:rPr>
              <a:t>#include &lt;</a:t>
            </a:r>
            <a:r>
              <a:rPr lang="en-US" altLang="zh-CN" sz="2000" b="1" dirty="0" err="1" smtClean="0">
                <a:latin typeface="+mn-lt"/>
                <a:ea typeface="宋体" pitchFamily="2" charset="-122"/>
                <a:cs typeface="Courier New" pitchFamily="49" charset="0"/>
              </a:rPr>
              <a:t>cmath</a:t>
            </a:r>
            <a:r>
              <a:rPr lang="en-US" altLang="zh-CN" sz="2000" b="1" dirty="0" smtClean="0">
                <a:latin typeface="+mn-lt"/>
                <a:ea typeface="宋体" pitchFamily="2" charset="-122"/>
                <a:cs typeface="Courier New" pitchFamily="49" charset="0"/>
              </a:rPr>
              <a:t>&gt;</a:t>
            </a:r>
          </a:p>
          <a:p>
            <a:pPr lvl="0" indent="203200" eaLnBrk="0" fontAlgn="base" hangingPunct="0">
              <a:spcBef>
                <a:spcPct val="0"/>
              </a:spcBef>
              <a:spcAft>
                <a:spcPct val="0"/>
              </a:spcAft>
            </a:pPr>
            <a:r>
              <a:rPr lang="en-US" altLang="zh-CN" sz="2000" b="1" dirty="0" smtClean="0">
                <a:latin typeface="+mn-lt"/>
                <a:ea typeface="宋体" pitchFamily="2" charset="-122"/>
                <a:cs typeface="Courier New" pitchFamily="49" charset="0"/>
              </a:rPr>
              <a:t>using namespace std;</a:t>
            </a:r>
          </a:p>
          <a:p>
            <a:pPr lvl="0" indent="203200" eaLnBrk="0" fontAlgn="base" hangingPunct="0">
              <a:spcBef>
                <a:spcPct val="0"/>
              </a:spcBef>
              <a:spcAft>
                <a:spcPct val="0"/>
              </a:spcAft>
            </a:pPr>
            <a:r>
              <a:rPr lang="en-US" altLang="zh-CN" sz="2000" b="1" dirty="0" err="1" smtClean="0">
                <a:latin typeface="+mn-lt"/>
                <a:ea typeface="宋体" pitchFamily="2" charset="-122"/>
                <a:cs typeface="Courier New" pitchFamily="49" charset="0"/>
              </a:rPr>
              <a:t>int</a:t>
            </a:r>
            <a:r>
              <a:rPr lang="en-US" altLang="zh-CN" sz="2000" b="1" dirty="0" smtClean="0">
                <a:latin typeface="+mn-lt"/>
                <a:ea typeface="宋体" pitchFamily="2" charset="-122"/>
                <a:cs typeface="Courier New" pitchFamily="49" charset="0"/>
              </a:rPr>
              <a:t> main()</a:t>
            </a:r>
          </a:p>
          <a:p>
            <a:pPr lvl="0" indent="203200" fontAlgn="base">
              <a:spcBef>
                <a:spcPct val="0"/>
              </a:spcBef>
              <a:spcAft>
                <a:spcPct val="0"/>
              </a:spcAft>
            </a:pPr>
            <a:r>
              <a:rPr lang="en-US" altLang="zh-CN" sz="2000" b="1" dirty="0" smtClean="0">
                <a:latin typeface="+mn-lt"/>
                <a:ea typeface="宋体" pitchFamily="2" charset="-122"/>
                <a:cs typeface="Courier New" pitchFamily="49" charset="0"/>
              </a:rPr>
              <a:t>{</a:t>
            </a:r>
          </a:p>
          <a:p>
            <a:pPr lvl="0" indent="203200" fontAlgn="base">
              <a:spcBef>
                <a:spcPct val="0"/>
              </a:spcBef>
              <a:spcAft>
                <a:spcPct val="0"/>
              </a:spcAft>
            </a:pPr>
            <a:r>
              <a:rPr lang="en-US" altLang="zh-CN" sz="2000" b="1" dirty="0" smtClean="0">
                <a:latin typeface="+mn-lt"/>
                <a:ea typeface="宋体" pitchFamily="2" charset="-122"/>
                <a:cs typeface="Courier New" pitchFamily="49" charset="0"/>
              </a:rPr>
              <a:t>   double a, b, c, x1, x2, </a:t>
            </a:r>
            <a:r>
              <a:rPr lang="en-US" altLang="zh-CN" sz="2000" b="1" dirty="0" err="1" smtClean="0">
                <a:latin typeface="+mn-lt"/>
                <a:ea typeface="宋体" pitchFamily="2" charset="-122"/>
                <a:cs typeface="Courier New" pitchFamily="49" charset="0"/>
              </a:rPr>
              <a:t>dlt</a:t>
            </a:r>
            <a:r>
              <a:rPr lang="en-US" altLang="zh-CN" sz="2000" b="1" dirty="0" smtClean="0">
                <a:latin typeface="+mn-lt"/>
                <a:ea typeface="宋体" pitchFamily="2" charset="-122"/>
                <a:cs typeface="Courier New" pitchFamily="49" charset="0"/>
              </a:rPr>
              <a:t>;</a:t>
            </a:r>
          </a:p>
          <a:p>
            <a:pPr lvl="0" indent="304800" eaLnBrk="0" fontAlgn="base" hangingPunct="0">
              <a:spcBef>
                <a:spcPct val="0"/>
              </a:spcBef>
              <a:spcAft>
                <a:spcPct val="0"/>
              </a:spcAft>
            </a:pPr>
            <a:endParaRPr lang="en-US" altLang="zh-CN" sz="2000" b="1" dirty="0" smtClean="0">
              <a:latin typeface="+mn-lt"/>
              <a:ea typeface="宋体" pitchFamily="2" charset="-122"/>
              <a:cs typeface="Courier New" pitchFamily="49" charset="0"/>
            </a:endParaRPr>
          </a:p>
          <a:p>
            <a:pPr lvl="0" indent="304800" eaLnBrk="0" fontAlgn="base" hangingPunct="0">
              <a:spcBef>
                <a:spcPct val="0"/>
              </a:spcBef>
              <a:spcAft>
                <a:spcPct val="0"/>
              </a:spcAft>
            </a:pPr>
            <a:r>
              <a:rPr lang="en-US" altLang="zh-CN" sz="2000" b="1" dirty="0" smtClean="0">
                <a:latin typeface="+mn-lt"/>
                <a:ea typeface="宋体" pitchFamily="2" charset="-122"/>
                <a:cs typeface="Courier New" pitchFamily="49" charset="0"/>
              </a:rPr>
              <a:t> </a:t>
            </a:r>
            <a:r>
              <a:rPr lang="en-US" altLang="zh-CN" sz="2000" b="1" dirty="0" err="1" smtClean="0">
                <a:latin typeface="+mn-lt"/>
                <a:ea typeface="宋体" pitchFamily="2" charset="-122"/>
                <a:cs typeface="Courier New" pitchFamily="49" charset="0"/>
              </a:rPr>
              <a:t>cout</a:t>
            </a:r>
            <a:r>
              <a:rPr lang="en-US" altLang="zh-CN" sz="2000" b="1" dirty="0" smtClean="0">
                <a:latin typeface="+mn-lt"/>
                <a:ea typeface="宋体" pitchFamily="2" charset="-122"/>
                <a:cs typeface="Courier New" pitchFamily="49" charset="0"/>
              </a:rPr>
              <a:t> &lt;&lt; "</a:t>
            </a:r>
            <a:r>
              <a:rPr lang="zh-CN" altLang="en-US" sz="2000" b="1" dirty="0" smtClean="0">
                <a:latin typeface="+mn-lt"/>
                <a:ea typeface="宋体" pitchFamily="2" charset="-122"/>
                <a:cs typeface="Courier New" pitchFamily="49" charset="0"/>
              </a:rPr>
              <a:t>请输入方程的</a:t>
            </a:r>
            <a:r>
              <a:rPr lang="en-US" altLang="zh-CN" sz="2000" b="1" dirty="0" smtClean="0">
                <a:latin typeface="+mn-lt"/>
                <a:ea typeface="宋体" pitchFamily="2" charset="-122"/>
                <a:cs typeface="Courier New" pitchFamily="49" charset="0"/>
              </a:rPr>
              <a:t>3</a:t>
            </a:r>
            <a:r>
              <a:rPr lang="zh-CN" altLang="en-US" sz="2000" b="1" dirty="0" smtClean="0">
                <a:latin typeface="+mn-lt"/>
                <a:ea typeface="宋体" pitchFamily="2" charset="-122"/>
                <a:cs typeface="Courier New" pitchFamily="49" charset="0"/>
              </a:rPr>
              <a:t>个系数：</a:t>
            </a:r>
            <a:r>
              <a:rPr lang="en-US" altLang="zh-CN" sz="2000" b="1" dirty="0" smtClean="0">
                <a:latin typeface="+mn-lt"/>
                <a:ea typeface="宋体" pitchFamily="2" charset="-122"/>
                <a:cs typeface="Courier New" pitchFamily="49" charset="0"/>
              </a:rPr>
              <a:t>" &lt;&lt; </a:t>
            </a:r>
            <a:r>
              <a:rPr lang="en-US" altLang="zh-CN" sz="2000" b="1" dirty="0" err="1" smtClean="0">
                <a:latin typeface="+mn-lt"/>
                <a:ea typeface="宋体" pitchFamily="2" charset="-122"/>
                <a:cs typeface="Courier New" pitchFamily="49" charset="0"/>
              </a:rPr>
              <a:t>endl</a:t>
            </a:r>
            <a:r>
              <a:rPr lang="en-US" altLang="zh-CN" sz="2000" b="1" dirty="0" smtClean="0">
                <a:latin typeface="+mn-lt"/>
                <a:ea typeface="宋体" pitchFamily="2" charset="-122"/>
                <a:cs typeface="Courier New" pitchFamily="49" charset="0"/>
              </a:rPr>
              <a:t>;</a:t>
            </a:r>
            <a:endParaRPr lang="en-US" altLang="zh-CN" sz="2000" b="1" dirty="0" smtClean="0">
              <a:latin typeface="+mn-lt"/>
              <a:ea typeface="宋体" pitchFamily="2" charset="-122"/>
              <a:cs typeface="宋体" pitchFamily="2" charset="-122"/>
            </a:endParaRPr>
          </a:p>
          <a:p>
            <a:pPr lvl="0" indent="203200" eaLnBrk="0" fontAlgn="base" hangingPunct="0">
              <a:spcBef>
                <a:spcPct val="0"/>
              </a:spcBef>
              <a:spcAft>
                <a:spcPct val="0"/>
              </a:spcAft>
            </a:pPr>
            <a:r>
              <a:rPr lang="en-US" altLang="zh-CN" sz="2000" b="1" dirty="0" smtClean="0">
                <a:latin typeface="+mn-lt"/>
                <a:ea typeface="宋体" pitchFamily="2" charset="-122"/>
                <a:cs typeface="Courier New" pitchFamily="49" charset="0"/>
              </a:rPr>
              <a:t>   </a:t>
            </a:r>
            <a:r>
              <a:rPr lang="en-US" altLang="zh-CN" sz="2000" b="1" dirty="0" err="1" smtClean="0">
                <a:latin typeface="+mn-lt"/>
                <a:ea typeface="宋体" pitchFamily="2" charset="-122"/>
                <a:cs typeface="Courier New" pitchFamily="49" charset="0"/>
              </a:rPr>
              <a:t>cin</a:t>
            </a:r>
            <a:r>
              <a:rPr lang="en-US" altLang="zh-CN" sz="2000" b="1" dirty="0" smtClean="0">
                <a:latin typeface="+mn-lt"/>
                <a:ea typeface="宋体" pitchFamily="2" charset="-122"/>
                <a:cs typeface="Courier New" pitchFamily="49" charset="0"/>
              </a:rPr>
              <a:t> &gt; &gt;a &gt;&gt; b &gt;&gt; c;</a:t>
            </a:r>
          </a:p>
          <a:p>
            <a:pPr lvl="0" indent="203200" fontAlgn="base">
              <a:spcBef>
                <a:spcPct val="0"/>
              </a:spcBef>
              <a:spcAft>
                <a:spcPct val="0"/>
              </a:spcAft>
            </a:pPr>
            <a:endParaRPr lang="en-US" altLang="zh-CN" sz="2000" b="1" dirty="0" smtClean="0">
              <a:latin typeface="+mn-lt"/>
              <a:ea typeface="宋体" pitchFamily="2" charset="-122"/>
              <a:cs typeface="Courier New" pitchFamily="49" charset="0"/>
            </a:endParaRPr>
          </a:p>
          <a:p>
            <a:pPr lvl="0" indent="203200" eaLnBrk="0" fontAlgn="base" hangingPunct="0">
              <a:spcBef>
                <a:spcPct val="0"/>
              </a:spcBef>
              <a:spcAft>
                <a:spcPct val="0"/>
              </a:spcAft>
            </a:pPr>
            <a:r>
              <a:rPr lang="en-US" altLang="zh-CN" sz="2000" b="1" dirty="0" smtClean="0">
                <a:latin typeface="+mn-lt"/>
                <a:ea typeface="宋体" pitchFamily="2" charset="-122"/>
                <a:cs typeface="Courier New" pitchFamily="49" charset="0"/>
              </a:rPr>
              <a:t>   </a:t>
            </a:r>
            <a:r>
              <a:rPr lang="en-US" altLang="zh-CN" sz="2000" b="1" dirty="0" err="1" smtClean="0">
                <a:latin typeface="+mn-lt"/>
                <a:ea typeface="宋体" pitchFamily="2" charset="-122"/>
                <a:cs typeface="Courier New" pitchFamily="49" charset="0"/>
              </a:rPr>
              <a:t>dlt</a:t>
            </a:r>
            <a:r>
              <a:rPr lang="en-US" altLang="zh-CN" sz="2000" b="1" dirty="0" smtClean="0">
                <a:latin typeface="+mn-lt"/>
                <a:ea typeface="宋体" pitchFamily="2" charset="-122"/>
                <a:cs typeface="Courier New" pitchFamily="49" charset="0"/>
              </a:rPr>
              <a:t> = b * b - 4 * a * c;</a:t>
            </a:r>
            <a:endParaRPr lang="en-US" altLang="zh-CN" sz="2000" b="1" dirty="0" smtClean="0">
              <a:latin typeface="+mn-lt"/>
              <a:ea typeface="宋体" pitchFamily="2" charset="-122"/>
              <a:cs typeface="宋体" pitchFamily="2" charset="-122"/>
            </a:endParaRPr>
          </a:p>
          <a:p>
            <a:pPr lvl="0" indent="203200" eaLnBrk="0" fontAlgn="base" hangingPunct="0">
              <a:spcBef>
                <a:spcPct val="0"/>
              </a:spcBef>
              <a:spcAft>
                <a:spcPct val="0"/>
              </a:spcAft>
            </a:pPr>
            <a:r>
              <a:rPr lang="en-US" altLang="zh-CN" sz="2000" b="1" dirty="0" smtClean="0">
                <a:latin typeface="+mn-lt"/>
                <a:ea typeface="宋体" pitchFamily="2" charset="-122"/>
                <a:cs typeface="Courier New" pitchFamily="49" charset="0"/>
              </a:rPr>
              <a:t>   x1 = (-b + </a:t>
            </a:r>
            <a:r>
              <a:rPr lang="en-US" altLang="zh-CN" sz="2000" b="1" dirty="0" err="1" smtClean="0">
                <a:latin typeface="+mn-lt"/>
                <a:ea typeface="宋体" pitchFamily="2" charset="-122"/>
                <a:cs typeface="Courier New" pitchFamily="49" charset="0"/>
              </a:rPr>
              <a:t>sqrt</a:t>
            </a:r>
            <a:r>
              <a:rPr lang="en-US" altLang="zh-CN" sz="2000" b="1" dirty="0" smtClean="0">
                <a:latin typeface="+mn-lt"/>
                <a:ea typeface="宋体" pitchFamily="2" charset="-122"/>
                <a:cs typeface="Courier New" pitchFamily="49" charset="0"/>
              </a:rPr>
              <a:t>(</a:t>
            </a:r>
            <a:r>
              <a:rPr lang="en-US" altLang="zh-CN" sz="2000" b="1" dirty="0" err="1" smtClean="0">
                <a:latin typeface="+mn-lt"/>
                <a:ea typeface="宋体" pitchFamily="2" charset="-122"/>
                <a:cs typeface="Courier New" pitchFamily="49" charset="0"/>
              </a:rPr>
              <a:t>dlt</a:t>
            </a:r>
            <a:r>
              <a:rPr lang="en-US" altLang="zh-CN" sz="2000" b="1" dirty="0" smtClean="0">
                <a:latin typeface="+mn-lt"/>
                <a:ea typeface="宋体" pitchFamily="2" charset="-122"/>
                <a:cs typeface="Courier New" pitchFamily="49" charset="0"/>
              </a:rPr>
              <a:t>)) / 2 / a; </a:t>
            </a:r>
            <a:endParaRPr lang="en-US" altLang="zh-CN" sz="2000" b="1" dirty="0" smtClean="0">
              <a:latin typeface="+mn-lt"/>
              <a:ea typeface="宋体" pitchFamily="2" charset="-122"/>
              <a:cs typeface="宋体" pitchFamily="2" charset="-122"/>
            </a:endParaRPr>
          </a:p>
          <a:p>
            <a:pPr lvl="0" indent="203200" eaLnBrk="0" fontAlgn="base" hangingPunct="0">
              <a:spcBef>
                <a:spcPct val="0"/>
              </a:spcBef>
              <a:spcAft>
                <a:spcPct val="0"/>
              </a:spcAft>
            </a:pPr>
            <a:r>
              <a:rPr lang="en-US" altLang="zh-CN" sz="2000" b="1" dirty="0" smtClean="0">
                <a:latin typeface="+mn-lt"/>
                <a:ea typeface="宋体" pitchFamily="2" charset="-122"/>
                <a:cs typeface="Courier New" pitchFamily="49" charset="0"/>
              </a:rPr>
              <a:t>   x2 = (-b - </a:t>
            </a:r>
            <a:r>
              <a:rPr lang="en-US" altLang="zh-CN" sz="2000" b="1" dirty="0" err="1" smtClean="0">
                <a:latin typeface="+mn-lt"/>
                <a:ea typeface="宋体" pitchFamily="2" charset="-122"/>
                <a:cs typeface="Courier New" pitchFamily="49" charset="0"/>
              </a:rPr>
              <a:t>sqrt</a:t>
            </a:r>
            <a:r>
              <a:rPr lang="en-US" altLang="zh-CN" sz="2000" b="1" dirty="0" smtClean="0">
                <a:latin typeface="+mn-lt"/>
                <a:ea typeface="宋体" pitchFamily="2" charset="-122"/>
                <a:cs typeface="Courier New" pitchFamily="49" charset="0"/>
              </a:rPr>
              <a:t>(</a:t>
            </a:r>
            <a:r>
              <a:rPr lang="en-US" altLang="zh-CN" sz="2000" b="1" dirty="0" err="1" smtClean="0">
                <a:latin typeface="+mn-lt"/>
                <a:ea typeface="宋体" pitchFamily="2" charset="-122"/>
                <a:cs typeface="Courier New" pitchFamily="49" charset="0"/>
              </a:rPr>
              <a:t>dlt</a:t>
            </a:r>
            <a:r>
              <a:rPr lang="en-US" altLang="zh-CN" sz="2000" b="1" dirty="0" smtClean="0">
                <a:latin typeface="+mn-lt"/>
                <a:ea typeface="宋体" pitchFamily="2" charset="-122"/>
                <a:cs typeface="Courier New" pitchFamily="49" charset="0"/>
              </a:rPr>
              <a:t>)) / 2 / a; </a:t>
            </a:r>
          </a:p>
          <a:p>
            <a:pPr lvl="0" indent="203200" fontAlgn="base">
              <a:spcBef>
                <a:spcPct val="0"/>
              </a:spcBef>
              <a:spcAft>
                <a:spcPct val="0"/>
              </a:spcAft>
            </a:pPr>
            <a:r>
              <a:rPr lang="en-US" altLang="zh-CN" sz="2000" b="1" dirty="0" smtClean="0">
                <a:latin typeface="+mn-lt"/>
                <a:ea typeface="宋体" pitchFamily="2" charset="-122"/>
                <a:cs typeface="Courier New" pitchFamily="49" charset="0"/>
              </a:rPr>
              <a:t>   </a:t>
            </a:r>
            <a:r>
              <a:rPr lang="en-US" altLang="zh-CN" sz="2000" b="1" dirty="0" err="1" smtClean="0">
                <a:latin typeface="+mn-lt"/>
                <a:ea typeface="宋体" pitchFamily="2" charset="-122"/>
                <a:cs typeface="Courier New" pitchFamily="49" charset="0"/>
              </a:rPr>
              <a:t>cout</a:t>
            </a:r>
            <a:r>
              <a:rPr lang="en-US" altLang="zh-CN" sz="2000" b="1" dirty="0" smtClean="0">
                <a:latin typeface="+mn-lt"/>
                <a:ea typeface="宋体" pitchFamily="2" charset="-122"/>
                <a:cs typeface="Courier New" pitchFamily="49" charset="0"/>
              </a:rPr>
              <a:t> &lt;&lt; "x1=" &lt;&lt; x1 &lt;&lt; "   x2=" &lt;&lt; x2 &lt;&lt; </a:t>
            </a:r>
            <a:r>
              <a:rPr lang="en-US" altLang="zh-CN" sz="2000" b="1" dirty="0" err="1" smtClean="0">
                <a:latin typeface="+mn-lt"/>
                <a:ea typeface="宋体" pitchFamily="2" charset="-122"/>
                <a:cs typeface="Courier New" pitchFamily="49" charset="0"/>
              </a:rPr>
              <a:t>endl</a:t>
            </a:r>
            <a:r>
              <a:rPr lang="en-US" altLang="zh-CN" sz="2000" b="1" dirty="0" smtClean="0">
                <a:latin typeface="+mn-lt"/>
                <a:ea typeface="宋体" pitchFamily="2" charset="-122"/>
                <a:cs typeface="Courier New" pitchFamily="49" charset="0"/>
              </a:rPr>
              <a:t>; </a:t>
            </a:r>
            <a:endParaRPr lang="en-US" altLang="zh-CN" sz="2000" b="1" dirty="0" smtClean="0">
              <a:latin typeface="+mn-lt"/>
              <a:ea typeface="宋体" pitchFamily="2" charset="-122"/>
              <a:cs typeface="宋体" pitchFamily="2" charset="-122"/>
            </a:endParaRPr>
          </a:p>
          <a:p>
            <a:pPr lvl="0" indent="203200" eaLnBrk="0" fontAlgn="base" hangingPunct="0">
              <a:spcBef>
                <a:spcPct val="0"/>
              </a:spcBef>
              <a:spcAft>
                <a:spcPct val="0"/>
              </a:spcAft>
            </a:pPr>
            <a:r>
              <a:rPr lang="en-US" altLang="zh-CN" sz="2000" b="1" dirty="0" smtClean="0">
                <a:latin typeface="+mn-lt"/>
                <a:ea typeface="宋体" pitchFamily="2" charset="-122"/>
                <a:cs typeface="Courier New" pitchFamily="49" charset="0"/>
              </a:rPr>
              <a:t>   return 0;</a:t>
            </a:r>
          </a:p>
          <a:p>
            <a:pPr lvl="0" indent="203200" eaLnBrk="0" fontAlgn="base" hangingPunct="0">
              <a:spcBef>
                <a:spcPct val="0"/>
              </a:spcBef>
              <a:spcAft>
                <a:spcPct val="0"/>
              </a:spcAft>
            </a:pPr>
            <a:r>
              <a:rPr lang="en-US" altLang="zh-CN" sz="2000" b="1" dirty="0" smtClean="0">
                <a:latin typeface="+mn-lt"/>
                <a:ea typeface="宋体" pitchFamily="2" charset="-122"/>
                <a:cs typeface="Courier New" pitchFamily="49" charset="0"/>
              </a:rPr>
              <a:t>}</a:t>
            </a:r>
            <a:r>
              <a:rPr lang="en-US" altLang="zh-CN" sz="2000" b="1" dirty="0" smtClean="0">
                <a:latin typeface="+mn-lt"/>
                <a:ea typeface="宋体" pitchFamily="2" charset="-122"/>
                <a:cs typeface="宋体" pitchFamily="2" charset="-122"/>
              </a:rPr>
              <a:t> </a:t>
            </a:r>
            <a:endParaRPr kumimoji="0" lang="zh-CN" altLang="en-US" sz="2000" b="1" i="0" u="none" strike="noStrike" cap="none" normalizeH="0" baseline="0" dirty="0" smtClean="0">
              <a:ln>
                <a:noFill/>
              </a:ln>
              <a:solidFill>
                <a:schemeClr val="tx1"/>
              </a:solidFill>
              <a:effectLst/>
              <a:latin typeface="+mn-lt"/>
              <a:ea typeface="宋体" pitchFamily="2" charset="-122"/>
              <a:cs typeface="宋体" pitchFamily="2" charset="-122"/>
            </a:endParaRPr>
          </a:p>
          <a:p>
            <a:pPr marL="0" marR="0" lvl="0" indent="20320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mn-lt"/>
              <a:ea typeface="宋体" pitchFamily="2" charset="-122"/>
              <a:cs typeface="宋体" pitchFamily="2" charset="-122"/>
            </a:endParaRPr>
          </a:p>
        </p:txBody>
      </p:sp>
      <p:sp>
        <p:nvSpPr>
          <p:cNvPr id="5" name="AutoShape 15"/>
          <p:cNvSpPr>
            <a:spLocks/>
          </p:cNvSpPr>
          <p:nvPr/>
        </p:nvSpPr>
        <p:spPr bwMode="auto">
          <a:xfrm>
            <a:off x="6740503" y="4154994"/>
            <a:ext cx="90488" cy="387546"/>
          </a:xfrm>
          <a:prstGeom prst="rightBrace">
            <a:avLst>
              <a:gd name="adj1" fmla="val 20468"/>
              <a:gd name="adj2" fmla="val 50000"/>
            </a:avLst>
          </a:prstGeom>
          <a:noFill/>
          <a:ln w="28575">
            <a:solidFill>
              <a:schemeClr val="tx1"/>
            </a:solidFill>
            <a:round/>
            <a:headEnd/>
            <a:tailEnd/>
          </a:ln>
          <a:effectLst/>
        </p:spPr>
        <p:txBody>
          <a:bodyPr vert="horz" wrap="square" lIns="0" tIns="0" rIns="0" bIns="0" numCol="1" anchor="t" anchorCtr="0" compatLnSpc="1">
            <a:prstTxWarp prst="textNoShape">
              <a:avLst/>
            </a:prstTxWarp>
          </a:bodyPr>
          <a:lstStyle/>
          <a:p>
            <a:endParaRPr lang="zh-CN" altLang="en-US"/>
          </a:p>
        </p:txBody>
      </p:sp>
      <p:sp>
        <p:nvSpPr>
          <p:cNvPr id="6" name="AutoShape 13"/>
          <p:cNvSpPr>
            <a:spLocks/>
          </p:cNvSpPr>
          <p:nvPr/>
        </p:nvSpPr>
        <p:spPr bwMode="auto">
          <a:xfrm>
            <a:off x="5942778" y="5065359"/>
            <a:ext cx="161926" cy="697583"/>
          </a:xfrm>
          <a:prstGeom prst="rightBrace">
            <a:avLst>
              <a:gd name="adj1" fmla="val 20468"/>
              <a:gd name="adj2" fmla="val 50000"/>
            </a:avLst>
          </a:prstGeom>
          <a:noFill/>
          <a:ln w="28575">
            <a:solidFill>
              <a:schemeClr val="tx1"/>
            </a:solidFill>
            <a:round/>
            <a:headEnd/>
            <a:tailEnd/>
          </a:ln>
          <a:effectLst/>
        </p:spPr>
        <p:txBody>
          <a:bodyPr vert="horz" wrap="square" lIns="0" tIns="0" rIns="0" bIns="0" numCol="1" anchor="t" anchorCtr="0" compatLnSpc="1">
            <a:prstTxWarp prst="textNoShape">
              <a:avLst/>
            </a:prstTxWarp>
          </a:bodyPr>
          <a:lstStyle/>
          <a:p>
            <a:endParaRPr lang="zh-CN" altLang="en-US"/>
          </a:p>
        </p:txBody>
      </p:sp>
      <p:sp>
        <p:nvSpPr>
          <p:cNvPr id="8" name="AutoShape 8"/>
          <p:cNvSpPr>
            <a:spLocks/>
          </p:cNvSpPr>
          <p:nvPr/>
        </p:nvSpPr>
        <p:spPr bwMode="auto">
          <a:xfrm>
            <a:off x="5485583" y="3347316"/>
            <a:ext cx="90487" cy="367736"/>
          </a:xfrm>
          <a:prstGeom prst="rightBrace">
            <a:avLst>
              <a:gd name="adj1" fmla="val 11257"/>
              <a:gd name="adj2" fmla="val 50000"/>
            </a:avLst>
          </a:prstGeom>
          <a:noFill/>
          <a:ln w="28575">
            <a:solidFill>
              <a:schemeClr val="tx1"/>
            </a:solidFill>
            <a:round/>
            <a:headEnd/>
            <a:tailEnd/>
          </a:ln>
          <a:effectLst/>
        </p:spPr>
        <p:txBody>
          <a:bodyPr vert="horz" wrap="square" lIns="0" tIns="0" rIns="0" bIns="0" numCol="1" anchor="t" anchorCtr="0" compatLnSpc="1">
            <a:prstTxWarp prst="textNoShape">
              <a:avLst/>
            </a:prstTxWarp>
          </a:bodyPr>
          <a:lstStyle/>
          <a:p>
            <a:endParaRPr lang="zh-CN" altLang="en-US"/>
          </a:p>
        </p:txBody>
      </p:sp>
      <p:sp>
        <p:nvSpPr>
          <p:cNvPr id="9" name="Text Box 9"/>
          <p:cNvSpPr txBox="1">
            <a:spLocks noChangeArrowheads="1"/>
          </p:cNvSpPr>
          <p:nvPr/>
        </p:nvSpPr>
        <p:spPr bwMode="auto">
          <a:xfrm>
            <a:off x="5802290" y="3233718"/>
            <a:ext cx="1357322" cy="4297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变量定义</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 name="Text Box 7"/>
          <p:cNvSpPr txBox="1">
            <a:spLocks noChangeArrowheads="1"/>
          </p:cNvSpPr>
          <p:nvPr/>
        </p:nvSpPr>
        <p:spPr bwMode="auto">
          <a:xfrm>
            <a:off x="7159612" y="4126304"/>
            <a:ext cx="1285884" cy="4400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输入阶段</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 name="Text Box 3"/>
          <p:cNvSpPr txBox="1">
            <a:spLocks noChangeArrowheads="1"/>
          </p:cNvSpPr>
          <p:nvPr/>
        </p:nvSpPr>
        <p:spPr bwMode="auto">
          <a:xfrm>
            <a:off x="6283306" y="5080876"/>
            <a:ext cx="1571636" cy="499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计算阶段</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 name="AutoShape 8"/>
          <p:cNvSpPr>
            <a:spLocks/>
          </p:cNvSpPr>
          <p:nvPr/>
        </p:nvSpPr>
        <p:spPr bwMode="auto">
          <a:xfrm>
            <a:off x="7986876" y="5840760"/>
            <a:ext cx="90487" cy="367736"/>
          </a:xfrm>
          <a:prstGeom prst="rightBrace">
            <a:avLst>
              <a:gd name="adj1" fmla="val 11257"/>
              <a:gd name="adj2" fmla="val 50000"/>
            </a:avLst>
          </a:prstGeom>
          <a:noFill/>
          <a:ln w="28575">
            <a:solidFill>
              <a:schemeClr val="tx1"/>
            </a:solidFill>
            <a:round/>
            <a:headEnd/>
            <a:tailEnd/>
          </a:ln>
          <a:effectLst/>
        </p:spPr>
        <p:txBody>
          <a:bodyPr vert="horz" wrap="square" lIns="0" tIns="0" rIns="0" bIns="0" numCol="1" anchor="t" anchorCtr="0" compatLnSpc="1">
            <a:prstTxWarp prst="textNoShape">
              <a:avLst/>
            </a:prstTxWarp>
          </a:bodyPr>
          <a:lstStyle/>
          <a:p>
            <a:endParaRPr lang="zh-CN" altLang="en-US"/>
          </a:p>
        </p:txBody>
      </p:sp>
      <p:sp>
        <p:nvSpPr>
          <p:cNvPr id="13" name="Text Box 2"/>
          <p:cNvSpPr txBox="1">
            <a:spLocks noChangeArrowheads="1"/>
          </p:cNvSpPr>
          <p:nvPr/>
        </p:nvSpPr>
        <p:spPr bwMode="auto">
          <a:xfrm>
            <a:off x="7970776" y="5814083"/>
            <a:ext cx="1357322" cy="277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输出阶段</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9234" name="Rectangle 2"/>
          <p:cNvSpPr>
            <a:spLocks noGrp="1" noChangeArrowheads="1"/>
          </p:cNvSpPr>
          <p:nvPr>
            <p:ph type="title"/>
          </p:nvPr>
        </p:nvSpPr>
        <p:spPr>
          <a:xfrm>
            <a:off x="685800" y="182563"/>
            <a:ext cx="7772400" cy="1143000"/>
          </a:xfrm>
        </p:spPr>
        <p:txBody>
          <a:bodyPr/>
          <a:lstStyle/>
          <a:p>
            <a:pPr eaLnBrk="1" hangingPunct="1">
              <a:defRPr/>
            </a:pPr>
            <a:r>
              <a:rPr lang="zh-CN" altLang="en-US" smtClean="0"/>
              <a:t>程序的组成</a:t>
            </a:r>
          </a:p>
        </p:txBody>
      </p:sp>
      <p:sp>
        <p:nvSpPr>
          <p:cNvPr id="27651" name="Rectangle 3"/>
          <p:cNvSpPr>
            <a:spLocks noGrp="1" noChangeArrowheads="1"/>
          </p:cNvSpPr>
          <p:nvPr>
            <p:ph type="body" idx="1"/>
          </p:nvPr>
        </p:nvSpPr>
        <p:spPr>
          <a:xfrm>
            <a:off x="339725" y="1433513"/>
            <a:ext cx="8597900" cy="5295900"/>
          </a:xfrm>
        </p:spPr>
        <p:txBody>
          <a:bodyPr/>
          <a:lstStyle/>
          <a:p>
            <a:pPr eaLnBrk="1" hangingPunct="1">
              <a:lnSpc>
                <a:spcPct val="110000"/>
              </a:lnSpc>
            </a:pPr>
            <a:r>
              <a:rPr lang="zh-CN" altLang="en-US" sz="2800" smtClean="0"/>
              <a:t>变量定义：为一些在程序编写时值未知的数据预约它们的存放处 </a:t>
            </a:r>
          </a:p>
          <a:p>
            <a:pPr eaLnBrk="1" hangingPunct="1">
              <a:lnSpc>
                <a:spcPct val="110000"/>
              </a:lnSpc>
            </a:pPr>
            <a:r>
              <a:rPr lang="zh-CN" altLang="en-US" sz="2800" smtClean="0"/>
              <a:t>输入阶段 ：获取执行时才能确定的用户数据。输入过程一般包括两步：</a:t>
            </a:r>
          </a:p>
          <a:p>
            <a:pPr lvl="1" eaLnBrk="1" hangingPunct="1">
              <a:lnSpc>
                <a:spcPct val="110000"/>
              </a:lnSpc>
            </a:pPr>
            <a:r>
              <a:rPr lang="zh-CN" altLang="en-US" sz="2400" smtClean="0"/>
              <a:t>显示提示信息</a:t>
            </a:r>
          </a:p>
          <a:p>
            <a:pPr lvl="1" eaLnBrk="1" hangingPunct="1">
              <a:lnSpc>
                <a:spcPct val="110000"/>
              </a:lnSpc>
            </a:pPr>
            <a:r>
              <a:rPr lang="zh-CN" altLang="en-US" sz="2400" smtClean="0"/>
              <a:t>读取数据 </a:t>
            </a:r>
          </a:p>
          <a:p>
            <a:pPr eaLnBrk="1" hangingPunct="1">
              <a:lnSpc>
                <a:spcPct val="110000"/>
              </a:lnSpc>
            </a:pPr>
            <a:r>
              <a:rPr lang="zh-CN" altLang="en-US" sz="2800" smtClean="0"/>
              <a:t>计算阶段 ：由输入推导出输出的过程。通常通过各种计算得到。</a:t>
            </a:r>
          </a:p>
          <a:p>
            <a:pPr eaLnBrk="1" hangingPunct="1">
              <a:lnSpc>
                <a:spcPct val="110000"/>
              </a:lnSpc>
            </a:pPr>
            <a:r>
              <a:rPr lang="zh-CN" altLang="en-US" sz="2800" smtClean="0"/>
              <a:t>输出阶段：显示程序执行的结果</a:t>
            </a:r>
          </a:p>
          <a:p>
            <a:pPr eaLnBrk="1" hangingPunct="1">
              <a:lnSpc>
                <a:spcPct val="110000"/>
              </a:lnSpc>
            </a:pPr>
            <a:r>
              <a:rPr lang="zh-CN" altLang="en-US" sz="2800" smtClean="0"/>
              <a:t>各阶段之间一般用空行分开</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hangingPunct="1">
              <a:defRPr/>
            </a:pPr>
            <a:r>
              <a:rPr lang="en-US" altLang="zh-CN" smtClean="0"/>
              <a:t>C++</a:t>
            </a:r>
            <a:r>
              <a:rPr lang="zh-CN" altLang="en-US" smtClean="0"/>
              <a:t>程序的基本组成</a:t>
            </a:r>
          </a:p>
        </p:txBody>
      </p:sp>
      <p:sp>
        <p:nvSpPr>
          <p:cNvPr id="7171" name="Rectangle 3"/>
          <p:cNvSpPr>
            <a:spLocks noGrp="1" noChangeArrowheads="1"/>
          </p:cNvSpPr>
          <p:nvPr>
            <p:ph type="body" idx="1"/>
          </p:nvPr>
        </p:nvSpPr>
        <p:spPr>
          <a:xfrm>
            <a:off x="685800" y="1981200"/>
            <a:ext cx="7772400" cy="654050"/>
          </a:xfrm>
        </p:spPr>
        <p:txBody>
          <a:bodyPr/>
          <a:lstStyle/>
          <a:p>
            <a:pPr eaLnBrk="1" hangingPunct="1"/>
            <a:r>
              <a:rPr lang="zh-CN" altLang="en-US" smtClean="0"/>
              <a:t>基本的</a:t>
            </a:r>
            <a:r>
              <a:rPr lang="en-US" altLang="zh-CN" smtClean="0"/>
              <a:t>C++</a:t>
            </a:r>
            <a:r>
              <a:rPr lang="zh-CN" altLang="en-US" smtClean="0"/>
              <a:t>程序结构</a:t>
            </a:r>
          </a:p>
        </p:txBody>
      </p:sp>
      <p:sp>
        <p:nvSpPr>
          <p:cNvPr id="7172" name="Text Box 4"/>
          <p:cNvSpPr txBox="1">
            <a:spLocks noChangeArrowheads="1"/>
          </p:cNvSpPr>
          <p:nvPr/>
        </p:nvSpPr>
        <p:spPr bwMode="auto">
          <a:xfrm>
            <a:off x="1055688" y="2720975"/>
            <a:ext cx="6845300" cy="3746500"/>
          </a:xfrm>
          <a:prstGeom prst="rect">
            <a:avLst/>
          </a:prstGeom>
          <a:noFill/>
          <a:ln w="12700" cap="sq">
            <a:noFill/>
            <a:miter lim="800000"/>
            <a:headEnd type="none" w="sm" len="sm"/>
            <a:tailEnd type="none" w="sm" len="sm"/>
          </a:ln>
        </p:spPr>
        <p:txBody>
          <a:bodyPr>
            <a:spAutoFit/>
          </a:bodyPr>
          <a:lstStyle/>
          <a:p>
            <a:pPr>
              <a:spcBef>
                <a:spcPct val="10000"/>
              </a:spcBef>
            </a:pPr>
            <a:r>
              <a:rPr lang="en-US" altLang="zh-CN" sz="2000" b="1"/>
              <a:t>// File: hello.cpp</a:t>
            </a:r>
          </a:p>
          <a:p>
            <a:pPr>
              <a:spcBef>
                <a:spcPct val="10000"/>
              </a:spcBef>
            </a:pPr>
            <a:r>
              <a:rPr lang="en-US" altLang="zh-CN" sz="2000" b="1"/>
              <a:t>// this program prints the message</a:t>
            </a:r>
          </a:p>
          <a:p>
            <a:pPr>
              <a:spcBef>
                <a:spcPct val="10000"/>
              </a:spcBef>
            </a:pPr>
            <a:r>
              <a:rPr lang="en-US" altLang="zh-CN" sz="2000" b="1"/>
              <a:t>// “hello everyone” on the screen</a:t>
            </a:r>
          </a:p>
          <a:p>
            <a:pPr>
              <a:spcBef>
                <a:spcPct val="10000"/>
              </a:spcBef>
            </a:pPr>
            <a:endParaRPr lang="en-US" altLang="zh-CN" sz="2000" b="1"/>
          </a:p>
          <a:p>
            <a:pPr>
              <a:spcBef>
                <a:spcPct val="10000"/>
              </a:spcBef>
            </a:pPr>
            <a:r>
              <a:rPr lang="en-US" altLang="zh-CN" sz="2000" b="1"/>
              <a:t>#include &lt;iostream&gt;</a:t>
            </a:r>
          </a:p>
          <a:p>
            <a:pPr>
              <a:spcBef>
                <a:spcPct val="10000"/>
              </a:spcBef>
            </a:pPr>
            <a:endParaRPr lang="en-US" altLang="zh-CN" sz="2000" b="1"/>
          </a:p>
          <a:p>
            <a:pPr>
              <a:spcBef>
                <a:spcPct val="10000"/>
              </a:spcBef>
            </a:pPr>
            <a:r>
              <a:rPr lang="en-US" altLang="zh-CN" sz="2000" b="1"/>
              <a:t>int main()</a:t>
            </a:r>
          </a:p>
          <a:p>
            <a:pPr>
              <a:spcBef>
                <a:spcPct val="10000"/>
              </a:spcBef>
            </a:pPr>
            <a:r>
              <a:rPr lang="en-US" altLang="zh-CN" sz="2000" b="1"/>
              <a:t>{</a:t>
            </a:r>
          </a:p>
          <a:p>
            <a:pPr>
              <a:spcBef>
                <a:spcPct val="10000"/>
              </a:spcBef>
            </a:pPr>
            <a:r>
              <a:rPr lang="en-US" altLang="zh-CN" sz="2000" b="1"/>
              <a:t>  std::cout &lt;&lt; “hello everyone” &lt;&lt; std::endl;</a:t>
            </a:r>
          </a:p>
          <a:p>
            <a:pPr>
              <a:spcBef>
                <a:spcPct val="10000"/>
              </a:spcBef>
            </a:pPr>
            <a:r>
              <a:rPr lang="en-US" altLang="zh-CN" sz="2000" b="1"/>
              <a:t>  return 0;</a:t>
            </a:r>
          </a:p>
          <a:p>
            <a:pPr>
              <a:spcBef>
                <a:spcPct val="10000"/>
              </a:spcBef>
            </a:pPr>
            <a:r>
              <a:rPr lang="en-US" altLang="zh-CN" sz="2000" b="1"/>
              <a:t>}</a:t>
            </a:r>
          </a:p>
        </p:txBody>
      </p:sp>
      <p:sp>
        <p:nvSpPr>
          <p:cNvPr id="7173" name="AutoShape 5"/>
          <p:cNvSpPr>
            <a:spLocks/>
          </p:cNvSpPr>
          <p:nvPr/>
        </p:nvSpPr>
        <p:spPr bwMode="auto">
          <a:xfrm>
            <a:off x="5513388" y="2873375"/>
            <a:ext cx="107950" cy="968375"/>
          </a:xfrm>
          <a:prstGeom prst="rightBrace">
            <a:avLst>
              <a:gd name="adj1" fmla="val 74755"/>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7174" name="AutoShape 6"/>
          <p:cNvSpPr>
            <a:spLocks/>
          </p:cNvSpPr>
          <p:nvPr/>
        </p:nvSpPr>
        <p:spPr bwMode="auto">
          <a:xfrm>
            <a:off x="4086225" y="4110038"/>
            <a:ext cx="88900" cy="403225"/>
          </a:xfrm>
          <a:prstGeom prst="rightBrace">
            <a:avLst>
              <a:gd name="adj1" fmla="val 37798"/>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7175" name="AutoShape 7"/>
          <p:cNvSpPr>
            <a:spLocks/>
          </p:cNvSpPr>
          <p:nvPr/>
        </p:nvSpPr>
        <p:spPr bwMode="auto">
          <a:xfrm>
            <a:off x="6748463" y="5002213"/>
            <a:ext cx="95250" cy="1477962"/>
          </a:xfrm>
          <a:prstGeom prst="rightBrace">
            <a:avLst>
              <a:gd name="adj1" fmla="val 129306"/>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7176" name="Text Box 8"/>
          <p:cNvSpPr txBox="1">
            <a:spLocks noChangeArrowheads="1"/>
          </p:cNvSpPr>
          <p:nvPr/>
        </p:nvSpPr>
        <p:spPr bwMode="auto">
          <a:xfrm>
            <a:off x="6024563" y="3146425"/>
            <a:ext cx="1828800" cy="51911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ea typeface="楷体_GB2312" pitchFamily="49" charset="-122"/>
              </a:rPr>
              <a:t>程序注释</a:t>
            </a:r>
          </a:p>
        </p:txBody>
      </p:sp>
      <p:sp>
        <p:nvSpPr>
          <p:cNvPr id="7177" name="Text Box 9"/>
          <p:cNvSpPr txBox="1">
            <a:spLocks noChangeArrowheads="1"/>
          </p:cNvSpPr>
          <p:nvPr/>
        </p:nvSpPr>
        <p:spPr bwMode="auto">
          <a:xfrm>
            <a:off x="4492625" y="4081463"/>
            <a:ext cx="2255838"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b="1">
                <a:ea typeface="楷体_GB2312" pitchFamily="49" charset="-122"/>
              </a:rPr>
              <a:t>预处理命令</a:t>
            </a:r>
          </a:p>
        </p:txBody>
      </p:sp>
      <p:sp>
        <p:nvSpPr>
          <p:cNvPr id="7178" name="Text Box 10"/>
          <p:cNvSpPr txBox="1">
            <a:spLocks noChangeArrowheads="1"/>
          </p:cNvSpPr>
          <p:nvPr/>
        </p:nvSpPr>
        <p:spPr bwMode="auto">
          <a:xfrm>
            <a:off x="7080250" y="5186363"/>
            <a:ext cx="1546225" cy="51911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ea typeface="楷体_GB2312" pitchFamily="49" charset="-122"/>
              </a:rPr>
              <a:t>主程序</a:t>
            </a:r>
          </a:p>
        </p:txBody>
      </p:sp>
      <p:sp>
        <p:nvSpPr>
          <p:cNvPr id="7179" name="AutoShape 1026"/>
          <p:cNvSpPr>
            <a:spLocks noChangeArrowheads="1"/>
          </p:cNvSpPr>
          <p:nvPr/>
        </p:nvSpPr>
        <p:spPr bwMode="auto">
          <a:xfrm rot="-5400000" flipH="1" flipV="1">
            <a:off x="6367463" y="41322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7180" name="AutoShape 1027"/>
          <p:cNvSpPr>
            <a:spLocks noChangeArrowheads="1"/>
          </p:cNvSpPr>
          <p:nvPr/>
        </p:nvSpPr>
        <p:spPr bwMode="auto">
          <a:xfrm rot="-5400000" flipH="1" flipV="1">
            <a:off x="7929563" y="3221038"/>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7181" name="AutoShape 1028"/>
          <p:cNvSpPr>
            <a:spLocks noChangeArrowheads="1"/>
          </p:cNvSpPr>
          <p:nvPr/>
        </p:nvSpPr>
        <p:spPr bwMode="auto">
          <a:xfrm rot="-5400000" flipH="1" flipV="1">
            <a:off x="8386763" y="52498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5570" name="Rectangle 2"/>
          <p:cNvSpPr>
            <a:spLocks noGrp="1" noChangeArrowheads="1"/>
          </p:cNvSpPr>
          <p:nvPr>
            <p:ph type="title"/>
          </p:nvPr>
        </p:nvSpPr>
        <p:spPr/>
        <p:txBody>
          <a:bodyPr/>
          <a:lstStyle/>
          <a:p>
            <a:pPr eaLnBrk="1" hangingPunct="1">
              <a:defRPr/>
            </a:pPr>
            <a:r>
              <a:rPr lang="zh-CN" altLang="en-US" smtClean="0"/>
              <a:t>第二章 通过例子学习 </a:t>
            </a:r>
          </a:p>
        </p:txBody>
      </p:sp>
      <p:sp>
        <p:nvSpPr>
          <p:cNvPr id="28675" name="AutoShape 3"/>
          <p:cNvSpPr>
            <a:spLocks noChangeArrowheads="1"/>
          </p:cNvSpPr>
          <p:nvPr/>
        </p:nvSpPr>
        <p:spPr bwMode="auto">
          <a:xfrm rot="-5400000" flipH="1" flipV="1">
            <a:off x="3314700" y="2730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8676" name="AutoShape 4"/>
          <p:cNvSpPr>
            <a:spLocks noChangeArrowheads="1"/>
          </p:cNvSpPr>
          <p:nvPr/>
        </p:nvSpPr>
        <p:spPr bwMode="auto">
          <a:xfrm rot="-5400000" flipH="1" flipV="1">
            <a:off x="3314700" y="2120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8677" name="Rectangle 5"/>
          <p:cNvSpPr>
            <a:spLocks noGrp="1" noChangeArrowheads="1"/>
          </p:cNvSpPr>
          <p:nvPr>
            <p:ph type="body" idx="1"/>
          </p:nvPr>
        </p:nvSpPr>
        <p:spPr>
          <a:xfrm>
            <a:off x="685800" y="1981200"/>
            <a:ext cx="2390775" cy="4114800"/>
          </a:xfrm>
        </p:spPr>
        <p:txBody>
          <a:bodyPr/>
          <a:lstStyle/>
          <a:p>
            <a:pPr eaLnBrk="1" hangingPunct="1">
              <a:lnSpc>
                <a:spcPct val="120000"/>
              </a:lnSpc>
              <a:buFont typeface="Wingdings" pitchFamily="2" charset="2"/>
              <a:buNone/>
            </a:pPr>
            <a:r>
              <a:rPr lang="zh-CN" altLang="en-US" sz="2800" smtClean="0"/>
              <a:t>第一个程序</a:t>
            </a:r>
          </a:p>
          <a:p>
            <a:pPr eaLnBrk="1" hangingPunct="1">
              <a:lnSpc>
                <a:spcPct val="120000"/>
              </a:lnSpc>
              <a:buFont typeface="Wingdings" pitchFamily="2" charset="2"/>
              <a:buNone/>
            </a:pPr>
            <a:r>
              <a:rPr lang="zh-CN" altLang="en-US" sz="2800" smtClean="0"/>
              <a:t>第二个程序</a:t>
            </a:r>
          </a:p>
          <a:p>
            <a:pPr eaLnBrk="1" hangingPunct="1">
              <a:lnSpc>
                <a:spcPct val="120000"/>
              </a:lnSpc>
              <a:buFont typeface="Wingdings" pitchFamily="2" charset="2"/>
              <a:buNone/>
            </a:pPr>
            <a:r>
              <a:rPr lang="zh-CN" altLang="en-US" sz="2800" smtClean="0"/>
              <a:t>变量定义</a:t>
            </a:r>
          </a:p>
          <a:p>
            <a:pPr eaLnBrk="1" hangingPunct="1">
              <a:lnSpc>
                <a:spcPct val="120000"/>
              </a:lnSpc>
              <a:buFont typeface="Wingdings" pitchFamily="2" charset="2"/>
              <a:buNone/>
            </a:pPr>
            <a:r>
              <a:rPr lang="zh-CN" altLang="en-US" sz="2800" smtClean="0"/>
              <a:t>数据类型</a:t>
            </a:r>
          </a:p>
          <a:p>
            <a:pPr eaLnBrk="1" hangingPunct="1">
              <a:lnSpc>
                <a:spcPct val="120000"/>
              </a:lnSpc>
              <a:buFont typeface="Wingdings" pitchFamily="2" charset="2"/>
              <a:buNone/>
            </a:pPr>
            <a:r>
              <a:rPr lang="zh-CN" altLang="en-US" sz="2800" smtClean="0"/>
              <a:t>符号常量</a:t>
            </a:r>
          </a:p>
          <a:p>
            <a:pPr eaLnBrk="1" hangingPunct="1">
              <a:lnSpc>
                <a:spcPct val="120000"/>
              </a:lnSpc>
              <a:buFont typeface="Wingdings" pitchFamily="2" charset="2"/>
              <a:buNone/>
            </a:pPr>
            <a:r>
              <a:rPr lang="zh-CN" altLang="en-US" sz="2800" smtClean="0"/>
              <a:t>算术表达式</a:t>
            </a:r>
          </a:p>
        </p:txBody>
      </p:sp>
      <p:sp>
        <p:nvSpPr>
          <p:cNvPr id="28678" name="Rectangle 6"/>
          <p:cNvSpPr>
            <a:spLocks noChangeArrowheads="1"/>
          </p:cNvSpPr>
          <p:nvPr/>
        </p:nvSpPr>
        <p:spPr bwMode="auto">
          <a:xfrm>
            <a:off x="4559300" y="2133600"/>
            <a:ext cx="3095625"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赋值表达式</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自增自减运算符</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强制类型转换</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数据的输入输出</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构思一个程序</a:t>
            </a:r>
          </a:p>
        </p:txBody>
      </p:sp>
      <p:sp>
        <p:nvSpPr>
          <p:cNvPr id="28679" name="AutoShape 7"/>
          <p:cNvSpPr>
            <a:spLocks noChangeArrowheads="1"/>
          </p:cNvSpPr>
          <p:nvPr/>
        </p:nvSpPr>
        <p:spPr bwMode="auto">
          <a:xfrm rot="-5400000" flipH="1" flipV="1">
            <a:off x="7502525" y="2946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8680" name="AutoShape 8"/>
          <p:cNvSpPr>
            <a:spLocks noChangeArrowheads="1"/>
          </p:cNvSpPr>
          <p:nvPr/>
        </p:nvSpPr>
        <p:spPr bwMode="auto">
          <a:xfrm rot="-5400000" flipH="1" flipV="1">
            <a:off x="7502525" y="22733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8681" name="AutoShape 9"/>
          <p:cNvSpPr>
            <a:spLocks noChangeArrowheads="1"/>
          </p:cNvSpPr>
          <p:nvPr/>
        </p:nvSpPr>
        <p:spPr bwMode="auto">
          <a:xfrm rot="-5400000" flipH="1" flipV="1">
            <a:off x="7502525" y="48323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8682" name="AutoShape 10"/>
          <p:cNvSpPr>
            <a:spLocks noChangeArrowheads="1"/>
          </p:cNvSpPr>
          <p:nvPr/>
        </p:nvSpPr>
        <p:spPr bwMode="auto">
          <a:xfrm rot="-5400000" flipH="1" flipV="1">
            <a:off x="7502525" y="3594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8683" name="AutoShape 11"/>
          <p:cNvSpPr>
            <a:spLocks noChangeArrowheads="1"/>
          </p:cNvSpPr>
          <p:nvPr/>
        </p:nvSpPr>
        <p:spPr bwMode="auto">
          <a:xfrm rot="-5400000" flipH="1" flipV="1">
            <a:off x="7502525" y="4203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8684" name="AutoShape 12"/>
          <p:cNvSpPr>
            <a:spLocks noChangeArrowheads="1"/>
          </p:cNvSpPr>
          <p:nvPr/>
        </p:nvSpPr>
        <p:spPr bwMode="auto">
          <a:xfrm rot="-5400000" flipH="1" flipV="1">
            <a:off x="3289300" y="51371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8685" name="AutoShape 13"/>
          <p:cNvSpPr>
            <a:spLocks noChangeArrowheads="1"/>
          </p:cNvSpPr>
          <p:nvPr/>
        </p:nvSpPr>
        <p:spPr bwMode="auto">
          <a:xfrm rot="-5400000" flipH="1" flipV="1">
            <a:off x="3289300" y="4470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8686" name="AutoShape 14"/>
          <p:cNvSpPr>
            <a:spLocks noChangeArrowheads="1"/>
          </p:cNvSpPr>
          <p:nvPr/>
        </p:nvSpPr>
        <p:spPr bwMode="auto">
          <a:xfrm rot="-5400000" flipH="1" flipV="1">
            <a:off x="3289300" y="38989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8687" name="AutoShape 15"/>
          <p:cNvSpPr>
            <a:spLocks noChangeArrowheads="1"/>
          </p:cNvSpPr>
          <p:nvPr/>
        </p:nvSpPr>
        <p:spPr bwMode="auto">
          <a:xfrm rot="-5400000" flipH="1" flipV="1">
            <a:off x="3289300" y="3314700"/>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6594" name="Rectangle 2"/>
          <p:cNvSpPr>
            <a:spLocks noGrp="1" noChangeArrowheads="1"/>
          </p:cNvSpPr>
          <p:nvPr>
            <p:ph type="title"/>
          </p:nvPr>
        </p:nvSpPr>
        <p:spPr>
          <a:xfrm>
            <a:off x="685800" y="214313"/>
            <a:ext cx="7772400" cy="1143000"/>
          </a:xfrm>
        </p:spPr>
        <p:txBody>
          <a:bodyPr/>
          <a:lstStyle/>
          <a:p>
            <a:pPr eaLnBrk="1" hangingPunct="1">
              <a:defRPr/>
            </a:pPr>
            <a:r>
              <a:rPr lang="zh-CN" altLang="en-US" smtClean="0"/>
              <a:t>变量定义</a:t>
            </a:r>
          </a:p>
        </p:txBody>
      </p:sp>
      <p:sp>
        <p:nvSpPr>
          <p:cNvPr id="29699" name="Rectangle 3"/>
          <p:cNvSpPr>
            <a:spLocks noGrp="1" noChangeArrowheads="1"/>
          </p:cNvSpPr>
          <p:nvPr>
            <p:ph type="body" idx="1"/>
          </p:nvPr>
        </p:nvSpPr>
        <p:spPr>
          <a:xfrm>
            <a:off x="533400" y="1217613"/>
            <a:ext cx="8064500" cy="5314950"/>
          </a:xfrm>
        </p:spPr>
        <p:txBody>
          <a:bodyPr/>
          <a:lstStyle/>
          <a:p>
            <a:pPr eaLnBrk="1" hangingPunct="1">
              <a:lnSpc>
                <a:spcPct val="120000"/>
              </a:lnSpc>
            </a:pPr>
            <a:r>
              <a:rPr lang="zh-CN" altLang="en-US" sz="2400" smtClean="0"/>
              <a:t>变量，也称为对象，是数据的存放之处 </a:t>
            </a:r>
          </a:p>
          <a:p>
            <a:pPr eaLnBrk="1" hangingPunct="1">
              <a:lnSpc>
                <a:spcPct val="120000"/>
              </a:lnSpc>
            </a:pPr>
            <a:r>
              <a:rPr lang="zh-CN" altLang="en-US" sz="2400" smtClean="0"/>
              <a:t>变量有三个重要属性：名称、值、类型 。变量定义就是告诉编译器变量的名字及该变量中可以存放哪一类数据类型的值</a:t>
            </a:r>
          </a:p>
          <a:p>
            <a:pPr eaLnBrk="1" hangingPunct="1">
              <a:lnSpc>
                <a:spcPct val="120000"/>
              </a:lnSpc>
            </a:pPr>
            <a:r>
              <a:rPr lang="en-US" altLang="zh-CN" sz="2400" smtClean="0"/>
              <a:t>C</a:t>
            </a:r>
            <a:r>
              <a:rPr lang="zh-CN" altLang="en-US" sz="2400" smtClean="0"/>
              <a:t>语言中变量定义的格式</a:t>
            </a:r>
            <a:r>
              <a:rPr lang="en-US" altLang="zh-CN" sz="2400" smtClean="0"/>
              <a:t>: </a:t>
            </a:r>
          </a:p>
          <a:p>
            <a:pPr eaLnBrk="1" hangingPunct="1">
              <a:lnSpc>
                <a:spcPct val="120000"/>
              </a:lnSpc>
              <a:buFont typeface="Wingdings" pitchFamily="2" charset="2"/>
              <a:buNone/>
            </a:pPr>
            <a:r>
              <a:rPr lang="en-US" altLang="zh-CN" sz="2400" smtClean="0"/>
              <a:t>      </a:t>
            </a:r>
            <a:r>
              <a:rPr lang="zh-CN" altLang="en-US" sz="2400" smtClean="0"/>
              <a:t>类型名  变量名</a:t>
            </a:r>
            <a:r>
              <a:rPr lang="en-US" altLang="zh-CN" sz="2400" smtClean="0"/>
              <a:t>1</a:t>
            </a:r>
            <a:r>
              <a:rPr lang="zh-CN" altLang="en-US" sz="2400" smtClean="0"/>
              <a:t>，变量名</a:t>
            </a:r>
            <a:r>
              <a:rPr lang="en-US" altLang="zh-CN" sz="2400" smtClean="0"/>
              <a:t>2</a:t>
            </a:r>
            <a:r>
              <a:rPr lang="zh-CN" altLang="en-US" sz="2400" smtClean="0"/>
              <a:t>，</a:t>
            </a:r>
            <a:r>
              <a:rPr lang="en-US" altLang="zh-CN" sz="2400" smtClean="0"/>
              <a:t>…</a:t>
            </a:r>
            <a:r>
              <a:rPr lang="zh-CN" altLang="en-US" sz="2400" smtClean="0"/>
              <a:t>，变量名</a:t>
            </a:r>
            <a:r>
              <a:rPr lang="en-US" altLang="zh-CN" sz="2400" smtClean="0"/>
              <a:t>n</a:t>
            </a:r>
            <a:r>
              <a:rPr lang="zh-CN" altLang="en-US" sz="2400" smtClean="0"/>
              <a:t>；</a:t>
            </a:r>
          </a:p>
          <a:p>
            <a:pPr eaLnBrk="1" hangingPunct="1">
              <a:lnSpc>
                <a:spcPct val="120000"/>
              </a:lnSpc>
            </a:pPr>
            <a:r>
              <a:rPr lang="zh-CN" altLang="en-US" sz="2400" smtClean="0"/>
              <a:t>如：</a:t>
            </a:r>
          </a:p>
          <a:p>
            <a:pPr eaLnBrk="1" hangingPunct="1">
              <a:lnSpc>
                <a:spcPct val="120000"/>
              </a:lnSpc>
              <a:buFont typeface="Wingdings" pitchFamily="2" charset="2"/>
              <a:buNone/>
            </a:pPr>
            <a:r>
              <a:rPr lang="zh-CN" altLang="en-US" sz="2400" smtClean="0"/>
              <a:t>      </a:t>
            </a:r>
            <a:r>
              <a:rPr lang="en-US" altLang="zh-CN" sz="2400" smtClean="0"/>
              <a:t>int num1, num2;</a:t>
            </a:r>
          </a:p>
          <a:p>
            <a:pPr eaLnBrk="1" hangingPunct="1">
              <a:lnSpc>
                <a:spcPct val="120000"/>
              </a:lnSpc>
              <a:buFont typeface="Wingdings" pitchFamily="2" charset="2"/>
              <a:buNone/>
            </a:pPr>
            <a:r>
              <a:rPr lang="en-US" altLang="zh-CN" sz="2400" smtClean="0"/>
              <a:t>      double  area;</a:t>
            </a:r>
          </a:p>
          <a:p>
            <a:pPr eaLnBrk="1" hangingPunct="1">
              <a:lnSpc>
                <a:spcPct val="120000"/>
              </a:lnSpc>
            </a:pPr>
            <a:r>
              <a:rPr lang="zh-CN" altLang="en-US" sz="2400" smtClean="0"/>
              <a:t>在</a:t>
            </a:r>
            <a:r>
              <a:rPr lang="en-US" altLang="zh-CN" sz="2400" smtClean="0"/>
              <a:t>C</a:t>
            </a:r>
            <a:r>
              <a:rPr lang="zh-CN" altLang="en-US" sz="2400" smtClean="0"/>
              <a:t>语言中，每个变量在使用前必须被定义，以便编译器检查变量使用的合法性。</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1714" name="Rectangle 2"/>
          <p:cNvSpPr>
            <a:spLocks noGrp="1" noChangeArrowheads="1"/>
          </p:cNvSpPr>
          <p:nvPr>
            <p:ph type="title"/>
          </p:nvPr>
        </p:nvSpPr>
        <p:spPr>
          <a:xfrm>
            <a:off x="685800" y="152400"/>
            <a:ext cx="7772400" cy="1143000"/>
          </a:xfrm>
        </p:spPr>
        <p:txBody>
          <a:bodyPr/>
          <a:lstStyle/>
          <a:p>
            <a:pPr eaLnBrk="1" hangingPunct="1">
              <a:defRPr/>
            </a:pPr>
            <a:r>
              <a:rPr lang="zh-CN" altLang="en-US" smtClean="0"/>
              <a:t>变量命名</a:t>
            </a:r>
          </a:p>
        </p:txBody>
      </p:sp>
      <p:sp>
        <p:nvSpPr>
          <p:cNvPr id="30723" name="Rectangle 3"/>
          <p:cNvSpPr>
            <a:spLocks noGrp="1" noChangeArrowheads="1"/>
          </p:cNvSpPr>
          <p:nvPr>
            <p:ph type="body" idx="1"/>
          </p:nvPr>
        </p:nvSpPr>
        <p:spPr>
          <a:xfrm>
            <a:off x="309563" y="1295400"/>
            <a:ext cx="8583612" cy="5413375"/>
          </a:xfrm>
        </p:spPr>
        <p:txBody>
          <a:bodyPr/>
          <a:lstStyle/>
          <a:p>
            <a:pPr marL="609600" indent="-609600" eaLnBrk="1" hangingPunct="1">
              <a:lnSpc>
                <a:spcPct val="120000"/>
              </a:lnSpc>
            </a:pPr>
            <a:r>
              <a:rPr lang="zh-CN" altLang="en-US" sz="2400" smtClean="0"/>
              <a:t>名字必须以字母或下划线开头。</a:t>
            </a:r>
            <a:r>
              <a:rPr lang="en-US" altLang="zh-CN" sz="2400" smtClean="0"/>
              <a:t>C</a:t>
            </a:r>
            <a:r>
              <a:rPr lang="zh-CN" altLang="en-US" sz="2400" smtClean="0"/>
              <a:t>语言中，名字中出现的大写和小写字母被看作是不同的字符，因此</a:t>
            </a:r>
            <a:r>
              <a:rPr lang="en-US" altLang="zh-CN" sz="2400" smtClean="0"/>
              <a:t>ABC</a:t>
            </a:r>
            <a:r>
              <a:rPr lang="zh-CN" altLang="en-US" sz="2400" smtClean="0"/>
              <a:t>，</a:t>
            </a:r>
            <a:r>
              <a:rPr lang="en-US" altLang="zh-CN" sz="2400" smtClean="0"/>
              <a:t>Abc</a:t>
            </a:r>
            <a:r>
              <a:rPr lang="zh-CN" altLang="en-US" sz="2400" smtClean="0"/>
              <a:t>，</a:t>
            </a:r>
            <a:r>
              <a:rPr lang="en-US" altLang="zh-CN" sz="2400" smtClean="0"/>
              <a:t>abc</a:t>
            </a:r>
            <a:r>
              <a:rPr lang="zh-CN" altLang="en-US" sz="2400" smtClean="0"/>
              <a:t>是三个独立的变量名。</a:t>
            </a:r>
          </a:p>
          <a:p>
            <a:pPr marL="609600" indent="-609600" eaLnBrk="1" hangingPunct="1">
              <a:lnSpc>
                <a:spcPct val="120000"/>
              </a:lnSpc>
            </a:pPr>
            <a:r>
              <a:rPr lang="zh-CN" altLang="en-US" sz="2400" smtClean="0"/>
              <a:t>名字中的其它字符必须是字母、数字或下划线，不得使用空格和其它特殊符号</a:t>
            </a:r>
          </a:p>
          <a:p>
            <a:pPr marL="609600" indent="-609600" eaLnBrk="1" hangingPunct="1">
              <a:lnSpc>
                <a:spcPct val="120000"/>
              </a:lnSpc>
            </a:pPr>
            <a:r>
              <a:rPr lang="zh-CN" altLang="en-US" sz="2400" smtClean="0"/>
              <a:t>名字不可以是系统的保留词，如：</a:t>
            </a:r>
            <a:r>
              <a:rPr lang="en-US" altLang="zh-CN" sz="2400" smtClean="0"/>
              <a:t>int, double, for, return</a:t>
            </a:r>
            <a:r>
              <a:rPr lang="zh-CN" altLang="en-US" sz="2400" smtClean="0"/>
              <a:t>等，它们在</a:t>
            </a:r>
            <a:r>
              <a:rPr lang="en-US" altLang="zh-CN" sz="2400" smtClean="0"/>
              <a:t>C</a:t>
            </a:r>
            <a:r>
              <a:rPr lang="zh-CN" altLang="en-US" sz="2400" smtClean="0"/>
              <a:t>语言中有特殊用途</a:t>
            </a:r>
          </a:p>
          <a:p>
            <a:pPr marL="609600" indent="-609600" eaLnBrk="1" hangingPunct="1">
              <a:lnSpc>
                <a:spcPct val="120000"/>
              </a:lnSpc>
            </a:pPr>
            <a:r>
              <a:rPr lang="en-US" altLang="zh-CN" sz="2400" smtClean="0"/>
              <a:t>C</a:t>
            </a:r>
            <a:r>
              <a:rPr lang="zh-CN" altLang="en-US" sz="2400" smtClean="0"/>
              <a:t>语言没有规定过名字的长度，但各个编译系统都有自己规定。</a:t>
            </a:r>
          </a:p>
          <a:p>
            <a:pPr marL="609600" indent="-609600" eaLnBrk="1" hangingPunct="1">
              <a:lnSpc>
                <a:spcPct val="120000"/>
              </a:lnSpc>
            </a:pPr>
            <a:r>
              <a:rPr lang="zh-CN" altLang="en-US" sz="2400" smtClean="0"/>
              <a:t>名字应使读者易于明白其存储的值是什么，做到“见名知意”。</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0690" name="Rectangle 2"/>
          <p:cNvSpPr>
            <a:spLocks noGrp="1" noChangeArrowheads="1"/>
          </p:cNvSpPr>
          <p:nvPr>
            <p:ph type="title"/>
          </p:nvPr>
        </p:nvSpPr>
        <p:spPr/>
        <p:txBody>
          <a:bodyPr/>
          <a:lstStyle/>
          <a:p>
            <a:pPr eaLnBrk="1" hangingPunct="1">
              <a:defRPr/>
            </a:pPr>
            <a:r>
              <a:rPr lang="zh-CN" altLang="en-US" smtClean="0"/>
              <a:t>第二章 通过例子学习 </a:t>
            </a:r>
          </a:p>
        </p:txBody>
      </p:sp>
      <p:sp>
        <p:nvSpPr>
          <p:cNvPr id="31747" name="AutoShape 3"/>
          <p:cNvSpPr>
            <a:spLocks noChangeArrowheads="1"/>
          </p:cNvSpPr>
          <p:nvPr/>
        </p:nvSpPr>
        <p:spPr bwMode="auto">
          <a:xfrm rot="-5400000" flipH="1" flipV="1">
            <a:off x="3314700" y="2730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1748" name="AutoShape 4"/>
          <p:cNvSpPr>
            <a:spLocks noChangeArrowheads="1"/>
          </p:cNvSpPr>
          <p:nvPr/>
        </p:nvSpPr>
        <p:spPr bwMode="auto">
          <a:xfrm rot="-5400000" flipH="1" flipV="1">
            <a:off x="3314700" y="2120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1749" name="Rectangle 5"/>
          <p:cNvSpPr>
            <a:spLocks noGrp="1" noChangeArrowheads="1"/>
          </p:cNvSpPr>
          <p:nvPr>
            <p:ph type="body" idx="1"/>
          </p:nvPr>
        </p:nvSpPr>
        <p:spPr>
          <a:xfrm>
            <a:off x="685800" y="1981200"/>
            <a:ext cx="2390775" cy="4114800"/>
          </a:xfrm>
        </p:spPr>
        <p:txBody>
          <a:bodyPr/>
          <a:lstStyle/>
          <a:p>
            <a:pPr eaLnBrk="1" hangingPunct="1">
              <a:lnSpc>
                <a:spcPct val="120000"/>
              </a:lnSpc>
              <a:buFont typeface="Wingdings" pitchFamily="2" charset="2"/>
              <a:buNone/>
            </a:pPr>
            <a:r>
              <a:rPr lang="zh-CN" altLang="en-US" sz="2800" smtClean="0"/>
              <a:t>第一个程序</a:t>
            </a:r>
          </a:p>
          <a:p>
            <a:pPr eaLnBrk="1" hangingPunct="1">
              <a:lnSpc>
                <a:spcPct val="120000"/>
              </a:lnSpc>
              <a:buFont typeface="Wingdings" pitchFamily="2" charset="2"/>
              <a:buNone/>
            </a:pPr>
            <a:r>
              <a:rPr lang="zh-CN" altLang="en-US" sz="2800" smtClean="0"/>
              <a:t>第二个程序</a:t>
            </a:r>
          </a:p>
          <a:p>
            <a:pPr eaLnBrk="1" hangingPunct="1">
              <a:lnSpc>
                <a:spcPct val="120000"/>
              </a:lnSpc>
              <a:buFont typeface="Wingdings" pitchFamily="2" charset="2"/>
              <a:buNone/>
            </a:pPr>
            <a:r>
              <a:rPr lang="zh-CN" altLang="en-US" sz="2800" smtClean="0"/>
              <a:t>变量定义</a:t>
            </a:r>
          </a:p>
          <a:p>
            <a:pPr eaLnBrk="1" hangingPunct="1">
              <a:lnSpc>
                <a:spcPct val="120000"/>
              </a:lnSpc>
              <a:buFont typeface="Wingdings" pitchFamily="2" charset="2"/>
              <a:buNone/>
            </a:pPr>
            <a:r>
              <a:rPr lang="zh-CN" altLang="en-US" sz="2800" smtClean="0"/>
              <a:t>数据类型</a:t>
            </a:r>
          </a:p>
          <a:p>
            <a:pPr eaLnBrk="1" hangingPunct="1">
              <a:lnSpc>
                <a:spcPct val="120000"/>
              </a:lnSpc>
              <a:buFont typeface="Wingdings" pitchFamily="2" charset="2"/>
              <a:buNone/>
            </a:pPr>
            <a:r>
              <a:rPr lang="zh-CN" altLang="en-US" sz="2800" smtClean="0"/>
              <a:t>符号常量</a:t>
            </a:r>
          </a:p>
          <a:p>
            <a:pPr eaLnBrk="1" hangingPunct="1">
              <a:lnSpc>
                <a:spcPct val="120000"/>
              </a:lnSpc>
              <a:buFont typeface="Wingdings" pitchFamily="2" charset="2"/>
              <a:buNone/>
            </a:pPr>
            <a:r>
              <a:rPr lang="zh-CN" altLang="en-US" sz="2800" smtClean="0"/>
              <a:t>算术表达式</a:t>
            </a:r>
          </a:p>
        </p:txBody>
      </p:sp>
      <p:sp>
        <p:nvSpPr>
          <p:cNvPr id="31750" name="Rectangle 6"/>
          <p:cNvSpPr>
            <a:spLocks noChangeArrowheads="1"/>
          </p:cNvSpPr>
          <p:nvPr/>
        </p:nvSpPr>
        <p:spPr bwMode="auto">
          <a:xfrm>
            <a:off x="4559300" y="2133600"/>
            <a:ext cx="3095625"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赋值表达式</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自增自减运算符</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强制类型转换</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数据的输入输出</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构思一个程序</a:t>
            </a:r>
          </a:p>
        </p:txBody>
      </p:sp>
      <p:sp>
        <p:nvSpPr>
          <p:cNvPr id="31751" name="AutoShape 7"/>
          <p:cNvSpPr>
            <a:spLocks noChangeArrowheads="1"/>
          </p:cNvSpPr>
          <p:nvPr/>
        </p:nvSpPr>
        <p:spPr bwMode="auto">
          <a:xfrm rot="-5400000" flipH="1" flipV="1">
            <a:off x="7502525" y="2946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1752" name="AutoShape 8"/>
          <p:cNvSpPr>
            <a:spLocks noChangeArrowheads="1"/>
          </p:cNvSpPr>
          <p:nvPr/>
        </p:nvSpPr>
        <p:spPr bwMode="auto">
          <a:xfrm rot="-5400000" flipH="1" flipV="1">
            <a:off x="7502525" y="22733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1753" name="AutoShape 9"/>
          <p:cNvSpPr>
            <a:spLocks noChangeArrowheads="1"/>
          </p:cNvSpPr>
          <p:nvPr/>
        </p:nvSpPr>
        <p:spPr bwMode="auto">
          <a:xfrm rot="-5400000" flipH="1" flipV="1">
            <a:off x="7502525" y="48323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1754" name="AutoShape 10"/>
          <p:cNvSpPr>
            <a:spLocks noChangeArrowheads="1"/>
          </p:cNvSpPr>
          <p:nvPr/>
        </p:nvSpPr>
        <p:spPr bwMode="auto">
          <a:xfrm rot="-5400000" flipH="1" flipV="1">
            <a:off x="7502525" y="3594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1755" name="AutoShape 11"/>
          <p:cNvSpPr>
            <a:spLocks noChangeArrowheads="1"/>
          </p:cNvSpPr>
          <p:nvPr/>
        </p:nvSpPr>
        <p:spPr bwMode="auto">
          <a:xfrm rot="-5400000" flipH="1" flipV="1">
            <a:off x="7502525" y="4203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1756" name="AutoShape 12"/>
          <p:cNvSpPr>
            <a:spLocks noChangeArrowheads="1"/>
          </p:cNvSpPr>
          <p:nvPr/>
        </p:nvSpPr>
        <p:spPr bwMode="auto">
          <a:xfrm rot="-5400000" flipH="1" flipV="1">
            <a:off x="3289300" y="51371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1757" name="AutoShape 13"/>
          <p:cNvSpPr>
            <a:spLocks noChangeArrowheads="1"/>
          </p:cNvSpPr>
          <p:nvPr/>
        </p:nvSpPr>
        <p:spPr bwMode="auto">
          <a:xfrm rot="-5400000" flipH="1" flipV="1">
            <a:off x="3289300" y="4470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1758" name="AutoShape 14"/>
          <p:cNvSpPr>
            <a:spLocks noChangeArrowheads="1"/>
          </p:cNvSpPr>
          <p:nvPr/>
        </p:nvSpPr>
        <p:spPr bwMode="auto">
          <a:xfrm rot="-5400000" flipH="1" flipV="1">
            <a:off x="3289300" y="3898900"/>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31759" name="AutoShape 15"/>
          <p:cNvSpPr>
            <a:spLocks noChangeArrowheads="1"/>
          </p:cNvSpPr>
          <p:nvPr/>
        </p:nvSpPr>
        <p:spPr bwMode="auto">
          <a:xfrm rot="-5400000" flipH="1" flipV="1">
            <a:off x="3289300" y="33147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2738" name="Rectangle 2"/>
          <p:cNvSpPr>
            <a:spLocks noGrp="1" noChangeArrowheads="1"/>
          </p:cNvSpPr>
          <p:nvPr>
            <p:ph type="title"/>
          </p:nvPr>
        </p:nvSpPr>
        <p:spPr>
          <a:xfrm>
            <a:off x="685800" y="458788"/>
            <a:ext cx="7772400" cy="1143000"/>
          </a:xfrm>
        </p:spPr>
        <p:txBody>
          <a:bodyPr/>
          <a:lstStyle/>
          <a:p>
            <a:pPr eaLnBrk="1" hangingPunct="1">
              <a:defRPr/>
            </a:pPr>
            <a:r>
              <a:rPr lang="zh-CN" altLang="en-US" smtClean="0"/>
              <a:t>数据类型</a:t>
            </a:r>
          </a:p>
        </p:txBody>
      </p:sp>
      <p:sp>
        <p:nvSpPr>
          <p:cNvPr id="32771" name="Rectangle 3"/>
          <p:cNvSpPr>
            <a:spLocks noGrp="1" noChangeArrowheads="1"/>
          </p:cNvSpPr>
          <p:nvPr>
            <p:ph type="body" idx="1"/>
          </p:nvPr>
        </p:nvSpPr>
        <p:spPr>
          <a:xfrm>
            <a:off x="685800" y="1843088"/>
            <a:ext cx="7772400" cy="4114800"/>
          </a:xfrm>
        </p:spPr>
        <p:txBody>
          <a:bodyPr/>
          <a:lstStyle/>
          <a:p>
            <a:pPr eaLnBrk="1" hangingPunct="1">
              <a:lnSpc>
                <a:spcPct val="135000"/>
              </a:lnSpc>
            </a:pPr>
            <a:r>
              <a:rPr lang="zh-CN" altLang="en-US" sz="2800" smtClean="0"/>
              <a:t>数据类型包括两个方面：</a:t>
            </a:r>
          </a:p>
          <a:p>
            <a:pPr marL="965200" lvl="1" indent="-373063" eaLnBrk="1" hangingPunct="1">
              <a:lnSpc>
                <a:spcPct val="135000"/>
              </a:lnSpc>
            </a:pPr>
            <a:r>
              <a:rPr lang="zh-CN" altLang="en-US" sz="2400" smtClean="0"/>
              <a:t>数据的取值范围</a:t>
            </a:r>
          </a:p>
          <a:p>
            <a:pPr marL="965200" lvl="1" indent="-373063" eaLnBrk="1" hangingPunct="1">
              <a:lnSpc>
                <a:spcPct val="135000"/>
              </a:lnSpc>
            </a:pPr>
            <a:r>
              <a:rPr lang="zh-CN" altLang="en-US" sz="2400" smtClean="0"/>
              <a:t>可用的操作</a:t>
            </a:r>
          </a:p>
          <a:p>
            <a:pPr eaLnBrk="1" hangingPunct="1">
              <a:lnSpc>
                <a:spcPct val="135000"/>
              </a:lnSpc>
            </a:pPr>
            <a:r>
              <a:rPr lang="en-US" altLang="zh-CN" sz="2800" smtClean="0"/>
              <a:t>C/C++</a:t>
            </a:r>
            <a:r>
              <a:rPr lang="zh-CN" altLang="en-US" sz="2800" smtClean="0"/>
              <a:t>中的数据类型分为两大类：</a:t>
            </a:r>
          </a:p>
          <a:p>
            <a:pPr marL="965200" lvl="1" indent="-373063" eaLnBrk="1" hangingPunct="1">
              <a:lnSpc>
                <a:spcPct val="135000"/>
              </a:lnSpc>
            </a:pPr>
            <a:r>
              <a:rPr lang="zh-CN" altLang="en-US" sz="2400" smtClean="0"/>
              <a:t>基本数据类型：整型、浮点型、字符型和布尔型</a:t>
            </a:r>
          </a:p>
          <a:p>
            <a:pPr marL="965200" lvl="1" indent="-373063" eaLnBrk="1" hangingPunct="1">
              <a:lnSpc>
                <a:spcPct val="135000"/>
              </a:lnSpc>
            </a:pPr>
            <a:r>
              <a:rPr lang="zh-CN" altLang="en-US" sz="2400" smtClean="0"/>
              <a:t>构造数据类型：数组、结构、联合和枚举</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8034" name="Rectangle 2"/>
          <p:cNvSpPr>
            <a:spLocks noGrp="1" noChangeArrowheads="1"/>
          </p:cNvSpPr>
          <p:nvPr>
            <p:ph type="title"/>
          </p:nvPr>
        </p:nvSpPr>
        <p:spPr/>
        <p:txBody>
          <a:bodyPr/>
          <a:lstStyle/>
          <a:p>
            <a:pPr eaLnBrk="1" hangingPunct="1">
              <a:defRPr/>
            </a:pPr>
            <a:r>
              <a:rPr lang="zh-CN" altLang="en-US" smtClean="0"/>
              <a:t>数据类型</a:t>
            </a:r>
          </a:p>
        </p:txBody>
      </p:sp>
      <p:sp>
        <p:nvSpPr>
          <p:cNvPr id="33795" name="Rectangle 3"/>
          <p:cNvSpPr>
            <a:spLocks noGrp="1" noChangeArrowheads="1"/>
          </p:cNvSpPr>
          <p:nvPr>
            <p:ph type="body" idx="1"/>
          </p:nvPr>
        </p:nvSpPr>
        <p:spPr>
          <a:xfrm>
            <a:off x="1008063" y="1981200"/>
            <a:ext cx="2762250" cy="4114800"/>
          </a:xfrm>
        </p:spPr>
        <p:txBody>
          <a:bodyPr/>
          <a:lstStyle/>
          <a:p>
            <a:pPr eaLnBrk="1" hangingPunct="1">
              <a:lnSpc>
                <a:spcPct val="110000"/>
              </a:lnSpc>
              <a:buFont typeface="Wingdings" pitchFamily="2" charset="2"/>
              <a:buNone/>
            </a:pPr>
            <a:r>
              <a:rPr lang="zh-CN" altLang="en-US" smtClean="0"/>
              <a:t>整型</a:t>
            </a:r>
          </a:p>
          <a:p>
            <a:pPr eaLnBrk="1" hangingPunct="1">
              <a:lnSpc>
                <a:spcPct val="110000"/>
              </a:lnSpc>
              <a:buFont typeface="Wingdings" pitchFamily="2" charset="2"/>
              <a:buNone/>
            </a:pPr>
            <a:r>
              <a:rPr lang="zh-CN" altLang="en-US" smtClean="0"/>
              <a:t>实型</a:t>
            </a:r>
          </a:p>
          <a:p>
            <a:pPr eaLnBrk="1" hangingPunct="1">
              <a:lnSpc>
                <a:spcPct val="110000"/>
              </a:lnSpc>
              <a:buFont typeface="Wingdings" pitchFamily="2" charset="2"/>
              <a:buNone/>
            </a:pPr>
            <a:r>
              <a:rPr lang="zh-CN" altLang="en-US" smtClean="0"/>
              <a:t>字符型</a:t>
            </a:r>
          </a:p>
          <a:p>
            <a:pPr eaLnBrk="1" hangingPunct="1">
              <a:lnSpc>
                <a:spcPct val="110000"/>
              </a:lnSpc>
              <a:buFont typeface="Wingdings" pitchFamily="2" charset="2"/>
              <a:buNone/>
            </a:pPr>
            <a:r>
              <a:rPr lang="zh-CN" altLang="en-US" smtClean="0"/>
              <a:t>布尔型</a:t>
            </a:r>
          </a:p>
          <a:p>
            <a:pPr eaLnBrk="1" hangingPunct="1">
              <a:lnSpc>
                <a:spcPct val="110000"/>
              </a:lnSpc>
              <a:buFont typeface="Wingdings" pitchFamily="2" charset="2"/>
              <a:buNone/>
            </a:pPr>
            <a:r>
              <a:rPr lang="zh-CN" altLang="en-US" smtClean="0"/>
              <a:t>枚举类型</a:t>
            </a:r>
          </a:p>
        </p:txBody>
      </p:sp>
      <p:sp>
        <p:nvSpPr>
          <p:cNvPr id="33796" name="Rectangle 4"/>
          <p:cNvSpPr>
            <a:spLocks noChangeArrowheads="1"/>
          </p:cNvSpPr>
          <p:nvPr/>
        </p:nvSpPr>
        <p:spPr bwMode="auto">
          <a:xfrm>
            <a:off x="4360863" y="1981200"/>
            <a:ext cx="3824287"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重新命名类型名</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定义新的类型</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变量赋初值</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了解占用的内存量</a:t>
            </a:r>
          </a:p>
        </p:txBody>
      </p:sp>
      <p:sp>
        <p:nvSpPr>
          <p:cNvPr id="33797" name="AutoShape 5"/>
          <p:cNvSpPr>
            <a:spLocks noChangeArrowheads="1"/>
          </p:cNvSpPr>
          <p:nvPr/>
        </p:nvSpPr>
        <p:spPr bwMode="auto">
          <a:xfrm rot="-5400000" flipH="1" flipV="1">
            <a:off x="3289300" y="33702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3798" name="AutoShape 6"/>
          <p:cNvSpPr>
            <a:spLocks noChangeArrowheads="1"/>
          </p:cNvSpPr>
          <p:nvPr/>
        </p:nvSpPr>
        <p:spPr bwMode="auto">
          <a:xfrm rot="-5400000" flipH="1" flipV="1">
            <a:off x="3289300" y="27035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3799" name="AutoShape 7"/>
          <p:cNvSpPr>
            <a:spLocks noChangeArrowheads="1"/>
          </p:cNvSpPr>
          <p:nvPr/>
        </p:nvSpPr>
        <p:spPr bwMode="auto">
          <a:xfrm rot="-5400000" flipH="1" flipV="1">
            <a:off x="3289300" y="2132013"/>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33800" name="AutoShape 8"/>
          <p:cNvSpPr>
            <a:spLocks noChangeArrowheads="1"/>
          </p:cNvSpPr>
          <p:nvPr/>
        </p:nvSpPr>
        <p:spPr bwMode="auto">
          <a:xfrm rot="-5400000" flipH="1" flipV="1">
            <a:off x="7959725" y="29575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3801" name="AutoShape 9"/>
          <p:cNvSpPr>
            <a:spLocks noChangeArrowheads="1"/>
          </p:cNvSpPr>
          <p:nvPr/>
        </p:nvSpPr>
        <p:spPr bwMode="auto">
          <a:xfrm rot="-5400000" flipH="1" flipV="1">
            <a:off x="7959725" y="2132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3802" name="AutoShape 10"/>
          <p:cNvSpPr>
            <a:spLocks noChangeArrowheads="1"/>
          </p:cNvSpPr>
          <p:nvPr/>
        </p:nvSpPr>
        <p:spPr bwMode="auto">
          <a:xfrm rot="-5400000" flipH="1" flipV="1">
            <a:off x="3289300" y="4037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3803" name="AutoShape 11"/>
          <p:cNvSpPr>
            <a:spLocks noChangeArrowheads="1"/>
          </p:cNvSpPr>
          <p:nvPr/>
        </p:nvSpPr>
        <p:spPr bwMode="auto">
          <a:xfrm rot="-5400000" flipH="1" flipV="1">
            <a:off x="7959725" y="37576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3804" name="AutoShape 12"/>
          <p:cNvSpPr>
            <a:spLocks noChangeArrowheads="1"/>
          </p:cNvSpPr>
          <p:nvPr/>
        </p:nvSpPr>
        <p:spPr bwMode="auto">
          <a:xfrm rot="-5400000" flipH="1" flipV="1">
            <a:off x="7959725" y="44688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3805" name="AutoShape 13"/>
          <p:cNvSpPr>
            <a:spLocks noChangeArrowheads="1"/>
          </p:cNvSpPr>
          <p:nvPr/>
        </p:nvSpPr>
        <p:spPr bwMode="auto">
          <a:xfrm rot="-5400000" flipH="1" flipV="1">
            <a:off x="3276600" y="4621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62" name="Rectangle 2"/>
          <p:cNvSpPr>
            <a:spLocks noGrp="1" noChangeArrowheads="1"/>
          </p:cNvSpPr>
          <p:nvPr>
            <p:ph type="title"/>
          </p:nvPr>
        </p:nvSpPr>
        <p:spPr>
          <a:xfrm>
            <a:off x="685800" y="579438"/>
            <a:ext cx="7772400" cy="1143000"/>
          </a:xfrm>
        </p:spPr>
        <p:txBody>
          <a:bodyPr/>
          <a:lstStyle/>
          <a:p>
            <a:pPr eaLnBrk="1" hangingPunct="1">
              <a:defRPr/>
            </a:pPr>
            <a:r>
              <a:rPr lang="zh-CN" altLang="en-US" smtClean="0"/>
              <a:t>数据类型</a:t>
            </a:r>
            <a:r>
              <a:rPr lang="en-US" altLang="zh-CN" smtClean="0">
                <a:latin typeface="Times New Roman"/>
              </a:rPr>
              <a:t>—</a:t>
            </a:r>
            <a:r>
              <a:rPr kumimoji="0" lang="zh-CN" altLang="en-US" smtClean="0"/>
              <a:t>整</a:t>
            </a:r>
            <a:r>
              <a:rPr lang="zh-CN" altLang="en-US" smtClean="0"/>
              <a:t>型</a:t>
            </a:r>
          </a:p>
        </p:txBody>
      </p:sp>
      <p:sp>
        <p:nvSpPr>
          <p:cNvPr id="34819" name="Rectangle 3"/>
          <p:cNvSpPr>
            <a:spLocks noGrp="1" noChangeArrowheads="1"/>
          </p:cNvSpPr>
          <p:nvPr>
            <p:ph type="body" sz="half" idx="1"/>
          </p:nvPr>
        </p:nvSpPr>
        <p:spPr>
          <a:xfrm>
            <a:off x="357188" y="1879600"/>
            <a:ext cx="8580437" cy="4978400"/>
          </a:xfrm>
        </p:spPr>
        <p:txBody>
          <a:bodyPr/>
          <a:lstStyle/>
          <a:p>
            <a:pPr eaLnBrk="1" hangingPunct="1">
              <a:lnSpc>
                <a:spcPct val="130000"/>
              </a:lnSpc>
            </a:pPr>
            <a:r>
              <a:rPr lang="zh-CN" altLang="en-US" sz="2800" smtClean="0"/>
              <a:t>整型数的表示范围：由各个编译器指定。整型数有三种存储方式，在</a:t>
            </a:r>
            <a:r>
              <a:rPr lang="en-US" altLang="zh-CN" sz="2800" smtClean="0"/>
              <a:t>VC</a:t>
            </a:r>
            <a:r>
              <a:rPr lang="zh-CN" altLang="en-US" sz="2800" smtClean="0"/>
              <a:t>中占用的空间如下所示</a:t>
            </a:r>
          </a:p>
          <a:p>
            <a:pPr lvl="1" eaLnBrk="1" hangingPunct="1">
              <a:lnSpc>
                <a:spcPct val="130000"/>
              </a:lnSpc>
            </a:pPr>
            <a:r>
              <a:rPr lang="zh-CN" altLang="en-US" sz="2400" smtClean="0">
                <a:latin typeface="宋体" charset="-122"/>
              </a:rPr>
              <a:t>基本型 ：</a:t>
            </a:r>
            <a:r>
              <a:rPr lang="en-US" altLang="zh-CN" sz="2400" smtClean="0"/>
              <a:t>int   4</a:t>
            </a:r>
            <a:r>
              <a:rPr lang="en-US" altLang="zh-CN" sz="2400" smtClean="0">
                <a:ea typeface="宋体" charset="-122"/>
              </a:rPr>
              <a:t> byte (PC)          </a:t>
            </a:r>
            <a:r>
              <a:rPr lang="en-US" altLang="zh-CN" sz="2400" smtClean="0"/>
              <a:t>–</a:t>
            </a:r>
            <a:r>
              <a:rPr lang="en-US" altLang="zh-CN" sz="2400" smtClean="0">
                <a:ea typeface="宋体" charset="-122"/>
              </a:rPr>
              <a:t>2</a:t>
            </a:r>
            <a:r>
              <a:rPr lang="en-US" altLang="zh-CN" sz="2400" baseline="30000" smtClean="0">
                <a:ea typeface="宋体" charset="-122"/>
              </a:rPr>
              <a:t>31</a:t>
            </a:r>
            <a:r>
              <a:rPr lang="zh-CN" altLang="en-US" sz="2400" smtClean="0">
                <a:latin typeface="宋体" charset="-122"/>
              </a:rPr>
              <a:t>～（</a:t>
            </a:r>
            <a:r>
              <a:rPr lang="en-US" altLang="zh-CN" sz="2400" smtClean="0">
                <a:ea typeface="宋体" charset="-122"/>
              </a:rPr>
              <a:t>2</a:t>
            </a:r>
            <a:r>
              <a:rPr lang="en-US" altLang="zh-CN" sz="2400" baseline="30000" smtClean="0">
                <a:ea typeface="宋体" charset="-122"/>
              </a:rPr>
              <a:t>31</a:t>
            </a:r>
            <a:r>
              <a:rPr lang="zh-CN" altLang="en-US" sz="2400" smtClean="0">
                <a:latin typeface="宋体" charset="-122"/>
              </a:rPr>
              <a:t>－</a:t>
            </a:r>
            <a:r>
              <a:rPr lang="en-US" altLang="zh-CN" sz="2400" smtClean="0">
                <a:ea typeface="宋体" charset="-122"/>
              </a:rPr>
              <a:t>1</a:t>
            </a:r>
            <a:r>
              <a:rPr lang="zh-CN" altLang="en-US" sz="2400" smtClean="0">
                <a:latin typeface="宋体" charset="-122"/>
              </a:rPr>
              <a:t>）</a:t>
            </a:r>
            <a:r>
              <a:rPr lang="zh-CN" altLang="en-US" sz="2400" smtClean="0">
                <a:ea typeface="宋体" charset="-122"/>
              </a:rPr>
              <a:t> </a:t>
            </a:r>
            <a:endParaRPr lang="zh-CN" altLang="en-US" sz="2400" smtClean="0"/>
          </a:p>
          <a:p>
            <a:pPr lvl="1" eaLnBrk="1" hangingPunct="1">
              <a:lnSpc>
                <a:spcPct val="130000"/>
              </a:lnSpc>
            </a:pPr>
            <a:r>
              <a:rPr lang="zh-CN" altLang="en-US" sz="2400" smtClean="0">
                <a:latin typeface="宋体" charset="-122"/>
              </a:rPr>
              <a:t>长整型</a:t>
            </a:r>
            <a:r>
              <a:rPr lang="zh-CN" altLang="en-US" sz="2400" smtClean="0"/>
              <a:t>： </a:t>
            </a:r>
            <a:r>
              <a:rPr lang="en-US" altLang="zh-CN" sz="2400" smtClean="0">
                <a:ea typeface="宋体" charset="-122"/>
              </a:rPr>
              <a:t>long / long int     </a:t>
            </a:r>
            <a:r>
              <a:rPr lang="en-US" altLang="zh-CN" sz="2400" smtClean="0"/>
              <a:t>4</a:t>
            </a:r>
            <a:r>
              <a:rPr lang="en-US" altLang="zh-CN" sz="2400" smtClean="0">
                <a:ea typeface="宋体" charset="-122"/>
              </a:rPr>
              <a:t> byte (PC)</a:t>
            </a:r>
          </a:p>
          <a:p>
            <a:pPr lvl="1" eaLnBrk="1" hangingPunct="1">
              <a:lnSpc>
                <a:spcPct val="130000"/>
              </a:lnSpc>
              <a:buFont typeface="Wingdings" pitchFamily="2" charset="2"/>
              <a:buNone/>
            </a:pPr>
            <a:r>
              <a:rPr lang="en-US" altLang="zh-CN" sz="2400" smtClean="0">
                <a:ea typeface="宋体" charset="-122"/>
              </a:rPr>
              <a:t>                      </a:t>
            </a:r>
            <a:r>
              <a:rPr lang="en-US" altLang="zh-CN" sz="2400" smtClean="0"/>
              <a:t>–</a:t>
            </a:r>
            <a:r>
              <a:rPr lang="en-US" altLang="zh-CN" sz="2400" smtClean="0">
                <a:ea typeface="宋体" charset="-122"/>
              </a:rPr>
              <a:t>2</a:t>
            </a:r>
            <a:r>
              <a:rPr lang="en-US" altLang="zh-CN" sz="2400" baseline="30000" smtClean="0">
                <a:ea typeface="宋体" charset="-122"/>
              </a:rPr>
              <a:t>31</a:t>
            </a:r>
            <a:r>
              <a:rPr lang="zh-CN" altLang="en-US" sz="2400" smtClean="0">
                <a:latin typeface="宋体" charset="-122"/>
              </a:rPr>
              <a:t>～（</a:t>
            </a:r>
            <a:r>
              <a:rPr lang="en-US" altLang="zh-CN" sz="2400" smtClean="0">
                <a:ea typeface="宋体" charset="-122"/>
              </a:rPr>
              <a:t>2</a:t>
            </a:r>
            <a:r>
              <a:rPr lang="en-US" altLang="zh-CN" sz="2400" baseline="30000" smtClean="0">
                <a:ea typeface="宋体" charset="-122"/>
              </a:rPr>
              <a:t>31</a:t>
            </a:r>
            <a:r>
              <a:rPr lang="zh-CN" altLang="en-US" sz="2400" smtClean="0">
                <a:latin typeface="宋体" charset="-122"/>
              </a:rPr>
              <a:t>－</a:t>
            </a:r>
            <a:r>
              <a:rPr lang="en-US" altLang="zh-CN" sz="2400" smtClean="0">
                <a:ea typeface="宋体" charset="-122"/>
              </a:rPr>
              <a:t>1</a:t>
            </a:r>
            <a:r>
              <a:rPr lang="zh-CN" altLang="en-US" sz="2400" smtClean="0">
                <a:latin typeface="宋体" charset="-122"/>
              </a:rPr>
              <a:t>）</a:t>
            </a:r>
            <a:r>
              <a:rPr lang="zh-CN" altLang="en-US" sz="2400" smtClean="0">
                <a:ea typeface="宋体" charset="-122"/>
              </a:rPr>
              <a:t> </a:t>
            </a:r>
            <a:endParaRPr lang="zh-CN" altLang="en-US" sz="2400" smtClean="0"/>
          </a:p>
          <a:p>
            <a:pPr lvl="1" eaLnBrk="1" hangingPunct="1">
              <a:lnSpc>
                <a:spcPct val="130000"/>
              </a:lnSpc>
            </a:pPr>
            <a:r>
              <a:rPr lang="zh-CN" altLang="en-US" sz="2400" smtClean="0">
                <a:latin typeface="宋体" charset="-122"/>
              </a:rPr>
              <a:t>短整型：</a:t>
            </a:r>
            <a:r>
              <a:rPr lang="zh-CN" altLang="en-US" sz="2400" smtClean="0">
                <a:ea typeface="宋体" charset="-122"/>
              </a:rPr>
              <a:t> </a:t>
            </a:r>
            <a:r>
              <a:rPr lang="en-US" altLang="zh-CN" sz="2400" smtClean="0">
                <a:ea typeface="宋体" charset="-122"/>
              </a:rPr>
              <a:t>s</a:t>
            </a:r>
            <a:r>
              <a:rPr lang="en-US" altLang="zh-CN" sz="2400" smtClean="0"/>
              <a:t>hort/short int</a:t>
            </a:r>
            <a:r>
              <a:rPr lang="zh-CN" altLang="en-US" sz="2400" smtClean="0"/>
              <a:t>：</a:t>
            </a:r>
            <a:r>
              <a:rPr lang="en-US" altLang="zh-CN" sz="2400" smtClean="0">
                <a:ea typeface="宋体" charset="-122"/>
              </a:rPr>
              <a:t>2 byte (PC)</a:t>
            </a:r>
          </a:p>
          <a:p>
            <a:pPr lvl="1" eaLnBrk="1" hangingPunct="1">
              <a:lnSpc>
                <a:spcPct val="130000"/>
              </a:lnSpc>
              <a:buFont typeface="Wingdings" pitchFamily="2" charset="2"/>
              <a:buNone/>
            </a:pPr>
            <a:r>
              <a:rPr lang="en-US" altLang="zh-CN" sz="2400" smtClean="0">
                <a:ea typeface="宋体" charset="-122"/>
              </a:rPr>
              <a:t>                      -2</a:t>
            </a:r>
            <a:r>
              <a:rPr lang="en-US" altLang="zh-CN" sz="2400" baseline="30000" smtClean="0">
                <a:ea typeface="宋体" charset="-122"/>
              </a:rPr>
              <a:t>15</a:t>
            </a:r>
            <a:r>
              <a:rPr lang="zh-CN" altLang="en-US" sz="2400" smtClean="0">
                <a:latin typeface="宋体" charset="-122"/>
              </a:rPr>
              <a:t>～（</a:t>
            </a:r>
            <a:r>
              <a:rPr lang="en-US" altLang="zh-CN" sz="2400" smtClean="0">
                <a:ea typeface="宋体" charset="-122"/>
              </a:rPr>
              <a:t>2</a:t>
            </a:r>
            <a:r>
              <a:rPr lang="en-US" altLang="zh-CN" sz="2400" baseline="30000" smtClean="0">
                <a:ea typeface="宋体" charset="-122"/>
              </a:rPr>
              <a:t>15</a:t>
            </a:r>
            <a:r>
              <a:rPr lang="zh-CN" altLang="en-US" sz="2400" smtClean="0">
                <a:latin typeface="宋体" charset="-122"/>
              </a:rPr>
              <a:t>－</a:t>
            </a:r>
            <a:r>
              <a:rPr lang="en-US" altLang="zh-CN" sz="2400" smtClean="0">
                <a:ea typeface="宋体" charset="-122"/>
              </a:rPr>
              <a:t>1)</a:t>
            </a:r>
          </a:p>
          <a:p>
            <a:pPr eaLnBrk="1" hangingPunct="1">
              <a:lnSpc>
                <a:spcPct val="130000"/>
              </a:lnSpc>
            </a:pPr>
            <a:r>
              <a:rPr lang="zh-CN" altLang="en-US" sz="2800" smtClean="0"/>
              <a:t>允许的操作：算术运算、比较大小等</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4786" name="Rectangle 2"/>
          <p:cNvSpPr>
            <a:spLocks noGrp="1" noChangeArrowheads="1"/>
          </p:cNvSpPr>
          <p:nvPr>
            <p:ph type="title"/>
          </p:nvPr>
        </p:nvSpPr>
        <p:spPr>
          <a:xfrm>
            <a:off x="685800" y="546100"/>
            <a:ext cx="7772400" cy="1143000"/>
          </a:xfrm>
        </p:spPr>
        <p:txBody>
          <a:bodyPr/>
          <a:lstStyle/>
          <a:p>
            <a:pPr eaLnBrk="1" hangingPunct="1">
              <a:defRPr/>
            </a:pPr>
            <a:r>
              <a:rPr lang="zh-CN" altLang="en-US" smtClean="0"/>
              <a:t>整数的内部表示</a:t>
            </a:r>
          </a:p>
        </p:txBody>
      </p:sp>
      <p:sp>
        <p:nvSpPr>
          <p:cNvPr id="35843" name="Rectangle 3"/>
          <p:cNvSpPr>
            <a:spLocks noGrp="1" noChangeArrowheads="1"/>
          </p:cNvSpPr>
          <p:nvPr>
            <p:ph type="body" idx="1"/>
          </p:nvPr>
        </p:nvSpPr>
        <p:spPr>
          <a:xfrm>
            <a:off x="685800" y="1905000"/>
            <a:ext cx="7772400" cy="4459288"/>
          </a:xfrm>
        </p:spPr>
        <p:txBody>
          <a:bodyPr/>
          <a:lstStyle/>
          <a:p>
            <a:pPr eaLnBrk="1" hangingPunct="1">
              <a:lnSpc>
                <a:spcPct val="130000"/>
              </a:lnSpc>
            </a:pPr>
            <a:r>
              <a:rPr lang="zh-CN" altLang="en-US" sz="2800" smtClean="0"/>
              <a:t>整数在计算机内部通常用补码表示，在</a:t>
            </a:r>
            <a:r>
              <a:rPr lang="en-US" altLang="zh-CN" sz="2800" smtClean="0"/>
              <a:t>VC</a:t>
            </a:r>
            <a:r>
              <a:rPr lang="zh-CN" altLang="en-US" sz="2800" smtClean="0"/>
              <a:t>中也是如此。</a:t>
            </a:r>
          </a:p>
          <a:p>
            <a:pPr eaLnBrk="1" hangingPunct="1">
              <a:lnSpc>
                <a:spcPct val="130000"/>
              </a:lnSpc>
            </a:pPr>
            <a:r>
              <a:rPr lang="zh-CN" altLang="en-US" sz="2800" smtClean="0"/>
              <a:t>应用整数运算时要注意数据的表示范围。如整数用两个字节表示时，正整数 </a:t>
            </a:r>
            <a:r>
              <a:rPr lang="en-US" altLang="zh-CN" sz="2800" smtClean="0"/>
              <a:t>32767 </a:t>
            </a:r>
            <a:r>
              <a:rPr lang="zh-CN" altLang="en-US" sz="2800" smtClean="0"/>
              <a:t>加 </a:t>
            </a:r>
            <a:r>
              <a:rPr lang="en-US" altLang="zh-CN" sz="2800" smtClean="0"/>
              <a:t>1 </a:t>
            </a:r>
            <a:r>
              <a:rPr lang="zh-CN" altLang="en-US" sz="2800" smtClean="0"/>
              <a:t>的结果为 </a:t>
            </a:r>
            <a:r>
              <a:rPr lang="en-US" altLang="zh-CN" sz="2800" smtClean="0"/>
              <a:t>-32768</a:t>
            </a:r>
            <a:r>
              <a:rPr lang="zh-CN" altLang="en-US" sz="2800" smtClean="0"/>
              <a:t>。这称为整数运算的溢出。</a:t>
            </a:r>
          </a:p>
          <a:p>
            <a:pPr eaLnBrk="1" hangingPunct="1">
              <a:lnSpc>
                <a:spcPct val="130000"/>
              </a:lnSpc>
            </a:pPr>
            <a:r>
              <a:rPr lang="zh-CN" altLang="en-US" sz="2800" smtClean="0"/>
              <a:t>系统不检查整数溢出错误，程序员必须自己保证程序中不出现这样的错误。</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5810" name="Rectangle 2"/>
          <p:cNvSpPr>
            <a:spLocks noGrp="1" noChangeArrowheads="1"/>
          </p:cNvSpPr>
          <p:nvPr>
            <p:ph type="title"/>
          </p:nvPr>
        </p:nvSpPr>
        <p:spPr>
          <a:xfrm>
            <a:off x="685800" y="254000"/>
            <a:ext cx="7772400" cy="1143000"/>
          </a:xfrm>
        </p:spPr>
        <p:txBody>
          <a:bodyPr/>
          <a:lstStyle/>
          <a:p>
            <a:pPr eaLnBrk="1" hangingPunct="1">
              <a:defRPr/>
            </a:pPr>
            <a:r>
              <a:rPr lang="zh-CN" altLang="en-US" smtClean="0"/>
              <a:t>无符号整数</a:t>
            </a:r>
          </a:p>
        </p:txBody>
      </p:sp>
      <p:sp>
        <p:nvSpPr>
          <p:cNvPr id="36867" name="Rectangle 3"/>
          <p:cNvSpPr>
            <a:spLocks noGrp="1" noChangeArrowheads="1"/>
          </p:cNvSpPr>
          <p:nvPr>
            <p:ph type="body" sz="half" idx="1"/>
          </p:nvPr>
        </p:nvSpPr>
        <p:spPr>
          <a:xfrm>
            <a:off x="685800" y="1397000"/>
            <a:ext cx="8113713" cy="3162300"/>
          </a:xfrm>
        </p:spPr>
        <p:txBody>
          <a:bodyPr/>
          <a:lstStyle/>
          <a:p>
            <a:pPr eaLnBrk="1" hangingPunct="1">
              <a:lnSpc>
                <a:spcPct val="125000"/>
              </a:lnSpc>
            </a:pPr>
            <a:r>
              <a:rPr lang="zh-CN" altLang="en-US" sz="2400" smtClean="0">
                <a:latin typeface="楷体_GB2312" pitchFamily="49" charset="-122"/>
              </a:rPr>
              <a:t>在某些应用中，不可能出现负数，则整型数中有一半的数值范围是被浪费的。因此在</a:t>
            </a:r>
            <a:r>
              <a:rPr lang="en-US" altLang="zh-CN" sz="2400" smtClean="0">
                <a:latin typeface="楷体_GB2312" pitchFamily="49" charset="-122"/>
              </a:rPr>
              <a:t>C/C++</a:t>
            </a:r>
            <a:r>
              <a:rPr lang="zh-CN" altLang="en-US" sz="2400" smtClean="0">
                <a:latin typeface="楷体_GB2312" pitchFamily="49" charset="-122"/>
              </a:rPr>
              <a:t>中可以将最高位看成是数字而不是符号，称为无符号数。</a:t>
            </a:r>
          </a:p>
          <a:p>
            <a:pPr eaLnBrk="1" hangingPunct="1">
              <a:lnSpc>
                <a:spcPct val="125000"/>
              </a:lnSpc>
            </a:pPr>
            <a:r>
              <a:rPr lang="zh-CN" altLang="en-US" sz="2400" smtClean="0">
                <a:latin typeface="楷体_GB2312" pitchFamily="49" charset="-122"/>
              </a:rPr>
              <a:t>无符号数的定义：在各种整数类型前加上关键词</a:t>
            </a:r>
            <a:r>
              <a:rPr lang="en-US" altLang="zh-CN" sz="2400" smtClean="0">
                <a:latin typeface="楷体_GB2312" pitchFamily="49" charset="-122"/>
              </a:rPr>
              <a:t>unsigned</a:t>
            </a:r>
            <a:r>
              <a:rPr lang="zh-CN" altLang="en-US" sz="2400" smtClean="0">
                <a:latin typeface="楷体_GB2312" pitchFamily="49" charset="-122"/>
              </a:rPr>
              <a:t>，变成</a:t>
            </a:r>
            <a:r>
              <a:rPr lang="en-US" altLang="zh-CN" sz="2400" smtClean="0">
                <a:latin typeface="楷体_GB2312" pitchFamily="49" charset="-122"/>
              </a:rPr>
              <a:t>unsigned int, unsigned short, unsigned long</a:t>
            </a:r>
            <a:endParaRPr lang="en-US" altLang="zh-CN" sz="2400" smtClean="0"/>
          </a:p>
        </p:txBody>
      </p:sp>
      <p:graphicFrame>
        <p:nvGraphicFramePr>
          <p:cNvPr id="2295812" name="Group 4"/>
          <p:cNvGraphicFramePr>
            <a:graphicFrameLocks noGrp="1"/>
          </p:cNvGraphicFramePr>
          <p:nvPr>
            <p:ph sz="half" idx="2"/>
          </p:nvPr>
        </p:nvGraphicFramePr>
        <p:xfrm>
          <a:off x="2014538" y="4622800"/>
          <a:ext cx="5529262" cy="1908176"/>
        </p:xfrm>
        <a:graphic>
          <a:graphicData uri="http://schemas.openxmlformats.org/drawingml/2006/table">
            <a:tbl>
              <a:tblPr/>
              <a:tblGrid>
                <a:gridCol w="2765425">
                  <a:extLst>
                    <a:ext uri="{9D8B030D-6E8A-4147-A177-3AD203B41FA5}">
                      <a16:colId xmlns:a16="http://schemas.microsoft.com/office/drawing/2014/main" val="20000"/>
                    </a:ext>
                  </a:extLst>
                </a:gridCol>
                <a:gridCol w="2763837">
                  <a:extLst>
                    <a:ext uri="{9D8B030D-6E8A-4147-A177-3AD203B41FA5}">
                      <a16:colId xmlns:a16="http://schemas.microsoft.com/office/drawing/2014/main" val="20001"/>
                    </a:ext>
                  </a:extLst>
                </a:gridCol>
              </a:tblGrid>
              <a:tr h="6365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unsigned 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0</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2</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rPr>
                        <a:t>32</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unsigned short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0</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65535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365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unsigned long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0</a:t>
                      </a: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2</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rPr>
                        <a:t>32</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6834" name="Rectangle 2"/>
          <p:cNvSpPr>
            <a:spLocks noGrp="1" noChangeArrowheads="1"/>
          </p:cNvSpPr>
          <p:nvPr>
            <p:ph type="title"/>
          </p:nvPr>
        </p:nvSpPr>
        <p:spPr>
          <a:xfrm>
            <a:off x="685800" y="381000"/>
            <a:ext cx="7772400" cy="1143000"/>
          </a:xfrm>
        </p:spPr>
        <p:txBody>
          <a:bodyPr/>
          <a:lstStyle/>
          <a:p>
            <a:pPr eaLnBrk="1" hangingPunct="1">
              <a:defRPr/>
            </a:pPr>
            <a:r>
              <a:rPr lang="zh-CN" altLang="en-US" smtClean="0"/>
              <a:t>整型常量</a:t>
            </a:r>
          </a:p>
        </p:txBody>
      </p:sp>
      <p:sp>
        <p:nvSpPr>
          <p:cNvPr id="37891" name="Rectangle 3"/>
          <p:cNvSpPr>
            <a:spLocks noGrp="1" noChangeArrowheads="1"/>
          </p:cNvSpPr>
          <p:nvPr>
            <p:ph type="body" idx="1"/>
          </p:nvPr>
        </p:nvSpPr>
        <p:spPr>
          <a:xfrm>
            <a:off x="685800" y="1524000"/>
            <a:ext cx="8039100" cy="4914900"/>
          </a:xfrm>
        </p:spPr>
        <p:txBody>
          <a:bodyPr/>
          <a:lstStyle/>
          <a:p>
            <a:pPr eaLnBrk="1" hangingPunct="1">
              <a:lnSpc>
                <a:spcPct val="120000"/>
              </a:lnSpc>
            </a:pPr>
            <a:r>
              <a:rPr lang="zh-CN" altLang="en-US" sz="2800" dirty="0" smtClean="0"/>
              <a:t>整型常量可用十进制、八进制和十六进制表示</a:t>
            </a:r>
          </a:p>
          <a:p>
            <a:pPr lvl="1" eaLnBrk="1" hangingPunct="1">
              <a:lnSpc>
                <a:spcPct val="120000"/>
              </a:lnSpc>
            </a:pPr>
            <a:r>
              <a:rPr lang="zh-CN" altLang="en-US" sz="2400" dirty="0" smtClean="0"/>
              <a:t>十进制： </a:t>
            </a:r>
            <a:r>
              <a:rPr lang="en-US" altLang="zh-CN" sz="2400" dirty="0" smtClean="0"/>
              <a:t>123</a:t>
            </a:r>
            <a:r>
              <a:rPr lang="zh-CN" altLang="en-US" sz="2400" dirty="0" smtClean="0"/>
              <a:t>，  </a:t>
            </a:r>
            <a:r>
              <a:rPr lang="en-US" altLang="zh-CN" sz="2400" dirty="0" smtClean="0"/>
              <a:t>-234</a:t>
            </a:r>
          </a:p>
          <a:p>
            <a:pPr lvl="1" eaLnBrk="1" hangingPunct="1">
              <a:lnSpc>
                <a:spcPct val="120000"/>
              </a:lnSpc>
            </a:pPr>
            <a:r>
              <a:rPr lang="zh-CN" altLang="en-US" sz="2400" dirty="0" smtClean="0"/>
              <a:t>八进制：</a:t>
            </a:r>
            <a:r>
              <a:rPr lang="en-US" altLang="zh-CN" sz="2400" dirty="0" smtClean="0"/>
              <a:t>0123</a:t>
            </a:r>
          </a:p>
          <a:p>
            <a:pPr lvl="1" eaLnBrk="1" hangingPunct="1">
              <a:lnSpc>
                <a:spcPct val="120000"/>
              </a:lnSpc>
            </a:pPr>
            <a:r>
              <a:rPr lang="zh-CN" altLang="en-US" sz="2400" dirty="0" smtClean="0"/>
              <a:t>十六进制：</a:t>
            </a:r>
            <a:r>
              <a:rPr lang="en-US" altLang="zh-CN" sz="2400" dirty="0" smtClean="0"/>
              <a:t>0x123, 0x3a2f</a:t>
            </a:r>
          </a:p>
          <a:p>
            <a:pPr eaLnBrk="1" hangingPunct="1">
              <a:lnSpc>
                <a:spcPct val="120000"/>
              </a:lnSpc>
            </a:pPr>
            <a:r>
              <a:rPr lang="zh-CN" altLang="en-US" sz="2800" dirty="0" smtClean="0"/>
              <a:t>一旦定义了一个整型变量，可以将一个整型常量赋给该整型变量。如</a:t>
            </a:r>
          </a:p>
          <a:p>
            <a:pPr eaLnBrk="1" hangingPunct="1">
              <a:lnSpc>
                <a:spcPct val="120000"/>
              </a:lnSpc>
              <a:buFont typeface="Wingdings" pitchFamily="2" charset="2"/>
              <a:buNone/>
            </a:pPr>
            <a:r>
              <a:rPr lang="zh-CN" altLang="en-US" sz="2400" dirty="0" smtClean="0"/>
              <a:t>        </a:t>
            </a:r>
            <a:r>
              <a:rPr lang="en-US" altLang="zh-CN" sz="2400" dirty="0" err="1" smtClean="0"/>
              <a:t>int</a:t>
            </a:r>
            <a:r>
              <a:rPr lang="en-US" altLang="zh-CN" sz="2400" dirty="0" smtClean="0"/>
              <a:t> a;</a:t>
            </a:r>
          </a:p>
          <a:p>
            <a:pPr eaLnBrk="1" hangingPunct="1">
              <a:lnSpc>
                <a:spcPct val="120000"/>
              </a:lnSpc>
              <a:buFont typeface="Wingdings" pitchFamily="2" charset="2"/>
              <a:buNone/>
            </a:pPr>
            <a:r>
              <a:rPr lang="en-US" altLang="zh-CN" sz="2400" dirty="0" smtClean="0"/>
              <a:t>        a=123;   </a:t>
            </a:r>
            <a:r>
              <a:rPr lang="zh-CN" altLang="en-US" sz="2400" dirty="0" smtClean="0"/>
              <a:t>或  </a:t>
            </a:r>
            <a:r>
              <a:rPr lang="en-US" altLang="zh-CN" sz="2400" dirty="0" smtClean="0"/>
              <a:t>a = 0x123;  </a:t>
            </a:r>
            <a:r>
              <a:rPr lang="zh-CN" altLang="en-US" sz="2400" dirty="0" smtClean="0"/>
              <a:t>都是正确的</a:t>
            </a:r>
            <a:endParaRPr lang="en-US" altLang="zh-CN" sz="2400" dirty="0" smtClean="0"/>
          </a:p>
          <a:p>
            <a:pPr eaLnBrk="1" hangingPunct="1">
              <a:lnSpc>
                <a:spcPct val="120000"/>
              </a:lnSpc>
              <a:buNone/>
            </a:pPr>
            <a:r>
              <a:rPr lang="en-US" altLang="zh-CN" sz="2400" dirty="0" smtClean="0"/>
              <a:t>	</a:t>
            </a:r>
            <a:r>
              <a:rPr lang="zh-CN" altLang="en-US" sz="2400" dirty="0" smtClean="0"/>
              <a:t>（但这两个值是不同的！）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7378" name="Rectangle 2"/>
          <p:cNvSpPr>
            <a:spLocks noGrp="1" noChangeArrowheads="1"/>
          </p:cNvSpPr>
          <p:nvPr>
            <p:ph type="title"/>
          </p:nvPr>
        </p:nvSpPr>
        <p:spPr/>
        <p:txBody>
          <a:bodyPr/>
          <a:lstStyle/>
          <a:p>
            <a:pPr marL="838200" indent="-838200" eaLnBrk="1" hangingPunct="1">
              <a:defRPr/>
            </a:pPr>
            <a:r>
              <a:rPr lang="zh-CN" altLang="en-US" smtClean="0"/>
              <a:t>注释</a:t>
            </a:r>
          </a:p>
        </p:txBody>
      </p:sp>
      <p:sp>
        <p:nvSpPr>
          <p:cNvPr id="8195" name="Rectangle 3"/>
          <p:cNvSpPr>
            <a:spLocks noGrp="1" noChangeArrowheads="1"/>
          </p:cNvSpPr>
          <p:nvPr>
            <p:ph type="body" idx="1"/>
          </p:nvPr>
        </p:nvSpPr>
        <p:spPr>
          <a:xfrm>
            <a:off x="685800" y="1752600"/>
            <a:ext cx="7772400" cy="4772025"/>
          </a:xfrm>
        </p:spPr>
        <p:txBody>
          <a:bodyPr/>
          <a:lstStyle/>
          <a:p>
            <a:pPr eaLnBrk="1" hangingPunct="1">
              <a:lnSpc>
                <a:spcPct val="120000"/>
              </a:lnSpc>
            </a:pPr>
            <a:r>
              <a:rPr lang="en-US" altLang="zh-CN" sz="2800" smtClean="0"/>
              <a:t>C++</a:t>
            </a:r>
            <a:r>
              <a:rPr lang="zh-CN" altLang="en-US" sz="2800" smtClean="0"/>
              <a:t>的注释是从</a:t>
            </a:r>
            <a:r>
              <a:rPr lang="en-US" altLang="zh-CN" sz="2800" smtClean="0"/>
              <a:t>//</a:t>
            </a:r>
            <a:r>
              <a:rPr lang="zh-CN" altLang="en-US" sz="2800" smtClean="0"/>
              <a:t>开始到本行结束 ，也可以采用</a:t>
            </a:r>
            <a:r>
              <a:rPr lang="en-US" altLang="zh-CN" sz="2800" smtClean="0"/>
              <a:t>C</a:t>
            </a:r>
            <a:r>
              <a:rPr lang="zh-CN" altLang="en-US" sz="2800" smtClean="0"/>
              <a:t>风格的注释，即从</a:t>
            </a:r>
            <a:r>
              <a:rPr lang="en-US" altLang="zh-CN" sz="2800" smtClean="0"/>
              <a:t>/*</a:t>
            </a:r>
            <a:r>
              <a:rPr lang="zh-CN" altLang="en-US" sz="2800" smtClean="0"/>
              <a:t>与*</a:t>
            </a:r>
            <a:r>
              <a:rPr lang="en-US" altLang="zh-CN" sz="2800" smtClean="0"/>
              <a:t>/</a:t>
            </a:r>
            <a:r>
              <a:rPr lang="zh-CN" altLang="en-US" sz="2800" smtClean="0"/>
              <a:t>之间所有的文字都是注释，可以是连续的几行。 </a:t>
            </a:r>
          </a:p>
          <a:p>
            <a:pPr eaLnBrk="1" hangingPunct="1">
              <a:lnSpc>
                <a:spcPct val="120000"/>
              </a:lnSpc>
            </a:pPr>
            <a:r>
              <a:rPr lang="zh-CN" altLang="en-US" sz="2800" smtClean="0"/>
              <a:t>注释是写给人看的，而不是写给计算机的。 </a:t>
            </a:r>
          </a:p>
          <a:p>
            <a:pPr eaLnBrk="1" hangingPunct="1">
              <a:lnSpc>
                <a:spcPct val="120000"/>
              </a:lnSpc>
            </a:pPr>
            <a:r>
              <a:rPr lang="zh-CN" altLang="en-US" sz="2800" smtClean="0"/>
              <a:t>程序注释 ：从整体描述程序操作过程 </a:t>
            </a:r>
          </a:p>
          <a:p>
            <a:pPr eaLnBrk="1" hangingPunct="1">
              <a:lnSpc>
                <a:spcPct val="120000"/>
              </a:lnSpc>
            </a:pPr>
            <a:r>
              <a:rPr lang="zh-CN" altLang="en-US" sz="2800" smtClean="0"/>
              <a:t>注释也可以出现在主程序中，解释主程序中一些比较难理解的部分。 </a:t>
            </a:r>
          </a:p>
          <a:p>
            <a:pPr eaLnBrk="1" hangingPunct="1">
              <a:lnSpc>
                <a:spcPct val="120000"/>
              </a:lnSpc>
            </a:pPr>
            <a:r>
              <a:rPr lang="zh-CN" altLang="en-US" sz="2800" smtClean="0"/>
              <a:t>给程序添加注释是良好的程序设计风格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9058" name="Rectangle 2"/>
          <p:cNvSpPr>
            <a:spLocks noGrp="1" noChangeArrowheads="1"/>
          </p:cNvSpPr>
          <p:nvPr>
            <p:ph type="title"/>
          </p:nvPr>
        </p:nvSpPr>
        <p:spPr/>
        <p:txBody>
          <a:bodyPr/>
          <a:lstStyle/>
          <a:p>
            <a:pPr eaLnBrk="1" hangingPunct="1">
              <a:defRPr/>
            </a:pPr>
            <a:r>
              <a:rPr lang="zh-CN" altLang="en-US" smtClean="0"/>
              <a:t>数据类型</a:t>
            </a:r>
          </a:p>
        </p:txBody>
      </p:sp>
      <p:sp>
        <p:nvSpPr>
          <p:cNvPr id="38915" name="Rectangle 3"/>
          <p:cNvSpPr>
            <a:spLocks noGrp="1" noChangeArrowheads="1"/>
          </p:cNvSpPr>
          <p:nvPr>
            <p:ph type="body" idx="1"/>
          </p:nvPr>
        </p:nvSpPr>
        <p:spPr>
          <a:xfrm>
            <a:off x="1008063" y="1981200"/>
            <a:ext cx="2762250" cy="4114800"/>
          </a:xfrm>
        </p:spPr>
        <p:txBody>
          <a:bodyPr/>
          <a:lstStyle/>
          <a:p>
            <a:pPr eaLnBrk="1" hangingPunct="1">
              <a:lnSpc>
                <a:spcPct val="110000"/>
              </a:lnSpc>
              <a:buFont typeface="Wingdings" pitchFamily="2" charset="2"/>
              <a:buNone/>
            </a:pPr>
            <a:r>
              <a:rPr lang="zh-CN" altLang="en-US" smtClean="0"/>
              <a:t>整型</a:t>
            </a:r>
          </a:p>
          <a:p>
            <a:pPr eaLnBrk="1" hangingPunct="1">
              <a:lnSpc>
                <a:spcPct val="110000"/>
              </a:lnSpc>
              <a:buFont typeface="Wingdings" pitchFamily="2" charset="2"/>
              <a:buNone/>
            </a:pPr>
            <a:r>
              <a:rPr lang="zh-CN" altLang="en-US" smtClean="0"/>
              <a:t>实型</a:t>
            </a:r>
          </a:p>
          <a:p>
            <a:pPr eaLnBrk="1" hangingPunct="1">
              <a:lnSpc>
                <a:spcPct val="110000"/>
              </a:lnSpc>
              <a:buFont typeface="Wingdings" pitchFamily="2" charset="2"/>
              <a:buNone/>
            </a:pPr>
            <a:r>
              <a:rPr lang="zh-CN" altLang="en-US" smtClean="0"/>
              <a:t>字符型</a:t>
            </a:r>
          </a:p>
          <a:p>
            <a:pPr eaLnBrk="1" hangingPunct="1">
              <a:lnSpc>
                <a:spcPct val="110000"/>
              </a:lnSpc>
              <a:buFont typeface="Wingdings" pitchFamily="2" charset="2"/>
              <a:buNone/>
            </a:pPr>
            <a:r>
              <a:rPr lang="zh-CN" altLang="en-US" smtClean="0"/>
              <a:t>布尔型</a:t>
            </a:r>
          </a:p>
          <a:p>
            <a:pPr eaLnBrk="1" hangingPunct="1">
              <a:lnSpc>
                <a:spcPct val="110000"/>
              </a:lnSpc>
              <a:buFont typeface="Wingdings" pitchFamily="2" charset="2"/>
              <a:buNone/>
            </a:pPr>
            <a:r>
              <a:rPr lang="zh-CN" altLang="en-US" smtClean="0"/>
              <a:t>枚举类型</a:t>
            </a:r>
          </a:p>
        </p:txBody>
      </p:sp>
      <p:sp>
        <p:nvSpPr>
          <p:cNvPr id="38916" name="Rectangle 4"/>
          <p:cNvSpPr>
            <a:spLocks noChangeArrowheads="1"/>
          </p:cNvSpPr>
          <p:nvPr/>
        </p:nvSpPr>
        <p:spPr bwMode="auto">
          <a:xfrm>
            <a:off x="4360863" y="1981200"/>
            <a:ext cx="3824287"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重新命名类型名</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定义新的类型</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变量赋初值</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了解占用的内存量</a:t>
            </a:r>
          </a:p>
        </p:txBody>
      </p:sp>
      <p:sp>
        <p:nvSpPr>
          <p:cNvPr id="38917" name="AutoShape 5"/>
          <p:cNvSpPr>
            <a:spLocks noChangeArrowheads="1"/>
          </p:cNvSpPr>
          <p:nvPr/>
        </p:nvSpPr>
        <p:spPr bwMode="auto">
          <a:xfrm rot="-5400000" flipH="1" flipV="1">
            <a:off x="3289300" y="33702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8918" name="AutoShape 6"/>
          <p:cNvSpPr>
            <a:spLocks noChangeArrowheads="1"/>
          </p:cNvSpPr>
          <p:nvPr/>
        </p:nvSpPr>
        <p:spPr bwMode="auto">
          <a:xfrm rot="-5400000" flipH="1" flipV="1">
            <a:off x="3289300" y="2703513"/>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38919" name="AutoShape 7"/>
          <p:cNvSpPr>
            <a:spLocks noChangeArrowheads="1"/>
          </p:cNvSpPr>
          <p:nvPr/>
        </p:nvSpPr>
        <p:spPr bwMode="auto">
          <a:xfrm rot="-5400000" flipH="1" flipV="1">
            <a:off x="3289300" y="2132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8920" name="AutoShape 8"/>
          <p:cNvSpPr>
            <a:spLocks noChangeArrowheads="1"/>
          </p:cNvSpPr>
          <p:nvPr/>
        </p:nvSpPr>
        <p:spPr bwMode="auto">
          <a:xfrm rot="-5400000" flipH="1" flipV="1">
            <a:off x="7959725" y="29575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8921" name="AutoShape 9"/>
          <p:cNvSpPr>
            <a:spLocks noChangeArrowheads="1"/>
          </p:cNvSpPr>
          <p:nvPr/>
        </p:nvSpPr>
        <p:spPr bwMode="auto">
          <a:xfrm rot="-5400000" flipH="1" flipV="1">
            <a:off x="7959725" y="2132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8922" name="AutoShape 10"/>
          <p:cNvSpPr>
            <a:spLocks noChangeArrowheads="1"/>
          </p:cNvSpPr>
          <p:nvPr/>
        </p:nvSpPr>
        <p:spPr bwMode="auto">
          <a:xfrm rot="-5400000" flipH="1" flipV="1">
            <a:off x="3289300" y="4037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8923" name="AutoShape 11"/>
          <p:cNvSpPr>
            <a:spLocks noChangeArrowheads="1"/>
          </p:cNvSpPr>
          <p:nvPr/>
        </p:nvSpPr>
        <p:spPr bwMode="auto">
          <a:xfrm rot="-5400000" flipH="1" flipV="1">
            <a:off x="7959725" y="37576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8924" name="AutoShape 12"/>
          <p:cNvSpPr>
            <a:spLocks noChangeArrowheads="1"/>
          </p:cNvSpPr>
          <p:nvPr/>
        </p:nvSpPr>
        <p:spPr bwMode="auto">
          <a:xfrm rot="-5400000" flipH="1" flipV="1">
            <a:off x="7959725" y="44688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8925" name="AutoShape 13"/>
          <p:cNvSpPr>
            <a:spLocks noChangeArrowheads="1"/>
          </p:cNvSpPr>
          <p:nvPr/>
        </p:nvSpPr>
        <p:spPr bwMode="auto">
          <a:xfrm rot="-5400000" flipH="1" flipV="1">
            <a:off x="3276600" y="4621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7858" name="Rectangle 2"/>
          <p:cNvSpPr>
            <a:spLocks noGrp="1" noChangeArrowheads="1"/>
          </p:cNvSpPr>
          <p:nvPr>
            <p:ph type="title"/>
          </p:nvPr>
        </p:nvSpPr>
        <p:spPr/>
        <p:txBody>
          <a:bodyPr/>
          <a:lstStyle/>
          <a:p>
            <a:pPr eaLnBrk="1" hangingPunct="1">
              <a:defRPr/>
            </a:pPr>
            <a:r>
              <a:rPr lang="zh-CN" altLang="en-US" smtClean="0"/>
              <a:t>数据类型</a:t>
            </a:r>
            <a:r>
              <a:rPr lang="en-US" altLang="zh-CN" smtClean="0">
                <a:latin typeface="Times New Roman"/>
              </a:rPr>
              <a:t>—</a:t>
            </a:r>
            <a:r>
              <a:rPr lang="zh-CN" altLang="en-US" smtClean="0"/>
              <a:t>浮点数</a:t>
            </a:r>
          </a:p>
        </p:txBody>
      </p:sp>
      <p:sp>
        <p:nvSpPr>
          <p:cNvPr id="39939" name="Rectangle 3"/>
          <p:cNvSpPr>
            <a:spLocks noGrp="1" noChangeArrowheads="1"/>
          </p:cNvSpPr>
          <p:nvPr>
            <p:ph type="body" idx="1"/>
          </p:nvPr>
        </p:nvSpPr>
        <p:spPr>
          <a:xfrm>
            <a:off x="685800" y="1974850"/>
            <a:ext cx="8112125" cy="4573588"/>
          </a:xfrm>
        </p:spPr>
        <p:txBody>
          <a:bodyPr/>
          <a:lstStyle/>
          <a:p>
            <a:pPr eaLnBrk="1" hangingPunct="1">
              <a:lnSpc>
                <a:spcPct val="130000"/>
              </a:lnSpc>
              <a:spcBef>
                <a:spcPct val="40000"/>
              </a:spcBef>
            </a:pPr>
            <a:r>
              <a:rPr lang="en-US" altLang="zh-CN" sz="2800" smtClean="0"/>
              <a:t>C</a:t>
            </a:r>
            <a:r>
              <a:rPr lang="zh-CN" altLang="en-US" sz="2800" smtClean="0"/>
              <a:t>语言中的实型数以浮点形式表示</a:t>
            </a:r>
          </a:p>
          <a:p>
            <a:pPr eaLnBrk="1" hangingPunct="1">
              <a:lnSpc>
                <a:spcPct val="130000"/>
              </a:lnSpc>
              <a:spcBef>
                <a:spcPct val="40000"/>
              </a:spcBef>
            </a:pPr>
            <a:r>
              <a:rPr lang="zh-CN" altLang="en-US" sz="2800" smtClean="0"/>
              <a:t>浮点类型的分类</a:t>
            </a:r>
          </a:p>
          <a:p>
            <a:pPr lvl="1" eaLnBrk="1" hangingPunct="1">
              <a:lnSpc>
                <a:spcPct val="130000"/>
              </a:lnSpc>
              <a:spcBef>
                <a:spcPct val="40000"/>
              </a:spcBef>
            </a:pPr>
            <a:r>
              <a:rPr lang="zh-CN" altLang="en-US" sz="2400" smtClean="0"/>
              <a:t>单精度 </a:t>
            </a:r>
            <a:r>
              <a:rPr lang="en-US" altLang="zh-CN" sz="2400" smtClean="0"/>
              <a:t>float</a:t>
            </a:r>
            <a:r>
              <a:rPr lang="zh-CN" altLang="en-US" sz="2400" smtClean="0"/>
              <a:t>：</a:t>
            </a:r>
            <a:r>
              <a:rPr lang="zh-CN" altLang="en-US" sz="2400" smtClean="0">
                <a:latin typeface="宋体" charset="-122"/>
              </a:rPr>
              <a:t>占用</a:t>
            </a:r>
            <a:r>
              <a:rPr lang="en-US" altLang="zh-CN" sz="2400" smtClean="0">
                <a:ea typeface="宋体" charset="-122"/>
              </a:rPr>
              <a:t>4</a:t>
            </a:r>
            <a:r>
              <a:rPr lang="zh-CN" altLang="en-US" sz="2400" smtClean="0">
                <a:latin typeface="宋体" charset="-122"/>
              </a:rPr>
              <a:t>字节，</a:t>
            </a:r>
            <a:r>
              <a:rPr lang="en-US" altLang="zh-CN" sz="2400" smtClean="0">
                <a:ea typeface="宋体" charset="-122"/>
              </a:rPr>
              <a:t>3</a:t>
            </a:r>
            <a:r>
              <a:rPr lang="zh-CN" altLang="en-US" sz="2400" smtClean="0">
                <a:latin typeface="宋体" charset="-122"/>
              </a:rPr>
              <a:t>字节尾数，</a:t>
            </a:r>
            <a:r>
              <a:rPr lang="en-US" altLang="zh-CN" sz="2400" smtClean="0">
                <a:ea typeface="宋体" charset="-122"/>
              </a:rPr>
              <a:t>1</a:t>
            </a:r>
            <a:r>
              <a:rPr lang="zh-CN" altLang="en-US" sz="2400" smtClean="0">
                <a:latin typeface="宋体" charset="-122"/>
              </a:rPr>
              <a:t>字节指数</a:t>
            </a:r>
            <a:r>
              <a:rPr lang="en-US" altLang="zh-CN" sz="2400" smtClean="0">
                <a:latin typeface="宋体" charset="-122"/>
              </a:rPr>
              <a:t>, </a:t>
            </a:r>
            <a:r>
              <a:rPr lang="zh-CN" altLang="en-US" sz="2400" smtClean="0">
                <a:latin typeface="宋体" charset="-122"/>
              </a:rPr>
              <a:t>精确度</a:t>
            </a:r>
            <a:r>
              <a:rPr lang="en-US" altLang="zh-CN" sz="2400" smtClean="0">
                <a:ea typeface="宋体" charset="-122"/>
              </a:rPr>
              <a:t>7</a:t>
            </a:r>
            <a:r>
              <a:rPr lang="zh-CN" altLang="en-US" sz="2400" smtClean="0">
                <a:latin typeface="宋体" charset="-122"/>
              </a:rPr>
              <a:t>位</a:t>
            </a:r>
            <a:r>
              <a:rPr lang="en-US" altLang="zh-CN" sz="2400" smtClean="0">
                <a:latin typeface="宋体" charset="-122"/>
              </a:rPr>
              <a:t>,</a:t>
            </a:r>
            <a:r>
              <a:rPr lang="zh-CN" altLang="en-US" sz="2400" smtClean="0">
                <a:latin typeface="宋体" charset="-122"/>
              </a:rPr>
              <a:t>范围</a:t>
            </a:r>
            <a:r>
              <a:rPr lang="en-US" altLang="zh-CN" sz="2400" smtClean="0">
                <a:ea typeface="宋体" charset="-122"/>
              </a:rPr>
              <a:t>10</a:t>
            </a:r>
            <a:r>
              <a:rPr lang="zh-CN" altLang="en-US" sz="2400" baseline="30000" smtClean="0">
                <a:latin typeface="宋体" charset="-122"/>
              </a:rPr>
              <a:t>－</a:t>
            </a:r>
            <a:r>
              <a:rPr lang="en-US" altLang="zh-CN" sz="2400" baseline="30000" smtClean="0">
                <a:ea typeface="宋体" charset="-122"/>
              </a:rPr>
              <a:t>38</a:t>
            </a:r>
            <a:r>
              <a:rPr lang="zh-CN" altLang="en-US" sz="2400" smtClean="0">
                <a:latin typeface="宋体" charset="-122"/>
              </a:rPr>
              <a:t>～</a:t>
            </a:r>
            <a:r>
              <a:rPr lang="en-US" altLang="zh-CN" sz="2400" smtClean="0">
                <a:ea typeface="宋体" charset="-122"/>
              </a:rPr>
              <a:t>10</a:t>
            </a:r>
            <a:r>
              <a:rPr lang="en-US" altLang="zh-CN" sz="2400" baseline="30000" smtClean="0">
                <a:ea typeface="宋体" charset="-122"/>
              </a:rPr>
              <a:t>38</a:t>
            </a:r>
            <a:r>
              <a:rPr lang="en-US" altLang="zh-CN" sz="2400" smtClean="0">
                <a:ea typeface="宋体" charset="-122"/>
              </a:rPr>
              <a:t>  </a:t>
            </a:r>
            <a:endParaRPr lang="en-US" altLang="zh-CN" sz="2400" smtClean="0"/>
          </a:p>
          <a:p>
            <a:pPr lvl="1" eaLnBrk="1" hangingPunct="1">
              <a:lnSpc>
                <a:spcPct val="130000"/>
              </a:lnSpc>
              <a:spcBef>
                <a:spcPct val="40000"/>
              </a:spcBef>
            </a:pPr>
            <a:r>
              <a:rPr lang="zh-CN" altLang="en-US" sz="2400" smtClean="0"/>
              <a:t>双精度 </a:t>
            </a:r>
            <a:r>
              <a:rPr lang="en-US" altLang="zh-CN" sz="2400" smtClean="0"/>
              <a:t>double</a:t>
            </a:r>
            <a:r>
              <a:rPr lang="zh-CN" altLang="en-US" sz="2400" smtClean="0"/>
              <a:t>：</a:t>
            </a:r>
            <a:r>
              <a:rPr lang="zh-CN" altLang="en-US" sz="2400" smtClean="0">
                <a:latin typeface="宋体" charset="-122"/>
              </a:rPr>
              <a:t>占用</a:t>
            </a:r>
            <a:r>
              <a:rPr lang="en-US" altLang="zh-CN" sz="2400" smtClean="0">
                <a:ea typeface="宋体" charset="-122"/>
              </a:rPr>
              <a:t>8</a:t>
            </a:r>
            <a:r>
              <a:rPr lang="zh-CN" altLang="en-US" sz="2400" smtClean="0">
                <a:latin typeface="宋体" charset="-122"/>
              </a:rPr>
              <a:t>字节</a:t>
            </a:r>
            <a:r>
              <a:rPr lang="en-US" altLang="zh-CN" sz="2400" smtClean="0">
                <a:latin typeface="宋体" charset="-122"/>
              </a:rPr>
              <a:t>, </a:t>
            </a:r>
            <a:r>
              <a:rPr lang="en-US" altLang="zh-CN" sz="2400" smtClean="0">
                <a:ea typeface="宋体" charset="-122"/>
              </a:rPr>
              <a:t>5</a:t>
            </a:r>
            <a:r>
              <a:rPr lang="zh-CN" altLang="en-US" sz="2400" smtClean="0">
                <a:latin typeface="宋体" charset="-122"/>
              </a:rPr>
              <a:t>字节尾数</a:t>
            </a:r>
            <a:r>
              <a:rPr lang="en-US" altLang="zh-CN" sz="2400" smtClean="0">
                <a:latin typeface="宋体" charset="-122"/>
              </a:rPr>
              <a:t>, </a:t>
            </a:r>
            <a:r>
              <a:rPr lang="en-US" altLang="zh-CN" sz="2400" smtClean="0">
                <a:ea typeface="宋体" charset="-122"/>
              </a:rPr>
              <a:t>3</a:t>
            </a:r>
            <a:r>
              <a:rPr lang="zh-CN" altLang="en-US" sz="2400" smtClean="0">
                <a:latin typeface="宋体" charset="-122"/>
              </a:rPr>
              <a:t>字节指数</a:t>
            </a:r>
            <a:r>
              <a:rPr lang="en-US" altLang="zh-CN" sz="2400" smtClean="0">
                <a:latin typeface="宋体" charset="-122"/>
              </a:rPr>
              <a:t>, </a:t>
            </a:r>
            <a:r>
              <a:rPr lang="zh-CN" altLang="en-US" sz="2400" smtClean="0">
                <a:latin typeface="宋体" charset="-122"/>
              </a:rPr>
              <a:t>精确度</a:t>
            </a:r>
            <a:r>
              <a:rPr lang="en-US" altLang="zh-CN" sz="2400" smtClean="0">
                <a:ea typeface="宋体" charset="-122"/>
              </a:rPr>
              <a:t>15</a:t>
            </a:r>
            <a:r>
              <a:rPr lang="zh-CN" altLang="en-US" sz="2400" smtClean="0">
                <a:latin typeface="宋体" charset="-122"/>
              </a:rPr>
              <a:t>～</a:t>
            </a:r>
            <a:r>
              <a:rPr lang="en-US" altLang="zh-CN" sz="2400" smtClean="0">
                <a:ea typeface="宋体" charset="-122"/>
              </a:rPr>
              <a:t>16</a:t>
            </a:r>
            <a:r>
              <a:rPr lang="zh-CN" altLang="en-US" sz="2400" smtClean="0">
                <a:latin typeface="宋体" charset="-122"/>
              </a:rPr>
              <a:t>位</a:t>
            </a:r>
            <a:r>
              <a:rPr lang="en-US" altLang="zh-CN" sz="2400" smtClean="0">
                <a:latin typeface="宋体" charset="-122"/>
              </a:rPr>
              <a:t>,</a:t>
            </a:r>
            <a:r>
              <a:rPr lang="zh-CN" altLang="en-US" sz="2400" smtClean="0">
                <a:latin typeface="宋体" charset="-122"/>
              </a:rPr>
              <a:t>范围</a:t>
            </a:r>
            <a:r>
              <a:rPr lang="en-US" altLang="zh-CN" sz="2400" smtClean="0">
                <a:ea typeface="宋体" charset="-122"/>
              </a:rPr>
              <a:t>10</a:t>
            </a:r>
            <a:r>
              <a:rPr lang="zh-CN" altLang="en-US" sz="2400" baseline="30000" smtClean="0">
                <a:latin typeface="宋体" charset="-122"/>
              </a:rPr>
              <a:t>－</a:t>
            </a:r>
            <a:r>
              <a:rPr lang="en-US" altLang="zh-CN" sz="2400" baseline="30000" smtClean="0">
                <a:ea typeface="宋体" charset="-122"/>
              </a:rPr>
              <a:t>307</a:t>
            </a:r>
            <a:r>
              <a:rPr lang="zh-CN" altLang="en-US" sz="2400" smtClean="0">
                <a:latin typeface="宋体" charset="-122"/>
              </a:rPr>
              <a:t>～</a:t>
            </a:r>
            <a:r>
              <a:rPr lang="en-US" altLang="zh-CN" sz="2400" smtClean="0">
                <a:ea typeface="宋体" charset="-122"/>
              </a:rPr>
              <a:t>10</a:t>
            </a:r>
            <a:r>
              <a:rPr lang="en-US" altLang="zh-CN" sz="2400" baseline="30000" smtClean="0">
                <a:ea typeface="宋体" charset="-122"/>
              </a:rPr>
              <a:t>308</a:t>
            </a:r>
            <a:r>
              <a:rPr lang="en-US" altLang="zh-CN" sz="2400" smtClean="0">
                <a:ea typeface="宋体" charset="-122"/>
              </a:rPr>
              <a:t> </a:t>
            </a:r>
            <a:r>
              <a:rPr lang="en-US" altLang="zh-CN" sz="2400" smtClean="0"/>
              <a:t> </a:t>
            </a:r>
          </a:p>
          <a:p>
            <a:pPr eaLnBrk="1" hangingPunct="1">
              <a:lnSpc>
                <a:spcPct val="130000"/>
              </a:lnSpc>
              <a:spcBef>
                <a:spcPct val="40000"/>
              </a:spcBef>
            </a:pPr>
            <a:r>
              <a:rPr lang="zh-CN" altLang="en-US" sz="2800" smtClean="0"/>
              <a:t>浮点数无法精确表示</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8882" name="Rectangle 2"/>
          <p:cNvSpPr>
            <a:spLocks noGrp="1" noChangeArrowheads="1"/>
          </p:cNvSpPr>
          <p:nvPr>
            <p:ph type="title"/>
          </p:nvPr>
        </p:nvSpPr>
        <p:spPr/>
        <p:txBody>
          <a:bodyPr/>
          <a:lstStyle/>
          <a:p>
            <a:pPr eaLnBrk="1" hangingPunct="1">
              <a:defRPr/>
            </a:pPr>
            <a:r>
              <a:rPr lang="zh-CN" altLang="en-US" smtClean="0"/>
              <a:t>浮点数常量</a:t>
            </a:r>
          </a:p>
        </p:txBody>
      </p:sp>
      <p:sp>
        <p:nvSpPr>
          <p:cNvPr id="40963" name="Rectangle 3"/>
          <p:cNvSpPr>
            <a:spLocks noGrp="1" noChangeArrowheads="1"/>
          </p:cNvSpPr>
          <p:nvPr>
            <p:ph type="body" idx="1"/>
          </p:nvPr>
        </p:nvSpPr>
        <p:spPr>
          <a:xfrm>
            <a:off x="685800" y="1981200"/>
            <a:ext cx="8067675" cy="4614863"/>
          </a:xfrm>
        </p:spPr>
        <p:txBody>
          <a:bodyPr/>
          <a:lstStyle/>
          <a:p>
            <a:pPr eaLnBrk="1" hangingPunct="1">
              <a:lnSpc>
                <a:spcPct val="130000"/>
              </a:lnSpc>
            </a:pPr>
            <a:r>
              <a:rPr lang="zh-CN" altLang="en-US" smtClean="0"/>
              <a:t>浮点数常量有两种表示法：</a:t>
            </a:r>
          </a:p>
          <a:p>
            <a:pPr lvl="1" eaLnBrk="1" hangingPunct="1">
              <a:lnSpc>
                <a:spcPct val="130000"/>
              </a:lnSpc>
            </a:pPr>
            <a:r>
              <a:rPr lang="zh-CN" altLang="en-US" smtClean="0"/>
              <a:t>十进制表示：</a:t>
            </a:r>
            <a:r>
              <a:rPr lang="en-US" altLang="zh-CN" smtClean="0"/>
              <a:t>1.23   3.14    -5.988</a:t>
            </a:r>
          </a:p>
          <a:p>
            <a:pPr lvl="1" eaLnBrk="1" hangingPunct="1">
              <a:lnSpc>
                <a:spcPct val="130000"/>
              </a:lnSpc>
            </a:pPr>
            <a:r>
              <a:rPr lang="zh-CN" altLang="en-US" smtClean="0"/>
              <a:t>科学计数法：</a:t>
            </a:r>
            <a:r>
              <a:rPr lang="zh-CN" altLang="en-US" smtClean="0">
                <a:latin typeface="楷体_GB2312" pitchFamily="49" charset="-122"/>
              </a:rPr>
              <a:t>尾数*</a:t>
            </a:r>
            <a:r>
              <a:rPr lang="en-US" altLang="zh-CN" smtClean="0">
                <a:latin typeface="楷体_GB2312" pitchFamily="49" charset="-122"/>
              </a:rPr>
              <a:t>10</a:t>
            </a:r>
            <a:r>
              <a:rPr lang="zh-CN" altLang="en-US" baseline="30000" smtClean="0">
                <a:latin typeface="楷体_GB2312" pitchFamily="49" charset="-122"/>
              </a:rPr>
              <a:t>指数      </a:t>
            </a:r>
            <a:r>
              <a:rPr lang="zh-CN" altLang="en-US" smtClean="0">
                <a:latin typeface="宋体" charset="-122"/>
              </a:rPr>
              <a:t>尾数</a:t>
            </a:r>
            <a:r>
              <a:rPr lang="en-US" altLang="zh-CN" smtClean="0">
                <a:ea typeface="宋体" charset="-122"/>
              </a:rPr>
              <a:t>e</a:t>
            </a:r>
            <a:r>
              <a:rPr lang="zh-CN" altLang="en-US" smtClean="0">
                <a:latin typeface="宋体" charset="-122"/>
              </a:rPr>
              <a:t>指数</a:t>
            </a:r>
          </a:p>
          <a:p>
            <a:pPr eaLnBrk="1" hangingPunct="1">
              <a:lnSpc>
                <a:spcPct val="130000"/>
              </a:lnSpc>
              <a:buFont typeface="Wingdings" pitchFamily="2" charset="2"/>
              <a:buNone/>
            </a:pPr>
            <a:r>
              <a:rPr lang="zh-CN" altLang="en-US" sz="1200" b="0" smtClean="0">
                <a:ea typeface="宋体" charset="-122"/>
              </a:rPr>
              <a:t>                        </a:t>
            </a:r>
            <a:r>
              <a:rPr lang="en-US" altLang="zh-CN" sz="2800" smtClean="0">
                <a:ea typeface="宋体" charset="-122"/>
              </a:rPr>
              <a:t>123e2=12300   2.25e-3=0.00225</a:t>
            </a:r>
            <a:r>
              <a:rPr lang="en-US" altLang="zh-CN" sz="2800" b="0" smtClean="0">
                <a:ea typeface="宋体" charset="-122"/>
              </a:rPr>
              <a:t> </a:t>
            </a:r>
          </a:p>
          <a:p>
            <a:pPr eaLnBrk="1" hangingPunct="1">
              <a:lnSpc>
                <a:spcPct val="130000"/>
              </a:lnSpc>
              <a:buFont typeface="Wingdings" pitchFamily="2" charset="2"/>
              <a:buNone/>
            </a:pPr>
            <a:r>
              <a:rPr lang="en-US" altLang="zh-CN" sz="2800" smtClean="0">
                <a:latin typeface="宋体" charset="-122"/>
              </a:rPr>
              <a:t>      </a:t>
            </a:r>
            <a:r>
              <a:rPr lang="zh-CN" altLang="en-US" sz="2800" smtClean="0">
                <a:latin typeface="宋体" charset="-122"/>
              </a:rPr>
              <a:t>注意：尾数不能为空 </a:t>
            </a:r>
            <a:r>
              <a:rPr lang="en-US" altLang="zh-CN" sz="2800" smtClean="0">
                <a:ea typeface="宋体" charset="-122"/>
              </a:rPr>
              <a:t>e3 </a:t>
            </a:r>
            <a:r>
              <a:rPr lang="en-US" altLang="zh-CN" sz="2800" smtClean="0">
                <a:ea typeface="宋体" charset="-122"/>
                <a:sym typeface="Wingdings" pitchFamily="2" charset="2"/>
              </a:rPr>
              <a:t> 1e3</a:t>
            </a:r>
          </a:p>
          <a:p>
            <a:pPr eaLnBrk="1" hangingPunct="1">
              <a:lnSpc>
                <a:spcPct val="130000"/>
              </a:lnSpc>
              <a:buFont typeface="Wingdings" pitchFamily="2" charset="2"/>
              <a:buNone/>
            </a:pPr>
            <a:r>
              <a:rPr lang="en-US" altLang="zh-CN" sz="2800" smtClean="0">
                <a:latin typeface="宋体" charset="-122"/>
              </a:rPr>
              <a:t>            </a:t>
            </a:r>
            <a:r>
              <a:rPr lang="zh-CN" altLang="en-US" sz="2800" smtClean="0">
                <a:latin typeface="宋体" charset="-122"/>
              </a:rPr>
              <a:t>指数必须为整数   </a:t>
            </a:r>
            <a:r>
              <a:rPr lang="en-US" altLang="zh-CN" sz="2800" smtClean="0">
                <a:ea typeface="宋体" charset="-122"/>
              </a:rPr>
              <a:t>2.5e2.3</a:t>
            </a:r>
            <a:r>
              <a:rPr lang="zh-CN" altLang="en-US" sz="2800" smtClean="0"/>
              <a:t>是非法的</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0082" name="Rectangle 2"/>
          <p:cNvSpPr>
            <a:spLocks noGrp="1" noChangeArrowheads="1"/>
          </p:cNvSpPr>
          <p:nvPr>
            <p:ph type="title"/>
          </p:nvPr>
        </p:nvSpPr>
        <p:spPr/>
        <p:txBody>
          <a:bodyPr/>
          <a:lstStyle/>
          <a:p>
            <a:pPr eaLnBrk="1" hangingPunct="1">
              <a:defRPr/>
            </a:pPr>
            <a:r>
              <a:rPr lang="zh-CN" altLang="en-US" smtClean="0"/>
              <a:t>数据类型</a:t>
            </a:r>
          </a:p>
        </p:txBody>
      </p:sp>
      <p:sp>
        <p:nvSpPr>
          <p:cNvPr id="41987" name="Rectangle 3"/>
          <p:cNvSpPr>
            <a:spLocks noGrp="1" noChangeArrowheads="1"/>
          </p:cNvSpPr>
          <p:nvPr>
            <p:ph type="body" idx="1"/>
          </p:nvPr>
        </p:nvSpPr>
        <p:spPr>
          <a:xfrm>
            <a:off x="1008063" y="1981200"/>
            <a:ext cx="2762250" cy="4114800"/>
          </a:xfrm>
        </p:spPr>
        <p:txBody>
          <a:bodyPr/>
          <a:lstStyle/>
          <a:p>
            <a:pPr eaLnBrk="1" hangingPunct="1">
              <a:lnSpc>
                <a:spcPct val="110000"/>
              </a:lnSpc>
              <a:buFont typeface="Wingdings" pitchFamily="2" charset="2"/>
              <a:buNone/>
            </a:pPr>
            <a:r>
              <a:rPr lang="zh-CN" altLang="en-US" smtClean="0"/>
              <a:t>整型</a:t>
            </a:r>
          </a:p>
          <a:p>
            <a:pPr eaLnBrk="1" hangingPunct="1">
              <a:lnSpc>
                <a:spcPct val="110000"/>
              </a:lnSpc>
              <a:buFont typeface="Wingdings" pitchFamily="2" charset="2"/>
              <a:buNone/>
            </a:pPr>
            <a:r>
              <a:rPr lang="zh-CN" altLang="en-US" smtClean="0"/>
              <a:t>实型</a:t>
            </a:r>
          </a:p>
          <a:p>
            <a:pPr eaLnBrk="1" hangingPunct="1">
              <a:lnSpc>
                <a:spcPct val="110000"/>
              </a:lnSpc>
              <a:buFont typeface="Wingdings" pitchFamily="2" charset="2"/>
              <a:buNone/>
            </a:pPr>
            <a:r>
              <a:rPr lang="zh-CN" altLang="en-US" smtClean="0"/>
              <a:t>字符型</a:t>
            </a:r>
          </a:p>
          <a:p>
            <a:pPr eaLnBrk="1" hangingPunct="1">
              <a:lnSpc>
                <a:spcPct val="110000"/>
              </a:lnSpc>
              <a:buFont typeface="Wingdings" pitchFamily="2" charset="2"/>
              <a:buNone/>
            </a:pPr>
            <a:r>
              <a:rPr lang="zh-CN" altLang="en-US" smtClean="0"/>
              <a:t>布尔型</a:t>
            </a:r>
          </a:p>
          <a:p>
            <a:pPr eaLnBrk="1" hangingPunct="1">
              <a:lnSpc>
                <a:spcPct val="110000"/>
              </a:lnSpc>
              <a:buFont typeface="Wingdings" pitchFamily="2" charset="2"/>
              <a:buNone/>
            </a:pPr>
            <a:r>
              <a:rPr lang="zh-CN" altLang="en-US" smtClean="0"/>
              <a:t>枚举类型</a:t>
            </a:r>
          </a:p>
        </p:txBody>
      </p:sp>
      <p:sp>
        <p:nvSpPr>
          <p:cNvPr id="41988" name="Rectangle 4"/>
          <p:cNvSpPr>
            <a:spLocks noChangeArrowheads="1"/>
          </p:cNvSpPr>
          <p:nvPr/>
        </p:nvSpPr>
        <p:spPr bwMode="auto">
          <a:xfrm>
            <a:off x="4360863" y="1981200"/>
            <a:ext cx="3824287"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重新命名类型名</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定义新的类型</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变量赋初值</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了解占用的内存量</a:t>
            </a:r>
          </a:p>
        </p:txBody>
      </p:sp>
      <p:sp>
        <p:nvSpPr>
          <p:cNvPr id="41989" name="AutoShape 5"/>
          <p:cNvSpPr>
            <a:spLocks noChangeArrowheads="1"/>
          </p:cNvSpPr>
          <p:nvPr/>
        </p:nvSpPr>
        <p:spPr bwMode="auto">
          <a:xfrm rot="-5400000" flipH="1" flipV="1">
            <a:off x="3289300" y="3370263"/>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41990" name="AutoShape 6"/>
          <p:cNvSpPr>
            <a:spLocks noChangeArrowheads="1"/>
          </p:cNvSpPr>
          <p:nvPr/>
        </p:nvSpPr>
        <p:spPr bwMode="auto">
          <a:xfrm rot="-5400000" flipH="1" flipV="1">
            <a:off x="3289300" y="27035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1991" name="AutoShape 7"/>
          <p:cNvSpPr>
            <a:spLocks noChangeArrowheads="1"/>
          </p:cNvSpPr>
          <p:nvPr/>
        </p:nvSpPr>
        <p:spPr bwMode="auto">
          <a:xfrm rot="-5400000" flipH="1" flipV="1">
            <a:off x="3289300" y="2132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1992" name="AutoShape 8"/>
          <p:cNvSpPr>
            <a:spLocks noChangeArrowheads="1"/>
          </p:cNvSpPr>
          <p:nvPr/>
        </p:nvSpPr>
        <p:spPr bwMode="auto">
          <a:xfrm rot="-5400000" flipH="1" flipV="1">
            <a:off x="7959725" y="29575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3" name="AutoShape 9"/>
          <p:cNvSpPr>
            <a:spLocks noChangeArrowheads="1"/>
          </p:cNvSpPr>
          <p:nvPr/>
        </p:nvSpPr>
        <p:spPr bwMode="auto">
          <a:xfrm rot="-5400000" flipH="1" flipV="1">
            <a:off x="7959725" y="2132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4" name="AutoShape 10"/>
          <p:cNvSpPr>
            <a:spLocks noChangeArrowheads="1"/>
          </p:cNvSpPr>
          <p:nvPr/>
        </p:nvSpPr>
        <p:spPr bwMode="auto">
          <a:xfrm rot="-5400000" flipH="1" flipV="1">
            <a:off x="3289300" y="4037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5" name="AutoShape 11"/>
          <p:cNvSpPr>
            <a:spLocks noChangeArrowheads="1"/>
          </p:cNvSpPr>
          <p:nvPr/>
        </p:nvSpPr>
        <p:spPr bwMode="auto">
          <a:xfrm rot="-5400000" flipH="1" flipV="1">
            <a:off x="7959725" y="37576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6" name="AutoShape 12"/>
          <p:cNvSpPr>
            <a:spLocks noChangeArrowheads="1"/>
          </p:cNvSpPr>
          <p:nvPr/>
        </p:nvSpPr>
        <p:spPr bwMode="auto">
          <a:xfrm rot="-5400000" flipH="1" flipV="1">
            <a:off x="7959725" y="44688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7" name="AutoShape 13"/>
          <p:cNvSpPr>
            <a:spLocks noChangeArrowheads="1"/>
          </p:cNvSpPr>
          <p:nvPr/>
        </p:nvSpPr>
        <p:spPr bwMode="auto">
          <a:xfrm rot="-5400000" flipH="1" flipV="1">
            <a:off x="3276600" y="4621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9906" name="Rectangle 2"/>
          <p:cNvSpPr>
            <a:spLocks noGrp="1" noChangeArrowheads="1"/>
          </p:cNvSpPr>
          <p:nvPr>
            <p:ph type="title"/>
          </p:nvPr>
        </p:nvSpPr>
        <p:spPr>
          <a:xfrm>
            <a:off x="685800" y="822325"/>
            <a:ext cx="7772400" cy="1143000"/>
          </a:xfrm>
        </p:spPr>
        <p:txBody>
          <a:bodyPr/>
          <a:lstStyle/>
          <a:p>
            <a:pPr eaLnBrk="1" hangingPunct="1">
              <a:defRPr/>
            </a:pPr>
            <a:r>
              <a:rPr lang="zh-CN" altLang="en-US" smtClean="0"/>
              <a:t>数据类型</a:t>
            </a:r>
            <a:r>
              <a:rPr lang="en-US" altLang="zh-CN" smtClean="0">
                <a:latin typeface="Times New Roman"/>
              </a:rPr>
              <a:t>—</a:t>
            </a:r>
            <a:r>
              <a:rPr lang="zh-CN" altLang="en-US" smtClean="0"/>
              <a:t>字符类型</a:t>
            </a:r>
          </a:p>
        </p:txBody>
      </p:sp>
      <p:sp>
        <p:nvSpPr>
          <p:cNvPr id="43011" name="Rectangle 3"/>
          <p:cNvSpPr>
            <a:spLocks noGrp="1" noChangeArrowheads="1"/>
          </p:cNvSpPr>
          <p:nvPr>
            <p:ph type="body" idx="1"/>
          </p:nvPr>
        </p:nvSpPr>
        <p:spPr>
          <a:xfrm>
            <a:off x="685800" y="1965325"/>
            <a:ext cx="7772400" cy="4621213"/>
          </a:xfrm>
        </p:spPr>
        <p:txBody>
          <a:bodyPr/>
          <a:lstStyle/>
          <a:p>
            <a:pPr eaLnBrk="1" hangingPunct="1">
              <a:lnSpc>
                <a:spcPct val="130000"/>
              </a:lnSpc>
            </a:pPr>
            <a:r>
              <a:rPr lang="zh-CN" altLang="en-US" sz="3600" smtClean="0"/>
              <a:t>字符类型：存放一个字母或符号，占一个字节，存放的是字符的内码。</a:t>
            </a:r>
          </a:p>
          <a:p>
            <a:pPr eaLnBrk="1" hangingPunct="1">
              <a:lnSpc>
                <a:spcPct val="130000"/>
              </a:lnSpc>
            </a:pPr>
            <a:r>
              <a:rPr lang="zh-CN" altLang="en-US" sz="3600" smtClean="0"/>
              <a:t>字符类型名：</a:t>
            </a:r>
            <a:r>
              <a:rPr lang="en-US" altLang="zh-CN" sz="3600" smtClean="0"/>
              <a:t>char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0930" name="Rectangle 2"/>
          <p:cNvSpPr>
            <a:spLocks noGrp="1" noChangeArrowheads="1"/>
          </p:cNvSpPr>
          <p:nvPr>
            <p:ph type="title"/>
          </p:nvPr>
        </p:nvSpPr>
        <p:spPr>
          <a:xfrm>
            <a:off x="685800" y="409575"/>
            <a:ext cx="7772400" cy="1143000"/>
          </a:xfrm>
        </p:spPr>
        <p:txBody>
          <a:bodyPr/>
          <a:lstStyle/>
          <a:p>
            <a:pPr eaLnBrk="1" hangingPunct="1">
              <a:defRPr/>
            </a:pPr>
            <a:r>
              <a:rPr lang="zh-CN" altLang="en-US" smtClean="0"/>
              <a:t>字符的机内表示</a:t>
            </a:r>
          </a:p>
        </p:txBody>
      </p:sp>
      <p:sp>
        <p:nvSpPr>
          <p:cNvPr id="44035" name="Rectangle 3"/>
          <p:cNvSpPr>
            <a:spLocks noGrp="1" noChangeArrowheads="1"/>
          </p:cNvSpPr>
          <p:nvPr>
            <p:ph type="body" idx="1"/>
          </p:nvPr>
        </p:nvSpPr>
        <p:spPr>
          <a:xfrm>
            <a:off x="685800" y="1552575"/>
            <a:ext cx="8166100" cy="5305425"/>
          </a:xfrm>
        </p:spPr>
        <p:txBody>
          <a:bodyPr/>
          <a:lstStyle/>
          <a:p>
            <a:pPr eaLnBrk="1" hangingPunct="1">
              <a:lnSpc>
                <a:spcPct val="140000"/>
              </a:lnSpc>
            </a:pPr>
            <a:r>
              <a:rPr lang="zh-CN" altLang="en-US" smtClean="0"/>
              <a:t>字符的机内表示</a:t>
            </a:r>
          </a:p>
          <a:p>
            <a:pPr eaLnBrk="1" hangingPunct="1">
              <a:lnSpc>
                <a:spcPct val="140000"/>
              </a:lnSpc>
              <a:buFont typeface="Wingdings" pitchFamily="2" charset="2"/>
              <a:buNone/>
            </a:pPr>
            <a:r>
              <a:rPr lang="zh-CN" altLang="en-US" sz="2800" smtClean="0"/>
              <a:t>      用字符编码表示。常用的有</a:t>
            </a:r>
            <a:r>
              <a:rPr lang="en-US" altLang="zh-CN" sz="2800" smtClean="0"/>
              <a:t>ASCII, BCD, EBCDIC</a:t>
            </a:r>
            <a:r>
              <a:rPr lang="zh-CN" altLang="en-US" sz="2800" smtClean="0"/>
              <a:t>等。</a:t>
            </a:r>
            <a:r>
              <a:rPr lang="en-US" altLang="zh-CN" sz="2800" smtClean="0"/>
              <a:t>PC</a:t>
            </a:r>
            <a:r>
              <a:rPr lang="zh-CN" altLang="en-US" sz="2800" smtClean="0"/>
              <a:t>机中都用</a:t>
            </a:r>
            <a:r>
              <a:rPr lang="en-US" altLang="zh-CN" sz="2800" smtClean="0"/>
              <a:t>ASCII.</a:t>
            </a:r>
          </a:p>
          <a:p>
            <a:pPr eaLnBrk="1" hangingPunct="1">
              <a:lnSpc>
                <a:spcPct val="140000"/>
              </a:lnSpc>
            </a:pPr>
            <a:r>
              <a:rPr lang="en-US" altLang="zh-CN" smtClean="0"/>
              <a:t>ASCII</a:t>
            </a:r>
            <a:r>
              <a:rPr lang="zh-CN" altLang="en-US" smtClean="0"/>
              <a:t>码的重要特性</a:t>
            </a:r>
          </a:p>
          <a:p>
            <a:pPr lvl="1" eaLnBrk="1" hangingPunct="1">
              <a:lnSpc>
                <a:spcPct val="140000"/>
              </a:lnSpc>
            </a:pPr>
            <a:r>
              <a:rPr lang="zh-CN" altLang="en-US" smtClean="0"/>
              <a:t> 数字‘</a:t>
            </a:r>
            <a:r>
              <a:rPr lang="en-US" altLang="zh-CN" smtClean="0"/>
              <a:t>0’</a:t>
            </a:r>
            <a:r>
              <a:rPr lang="zh-CN" altLang="en-US" smtClean="0"/>
              <a:t>到‘</a:t>
            </a:r>
            <a:r>
              <a:rPr lang="en-US" altLang="zh-CN" smtClean="0"/>
              <a:t>9’</a:t>
            </a:r>
            <a:r>
              <a:rPr lang="zh-CN" altLang="en-US" smtClean="0"/>
              <a:t>是顺序存放的</a:t>
            </a:r>
          </a:p>
          <a:p>
            <a:pPr lvl="1" eaLnBrk="1" hangingPunct="1">
              <a:lnSpc>
                <a:spcPct val="140000"/>
              </a:lnSpc>
            </a:pPr>
            <a:r>
              <a:rPr lang="zh-CN" altLang="en-US" smtClean="0"/>
              <a:t> 字母被分成二段：大写的和小写的。大写字母是连续的，小写字母也是连续的</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1954" name="Rectangle 2"/>
          <p:cNvSpPr>
            <a:spLocks noGrp="1" noChangeArrowheads="1"/>
          </p:cNvSpPr>
          <p:nvPr>
            <p:ph type="title"/>
          </p:nvPr>
        </p:nvSpPr>
        <p:spPr>
          <a:xfrm>
            <a:off x="685800" y="838200"/>
            <a:ext cx="7772400" cy="1143000"/>
          </a:xfrm>
        </p:spPr>
        <p:txBody>
          <a:bodyPr/>
          <a:lstStyle/>
          <a:p>
            <a:pPr eaLnBrk="1" hangingPunct="1">
              <a:defRPr/>
            </a:pPr>
            <a:r>
              <a:rPr lang="zh-CN" altLang="en-US" smtClean="0"/>
              <a:t>可打印字符和非打印字符</a:t>
            </a:r>
          </a:p>
        </p:txBody>
      </p:sp>
      <p:sp>
        <p:nvSpPr>
          <p:cNvPr id="45059" name="Rectangle 3"/>
          <p:cNvSpPr>
            <a:spLocks noGrp="1" noChangeArrowheads="1"/>
          </p:cNvSpPr>
          <p:nvPr>
            <p:ph type="body" idx="1"/>
          </p:nvPr>
        </p:nvSpPr>
        <p:spPr/>
        <p:txBody>
          <a:bodyPr/>
          <a:lstStyle/>
          <a:p>
            <a:pPr eaLnBrk="1" hangingPunct="1">
              <a:lnSpc>
                <a:spcPct val="135000"/>
              </a:lnSpc>
            </a:pPr>
            <a:r>
              <a:rPr lang="zh-CN" altLang="en-US" smtClean="0"/>
              <a:t>可打印字符：小写字母、大写字母、数字、标点符号、空格等</a:t>
            </a:r>
          </a:p>
          <a:p>
            <a:pPr eaLnBrk="1" hangingPunct="1">
              <a:lnSpc>
                <a:spcPct val="135000"/>
              </a:lnSpc>
            </a:pPr>
            <a:r>
              <a:rPr lang="zh-CN" altLang="en-US" smtClean="0"/>
              <a:t>非打印字符：换行和报警字符或响铃 等控制字符</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2978" name="Rectangle 2"/>
          <p:cNvSpPr>
            <a:spLocks noGrp="1" noChangeArrowheads="1"/>
          </p:cNvSpPr>
          <p:nvPr>
            <p:ph type="title"/>
          </p:nvPr>
        </p:nvSpPr>
        <p:spPr/>
        <p:txBody>
          <a:bodyPr/>
          <a:lstStyle/>
          <a:p>
            <a:pPr eaLnBrk="1" hangingPunct="1">
              <a:defRPr/>
            </a:pPr>
            <a:r>
              <a:rPr lang="zh-CN" altLang="en-US" smtClean="0"/>
              <a:t>可打印字符的使用</a:t>
            </a:r>
          </a:p>
        </p:txBody>
      </p:sp>
      <p:sp>
        <p:nvSpPr>
          <p:cNvPr id="46083" name="Rectangle 3"/>
          <p:cNvSpPr>
            <a:spLocks noGrp="1" noChangeArrowheads="1"/>
          </p:cNvSpPr>
          <p:nvPr>
            <p:ph type="body" idx="1"/>
          </p:nvPr>
        </p:nvSpPr>
        <p:spPr>
          <a:xfrm>
            <a:off x="685800" y="1981200"/>
            <a:ext cx="7772400" cy="4605338"/>
          </a:xfrm>
        </p:spPr>
        <p:txBody>
          <a:bodyPr/>
          <a:lstStyle/>
          <a:p>
            <a:pPr eaLnBrk="1" hangingPunct="1">
              <a:lnSpc>
                <a:spcPct val="140000"/>
              </a:lnSpc>
            </a:pPr>
            <a:r>
              <a:rPr lang="zh-CN" altLang="en-US" sz="3600" smtClean="0"/>
              <a:t>字符常量</a:t>
            </a:r>
          </a:p>
          <a:p>
            <a:pPr eaLnBrk="1" hangingPunct="1">
              <a:lnSpc>
                <a:spcPct val="140000"/>
              </a:lnSpc>
              <a:buFont typeface="Wingdings" pitchFamily="2" charset="2"/>
              <a:buNone/>
            </a:pPr>
            <a:r>
              <a:rPr lang="zh-CN" altLang="en-US" smtClean="0"/>
              <a:t>      ‘</a:t>
            </a:r>
            <a:r>
              <a:rPr lang="en-US" altLang="zh-CN" smtClean="0"/>
              <a:t>a’, ‘S’, ‘2’</a:t>
            </a:r>
            <a:r>
              <a:rPr lang="zh-CN" altLang="en-US" smtClean="0"/>
              <a:t>等用一对单引号括起来的数据称为字符常量</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02" name="Rectangle 2"/>
          <p:cNvSpPr>
            <a:spLocks noGrp="1" noChangeArrowheads="1"/>
          </p:cNvSpPr>
          <p:nvPr>
            <p:ph type="title"/>
          </p:nvPr>
        </p:nvSpPr>
        <p:spPr>
          <a:xfrm>
            <a:off x="863600" y="520700"/>
            <a:ext cx="7456488" cy="871538"/>
          </a:xfrm>
        </p:spPr>
        <p:txBody>
          <a:bodyPr/>
          <a:lstStyle/>
          <a:p>
            <a:pPr eaLnBrk="1" hangingPunct="1">
              <a:defRPr/>
            </a:pPr>
            <a:r>
              <a:rPr lang="zh-CN" altLang="en-US" smtClean="0"/>
              <a:t>可打印字符的使用</a:t>
            </a:r>
          </a:p>
        </p:txBody>
      </p:sp>
      <p:sp>
        <p:nvSpPr>
          <p:cNvPr id="47107" name="Rectangle 3"/>
          <p:cNvSpPr>
            <a:spLocks noGrp="1" noChangeArrowheads="1"/>
          </p:cNvSpPr>
          <p:nvPr>
            <p:ph type="body" idx="1"/>
          </p:nvPr>
        </p:nvSpPr>
        <p:spPr>
          <a:xfrm>
            <a:off x="211138" y="1166096"/>
            <a:ext cx="8932862" cy="5248275"/>
          </a:xfrm>
        </p:spPr>
        <p:txBody>
          <a:bodyPr/>
          <a:lstStyle/>
          <a:p>
            <a:pPr eaLnBrk="1" hangingPunct="1">
              <a:lnSpc>
                <a:spcPct val="110000"/>
              </a:lnSpc>
            </a:pPr>
            <a:r>
              <a:rPr lang="zh-CN" altLang="en-US" sz="2400" smtClean="0"/>
              <a:t>赋值</a:t>
            </a:r>
          </a:p>
          <a:p>
            <a:pPr eaLnBrk="1" hangingPunct="1">
              <a:lnSpc>
                <a:spcPct val="110000"/>
              </a:lnSpc>
              <a:spcBef>
                <a:spcPct val="0"/>
              </a:spcBef>
              <a:buClr>
                <a:schemeClr val="bg1"/>
              </a:buClr>
              <a:buFontTx/>
              <a:buNone/>
            </a:pPr>
            <a:r>
              <a:rPr lang="zh-CN" altLang="en-US" sz="2400" smtClean="0"/>
              <a:t>     </a:t>
            </a:r>
            <a:r>
              <a:rPr lang="en-US" altLang="zh-CN" sz="2400" smtClean="0"/>
              <a:t>char c1, c2;</a:t>
            </a:r>
          </a:p>
          <a:p>
            <a:pPr eaLnBrk="1" hangingPunct="1">
              <a:lnSpc>
                <a:spcPct val="110000"/>
              </a:lnSpc>
              <a:spcBef>
                <a:spcPct val="0"/>
              </a:spcBef>
              <a:buClr>
                <a:schemeClr val="bg1"/>
              </a:buClr>
              <a:buFontTx/>
              <a:buNone/>
            </a:pPr>
            <a:r>
              <a:rPr lang="en-US" altLang="zh-CN" sz="2400" smtClean="0"/>
              <a:t>     c1=’a’;  c2=’b’;</a:t>
            </a:r>
            <a:r>
              <a:rPr lang="en-US" altLang="zh-CN" sz="2400" b="0" smtClean="0"/>
              <a:t> </a:t>
            </a:r>
          </a:p>
          <a:p>
            <a:pPr eaLnBrk="1" hangingPunct="1">
              <a:lnSpc>
                <a:spcPct val="110000"/>
              </a:lnSpc>
              <a:buFont typeface="Wingdings" pitchFamily="2" charset="2"/>
              <a:buNone/>
            </a:pPr>
            <a:r>
              <a:rPr lang="en-US" altLang="zh-CN" sz="2400" smtClean="0"/>
              <a:t>     c1=97;  c2= 98;</a:t>
            </a:r>
          </a:p>
          <a:p>
            <a:pPr eaLnBrk="1" hangingPunct="1">
              <a:lnSpc>
                <a:spcPct val="110000"/>
              </a:lnSpc>
              <a:buFont typeface="Wingdings" pitchFamily="2" charset="2"/>
              <a:buNone/>
            </a:pPr>
            <a:r>
              <a:rPr lang="en-US" altLang="zh-CN" sz="2400" smtClean="0"/>
              <a:t>     </a:t>
            </a:r>
            <a:r>
              <a:rPr lang="zh-CN" altLang="en-US" sz="2400" smtClean="0">
                <a:solidFill>
                  <a:srgbClr val="FF3300"/>
                </a:solidFill>
              </a:rPr>
              <a:t>比较</a:t>
            </a:r>
            <a:r>
              <a:rPr lang="en-US" altLang="zh-CN" sz="2400" smtClean="0">
                <a:solidFill>
                  <a:srgbClr val="FF3300"/>
                </a:solidFill>
              </a:rPr>
              <a:t>c=9</a:t>
            </a:r>
            <a:r>
              <a:rPr lang="zh-CN" altLang="en-US" sz="2400" smtClean="0">
                <a:solidFill>
                  <a:srgbClr val="FF3300"/>
                </a:solidFill>
                <a:latin typeface="宋体" charset="-122"/>
              </a:rPr>
              <a:t>和</a:t>
            </a:r>
            <a:r>
              <a:rPr lang="en-US" altLang="zh-CN" sz="2400" smtClean="0">
                <a:solidFill>
                  <a:srgbClr val="FF3300"/>
                </a:solidFill>
              </a:rPr>
              <a:t>c=’9’</a:t>
            </a:r>
            <a:r>
              <a:rPr lang="zh-CN" altLang="en-US" sz="2400" smtClean="0">
                <a:solidFill>
                  <a:srgbClr val="FF3300"/>
                </a:solidFill>
                <a:latin typeface="宋体" charset="-122"/>
              </a:rPr>
              <a:t>？</a:t>
            </a:r>
            <a:endParaRPr lang="zh-CN" altLang="en-US" sz="2400" smtClean="0">
              <a:solidFill>
                <a:srgbClr val="FF3300"/>
              </a:solidFill>
            </a:endParaRPr>
          </a:p>
          <a:p>
            <a:pPr eaLnBrk="1" hangingPunct="1">
              <a:lnSpc>
                <a:spcPct val="110000"/>
              </a:lnSpc>
            </a:pPr>
            <a:r>
              <a:rPr lang="zh-CN" altLang="en-US" sz="2400" smtClean="0"/>
              <a:t>运算</a:t>
            </a:r>
          </a:p>
          <a:p>
            <a:pPr algn="just" eaLnBrk="1" hangingPunct="1">
              <a:lnSpc>
                <a:spcPct val="110000"/>
              </a:lnSpc>
              <a:spcBef>
                <a:spcPct val="0"/>
              </a:spcBef>
              <a:buClr>
                <a:schemeClr val="bg1"/>
              </a:buClr>
              <a:buFontTx/>
              <a:buNone/>
            </a:pPr>
            <a:r>
              <a:rPr lang="zh-CN" altLang="en-US" sz="2400" smtClean="0">
                <a:latin typeface="宋体" charset="-122"/>
              </a:rPr>
              <a:t>  如：</a:t>
            </a:r>
            <a:r>
              <a:rPr lang="en-US" altLang="zh-CN" sz="2400" smtClean="0"/>
              <a:t>c1 = ’a’; c1 = c1 + 2;       c1 </a:t>
            </a:r>
            <a:r>
              <a:rPr lang="zh-CN" altLang="en-US" sz="2400" smtClean="0">
                <a:latin typeface="宋体" charset="-122"/>
              </a:rPr>
              <a:t>的值应为？</a:t>
            </a:r>
            <a:r>
              <a:rPr lang="en-US" altLang="zh-CN" sz="2400">
                <a:latin typeface="宋体" charset="-122"/>
              </a:rPr>
              <a:t>c</a:t>
            </a:r>
            <a:endParaRPr lang="zh-CN" altLang="en-US" sz="2400" smtClean="0">
              <a:latin typeface="宋体" charset="-122"/>
            </a:endParaRPr>
          </a:p>
          <a:p>
            <a:pPr algn="just" eaLnBrk="1" hangingPunct="1">
              <a:lnSpc>
                <a:spcPct val="110000"/>
              </a:lnSpc>
              <a:spcBef>
                <a:spcPct val="0"/>
              </a:spcBef>
              <a:buClr>
                <a:schemeClr val="bg1"/>
              </a:buClr>
              <a:buFontTx/>
              <a:buNone/>
            </a:pPr>
            <a:r>
              <a:rPr lang="zh-CN" altLang="en-US" sz="2400" smtClean="0">
                <a:latin typeface="宋体" charset="-122"/>
              </a:rPr>
              <a:t>  如</a:t>
            </a:r>
            <a:r>
              <a:rPr lang="en-US" altLang="zh-CN" sz="2400" smtClean="0"/>
              <a:t>c</a:t>
            </a:r>
            <a:r>
              <a:rPr lang="zh-CN" altLang="en-US" sz="2400" smtClean="0">
                <a:latin typeface="宋体" charset="-122"/>
              </a:rPr>
              <a:t>中存放的是小写字母，则</a:t>
            </a:r>
            <a:r>
              <a:rPr lang="en-US" altLang="zh-CN" sz="2400" smtClean="0"/>
              <a:t>c - ‘a’</a:t>
            </a:r>
            <a:r>
              <a:rPr lang="en-US" altLang="zh-CN" sz="2400" smtClean="0">
                <a:latin typeface="宋体" charset="-122"/>
              </a:rPr>
              <a:t> </a:t>
            </a:r>
            <a:r>
              <a:rPr lang="en-US" altLang="zh-CN" sz="2400" smtClean="0"/>
              <a:t>+ 1</a:t>
            </a:r>
            <a:r>
              <a:rPr lang="zh-CN" altLang="en-US" sz="2400" smtClean="0">
                <a:latin typeface="宋体" charset="-122"/>
              </a:rPr>
              <a:t>表示什么？</a:t>
            </a:r>
            <a:endParaRPr lang="en-US" altLang="zh-CN" sz="2400" smtClean="0">
              <a:latin typeface="宋体" charset="-122"/>
            </a:endParaRPr>
          </a:p>
          <a:p>
            <a:pPr algn="just" eaLnBrk="1" hangingPunct="1">
              <a:lnSpc>
                <a:spcPct val="110000"/>
              </a:lnSpc>
              <a:spcBef>
                <a:spcPct val="0"/>
              </a:spcBef>
              <a:buClr>
                <a:schemeClr val="bg1"/>
              </a:buClr>
              <a:buFontTx/>
              <a:buNone/>
            </a:pPr>
            <a:r>
              <a:rPr lang="en-US" altLang="zh-CN" sz="2400" smtClean="0">
                <a:latin typeface="宋体" charset="-122"/>
              </a:rPr>
              <a:t>c</a:t>
            </a:r>
            <a:r>
              <a:rPr lang="zh-CN" altLang="en-US" sz="2400" smtClean="0">
                <a:latin typeface="宋体" charset="-122"/>
              </a:rPr>
              <a:t>为第几个字母，</a:t>
            </a:r>
            <a:r>
              <a:rPr lang="zh-CN" altLang="en-US" sz="2400" smtClean="0"/>
              <a:t> </a:t>
            </a:r>
            <a:r>
              <a:rPr lang="en-US" altLang="zh-CN" sz="2400" smtClean="0"/>
              <a:t>cout</a:t>
            </a:r>
            <a:r>
              <a:rPr lang="zh-CN" altLang="en-US" sz="2400" smtClean="0"/>
              <a:t>后为一个数字</a:t>
            </a:r>
          </a:p>
          <a:p>
            <a:pPr eaLnBrk="1" hangingPunct="1">
              <a:lnSpc>
                <a:spcPct val="110000"/>
              </a:lnSpc>
              <a:spcBef>
                <a:spcPct val="0"/>
              </a:spcBef>
              <a:buClr>
                <a:schemeClr val="bg1"/>
              </a:buClr>
              <a:buFontTx/>
              <a:buNone/>
            </a:pPr>
            <a:r>
              <a:rPr lang="zh-CN" altLang="en-US" sz="2400" smtClean="0">
                <a:latin typeface="宋体" charset="-122"/>
              </a:rPr>
              <a:t>  如</a:t>
            </a:r>
            <a:r>
              <a:rPr lang="en-US" altLang="zh-CN" sz="2400" smtClean="0"/>
              <a:t>c</a:t>
            </a:r>
            <a:r>
              <a:rPr lang="zh-CN" altLang="en-US" sz="2400" smtClean="0">
                <a:latin typeface="宋体" charset="-122"/>
              </a:rPr>
              <a:t>中存放的是数字（</a:t>
            </a:r>
            <a:r>
              <a:rPr lang="zh-CN" altLang="en-US" sz="2400" smtClean="0"/>
              <a:t>‘</a:t>
            </a:r>
            <a:r>
              <a:rPr lang="en-US" altLang="zh-CN" sz="2400" smtClean="0"/>
              <a:t>0’ ~ ‘9’</a:t>
            </a:r>
            <a:r>
              <a:rPr lang="zh-CN" altLang="en-US" sz="2400" smtClean="0">
                <a:latin typeface="宋体" charset="-122"/>
              </a:rPr>
              <a:t>），则</a:t>
            </a:r>
            <a:r>
              <a:rPr lang="en-US" altLang="zh-CN" sz="2400" smtClean="0"/>
              <a:t>c - ‘0’</a:t>
            </a:r>
            <a:r>
              <a:rPr lang="zh-CN" altLang="en-US" sz="2400" smtClean="0">
                <a:latin typeface="宋体" charset="-122"/>
              </a:rPr>
              <a:t>表示什么？</a:t>
            </a:r>
            <a:endParaRPr lang="en-US" altLang="zh-CN" sz="2400" smtClean="0">
              <a:latin typeface="宋体" charset="-122"/>
            </a:endParaRPr>
          </a:p>
          <a:p>
            <a:pPr eaLnBrk="1" hangingPunct="1">
              <a:lnSpc>
                <a:spcPct val="110000"/>
              </a:lnSpc>
              <a:spcBef>
                <a:spcPct val="0"/>
              </a:spcBef>
              <a:buClr>
                <a:schemeClr val="bg1"/>
              </a:buClr>
              <a:buFontTx/>
              <a:buNone/>
            </a:pPr>
            <a:r>
              <a:rPr lang="en-US" altLang="zh-CN" sz="2400" smtClean="0">
                <a:latin typeface="宋体" charset="-122"/>
              </a:rPr>
              <a:t>c</a:t>
            </a:r>
            <a:r>
              <a:rPr lang="zh-CN" altLang="en-US" sz="2400" smtClean="0">
                <a:latin typeface="宋体" charset="-122"/>
              </a:rPr>
              <a:t>为第几个数字，</a:t>
            </a:r>
            <a:r>
              <a:rPr lang="en-US" altLang="zh-CN" sz="2400" smtClean="0">
                <a:latin typeface="宋体" charset="-122"/>
              </a:rPr>
              <a:t>cout</a:t>
            </a:r>
            <a:r>
              <a:rPr lang="zh-CN" altLang="en-US" sz="2400" smtClean="0">
                <a:latin typeface="宋体" charset="-122"/>
              </a:rPr>
              <a:t>输出为数字</a:t>
            </a:r>
          </a:p>
          <a:p>
            <a:pPr eaLnBrk="1" hangingPunct="1">
              <a:lnSpc>
                <a:spcPct val="110000"/>
              </a:lnSpc>
              <a:spcBef>
                <a:spcPct val="0"/>
              </a:spcBef>
              <a:buClr>
                <a:schemeClr val="bg1"/>
              </a:buClr>
              <a:buFontTx/>
              <a:buNone/>
            </a:pPr>
            <a:r>
              <a:rPr lang="zh-CN" altLang="en-US" sz="2400" smtClean="0">
                <a:latin typeface="宋体" charset="-122"/>
              </a:rPr>
              <a:t>  如</a:t>
            </a:r>
            <a:r>
              <a:rPr lang="en-US" altLang="zh-CN" sz="2400" smtClean="0">
                <a:latin typeface="宋体" charset="-122"/>
              </a:rPr>
              <a:t>c1, c2</a:t>
            </a:r>
            <a:r>
              <a:rPr lang="zh-CN" altLang="en-US" sz="2400" smtClean="0">
                <a:latin typeface="宋体" charset="-122"/>
              </a:rPr>
              <a:t>存放的是小写字母，则</a:t>
            </a:r>
            <a:r>
              <a:rPr lang="en-US" altLang="zh-CN" sz="2400" smtClean="0">
                <a:latin typeface="宋体" charset="-122"/>
              </a:rPr>
              <a:t>c2 - c1</a:t>
            </a:r>
            <a:r>
              <a:rPr lang="zh-CN" altLang="en-US" sz="2400" smtClean="0">
                <a:latin typeface="宋体" charset="-122"/>
              </a:rPr>
              <a:t>表示什么</a:t>
            </a:r>
            <a:r>
              <a:rPr lang="en-US" altLang="zh-CN" sz="2400" smtClean="0">
                <a:latin typeface="宋体" charset="-122"/>
              </a:rPr>
              <a:t>?</a:t>
            </a:r>
            <a:r>
              <a:rPr lang="en-US" altLang="zh-CN" sz="2400" b="0" smtClean="0"/>
              <a:t> </a:t>
            </a:r>
          </a:p>
          <a:p>
            <a:pPr eaLnBrk="1" hangingPunct="1">
              <a:lnSpc>
                <a:spcPct val="110000"/>
              </a:lnSpc>
              <a:spcBef>
                <a:spcPct val="0"/>
              </a:spcBef>
              <a:buClr>
                <a:schemeClr val="bg1"/>
              </a:buClr>
              <a:buFontTx/>
              <a:buNone/>
            </a:pPr>
            <a:r>
              <a:rPr lang="en-US" altLang="zh-CN" sz="2400" b="0" smtClean="0"/>
              <a:t>c2</a:t>
            </a:r>
            <a:r>
              <a:rPr lang="zh-CN" altLang="en-US" sz="2400" b="0" smtClean="0"/>
              <a:t>和</a:t>
            </a:r>
            <a:r>
              <a:rPr lang="en-US" altLang="zh-CN" sz="2400" b="0" smtClean="0"/>
              <a:t>c1</a:t>
            </a:r>
            <a:r>
              <a:rPr lang="zh-CN" altLang="en-US" sz="2400" b="0" smtClean="0"/>
              <a:t>的字母差值，</a:t>
            </a:r>
            <a:r>
              <a:rPr lang="en-US" altLang="zh-CN" sz="2400" b="0" smtClean="0"/>
              <a:t>cout</a:t>
            </a:r>
            <a:r>
              <a:rPr lang="zh-CN" altLang="en-US" sz="2400" b="0" smtClean="0"/>
              <a:t>后为数字</a:t>
            </a:r>
            <a:endParaRPr lang="en-US" altLang="zh-CN" sz="2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5026" name="Rectangle 2"/>
          <p:cNvSpPr>
            <a:spLocks noGrp="1" noChangeArrowheads="1"/>
          </p:cNvSpPr>
          <p:nvPr>
            <p:ph type="title"/>
          </p:nvPr>
        </p:nvSpPr>
        <p:spPr>
          <a:xfrm>
            <a:off x="1055688" y="260350"/>
            <a:ext cx="6934200" cy="838200"/>
          </a:xfrm>
        </p:spPr>
        <p:txBody>
          <a:bodyPr/>
          <a:lstStyle/>
          <a:p>
            <a:pPr eaLnBrk="1" hangingPunct="1">
              <a:defRPr/>
            </a:pPr>
            <a:r>
              <a:rPr lang="zh-CN" altLang="en-US" smtClean="0"/>
              <a:t>转义字符</a:t>
            </a:r>
          </a:p>
        </p:txBody>
      </p:sp>
      <p:sp>
        <p:nvSpPr>
          <p:cNvPr id="48131" name="Rectangle 3"/>
          <p:cNvSpPr>
            <a:spLocks noGrp="1" noChangeArrowheads="1"/>
          </p:cNvSpPr>
          <p:nvPr>
            <p:ph type="body" idx="1"/>
          </p:nvPr>
        </p:nvSpPr>
        <p:spPr>
          <a:xfrm>
            <a:off x="269875" y="1341438"/>
            <a:ext cx="8874125" cy="5516562"/>
          </a:xfrm>
        </p:spPr>
        <p:txBody>
          <a:bodyPr/>
          <a:lstStyle/>
          <a:p>
            <a:pPr eaLnBrk="1" hangingPunct="1">
              <a:lnSpc>
                <a:spcPct val="120000"/>
              </a:lnSpc>
            </a:pPr>
            <a:r>
              <a:rPr lang="zh-CN" altLang="en-US" sz="2800" smtClean="0"/>
              <a:t>非打印字符需要用转义序列表示</a:t>
            </a:r>
          </a:p>
          <a:p>
            <a:pPr eaLnBrk="1" hangingPunct="1">
              <a:lnSpc>
                <a:spcPct val="120000"/>
              </a:lnSpc>
              <a:buFont typeface="Wingdings" pitchFamily="2" charset="2"/>
              <a:buNone/>
            </a:pPr>
            <a:r>
              <a:rPr lang="zh-CN" altLang="en-US" sz="2400" smtClean="0"/>
              <a:t>	换行符写为</a:t>
            </a:r>
            <a:r>
              <a:rPr lang="en-US" altLang="zh-CN" sz="2400" smtClean="0"/>
              <a:t>'</a:t>
            </a:r>
            <a:r>
              <a:rPr lang="zh-CN" altLang="en-US" sz="2400" smtClean="0"/>
              <a:t>＼</a:t>
            </a:r>
            <a:r>
              <a:rPr lang="en-US" altLang="zh-CN" sz="2400" smtClean="0"/>
              <a:t>n'</a:t>
            </a:r>
            <a:r>
              <a:rPr lang="zh-CN" altLang="en-US" sz="2400" smtClean="0"/>
              <a:t>，虽然它由两个字符＼和</a:t>
            </a:r>
            <a:r>
              <a:rPr lang="en-US" altLang="zh-CN" sz="2400" smtClean="0"/>
              <a:t>n</a:t>
            </a:r>
            <a:r>
              <a:rPr lang="zh-CN" altLang="en-US" sz="2400" smtClean="0"/>
              <a:t>来描述，但它表示一个</a:t>
            </a:r>
            <a:r>
              <a:rPr lang="en-US" altLang="zh-CN" sz="2400" smtClean="0"/>
              <a:t>ASCII</a:t>
            </a:r>
            <a:r>
              <a:rPr lang="zh-CN" altLang="en-US" sz="2400" smtClean="0"/>
              <a:t>字符。反斜杠符号</a:t>
            </a:r>
            <a:r>
              <a:rPr lang="en-US" altLang="zh-CN" sz="2400" smtClean="0"/>
              <a:t>\</a:t>
            </a:r>
            <a:r>
              <a:rPr lang="zh-CN" altLang="en-US" sz="2400" smtClean="0"/>
              <a:t>称为转义字符。</a:t>
            </a:r>
          </a:p>
          <a:p>
            <a:pPr eaLnBrk="1" hangingPunct="1">
              <a:lnSpc>
                <a:spcPct val="120000"/>
              </a:lnSpc>
            </a:pPr>
            <a:r>
              <a:rPr lang="zh-CN" altLang="en-US" sz="2800" smtClean="0"/>
              <a:t>双引号和单引号的转义 </a:t>
            </a:r>
          </a:p>
          <a:p>
            <a:pPr eaLnBrk="1" hangingPunct="1">
              <a:lnSpc>
                <a:spcPct val="120000"/>
              </a:lnSpc>
              <a:buFont typeface="Wingdings" pitchFamily="2" charset="2"/>
              <a:buNone/>
            </a:pPr>
            <a:r>
              <a:rPr lang="zh-CN" altLang="en-US" sz="2400" smtClean="0"/>
              <a:t>	如果在一个串中把双引号”用作一个字符或表示字符常量单引号，必须要对它转义，否则它会终结该字符串。 </a:t>
            </a:r>
          </a:p>
          <a:p>
            <a:pPr eaLnBrk="1" hangingPunct="1">
              <a:lnSpc>
                <a:spcPct val="120000"/>
              </a:lnSpc>
              <a:buFont typeface="Wingdings" pitchFamily="2" charset="2"/>
              <a:buNone/>
            </a:pPr>
            <a:r>
              <a:rPr lang="zh-CN" altLang="en-US" sz="2400" smtClean="0"/>
              <a:t>	</a:t>
            </a:r>
            <a:r>
              <a:rPr lang="en-US" altLang="zh-CN" sz="2400" smtClean="0"/>
              <a:t>cout &lt;&lt; “\”abc\””;  </a:t>
            </a:r>
            <a:r>
              <a:rPr lang="zh-CN" altLang="en-US" sz="2400" smtClean="0"/>
              <a:t>输出“</a:t>
            </a:r>
            <a:r>
              <a:rPr lang="en-US" altLang="zh-CN" sz="2400" smtClean="0"/>
              <a:t>abc”</a:t>
            </a:r>
          </a:p>
          <a:p>
            <a:pPr eaLnBrk="1" hangingPunct="1">
              <a:lnSpc>
                <a:spcPct val="120000"/>
              </a:lnSpc>
              <a:buFont typeface="Wingdings" pitchFamily="2" charset="2"/>
              <a:buNone/>
            </a:pPr>
            <a:r>
              <a:rPr lang="en-US" altLang="zh-CN" sz="2400" smtClean="0"/>
              <a:t>	</a:t>
            </a:r>
            <a:r>
              <a:rPr lang="zh-CN" altLang="en-US" sz="2400" smtClean="0"/>
              <a:t>双引号的单字符表示：可以写’</a:t>
            </a:r>
            <a:r>
              <a:rPr lang="zh-CN" altLang="en-US" sz="2400" smtClean="0">
                <a:solidFill>
                  <a:schemeClr val="tx2"/>
                </a:solidFill>
              </a:rPr>
              <a:t>”</a:t>
            </a:r>
            <a:r>
              <a:rPr lang="zh-CN" altLang="en-US" sz="2400" smtClean="0"/>
              <a:t>’，也可以写’</a:t>
            </a:r>
            <a:r>
              <a:rPr lang="en-US" altLang="zh-CN" sz="2400" smtClean="0">
                <a:solidFill>
                  <a:schemeClr val="tx2"/>
                </a:solidFill>
              </a:rPr>
              <a:t>\”</a:t>
            </a:r>
            <a:r>
              <a:rPr lang="en-US" altLang="zh-CN" sz="2400" smtClean="0"/>
              <a:t>’</a:t>
            </a:r>
            <a:r>
              <a:rPr lang="zh-CN" altLang="en-US" sz="2400" smtClean="0"/>
              <a:t>。 </a:t>
            </a:r>
          </a:p>
          <a:p>
            <a:pPr eaLnBrk="1" hangingPunct="1">
              <a:lnSpc>
                <a:spcPct val="120000"/>
              </a:lnSpc>
            </a:pPr>
            <a:r>
              <a:rPr lang="zh-CN" altLang="en-US" sz="2800" smtClean="0"/>
              <a:t>八进制数转义序列</a:t>
            </a:r>
            <a:r>
              <a:rPr lang="zh-CN" altLang="en-US" sz="2400" smtClean="0"/>
              <a:t> </a:t>
            </a:r>
          </a:p>
          <a:p>
            <a:pPr eaLnBrk="1" hangingPunct="1">
              <a:lnSpc>
                <a:spcPct val="120000"/>
              </a:lnSpc>
              <a:buFont typeface="Wingdings" pitchFamily="2" charset="2"/>
              <a:buNone/>
            </a:pPr>
            <a:r>
              <a:rPr lang="zh-CN" altLang="en-US" sz="2400" smtClean="0"/>
              <a:t>	警告字符＼</a:t>
            </a:r>
            <a:r>
              <a:rPr lang="en-US" altLang="zh-CN" sz="2400" smtClean="0"/>
              <a:t>a </a:t>
            </a:r>
            <a:r>
              <a:rPr lang="zh-CN" altLang="en-US" sz="2400" smtClean="0"/>
              <a:t>可以表示成</a:t>
            </a:r>
            <a:r>
              <a:rPr lang="en-US" altLang="zh-CN" sz="2400" smtClean="0"/>
              <a:t>:’\007’</a:t>
            </a:r>
            <a:r>
              <a:rPr lang="zh-CN" altLang="en-US" sz="2400" smtClean="0"/>
              <a:t>，’</a:t>
            </a:r>
            <a:r>
              <a:rPr lang="en-US" altLang="zh-CN" sz="2400" smtClean="0"/>
              <a:t>\07’</a:t>
            </a:r>
            <a:r>
              <a:rPr lang="zh-CN" altLang="en-US" sz="2400" smtClean="0"/>
              <a:t>，’</a:t>
            </a:r>
            <a:r>
              <a:rPr lang="en-US" altLang="zh-CN" sz="2400" smtClean="0"/>
              <a:t>\7’</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5138" name="Rectangle 2"/>
          <p:cNvSpPr>
            <a:spLocks noGrp="1" noChangeArrowheads="1"/>
          </p:cNvSpPr>
          <p:nvPr>
            <p:ph type="title"/>
          </p:nvPr>
        </p:nvSpPr>
        <p:spPr/>
        <p:txBody>
          <a:bodyPr/>
          <a:lstStyle/>
          <a:p>
            <a:pPr eaLnBrk="1" hangingPunct="1">
              <a:defRPr/>
            </a:pPr>
            <a:r>
              <a:rPr lang="en-US" altLang="zh-CN" smtClean="0"/>
              <a:t>C</a:t>
            </a:r>
            <a:r>
              <a:rPr lang="zh-CN" altLang="en-US" smtClean="0"/>
              <a:t>程序的基本组成</a:t>
            </a:r>
          </a:p>
        </p:txBody>
      </p:sp>
      <p:sp>
        <p:nvSpPr>
          <p:cNvPr id="9219" name="Rectangle 3"/>
          <p:cNvSpPr>
            <a:spLocks noGrp="1" noChangeArrowheads="1"/>
          </p:cNvSpPr>
          <p:nvPr>
            <p:ph type="body" idx="1"/>
          </p:nvPr>
        </p:nvSpPr>
        <p:spPr>
          <a:xfrm>
            <a:off x="685800" y="1981200"/>
            <a:ext cx="7772400" cy="654050"/>
          </a:xfrm>
        </p:spPr>
        <p:txBody>
          <a:bodyPr/>
          <a:lstStyle/>
          <a:p>
            <a:pPr eaLnBrk="1" hangingPunct="1"/>
            <a:r>
              <a:rPr lang="zh-CN" altLang="en-US" smtClean="0"/>
              <a:t>基本的</a:t>
            </a:r>
            <a:r>
              <a:rPr lang="en-US" altLang="zh-CN" smtClean="0"/>
              <a:t>C</a:t>
            </a:r>
            <a:r>
              <a:rPr lang="zh-CN" altLang="en-US" smtClean="0"/>
              <a:t>程序结构</a:t>
            </a:r>
          </a:p>
        </p:txBody>
      </p:sp>
      <p:sp>
        <p:nvSpPr>
          <p:cNvPr id="9220" name="Text Box 4"/>
          <p:cNvSpPr txBox="1">
            <a:spLocks noChangeArrowheads="1"/>
          </p:cNvSpPr>
          <p:nvPr/>
        </p:nvSpPr>
        <p:spPr bwMode="auto">
          <a:xfrm>
            <a:off x="1055688" y="2720975"/>
            <a:ext cx="6845300" cy="3746500"/>
          </a:xfrm>
          <a:prstGeom prst="rect">
            <a:avLst/>
          </a:prstGeom>
          <a:noFill/>
          <a:ln w="12700" cap="sq">
            <a:noFill/>
            <a:miter lim="800000"/>
            <a:headEnd type="none" w="sm" len="sm"/>
            <a:tailEnd type="none" w="sm" len="sm"/>
          </a:ln>
        </p:spPr>
        <p:txBody>
          <a:bodyPr>
            <a:spAutoFit/>
          </a:bodyPr>
          <a:lstStyle/>
          <a:p>
            <a:pPr>
              <a:spcBef>
                <a:spcPct val="10000"/>
              </a:spcBef>
            </a:pPr>
            <a:r>
              <a:rPr lang="en-US" altLang="zh-CN" sz="2000" b="1"/>
              <a:t>// File: hello.cpp</a:t>
            </a:r>
          </a:p>
          <a:p>
            <a:pPr>
              <a:spcBef>
                <a:spcPct val="10000"/>
              </a:spcBef>
            </a:pPr>
            <a:r>
              <a:rPr lang="en-US" altLang="zh-CN" sz="2000" b="1"/>
              <a:t>// this program prints the message</a:t>
            </a:r>
          </a:p>
          <a:p>
            <a:pPr>
              <a:spcBef>
                <a:spcPct val="10000"/>
              </a:spcBef>
            </a:pPr>
            <a:r>
              <a:rPr lang="en-US" altLang="zh-CN" sz="2000" b="1"/>
              <a:t>// “hello everyone” on the screen</a:t>
            </a:r>
          </a:p>
          <a:p>
            <a:pPr>
              <a:spcBef>
                <a:spcPct val="10000"/>
              </a:spcBef>
            </a:pPr>
            <a:endParaRPr lang="en-US" altLang="zh-CN" sz="2000" b="1"/>
          </a:p>
          <a:p>
            <a:pPr>
              <a:spcBef>
                <a:spcPct val="10000"/>
              </a:spcBef>
            </a:pPr>
            <a:r>
              <a:rPr lang="en-US" altLang="zh-CN" sz="2000" b="1"/>
              <a:t>#include &lt;iostream&gt;</a:t>
            </a:r>
          </a:p>
          <a:p>
            <a:pPr>
              <a:spcBef>
                <a:spcPct val="10000"/>
              </a:spcBef>
            </a:pPr>
            <a:endParaRPr lang="en-US" altLang="zh-CN" sz="2000" b="1"/>
          </a:p>
          <a:p>
            <a:pPr>
              <a:spcBef>
                <a:spcPct val="10000"/>
              </a:spcBef>
            </a:pPr>
            <a:r>
              <a:rPr lang="en-US" altLang="zh-CN" sz="2000" b="1"/>
              <a:t>int main()</a:t>
            </a:r>
          </a:p>
          <a:p>
            <a:pPr>
              <a:spcBef>
                <a:spcPct val="10000"/>
              </a:spcBef>
            </a:pPr>
            <a:r>
              <a:rPr lang="en-US" altLang="zh-CN" sz="2000" b="1"/>
              <a:t>{</a:t>
            </a:r>
          </a:p>
          <a:p>
            <a:pPr>
              <a:spcBef>
                <a:spcPct val="10000"/>
              </a:spcBef>
            </a:pPr>
            <a:r>
              <a:rPr lang="en-US" altLang="zh-CN" sz="2000" b="1"/>
              <a:t>  std::cout &lt;&lt; “hello everyone” &lt;&lt; std::endl;</a:t>
            </a:r>
          </a:p>
          <a:p>
            <a:pPr>
              <a:spcBef>
                <a:spcPct val="10000"/>
              </a:spcBef>
            </a:pPr>
            <a:r>
              <a:rPr lang="en-US" altLang="zh-CN" sz="2000" b="1"/>
              <a:t>  return 0;</a:t>
            </a:r>
          </a:p>
          <a:p>
            <a:pPr>
              <a:spcBef>
                <a:spcPct val="10000"/>
              </a:spcBef>
            </a:pPr>
            <a:r>
              <a:rPr lang="en-US" altLang="zh-CN" sz="2000" b="1"/>
              <a:t>}</a:t>
            </a:r>
          </a:p>
        </p:txBody>
      </p:sp>
      <p:sp>
        <p:nvSpPr>
          <p:cNvPr id="9221" name="AutoShape 5"/>
          <p:cNvSpPr>
            <a:spLocks/>
          </p:cNvSpPr>
          <p:nvPr/>
        </p:nvSpPr>
        <p:spPr bwMode="auto">
          <a:xfrm>
            <a:off x="5513388" y="2873375"/>
            <a:ext cx="107950" cy="968375"/>
          </a:xfrm>
          <a:prstGeom prst="rightBrace">
            <a:avLst>
              <a:gd name="adj1" fmla="val 74755"/>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9222" name="AutoShape 6"/>
          <p:cNvSpPr>
            <a:spLocks/>
          </p:cNvSpPr>
          <p:nvPr/>
        </p:nvSpPr>
        <p:spPr bwMode="auto">
          <a:xfrm>
            <a:off x="4086225" y="4110038"/>
            <a:ext cx="88900" cy="403225"/>
          </a:xfrm>
          <a:prstGeom prst="rightBrace">
            <a:avLst>
              <a:gd name="adj1" fmla="val 37798"/>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9223" name="AutoShape 7"/>
          <p:cNvSpPr>
            <a:spLocks/>
          </p:cNvSpPr>
          <p:nvPr/>
        </p:nvSpPr>
        <p:spPr bwMode="auto">
          <a:xfrm>
            <a:off x="6748463" y="5002213"/>
            <a:ext cx="95250" cy="1477962"/>
          </a:xfrm>
          <a:prstGeom prst="rightBrace">
            <a:avLst>
              <a:gd name="adj1" fmla="val 129306"/>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9224" name="Text Box 8"/>
          <p:cNvSpPr txBox="1">
            <a:spLocks noChangeArrowheads="1"/>
          </p:cNvSpPr>
          <p:nvPr/>
        </p:nvSpPr>
        <p:spPr bwMode="auto">
          <a:xfrm>
            <a:off x="6024563" y="3146425"/>
            <a:ext cx="1828800" cy="51911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ea typeface="楷体_GB2312" pitchFamily="49" charset="-122"/>
              </a:rPr>
              <a:t>程序注释</a:t>
            </a:r>
          </a:p>
        </p:txBody>
      </p:sp>
      <p:sp>
        <p:nvSpPr>
          <p:cNvPr id="9225" name="Text Box 9"/>
          <p:cNvSpPr txBox="1">
            <a:spLocks noChangeArrowheads="1"/>
          </p:cNvSpPr>
          <p:nvPr/>
        </p:nvSpPr>
        <p:spPr bwMode="auto">
          <a:xfrm>
            <a:off x="4492625" y="4081463"/>
            <a:ext cx="2255838"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b="1">
                <a:ea typeface="楷体_GB2312" pitchFamily="49" charset="-122"/>
              </a:rPr>
              <a:t>预处理命令</a:t>
            </a:r>
          </a:p>
        </p:txBody>
      </p:sp>
      <p:sp>
        <p:nvSpPr>
          <p:cNvPr id="9226" name="Text Box 10"/>
          <p:cNvSpPr txBox="1">
            <a:spLocks noChangeArrowheads="1"/>
          </p:cNvSpPr>
          <p:nvPr/>
        </p:nvSpPr>
        <p:spPr bwMode="auto">
          <a:xfrm>
            <a:off x="7080250" y="5186363"/>
            <a:ext cx="1546225" cy="51911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ea typeface="楷体_GB2312" pitchFamily="49" charset="-122"/>
              </a:rPr>
              <a:t>主程序</a:t>
            </a:r>
          </a:p>
        </p:txBody>
      </p:sp>
      <p:sp>
        <p:nvSpPr>
          <p:cNvPr id="9227" name="AutoShape 11"/>
          <p:cNvSpPr>
            <a:spLocks noChangeArrowheads="1"/>
          </p:cNvSpPr>
          <p:nvPr/>
        </p:nvSpPr>
        <p:spPr bwMode="auto">
          <a:xfrm rot="-5400000" flipH="1" flipV="1">
            <a:off x="6367463" y="4132263"/>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9228" name="AutoShape 12"/>
          <p:cNvSpPr>
            <a:spLocks noChangeArrowheads="1"/>
          </p:cNvSpPr>
          <p:nvPr/>
        </p:nvSpPr>
        <p:spPr bwMode="auto">
          <a:xfrm rot="-5400000" flipH="1" flipV="1">
            <a:off x="7929563" y="32210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229" name="AutoShape 13"/>
          <p:cNvSpPr>
            <a:spLocks noChangeArrowheads="1"/>
          </p:cNvSpPr>
          <p:nvPr/>
        </p:nvSpPr>
        <p:spPr bwMode="auto">
          <a:xfrm rot="-5400000" flipH="1" flipV="1">
            <a:off x="8386763" y="52498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1066800" y="1176338"/>
            <a:ext cx="7239000" cy="5581650"/>
            <a:chOff x="-3" y="-3"/>
            <a:chExt cx="2482" cy="4439"/>
          </a:xfrm>
        </p:grpSpPr>
        <p:grpSp>
          <p:nvGrpSpPr>
            <p:cNvPr id="49156" name="Group 3"/>
            <p:cNvGrpSpPr>
              <a:grpSpLocks/>
            </p:cNvGrpSpPr>
            <p:nvPr/>
          </p:nvGrpSpPr>
          <p:grpSpPr bwMode="auto">
            <a:xfrm>
              <a:off x="0" y="0"/>
              <a:ext cx="2476" cy="4433"/>
              <a:chOff x="0" y="0"/>
              <a:chExt cx="2476" cy="4433"/>
            </a:xfrm>
          </p:grpSpPr>
          <p:grpSp>
            <p:nvGrpSpPr>
              <p:cNvPr id="49158" name="Group 4"/>
              <p:cNvGrpSpPr>
                <a:grpSpLocks/>
              </p:cNvGrpSpPr>
              <p:nvPr/>
            </p:nvGrpSpPr>
            <p:grpSpPr bwMode="auto">
              <a:xfrm>
                <a:off x="0" y="0"/>
                <a:ext cx="806" cy="403"/>
                <a:chOff x="0" y="0"/>
                <a:chExt cx="806" cy="403"/>
              </a:xfrm>
            </p:grpSpPr>
            <p:sp>
              <p:nvSpPr>
                <p:cNvPr id="49222" name="Rectangle 5"/>
                <p:cNvSpPr>
                  <a:spLocks noChangeArrowheads="1"/>
                </p:cNvSpPr>
                <p:nvPr/>
              </p:nvSpPr>
              <p:spPr bwMode="auto">
                <a:xfrm>
                  <a:off x="43" y="0"/>
                  <a:ext cx="720" cy="403"/>
                </a:xfrm>
                <a:prstGeom prst="rect">
                  <a:avLst/>
                </a:prstGeom>
                <a:noFill/>
                <a:ln w="9525">
                  <a:noFill/>
                  <a:miter lim="800000"/>
                  <a:headEnd/>
                  <a:tailEnd/>
                </a:ln>
              </p:spPr>
              <p:txBody>
                <a:bodyPr/>
                <a:lstStyle/>
                <a:p>
                  <a:pPr algn="ctr">
                    <a:tabLst>
                      <a:tab pos="266700" algn="l"/>
                      <a:tab pos="541338" algn="l"/>
                    </a:tabLst>
                  </a:pPr>
                  <a:r>
                    <a:rPr lang="zh-CN" altLang="en-US" sz="2400" b="1">
                      <a:latin typeface="Times New Roman" pitchFamily="18" charset="0"/>
                      <a:ea typeface="楷体_GB2312" pitchFamily="49" charset="-122"/>
                    </a:rPr>
                    <a:t>字符形式</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23" name="Rectangle 6"/>
                <p:cNvSpPr>
                  <a:spLocks noChangeArrowheads="1"/>
                </p:cNvSpPr>
                <p:nvPr/>
              </p:nvSpPr>
              <p:spPr bwMode="auto">
                <a:xfrm>
                  <a:off x="0" y="0"/>
                  <a:ext cx="806" cy="403"/>
                </a:xfrm>
                <a:prstGeom prst="rect">
                  <a:avLst/>
                </a:prstGeom>
                <a:noFill/>
                <a:ln w="7">
                  <a:solidFill>
                    <a:srgbClr val="A0A0A0"/>
                  </a:solidFill>
                  <a:miter lim="800000"/>
                  <a:headEnd/>
                  <a:tailEnd/>
                </a:ln>
              </p:spPr>
              <p:txBody>
                <a:bodyPr/>
                <a:lstStyle/>
                <a:p>
                  <a:endParaRPr lang="zh-CN" altLang="en-US"/>
                </a:p>
              </p:txBody>
            </p:sp>
          </p:grpSp>
          <p:grpSp>
            <p:nvGrpSpPr>
              <p:cNvPr id="49159" name="Group 7"/>
              <p:cNvGrpSpPr>
                <a:grpSpLocks/>
              </p:cNvGrpSpPr>
              <p:nvPr/>
            </p:nvGrpSpPr>
            <p:grpSpPr bwMode="auto">
              <a:xfrm>
                <a:off x="806" y="0"/>
                <a:ext cx="1670" cy="403"/>
                <a:chOff x="806" y="0"/>
                <a:chExt cx="1670" cy="403"/>
              </a:xfrm>
            </p:grpSpPr>
            <p:sp>
              <p:nvSpPr>
                <p:cNvPr id="49220" name="Rectangle 8"/>
                <p:cNvSpPr>
                  <a:spLocks noChangeArrowheads="1"/>
                </p:cNvSpPr>
                <p:nvPr/>
              </p:nvSpPr>
              <p:spPr bwMode="auto">
                <a:xfrm>
                  <a:off x="849" y="0"/>
                  <a:ext cx="1584" cy="403"/>
                </a:xfrm>
                <a:prstGeom prst="rect">
                  <a:avLst/>
                </a:prstGeom>
                <a:noFill/>
                <a:ln w="9525">
                  <a:noFill/>
                  <a:miter lim="800000"/>
                  <a:headEnd/>
                  <a:tailEnd/>
                </a:ln>
              </p:spPr>
              <p:txBody>
                <a:bodyPr/>
                <a:lstStyle/>
                <a:p>
                  <a:pPr algn="ctr">
                    <a:tabLst>
                      <a:tab pos="266700" algn="l"/>
                      <a:tab pos="541338" algn="l"/>
                    </a:tabLst>
                  </a:pPr>
                  <a:r>
                    <a:rPr lang="zh-CN" altLang="en-US" sz="2400" b="1">
                      <a:latin typeface="Times New Roman" pitchFamily="18" charset="0"/>
                      <a:ea typeface="楷体_GB2312" pitchFamily="49" charset="-122"/>
                    </a:rPr>
                    <a:t>含义</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21" name="Rectangle 9"/>
                <p:cNvSpPr>
                  <a:spLocks noChangeArrowheads="1"/>
                </p:cNvSpPr>
                <p:nvPr/>
              </p:nvSpPr>
              <p:spPr bwMode="auto">
                <a:xfrm>
                  <a:off x="806" y="0"/>
                  <a:ext cx="1670" cy="403"/>
                </a:xfrm>
                <a:prstGeom prst="rect">
                  <a:avLst/>
                </a:prstGeom>
                <a:noFill/>
                <a:ln w="7">
                  <a:solidFill>
                    <a:srgbClr val="A0A0A0"/>
                  </a:solidFill>
                  <a:miter lim="800000"/>
                  <a:headEnd/>
                  <a:tailEnd/>
                </a:ln>
              </p:spPr>
              <p:txBody>
                <a:bodyPr/>
                <a:lstStyle/>
                <a:p>
                  <a:endParaRPr lang="zh-CN" altLang="en-US"/>
                </a:p>
              </p:txBody>
            </p:sp>
          </p:grpSp>
          <p:grpSp>
            <p:nvGrpSpPr>
              <p:cNvPr id="49160" name="Group 10"/>
              <p:cNvGrpSpPr>
                <a:grpSpLocks/>
              </p:cNvGrpSpPr>
              <p:nvPr/>
            </p:nvGrpSpPr>
            <p:grpSpPr bwMode="auto">
              <a:xfrm>
                <a:off x="0" y="403"/>
                <a:ext cx="806" cy="403"/>
                <a:chOff x="0" y="403"/>
                <a:chExt cx="806" cy="403"/>
              </a:xfrm>
            </p:grpSpPr>
            <p:sp>
              <p:nvSpPr>
                <p:cNvPr id="49218" name="Rectangle 11"/>
                <p:cNvSpPr>
                  <a:spLocks noChangeArrowheads="1"/>
                </p:cNvSpPr>
                <p:nvPr/>
              </p:nvSpPr>
              <p:spPr bwMode="auto">
                <a:xfrm>
                  <a:off x="43" y="403"/>
                  <a:ext cx="720"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\n</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19" name="Rectangle 12"/>
                <p:cNvSpPr>
                  <a:spLocks noChangeArrowheads="1"/>
                </p:cNvSpPr>
                <p:nvPr/>
              </p:nvSpPr>
              <p:spPr bwMode="auto">
                <a:xfrm>
                  <a:off x="0" y="403"/>
                  <a:ext cx="806" cy="403"/>
                </a:xfrm>
                <a:prstGeom prst="rect">
                  <a:avLst/>
                </a:prstGeom>
                <a:noFill/>
                <a:ln w="7">
                  <a:solidFill>
                    <a:srgbClr val="A0A0A0"/>
                  </a:solidFill>
                  <a:miter lim="800000"/>
                  <a:headEnd/>
                  <a:tailEnd/>
                </a:ln>
              </p:spPr>
              <p:txBody>
                <a:bodyPr/>
                <a:lstStyle/>
                <a:p>
                  <a:endParaRPr lang="zh-CN" altLang="en-US"/>
                </a:p>
              </p:txBody>
            </p:sp>
          </p:grpSp>
          <p:grpSp>
            <p:nvGrpSpPr>
              <p:cNvPr id="49161" name="Group 13"/>
              <p:cNvGrpSpPr>
                <a:grpSpLocks/>
              </p:cNvGrpSpPr>
              <p:nvPr/>
            </p:nvGrpSpPr>
            <p:grpSpPr bwMode="auto">
              <a:xfrm>
                <a:off x="806" y="403"/>
                <a:ext cx="1670" cy="403"/>
                <a:chOff x="806" y="403"/>
                <a:chExt cx="1670" cy="403"/>
              </a:xfrm>
            </p:grpSpPr>
            <p:sp>
              <p:nvSpPr>
                <p:cNvPr id="49216" name="Rectangle 14"/>
                <p:cNvSpPr>
                  <a:spLocks noChangeArrowheads="1"/>
                </p:cNvSpPr>
                <p:nvPr/>
              </p:nvSpPr>
              <p:spPr bwMode="auto">
                <a:xfrm>
                  <a:off x="849" y="403"/>
                  <a:ext cx="1584" cy="403"/>
                </a:xfrm>
                <a:prstGeom prst="rect">
                  <a:avLst/>
                </a:prstGeom>
                <a:noFill/>
                <a:ln w="9525">
                  <a:noFill/>
                  <a:miter lim="800000"/>
                  <a:headEnd/>
                  <a:tailEnd/>
                </a:ln>
              </p:spPr>
              <p:txBody>
                <a:bodyPr/>
                <a:lstStyle/>
                <a:p>
                  <a:pPr algn="ctr">
                    <a:tabLst>
                      <a:tab pos="266700" algn="l"/>
                      <a:tab pos="541338" algn="l"/>
                    </a:tabLst>
                  </a:pPr>
                  <a:r>
                    <a:rPr lang="zh-CN" altLang="en-US" sz="2400" b="1">
                      <a:latin typeface="Times New Roman" pitchFamily="18" charset="0"/>
                      <a:ea typeface="楷体_GB2312" pitchFamily="49" charset="-122"/>
                    </a:rPr>
                    <a:t>换行</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17" name="Rectangle 15"/>
                <p:cNvSpPr>
                  <a:spLocks noChangeArrowheads="1"/>
                </p:cNvSpPr>
                <p:nvPr/>
              </p:nvSpPr>
              <p:spPr bwMode="auto">
                <a:xfrm>
                  <a:off x="806" y="403"/>
                  <a:ext cx="1670" cy="403"/>
                </a:xfrm>
                <a:prstGeom prst="rect">
                  <a:avLst/>
                </a:prstGeom>
                <a:noFill/>
                <a:ln w="7">
                  <a:solidFill>
                    <a:srgbClr val="A0A0A0"/>
                  </a:solidFill>
                  <a:miter lim="800000"/>
                  <a:headEnd/>
                  <a:tailEnd/>
                </a:ln>
              </p:spPr>
              <p:txBody>
                <a:bodyPr/>
                <a:lstStyle/>
                <a:p>
                  <a:endParaRPr lang="zh-CN" altLang="en-US"/>
                </a:p>
              </p:txBody>
            </p:sp>
          </p:grpSp>
          <p:grpSp>
            <p:nvGrpSpPr>
              <p:cNvPr id="49162" name="Group 16"/>
              <p:cNvGrpSpPr>
                <a:grpSpLocks/>
              </p:cNvGrpSpPr>
              <p:nvPr/>
            </p:nvGrpSpPr>
            <p:grpSpPr bwMode="auto">
              <a:xfrm>
                <a:off x="0" y="806"/>
                <a:ext cx="806" cy="403"/>
                <a:chOff x="0" y="806"/>
                <a:chExt cx="806" cy="403"/>
              </a:xfrm>
            </p:grpSpPr>
            <p:sp>
              <p:nvSpPr>
                <p:cNvPr id="49214" name="Rectangle 17"/>
                <p:cNvSpPr>
                  <a:spLocks noChangeArrowheads="1"/>
                </p:cNvSpPr>
                <p:nvPr/>
              </p:nvSpPr>
              <p:spPr bwMode="auto">
                <a:xfrm>
                  <a:off x="43" y="806"/>
                  <a:ext cx="720"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\t</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15" name="Rectangle 18"/>
                <p:cNvSpPr>
                  <a:spLocks noChangeArrowheads="1"/>
                </p:cNvSpPr>
                <p:nvPr/>
              </p:nvSpPr>
              <p:spPr bwMode="auto">
                <a:xfrm>
                  <a:off x="0" y="806"/>
                  <a:ext cx="806" cy="403"/>
                </a:xfrm>
                <a:prstGeom prst="rect">
                  <a:avLst/>
                </a:prstGeom>
                <a:noFill/>
                <a:ln w="7">
                  <a:solidFill>
                    <a:srgbClr val="A0A0A0"/>
                  </a:solidFill>
                  <a:miter lim="800000"/>
                  <a:headEnd/>
                  <a:tailEnd/>
                </a:ln>
              </p:spPr>
              <p:txBody>
                <a:bodyPr/>
                <a:lstStyle/>
                <a:p>
                  <a:endParaRPr lang="zh-CN" altLang="en-US"/>
                </a:p>
              </p:txBody>
            </p:sp>
          </p:grpSp>
          <p:grpSp>
            <p:nvGrpSpPr>
              <p:cNvPr id="49163" name="Group 19"/>
              <p:cNvGrpSpPr>
                <a:grpSpLocks/>
              </p:cNvGrpSpPr>
              <p:nvPr/>
            </p:nvGrpSpPr>
            <p:grpSpPr bwMode="auto">
              <a:xfrm>
                <a:off x="806" y="806"/>
                <a:ext cx="1670" cy="403"/>
                <a:chOff x="806" y="806"/>
                <a:chExt cx="1670" cy="403"/>
              </a:xfrm>
            </p:grpSpPr>
            <p:sp>
              <p:nvSpPr>
                <p:cNvPr id="49212" name="Rectangle 20"/>
                <p:cNvSpPr>
                  <a:spLocks noChangeArrowheads="1"/>
                </p:cNvSpPr>
                <p:nvPr/>
              </p:nvSpPr>
              <p:spPr bwMode="auto">
                <a:xfrm>
                  <a:off x="849" y="806"/>
                  <a:ext cx="1584" cy="403"/>
                </a:xfrm>
                <a:prstGeom prst="rect">
                  <a:avLst/>
                </a:prstGeom>
                <a:noFill/>
                <a:ln w="9525">
                  <a:noFill/>
                  <a:miter lim="800000"/>
                  <a:headEnd/>
                  <a:tailEnd/>
                </a:ln>
              </p:spPr>
              <p:txBody>
                <a:bodyPr/>
                <a:lstStyle/>
                <a:p>
                  <a:pPr algn="ctr">
                    <a:tabLst>
                      <a:tab pos="266700" algn="l"/>
                      <a:tab pos="541338" algn="l"/>
                    </a:tabLst>
                  </a:pPr>
                  <a:r>
                    <a:rPr lang="zh-CN" altLang="en-US" sz="2400" b="1">
                      <a:latin typeface="Times New Roman" pitchFamily="18" charset="0"/>
                      <a:ea typeface="楷体_GB2312" pitchFamily="49" charset="-122"/>
                    </a:rPr>
                    <a:t>水平制表</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13" name="Rectangle 21"/>
                <p:cNvSpPr>
                  <a:spLocks noChangeArrowheads="1"/>
                </p:cNvSpPr>
                <p:nvPr/>
              </p:nvSpPr>
              <p:spPr bwMode="auto">
                <a:xfrm>
                  <a:off x="806" y="806"/>
                  <a:ext cx="1670" cy="403"/>
                </a:xfrm>
                <a:prstGeom prst="rect">
                  <a:avLst/>
                </a:prstGeom>
                <a:noFill/>
                <a:ln w="7">
                  <a:solidFill>
                    <a:srgbClr val="A0A0A0"/>
                  </a:solidFill>
                  <a:miter lim="800000"/>
                  <a:headEnd/>
                  <a:tailEnd/>
                </a:ln>
              </p:spPr>
              <p:txBody>
                <a:bodyPr/>
                <a:lstStyle/>
                <a:p>
                  <a:endParaRPr lang="zh-CN" altLang="en-US"/>
                </a:p>
              </p:txBody>
            </p:sp>
          </p:grpSp>
          <p:grpSp>
            <p:nvGrpSpPr>
              <p:cNvPr id="49164" name="Group 22"/>
              <p:cNvGrpSpPr>
                <a:grpSpLocks/>
              </p:cNvGrpSpPr>
              <p:nvPr/>
            </p:nvGrpSpPr>
            <p:grpSpPr bwMode="auto">
              <a:xfrm>
                <a:off x="0" y="1209"/>
                <a:ext cx="806" cy="403"/>
                <a:chOff x="0" y="1209"/>
                <a:chExt cx="806" cy="403"/>
              </a:xfrm>
            </p:grpSpPr>
            <p:sp>
              <p:nvSpPr>
                <p:cNvPr id="49210" name="Rectangle 23"/>
                <p:cNvSpPr>
                  <a:spLocks noChangeArrowheads="1"/>
                </p:cNvSpPr>
                <p:nvPr/>
              </p:nvSpPr>
              <p:spPr bwMode="auto">
                <a:xfrm>
                  <a:off x="43" y="1209"/>
                  <a:ext cx="720"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\b</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11" name="Rectangle 24"/>
                <p:cNvSpPr>
                  <a:spLocks noChangeArrowheads="1"/>
                </p:cNvSpPr>
                <p:nvPr/>
              </p:nvSpPr>
              <p:spPr bwMode="auto">
                <a:xfrm>
                  <a:off x="0" y="1209"/>
                  <a:ext cx="806" cy="403"/>
                </a:xfrm>
                <a:prstGeom prst="rect">
                  <a:avLst/>
                </a:prstGeom>
                <a:noFill/>
                <a:ln w="7">
                  <a:solidFill>
                    <a:srgbClr val="A0A0A0"/>
                  </a:solidFill>
                  <a:miter lim="800000"/>
                  <a:headEnd/>
                  <a:tailEnd/>
                </a:ln>
              </p:spPr>
              <p:txBody>
                <a:bodyPr/>
                <a:lstStyle/>
                <a:p>
                  <a:endParaRPr lang="zh-CN" altLang="en-US"/>
                </a:p>
              </p:txBody>
            </p:sp>
          </p:grpSp>
          <p:grpSp>
            <p:nvGrpSpPr>
              <p:cNvPr id="49165" name="Group 25"/>
              <p:cNvGrpSpPr>
                <a:grpSpLocks/>
              </p:cNvGrpSpPr>
              <p:nvPr/>
            </p:nvGrpSpPr>
            <p:grpSpPr bwMode="auto">
              <a:xfrm>
                <a:off x="806" y="1209"/>
                <a:ext cx="1670" cy="403"/>
                <a:chOff x="806" y="1209"/>
                <a:chExt cx="1670" cy="403"/>
              </a:xfrm>
            </p:grpSpPr>
            <p:sp>
              <p:nvSpPr>
                <p:cNvPr id="49208" name="Rectangle 26"/>
                <p:cNvSpPr>
                  <a:spLocks noChangeArrowheads="1"/>
                </p:cNvSpPr>
                <p:nvPr/>
              </p:nvSpPr>
              <p:spPr bwMode="auto">
                <a:xfrm>
                  <a:off x="849" y="1209"/>
                  <a:ext cx="1584" cy="403"/>
                </a:xfrm>
                <a:prstGeom prst="rect">
                  <a:avLst/>
                </a:prstGeom>
                <a:noFill/>
                <a:ln w="9525">
                  <a:noFill/>
                  <a:miter lim="800000"/>
                  <a:headEnd/>
                  <a:tailEnd/>
                </a:ln>
              </p:spPr>
              <p:txBody>
                <a:bodyPr/>
                <a:lstStyle/>
                <a:p>
                  <a:pPr algn="ctr">
                    <a:tabLst>
                      <a:tab pos="266700" algn="l"/>
                      <a:tab pos="541338" algn="l"/>
                    </a:tabLst>
                  </a:pPr>
                  <a:r>
                    <a:rPr lang="zh-CN" altLang="en-US" sz="2400" b="1">
                      <a:latin typeface="Times New Roman" pitchFamily="18" charset="0"/>
                      <a:ea typeface="楷体_GB2312" pitchFamily="49" charset="-122"/>
                    </a:rPr>
                    <a:t>退一格</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09" name="Rectangle 27"/>
                <p:cNvSpPr>
                  <a:spLocks noChangeArrowheads="1"/>
                </p:cNvSpPr>
                <p:nvPr/>
              </p:nvSpPr>
              <p:spPr bwMode="auto">
                <a:xfrm>
                  <a:off x="806" y="1209"/>
                  <a:ext cx="1670" cy="403"/>
                </a:xfrm>
                <a:prstGeom prst="rect">
                  <a:avLst/>
                </a:prstGeom>
                <a:noFill/>
                <a:ln w="7">
                  <a:solidFill>
                    <a:srgbClr val="A0A0A0"/>
                  </a:solidFill>
                  <a:miter lim="800000"/>
                  <a:headEnd/>
                  <a:tailEnd/>
                </a:ln>
              </p:spPr>
              <p:txBody>
                <a:bodyPr/>
                <a:lstStyle/>
                <a:p>
                  <a:endParaRPr lang="zh-CN" altLang="en-US"/>
                </a:p>
              </p:txBody>
            </p:sp>
          </p:grpSp>
          <p:grpSp>
            <p:nvGrpSpPr>
              <p:cNvPr id="49166" name="Group 28"/>
              <p:cNvGrpSpPr>
                <a:grpSpLocks/>
              </p:cNvGrpSpPr>
              <p:nvPr/>
            </p:nvGrpSpPr>
            <p:grpSpPr bwMode="auto">
              <a:xfrm>
                <a:off x="0" y="1612"/>
                <a:ext cx="806" cy="403"/>
                <a:chOff x="0" y="1612"/>
                <a:chExt cx="806" cy="403"/>
              </a:xfrm>
            </p:grpSpPr>
            <p:sp>
              <p:nvSpPr>
                <p:cNvPr id="49206" name="Rectangle 29"/>
                <p:cNvSpPr>
                  <a:spLocks noChangeArrowheads="1"/>
                </p:cNvSpPr>
                <p:nvPr/>
              </p:nvSpPr>
              <p:spPr bwMode="auto">
                <a:xfrm>
                  <a:off x="43" y="1612"/>
                  <a:ext cx="720"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\r</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07" name="Rectangle 30"/>
                <p:cNvSpPr>
                  <a:spLocks noChangeArrowheads="1"/>
                </p:cNvSpPr>
                <p:nvPr/>
              </p:nvSpPr>
              <p:spPr bwMode="auto">
                <a:xfrm>
                  <a:off x="0" y="1612"/>
                  <a:ext cx="806" cy="403"/>
                </a:xfrm>
                <a:prstGeom prst="rect">
                  <a:avLst/>
                </a:prstGeom>
                <a:noFill/>
                <a:ln w="7">
                  <a:solidFill>
                    <a:srgbClr val="A0A0A0"/>
                  </a:solidFill>
                  <a:miter lim="800000"/>
                  <a:headEnd/>
                  <a:tailEnd/>
                </a:ln>
              </p:spPr>
              <p:txBody>
                <a:bodyPr/>
                <a:lstStyle/>
                <a:p>
                  <a:endParaRPr lang="zh-CN" altLang="en-US"/>
                </a:p>
              </p:txBody>
            </p:sp>
          </p:grpSp>
          <p:grpSp>
            <p:nvGrpSpPr>
              <p:cNvPr id="49167" name="Group 31"/>
              <p:cNvGrpSpPr>
                <a:grpSpLocks/>
              </p:cNvGrpSpPr>
              <p:nvPr/>
            </p:nvGrpSpPr>
            <p:grpSpPr bwMode="auto">
              <a:xfrm>
                <a:off x="806" y="1612"/>
                <a:ext cx="1670" cy="403"/>
                <a:chOff x="806" y="1612"/>
                <a:chExt cx="1670" cy="403"/>
              </a:xfrm>
            </p:grpSpPr>
            <p:sp>
              <p:nvSpPr>
                <p:cNvPr id="49204" name="Rectangle 32"/>
                <p:cNvSpPr>
                  <a:spLocks noChangeArrowheads="1"/>
                </p:cNvSpPr>
                <p:nvPr/>
              </p:nvSpPr>
              <p:spPr bwMode="auto">
                <a:xfrm>
                  <a:off x="849" y="1612"/>
                  <a:ext cx="1584" cy="403"/>
                </a:xfrm>
                <a:prstGeom prst="rect">
                  <a:avLst/>
                </a:prstGeom>
                <a:noFill/>
                <a:ln w="9525">
                  <a:noFill/>
                  <a:miter lim="800000"/>
                  <a:headEnd/>
                  <a:tailEnd/>
                </a:ln>
              </p:spPr>
              <p:txBody>
                <a:bodyPr/>
                <a:lstStyle/>
                <a:p>
                  <a:pPr algn="ctr">
                    <a:tabLst>
                      <a:tab pos="266700" algn="l"/>
                      <a:tab pos="541338" algn="l"/>
                    </a:tabLst>
                  </a:pPr>
                  <a:r>
                    <a:rPr lang="zh-CN" altLang="en-US" sz="2400" b="1">
                      <a:latin typeface="Times New Roman" pitchFamily="18" charset="0"/>
                      <a:ea typeface="楷体_GB2312" pitchFamily="49" charset="-122"/>
                    </a:rPr>
                    <a:t>回车</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05" name="Rectangle 33"/>
                <p:cNvSpPr>
                  <a:spLocks noChangeArrowheads="1"/>
                </p:cNvSpPr>
                <p:nvPr/>
              </p:nvSpPr>
              <p:spPr bwMode="auto">
                <a:xfrm>
                  <a:off x="806" y="1612"/>
                  <a:ext cx="1670" cy="403"/>
                </a:xfrm>
                <a:prstGeom prst="rect">
                  <a:avLst/>
                </a:prstGeom>
                <a:noFill/>
                <a:ln w="7">
                  <a:solidFill>
                    <a:srgbClr val="A0A0A0"/>
                  </a:solidFill>
                  <a:miter lim="800000"/>
                  <a:headEnd/>
                  <a:tailEnd/>
                </a:ln>
              </p:spPr>
              <p:txBody>
                <a:bodyPr/>
                <a:lstStyle/>
                <a:p>
                  <a:endParaRPr lang="zh-CN" altLang="en-US"/>
                </a:p>
              </p:txBody>
            </p:sp>
          </p:grpSp>
          <p:grpSp>
            <p:nvGrpSpPr>
              <p:cNvPr id="49168" name="Group 34"/>
              <p:cNvGrpSpPr>
                <a:grpSpLocks/>
              </p:cNvGrpSpPr>
              <p:nvPr/>
            </p:nvGrpSpPr>
            <p:grpSpPr bwMode="auto">
              <a:xfrm>
                <a:off x="0" y="2015"/>
                <a:ext cx="806" cy="403"/>
                <a:chOff x="0" y="2015"/>
                <a:chExt cx="806" cy="403"/>
              </a:xfrm>
            </p:grpSpPr>
            <p:sp>
              <p:nvSpPr>
                <p:cNvPr id="49202" name="Rectangle 35"/>
                <p:cNvSpPr>
                  <a:spLocks noChangeArrowheads="1"/>
                </p:cNvSpPr>
                <p:nvPr/>
              </p:nvSpPr>
              <p:spPr bwMode="auto">
                <a:xfrm>
                  <a:off x="43" y="2015"/>
                  <a:ext cx="720"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\f</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03" name="Rectangle 36"/>
                <p:cNvSpPr>
                  <a:spLocks noChangeArrowheads="1"/>
                </p:cNvSpPr>
                <p:nvPr/>
              </p:nvSpPr>
              <p:spPr bwMode="auto">
                <a:xfrm>
                  <a:off x="0" y="2015"/>
                  <a:ext cx="806" cy="403"/>
                </a:xfrm>
                <a:prstGeom prst="rect">
                  <a:avLst/>
                </a:prstGeom>
                <a:noFill/>
                <a:ln w="7">
                  <a:solidFill>
                    <a:srgbClr val="A0A0A0"/>
                  </a:solidFill>
                  <a:miter lim="800000"/>
                  <a:headEnd/>
                  <a:tailEnd/>
                </a:ln>
              </p:spPr>
              <p:txBody>
                <a:bodyPr/>
                <a:lstStyle/>
                <a:p>
                  <a:endParaRPr lang="zh-CN" altLang="en-US"/>
                </a:p>
              </p:txBody>
            </p:sp>
          </p:grpSp>
          <p:grpSp>
            <p:nvGrpSpPr>
              <p:cNvPr id="49169" name="Group 37"/>
              <p:cNvGrpSpPr>
                <a:grpSpLocks/>
              </p:cNvGrpSpPr>
              <p:nvPr/>
            </p:nvGrpSpPr>
            <p:grpSpPr bwMode="auto">
              <a:xfrm>
                <a:off x="806" y="2015"/>
                <a:ext cx="1670" cy="403"/>
                <a:chOff x="806" y="2015"/>
                <a:chExt cx="1670" cy="403"/>
              </a:xfrm>
            </p:grpSpPr>
            <p:sp>
              <p:nvSpPr>
                <p:cNvPr id="49200" name="Rectangle 38"/>
                <p:cNvSpPr>
                  <a:spLocks noChangeArrowheads="1"/>
                </p:cNvSpPr>
                <p:nvPr/>
              </p:nvSpPr>
              <p:spPr bwMode="auto">
                <a:xfrm>
                  <a:off x="849" y="2015"/>
                  <a:ext cx="1584" cy="403"/>
                </a:xfrm>
                <a:prstGeom prst="rect">
                  <a:avLst/>
                </a:prstGeom>
                <a:noFill/>
                <a:ln w="9525">
                  <a:noFill/>
                  <a:miter lim="800000"/>
                  <a:headEnd/>
                  <a:tailEnd/>
                </a:ln>
              </p:spPr>
              <p:txBody>
                <a:bodyPr/>
                <a:lstStyle/>
                <a:p>
                  <a:pPr algn="ctr">
                    <a:tabLst>
                      <a:tab pos="266700" algn="l"/>
                      <a:tab pos="541338" algn="l"/>
                    </a:tabLst>
                  </a:pPr>
                  <a:r>
                    <a:rPr lang="zh-CN" altLang="en-US" sz="2400" b="1">
                      <a:latin typeface="Times New Roman" pitchFamily="18" charset="0"/>
                      <a:ea typeface="楷体_GB2312" pitchFamily="49" charset="-122"/>
                    </a:rPr>
                    <a:t>换页</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201" name="Rectangle 39"/>
                <p:cNvSpPr>
                  <a:spLocks noChangeArrowheads="1"/>
                </p:cNvSpPr>
                <p:nvPr/>
              </p:nvSpPr>
              <p:spPr bwMode="auto">
                <a:xfrm>
                  <a:off x="806" y="2015"/>
                  <a:ext cx="1670" cy="403"/>
                </a:xfrm>
                <a:prstGeom prst="rect">
                  <a:avLst/>
                </a:prstGeom>
                <a:noFill/>
                <a:ln w="7">
                  <a:solidFill>
                    <a:srgbClr val="A0A0A0"/>
                  </a:solidFill>
                  <a:miter lim="800000"/>
                  <a:headEnd/>
                  <a:tailEnd/>
                </a:ln>
              </p:spPr>
              <p:txBody>
                <a:bodyPr/>
                <a:lstStyle/>
                <a:p>
                  <a:endParaRPr lang="zh-CN" altLang="en-US"/>
                </a:p>
              </p:txBody>
            </p:sp>
          </p:grpSp>
          <p:grpSp>
            <p:nvGrpSpPr>
              <p:cNvPr id="49170" name="Group 40"/>
              <p:cNvGrpSpPr>
                <a:grpSpLocks/>
              </p:cNvGrpSpPr>
              <p:nvPr/>
            </p:nvGrpSpPr>
            <p:grpSpPr bwMode="auto">
              <a:xfrm>
                <a:off x="0" y="2418"/>
                <a:ext cx="806" cy="403"/>
                <a:chOff x="0" y="2418"/>
                <a:chExt cx="806" cy="403"/>
              </a:xfrm>
            </p:grpSpPr>
            <p:sp>
              <p:nvSpPr>
                <p:cNvPr id="49198" name="Rectangle 41"/>
                <p:cNvSpPr>
                  <a:spLocks noChangeArrowheads="1"/>
                </p:cNvSpPr>
                <p:nvPr/>
              </p:nvSpPr>
              <p:spPr bwMode="auto">
                <a:xfrm>
                  <a:off x="43" y="2418"/>
                  <a:ext cx="720"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199" name="Rectangle 42"/>
                <p:cNvSpPr>
                  <a:spLocks noChangeArrowheads="1"/>
                </p:cNvSpPr>
                <p:nvPr/>
              </p:nvSpPr>
              <p:spPr bwMode="auto">
                <a:xfrm>
                  <a:off x="0" y="2418"/>
                  <a:ext cx="806" cy="403"/>
                </a:xfrm>
                <a:prstGeom prst="rect">
                  <a:avLst/>
                </a:prstGeom>
                <a:noFill/>
                <a:ln w="7">
                  <a:solidFill>
                    <a:srgbClr val="A0A0A0"/>
                  </a:solidFill>
                  <a:miter lim="800000"/>
                  <a:headEnd/>
                  <a:tailEnd/>
                </a:ln>
              </p:spPr>
              <p:txBody>
                <a:bodyPr/>
                <a:lstStyle/>
                <a:p>
                  <a:endParaRPr lang="zh-CN" altLang="en-US"/>
                </a:p>
              </p:txBody>
            </p:sp>
          </p:grpSp>
          <p:grpSp>
            <p:nvGrpSpPr>
              <p:cNvPr id="49171" name="Group 43"/>
              <p:cNvGrpSpPr>
                <a:grpSpLocks/>
              </p:cNvGrpSpPr>
              <p:nvPr/>
            </p:nvGrpSpPr>
            <p:grpSpPr bwMode="auto">
              <a:xfrm>
                <a:off x="806" y="2418"/>
                <a:ext cx="1670" cy="403"/>
                <a:chOff x="806" y="2418"/>
                <a:chExt cx="1670" cy="403"/>
              </a:xfrm>
            </p:grpSpPr>
            <p:sp>
              <p:nvSpPr>
                <p:cNvPr id="49196" name="Rectangle 44"/>
                <p:cNvSpPr>
                  <a:spLocks noChangeArrowheads="1"/>
                </p:cNvSpPr>
                <p:nvPr/>
              </p:nvSpPr>
              <p:spPr bwMode="auto">
                <a:xfrm>
                  <a:off x="849" y="2418"/>
                  <a:ext cx="1584"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197" name="Rectangle 45"/>
                <p:cNvSpPr>
                  <a:spLocks noChangeArrowheads="1"/>
                </p:cNvSpPr>
                <p:nvPr/>
              </p:nvSpPr>
              <p:spPr bwMode="auto">
                <a:xfrm>
                  <a:off x="806" y="2418"/>
                  <a:ext cx="1670" cy="403"/>
                </a:xfrm>
                <a:prstGeom prst="rect">
                  <a:avLst/>
                </a:prstGeom>
                <a:noFill/>
                <a:ln w="7">
                  <a:solidFill>
                    <a:srgbClr val="A0A0A0"/>
                  </a:solidFill>
                  <a:miter lim="800000"/>
                  <a:headEnd/>
                  <a:tailEnd/>
                </a:ln>
              </p:spPr>
              <p:txBody>
                <a:bodyPr/>
                <a:lstStyle/>
                <a:p>
                  <a:endParaRPr lang="zh-CN" altLang="en-US"/>
                </a:p>
              </p:txBody>
            </p:sp>
          </p:grpSp>
          <p:grpSp>
            <p:nvGrpSpPr>
              <p:cNvPr id="49172" name="Group 46"/>
              <p:cNvGrpSpPr>
                <a:grpSpLocks/>
              </p:cNvGrpSpPr>
              <p:nvPr/>
            </p:nvGrpSpPr>
            <p:grpSpPr bwMode="auto">
              <a:xfrm>
                <a:off x="0" y="2821"/>
                <a:ext cx="806" cy="403"/>
                <a:chOff x="0" y="2821"/>
                <a:chExt cx="806" cy="403"/>
              </a:xfrm>
            </p:grpSpPr>
            <p:sp>
              <p:nvSpPr>
                <p:cNvPr id="49194" name="Rectangle 47"/>
                <p:cNvSpPr>
                  <a:spLocks noChangeArrowheads="1"/>
                </p:cNvSpPr>
                <p:nvPr/>
              </p:nvSpPr>
              <p:spPr bwMode="auto">
                <a:xfrm>
                  <a:off x="43" y="2821"/>
                  <a:ext cx="720"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195" name="Rectangle 48"/>
                <p:cNvSpPr>
                  <a:spLocks noChangeArrowheads="1"/>
                </p:cNvSpPr>
                <p:nvPr/>
              </p:nvSpPr>
              <p:spPr bwMode="auto">
                <a:xfrm>
                  <a:off x="0" y="2821"/>
                  <a:ext cx="806" cy="403"/>
                </a:xfrm>
                <a:prstGeom prst="rect">
                  <a:avLst/>
                </a:prstGeom>
                <a:noFill/>
                <a:ln w="7">
                  <a:solidFill>
                    <a:srgbClr val="A0A0A0"/>
                  </a:solidFill>
                  <a:miter lim="800000"/>
                  <a:headEnd/>
                  <a:tailEnd/>
                </a:ln>
              </p:spPr>
              <p:txBody>
                <a:bodyPr/>
                <a:lstStyle/>
                <a:p>
                  <a:endParaRPr lang="zh-CN" altLang="en-US"/>
                </a:p>
              </p:txBody>
            </p:sp>
          </p:grpSp>
          <p:grpSp>
            <p:nvGrpSpPr>
              <p:cNvPr id="49173" name="Group 49"/>
              <p:cNvGrpSpPr>
                <a:grpSpLocks/>
              </p:cNvGrpSpPr>
              <p:nvPr/>
            </p:nvGrpSpPr>
            <p:grpSpPr bwMode="auto">
              <a:xfrm>
                <a:off x="806" y="2821"/>
                <a:ext cx="1670" cy="403"/>
                <a:chOff x="806" y="2821"/>
                <a:chExt cx="1670" cy="403"/>
              </a:xfrm>
            </p:grpSpPr>
            <p:sp>
              <p:nvSpPr>
                <p:cNvPr id="49192" name="Rectangle 50"/>
                <p:cNvSpPr>
                  <a:spLocks noChangeArrowheads="1"/>
                </p:cNvSpPr>
                <p:nvPr/>
              </p:nvSpPr>
              <p:spPr bwMode="auto">
                <a:xfrm>
                  <a:off x="849" y="2821"/>
                  <a:ext cx="1584"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193" name="Rectangle 51"/>
                <p:cNvSpPr>
                  <a:spLocks noChangeArrowheads="1"/>
                </p:cNvSpPr>
                <p:nvPr/>
              </p:nvSpPr>
              <p:spPr bwMode="auto">
                <a:xfrm>
                  <a:off x="806" y="2821"/>
                  <a:ext cx="1670" cy="403"/>
                </a:xfrm>
                <a:prstGeom prst="rect">
                  <a:avLst/>
                </a:prstGeom>
                <a:noFill/>
                <a:ln w="7">
                  <a:solidFill>
                    <a:srgbClr val="A0A0A0"/>
                  </a:solidFill>
                  <a:miter lim="800000"/>
                  <a:headEnd/>
                  <a:tailEnd/>
                </a:ln>
              </p:spPr>
              <p:txBody>
                <a:bodyPr/>
                <a:lstStyle/>
                <a:p>
                  <a:endParaRPr lang="zh-CN" altLang="en-US"/>
                </a:p>
              </p:txBody>
            </p:sp>
          </p:grpSp>
          <p:grpSp>
            <p:nvGrpSpPr>
              <p:cNvPr id="49174" name="Group 52"/>
              <p:cNvGrpSpPr>
                <a:grpSpLocks/>
              </p:cNvGrpSpPr>
              <p:nvPr/>
            </p:nvGrpSpPr>
            <p:grpSpPr bwMode="auto">
              <a:xfrm>
                <a:off x="0" y="3224"/>
                <a:ext cx="806" cy="403"/>
                <a:chOff x="0" y="3224"/>
                <a:chExt cx="806" cy="403"/>
              </a:xfrm>
            </p:grpSpPr>
            <p:sp>
              <p:nvSpPr>
                <p:cNvPr id="49190" name="Rectangle 53"/>
                <p:cNvSpPr>
                  <a:spLocks noChangeArrowheads="1"/>
                </p:cNvSpPr>
                <p:nvPr/>
              </p:nvSpPr>
              <p:spPr bwMode="auto">
                <a:xfrm>
                  <a:off x="43" y="3224"/>
                  <a:ext cx="720"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191" name="Rectangle 54"/>
                <p:cNvSpPr>
                  <a:spLocks noChangeArrowheads="1"/>
                </p:cNvSpPr>
                <p:nvPr/>
              </p:nvSpPr>
              <p:spPr bwMode="auto">
                <a:xfrm>
                  <a:off x="0" y="3224"/>
                  <a:ext cx="806" cy="403"/>
                </a:xfrm>
                <a:prstGeom prst="rect">
                  <a:avLst/>
                </a:prstGeom>
                <a:noFill/>
                <a:ln w="7">
                  <a:solidFill>
                    <a:srgbClr val="A0A0A0"/>
                  </a:solidFill>
                  <a:miter lim="800000"/>
                  <a:headEnd/>
                  <a:tailEnd/>
                </a:ln>
              </p:spPr>
              <p:txBody>
                <a:bodyPr/>
                <a:lstStyle/>
                <a:p>
                  <a:endParaRPr lang="zh-CN" altLang="en-US"/>
                </a:p>
              </p:txBody>
            </p:sp>
          </p:grpSp>
          <p:grpSp>
            <p:nvGrpSpPr>
              <p:cNvPr id="49175" name="Group 55"/>
              <p:cNvGrpSpPr>
                <a:grpSpLocks/>
              </p:cNvGrpSpPr>
              <p:nvPr/>
            </p:nvGrpSpPr>
            <p:grpSpPr bwMode="auto">
              <a:xfrm>
                <a:off x="806" y="3224"/>
                <a:ext cx="1670" cy="403"/>
                <a:chOff x="806" y="3224"/>
                <a:chExt cx="1670" cy="403"/>
              </a:xfrm>
            </p:grpSpPr>
            <p:sp>
              <p:nvSpPr>
                <p:cNvPr id="49188" name="Rectangle 56"/>
                <p:cNvSpPr>
                  <a:spLocks noChangeArrowheads="1"/>
                </p:cNvSpPr>
                <p:nvPr/>
              </p:nvSpPr>
              <p:spPr bwMode="auto">
                <a:xfrm>
                  <a:off x="849" y="3224"/>
                  <a:ext cx="1584"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189" name="Rectangle 57"/>
                <p:cNvSpPr>
                  <a:spLocks noChangeArrowheads="1"/>
                </p:cNvSpPr>
                <p:nvPr/>
              </p:nvSpPr>
              <p:spPr bwMode="auto">
                <a:xfrm>
                  <a:off x="806" y="3224"/>
                  <a:ext cx="1670" cy="403"/>
                </a:xfrm>
                <a:prstGeom prst="rect">
                  <a:avLst/>
                </a:prstGeom>
                <a:noFill/>
                <a:ln w="7">
                  <a:solidFill>
                    <a:srgbClr val="A0A0A0"/>
                  </a:solidFill>
                  <a:miter lim="800000"/>
                  <a:headEnd/>
                  <a:tailEnd/>
                </a:ln>
              </p:spPr>
              <p:txBody>
                <a:bodyPr/>
                <a:lstStyle/>
                <a:p>
                  <a:endParaRPr lang="zh-CN" altLang="en-US"/>
                </a:p>
              </p:txBody>
            </p:sp>
          </p:grpSp>
          <p:grpSp>
            <p:nvGrpSpPr>
              <p:cNvPr id="49176" name="Group 58"/>
              <p:cNvGrpSpPr>
                <a:grpSpLocks/>
              </p:cNvGrpSpPr>
              <p:nvPr/>
            </p:nvGrpSpPr>
            <p:grpSpPr bwMode="auto">
              <a:xfrm>
                <a:off x="0" y="3627"/>
                <a:ext cx="806" cy="403"/>
                <a:chOff x="0" y="3627"/>
                <a:chExt cx="806" cy="403"/>
              </a:xfrm>
            </p:grpSpPr>
            <p:sp>
              <p:nvSpPr>
                <p:cNvPr id="49186" name="Rectangle 59"/>
                <p:cNvSpPr>
                  <a:spLocks noChangeArrowheads="1"/>
                </p:cNvSpPr>
                <p:nvPr/>
              </p:nvSpPr>
              <p:spPr bwMode="auto">
                <a:xfrm>
                  <a:off x="43" y="3627"/>
                  <a:ext cx="720"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\ddd</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187" name="Rectangle 60"/>
                <p:cNvSpPr>
                  <a:spLocks noChangeArrowheads="1"/>
                </p:cNvSpPr>
                <p:nvPr/>
              </p:nvSpPr>
              <p:spPr bwMode="auto">
                <a:xfrm>
                  <a:off x="0" y="3627"/>
                  <a:ext cx="806" cy="403"/>
                </a:xfrm>
                <a:prstGeom prst="rect">
                  <a:avLst/>
                </a:prstGeom>
                <a:noFill/>
                <a:ln w="7">
                  <a:solidFill>
                    <a:srgbClr val="A0A0A0"/>
                  </a:solidFill>
                  <a:miter lim="800000"/>
                  <a:headEnd/>
                  <a:tailEnd/>
                </a:ln>
              </p:spPr>
              <p:txBody>
                <a:bodyPr/>
                <a:lstStyle/>
                <a:p>
                  <a:endParaRPr lang="zh-CN" altLang="en-US"/>
                </a:p>
              </p:txBody>
            </p:sp>
          </p:grpSp>
          <p:grpSp>
            <p:nvGrpSpPr>
              <p:cNvPr id="49177" name="Group 61"/>
              <p:cNvGrpSpPr>
                <a:grpSpLocks/>
              </p:cNvGrpSpPr>
              <p:nvPr/>
            </p:nvGrpSpPr>
            <p:grpSpPr bwMode="auto">
              <a:xfrm>
                <a:off x="806" y="3627"/>
                <a:ext cx="1670" cy="403"/>
                <a:chOff x="806" y="3627"/>
                <a:chExt cx="1670" cy="403"/>
              </a:xfrm>
            </p:grpSpPr>
            <p:sp>
              <p:nvSpPr>
                <p:cNvPr id="49184" name="Rectangle 62"/>
                <p:cNvSpPr>
                  <a:spLocks noChangeArrowheads="1"/>
                </p:cNvSpPr>
                <p:nvPr/>
              </p:nvSpPr>
              <p:spPr bwMode="auto">
                <a:xfrm>
                  <a:off x="849" y="3627"/>
                  <a:ext cx="1584"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1</a:t>
                  </a:r>
                  <a:r>
                    <a:rPr lang="zh-CN" altLang="en-US" sz="2400" b="1">
                      <a:latin typeface="Times New Roman" pitchFamily="18" charset="0"/>
                      <a:ea typeface="楷体_GB2312" pitchFamily="49" charset="-122"/>
                    </a:rPr>
                    <a:t>到</a:t>
                  </a:r>
                  <a:r>
                    <a:rPr lang="en-US" altLang="zh-CN" sz="2400" b="1">
                      <a:latin typeface="Times New Roman" pitchFamily="18" charset="0"/>
                      <a:ea typeface="楷体_GB2312" pitchFamily="49" charset="-122"/>
                    </a:rPr>
                    <a:t>3</a:t>
                  </a:r>
                  <a:r>
                    <a:rPr lang="zh-CN" altLang="en-US" sz="2400" b="1">
                      <a:latin typeface="Times New Roman" pitchFamily="18" charset="0"/>
                      <a:ea typeface="楷体_GB2312" pitchFamily="49" charset="-122"/>
                    </a:rPr>
                    <a:t>位八进制数代表的字符</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185" name="Rectangle 63"/>
                <p:cNvSpPr>
                  <a:spLocks noChangeArrowheads="1"/>
                </p:cNvSpPr>
                <p:nvPr/>
              </p:nvSpPr>
              <p:spPr bwMode="auto">
                <a:xfrm>
                  <a:off x="806" y="3627"/>
                  <a:ext cx="1670" cy="403"/>
                </a:xfrm>
                <a:prstGeom prst="rect">
                  <a:avLst/>
                </a:prstGeom>
                <a:noFill/>
                <a:ln w="7">
                  <a:solidFill>
                    <a:srgbClr val="A0A0A0"/>
                  </a:solidFill>
                  <a:miter lim="800000"/>
                  <a:headEnd/>
                  <a:tailEnd/>
                </a:ln>
              </p:spPr>
              <p:txBody>
                <a:bodyPr/>
                <a:lstStyle/>
                <a:p>
                  <a:endParaRPr lang="zh-CN" altLang="en-US"/>
                </a:p>
              </p:txBody>
            </p:sp>
          </p:grpSp>
          <p:grpSp>
            <p:nvGrpSpPr>
              <p:cNvPr id="49178" name="Group 64"/>
              <p:cNvGrpSpPr>
                <a:grpSpLocks/>
              </p:cNvGrpSpPr>
              <p:nvPr/>
            </p:nvGrpSpPr>
            <p:grpSpPr bwMode="auto">
              <a:xfrm>
                <a:off x="0" y="4030"/>
                <a:ext cx="806" cy="403"/>
                <a:chOff x="0" y="4030"/>
                <a:chExt cx="806" cy="403"/>
              </a:xfrm>
            </p:grpSpPr>
            <p:sp>
              <p:nvSpPr>
                <p:cNvPr id="49182" name="Rectangle 65"/>
                <p:cNvSpPr>
                  <a:spLocks noChangeArrowheads="1"/>
                </p:cNvSpPr>
                <p:nvPr/>
              </p:nvSpPr>
              <p:spPr bwMode="auto">
                <a:xfrm>
                  <a:off x="43" y="4030"/>
                  <a:ext cx="720"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\xhh</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183" name="Rectangle 66"/>
                <p:cNvSpPr>
                  <a:spLocks noChangeArrowheads="1"/>
                </p:cNvSpPr>
                <p:nvPr/>
              </p:nvSpPr>
              <p:spPr bwMode="auto">
                <a:xfrm>
                  <a:off x="0" y="4030"/>
                  <a:ext cx="806" cy="403"/>
                </a:xfrm>
                <a:prstGeom prst="rect">
                  <a:avLst/>
                </a:prstGeom>
                <a:noFill/>
                <a:ln w="7">
                  <a:solidFill>
                    <a:srgbClr val="A0A0A0"/>
                  </a:solidFill>
                  <a:miter lim="800000"/>
                  <a:headEnd/>
                  <a:tailEnd/>
                </a:ln>
              </p:spPr>
              <p:txBody>
                <a:bodyPr/>
                <a:lstStyle/>
                <a:p>
                  <a:endParaRPr lang="zh-CN" altLang="en-US"/>
                </a:p>
              </p:txBody>
            </p:sp>
          </p:grpSp>
          <p:grpSp>
            <p:nvGrpSpPr>
              <p:cNvPr id="49179" name="Group 67"/>
              <p:cNvGrpSpPr>
                <a:grpSpLocks/>
              </p:cNvGrpSpPr>
              <p:nvPr/>
            </p:nvGrpSpPr>
            <p:grpSpPr bwMode="auto">
              <a:xfrm>
                <a:off x="806" y="4030"/>
                <a:ext cx="1670" cy="403"/>
                <a:chOff x="806" y="4030"/>
                <a:chExt cx="1670" cy="403"/>
              </a:xfrm>
            </p:grpSpPr>
            <p:sp>
              <p:nvSpPr>
                <p:cNvPr id="49180" name="Rectangle 68"/>
                <p:cNvSpPr>
                  <a:spLocks noChangeArrowheads="1"/>
                </p:cNvSpPr>
                <p:nvPr/>
              </p:nvSpPr>
              <p:spPr bwMode="auto">
                <a:xfrm>
                  <a:off x="849" y="4030"/>
                  <a:ext cx="1584" cy="403"/>
                </a:xfrm>
                <a:prstGeom prst="rect">
                  <a:avLst/>
                </a:prstGeom>
                <a:noFill/>
                <a:ln w="9525">
                  <a:noFill/>
                  <a:miter lim="800000"/>
                  <a:headEnd/>
                  <a:tailEnd/>
                </a:ln>
              </p:spPr>
              <p:txBody>
                <a:bodyPr/>
                <a:lstStyle/>
                <a:p>
                  <a:pPr algn="ctr">
                    <a:tabLst>
                      <a:tab pos="266700" algn="l"/>
                      <a:tab pos="541338" algn="l"/>
                    </a:tabLst>
                  </a:pPr>
                  <a:r>
                    <a:rPr lang="en-US" altLang="zh-CN" sz="2400" b="1">
                      <a:latin typeface="Times New Roman" pitchFamily="18" charset="0"/>
                      <a:ea typeface="楷体_GB2312" pitchFamily="49" charset="-122"/>
                    </a:rPr>
                    <a:t>1</a:t>
                  </a:r>
                  <a:r>
                    <a:rPr lang="zh-CN" altLang="en-US" sz="2400" b="1">
                      <a:latin typeface="Times New Roman" pitchFamily="18" charset="0"/>
                      <a:ea typeface="楷体_GB2312" pitchFamily="49" charset="-122"/>
                    </a:rPr>
                    <a:t>到</a:t>
                  </a:r>
                  <a:r>
                    <a:rPr lang="en-US" altLang="zh-CN" sz="2400" b="1">
                      <a:latin typeface="Times New Roman" pitchFamily="18" charset="0"/>
                      <a:ea typeface="楷体_GB2312" pitchFamily="49" charset="-122"/>
                    </a:rPr>
                    <a:t>2</a:t>
                  </a:r>
                  <a:r>
                    <a:rPr lang="zh-CN" altLang="en-US" sz="2400" b="1">
                      <a:latin typeface="Times New Roman" pitchFamily="18" charset="0"/>
                      <a:ea typeface="楷体_GB2312" pitchFamily="49" charset="-122"/>
                    </a:rPr>
                    <a:t>位十六进制数代表的字符</a:t>
                  </a:r>
                </a:p>
                <a:p>
                  <a:pPr algn="ctr" eaLnBrk="0" hangingPunct="0">
                    <a:tabLst>
                      <a:tab pos="266700" algn="l"/>
                      <a:tab pos="541338" algn="l"/>
                    </a:tabLst>
                  </a:pPr>
                  <a:endParaRPr lang="en-US" altLang="zh-CN" sz="2400" b="1">
                    <a:latin typeface="Times New Roman" pitchFamily="18" charset="0"/>
                    <a:ea typeface="宋体" charset="-122"/>
                  </a:endParaRPr>
                </a:p>
              </p:txBody>
            </p:sp>
            <p:sp>
              <p:nvSpPr>
                <p:cNvPr id="49181" name="Rectangle 69"/>
                <p:cNvSpPr>
                  <a:spLocks noChangeArrowheads="1"/>
                </p:cNvSpPr>
                <p:nvPr/>
              </p:nvSpPr>
              <p:spPr bwMode="auto">
                <a:xfrm>
                  <a:off x="806" y="4030"/>
                  <a:ext cx="1670" cy="403"/>
                </a:xfrm>
                <a:prstGeom prst="rect">
                  <a:avLst/>
                </a:prstGeom>
                <a:noFill/>
                <a:ln w="7">
                  <a:solidFill>
                    <a:srgbClr val="A0A0A0"/>
                  </a:solidFill>
                  <a:miter lim="800000"/>
                  <a:headEnd/>
                  <a:tailEnd/>
                </a:ln>
              </p:spPr>
              <p:txBody>
                <a:bodyPr/>
                <a:lstStyle/>
                <a:p>
                  <a:endParaRPr lang="zh-CN" altLang="en-US"/>
                </a:p>
              </p:txBody>
            </p:sp>
          </p:grpSp>
        </p:grpSp>
        <p:sp>
          <p:nvSpPr>
            <p:cNvPr id="49157" name="Rectangle 70"/>
            <p:cNvSpPr>
              <a:spLocks noChangeArrowheads="1"/>
            </p:cNvSpPr>
            <p:nvPr/>
          </p:nvSpPr>
          <p:spPr bwMode="auto">
            <a:xfrm>
              <a:off x="-3" y="-3"/>
              <a:ext cx="2482" cy="4439"/>
            </a:xfrm>
            <a:prstGeom prst="rect">
              <a:avLst/>
            </a:prstGeom>
            <a:noFill/>
            <a:ln w="9525">
              <a:solidFill>
                <a:srgbClr val="A0A0A0"/>
              </a:solidFill>
              <a:miter lim="800000"/>
              <a:headEnd/>
              <a:tailEnd/>
            </a:ln>
          </p:spPr>
          <p:txBody>
            <a:bodyPr/>
            <a:lstStyle/>
            <a:p>
              <a:endParaRPr lang="zh-CN" altLang="en-US"/>
            </a:p>
          </p:txBody>
        </p:sp>
      </p:grpSp>
      <p:sp>
        <p:nvSpPr>
          <p:cNvPr id="2306119" name="Rectangle 71"/>
          <p:cNvSpPr>
            <a:spLocks noGrp="1" noChangeArrowheads="1"/>
          </p:cNvSpPr>
          <p:nvPr>
            <p:ph type="title"/>
          </p:nvPr>
        </p:nvSpPr>
        <p:spPr>
          <a:xfrm>
            <a:off x="1076325" y="38100"/>
            <a:ext cx="7772400" cy="1143000"/>
          </a:xfrm>
        </p:spPr>
        <p:txBody>
          <a:bodyPr/>
          <a:lstStyle/>
          <a:p>
            <a:pPr eaLnBrk="1" hangingPunct="1">
              <a:defRPr/>
            </a:pPr>
            <a:r>
              <a:rPr lang="zh-CN" altLang="en-US" smtClean="0"/>
              <a:t>常用的转义字符</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1106" name="Rectangle 2"/>
          <p:cNvSpPr>
            <a:spLocks noGrp="1" noChangeArrowheads="1"/>
          </p:cNvSpPr>
          <p:nvPr>
            <p:ph type="title"/>
          </p:nvPr>
        </p:nvSpPr>
        <p:spPr/>
        <p:txBody>
          <a:bodyPr/>
          <a:lstStyle/>
          <a:p>
            <a:pPr eaLnBrk="1" hangingPunct="1">
              <a:defRPr/>
            </a:pPr>
            <a:r>
              <a:rPr lang="zh-CN" altLang="en-US" smtClean="0"/>
              <a:t>数据类型</a:t>
            </a:r>
          </a:p>
        </p:txBody>
      </p:sp>
      <p:sp>
        <p:nvSpPr>
          <p:cNvPr id="50179" name="Rectangle 3"/>
          <p:cNvSpPr>
            <a:spLocks noGrp="1" noChangeArrowheads="1"/>
          </p:cNvSpPr>
          <p:nvPr>
            <p:ph type="body" idx="1"/>
          </p:nvPr>
        </p:nvSpPr>
        <p:spPr>
          <a:xfrm>
            <a:off x="1008063" y="1981200"/>
            <a:ext cx="2762250" cy="4114800"/>
          </a:xfrm>
        </p:spPr>
        <p:txBody>
          <a:bodyPr/>
          <a:lstStyle/>
          <a:p>
            <a:pPr eaLnBrk="1" hangingPunct="1">
              <a:lnSpc>
                <a:spcPct val="110000"/>
              </a:lnSpc>
              <a:buFont typeface="Wingdings" pitchFamily="2" charset="2"/>
              <a:buNone/>
            </a:pPr>
            <a:r>
              <a:rPr lang="zh-CN" altLang="en-US" smtClean="0"/>
              <a:t>整型</a:t>
            </a:r>
          </a:p>
          <a:p>
            <a:pPr eaLnBrk="1" hangingPunct="1">
              <a:lnSpc>
                <a:spcPct val="110000"/>
              </a:lnSpc>
              <a:buFont typeface="Wingdings" pitchFamily="2" charset="2"/>
              <a:buNone/>
            </a:pPr>
            <a:r>
              <a:rPr lang="zh-CN" altLang="en-US" smtClean="0"/>
              <a:t>实型</a:t>
            </a:r>
          </a:p>
          <a:p>
            <a:pPr eaLnBrk="1" hangingPunct="1">
              <a:lnSpc>
                <a:spcPct val="110000"/>
              </a:lnSpc>
              <a:buFont typeface="Wingdings" pitchFamily="2" charset="2"/>
              <a:buNone/>
            </a:pPr>
            <a:r>
              <a:rPr lang="zh-CN" altLang="en-US" smtClean="0"/>
              <a:t>字符型</a:t>
            </a:r>
          </a:p>
          <a:p>
            <a:pPr eaLnBrk="1" hangingPunct="1">
              <a:lnSpc>
                <a:spcPct val="110000"/>
              </a:lnSpc>
              <a:buFont typeface="Wingdings" pitchFamily="2" charset="2"/>
              <a:buNone/>
            </a:pPr>
            <a:r>
              <a:rPr lang="zh-CN" altLang="en-US" smtClean="0"/>
              <a:t>布尔型</a:t>
            </a:r>
          </a:p>
          <a:p>
            <a:pPr eaLnBrk="1" hangingPunct="1">
              <a:lnSpc>
                <a:spcPct val="110000"/>
              </a:lnSpc>
              <a:buFont typeface="Wingdings" pitchFamily="2" charset="2"/>
              <a:buNone/>
            </a:pPr>
            <a:r>
              <a:rPr lang="zh-CN" altLang="en-US" smtClean="0"/>
              <a:t>枚举类型</a:t>
            </a:r>
          </a:p>
        </p:txBody>
      </p:sp>
      <p:sp>
        <p:nvSpPr>
          <p:cNvPr id="50180" name="Rectangle 4"/>
          <p:cNvSpPr>
            <a:spLocks noChangeArrowheads="1"/>
          </p:cNvSpPr>
          <p:nvPr/>
        </p:nvSpPr>
        <p:spPr bwMode="auto">
          <a:xfrm>
            <a:off x="4360863" y="1981200"/>
            <a:ext cx="3824287"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重新命名类型名</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定义新的类型</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变量赋初值</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了解占用的内存量</a:t>
            </a:r>
          </a:p>
        </p:txBody>
      </p:sp>
      <p:sp>
        <p:nvSpPr>
          <p:cNvPr id="50181" name="AutoShape 5"/>
          <p:cNvSpPr>
            <a:spLocks noChangeArrowheads="1"/>
          </p:cNvSpPr>
          <p:nvPr/>
        </p:nvSpPr>
        <p:spPr bwMode="auto">
          <a:xfrm rot="-5400000" flipH="1" flipV="1">
            <a:off x="3289300" y="33702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0182" name="AutoShape 6"/>
          <p:cNvSpPr>
            <a:spLocks noChangeArrowheads="1"/>
          </p:cNvSpPr>
          <p:nvPr/>
        </p:nvSpPr>
        <p:spPr bwMode="auto">
          <a:xfrm rot="-5400000" flipH="1" flipV="1">
            <a:off x="3289300" y="27035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0183" name="AutoShape 7"/>
          <p:cNvSpPr>
            <a:spLocks noChangeArrowheads="1"/>
          </p:cNvSpPr>
          <p:nvPr/>
        </p:nvSpPr>
        <p:spPr bwMode="auto">
          <a:xfrm rot="-5400000" flipH="1" flipV="1">
            <a:off x="3289300" y="2132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0184" name="AutoShape 8"/>
          <p:cNvSpPr>
            <a:spLocks noChangeArrowheads="1"/>
          </p:cNvSpPr>
          <p:nvPr/>
        </p:nvSpPr>
        <p:spPr bwMode="auto">
          <a:xfrm rot="-5400000" flipH="1" flipV="1">
            <a:off x="7959725" y="29575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0185" name="AutoShape 9"/>
          <p:cNvSpPr>
            <a:spLocks noChangeArrowheads="1"/>
          </p:cNvSpPr>
          <p:nvPr/>
        </p:nvSpPr>
        <p:spPr bwMode="auto">
          <a:xfrm rot="-5400000" flipH="1" flipV="1">
            <a:off x="7959725" y="2132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0186" name="AutoShape 10"/>
          <p:cNvSpPr>
            <a:spLocks noChangeArrowheads="1"/>
          </p:cNvSpPr>
          <p:nvPr/>
        </p:nvSpPr>
        <p:spPr bwMode="auto">
          <a:xfrm rot="-5400000" flipH="1" flipV="1">
            <a:off x="3289300" y="4037013"/>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50187" name="AutoShape 11"/>
          <p:cNvSpPr>
            <a:spLocks noChangeArrowheads="1"/>
          </p:cNvSpPr>
          <p:nvPr/>
        </p:nvSpPr>
        <p:spPr bwMode="auto">
          <a:xfrm rot="-5400000" flipH="1" flipV="1">
            <a:off x="7959725" y="37576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0188" name="AutoShape 12"/>
          <p:cNvSpPr>
            <a:spLocks noChangeArrowheads="1"/>
          </p:cNvSpPr>
          <p:nvPr/>
        </p:nvSpPr>
        <p:spPr bwMode="auto">
          <a:xfrm rot="-5400000" flipH="1" flipV="1">
            <a:off x="7959725" y="44688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0189" name="AutoShape 13"/>
          <p:cNvSpPr>
            <a:spLocks noChangeArrowheads="1"/>
          </p:cNvSpPr>
          <p:nvPr/>
        </p:nvSpPr>
        <p:spPr bwMode="auto">
          <a:xfrm rot="-5400000" flipH="1" flipV="1">
            <a:off x="3276600" y="4621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7074" name="Rectangle 2"/>
          <p:cNvSpPr>
            <a:spLocks noGrp="1" noChangeArrowheads="1"/>
          </p:cNvSpPr>
          <p:nvPr>
            <p:ph type="title"/>
          </p:nvPr>
        </p:nvSpPr>
        <p:spPr/>
        <p:txBody>
          <a:bodyPr/>
          <a:lstStyle/>
          <a:p>
            <a:pPr eaLnBrk="1" hangingPunct="1">
              <a:defRPr/>
            </a:pPr>
            <a:r>
              <a:rPr lang="zh-CN" altLang="en-US" smtClean="0"/>
              <a:t>数据类型</a:t>
            </a:r>
            <a:r>
              <a:rPr lang="en-US" altLang="zh-CN" smtClean="0">
                <a:latin typeface="Times New Roman"/>
              </a:rPr>
              <a:t>—</a:t>
            </a:r>
            <a:r>
              <a:rPr lang="zh-CN" altLang="en-US" smtClean="0"/>
              <a:t>布尔类型</a:t>
            </a:r>
          </a:p>
        </p:txBody>
      </p:sp>
      <p:sp>
        <p:nvSpPr>
          <p:cNvPr id="51203" name="Rectangle 3"/>
          <p:cNvSpPr>
            <a:spLocks noGrp="1" noChangeArrowheads="1"/>
          </p:cNvSpPr>
          <p:nvPr>
            <p:ph type="body" idx="1"/>
          </p:nvPr>
        </p:nvSpPr>
        <p:spPr/>
        <p:txBody>
          <a:bodyPr/>
          <a:lstStyle/>
          <a:p>
            <a:pPr eaLnBrk="1" hangingPunct="1">
              <a:lnSpc>
                <a:spcPct val="150000"/>
              </a:lnSpc>
            </a:pPr>
            <a:r>
              <a:rPr lang="zh-CN" altLang="en-US" sz="2800" smtClean="0"/>
              <a:t>布尔型（</a:t>
            </a:r>
            <a:r>
              <a:rPr lang="en-US" altLang="zh-CN" sz="2800" smtClean="0"/>
              <a:t>bool</a:t>
            </a:r>
            <a:r>
              <a:rPr lang="zh-CN" altLang="en-US" sz="2800" smtClean="0"/>
              <a:t>）：标准</a:t>
            </a:r>
            <a:r>
              <a:rPr lang="en-US" altLang="zh-CN" sz="2800" smtClean="0"/>
              <a:t>C</a:t>
            </a:r>
            <a:r>
              <a:rPr lang="zh-CN" altLang="en-US" sz="2800" smtClean="0"/>
              <a:t>中没有布尔型数据，这是</a:t>
            </a:r>
            <a:r>
              <a:rPr lang="en-US" altLang="zh-CN" sz="2800" smtClean="0"/>
              <a:t>C++</a:t>
            </a:r>
            <a:r>
              <a:rPr lang="zh-CN" altLang="en-US" sz="2800" smtClean="0"/>
              <a:t>中新增的数据类型。占一个字节。它的值为：</a:t>
            </a:r>
            <a:r>
              <a:rPr lang="en-US" altLang="zh-CN" sz="2800" smtClean="0"/>
              <a:t>true,  false</a:t>
            </a:r>
          </a:p>
          <a:p>
            <a:pPr eaLnBrk="1" hangingPunct="1">
              <a:lnSpc>
                <a:spcPct val="150000"/>
              </a:lnSpc>
            </a:pPr>
            <a:r>
              <a:rPr lang="zh-CN" altLang="en-US" sz="2800" smtClean="0"/>
              <a:t>布尔型数据可以进行逻辑运算</a:t>
            </a:r>
          </a:p>
          <a:p>
            <a:pPr eaLnBrk="1" hangingPunct="1">
              <a:lnSpc>
                <a:spcPct val="150000"/>
              </a:lnSpc>
            </a:pPr>
            <a:r>
              <a:rPr lang="zh-CN" altLang="en-US" sz="2800" smtClean="0"/>
              <a:t>布尔型数据的内部表示：</a:t>
            </a:r>
            <a:r>
              <a:rPr lang="en-US" altLang="zh-CN" sz="2800" smtClean="0"/>
              <a:t>true</a:t>
            </a:r>
            <a:r>
              <a:rPr lang="zh-CN" altLang="en-US" sz="2800" smtClean="0"/>
              <a:t>为</a:t>
            </a:r>
            <a:r>
              <a:rPr lang="en-US" altLang="zh-CN" sz="2800" smtClean="0"/>
              <a:t>1</a:t>
            </a:r>
            <a:r>
              <a:rPr lang="zh-CN" altLang="en-US" sz="2800" smtClean="0"/>
              <a:t>，</a:t>
            </a:r>
            <a:r>
              <a:rPr lang="en-US" altLang="zh-CN" sz="2800" smtClean="0"/>
              <a:t>false</a:t>
            </a:r>
            <a:r>
              <a:rPr lang="zh-CN" altLang="en-US" sz="2800" smtClean="0"/>
              <a:t>为</a:t>
            </a:r>
            <a:r>
              <a:rPr lang="en-US" altLang="zh-CN" sz="2800" smtClean="0"/>
              <a:t>0</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2130" name="Rectangle 2"/>
          <p:cNvSpPr>
            <a:spLocks noGrp="1" noChangeArrowheads="1"/>
          </p:cNvSpPr>
          <p:nvPr>
            <p:ph type="title"/>
          </p:nvPr>
        </p:nvSpPr>
        <p:spPr/>
        <p:txBody>
          <a:bodyPr/>
          <a:lstStyle/>
          <a:p>
            <a:pPr eaLnBrk="1" hangingPunct="1">
              <a:defRPr/>
            </a:pPr>
            <a:r>
              <a:rPr lang="zh-CN" altLang="en-US" smtClean="0"/>
              <a:t>数据类型</a:t>
            </a:r>
          </a:p>
        </p:txBody>
      </p:sp>
      <p:sp>
        <p:nvSpPr>
          <p:cNvPr id="52227" name="Rectangle 3"/>
          <p:cNvSpPr>
            <a:spLocks noGrp="1" noChangeArrowheads="1"/>
          </p:cNvSpPr>
          <p:nvPr>
            <p:ph type="body" idx="1"/>
          </p:nvPr>
        </p:nvSpPr>
        <p:spPr>
          <a:xfrm>
            <a:off x="1008063" y="1981200"/>
            <a:ext cx="2762250" cy="4114800"/>
          </a:xfrm>
        </p:spPr>
        <p:txBody>
          <a:bodyPr/>
          <a:lstStyle/>
          <a:p>
            <a:pPr eaLnBrk="1" hangingPunct="1">
              <a:lnSpc>
                <a:spcPct val="110000"/>
              </a:lnSpc>
              <a:buFont typeface="Wingdings" pitchFamily="2" charset="2"/>
              <a:buNone/>
            </a:pPr>
            <a:r>
              <a:rPr lang="zh-CN" altLang="en-US" smtClean="0"/>
              <a:t>整型</a:t>
            </a:r>
          </a:p>
          <a:p>
            <a:pPr eaLnBrk="1" hangingPunct="1">
              <a:lnSpc>
                <a:spcPct val="110000"/>
              </a:lnSpc>
              <a:buFont typeface="Wingdings" pitchFamily="2" charset="2"/>
              <a:buNone/>
            </a:pPr>
            <a:r>
              <a:rPr lang="zh-CN" altLang="en-US" smtClean="0"/>
              <a:t>实型</a:t>
            </a:r>
          </a:p>
          <a:p>
            <a:pPr eaLnBrk="1" hangingPunct="1">
              <a:lnSpc>
                <a:spcPct val="110000"/>
              </a:lnSpc>
              <a:buFont typeface="Wingdings" pitchFamily="2" charset="2"/>
              <a:buNone/>
            </a:pPr>
            <a:r>
              <a:rPr lang="zh-CN" altLang="en-US" smtClean="0"/>
              <a:t>字符型</a:t>
            </a:r>
          </a:p>
          <a:p>
            <a:pPr eaLnBrk="1" hangingPunct="1">
              <a:lnSpc>
                <a:spcPct val="110000"/>
              </a:lnSpc>
              <a:buFont typeface="Wingdings" pitchFamily="2" charset="2"/>
              <a:buNone/>
            </a:pPr>
            <a:r>
              <a:rPr lang="zh-CN" altLang="en-US" smtClean="0"/>
              <a:t>布尔型</a:t>
            </a:r>
          </a:p>
          <a:p>
            <a:pPr eaLnBrk="1" hangingPunct="1">
              <a:lnSpc>
                <a:spcPct val="110000"/>
              </a:lnSpc>
              <a:buFont typeface="Wingdings" pitchFamily="2" charset="2"/>
              <a:buNone/>
            </a:pPr>
            <a:r>
              <a:rPr lang="zh-CN" altLang="en-US" smtClean="0"/>
              <a:t>枚举类型</a:t>
            </a:r>
          </a:p>
        </p:txBody>
      </p:sp>
      <p:sp>
        <p:nvSpPr>
          <p:cNvPr id="52228" name="Rectangle 4"/>
          <p:cNvSpPr>
            <a:spLocks noChangeArrowheads="1"/>
          </p:cNvSpPr>
          <p:nvPr/>
        </p:nvSpPr>
        <p:spPr bwMode="auto">
          <a:xfrm>
            <a:off x="4360863" y="1981200"/>
            <a:ext cx="3824287"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重新命名类型名</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定义新的类型</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变量赋初值</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了解占用的内存量</a:t>
            </a:r>
          </a:p>
        </p:txBody>
      </p:sp>
      <p:sp>
        <p:nvSpPr>
          <p:cNvPr id="52229" name="AutoShape 5"/>
          <p:cNvSpPr>
            <a:spLocks noChangeArrowheads="1"/>
          </p:cNvSpPr>
          <p:nvPr/>
        </p:nvSpPr>
        <p:spPr bwMode="auto">
          <a:xfrm rot="-5400000" flipH="1" flipV="1">
            <a:off x="3289300" y="33702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2230" name="AutoShape 6"/>
          <p:cNvSpPr>
            <a:spLocks noChangeArrowheads="1"/>
          </p:cNvSpPr>
          <p:nvPr/>
        </p:nvSpPr>
        <p:spPr bwMode="auto">
          <a:xfrm rot="-5400000" flipH="1" flipV="1">
            <a:off x="3289300" y="27035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2231" name="AutoShape 7"/>
          <p:cNvSpPr>
            <a:spLocks noChangeArrowheads="1"/>
          </p:cNvSpPr>
          <p:nvPr/>
        </p:nvSpPr>
        <p:spPr bwMode="auto">
          <a:xfrm rot="-5400000" flipH="1" flipV="1">
            <a:off x="3289300" y="2132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2232" name="AutoShape 8"/>
          <p:cNvSpPr>
            <a:spLocks noChangeArrowheads="1"/>
          </p:cNvSpPr>
          <p:nvPr/>
        </p:nvSpPr>
        <p:spPr bwMode="auto">
          <a:xfrm rot="-5400000" flipH="1" flipV="1">
            <a:off x="7959725" y="29575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2233" name="AutoShape 9"/>
          <p:cNvSpPr>
            <a:spLocks noChangeArrowheads="1"/>
          </p:cNvSpPr>
          <p:nvPr/>
        </p:nvSpPr>
        <p:spPr bwMode="auto">
          <a:xfrm rot="-5400000" flipH="1" flipV="1">
            <a:off x="7959725" y="21320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2234" name="AutoShape 10"/>
          <p:cNvSpPr>
            <a:spLocks noChangeArrowheads="1"/>
          </p:cNvSpPr>
          <p:nvPr/>
        </p:nvSpPr>
        <p:spPr bwMode="auto">
          <a:xfrm rot="-5400000" flipH="1" flipV="1">
            <a:off x="3289300" y="4037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2235" name="AutoShape 11"/>
          <p:cNvSpPr>
            <a:spLocks noChangeArrowheads="1"/>
          </p:cNvSpPr>
          <p:nvPr/>
        </p:nvSpPr>
        <p:spPr bwMode="auto">
          <a:xfrm rot="-5400000" flipH="1" flipV="1">
            <a:off x="7959725" y="37576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2236" name="AutoShape 12"/>
          <p:cNvSpPr>
            <a:spLocks noChangeArrowheads="1"/>
          </p:cNvSpPr>
          <p:nvPr/>
        </p:nvSpPr>
        <p:spPr bwMode="auto">
          <a:xfrm rot="-5400000" flipH="1" flipV="1">
            <a:off x="7959725" y="44688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2237" name="AutoShape 13"/>
          <p:cNvSpPr>
            <a:spLocks noChangeArrowheads="1"/>
          </p:cNvSpPr>
          <p:nvPr/>
        </p:nvSpPr>
        <p:spPr bwMode="auto">
          <a:xfrm rot="-5400000" flipH="1" flipV="1">
            <a:off x="3276600" y="4621213"/>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5266" name="Rectangle 2"/>
          <p:cNvSpPr>
            <a:spLocks noGrp="1" noChangeArrowheads="1"/>
          </p:cNvSpPr>
          <p:nvPr>
            <p:ph type="title"/>
          </p:nvPr>
        </p:nvSpPr>
        <p:spPr>
          <a:xfrm>
            <a:off x="685800" y="263525"/>
            <a:ext cx="7772400" cy="1143000"/>
          </a:xfrm>
        </p:spPr>
        <p:txBody>
          <a:bodyPr/>
          <a:lstStyle/>
          <a:p>
            <a:pPr marL="838200" indent="-838200" eaLnBrk="1" hangingPunct="1">
              <a:defRPr/>
            </a:pPr>
            <a:r>
              <a:rPr lang="zh-CN" altLang="en-US" smtClean="0"/>
              <a:t>枚举类型</a:t>
            </a:r>
          </a:p>
        </p:txBody>
      </p:sp>
      <p:sp>
        <p:nvSpPr>
          <p:cNvPr id="53251" name="Rectangle 3"/>
          <p:cNvSpPr>
            <a:spLocks noGrp="1" noChangeArrowheads="1"/>
          </p:cNvSpPr>
          <p:nvPr>
            <p:ph type="body" idx="1"/>
          </p:nvPr>
        </p:nvSpPr>
        <p:spPr>
          <a:xfrm>
            <a:off x="419100" y="1406525"/>
            <a:ext cx="8304213" cy="5278438"/>
          </a:xfrm>
        </p:spPr>
        <p:txBody>
          <a:bodyPr/>
          <a:lstStyle/>
          <a:p>
            <a:pPr eaLnBrk="1" hangingPunct="1">
              <a:lnSpc>
                <a:spcPct val="110000"/>
              </a:lnSpc>
            </a:pPr>
            <a:r>
              <a:rPr lang="zh-CN" altLang="en-US" sz="2800" smtClean="0"/>
              <a:t>有时在设计程序时会用到一些特殊的对象，这些对象的取值范围是有限可数的。如在一个生成日历的程序中很可能用到一个表示一个星期中的每一天的对象。该对象可能取值的范围就是星期日到星期六。 </a:t>
            </a:r>
          </a:p>
          <a:p>
            <a:pPr eaLnBrk="1" hangingPunct="1">
              <a:lnSpc>
                <a:spcPct val="110000"/>
              </a:lnSpc>
            </a:pPr>
            <a:r>
              <a:rPr lang="zh-CN" altLang="en-US" sz="2800" smtClean="0"/>
              <a:t>解决方法 </a:t>
            </a:r>
          </a:p>
          <a:p>
            <a:pPr lvl="1" eaLnBrk="1" hangingPunct="1">
              <a:lnSpc>
                <a:spcPct val="110000"/>
              </a:lnSpc>
            </a:pPr>
            <a:r>
              <a:rPr lang="zh-CN" altLang="en-US" sz="2400" smtClean="0"/>
              <a:t>采用编码 ：假设</a:t>
            </a:r>
            <a:r>
              <a:rPr lang="en-US" altLang="zh-CN" sz="2400" smtClean="0"/>
              <a:t>0</a:t>
            </a:r>
            <a:r>
              <a:rPr lang="zh-CN" altLang="en-US" sz="2400" smtClean="0"/>
              <a:t>表示星期日，</a:t>
            </a:r>
            <a:r>
              <a:rPr lang="en-US" altLang="zh-CN" sz="2400" smtClean="0"/>
              <a:t>1</a:t>
            </a:r>
            <a:r>
              <a:rPr lang="zh-CN" altLang="en-US" sz="2400" smtClean="0"/>
              <a:t>表示星期一，</a:t>
            </a:r>
            <a:r>
              <a:rPr lang="en-US" altLang="zh-CN" sz="2400" smtClean="0"/>
              <a:t>…</a:t>
            </a:r>
            <a:r>
              <a:rPr lang="zh-CN" altLang="en-US" sz="2400" smtClean="0"/>
              <a:t>，</a:t>
            </a:r>
            <a:r>
              <a:rPr lang="en-US" altLang="zh-CN" sz="2400" smtClean="0"/>
              <a:t>6</a:t>
            </a:r>
            <a:r>
              <a:rPr lang="zh-CN" altLang="en-US" sz="2400" smtClean="0"/>
              <a:t>表示星期六。然后用一个整型变量如</a:t>
            </a:r>
            <a:r>
              <a:rPr lang="en-US" altLang="zh-CN" sz="2400" smtClean="0"/>
              <a:t>weekday</a:t>
            </a:r>
            <a:r>
              <a:rPr lang="zh-CN" altLang="en-US" sz="2400" smtClean="0"/>
              <a:t>表示这个对象。缺点是可读性差。 </a:t>
            </a:r>
          </a:p>
          <a:p>
            <a:pPr lvl="1" eaLnBrk="1" hangingPunct="1">
              <a:lnSpc>
                <a:spcPct val="110000"/>
              </a:lnSpc>
            </a:pPr>
            <a:r>
              <a:rPr lang="zh-CN" altLang="en-US" sz="2400" smtClean="0"/>
              <a:t>符号常量：用</a:t>
            </a:r>
            <a:r>
              <a:rPr lang="en-US" altLang="zh-CN" sz="2400" smtClean="0"/>
              <a:t>#define</a:t>
            </a:r>
            <a:r>
              <a:rPr lang="zh-CN" altLang="en-US" sz="2400" smtClean="0"/>
              <a:t>功能将这些数字定义为符号常量 </a:t>
            </a:r>
          </a:p>
          <a:p>
            <a:pPr lvl="1" eaLnBrk="1" hangingPunct="1">
              <a:lnSpc>
                <a:spcPct val="110000"/>
              </a:lnSpc>
            </a:pPr>
            <a:r>
              <a:rPr lang="zh-CN" altLang="en-US" sz="2400" smtClean="0"/>
              <a:t>定义一个新类型</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6290" name="Rectangle 2"/>
          <p:cNvSpPr>
            <a:spLocks noGrp="1" noChangeArrowheads="1"/>
          </p:cNvSpPr>
          <p:nvPr>
            <p:ph type="title"/>
          </p:nvPr>
        </p:nvSpPr>
        <p:spPr>
          <a:xfrm>
            <a:off x="685800" y="228600"/>
            <a:ext cx="7772400" cy="1143000"/>
          </a:xfrm>
        </p:spPr>
        <p:txBody>
          <a:bodyPr/>
          <a:lstStyle/>
          <a:p>
            <a:pPr eaLnBrk="1" hangingPunct="1">
              <a:defRPr/>
            </a:pPr>
            <a:r>
              <a:rPr lang="zh-CN" altLang="en-US" smtClean="0"/>
              <a:t>定义新的枚举类型 </a:t>
            </a:r>
          </a:p>
        </p:txBody>
      </p:sp>
      <p:sp>
        <p:nvSpPr>
          <p:cNvPr id="54275" name="Rectangle 3"/>
          <p:cNvSpPr>
            <a:spLocks noGrp="1" noChangeArrowheads="1"/>
          </p:cNvSpPr>
          <p:nvPr>
            <p:ph type="body" idx="1"/>
          </p:nvPr>
        </p:nvSpPr>
        <p:spPr>
          <a:xfrm>
            <a:off x="685800" y="1371600"/>
            <a:ext cx="8232775" cy="5486400"/>
          </a:xfrm>
        </p:spPr>
        <p:txBody>
          <a:bodyPr/>
          <a:lstStyle/>
          <a:p>
            <a:pPr eaLnBrk="1" hangingPunct="1">
              <a:lnSpc>
                <a:spcPct val="110000"/>
              </a:lnSpc>
            </a:pPr>
            <a:r>
              <a:rPr lang="zh-CN" altLang="en-US" sz="2800" smtClean="0"/>
              <a:t>格式：</a:t>
            </a:r>
            <a:r>
              <a:rPr lang="en-US" altLang="zh-CN" sz="2800" smtClean="0"/>
              <a:t>enum </a:t>
            </a:r>
            <a:r>
              <a:rPr lang="zh-CN" altLang="en-US" sz="2800" smtClean="0"/>
              <a:t>枚举类型名 </a:t>
            </a:r>
            <a:r>
              <a:rPr lang="en-US" altLang="zh-CN" sz="2800" smtClean="0"/>
              <a:t>{</a:t>
            </a:r>
            <a:r>
              <a:rPr lang="zh-CN" altLang="en-US" sz="2800" smtClean="0"/>
              <a:t>元素表</a:t>
            </a:r>
            <a:r>
              <a:rPr lang="en-US" altLang="zh-CN" sz="2800" smtClean="0"/>
              <a:t>}</a:t>
            </a:r>
            <a:r>
              <a:rPr lang="zh-CN" altLang="en-US" sz="2800" smtClean="0"/>
              <a:t>；</a:t>
            </a:r>
          </a:p>
          <a:p>
            <a:pPr eaLnBrk="1" hangingPunct="1">
              <a:lnSpc>
                <a:spcPct val="110000"/>
              </a:lnSpc>
            </a:pPr>
            <a:r>
              <a:rPr lang="zh-CN" altLang="en-US" sz="2800" smtClean="0"/>
              <a:t>定义一个表示一周中每天的名字的枚举类型：</a:t>
            </a:r>
          </a:p>
          <a:p>
            <a:pPr eaLnBrk="1" hangingPunct="1">
              <a:lnSpc>
                <a:spcPct val="110000"/>
              </a:lnSpc>
              <a:buFont typeface="Wingdings" pitchFamily="2" charset="2"/>
              <a:buNone/>
            </a:pPr>
            <a:r>
              <a:rPr lang="zh-CN" altLang="en-US" sz="2800" smtClean="0"/>
              <a:t>     </a:t>
            </a:r>
            <a:r>
              <a:rPr lang="en-US" altLang="zh-CN" sz="2400" smtClean="0"/>
              <a:t>enum  weekdayT { Sunday, Monday, Tuesday, Wednesday, Thursday, Friday, Saturday};</a:t>
            </a:r>
          </a:p>
          <a:p>
            <a:pPr eaLnBrk="1" hangingPunct="1">
              <a:lnSpc>
                <a:spcPct val="110000"/>
              </a:lnSpc>
            </a:pPr>
            <a:r>
              <a:rPr lang="zh-CN" altLang="en-US" sz="2800" smtClean="0"/>
              <a:t>枚举类型变量的定义：</a:t>
            </a:r>
          </a:p>
          <a:p>
            <a:pPr eaLnBrk="1" hangingPunct="1">
              <a:lnSpc>
                <a:spcPct val="110000"/>
              </a:lnSpc>
              <a:buFont typeface="Wingdings" pitchFamily="2" charset="2"/>
              <a:buNone/>
            </a:pPr>
            <a:r>
              <a:rPr lang="zh-CN" altLang="en-US" sz="2800" smtClean="0"/>
              <a:t>     </a:t>
            </a:r>
            <a:r>
              <a:rPr lang="en-US" altLang="zh-CN" sz="2400" smtClean="0"/>
              <a:t>weekdayT weekday</a:t>
            </a:r>
            <a:r>
              <a:rPr lang="zh-CN" altLang="en-US" sz="2400" smtClean="0"/>
              <a:t>；</a:t>
            </a:r>
          </a:p>
          <a:p>
            <a:pPr eaLnBrk="1" hangingPunct="1">
              <a:lnSpc>
                <a:spcPct val="110000"/>
              </a:lnSpc>
            </a:pPr>
            <a:r>
              <a:rPr lang="zh-CN" altLang="en-US" sz="2800" smtClean="0"/>
              <a:t>枚举类型变量的使用：</a:t>
            </a:r>
          </a:p>
          <a:p>
            <a:pPr lvl="1" eaLnBrk="1" hangingPunct="1">
              <a:lnSpc>
                <a:spcPct val="110000"/>
              </a:lnSpc>
            </a:pPr>
            <a:r>
              <a:rPr lang="zh-CN" altLang="en-US" sz="2400" smtClean="0"/>
              <a:t>赋值： </a:t>
            </a:r>
            <a:r>
              <a:rPr lang="en-US" altLang="zh-CN" sz="2400" smtClean="0"/>
              <a:t>weekday = Friday</a:t>
            </a:r>
            <a:r>
              <a:rPr lang="zh-CN" altLang="en-US" sz="2400" smtClean="0"/>
              <a:t>；</a:t>
            </a:r>
          </a:p>
          <a:p>
            <a:pPr lvl="1" eaLnBrk="1" hangingPunct="1">
              <a:lnSpc>
                <a:spcPct val="110000"/>
              </a:lnSpc>
            </a:pPr>
            <a:r>
              <a:rPr lang="zh-CN" altLang="en-US" sz="2400" smtClean="0"/>
              <a:t>比较：</a:t>
            </a:r>
            <a:r>
              <a:rPr lang="en-US" altLang="zh-CN" sz="2400" smtClean="0"/>
              <a:t>Monday &lt; Friday </a:t>
            </a:r>
            <a:r>
              <a:rPr lang="zh-CN" altLang="en-US" sz="2400" smtClean="0"/>
              <a:t>比较这两个值的内部表示</a:t>
            </a:r>
          </a:p>
          <a:p>
            <a:pPr lvl="1" eaLnBrk="1" hangingPunct="1">
              <a:lnSpc>
                <a:spcPct val="110000"/>
              </a:lnSpc>
            </a:pPr>
            <a:r>
              <a:rPr lang="zh-CN" altLang="en-US" sz="2400" smtClean="0"/>
              <a:t>枚举类型不能直接输入输出</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7314" name="Rectangle 2"/>
          <p:cNvSpPr>
            <a:spLocks noGrp="1" noChangeArrowheads="1"/>
          </p:cNvSpPr>
          <p:nvPr>
            <p:ph type="title"/>
          </p:nvPr>
        </p:nvSpPr>
        <p:spPr>
          <a:xfrm>
            <a:off x="685800" y="165100"/>
            <a:ext cx="7772400" cy="1143000"/>
          </a:xfrm>
        </p:spPr>
        <p:txBody>
          <a:bodyPr/>
          <a:lstStyle/>
          <a:p>
            <a:pPr eaLnBrk="1" hangingPunct="1">
              <a:defRPr/>
            </a:pPr>
            <a:r>
              <a:rPr lang="zh-CN" altLang="en-US" smtClean="0"/>
              <a:t>枚举类型的内部表示</a:t>
            </a:r>
          </a:p>
        </p:txBody>
      </p:sp>
      <p:sp>
        <p:nvSpPr>
          <p:cNvPr id="55299" name="Rectangle 3"/>
          <p:cNvSpPr>
            <a:spLocks noGrp="1" noChangeArrowheads="1"/>
          </p:cNvSpPr>
          <p:nvPr>
            <p:ph type="body" idx="1"/>
          </p:nvPr>
        </p:nvSpPr>
        <p:spPr>
          <a:xfrm>
            <a:off x="368300" y="1308100"/>
            <a:ext cx="8483600" cy="5549900"/>
          </a:xfrm>
        </p:spPr>
        <p:txBody>
          <a:bodyPr/>
          <a:lstStyle/>
          <a:p>
            <a:pPr eaLnBrk="1" hangingPunct="1">
              <a:lnSpc>
                <a:spcPct val="150000"/>
              </a:lnSpc>
            </a:pPr>
            <a:r>
              <a:rPr lang="zh-CN" altLang="en-US" sz="2000" smtClean="0"/>
              <a:t>在内部，枚举类型采用编码表示。当定义</a:t>
            </a:r>
          </a:p>
          <a:p>
            <a:pPr eaLnBrk="1" hangingPunct="1">
              <a:lnSpc>
                <a:spcPct val="150000"/>
              </a:lnSpc>
              <a:buFont typeface="Wingdings" pitchFamily="2" charset="2"/>
              <a:buNone/>
            </a:pPr>
            <a:r>
              <a:rPr lang="zh-CN" altLang="en-US" sz="2000" smtClean="0"/>
              <a:t>      </a:t>
            </a:r>
            <a:r>
              <a:rPr lang="en-US" altLang="zh-CN" sz="2000" smtClean="0"/>
              <a:t>enum  weekdayT { Sunday, Monday, Tuesday, Wednesday, Thursday, Friday, Saturday};</a:t>
            </a:r>
          </a:p>
          <a:p>
            <a:pPr eaLnBrk="1" hangingPunct="1">
              <a:lnSpc>
                <a:spcPct val="150000"/>
              </a:lnSpc>
              <a:buFont typeface="Wingdings" pitchFamily="2" charset="2"/>
              <a:buNone/>
            </a:pPr>
            <a:r>
              <a:rPr lang="en-US" altLang="zh-CN" sz="2000" smtClean="0"/>
              <a:t>      </a:t>
            </a:r>
            <a:r>
              <a:rPr lang="zh-CN" altLang="en-US" sz="2000" smtClean="0"/>
              <a:t>时，默认用</a:t>
            </a:r>
            <a:r>
              <a:rPr lang="en-US" altLang="zh-CN" sz="2000" smtClean="0"/>
              <a:t>0</a:t>
            </a:r>
            <a:r>
              <a:rPr lang="zh-CN" altLang="en-US" sz="2000" smtClean="0"/>
              <a:t>代表</a:t>
            </a:r>
            <a:r>
              <a:rPr lang="en-US" altLang="zh-CN" sz="2000" smtClean="0"/>
              <a:t>Sunday</a:t>
            </a:r>
            <a:r>
              <a:rPr lang="zh-CN" altLang="en-US" sz="2000" smtClean="0"/>
              <a:t>， </a:t>
            </a:r>
            <a:r>
              <a:rPr lang="en-US" altLang="zh-CN" sz="2000" smtClean="0"/>
              <a:t>1</a:t>
            </a:r>
            <a:r>
              <a:rPr lang="zh-CN" altLang="en-US" sz="2000" smtClean="0"/>
              <a:t>代表</a:t>
            </a:r>
            <a:r>
              <a:rPr lang="en-US" altLang="zh-CN" sz="2000" smtClean="0"/>
              <a:t>Monday</a:t>
            </a:r>
            <a:r>
              <a:rPr lang="zh-CN" altLang="en-US" sz="2000" smtClean="0"/>
              <a:t>，</a:t>
            </a:r>
            <a:r>
              <a:rPr lang="en-US" altLang="zh-CN" sz="2000" smtClean="0"/>
              <a:t>…</a:t>
            </a:r>
            <a:r>
              <a:rPr lang="zh-CN" altLang="en-US" sz="2000" smtClean="0"/>
              <a:t>，</a:t>
            </a:r>
            <a:r>
              <a:rPr lang="en-US" altLang="zh-CN" sz="2000" smtClean="0"/>
              <a:t>6</a:t>
            </a:r>
            <a:r>
              <a:rPr lang="zh-CN" altLang="en-US" sz="2000" smtClean="0"/>
              <a:t>表示</a:t>
            </a:r>
            <a:r>
              <a:rPr lang="en-US" altLang="zh-CN" sz="2000" smtClean="0"/>
              <a:t>Saturday</a:t>
            </a:r>
          </a:p>
          <a:p>
            <a:pPr eaLnBrk="1" hangingPunct="1">
              <a:lnSpc>
                <a:spcPct val="150000"/>
              </a:lnSpc>
            </a:pPr>
            <a:r>
              <a:rPr lang="en-US" altLang="zh-CN" sz="2000" smtClean="0"/>
              <a:t>C</a:t>
            </a:r>
            <a:r>
              <a:rPr lang="zh-CN" altLang="en-US" sz="2000" smtClean="0"/>
              <a:t>语言的编译器也允许明确指出枚举类型的元素的内部表示。例如，希望从</a:t>
            </a:r>
            <a:r>
              <a:rPr lang="en-US" altLang="zh-CN" sz="2000" smtClean="0"/>
              <a:t>1</a:t>
            </a:r>
            <a:r>
              <a:rPr lang="zh-CN" altLang="en-US" sz="2000" smtClean="0"/>
              <a:t>而不是</a:t>
            </a:r>
            <a:r>
              <a:rPr lang="en-US" altLang="zh-CN" sz="2000" smtClean="0"/>
              <a:t>0</a:t>
            </a:r>
            <a:r>
              <a:rPr lang="zh-CN" altLang="en-US" sz="2000" smtClean="0"/>
              <a:t>开始编号，可以这样定义</a:t>
            </a:r>
          </a:p>
          <a:p>
            <a:pPr eaLnBrk="1" hangingPunct="1">
              <a:lnSpc>
                <a:spcPct val="150000"/>
              </a:lnSpc>
              <a:buFont typeface="Wingdings" pitchFamily="2" charset="2"/>
              <a:buNone/>
            </a:pPr>
            <a:r>
              <a:rPr lang="zh-CN" altLang="en-US" sz="2000" smtClean="0"/>
              <a:t>       </a:t>
            </a:r>
            <a:r>
              <a:rPr lang="en-US" altLang="zh-CN" sz="2000" smtClean="0"/>
              <a:t>enum  weekdayT { Sunday=1, Monday, Tuesday, Wednesday, Thursday, Friday, Saturday};</a:t>
            </a:r>
          </a:p>
          <a:p>
            <a:pPr eaLnBrk="1" hangingPunct="1">
              <a:lnSpc>
                <a:spcPct val="150000"/>
              </a:lnSpc>
            </a:pPr>
            <a:r>
              <a:rPr lang="zh-CN" altLang="en-US" sz="2000" smtClean="0"/>
              <a:t>也可以从中间某一个开始重新指定，如</a:t>
            </a:r>
          </a:p>
          <a:p>
            <a:pPr eaLnBrk="1" hangingPunct="1">
              <a:lnSpc>
                <a:spcPct val="150000"/>
              </a:lnSpc>
              <a:buFont typeface="Wingdings" pitchFamily="2" charset="2"/>
              <a:buNone/>
            </a:pPr>
            <a:r>
              <a:rPr lang="zh-CN" altLang="en-US" sz="2000" smtClean="0"/>
              <a:t>        </a:t>
            </a:r>
            <a:r>
              <a:rPr lang="en-US" altLang="zh-CN" sz="2000" smtClean="0"/>
              <a:t>enum  weekdayT { Sunday, Monday, Tuesday=5, Wednesday, Thursday, Friday, Saturday};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3154" name="Rectangle 2"/>
          <p:cNvSpPr>
            <a:spLocks noGrp="1" noChangeArrowheads="1"/>
          </p:cNvSpPr>
          <p:nvPr>
            <p:ph type="title"/>
          </p:nvPr>
        </p:nvSpPr>
        <p:spPr/>
        <p:txBody>
          <a:bodyPr/>
          <a:lstStyle/>
          <a:p>
            <a:pPr eaLnBrk="1" hangingPunct="1">
              <a:defRPr/>
            </a:pPr>
            <a:r>
              <a:rPr lang="zh-CN" altLang="en-US" smtClean="0"/>
              <a:t>数据类型</a:t>
            </a:r>
          </a:p>
        </p:txBody>
      </p:sp>
      <p:sp>
        <p:nvSpPr>
          <p:cNvPr id="56323" name="Rectangle 3"/>
          <p:cNvSpPr>
            <a:spLocks noGrp="1" noChangeArrowheads="1"/>
          </p:cNvSpPr>
          <p:nvPr>
            <p:ph type="body" idx="1"/>
          </p:nvPr>
        </p:nvSpPr>
        <p:spPr>
          <a:xfrm>
            <a:off x="1008063" y="1981200"/>
            <a:ext cx="2762250" cy="4114800"/>
          </a:xfrm>
        </p:spPr>
        <p:txBody>
          <a:bodyPr/>
          <a:lstStyle/>
          <a:p>
            <a:pPr eaLnBrk="1" hangingPunct="1">
              <a:lnSpc>
                <a:spcPct val="110000"/>
              </a:lnSpc>
              <a:buFont typeface="Wingdings" pitchFamily="2" charset="2"/>
              <a:buNone/>
            </a:pPr>
            <a:r>
              <a:rPr lang="zh-CN" altLang="en-US" smtClean="0"/>
              <a:t>整型</a:t>
            </a:r>
          </a:p>
          <a:p>
            <a:pPr eaLnBrk="1" hangingPunct="1">
              <a:lnSpc>
                <a:spcPct val="110000"/>
              </a:lnSpc>
              <a:buFont typeface="Wingdings" pitchFamily="2" charset="2"/>
              <a:buNone/>
            </a:pPr>
            <a:r>
              <a:rPr lang="zh-CN" altLang="en-US" smtClean="0"/>
              <a:t>实型</a:t>
            </a:r>
          </a:p>
          <a:p>
            <a:pPr eaLnBrk="1" hangingPunct="1">
              <a:lnSpc>
                <a:spcPct val="110000"/>
              </a:lnSpc>
              <a:buFont typeface="Wingdings" pitchFamily="2" charset="2"/>
              <a:buNone/>
            </a:pPr>
            <a:r>
              <a:rPr lang="zh-CN" altLang="en-US" smtClean="0"/>
              <a:t>字符型</a:t>
            </a:r>
          </a:p>
          <a:p>
            <a:pPr eaLnBrk="1" hangingPunct="1">
              <a:lnSpc>
                <a:spcPct val="110000"/>
              </a:lnSpc>
              <a:buFont typeface="Wingdings" pitchFamily="2" charset="2"/>
              <a:buNone/>
            </a:pPr>
            <a:r>
              <a:rPr lang="zh-CN" altLang="en-US" smtClean="0"/>
              <a:t>布尔型</a:t>
            </a:r>
          </a:p>
          <a:p>
            <a:pPr eaLnBrk="1" hangingPunct="1">
              <a:lnSpc>
                <a:spcPct val="110000"/>
              </a:lnSpc>
              <a:buFont typeface="Wingdings" pitchFamily="2" charset="2"/>
              <a:buNone/>
            </a:pPr>
            <a:r>
              <a:rPr lang="zh-CN" altLang="en-US" smtClean="0"/>
              <a:t>枚举类型</a:t>
            </a:r>
          </a:p>
        </p:txBody>
      </p:sp>
      <p:sp>
        <p:nvSpPr>
          <p:cNvPr id="56324" name="Rectangle 4"/>
          <p:cNvSpPr>
            <a:spLocks noChangeArrowheads="1"/>
          </p:cNvSpPr>
          <p:nvPr/>
        </p:nvSpPr>
        <p:spPr bwMode="auto">
          <a:xfrm>
            <a:off x="4360863" y="1981200"/>
            <a:ext cx="3824287"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重新命名类型名</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定义新的类型</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变量赋初值</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了解占用的内存量</a:t>
            </a:r>
          </a:p>
        </p:txBody>
      </p:sp>
      <p:sp>
        <p:nvSpPr>
          <p:cNvPr id="56325" name="AutoShape 5"/>
          <p:cNvSpPr>
            <a:spLocks noChangeArrowheads="1"/>
          </p:cNvSpPr>
          <p:nvPr/>
        </p:nvSpPr>
        <p:spPr bwMode="auto">
          <a:xfrm rot="-5400000" flipH="1" flipV="1">
            <a:off x="3289300" y="33702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6326" name="AutoShape 6"/>
          <p:cNvSpPr>
            <a:spLocks noChangeArrowheads="1"/>
          </p:cNvSpPr>
          <p:nvPr/>
        </p:nvSpPr>
        <p:spPr bwMode="auto">
          <a:xfrm rot="-5400000" flipH="1" flipV="1">
            <a:off x="3289300" y="27035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6327" name="AutoShape 7"/>
          <p:cNvSpPr>
            <a:spLocks noChangeArrowheads="1"/>
          </p:cNvSpPr>
          <p:nvPr/>
        </p:nvSpPr>
        <p:spPr bwMode="auto">
          <a:xfrm rot="-5400000" flipH="1" flipV="1">
            <a:off x="3289300" y="2132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6328" name="AutoShape 8"/>
          <p:cNvSpPr>
            <a:spLocks noChangeArrowheads="1"/>
          </p:cNvSpPr>
          <p:nvPr/>
        </p:nvSpPr>
        <p:spPr bwMode="auto">
          <a:xfrm rot="-5400000" flipH="1" flipV="1">
            <a:off x="7959725" y="29575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6329" name="AutoShape 9"/>
          <p:cNvSpPr>
            <a:spLocks noChangeArrowheads="1"/>
          </p:cNvSpPr>
          <p:nvPr/>
        </p:nvSpPr>
        <p:spPr bwMode="auto">
          <a:xfrm rot="-5400000" flipH="1" flipV="1">
            <a:off x="7959725" y="2132013"/>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56330" name="AutoShape 10"/>
          <p:cNvSpPr>
            <a:spLocks noChangeArrowheads="1"/>
          </p:cNvSpPr>
          <p:nvPr/>
        </p:nvSpPr>
        <p:spPr bwMode="auto">
          <a:xfrm rot="-5400000" flipH="1" flipV="1">
            <a:off x="3289300" y="4037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6331" name="AutoShape 11"/>
          <p:cNvSpPr>
            <a:spLocks noChangeArrowheads="1"/>
          </p:cNvSpPr>
          <p:nvPr/>
        </p:nvSpPr>
        <p:spPr bwMode="auto">
          <a:xfrm rot="-5400000" flipH="1" flipV="1">
            <a:off x="7959725" y="37576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6332" name="AutoShape 12"/>
          <p:cNvSpPr>
            <a:spLocks noChangeArrowheads="1"/>
          </p:cNvSpPr>
          <p:nvPr/>
        </p:nvSpPr>
        <p:spPr bwMode="auto">
          <a:xfrm rot="-5400000" flipH="1" flipV="1">
            <a:off x="7959725" y="44688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6333" name="AutoShape 13"/>
          <p:cNvSpPr>
            <a:spLocks noChangeArrowheads="1"/>
          </p:cNvSpPr>
          <p:nvPr/>
        </p:nvSpPr>
        <p:spPr bwMode="auto">
          <a:xfrm rot="-5400000" flipH="1" flipV="1">
            <a:off x="3276600" y="46212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8338" name="Rectangle 2"/>
          <p:cNvSpPr>
            <a:spLocks noGrp="1" noChangeArrowheads="1"/>
          </p:cNvSpPr>
          <p:nvPr>
            <p:ph type="title"/>
          </p:nvPr>
        </p:nvSpPr>
        <p:spPr/>
        <p:txBody>
          <a:bodyPr/>
          <a:lstStyle/>
          <a:p>
            <a:pPr marL="838200" indent="-838200" eaLnBrk="1" hangingPunct="1">
              <a:defRPr/>
            </a:pPr>
            <a:r>
              <a:rPr lang="zh-CN" altLang="en-US" smtClean="0"/>
              <a:t>用</a:t>
            </a:r>
            <a:r>
              <a:rPr lang="en-US" altLang="zh-CN" smtClean="0"/>
              <a:t>typedef</a:t>
            </a:r>
            <a:r>
              <a:rPr lang="zh-CN" altLang="en-US" smtClean="0"/>
              <a:t>重新命名类型名</a:t>
            </a:r>
          </a:p>
        </p:txBody>
      </p:sp>
      <p:sp>
        <p:nvSpPr>
          <p:cNvPr id="57347" name="Rectangle 3"/>
          <p:cNvSpPr>
            <a:spLocks noGrp="1" noChangeArrowheads="1"/>
          </p:cNvSpPr>
          <p:nvPr>
            <p:ph type="body" idx="1"/>
          </p:nvPr>
        </p:nvSpPr>
        <p:spPr/>
        <p:txBody>
          <a:bodyPr/>
          <a:lstStyle/>
          <a:p>
            <a:pPr eaLnBrk="1" hangingPunct="1"/>
            <a:r>
              <a:rPr lang="zh-CN" altLang="en-US" smtClean="0"/>
              <a:t>格式：</a:t>
            </a:r>
            <a:r>
              <a:rPr lang="en-US" altLang="zh-CN" smtClean="0"/>
              <a:t>typedef   </a:t>
            </a:r>
            <a:r>
              <a:rPr lang="zh-CN" altLang="en-US" smtClean="0"/>
              <a:t>已有类型名  新类型名；</a:t>
            </a:r>
          </a:p>
          <a:p>
            <a:pPr eaLnBrk="1" hangingPunct="1"/>
            <a:r>
              <a:rPr lang="zh-CN" altLang="en-US" smtClean="0"/>
              <a:t>如一旦执行了：</a:t>
            </a:r>
            <a:r>
              <a:rPr lang="en-US" altLang="zh-CN" smtClean="0"/>
              <a:t>typedef  int  INTEGER; </a:t>
            </a:r>
            <a:r>
              <a:rPr lang="zh-CN" altLang="en-US" smtClean="0"/>
              <a:t>那么，要定义一个整型变量</a:t>
            </a:r>
            <a:r>
              <a:rPr lang="en-US" altLang="zh-CN" smtClean="0"/>
              <a:t>a</a:t>
            </a:r>
            <a:r>
              <a:rPr lang="zh-CN" altLang="en-US" smtClean="0"/>
              <a:t>，除了可以用</a:t>
            </a:r>
          </a:p>
          <a:p>
            <a:pPr eaLnBrk="1" hangingPunct="1">
              <a:buFont typeface="Wingdings" pitchFamily="2" charset="2"/>
              <a:buNone/>
            </a:pPr>
            <a:r>
              <a:rPr lang="zh-CN" altLang="en-US" smtClean="0"/>
              <a:t>           </a:t>
            </a:r>
            <a:r>
              <a:rPr lang="en-US" altLang="zh-CN" smtClean="0"/>
              <a:t>int a;</a:t>
            </a:r>
          </a:p>
          <a:p>
            <a:pPr eaLnBrk="1" hangingPunct="1">
              <a:buFont typeface="Wingdings" pitchFamily="2" charset="2"/>
              <a:buNone/>
            </a:pPr>
            <a:r>
              <a:rPr lang="en-US" altLang="zh-CN" smtClean="0"/>
              <a:t>     </a:t>
            </a:r>
            <a:r>
              <a:rPr lang="zh-CN" altLang="en-US" smtClean="0"/>
              <a:t>之外，也可以用</a:t>
            </a:r>
          </a:p>
          <a:p>
            <a:pPr eaLnBrk="1" hangingPunct="1">
              <a:buFont typeface="Wingdings" pitchFamily="2" charset="2"/>
              <a:buNone/>
            </a:pPr>
            <a:r>
              <a:rPr lang="zh-CN" altLang="en-US" smtClean="0"/>
              <a:t>           </a:t>
            </a:r>
            <a:r>
              <a:rPr lang="en-US" altLang="zh-CN" smtClean="0"/>
              <a:t>INTEGER a</a:t>
            </a:r>
            <a:r>
              <a:rPr lang="zh-CN" altLang="en-US"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4178" name="Rectangle 2"/>
          <p:cNvSpPr>
            <a:spLocks noGrp="1" noChangeArrowheads="1"/>
          </p:cNvSpPr>
          <p:nvPr>
            <p:ph type="title"/>
          </p:nvPr>
        </p:nvSpPr>
        <p:spPr/>
        <p:txBody>
          <a:bodyPr/>
          <a:lstStyle/>
          <a:p>
            <a:pPr eaLnBrk="1" hangingPunct="1">
              <a:defRPr/>
            </a:pPr>
            <a:r>
              <a:rPr lang="zh-CN" altLang="en-US" smtClean="0"/>
              <a:t>数据类型</a:t>
            </a:r>
          </a:p>
        </p:txBody>
      </p:sp>
      <p:sp>
        <p:nvSpPr>
          <p:cNvPr id="58371" name="Rectangle 3"/>
          <p:cNvSpPr>
            <a:spLocks noGrp="1" noChangeArrowheads="1"/>
          </p:cNvSpPr>
          <p:nvPr>
            <p:ph type="body" idx="1"/>
          </p:nvPr>
        </p:nvSpPr>
        <p:spPr>
          <a:xfrm>
            <a:off x="1008063" y="1981200"/>
            <a:ext cx="2762250" cy="4114800"/>
          </a:xfrm>
        </p:spPr>
        <p:txBody>
          <a:bodyPr/>
          <a:lstStyle/>
          <a:p>
            <a:pPr eaLnBrk="1" hangingPunct="1">
              <a:lnSpc>
                <a:spcPct val="110000"/>
              </a:lnSpc>
              <a:buFont typeface="Wingdings" pitchFamily="2" charset="2"/>
              <a:buNone/>
            </a:pPr>
            <a:r>
              <a:rPr lang="zh-CN" altLang="en-US" smtClean="0"/>
              <a:t>整型</a:t>
            </a:r>
          </a:p>
          <a:p>
            <a:pPr eaLnBrk="1" hangingPunct="1">
              <a:lnSpc>
                <a:spcPct val="110000"/>
              </a:lnSpc>
              <a:buFont typeface="Wingdings" pitchFamily="2" charset="2"/>
              <a:buNone/>
            </a:pPr>
            <a:r>
              <a:rPr lang="zh-CN" altLang="en-US" smtClean="0"/>
              <a:t>实型</a:t>
            </a:r>
          </a:p>
          <a:p>
            <a:pPr eaLnBrk="1" hangingPunct="1">
              <a:lnSpc>
                <a:spcPct val="110000"/>
              </a:lnSpc>
              <a:buFont typeface="Wingdings" pitchFamily="2" charset="2"/>
              <a:buNone/>
            </a:pPr>
            <a:r>
              <a:rPr lang="zh-CN" altLang="en-US" smtClean="0"/>
              <a:t>字符型</a:t>
            </a:r>
          </a:p>
          <a:p>
            <a:pPr eaLnBrk="1" hangingPunct="1">
              <a:lnSpc>
                <a:spcPct val="110000"/>
              </a:lnSpc>
              <a:buFont typeface="Wingdings" pitchFamily="2" charset="2"/>
              <a:buNone/>
            </a:pPr>
            <a:r>
              <a:rPr lang="zh-CN" altLang="en-US" smtClean="0"/>
              <a:t>布尔型</a:t>
            </a:r>
          </a:p>
          <a:p>
            <a:pPr eaLnBrk="1" hangingPunct="1">
              <a:lnSpc>
                <a:spcPct val="110000"/>
              </a:lnSpc>
              <a:buFont typeface="Wingdings" pitchFamily="2" charset="2"/>
              <a:buNone/>
            </a:pPr>
            <a:r>
              <a:rPr lang="zh-CN" altLang="en-US" smtClean="0"/>
              <a:t>枚举类型</a:t>
            </a:r>
          </a:p>
        </p:txBody>
      </p:sp>
      <p:sp>
        <p:nvSpPr>
          <p:cNvPr id="58372" name="Rectangle 4"/>
          <p:cNvSpPr>
            <a:spLocks noChangeArrowheads="1"/>
          </p:cNvSpPr>
          <p:nvPr/>
        </p:nvSpPr>
        <p:spPr bwMode="auto">
          <a:xfrm>
            <a:off x="4360863" y="1981200"/>
            <a:ext cx="3824287"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重新命名类型名</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定义新的类型</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变量赋初值</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了解占用的内存量</a:t>
            </a:r>
          </a:p>
        </p:txBody>
      </p:sp>
      <p:sp>
        <p:nvSpPr>
          <p:cNvPr id="58373" name="AutoShape 5"/>
          <p:cNvSpPr>
            <a:spLocks noChangeArrowheads="1"/>
          </p:cNvSpPr>
          <p:nvPr/>
        </p:nvSpPr>
        <p:spPr bwMode="auto">
          <a:xfrm rot="-5400000" flipH="1" flipV="1">
            <a:off x="3289300" y="33702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4" name="AutoShape 6"/>
          <p:cNvSpPr>
            <a:spLocks noChangeArrowheads="1"/>
          </p:cNvSpPr>
          <p:nvPr/>
        </p:nvSpPr>
        <p:spPr bwMode="auto">
          <a:xfrm rot="-5400000" flipH="1" flipV="1">
            <a:off x="3289300" y="27035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5" name="AutoShape 7"/>
          <p:cNvSpPr>
            <a:spLocks noChangeArrowheads="1"/>
          </p:cNvSpPr>
          <p:nvPr/>
        </p:nvSpPr>
        <p:spPr bwMode="auto">
          <a:xfrm rot="-5400000" flipH="1" flipV="1">
            <a:off x="3289300" y="2132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6" name="AutoShape 8"/>
          <p:cNvSpPr>
            <a:spLocks noChangeArrowheads="1"/>
          </p:cNvSpPr>
          <p:nvPr/>
        </p:nvSpPr>
        <p:spPr bwMode="auto">
          <a:xfrm rot="-5400000" flipH="1" flipV="1">
            <a:off x="7959725" y="2957513"/>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58377" name="AutoShape 9"/>
          <p:cNvSpPr>
            <a:spLocks noChangeArrowheads="1"/>
          </p:cNvSpPr>
          <p:nvPr/>
        </p:nvSpPr>
        <p:spPr bwMode="auto">
          <a:xfrm rot="-5400000" flipH="1" flipV="1">
            <a:off x="7959725" y="2132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8" name="AutoShape 10"/>
          <p:cNvSpPr>
            <a:spLocks noChangeArrowheads="1"/>
          </p:cNvSpPr>
          <p:nvPr/>
        </p:nvSpPr>
        <p:spPr bwMode="auto">
          <a:xfrm rot="-5400000" flipH="1" flipV="1">
            <a:off x="3289300" y="4037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9" name="AutoShape 11"/>
          <p:cNvSpPr>
            <a:spLocks noChangeArrowheads="1"/>
          </p:cNvSpPr>
          <p:nvPr/>
        </p:nvSpPr>
        <p:spPr bwMode="auto">
          <a:xfrm rot="-5400000" flipH="1" flipV="1">
            <a:off x="7959725" y="37576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8380" name="AutoShape 12"/>
          <p:cNvSpPr>
            <a:spLocks noChangeArrowheads="1"/>
          </p:cNvSpPr>
          <p:nvPr/>
        </p:nvSpPr>
        <p:spPr bwMode="auto">
          <a:xfrm rot="-5400000" flipH="1" flipV="1">
            <a:off x="7959725" y="44688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8381" name="AutoShape 13"/>
          <p:cNvSpPr>
            <a:spLocks noChangeArrowheads="1"/>
          </p:cNvSpPr>
          <p:nvPr/>
        </p:nvSpPr>
        <p:spPr bwMode="auto">
          <a:xfrm rot="-5400000" flipH="1" flipV="1">
            <a:off x="3276600" y="46212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8402" name="Rectangle 2"/>
          <p:cNvSpPr>
            <a:spLocks noGrp="1" noChangeArrowheads="1"/>
          </p:cNvSpPr>
          <p:nvPr>
            <p:ph type="title"/>
          </p:nvPr>
        </p:nvSpPr>
        <p:spPr>
          <a:xfrm>
            <a:off x="685800" y="411163"/>
            <a:ext cx="7772400" cy="1143000"/>
          </a:xfrm>
        </p:spPr>
        <p:txBody>
          <a:bodyPr/>
          <a:lstStyle/>
          <a:p>
            <a:pPr marL="838200" indent="-838200" eaLnBrk="1" hangingPunct="1">
              <a:defRPr/>
            </a:pPr>
            <a:r>
              <a:rPr lang="zh-CN" altLang="en-US" smtClean="0"/>
              <a:t>编译预处理</a:t>
            </a:r>
          </a:p>
        </p:txBody>
      </p:sp>
      <p:sp>
        <p:nvSpPr>
          <p:cNvPr id="10243" name="Rectangle 3"/>
          <p:cNvSpPr>
            <a:spLocks noGrp="1" noChangeArrowheads="1"/>
          </p:cNvSpPr>
          <p:nvPr>
            <p:ph type="body" idx="1"/>
          </p:nvPr>
        </p:nvSpPr>
        <p:spPr>
          <a:xfrm>
            <a:off x="685800" y="1752600"/>
            <a:ext cx="7772400" cy="4906963"/>
          </a:xfrm>
        </p:spPr>
        <p:txBody>
          <a:bodyPr/>
          <a:lstStyle/>
          <a:p>
            <a:pPr eaLnBrk="1" hangingPunct="1">
              <a:lnSpc>
                <a:spcPct val="160000"/>
              </a:lnSpc>
            </a:pPr>
            <a:r>
              <a:rPr lang="en-US" altLang="zh-CN" sz="2800" smtClean="0"/>
              <a:t>C++</a:t>
            </a:r>
            <a:r>
              <a:rPr lang="zh-CN" altLang="en-US" sz="2800" smtClean="0"/>
              <a:t>的编译分成两个阶段：预编译和编译 </a:t>
            </a:r>
          </a:p>
          <a:p>
            <a:pPr eaLnBrk="1" hangingPunct="1">
              <a:lnSpc>
                <a:spcPct val="160000"/>
              </a:lnSpc>
            </a:pPr>
            <a:r>
              <a:rPr lang="zh-CN" altLang="en-US" sz="2800" smtClean="0"/>
              <a:t>预编译处理程序中的预编译命令，即那些以</a:t>
            </a:r>
            <a:r>
              <a:rPr lang="en-US" altLang="zh-CN" sz="2800" smtClean="0"/>
              <a:t>#</a:t>
            </a:r>
            <a:r>
              <a:rPr lang="zh-CN" altLang="en-US" sz="2800" smtClean="0"/>
              <a:t>开头的指令 </a:t>
            </a:r>
          </a:p>
          <a:p>
            <a:pPr eaLnBrk="1" hangingPunct="1">
              <a:lnSpc>
                <a:spcPct val="160000"/>
              </a:lnSpc>
            </a:pPr>
            <a:r>
              <a:rPr lang="zh-CN" altLang="en-US" sz="2800" smtClean="0"/>
              <a:t>编译预处理主要有：</a:t>
            </a:r>
          </a:p>
          <a:p>
            <a:pPr lvl="1" eaLnBrk="1" hangingPunct="1">
              <a:lnSpc>
                <a:spcPct val="160000"/>
              </a:lnSpc>
            </a:pPr>
            <a:r>
              <a:rPr lang="zh-CN" altLang="en-US" sz="2400" smtClean="0"/>
              <a:t>库包含：用</a:t>
            </a:r>
            <a:r>
              <a:rPr lang="en-US" altLang="zh-CN" sz="2400" smtClean="0"/>
              <a:t>#include</a:t>
            </a:r>
            <a:r>
              <a:rPr lang="zh-CN" altLang="en-US" sz="2400" smtClean="0"/>
              <a:t>实现，表示程序使用了某个库</a:t>
            </a:r>
          </a:p>
          <a:p>
            <a:pPr lvl="1" eaLnBrk="1" hangingPunct="1">
              <a:lnSpc>
                <a:spcPct val="160000"/>
              </a:lnSpc>
            </a:pPr>
            <a:r>
              <a:rPr lang="zh-CN" altLang="en-US" sz="2400" smtClean="0"/>
              <a:t>宏定义 ：用</a:t>
            </a:r>
            <a:r>
              <a:rPr lang="en-US" altLang="zh-CN" sz="2400" smtClean="0"/>
              <a:t>#define</a:t>
            </a:r>
            <a:r>
              <a:rPr lang="zh-CN" altLang="en-US" sz="2400" smtClean="0"/>
              <a:t>实现。</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250" name="Rectangle 2"/>
          <p:cNvSpPr>
            <a:spLocks noGrp="1" noChangeArrowheads="1"/>
          </p:cNvSpPr>
          <p:nvPr>
            <p:ph type="title"/>
          </p:nvPr>
        </p:nvSpPr>
        <p:spPr>
          <a:xfrm>
            <a:off x="685800" y="387350"/>
            <a:ext cx="7772400" cy="1143000"/>
          </a:xfrm>
        </p:spPr>
        <p:txBody>
          <a:bodyPr/>
          <a:lstStyle/>
          <a:p>
            <a:pPr eaLnBrk="1" hangingPunct="1">
              <a:defRPr/>
            </a:pPr>
            <a:r>
              <a:rPr lang="zh-CN" altLang="en-US" smtClean="0"/>
              <a:t>定义新的类型</a:t>
            </a:r>
          </a:p>
        </p:txBody>
      </p:sp>
      <p:sp>
        <p:nvSpPr>
          <p:cNvPr id="59395" name="Rectangle 3"/>
          <p:cNvSpPr>
            <a:spLocks noGrp="1" noChangeArrowheads="1"/>
          </p:cNvSpPr>
          <p:nvPr>
            <p:ph type="body" idx="1"/>
          </p:nvPr>
        </p:nvSpPr>
        <p:spPr>
          <a:xfrm>
            <a:off x="419100" y="1733550"/>
            <a:ext cx="8318500" cy="5124450"/>
          </a:xfrm>
        </p:spPr>
        <p:txBody>
          <a:bodyPr/>
          <a:lstStyle/>
          <a:p>
            <a:pPr eaLnBrk="1" hangingPunct="1">
              <a:lnSpc>
                <a:spcPct val="120000"/>
              </a:lnSpc>
            </a:pPr>
            <a:r>
              <a:rPr lang="en-US" altLang="zh-CN" sz="2800" smtClean="0"/>
              <a:t>C++</a:t>
            </a:r>
            <a:r>
              <a:rPr lang="zh-CN" altLang="en-US" sz="2800" smtClean="0"/>
              <a:t>通过类</a:t>
            </a:r>
            <a:r>
              <a:rPr lang="en-US" altLang="zh-CN" sz="2800" smtClean="0"/>
              <a:t>(class)</a:t>
            </a:r>
            <a:r>
              <a:rPr lang="zh-CN" altLang="en-US" sz="2800" smtClean="0"/>
              <a:t>来定义新的数据类型</a:t>
            </a:r>
          </a:p>
          <a:p>
            <a:pPr eaLnBrk="1" hangingPunct="1">
              <a:lnSpc>
                <a:spcPct val="120000"/>
              </a:lnSpc>
            </a:pPr>
            <a:r>
              <a:rPr lang="zh-CN" altLang="en-US" sz="2800" smtClean="0"/>
              <a:t>类定义包括：</a:t>
            </a:r>
          </a:p>
          <a:p>
            <a:pPr lvl="1" eaLnBrk="1" hangingPunct="1">
              <a:lnSpc>
                <a:spcPct val="120000"/>
              </a:lnSpc>
            </a:pPr>
            <a:r>
              <a:rPr lang="zh-CN" altLang="en-US" sz="2400" smtClean="0"/>
              <a:t>该类型的对象包含的数据，称为类的数据成员</a:t>
            </a:r>
          </a:p>
          <a:p>
            <a:pPr lvl="1" eaLnBrk="1" hangingPunct="1">
              <a:lnSpc>
                <a:spcPct val="120000"/>
              </a:lnSpc>
            </a:pPr>
            <a:r>
              <a:rPr lang="zh-CN" altLang="en-US" sz="2400" smtClean="0"/>
              <a:t>该类型的对象可以执行的操作，称为类的成员函数</a:t>
            </a:r>
          </a:p>
          <a:p>
            <a:pPr eaLnBrk="1" hangingPunct="1">
              <a:lnSpc>
                <a:spcPct val="120000"/>
              </a:lnSpc>
            </a:pPr>
            <a:r>
              <a:rPr lang="zh-CN" altLang="en-US" sz="2800" smtClean="0"/>
              <a:t>类的设计</a:t>
            </a:r>
          </a:p>
          <a:p>
            <a:pPr lvl="1" eaLnBrk="1" hangingPunct="1">
              <a:lnSpc>
                <a:spcPct val="120000"/>
              </a:lnSpc>
            </a:pPr>
            <a:r>
              <a:rPr lang="zh-CN" altLang="en-US" sz="2400" smtClean="0"/>
              <a:t>接口（</a:t>
            </a:r>
            <a:r>
              <a:rPr lang="en-US" altLang="zh-CN" sz="2400" smtClean="0"/>
              <a:t>interface</a:t>
            </a:r>
            <a:r>
              <a:rPr lang="zh-CN" altLang="en-US" sz="2400" smtClean="0"/>
              <a:t>）</a:t>
            </a:r>
            <a:r>
              <a:rPr lang="en-US" altLang="zh-CN" sz="2400" smtClean="0"/>
              <a:t>:</a:t>
            </a:r>
            <a:r>
              <a:rPr lang="zh-CN" altLang="en-US" sz="2400" smtClean="0"/>
              <a:t>类包括那些数据成员和成员函数</a:t>
            </a:r>
          </a:p>
          <a:p>
            <a:pPr lvl="1" eaLnBrk="1" hangingPunct="1">
              <a:lnSpc>
                <a:spcPct val="120000"/>
              </a:lnSpc>
            </a:pPr>
            <a:r>
              <a:rPr lang="zh-CN" altLang="en-US" sz="2400" smtClean="0"/>
              <a:t>实现（</a:t>
            </a:r>
            <a:r>
              <a:rPr lang="en-US" altLang="zh-CN" sz="2400" smtClean="0"/>
              <a:t>implementation</a:t>
            </a:r>
            <a:r>
              <a:rPr lang="zh-CN" altLang="en-US" sz="2400" smtClean="0"/>
              <a:t>）：成员函数是如何实现的</a:t>
            </a:r>
          </a:p>
          <a:p>
            <a:pPr eaLnBrk="1" hangingPunct="1">
              <a:lnSpc>
                <a:spcPct val="120000"/>
              </a:lnSpc>
            </a:pPr>
            <a:r>
              <a:rPr lang="zh-CN" altLang="en-US" sz="2800" smtClean="0"/>
              <a:t>定义新类型是</a:t>
            </a:r>
            <a:r>
              <a:rPr lang="en-US" altLang="zh-CN" sz="2800" smtClean="0"/>
              <a:t>C++</a:t>
            </a:r>
            <a:r>
              <a:rPr lang="zh-CN" altLang="en-US" sz="2800" smtClean="0"/>
              <a:t>和</a:t>
            </a:r>
            <a:r>
              <a:rPr lang="en-US" altLang="zh-CN" sz="2800" smtClean="0"/>
              <a:t>C</a:t>
            </a:r>
            <a:r>
              <a:rPr lang="zh-CN" altLang="en-US" sz="2800" smtClean="0"/>
              <a:t>的质的变化</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02" name="Rectangle 2"/>
          <p:cNvSpPr>
            <a:spLocks noGrp="1" noChangeArrowheads="1"/>
          </p:cNvSpPr>
          <p:nvPr>
            <p:ph type="title"/>
          </p:nvPr>
        </p:nvSpPr>
        <p:spPr/>
        <p:txBody>
          <a:bodyPr/>
          <a:lstStyle/>
          <a:p>
            <a:pPr eaLnBrk="1" hangingPunct="1">
              <a:defRPr/>
            </a:pPr>
            <a:r>
              <a:rPr lang="zh-CN" altLang="en-US" smtClean="0"/>
              <a:t>数据类型</a:t>
            </a:r>
          </a:p>
        </p:txBody>
      </p:sp>
      <p:sp>
        <p:nvSpPr>
          <p:cNvPr id="60419" name="Rectangle 3"/>
          <p:cNvSpPr>
            <a:spLocks noGrp="1" noChangeArrowheads="1"/>
          </p:cNvSpPr>
          <p:nvPr>
            <p:ph type="body" idx="1"/>
          </p:nvPr>
        </p:nvSpPr>
        <p:spPr>
          <a:xfrm>
            <a:off x="1008063" y="1981200"/>
            <a:ext cx="2762250" cy="4114800"/>
          </a:xfrm>
        </p:spPr>
        <p:txBody>
          <a:bodyPr/>
          <a:lstStyle/>
          <a:p>
            <a:pPr eaLnBrk="1" hangingPunct="1">
              <a:lnSpc>
                <a:spcPct val="110000"/>
              </a:lnSpc>
              <a:buFont typeface="Wingdings" pitchFamily="2" charset="2"/>
              <a:buNone/>
            </a:pPr>
            <a:r>
              <a:rPr lang="zh-CN" altLang="en-US" smtClean="0"/>
              <a:t>整型</a:t>
            </a:r>
          </a:p>
          <a:p>
            <a:pPr eaLnBrk="1" hangingPunct="1">
              <a:lnSpc>
                <a:spcPct val="110000"/>
              </a:lnSpc>
              <a:buFont typeface="Wingdings" pitchFamily="2" charset="2"/>
              <a:buNone/>
            </a:pPr>
            <a:r>
              <a:rPr lang="zh-CN" altLang="en-US" smtClean="0"/>
              <a:t>实型</a:t>
            </a:r>
          </a:p>
          <a:p>
            <a:pPr eaLnBrk="1" hangingPunct="1">
              <a:lnSpc>
                <a:spcPct val="110000"/>
              </a:lnSpc>
              <a:buFont typeface="Wingdings" pitchFamily="2" charset="2"/>
              <a:buNone/>
            </a:pPr>
            <a:r>
              <a:rPr lang="zh-CN" altLang="en-US" smtClean="0"/>
              <a:t>字符型</a:t>
            </a:r>
          </a:p>
          <a:p>
            <a:pPr eaLnBrk="1" hangingPunct="1">
              <a:lnSpc>
                <a:spcPct val="110000"/>
              </a:lnSpc>
              <a:buFont typeface="Wingdings" pitchFamily="2" charset="2"/>
              <a:buNone/>
            </a:pPr>
            <a:r>
              <a:rPr lang="zh-CN" altLang="en-US" smtClean="0"/>
              <a:t>布尔型</a:t>
            </a:r>
          </a:p>
          <a:p>
            <a:pPr eaLnBrk="1" hangingPunct="1">
              <a:lnSpc>
                <a:spcPct val="110000"/>
              </a:lnSpc>
              <a:buFont typeface="Wingdings" pitchFamily="2" charset="2"/>
              <a:buNone/>
            </a:pPr>
            <a:r>
              <a:rPr lang="zh-CN" altLang="en-US" smtClean="0"/>
              <a:t>枚举类型</a:t>
            </a:r>
          </a:p>
        </p:txBody>
      </p:sp>
      <p:sp>
        <p:nvSpPr>
          <p:cNvPr id="60420" name="Rectangle 4"/>
          <p:cNvSpPr>
            <a:spLocks noChangeArrowheads="1"/>
          </p:cNvSpPr>
          <p:nvPr/>
        </p:nvSpPr>
        <p:spPr bwMode="auto">
          <a:xfrm>
            <a:off x="4360863" y="1981200"/>
            <a:ext cx="3824287"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重新命名类型名</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定义新的类型</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变量赋初值</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了解占用的内存量</a:t>
            </a:r>
          </a:p>
        </p:txBody>
      </p:sp>
      <p:sp>
        <p:nvSpPr>
          <p:cNvPr id="60421" name="AutoShape 5"/>
          <p:cNvSpPr>
            <a:spLocks noChangeArrowheads="1"/>
          </p:cNvSpPr>
          <p:nvPr/>
        </p:nvSpPr>
        <p:spPr bwMode="auto">
          <a:xfrm rot="-5400000" flipH="1" flipV="1">
            <a:off x="3289300" y="33702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0422" name="AutoShape 6"/>
          <p:cNvSpPr>
            <a:spLocks noChangeArrowheads="1"/>
          </p:cNvSpPr>
          <p:nvPr/>
        </p:nvSpPr>
        <p:spPr bwMode="auto">
          <a:xfrm rot="-5400000" flipH="1" flipV="1">
            <a:off x="3289300" y="27035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0423" name="AutoShape 7"/>
          <p:cNvSpPr>
            <a:spLocks noChangeArrowheads="1"/>
          </p:cNvSpPr>
          <p:nvPr/>
        </p:nvSpPr>
        <p:spPr bwMode="auto">
          <a:xfrm rot="-5400000" flipH="1" flipV="1">
            <a:off x="3289300" y="2132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0424" name="AutoShape 8"/>
          <p:cNvSpPr>
            <a:spLocks noChangeArrowheads="1"/>
          </p:cNvSpPr>
          <p:nvPr/>
        </p:nvSpPr>
        <p:spPr bwMode="auto">
          <a:xfrm rot="-5400000" flipH="1" flipV="1">
            <a:off x="7959725" y="29575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0425" name="AutoShape 9"/>
          <p:cNvSpPr>
            <a:spLocks noChangeArrowheads="1"/>
          </p:cNvSpPr>
          <p:nvPr/>
        </p:nvSpPr>
        <p:spPr bwMode="auto">
          <a:xfrm rot="-5400000" flipH="1" flipV="1">
            <a:off x="7959725" y="2132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0426" name="AutoShape 10"/>
          <p:cNvSpPr>
            <a:spLocks noChangeArrowheads="1"/>
          </p:cNvSpPr>
          <p:nvPr/>
        </p:nvSpPr>
        <p:spPr bwMode="auto">
          <a:xfrm rot="-5400000" flipH="1" flipV="1">
            <a:off x="3289300" y="4037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0427" name="AutoShape 11"/>
          <p:cNvSpPr>
            <a:spLocks noChangeArrowheads="1"/>
          </p:cNvSpPr>
          <p:nvPr/>
        </p:nvSpPr>
        <p:spPr bwMode="auto">
          <a:xfrm rot="-5400000" flipH="1" flipV="1">
            <a:off x="7959725" y="3757613"/>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60428" name="AutoShape 12"/>
          <p:cNvSpPr>
            <a:spLocks noChangeArrowheads="1"/>
          </p:cNvSpPr>
          <p:nvPr/>
        </p:nvSpPr>
        <p:spPr bwMode="auto">
          <a:xfrm rot="-5400000" flipH="1" flipV="1">
            <a:off x="7959725" y="44688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0429" name="AutoShape 13"/>
          <p:cNvSpPr>
            <a:spLocks noChangeArrowheads="1"/>
          </p:cNvSpPr>
          <p:nvPr/>
        </p:nvSpPr>
        <p:spPr bwMode="auto">
          <a:xfrm rot="-5400000" flipH="1" flipV="1">
            <a:off x="3276600" y="46212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9362" name="Rectangle 2"/>
          <p:cNvSpPr>
            <a:spLocks noGrp="1" noChangeArrowheads="1"/>
          </p:cNvSpPr>
          <p:nvPr>
            <p:ph type="title"/>
          </p:nvPr>
        </p:nvSpPr>
        <p:spPr>
          <a:xfrm>
            <a:off x="685800" y="436563"/>
            <a:ext cx="7772400" cy="1143000"/>
          </a:xfrm>
        </p:spPr>
        <p:txBody>
          <a:bodyPr/>
          <a:lstStyle/>
          <a:p>
            <a:pPr marL="838200" indent="-838200" eaLnBrk="1" hangingPunct="1">
              <a:defRPr/>
            </a:pPr>
            <a:r>
              <a:rPr lang="zh-CN" altLang="en-US" smtClean="0"/>
              <a:t>变量赋初值</a:t>
            </a:r>
          </a:p>
        </p:txBody>
      </p:sp>
      <p:sp>
        <p:nvSpPr>
          <p:cNvPr id="61443" name="Rectangle 3"/>
          <p:cNvSpPr>
            <a:spLocks noGrp="1" noChangeArrowheads="1"/>
          </p:cNvSpPr>
          <p:nvPr>
            <p:ph type="body" idx="1"/>
          </p:nvPr>
        </p:nvSpPr>
        <p:spPr>
          <a:xfrm>
            <a:off x="685800" y="1579563"/>
            <a:ext cx="7772400" cy="4475162"/>
          </a:xfrm>
        </p:spPr>
        <p:txBody>
          <a:bodyPr/>
          <a:lstStyle/>
          <a:p>
            <a:pPr eaLnBrk="1" hangingPunct="1">
              <a:lnSpc>
                <a:spcPct val="120000"/>
              </a:lnSpc>
            </a:pPr>
            <a:r>
              <a:rPr lang="zh-CN" altLang="en-US" sz="2400" smtClean="0"/>
              <a:t>在</a:t>
            </a:r>
            <a:r>
              <a:rPr lang="en-US" altLang="zh-CN" sz="2400" smtClean="0"/>
              <a:t>C</a:t>
            </a:r>
            <a:r>
              <a:rPr lang="zh-CN" altLang="en-US" sz="2400" smtClean="0"/>
              <a:t>语言中，变量定义只是给变量分配相应的空间 </a:t>
            </a:r>
          </a:p>
          <a:p>
            <a:pPr eaLnBrk="1" hangingPunct="1">
              <a:lnSpc>
                <a:spcPct val="120000"/>
              </a:lnSpc>
            </a:pPr>
            <a:r>
              <a:rPr lang="en-US" altLang="zh-CN" sz="2400" smtClean="0"/>
              <a:t>C</a:t>
            </a:r>
            <a:r>
              <a:rPr lang="zh-CN" altLang="en-US" sz="2400" smtClean="0"/>
              <a:t>语言允许在定义变量的同时给变量赋初值 </a:t>
            </a:r>
          </a:p>
          <a:p>
            <a:pPr eaLnBrk="1" hangingPunct="1">
              <a:lnSpc>
                <a:spcPct val="120000"/>
              </a:lnSpc>
            </a:pPr>
            <a:r>
              <a:rPr lang="zh-CN" altLang="en-US" sz="2400" smtClean="0"/>
              <a:t>格式：</a:t>
            </a:r>
          </a:p>
          <a:p>
            <a:pPr eaLnBrk="1" hangingPunct="1">
              <a:lnSpc>
                <a:spcPct val="120000"/>
              </a:lnSpc>
              <a:buFont typeface="Wingdings" pitchFamily="2" charset="2"/>
              <a:buNone/>
            </a:pPr>
            <a:r>
              <a:rPr lang="zh-CN" altLang="en-US" sz="2400" smtClean="0"/>
              <a:t>     类型名 变量名 </a:t>
            </a:r>
            <a:r>
              <a:rPr lang="en-US" altLang="zh-CN" sz="2400" smtClean="0"/>
              <a:t>= </a:t>
            </a:r>
            <a:r>
              <a:rPr lang="zh-CN" altLang="en-US" sz="2400" smtClean="0"/>
              <a:t>初值；</a:t>
            </a:r>
          </a:p>
          <a:p>
            <a:pPr eaLnBrk="1" hangingPunct="1">
              <a:lnSpc>
                <a:spcPct val="120000"/>
              </a:lnSpc>
              <a:buFont typeface="Wingdings" pitchFamily="2" charset="2"/>
              <a:buNone/>
            </a:pPr>
            <a:r>
              <a:rPr lang="zh-CN" altLang="en-US" sz="2400" smtClean="0"/>
              <a:t>     类型名 变量名（初值）；</a:t>
            </a:r>
          </a:p>
          <a:p>
            <a:pPr eaLnBrk="1" hangingPunct="1">
              <a:lnSpc>
                <a:spcPct val="120000"/>
              </a:lnSpc>
              <a:buFont typeface="Wingdings" pitchFamily="2" charset="2"/>
              <a:buNone/>
            </a:pPr>
            <a:r>
              <a:rPr lang="zh-CN" altLang="en-US" sz="2400" smtClean="0"/>
              <a:t>      如：</a:t>
            </a:r>
            <a:r>
              <a:rPr lang="en-US" altLang="zh-CN" sz="2400" smtClean="0"/>
              <a:t>int count = 0;   </a:t>
            </a:r>
            <a:r>
              <a:rPr lang="zh-CN" altLang="en-US" sz="2400" smtClean="0"/>
              <a:t>或   </a:t>
            </a:r>
            <a:r>
              <a:rPr lang="en-US" altLang="zh-CN" sz="2400" smtClean="0"/>
              <a:t>int count(0);  </a:t>
            </a:r>
            <a:r>
              <a:rPr lang="zh-CN" altLang="en-US" sz="2400" smtClean="0"/>
              <a:t>都是定义整型变量</a:t>
            </a:r>
            <a:r>
              <a:rPr lang="en-US" altLang="zh-CN" sz="2400" smtClean="0"/>
              <a:t>count</a:t>
            </a:r>
            <a:r>
              <a:rPr lang="zh-CN" altLang="en-US" sz="2400" smtClean="0"/>
              <a:t>，并为它赋初值</a:t>
            </a:r>
            <a:r>
              <a:rPr lang="en-US" altLang="zh-CN" sz="2400" smtClean="0"/>
              <a:t>0</a:t>
            </a:r>
            <a:r>
              <a:rPr lang="zh-CN" altLang="en-US" sz="2400" smtClean="0"/>
              <a:t>。</a:t>
            </a:r>
          </a:p>
          <a:p>
            <a:pPr eaLnBrk="1" hangingPunct="1">
              <a:lnSpc>
                <a:spcPct val="90000"/>
              </a:lnSpc>
            </a:pPr>
            <a:r>
              <a:rPr lang="zh-CN" altLang="en-US" sz="2400" smtClean="0"/>
              <a:t>可以给被定义的变量中的一部分变量赋初值，如：</a:t>
            </a:r>
          </a:p>
          <a:p>
            <a:pPr eaLnBrk="1" hangingPunct="1">
              <a:lnSpc>
                <a:spcPct val="90000"/>
              </a:lnSpc>
              <a:buFont typeface="Wingdings" pitchFamily="2" charset="2"/>
              <a:buNone/>
            </a:pPr>
            <a:r>
              <a:rPr lang="zh-CN" altLang="en-US" sz="2400" smtClean="0"/>
              <a:t>      </a:t>
            </a:r>
            <a:r>
              <a:rPr lang="en-US" altLang="zh-CN" sz="2400" smtClean="0"/>
              <a:t>int sum = 0, count = 0, num;</a:t>
            </a:r>
          </a:p>
        </p:txBody>
      </p:sp>
      <p:sp>
        <p:nvSpPr>
          <p:cNvPr id="61444" name="Rectangle 4"/>
          <p:cNvSpPr>
            <a:spLocks noChangeArrowheads="1"/>
          </p:cNvSpPr>
          <p:nvPr/>
        </p:nvSpPr>
        <p:spPr bwMode="auto">
          <a:xfrm>
            <a:off x="427038" y="6053138"/>
            <a:ext cx="8693150" cy="460375"/>
          </a:xfrm>
          <a:prstGeom prst="rect">
            <a:avLst/>
          </a:prstGeom>
          <a:noFill/>
          <a:ln w="12700" cap="sq" algn="ctr">
            <a:noFill/>
            <a:miter lim="800000"/>
            <a:headEnd type="none" w="sm" len="sm"/>
            <a:tailEnd type="none" w="sm" len="sm"/>
          </a:ln>
        </p:spPr>
        <p:txBody>
          <a:bodyPr wrap="none" anchor="ctr">
            <a:spAutoFit/>
          </a:bodyPr>
          <a:lstStyle/>
          <a:p>
            <a:pPr>
              <a:defRPr/>
            </a:pPr>
            <a:r>
              <a:rPr lang="zh-CN" altLang="en-US" sz="2400" b="1" dirty="0">
                <a:solidFill>
                  <a:srgbClr val="FF0000"/>
                </a:solidFill>
                <a:latin typeface="+mn-ea"/>
                <a:ea typeface="+mn-ea"/>
              </a:rPr>
              <a:t>定义变量时没有赋初值，然后直接引用该变量是危险的！！！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26" name="Rectangle 2"/>
          <p:cNvSpPr>
            <a:spLocks noGrp="1" noChangeArrowheads="1"/>
          </p:cNvSpPr>
          <p:nvPr>
            <p:ph type="title"/>
          </p:nvPr>
        </p:nvSpPr>
        <p:spPr/>
        <p:txBody>
          <a:bodyPr/>
          <a:lstStyle/>
          <a:p>
            <a:pPr eaLnBrk="1" hangingPunct="1">
              <a:defRPr/>
            </a:pPr>
            <a:r>
              <a:rPr lang="zh-CN" altLang="en-US" smtClean="0"/>
              <a:t>数据类型</a:t>
            </a:r>
          </a:p>
        </p:txBody>
      </p:sp>
      <p:sp>
        <p:nvSpPr>
          <p:cNvPr id="62467" name="Rectangle 3"/>
          <p:cNvSpPr>
            <a:spLocks noGrp="1" noChangeArrowheads="1"/>
          </p:cNvSpPr>
          <p:nvPr>
            <p:ph type="body" idx="1"/>
          </p:nvPr>
        </p:nvSpPr>
        <p:spPr>
          <a:xfrm>
            <a:off x="1008063" y="1981200"/>
            <a:ext cx="2762250" cy="4114800"/>
          </a:xfrm>
        </p:spPr>
        <p:txBody>
          <a:bodyPr/>
          <a:lstStyle/>
          <a:p>
            <a:pPr eaLnBrk="1" hangingPunct="1">
              <a:lnSpc>
                <a:spcPct val="110000"/>
              </a:lnSpc>
              <a:buFont typeface="Wingdings" pitchFamily="2" charset="2"/>
              <a:buNone/>
            </a:pPr>
            <a:r>
              <a:rPr lang="zh-CN" altLang="en-US" smtClean="0"/>
              <a:t>整型</a:t>
            </a:r>
          </a:p>
          <a:p>
            <a:pPr eaLnBrk="1" hangingPunct="1">
              <a:lnSpc>
                <a:spcPct val="110000"/>
              </a:lnSpc>
              <a:buFont typeface="Wingdings" pitchFamily="2" charset="2"/>
              <a:buNone/>
            </a:pPr>
            <a:r>
              <a:rPr lang="zh-CN" altLang="en-US" smtClean="0"/>
              <a:t>实型</a:t>
            </a:r>
          </a:p>
          <a:p>
            <a:pPr eaLnBrk="1" hangingPunct="1">
              <a:lnSpc>
                <a:spcPct val="110000"/>
              </a:lnSpc>
              <a:buFont typeface="Wingdings" pitchFamily="2" charset="2"/>
              <a:buNone/>
            </a:pPr>
            <a:r>
              <a:rPr lang="zh-CN" altLang="en-US" smtClean="0"/>
              <a:t>字符型</a:t>
            </a:r>
          </a:p>
          <a:p>
            <a:pPr eaLnBrk="1" hangingPunct="1">
              <a:lnSpc>
                <a:spcPct val="110000"/>
              </a:lnSpc>
              <a:buFont typeface="Wingdings" pitchFamily="2" charset="2"/>
              <a:buNone/>
            </a:pPr>
            <a:r>
              <a:rPr lang="zh-CN" altLang="en-US" smtClean="0"/>
              <a:t>布尔型</a:t>
            </a:r>
          </a:p>
          <a:p>
            <a:pPr eaLnBrk="1" hangingPunct="1">
              <a:lnSpc>
                <a:spcPct val="110000"/>
              </a:lnSpc>
              <a:buFont typeface="Wingdings" pitchFamily="2" charset="2"/>
              <a:buNone/>
            </a:pPr>
            <a:r>
              <a:rPr lang="zh-CN" altLang="en-US" smtClean="0"/>
              <a:t>枚举类型</a:t>
            </a:r>
          </a:p>
        </p:txBody>
      </p:sp>
      <p:sp>
        <p:nvSpPr>
          <p:cNvPr id="62468" name="Rectangle 4"/>
          <p:cNvSpPr>
            <a:spLocks noChangeArrowheads="1"/>
          </p:cNvSpPr>
          <p:nvPr/>
        </p:nvSpPr>
        <p:spPr bwMode="auto">
          <a:xfrm>
            <a:off x="4360863" y="1981200"/>
            <a:ext cx="3824287"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重新命名类型名</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定义新的类型</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变量赋初值</a:t>
            </a:r>
          </a:p>
          <a:p>
            <a:pPr marL="477838" indent="-477838">
              <a:lnSpc>
                <a:spcPct val="130000"/>
              </a:lnSpc>
              <a:spcBef>
                <a:spcPct val="20000"/>
              </a:spcBef>
              <a:buClr>
                <a:schemeClr val="tx1"/>
              </a:buClr>
              <a:buSzPct val="80000"/>
              <a:buFont typeface="Wingdings" pitchFamily="2" charset="2"/>
              <a:buNone/>
            </a:pPr>
            <a:r>
              <a:rPr lang="zh-CN" altLang="en-US" sz="3200" b="1">
                <a:latin typeface="Times New Roman" pitchFamily="18" charset="0"/>
                <a:ea typeface="楷体_GB2312" pitchFamily="49" charset="-122"/>
              </a:rPr>
              <a:t>了解占用的内存量</a:t>
            </a:r>
          </a:p>
        </p:txBody>
      </p:sp>
      <p:sp>
        <p:nvSpPr>
          <p:cNvPr id="62469" name="AutoShape 5"/>
          <p:cNvSpPr>
            <a:spLocks noChangeArrowheads="1"/>
          </p:cNvSpPr>
          <p:nvPr/>
        </p:nvSpPr>
        <p:spPr bwMode="auto">
          <a:xfrm rot="-5400000" flipH="1" flipV="1">
            <a:off x="3289300" y="33702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2470" name="AutoShape 6"/>
          <p:cNvSpPr>
            <a:spLocks noChangeArrowheads="1"/>
          </p:cNvSpPr>
          <p:nvPr/>
        </p:nvSpPr>
        <p:spPr bwMode="auto">
          <a:xfrm rot="-5400000" flipH="1" flipV="1">
            <a:off x="3289300" y="27035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2471" name="AutoShape 7"/>
          <p:cNvSpPr>
            <a:spLocks noChangeArrowheads="1"/>
          </p:cNvSpPr>
          <p:nvPr/>
        </p:nvSpPr>
        <p:spPr bwMode="auto">
          <a:xfrm rot="-5400000" flipH="1" flipV="1">
            <a:off x="3289300" y="2132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2472" name="AutoShape 8"/>
          <p:cNvSpPr>
            <a:spLocks noChangeArrowheads="1"/>
          </p:cNvSpPr>
          <p:nvPr/>
        </p:nvSpPr>
        <p:spPr bwMode="auto">
          <a:xfrm rot="-5400000" flipH="1" flipV="1">
            <a:off x="7959725" y="29575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2473" name="AutoShape 9"/>
          <p:cNvSpPr>
            <a:spLocks noChangeArrowheads="1"/>
          </p:cNvSpPr>
          <p:nvPr/>
        </p:nvSpPr>
        <p:spPr bwMode="auto">
          <a:xfrm rot="-5400000" flipH="1" flipV="1">
            <a:off x="7959725" y="2132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2474" name="AutoShape 10"/>
          <p:cNvSpPr>
            <a:spLocks noChangeArrowheads="1"/>
          </p:cNvSpPr>
          <p:nvPr/>
        </p:nvSpPr>
        <p:spPr bwMode="auto">
          <a:xfrm rot="-5400000" flipH="1" flipV="1">
            <a:off x="3289300" y="40370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2475" name="AutoShape 11"/>
          <p:cNvSpPr>
            <a:spLocks noChangeArrowheads="1"/>
          </p:cNvSpPr>
          <p:nvPr/>
        </p:nvSpPr>
        <p:spPr bwMode="auto">
          <a:xfrm rot="-5400000" flipH="1" flipV="1">
            <a:off x="7959725" y="37576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2476" name="AutoShape 12"/>
          <p:cNvSpPr>
            <a:spLocks noChangeArrowheads="1"/>
          </p:cNvSpPr>
          <p:nvPr/>
        </p:nvSpPr>
        <p:spPr bwMode="auto">
          <a:xfrm rot="-5400000" flipH="1" flipV="1">
            <a:off x="7959725" y="4468813"/>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62477" name="AutoShape 13"/>
          <p:cNvSpPr>
            <a:spLocks noChangeArrowheads="1"/>
          </p:cNvSpPr>
          <p:nvPr/>
        </p:nvSpPr>
        <p:spPr bwMode="auto">
          <a:xfrm rot="-5400000" flipH="1" flipV="1">
            <a:off x="3276600" y="46212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0386" name="Rectangle 2"/>
          <p:cNvSpPr>
            <a:spLocks noGrp="1" noChangeArrowheads="1"/>
          </p:cNvSpPr>
          <p:nvPr>
            <p:ph type="title"/>
          </p:nvPr>
        </p:nvSpPr>
        <p:spPr/>
        <p:txBody>
          <a:bodyPr/>
          <a:lstStyle/>
          <a:p>
            <a:pPr marL="838200" indent="-838200" eaLnBrk="1" hangingPunct="1">
              <a:defRPr/>
            </a:pPr>
            <a:r>
              <a:rPr lang="zh-CN" altLang="en-US" smtClean="0"/>
              <a:t>了解占用的内存量</a:t>
            </a:r>
          </a:p>
        </p:txBody>
      </p:sp>
      <p:sp>
        <p:nvSpPr>
          <p:cNvPr id="63491" name="Rectangle 3"/>
          <p:cNvSpPr>
            <a:spLocks noGrp="1" noChangeArrowheads="1"/>
          </p:cNvSpPr>
          <p:nvPr>
            <p:ph type="body" idx="1"/>
          </p:nvPr>
        </p:nvSpPr>
        <p:spPr>
          <a:xfrm>
            <a:off x="685800" y="1752600"/>
            <a:ext cx="7772400" cy="4784725"/>
          </a:xfrm>
        </p:spPr>
        <p:txBody>
          <a:bodyPr/>
          <a:lstStyle/>
          <a:p>
            <a:pPr eaLnBrk="1" hangingPunct="1">
              <a:lnSpc>
                <a:spcPct val="120000"/>
              </a:lnSpc>
            </a:pPr>
            <a:r>
              <a:rPr lang="en-US" altLang="zh-CN" sz="2800" smtClean="0"/>
              <a:t>sizeof </a:t>
            </a:r>
            <a:r>
              <a:rPr lang="zh-CN" altLang="en-US" sz="2800" smtClean="0"/>
              <a:t>运算符用来了解某一类型或某一表达式占用的内存量。</a:t>
            </a:r>
          </a:p>
          <a:p>
            <a:pPr eaLnBrk="1" hangingPunct="1">
              <a:lnSpc>
                <a:spcPct val="120000"/>
              </a:lnSpc>
            </a:pPr>
            <a:r>
              <a:rPr lang="en-US" altLang="zh-CN" sz="2800" smtClean="0"/>
              <a:t>sizeof </a:t>
            </a:r>
            <a:r>
              <a:rPr lang="zh-CN" altLang="en-US" sz="2800" smtClean="0"/>
              <a:t>运算符的用法：</a:t>
            </a:r>
          </a:p>
          <a:p>
            <a:pPr eaLnBrk="1" hangingPunct="1">
              <a:lnSpc>
                <a:spcPct val="120000"/>
              </a:lnSpc>
              <a:buFont typeface="Wingdings" pitchFamily="2" charset="2"/>
              <a:buNone/>
            </a:pPr>
            <a:r>
              <a:rPr lang="zh-CN" altLang="en-US" sz="2800" smtClean="0"/>
              <a:t>    </a:t>
            </a:r>
            <a:r>
              <a:rPr lang="en-US" altLang="zh-CN" sz="2800" smtClean="0"/>
              <a:t>sizeof(</a:t>
            </a:r>
            <a:r>
              <a:rPr lang="zh-CN" altLang="en-US" sz="2800" smtClean="0"/>
              <a:t>类型名</a:t>
            </a:r>
            <a:r>
              <a:rPr lang="en-US" altLang="zh-CN" sz="2800" smtClean="0"/>
              <a:t>)  </a:t>
            </a:r>
            <a:r>
              <a:rPr lang="zh-CN" altLang="en-US" sz="2800" smtClean="0"/>
              <a:t>或 </a:t>
            </a:r>
            <a:r>
              <a:rPr lang="en-US" altLang="zh-CN" sz="2800" smtClean="0"/>
              <a:t>sizeof(</a:t>
            </a:r>
            <a:r>
              <a:rPr lang="zh-CN" altLang="en-US" sz="2800" smtClean="0"/>
              <a:t>表达式</a:t>
            </a:r>
            <a:r>
              <a:rPr lang="en-US" altLang="zh-CN" sz="2800" smtClean="0"/>
              <a:t>) </a:t>
            </a:r>
          </a:p>
          <a:p>
            <a:pPr eaLnBrk="1" hangingPunct="1">
              <a:lnSpc>
                <a:spcPct val="120000"/>
              </a:lnSpc>
            </a:pPr>
            <a:r>
              <a:rPr lang="zh-CN" altLang="en-US" sz="2800" smtClean="0"/>
              <a:t>如：</a:t>
            </a:r>
          </a:p>
          <a:p>
            <a:pPr eaLnBrk="1" hangingPunct="1">
              <a:lnSpc>
                <a:spcPct val="120000"/>
              </a:lnSpc>
              <a:buFont typeface="Wingdings" pitchFamily="2" charset="2"/>
              <a:buNone/>
            </a:pPr>
            <a:r>
              <a:rPr lang="zh-CN" altLang="en-US" sz="2800" smtClean="0"/>
              <a:t>    </a:t>
            </a:r>
            <a:r>
              <a:rPr lang="en-US" altLang="zh-CN" sz="2800" smtClean="0"/>
              <a:t>sizeof(float) </a:t>
            </a:r>
            <a:r>
              <a:rPr lang="zh-CN" altLang="en-US" sz="2800" smtClean="0"/>
              <a:t>：</a:t>
            </a:r>
            <a:r>
              <a:rPr lang="en-US" altLang="zh-CN" sz="2800" smtClean="0"/>
              <a:t>float</a:t>
            </a:r>
            <a:r>
              <a:rPr lang="zh-CN" altLang="en-US" sz="2800" smtClean="0"/>
              <a:t>类型的变量占用的内存量</a:t>
            </a:r>
          </a:p>
          <a:p>
            <a:pPr eaLnBrk="1" hangingPunct="1">
              <a:lnSpc>
                <a:spcPct val="120000"/>
              </a:lnSpc>
              <a:buFont typeface="Wingdings" pitchFamily="2" charset="2"/>
              <a:buNone/>
            </a:pPr>
            <a:r>
              <a:rPr lang="zh-CN" altLang="en-US" sz="2800" smtClean="0"/>
              <a:t>    </a:t>
            </a:r>
            <a:r>
              <a:rPr lang="en-US" altLang="zh-CN" sz="2800" smtClean="0"/>
              <a:t>sizeof(’a’+15) </a:t>
            </a:r>
            <a:r>
              <a:rPr lang="zh-CN" altLang="en-US" sz="2800" smtClean="0"/>
              <a:t>：表达式 ’</a:t>
            </a:r>
            <a:r>
              <a:rPr lang="en-US" altLang="zh-CN" sz="2800" smtClean="0"/>
              <a:t>a’+15 </a:t>
            </a:r>
            <a:r>
              <a:rPr lang="zh-CN" altLang="en-US" sz="2800" smtClean="0"/>
              <a:t>的计算结果所占的内存量 </a:t>
            </a:r>
            <a:r>
              <a:rPr lang="en-US" altLang="zh-CN" sz="2800" smtClean="0"/>
              <a:t>4 ‘a’+15=97+15 </a:t>
            </a:r>
            <a:r>
              <a:rPr lang="zh-CN" altLang="en-US" sz="2800" smtClean="0"/>
              <a:t>为一个数字，因此</a:t>
            </a:r>
            <a:r>
              <a:rPr lang="en-US" altLang="zh-CN" sz="2800" smtClean="0"/>
              <a:t>4</a:t>
            </a:r>
            <a:r>
              <a:rPr lang="zh-CN" altLang="en-US" sz="2800" smtClean="0"/>
              <a:t>字节</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0146" name="Rectangle 2"/>
          <p:cNvSpPr>
            <a:spLocks noGrp="1" noChangeArrowheads="1"/>
          </p:cNvSpPr>
          <p:nvPr>
            <p:ph type="title"/>
          </p:nvPr>
        </p:nvSpPr>
        <p:spPr/>
        <p:txBody>
          <a:bodyPr/>
          <a:lstStyle/>
          <a:p>
            <a:pPr eaLnBrk="1" hangingPunct="1">
              <a:defRPr/>
            </a:pPr>
            <a:r>
              <a:rPr lang="zh-CN" altLang="en-US" smtClean="0"/>
              <a:t>第二章 通过例子学习 </a:t>
            </a:r>
          </a:p>
        </p:txBody>
      </p:sp>
      <p:sp>
        <p:nvSpPr>
          <p:cNvPr id="64515" name="AutoShape 3"/>
          <p:cNvSpPr>
            <a:spLocks noChangeArrowheads="1"/>
          </p:cNvSpPr>
          <p:nvPr/>
        </p:nvSpPr>
        <p:spPr bwMode="auto">
          <a:xfrm rot="-5400000" flipH="1" flipV="1">
            <a:off x="3314700" y="2730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4516" name="AutoShape 4"/>
          <p:cNvSpPr>
            <a:spLocks noChangeArrowheads="1"/>
          </p:cNvSpPr>
          <p:nvPr/>
        </p:nvSpPr>
        <p:spPr bwMode="auto">
          <a:xfrm rot="-5400000" flipH="1" flipV="1">
            <a:off x="3314700" y="2120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4517" name="Rectangle 5"/>
          <p:cNvSpPr>
            <a:spLocks noGrp="1" noChangeArrowheads="1"/>
          </p:cNvSpPr>
          <p:nvPr>
            <p:ph type="body" idx="1"/>
          </p:nvPr>
        </p:nvSpPr>
        <p:spPr>
          <a:xfrm>
            <a:off x="685800" y="1981200"/>
            <a:ext cx="2390775" cy="4114800"/>
          </a:xfrm>
        </p:spPr>
        <p:txBody>
          <a:bodyPr/>
          <a:lstStyle/>
          <a:p>
            <a:pPr eaLnBrk="1" hangingPunct="1">
              <a:lnSpc>
                <a:spcPct val="120000"/>
              </a:lnSpc>
              <a:buFont typeface="Wingdings" pitchFamily="2" charset="2"/>
              <a:buNone/>
            </a:pPr>
            <a:r>
              <a:rPr lang="zh-CN" altLang="en-US" sz="2800" smtClean="0"/>
              <a:t>第一个程序</a:t>
            </a:r>
          </a:p>
          <a:p>
            <a:pPr eaLnBrk="1" hangingPunct="1">
              <a:lnSpc>
                <a:spcPct val="120000"/>
              </a:lnSpc>
              <a:buFont typeface="Wingdings" pitchFamily="2" charset="2"/>
              <a:buNone/>
            </a:pPr>
            <a:r>
              <a:rPr lang="zh-CN" altLang="en-US" sz="2800" smtClean="0"/>
              <a:t>第二个程序</a:t>
            </a:r>
          </a:p>
          <a:p>
            <a:pPr eaLnBrk="1" hangingPunct="1">
              <a:lnSpc>
                <a:spcPct val="120000"/>
              </a:lnSpc>
              <a:buFont typeface="Wingdings" pitchFamily="2" charset="2"/>
              <a:buNone/>
            </a:pPr>
            <a:r>
              <a:rPr lang="zh-CN" altLang="en-US" sz="2800" smtClean="0"/>
              <a:t>变量定义</a:t>
            </a:r>
          </a:p>
          <a:p>
            <a:pPr eaLnBrk="1" hangingPunct="1">
              <a:lnSpc>
                <a:spcPct val="120000"/>
              </a:lnSpc>
              <a:buFont typeface="Wingdings" pitchFamily="2" charset="2"/>
              <a:buNone/>
            </a:pPr>
            <a:r>
              <a:rPr lang="zh-CN" altLang="en-US" sz="2800" smtClean="0"/>
              <a:t>数据类型</a:t>
            </a:r>
          </a:p>
          <a:p>
            <a:pPr eaLnBrk="1" hangingPunct="1">
              <a:lnSpc>
                <a:spcPct val="120000"/>
              </a:lnSpc>
              <a:buFont typeface="Wingdings" pitchFamily="2" charset="2"/>
              <a:buNone/>
            </a:pPr>
            <a:r>
              <a:rPr lang="zh-CN" altLang="en-US" sz="2800" smtClean="0"/>
              <a:t>符号常量</a:t>
            </a:r>
          </a:p>
          <a:p>
            <a:pPr eaLnBrk="1" hangingPunct="1">
              <a:lnSpc>
                <a:spcPct val="120000"/>
              </a:lnSpc>
              <a:buFont typeface="Wingdings" pitchFamily="2" charset="2"/>
              <a:buNone/>
            </a:pPr>
            <a:r>
              <a:rPr lang="zh-CN" altLang="en-US" sz="2800" smtClean="0"/>
              <a:t>算术表达式</a:t>
            </a:r>
          </a:p>
        </p:txBody>
      </p:sp>
      <p:sp>
        <p:nvSpPr>
          <p:cNvPr id="64518" name="Rectangle 6"/>
          <p:cNvSpPr>
            <a:spLocks noChangeArrowheads="1"/>
          </p:cNvSpPr>
          <p:nvPr/>
        </p:nvSpPr>
        <p:spPr bwMode="auto">
          <a:xfrm>
            <a:off x="4559300" y="2133600"/>
            <a:ext cx="3095625"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赋值表达式</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自增自减运算符</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强制类型转换</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数据的输入输出</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构思一个程序</a:t>
            </a:r>
          </a:p>
        </p:txBody>
      </p:sp>
      <p:sp>
        <p:nvSpPr>
          <p:cNvPr id="64519" name="AutoShape 7"/>
          <p:cNvSpPr>
            <a:spLocks noChangeArrowheads="1"/>
          </p:cNvSpPr>
          <p:nvPr/>
        </p:nvSpPr>
        <p:spPr bwMode="auto">
          <a:xfrm rot="-5400000" flipH="1" flipV="1">
            <a:off x="7502525" y="2946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4520" name="AutoShape 8"/>
          <p:cNvSpPr>
            <a:spLocks noChangeArrowheads="1"/>
          </p:cNvSpPr>
          <p:nvPr/>
        </p:nvSpPr>
        <p:spPr bwMode="auto">
          <a:xfrm rot="-5400000" flipH="1" flipV="1">
            <a:off x="7502525" y="22733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4521" name="AutoShape 9"/>
          <p:cNvSpPr>
            <a:spLocks noChangeArrowheads="1"/>
          </p:cNvSpPr>
          <p:nvPr/>
        </p:nvSpPr>
        <p:spPr bwMode="auto">
          <a:xfrm rot="-5400000" flipH="1" flipV="1">
            <a:off x="7502525" y="48323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4522" name="AutoShape 10"/>
          <p:cNvSpPr>
            <a:spLocks noChangeArrowheads="1"/>
          </p:cNvSpPr>
          <p:nvPr/>
        </p:nvSpPr>
        <p:spPr bwMode="auto">
          <a:xfrm rot="-5400000" flipH="1" flipV="1">
            <a:off x="7502525" y="3594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4523" name="AutoShape 11"/>
          <p:cNvSpPr>
            <a:spLocks noChangeArrowheads="1"/>
          </p:cNvSpPr>
          <p:nvPr/>
        </p:nvSpPr>
        <p:spPr bwMode="auto">
          <a:xfrm rot="-5400000" flipH="1" flipV="1">
            <a:off x="7502525" y="4203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4524" name="AutoShape 12"/>
          <p:cNvSpPr>
            <a:spLocks noChangeArrowheads="1"/>
          </p:cNvSpPr>
          <p:nvPr/>
        </p:nvSpPr>
        <p:spPr bwMode="auto">
          <a:xfrm rot="-5400000" flipH="1" flipV="1">
            <a:off x="3289300" y="51371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4525" name="AutoShape 13"/>
          <p:cNvSpPr>
            <a:spLocks noChangeArrowheads="1"/>
          </p:cNvSpPr>
          <p:nvPr/>
        </p:nvSpPr>
        <p:spPr bwMode="auto">
          <a:xfrm rot="-5400000" flipH="1" flipV="1">
            <a:off x="3289300" y="4470400"/>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64526" name="AutoShape 14"/>
          <p:cNvSpPr>
            <a:spLocks noChangeArrowheads="1"/>
          </p:cNvSpPr>
          <p:nvPr/>
        </p:nvSpPr>
        <p:spPr bwMode="auto">
          <a:xfrm rot="-5400000" flipH="1" flipV="1">
            <a:off x="3289300" y="3898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4527" name="AutoShape 15"/>
          <p:cNvSpPr>
            <a:spLocks noChangeArrowheads="1"/>
          </p:cNvSpPr>
          <p:nvPr/>
        </p:nvSpPr>
        <p:spPr bwMode="auto">
          <a:xfrm rot="-5400000" flipH="1" flipV="1">
            <a:off x="3289300" y="33147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1410" name="Rectangle 2"/>
          <p:cNvSpPr>
            <a:spLocks noGrp="1" noChangeArrowheads="1"/>
          </p:cNvSpPr>
          <p:nvPr>
            <p:ph type="title"/>
          </p:nvPr>
        </p:nvSpPr>
        <p:spPr>
          <a:xfrm>
            <a:off x="685800" y="436563"/>
            <a:ext cx="7772400" cy="1143000"/>
          </a:xfrm>
        </p:spPr>
        <p:txBody>
          <a:bodyPr/>
          <a:lstStyle/>
          <a:p>
            <a:pPr eaLnBrk="1" hangingPunct="1">
              <a:defRPr/>
            </a:pPr>
            <a:r>
              <a:rPr lang="zh-CN" altLang="en-US" smtClean="0"/>
              <a:t>符号常量</a:t>
            </a:r>
          </a:p>
        </p:txBody>
      </p:sp>
      <p:sp>
        <p:nvSpPr>
          <p:cNvPr id="61443" name="Rectangle 3"/>
          <p:cNvSpPr>
            <a:spLocks noGrp="1" noChangeArrowheads="1"/>
          </p:cNvSpPr>
          <p:nvPr>
            <p:ph type="body" idx="1"/>
          </p:nvPr>
        </p:nvSpPr>
        <p:spPr>
          <a:xfrm>
            <a:off x="685800" y="1579563"/>
            <a:ext cx="7772400" cy="5113337"/>
          </a:xfrm>
        </p:spPr>
        <p:txBody>
          <a:bodyPr/>
          <a:lstStyle/>
          <a:p>
            <a:pPr eaLnBrk="1" hangingPunct="1">
              <a:lnSpc>
                <a:spcPct val="120000"/>
              </a:lnSpc>
            </a:pPr>
            <a:r>
              <a:rPr lang="zh-CN" altLang="en-US" smtClean="0"/>
              <a:t>给有意义的常数取一个名字</a:t>
            </a:r>
          </a:p>
          <a:p>
            <a:pPr eaLnBrk="1" hangingPunct="1">
              <a:lnSpc>
                <a:spcPct val="120000"/>
              </a:lnSpc>
            </a:pPr>
            <a:r>
              <a:rPr lang="zh-CN" altLang="en-US" smtClean="0"/>
              <a:t>符号常量的命名与变量相同，但通常用大写字母</a:t>
            </a:r>
          </a:p>
          <a:p>
            <a:pPr eaLnBrk="1" hangingPunct="1">
              <a:lnSpc>
                <a:spcPct val="120000"/>
              </a:lnSpc>
            </a:pPr>
            <a:r>
              <a:rPr lang="zh-CN" altLang="en-US" smtClean="0"/>
              <a:t>含义清楚，提高了程序的可读性。</a:t>
            </a:r>
          </a:p>
          <a:p>
            <a:pPr eaLnBrk="1" hangingPunct="1">
              <a:lnSpc>
                <a:spcPct val="120000"/>
              </a:lnSpc>
            </a:pPr>
            <a:r>
              <a:rPr lang="zh-CN" altLang="en-US" smtClean="0"/>
              <a:t>在需要改变一个常量时能做到“一改全改”</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C</a:t>
            </a:r>
            <a:r>
              <a:rPr lang="zh-CN" altLang="en-US" dirty="0" smtClean="0"/>
              <a:t>语言风格的定义</a:t>
            </a:r>
            <a:endParaRPr lang="zh-CN" altLang="en-US" dirty="0"/>
          </a:p>
        </p:txBody>
      </p:sp>
      <p:sp>
        <p:nvSpPr>
          <p:cNvPr id="62467" name="内容占位符 2"/>
          <p:cNvSpPr>
            <a:spLocks noGrp="1"/>
          </p:cNvSpPr>
          <p:nvPr>
            <p:ph idx="1"/>
          </p:nvPr>
        </p:nvSpPr>
        <p:spPr/>
        <p:txBody>
          <a:bodyPr/>
          <a:lstStyle/>
          <a:p>
            <a:r>
              <a:rPr lang="zh-CN" altLang="en-US" sz="2400" smtClean="0"/>
              <a:t>用编译预处理命令</a:t>
            </a:r>
            <a:r>
              <a:rPr lang="en-US" altLang="zh-CN" sz="2400" smtClean="0"/>
              <a:t>#define</a:t>
            </a:r>
            <a:r>
              <a:rPr lang="zh-CN" altLang="en-US" sz="2400" smtClean="0"/>
              <a:t>实现</a:t>
            </a:r>
          </a:p>
          <a:p>
            <a:pPr lvl="1">
              <a:buFont typeface="Wingdings" pitchFamily="2" charset="2"/>
              <a:buNone/>
            </a:pPr>
            <a:r>
              <a:rPr lang="en-US" altLang="zh-CN" sz="2400" smtClean="0"/>
              <a:t>#define  </a:t>
            </a:r>
            <a:r>
              <a:rPr lang="zh-CN" altLang="en-US" sz="2400" smtClean="0"/>
              <a:t>符号常量    字符串</a:t>
            </a:r>
          </a:p>
          <a:p>
            <a:pPr lvl="1">
              <a:buFont typeface="Wingdings" pitchFamily="2" charset="2"/>
              <a:buNone/>
            </a:pPr>
            <a:r>
              <a:rPr lang="en-US" altLang="zh-CN" sz="2400" smtClean="0"/>
              <a:t>#define   PI  3.14</a:t>
            </a:r>
          </a:p>
          <a:p>
            <a:r>
              <a:rPr lang="zh-CN" altLang="en-US" sz="2400" smtClean="0"/>
              <a:t>预编译时，用字符串取代程序中的符号常量</a:t>
            </a:r>
          </a:p>
          <a:p>
            <a:r>
              <a:rPr lang="zh-CN" altLang="en-US" sz="2400" smtClean="0"/>
              <a:t>存在的问题 </a:t>
            </a:r>
          </a:p>
          <a:p>
            <a:pPr lvl="1"/>
            <a:r>
              <a:rPr lang="zh-CN" altLang="en-US" sz="2400" smtClean="0"/>
              <a:t>所定义的符号常量无法进行类型检查</a:t>
            </a:r>
          </a:p>
          <a:p>
            <a:pPr lvl="1"/>
            <a:r>
              <a:rPr lang="en-US" altLang="zh-CN" sz="2400" smtClean="0"/>
              <a:t>#define</a:t>
            </a:r>
            <a:r>
              <a:rPr lang="zh-CN" altLang="en-US" sz="2400" smtClean="0"/>
              <a:t>的处理只是简单的字符串的替换，可能会引起一些意想不到的错误。如</a:t>
            </a:r>
          </a:p>
          <a:p>
            <a:pPr lvl="1">
              <a:buFont typeface="Wingdings" pitchFamily="2" charset="2"/>
              <a:buNone/>
            </a:pPr>
            <a:r>
              <a:rPr lang="zh-CN" altLang="en-US" sz="2400" smtClean="0"/>
              <a:t>    </a:t>
            </a:r>
            <a:r>
              <a:rPr lang="en-US" altLang="zh-CN" sz="2400" smtClean="0"/>
              <a:t>#define A  3+5</a:t>
            </a:r>
          </a:p>
          <a:p>
            <a:pPr lvl="1">
              <a:buFont typeface="Wingdings" pitchFamily="2" charset="2"/>
              <a:buNone/>
            </a:pPr>
            <a:r>
              <a:rPr lang="en-US" altLang="zh-CN" sz="2400" smtClean="0"/>
              <a:t>    x = A * 2</a:t>
            </a:r>
            <a:r>
              <a:rPr lang="zh-CN" altLang="en-US" sz="2400" smtClean="0"/>
              <a:t>的结果是</a:t>
            </a:r>
            <a:r>
              <a:rPr lang="en-US" altLang="zh-CN" sz="2400" smtClean="0"/>
              <a:t>13</a:t>
            </a:r>
            <a:r>
              <a:rPr lang="zh-CN" altLang="en-US" sz="2400" smtClean="0"/>
              <a:t>，而不是</a:t>
            </a:r>
            <a:r>
              <a:rPr lang="en-US" altLang="zh-CN" sz="2400" smtClean="0"/>
              <a:t>16</a:t>
            </a:r>
          </a:p>
          <a:p>
            <a:endParaRPr lang="zh-CN" altLang="en-US" sz="24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C++</a:t>
            </a:r>
            <a:r>
              <a:rPr lang="zh-CN" altLang="en-US" dirty="0" smtClean="0"/>
              <a:t>风格的定义</a:t>
            </a:r>
            <a:endParaRPr lang="zh-CN" altLang="en-US" dirty="0"/>
          </a:p>
        </p:txBody>
      </p:sp>
      <p:sp>
        <p:nvSpPr>
          <p:cNvPr id="63491" name="内容占位符 2"/>
          <p:cNvSpPr>
            <a:spLocks noGrp="1"/>
          </p:cNvSpPr>
          <p:nvPr>
            <p:ph idx="1"/>
          </p:nvPr>
        </p:nvSpPr>
        <p:spPr/>
        <p:txBody>
          <a:bodyPr/>
          <a:lstStyle/>
          <a:p>
            <a:r>
              <a:rPr lang="zh-CN" altLang="en-US" smtClean="0"/>
              <a:t>用</a:t>
            </a:r>
            <a:r>
              <a:rPr lang="en-US" altLang="zh-CN" smtClean="0"/>
              <a:t>const</a:t>
            </a:r>
            <a:r>
              <a:rPr lang="zh-CN" altLang="en-US" smtClean="0"/>
              <a:t>定义符号常量</a:t>
            </a:r>
          </a:p>
          <a:p>
            <a:pPr lvl="1">
              <a:buFont typeface="Wingdings" pitchFamily="2" charset="2"/>
              <a:buNone/>
            </a:pPr>
            <a:r>
              <a:rPr lang="en-US" altLang="zh-CN" smtClean="0"/>
              <a:t>const  &lt;</a:t>
            </a:r>
            <a:r>
              <a:rPr lang="zh-CN" altLang="en-US" smtClean="0"/>
              <a:t>类型名</a:t>
            </a:r>
            <a:r>
              <a:rPr lang="en-US" altLang="zh-CN" smtClean="0"/>
              <a:t>&gt;  &lt;</a:t>
            </a:r>
            <a:r>
              <a:rPr lang="zh-CN" altLang="en-US" smtClean="0"/>
              <a:t>常量名</a:t>
            </a:r>
            <a:r>
              <a:rPr lang="en-US" altLang="zh-CN" smtClean="0"/>
              <a:t>&gt; = &lt;</a:t>
            </a:r>
            <a:r>
              <a:rPr lang="zh-CN" altLang="en-US" smtClean="0"/>
              <a:t>值</a:t>
            </a:r>
            <a:r>
              <a:rPr lang="en-US" altLang="zh-CN" smtClean="0"/>
              <a:t>&gt;; </a:t>
            </a:r>
          </a:p>
          <a:p>
            <a:pPr lvl="1">
              <a:buFont typeface="Wingdings" pitchFamily="2" charset="2"/>
              <a:buNone/>
            </a:pPr>
            <a:r>
              <a:rPr lang="zh-CN" altLang="en-US" smtClean="0"/>
              <a:t>如：</a:t>
            </a:r>
          </a:p>
          <a:p>
            <a:pPr lvl="1">
              <a:buFont typeface="Wingdings" pitchFamily="2" charset="2"/>
              <a:buNone/>
            </a:pPr>
            <a:r>
              <a:rPr lang="en-US" altLang="zh-CN" smtClean="0"/>
              <a:t>const  double  PI = 3.1415926;</a:t>
            </a:r>
          </a:p>
          <a:p>
            <a:endParaRPr lang="zh-CN" alt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2434" name="Rectangle 2"/>
          <p:cNvSpPr>
            <a:spLocks noGrp="1" noChangeArrowheads="1"/>
          </p:cNvSpPr>
          <p:nvPr>
            <p:ph type="title"/>
          </p:nvPr>
        </p:nvSpPr>
        <p:spPr/>
        <p:txBody>
          <a:bodyPr/>
          <a:lstStyle/>
          <a:p>
            <a:pPr eaLnBrk="1" hangingPunct="1">
              <a:defRPr/>
            </a:pPr>
            <a:r>
              <a:rPr lang="zh-CN" altLang="en-US" smtClean="0"/>
              <a:t>第二章 通过例子学习 </a:t>
            </a:r>
          </a:p>
        </p:txBody>
      </p:sp>
      <p:sp>
        <p:nvSpPr>
          <p:cNvPr id="66563" name="AutoShape 3"/>
          <p:cNvSpPr>
            <a:spLocks noChangeArrowheads="1"/>
          </p:cNvSpPr>
          <p:nvPr/>
        </p:nvSpPr>
        <p:spPr bwMode="auto">
          <a:xfrm rot="-5400000" flipH="1" flipV="1">
            <a:off x="3314700" y="2730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6564" name="AutoShape 4"/>
          <p:cNvSpPr>
            <a:spLocks noChangeArrowheads="1"/>
          </p:cNvSpPr>
          <p:nvPr/>
        </p:nvSpPr>
        <p:spPr bwMode="auto">
          <a:xfrm rot="-5400000" flipH="1" flipV="1">
            <a:off x="3314700" y="2120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6565" name="Rectangle 5"/>
          <p:cNvSpPr>
            <a:spLocks noGrp="1" noChangeArrowheads="1"/>
          </p:cNvSpPr>
          <p:nvPr>
            <p:ph type="body" idx="1"/>
          </p:nvPr>
        </p:nvSpPr>
        <p:spPr>
          <a:xfrm>
            <a:off x="685800" y="1981200"/>
            <a:ext cx="2390775" cy="4114800"/>
          </a:xfrm>
        </p:spPr>
        <p:txBody>
          <a:bodyPr/>
          <a:lstStyle/>
          <a:p>
            <a:pPr eaLnBrk="1" hangingPunct="1">
              <a:lnSpc>
                <a:spcPct val="120000"/>
              </a:lnSpc>
              <a:buFont typeface="Wingdings" pitchFamily="2" charset="2"/>
              <a:buNone/>
            </a:pPr>
            <a:r>
              <a:rPr lang="zh-CN" altLang="en-US" sz="2800" smtClean="0"/>
              <a:t>第一个程序</a:t>
            </a:r>
          </a:p>
          <a:p>
            <a:pPr eaLnBrk="1" hangingPunct="1">
              <a:lnSpc>
                <a:spcPct val="120000"/>
              </a:lnSpc>
              <a:buFont typeface="Wingdings" pitchFamily="2" charset="2"/>
              <a:buNone/>
            </a:pPr>
            <a:r>
              <a:rPr lang="zh-CN" altLang="en-US" sz="2800" smtClean="0"/>
              <a:t>第二个程序</a:t>
            </a:r>
          </a:p>
          <a:p>
            <a:pPr eaLnBrk="1" hangingPunct="1">
              <a:lnSpc>
                <a:spcPct val="120000"/>
              </a:lnSpc>
              <a:buFont typeface="Wingdings" pitchFamily="2" charset="2"/>
              <a:buNone/>
            </a:pPr>
            <a:r>
              <a:rPr lang="zh-CN" altLang="en-US" sz="2800" smtClean="0"/>
              <a:t>变量定义</a:t>
            </a:r>
          </a:p>
          <a:p>
            <a:pPr eaLnBrk="1" hangingPunct="1">
              <a:lnSpc>
                <a:spcPct val="120000"/>
              </a:lnSpc>
              <a:buFont typeface="Wingdings" pitchFamily="2" charset="2"/>
              <a:buNone/>
            </a:pPr>
            <a:r>
              <a:rPr lang="zh-CN" altLang="en-US" sz="2800" smtClean="0"/>
              <a:t>数据类型</a:t>
            </a:r>
          </a:p>
          <a:p>
            <a:pPr eaLnBrk="1" hangingPunct="1">
              <a:lnSpc>
                <a:spcPct val="120000"/>
              </a:lnSpc>
              <a:buFont typeface="Wingdings" pitchFamily="2" charset="2"/>
              <a:buNone/>
            </a:pPr>
            <a:r>
              <a:rPr lang="zh-CN" altLang="en-US" sz="2800" smtClean="0"/>
              <a:t>符号常量</a:t>
            </a:r>
          </a:p>
          <a:p>
            <a:pPr eaLnBrk="1" hangingPunct="1">
              <a:lnSpc>
                <a:spcPct val="120000"/>
              </a:lnSpc>
              <a:buFont typeface="Wingdings" pitchFamily="2" charset="2"/>
              <a:buNone/>
            </a:pPr>
            <a:r>
              <a:rPr lang="zh-CN" altLang="en-US" sz="2800" smtClean="0"/>
              <a:t>算术表达式</a:t>
            </a:r>
          </a:p>
        </p:txBody>
      </p:sp>
      <p:sp>
        <p:nvSpPr>
          <p:cNvPr id="66566" name="Rectangle 6"/>
          <p:cNvSpPr>
            <a:spLocks noChangeArrowheads="1"/>
          </p:cNvSpPr>
          <p:nvPr/>
        </p:nvSpPr>
        <p:spPr bwMode="auto">
          <a:xfrm>
            <a:off x="4559300" y="2133600"/>
            <a:ext cx="3095625"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赋值表达式</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自增自减运算符</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强制类型转换</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数据的输入输出</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构思一个程序</a:t>
            </a:r>
          </a:p>
        </p:txBody>
      </p:sp>
      <p:sp>
        <p:nvSpPr>
          <p:cNvPr id="66567" name="AutoShape 7"/>
          <p:cNvSpPr>
            <a:spLocks noChangeArrowheads="1"/>
          </p:cNvSpPr>
          <p:nvPr/>
        </p:nvSpPr>
        <p:spPr bwMode="auto">
          <a:xfrm rot="-5400000" flipH="1" flipV="1">
            <a:off x="7502525" y="2946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6568" name="AutoShape 8"/>
          <p:cNvSpPr>
            <a:spLocks noChangeArrowheads="1"/>
          </p:cNvSpPr>
          <p:nvPr/>
        </p:nvSpPr>
        <p:spPr bwMode="auto">
          <a:xfrm rot="-5400000" flipH="1" flipV="1">
            <a:off x="7502525" y="22733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6569" name="AutoShape 9"/>
          <p:cNvSpPr>
            <a:spLocks noChangeArrowheads="1"/>
          </p:cNvSpPr>
          <p:nvPr/>
        </p:nvSpPr>
        <p:spPr bwMode="auto">
          <a:xfrm rot="-5400000" flipH="1" flipV="1">
            <a:off x="7502525" y="48323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6570" name="AutoShape 10"/>
          <p:cNvSpPr>
            <a:spLocks noChangeArrowheads="1"/>
          </p:cNvSpPr>
          <p:nvPr/>
        </p:nvSpPr>
        <p:spPr bwMode="auto">
          <a:xfrm rot="-5400000" flipH="1" flipV="1">
            <a:off x="7502525" y="3594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6571" name="AutoShape 11"/>
          <p:cNvSpPr>
            <a:spLocks noChangeArrowheads="1"/>
          </p:cNvSpPr>
          <p:nvPr/>
        </p:nvSpPr>
        <p:spPr bwMode="auto">
          <a:xfrm rot="-5400000" flipH="1" flipV="1">
            <a:off x="7502525" y="42037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6572" name="AutoShape 12"/>
          <p:cNvSpPr>
            <a:spLocks noChangeArrowheads="1"/>
          </p:cNvSpPr>
          <p:nvPr/>
        </p:nvSpPr>
        <p:spPr bwMode="auto">
          <a:xfrm rot="-5400000" flipH="1" flipV="1">
            <a:off x="3289300" y="5137150"/>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66573" name="AutoShape 13"/>
          <p:cNvSpPr>
            <a:spLocks noChangeArrowheads="1"/>
          </p:cNvSpPr>
          <p:nvPr/>
        </p:nvSpPr>
        <p:spPr bwMode="auto">
          <a:xfrm rot="-5400000" flipH="1" flipV="1">
            <a:off x="3289300" y="44704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6574" name="AutoShape 14"/>
          <p:cNvSpPr>
            <a:spLocks noChangeArrowheads="1"/>
          </p:cNvSpPr>
          <p:nvPr/>
        </p:nvSpPr>
        <p:spPr bwMode="auto">
          <a:xfrm rot="-5400000" flipH="1" flipV="1">
            <a:off x="3289300" y="3898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6575" name="AutoShape 15"/>
          <p:cNvSpPr>
            <a:spLocks noChangeArrowheads="1"/>
          </p:cNvSpPr>
          <p:nvPr/>
        </p:nvSpPr>
        <p:spPr bwMode="auto">
          <a:xfrm rot="-5400000" flipH="1" flipV="1">
            <a:off x="3289300" y="33147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8642" name="Rectangle 2"/>
          <p:cNvSpPr>
            <a:spLocks noGrp="1" noChangeArrowheads="1"/>
          </p:cNvSpPr>
          <p:nvPr>
            <p:ph type="title"/>
          </p:nvPr>
        </p:nvSpPr>
        <p:spPr>
          <a:xfrm>
            <a:off x="685800" y="317500"/>
            <a:ext cx="7772400" cy="1143000"/>
          </a:xfrm>
        </p:spPr>
        <p:txBody>
          <a:bodyPr/>
          <a:lstStyle/>
          <a:p>
            <a:pPr eaLnBrk="1" hangingPunct="1">
              <a:defRPr/>
            </a:pPr>
            <a:r>
              <a:rPr lang="zh-CN" altLang="en-US" smtClean="0"/>
              <a:t>库包含的格式</a:t>
            </a:r>
          </a:p>
        </p:txBody>
      </p:sp>
      <p:sp>
        <p:nvSpPr>
          <p:cNvPr id="11267" name="Rectangle 3"/>
          <p:cNvSpPr>
            <a:spLocks noGrp="1" noChangeArrowheads="1"/>
          </p:cNvSpPr>
          <p:nvPr>
            <p:ph type="body" idx="1"/>
          </p:nvPr>
        </p:nvSpPr>
        <p:spPr>
          <a:xfrm>
            <a:off x="685800" y="1517650"/>
            <a:ext cx="8115300" cy="4610100"/>
          </a:xfrm>
        </p:spPr>
        <p:txBody>
          <a:bodyPr/>
          <a:lstStyle/>
          <a:p>
            <a:pPr eaLnBrk="1" hangingPunct="1">
              <a:lnSpc>
                <a:spcPct val="120000"/>
              </a:lnSpc>
            </a:pPr>
            <a:r>
              <a:rPr lang="zh-CN" altLang="en-US" sz="2800" smtClean="0"/>
              <a:t>库是预先做好的一些工具程序。</a:t>
            </a:r>
          </a:p>
          <a:p>
            <a:pPr eaLnBrk="1" hangingPunct="1">
              <a:lnSpc>
                <a:spcPct val="120000"/>
              </a:lnSpc>
            </a:pPr>
            <a:r>
              <a:rPr lang="zh-CN" altLang="en-US" sz="2800" smtClean="0"/>
              <a:t>每个库要提供一个接口，告诉库的用户如何使用库提供的工具。</a:t>
            </a:r>
          </a:p>
          <a:p>
            <a:pPr eaLnBrk="1" hangingPunct="1">
              <a:lnSpc>
                <a:spcPct val="120000"/>
              </a:lnSpc>
            </a:pPr>
            <a:r>
              <a:rPr lang="zh-CN" altLang="en-US" sz="2800" smtClean="0"/>
              <a:t> 库包含就是把库的接口文件放入源文件，以便编译器检查程序中对工具的调用是否正确。</a:t>
            </a:r>
          </a:p>
          <a:p>
            <a:pPr eaLnBrk="1" hangingPunct="1">
              <a:lnSpc>
                <a:spcPct val="120000"/>
              </a:lnSpc>
            </a:pPr>
            <a:r>
              <a:rPr lang="zh-CN" altLang="en-US" sz="2800" smtClean="0"/>
              <a:t>库包含格式：</a:t>
            </a:r>
          </a:p>
          <a:p>
            <a:pPr lvl="1" eaLnBrk="1" hangingPunct="1">
              <a:lnSpc>
                <a:spcPct val="120000"/>
              </a:lnSpc>
            </a:pPr>
            <a:r>
              <a:rPr lang="en-US" altLang="zh-CN" sz="2400" smtClean="0"/>
              <a:t>#include &lt;filename&gt;</a:t>
            </a:r>
            <a:r>
              <a:rPr lang="zh-CN" altLang="en-US" sz="2400" smtClean="0"/>
              <a:t>：包含了一个系统库</a:t>
            </a:r>
          </a:p>
          <a:p>
            <a:pPr lvl="1" eaLnBrk="1" hangingPunct="1">
              <a:lnSpc>
                <a:spcPct val="120000"/>
              </a:lnSpc>
            </a:pPr>
            <a:r>
              <a:rPr lang="en-US" altLang="zh-CN" sz="2400" smtClean="0"/>
              <a:t>#include “filename”</a:t>
            </a:r>
            <a:r>
              <a:rPr lang="zh-CN" altLang="en-US" sz="2400" smtClean="0"/>
              <a:t>：包含了一个用户自定义的库</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1026"/>
          <p:cNvSpPr>
            <a:spLocks noGrp="1" noChangeArrowheads="1"/>
          </p:cNvSpPr>
          <p:nvPr>
            <p:ph type="title"/>
          </p:nvPr>
        </p:nvSpPr>
        <p:spPr>
          <a:xfrm>
            <a:off x="685800" y="260350"/>
            <a:ext cx="7772400" cy="1143000"/>
          </a:xfrm>
        </p:spPr>
        <p:txBody>
          <a:bodyPr/>
          <a:lstStyle/>
          <a:p>
            <a:pPr eaLnBrk="1" hangingPunct="1">
              <a:defRPr/>
            </a:pPr>
            <a:r>
              <a:rPr lang="zh-CN" altLang="en-US" smtClean="0"/>
              <a:t>算术表达式</a:t>
            </a:r>
          </a:p>
        </p:txBody>
      </p:sp>
      <p:sp>
        <p:nvSpPr>
          <p:cNvPr id="67587" name="Rectangle 1027"/>
          <p:cNvSpPr>
            <a:spLocks noGrp="1" noChangeArrowheads="1"/>
          </p:cNvSpPr>
          <p:nvPr>
            <p:ph type="body" idx="1"/>
          </p:nvPr>
        </p:nvSpPr>
        <p:spPr>
          <a:xfrm>
            <a:off x="457200" y="1403350"/>
            <a:ext cx="8348663" cy="5454650"/>
          </a:xfrm>
        </p:spPr>
        <p:txBody>
          <a:bodyPr/>
          <a:lstStyle/>
          <a:p>
            <a:pPr eaLnBrk="1" hangingPunct="1">
              <a:lnSpc>
                <a:spcPct val="120000"/>
              </a:lnSpc>
            </a:pPr>
            <a:r>
              <a:rPr lang="zh-CN" altLang="en-US" sz="2800" smtClean="0"/>
              <a:t>计算是计算机提供的最基本的功能，算术表达式是完成此功能的工具</a:t>
            </a:r>
          </a:p>
          <a:p>
            <a:pPr eaLnBrk="1" hangingPunct="1">
              <a:lnSpc>
                <a:spcPct val="120000"/>
              </a:lnSpc>
            </a:pPr>
            <a:r>
              <a:rPr lang="zh-CN" altLang="en-US" sz="2800" smtClean="0"/>
              <a:t>算术表达式由运算符和运算对象组成</a:t>
            </a:r>
          </a:p>
          <a:p>
            <a:pPr eaLnBrk="1" hangingPunct="1">
              <a:lnSpc>
                <a:spcPct val="120000"/>
              </a:lnSpc>
            </a:pPr>
            <a:r>
              <a:rPr lang="zh-CN" altLang="en-US" sz="2800" smtClean="0"/>
              <a:t>算术运算符：</a:t>
            </a:r>
            <a:r>
              <a:rPr lang="en-US" altLang="zh-CN" sz="2000" smtClean="0">
                <a:ea typeface="宋体" charset="-122"/>
              </a:rPr>
              <a:t>+     -      *       /    %</a:t>
            </a:r>
          </a:p>
          <a:p>
            <a:pPr eaLnBrk="1" hangingPunct="1">
              <a:lnSpc>
                <a:spcPct val="120000"/>
              </a:lnSpc>
            </a:pPr>
            <a:r>
              <a:rPr lang="zh-CN" altLang="en-US" sz="2800" smtClean="0"/>
              <a:t>除 “</a:t>
            </a:r>
            <a:r>
              <a:rPr lang="en-US" altLang="zh-CN" sz="2800" smtClean="0"/>
              <a:t>-”</a:t>
            </a:r>
            <a:r>
              <a:rPr lang="zh-CN" altLang="en-US" sz="2800" smtClean="0"/>
              <a:t>外，所有的算术运算符都是二元运算符。“</a:t>
            </a:r>
            <a:r>
              <a:rPr lang="en-US" altLang="zh-CN" sz="2800" smtClean="0"/>
              <a:t>-”</a:t>
            </a:r>
            <a:r>
              <a:rPr lang="zh-CN" altLang="en-US" sz="2800" smtClean="0"/>
              <a:t>可为二元运算，也可为一元运算</a:t>
            </a:r>
          </a:p>
          <a:p>
            <a:pPr eaLnBrk="1" hangingPunct="1">
              <a:lnSpc>
                <a:spcPct val="120000"/>
              </a:lnSpc>
            </a:pPr>
            <a:r>
              <a:rPr lang="zh-CN" altLang="en-US" sz="2800" smtClean="0"/>
              <a:t>优先级：高  *  </a:t>
            </a:r>
            <a:r>
              <a:rPr lang="en-US" altLang="zh-CN" sz="2800" smtClean="0"/>
              <a:t>/  %</a:t>
            </a:r>
            <a:r>
              <a:rPr lang="zh-CN" altLang="en-US" sz="2800" smtClean="0"/>
              <a:t>，低  </a:t>
            </a:r>
            <a:r>
              <a:rPr lang="en-US" altLang="zh-CN" sz="2800" smtClean="0"/>
              <a:t>+  -</a:t>
            </a:r>
          </a:p>
          <a:p>
            <a:pPr eaLnBrk="1" hangingPunct="1">
              <a:lnSpc>
                <a:spcPct val="120000"/>
              </a:lnSpc>
            </a:pPr>
            <a:r>
              <a:rPr lang="zh-CN" altLang="en-US" sz="2800" smtClean="0"/>
              <a:t>结合性：左结合</a:t>
            </a:r>
          </a:p>
          <a:p>
            <a:pPr eaLnBrk="1" hangingPunct="1">
              <a:lnSpc>
                <a:spcPct val="120000"/>
              </a:lnSpc>
            </a:pPr>
            <a:r>
              <a:rPr lang="zh-CN" altLang="en-US" sz="2800" smtClean="0"/>
              <a:t>运算对象可以是整型、浮点型、字符型和布尔型</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Rectangle 1026"/>
          <p:cNvSpPr>
            <a:spLocks noGrp="1" noChangeArrowheads="1"/>
          </p:cNvSpPr>
          <p:nvPr>
            <p:ph type="title"/>
          </p:nvPr>
        </p:nvSpPr>
        <p:spPr>
          <a:xfrm>
            <a:off x="685800" y="369888"/>
            <a:ext cx="7772400" cy="1143000"/>
          </a:xfrm>
        </p:spPr>
        <p:txBody>
          <a:bodyPr/>
          <a:lstStyle/>
          <a:p>
            <a:pPr eaLnBrk="1" hangingPunct="1">
              <a:defRPr/>
            </a:pPr>
            <a:r>
              <a:rPr lang="zh-CN" altLang="en-US" smtClean="0"/>
              <a:t>应用算术表达式的注意事项</a:t>
            </a:r>
          </a:p>
        </p:txBody>
      </p:sp>
      <p:sp>
        <p:nvSpPr>
          <p:cNvPr id="2052" name="Rectangle 1027"/>
          <p:cNvSpPr>
            <a:spLocks noGrp="1" noChangeArrowheads="1"/>
          </p:cNvSpPr>
          <p:nvPr>
            <p:ph type="body" sz="half" idx="1"/>
          </p:nvPr>
        </p:nvSpPr>
        <p:spPr>
          <a:xfrm>
            <a:off x="685800" y="1695450"/>
            <a:ext cx="8458200" cy="5162550"/>
          </a:xfrm>
        </p:spPr>
        <p:txBody>
          <a:bodyPr/>
          <a:lstStyle/>
          <a:p>
            <a:pPr eaLnBrk="1" hangingPunct="1">
              <a:lnSpc>
                <a:spcPct val="140000"/>
              </a:lnSpc>
            </a:pPr>
            <a:r>
              <a:rPr lang="zh-CN" altLang="en-US" sz="2800" smtClean="0"/>
              <a:t>乘号不能省略</a:t>
            </a:r>
          </a:p>
          <a:p>
            <a:pPr eaLnBrk="1" hangingPunct="1">
              <a:lnSpc>
                <a:spcPct val="140000"/>
              </a:lnSpc>
            </a:pPr>
            <a:r>
              <a:rPr lang="zh-CN" altLang="en-US" sz="2800" smtClean="0"/>
              <a:t>出现除法时注意括号的应用。如</a:t>
            </a:r>
          </a:p>
          <a:p>
            <a:pPr eaLnBrk="1" hangingPunct="1">
              <a:lnSpc>
                <a:spcPct val="140000"/>
              </a:lnSpc>
            </a:pPr>
            <a:endParaRPr lang="zh-CN" altLang="en-US" sz="2800" smtClean="0"/>
          </a:p>
          <a:p>
            <a:pPr eaLnBrk="1" hangingPunct="1">
              <a:lnSpc>
                <a:spcPct val="140000"/>
              </a:lnSpc>
              <a:buFont typeface="Wingdings" pitchFamily="2" charset="2"/>
              <a:buNone/>
            </a:pPr>
            <a:r>
              <a:rPr lang="zh-CN" altLang="en-US" sz="2800" smtClean="0"/>
              <a:t>      应写为</a:t>
            </a:r>
            <a:r>
              <a:rPr lang="en-US" altLang="zh-CN" sz="2800" smtClean="0">
                <a:sym typeface="Wingdings" pitchFamily="2" charset="2"/>
              </a:rPr>
              <a:t>: ( a + b ) / (c * d )  </a:t>
            </a:r>
            <a:r>
              <a:rPr lang="zh-CN" altLang="en-US" sz="2800" smtClean="0">
                <a:sym typeface="Wingdings" pitchFamily="2" charset="2"/>
              </a:rPr>
              <a:t>或    </a:t>
            </a:r>
            <a:r>
              <a:rPr lang="en-US" altLang="zh-CN" sz="2800" smtClean="0">
                <a:sym typeface="Wingdings" pitchFamily="2" charset="2"/>
              </a:rPr>
              <a:t>( a + b) / c / d</a:t>
            </a:r>
          </a:p>
          <a:p>
            <a:pPr eaLnBrk="1" hangingPunct="1">
              <a:lnSpc>
                <a:spcPct val="140000"/>
              </a:lnSpc>
              <a:buFont typeface="Wingdings" pitchFamily="2" charset="2"/>
              <a:buNone/>
            </a:pPr>
            <a:r>
              <a:rPr lang="en-US" altLang="zh-CN" sz="2800" smtClean="0">
                <a:sym typeface="Wingdings" pitchFamily="2" charset="2"/>
              </a:rPr>
              <a:t>       </a:t>
            </a:r>
            <a:r>
              <a:rPr lang="zh-CN" altLang="en-US" sz="2800" smtClean="0">
                <a:sym typeface="Wingdings" pitchFamily="2" charset="2"/>
              </a:rPr>
              <a:t>但不能写成</a:t>
            </a:r>
            <a:r>
              <a:rPr lang="en-US" altLang="zh-CN" sz="2800" smtClean="0">
                <a:sym typeface="Wingdings" pitchFamily="2" charset="2"/>
              </a:rPr>
              <a:t>: (a + b ) / c *d  </a:t>
            </a:r>
            <a:r>
              <a:rPr lang="zh-CN" altLang="en-US" sz="2800" smtClean="0">
                <a:sym typeface="Wingdings" pitchFamily="2" charset="2"/>
              </a:rPr>
              <a:t>或   </a:t>
            </a:r>
            <a:r>
              <a:rPr lang="en-US" altLang="zh-CN" sz="2800" smtClean="0">
                <a:sym typeface="Wingdings" pitchFamily="2" charset="2"/>
              </a:rPr>
              <a:t>a + b / c * d</a:t>
            </a:r>
          </a:p>
          <a:p>
            <a:pPr eaLnBrk="1" hangingPunct="1">
              <a:lnSpc>
                <a:spcPct val="140000"/>
              </a:lnSpc>
            </a:pPr>
            <a:r>
              <a:rPr lang="zh-CN" altLang="en-US" sz="2800" smtClean="0"/>
              <a:t>在写算术表达式时，为使表达式更加清晰，一般在运算符前后各插一个空格</a:t>
            </a:r>
          </a:p>
        </p:txBody>
      </p:sp>
      <p:graphicFrame>
        <p:nvGraphicFramePr>
          <p:cNvPr id="2050" name="Object 1028"/>
          <p:cNvGraphicFramePr>
            <a:graphicFrameLocks noGrp="1" noChangeAspect="1"/>
          </p:cNvGraphicFramePr>
          <p:nvPr>
            <p:ph sz="half" idx="2"/>
          </p:nvPr>
        </p:nvGraphicFramePr>
        <p:xfrm>
          <a:off x="3306763" y="2832100"/>
          <a:ext cx="946150" cy="1047750"/>
        </p:xfrm>
        <a:graphic>
          <a:graphicData uri="http://schemas.openxmlformats.org/presentationml/2006/ole">
            <mc:AlternateContent xmlns:mc="http://schemas.openxmlformats.org/markup-compatibility/2006">
              <mc:Choice xmlns:v="urn:schemas-microsoft-com:vml" Requires="v">
                <p:oleObj spid="_x0000_s2058" name="公式" r:id="rId3" imgW="355320" imgH="393480" progId="Equation.3">
                  <p:embed/>
                </p:oleObj>
              </mc:Choice>
              <mc:Fallback>
                <p:oleObj name="公式" r:id="rId3" imgW="355320" imgH="393480"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6763" y="2832100"/>
                        <a:ext cx="9461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8098" name="Rectangle 2"/>
          <p:cNvSpPr>
            <a:spLocks noGrp="1" noChangeArrowheads="1"/>
          </p:cNvSpPr>
          <p:nvPr>
            <p:ph type="title"/>
          </p:nvPr>
        </p:nvSpPr>
        <p:spPr/>
        <p:txBody>
          <a:bodyPr/>
          <a:lstStyle/>
          <a:p>
            <a:pPr eaLnBrk="1" hangingPunct="1">
              <a:defRPr/>
            </a:pPr>
            <a:r>
              <a:rPr lang="zh-CN" altLang="en-US" smtClean="0"/>
              <a:t>各种类型的数据的混合运算</a:t>
            </a:r>
          </a:p>
        </p:txBody>
      </p:sp>
      <p:sp>
        <p:nvSpPr>
          <p:cNvPr id="68611" name="Rectangle 3"/>
          <p:cNvSpPr>
            <a:spLocks noGrp="1" noChangeArrowheads="1"/>
          </p:cNvSpPr>
          <p:nvPr>
            <p:ph type="body" idx="1"/>
          </p:nvPr>
        </p:nvSpPr>
        <p:spPr>
          <a:xfrm>
            <a:off x="685800" y="1981200"/>
            <a:ext cx="7772400" cy="4537075"/>
          </a:xfrm>
        </p:spPr>
        <p:txBody>
          <a:bodyPr/>
          <a:lstStyle/>
          <a:p>
            <a:pPr eaLnBrk="1" hangingPunct="1">
              <a:lnSpc>
                <a:spcPct val="120000"/>
              </a:lnSpc>
            </a:pPr>
            <a:r>
              <a:rPr lang="zh-CN" altLang="en-US" sz="2800" smtClean="0"/>
              <a:t>整型与整型数运算，结果为整型，如 </a:t>
            </a:r>
            <a:r>
              <a:rPr lang="en-US" altLang="zh-CN" sz="2800" smtClean="0">
                <a:solidFill>
                  <a:srgbClr val="FF0000"/>
                </a:solidFill>
                <a:ea typeface="宋体" charset="-122"/>
              </a:rPr>
              <a:t>5 / 2 = 2</a:t>
            </a:r>
            <a:r>
              <a:rPr lang="en-US" altLang="zh-CN" sz="1200" b="0" smtClean="0">
                <a:solidFill>
                  <a:srgbClr val="FF0000"/>
                </a:solidFill>
                <a:ea typeface="宋体" charset="-122"/>
              </a:rPr>
              <a:t> </a:t>
            </a:r>
            <a:endParaRPr lang="en-US" altLang="zh-CN" sz="2800" smtClean="0">
              <a:solidFill>
                <a:srgbClr val="FF0000"/>
              </a:solidFill>
            </a:endParaRPr>
          </a:p>
          <a:p>
            <a:pPr eaLnBrk="1" hangingPunct="1">
              <a:lnSpc>
                <a:spcPct val="120000"/>
              </a:lnSpc>
            </a:pPr>
            <a:r>
              <a:rPr lang="zh-CN" altLang="en-US" sz="2800" smtClean="0"/>
              <a:t>整型与浮点数运算，结果为浮点数，如</a:t>
            </a:r>
            <a:r>
              <a:rPr lang="en-US" altLang="zh-CN" sz="2800" smtClean="0"/>
              <a:t>5 / 2.0 = 2.5  </a:t>
            </a:r>
          </a:p>
          <a:p>
            <a:pPr eaLnBrk="1" hangingPunct="1">
              <a:lnSpc>
                <a:spcPct val="120000"/>
              </a:lnSpc>
            </a:pPr>
            <a:r>
              <a:rPr lang="zh-CN" altLang="en-US" sz="2800" smtClean="0"/>
              <a:t>字符或布尔型与整型数运算，结果为整型。</a:t>
            </a:r>
          </a:p>
          <a:p>
            <a:pPr eaLnBrk="1" hangingPunct="1">
              <a:lnSpc>
                <a:spcPct val="120000"/>
              </a:lnSpc>
            </a:pPr>
            <a:r>
              <a:rPr lang="zh-CN" altLang="en-US" sz="2800" smtClean="0"/>
              <a:t>字符或布尔型与浮点数运算，结果为浮点数。</a:t>
            </a:r>
          </a:p>
          <a:p>
            <a:pPr eaLnBrk="1" hangingPunct="1">
              <a:lnSpc>
                <a:spcPct val="120000"/>
              </a:lnSpc>
            </a:pPr>
            <a:r>
              <a:rPr lang="zh-CN" altLang="en-US" sz="2800" smtClean="0"/>
              <a:t>浮点数与浮点数运算，结果为浮点数。</a:t>
            </a:r>
            <a:endParaRPr lang="en-US" altLang="zh-CN" sz="2800" smtClean="0"/>
          </a:p>
          <a:p>
            <a:pPr eaLnBrk="1" hangingPunct="1">
              <a:lnSpc>
                <a:spcPct val="120000"/>
              </a:lnSpc>
            </a:pPr>
            <a:r>
              <a:rPr lang="en-US" altLang="zh-CN" sz="2800" smtClean="0"/>
              <a:t>//</a:t>
            </a:r>
            <a:r>
              <a:rPr lang="zh-CN" altLang="en-US" sz="2800" smtClean="0"/>
              <a:t>结果总是占用字节多的类型</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黑体" pitchFamily="2" charset="-122"/>
              </a:rPr>
              <a:t>各类数值型数据间的混合运算</a:t>
            </a:r>
            <a:endParaRPr lang="zh-CN" altLang="en-US" dirty="0"/>
          </a:p>
        </p:txBody>
      </p:sp>
      <p:sp>
        <p:nvSpPr>
          <p:cNvPr id="69635" name="内容占位符 2"/>
          <p:cNvSpPr>
            <a:spLocks noGrp="1"/>
          </p:cNvSpPr>
          <p:nvPr>
            <p:ph idx="1"/>
          </p:nvPr>
        </p:nvSpPr>
        <p:spPr/>
        <p:txBody>
          <a:bodyPr/>
          <a:lstStyle/>
          <a:p>
            <a:pPr>
              <a:buFont typeface="Wingdings" pitchFamily="2" charset="2"/>
              <a:buNone/>
            </a:pPr>
            <a:r>
              <a:rPr lang="en-US" altLang="zh-CN" dirty="0" smtClean="0">
                <a:ea typeface="宋体" charset="-122"/>
              </a:rPr>
              <a:t>3.5 * 2 + </a:t>
            </a:r>
            <a:r>
              <a:rPr lang="en-US" altLang="zh-CN" dirty="0" smtClean="0"/>
              <a:t>’</a:t>
            </a:r>
            <a:r>
              <a:rPr lang="en-US" altLang="zh-CN" dirty="0" smtClean="0">
                <a:ea typeface="宋体" charset="-122"/>
              </a:rPr>
              <a:t>a</a:t>
            </a:r>
            <a:r>
              <a:rPr lang="en-US" altLang="zh-CN" dirty="0" smtClean="0"/>
              <a:t>’</a:t>
            </a:r>
            <a:r>
              <a:rPr lang="en-US" altLang="zh-CN" dirty="0" smtClean="0">
                <a:latin typeface="宋体" charset="-122"/>
              </a:rPr>
              <a:t> </a:t>
            </a:r>
            <a:r>
              <a:rPr lang="en-US" altLang="zh-CN" dirty="0" smtClean="0">
                <a:ea typeface="宋体" charset="-122"/>
              </a:rPr>
              <a:t>- </a:t>
            </a:r>
            <a:r>
              <a:rPr lang="en-US" altLang="zh-CN" dirty="0" smtClean="0"/>
              <a:t>‘</a:t>
            </a:r>
            <a:r>
              <a:rPr lang="en-US" altLang="zh-CN" dirty="0" smtClean="0">
                <a:ea typeface="宋体" charset="-122"/>
              </a:rPr>
              <a:t>b</a:t>
            </a:r>
            <a:r>
              <a:rPr lang="en-US" altLang="zh-CN" dirty="0" smtClean="0"/>
              <a:t>’</a:t>
            </a:r>
            <a:r>
              <a:rPr lang="en-US" altLang="zh-CN" dirty="0" smtClean="0">
                <a:latin typeface="宋体" charset="-122"/>
              </a:rPr>
              <a:t> </a:t>
            </a:r>
            <a:r>
              <a:rPr lang="en-US" altLang="zh-CN" dirty="0" smtClean="0">
                <a:ea typeface="宋体" charset="-122"/>
              </a:rPr>
              <a:t>/ 4</a:t>
            </a:r>
            <a:r>
              <a:rPr lang="en-US" altLang="zh-CN" sz="1400" dirty="0" smtClean="0">
                <a:ea typeface="宋体" charset="-122"/>
              </a:rPr>
              <a:t> </a:t>
            </a:r>
          </a:p>
          <a:p>
            <a:pPr>
              <a:buFont typeface="Wingdings" pitchFamily="2" charset="2"/>
              <a:buNone/>
            </a:pPr>
            <a:endParaRPr lang="en-US" altLang="zh-CN" dirty="0" smtClean="0">
              <a:ea typeface="宋体" charset="-122"/>
            </a:endParaRPr>
          </a:p>
          <a:p>
            <a:pPr>
              <a:buFont typeface="Wingdings" pitchFamily="2" charset="2"/>
              <a:buNone/>
            </a:pPr>
            <a:r>
              <a:rPr lang="zh-CN" altLang="en-US" dirty="0" smtClean="0">
                <a:latin typeface="宋体" charset="-122"/>
              </a:rPr>
              <a:t>自动类型转换规则：</a:t>
            </a:r>
            <a:endParaRPr lang="en-US" altLang="zh-CN" dirty="0" smtClean="0">
              <a:latin typeface="宋体" charset="-122"/>
            </a:endParaRPr>
          </a:p>
          <a:p>
            <a:pPr>
              <a:buFont typeface="Wingdings" pitchFamily="2" charset="2"/>
              <a:buNone/>
            </a:pPr>
            <a:r>
              <a:rPr lang="en-US" altLang="zh-CN" dirty="0" smtClean="0">
                <a:latin typeface="宋体" charset="-122"/>
              </a:rPr>
              <a:t>1</a:t>
            </a:r>
            <a:r>
              <a:rPr lang="zh-CN" altLang="en-US" dirty="0" smtClean="0">
                <a:latin typeface="宋体" charset="-122"/>
              </a:rPr>
              <a:t>）</a:t>
            </a:r>
            <a:r>
              <a:rPr lang="zh-CN" altLang="en-US" dirty="0" smtClean="0">
                <a:solidFill>
                  <a:srgbClr val="FF0000"/>
                </a:solidFill>
                <a:latin typeface="宋体" charset="-122"/>
              </a:rPr>
              <a:t>实型常量为</a:t>
            </a:r>
            <a:r>
              <a:rPr lang="en-US" altLang="zh-CN" dirty="0" smtClean="0">
                <a:solidFill>
                  <a:srgbClr val="FF0000"/>
                </a:solidFill>
                <a:latin typeface="宋体" charset="-122"/>
              </a:rPr>
              <a:t>double</a:t>
            </a:r>
          </a:p>
          <a:p>
            <a:pPr>
              <a:buFont typeface="Wingdings" pitchFamily="2" charset="2"/>
              <a:buNone/>
            </a:pPr>
            <a:r>
              <a:rPr lang="en-US" altLang="zh-CN" dirty="0" smtClean="0">
                <a:latin typeface="宋体" charset="-122"/>
              </a:rPr>
              <a:t>2</a:t>
            </a:r>
            <a:r>
              <a:rPr lang="zh-CN" altLang="en-US" dirty="0" smtClean="0">
                <a:latin typeface="宋体" charset="-122"/>
              </a:rPr>
              <a:t>）占用空间少的向占用空间多的靠拢</a:t>
            </a:r>
            <a:endParaRPr lang="en-US" altLang="zh-CN" dirty="0" smtClean="0">
              <a:latin typeface="宋体" charset="-122"/>
            </a:endParaRPr>
          </a:p>
          <a:p>
            <a:pPr>
              <a:buFont typeface="Wingdings" pitchFamily="2" charset="2"/>
              <a:buNone/>
            </a:pPr>
            <a:r>
              <a:rPr lang="en-US" altLang="zh-CN" dirty="0" smtClean="0">
                <a:latin typeface="宋体" charset="-122"/>
              </a:rPr>
              <a:t>3</a:t>
            </a:r>
            <a:r>
              <a:rPr lang="zh-CN" altLang="en-US" dirty="0" smtClean="0">
                <a:latin typeface="宋体" charset="-122"/>
              </a:rPr>
              <a:t>）数值范围小的向数值范围大的靠拢</a:t>
            </a:r>
            <a:r>
              <a:rPr lang="zh-CN" altLang="en-US" sz="1400" dirty="0" smtClean="0">
                <a:ea typeface="宋体" charset="-122"/>
              </a:rPr>
              <a:t> </a:t>
            </a:r>
            <a:endParaRPr lang="zh-CN" altLang="en-US" dirty="0" smtClean="0">
              <a:ea typeface="宋体" charset="-122"/>
            </a:endParaRPr>
          </a:p>
          <a:p>
            <a:endParaRPr lang="zh-CN" alt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1026"/>
          <p:cNvSpPr>
            <a:spLocks noGrp="1" noChangeArrowheads="1"/>
          </p:cNvSpPr>
          <p:nvPr>
            <p:ph type="title"/>
          </p:nvPr>
        </p:nvSpPr>
        <p:spPr/>
        <p:txBody>
          <a:bodyPr/>
          <a:lstStyle/>
          <a:p>
            <a:pPr eaLnBrk="1" hangingPunct="1">
              <a:defRPr/>
            </a:pPr>
            <a:r>
              <a:rPr lang="zh-CN" altLang="en-US" smtClean="0"/>
              <a:t>数学函数库</a:t>
            </a:r>
          </a:p>
        </p:txBody>
      </p:sp>
      <p:sp>
        <p:nvSpPr>
          <p:cNvPr id="70659" name="Rectangle 1027"/>
          <p:cNvSpPr>
            <a:spLocks noGrp="1" noChangeArrowheads="1"/>
          </p:cNvSpPr>
          <p:nvPr>
            <p:ph type="body" idx="1"/>
          </p:nvPr>
        </p:nvSpPr>
        <p:spPr/>
        <p:txBody>
          <a:bodyPr/>
          <a:lstStyle/>
          <a:p>
            <a:pPr eaLnBrk="1" hangingPunct="1">
              <a:lnSpc>
                <a:spcPct val="120000"/>
              </a:lnSpc>
            </a:pPr>
            <a:r>
              <a:rPr lang="zh-CN" altLang="en-US" sz="2800" dirty="0" smtClean="0"/>
              <a:t>在</a:t>
            </a:r>
            <a:r>
              <a:rPr lang="en-US" altLang="zh-CN" sz="2800" dirty="0" smtClean="0"/>
              <a:t>C++</a:t>
            </a:r>
            <a:r>
              <a:rPr lang="zh-CN" altLang="en-US" sz="2800" dirty="0" smtClean="0"/>
              <a:t>语言中，其它的数学运算都是通过函数的形式来实现。所有的数学函数都在</a:t>
            </a:r>
            <a:r>
              <a:rPr lang="en-US" altLang="zh-CN" sz="2800" dirty="0" err="1" smtClean="0"/>
              <a:t>cmath</a:t>
            </a:r>
            <a:r>
              <a:rPr lang="zh-CN" altLang="en-US" sz="2800" dirty="0" smtClean="0"/>
              <a:t>中。</a:t>
            </a:r>
          </a:p>
          <a:p>
            <a:pPr eaLnBrk="1" hangingPunct="1">
              <a:lnSpc>
                <a:spcPct val="120000"/>
              </a:lnSpc>
            </a:pPr>
            <a:r>
              <a:rPr lang="zh-CN" altLang="en-US" sz="2800" dirty="0" smtClean="0"/>
              <a:t>要使用这些数学函数，必须在程序头上写上编译预处理命令：</a:t>
            </a:r>
          </a:p>
          <a:p>
            <a:pPr eaLnBrk="1" hangingPunct="1">
              <a:lnSpc>
                <a:spcPct val="120000"/>
              </a:lnSpc>
              <a:buFont typeface="Wingdings" pitchFamily="2" charset="2"/>
              <a:buNone/>
            </a:pPr>
            <a:r>
              <a:rPr lang="zh-CN" altLang="en-US" sz="2800" dirty="0" smtClean="0"/>
              <a:t>     </a:t>
            </a:r>
            <a:r>
              <a:rPr lang="en-US" altLang="zh-CN" sz="2800" dirty="0" smtClean="0"/>
              <a:t>#include &lt;</a:t>
            </a:r>
            <a:r>
              <a:rPr lang="en-US" altLang="zh-CN" sz="2800" dirty="0" err="1" smtClean="0"/>
              <a:t>cmath</a:t>
            </a:r>
            <a:r>
              <a:rPr lang="en-US" altLang="zh-CN" sz="2800" dirty="0" smtClean="0"/>
              <a:t>&gt;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1026"/>
          <p:cNvSpPr>
            <a:spLocks noGrp="1" noChangeArrowheads="1"/>
          </p:cNvSpPr>
          <p:nvPr>
            <p:ph type="title"/>
          </p:nvPr>
        </p:nvSpPr>
        <p:spPr>
          <a:xfrm>
            <a:off x="685800" y="38100"/>
            <a:ext cx="7772400" cy="1143000"/>
          </a:xfrm>
        </p:spPr>
        <p:txBody>
          <a:bodyPr/>
          <a:lstStyle/>
          <a:p>
            <a:pPr eaLnBrk="1" hangingPunct="1">
              <a:defRPr/>
            </a:pPr>
            <a:r>
              <a:rPr lang="en-US" altLang="zh-CN" smtClean="0"/>
              <a:t>cmath</a:t>
            </a:r>
            <a:r>
              <a:rPr lang="zh-CN" altLang="en-US" smtClean="0"/>
              <a:t>的主要内容</a:t>
            </a:r>
          </a:p>
        </p:txBody>
      </p:sp>
      <p:graphicFrame>
        <p:nvGraphicFramePr>
          <p:cNvPr id="947271" name="Group 1095"/>
          <p:cNvGraphicFramePr>
            <a:graphicFrameLocks noGrp="1"/>
          </p:cNvGraphicFramePr>
          <p:nvPr>
            <p:ph sz="half" idx="1"/>
          </p:nvPr>
        </p:nvGraphicFramePr>
        <p:xfrm>
          <a:off x="414338" y="1128713"/>
          <a:ext cx="8043862" cy="5413248"/>
        </p:xfrm>
        <a:graphic>
          <a:graphicData uri="http://schemas.openxmlformats.org/drawingml/2006/table">
            <a:tbl>
              <a:tblPr/>
              <a:tblGrid>
                <a:gridCol w="2001837">
                  <a:extLst>
                    <a:ext uri="{9D8B030D-6E8A-4147-A177-3AD203B41FA5}">
                      <a16:colId xmlns:a16="http://schemas.microsoft.com/office/drawing/2014/main" val="20000"/>
                    </a:ext>
                  </a:extLst>
                </a:gridCol>
                <a:gridCol w="6042025">
                  <a:extLst>
                    <a:ext uri="{9D8B030D-6E8A-4147-A177-3AD203B41FA5}">
                      <a16:colId xmlns:a16="http://schemas.microsoft.com/office/drawing/2014/main" val="20001"/>
                    </a:ext>
                  </a:extLst>
                </a:gridCol>
              </a:tblGrid>
              <a:tr h="3698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绝对值函数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int abs(int x) ;    double fabs(double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718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e</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double  exp(double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x</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rPr>
                        <a: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double pow(double x, double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double sqrt(double x)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4131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ln 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double log(double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log</a:t>
                      </a:r>
                      <a:r>
                        <a:rPr kumimoji="1" lang="en-US" altLang="zh-CN" sz="2400" b="1" i="0" u="none" strike="noStrike" cap="none" normalizeH="0" baseline="-25000" smtClean="0">
                          <a:ln>
                            <a:noFill/>
                          </a:ln>
                          <a:solidFill>
                            <a:schemeClr val="tx1"/>
                          </a:solidFill>
                          <a:effectLst/>
                          <a:latin typeface="Times New Roman" pitchFamily="18" charset="0"/>
                          <a:ea typeface="楷体_GB2312" pitchFamily="49" charset="-122"/>
                        </a:rPr>
                        <a:t>10</a:t>
                      </a: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double log10(double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三角函数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double sin(double x)</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double cos(double x)</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double tan(double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4131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反三角函数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double asin(double x)</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double acos(double x)</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 double atan(double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3074" name="Object 1075"/>
          <p:cNvGraphicFramePr>
            <a:graphicFrameLocks noGrp="1" noChangeAspect="1"/>
          </p:cNvGraphicFramePr>
          <p:nvPr>
            <p:ph sz="half" idx="2"/>
          </p:nvPr>
        </p:nvGraphicFramePr>
        <p:xfrm>
          <a:off x="546100" y="2532063"/>
          <a:ext cx="758825" cy="406400"/>
        </p:xfrm>
        <a:graphic>
          <a:graphicData uri="http://schemas.openxmlformats.org/presentationml/2006/ole">
            <mc:AlternateContent xmlns:mc="http://schemas.openxmlformats.org/markup-compatibility/2006">
              <mc:Choice xmlns:v="urn:schemas-microsoft-com:vml" Requires="v">
                <p:oleObj spid="_x0000_s3082" name="公式" r:id="rId3" imgW="241200" imgH="228600" progId="Equation.3">
                  <p:embed/>
                </p:oleObj>
              </mc:Choice>
              <mc:Fallback>
                <p:oleObj name="公式" r:id="rId3" imgW="241200" imgH="228600" progId="Equation.3">
                  <p:embed/>
                  <p:pic>
                    <p:nvPicPr>
                      <p:cNvPr id="0" name="Object 10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 y="2532063"/>
                        <a:ext cx="75882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3458" name="Rectangle 2"/>
          <p:cNvSpPr>
            <a:spLocks noGrp="1" noChangeArrowheads="1"/>
          </p:cNvSpPr>
          <p:nvPr>
            <p:ph type="title"/>
          </p:nvPr>
        </p:nvSpPr>
        <p:spPr/>
        <p:txBody>
          <a:bodyPr/>
          <a:lstStyle/>
          <a:p>
            <a:pPr eaLnBrk="1" hangingPunct="1">
              <a:defRPr/>
            </a:pPr>
            <a:r>
              <a:rPr lang="zh-CN" altLang="en-US" smtClean="0"/>
              <a:t>第二章 通过例子学习 </a:t>
            </a:r>
          </a:p>
        </p:txBody>
      </p:sp>
      <p:sp>
        <p:nvSpPr>
          <p:cNvPr id="71683" name="AutoShape 3"/>
          <p:cNvSpPr>
            <a:spLocks noChangeArrowheads="1"/>
          </p:cNvSpPr>
          <p:nvPr/>
        </p:nvSpPr>
        <p:spPr bwMode="auto">
          <a:xfrm rot="-5400000" flipH="1" flipV="1">
            <a:off x="3314700" y="2730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1684" name="AutoShape 4"/>
          <p:cNvSpPr>
            <a:spLocks noChangeArrowheads="1"/>
          </p:cNvSpPr>
          <p:nvPr/>
        </p:nvSpPr>
        <p:spPr bwMode="auto">
          <a:xfrm rot="-5400000" flipH="1" flipV="1">
            <a:off x="3314700" y="2120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1685" name="Rectangle 5"/>
          <p:cNvSpPr>
            <a:spLocks noGrp="1" noChangeArrowheads="1"/>
          </p:cNvSpPr>
          <p:nvPr>
            <p:ph type="body" idx="1"/>
          </p:nvPr>
        </p:nvSpPr>
        <p:spPr>
          <a:xfrm>
            <a:off x="685800" y="1981200"/>
            <a:ext cx="2390775" cy="4114800"/>
          </a:xfrm>
        </p:spPr>
        <p:txBody>
          <a:bodyPr/>
          <a:lstStyle/>
          <a:p>
            <a:pPr eaLnBrk="1" hangingPunct="1">
              <a:lnSpc>
                <a:spcPct val="120000"/>
              </a:lnSpc>
              <a:buFont typeface="Wingdings" pitchFamily="2" charset="2"/>
              <a:buNone/>
            </a:pPr>
            <a:r>
              <a:rPr lang="zh-CN" altLang="en-US" sz="2800" smtClean="0"/>
              <a:t>第一个程序</a:t>
            </a:r>
          </a:p>
          <a:p>
            <a:pPr eaLnBrk="1" hangingPunct="1">
              <a:lnSpc>
                <a:spcPct val="120000"/>
              </a:lnSpc>
              <a:buFont typeface="Wingdings" pitchFamily="2" charset="2"/>
              <a:buNone/>
            </a:pPr>
            <a:r>
              <a:rPr lang="zh-CN" altLang="en-US" sz="2800" smtClean="0"/>
              <a:t>第二个程序</a:t>
            </a:r>
          </a:p>
          <a:p>
            <a:pPr eaLnBrk="1" hangingPunct="1">
              <a:lnSpc>
                <a:spcPct val="120000"/>
              </a:lnSpc>
              <a:buFont typeface="Wingdings" pitchFamily="2" charset="2"/>
              <a:buNone/>
            </a:pPr>
            <a:r>
              <a:rPr lang="zh-CN" altLang="en-US" sz="2800" smtClean="0"/>
              <a:t>变量定义</a:t>
            </a:r>
          </a:p>
          <a:p>
            <a:pPr eaLnBrk="1" hangingPunct="1">
              <a:lnSpc>
                <a:spcPct val="120000"/>
              </a:lnSpc>
              <a:buFont typeface="Wingdings" pitchFamily="2" charset="2"/>
              <a:buNone/>
            </a:pPr>
            <a:r>
              <a:rPr lang="zh-CN" altLang="en-US" sz="2800" smtClean="0"/>
              <a:t>数据类型</a:t>
            </a:r>
          </a:p>
          <a:p>
            <a:pPr eaLnBrk="1" hangingPunct="1">
              <a:lnSpc>
                <a:spcPct val="120000"/>
              </a:lnSpc>
              <a:buFont typeface="Wingdings" pitchFamily="2" charset="2"/>
              <a:buNone/>
            </a:pPr>
            <a:r>
              <a:rPr lang="zh-CN" altLang="en-US" sz="2800" smtClean="0"/>
              <a:t>符号常量</a:t>
            </a:r>
          </a:p>
          <a:p>
            <a:pPr eaLnBrk="1" hangingPunct="1">
              <a:lnSpc>
                <a:spcPct val="120000"/>
              </a:lnSpc>
              <a:buFont typeface="Wingdings" pitchFamily="2" charset="2"/>
              <a:buNone/>
            </a:pPr>
            <a:r>
              <a:rPr lang="zh-CN" altLang="en-US" sz="2800" smtClean="0"/>
              <a:t>算术表达式</a:t>
            </a:r>
          </a:p>
        </p:txBody>
      </p:sp>
      <p:sp>
        <p:nvSpPr>
          <p:cNvPr id="71686" name="Rectangle 6"/>
          <p:cNvSpPr>
            <a:spLocks noChangeArrowheads="1"/>
          </p:cNvSpPr>
          <p:nvPr/>
        </p:nvSpPr>
        <p:spPr bwMode="auto">
          <a:xfrm>
            <a:off x="4559300" y="2133600"/>
            <a:ext cx="3095625"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赋值表达式</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自增自减运算符</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强制类型转换</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数据的输入输出</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构思一个程序</a:t>
            </a:r>
          </a:p>
        </p:txBody>
      </p:sp>
      <p:sp>
        <p:nvSpPr>
          <p:cNvPr id="71687" name="AutoShape 7"/>
          <p:cNvSpPr>
            <a:spLocks noChangeArrowheads="1"/>
          </p:cNvSpPr>
          <p:nvPr/>
        </p:nvSpPr>
        <p:spPr bwMode="auto">
          <a:xfrm rot="-5400000" flipH="1" flipV="1">
            <a:off x="7502525" y="30099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71688" name="AutoShape 8"/>
          <p:cNvSpPr>
            <a:spLocks noChangeArrowheads="1"/>
          </p:cNvSpPr>
          <p:nvPr/>
        </p:nvSpPr>
        <p:spPr bwMode="auto">
          <a:xfrm rot="-5400000" flipH="1" flipV="1">
            <a:off x="7502525" y="23368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71689" name="AutoShape 9"/>
          <p:cNvSpPr>
            <a:spLocks noChangeArrowheads="1"/>
          </p:cNvSpPr>
          <p:nvPr/>
        </p:nvSpPr>
        <p:spPr bwMode="auto">
          <a:xfrm rot="-5400000" flipH="1" flipV="1">
            <a:off x="7502525" y="48958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71690" name="AutoShape 10"/>
          <p:cNvSpPr>
            <a:spLocks noChangeArrowheads="1"/>
          </p:cNvSpPr>
          <p:nvPr/>
        </p:nvSpPr>
        <p:spPr bwMode="auto">
          <a:xfrm rot="-5400000" flipH="1" flipV="1">
            <a:off x="7502525" y="36576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71691" name="AutoShape 11"/>
          <p:cNvSpPr>
            <a:spLocks noChangeArrowheads="1"/>
          </p:cNvSpPr>
          <p:nvPr/>
        </p:nvSpPr>
        <p:spPr bwMode="auto">
          <a:xfrm rot="-5400000" flipH="1" flipV="1">
            <a:off x="7502525" y="42672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71692" name="AutoShape 12"/>
          <p:cNvSpPr>
            <a:spLocks noChangeArrowheads="1"/>
          </p:cNvSpPr>
          <p:nvPr/>
        </p:nvSpPr>
        <p:spPr bwMode="auto">
          <a:xfrm rot="-5400000" flipH="1" flipV="1">
            <a:off x="3289300" y="51371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1693" name="AutoShape 13"/>
          <p:cNvSpPr>
            <a:spLocks noChangeArrowheads="1"/>
          </p:cNvSpPr>
          <p:nvPr/>
        </p:nvSpPr>
        <p:spPr bwMode="auto">
          <a:xfrm rot="-5400000" flipH="1" flipV="1">
            <a:off x="3289300" y="44704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1694" name="AutoShape 14"/>
          <p:cNvSpPr>
            <a:spLocks noChangeArrowheads="1"/>
          </p:cNvSpPr>
          <p:nvPr/>
        </p:nvSpPr>
        <p:spPr bwMode="auto">
          <a:xfrm rot="-5400000" flipH="1" flipV="1">
            <a:off x="3289300" y="3898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1695" name="AutoShape 15"/>
          <p:cNvSpPr>
            <a:spLocks noChangeArrowheads="1"/>
          </p:cNvSpPr>
          <p:nvPr/>
        </p:nvSpPr>
        <p:spPr bwMode="auto">
          <a:xfrm rot="-5400000" flipH="1" flipV="1">
            <a:off x="3289300" y="33147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5506" name="Rectangle 2"/>
          <p:cNvSpPr>
            <a:spLocks noGrp="1" noChangeArrowheads="1"/>
          </p:cNvSpPr>
          <p:nvPr>
            <p:ph type="title"/>
          </p:nvPr>
        </p:nvSpPr>
        <p:spPr>
          <a:xfrm>
            <a:off x="685800" y="361950"/>
            <a:ext cx="7772400" cy="1143000"/>
          </a:xfrm>
        </p:spPr>
        <p:txBody>
          <a:bodyPr/>
          <a:lstStyle/>
          <a:p>
            <a:pPr eaLnBrk="1" hangingPunct="1">
              <a:defRPr/>
            </a:pPr>
            <a:r>
              <a:rPr lang="zh-CN" altLang="en-US" smtClean="0"/>
              <a:t>变量赋值</a:t>
            </a:r>
          </a:p>
        </p:txBody>
      </p:sp>
      <p:sp>
        <p:nvSpPr>
          <p:cNvPr id="72707" name="Rectangle 3"/>
          <p:cNvSpPr>
            <a:spLocks noGrp="1" noChangeArrowheads="1"/>
          </p:cNvSpPr>
          <p:nvPr>
            <p:ph type="body" idx="1"/>
          </p:nvPr>
        </p:nvSpPr>
        <p:spPr>
          <a:xfrm>
            <a:off x="209550" y="1504950"/>
            <a:ext cx="8709025" cy="4987925"/>
          </a:xfrm>
        </p:spPr>
        <p:txBody>
          <a:bodyPr/>
          <a:lstStyle/>
          <a:p>
            <a:pPr eaLnBrk="1" hangingPunct="1">
              <a:lnSpc>
                <a:spcPct val="120000"/>
              </a:lnSpc>
            </a:pPr>
            <a:r>
              <a:rPr lang="zh-CN" altLang="en-US" sz="2800" dirty="0" smtClean="0"/>
              <a:t>变量赋值是通过赋值表达式实现，赋值表达式格式</a:t>
            </a:r>
          </a:p>
          <a:p>
            <a:pPr lvl="1" eaLnBrk="1" hangingPunct="1">
              <a:lnSpc>
                <a:spcPct val="120000"/>
              </a:lnSpc>
            </a:pPr>
            <a:r>
              <a:rPr kumimoji="0" lang="en-US" altLang="zh-CN" sz="2400" dirty="0" smtClean="0"/>
              <a:t>&lt;</a:t>
            </a:r>
            <a:r>
              <a:rPr kumimoji="0" lang="zh-CN" altLang="en-US" sz="2400" dirty="0" smtClean="0"/>
              <a:t>变量</a:t>
            </a:r>
            <a:r>
              <a:rPr kumimoji="0" lang="en-US" altLang="zh-CN" sz="2400" dirty="0" smtClean="0"/>
              <a:t>&gt; = &lt;</a:t>
            </a:r>
            <a:r>
              <a:rPr kumimoji="0" lang="zh-CN" altLang="en-US" sz="2400" dirty="0" smtClean="0"/>
              <a:t>表达式</a:t>
            </a:r>
            <a:r>
              <a:rPr kumimoji="0" lang="en-US" altLang="zh-CN" sz="2400" dirty="0" smtClean="0"/>
              <a:t>&gt;</a:t>
            </a:r>
          </a:p>
          <a:p>
            <a:pPr lvl="1" eaLnBrk="1" hangingPunct="1">
              <a:lnSpc>
                <a:spcPct val="120000"/>
              </a:lnSpc>
            </a:pPr>
            <a:r>
              <a:rPr kumimoji="0" lang="zh-CN" altLang="en-US" sz="2400" dirty="0" smtClean="0"/>
              <a:t>作用：将右边的表达式的值存入左边的变量，</a:t>
            </a:r>
            <a:r>
              <a:rPr kumimoji="0" lang="zh-CN" altLang="en-US" sz="2400" dirty="0" smtClean="0">
                <a:solidFill>
                  <a:srgbClr val="FF0000"/>
                </a:solidFill>
              </a:rPr>
              <a:t>整个赋值表达式的值是右边的表达式的结果</a:t>
            </a:r>
            <a:r>
              <a:rPr kumimoji="0" lang="zh-CN" altLang="en-US" sz="2400" dirty="0" smtClean="0"/>
              <a:t>。</a:t>
            </a:r>
          </a:p>
          <a:p>
            <a:pPr lvl="1" eaLnBrk="1" hangingPunct="1">
              <a:lnSpc>
                <a:spcPct val="120000"/>
              </a:lnSpc>
            </a:pPr>
            <a:r>
              <a:rPr kumimoji="0" lang="zh-CN" altLang="en-US" sz="2400" dirty="0" smtClean="0"/>
              <a:t>注意：</a:t>
            </a:r>
            <a:r>
              <a:rPr kumimoji="0" lang="en-US" altLang="zh-CN" sz="2400" dirty="0" smtClean="0"/>
              <a:t>x = x + 2</a:t>
            </a:r>
            <a:r>
              <a:rPr kumimoji="0" lang="zh-CN" altLang="en-US" sz="2400" dirty="0" smtClean="0"/>
              <a:t>是正确的表达式</a:t>
            </a:r>
          </a:p>
          <a:p>
            <a:pPr lvl="1" eaLnBrk="1" hangingPunct="1">
              <a:lnSpc>
                <a:spcPct val="120000"/>
              </a:lnSpc>
            </a:pPr>
            <a:r>
              <a:rPr kumimoji="0" lang="zh-CN" altLang="en-US" sz="2400" dirty="0" smtClean="0"/>
              <a:t>赋值运算符是右结合的</a:t>
            </a:r>
          </a:p>
          <a:p>
            <a:pPr eaLnBrk="1" hangingPunct="1">
              <a:lnSpc>
                <a:spcPct val="120000"/>
              </a:lnSpc>
            </a:pPr>
            <a:r>
              <a:rPr kumimoji="0" lang="zh-CN" altLang="en-US" sz="2800" dirty="0" smtClean="0"/>
              <a:t>左值</a:t>
            </a:r>
            <a:r>
              <a:rPr kumimoji="0" lang="en-US" altLang="zh-CN" sz="2800" dirty="0" smtClean="0"/>
              <a:t>(</a:t>
            </a:r>
            <a:r>
              <a:rPr kumimoji="0" lang="en-US" altLang="zh-CN" sz="2800" dirty="0" err="1" smtClean="0"/>
              <a:t>lvalue</a:t>
            </a:r>
            <a:r>
              <a:rPr kumimoji="0" lang="en-US" altLang="zh-CN" sz="2800" dirty="0" smtClean="0"/>
              <a:t>)</a:t>
            </a:r>
            <a:r>
              <a:rPr kumimoji="0" lang="zh-CN" altLang="en-US" sz="2800" dirty="0" smtClean="0"/>
              <a:t>：在</a:t>
            </a:r>
            <a:r>
              <a:rPr kumimoji="0" lang="en-US" altLang="zh-CN" sz="2800" dirty="0" smtClean="0"/>
              <a:t>C++</a:t>
            </a:r>
            <a:r>
              <a:rPr kumimoji="0" lang="zh-CN" altLang="en-US" sz="2800" dirty="0" smtClean="0"/>
              <a:t>中，能出现在赋值运算符左边的表达式称为左值</a:t>
            </a:r>
          </a:p>
          <a:p>
            <a:pPr eaLnBrk="1" hangingPunct="1">
              <a:lnSpc>
                <a:spcPct val="120000"/>
              </a:lnSpc>
            </a:pPr>
            <a:r>
              <a:rPr kumimoji="0" lang="zh-CN" altLang="en-US" sz="2800" dirty="0" smtClean="0"/>
              <a:t>赋值语句：赋值表达式后面加上分号。</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7554" name="Rectangle 2"/>
          <p:cNvSpPr>
            <a:spLocks noGrp="1" noChangeArrowheads="1"/>
          </p:cNvSpPr>
          <p:nvPr>
            <p:ph type="title"/>
          </p:nvPr>
        </p:nvSpPr>
        <p:spPr>
          <a:xfrm>
            <a:off x="685800" y="325438"/>
            <a:ext cx="7772400" cy="1143000"/>
          </a:xfrm>
        </p:spPr>
        <p:txBody>
          <a:bodyPr/>
          <a:lstStyle/>
          <a:p>
            <a:pPr eaLnBrk="1" hangingPunct="1">
              <a:defRPr/>
            </a:pPr>
            <a:r>
              <a:rPr lang="zh-CN" altLang="en-US" smtClean="0"/>
              <a:t>赋值时的自动类型转换 </a:t>
            </a:r>
          </a:p>
        </p:txBody>
      </p:sp>
      <p:sp>
        <p:nvSpPr>
          <p:cNvPr id="73731" name="Rectangle 3"/>
          <p:cNvSpPr>
            <a:spLocks noGrp="1" noChangeArrowheads="1"/>
          </p:cNvSpPr>
          <p:nvPr>
            <p:ph type="body" idx="1"/>
          </p:nvPr>
        </p:nvSpPr>
        <p:spPr>
          <a:xfrm>
            <a:off x="488950" y="1468438"/>
            <a:ext cx="8210550" cy="5389562"/>
          </a:xfrm>
        </p:spPr>
        <p:txBody>
          <a:bodyPr/>
          <a:lstStyle/>
          <a:p>
            <a:pPr eaLnBrk="1" hangingPunct="1">
              <a:lnSpc>
                <a:spcPct val="110000"/>
              </a:lnSpc>
            </a:pPr>
            <a:r>
              <a:rPr lang="zh-CN" altLang="en-US" sz="2400" smtClean="0"/>
              <a:t>当表达式的结果类型和变量类型不一致时，系统会将右边的表达式的结果转换成左边的变量的类型，再赋给左边的变量。 </a:t>
            </a:r>
          </a:p>
          <a:p>
            <a:pPr eaLnBrk="1" hangingPunct="1">
              <a:lnSpc>
                <a:spcPct val="110000"/>
              </a:lnSpc>
            </a:pPr>
            <a:r>
              <a:rPr lang="zh-CN" altLang="en-US" sz="2400" smtClean="0"/>
              <a:t>转换规则：</a:t>
            </a:r>
          </a:p>
          <a:p>
            <a:pPr lvl="1" eaLnBrk="1" hangingPunct="1">
              <a:lnSpc>
                <a:spcPct val="110000"/>
              </a:lnSpc>
            </a:pPr>
            <a:r>
              <a:rPr lang="zh-CN" altLang="en-US" sz="2000" smtClean="0"/>
              <a:t>实型数 </a:t>
            </a:r>
            <a:r>
              <a:rPr lang="en-US" altLang="zh-CN" sz="2000" smtClean="0"/>
              <a:t>-&gt;  </a:t>
            </a:r>
            <a:r>
              <a:rPr lang="zh-CN" altLang="en-US" sz="2000" smtClean="0"/>
              <a:t>整型：舍弃小数部分。 </a:t>
            </a:r>
          </a:p>
          <a:p>
            <a:pPr lvl="1" eaLnBrk="1" hangingPunct="1">
              <a:lnSpc>
                <a:spcPct val="110000"/>
              </a:lnSpc>
            </a:pPr>
            <a:r>
              <a:rPr lang="zh-CN" altLang="en-US" sz="2000" smtClean="0"/>
              <a:t>整型数 </a:t>
            </a:r>
            <a:r>
              <a:rPr lang="en-US" altLang="zh-CN" sz="2000" smtClean="0"/>
              <a:t>-&gt; </a:t>
            </a:r>
            <a:r>
              <a:rPr lang="zh-CN" altLang="en-US" sz="2000" smtClean="0"/>
              <a:t>实型数：数值不变，但以浮点的形式保存在相应的变量中 </a:t>
            </a:r>
          </a:p>
          <a:p>
            <a:pPr lvl="1" eaLnBrk="1" hangingPunct="1">
              <a:lnSpc>
                <a:spcPct val="110000"/>
              </a:lnSpc>
            </a:pPr>
            <a:r>
              <a:rPr lang="en-US" altLang="zh-CN" sz="2000" smtClean="0"/>
              <a:t>double -&gt; float</a:t>
            </a:r>
            <a:r>
              <a:rPr lang="zh-CN" altLang="en-US" sz="2000" smtClean="0"/>
              <a:t>：截取前面七位有效数字存放到</a:t>
            </a:r>
            <a:r>
              <a:rPr lang="en-US" altLang="zh-CN" sz="2000" smtClean="0"/>
              <a:t>float</a:t>
            </a:r>
            <a:r>
              <a:rPr lang="zh-CN" altLang="en-US" sz="2000" smtClean="0"/>
              <a:t>变量中</a:t>
            </a:r>
          </a:p>
          <a:p>
            <a:pPr lvl="1" eaLnBrk="1" hangingPunct="1">
              <a:lnSpc>
                <a:spcPct val="110000"/>
              </a:lnSpc>
            </a:pPr>
            <a:r>
              <a:rPr lang="en-US" altLang="zh-CN" sz="2000" smtClean="0"/>
              <a:t>float -&gt; double</a:t>
            </a:r>
            <a:r>
              <a:rPr lang="zh-CN" altLang="en-US" sz="2000" smtClean="0"/>
              <a:t>：将有效位扩展到</a:t>
            </a:r>
            <a:r>
              <a:rPr lang="en-US" altLang="zh-CN" sz="2000" smtClean="0"/>
              <a:t>16</a:t>
            </a:r>
            <a:r>
              <a:rPr lang="zh-CN" altLang="en-US" sz="2000" smtClean="0"/>
              <a:t>位</a:t>
            </a:r>
          </a:p>
          <a:p>
            <a:pPr lvl="1" eaLnBrk="1" hangingPunct="1">
              <a:lnSpc>
                <a:spcPct val="110000"/>
              </a:lnSpc>
            </a:pPr>
            <a:r>
              <a:rPr lang="zh-CN" altLang="en-US" sz="2000" smtClean="0"/>
              <a:t>字符型 </a:t>
            </a:r>
            <a:r>
              <a:rPr lang="en-US" altLang="zh-CN" sz="2000" smtClean="0"/>
              <a:t>-&gt; </a:t>
            </a:r>
            <a:r>
              <a:rPr lang="zh-CN" altLang="en-US" sz="2000" smtClean="0"/>
              <a:t>整型变量：将字符型数据放入整型变量的最后一个字节。如果所用系统将字符处理成无符号量，则前面补</a:t>
            </a:r>
            <a:r>
              <a:rPr lang="en-US" altLang="zh-CN" sz="2000" smtClean="0"/>
              <a:t>0</a:t>
            </a:r>
            <a:r>
              <a:rPr lang="zh-CN" altLang="en-US" sz="2000" smtClean="0"/>
              <a:t>。如果所用系统将字符处理成有符号量，则扩展符号。 </a:t>
            </a:r>
          </a:p>
          <a:p>
            <a:pPr lvl="1" eaLnBrk="1" hangingPunct="1">
              <a:lnSpc>
                <a:spcPct val="110000"/>
              </a:lnSpc>
            </a:pPr>
            <a:r>
              <a:rPr lang="zh-CN" altLang="en-US" sz="2000" smtClean="0"/>
              <a:t>整型 </a:t>
            </a:r>
            <a:r>
              <a:rPr lang="en-US" altLang="zh-CN" sz="2000" smtClean="0"/>
              <a:t>-&gt; </a:t>
            </a:r>
            <a:r>
              <a:rPr lang="zh-CN" altLang="en-US" sz="2000" smtClean="0"/>
              <a:t>字符类型：直接将整型数据的最低八位赋给字符变量。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8578" name="Rectangle 2"/>
          <p:cNvSpPr>
            <a:spLocks noGrp="1" noChangeArrowheads="1"/>
          </p:cNvSpPr>
          <p:nvPr>
            <p:ph type="title"/>
          </p:nvPr>
        </p:nvSpPr>
        <p:spPr/>
        <p:txBody>
          <a:bodyPr/>
          <a:lstStyle/>
          <a:p>
            <a:pPr marL="838200" indent="-838200" eaLnBrk="1" hangingPunct="1">
              <a:defRPr/>
            </a:pPr>
            <a:r>
              <a:rPr lang="zh-CN" altLang="en-US" smtClean="0"/>
              <a:t>赋值的嵌套</a:t>
            </a:r>
          </a:p>
        </p:txBody>
      </p:sp>
      <p:sp>
        <p:nvSpPr>
          <p:cNvPr id="74755" name="Rectangle 3"/>
          <p:cNvSpPr>
            <a:spLocks noGrp="1" noChangeArrowheads="1"/>
          </p:cNvSpPr>
          <p:nvPr>
            <p:ph type="body" idx="1"/>
          </p:nvPr>
        </p:nvSpPr>
        <p:spPr/>
        <p:txBody>
          <a:bodyPr/>
          <a:lstStyle/>
          <a:p>
            <a:pPr eaLnBrk="1" hangingPunct="1">
              <a:lnSpc>
                <a:spcPct val="130000"/>
              </a:lnSpc>
            </a:pPr>
            <a:r>
              <a:rPr lang="zh-CN" altLang="en-US" smtClean="0"/>
              <a:t>将赋值表达式作为更大的表达式的一部分 。如：</a:t>
            </a:r>
            <a:r>
              <a:rPr lang="en-US" altLang="zh-CN" smtClean="0"/>
              <a:t>a = (x = 6) + (y = 7) </a:t>
            </a:r>
            <a:r>
              <a:rPr lang="zh-CN" altLang="en-US" smtClean="0"/>
              <a:t>等价于分别将</a:t>
            </a:r>
            <a:r>
              <a:rPr lang="en-US" altLang="zh-CN" smtClean="0"/>
              <a:t>x </a:t>
            </a:r>
            <a:r>
              <a:rPr lang="zh-CN" altLang="en-US" smtClean="0"/>
              <a:t>和 </a:t>
            </a:r>
            <a:r>
              <a:rPr lang="en-US" altLang="zh-CN" smtClean="0"/>
              <a:t>y </a:t>
            </a:r>
            <a:r>
              <a:rPr lang="zh-CN" altLang="en-US" smtClean="0"/>
              <a:t>的值设为</a:t>
            </a:r>
            <a:r>
              <a:rPr lang="en-US" altLang="zh-CN" smtClean="0"/>
              <a:t>6 </a:t>
            </a:r>
            <a:r>
              <a:rPr lang="zh-CN" altLang="en-US" smtClean="0"/>
              <a:t>和 </a:t>
            </a:r>
            <a:r>
              <a:rPr lang="en-US" altLang="zh-CN" smtClean="0"/>
              <a:t>7</a:t>
            </a:r>
            <a:r>
              <a:rPr lang="zh-CN" altLang="en-US" smtClean="0"/>
              <a:t>，并将</a:t>
            </a:r>
            <a:r>
              <a:rPr lang="en-US" altLang="zh-CN" smtClean="0"/>
              <a:t>6</a:t>
            </a:r>
            <a:r>
              <a:rPr lang="zh-CN" altLang="en-US" smtClean="0"/>
              <a:t>和</a:t>
            </a:r>
            <a:r>
              <a:rPr lang="en-US" altLang="zh-CN" smtClean="0"/>
              <a:t>7</a:t>
            </a:r>
            <a:r>
              <a:rPr lang="zh-CN" altLang="en-US" smtClean="0"/>
              <a:t>相加，结果存于变量</a:t>
            </a:r>
            <a:r>
              <a:rPr lang="en-US" altLang="zh-CN" smtClean="0"/>
              <a:t>a </a:t>
            </a:r>
          </a:p>
          <a:p>
            <a:pPr eaLnBrk="1" hangingPunct="1">
              <a:lnSpc>
                <a:spcPct val="130000"/>
              </a:lnSpc>
            </a:pPr>
            <a:r>
              <a:rPr lang="zh-CN" altLang="en-US" smtClean="0"/>
              <a:t>赋值运算符</a:t>
            </a:r>
            <a:r>
              <a:rPr lang="en-US" altLang="zh-CN" smtClean="0"/>
              <a:t>=</a:t>
            </a:r>
            <a:r>
              <a:rPr lang="zh-CN" altLang="en-US" smtClean="0"/>
              <a:t>的优先级比算术运算符低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62" name="Rectangle 2"/>
          <p:cNvSpPr>
            <a:spLocks noGrp="1" noChangeArrowheads="1"/>
          </p:cNvSpPr>
          <p:nvPr>
            <p:ph type="title"/>
          </p:nvPr>
        </p:nvSpPr>
        <p:spPr/>
        <p:txBody>
          <a:bodyPr/>
          <a:lstStyle/>
          <a:p>
            <a:pPr eaLnBrk="1" hangingPunct="1">
              <a:defRPr/>
            </a:pPr>
            <a:r>
              <a:rPr lang="en-US" altLang="zh-CN" smtClean="0"/>
              <a:t>C</a:t>
            </a:r>
            <a:r>
              <a:rPr lang="zh-CN" altLang="en-US" smtClean="0"/>
              <a:t>程序的基本组成</a:t>
            </a:r>
          </a:p>
        </p:txBody>
      </p:sp>
      <p:sp>
        <p:nvSpPr>
          <p:cNvPr id="16387" name="Rectangle 3"/>
          <p:cNvSpPr>
            <a:spLocks noGrp="1" noChangeArrowheads="1"/>
          </p:cNvSpPr>
          <p:nvPr>
            <p:ph type="body" idx="1"/>
          </p:nvPr>
        </p:nvSpPr>
        <p:spPr>
          <a:xfrm>
            <a:off x="685800" y="1981200"/>
            <a:ext cx="7772400" cy="654050"/>
          </a:xfrm>
        </p:spPr>
        <p:txBody>
          <a:bodyPr/>
          <a:lstStyle/>
          <a:p>
            <a:pPr eaLnBrk="1" hangingPunct="1"/>
            <a:r>
              <a:rPr lang="zh-CN" altLang="en-US" smtClean="0"/>
              <a:t>基本的</a:t>
            </a:r>
            <a:r>
              <a:rPr lang="en-US" altLang="zh-CN" smtClean="0"/>
              <a:t>C</a:t>
            </a:r>
            <a:r>
              <a:rPr lang="zh-CN" altLang="en-US" smtClean="0"/>
              <a:t>程序结构</a:t>
            </a:r>
          </a:p>
        </p:txBody>
      </p:sp>
      <p:sp>
        <p:nvSpPr>
          <p:cNvPr id="16388" name="Text Box 4"/>
          <p:cNvSpPr txBox="1">
            <a:spLocks noChangeArrowheads="1"/>
          </p:cNvSpPr>
          <p:nvPr/>
        </p:nvSpPr>
        <p:spPr bwMode="auto">
          <a:xfrm>
            <a:off x="1055688" y="2720975"/>
            <a:ext cx="6845300" cy="3746500"/>
          </a:xfrm>
          <a:prstGeom prst="rect">
            <a:avLst/>
          </a:prstGeom>
          <a:noFill/>
          <a:ln w="12700" cap="sq">
            <a:noFill/>
            <a:miter lim="800000"/>
            <a:headEnd type="none" w="sm" len="sm"/>
            <a:tailEnd type="none" w="sm" len="sm"/>
          </a:ln>
        </p:spPr>
        <p:txBody>
          <a:bodyPr>
            <a:spAutoFit/>
          </a:bodyPr>
          <a:lstStyle/>
          <a:p>
            <a:pPr>
              <a:spcBef>
                <a:spcPct val="10000"/>
              </a:spcBef>
            </a:pPr>
            <a:r>
              <a:rPr lang="en-US" altLang="zh-CN" sz="2000" b="1"/>
              <a:t>// File: hello.cpp</a:t>
            </a:r>
          </a:p>
          <a:p>
            <a:pPr>
              <a:spcBef>
                <a:spcPct val="10000"/>
              </a:spcBef>
            </a:pPr>
            <a:r>
              <a:rPr lang="en-US" altLang="zh-CN" sz="2000" b="1"/>
              <a:t>// this program prints the message</a:t>
            </a:r>
          </a:p>
          <a:p>
            <a:pPr>
              <a:spcBef>
                <a:spcPct val="10000"/>
              </a:spcBef>
            </a:pPr>
            <a:r>
              <a:rPr lang="en-US" altLang="zh-CN" sz="2000" b="1"/>
              <a:t>// “hello everyone” on the screen</a:t>
            </a:r>
          </a:p>
          <a:p>
            <a:pPr>
              <a:spcBef>
                <a:spcPct val="10000"/>
              </a:spcBef>
            </a:pPr>
            <a:endParaRPr lang="en-US" altLang="zh-CN" sz="2000" b="1"/>
          </a:p>
          <a:p>
            <a:pPr>
              <a:spcBef>
                <a:spcPct val="10000"/>
              </a:spcBef>
            </a:pPr>
            <a:r>
              <a:rPr lang="en-US" altLang="zh-CN" sz="2000" b="1"/>
              <a:t>#include &lt;iostream&gt;</a:t>
            </a:r>
          </a:p>
          <a:p>
            <a:pPr>
              <a:spcBef>
                <a:spcPct val="10000"/>
              </a:spcBef>
            </a:pPr>
            <a:endParaRPr lang="en-US" altLang="zh-CN" sz="2000" b="1"/>
          </a:p>
          <a:p>
            <a:pPr>
              <a:spcBef>
                <a:spcPct val="10000"/>
              </a:spcBef>
            </a:pPr>
            <a:r>
              <a:rPr lang="en-US" altLang="zh-CN" sz="2000" b="1"/>
              <a:t>int main()</a:t>
            </a:r>
          </a:p>
          <a:p>
            <a:pPr>
              <a:spcBef>
                <a:spcPct val="10000"/>
              </a:spcBef>
            </a:pPr>
            <a:r>
              <a:rPr lang="en-US" altLang="zh-CN" sz="2000" b="1"/>
              <a:t>{</a:t>
            </a:r>
          </a:p>
          <a:p>
            <a:pPr>
              <a:spcBef>
                <a:spcPct val="10000"/>
              </a:spcBef>
            </a:pPr>
            <a:r>
              <a:rPr lang="en-US" altLang="zh-CN" sz="2000" b="1"/>
              <a:t>  std::cout &lt;&lt; “hello everyone” &lt;&lt; std::endl;</a:t>
            </a:r>
          </a:p>
          <a:p>
            <a:pPr>
              <a:spcBef>
                <a:spcPct val="10000"/>
              </a:spcBef>
            </a:pPr>
            <a:r>
              <a:rPr lang="en-US" altLang="zh-CN" sz="2000" b="1"/>
              <a:t>  return 0;</a:t>
            </a:r>
          </a:p>
          <a:p>
            <a:pPr>
              <a:spcBef>
                <a:spcPct val="10000"/>
              </a:spcBef>
            </a:pPr>
            <a:r>
              <a:rPr lang="en-US" altLang="zh-CN" sz="2000" b="1"/>
              <a:t>}</a:t>
            </a:r>
          </a:p>
        </p:txBody>
      </p:sp>
      <p:sp>
        <p:nvSpPr>
          <p:cNvPr id="16389" name="AutoShape 5"/>
          <p:cNvSpPr>
            <a:spLocks/>
          </p:cNvSpPr>
          <p:nvPr/>
        </p:nvSpPr>
        <p:spPr bwMode="auto">
          <a:xfrm>
            <a:off x="5513388" y="2873375"/>
            <a:ext cx="107950" cy="968375"/>
          </a:xfrm>
          <a:prstGeom prst="rightBrace">
            <a:avLst>
              <a:gd name="adj1" fmla="val 74755"/>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16390" name="AutoShape 6"/>
          <p:cNvSpPr>
            <a:spLocks/>
          </p:cNvSpPr>
          <p:nvPr/>
        </p:nvSpPr>
        <p:spPr bwMode="auto">
          <a:xfrm>
            <a:off x="4086225" y="4110038"/>
            <a:ext cx="88900" cy="403225"/>
          </a:xfrm>
          <a:prstGeom prst="rightBrace">
            <a:avLst>
              <a:gd name="adj1" fmla="val 37798"/>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16391" name="AutoShape 7"/>
          <p:cNvSpPr>
            <a:spLocks/>
          </p:cNvSpPr>
          <p:nvPr/>
        </p:nvSpPr>
        <p:spPr bwMode="auto">
          <a:xfrm>
            <a:off x="6748463" y="5002213"/>
            <a:ext cx="95250" cy="1477962"/>
          </a:xfrm>
          <a:prstGeom prst="rightBrace">
            <a:avLst>
              <a:gd name="adj1" fmla="val 129306"/>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16392" name="Text Box 8"/>
          <p:cNvSpPr txBox="1">
            <a:spLocks noChangeArrowheads="1"/>
          </p:cNvSpPr>
          <p:nvPr/>
        </p:nvSpPr>
        <p:spPr bwMode="auto">
          <a:xfrm>
            <a:off x="6024563" y="3146425"/>
            <a:ext cx="1828800" cy="51911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ea typeface="楷体_GB2312" pitchFamily="49" charset="-122"/>
              </a:rPr>
              <a:t>程序注释</a:t>
            </a:r>
          </a:p>
        </p:txBody>
      </p:sp>
      <p:sp>
        <p:nvSpPr>
          <p:cNvPr id="16393" name="Text Box 9"/>
          <p:cNvSpPr txBox="1">
            <a:spLocks noChangeArrowheads="1"/>
          </p:cNvSpPr>
          <p:nvPr/>
        </p:nvSpPr>
        <p:spPr bwMode="auto">
          <a:xfrm>
            <a:off x="4492625" y="4081463"/>
            <a:ext cx="2255838"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b="1">
                <a:ea typeface="楷体_GB2312" pitchFamily="49" charset="-122"/>
              </a:rPr>
              <a:t>预处理命令</a:t>
            </a:r>
          </a:p>
        </p:txBody>
      </p:sp>
      <p:sp>
        <p:nvSpPr>
          <p:cNvPr id="16394" name="Text Box 10"/>
          <p:cNvSpPr txBox="1">
            <a:spLocks noChangeArrowheads="1"/>
          </p:cNvSpPr>
          <p:nvPr/>
        </p:nvSpPr>
        <p:spPr bwMode="auto">
          <a:xfrm>
            <a:off x="7080250" y="5186363"/>
            <a:ext cx="1546225" cy="51911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ea typeface="楷体_GB2312" pitchFamily="49" charset="-122"/>
              </a:rPr>
              <a:t>主程序</a:t>
            </a:r>
          </a:p>
        </p:txBody>
      </p:sp>
      <p:sp>
        <p:nvSpPr>
          <p:cNvPr id="16395" name="AutoShape 11"/>
          <p:cNvSpPr>
            <a:spLocks noChangeArrowheads="1"/>
          </p:cNvSpPr>
          <p:nvPr/>
        </p:nvSpPr>
        <p:spPr bwMode="auto">
          <a:xfrm rot="-5400000" flipH="1" flipV="1">
            <a:off x="6367463" y="41322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6396" name="AutoShape 12"/>
          <p:cNvSpPr>
            <a:spLocks noChangeArrowheads="1"/>
          </p:cNvSpPr>
          <p:nvPr/>
        </p:nvSpPr>
        <p:spPr bwMode="auto">
          <a:xfrm rot="-5400000" flipH="1" flipV="1">
            <a:off x="7929563" y="32210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6397" name="AutoShape 13"/>
          <p:cNvSpPr>
            <a:spLocks noChangeArrowheads="1"/>
          </p:cNvSpPr>
          <p:nvPr/>
        </p:nvSpPr>
        <p:spPr bwMode="auto">
          <a:xfrm rot="-5400000" flipH="1" flipV="1">
            <a:off x="8386763" y="5249863"/>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6530" name="Rectangle 2"/>
          <p:cNvSpPr>
            <a:spLocks noGrp="1" noChangeArrowheads="1"/>
          </p:cNvSpPr>
          <p:nvPr>
            <p:ph type="title"/>
          </p:nvPr>
        </p:nvSpPr>
        <p:spPr>
          <a:xfrm>
            <a:off x="685800" y="649288"/>
            <a:ext cx="7772400" cy="1143000"/>
          </a:xfrm>
        </p:spPr>
        <p:txBody>
          <a:bodyPr/>
          <a:lstStyle/>
          <a:p>
            <a:pPr eaLnBrk="1" hangingPunct="1">
              <a:defRPr/>
            </a:pPr>
            <a:r>
              <a:rPr lang="zh-CN" altLang="en-US" smtClean="0"/>
              <a:t>多重赋值</a:t>
            </a:r>
          </a:p>
        </p:txBody>
      </p:sp>
      <p:sp>
        <p:nvSpPr>
          <p:cNvPr id="75779" name="Rectangle 4"/>
          <p:cNvSpPr>
            <a:spLocks noChangeArrowheads="1"/>
          </p:cNvSpPr>
          <p:nvPr/>
        </p:nvSpPr>
        <p:spPr bwMode="auto">
          <a:xfrm>
            <a:off x="939800" y="1901825"/>
            <a:ext cx="2057400" cy="519113"/>
          </a:xfrm>
          <a:prstGeom prst="rect">
            <a:avLst/>
          </a:prstGeom>
          <a:noFill/>
          <a:ln w="9525">
            <a:noFill/>
            <a:miter lim="800000"/>
            <a:headEnd/>
            <a:tailEnd/>
          </a:ln>
        </p:spPr>
        <p:txBody>
          <a:bodyPr>
            <a:spAutoFit/>
          </a:bodyPr>
          <a:lstStyle/>
          <a:p>
            <a:r>
              <a:rPr lang="en-US" altLang="zh-CN" b="1">
                <a:latin typeface="Times New Roman" pitchFamily="18" charset="0"/>
                <a:ea typeface="楷体_GB2312" pitchFamily="49" charset="-122"/>
              </a:rPr>
              <a:t>a = b = c = 5</a:t>
            </a:r>
            <a:r>
              <a:rPr lang="en-US" altLang="zh-CN">
                <a:latin typeface="Times New Roman" pitchFamily="18" charset="0"/>
                <a:ea typeface="宋体" charset="-122"/>
              </a:rPr>
              <a:t> </a:t>
            </a:r>
          </a:p>
        </p:txBody>
      </p:sp>
      <p:sp>
        <p:nvSpPr>
          <p:cNvPr id="75780" name="Rectangle 5"/>
          <p:cNvSpPr>
            <a:spLocks noChangeArrowheads="1"/>
          </p:cNvSpPr>
          <p:nvPr/>
        </p:nvSpPr>
        <p:spPr bwMode="auto">
          <a:xfrm>
            <a:off x="3378200" y="1901825"/>
            <a:ext cx="3810000" cy="519113"/>
          </a:xfrm>
          <a:prstGeom prst="rect">
            <a:avLst/>
          </a:prstGeom>
          <a:noFill/>
          <a:ln w="9525">
            <a:noFill/>
            <a:miter lim="800000"/>
            <a:headEnd/>
            <a:tailEnd/>
          </a:ln>
        </p:spPr>
        <p:txBody>
          <a:bodyPr>
            <a:spAutoFit/>
          </a:bodyPr>
          <a:lstStyle/>
          <a:p>
            <a:r>
              <a:rPr lang="zh-CN" altLang="en-US" b="1">
                <a:latin typeface="Times New Roman" pitchFamily="18" charset="0"/>
                <a:ea typeface="楷体_GB2312" pitchFamily="49" charset="-122"/>
              </a:rPr>
              <a:t>给</a:t>
            </a:r>
            <a:r>
              <a:rPr lang="en-US" altLang="zh-CN" b="1">
                <a:latin typeface="Times New Roman" pitchFamily="18" charset="0"/>
                <a:ea typeface="楷体_GB2312" pitchFamily="49" charset="-122"/>
              </a:rPr>
              <a:t>a, b, c</a:t>
            </a:r>
            <a:r>
              <a:rPr lang="zh-CN" altLang="en-US" b="1">
                <a:latin typeface="Times New Roman" pitchFamily="18" charset="0"/>
                <a:ea typeface="楷体_GB2312" pitchFamily="49" charset="-122"/>
              </a:rPr>
              <a:t>均赋值</a:t>
            </a:r>
            <a:r>
              <a:rPr lang="en-US" altLang="zh-CN" b="1">
                <a:latin typeface="Times New Roman" pitchFamily="18" charset="0"/>
                <a:ea typeface="楷体_GB2312" pitchFamily="49" charset="-122"/>
              </a:rPr>
              <a:t>5</a:t>
            </a:r>
            <a:r>
              <a:rPr lang="en-US" altLang="zh-CN">
                <a:latin typeface="Times New Roman" pitchFamily="18" charset="0"/>
                <a:ea typeface="宋体" charset="-122"/>
              </a:rPr>
              <a:t> </a:t>
            </a:r>
          </a:p>
        </p:txBody>
      </p:sp>
      <p:sp>
        <p:nvSpPr>
          <p:cNvPr id="75781" name="Rectangle 9"/>
          <p:cNvSpPr>
            <a:spLocks noChangeArrowheads="1"/>
          </p:cNvSpPr>
          <p:nvPr/>
        </p:nvSpPr>
        <p:spPr bwMode="auto">
          <a:xfrm>
            <a:off x="685800" y="2486025"/>
            <a:ext cx="7772400" cy="3683000"/>
          </a:xfrm>
          <a:prstGeom prst="rect">
            <a:avLst/>
          </a:prstGeom>
          <a:noFill/>
          <a:ln w="12700" cap="sq" algn="ctr">
            <a:noFill/>
            <a:miter lim="800000"/>
            <a:headEnd type="none" w="sm" len="sm"/>
            <a:tailEnd type="none" w="sm" len="sm"/>
          </a:ln>
        </p:spPr>
        <p:txBody>
          <a:bodyPr anchor="ctr">
            <a:spAutoFit/>
          </a:bodyPr>
          <a:lstStyle/>
          <a:p>
            <a:pPr>
              <a:lnSpc>
                <a:spcPct val="140000"/>
              </a:lnSpc>
            </a:pPr>
            <a:r>
              <a:rPr lang="zh-CN" altLang="en-US" b="1">
                <a:latin typeface="楷体_GB2312" pitchFamily="49" charset="-122"/>
                <a:ea typeface="楷体_GB2312" pitchFamily="49" charset="-122"/>
              </a:rPr>
              <a:t>当用到多重赋值时，要保证所有的变量都是同类型的，以避免在自动类型转换时出现与预期不相符的结果的可能性。如变量</a:t>
            </a:r>
            <a:r>
              <a:rPr lang="en-US" altLang="zh-CN" b="1">
                <a:latin typeface="楷体_GB2312" pitchFamily="49" charset="-122"/>
                <a:ea typeface="楷体_GB2312" pitchFamily="49" charset="-122"/>
              </a:rPr>
              <a:t>d</a:t>
            </a:r>
            <a:r>
              <a:rPr lang="zh-CN" altLang="en-US" b="1">
                <a:latin typeface="楷体_GB2312" pitchFamily="49" charset="-122"/>
                <a:ea typeface="楷体_GB2312" pitchFamily="49" charset="-122"/>
              </a:rPr>
              <a:t>定义为</a:t>
            </a:r>
            <a:r>
              <a:rPr lang="en-US" altLang="zh-CN" b="1">
                <a:latin typeface="楷体_GB2312" pitchFamily="49" charset="-122"/>
                <a:ea typeface="楷体_GB2312" pitchFamily="49" charset="-122"/>
              </a:rPr>
              <a:t>double,</a:t>
            </a:r>
            <a:r>
              <a:rPr lang="zh-CN" altLang="en-US" b="1">
                <a:latin typeface="楷体_GB2312" pitchFamily="49" charset="-122"/>
                <a:ea typeface="楷体_GB2312" pitchFamily="49" charset="-122"/>
              </a:rPr>
              <a:t>变量</a:t>
            </a:r>
            <a:r>
              <a:rPr lang="en-US" altLang="zh-CN" b="1">
                <a:latin typeface="楷体_GB2312" pitchFamily="49" charset="-122"/>
                <a:ea typeface="楷体_GB2312" pitchFamily="49" charset="-122"/>
              </a:rPr>
              <a:t>i</a:t>
            </a:r>
            <a:r>
              <a:rPr lang="zh-CN" altLang="en-US" b="1">
                <a:latin typeface="楷体_GB2312" pitchFamily="49" charset="-122"/>
                <a:ea typeface="楷体_GB2312" pitchFamily="49" charset="-122"/>
              </a:rPr>
              <a:t>定义为</a:t>
            </a:r>
            <a:r>
              <a:rPr lang="en-US" altLang="zh-CN" b="1">
                <a:latin typeface="楷体_GB2312" pitchFamily="49" charset="-122"/>
                <a:ea typeface="楷体_GB2312" pitchFamily="49" charset="-122"/>
              </a:rPr>
              <a:t>int</a:t>
            </a:r>
            <a:r>
              <a:rPr lang="zh-CN" altLang="en-US" b="1">
                <a:latin typeface="楷体_GB2312" pitchFamily="49" charset="-122"/>
                <a:ea typeface="楷体_GB2312" pitchFamily="49" charset="-122"/>
              </a:rPr>
              <a:t>，语句	</a:t>
            </a:r>
          </a:p>
          <a:p>
            <a:pPr>
              <a:lnSpc>
                <a:spcPct val="140000"/>
              </a:lnSpc>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d = i = 1.5;	</a:t>
            </a:r>
          </a:p>
          <a:p>
            <a:pPr>
              <a:lnSpc>
                <a:spcPct val="140000"/>
              </a:lnSpc>
            </a:pPr>
            <a:r>
              <a:rPr lang="zh-CN" altLang="en-US" b="1">
                <a:latin typeface="楷体_GB2312" pitchFamily="49" charset="-122"/>
                <a:ea typeface="楷体_GB2312" pitchFamily="49" charset="-122"/>
              </a:rPr>
              <a:t>的结果是：</a:t>
            </a:r>
            <a:r>
              <a:rPr lang="en-US" altLang="zh-CN" b="1">
                <a:latin typeface="楷体_GB2312" pitchFamily="49" charset="-122"/>
                <a:ea typeface="楷体_GB2312" pitchFamily="49" charset="-122"/>
              </a:rPr>
              <a:t>i</a:t>
            </a:r>
            <a:r>
              <a:rPr lang="zh-CN" altLang="en-US" b="1">
                <a:latin typeface="楷体_GB2312" pitchFamily="49" charset="-122"/>
                <a:ea typeface="楷体_GB2312" pitchFamily="49" charset="-122"/>
              </a:rPr>
              <a:t>等于</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d</a:t>
            </a:r>
            <a:r>
              <a:rPr lang="zh-CN" altLang="en-US" b="1">
                <a:latin typeface="楷体_GB2312" pitchFamily="49" charset="-122"/>
                <a:ea typeface="楷体_GB2312" pitchFamily="49" charset="-122"/>
              </a:rPr>
              <a:t>等于</a:t>
            </a:r>
            <a:r>
              <a:rPr lang="en-US" altLang="zh-CN" b="1">
                <a:latin typeface="楷体_GB2312" pitchFamily="49" charset="-122"/>
                <a:ea typeface="楷体_GB2312" pitchFamily="49" charset="-122"/>
              </a:rPr>
              <a:t>1.0</a:t>
            </a:r>
            <a:r>
              <a:rPr lang="en-US" altLang="zh-CN">
                <a:latin typeface="楷体_GB2312" pitchFamily="49" charset="-122"/>
                <a:ea typeface="楷体_GB2312" pitchFamily="49" charset="-122"/>
              </a:rPr>
              <a:t> </a:t>
            </a:r>
            <a:r>
              <a:rPr lang="en-US" altLang="zh-CN" b="1">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9602" name="Rectangle 2"/>
          <p:cNvSpPr>
            <a:spLocks noGrp="1" noChangeArrowheads="1"/>
          </p:cNvSpPr>
          <p:nvPr>
            <p:ph type="title"/>
          </p:nvPr>
        </p:nvSpPr>
        <p:spPr>
          <a:xfrm>
            <a:off x="685800" y="300038"/>
            <a:ext cx="7772400" cy="1143000"/>
          </a:xfrm>
        </p:spPr>
        <p:txBody>
          <a:bodyPr/>
          <a:lstStyle/>
          <a:p>
            <a:pPr marL="838200" indent="-838200" eaLnBrk="1" hangingPunct="1">
              <a:defRPr/>
            </a:pPr>
            <a:r>
              <a:rPr lang="zh-CN" altLang="en-US" smtClean="0"/>
              <a:t>复合赋值运算</a:t>
            </a:r>
          </a:p>
        </p:txBody>
      </p:sp>
      <p:sp>
        <p:nvSpPr>
          <p:cNvPr id="76803" name="Rectangle 3"/>
          <p:cNvSpPr>
            <a:spLocks noGrp="1" noChangeArrowheads="1"/>
          </p:cNvSpPr>
          <p:nvPr>
            <p:ph type="body" idx="1"/>
          </p:nvPr>
        </p:nvSpPr>
        <p:spPr>
          <a:xfrm>
            <a:off x="685800" y="1443038"/>
            <a:ext cx="8062913" cy="5414962"/>
          </a:xfrm>
        </p:spPr>
        <p:txBody>
          <a:bodyPr/>
          <a:lstStyle/>
          <a:p>
            <a:pPr eaLnBrk="1" hangingPunct="1">
              <a:lnSpc>
                <a:spcPct val="110000"/>
              </a:lnSpc>
            </a:pPr>
            <a:r>
              <a:rPr lang="zh-CN" altLang="en-US" sz="2800" smtClean="0"/>
              <a:t>其它运算符与赋值运算符结合的运算符称为复合赋值运算符 </a:t>
            </a:r>
          </a:p>
          <a:p>
            <a:pPr eaLnBrk="1" hangingPunct="1">
              <a:lnSpc>
                <a:spcPct val="110000"/>
              </a:lnSpc>
            </a:pPr>
            <a:r>
              <a:rPr lang="zh-CN" altLang="en-US" sz="2800" smtClean="0"/>
              <a:t>常用的复合赋值运算符有：</a:t>
            </a:r>
            <a:r>
              <a:rPr lang="en-US" altLang="zh-CN" sz="2800" smtClean="0"/>
              <a:t>+=</a:t>
            </a:r>
            <a:r>
              <a:rPr lang="zh-CN" altLang="en-US" sz="2800" smtClean="0"/>
              <a:t>，</a:t>
            </a:r>
            <a:r>
              <a:rPr lang="en-US" altLang="zh-CN" sz="2800" smtClean="0"/>
              <a:t>-=</a:t>
            </a:r>
            <a:r>
              <a:rPr lang="zh-CN" altLang="en-US" sz="2800" smtClean="0"/>
              <a:t>，*</a:t>
            </a:r>
            <a:r>
              <a:rPr lang="en-US" altLang="zh-CN" sz="2800" smtClean="0"/>
              <a:t>=</a:t>
            </a:r>
            <a:r>
              <a:rPr lang="zh-CN" altLang="en-US" sz="2800" smtClean="0"/>
              <a:t>，</a:t>
            </a:r>
            <a:r>
              <a:rPr lang="en-US" altLang="zh-CN" sz="2800" smtClean="0"/>
              <a:t>/=</a:t>
            </a:r>
            <a:r>
              <a:rPr lang="zh-CN" altLang="en-US" sz="2800" smtClean="0"/>
              <a:t>，</a:t>
            </a:r>
            <a:r>
              <a:rPr lang="en-US" altLang="zh-CN" sz="2800" smtClean="0"/>
              <a:t>%=</a:t>
            </a:r>
          </a:p>
          <a:p>
            <a:pPr eaLnBrk="1" hangingPunct="1">
              <a:lnSpc>
                <a:spcPct val="110000"/>
              </a:lnSpc>
            </a:pPr>
            <a:r>
              <a:rPr lang="zh-CN" altLang="en-US" sz="2800" smtClean="0"/>
              <a:t>变量 </a:t>
            </a:r>
            <a:r>
              <a:rPr lang="en-US" altLang="zh-CN" sz="2800" smtClean="0"/>
              <a:t>op = </a:t>
            </a:r>
            <a:r>
              <a:rPr lang="zh-CN" altLang="en-US" sz="2800" smtClean="0"/>
              <a:t>表达式</a:t>
            </a:r>
            <a:r>
              <a:rPr lang="en-US" altLang="zh-CN" sz="2800" smtClean="0"/>
              <a:t>; </a:t>
            </a:r>
          </a:p>
          <a:p>
            <a:pPr eaLnBrk="1" hangingPunct="1">
              <a:lnSpc>
                <a:spcPct val="110000"/>
              </a:lnSpc>
              <a:buFont typeface="Wingdings" pitchFamily="2" charset="2"/>
              <a:buNone/>
            </a:pPr>
            <a:r>
              <a:rPr lang="en-US" altLang="zh-CN" sz="2800" smtClean="0"/>
              <a:t>     </a:t>
            </a:r>
            <a:r>
              <a:rPr lang="zh-CN" altLang="en-US" sz="2800" smtClean="0"/>
              <a:t>等价于：变量 </a:t>
            </a:r>
            <a:r>
              <a:rPr lang="en-US" altLang="zh-CN" sz="2800" smtClean="0"/>
              <a:t>= </a:t>
            </a:r>
            <a:r>
              <a:rPr lang="zh-CN" altLang="en-US" sz="2800" smtClean="0"/>
              <a:t>变量 </a:t>
            </a:r>
            <a:r>
              <a:rPr lang="en-US" altLang="zh-CN" sz="2800" smtClean="0"/>
              <a:t>op </a:t>
            </a:r>
            <a:r>
              <a:rPr lang="zh-CN" altLang="en-US" sz="2800" smtClean="0"/>
              <a:t>表达式</a:t>
            </a:r>
            <a:r>
              <a:rPr lang="en-US" altLang="zh-CN" sz="2800" smtClean="0"/>
              <a:t>;</a:t>
            </a:r>
          </a:p>
          <a:p>
            <a:pPr eaLnBrk="1" hangingPunct="1">
              <a:lnSpc>
                <a:spcPct val="110000"/>
              </a:lnSpc>
            </a:pPr>
            <a:r>
              <a:rPr lang="zh-CN" altLang="en-US" sz="2800" smtClean="0"/>
              <a:t>如：</a:t>
            </a:r>
            <a:r>
              <a:rPr lang="zh-CN" altLang="fr-FR" sz="2800" smtClean="0"/>
              <a:t> </a:t>
            </a:r>
            <a:r>
              <a:rPr lang="fr-FR" altLang="zh-CN" sz="2800" smtClean="0"/>
              <a:t>balance += deposit; </a:t>
            </a:r>
          </a:p>
          <a:p>
            <a:pPr eaLnBrk="1" hangingPunct="1">
              <a:lnSpc>
                <a:spcPct val="110000"/>
              </a:lnSpc>
              <a:buFont typeface="Wingdings" pitchFamily="2" charset="2"/>
              <a:buNone/>
            </a:pPr>
            <a:r>
              <a:rPr lang="fr-FR" altLang="zh-CN" sz="2800" smtClean="0"/>
              <a:t>               balance -= surcharge; </a:t>
            </a:r>
          </a:p>
          <a:p>
            <a:pPr eaLnBrk="1" hangingPunct="1">
              <a:lnSpc>
                <a:spcPct val="110000"/>
              </a:lnSpc>
              <a:buFont typeface="Wingdings" pitchFamily="2" charset="2"/>
              <a:buNone/>
            </a:pPr>
            <a:r>
              <a:rPr lang="fr-FR" altLang="zh-CN" sz="2800" smtClean="0"/>
              <a:t>               x /= 10;</a:t>
            </a:r>
          </a:p>
          <a:p>
            <a:pPr eaLnBrk="1" hangingPunct="1">
              <a:lnSpc>
                <a:spcPct val="110000"/>
              </a:lnSpc>
              <a:buFont typeface="Wingdings" pitchFamily="2" charset="2"/>
              <a:buNone/>
            </a:pPr>
            <a:r>
              <a:rPr lang="fr-FR" altLang="zh-CN" sz="2800" smtClean="0"/>
              <a:t>               </a:t>
            </a:r>
            <a:r>
              <a:rPr lang="fr-FR" altLang="zh-CN" sz="2800" smtClean="0">
                <a:solidFill>
                  <a:srgbClr val="C00000"/>
                </a:solidFill>
              </a:rPr>
              <a:t>salary *=2</a:t>
            </a:r>
            <a:r>
              <a:rPr lang="en-US" altLang="zh-CN" sz="2800" smtClean="0">
                <a:solidFill>
                  <a:srgbClr val="C00000"/>
                </a:solidFill>
              </a:rPr>
              <a:t>+100</a:t>
            </a:r>
          </a:p>
          <a:p>
            <a:pPr eaLnBrk="1" hangingPunct="1">
              <a:lnSpc>
                <a:spcPct val="110000"/>
              </a:lnSpc>
              <a:buFont typeface="Wingdings" pitchFamily="2" charset="2"/>
              <a:buNone/>
            </a:pPr>
            <a:r>
              <a:rPr lang="en-US" altLang="zh-CN" sz="2800" smtClean="0">
                <a:solidFill>
                  <a:srgbClr val="C00000"/>
                </a:solidFill>
              </a:rPr>
              <a:t>//salary= salary *(2+100);</a:t>
            </a:r>
            <a:r>
              <a:rPr lang="fr-FR" altLang="zh-CN" sz="2800" smtClean="0"/>
              <a:t>; </a:t>
            </a:r>
            <a:endParaRPr lang="en-US" altLang="zh-CN" sz="280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0626" name="Rectangle 2"/>
          <p:cNvSpPr>
            <a:spLocks noGrp="1" noChangeArrowheads="1"/>
          </p:cNvSpPr>
          <p:nvPr>
            <p:ph type="title"/>
          </p:nvPr>
        </p:nvSpPr>
        <p:spPr/>
        <p:txBody>
          <a:bodyPr/>
          <a:lstStyle/>
          <a:p>
            <a:pPr eaLnBrk="1" hangingPunct="1">
              <a:defRPr/>
            </a:pPr>
            <a:r>
              <a:rPr lang="zh-CN" altLang="en-US" smtClean="0"/>
              <a:t>第二章 通过例子学习 </a:t>
            </a:r>
          </a:p>
        </p:txBody>
      </p:sp>
      <p:sp>
        <p:nvSpPr>
          <p:cNvPr id="77827" name="AutoShape 3"/>
          <p:cNvSpPr>
            <a:spLocks noChangeArrowheads="1"/>
          </p:cNvSpPr>
          <p:nvPr/>
        </p:nvSpPr>
        <p:spPr bwMode="auto">
          <a:xfrm rot="-5400000" flipH="1" flipV="1">
            <a:off x="3314700" y="2730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7828" name="AutoShape 4"/>
          <p:cNvSpPr>
            <a:spLocks noChangeArrowheads="1"/>
          </p:cNvSpPr>
          <p:nvPr/>
        </p:nvSpPr>
        <p:spPr bwMode="auto">
          <a:xfrm rot="-5400000" flipH="1" flipV="1">
            <a:off x="3314700" y="2120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7829" name="Rectangle 5"/>
          <p:cNvSpPr>
            <a:spLocks noGrp="1" noChangeArrowheads="1"/>
          </p:cNvSpPr>
          <p:nvPr>
            <p:ph type="body" idx="1"/>
          </p:nvPr>
        </p:nvSpPr>
        <p:spPr>
          <a:xfrm>
            <a:off x="685800" y="1981200"/>
            <a:ext cx="2390775" cy="4114800"/>
          </a:xfrm>
        </p:spPr>
        <p:txBody>
          <a:bodyPr/>
          <a:lstStyle/>
          <a:p>
            <a:pPr eaLnBrk="1" hangingPunct="1">
              <a:lnSpc>
                <a:spcPct val="120000"/>
              </a:lnSpc>
              <a:buFont typeface="Wingdings" pitchFamily="2" charset="2"/>
              <a:buNone/>
            </a:pPr>
            <a:r>
              <a:rPr lang="zh-CN" altLang="en-US" sz="2800" smtClean="0"/>
              <a:t>第一个程序</a:t>
            </a:r>
          </a:p>
          <a:p>
            <a:pPr eaLnBrk="1" hangingPunct="1">
              <a:lnSpc>
                <a:spcPct val="120000"/>
              </a:lnSpc>
              <a:buFont typeface="Wingdings" pitchFamily="2" charset="2"/>
              <a:buNone/>
            </a:pPr>
            <a:r>
              <a:rPr lang="zh-CN" altLang="en-US" sz="2800" smtClean="0"/>
              <a:t>第二个程序</a:t>
            </a:r>
          </a:p>
          <a:p>
            <a:pPr eaLnBrk="1" hangingPunct="1">
              <a:lnSpc>
                <a:spcPct val="120000"/>
              </a:lnSpc>
              <a:buFont typeface="Wingdings" pitchFamily="2" charset="2"/>
              <a:buNone/>
            </a:pPr>
            <a:r>
              <a:rPr lang="zh-CN" altLang="en-US" sz="2800" smtClean="0"/>
              <a:t>变量定义</a:t>
            </a:r>
          </a:p>
          <a:p>
            <a:pPr eaLnBrk="1" hangingPunct="1">
              <a:lnSpc>
                <a:spcPct val="120000"/>
              </a:lnSpc>
              <a:buFont typeface="Wingdings" pitchFamily="2" charset="2"/>
              <a:buNone/>
            </a:pPr>
            <a:r>
              <a:rPr lang="zh-CN" altLang="en-US" sz="2800" smtClean="0"/>
              <a:t>数据类型</a:t>
            </a:r>
          </a:p>
          <a:p>
            <a:pPr eaLnBrk="1" hangingPunct="1">
              <a:lnSpc>
                <a:spcPct val="120000"/>
              </a:lnSpc>
              <a:buFont typeface="Wingdings" pitchFamily="2" charset="2"/>
              <a:buNone/>
            </a:pPr>
            <a:r>
              <a:rPr lang="zh-CN" altLang="en-US" sz="2800" smtClean="0"/>
              <a:t>符号常量</a:t>
            </a:r>
          </a:p>
          <a:p>
            <a:pPr eaLnBrk="1" hangingPunct="1">
              <a:lnSpc>
                <a:spcPct val="120000"/>
              </a:lnSpc>
              <a:buFont typeface="Wingdings" pitchFamily="2" charset="2"/>
              <a:buNone/>
            </a:pPr>
            <a:r>
              <a:rPr lang="zh-CN" altLang="en-US" sz="2800" smtClean="0"/>
              <a:t>算术表达式</a:t>
            </a:r>
          </a:p>
        </p:txBody>
      </p:sp>
      <p:sp>
        <p:nvSpPr>
          <p:cNvPr id="77830" name="Rectangle 6"/>
          <p:cNvSpPr>
            <a:spLocks noChangeArrowheads="1"/>
          </p:cNvSpPr>
          <p:nvPr/>
        </p:nvSpPr>
        <p:spPr bwMode="auto">
          <a:xfrm>
            <a:off x="4559300" y="2133600"/>
            <a:ext cx="3095625"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赋值表达式</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自增自减运算符</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强制类型转换</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数据的输入输出</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构思一个程序</a:t>
            </a:r>
          </a:p>
        </p:txBody>
      </p:sp>
      <p:sp>
        <p:nvSpPr>
          <p:cNvPr id="77831" name="AutoShape 7"/>
          <p:cNvSpPr>
            <a:spLocks noChangeArrowheads="1"/>
          </p:cNvSpPr>
          <p:nvPr/>
        </p:nvSpPr>
        <p:spPr bwMode="auto">
          <a:xfrm rot="-5400000" flipH="1" flipV="1">
            <a:off x="7502525" y="30099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77832" name="AutoShape 8"/>
          <p:cNvSpPr>
            <a:spLocks noChangeArrowheads="1"/>
          </p:cNvSpPr>
          <p:nvPr/>
        </p:nvSpPr>
        <p:spPr bwMode="auto">
          <a:xfrm rot="-5400000" flipH="1" flipV="1">
            <a:off x="7502525" y="23368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7833" name="AutoShape 9"/>
          <p:cNvSpPr>
            <a:spLocks noChangeArrowheads="1"/>
          </p:cNvSpPr>
          <p:nvPr/>
        </p:nvSpPr>
        <p:spPr bwMode="auto">
          <a:xfrm rot="-5400000" flipH="1" flipV="1">
            <a:off x="7502525" y="48958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77834" name="AutoShape 10"/>
          <p:cNvSpPr>
            <a:spLocks noChangeArrowheads="1"/>
          </p:cNvSpPr>
          <p:nvPr/>
        </p:nvSpPr>
        <p:spPr bwMode="auto">
          <a:xfrm rot="-5400000" flipH="1" flipV="1">
            <a:off x="7502525" y="36576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77835" name="AutoShape 11"/>
          <p:cNvSpPr>
            <a:spLocks noChangeArrowheads="1"/>
          </p:cNvSpPr>
          <p:nvPr/>
        </p:nvSpPr>
        <p:spPr bwMode="auto">
          <a:xfrm rot="-5400000" flipH="1" flipV="1">
            <a:off x="7502525" y="42672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77836" name="AutoShape 12"/>
          <p:cNvSpPr>
            <a:spLocks noChangeArrowheads="1"/>
          </p:cNvSpPr>
          <p:nvPr/>
        </p:nvSpPr>
        <p:spPr bwMode="auto">
          <a:xfrm rot="-5400000" flipH="1" flipV="1">
            <a:off x="3289300" y="51371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7837" name="AutoShape 13"/>
          <p:cNvSpPr>
            <a:spLocks noChangeArrowheads="1"/>
          </p:cNvSpPr>
          <p:nvPr/>
        </p:nvSpPr>
        <p:spPr bwMode="auto">
          <a:xfrm rot="-5400000" flipH="1" flipV="1">
            <a:off x="3289300" y="44704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7838" name="AutoShape 14"/>
          <p:cNvSpPr>
            <a:spLocks noChangeArrowheads="1"/>
          </p:cNvSpPr>
          <p:nvPr/>
        </p:nvSpPr>
        <p:spPr bwMode="auto">
          <a:xfrm rot="-5400000" flipH="1" flipV="1">
            <a:off x="3289300" y="3898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7839" name="AutoShape 15"/>
          <p:cNvSpPr>
            <a:spLocks noChangeArrowheads="1"/>
          </p:cNvSpPr>
          <p:nvPr/>
        </p:nvSpPr>
        <p:spPr bwMode="auto">
          <a:xfrm rot="-5400000" flipH="1" flipV="1">
            <a:off x="3289300" y="33147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650" name="Rectangle 2"/>
          <p:cNvSpPr>
            <a:spLocks noGrp="1" noChangeArrowheads="1"/>
          </p:cNvSpPr>
          <p:nvPr>
            <p:ph type="title"/>
          </p:nvPr>
        </p:nvSpPr>
        <p:spPr/>
        <p:txBody>
          <a:bodyPr/>
          <a:lstStyle/>
          <a:p>
            <a:pPr eaLnBrk="1" hangingPunct="1">
              <a:defRPr/>
            </a:pPr>
            <a:r>
              <a:rPr lang="zh-CN" altLang="en-US" smtClean="0"/>
              <a:t>自增、自减运算符</a:t>
            </a:r>
          </a:p>
        </p:txBody>
      </p:sp>
      <p:sp>
        <p:nvSpPr>
          <p:cNvPr id="78851" name="Rectangle 3"/>
          <p:cNvSpPr>
            <a:spLocks noGrp="1" noChangeArrowheads="1"/>
          </p:cNvSpPr>
          <p:nvPr>
            <p:ph type="body" idx="1"/>
          </p:nvPr>
        </p:nvSpPr>
        <p:spPr>
          <a:xfrm>
            <a:off x="284163" y="1981200"/>
            <a:ext cx="8589962" cy="4114800"/>
          </a:xfrm>
        </p:spPr>
        <p:txBody>
          <a:bodyPr/>
          <a:lstStyle/>
          <a:p>
            <a:pPr eaLnBrk="1" hangingPunct="1"/>
            <a:r>
              <a:rPr lang="zh-CN" altLang="en-US" smtClean="0"/>
              <a:t>自增、自减运算符：</a:t>
            </a:r>
            <a:r>
              <a:rPr lang="en-US" altLang="zh-CN" smtClean="0"/>
              <a:t>++</a:t>
            </a:r>
            <a:r>
              <a:rPr lang="zh-CN" altLang="en-US" smtClean="0"/>
              <a:t>，</a:t>
            </a:r>
            <a:r>
              <a:rPr lang="en-US" altLang="zh-CN" smtClean="0"/>
              <a:t>- -</a:t>
            </a:r>
          </a:p>
          <a:p>
            <a:pPr eaLnBrk="1" hangingPunct="1">
              <a:buFont typeface="Wingdings" pitchFamily="2" charset="2"/>
              <a:buNone/>
            </a:pPr>
            <a:r>
              <a:rPr lang="en-US" altLang="zh-CN" smtClean="0"/>
              <a:t>       </a:t>
            </a:r>
            <a:r>
              <a:rPr lang="zh-CN" altLang="en-US" smtClean="0"/>
              <a:t>相当于</a:t>
            </a:r>
            <a:r>
              <a:rPr lang="en-US" altLang="zh-CN" smtClean="0"/>
              <a:t>+=1</a:t>
            </a:r>
            <a:r>
              <a:rPr lang="zh-CN" altLang="en-US" smtClean="0"/>
              <a:t>和</a:t>
            </a:r>
            <a:r>
              <a:rPr lang="en-US" altLang="zh-CN" smtClean="0"/>
              <a:t>-=1, </a:t>
            </a:r>
            <a:r>
              <a:rPr lang="zh-CN" altLang="en-US" smtClean="0"/>
              <a:t>它有前缀和后缀两种用法</a:t>
            </a:r>
          </a:p>
          <a:p>
            <a:pPr eaLnBrk="1" hangingPunct="1">
              <a:buFont typeface="Wingdings" pitchFamily="2" charset="2"/>
              <a:buNone/>
            </a:pPr>
            <a:r>
              <a:rPr lang="zh-CN" altLang="en-US" smtClean="0"/>
              <a:t>       </a:t>
            </a:r>
            <a:r>
              <a:rPr lang="en-US" altLang="zh-CN" smtClean="0"/>
              <a:t>++k,  k++,  - -k,  k- -</a:t>
            </a:r>
            <a:r>
              <a:rPr lang="zh-CN" altLang="en-US" smtClean="0"/>
              <a:t>，</a:t>
            </a:r>
          </a:p>
          <a:p>
            <a:pPr eaLnBrk="1" hangingPunct="1">
              <a:buFont typeface="Wingdings" pitchFamily="2" charset="2"/>
              <a:buNone/>
            </a:pPr>
            <a:r>
              <a:rPr lang="zh-CN" altLang="en-US" smtClean="0"/>
              <a:t>       但含义有所不同。如：</a:t>
            </a:r>
            <a:r>
              <a:rPr lang="en-US" altLang="zh-CN" smtClean="0">
                <a:ea typeface="宋体" charset="-122"/>
              </a:rPr>
              <a:t>i=3</a:t>
            </a:r>
            <a:r>
              <a:rPr lang="en-US" altLang="zh-CN" sz="1500" b="0" smtClean="0">
                <a:ea typeface="宋体" charset="-122"/>
              </a:rPr>
              <a:t> </a:t>
            </a:r>
            <a:endParaRPr lang="en-US" altLang="zh-CN" smtClean="0"/>
          </a:p>
        </p:txBody>
      </p:sp>
      <p:sp>
        <p:nvSpPr>
          <p:cNvPr id="78852" name="Rectangle 4"/>
          <p:cNvSpPr>
            <a:spLocks noChangeArrowheads="1"/>
          </p:cNvSpPr>
          <p:nvPr/>
        </p:nvSpPr>
        <p:spPr bwMode="auto">
          <a:xfrm>
            <a:off x="1854200" y="4356100"/>
            <a:ext cx="1066800" cy="519113"/>
          </a:xfrm>
          <a:prstGeom prst="rect">
            <a:avLst/>
          </a:prstGeom>
          <a:noFill/>
          <a:ln w="9525">
            <a:noFill/>
            <a:miter lim="800000"/>
            <a:headEnd/>
            <a:tailEnd/>
          </a:ln>
        </p:spPr>
        <p:txBody>
          <a:bodyPr>
            <a:spAutoFit/>
          </a:bodyPr>
          <a:lstStyle/>
          <a:p>
            <a:r>
              <a:rPr lang="en-US" altLang="zh-CN" b="1">
                <a:latin typeface="Times New Roman" pitchFamily="18" charset="0"/>
                <a:ea typeface="宋体" charset="-122"/>
              </a:rPr>
              <a:t>j=i++</a:t>
            </a:r>
            <a:r>
              <a:rPr lang="en-US" altLang="zh-CN">
                <a:latin typeface="Times New Roman" pitchFamily="18" charset="0"/>
                <a:ea typeface="宋体" charset="-122"/>
              </a:rPr>
              <a:t> </a:t>
            </a:r>
          </a:p>
        </p:txBody>
      </p:sp>
      <p:sp>
        <p:nvSpPr>
          <p:cNvPr id="78853" name="Rectangle 5"/>
          <p:cNvSpPr>
            <a:spLocks noChangeArrowheads="1"/>
          </p:cNvSpPr>
          <p:nvPr/>
        </p:nvSpPr>
        <p:spPr bwMode="auto">
          <a:xfrm>
            <a:off x="3606800" y="4356100"/>
            <a:ext cx="2473325" cy="519113"/>
          </a:xfrm>
          <a:prstGeom prst="rect">
            <a:avLst/>
          </a:prstGeom>
          <a:noFill/>
          <a:ln w="9525">
            <a:noFill/>
            <a:miter lim="800000"/>
            <a:headEnd/>
            <a:tailEnd/>
          </a:ln>
        </p:spPr>
        <p:txBody>
          <a:bodyPr>
            <a:spAutoFit/>
          </a:bodyPr>
          <a:lstStyle/>
          <a:p>
            <a:r>
              <a:rPr lang="en-US" altLang="zh-CN" b="1">
                <a:latin typeface="Times New Roman" pitchFamily="18" charset="0"/>
                <a:ea typeface="宋体" charset="-122"/>
              </a:rPr>
              <a:t>i=4    j=3</a:t>
            </a:r>
            <a:r>
              <a:rPr lang="en-US" altLang="zh-CN">
                <a:latin typeface="Times New Roman" pitchFamily="18" charset="0"/>
                <a:ea typeface="宋体" charset="-122"/>
              </a:rPr>
              <a:t> </a:t>
            </a:r>
          </a:p>
        </p:txBody>
      </p:sp>
      <p:sp>
        <p:nvSpPr>
          <p:cNvPr id="78854" name="Rectangle 6"/>
          <p:cNvSpPr>
            <a:spLocks noChangeArrowheads="1"/>
          </p:cNvSpPr>
          <p:nvPr/>
        </p:nvSpPr>
        <p:spPr bwMode="auto">
          <a:xfrm>
            <a:off x="1854200" y="4813300"/>
            <a:ext cx="1143000" cy="519113"/>
          </a:xfrm>
          <a:prstGeom prst="rect">
            <a:avLst/>
          </a:prstGeom>
          <a:noFill/>
          <a:ln w="9525">
            <a:noFill/>
            <a:miter lim="800000"/>
            <a:headEnd/>
            <a:tailEnd/>
          </a:ln>
        </p:spPr>
        <p:txBody>
          <a:bodyPr>
            <a:spAutoFit/>
          </a:bodyPr>
          <a:lstStyle/>
          <a:p>
            <a:r>
              <a:rPr lang="en-US" altLang="zh-CN" b="1">
                <a:latin typeface="Times New Roman" pitchFamily="18" charset="0"/>
                <a:ea typeface="宋体" charset="-122"/>
              </a:rPr>
              <a:t>j=++i</a:t>
            </a:r>
            <a:r>
              <a:rPr lang="en-US" altLang="zh-CN">
                <a:latin typeface="Times New Roman" pitchFamily="18" charset="0"/>
                <a:ea typeface="宋体" charset="-122"/>
              </a:rPr>
              <a:t> </a:t>
            </a:r>
          </a:p>
        </p:txBody>
      </p:sp>
      <p:sp>
        <p:nvSpPr>
          <p:cNvPr id="78855" name="Rectangle 7"/>
          <p:cNvSpPr>
            <a:spLocks noChangeArrowheads="1"/>
          </p:cNvSpPr>
          <p:nvPr/>
        </p:nvSpPr>
        <p:spPr bwMode="auto">
          <a:xfrm>
            <a:off x="3587750" y="4875213"/>
            <a:ext cx="1905000" cy="519112"/>
          </a:xfrm>
          <a:prstGeom prst="rect">
            <a:avLst/>
          </a:prstGeom>
          <a:noFill/>
          <a:ln w="9525">
            <a:noFill/>
            <a:miter lim="800000"/>
            <a:headEnd/>
            <a:tailEnd/>
          </a:ln>
        </p:spPr>
        <p:txBody>
          <a:bodyPr>
            <a:spAutoFit/>
          </a:bodyPr>
          <a:lstStyle/>
          <a:p>
            <a:r>
              <a:rPr lang="en-US" altLang="zh-CN" b="1">
                <a:latin typeface="Times New Roman" pitchFamily="18" charset="0"/>
                <a:ea typeface="宋体" charset="-122"/>
              </a:rPr>
              <a:t>i=4   j=4 </a:t>
            </a:r>
          </a:p>
        </p:txBody>
      </p:sp>
      <p:sp>
        <p:nvSpPr>
          <p:cNvPr id="78856" name="Rectangle 8"/>
          <p:cNvSpPr>
            <a:spLocks noChangeArrowheads="1"/>
          </p:cNvSpPr>
          <p:nvPr/>
        </p:nvSpPr>
        <p:spPr bwMode="auto">
          <a:xfrm>
            <a:off x="1854200" y="5270500"/>
            <a:ext cx="1219200" cy="519113"/>
          </a:xfrm>
          <a:prstGeom prst="rect">
            <a:avLst/>
          </a:prstGeom>
          <a:noFill/>
          <a:ln w="9525">
            <a:noFill/>
            <a:miter lim="800000"/>
            <a:headEnd/>
            <a:tailEnd/>
          </a:ln>
        </p:spPr>
        <p:txBody>
          <a:bodyPr>
            <a:spAutoFit/>
          </a:bodyPr>
          <a:lstStyle/>
          <a:p>
            <a:r>
              <a:rPr lang="en-US" altLang="zh-CN" b="1">
                <a:latin typeface="Times New Roman" pitchFamily="18" charset="0"/>
                <a:ea typeface="宋体" charset="-122"/>
              </a:rPr>
              <a:t>j=i--</a:t>
            </a:r>
            <a:r>
              <a:rPr lang="en-US" altLang="zh-CN">
                <a:latin typeface="Times New Roman" pitchFamily="18" charset="0"/>
                <a:ea typeface="宋体" charset="-122"/>
              </a:rPr>
              <a:t> </a:t>
            </a:r>
          </a:p>
        </p:txBody>
      </p:sp>
      <p:sp>
        <p:nvSpPr>
          <p:cNvPr id="78857" name="Rectangle 9"/>
          <p:cNvSpPr>
            <a:spLocks noChangeArrowheads="1"/>
          </p:cNvSpPr>
          <p:nvPr/>
        </p:nvSpPr>
        <p:spPr bwMode="auto">
          <a:xfrm>
            <a:off x="3606800" y="5270500"/>
            <a:ext cx="1524000" cy="519113"/>
          </a:xfrm>
          <a:prstGeom prst="rect">
            <a:avLst/>
          </a:prstGeom>
          <a:noFill/>
          <a:ln w="9525">
            <a:noFill/>
            <a:miter lim="800000"/>
            <a:headEnd/>
            <a:tailEnd/>
          </a:ln>
        </p:spPr>
        <p:txBody>
          <a:bodyPr>
            <a:spAutoFit/>
          </a:bodyPr>
          <a:lstStyle/>
          <a:p>
            <a:r>
              <a:rPr lang="en-US" altLang="zh-CN" b="1">
                <a:latin typeface="Times New Roman" pitchFamily="18" charset="0"/>
                <a:ea typeface="宋体" charset="-122"/>
              </a:rPr>
              <a:t>i=2   j=3</a:t>
            </a:r>
            <a:r>
              <a:rPr lang="en-US" altLang="zh-CN">
                <a:latin typeface="Times New Roman" pitchFamily="18" charset="0"/>
                <a:ea typeface="宋体" charset="-122"/>
              </a:rPr>
              <a:t> </a:t>
            </a:r>
          </a:p>
        </p:txBody>
      </p:sp>
      <p:sp>
        <p:nvSpPr>
          <p:cNvPr id="78858" name="Rectangle 10"/>
          <p:cNvSpPr>
            <a:spLocks noChangeArrowheads="1"/>
          </p:cNvSpPr>
          <p:nvPr/>
        </p:nvSpPr>
        <p:spPr bwMode="auto">
          <a:xfrm>
            <a:off x="1854200" y="5727700"/>
            <a:ext cx="990600" cy="519113"/>
          </a:xfrm>
          <a:prstGeom prst="rect">
            <a:avLst/>
          </a:prstGeom>
          <a:noFill/>
          <a:ln w="9525">
            <a:noFill/>
            <a:miter lim="800000"/>
            <a:headEnd/>
            <a:tailEnd/>
          </a:ln>
        </p:spPr>
        <p:txBody>
          <a:bodyPr>
            <a:spAutoFit/>
          </a:bodyPr>
          <a:lstStyle/>
          <a:p>
            <a:r>
              <a:rPr lang="en-US" altLang="zh-CN" b="1">
                <a:latin typeface="Times New Roman" pitchFamily="18" charset="0"/>
                <a:ea typeface="宋体" charset="-122"/>
              </a:rPr>
              <a:t>j=--i</a:t>
            </a:r>
            <a:r>
              <a:rPr lang="en-US" altLang="zh-CN">
                <a:latin typeface="Times New Roman" pitchFamily="18" charset="0"/>
                <a:ea typeface="宋体" charset="-122"/>
              </a:rPr>
              <a:t> </a:t>
            </a:r>
          </a:p>
        </p:txBody>
      </p:sp>
      <p:sp>
        <p:nvSpPr>
          <p:cNvPr id="78859" name="Rectangle 11"/>
          <p:cNvSpPr>
            <a:spLocks noChangeArrowheads="1"/>
          </p:cNvSpPr>
          <p:nvPr/>
        </p:nvSpPr>
        <p:spPr bwMode="auto">
          <a:xfrm>
            <a:off x="3606800" y="5803900"/>
            <a:ext cx="1828800" cy="519113"/>
          </a:xfrm>
          <a:prstGeom prst="rect">
            <a:avLst/>
          </a:prstGeom>
          <a:noFill/>
          <a:ln w="9525">
            <a:noFill/>
            <a:miter lim="800000"/>
            <a:headEnd/>
            <a:tailEnd/>
          </a:ln>
        </p:spPr>
        <p:txBody>
          <a:bodyPr>
            <a:spAutoFit/>
          </a:bodyPr>
          <a:lstStyle/>
          <a:p>
            <a:r>
              <a:rPr lang="en-US" altLang="zh-CN" b="1">
                <a:latin typeface="Times New Roman" pitchFamily="18" charset="0"/>
                <a:ea typeface="宋体" charset="-122"/>
              </a:rPr>
              <a:t>i=2   j=2</a:t>
            </a:r>
            <a:r>
              <a:rPr lang="en-US" altLang="zh-CN">
                <a:latin typeface="Times New Roman" pitchFamily="18" charset="0"/>
                <a:ea typeface="宋体" charset="-122"/>
              </a:rPr>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2674" name="Rectangle 2"/>
          <p:cNvSpPr>
            <a:spLocks noGrp="1" noChangeArrowheads="1"/>
          </p:cNvSpPr>
          <p:nvPr>
            <p:ph type="title"/>
          </p:nvPr>
        </p:nvSpPr>
        <p:spPr/>
        <p:txBody>
          <a:bodyPr/>
          <a:lstStyle/>
          <a:p>
            <a:pPr eaLnBrk="1" hangingPunct="1">
              <a:defRPr/>
            </a:pPr>
            <a:r>
              <a:rPr lang="zh-CN" altLang="en-US" smtClean="0"/>
              <a:t>第二章 通过例子学习 </a:t>
            </a:r>
          </a:p>
        </p:txBody>
      </p:sp>
      <p:sp>
        <p:nvSpPr>
          <p:cNvPr id="79875" name="AutoShape 3"/>
          <p:cNvSpPr>
            <a:spLocks noChangeArrowheads="1"/>
          </p:cNvSpPr>
          <p:nvPr/>
        </p:nvSpPr>
        <p:spPr bwMode="auto">
          <a:xfrm rot="-5400000" flipH="1" flipV="1">
            <a:off x="3314700" y="2730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9876" name="AutoShape 4"/>
          <p:cNvSpPr>
            <a:spLocks noChangeArrowheads="1"/>
          </p:cNvSpPr>
          <p:nvPr/>
        </p:nvSpPr>
        <p:spPr bwMode="auto">
          <a:xfrm rot="-5400000" flipH="1" flipV="1">
            <a:off x="3314700" y="2120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9877" name="Rectangle 5"/>
          <p:cNvSpPr>
            <a:spLocks noGrp="1" noChangeArrowheads="1"/>
          </p:cNvSpPr>
          <p:nvPr>
            <p:ph type="body" idx="1"/>
          </p:nvPr>
        </p:nvSpPr>
        <p:spPr>
          <a:xfrm>
            <a:off x="685800" y="1981200"/>
            <a:ext cx="2390775" cy="4114800"/>
          </a:xfrm>
        </p:spPr>
        <p:txBody>
          <a:bodyPr/>
          <a:lstStyle/>
          <a:p>
            <a:pPr eaLnBrk="1" hangingPunct="1">
              <a:lnSpc>
                <a:spcPct val="120000"/>
              </a:lnSpc>
              <a:buFont typeface="Wingdings" pitchFamily="2" charset="2"/>
              <a:buNone/>
            </a:pPr>
            <a:r>
              <a:rPr lang="zh-CN" altLang="en-US" sz="2800" smtClean="0"/>
              <a:t>第一个程序</a:t>
            </a:r>
          </a:p>
          <a:p>
            <a:pPr eaLnBrk="1" hangingPunct="1">
              <a:lnSpc>
                <a:spcPct val="120000"/>
              </a:lnSpc>
              <a:buFont typeface="Wingdings" pitchFamily="2" charset="2"/>
              <a:buNone/>
            </a:pPr>
            <a:r>
              <a:rPr lang="zh-CN" altLang="en-US" sz="2800" smtClean="0"/>
              <a:t>第二个程序</a:t>
            </a:r>
          </a:p>
          <a:p>
            <a:pPr eaLnBrk="1" hangingPunct="1">
              <a:lnSpc>
                <a:spcPct val="120000"/>
              </a:lnSpc>
              <a:buFont typeface="Wingdings" pitchFamily="2" charset="2"/>
              <a:buNone/>
            </a:pPr>
            <a:r>
              <a:rPr lang="zh-CN" altLang="en-US" sz="2800" smtClean="0"/>
              <a:t>变量定义</a:t>
            </a:r>
          </a:p>
          <a:p>
            <a:pPr eaLnBrk="1" hangingPunct="1">
              <a:lnSpc>
                <a:spcPct val="120000"/>
              </a:lnSpc>
              <a:buFont typeface="Wingdings" pitchFamily="2" charset="2"/>
              <a:buNone/>
            </a:pPr>
            <a:r>
              <a:rPr lang="zh-CN" altLang="en-US" sz="2800" smtClean="0"/>
              <a:t>数据类型</a:t>
            </a:r>
          </a:p>
          <a:p>
            <a:pPr eaLnBrk="1" hangingPunct="1">
              <a:lnSpc>
                <a:spcPct val="120000"/>
              </a:lnSpc>
              <a:buFont typeface="Wingdings" pitchFamily="2" charset="2"/>
              <a:buNone/>
            </a:pPr>
            <a:r>
              <a:rPr lang="zh-CN" altLang="en-US" sz="2800" smtClean="0"/>
              <a:t>符号常量</a:t>
            </a:r>
          </a:p>
          <a:p>
            <a:pPr eaLnBrk="1" hangingPunct="1">
              <a:lnSpc>
                <a:spcPct val="120000"/>
              </a:lnSpc>
              <a:buFont typeface="Wingdings" pitchFamily="2" charset="2"/>
              <a:buNone/>
            </a:pPr>
            <a:r>
              <a:rPr lang="zh-CN" altLang="en-US" sz="2800" smtClean="0"/>
              <a:t>算术表达式</a:t>
            </a:r>
          </a:p>
        </p:txBody>
      </p:sp>
      <p:sp>
        <p:nvSpPr>
          <p:cNvPr id="79878" name="Rectangle 6"/>
          <p:cNvSpPr>
            <a:spLocks noChangeArrowheads="1"/>
          </p:cNvSpPr>
          <p:nvPr/>
        </p:nvSpPr>
        <p:spPr bwMode="auto">
          <a:xfrm>
            <a:off x="4559300" y="2133600"/>
            <a:ext cx="3095625"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赋值表达式</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自增自减运算符</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强制类型转换</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数据的输入输出</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构思一个程序</a:t>
            </a:r>
          </a:p>
        </p:txBody>
      </p:sp>
      <p:sp>
        <p:nvSpPr>
          <p:cNvPr id="79879" name="AutoShape 7"/>
          <p:cNvSpPr>
            <a:spLocks noChangeArrowheads="1"/>
          </p:cNvSpPr>
          <p:nvPr/>
        </p:nvSpPr>
        <p:spPr bwMode="auto">
          <a:xfrm rot="-5400000" flipH="1" flipV="1">
            <a:off x="7502525" y="3009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9880" name="AutoShape 8"/>
          <p:cNvSpPr>
            <a:spLocks noChangeArrowheads="1"/>
          </p:cNvSpPr>
          <p:nvPr/>
        </p:nvSpPr>
        <p:spPr bwMode="auto">
          <a:xfrm rot="-5400000" flipH="1" flipV="1">
            <a:off x="7502525" y="23368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9881" name="AutoShape 9"/>
          <p:cNvSpPr>
            <a:spLocks noChangeArrowheads="1"/>
          </p:cNvSpPr>
          <p:nvPr/>
        </p:nvSpPr>
        <p:spPr bwMode="auto">
          <a:xfrm rot="-5400000" flipH="1" flipV="1">
            <a:off x="7502525" y="48958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79882" name="AutoShape 10"/>
          <p:cNvSpPr>
            <a:spLocks noChangeArrowheads="1"/>
          </p:cNvSpPr>
          <p:nvPr/>
        </p:nvSpPr>
        <p:spPr bwMode="auto">
          <a:xfrm rot="-5400000" flipH="1" flipV="1">
            <a:off x="7502525" y="3657600"/>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79883" name="AutoShape 11"/>
          <p:cNvSpPr>
            <a:spLocks noChangeArrowheads="1"/>
          </p:cNvSpPr>
          <p:nvPr/>
        </p:nvSpPr>
        <p:spPr bwMode="auto">
          <a:xfrm rot="-5400000" flipH="1" flipV="1">
            <a:off x="7502525" y="42672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79884" name="AutoShape 12"/>
          <p:cNvSpPr>
            <a:spLocks noChangeArrowheads="1"/>
          </p:cNvSpPr>
          <p:nvPr/>
        </p:nvSpPr>
        <p:spPr bwMode="auto">
          <a:xfrm rot="-5400000" flipH="1" flipV="1">
            <a:off x="3289300" y="51371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9885" name="AutoShape 13"/>
          <p:cNvSpPr>
            <a:spLocks noChangeArrowheads="1"/>
          </p:cNvSpPr>
          <p:nvPr/>
        </p:nvSpPr>
        <p:spPr bwMode="auto">
          <a:xfrm rot="-5400000" flipH="1" flipV="1">
            <a:off x="3289300" y="44704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9886" name="AutoShape 14"/>
          <p:cNvSpPr>
            <a:spLocks noChangeArrowheads="1"/>
          </p:cNvSpPr>
          <p:nvPr/>
        </p:nvSpPr>
        <p:spPr bwMode="auto">
          <a:xfrm rot="-5400000" flipH="1" flipV="1">
            <a:off x="3289300" y="3898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9887" name="AutoShape 15"/>
          <p:cNvSpPr>
            <a:spLocks noChangeArrowheads="1"/>
          </p:cNvSpPr>
          <p:nvPr/>
        </p:nvSpPr>
        <p:spPr bwMode="auto">
          <a:xfrm rot="-5400000" flipH="1" flipV="1">
            <a:off x="3289300" y="33147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a:xfrm>
            <a:off x="685800" y="550863"/>
            <a:ext cx="7772400" cy="1143000"/>
          </a:xfrm>
        </p:spPr>
        <p:txBody>
          <a:bodyPr/>
          <a:lstStyle/>
          <a:p>
            <a:pPr eaLnBrk="1" hangingPunct="1">
              <a:defRPr/>
            </a:pPr>
            <a:r>
              <a:rPr lang="zh-CN" altLang="en-US" smtClean="0"/>
              <a:t>强制类型转换</a:t>
            </a:r>
          </a:p>
        </p:txBody>
      </p:sp>
      <p:sp>
        <p:nvSpPr>
          <p:cNvPr id="80899" name="Rectangle 3"/>
          <p:cNvSpPr>
            <a:spLocks noGrp="1" noChangeArrowheads="1"/>
          </p:cNvSpPr>
          <p:nvPr>
            <p:ph type="body" idx="1"/>
          </p:nvPr>
        </p:nvSpPr>
        <p:spPr>
          <a:xfrm>
            <a:off x="685800" y="1978025"/>
            <a:ext cx="8121650" cy="4648200"/>
          </a:xfrm>
        </p:spPr>
        <p:txBody>
          <a:bodyPr/>
          <a:lstStyle/>
          <a:p>
            <a:pPr eaLnBrk="1" hangingPunct="1">
              <a:lnSpc>
                <a:spcPct val="120000"/>
              </a:lnSpc>
            </a:pPr>
            <a:r>
              <a:rPr lang="zh-CN" altLang="en-US" smtClean="0"/>
              <a:t>赋值和算术运算时会执行自动类型转换</a:t>
            </a:r>
          </a:p>
          <a:p>
            <a:pPr eaLnBrk="1" hangingPunct="1">
              <a:lnSpc>
                <a:spcPct val="120000"/>
              </a:lnSpc>
            </a:pPr>
            <a:r>
              <a:rPr lang="zh-CN" altLang="en-US" smtClean="0"/>
              <a:t>如要想使</a:t>
            </a:r>
            <a:r>
              <a:rPr lang="en-US" altLang="zh-CN" smtClean="0"/>
              <a:t>4/5</a:t>
            </a:r>
            <a:r>
              <a:rPr lang="zh-CN" altLang="en-US" smtClean="0"/>
              <a:t>的结果是</a:t>
            </a:r>
            <a:r>
              <a:rPr lang="en-US" altLang="zh-CN" smtClean="0"/>
              <a:t>0.8</a:t>
            </a:r>
            <a:r>
              <a:rPr lang="zh-CN" altLang="en-US" smtClean="0"/>
              <a:t>，而不是</a:t>
            </a:r>
            <a:r>
              <a:rPr lang="en-US" altLang="zh-CN" smtClean="0"/>
              <a:t>0</a:t>
            </a:r>
            <a:r>
              <a:rPr lang="zh-CN" altLang="en-US" smtClean="0"/>
              <a:t>，该怎么办？可以将其中一个写成浮点数。例如：</a:t>
            </a:r>
            <a:r>
              <a:rPr lang="en-US" altLang="zh-CN" smtClean="0"/>
              <a:t>4.0 / 5</a:t>
            </a:r>
            <a:r>
              <a:rPr lang="zh-CN" altLang="en-US" smtClean="0"/>
              <a:t>或</a:t>
            </a:r>
            <a:r>
              <a:rPr lang="en-US" altLang="zh-CN" smtClean="0"/>
              <a:t>4 / 5.0</a:t>
            </a:r>
          </a:p>
          <a:p>
            <a:pPr eaLnBrk="1" hangingPunct="1">
              <a:lnSpc>
                <a:spcPct val="120000"/>
              </a:lnSpc>
            </a:pPr>
            <a:r>
              <a:rPr lang="en-US" altLang="zh-CN" smtClean="0"/>
              <a:t>int x = 4,  y = 5; </a:t>
            </a:r>
            <a:r>
              <a:rPr lang="zh-CN" altLang="en-US" smtClean="0"/>
              <a:t>要想使</a:t>
            </a:r>
            <a:r>
              <a:rPr lang="en-US" altLang="zh-CN" smtClean="0"/>
              <a:t>x/y</a:t>
            </a:r>
            <a:r>
              <a:rPr lang="zh-CN" altLang="en-US" smtClean="0"/>
              <a:t>的结果为</a:t>
            </a:r>
            <a:r>
              <a:rPr lang="en-US" altLang="zh-CN" smtClean="0"/>
              <a:t>0.8</a:t>
            </a:r>
            <a:r>
              <a:rPr lang="zh-CN" altLang="en-US" smtClean="0"/>
              <a:t>而不是</a:t>
            </a:r>
            <a:r>
              <a:rPr lang="en-US" altLang="zh-CN" smtClean="0"/>
              <a:t>0</a:t>
            </a:r>
            <a:r>
              <a:rPr lang="zh-CN" altLang="en-US" smtClean="0"/>
              <a:t>，该怎么办？</a:t>
            </a:r>
          </a:p>
          <a:p>
            <a:pPr eaLnBrk="1" hangingPunct="1">
              <a:lnSpc>
                <a:spcPct val="120000"/>
              </a:lnSpc>
            </a:pPr>
            <a:r>
              <a:rPr lang="zh-CN" altLang="en-US" smtClean="0"/>
              <a:t>答案是：用强制类型转换</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5554" name="Rectangle 2"/>
          <p:cNvSpPr>
            <a:spLocks noGrp="1" noChangeArrowheads="1"/>
          </p:cNvSpPr>
          <p:nvPr>
            <p:ph type="title"/>
          </p:nvPr>
        </p:nvSpPr>
        <p:spPr>
          <a:xfrm>
            <a:off x="685800" y="354013"/>
            <a:ext cx="7772400" cy="1143000"/>
          </a:xfrm>
        </p:spPr>
        <p:txBody>
          <a:bodyPr/>
          <a:lstStyle/>
          <a:p>
            <a:pPr eaLnBrk="1" hangingPunct="1">
              <a:defRPr/>
            </a:pPr>
            <a:r>
              <a:rPr lang="zh-CN" altLang="en-US" smtClean="0"/>
              <a:t>强制类型转换</a:t>
            </a:r>
          </a:p>
        </p:txBody>
      </p:sp>
      <p:sp>
        <p:nvSpPr>
          <p:cNvPr id="81923" name="Rectangle 3"/>
          <p:cNvSpPr>
            <a:spLocks noGrp="1" noChangeArrowheads="1"/>
          </p:cNvSpPr>
          <p:nvPr>
            <p:ph type="body" idx="1"/>
          </p:nvPr>
        </p:nvSpPr>
        <p:spPr>
          <a:xfrm>
            <a:off x="685800" y="1497013"/>
            <a:ext cx="7772400" cy="4114800"/>
          </a:xfrm>
        </p:spPr>
        <p:txBody>
          <a:bodyPr/>
          <a:lstStyle/>
          <a:p>
            <a:pPr eaLnBrk="1" hangingPunct="1">
              <a:lnSpc>
                <a:spcPct val="110000"/>
              </a:lnSpc>
            </a:pPr>
            <a:r>
              <a:rPr lang="zh-CN" altLang="en-US" smtClean="0"/>
              <a:t>强制类型转换格式： </a:t>
            </a:r>
          </a:p>
          <a:p>
            <a:pPr lvl="1" eaLnBrk="1" hangingPunct="1">
              <a:lnSpc>
                <a:spcPct val="110000"/>
              </a:lnSpc>
              <a:buFont typeface="Wingdings" pitchFamily="2" charset="2"/>
              <a:buNone/>
            </a:pPr>
            <a:r>
              <a:rPr lang="zh-CN" altLang="en-US" smtClean="0"/>
              <a:t>（类型名）（表达式）</a:t>
            </a:r>
          </a:p>
          <a:p>
            <a:pPr lvl="1" eaLnBrk="1" hangingPunct="1">
              <a:lnSpc>
                <a:spcPct val="110000"/>
              </a:lnSpc>
              <a:buFont typeface="Wingdings" pitchFamily="2" charset="2"/>
              <a:buNone/>
            </a:pPr>
            <a:r>
              <a:rPr lang="zh-CN" altLang="en-US" smtClean="0"/>
              <a:t>类型名  （表达式） </a:t>
            </a:r>
          </a:p>
          <a:p>
            <a:pPr eaLnBrk="1" hangingPunct="1"/>
            <a:r>
              <a:rPr lang="zh-CN" altLang="en-US" smtClean="0"/>
              <a:t>例如，要想使两个整型变量</a:t>
            </a:r>
            <a:r>
              <a:rPr lang="en-US" altLang="zh-CN" smtClean="0"/>
              <a:t>x</a:t>
            </a:r>
            <a:r>
              <a:rPr lang="zh-CN" altLang="en-US" smtClean="0"/>
              <a:t>和</a:t>
            </a:r>
            <a:r>
              <a:rPr lang="en-US" altLang="zh-CN" smtClean="0"/>
              <a:t>y</a:t>
            </a:r>
            <a:r>
              <a:rPr lang="zh-CN" altLang="en-US" smtClean="0"/>
              <a:t>出的结果为</a:t>
            </a:r>
            <a:r>
              <a:rPr lang="en-US" altLang="zh-CN" smtClean="0"/>
              <a:t>double</a:t>
            </a:r>
            <a:r>
              <a:rPr lang="zh-CN" altLang="en-US" smtClean="0"/>
              <a:t>型，可以用下列语句</a:t>
            </a:r>
          </a:p>
        </p:txBody>
      </p:sp>
      <p:sp>
        <p:nvSpPr>
          <p:cNvPr id="81924" name="Rectangle 4"/>
          <p:cNvSpPr>
            <a:spLocks noChangeArrowheads="1"/>
          </p:cNvSpPr>
          <p:nvPr/>
        </p:nvSpPr>
        <p:spPr bwMode="auto">
          <a:xfrm>
            <a:off x="1239838" y="4486275"/>
            <a:ext cx="6719887" cy="946150"/>
          </a:xfrm>
          <a:prstGeom prst="rect">
            <a:avLst/>
          </a:prstGeom>
          <a:noFill/>
          <a:ln w="12700" cap="sq" algn="ctr">
            <a:noFill/>
            <a:miter lim="800000"/>
            <a:headEnd type="none" w="sm" len="sm"/>
            <a:tailEnd type="none" w="sm" len="sm"/>
          </a:ln>
        </p:spPr>
        <p:txBody>
          <a:bodyPr>
            <a:spAutoFit/>
          </a:bodyPr>
          <a:lstStyle/>
          <a:p>
            <a:r>
              <a:rPr lang="en-US" altLang="zh-CN" b="1"/>
              <a:t>double z;</a:t>
            </a:r>
          </a:p>
          <a:p>
            <a:r>
              <a:rPr lang="en-US" altLang="zh-CN" b="1"/>
              <a:t>z = (double)x / y;</a:t>
            </a:r>
            <a:r>
              <a:rPr lang="en-US" altLang="zh-CN"/>
              <a:t>   </a:t>
            </a:r>
          </a:p>
        </p:txBody>
      </p:sp>
      <p:sp>
        <p:nvSpPr>
          <p:cNvPr id="81925" name="Text Box 6"/>
          <p:cNvSpPr txBox="1">
            <a:spLocks noChangeArrowheads="1"/>
          </p:cNvSpPr>
          <p:nvPr/>
        </p:nvSpPr>
        <p:spPr bwMode="auto">
          <a:xfrm>
            <a:off x="1182688" y="5862638"/>
            <a:ext cx="7624762" cy="457200"/>
          </a:xfrm>
          <a:prstGeom prst="rect">
            <a:avLst/>
          </a:prstGeom>
          <a:noFill/>
          <a:ln w="12700" cap="sq">
            <a:noFill/>
            <a:miter lim="800000"/>
            <a:headEnd type="none" w="sm" len="sm"/>
            <a:tailEnd type="none" w="sm" len="sm"/>
          </a:ln>
        </p:spPr>
        <p:txBody>
          <a:bodyPr>
            <a:spAutoFit/>
          </a:bodyPr>
          <a:lstStyle/>
          <a:p>
            <a:pPr>
              <a:spcBef>
                <a:spcPct val="50000"/>
              </a:spcBef>
              <a:defRPr/>
            </a:pPr>
            <a:r>
              <a:rPr lang="zh-CN" altLang="en-US" sz="2400" b="1" dirty="0">
                <a:latin typeface="+mn-lt"/>
                <a:ea typeface="+mn-ea"/>
              </a:rPr>
              <a:t>考虑：如果写为  </a:t>
            </a:r>
            <a:r>
              <a:rPr lang="en-US" altLang="zh-CN" sz="2400" b="1" dirty="0">
                <a:latin typeface="+mn-lt"/>
                <a:ea typeface="+mn-ea"/>
              </a:rPr>
              <a:t>z = (double)(x / y)</a:t>
            </a:r>
            <a:r>
              <a:rPr lang="zh-CN" altLang="en-US" sz="2400" b="1" dirty="0">
                <a:latin typeface="+mn-lt"/>
                <a:ea typeface="+mn-ea"/>
              </a:rPr>
              <a:t>的结果如何？</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3698" name="Rectangle 2"/>
          <p:cNvSpPr>
            <a:spLocks noGrp="1" noChangeArrowheads="1"/>
          </p:cNvSpPr>
          <p:nvPr>
            <p:ph type="title"/>
          </p:nvPr>
        </p:nvSpPr>
        <p:spPr>
          <a:xfrm>
            <a:off x="685800" y="0"/>
            <a:ext cx="7772400" cy="1143000"/>
          </a:xfrm>
        </p:spPr>
        <p:txBody>
          <a:bodyPr/>
          <a:lstStyle/>
          <a:p>
            <a:pPr eaLnBrk="1" hangingPunct="1">
              <a:defRPr/>
            </a:pPr>
            <a:r>
              <a:rPr lang="zh-CN" altLang="en-US" smtClean="0"/>
              <a:t>转换类型</a:t>
            </a:r>
          </a:p>
        </p:txBody>
      </p:sp>
      <p:sp>
        <p:nvSpPr>
          <p:cNvPr id="82947" name="Rectangle 3"/>
          <p:cNvSpPr>
            <a:spLocks noGrp="1" noChangeArrowheads="1"/>
          </p:cNvSpPr>
          <p:nvPr>
            <p:ph type="body" idx="1"/>
          </p:nvPr>
        </p:nvSpPr>
        <p:spPr>
          <a:xfrm>
            <a:off x="488950" y="1143000"/>
            <a:ext cx="8272463" cy="5243513"/>
          </a:xfrm>
        </p:spPr>
        <p:txBody>
          <a:bodyPr/>
          <a:lstStyle/>
          <a:p>
            <a:pPr eaLnBrk="1" hangingPunct="1"/>
            <a:r>
              <a:rPr lang="en-US" altLang="zh-CN" sz="2800" dirty="0" smtClean="0"/>
              <a:t>C++</a:t>
            </a:r>
            <a:r>
              <a:rPr lang="zh-CN" altLang="en-US" sz="2800" dirty="0" smtClean="0"/>
              <a:t>提供了一个更直接的形式，在强制类型转换时指明转换的性质，转换的性质有四种：</a:t>
            </a:r>
          </a:p>
          <a:p>
            <a:pPr lvl="1" eaLnBrk="1" hangingPunct="1"/>
            <a:r>
              <a:rPr lang="zh-CN" altLang="en-US" sz="2400" dirty="0" smtClean="0"/>
              <a:t>静态转换</a:t>
            </a:r>
            <a:r>
              <a:rPr lang="en-US" altLang="zh-CN" sz="2400" dirty="0" smtClean="0"/>
              <a:t>(</a:t>
            </a:r>
            <a:r>
              <a:rPr lang="en-US" altLang="zh-CN" sz="2400" dirty="0" err="1" smtClean="0"/>
              <a:t>static_cast</a:t>
            </a:r>
            <a:r>
              <a:rPr lang="en-US" altLang="zh-CN" sz="2400" dirty="0" smtClean="0"/>
              <a:t>)</a:t>
            </a:r>
            <a:r>
              <a:rPr lang="zh-CN" altLang="en-US" sz="2400" dirty="0" smtClean="0"/>
              <a:t>：用于允许编译器隐式执行的任何类型转换 </a:t>
            </a:r>
          </a:p>
          <a:p>
            <a:pPr lvl="1" eaLnBrk="1" hangingPunct="1"/>
            <a:r>
              <a:rPr lang="zh-CN" altLang="en-US" sz="2400" dirty="0" smtClean="0"/>
              <a:t>重解释转换</a:t>
            </a:r>
            <a:r>
              <a:rPr lang="en-US" altLang="zh-CN" sz="2400" dirty="0" smtClean="0"/>
              <a:t>(</a:t>
            </a:r>
            <a:r>
              <a:rPr lang="en-US" altLang="zh-CN" sz="2400" dirty="0" err="1" smtClean="0"/>
              <a:t>reinterpret_cast</a:t>
            </a:r>
            <a:r>
              <a:rPr lang="en-US" altLang="zh-CN" sz="2400" dirty="0" smtClean="0"/>
              <a:t>)</a:t>
            </a:r>
          </a:p>
          <a:p>
            <a:pPr lvl="1" eaLnBrk="1" hangingPunct="1"/>
            <a:r>
              <a:rPr lang="zh-CN" altLang="en-US" sz="2400" dirty="0" smtClean="0"/>
              <a:t>常量转换</a:t>
            </a:r>
            <a:r>
              <a:rPr lang="en-US" altLang="zh-CN" sz="2400" dirty="0" smtClean="0"/>
              <a:t>(</a:t>
            </a:r>
            <a:r>
              <a:rPr lang="en-US" altLang="zh-CN" sz="2400" dirty="0" err="1" smtClean="0"/>
              <a:t>const_cast</a:t>
            </a:r>
            <a:r>
              <a:rPr lang="en-US" altLang="zh-CN" sz="2400" dirty="0" smtClean="0"/>
              <a:t>)</a:t>
            </a:r>
          </a:p>
          <a:p>
            <a:pPr lvl="1" eaLnBrk="1" hangingPunct="1"/>
            <a:r>
              <a:rPr lang="zh-CN" altLang="en-US" sz="2400" dirty="0" smtClean="0"/>
              <a:t>动态转换</a:t>
            </a:r>
            <a:r>
              <a:rPr lang="en-US" altLang="zh-CN" sz="2400" dirty="0" smtClean="0"/>
              <a:t>(</a:t>
            </a:r>
            <a:r>
              <a:rPr lang="en-US" altLang="zh-CN" sz="2400" dirty="0" err="1" smtClean="0"/>
              <a:t>dynamic_cast</a:t>
            </a:r>
            <a:r>
              <a:rPr lang="en-US" altLang="zh-CN" sz="2400" dirty="0" smtClean="0"/>
              <a:t>)</a:t>
            </a:r>
          </a:p>
          <a:p>
            <a:pPr eaLnBrk="1" hangingPunct="1"/>
            <a:r>
              <a:rPr lang="zh-CN" altLang="en-US" sz="2800" dirty="0" smtClean="0"/>
              <a:t>格式 </a:t>
            </a:r>
          </a:p>
          <a:p>
            <a:pPr lvl="1" eaLnBrk="1" hangingPunct="1">
              <a:buFont typeface="Wingdings" pitchFamily="2" charset="2"/>
              <a:buNone/>
            </a:pPr>
            <a:r>
              <a:rPr lang="zh-CN" altLang="en-US" sz="2400" dirty="0" smtClean="0"/>
              <a:t>转换类型</a:t>
            </a:r>
            <a:r>
              <a:rPr lang="en-US" altLang="zh-CN" sz="2400" dirty="0" smtClean="0"/>
              <a:t>&lt;</a:t>
            </a:r>
            <a:r>
              <a:rPr lang="zh-CN" altLang="en-US" sz="2400" dirty="0" smtClean="0"/>
              <a:t>类型名</a:t>
            </a:r>
            <a:r>
              <a:rPr lang="en-US" altLang="zh-CN" sz="2400" dirty="0" smtClean="0"/>
              <a:t>&gt; (</a:t>
            </a:r>
            <a:r>
              <a:rPr lang="zh-CN" altLang="en-US" sz="2400" dirty="0" smtClean="0"/>
              <a:t>表达式</a:t>
            </a:r>
            <a:r>
              <a:rPr lang="en-US" altLang="zh-CN" sz="2400" dirty="0" smtClean="0"/>
              <a:t>)</a:t>
            </a:r>
          </a:p>
          <a:p>
            <a:pPr lvl="1" eaLnBrk="1" hangingPunct="1">
              <a:buFont typeface="Wingdings" pitchFamily="2" charset="2"/>
              <a:buNone/>
            </a:pPr>
            <a:r>
              <a:rPr lang="en-US" altLang="zh-CN" sz="2400" dirty="0" smtClean="0"/>
              <a:t>z = </a:t>
            </a:r>
            <a:r>
              <a:rPr lang="en-US" altLang="zh-CN" sz="2400" dirty="0" err="1" smtClean="0"/>
              <a:t>static_cast</a:t>
            </a:r>
            <a:r>
              <a:rPr lang="en-US" altLang="zh-CN" sz="2400" dirty="0" smtClean="0"/>
              <a:t>&lt;double&gt;(x) / 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22" name="Rectangle 2"/>
          <p:cNvSpPr>
            <a:spLocks noGrp="1" noChangeArrowheads="1"/>
          </p:cNvSpPr>
          <p:nvPr>
            <p:ph type="title"/>
          </p:nvPr>
        </p:nvSpPr>
        <p:spPr/>
        <p:txBody>
          <a:bodyPr/>
          <a:lstStyle/>
          <a:p>
            <a:pPr eaLnBrk="1" hangingPunct="1">
              <a:defRPr/>
            </a:pPr>
            <a:r>
              <a:rPr lang="zh-CN" altLang="en-US" smtClean="0"/>
              <a:t>第二章 通过例子学习 </a:t>
            </a:r>
          </a:p>
        </p:txBody>
      </p:sp>
      <p:sp>
        <p:nvSpPr>
          <p:cNvPr id="83971" name="AutoShape 3"/>
          <p:cNvSpPr>
            <a:spLocks noChangeArrowheads="1"/>
          </p:cNvSpPr>
          <p:nvPr/>
        </p:nvSpPr>
        <p:spPr bwMode="auto">
          <a:xfrm rot="-5400000" flipH="1" flipV="1">
            <a:off x="3314700" y="2730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83972" name="AutoShape 4"/>
          <p:cNvSpPr>
            <a:spLocks noChangeArrowheads="1"/>
          </p:cNvSpPr>
          <p:nvPr/>
        </p:nvSpPr>
        <p:spPr bwMode="auto">
          <a:xfrm rot="-5400000" flipH="1" flipV="1">
            <a:off x="3314700" y="2120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83973" name="Rectangle 5"/>
          <p:cNvSpPr>
            <a:spLocks noGrp="1" noChangeArrowheads="1"/>
          </p:cNvSpPr>
          <p:nvPr>
            <p:ph type="body" idx="1"/>
          </p:nvPr>
        </p:nvSpPr>
        <p:spPr>
          <a:xfrm>
            <a:off x="685800" y="1981200"/>
            <a:ext cx="2390775" cy="4114800"/>
          </a:xfrm>
        </p:spPr>
        <p:txBody>
          <a:bodyPr/>
          <a:lstStyle/>
          <a:p>
            <a:pPr eaLnBrk="1" hangingPunct="1">
              <a:lnSpc>
                <a:spcPct val="120000"/>
              </a:lnSpc>
              <a:buFont typeface="Wingdings" pitchFamily="2" charset="2"/>
              <a:buNone/>
            </a:pPr>
            <a:r>
              <a:rPr lang="zh-CN" altLang="en-US" sz="2800" smtClean="0"/>
              <a:t>第一个程序</a:t>
            </a:r>
          </a:p>
          <a:p>
            <a:pPr eaLnBrk="1" hangingPunct="1">
              <a:lnSpc>
                <a:spcPct val="120000"/>
              </a:lnSpc>
              <a:buFont typeface="Wingdings" pitchFamily="2" charset="2"/>
              <a:buNone/>
            </a:pPr>
            <a:r>
              <a:rPr lang="zh-CN" altLang="en-US" sz="2800" smtClean="0"/>
              <a:t>第二个程序</a:t>
            </a:r>
          </a:p>
          <a:p>
            <a:pPr eaLnBrk="1" hangingPunct="1">
              <a:lnSpc>
                <a:spcPct val="120000"/>
              </a:lnSpc>
              <a:buFont typeface="Wingdings" pitchFamily="2" charset="2"/>
              <a:buNone/>
            </a:pPr>
            <a:r>
              <a:rPr lang="zh-CN" altLang="en-US" sz="2800" smtClean="0"/>
              <a:t>变量定义</a:t>
            </a:r>
          </a:p>
          <a:p>
            <a:pPr eaLnBrk="1" hangingPunct="1">
              <a:lnSpc>
                <a:spcPct val="120000"/>
              </a:lnSpc>
              <a:buFont typeface="Wingdings" pitchFamily="2" charset="2"/>
              <a:buNone/>
            </a:pPr>
            <a:r>
              <a:rPr lang="zh-CN" altLang="en-US" sz="2800" smtClean="0"/>
              <a:t>数据类型</a:t>
            </a:r>
          </a:p>
          <a:p>
            <a:pPr eaLnBrk="1" hangingPunct="1">
              <a:lnSpc>
                <a:spcPct val="120000"/>
              </a:lnSpc>
              <a:buFont typeface="Wingdings" pitchFamily="2" charset="2"/>
              <a:buNone/>
            </a:pPr>
            <a:r>
              <a:rPr lang="zh-CN" altLang="en-US" sz="2800" smtClean="0"/>
              <a:t>符号常量</a:t>
            </a:r>
          </a:p>
          <a:p>
            <a:pPr eaLnBrk="1" hangingPunct="1">
              <a:lnSpc>
                <a:spcPct val="120000"/>
              </a:lnSpc>
              <a:buFont typeface="Wingdings" pitchFamily="2" charset="2"/>
              <a:buNone/>
            </a:pPr>
            <a:r>
              <a:rPr lang="zh-CN" altLang="en-US" sz="2800" smtClean="0"/>
              <a:t>算术表达式</a:t>
            </a:r>
          </a:p>
        </p:txBody>
      </p:sp>
      <p:sp>
        <p:nvSpPr>
          <p:cNvPr id="83974" name="Rectangle 6"/>
          <p:cNvSpPr>
            <a:spLocks noChangeArrowheads="1"/>
          </p:cNvSpPr>
          <p:nvPr/>
        </p:nvSpPr>
        <p:spPr bwMode="auto">
          <a:xfrm>
            <a:off x="4559300" y="2133600"/>
            <a:ext cx="3095625"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赋值表达式</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自增自减运算符</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强制类型转换</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数据的输入输出</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构思一个程序</a:t>
            </a:r>
          </a:p>
        </p:txBody>
      </p:sp>
      <p:sp>
        <p:nvSpPr>
          <p:cNvPr id="83975" name="AutoShape 7"/>
          <p:cNvSpPr>
            <a:spLocks noChangeArrowheads="1"/>
          </p:cNvSpPr>
          <p:nvPr/>
        </p:nvSpPr>
        <p:spPr bwMode="auto">
          <a:xfrm rot="-5400000" flipH="1" flipV="1">
            <a:off x="7502525" y="3009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83976" name="AutoShape 8"/>
          <p:cNvSpPr>
            <a:spLocks noChangeArrowheads="1"/>
          </p:cNvSpPr>
          <p:nvPr/>
        </p:nvSpPr>
        <p:spPr bwMode="auto">
          <a:xfrm rot="-5400000" flipH="1" flipV="1">
            <a:off x="7502525" y="23368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83977" name="AutoShape 9"/>
          <p:cNvSpPr>
            <a:spLocks noChangeArrowheads="1"/>
          </p:cNvSpPr>
          <p:nvPr/>
        </p:nvSpPr>
        <p:spPr bwMode="auto">
          <a:xfrm rot="-5400000" flipH="1" flipV="1">
            <a:off x="7502525" y="48958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83978" name="AutoShape 10"/>
          <p:cNvSpPr>
            <a:spLocks noChangeArrowheads="1"/>
          </p:cNvSpPr>
          <p:nvPr/>
        </p:nvSpPr>
        <p:spPr bwMode="auto">
          <a:xfrm rot="-5400000" flipH="1" flipV="1">
            <a:off x="7502525" y="36576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83979" name="AutoShape 11"/>
          <p:cNvSpPr>
            <a:spLocks noChangeArrowheads="1"/>
          </p:cNvSpPr>
          <p:nvPr/>
        </p:nvSpPr>
        <p:spPr bwMode="auto">
          <a:xfrm rot="-5400000" flipH="1" flipV="1">
            <a:off x="7502525" y="42672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83980" name="AutoShape 12"/>
          <p:cNvSpPr>
            <a:spLocks noChangeArrowheads="1"/>
          </p:cNvSpPr>
          <p:nvPr/>
        </p:nvSpPr>
        <p:spPr bwMode="auto">
          <a:xfrm rot="-5400000" flipH="1" flipV="1">
            <a:off x="3289300" y="51371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83981" name="AutoShape 13"/>
          <p:cNvSpPr>
            <a:spLocks noChangeArrowheads="1"/>
          </p:cNvSpPr>
          <p:nvPr/>
        </p:nvSpPr>
        <p:spPr bwMode="auto">
          <a:xfrm rot="-5400000" flipH="1" flipV="1">
            <a:off x="3289300" y="44704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83982" name="AutoShape 14"/>
          <p:cNvSpPr>
            <a:spLocks noChangeArrowheads="1"/>
          </p:cNvSpPr>
          <p:nvPr/>
        </p:nvSpPr>
        <p:spPr bwMode="auto">
          <a:xfrm rot="-5400000" flipH="1" flipV="1">
            <a:off x="3289300" y="3898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83983" name="AutoShape 15"/>
          <p:cNvSpPr>
            <a:spLocks noChangeArrowheads="1"/>
          </p:cNvSpPr>
          <p:nvPr/>
        </p:nvSpPr>
        <p:spPr bwMode="auto">
          <a:xfrm rot="-5400000" flipH="1" flipV="1">
            <a:off x="3289300" y="33147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pPr eaLnBrk="1" hangingPunct="1">
              <a:defRPr/>
            </a:pPr>
            <a:r>
              <a:rPr lang="zh-CN" altLang="en-US" smtClean="0"/>
              <a:t>输入流对象</a:t>
            </a:r>
            <a:r>
              <a:rPr lang="en-US" altLang="zh-CN" smtClean="0"/>
              <a:t>cin</a:t>
            </a:r>
          </a:p>
        </p:txBody>
      </p:sp>
      <p:sp>
        <p:nvSpPr>
          <p:cNvPr id="84995" name="Rectangle 3"/>
          <p:cNvSpPr>
            <a:spLocks noGrp="1" noChangeArrowheads="1"/>
          </p:cNvSpPr>
          <p:nvPr>
            <p:ph type="body" idx="1"/>
          </p:nvPr>
        </p:nvSpPr>
        <p:spPr/>
        <p:txBody>
          <a:bodyPr/>
          <a:lstStyle/>
          <a:p>
            <a:pPr eaLnBrk="1" hangingPunct="1">
              <a:lnSpc>
                <a:spcPct val="115000"/>
              </a:lnSpc>
            </a:pPr>
            <a:r>
              <a:rPr lang="zh-CN" altLang="en-US" smtClean="0"/>
              <a:t>键盘流入的数据流，将键盘输入的数据存入变量</a:t>
            </a:r>
          </a:p>
          <a:p>
            <a:pPr eaLnBrk="1" hangingPunct="1">
              <a:lnSpc>
                <a:spcPct val="115000"/>
              </a:lnSpc>
            </a:pPr>
            <a:r>
              <a:rPr lang="zh-CN" altLang="en-US" smtClean="0"/>
              <a:t>格式：</a:t>
            </a:r>
          </a:p>
          <a:p>
            <a:pPr lvl="1" eaLnBrk="1" hangingPunct="1">
              <a:lnSpc>
                <a:spcPct val="115000"/>
              </a:lnSpc>
            </a:pPr>
            <a:r>
              <a:rPr lang="en-US" altLang="zh-CN" smtClean="0"/>
              <a:t>cin &gt;&gt; </a:t>
            </a:r>
            <a:r>
              <a:rPr lang="zh-CN" altLang="en-US" smtClean="0"/>
              <a:t>变量</a:t>
            </a:r>
          </a:p>
          <a:p>
            <a:pPr lvl="1" eaLnBrk="1" hangingPunct="1">
              <a:lnSpc>
                <a:spcPct val="115000"/>
              </a:lnSpc>
            </a:pPr>
            <a:r>
              <a:rPr lang="en-US" altLang="zh-CN" smtClean="0"/>
              <a:t>cin &gt;&gt;</a:t>
            </a:r>
            <a:r>
              <a:rPr lang="zh-CN" altLang="en-US" smtClean="0"/>
              <a:t>变量</a:t>
            </a:r>
            <a:r>
              <a:rPr lang="en-US" altLang="zh-CN" smtClean="0"/>
              <a:t>1 &gt;&gt; </a:t>
            </a:r>
            <a:r>
              <a:rPr lang="zh-CN" altLang="en-US" smtClean="0"/>
              <a:t>变量</a:t>
            </a:r>
            <a:r>
              <a:rPr lang="en-US" altLang="zh-CN" smtClean="0"/>
              <a:t>2 &gt;&gt; … &gt;&gt; </a:t>
            </a:r>
            <a:r>
              <a:rPr lang="zh-CN" altLang="en-US" smtClean="0"/>
              <a:t>变量</a:t>
            </a:r>
            <a:r>
              <a:rPr lang="en-US" altLang="zh-CN" smtClean="0"/>
              <a:t>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9426" name="Rectangle 2"/>
          <p:cNvSpPr>
            <a:spLocks noGrp="1" noChangeArrowheads="1"/>
          </p:cNvSpPr>
          <p:nvPr>
            <p:ph type="title"/>
          </p:nvPr>
        </p:nvSpPr>
        <p:spPr/>
        <p:txBody>
          <a:bodyPr/>
          <a:lstStyle/>
          <a:p>
            <a:pPr marL="838200" indent="-838200" eaLnBrk="1" hangingPunct="1">
              <a:defRPr/>
            </a:pPr>
            <a:r>
              <a:rPr lang="zh-CN" altLang="en-US" smtClean="0"/>
              <a:t>主程序</a:t>
            </a:r>
          </a:p>
        </p:txBody>
      </p:sp>
      <p:sp>
        <p:nvSpPr>
          <p:cNvPr id="17411" name="Rectangle 3"/>
          <p:cNvSpPr>
            <a:spLocks noGrp="1" noChangeArrowheads="1"/>
          </p:cNvSpPr>
          <p:nvPr>
            <p:ph type="body" idx="1"/>
          </p:nvPr>
        </p:nvSpPr>
        <p:spPr/>
        <p:txBody>
          <a:bodyPr/>
          <a:lstStyle/>
          <a:p>
            <a:pPr eaLnBrk="1" hangingPunct="1">
              <a:lnSpc>
                <a:spcPct val="120000"/>
              </a:lnSpc>
            </a:pPr>
            <a:r>
              <a:rPr lang="zh-CN" altLang="en-US" smtClean="0"/>
              <a:t>主程序由一个或多个函数组成</a:t>
            </a:r>
          </a:p>
          <a:p>
            <a:pPr eaLnBrk="1" hangingPunct="1">
              <a:lnSpc>
                <a:spcPct val="120000"/>
              </a:lnSpc>
            </a:pPr>
            <a:r>
              <a:rPr lang="zh-CN" altLang="en-US" smtClean="0"/>
              <a:t>函数是一系列独立的程序步骤，把这些程序步骤集合在一起，并赋予一个名字。</a:t>
            </a:r>
          </a:p>
          <a:p>
            <a:pPr eaLnBrk="1" hangingPunct="1">
              <a:lnSpc>
                <a:spcPct val="120000"/>
              </a:lnSpc>
            </a:pPr>
            <a:r>
              <a:rPr lang="zh-CN" altLang="en-US" smtClean="0"/>
              <a:t>每个程序都必须有一个名为</a:t>
            </a:r>
            <a:r>
              <a:rPr lang="en-US" altLang="zh-CN" smtClean="0"/>
              <a:t>main</a:t>
            </a:r>
            <a:r>
              <a:rPr lang="zh-CN" altLang="en-US" smtClean="0"/>
              <a:t>的函数，它是程序执行的入口。</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5746" name="Rectangle 2"/>
          <p:cNvSpPr>
            <a:spLocks noGrp="1" noChangeArrowheads="1"/>
          </p:cNvSpPr>
          <p:nvPr>
            <p:ph type="title"/>
          </p:nvPr>
        </p:nvSpPr>
        <p:spPr>
          <a:xfrm>
            <a:off x="685800" y="387350"/>
            <a:ext cx="7772400" cy="1143000"/>
          </a:xfrm>
        </p:spPr>
        <p:txBody>
          <a:bodyPr/>
          <a:lstStyle/>
          <a:p>
            <a:pPr eaLnBrk="1" hangingPunct="1">
              <a:defRPr/>
            </a:pPr>
            <a:r>
              <a:rPr lang="zh-CN" altLang="en-US" smtClean="0"/>
              <a:t>用户的响应</a:t>
            </a:r>
          </a:p>
        </p:txBody>
      </p:sp>
      <p:sp>
        <p:nvSpPr>
          <p:cNvPr id="86019" name="Rectangle 3"/>
          <p:cNvSpPr>
            <a:spLocks noGrp="1" noChangeArrowheads="1"/>
          </p:cNvSpPr>
          <p:nvPr>
            <p:ph type="body" idx="1"/>
          </p:nvPr>
        </p:nvSpPr>
        <p:spPr>
          <a:xfrm>
            <a:off x="685800" y="1530350"/>
            <a:ext cx="7772400" cy="5105400"/>
          </a:xfrm>
        </p:spPr>
        <p:txBody>
          <a:bodyPr/>
          <a:lstStyle/>
          <a:p>
            <a:pPr eaLnBrk="1" hangingPunct="1">
              <a:lnSpc>
                <a:spcPct val="140000"/>
              </a:lnSpc>
            </a:pPr>
            <a:r>
              <a:rPr lang="zh-CN" altLang="fr-FR" sz="2400" smtClean="0"/>
              <a:t>当程序执行到这个语句时会停下来等待用户的输入 </a:t>
            </a:r>
          </a:p>
          <a:p>
            <a:pPr eaLnBrk="1" hangingPunct="1">
              <a:lnSpc>
                <a:spcPct val="140000"/>
              </a:lnSpc>
            </a:pPr>
            <a:r>
              <a:rPr lang="zh-CN" altLang="fr-FR" sz="2400" smtClean="0"/>
              <a:t>用户可以输入数据，用回车（↙）结束。 </a:t>
            </a:r>
          </a:p>
          <a:p>
            <a:pPr eaLnBrk="1" hangingPunct="1">
              <a:lnSpc>
                <a:spcPct val="140000"/>
              </a:lnSpc>
            </a:pPr>
            <a:r>
              <a:rPr lang="zh-CN" altLang="fr-FR" sz="2400" smtClean="0"/>
              <a:t>当有多个输入数据时，一般用空白字符（空格、制表符和回车）分隔。 </a:t>
            </a:r>
          </a:p>
          <a:p>
            <a:pPr eaLnBrk="1" hangingPunct="1">
              <a:lnSpc>
                <a:spcPct val="140000"/>
              </a:lnSpc>
            </a:pPr>
            <a:r>
              <a:rPr lang="zh-CN" altLang="fr-FR" sz="2400" smtClean="0"/>
              <a:t>如：</a:t>
            </a:r>
            <a:r>
              <a:rPr lang="fr-FR" altLang="zh-CN" sz="2400" smtClean="0"/>
              <a:t>a</a:t>
            </a:r>
            <a:r>
              <a:rPr lang="zh-CN" altLang="fr-FR" sz="2400" smtClean="0"/>
              <a:t>为整型，</a:t>
            </a:r>
            <a:r>
              <a:rPr lang="fr-FR" altLang="zh-CN" sz="2400" smtClean="0"/>
              <a:t>d</a:t>
            </a:r>
            <a:r>
              <a:rPr lang="zh-CN" altLang="fr-FR" sz="2400" smtClean="0"/>
              <a:t>为</a:t>
            </a:r>
            <a:r>
              <a:rPr lang="fr-FR" altLang="zh-CN" sz="2400" smtClean="0"/>
              <a:t>double</a:t>
            </a:r>
            <a:r>
              <a:rPr lang="zh-CN" altLang="fr-FR" sz="2400" smtClean="0"/>
              <a:t>，则对应于</a:t>
            </a:r>
          </a:p>
          <a:p>
            <a:pPr eaLnBrk="1" hangingPunct="1">
              <a:lnSpc>
                <a:spcPct val="140000"/>
              </a:lnSpc>
              <a:buFont typeface="Wingdings" pitchFamily="2" charset="2"/>
              <a:buNone/>
            </a:pPr>
            <a:r>
              <a:rPr lang="fr-FR" altLang="zh-CN" sz="2400" smtClean="0"/>
              <a:t>      cin &gt;&gt; a &gt;&gt;d</a:t>
            </a:r>
            <a:r>
              <a:rPr lang="zh-CN" altLang="fr-FR" sz="2400" smtClean="0"/>
              <a:t>，用户的输入可以为</a:t>
            </a:r>
          </a:p>
          <a:p>
            <a:pPr lvl="1" eaLnBrk="1" hangingPunct="1">
              <a:lnSpc>
                <a:spcPct val="140000"/>
              </a:lnSpc>
              <a:buFont typeface="Wingdings" pitchFamily="2" charset="2"/>
              <a:buNone/>
            </a:pPr>
            <a:r>
              <a:rPr lang="fr-FR" altLang="zh-CN" sz="2000" smtClean="0"/>
              <a:t>12  13.2↙</a:t>
            </a:r>
          </a:p>
          <a:p>
            <a:pPr lvl="1" eaLnBrk="1" hangingPunct="1">
              <a:lnSpc>
                <a:spcPct val="140000"/>
              </a:lnSpc>
              <a:buFont typeface="Wingdings" pitchFamily="2" charset="2"/>
              <a:buNone/>
            </a:pPr>
            <a:r>
              <a:rPr lang="fr-FR" altLang="zh-CN" sz="2000" smtClean="0"/>
              <a:t>12</a:t>
            </a:r>
            <a:r>
              <a:rPr lang="zh-CN" altLang="fr-FR" sz="2000" smtClean="0"/>
              <a:t>（</a:t>
            </a:r>
            <a:r>
              <a:rPr lang="fr-FR" altLang="zh-CN" sz="2000" smtClean="0"/>
              <a:t>tab</a:t>
            </a:r>
            <a:r>
              <a:rPr lang="zh-CN" altLang="fr-FR" sz="2000" smtClean="0"/>
              <a:t>键）</a:t>
            </a:r>
            <a:r>
              <a:rPr lang="fr-FR" altLang="zh-CN" sz="2000" smtClean="0"/>
              <a:t>13.2↙ </a:t>
            </a:r>
          </a:p>
          <a:p>
            <a:pPr lvl="1" eaLnBrk="1" hangingPunct="1">
              <a:lnSpc>
                <a:spcPct val="140000"/>
              </a:lnSpc>
              <a:buFont typeface="Wingdings" pitchFamily="2" charset="2"/>
              <a:buNone/>
            </a:pPr>
            <a:r>
              <a:rPr lang="fr-FR" altLang="zh-CN" sz="2000" smtClean="0"/>
              <a:t>12↙13.2↙ </a:t>
            </a:r>
            <a:endParaRPr lang="en-US" altLang="zh-CN" sz="200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6770" name="Rectangle 2"/>
          <p:cNvSpPr>
            <a:spLocks noGrp="1" noChangeArrowheads="1"/>
          </p:cNvSpPr>
          <p:nvPr>
            <p:ph type="title"/>
          </p:nvPr>
        </p:nvSpPr>
        <p:spPr/>
        <p:txBody>
          <a:bodyPr/>
          <a:lstStyle/>
          <a:p>
            <a:pPr eaLnBrk="1" hangingPunct="1">
              <a:defRPr/>
            </a:pPr>
            <a:r>
              <a:rPr lang="fr-FR" altLang="zh-CN" smtClean="0"/>
              <a:t>cin.get </a:t>
            </a:r>
            <a:endParaRPr lang="en-US" altLang="zh-CN" smtClean="0"/>
          </a:p>
        </p:txBody>
      </p:sp>
      <p:sp>
        <p:nvSpPr>
          <p:cNvPr id="87043" name="Rectangle 3"/>
          <p:cNvSpPr>
            <a:spLocks noGrp="1" noChangeArrowheads="1"/>
          </p:cNvSpPr>
          <p:nvPr>
            <p:ph type="body" idx="1"/>
          </p:nvPr>
        </p:nvSpPr>
        <p:spPr>
          <a:xfrm>
            <a:off x="642938" y="1528916"/>
            <a:ext cx="8174037" cy="4554538"/>
          </a:xfrm>
        </p:spPr>
        <p:txBody>
          <a:bodyPr/>
          <a:lstStyle/>
          <a:p>
            <a:pPr eaLnBrk="1" hangingPunct="1">
              <a:lnSpc>
                <a:spcPct val="150000"/>
              </a:lnSpc>
            </a:pPr>
            <a:r>
              <a:rPr lang="zh-CN" altLang="fr-FR" smtClean="0"/>
              <a:t>作用：从键盘接受一个字符</a:t>
            </a:r>
          </a:p>
          <a:p>
            <a:pPr eaLnBrk="1" hangingPunct="1">
              <a:lnSpc>
                <a:spcPct val="150000"/>
              </a:lnSpc>
            </a:pPr>
            <a:r>
              <a:rPr lang="zh-CN" altLang="fr-FR" smtClean="0"/>
              <a:t>用法：</a:t>
            </a:r>
            <a:r>
              <a:rPr lang="fr-FR" altLang="zh-CN" smtClean="0"/>
              <a:t>cin.get</a:t>
            </a:r>
            <a:r>
              <a:rPr lang="zh-CN" altLang="fr-FR" smtClean="0"/>
              <a:t>（</a:t>
            </a:r>
            <a:r>
              <a:rPr lang="fr-FR" altLang="zh-CN" smtClean="0"/>
              <a:t>ch</a:t>
            </a:r>
            <a:r>
              <a:rPr lang="zh-CN" altLang="fr-FR" smtClean="0"/>
              <a:t>）；或 </a:t>
            </a:r>
            <a:r>
              <a:rPr lang="fr-FR" altLang="zh-CN" smtClean="0"/>
              <a:t>ch= cin.get()</a:t>
            </a:r>
            <a:r>
              <a:rPr lang="zh-CN" altLang="fr-FR" smtClean="0"/>
              <a:t>，都是从键盘输入一个字符并存放到变量</a:t>
            </a:r>
            <a:r>
              <a:rPr lang="fr-FR" altLang="zh-CN" smtClean="0"/>
              <a:t>ch</a:t>
            </a:r>
            <a:r>
              <a:rPr lang="zh-CN" altLang="fr-FR" smtClean="0"/>
              <a:t>中</a:t>
            </a:r>
          </a:p>
          <a:p>
            <a:pPr eaLnBrk="1" hangingPunct="1">
              <a:lnSpc>
                <a:spcPct val="150000"/>
              </a:lnSpc>
            </a:pPr>
            <a:r>
              <a:rPr lang="zh-CN" altLang="fr-FR" smtClean="0"/>
              <a:t>对应的用户输入： </a:t>
            </a:r>
            <a:r>
              <a:rPr lang="fr-FR" altLang="zh-CN" smtClean="0"/>
              <a:t>cin.get()</a:t>
            </a:r>
            <a:r>
              <a:rPr lang="zh-CN" altLang="fr-FR" smtClean="0"/>
              <a:t>可以接收任意的字符，包括空白字符。</a:t>
            </a:r>
            <a:endParaRPr lang="en-US" altLang="zh-CN" smtClean="0"/>
          </a:p>
          <a:p>
            <a:pPr eaLnBrk="1" hangingPunct="1">
              <a:lnSpc>
                <a:spcPct val="150000"/>
              </a:lnSpc>
            </a:pPr>
            <a:r>
              <a:rPr lang="en-US" altLang="zh-CN" smtClean="0"/>
              <a:t>//</a:t>
            </a:r>
            <a:r>
              <a:rPr lang="zh-CN" altLang="en-US" smtClean="0"/>
              <a:t>输入再多都只存入变量</a:t>
            </a:r>
            <a:r>
              <a:rPr lang="en-US" altLang="zh-CN" smtClean="0"/>
              <a:t>1</a:t>
            </a:r>
            <a:r>
              <a:rPr lang="zh-CN" altLang="en-US" smtClean="0"/>
              <a:t>个字母，空格也读</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ChangeArrowheads="1"/>
          </p:cNvSpPr>
          <p:nvPr/>
        </p:nvSpPr>
        <p:spPr bwMode="auto">
          <a:xfrm>
            <a:off x="419100" y="1050925"/>
            <a:ext cx="8499475" cy="5115246"/>
          </a:xfrm>
          <a:prstGeom prst="rect">
            <a:avLst/>
          </a:prstGeom>
          <a:noFill/>
          <a:ln w="12700" cap="sq" algn="ctr">
            <a:noFill/>
            <a:miter lim="800000"/>
            <a:headEnd type="none" w="sm" len="sm"/>
            <a:tailEnd type="none" w="sm" len="sm"/>
          </a:ln>
        </p:spPr>
        <p:txBody>
          <a:bodyPr>
            <a:spAutoFit/>
          </a:bodyPr>
          <a:lstStyle/>
          <a:p>
            <a:pPr>
              <a:lnSpc>
                <a:spcPct val="120000"/>
              </a:lnSpc>
              <a:spcBef>
                <a:spcPct val="20000"/>
              </a:spcBef>
              <a:buClr>
                <a:schemeClr val="tx1"/>
              </a:buClr>
              <a:buSzPct val="80000"/>
              <a:buFont typeface="Wingdings" pitchFamily="2" charset="2"/>
              <a:buNone/>
              <a:defRPr/>
            </a:pPr>
            <a:r>
              <a:rPr lang="zh-CN" altLang="fr-FR" sz="2400" b="1" dirty="0">
                <a:latin typeface="+mn-ea"/>
                <a:ea typeface="+mn-ea"/>
              </a:rPr>
              <a:t>如</a:t>
            </a:r>
            <a:r>
              <a:rPr lang="fr-FR" altLang="zh-CN" sz="2400" b="1" dirty="0">
                <a:latin typeface="+mn-ea"/>
                <a:ea typeface="+mn-ea"/>
              </a:rPr>
              <a:t>a,b,c</a:t>
            </a:r>
            <a:r>
              <a:rPr lang="zh-CN" altLang="fr-FR" sz="2400" b="1" dirty="0">
                <a:latin typeface="+mn-ea"/>
                <a:ea typeface="+mn-ea"/>
              </a:rPr>
              <a:t>为字符型变量，对应语句</a:t>
            </a:r>
          </a:p>
          <a:p>
            <a:pPr>
              <a:lnSpc>
                <a:spcPct val="120000"/>
              </a:lnSpc>
              <a:spcBef>
                <a:spcPct val="20000"/>
              </a:spcBef>
              <a:buClr>
                <a:schemeClr val="tx1"/>
              </a:buClr>
              <a:buSzPct val="80000"/>
              <a:buFont typeface="Wingdings" pitchFamily="2" charset="2"/>
              <a:buNone/>
              <a:defRPr/>
            </a:pPr>
            <a:r>
              <a:rPr lang="fr-FR" altLang="zh-CN" sz="2400" b="1" dirty="0">
                <a:latin typeface="+mn-ea"/>
                <a:ea typeface="+mn-ea"/>
              </a:rPr>
              <a:t>a = cin.get();</a:t>
            </a:r>
          </a:p>
          <a:p>
            <a:pPr>
              <a:lnSpc>
                <a:spcPct val="120000"/>
              </a:lnSpc>
              <a:spcBef>
                <a:spcPct val="20000"/>
              </a:spcBef>
              <a:buClr>
                <a:schemeClr val="tx1"/>
              </a:buClr>
              <a:buSzPct val="80000"/>
              <a:buFont typeface="Wingdings" pitchFamily="2" charset="2"/>
              <a:buNone/>
              <a:defRPr/>
            </a:pPr>
            <a:r>
              <a:rPr lang="fr-FR" altLang="zh-CN" sz="2400" b="1" dirty="0">
                <a:latin typeface="+mn-ea"/>
                <a:ea typeface="+mn-ea"/>
              </a:rPr>
              <a:t>b = cin.get();  </a:t>
            </a:r>
          </a:p>
          <a:p>
            <a:pPr>
              <a:lnSpc>
                <a:spcPct val="120000"/>
              </a:lnSpc>
              <a:spcBef>
                <a:spcPct val="20000"/>
              </a:spcBef>
              <a:buClr>
                <a:schemeClr val="tx1"/>
              </a:buClr>
              <a:buSzPct val="80000"/>
              <a:buFont typeface="Wingdings" pitchFamily="2" charset="2"/>
              <a:buNone/>
              <a:defRPr/>
            </a:pPr>
            <a:r>
              <a:rPr lang="fr-FR" altLang="zh-CN" sz="2400" b="1" dirty="0">
                <a:latin typeface="+mn-ea"/>
                <a:ea typeface="+mn-ea"/>
              </a:rPr>
              <a:t>c = cin.get();</a:t>
            </a:r>
          </a:p>
          <a:p>
            <a:pPr>
              <a:lnSpc>
                <a:spcPct val="120000"/>
              </a:lnSpc>
              <a:spcBef>
                <a:spcPct val="20000"/>
              </a:spcBef>
              <a:buClr>
                <a:schemeClr val="tx1"/>
              </a:buClr>
              <a:buSzPct val="80000"/>
              <a:buFont typeface="Wingdings" pitchFamily="2" charset="2"/>
              <a:buNone/>
              <a:defRPr/>
            </a:pPr>
            <a:r>
              <a:rPr lang="zh-CN" altLang="fr-FR" sz="2400" b="1" dirty="0">
                <a:latin typeface="+mn-ea"/>
                <a:ea typeface="+mn-ea"/>
              </a:rPr>
              <a:t>如果输入</a:t>
            </a:r>
            <a:r>
              <a:rPr lang="fr-FR" altLang="zh-CN" sz="2400" b="1" dirty="0">
                <a:latin typeface="+mn-ea"/>
                <a:ea typeface="+mn-ea"/>
              </a:rPr>
              <a:t>a  b  c↙ </a:t>
            </a:r>
            <a:r>
              <a:rPr lang="zh-CN" altLang="fr-FR" sz="2400" b="1" dirty="0">
                <a:latin typeface="+mn-ea"/>
                <a:ea typeface="+mn-ea"/>
              </a:rPr>
              <a:t>，则</a:t>
            </a:r>
            <a:r>
              <a:rPr lang="fr-FR" altLang="zh-CN" sz="2400" b="1" dirty="0">
                <a:latin typeface="+mn-ea"/>
                <a:ea typeface="+mn-ea"/>
              </a:rPr>
              <a:t>a</a:t>
            </a:r>
            <a:r>
              <a:rPr lang="zh-CN" altLang="fr-FR" sz="2400" b="1" dirty="0">
                <a:latin typeface="+mn-ea"/>
                <a:ea typeface="+mn-ea"/>
              </a:rPr>
              <a:t>的值是</a:t>
            </a:r>
            <a:r>
              <a:rPr lang="fr-FR" altLang="zh-CN" sz="2400" b="1" dirty="0">
                <a:latin typeface="+mn-ea"/>
                <a:ea typeface="+mn-ea"/>
              </a:rPr>
              <a:t>a</a:t>
            </a:r>
            <a:r>
              <a:rPr lang="zh-CN" altLang="fr-FR" sz="2400" b="1" dirty="0">
                <a:latin typeface="+mn-ea"/>
                <a:ea typeface="+mn-ea"/>
              </a:rPr>
              <a:t>，</a:t>
            </a:r>
            <a:r>
              <a:rPr lang="fr-FR" altLang="zh-CN" sz="2400" b="1" dirty="0">
                <a:latin typeface="+mn-ea"/>
                <a:ea typeface="+mn-ea"/>
              </a:rPr>
              <a:t>b</a:t>
            </a:r>
            <a:r>
              <a:rPr lang="zh-CN" altLang="fr-FR" sz="2400" b="1" dirty="0">
                <a:latin typeface="+mn-ea"/>
                <a:ea typeface="+mn-ea"/>
              </a:rPr>
              <a:t>的值是空格，</a:t>
            </a:r>
            <a:r>
              <a:rPr lang="fr-FR" altLang="zh-CN" sz="2400" b="1" dirty="0">
                <a:latin typeface="+mn-ea"/>
                <a:ea typeface="+mn-ea"/>
              </a:rPr>
              <a:t>c</a:t>
            </a:r>
            <a:r>
              <a:rPr lang="zh-CN" altLang="fr-FR" sz="2400" b="1" dirty="0">
                <a:latin typeface="+mn-ea"/>
                <a:ea typeface="+mn-ea"/>
              </a:rPr>
              <a:t>的值是</a:t>
            </a:r>
            <a:r>
              <a:rPr lang="fr-FR" altLang="zh-CN" sz="2400" b="1" dirty="0">
                <a:latin typeface="+mn-ea"/>
                <a:ea typeface="+mn-ea"/>
              </a:rPr>
              <a:t>b</a:t>
            </a:r>
            <a:r>
              <a:rPr lang="zh-CN" altLang="fr-FR" sz="2400" b="1" dirty="0">
                <a:latin typeface="+mn-ea"/>
                <a:ea typeface="+mn-ea"/>
              </a:rPr>
              <a:t>。</a:t>
            </a:r>
          </a:p>
          <a:p>
            <a:pPr>
              <a:lnSpc>
                <a:spcPct val="120000"/>
              </a:lnSpc>
              <a:spcBef>
                <a:spcPct val="20000"/>
              </a:spcBef>
              <a:buClr>
                <a:schemeClr val="tx1"/>
              </a:buClr>
              <a:buSzPct val="80000"/>
              <a:buFont typeface="Wingdings" pitchFamily="2" charset="2"/>
              <a:buNone/>
              <a:defRPr/>
            </a:pPr>
            <a:endParaRPr lang="zh-CN" altLang="fr-FR" sz="2400" b="1" dirty="0">
              <a:latin typeface="+mn-ea"/>
              <a:ea typeface="+mn-ea"/>
            </a:endParaRPr>
          </a:p>
          <a:p>
            <a:pPr>
              <a:lnSpc>
                <a:spcPct val="120000"/>
              </a:lnSpc>
              <a:spcBef>
                <a:spcPct val="20000"/>
              </a:spcBef>
              <a:buClr>
                <a:schemeClr val="tx1"/>
              </a:buClr>
              <a:buSzPct val="80000"/>
              <a:buFont typeface="Wingdings" pitchFamily="2" charset="2"/>
              <a:buNone/>
              <a:defRPr/>
            </a:pPr>
            <a:r>
              <a:rPr lang="zh-CN" altLang="fr-FR" sz="2400" b="1" dirty="0">
                <a:latin typeface="+mn-ea"/>
                <a:ea typeface="+mn-ea"/>
              </a:rPr>
              <a:t>如果将这个输入用于语句：</a:t>
            </a:r>
          </a:p>
          <a:p>
            <a:pPr>
              <a:lnSpc>
                <a:spcPct val="120000"/>
              </a:lnSpc>
              <a:spcBef>
                <a:spcPct val="20000"/>
              </a:spcBef>
              <a:buClr>
                <a:schemeClr val="tx1"/>
              </a:buClr>
              <a:buSzPct val="80000"/>
              <a:buFont typeface="Wingdings" pitchFamily="2" charset="2"/>
              <a:buNone/>
              <a:defRPr/>
            </a:pPr>
            <a:r>
              <a:rPr lang="fr-FR" altLang="zh-CN" sz="2400" b="1" dirty="0">
                <a:latin typeface="+mn-ea"/>
                <a:ea typeface="+mn-ea"/>
              </a:rPr>
              <a:t>cin &gt;&gt; a &gt;&gt; b &gt;&gt; c </a:t>
            </a:r>
            <a:r>
              <a:rPr lang="zh-CN" altLang="fr-FR" sz="2400" b="1" dirty="0">
                <a:latin typeface="+mn-ea"/>
                <a:ea typeface="+mn-ea"/>
              </a:rPr>
              <a:t>，</a:t>
            </a:r>
          </a:p>
          <a:p>
            <a:pPr>
              <a:lnSpc>
                <a:spcPct val="120000"/>
              </a:lnSpc>
              <a:spcBef>
                <a:spcPct val="20000"/>
              </a:spcBef>
              <a:buClr>
                <a:schemeClr val="tx1"/>
              </a:buClr>
              <a:buSzPct val="80000"/>
              <a:buFont typeface="Wingdings" pitchFamily="2" charset="2"/>
              <a:buNone/>
              <a:defRPr/>
            </a:pPr>
            <a:r>
              <a:rPr lang="zh-CN" altLang="fr-FR" sz="2400" b="1" dirty="0">
                <a:latin typeface="+mn-ea"/>
                <a:ea typeface="+mn-ea"/>
              </a:rPr>
              <a:t>那么变量</a:t>
            </a:r>
            <a:r>
              <a:rPr lang="fr-FR" altLang="zh-CN" sz="2400" b="1" dirty="0">
                <a:latin typeface="+mn-ea"/>
                <a:ea typeface="+mn-ea"/>
              </a:rPr>
              <a:t>a</a:t>
            </a:r>
            <a:r>
              <a:rPr lang="zh-CN" altLang="fr-FR" sz="2400" b="1" dirty="0">
                <a:latin typeface="+mn-ea"/>
                <a:ea typeface="+mn-ea"/>
              </a:rPr>
              <a:t>、</a:t>
            </a:r>
            <a:r>
              <a:rPr lang="fr-FR" altLang="zh-CN" sz="2400" b="1" dirty="0">
                <a:latin typeface="+mn-ea"/>
                <a:ea typeface="+mn-ea"/>
              </a:rPr>
              <a:t>b</a:t>
            </a:r>
            <a:r>
              <a:rPr lang="zh-CN" altLang="fr-FR" sz="2400" b="1" dirty="0">
                <a:latin typeface="+mn-ea"/>
                <a:ea typeface="+mn-ea"/>
              </a:rPr>
              <a:t>、</a:t>
            </a:r>
            <a:r>
              <a:rPr lang="fr-FR" altLang="zh-CN" sz="2400" b="1" dirty="0">
                <a:latin typeface="+mn-ea"/>
                <a:ea typeface="+mn-ea"/>
              </a:rPr>
              <a:t>c</a:t>
            </a:r>
            <a:r>
              <a:rPr lang="zh-CN" altLang="fr-FR" sz="2400" b="1" dirty="0">
                <a:latin typeface="+mn-ea"/>
                <a:ea typeface="+mn-ea"/>
              </a:rPr>
              <a:t>的内容分别为‘</a:t>
            </a:r>
            <a:r>
              <a:rPr lang="fr-FR" altLang="zh-CN" sz="2400" b="1" dirty="0">
                <a:latin typeface="+mn-ea"/>
                <a:ea typeface="+mn-ea"/>
              </a:rPr>
              <a:t>a’</a:t>
            </a:r>
            <a:r>
              <a:rPr lang="zh-CN" altLang="fr-FR" sz="2400" b="1" dirty="0">
                <a:latin typeface="+mn-ea"/>
                <a:ea typeface="+mn-ea"/>
              </a:rPr>
              <a:t>、‘</a:t>
            </a:r>
            <a:r>
              <a:rPr lang="fr-FR" altLang="zh-CN" sz="2400" b="1" dirty="0">
                <a:latin typeface="+mn-ea"/>
                <a:ea typeface="+mn-ea"/>
              </a:rPr>
              <a:t>b’</a:t>
            </a:r>
            <a:r>
              <a:rPr lang="zh-CN" altLang="fr-FR" sz="2400" b="1" dirty="0">
                <a:latin typeface="+mn-ea"/>
                <a:ea typeface="+mn-ea"/>
              </a:rPr>
              <a:t>、‘</a:t>
            </a:r>
            <a:r>
              <a:rPr lang="fr-FR" altLang="zh-CN" sz="2400" b="1" dirty="0">
                <a:latin typeface="+mn-ea"/>
                <a:ea typeface="+mn-ea"/>
              </a:rPr>
              <a:t>c’</a:t>
            </a:r>
            <a:r>
              <a:rPr lang="zh-CN" altLang="fr-FR" sz="2400" b="1" dirty="0">
                <a:latin typeface="+mn-ea"/>
                <a:ea typeface="+mn-ea"/>
              </a:rPr>
              <a:t>，因为空格被作为输入值之间的分隔符。</a:t>
            </a:r>
            <a:r>
              <a:rPr lang="zh-CN" altLang="fr-FR" sz="2400" dirty="0">
                <a:latin typeface="+mn-ea"/>
                <a:ea typeface="+mn-ea"/>
              </a:rPr>
              <a:t> </a:t>
            </a:r>
            <a:endParaRPr lang="zh-CN" altLang="en-US" sz="2400" dirty="0">
              <a:latin typeface="+mn-ea"/>
              <a:ea typeface="+mn-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8818" name="Rectangle 2"/>
          <p:cNvSpPr>
            <a:spLocks noGrp="1" noChangeArrowheads="1"/>
          </p:cNvSpPr>
          <p:nvPr>
            <p:ph type="title"/>
          </p:nvPr>
        </p:nvSpPr>
        <p:spPr/>
        <p:txBody>
          <a:bodyPr/>
          <a:lstStyle/>
          <a:p>
            <a:pPr eaLnBrk="1" hangingPunct="1">
              <a:defRPr/>
            </a:pPr>
            <a:r>
              <a:rPr lang="zh-CN" altLang="en-US" smtClean="0"/>
              <a:t>输出流对象</a:t>
            </a:r>
            <a:r>
              <a:rPr lang="en-US" altLang="zh-CN" smtClean="0"/>
              <a:t>cout </a:t>
            </a:r>
          </a:p>
        </p:txBody>
      </p:sp>
      <p:sp>
        <p:nvSpPr>
          <p:cNvPr id="89091" name="Rectangle 3"/>
          <p:cNvSpPr>
            <a:spLocks noGrp="1" noChangeArrowheads="1"/>
          </p:cNvSpPr>
          <p:nvPr>
            <p:ph type="body" idx="1"/>
          </p:nvPr>
        </p:nvSpPr>
        <p:spPr>
          <a:xfrm>
            <a:off x="536575" y="1752600"/>
            <a:ext cx="8186738" cy="4821238"/>
          </a:xfrm>
        </p:spPr>
        <p:txBody>
          <a:bodyPr/>
          <a:lstStyle/>
          <a:p>
            <a:pPr eaLnBrk="1" hangingPunct="1">
              <a:lnSpc>
                <a:spcPct val="120000"/>
              </a:lnSpc>
            </a:pPr>
            <a:r>
              <a:rPr lang="zh-CN" altLang="en-US" smtClean="0"/>
              <a:t>将变量或表达式的内容显示在显示器上 </a:t>
            </a:r>
          </a:p>
          <a:p>
            <a:pPr eaLnBrk="1" hangingPunct="1">
              <a:lnSpc>
                <a:spcPct val="120000"/>
              </a:lnSpc>
            </a:pPr>
            <a:r>
              <a:rPr lang="zh-CN" altLang="en-US" smtClean="0"/>
              <a:t>格式</a:t>
            </a:r>
          </a:p>
          <a:p>
            <a:pPr lvl="1" eaLnBrk="1" hangingPunct="1">
              <a:lnSpc>
                <a:spcPct val="120000"/>
              </a:lnSpc>
            </a:pPr>
            <a:r>
              <a:rPr lang="zh-CN" altLang="en-US" smtClean="0"/>
              <a:t>输出一个变量的值：</a:t>
            </a:r>
            <a:r>
              <a:rPr lang="en-US" altLang="zh-CN" smtClean="0"/>
              <a:t>cout &lt;&lt; a</a:t>
            </a:r>
            <a:r>
              <a:rPr lang="zh-CN" altLang="en-US" smtClean="0"/>
              <a:t>；</a:t>
            </a:r>
          </a:p>
          <a:p>
            <a:pPr lvl="1" eaLnBrk="1" hangingPunct="1">
              <a:lnSpc>
                <a:spcPct val="120000"/>
              </a:lnSpc>
            </a:pPr>
            <a:r>
              <a:rPr lang="zh-CN" altLang="en-US" smtClean="0"/>
              <a:t>输出多个变量的值：</a:t>
            </a:r>
            <a:r>
              <a:rPr lang="en-US" altLang="zh-CN" smtClean="0"/>
              <a:t>cout &lt;&lt; a &lt;&lt; b &lt;&lt; c</a:t>
            </a:r>
            <a:r>
              <a:rPr lang="zh-CN" altLang="en-US" smtClean="0"/>
              <a:t>；</a:t>
            </a:r>
          </a:p>
          <a:p>
            <a:pPr lvl="1" eaLnBrk="1" hangingPunct="1">
              <a:lnSpc>
                <a:spcPct val="120000"/>
              </a:lnSpc>
            </a:pPr>
            <a:r>
              <a:rPr lang="zh-CN" altLang="en-US" smtClean="0"/>
              <a:t>输出表达式的结果：</a:t>
            </a:r>
            <a:r>
              <a:rPr lang="en-US" altLang="zh-CN" smtClean="0"/>
              <a:t>cout &lt;&lt; “Hello world” </a:t>
            </a:r>
          </a:p>
          <a:p>
            <a:pPr lvl="1" eaLnBrk="1" hangingPunct="1">
              <a:lnSpc>
                <a:spcPct val="120000"/>
              </a:lnSpc>
            </a:pPr>
            <a:r>
              <a:rPr lang="zh-CN" altLang="en-US" smtClean="0"/>
              <a:t>上述情况的组合：</a:t>
            </a:r>
          </a:p>
          <a:p>
            <a:pPr lvl="1" eaLnBrk="1" hangingPunct="1">
              <a:lnSpc>
                <a:spcPct val="120000"/>
              </a:lnSpc>
              <a:buFont typeface="Wingdings" pitchFamily="2" charset="2"/>
              <a:buNone/>
            </a:pPr>
            <a:r>
              <a:rPr lang="zh-CN" altLang="en-US" smtClean="0"/>
              <a:t>   </a:t>
            </a:r>
            <a:r>
              <a:rPr lang="en-US" altLang="zh-CN" smtClean="0"/>
              <a:t>cout &lt;&lt; a &lt;&lt; ‘+’ &lt;&lt; b &lt;&lt; ‘=’ &lt;&lt; a+b &lt;&lt; endl;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0866" name="Rectangle 2"/>
          <p:cNvSpPr>
            <a:spLocks noGrp="1" noChangeArrowheads="1"/>
          </p:cNvSpPr>
          <p:nvPr>
            <p:ph type="title"/>
          </p:nvPr>
        </p:nvSpPr>
        <p:spPr/>
        <p:txBody>
          <a:bodyPr/>
          <a:lstStyle/>
          <a:p>
            <a:pPr eaLnBrk="1" hangingPunct="1">
              <a:defRPr/>
            </a:pPr>
            <a:r>
              <a:rPr lang="zh-CN" altLang="en-US" smtClean="0"/>
              <a:t>第二章 通过例子学习 </a:t>
            </a:r>
          </a:p>
        </p:txBody>
      </p:sp>
      <p:sp>
        <p:nvSpPr>
          <p:cNvPr id="90115" name="AutoShape 3"/>
          <p:cNvSpPr>
            <a:spLocks noChangeArrowheads="1"/>
          </p:cNvSpPr>
          <p:nvPr/>
        </p:nvSpPr>
        <p:spPr bwMode="auto">
          <a:xfrm rot="-5400000" flipH="1" flipV="1">
            <a:off x="3314700" y="2730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0116" name="AutoShape 4"/>
          <p:cNvSpPr>
            <a:spLocks noChangeArrowheads="1"/>
          </p:cNvSpPr>
          <p:nvPr/>
        </p:nvSpPr>
        <p:spPr bwMode="auto">
          <a:xfrm rot="-5400000" flipH="1" flipV="1">
            <a:off x="3314700" y="2120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0117" name="Rectangle 5"/>
          <p:cNvSpPr>
            <a:spLocks noGrp="1" noChangeArrowheads="1"/>
          </p:cNvSpPr>
          <p:nvPr>
            <p:ph type="body" idx="1"/>
          </p:nvPr>
        </p:nvSpPr>
        <p:spPr>
          <a:xfrm>
            <a:off x="685800" y="1981200"/>
            <a:ext cx="2390775" cy="4114800"/>
          </a:xfrm>
        </p:spPr>
        <p:txBody>
          <a:bodyPr/>
          <a:lstStyle/>
          <a:p>
            <a:pPr eaLnBrk="1" hangingPunct="1">
              <a:lnSpc>
                <a:spcPct val="120000"/>
              </a:lnSpc>
              <a:buFont typeface="Wingdings" pitchFamily="2" charset="2"/>
              <a:buNone/>
            </a:pPr>
            <a:r>
              <a:rPr lang="zh-CN" altLang="en-US" sz="2800" smtClean="0"/>
              <a:t>第一个程序</a:t>
            </a:r>
          </a:p>
          <a:p>
            <a:pPr eaLnBrk="1" hangingPunct="1">
              <a:lnSpc>
                <a:spcPct val="120000"/>
              </a:lnSpc>
              <a:buFont typeface="Wingdings" pitchFamily="2" charset="2"/>
              <a:buNone/>
            </a:pPr>
            <a:r>
              <a:rPr lang="zh-CN" altLang="en-US" sz="2800" smtClean="0"/>
              <a:t>第二个程序</a:t>
            </a:r>
          </a:p>
          <a:p>
            <a:pPr eaLnBrk="1" hangingPunct="1">
              <a:lnSpc>
                <a:spcPct val="120000"/>
              </a:lnSpc>
              <a:buFont typeface="Wingdings" pitchFamily="2" charset="2"/>
              <a:buNone/>
            </a:pPr>
            <a:r>
              <a:rPr lang="zh-CN" altLang="en-US" sz="2800" smtClean="0"/>
              <a:t>变量定义</a:t>
            </a:r>
          </a:p>
          <a:p>
            <a:pPr eaLnBrk="1" hangingPunct="1">
              <a:lnSpc>
                <a:spcPct val="120000"/>
              </a:lnSpc>
              <a:buFont typeface="Wingdings" pitchFamily="2" charset="2"/>
              <a:buNone/>
            </a:pPr>
            <a:r>
              <a:rPr lang="zh-CN" altLang="en-US" sz="2800" smtClean="0"/>
              <a:t>数据类型</a:t>
            </a:r>
          </a:p>
          <a:p>
            <a:pPr eaLnBrk="1" hangingPunct="1">
              <a:lnSpc>
                <a:spcPct val="120000"/>
              </a:lnSpc>
              <a:buFont typeface="Wingdings" pitchFamily="2" charset="2"/>
              <a:buNone/>
            </a:pPr>
            <a:r>
              <a:rPr lang="zh-CN" altLang="en-US" sz="2800" smtClean="0"/>
              <a:t>符号常量</a:t>
            </a:r>
          </a:p>
          <a:p>
            <a:pPr eaLnBrk="1" hangingPunct="1">
              <a:lnSpc>
                <a:spcPct val="120000"/>
              </a:lnSpc>
              <a:buFont typeface="Wingdings" pitchFamily="2" charset="2"/>
              <a:buNone/>
            </a:pPr>
            <a:r>
              <a:rPr lang="zh-CN" altLang="en-US" sz="2800" smtClean="0"/>
              <a:t>算术表达式</a:t>
            </a:r>
          </a:p>
        </p:txBody>
      </p:sp>
      <p:sp>
        <p:nvSpPr>
          <p:cNvPr id="90118" name="Rectangle 6"/>
          <p:cNvSpPr>
            <a:spLocks noChangeArrowheads="1"/>
          </p:cNvSpPr>
          <p:nvPr/>
        </p:nvSpPr>
        <p:spPr bwMode="auto">
          <a:xfrm>
            <a:off x="4559300" y="2133600"/>
            <a:ext cx="3095625" cy="4114800"/>
          </a:xfrm>
          <a:prstGeom prst="rect">
            <a:avLst/>
          </a:prstGeom>
          <a:noFill/>
          <a:ln w="9525">
            <a:noFill/>
            <a:miter lim="800000"/>
            <a:headEnd/>
            <a:tailEnd/>
          </a:ln>
        </p:spPr>
        <p:txBody>
          <a:bodyPr/>
          <a:lstStyle/>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赋值表达式</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自增自减运算符</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强制类型转换</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数据的输入输出</a:t>
            </a:r>
          </a:p>
          <a:p>
            <a:pPr marL="477838" indent="-477838">
              <a:lnSpc>
                <a:spcPct val="130000"/>
              </a:lnSpc>
              <a:spcBef>
                <a:spcPct val="20000"/>
              </a:spcBef>
              <a:buClr>
                <a:schemeClr val="tx1"/>
              </a:buClr>
              <a:buSzPct val="80000"/>
              <a:buFont typeface="Wingdings" pitchFamily="2" charset="2"/>
              <a:buNone/>
            </a:pPr>
            <a:r>
              <a:rPr lang="zh-CN" altLang="en-US" b="1">
                <a:latin typeface="Times New Roman" pitchFamily="18" charset="0"/>
                <a:ea typeface="楷体_GB2312" pitchFamily="49" charset="-122"/>
              </a:rPr>
              <a:t>构思一个程序</a:t>
            </a:r>
          </a:p>
        </p:txBody>
      </p:sp>
      <p:sp>
        <p:nvSpPr>
          <p:cNvPr id="90119" name="AutoShape 7"/>
          <p:cNvSpPr>
            <a:spLocks noChangeArrowheads="1"/>
          </p:cNvSpPr>
          <p:nvPr/>
        </p:nvSpPr>
        <p:spPr bwMode="auto">
          <a:xfrm rot="-5400000" flipH="1" flipV="1">
            <a:off x="7502525" y="3009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0120" name="AutoShape 8"/>
          <p:cNvSpPr>
            <a:spLocks noChangeArrowheads="1"/>
          </p:cNvSpPr>
          <p:nvPr/>
        </p:nvSpPr>
        <p:spPr bwMode="auto">
          <a:xfrm rot="-5400000" flipH="1" flipV="1">
            <a:off x="7502525" y="23368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0121" name="AutoShape 9"/>
          <p:cNvSpPr>
            <a:spLocks noChangeArrowheads="1"/>
          </p:cNvSpPr>
          <p:nvPr/>
        </p:nvSpPr>
        <p:spPr bwMode="auto">
          <a:xfrm rot="-5400000" flipH="1" flipV="1">
            <a:off x="7502525" y="489585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90122" name="AutoShape 10"/>
          <p:cNvSpPr>
            <a:spLocks noChangeArrowheads="1"/>
          </p:cNvSpPr>
          <p:nvPr/>
        </p:nvSpPr>
        <p:spPr bwMode="auto">
          <a:xfrm rot="-5400000" flipH="1" flipV="1">
            <a:off x="7502525" y="36576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0123" name="AutoShape 11"/>
          <p:cNvSpPr>
            <a:spLocks noChangeArrowheads="1"/>
          </p:cNvSpPr>
          <p:nvPr/>
        </p:nvSpPr>
        <p:spPr bwMode="auto">
          <a:xfrm rot="-5400000" flipH="1" flipV="1">
            <a:off x="7502525" y="42672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0124" name="AutoShape 12"/>
          <p:cNvSpPr>
            <a:spLocks noChangeArrowheads="1"/>
          </p:cNvSpPr>
          <p:nvPr/>
        </p:nvSpPr>
        <p:spPr bwMode="auto">
          <a:xfrm rot="-5400000" flipH="1" flipV="1">
            <a:off x="3289300" y="51371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0125" name="AutoShape 13"/>
          <p:cNvSpPr>
            <a:spLocks noChangeArrowheads="1"/>
          </p:cNvSpPr>
          <p:nvPr/>
        </p:nvSpPr>
        <p:spPr bwMode="auto">
          <a:xfrm rot="-5400000" flipH="1" flipV="1">
            <a:off x="3289300" y="44704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0126" name="AutoShape 14"/>
          <p:cNvSpPr>
            <a:spLocks noChangeArrowheads="1"/>
          </p:cNvSpPr>
          <p:nvPr/>
        </p:nvSpPr>
        <p:spPr bwMode="auto">
          <a:xfrm rot="-5400000" flipH="1" flipV="1">
            <a:off x="3289300" y="38989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90127" name="AutoShape 15"/>
          <p:cNvSpPr>
            <a:spLocks noChangeArrowheads="1"/>
          </p:cNvSpPr>
          <p:nvPr/>
        </p:nvSpPr>
        <p:spPr bwMode="auto">
          <a:xfrm rot="-5400000" flipH="1" flipV="1">
            <a:off x="3289300" y="33147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1890" name="Rectangle 2"/>
          <p:cNvSpPr>
            <a:spLocks noGrp="1" noChangeArrowheads="1"/>
          </p:cNvSpPr>
          <p:nvPr>
            <p:ph type="title"/>
          </p:nvPr>
        </p:nvSpPr>
        <p:spPr/>
        <p:txBody>
          <a:bodyPr/>
          <a:lstStyle/>
          <a:p>
            <a:pPr marL="838200" indent="-838200" eaLnBrk="1" hangingPunct="1">
              <a:defRPr/>
            </a:pPr>
            <a:r>
              <a:rPr lang="zh-CN" altLang="en-US" smtClean="0"/>
              <a:t>构思一个程序</a:t>
            </a:r>
          </a:p>
        </p:txBody>
      </p:sp>
      <p:sp>
        <p:nvSpPr>
          <p:cNvPr id="91139" name="Rectangle 3"/>
          <p:cNvSpPr>
            <a:spLocks noGrp="1" noChangeArrowheads="1"/>
          </p:cNvSpPr>
          <p:nvPr>
            <p:ph type="body" idx="1"/>
          </p:nvPr>
        </p:nvSpPr>
        <p:spPr>
          <a:xfrm>
            <a:off x="685800" y="1981200"/>
            <a:ext cx="7772400" cy="4703763"/>
          </a:xfrm>
        </p:spPr>
        <p:txBody>
          <a:bodyPr/>
          <a:lstStyle/>
          <a:p>
            <a:pPr eaLnBrk="1" hangingPunct="1">
              <a:lnSpc>
                <a:spcPct val="140000"/>
              </a:lnSpc>
            </a:pPr>
            <a:r>
              <a:rPr lang="zh-CN" altLang="en-US" smtClean="0"/>
              <a:t>在设计一个程序时，除了要考虑如何解决问题外，还要考虑将来维护的方便性</a:t>
            </a:r>
          </a:p>
          <a:p>
            <a:pPr eaLnBrk="1" hangingPunct="1">
              <a:lnSpc>
                <a:spcPct val="140000"/>
              </a:lnSpc>
            </a:pPr>
            <a:r>
              <a:rPr lang="zh-CN" altLang="en-US" smtClean="0"/>
              <a:t>主要从两方面实现：</a:t>
            </a:r>
          </a:p>
          <a:p>
            <a:pPr lvl="1" eaLnBrk="1" hangingPunct="1">
              <a:lnSpc>
                <a:spcPct val="140000"/>
              </a:lnSpc>
            </a:pPr>
            <a:r>
              <a:rPr lang="zh-CN" altLang="en-US" smtClean="0"/>
              <a:t>程序设计的风格：使程序易读、易理解</a:t>
            </a:r>
          </a:p>
          <a:p>
            <a:pPr lvl="1" eaLnBrk="1" hangingPunct="1">
              <a:lnSpc>
                <a:spcPct val="140000"/>
              </a:lnSpc>
            </a:pPr>
            <a:r>
              <a:rPr lang="zh-CN" altLang="en-US" smtClean="0"/>
              <a:t>在设计时，尽量考虑到将来可能的修改，为这些修改提供便利</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62" name="Rectangle 2"/>
          <p:cNvSpPr>
            <a:spLocks noGrp="1" noChangeArrowheads="1"/>
          </p:cNvSpPr>
          <p:nvPr>
            <p:ph type="title"/>
          </p:nvPr>
        </p:nvSpPr>
        <p:spPr>
          <a:xfrm>
            <a:off x="685800" y="401638"/>
            <a:ext cx="7772400" cy="1143000"/>
          </a:xfrm>
        </p:spPr>
        <p:txBody>
          <a:bodyPr/>
          <a:lstStyle/>
          <a:p>
            <a:pPr eaLnBrk="1" hangingPunct="1">
              <a:defRPr/>
            </a:pPr>
            <a:r>
              <a:rPr lang="zh-CN" altLang="en-US" smtClean="0"/>
              <a:t>程序设计的风格</a:t>
            </a:r>
          </a:p>
        </p:txBody>
      </p:sp>
      <p:sp>
        <p:nvSpPr>
          <p:cNvPr id="92163" name="Rectangle 3"/>
          <p:cNvSpPr>
            <a:spLocks noGrp="1" noChangeArrowheads="1"/>
          </p:cNvSpPr>
          <p:nvPr>
            <p:ph type="body" idx="1"/>
          </p:nvPr>
        </p:nvSpPr>
        <p:spPr>
          <a:xfrm>
            <a:off x="685800" y="1544638"/>
            <a:ext cx="7772400" cy="5078412"/>
          </a:xfrm>
        </p:spPr>
        <p:txBody>
          <a:bodyPr/>
          <a:lstStyle/>
          <a:p>
            <a:pPr eaLnBrk="1" hangingPunct="1">
              <a:lnSpc>
                <a:spcPct val="120000"/>
              </a:lnSpc>
            </a:pPr>
            <a:r>
              <a:rPr lang="zh-CN" altLang="en-US" smtClean="0"/>
              <a:t>用注释告诉读者他们所需要知道的东西 </a:t>
            </a:r>
          </a:p>
          <a:p>
            <a:pPr eaLnBrk="1" hangingPunct="1">
              <a:lnSpc>
                <a:spcPct val="120000"/>
              </a:lnSpc>
            </a:pPr>
            <a:r>
              <a:rPr lang="zh-CN" altLang="en-US" smtClean="0"/>
              <a:t>使用缩进来区别程序不同的控制级别 </a:t>
            </a:r>
          </a:p>
          <a:p>
            <a:pPr eaLnBrk="1" hangingPunct="1">
              <a:lnSpc>
                <a:spcPct val="120000"/>
              </a:lnSpc>
            </a:pPr>
            <a:r>
              <a:rPr lang="zh-CN" altLang="en-US" smtClean="0"/>
              <a:t>使用有意义的名字 </a:t>
            </a:r>
          </a:p>
          <a:p>
            <a:pPr eaLnBrk="1" hangingPunct="1">
              <a:lnSpc>
                <a:spcPct val="120000"/>
              </a:lnSpc>
            </a:pPr>
            <a:r>
              <a:rPr lang="zh-CN" altLang="en-US" smtClean="0"/>
              <a:t>避免直接使用那些有特殊意义的常量 </a:t>
            </a:r>
          </a:p>
          <a:p>
            <a:pPr eaLnBrk="1" hangingPunct="1">
              <a:lnSpc>
                <a:spcPct val="120000"/>
              </a:lnSpc>
            </a:pPr>
            <a:r>
              <a:rPr lang="zh-CN" altLang="en-US" smtClean="0"/>
              <a:t>逐步养成变量和函数的命名习惯 </a:t>
            </a:r>
          </a:p>
          <a:p>
            <a:pPr eaLnBrk="1" hangingPunct="1">
              <a:lnSpc>
                <a:spcPct val="120000"/>
              </a:lnSpc>
            </a:pPr>
            <a:r>
              <a:rPr lang="zh-CN" altLang="en-US" smtClean="0"/>
              <a:t>在适当的情况下使用标准习语和习惯 </a:t>
            </a:r>
          </a:p>
          <a:p>
            <a:pPr eaLnBrk="1" hangingPunct="1">
              <a:lnSpc>
                <a:spcPct val="120000"/>
              </a:lnSpc>
            </a:pPr>
            <a:r>
              <a:rPr lang="zh-CN" altLang="en-US" smtClean="0"/>
              <a:t>避免不必要的复杂性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986" name="Rectangle 2"/>
          <p:cNvSpPr>
            <a:spLocks noGrp="1" noChangeArrowheads="1"/>
          </p:cNvSpPr>
          <p:nvPr>
            <p:ph type="title"/>
          </p:nvPr>
        </p:nvSpPr>
        <p:spPr/>
        <p:txBody>
          <a:bodyPr/>
          <a:lstStyle/>
          <a:p>
            <a:pPr eaLnBrk="1" hangingPunct="1">
              <a:defRPr/>
            </a:pPr>
            <a:r>
              <a:rPr lang="zh-CN" altLang="en-US" smtClean="0"/>
              <a:t>设计将来的修改</a:t>
            </a:r>
          </a:p>
        </p:txBody>
      </p:sp>
      <p:sp>
        <p:nvSpPr>
          <p:cNvPr id="93187" name="Rectangle 3"/>
          <p:cNvSpPr>
            <a:spLocks noGrp="1" noChangeArrowheads="1"/>
          </p:cNvSpPr>
          <p:nvPr>
            <p:ph type="body" idx="1"/>
          </p:nvPr>
        </p:nvSpPr>
        <p:spPr/>
        <p:txBody>
          <a:bodyPr/>
          <a:lstStyle/>
          <a:p>
            <a:pPr eaLnBrk="1" hangingPunct="1">
              <a:lnSpc>
                <a:spcPct val="130000"/>
              </a:lnSpc>
            </a:pPr>
            <a:r>
              <a:rPr lang="zh-CN" altLang="en-US" smtClean="0"/>
              <a:t>将需要修改的部分设计的灵活一些，尽量使得只做一个修改，修改效果能传递到程序的所有相关部分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7010" name="Rectangle 2"/>
          <p:cNvSpPr>
            <a:spLocks noGrp="1" noChangeArrowheads="1"/>
          </p:cNvSpPr>
          <p:nvPr>
            <p:ph type="title"/>
          </p:nvPr>
        </p:nvSpPr>
        <p:spPr/>
        <p:txBody>
          <a:bodyPr/>
          <a:lstStyle/>
          <a:p>
            <a:pPr marL="838200" indent="-838200" eaLnBrk="1" hangingPunct="1">
              <a:defRPr/>
            </a:pPr>
            <a:r>
              <a:rPr lang="zh-CN" altLang="en-US" smtClean="0"/>
              <a:t>总结</a:t>
            </a:r>
          </a:p>
        </p:txBody>
      </p:sp>
      <p:sp>
        <p:nvSpPr>
          <p:cNvPr id="94211" name="Rectangle 3"/>
          <p:cNvSpPr>
            <a:spLocks noGrp="1" noChangeArrowheads="1"/>
          </p:cNvSpPr>
          <p:nvPr>
            <p:ph type="body" idx="1"/>
          </p:nvPr>
        </p:nvSpPr>
        <p:spPr/>
        <p:txBody>
          <a:bodyPr/>
          <a:lstStyle/>
          <a:p>
            <a:pPr eaLnBrk="1" hangingPunct="1">
              <a:lnSpc>
                <a:spcPct val="120000"/>
              </a:lnSpc>
            </a:pPr>
            <a:r>
              <a:rPr lang="zh-CN" altLang="en-US" smtClean="0"/>
              <a:t>本章介绍了</a:t>
            </a:r>
            <a:r>
              <a:rPr lang="en-US" altLang="zh-CN" smtClean="0"/>
              <a:t>C++</a:t>
            </a:r>
            <a:r>
              <a:rPr lang="zh-CN" altLang="en-US" smtClean="0"/>
              <a:t>程序的总体结构及工作方式 。具体包括：</a:t>
            </a:r>
          </a:p>
          <a:p>
            <a:pPr lvl="1" eaLnBrk="1" hangingPunct="1">
              <a:lnSpc>
                <a:spcPct val="120000"/>
              </a:lnSpc>
            </a:pPr>
            <a:r>
              <a:rPr lang="zh-CN" altLang="en-US" smtClean="0"/>
              <a:t>如何保存用户的数据</a:t>
            </a:r>
          </a:p>
          <a:p>
            <a:pPr lvl="1" eaLnBrk="1" hangingPunct="1">
              <a:lnSpc>
                <a:spcPct val="120000"/>
              </a:lnSpc>
            </a:pPr>
            <a:r>
              <a:rPr lang="zh-CN" altLang="en-US" smtClean="0"/>
              <a:t>读取用户提供的数值数据；</a:t>
            </a:r>
          </a:p>
          <a:p>
            <a:pPr lvl="1" eaLnBrk="1" hangingPunct="1">
              <a:lnSpc>
                <a:spcPct val="120000"/>
              </a:lnSpc>
            </a:pPr>
            <a:r>
              <a:rPr lang="zh-CN" altLang="en-US" smtClean="0"/>
              <a:t>在屏幕上显示文本和数据；</a:t>
            </a:r>
          </a:p>
          <a:p>
            <a:pPr lvl="1" eaLnBrk="1" hangingPunct="1">
              <a:lnSpc>
                <a:spcPct val="120000"/>
              </a:lnSpc>
            </a:pPr>
            <a:r>
              <a:rPr lang="zh-CN" altLang="en-US" smtClean="0"/>
              <a:t>对现有数据进行算术运算得到新的结果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0450" name="Rectangle 2"/>
          <p:cNvSpPr>
            <a:spLocks noGrp="1" noChangeArrowheads="1"/>
          </p:cNvSpPr>
          <p:nvPr>
            <p:ph type="title"/>
          </p:nvPr>
        </p:nvSpPr>
        <p:spPr/>
        <p:txBody>
          <a:bodyPr/>
          <a:lstStyle/>
          <a:p>
            <a:pPr eaLnBrk="1" hangingPunct="1">
              <a:defRPr/>
            </a:pPr>
            <a:r>
              <a:rPr lang="zh-CN" altLang="en-US" smtClean="0"/>
              <a:t>函数的构成</a:t>
            </a:r>
          </a:p>
        </p:txBody>
      </p:sp>
      <p:sp>
        <p:nvSpPr>
          <p:cNvPr id="18435" name="Rectangle 3"/>
          <p:cNvSpPr>
            <a:spLocks noGrp="1" noChangeArrowheads="1"/>
          </p:cNvSpPr>
          <p:nvPr>
            <p:ph type="body" idx="1"/>
          </p:nvPr>
        </p:nvSpPr>
        <p:spPr>
          <a:xfrm>
            <a:off x="474663" y="1981200"/>
            <a:ext cx="7772400" cy="4114800"/>
          </a:xfrm>
        </p:spPr>
        <p:txBody>
          <a:bodyPr/>
          <a:lstStyle/>
          <a:p>
            <a:pPr eaLnBrk="1" hangingPunct="1">
              <a:buFont typeface="Wingdings" pitchFamily="2" charset="2"/>
              <a:buNone/>
            </a:pPr>
            <a:r>
              <a:rPr lang="en-US" altLang="zh-CN" smtClean="0"/>
              <a:t>int main()      </a:t>
            </a:r>
            <a:r>
              <a:rPr lang="zh-CN" altLang="en-US" smtClean="0"/>
              <a:t>函数头</a:t>
            </a:r>
          </a:p>
          <a:p>
            <a:pPr eaLnBrk="1" hangingPunct="1">
              <a:buFont typeface="Wingdings" pitchFamily="2" charset="2"/>
              <a:buNone/>
            </a:pPr>
            <a:r>
              <a:rPr lang="en-US" altLang="zh-CN" smtClean="0"/>
              <a:t>{</a:t>
            </a:r>
          </a:p>
          <a:p>
            <a:pPr eaLnBrk="1" hangingPunct="1">
              <a:buFont typeface="Wingdings" pitchFamily="2" charset="2"/>
              <a:buNone/>
            </a:pPr>
            <a:r>
              <a:rPr lang="en-US" altLang="zh-CN" smtClean="0"/>
              <a:t>  std::cout &lt;&lt; “hello everyone” &lt;&lt; std::endl;</a:t>
            </a:r>
          </a:p>
          <a:p>
            <a:pPr eaLnBrk="1" hangingPunct="1">
              <a:buFont typeface="Wingdings" pitchFamily="2" charset="2"/>
              <a:buNone/>
            </a:pPr>
            <a:r>
              <a:rPr lang="en-US" altLang="zh-CN" smtClean="0"/>
              <a:t>  return 0;</a:t>
            </a:r>
          </a:p>
          <a:p>
            <a:pPr eaLnBrk="1" hangingPunct="1">
              <a:buFont typeface="Wingdings" pitchFamily="2" charset="2"/>
              <a:buNone/>
            </a:pPr>
            <a:r>
              <a:rPr lang="en-US" altLang="zh-CN" smtClean="0"/>
              <a:t>}</a:t>
            </a:r>
          </a:p>
        </p:txBody>
      </p:sp>
      <p:sp>
        <p:nvSpPr>
          <p:cNvPr id="18436" name="AutoShape 4"/>
          <p:cNvSpPr>
            <a:spLocks/>
          </p:cNvSpPr>
          <p:nvPr/>
        </p:nvSpPr>
        <p:spPr bwMode="auto">
          <a:xfrm>
            <a:off x="2606675" y="2070100"/>
            <a:ext cx="88900" cy="490538"/>
          </a:xfrm>
          <a:prstGeom prst="rightBrace">
            <a:avLst>
              <a:gd name="adj1" fmla="val 45982"/>
              <a:gd name="adj2" fmla="val 50000"/>
            </a:avLst>
          </a:prstGeom>
          <a:noFill/>
          <a:ln w="28575">
            <a:solidFill>
              <a:schemeClr val="tx1"/>
            </a:solidFill>
            <a:round/>
            <a:headEnd type="none" w="sm" len="sm"/>
            <a:tailEnd type="none" w="sm" len="sm"/>
          </a:ln>
        </p:spPr>
        <p:txBody>
          <a:bodyPr wrap="none" anchor="ctr"/>
          <a:lstStyle/>
          <a:p>
            <a:endParaRPr lang="zh-CN" altLang="en-US"/>
          </a:p>
        </p:txBody>
      </p:sp>
      <p:sp>
        <p:nvSpPr>
          <p:cNvPr id="18437" name="AutoShape 5"/>
          <p:cNvSpPr>
            <a:spLocks/>
          </p:cNvSpPr>
          <p:nvPr/>
        </p:nvSpPr>
        <p:spPr bwMode="auto">
          <a:xfrm>
            <a:off x="8247063" y="2776538"/>
            <a:ext cx="211137" cy="2376487"/>
          </a:xfrm>
          <a:prstGeom prst="rightBrace">
            <a:avLst>
              <a:gd name="adj1" fmla="val 93797"/>
              <a:gd name="adj2" fmla="val 50000"/>
            </a:avLst>
          </a:prstGeom>
          <a:noFill/>
          <a:ln w="28575">
            <a:solidFill>
              <a:schemeClr val="tx1"/>
            </a:solidFill>
            <a:round/>
            <a:headEnd type="none" w="sm" len="sm"/>
            <a:tailEnd type="none" w="sm" len="sm"/>
          </a:ln>
        </p:spPr>
        <p:txBody>
          <a:bodyPr wrap="none" anchor="ctr"/>
          <a:lstStyle/>
          <a:p>
            <a:endParaRPr lang="zh-CN" altLang="en-US"/>
          </a:p>
        </p:txBody>
      </p:sp>
      <p:sp>
        <p:nvSpPr>
          <p:cNvPr id="18438" name="Text Box 6"/>
          <p:cNvSpPr txBox="1">
            <a:spLocks noChangeArrowheads="1"/>
          </p:cNvSpPr>
          <p:nvPr/>
        </p:nvSpPr>
        <p:spPr bwMode="auto">
          <a:xfrm>
            <a:off x="8458200" y="3370263"/>
            <a:ext cx="538163" cy="1187450"/>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2400"/>
              <a:t>函数体</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no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24262</TotalTime>
  <Words>5332</Words>
  <Application>Microsoft Office PowerPoint</Application>
  <PresentationFormat>全屏显示(4:3)</PresentationFormat>
  <Paragraphs>763</Paragraphs>
  <Slides>88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98" baseType="lpstr">
      <vt:lpstr>黑体</vt:lpstr>
      <vt:lpstr>楷体_GB2312</vt:lpstr>
      <vt:lpstr>宋体</vt:lpstr>
      <vt:lpstr>Arial</vt:lpstr>
      <vt:lpstr>Courier New</vt:lpstr>
      <vt:lpstr>Times New Roman</vt:lpstr>
      <vt:lpstr>Wingdings</vt:lpstr>
      <vt:lpstr>Soaring</vt:lpstr>
      <vt:lpstr>图片</vt:lpstr>
      <vt:lpstr>公式</vt:lpstr>
      <vt:lpstr>第二章 通过例子学习 </vt:lpstr>
      <vt:lpstr>C++程序的基本组成</vt:lpstr>
      <vt:lpstr>注释</vt:lpstr>
      <vt:lpstr>C程序的基本组成</vt:lpstr>
      <vt:lpstr>编译预处理</vt:lpstr>
      <vt:lpstr>库包含的格式</vt:lpstr>
      <vt:lpstr>C程序的基本组成</vt:lpstr>
      <vt:lpstr>主程序</vt:lpstr>
      <vt:lpstr>函数的构成</vt:lpstr>
      <vt:lpstr>函数头</vt:lpstr>
      <vt:lpstr>函数体</vt:lpstr>
      <vt:lpstr>输出流对象std::cout</vt:lpstr>
      <vt:lpstr>名字空间</vt:lpstr>
      <vt:lpstr>使用名字空间的指令 </vt:lpstr>
      <vt:lpstr>PowerPoint 演示文稿</vt:lpstr>
      <vt:lpstr>第二章 通过例子学习 </vt:lpstr>
      <vt:lpstr>求解一元二次方程</vt:lpstr>
      <vt:lpstr>求解一元二次方程</vt:lpstr>
      <vt:lpstr>程序的组成</vt:lpstr>
      <vt:lpstr>第二章 通过例子学习 </vt:lpstr>
      <vt:lpstr>变量定义</vt:lpstr>
      <vt:lpstr>变量命名</vt:lpstr>
      <vt:lpstr>第二章 通过例子学习 </vt:lpstr>
      <vt:lpstr>数据类型</vt:lpstr>
      <vt:lpstr>数据类型</vt:lpstr>
      <vt:lpstr>数据类型—整型</vt:lpstr>
      <vt:lpstr>整数的内部表示</vt:lpstr>
      <vt:lpstr>无符号整数</vt:lpstr>
      <vt:lpstr>整型常量</vt:lpstr>
      <vt:lpstr>数据类型</vt:lpstr>
      <vt:lpstr>数据类型—浮点数</vt:lpstr>
      <vt:lpstr>浮点数常量</vt:lpstr>
      <vt:lpstr>数据类型</vt:lpstr>
      <vt:lpstr>数据类型—字符类型</vt:lpstr>
      <vt:lpstr>字符的机内表示</vt:lpstr>
      <vt:lpstr>可打印字符和非打印字符</vt:lpstr>
      <vt:lpstr>可打印字符的使用</vt:lpstr>
      <vt:lpstr>可打印字符的使用</vt:lpstr>
      <vt:lpstr>转义字符</vt:lpstr>
      <vt:lpstr>常用的转义字符</vt:lpstr>
      <vt:lpstr>数据类型</vt:lpstr>
      <vt:lpstr>数据类型—布尔类型</vt:lpstr>
      <vt:lpstr>数据类型</vt:lpstr>
      <vt:lpstr>枚举类型</vt:lpstr>
      <vt:lpstr>定义新的枚举类型 </vt:lpstr>
      <vt:lpstr>枚举类型的内部表示</vt:lpstr>
      <vt:lpstr>数据类型</vt:lpstr>
      <vt:lpstr>用typedef重新命名类型名</vt:lpstr>
      <vt:lpstr>数据类型</vt:lpstr>
      <vt:lpstr>定义新的类型</vt:lpstr>
      <vt:lpstr>数据类型</vt:lpstr>
      <vt:lpstr>变量赋初值</vt:lpstr>
      <vt:lpstr>数据类型</vt:lpstr>
      <vt:lpstr>了解占用的内存量</vt:lpstr>
      <vt:lpstr>第二章 通过例子学习 </vt:lpstr>
      <vt:lpstr>符号常量</vt:lpstr>
      <vt:lpstr>C语言风格的定义</vt:lpstr>
      <vt:lpstr>C++风格的定义</vt:lpstr>
      <vt:lpstr>第二章 通过例子学习 </vt:lpstr>
      <vt:lpstr>算术表达式</vt:lpstr>
      <vt:lpstr>应用算术表达式的注意事项</vt:lpstr>
      <vt:lpstr>各种类型的数据的混合运算</vt:lpstr>
      <vt:lpstr>各类数值型数据间的混合运算</vt:lpstr>
      <vt:lpstr>数学函数库</vt:lpstr>
      <vt:lpstr>cmath的主要内容</vt:lpstr>
      <vt:lpstr>第二章 通过例子学习 </vt:lpstr>
      <vt:lpstr>变量赋值</vt:lpstr>
      <vt:lpstr>赋值时的自动类型转换 </vt:lpstr>
      <vt:lpstr>赋值的嵌套</vt:lpstr>
      <vt:lpstr>多重赋值</vt:lpstr>
      <vt:lpstr>复合赋值运算</vt:lpstr>
      <vt:lpstr>第二章 通过例子学习 </vt:lpstr>
      <vt:lpstr>自增、自减运算符</vt:lpstr>
      <vt:lpstr>第二章 通过例子学习 </vt:lpstr>
      <vt:lpstr>强制类型转换</vt:lpstr>
      <vt:lpstr>强制类型转换</vt:lpstr>
      <vt:lpstr>转换类型</vt:lpstr>
      <vt:lpstr>第二章 通过例子学习 </vt:lpstr>
      <vt:lpstr>输入流对象cin</vt:lpstr>
      <vt:lpstr>用户的响应</vt:lpstr>
      <vt:lpstr>cin.get </vt:lpstr>
      <vt:lpstr>PowerPoint 演示文稿</vt:lpstr>
      <vt:lpstr>输出流对象cout </vt:lpstr>
      <vt:lpstr>第二章 通过例子学习 </vt:lpstr>
      <vt:lpstr>构思一个程序</vt:lpstr>
      <vt:lpstr>程序设计的风格</vt:lpstr>
      <vt:lpstr>设计将来的修改</vt:lpstr>
      <vt:lpstr>总结</vt:lpstr>
    </vt:vector>
  </TitlesOfParts>
  <Company>Shanghai JiaoTong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通过例子学习</dc:title>
  <dc:creator>administrat</dc:creator>
  <cp:lastModifiedBy>Jian</cp:lastModifiedBy>
  <cp:revision>500</cp:revision>
  <dcterms:created xsi:type="dcterms:W3CDTF">2002-03-09T00:08:02Z</dcterms:created>
  <dcterms:modified xsi:type="dcterms:W3CDTF">2018-06-17T05:24:09Z</dcterms:modified>
</cp:coreProperties>
</file>