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3017" r:id="rId2"/>
    <p:sldId id="3018" r:id="rId3"/>
    <p:sldId id="889" r:id="rId4"/>
    <p:sldId id="892" r:id="rId5"/>
    <p:sldId id="2121" r:id="rId6"/>
    <p:sldId id="2120" r:id="rId7"/>
    <p:sldId id="893" r:id="rId8"/>
    <p:sldId id="894" r:id="rId9"/>
    <p:sldId id="895" r:id="rId10"/>
    <p:sldId id="3014" r:id="rId11"/>
    <p:sldId id="959" r:id="rId12"/>
    <p:sldId id="3016" r:id="rId13"/>
    <p:sldId id="891" r:id="rId14"/>
    <p:sldId id="899" r:id="rId15"/>
    <p:sldId id="2122" r:id="rId16"/>
    <p:sldId id="2123" r:id="rId17"/>
    <p:sldId id="2124" r:id="rId18"/>
    <p:sldId id="3019" r:id="rId19"/>
    <p:sldId id="2128" r:id="rId20"/>
    <p:sldId id="2126" r:id="rId21"/>
    <p:sldId id="2127" r:id="rId22"/>
    <p:sldId id="2136" r:id="rId23"/>
    <p:sldId id="2137" r:id="rId24"/>
    <p:sldId id="2129" r:id="rId25"/>
    <p:sldId id="2130" r:id="rId26"/>
    <p:sldId id="3015" r:id="rId27"/>
    <p:sldId id="2131" r:id="rId28"/>
    <p:sldId id="2132" r:id="rId29"/>
    <p:sldId id="2133" r:id="rId30"/>
    <p:sldId id="2140" r:id="rId31"/>
    <p:sldId id="2141" r:id="rId32"/>
    <p:sldId id="2142" r:id="rId33"/>
    <p:sldId id="2143" r:id="rId34"/>
    <p:sldId id="2134" r:id="rId35"/>
    <p:sldId id="2138" r:id="rId36"/>
    <p:sldId id="2139" r:id="rId37"/>
    <p:sldId id="2135" r:id="rId38"/>
    <p:sldId id="2144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B2B2B2"/>
    <a:srgbClr val="DDDDDD"/>
    <a:srgbClr val="CC66FF"/>
    <a:srgbClr val="D60093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8" autoAdjust="0"/>
    <p:restoredTop sz="94683" autoAdjust="0"/>
  </p:normalViewPr>
  <p:slideViewPr>
    <p:cSldViewPr snapToGrid="0" snapToObjects="1">
      <p:cViewPr varScale="1">
        <p:scale>
          <a:sx n="65" d="100"/>
          <a:sy n="65" d="100"/>
        </p:scale>
        <p:origin x="12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-1373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C0867F7-5EDC-49FA-AF5B-C6D2BEAB7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57D47A6D-65A1-4C83-9B77-25AA08211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28600" y="228600"/>
          <a:ext cx="771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图片" r:id="rId3" imgW="771429" imgH="771429" progId="Word.Picture.8">
                  <p:embed/>
                </p:oleObj>
              </mc:Choice>
              <mc:Fallback>
                <p:oleObj name="图片" r:id="rId3" imgW="771429" imgH="771429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7715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40E769F-9B52-4D47-B49B-AE2A53D6F832}" type="datetime1">
              <a:rPr lang="zh-CN" altLang="en-US"/>
              <a:pPr>
                <a:defRPr/>
              </a:pPr>
              <a:t>2018/6/12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OverChart" preserve="1">
  <p:cSld name="垂直排列标题且文本在图表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half" idx="1"/>
          </p:nvPr>
        </p:nvSpPr>
        <p:spPr>
          <a:xfrm>
            <a:off x="685800" y="609600"/>
            <a:ext cx="5676900" cy="266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85800" y="3429000"/>
            <a:ext cx="5676900" cy="2667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267" name="Freeform 3"/>
            <p:cNvSpPr>
              <a:spLocks/>
            </p:cNvSpPr>
            <p:nvPr userDrawn="1"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68" name="Arc 4"/>
            <p:cNvSpPr>
              <a:spLocks/>
            </p:cNvSpPr>
            <p:nvPr userDrawn="1"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9pPr>
    </p:titleStyle>
    <p:bodyStyle>
      <a:lvl1pPr marL="477838" indent="-477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19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5684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987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406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863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321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7782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2354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24825" cy="44942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//  </a:t>
            </a:r>
            <a:r>
              <a:rPr lang="zh-CN" altLang="en-US" sz="1400" dirty="0" smtClean="0">
                <a:latin typeface="+mn-ea"/>
              </a:rPr>
              <a:t>用标准公式求解一元二次方程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#include &lt;</a:t>
            </a:r>
            <a:r>
              <a:rPr lang="en-US" altLang="zh-CN" sz="1400" dirty="0" err="1" smtClean="0">
                <a:latin typeface="+mn-ea"/>
              </a:rPr>
              <a:t>iostream</a:t>
            </a:r>
            <a:r>
              <a:rPr lang="en-US" altLang="zh-CN" sz="1400" dirty="0" smtClean="0">
                <a:latin typeface="+mn-ea"/>
              </a:rPr>
              <a:t>&gt;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#include &lt;</a:t>
            </a:r>
            <a:r>
              <a:rPr lang="en-US" altLang="zh-CN" sz="1400" dirty="0" err="1" smtClean="0">
                <a:latin typeface="+mn-ea"/>
              </a:rPr>
              <a:t>cmath</a:t>
            </a:r>
            <a:r>
              <a:rPr lang="en-US" altLang="zh-CN" sz="1400" dirty="0" smtClean="0">
                <a:latin typeface="+mn-ea"/>
              </a:rPr>
              <a:t>&gt;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using </a:t>
            </a:r>
            <a:r>
              <a:rPr lang="en-US" altLang="zh-CN" sz="1400" dirty="0" err="1" smtClean="0">
                <a:latin typeface="+mn-ea"/>
              </a:rPr>
              <a:t>namesace</a:t>
            </a:r>
            <a:r>
              <a:rPr lang="en-US" altLang="zh-CN" sz="1400" dirty="0" smtClean="0">
                <a:latin typeface="+mn-ea"/>
              </a:rPr>
              <a:t> std;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err="1" smtClean="0">
                <a:latin typeface="+mn-ea"/>
              </a:rPr>
              <a:t>int</a:t>
            </a:r>
            <a:r>
              <a:rPr lang="en-US" altLang="zh-CN" sz="1400" dirty="0" smtClean="0">
                <a:latin typeface="+mn-ea"/>
              </a:rPr>
              <a:t> main()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{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   double a, b, c, x1, x2, </a:t>
            </a:r>
            <a:r>
              <a:rPr lang="en-US" altLang="zh-CN" sz="1400" dirty="0" err="1" smtClean="0">
                <a:latin typeface="+mn-ea"/>
              </a:rPr>
              <a:t>dlt</a:t>
            </a:r>
            <a:r>
              <a:rPr lang="en-US" altLang="zh-CN" sz="1400" dirty="0" smtClean="0">
                <a:latin typeface="+mn-ea"/>
              </a:rPr>
              <a:t>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   </a:t>
            </a:r>
            <a:r>
              <a:rPr lang="en-US" altLang="zh-CN" sz="1400" dirty="0" err="1" smtClean="0">
                <a:latin typeface="+mn-ea"/>
              </a:rPr>
              <a:t>cout</a:t>
            </a:r>
            <a:r>
              <a:rPr lang="en-US" altLang="zh-CN" sz="1400" dirty="0" smtClean="0">
                <a:latin typeface="+mn-ea"/>
              </a:rPr>
              <a:t> &lt;&lt; "</a:t>
            </a:r>
            <a:r>
              <a:rPr lang="zh-CN" altLang="en-US" sz="1400" dirty="0" smtClean="0">
                <a:latin typeface="+mn-ea"/>
              </a:rPr>
              <a:t>请输入方程的</a:t>
            </a: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个系数：</a:t>
            </a:r>
            <a:r>
              <a:rPr lang="en-US" altLang="zh-CN" sz="1400" dirty="0" smtClean="0">
                <a:latin typeface="+mn-ea"/>
              </a:rPr>
              <a:t>" &lt;&lt; </a:t>
            </a:r>
            <a:r>
              <a:rPr lang="en-US" altLang="zh-CN" sz="1400" dirty="0" err="1" smtClean="0">
                <a:latin typeface="+mn-ea"/>
              </a:rPr>
              <a:t>endl</a:t>
            </a:r>
            <a:r>
              <a:rPr lang="en-US" altLang="zh-CN" sz="1400" dirty="0" smtClean="0">
                <a:latin typeface="+mn-ea"/>
              </a:rPr>
              <a:t>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   </a:t>
            </a:r>
            <a:r>
              <a:rPr lang="en-US" altLang="zh-CN" sz="1400" dirty="0" err="1" smtClean="0">
                <a:latin typeface="+mn-ea"/>
              </a:rPr>
              <a:t>cin</a:t>
            </a:r>
            <a:r>
              <a:rPr lang="en-US" altLang="zh-CN" sz="1400" dirty="0" smtClean="0">
                <a:latin typeface="+mn-ea"/>
              </a:rPr>
              <a:t> &gt; a &gt;&gt; b &gt;&gt; c;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   </a:t>
            </a:r>
            <a:r>
              <a:rPr lang="en-US" altLang="zh-CN" sz="1400" dirty="0" err="1" smtClean="0">
                <a:latin typeface="+mn-ea"/>
              </a:rPr>
              <a:t>dlt</a:t>
            </a:r>
            <a:r>
              <a:rPr lang="en-US" altLang="zh-CN" sz="1400" dirty="0" smtClean="0">
                <a:latin typeface="+mn-ea"/>
              </a:rPr>
              <a:t> = b * b - 4 * a * c;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   x1 = (-b + </a:t>
            </a:r>
            <a:r>
              <a:rPr lang="en-US" altLang="zh-CN" sz="1400" dirty="0" err="1" smtClean="0">
                <a:latin typeface="+mn-ea"/>
              </a:rPr>
              <a:t>sqrt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en-US" altLang="zh-CN" sz="1400" dirty="0" err="1" smtClean="0">
                <a:latin typeface="+mn-ea"/>
              </a:rPr>
              <a:t>dlt</a:t>
            </a:r>
            <a:r>
              <a:rPr lang="en-US" altLang="zh-CN" sz="1400" dirty="0" smtClean="0">
                <a:latin typeface="+mn-ea"/>
              </a:rPr>
              <a:t>)) / 2 / a;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   x2 = (-b - </a:t>
            </a:r>
            <a:r>
              <a:rPr lang="en-US" altLang="zh-CN" sz="1400" dirty="0" err="1" smtClean="0">
                <a:latin typeface="+mn-ea"/>
              </a:rPr>
              <a:t>sqrt</a:t>
            </a:r>
            <a:r>
              <a:rPr lang="en-US" altLang="zh-CN" sz="1400" dirty="0" smtClean="0">
                <a:latin typeface="+mn-ea"/>
              </a:rPr>
              <a:t>(dl)) / 2 / a;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   </a:t>
            </a:r>
            <a:r>
              <a:rPr lang="en-US" altLang="zh-CN" sz="1400" dirty="0" err="1" smtClean="0">
                <a:latin typeface="+mn-ea"/>
              </a:rPr>
              <a:t>cout</a:t>
            </a:r>
            <a:r>
              <a:rPr lang="en-US" altLang="zh-CN" sz="1400" dirty="0" smtClean="0">
                <a:latin typeface="+mn-ea"/>
              </a:rPr>
              <a:t> &lt;&lt; "x1=" &lt;&lt; x1 &lt;&lt; "   x2=" &lt;&lt; x2 &lt;&lt; </a:t>
            </a:r>
            <a:r>
              <a:rPr lang="en-US" altLang="zh-CN" sz="1400" dirty="0" err="1" smtClean="0">
                <a:latin typeface="+mn-ea"/>
              </a:rPr>
              <a:t>endl</a:t>
            </a:r>
            <a:r>
              <a:rPr lang="en-US" altLang="zh-CN" sz="1400" dirty="0" smtClean="0">
                <a:latin typeface="+mn-ea"/>
              </a:rPr>
              <a:t>;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   return 0;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1400" dirty="0" smtClean="0">
                <a:latin typeface="+mn-ea"/>
              </a:rPr>
              <a:t>} </a:t>
            </a:r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第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章 逻辑思维及分支程序设计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逻辑表达式须注意   </a:t>
            </a:r>
            <a:r>
              <a:rPr lang="zh-CN" altLang="en-US" sz="3200" smtClean="0"/>
              <a:t>续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06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尽量避免在一个逻辑表达式中完成多项任务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43000" y="3387725"/>
            <a:ext cx="73152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eg. (m = a &gt; b) &amp;&amp; (n = c &gt; d)  </a:t>
            </a:r>
          </a:p>
          <a:p>
            <a:pPr algn="just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a = 1, b = 2, c = 2, d = 4, m = 1, n = 1.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问执行后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m,n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的值分别为多少？</a:t>
            </a:r>
            <a:r>
              <a:rPr lang="zh-CN" altLang="en-US" b="1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349375" y="51641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m=0, n=1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逻辑运算常见错误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83550" cy="46751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当采用逻辑操作符 时</a:t>
            </a:r>
            <a:r>
              <a:rPr lang="en-US" altLang="zh-CN" smtClean="0"/>
              <a:t>, </a:t>
            </a:r>
            <a:r>
              <a:rPr lang="zh-CN" altLang="en-US" smtClean="0"/>
              <a:t>必须要细心，避免一些常见错误。例如：如果要想表达</a:t>
            </a:r>
            <a:r>
              <a:rPr lang="en-US" altLang="zh-CN" smtClean="0"/>
              <a:t>x</a:t>
            </a:r>
            <a:r>
              <a:rPr lang="zh-CN" altLang="en-US" smtClean="0"/>
              <a:t>不等于</a:t>
            </a:r>
            <a:r>
              <a:rPr lang="en-US" altLang="zh-CN" smtClean="0"/>
              <a:t>2</a:t>
            </a:r>
            <a:r>
              <a:rPr lang="zh-CN" altLang="en-US" smtClean="0"/>
              <a:t>或</a:t>
            </a:r>
            <a:r>
              <a:rPr lang="en-US" altLang="zh-CN" smtClean="0"/>
              <a:t>3</a:t>
            </a:r>
            <a:r>
              <a:rPr lang="zh-CN" altLang="en-US" smtClean="0"/>
              <a:t>，若写成：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>
                <a:solidFill>
                  <a:schemeClr val="tx2"/>
                </a:solidFill>
              </a:rPr>
              <a:t>if (x != 2 || x != 3)	// </a:t>
            </a:r>
            <a:r>
              <a:rPr lang="zh-CN" altLang="en-US" smtClean="0">
                <a:solidFill>
                  <a:schemeClr val="tx2"/>
                </a:solidFill>
              </a:rPr>
              <a:t>错误！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	正确形式为：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zh-CN" altLang="en-US" sz="3600" smtClean="0"/>
              <a:t>	</a:t>
            </a:r>
            <a:r>
              <a:rPr lang="en-US" altLang="zh-CN" sz="3600" smtClean="0">
                <a:solidFill>
                  <a:schemeClr val="tx2"/>
                </a:solidFill>
              </a:rPr>
              <a:t>if (!(x ==2 || x == 3)) </a:t>
            </a:r>
            <a:r>
              <a:rPr lang="en-US" altLang="zh-CN" sz="3600" smtClean="0"/>
              <a:t>OR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chemeClr val="tx2"/>
                </a:solidFill>
              </a:rPr>
              <a:t>		if (x != 2 &amp;&amp; x != 3)</a:t>
            </a:r>
            <a:r>
              <a:rPr lang="en-US" altLang="zh-CN" sz="32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24825" cy="44942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+mn-ea"/>
              </a:rPr>
              <a:t>问题：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   上地理课时，四个学生回答我国四大湖大小时分别说：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    </a:t>
            </a:r>
            <a:r>
              <a:rPr lang="en-US" altLang="zh-CN" sz="2400" smtClean="0">
                <a:latin typeface="+mn-ea"/>
              </a:rPr>
              <a:t>A</a:t>
            </a:r>
            <a:r>
              <a:rPr lang="zh-CN" altLang="en-US" sz="2400" smtClean="0">
                <a:latin typeface="+mn-ea"/>
              </a:rPr>
              <a:t>：</a:t>
            </a:r>
            <a:r>
              <a:rPr lang="en-US" altLang="zh-CN" sz="2400">
                <a:latin typeface="+mn-ea"/>
              </a:rPr>
              <a:t>a</a:t>
            </a:r>
            <a:r>
              <a:rPr lang="zh-CN" altLang="en-US" sz="2400" smtClean="0">
                <a:latin typeface="+mn-ea"/>
              </a:rPr>
              <a:t>洞</a:t>
            </a:r>
            <a:r>
              <a:rPr lang="zh-CN" altLang="en-US" sz="2400" dirty="0" smtClean="0">
                <a:latin typeface="+mn-ea"/>
              </a:rPr>
              <a:t>庭</a:t>
            </a:r>
            <a:r>
              <a:rPr lang="zh-CN" altLang="en-US" sz="2400" smtClean="0">
                <a:latin typeface="+mn-ea"/>
              </a:rPr>
              <a:t>最大</a:t>
            </a:r>
            <a:r>
              <a:rPr lang="zh-CN" altLang="en-US" sz="2400" smtClean="0">
                <a:latin typeface="+mn-ea"/>
              </a:rPr>
              <a:t>，</a:t>
            </a:r>
            <a:r>
              <a:rPr lang="en-US" altLang="zh-CN" sz="2400" smtClean="0">
                <a:latin typeface="+mn-ea"/>
              </a:rPr>
              <a:t>b</a:t>
            </a:r>
            <a:r>
              <a:rPr lang="zh-CN" altLang="en-US" sz="2400" smtClean="0">
                <a:latin typeface="+mn-ea"/>
              </a:rPr>
              <a:t>洪</a:t>
            </a:r>
            <a:r>
              <a:rPr lang="zh-CN" altLang="en-US" sz="2400" dirty="0" smtClean="0">
                <a:latin typeface="+mn-ea"/>
              </a:rPr>
              <a:t>泽</a:t>
            </a:r>
            <a:r>
              <a:rPr lang="zh-CN" altLang="en-US" sz="2400" smtClean="0">
                <a:latin typeface="+mn-ea"/>
              </a:rPr>
              <a:t>最小</a:t>
            </a:r>
            <a:r>
              <a:rPr lang="zh-CN" altLang="en-US" sz="2400" smtClean="0">
                <a:latin typeface="+mn-ea"/>
              </a:rPr>
              <a:t>，</a:t>
            </a:r>
            <a:r>
              <a:rPr lang="en-US" altLang="zh-CN" sz="2400" smtClean="0">
                <a:latin typeface="+mn-ea"/>
              </a:rPr>
              <a:t>c</a:t>
            </a:r>
            <a:r>
              <a:rPr lang="zh-CN" altLang="en-US" sz="2400" smtClean="0">
                <a:latin typeface="+mn-ea"/>
              </a:rPr>
              <a:t>鄱阳</a:t>
            </a:r>
            <a:r>
              <a:rPr lang="zh-CN" altLang="en-US" sz="2400" dirty="0" smtClean="0">
                <a:latin typeface="+mn-ea"/>
              </a:rPr>
              <a:t>第三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：洪泽最大，洞庭最小，鄱阳第二，太湖第三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    </a:t>
            </a: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：洪泽最小，洞庭第三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：鄱阳</a:t>
            </a:r>
            <a:r>
              <a:rPr lang="zh-CN" altLang="en-US" sz="2400" smtClean="0">
                <a:latin typeface="+mn-ea"/>
              </a:rPr>
              <a:t>最大</a:t>
            </a:r>
            <a:r>
              <a:rPr lang="zh-CN" altLang="en-US" sz="2400" smtClean="0">
                <a:latin typeface="+mn-ea"/>
              </a:rPr>
              <a:t>，</a:t>
            </a:r>
            <a:r>
              <a:rPr lang="en-US" altLang="zh-CN" sz="2400" smtClean="0">
                <a:latin typeface="+mn-ea"/>
              </a:rPr>
              <a:t>d</a:t>
            </a:r>
            <a:r>
              <a:rPr lang="zh-CN" altLang="en-US" sz="2400" smtClean="0">
                <a:latin typeface="+mn-ea"/>
              </a:rPr>
              <a:t>太湖</a:t>
            </a:r>
            <a:r>
              <a:rPr lang="zh-CN" altLang="en-US" sz="2400" dirty="0" smtClean="0">
                <a:latin typeface="+mn-ea"/>
              </a:rPr>
              <a:t>最小，洪泽第二，洞庭第三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    对于每个湖的大小，每个人仅答对一个，试判断四个湖的大小。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zh-CN" sz="2400" dirty="0" smtClean="0"/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将关系写成表达式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963" y="1638300"/>
            <a:ext cx="7772400" cy="21701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：洞庭最大，洪泽最小，鄱阳第三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：洪泽最大，洞庭最小，鄱阳第二，太湖第三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：洪泽最小，洞庭第三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：鄱阳最大，太湖最小，洪泽第二，洞庭第三</a:t>
            </a:r>
            <a:endParaRPr lang="zh-CN" altLang="en-US" sz="24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12775" y="3621088"/>
            <a:ext cx="8458200" cy="2751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a,b,c,d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分别表示四个湖的排序。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表示洞庭，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表示洪泽，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表示鄱阳，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表示太湖。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学生的回答可表示为：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a==1 &amp;&amp; b==4 &amp;&amp; c==3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学生的回答可表示为：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a==4 &amp;&amp; b==1 &amp;&amp; c==2 &amp;&amp; d==3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学生的回答可表示为：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a==3 &amp;&amp; b==4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学生的回答可表示为：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a==3 &amp;&amp; b==2 &amp;&amp; c==1 &amp;&amp; d==4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9800"/>
            <a:ext cx="8235950" cy="5541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altLang="zh-CN" sz="2800" smtClean="0"/>
              <a:t>C++</a:t>
            </a:r>
            <a:r>
              <a:rPr lang="zh-CN" altLang="pt-BR" sz="2800" smtClean="0"/>
              <a:t>的一个重要的特点是可以将各种类型的数据混合使用。可以把一个逻辑类型的值用于算术表达式。此时，</a:t>
            </a:r>
            <a:r>
              <a:rPr lang="pt-BR" altLang="zh-CN" sz="2800" smtClean="0"/>
              <a:t>true</a:t>
            </a:r>
            <a:r>
              <a:rPr lang="zh-CN" altLang="pt-BR" sz="2800" smtClean="0"/>
              <a:t>代表</a:t>
            </a:r>
            <a:r>
              <a:rPr lang="pt-BR" altLang="zh-CN" sz="2800" smtClean="0"/>
              <a:t>1</a:t>
            </a:r>
            <a:r>
              <a:rPr lang="zh-CN" altLang="pt-BR" sz="2800" smtClean="0"/>
              <a:t>，</a:t>
            </a:r>
            <a:r>
              <a:rPr lang="pt-BR" altLang="zh-CN" sz="2800" smtClean="0"/>
              <a:t>false</a:t>
            </a:r>
            <a:r>
              <a:rPr lang="zh-CN" altLang="pt-BR" sz="2800" smtClean="0"/>
              <a:t>代表</a:t>
            </a:r>
            <a:r>
              <a:rPr lang="pt-BR" altLang="zh-CN" sz="2800" smtClean="0"/>
              <a:t>0</a:t>
            </a:r>
            <a:r>
              <a:rPr lang="zh-CN" altLang="pt-BR" sz="2800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由于每位学生都只说对了一个，即每位同学的若干个关系表达式中只有一个为真，其余都为假。因此，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对</a:t>
            </a:r>
            <a:r>
              <a:rPr lang="en-US" altLang="zh-CN" sz="2400" smtClean="0"/>
              <a:t>A</a:t>
            </a:r>
            <a:r>
              <a:rPr lang="zh-CN" altLang="en-US" sz="2400" smtClean="0"/>
              <a:t>同学：</a:t>
            </a:r>
            <a:r>
              <a:rPr lang="en-US" altLang="zh-CN" sz="2400" smtClean="0"/>
              <a:t>((a==1) + ( b==4) + ( c==3)) == 1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对</a:t>
            </a:r>
            <a:r>
              <a:rPr lang="en-US" altLang="zh-CN" sz="2400" smtClean="0"/>
              <a:t>B</a:t>
            </a:r>
            <a:r>
              <a:rPr lang="zh-CN" altLang="en-US" sz="2400" smtClean="0"/>
              <a:t>同学：</a:t>
            </a:r>
            <a:r>
              <a:rPr lang="en-US" altLang="zh-CN" sz="2400" smtClean="0"/>
              <a:t>((a==4) + ( b==1) + ( c==2) + ( d==3)) == 1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对</a:t>
            </a:r>
            <a:r>
              <a:rPr lang="en-US" altLang="zh-CN" sz="2400" smtClean="0"/>
              <a:t>C</a:t>
            </a:r>
            <a:r>
              <a:rPr lang="zh-CN" altLang="en-US" sz="2400" smtClean="0"/>
              <a:t>同学：</a:t>
            </a:r>
            <a:r>
              <a:rPr lang="en-US" altLang="zh-CN" sz="2400" smtClean="0"/>
              <a:t>((a==3) + ( b==4)) == 1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对</a:t>
            </a:r>
            <a:r>
              <a:rPr lang="en-US" altLang="zh-CN" sz="2400" smtClean="0"/>
              <a:t>D</a:t>
            </a:r>
            <a:r>
              <a:rPr lang="zh-CN" altLang="en-US" sz="2400" smtClean="0"/>
              <a:t>同学：</a:t>
            </a:r>
            <a:r>
              <a:rPr lang="en-US" altLang="zh-CN" sz="2400" smtClean="0"/>
              <a:t>((a==3) + ( b==2) + ( c==1) + (d==4)) == 1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本题的答案就是找同时满足上面四个条件的答案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56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第</a:t>
            </a:r>
            <a:r>
              <a:rPr lang="en-US" altLang="zh-CN" sz="4000" smtClean="0"/>
              <a:t>3</a:t>
            </a:r>
            <a:r>
              <a:rPr lang="zh-CN" altLang="en-US" sz="4000" smtClean="0"/>
              <a:t>章 逻辑思维及分支程序设计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8088" y="2298700"/>
            <a:ext cx="3127375" cy="42259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关系表达式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逻辑表达式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 rot="-5400000" flipH="1" flipV="1">
            <a:off x="5429250" y="2562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 rot="-5400000" flipH="1" flipV="1">
            <a:off x="5448300" y="33591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 rot="-5400000" flipH="1" flipV="1">
            <a:off x="5461000" y="41084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 rot="-5400000" flipH="1" flipV="1">
            <a:off x="5461000" y="48831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条件检查与</a:t>
            </a:r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236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308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2800" dirty="0" smtClean="0"/>
              <a:t>if</a:t>
            </a:r>
            <a:r>
              <a:rPr lang="zh-CN" altLang="en-US" sz="2800" dirty="0" smtClean="0"/>
              <a:t>语句的格式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      </a:t>
            </a:r>
            <a:r>
              <a:rPr lang="en-US" altLang="zh-CN" sz="2400" dirty="0" smtClean="0"/>
              <a:t>if  </a:t>
            </a:r>
            <a:r>
              <a:rPr lang="zh-CN" altLang="en-US" sz="2400" dirty="0" smtClean="0"/>
              <a:t>（条件测试） 语句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      </a:t>
            </a:r>
            <a:r>
              <a:rPr lang="en-US" altLang="zh-CN" sz="2400" dirty="0" smtClean="0"/>
              <a:t>if  </a:t>
            </a:r>
            <a:r>
              <a:rPr lang="zh-CN" altLang="en-US" sz="2400" dirty="0" smtClean="0"/>
              <a:t>（条件测试） 语句</a:t>
            </a:r>
            <a:r>
              <a:rPr lang="en-US" altLang="zh-CN" sz="2400" dirty="0" smtClean="0"/>
              <a:t>1  else 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2</a:t>
            </a:r>
          </a:p>
          <a:p>
            <a:pPr eaLnBrk="1" hangingPunct="1">
              <a:defRPr/>
            </a:pPr>
            <a:r>
              <a:rPr lang="zh-CN" altLang="en-US" sz="2800" dirty="0" smtClean="0"/>
              <a:t>条件测试为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时所执行的程序块叫做</a:t>
            </a:r>
            <a:r>
              <a:rPr lang="en-US" altLang="zh-CN" sz="2800" dirty="0" smtClean="0"/>
              <a:t>then</a:t>
            </a:r>
            <a:r>
              <a:rPr lang="zh-CN" altLang="en-US" sz="2800" dirty="0" smtClean="0"/>
              <a:t>子句，条件为</a:t>
            </a:r>
            <a:r>
              <a:rPr lang="en-US" altLang="zh-CN" sz="2800" dirty="0" smtClean="0"/>
              <a:t>false</a:t>
            </a:r>
            <a:r>
              <a:rPr lang="zh-CN" altLang="en-US" sz="2800" dirty="0" smtClean="0"/>
              <a:t>时执行的语句叫做</a:t>
            </a:r>
            <a:r>
              <a:rPr lang="en-US" altLang="zh-CN" sz="2800" dirty="0" smtClean="0"/>
              <a:t>else</a:t>
            </a:r>
            <a:r>
              <a:rPr lang="zh-CN" altLang="en-US" sz="2800" dirty="0" smtClean="0"/>
              <a:t>子句。</a:t>
            </a:r>
            <a:r>
              <a:rPr lang="zh-CN" altLang="en-US" sz="2400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      </a:t>
            </a:r>
            <a:r>
              <a:rPr lang="en-US" altLang="zh-CN" sz="2400" dirty="0" err="1" smtClean="0"/>
              <a:t>eg</a:t>
            </a:r>
            <a:r>
              <a:rPr lang="en-US" altLang="zh-CN" sz="2400" dirty="0" smtClean="0"/>
              <a:t>. </a:t>
            </a: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 (grade &gt;= 60)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</a:t>
            </a:r>
            <a:r>
              <a:rPr kumimoji="0" lang="en-US" altLang="zh-CN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“passed”;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400" dirty="0" err="1" smtClean="0"/>
              <a:t>eg</a:t>
            </a:r>
            <a:r>
              <a:rPr lang="en-US" altLang="zh-CN" sz="2400" dirty="0" smtClean="0"/>
              <a:t>. </a:t>
            </a: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 (grade &gt;= 60)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</a:t>
            </a:r>
            <a:r>
              <a:rPr kumimoji="0" lang="en-US" altLang="zh-CN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“passed”;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</a:t>
            </a:r>
            <a:r>
              <a:rPr kumimoji="0" lang="en-US" altLang="zh-CN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kumimoji="0"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“failed”;</a:t>
            </a:r>
          </a:p>
        </p:txBody>
      </p:sp>
      <p:sp>
        <p:nvSpPr>
          <p:cNvPr id="2362372" name="Rectangle 4"/>
          <p:cNvSpPr>
            <a:spLocks noChangeArrowheads="1"/>
          </p:cNvSpPr>
          <p:nvPr/>
        </p:nvSpPr>
        <p:spPr bwMode="auto">
          <a:xfrm>
            <a:off x="1143000" y="4602163"/>
            <a:ext cx="4572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>
                <a:latin typeface="Times New Roman" pitchFamily="18" charset="0"/>
                <a:ea typeface="楷体_GB2312" pitchFamily="49" charset="-122"/>
              </a:rPr>
              <a:t> </a:t>
            </a:r>
            <a:endParaRPr kumimoji="0" lang="en-US" altLang="zh-CN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条件语句使用注意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33575"/>
            <a:ext cx="7772400" cy="45418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latin typeface="+mn-ea"/>
              </a:rPr>
              <a:t>条件的结果值应该是 </a:t>
            </a:r>
            <a:r>
              <a:rPr lang="en-US" altLang="zh-CN" sz="2800" dirty="0" smtClean="0">
                <a:latin typeface="+mn-ea"/>
              </a:rPr>
              <a:t>true </a:t>
            </a:r>
            <a:r>
              <a:rPr lang="zh-CN" altLang="en-US" sz="2800" dirty="0" smtClean="0">
                <a:latin typeface="+mn-ea"/>
              </a:rPr>
              <a:t>或 </a:t>
            </a:r>
            <a:r>
              <a:rPr lang="en-US" altLang="zh-CN" sz="2800" dirty="0" smtClean="0">
                <a:latin typeface="+mn-ea"/>
              </a:rPr>
              <a:t>false</a:t>
            </a:r>
            <a:r>
              <a:rPr lang="zh-CN" altLang="en-US" sz="2800" dirty="0" smtClean="0">
                <a:latin typeface="+mn-ea"/>
              </a:rPr>
              <a:t>，它们是</a:t>
            </a:r>
            <a:r>
              <a:rPr lang="en-US" altLang="zh-CN" sz="2800" dirty="0" smtClean="0">
                <a:latin typeface="+mn-ea"/>
              </a:rPr>
              <a:t>C++</a:t>
            </a:r>
            <a:r>
              <a:rPr lang="zh-CN" altLang="en-US" sz="2800" dirty="0" smtClean="0">
                <a:latin typeface="+mn-ea"/>
              </a:rPr>
              <a:t>中</a:t>
            </a:r>
            <a:r>
              <a:rPr lang="en-US" altLang="zh-CN" sz="2800" dirty="0" err="1" smtClean="0">
                <a:latin typeface="+mn-ea"/>
              </a:rPr>
              <a:t>bool</a:t>
            </a:r>
            <a:r>
              <a:rPr lang="zh-CN" altLang="en-US" sz="2800" dirty="0" smtClean="0">
                <a:latin typeface="+mn-ea"/>
              </a:rPr>
              <a:t>类型的值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latin typeface="+mn-ea"/>
              </a:rPr>
              <a:t>事实上，条件可为任意表达式，不一定是关系表达式。</a:t>
            </a:r>
            <a:r>
              <a:rPr lang="en-US" altLang="zh-CN" sz="2800" dirty="0" smtClean="0">
                <a:latin typeface="+mn-ea"/>
              </a:rPr>
              <a:t>0 </a:t>
            </a:r>
            <a:r>
              <a:rPr lang="zh-CN" altLang="en-US" sz="2800" dirty="0" smtClean="0">
                <a:latin typeface="+mn-ea"/>
              </a:rPr>
              <a:t>为</a:t>
            </a:r>
            <a:r>
              <a:rPr lang="en-US" altLang="zh-CN" sz="2800" dirty="0" smtClean="0">
                <a:latin typeface="+mn-ea"/>
              </a:rPr>
              <a:t>false</a:t>
            </a:r>
            <a:r>
              <a:rPr lang="zh-CN" altLang="en-US" sz="2800" dirty="0" smtClean="0">
                <a:latin typeface="+mn-ea"/>
              </a:rPr>
              <a:t>，非 </a:t>
            </a:r>
            <a:r>
              <a:rPr lang="en-US" altLang="zh-CN" sz="2800" dirty="0" smtClean="0">
                <a:latin typeface="+mn-ea"/>
              </a:rPr>
              <a:t>0 </a:t>
            </a:r>
            <a:r>
              <a:rPr lang="zh-CN" altLang="en-US" sz="2800" dirty="0" smtClean="0">
                <a:latin typeface="+mn-ea"/>
              </a:rPr>
              <a:t>为</a:t>
            </a:r>
            <a:r>
              <a:rPr lang="en-US" altLang="zh-CN" sz="2800" dirty="0" smtClean="0">
                <a:latin typeface="+mn-ea"/>
              </a:rPr>
              <a:t>true</a:t>
            </a:r>
            <a:r>
              <a:rPr lang="zh-CN" altLang="en-US" sz="2800" dirty="0" smtClean="0">
                <a:latin typeface="+mn-ea"/>
              </a:rPr>
              <a:t>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latin typeface="+mn-ea"/>
              </a:rPr>
              <a:t>常见的错误：条件测试是比较相等时，用一个等号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latin typeface="+mn-ea"/>
              </a:rPr>
              <a:t>合理的缩排，使程序结构更加清晰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改进的解一元二次方程的程序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85800" y="1639888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{   double a, b, c, x1, x2, dlt;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cout &lt;&lt; "</a:t>
            </a:r>
            <a:r>
              <a:rPr lang="zh-CN" altLang="en-US" sz="1800" smtClean="0"/>
              <a:t>请输入</a:t>
            </a:r>
            <a:r>
              <a:rPr lang="en-US" altLang="zh-CN" sz="1800" smtClean="0"/>
              <a:t>3</a:t>
            </a:r>
            <a:r>
              <a:rPr lang="zh-CN" altLang="en-US" sz="1800" smtClean="0"/>
              <a:t>个参数：</a:t>
            </a:r>
            <a:r>
              <a:rPr lang="en-US" altLang="zh-CN" sz="1800" smtClean="0"/>
              <a:t>" &lt;&lt; endl;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cin &gt;&gt; a &gt;&gt; b &gt;&gt; c;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if (a == 0)  cout &lt;&lt; "</a:t>
            </a:r>
            <a:r>
              <a:rPr lang="zh-CN" altLang="en-US" sz="1800" smtClean="0"/>
              <a:t>不是一元二次方程</a:t>
            </a:r>
            <a:r>
              <a:rPr lang="en-US" altLang="zh-CN" sz="1800" smtClean="0"/>
              <a:t>" &lt;&lt; endl;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else {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   dlt = b * b - 4 * a * c;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   if (dlt &gt;= 0) {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         x1 = (-b + sqrt(dlt)) / 2 / a;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         x2 = (-b - sqrt(dlt)) / 2 / a;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         cout &lt;&lt; "x1=" &lt;&lt; x1 &lt;&lt; "   x2=" &lt;&lt; x2 &lt;&lt; endl;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    else cout &lt;&lt; "</a:t>
            </a:r>
            <a:r>
              <a:rPr lang="zh-CN" altLang="en-US" sz="1800" smtClean="0"/>
              <a:t>无根</a:t>
            </a:r>
            <a:r>
              <a:rPr lang="en-US" altLang="zh-CN" sz="1800" smtClean="0"/>
              <a:t>" &lt;&lt; endl;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}</a:t>
            </a:r>
            <a:endParaRPr lang="zh-CN" altLang="en-US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6419850" y="4030663"/>
            <a:ext cx="2541588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then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子句或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else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子句有多个语句组成时，用复合语句表示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判断闰年的程序</a:t>
            </a:r>
          </a:p>
        </p:txBody>
      </p:sp>
      <p:sp>
        <p:nvSpPr>
          <p:cNvPr id="21507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52959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{ int year;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bool result;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cout &lt;&lt; "</a:t>
            </a:r>
            <a:r>
              <a:rPr lang="zh-CN" altLang="en-US" sz="2000" smtClean="0"/>
              <a:t>请输入所要验证的年份：</a:t>
            </a:r>
            <a:r>
              <a:rPr lang="en-US" altLang="zh-CN" sz="2000" smtClean="0"/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cin &gt;&gt; year;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result = (year % 4 == 0 &amp;&amp; year % 100 !=0)|| year % 400 ==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if (</a:t>
            </a:r>
            <a:r>
              <a:rPr lang="en-US" altLang="zh-CN" sz="2000" smtClean="0">
                <a:solidFill>
                  <a:schemeClr val="tx2"/>
                </a:solidFill>
              </a:rPr>
              <a:t>result</a:t>
            </a:r>
            <a:r>
              <a:rPr lang="en-US" altLang="zh-CN" sz="2000" smtClean="0"/>
              <a:t>)   cout &lt;&lt; year &lt;&lt; "</a:t>
            </a:r>
            <a:r>
              <a:rPr lang="zh-CN" altLang="en-US" sz="2000" smtClean="0"/>
              <a:t>是闰年</a:t>
            </a:r>
            <a:r>
              <a:rPr lang="en-US" altLang="zh-CN" sz="2000" smtClean="0"/>
              <a:t>"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else   cout &lt;&lt; year &lt;&lt; "</a:t>
            </a:r>
            <a:r>
              <a:rPr lang="zh-CN" altLang="en-US" sz="2000" smtClean="0"/>
              <a:t>不是闰年</a:t>
            </a:r>
            <a:r>
              <a:rPr lang="en-US" altLang="zh-CN" sz="2000" smtClean="0"/>
              <a:t>"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问题？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有时能得到正确结果，有时会得到结果为无穷大，有时程序甚至异常终止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问题：没有考虑特殊情况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不是一元二次方程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b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-4ac&lt;0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解决方案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检测特殊情况：关系表达式和逻辑表达式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/>
              <a:t>处理特殊情况的机制：</a:t>
            </a:r>
            <a:r>
              <a:rPr lang="en-US" altLang="zh-CN" sz="2400" smtClean="0"/>
              <a:t>if</a:t>
            </a:r>
            <a:r>
              <a:rPr lang="zh-CN" altLang="en-US" sz="2400" smtClean="0"/>
              <a:t>和</a:t>
            </a:r>
            <a:r>
              <a:rPr lang="en-US" altLang="zh-CN" sz="2400" smtClean="0"/>
              <a:t>switch</a:t>
            </a:r>
            <a:r>
              <a:rPr lang="zh-CN" altLang="en-US" sz="2400" smtClean="0"/>
              <a:t>语句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en-US" altLang="zh-CN" smtClean="0"/>
              <a:t>if</a:t>
            </a:r>
            <a:r>
              <a:rPr lang="zh-CN" altLang="en-US" smtClean="0"/>
              <a:t>语句的嵌套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78800" cy="477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if </a:t>
            </a:r>
            <a:r>
              <a:rPr lang="zh-CN" altLang="en-US" smtClean="0"/>
              <a:t>语句的</a:t>
            </a:r>
            <a:r>
              <a:rPr lang="en-US" altLang="zh-CN" smtClean="0"/>
              <a:t>then</a:t>
            </a:r>
            <a:r>
              <a:rPr lang="zh-CN" altLang="en-US" smtClean="0"/>
              <a:t>子句或</a:t>
            </a:r>
            <a:r>
              <a:rPr lang="en-US" altLang="zh-CN" smtClean="0"/>
              <a:t>else</a:t>
            </a:r>
            <a:r>
              <a:rPr lang="zh-CN" altLang="en-US" smtClean="0"/>
              <a:t>子句是 </a:t>
            </a:r>
            <a:r>
              <a:rPr lang="en-US" altLang="zh-CN" smtClean="0"/>
              <a:t>if </a:t>
            </a:r>
            <a:r>
              <a:rPr lang="zh-CN" altLang="en-US" smtClean="0"/>
              <a:t>语句时，称为</a:t>
            </a:r>
            <a:r>
              <a:rPr lang="en-US" altLang="zh-CN" smtClean="0"/>
              <a:t>if </a:t>
            </a:r>
            <a:r>
              <a:rPr lang="zh-CN" altLang="en-US" smtClean="0"/>
              <a:t>语句的嵌套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歧义性：</a:t>
            </a:r>
            <a:r>
              <a:rPr lang="en-US" altLang="zh-CN" smtClean="0"/>
              <a:t>if </a:t>
            </a:r>
            <a:r>
              <a:rPr lang="zh-CN" altLang="en-US" smtClean="0"/>
              <a:t>语句可以没有</a:t>
            </a:r>
            <a:r>
              <a:rPr lang="en-US" altLang="zh-CN" smtClean="0"/>
              <a:t>else</a:t>
            </a:r>
            <a:r>
              <a:rPr lang="zh-CN" altLang="en-US" smtClean="0"/>
              <a:t>子句，如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if (x &lt; 100) if (x &gt; 90) </a:t>
            </a:r>
            <a:r>
              <a:rPr lang="zh-CN" altLang="en-US" smtClean="0"/>
              <a:t>语句</a:t>
            </a:r>
            <a:r>
              <a:rPr lang="en-US" altLang="zh-CN" smtClean="0"/>
              <a:t>1 else if (x&lt;80) </a:t>
            </a:r>
            <a:r>
              <a:rPr lang="zh-CN" altLang="en-US" smtClean="0"/>
              <a:t>语句</a:t>
            </a:r>
            <a:r>
              <a:rPr lang="en-US" altLang="zh-CN" smtClean="0"/>
              <a:t>2 else </a:t>
            </a:r>
            <a:r>
              <a:rPr lang="zh-CN" altLang="en-US" smtClean="0"/>
              <a:t>语句</a:t>
            </a:r>
            <a:r>
              <a:rPr lang="en-US" altLang="zh-CN" smtClean="0"/>
              <a:t>3 else </a:t>
            </a:r>
            <a:r>
              <a:rPr lang="zh-CN" altLang="en-US" smtClean="0"/>
              <a:t>语句</a:t>
            </a:r>
            <a:r>
              <a:rPr lang="en-US" altLang="zh-CN" smtClean="0"/>
              <a:t>4</a:t>
            </a:r>
            <a:r>
              <a:rPr lang="zh-CN" altLang="en-US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配对原则：每个</a:t>
            </a:r>
            <a:r>
              <a:rPr lang="en-US" altLang="zh-CN" smtClean="0"/>
              <a:t>else</a:t>
            </a:r>
            <a:r>
              <a:rPr lang="zh-CN" altLang="en-US" smtClean="0"/>
              <a:t>子句是和在它之前最近的一个没有</a:t>
            </a:r>
            <a:r>
              <a:rPr lang="en-US" altLang="zh-CN" smtClean="0"/>
              <a:t>else</a:t>
            </a:r>
            <a:r>
              <a:rPr lang="zh-CN" altLang="en-US" smtClean="0"/>
              <a:t>子句的</a:t>
            </a:r>
            <a:r>
              <a:rPr lang="en-US" altLang="zh-CN" smtClean="0"/>
              <a:t>if</a:t>
            </a:r>
            <a:r>
              <a:rPr lang="zh-CN" altLang="en-US" smtClean="0"/>
              <a:t>语句配对。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缩进对齐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78800" cy="812800"/>
          </a:xfrm>
        </p:spPr>
        <p:txBody>
          <a:bodyPr/>
          <a:lstStyle/>
          <a:p>
            <a:pPr eaLnBrk="1" hangingPunct="1"/>
            <a:r>
              <a:rPr lang="zh-CN" altLang="en-US" smtClean="0"/>
              <a:t>可以清晰地表示出层次 ，便于程序员阅读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2863" y="2781300"/>
            <a:ext cx="4572000" cy="31099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522288">
              <a:lnSpc>
                <a:spcPct val="14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if (x &lt; 100)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    if (x &gt; 90) </a:t>
            </a:r>
            <a:r>
              <a:rPr lang="zh-CN" altLang="en-US" dirty="0">
                <a:latin typeface="+mn-lt"/>
                <a:ea typeface="+mn-ea"/>
              </a:rPr>
              <a:t>语句</a:t>
            </a:r>
            <a:r>
              <a:rPr lang="en-US" altLang="zh-CN" dirty="0">
                <a:latin typeface="+mn-lt"/>
                <a:ea typeface="+mn-ea"/>
              </a:rPr>
              <a:t>1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    else if (x&lt;80) </a:t>
            </a:r>
            <a:r>
              <a:rPr lang="zh-CN" altLang="en-US" dirty="0">
                <a:latin typeface="+mn-lt"/>
                <a:ea typeface="+mn-ea"/>
              </a:rPr>
              <a:t>语句</a:t>
            </a:r>
            <a:r>
              <a:rPr lang="en-US" altLang="zh-CN" dirty="0">
                <a:latin typeface="+mn-lt"/>
                <a:ea typeface="+mn-ea"/>
              </a:rPr>
              <a:t>2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           else </a:t>
            </a:r>
            <a:r>
              <a:rPr lang="zh-CN" altLang="en-US" dirty="0">
                <a:latin typeface="+mn-lt"/>
                <a:ea typeface="+mn-ea"/>
              </a:rPr>
              <a:t>语句</a:t>
            </a:r>
            <a:r>
              <a:rPr lang="en-US" altLang="zh-CN" dirty="0">
                <a:latin typeface="+mn-lt"/>
                <a:ea typeface="+mn-ea"/>
              </a:rPr>
              <a:t>3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else </a:t>
            </a:r>
            <a:r>
              <a:rPr lang="zh-CN" altLang="en-US" dirty="0">
                <a:latin typeface="+mn-lt"/>
                <a:ea typeface="+mn-ea"/>
              </a:rPr>
              <a:t>语句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；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0413" y="2520950"/>
            <a:ext cx="4572000" cy="41878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if (x &lt; 100)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{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    if (x &gt; 90)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	     </a:t>
            </a:r>
            <a:r>
              <a:rPr lang="zh-CN" altLang="en-US" sz="1600" dirty="0">
                <a:latin typeface="+mn-lt"/>
                <a:ea typeface="+mn-ea"/>
              </a:rPr>
              <a:t>语句</a:t>
            </a:r>
            <a:r>
              <a:rPr lang="en-US" altLang="zh-CN" sz="1600" dirty="0">
                <a:latin typeface="+mn-lt"/>
                <a:ea typeface="+mn-ea"/>
              </a:rPr>
              <a:t>1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    else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    {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            if (x&lt;80) </a:t>
            </a:r>
            <a:r>
              <a:rPr lang="zh-CN" altLang="en-US" sz="1600" dirty="0">
                <a:latin typeface="+mn-lt"/>
                <a:ea typeface="+mn-ea"/>
              </a:rPr>
              <a:t>语句</a:t>
            </a:r>
            <a:r>
              <a:rPr lang="en-US" altLang="zh-CN" sz="1600" dirty="0">
                <a:latin typeface="+mn-lt"/>
                <a:ea typeface="+mn-ea"/>
              </a:rPr>
              <a:t>2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            else </a:t>
            </a:r>
            <a:r>
              <a:rPr lang="zh-CN" altLang="en-US" sz="1600" dirty="0">
                <a:latin typeface="+mn-lt"/>
                <a:ea typeface="+mn-ea"/>
              </a:rPr>
              <a:t>语句</a:t>
            </a:r>
            <a:r>
              <a:rPr lang="en-US" altLang="zh-CN" sz="1600" dirty="0">
                <a:latin typeface="+mn-lt"/>
                <a:ea typeface="+mn-ea"/>
              </a:rPr>
              <a:t>3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     }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}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else </a:t>
            </a:r>
          </a:p>
          <a:p>
            <a:pPr indent="522288">
              <a:lnSpc>
                <a:spcPct val="140000"/>
              </a:lnSpc>
              <a:defRPr/>
            </a:pPr>
            <a:r>
              <a:rPr lang="en-US" altLang="zh-CN" sz="1600" dirty="0">
                <a:latin typeface="+mn-lt"/>
                <a:ea typeface="+mn-ea"/>
              </a:rPr>
              <a:t>     </a:t>
            </a:r>
            <a:r>
              <a:rPr lang="zh-CN" altLang="en-US" sz="1600" dirty="0">
                <a:latin typeface="+mn-lt"/>
                <a:ea typeface="+mn-ea"/>
              </a:rPr>
              <a:t>语句</a:t>
            </a:r>
            <a:r>
              <a:rPr lang="en-US" altLang="zh-CN" sz="1600" dirty="0">
                <a:latin typeface="+mn-lt"/>
                <a:ea typeface="+mn-ea"/>
              </a:rPr>
              <a:t>4</a:t>
            </a:r>
            <a:r>
              <a:rPr lang="zh-CN" altLang="en-US" sz="1600" dirty="0">
                <a:latin typeface="+mn-lt"/>
                <a:ea typeface="+mn-ea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条件表达式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？：运算符 ：问号冒号运算符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作用：更加简练地用来表达条件执行的方式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形式 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/>
              <a:t>      </a:t>
            </a:r>
            <a:r>
              <a:rPr lang="en-US" altLang="zh-CN" sz="2800" smtClean="0"/>
              <a:t>(</a:t>
            </a:r>
            <a:r>
              <a:rPr lang="zh-CN" altLang="en-US" sz="2800" smtClean="0"/>
              <a:t>条件</a:t>
            </a:r>
            <a:r>
              <a:rPr lang="en-US" altLang="zh-CN" sz="2800" smtClean="0"/>
              <a:t>) ? </a:t>
            </a:r>
            <a:r>
              <a:rPr lang="zh-CN" altLang="en-US" sz="2800" smtClean="0"/>
              <a:t>表达式</a:t>
            </a:r>
            <a:r>
              <a:rPr lang="en-US" altLang="zh-CN" sz="2800" smtClean="0"/>
              <a:t>1 : </a:t>
            </a:r>
            <a:r>
              <a:rPr lang="zh-CN" altLang="en-US" sz="2800" smtClean="0"/>
              <a:t>表达式</a:t>
            </a:r>
            <a:r>
              <a:rPr lang="en-US" altLang="zh-CN" sz="2800" smtClean="0"/>
              <a:t>2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执行过程：首先计算条件值。如果条件结果为</a:t>
            </a:r>
            <a:r>
              <a:rPr lang="en-US" altLang="zh-CN" sz="2800" smtClean="0"/>
              <a:t>true</a:t>
            </a:r>
            <a:r>
              <a:rPr lang="zh-CN" altLang="en-US" sz="2800" smtClean="0"/>
              <a:t>，则计算表达式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的值，并将它作为整个表达式的值。如果条件结果为</a:t>
            </a:r>
            <a:r>
              <a:rPr lang="en-US" altLang="zh-CN" sz="2800" smtClean="0"/>
              <a:t>false</a:t>
            </a:r>
            <a:r>
              <a:rPr lang="zh-CN" altLang="en-US" sz="2800" smtClean="0"/>
              <a:t>，则整个表达式的值为表达式</a:t>
            </a:r>
            <a:r>
              <a:rPr lang="en-US" altLang="zh-CN" sz="2800" smtClean="0"/>
              <a:t>2</a:t>
            </a:r>
            <a:r>
              <a:rPr lang="zh-CN" altLang="en-US" sz="2800" smtClean="0"/>
              <a:t>的值。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346200"/>
            <a:ext cx="8750300" cy="5270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200" smtClean="0"/>
              <a:t>例如将</a:t>
            </a:r>
            <a:r>
              <a:rPr lang="en-US" altLang="zh-CN" sz="2200" smtClean="0"/>
              <a:t>x</a:t>
            </a:r>
            <a:r>
              <a:rPr lang="zh-CN" altLang="en-US" sz="2200" smtClean="0"/>
              <a:t>和</a:t>
            </a:r>
            <a:r>
              <a:rPr lang="en-US" altLang="zh-CN" sz="2200" smtClean="0"/>
              <a:t>y</a:t>
            </a:r>
            <a:r>
              <a:rPr lang="zh-CN" altLang="en-US" sz="2200" smtClean="0"/>
              <a:t>中值较大的一个赋值给</a:t>
            </a:r>
            <a:r>
              <a:rPr lang="en-US" altLang="zh-CN" sz="2200" smtClean="0"/>
              <a:t>max</a:t>
            </a:r>
            <a:r>
              <a:rPr lang="zh-CN" altLang="en-US" sz="2200" smtClean="0"/>
              <a:t>，可以用下列语句：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smtClean="0"/>
              <a:t>	 </a:t>
            </a:r>
            <a:r>
              <a:rPr lang="en-US" altLang="zh-CN" sz="2200" smtClean="0"/>
              <a:t>max = (x &gt; y) ? x : y;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smtClean="0"/>
              <a:t>？：运算符用于输出。例如，想输出一个布尔变量</a:t>
            </a:r>
            <a:r>
              <a:rPr lang="en-US" altLang="zh-CN" sz="2200" smtClean="0"/>
              <a:t>flag</a:t>
            </a:r>
            <a:r>
              <a:rPr lang="zh-CN" altLang="en-US" sz="2200" smtClean="0"/>
              <a:t>的值，如果直接用     </a:t>
            </a:r>
            <a:r>
              <a:rPr lang="en-US" altLang="zh-CN" sz="2200" smtClean="0"/>
              <a:t>cout &lt;&lt; flag;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 smtClean="0"/>
              <a:t>     </a:t>
            </a:r>
            <a:r>
              <a:rPr lang="zh-CN" altLang="en-US" sz="2200" smtClean="0"/>
              <a:t>那么当</a:t>
            </a:r>
            <a:r>
              <a:rPr lang="en-US" altLang="zh-CN" sz="2200" smtClean="0"/>
              <a:t>flag</a:t>
            </a:r>
            <a:r>
              <a:rPr lang="zh-CN" altLang="en-US" sz="2200" smtClean="0"/>
              <a:t>为“真”时，输出为</a:t>
            </a:r>
            <a:r>
              <a:rPr lang="en-US" altLang="zh-CN" sz="2200" smtClean="0"/>
              <a:t>1</a:t>
            </a:r>
            <a:r>
              <a:rPr lang="zh-CN" altLang="en-US" sz="2200" smtClean="0"/>
              <a:t>；当</a:t>
            </a:r>
            <a:r>
              <a:rPr lang="en-US" altLang="zh-CN" sz="2200" smtClean="0"/>
              <a:t>flag</a:t>
            </a:r>
            <a:r>
              <a:rPr lang="zh-CN" altLang="en-US" sz="2200" smtClean="0"/>
              <a:t>为“假”时，输出为</a:t>
            </a:r>
            <a:r>
              <a:rPr lang="en-US" altLang="zh-CN" sz="2200" smtClean="0"/>
              <a:t>0</a:t>
            </a:r>
            <a:r>
              <a:rPr lang="zh-CN" altLang="en-US" sz="2200" smtClean="0"/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smtClean="0"/>
              <a:t>     如果我们想让</a:t>
            </a:r>
            <a:r>
              <a:rPr lang="en-US" altLang="zh-CN" sz="2200" smtClean="0"/>
              <a:t>flag</a:t>
            </a:r>
            <a:r>
              <a:rPr lang="zh-CN" altLang="en-US" sz="2200" smtClean="0"/>
              <a:t>为“真”时输出</a:t>
            </a:r>
            <a:r>
              <a:rPr lang="en-US" altLang="zh-CN" sz="2200" smtClean="0"/>
              <a:t>true</a:t>
            </a:r>
            <a:r>
              <a:rPr lang="zh-CN" altLang="en-US" sz="2200" smtClean="0"/>
              <a:t>，为“假”时输出</a:t>
            </a:r>
            <a:r>
              <a:rPr lang="en-US" altLang="zh-CN" sz="2200" smtClean="0"/>
              <a:t>false</a:t>
            </a:r>
            <a:r>
              <a:rPr lang="zh-CN" altLang="en-US" sz="2200" smtClean="0"/>
              <a:t>，可以用</a:t>
            </a:r>
            <a:r>
              <a:rPr lang="en-US" altLang="zh-CN" sz="2200" smtClean="0"/>
              <a:t>if </a:t>
            </a:r>
            <a:r>
              <a:rPr lang="zh-CN" altLang="en-US" sz="2200" smtClean="0"/>
              <a:t>语句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smtClean="0"/>
              <a:t>     </a:t>
            </a:r>
            <a:r>
              <a:rPr lang="en-US" altLang="zh-CN" sz="2200" smtClean="0"/>
              <a:t>if  (flag)    cout &lt;&lt; “true”;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 smtClean="0"/>
              <a:t>       else   cout &lt;&lt; “false”;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 smtClean="0"/>
              <a:t>      </a:t>
            </a:r>
            <a:r>
              <a:rPr lang="zh-CN" altLang="en-US" sz="2200" smtClean="0"/>
              <a:t>看上去太罗嗦。但如果用？：运算符只需要一行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smtClean="0"/>
              <a:t>      </a:t>
            </a:r>
            <a:r>
              <a:rPr lang="en-US" altLang="zh-CN" sz="2200" smtClean="0"/>
              <a:t>cout &lt;&lt; ( a ? "true" : "false" )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56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第</a:t>
            </a:r>
            <a:r>
              <a:rPr lang="en-US" altLang="zh-CN" sz="4000" smtClean="0"/>
              <a:t>3</a:t>
            </a:r>
            <a:r>
              <a:rPr lang="zh-CN" altLang="en-US" sz="4000" smtClean="0"/>
              <a:t>章 逻辑思维及分支程序设计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8088" y="2298700"/>
            <a:ext cx="3127375" cy="42259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关系表达式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逻辑表达式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-5400000" flipH="1" flipV="1">
            <a:off x="5429250" y="2562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 rot="-5400000" flipH="1" flipV="1">
            <a:off x="5448300" y="33591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 rot="-5400000" flipH="1" flipV="1">
            <a:off x="5461000" y="41084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 rot="-5400000" flipH="1" flipV="1">
            <a:off x="5461000" y="48831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effectLst/>
                <a:latin typeface="+mn-lt"/>
              </a:rPr>
              <a:t>switch</a:t>
            </a:r>
            <a:r>
              <a:rPr lang="zh-CN" altLang="en-US" sz="4000" dirty="0" smtClean="0">
                <a:effectLst/>
                <a:latin typeface="+mn-lt"/>
              </a:rPr>
              <a:t>语句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2016125"/>
            <a:ext cx="4802187" cy="458787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smtClean="0"/>
              <a:t>格式：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switch  </a:t>
            </a:r>
            <a:r>
              <a:rPr lang="zh-CN" altLang="en-US" sz="2400" smtClean="0"/>
              <a:t>（表达式）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smtClean="0"/>
              <a:t>          </a:t>
            </a:r>
            <a:r>
              <a:rPr lang="en-US" altLang="zh-CN" sz="2400" smtClean="0"/>
              <a:t>{case  </a:t>
            </a:r>
            <a:r>
              <a:rPr lang="zh-CN" altLang="en-US" sz="2400" smtClean="0"/>
              <a:t>常量表达式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：语句</a:t>
            </a:r>
            <a:r>
              <a:rPr lang="en-US" altLang="zh-CN" sz="2400" smtClean="0"/>
              <a:t>1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            case  </a:t>
            </a:r>
            <a:r>
              <a:rPr lang="zh-CN" altLang="en-US" sz="2400" smtClean="0"/>
              <a:t>常量表达式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：语句</a:t>
            </a:r>
            <a:r>
              <a:rPr lang="en-US" altLang="zh-CN" sz="2400" smtClean="0"/>
              <a:t>2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                               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                               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            case  </a:t>
            </a:r>
            <a:r>
              <a:rPr lang="zh-CN" altLang="en-US" sz="2400" smtClean="0"/>
              <a:t>常量表达式</a:t>
            </a:r>
            <a:r>
              <a:rPr lang="en-US" altLang="zh-CN" sz="2400" smtClean="0"/>
              <a:t>n</a:t>
            </a:r>
            <a:r>
              <a:rPr lang="zh-CN" altLang="en-US" sz="2400" smtClean="0"/>
              <a:t>：语句</a:t>
            </a:r>
            <a:r>
              <a:rPr lang="en-US" altLang="zh-CN" sz="2400" smtClean="0"/>
              <a:t>n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            default</a:t>
            </a:r>
            <a:r>
              <a:rPr lang="zh-CN" altLang="en-US" sz="2400" smtClean="0"/>
              <a:t>：语句</a:t>
            </a:r>
            <a:r>
              <a:rPr lang="en-US" altLang="zh-CN" sz="2400" smtClean="0"/>
              <a:t>n+1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/>
              <a:t>          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70538" y="1400175"/>
            <a:ext cx="3405187" cy="52038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执行过程：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当表达式值为常量表达式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时，执行语句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到语句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当表达式值为常量表达式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时，执行语句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到语句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5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。</a:t>
            </a:r>
          </a:p>
          <a:p>
            <a:pPr>
              <a:lnSpc>
                <a:spcPct val="5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当表达式值为常量表达式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时，执行语句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到语句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否则，执行语句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n+1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17513" y="1400175"/>
            <a:ext cx="4802187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用于多分支的情况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/>
                <a:latin typeface="+mn-lt"/>
              </a:rPr>
              <a:t>switch</a:t>
            </a:r>
            <a:r>
              <a:rPr lang="zh-CN" altLang="en-US" dirty="0" smtClean="0">
                <a:effectLst/>
                <a:latin typeface="+mn-lt"/>
              </a:rPr>
              <a:t>语句   </a:t>
            </a:r>
            <a:r>
              <a:rPr lang="zh-CN" altLang="en-US" sz="2800" dirty="0" smtClean="0">
                <a:effectLst/>
                <a:latin typeface="黑体" pitchFamily="2" charset="-122"/>
              </a:rPr>
              <a:t>续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mtClean="0"/>
              <a:t>default</a:t>
            </a:r>
            <a:r>
              <a:rPr lang="zh-CN" altLang="en-US" smtClean="0"/>
              <a:t>子句可以省略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mtClean="0"/>
              <a:t>default</a:t>
            </a:r>
            <a:r>
              <a:rPr lang="zh-CN" altLang="en-US" smtClean="0"/>
              <a:t>子句省略时，当表达式的值不等于表达式</a:t>
            </a:r>
            <a:r>
              <a:rPr lang="en-US" altLang="zh-CN" smtClean="0"/>
              <a:t>1</a:t>
            </a:r>
            <a:r>
              <a:rPr lang="zh-CN" altLang="en-US" smtClean="0"/>
              <a:t>到表达式</a:t>
            </a:r>
            <a:r>
              <a:rPr lang="en-US" altLang="zh-CN" smtClean="0"/>
              <a:t>n</a:t>
            </a:r>
            <a:r>
              <a:rPr lang="zh-CN" altLang="en-US" smtClean="0"/>
              <a:t>的值时，直接跳出</a:t>
            </a:r>
            <a:r>
              <a:rPr lang="en-US" altLang="zh-CN" smtClean="0"/>
              <a:t>switch</a:t>
            </a:r>
            <a:r>
              <a:rPr lang="zh-CN" altLang="en-US" smtClean="0"/>
              <a:t>语句，执行</a:t>
            </a:r>
            <a:r>
              <a:rPr lang="en-US" altLang="zh-CN" smtClean="0"/>
              <a:t>switch</a:t>
            </a:r>
            <a:r>
              <a:rPr lang="zh-CN" altLang="en-US" smtClean="0"/>
              <a:t>语句的下一语句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41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5271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作用：跳出当前的</a:t>
            </a:r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0988" y="2462213"/>
            <a:ext cx="6134100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77838" indent="-477838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switch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（表达式）</a:t>
            </a:r>
          </a:p>
          <a:p>
            <a:pPr marL="477838" indent="-477838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{case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常量表达式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：语句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break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77838" indent="-477838" algn="just" eaLnBrk="0" hangingPunct="0">
              <a:lnSpc>
                <a:spcPct val="125000"/>
              </a:lnSpc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case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常量表达式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：语句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break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77838" indent="-477838" algn="just" eaLnBrk="0" hangingPunct="0">
              <a:lnSpc>
                <a:spcPct val="125000"/>
              </a:lnSpc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477838" indent="-477838" algn="just" eaLnBrk="0" hangingPunct="0">
              <a:lnSpc>
                <a:spcPct val="12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               .</a:t>
            </a:r>
          </a:p>
          <a:p>
            <a:pPr marL="477838" indent="-477838" algn="just" eaLnBrk="0" hangingPunct="0">
              <a:lnSpc>
                <a:spcPct val="12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case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常量表达式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：语句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break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77838" indent="-477838" algn="just" eaLnBrk="0" hangingPunct="0">
              <a:lnSpc>
                <a:spcPct val="125000"/>
              </a:lnSpc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default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：语句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n+1</a:t>
            </a:r>
          </a:p>
          <a:p>
            <a:pPr marL="477838" indent="-477838" algn="just" eaLnBrk="0" hangingPunct="0">
              <a:lnSpc>
                <a:spcPct val="125000"/>
              </a:lnSpc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}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667500" y="1243013"/>
            <a:ext cx="2308225" cy="556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执行过程：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当表达式值为常量表达式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时，执行语句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当表达式值为常量表达式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时，执行语句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5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。</a:t>
            </a:r>
          </a:p>
          <a:p>
            <a:pPr>
              <a:lnSpc>
                <a:spcPct val="5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当表达式值为常量表达式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时，执行语句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否则，执行语句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" y="9144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eg1.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按下表将百分制成绩转换成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5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级记分制。</a:t>
            </a:r>
            <a:r>
              <a:rPr lang="zh-CN" altLang="en-US" sz="110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371587" name="Group 3"/>
          <p:cNvGraphicFramePr>
            <a:graphicFrameLocks noGrp="1"/>
          </p:cNvGraphicFramePr>
          <p:nvPr/>
        </p:nvGraphicFramePr>
        <p:xfrm>
          <a:off x="623888" y="1927225"/>
          <a:ext cx="2482850" cy="4068763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score&gt;=90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90&gt;score&gt;=80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80&gt;score&gt;=70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70&gt;score&gt;=60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score&lt;60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1607" name="Rectangle 23"/>
          <p:cNvSpPr>
            <a:spLocks noChangeArrowheads="1"/>
          </p:cNvSpPr>
          <p:nvPr/>
        </p:nvSpPr>
        <p:spPr bwMode="auto">
          <a:xfrm>
            <a:off x="3968750" y="1908175"/>
            <a:ext cx="49466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switch(score)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{case score &gt;= 90: cout &lt;&lt; "A";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                 break;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case score &gt;= 80:  cout &lt;&lt; "B";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                 break;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case score &gt;= 70:   cout &lt;&lt; "C";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                 break;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case score &gt;= 60: cout &lt;&lt; "D";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                 break;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default: cout &lt;&lt; "E";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}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rot="1451004">
            <a:off x="7639050" y="1614488"/>
            <a:ext cx="523875" cy="585787"/>
            <a:chOff x="5142" y="3265"/>
            <a:chExt cx="330" cy="369"/>
          </a:xfrm>
        </p:grpSpPr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H="1">
              <a:off x="5142" y="3265"/>
              <a:ext cx="330" cy="369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5142" y="3265"/>
              <a:ext cx="330" cy="369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160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2610" name="Group 2"/>
          <p:cNvGraphicFramePr>
            <a:graphicFrameLocks noGrp="1"/>
          </p:cNvGraphicFramePr>
          <p:nvPr/>
        </p:nvGraphicFramePr>
        <p:xfrm>
          <a:off x="896938" y="1524000"/>
          <a:ext cx="2482850" cy="4064000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score&gt;=90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90&gt;score&gt;=80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80&gt;score&gt;=70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70&gt;score&gt;=60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score&lt;60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2630" name="Rectangle 22"/>
          <p:cNvSpPr>
            <a:spLocks noChangeArrowheads="1"/>
          </p:cNvSpPr>
          <p:nvPr/>
        </p:nvSpPr>
        <p:spPr bwMode="auto">
          <a:xfrm>
            <a:off x="896938" y="5791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成绩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/10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72631" name="Rectangle 23"/>
          <p:cNvSpPr>
            <a:spLocks noChangeArrowheads="1"/>
          </p:cNvSpPr>
          <p:nvPr/>
        </p:nvSpPr>
        <p:spPr bwMode="auto">
          <a:xfrm>
            <a:off x="4748213" y="1524000"/>
            <a:ext cx="36417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switch(score / 10)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{ case 10: 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case 9: cout &lt;&lt;"A";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 break;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case 8: cout &lt;&lt; "B";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break;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case 7: cout &lt;&lt;"C";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 break;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case 6: cout &lt;&lt; "D";</a:t>
            </a: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 break;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default: cout &lt;&lt; "E";</a:t>
            </a: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eaLnBrk="0" hangingPunct="0"/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}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2630" grpId="0" build="p" autoUpdateAnimBg="0"/>
      <p:bldP spid="23726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56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第</a:t>
            </a:r>
            <a:r>
              <a:rPr lang="en-US" altLang="zh-CN" sz="4000" smtClean="0"/>
              <a:t>3</a:t>
            </a:r>
            <a:r>
              <a:rPr lang="zh-CN" altLang="en-US" sz="4000" smtClean="0"/>
              <a:t>章 逻辑思维及分支程序设计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8088" y="2298700"/>
            <a:ext cx="3127375" cy="37719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关系表达式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逻辑表达式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if </a:t>
            </a:r>
            <a:r>
              <a:rPr lang="zh-CN" altLang="en-US" smtClean="0"/>
              <a:t>语句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-5400000" flipH="1" flipV="1">
            <a:off x="5429250" y="2562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 rot="-5400000" flipH="1" flipV="1">
            <a:off x="5448300" y="33591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 rot="-5400000" flipH="1" flipV="1">
            <a:off x="5461000" y="41084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 rot="-5400000" flipH="1" flipV="1">
            <a:off x="5461000" y="48831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计算机自动出四则运算计算题 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71475" y="2692400"/>
            <a:ext cx="8086725" cy="367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生成题目</a:t>
            </a:r>
          </a:p>
          <a:p>
            <a:pPr algn="just">
              <a:lnSpc>
                <a:spcPct val="140000"/>
              </a:lnSpc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Switch(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题目类型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just">
              <a:lnSpc>
                <a:spcPct val="140000"/>
              </a:lnSpc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{ case 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加法：显示题目，输入和的值，判断正确与否</a:t>
            </a:r>
          </a:p>
          <a:p>
            <a:pPr algn="just">
              <a:lnSpc>
                <a:spcPct val="140000"/>
              </a:lnSpc>
            </a:pP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case 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减法：显示题目，输入差的值，判断正确与否</a:t>
            </a:r>
          </a:p>
          <a:p>
            <a:pPr algn="just">
              <a:lnSpc>
                <a:spcPct val="140000"/>
              </a:lnSpc>
            </a:pP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case 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乘法：显示题目，输入积的值，判断正确与否</a:t>
            </a:r>
          </a:p>
          <a:p>
            <a:pPr algn="just">
              <a:lnSpc>
                <a:spcPct val="140000"/>
              </a:lnSpc>
            </a:pP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case 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除法：显示题目，输入商和余数的值，判断正确与否</a:t>
            </a:r>
          </a:p>
          <a:p>
            <a:pPr algn="just">
              <a:lnSpc>
                <a:spcPct val="140000"/>
              </a:lnSpc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400" b="1"/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71475" y="1752600"/>
            <a:ext cx="8353425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要求自动出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0 - 9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之间的四则运算题，并批改结果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关键问题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53388" cy="488791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如何让程序每次执行的时候都出不同的题目？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随机数生成器</a:t>
            </a:r>
            <a:r>
              <a:rPr lang="en-US" altLang="zh-CN" sz="2400" dirty="0" smtClean="0"/>
              <a:t>rand()</a:t>
            </a:r>
            <a:r>
              <a:rPr lang="zh-CN" altLang="en-US" sz="2400" dirty="0" smtClean="0"/>
              <a:t>：能随机生成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RAND_MAX</a:t>
            </a:r>
            <a:r>
              <a:rPr lang="zh-CN" altLang="en-US" sz="2400" dirty="0" smtClean="0"/>
              <a:t>之间的整型数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将生成的随机数映射到</a:t>
            </a:r>
            <a:r>
              <a:rPr lang="en-US" altLang="zh-CN" sz="2400" dirty="0" smtClean="0"/>
              <a:t>0 - 9</a:t>
            </a:r>
            <a:r>
              <a:rPr lang="zh-CN" altLang="en-US" sz="2400" dirty="0" smtClean="0"/>
              <a:t>之间：</a:t>
            </a:r>
            <a:endParaRPr lang="en-US" altLang="zh-CN" sz="2400" dirty="0" smtClean="0"/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 dirty="0" smtClean="0"/>
              <a:t>rand()%10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 dirty="0" smtClean="0"/>
              <a:t>rand() * 10 / (RAND_MAX  + 1)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运算符的生成：用编码</a:t>
            </a:r>
            <a:r>
              <a:rPr lang="en-US" altLang="zh-CN" sz="2400" dirty="0" smtClean="0"/>
              <a:t>0 - 3</a:t>
            </a:r>
            <a:r>
              <a:rPr lang="zh-CN" altLang="en-US" sz="2400" dirty="0" smtClean="0"/>
              <a:t>表示四个运算符。因此题目的生成就是生成</a:t>
            </a:r>
            <a:r>
              <a:rPr lang="en-US" altLang="zh-CN" sz="2400" dirty="0" smtClean="0"/>
              <a:t>0 - 3</a:t>
            </a:r>
            <a:r>
              <a:rPr lang="zh-CN" altLang="en-US" sz="2400" dirty="0" smtClean="0"/>
              <a:t>之间的随机数。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随机数的种子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60500"/>
            <a:ext cx="8420100" cy="5143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计算机产生的随机数称为</a:t>
            </a:r>
            <a:r>
              <a:rPr lang="zh-CN" altLang="en-US" sz="2800" smtClean="0">
                <a:solidFill>
                  <a:schemeClr val="tx2"/>
                </a:solidFill>
              </a:rPr>
              <a:t>伪</a:t>
            </a:r>
            <a:r>
              <a:rPr lang="zh-CN" altLang="en-US" sz="2800" smtClean="0"/>
              <a:t>随机数，它是根据一个算法计算出来的。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 smtClean="0"/>
          </a:p>
          <a:p>
            <a:pPr eaLnBrk="1" hangingPunct="1">
              <a:lnSpc>
                <a:spcPct val="120000"/>
              </a:lnSpc>
            </a:pPr>
            <a:endParaRPr lang="zh-CN" altLang="en-US" sz="2800" smtClean="0"/>
          </a:p>
          <a:p>
            <a:pPr eaLnBrk="1" hangingPunct="1">
              <a:lnSpc>
                <a:spcPct val="120000"/>
              </a:lnSpc>
            </a:pPr>
            <a:endParaRPr lang="zh-CN" altLang="en-US" sz="2800" smtClean="0"/>
          </a:p>
          <a:p>
            <a:pPr eaLnBrk="1" hangingPunct="1">
              <a:lnSpc>
                <a:spcPct val="120000"/>
              </a:lnSpc>
            </a:pPr>
            <a:endParaRPr lang="zh-CN" altLang="en-US" sz="28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系统为每个程序、每次执行指定的随机数的种子都是相同的，因此程序每次执行生成的随机数序列都是相同的。 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703638" y="2598738"/>
            <a:ext cx="3065462" cy="2128837"/>
            <a:chOff x="3829" y="1312"/>
            <a:chExt cx="1931" cy="1341"/>
          </a:xfrm>
        </p:grpSpPr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4049" y="1372"/>
              <a:ext cx="669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rand()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4089" y="2012"/>
              <a:ext cx="813" cy="64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种子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/>
                <a:t>12348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3829" y="2262"/>
              <a:ext cx="2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3829" y="1559"/>
              <a:ext cx="0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3829" y="1559"/>
              <a:ext cx="2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4718" y="1559"/>
              <a:ext cx="10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4902" y="1312"/>
              <a:ext cx="6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12348</a:t>
              </a:r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5328" y="1559"/>
              <a:ext cx="0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4902" y="2262"/>
              <a:ext cx="4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改变随机数的种子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28000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设置种子的函数</a:t>
            </a:r>
            <a:r>
              <a:rPr lang="en-US" altLang="zh-CN" smtClean="0"/>
              <a:t>srand </a:t>
            </a:r>
            <a:r>
              <a:rPr lang="zh-CN" altLang="en-US" smtClean="0"/>
              <a:t>： </a:t>
            </a:r>
            <a:r>
              <a:rPr lang="en-US" altLang="zh-CN" smtClean="0"/>
              <a:t>srand </a:t>
            </a:r>
            <a:r>
              <a:rPr lang="zh-CN" altLang="en-US" smtClean="0"/>
              <a:t>（种子）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如何让程序每次执行时选择的种子都不一样呢</a:t>
            </a:r>
            <a:r>
              <a:rPr lang="en-US" altLang="zh-CN" smtClean="0"/>
              <a:t>?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选择系统时间为种子：</a:t>
            </a:r>
            <a:r>
              <a:rPr lang="en-US" altLang="zh-CN" smtClean="0"/>
              <a:t>time(NULL) </a:t>
            </a:r>
            <a:r>
              <a:rPr lang="zh-CN" altLang="en-US" smtClean="0"/>
              <a:t>取当前的系统时间。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6106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#include &lt;cstdlib&gt;   //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包含伪随机数生成函数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#include &lt;ctime&gt;     //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包含取系统时间的函数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#include &lt;iostream&gt;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using namespace std;</a:t>
            </a:r>
          </a:p>
          <a:p>
            <a:pPr algn="just">
              <a:lnSpc>
                <a:spcPct val="120000"/>
              </a:lnSpc>
            </a:pP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  int num1, num2, op, result1, result2;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  //num1,num2: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操作数，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op: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运算符，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result1,result2: 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结果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srand(time(NULL));  //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随机数种子初始化</a:t>
            </a:r>
          </a:p>
          <a:p>
            <a:pPr algn="just">
              <a:lnSpc>
                <a:spcPct val="120000"/>
              </a:lnSpc>
            </a:pPr>
            <a:endParaRPr lang="zh-CN" altLang="en-US" sz="2000" b="1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num1=rand() * 10 / (RAND_MAX + 1); // 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生成运算数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num2=rand() * 10 / (RAND_MAX + 1); //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生成运算数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op=rand() * 4 / (RAND_MAX + 1);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  // 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生成运算符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0--+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1-- -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2--*</a:t>
            </a:r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3-- / </a:t>
            </a:r>
            <a:endParaRPr lang="en-US" altLang="zh-CN" sz="2000" b="1"/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2189163" y="225425"/>
            <a:ext cx="3762375" cy="5191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自动出题程序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04800" y="965200"/>
            <a:ext cx="8420100" cy="56483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/>
              <a:t>switch (op)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{case 0: cout &lt;&lt; num1 &lt;&lt; "+" &lt;&lt; num2 &lt;&lt; "= ?" ; cin &gt;&gt; result1;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              if (num1 + num2 == result1)  cout &lt;&lt; "you are right\n";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	                else  cout &lt;&lt; "you are wrong\n";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              break;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 case 1: cout &lt;&lt; num1 &lt;&lt; "-" &lt;&lt; num2 &lt;&lt; "= ?" ; cin &gt;&gt; result1;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              if (num1 - num2 == result1) cout &lt;&lt; "you are right\n";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	            else  cout &lt;&lt; "you are wrong\n";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              break;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 case 2: cout &lt;&lt; num1 &lt;&lt; "*" &lt;&lt; num2 &lt;&lt; "= ?" ; cin &gt;&gt; result1;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              if (num1 * num2 == result1) cout &lt;&lt; "you are right\n";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		else  cout &lt;&lt; "you are wrong\n";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	    break;</a:t>
            </a:r>
          </a:p>
          <a:p>
            <a:pPr>
              <a:lnSpc>
                <a:spcPct val="130000"/>
              </a:lnSpc>
            </a:pPr>
            <a:r>
              <a:rPr lang="en-US" altLang="zh-CN" sz="2000" b="1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546100" y="1223963"/>
            <a:ext cx="8001000" cy="53498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/>
              <a:t>case 3: cout &lt;&lt; num1 &lt;&lt; "/" &lt;&lt; num2 &lt;&lt; "= ?" 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       cin &gt;&gt; result1;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	  cout &lt;&lt; “</a:t>
            </a:r>
            <a:r>
              <a:rPr lang="zh-CN" altLang="en-US" sz="2400" b="1"/>
              <a:t>余数为 </a:t>
            </a:r>
            <a:r>
              <a:rPr lang="en-US" altLang="zh-CN" sz="2400" b="1"/>
              <a:t>= ?";  cin &gt;&gt; result2;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       if  ((num1 / num2 == result1) 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           &amp;&amp; (num1 % num2 == result2))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	             cout &lt;&lt; "you are right\n";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	      else  cout &lt;&lt; "you are wrong\n";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         break;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}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return 0;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该程序的缺陷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0988" y="2306638"/>
            <a:ext cx="6615112" cy="37893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每次执行只能出一道题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减法可能出现负值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除法可能出现除</a:t>
            </a:r>
            <a:r>
              <a:rPr lang="en-US" altLang="zh-CN" smtClean="0"/>
              <a:t>0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结果太单调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1143000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小结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0500"/>
            <a:ext cx="7772400" cy="51435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本章主要介绍了计算机实现逻辑思维的机制。主要包括两个方面：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如何表示一个逻辑判断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如何根据逻辑判断的结果执行不同的处理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逻辑判断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关系表达式实现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逻辑表达式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根据逻辑判断执行不同的处理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if</a:t>
            </a:r>
            <a:r>
              <a:rPr lang="zh-CN" altLang="en-US" sz="2400" smtClean="0"/>
              <a:t>语句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switch</a:t>
            </a:r>
            <a:r>
              <a:rPr lang="zh-CN" altLang="en-US" sz="2400" smtClean="0"/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9563"/>
            <a:ext cx="7772400" cy="9652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mtClean="0"/>
              <a:t>关</a:t>
            </a:r>
            <a:r>
              <a:rPr lang="zh-CN" altLang="en-US" smtClean="0"/>
              <a:t>系表达式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274763"/>
            <a:ext cx="8391525" cy="41814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关系表达式用来实现比较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关系运算符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smtClean="0">
                <a:latin typeface="楷体_GB2312" pitchFamily="49" charset="-122"/>
              </a:rPr>
              <a:t>       </a:t>
            </a:r>
            <a:r>
              <a:rPr lang="en-US" altLang="zh-CN" sz="2400" smtClean="0">
                <a:latin typeface="楷体_GB2312" pitchFamily="49" charset="-122"/>
              </a:rPr>
              <a:t>&gt;,     &gt;=,     ==,     &lt;=,     &lt;,     !=</a:t>
            </a:r>
            <a:r>
              <a:rPr lang="en-US" altLang="zh-CN" sz="2400" b="0" smtClean="0">
                <a:latin typeface="楷体_GB2312" pitchFamily="49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latin typeface="楷体_GB2312" pitchFamily="49" charset="-122"/>
              </a:rPr>
              <a:t>      </a:t>
            </a:r>
            <a:r>
              <a:rPr lang="zh-CN" altLang="en-US" sz="2400" smtClean="0">
                <a:latin typeface="楷体_GB2312" pitchFamily="49" charset="-122"/>
              </a:rPr>
              <a:t>优先级：高于赋值运算符，低于算术运算符。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smtClean="0">
                <a:latin typeface="楷体_GB2312" pitchFamily="49" charset="-122"/>
              </a:rPr>
              <a:t>              关系运算符内部：</a:t>
            </a:r>
            <a:r>
              <a:rPr lang="en-US" altLang="zh-CN" sz="2400" smtClean="0">
                <a:latin typeface="楷体_GB2312" pitchFamily="49" charset="-122"/>
              </a:rPr>
              <a:t>==</a:t>
            </a:r>
            <a:r>
              <a:rPr lang="zh-CN" altLang="en-US" sz="2400" smtClean="0">
                <a:latin typeface="楷体_GB2312" pitchFamily="49" charset="-122"/>
              </a:rPr>
              <a:t>和 ！</a:t>
            </a:r>
            <a:r>
              <a:rPr lang="en-US" altLang="zh-CN" sz="2400" smtClean="0">
                <a:latin typeface="楷体_GB2312" pitchFamily="49" charset="-122"/>
              </a:rPr>
              <a:t>=</a:t>
            </a:r>
            <a:r>
              <a:rPr lang="zh-CN" altLang="en-US" sz="2400" smtClean="0">
                <a:latin typeface="楷体_GB2312" pitchFamily="49" charset="-122"/>
              </a:rPr>
              <a:t>较低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smtClean="0">
                <a:latin typeface="楷体_GB2312" pitchFamily="49" charset="-122"/>
              </a:rPr>
              <a:t>      结合性：左结合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楷体_GB2312" pitchFamily="49" charset="-122"/>
              </a:rPr>
              <a:t>关系表达式</a:t>
            </a:r>
            <a:r>
              <a:rPr lang="zh-CN" altLang="en-US" sz="2400" b="0" smtClean="0">
                <a:latin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smtClean="0">
                <a:latin typeface="楷体_GB2312" pitchFamily="49" charset="-122"/>
              </a:rPr>
              <a:t>      用关系运算符将二个表达式连接起来称为关系表达式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smtClean="0">
                <a:latin typeface="楷体_GB2312" pitchFamily="49" charset="-122"/>
              </a:rPr>
              <a:t>      关系表达式的结果是：    </a:t>
            </a:r>
            <a:r>
              <a:rPr lang="en-US" altLang="zh-CN" sz="2400" smtClean="0">
                <a:latin typeface="楷体_GB2312" pitchFamily="49" charset="-122"/>
              </a:rPr>
              <a:t>true  </a:t>
            </a:r>
            <a:r>
              <a:rPr lang="zh-CN" altLang="en-US" sz="2400" smtClean="0">
                <a:latin typeface="楷体_GB2312" pitchFamily="49" charset="-122"/>
              </a:rPr>
              <a:t>或 </a:t>
            </a:r>
            <a:r>
              <a:rPr lang="en-US" altLang="zh-CN" sz="2400" smtClean="0">
                <a:latin typeface="楷体_GB2312" pitchFamily="49" charset="-122"/>
              </a:rPr>
              <a:t>false</a:t>
            </a:r>
            <a:endParaRPr lang="en-US" altLang="zh-CN" sz="2400" b="0" smtClean="0">
              <a:latin typeface="楷体_GB2312" pitchFamily="49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85800" y="5405438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eg.  x  &lt;  y</a:t>
            </a:r>
            <a:r>
              <a:rPr lang="en-US" altLang="zh-CN" sz="110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2468563" y="5405438"/>
            <a:ext cx="632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 &lt; b == c &lt; d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都是合法的关系表达式</a:t>
            </a:r>
          </a:p>
        </p:txBody>
      </p:sp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1254125" y="5980113"/>
            <a:ext cx="7204075" cy="457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-2 &lt; -1 &lt; 0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与日常生活中的含义不一样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mtClean="0"/>
              <a:t>关</a:t>
            </a:r>
            <a:r>
              <a:rPr lang="zh-CN" altLang="en-US" smtClean="0"/>
              <a:t>系表达式    </a:t>
            </a:r>
            <a:r>
              <a:rPr lang="zh-CN" altLang="en-US" sz="3200" smtClean="0"/>
              <a:t>续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84300"/>
            <a:ext cx="8229600" cy="52451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pt-BR" sz="2800" smtClean="0"/>
              <a:t>算术运算符的优先级比关系运算符高 </a:t>
            </a:r>
          </a:p>
          <a:p>
            <a:pPr eaLnBrk="1" hangingPunct="1">
              <a:lnSpc>
                <a:spcPct val="130000"/>
              </a:lnSpc>
            </a:pPr>
            <a:endParaRPr lang="zh-CN" altLang="pt-BR" sz="2800" smtClean="0"/>
          </a:p>
          <a:p>
            <a:pPr eaLnBrk="1" hangingPunct="1">
              <a:lnSpc>
                <a:spcPct val="130000"/>
              </a:lnSpc>
            </a:pPr>
            <a:r>
              <a:rPr lang="zh-CN" altLang="pt-BR" sz="2800" smtClean="0"/>
              <a:t>注意事项</a:t>
            </a:r>
          </a:p>
          <a:p>
            <a:pPr lvl="1" eaLnBrk="1" hangingPunct="1">
              <a:lnSpc>
                <a:spcPct val="130000"/>
              </a:lnSpc>
            </a:pPr>
            <a:r>
              <a:rPr lang="pt-BR" altLang="zh-CN" sz="2400" smtClean="0"/>
              <a:t>“</a:t>
            </a:r>
            <a:r>
              <a:rPr lang="zh-CN" altLang="pt-BR" sz="2400" smtClean="0"/>
              <a:t>等于”运算符是由两个等号组成。常见的错误是在比较相等时用一个等号。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/>
              <a:t>要小心避免冗余。主要是在关系表达式中需要判别布尔型的变量的值时。判别一个布尔变量</a:t>
            </a:r>
            <a:r>
              <a:rPr lang="en-US" altLang="zh-CN" sz="2400" smtClean="0"/>
              <a:t>flag</a:t>
            </a:r>
            <a:r>
              <a:rPr lang="zh-CN" altLang="en-US" sz="2400" smtClean="0"/>
              <a:t>的值是否为</a:t>
            </a:r>
            <a:r>
              <a:rPr lang="en-US" altLang="zh-CN" sz="2400" smtClean="0"/>
              <a:t>true</a:t>
            </a:r>
            <a:r>
              <a:rPr lang="zh-CN" altLang="en-US" sz="2400" smtClean="0"/>
              <a:t>，初学者常常会用表达式</a:t>
            </a:r>
            <a:r>
              <a:rPr lang="en-US" altLang="zh-CN" sz="2400" smtClean="0"/>
              <a:t>flag == true</a:t>
            </a:r>
            <a:r>
              <a:rPr lang="zh-CN" altLang="en-US" sz="2400" smtClean="0"/>
              <a:t>。事实上，只要用一个最简单的表达式：</a:t>
            </a:r>
            <a:r>
              <a:rPr lang="en-US" altLang="zh-CN" sz="2400" smtClean="0"/>
              <a:t>flag</a:t>
            </a:r>
            <a:r>
              <a:rPr lang="zh-CN" altLang="en-US" sz="2400" smtClean="0"/>
              <a:t>就可以了 </a:t>
            </a:r>
            <a:r>
              <a:rPr lang="zh-CN" altLang="pt-BR" sz="2400" smtClean="0"/>
              <a:t> </a:t>
            </a:r>
            <a:endParaRPr lang="zh-CN" altLang="en-US" sz="2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49400" y="2159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5 + 3 &gt; 6 - 2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51300" y="21463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(5 + 3) &gt; (6 – 2)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336925" y="2286000"/>
            <a:ext cx="569913" cy="246063"/>
          </a:xfrm>
          <a:prstGeom prst="leftRightArrow">
            <a:avLst>
              <a:gd name="adj1" fmla="val 50000"/>
              <a:gd name="adj2" fmla="val 4632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56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第</a:t>
            </a:r>
            <a:r>
              <a:rPr lang="en-US" altLang="zh-CN" sz="4000" smtClean="0"/>
              <a:t>3</a:t>
            </a:r>
            <a:r>
              <a:rPr lang="zh-CN" altLang="en-US" sz="4000" smtClean="0"/>
              <a:t>章 逻辑思维及分支程序设计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8088" y="2298700"/>
            <a:ext cx="3127375" cy="42259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关系表达式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逻辑表达式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-5400000" flipH="1" flipV="1">
            <a:off x="5429250" y="25622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 rot="-5400000" flipH="1" flipV="1">
            <a:off x="5448300" y="3359150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-5400000" flipH="1" flipV="1">
            <a:off x="5461000" y="41084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-5400000" flipH="1" flipV="1">
            <a:off x="5461000" y="488315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4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逻辑表达式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965325"/>
            <a:ext cx="8647113" cy="25781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/>
              <a:t>逻辑表达是用于实现更复杂的判断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/>
              <a:t>逻辑运算符</a:t>
            </a:r>
            <a:r>
              <a:rPr lang="zh-CN" altLang="en-US" sz="2800" dirty="0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/>
              <a:t>       </a:t>
            </a:r>
            <a:r>
              <a:rPr lang="en-US" altLang="zh-CN" sz="2800" dirty="0" smtClean="0"/>
              <a:t>&amp;&amp; (and)        ||  (or)</a:t>
            </a:r>
            <a:r>
              <a:rPr lang="en-US" altLang="zh-CN" sz="2800" b="0" dirty="0" smtClean="0">
                <a:ea typeface="宋体" pitchFamily="2" charset="-122"/>
              </a:rPr>
              <a:t>                   </a:t>
            </a:r>
            <a:r>
              <a:rPr lang="en-US" altLang="zh-CN" sz="2800" dirty="0" smtClean="0"/>
              <a:t>!   (not)</a:t>
            </a:r>
            <a:r>
              <a:rPr lang="en-US" altLang="zh-CN" sz="2800" b="0" dirty="0" smtClean="0">
                <a:ea typeface="宋体" pitchFamily="2" charset="-122"/>
              </a:rPr>
              <a:t> </a:t>
            </a: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优先级： </a:t>
            </a:r>
            <a:r>
              <a:rPr lang="en-US" altLang="zh-CN" sz="2800" dirty="0" smtClean="0"/>
              <a:t>!  &gt;  </a:t>
            </a:r>
            <a:r>
              <a:rPr lang="zh-CN" altLang="en-US" sz="2800" dirty="0" smtClean="0"/>
              <a:t>关系运算符 </a:t>
            </a:r>
            <a:r>
              <a:rPr lang="en-US" altLang="zh-CN" sz="2800" dirty="0" smtClean="0"/>
              <a:t>&gt;  &amp;&amp; &gt;   ||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/>
              <a:t>逻辑表达式</a:t>
            </a:r>
            <a:r>
              <a:rPr lang="zh-CN" altLang="en-US" sz="2800" dirty="0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由逻辑运算符连接起来的表达式，其结果为“真</a:t>
            </a:r>
            <a:r>
              <a:rPr lang="en-US" altLang="zh-CN" sz="2800" dirty="0" smtClean="0"/>
              <a:t>(true)”</a:t>
            </a:r>
            <a:r>
              <a:rPr lang="zh-CN" altLang="en-US" sz="2800" dirty="0" smtClean="0"/>
              <a:t>或“假</a:t>
            </a:r>
            <a:r>
              <a:rPr lang="en-US" altLang="zh-CN" sz="2800" dirty="0" smtClean="0"/>
              <a:t>(false)”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08000" y="1089025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eg.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写出下列问题的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语言表达式</a:t>
            </a:r>
            <a:r>
              <a:rPr lang="zh-CN" altLang="en-US" sz="110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3235" name="Rectangle 3"/>
          <p:cNvSpPr>
            <a:spLocks noChangeArrowheads="1"/>
          </p:cNvSpPr>
          <p:nvPr/>
        </p:nvSpPr>
        <p:spPr bwMode="auto">
          <a:xfrm>
            <a:off x="622300" y="1989138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检查字符变量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的内容是否为字母。</a:t>
            </a:r>
            <a:r>
              <a:rPr lang="zh-CN" altLang="en-US" sz="110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3236" name="Rectangle 4"/>
          <p:cNvSpPr>
            <a:spLocks noChangeArrowheads="1"/>
          </p:cNvSpPr>
          <p:nvPr/>
        </p:nvSpPr>
        <p:spPr bwMode="auto">
          <a:xfrm>
            <a:off x="965200" y="2460625"/>
            <a:ext cx="690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a &gt;= ’a’  &amp;&amp; a &lt;= ’z’ || a &gt;= ’A’ &amp;&amp; a &lt;= ’Z’</a:t>
            </a:r>
            <a:r>
              <a:rPr lang="en-US" altLang="zh-CN" sz="110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3237" name="Rectangle 5"/>
          <p:cNvSpPr>
            <a:spLocks noChangeArrowheads="1"/>
          </p:cNvSpPr>
          <p:nvPr/>
        </p:nvSpPr>
        <p:spPr bwMode="auto">
          <a:xfrm>
            <a:off x="608013" y="4367213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整型变量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的内容是否为偶数</a:t>
            </a:r>
            <a:r>
              <a:rPr lang="zh-CN" altLang="en-US" sz="110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3238" name="Rectangle 6"/>
          <p:cNvSpPr>
            <a:spLocks noChangeArrowheads="1"/>
          </p:cNvSpPr>
          <p:nvPr/>
        </p:nvSpPr>
        <p:spPr bwMode="auto">
          <a:xfrm>
            <a:off x="1193800" y="4824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m % 2 == 0</a:t>
            </a:r>
            <a:r>
              <a:rPr lang="en-US" altLang="zh-CN" sz="110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65200" y="3136900"/>
            <a:ext cx="7453313" cy="1004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注意，不能写成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>
                <a:ea typeface="楷体_GB2312" pitchFamily="49" charset="-12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&lt;= a &lt;= </a:t>
            </a:r>
            <a:r>
              <a:rPr lang="en-US" altLang="zh-CN" sz="2400" b="1">
                <a:ea typeface="楷体_GB2312" pitchFamily="49" charset="-12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sz="2400" b="1">
                <a:ea typeface="楷体_GB2312" pitchFamily="49" charset="-12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||  </a:t>
            </a:r>
            <a:r>
              <a:rPr lang="en-US" altLang="zh-CN" sz="2400" b="1">
                <a:ea typeface="楷体_GB2312" pitchFamily="49" charset="-12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>
                <a:ea typeface="楷体_GB2312" pitchFamily="49" charset="-12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&lt;= a &lt;= </a:t>
            </a:r>
            <a:r>
              <a:rPr lang="en-US" altLang="zh-CN" sz="2400" b="1">
                <a:ea typeface="楷体_GB2312" pitchFamily="49" charset="-12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sz="2400" b="1">
                <a:ea typeface="楷体_GB2312" pitchFamily="49" charset="-122"/>
              </a:rPr>
              <a:t>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autoUpdateAnimBg="0"/>
      <p:bldP spid="863236" grpId="0" build="p" autoUpdateAnimBg="0"/>
      <p:bldP spid="863237" grpId="0" build="p" autoUpdateAnimBg="0"/>
      <p:bldP spid="863238" grpId="0" build="p" autoUpdateAnimBg="0"/>
      <p:bldP spid="112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241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逻辑表达式须注意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66863"/>
            <a:ext cx="8423275" cy="49149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楷体_GB2312" pitchFamily="49" charset="-122"/>
              </a:rPr>
              <a:t>C++</a:t>
            </a:r>
            <a:r>
              <a:rPr lang="zh-CN" altLang="en-US" sz="2800" dirty="0" smtClean="0">
                <a:latin typeface="楷体_GB2312" pitchFamily="49" charset="-122"/>
              </a:rPr>
              <a:t>中，参加逻辑运算的对象可为任意类型的数据，</a:t>
            </a:r>
            <a:r>
              <a:rPr lang="en-US" altLang="zh-CN" sz="2800" dirty="0" smtClean="0">
                <a:latin typeface="楷体_GB2312" pitchFamily="49" charset="-122"/>
              </a:rPr>
              <a:t>0</a:t>
            </a:r>
            <a:r>
              <a:rPr lang="zh-CN" altLang="en-US" sz="2800" dirty="0" smtClean="0">
                <a:latin typeface="楷体_GB2312" pitchFamily="49" charset="-122"/>
              </a:rPr>
              <a:t>为假，非</a:t>
            </a:r>
            <a:r>
              <a:rPr lang="en-US" altLang="zh-CN" sz="2800" dirty="0" smtClean="0">
                <a:latin typeface="楷体_GB2312" pitchFamily="49" charset="-122"/>
              </a:rPr>
              <a:t>0 </a:t>
            </a:r>
            <a:r>
              <a:rPr lang="zh-CN" altLang="en-US" sz="2800" dirty="0" smtClean="0">
                <a:latin typeface="楷体_GB2312" pitchFamily="49" charset="-122"/>
              </a:rPr>
              <a:t>为真。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楷体_GB2312" pitchFamily="49" charset="-122"/>
              </a:rPr>
              <a:t>      </a:t>
            </a:r>
            <a:r>
              <a:rPr lang="en-US" altLang="zh-CN" sz="2800" dirty="0" smtClean="0">
                <a:latin typeface="楷体_GB2312" pitchFamily="49" charset="-122"/>
              </a:rPr>
              <a:t>5 % 2 &amp;&amp; p                  </a:t>
            </a:r>
            <a:r>
              <a:rPr lang="en-US" altLang="zh-CN" sz="2800" dirty="0" err="1" smtClean="0">
                <a:latin typeface="楷体_GB2312" pitchFamily="49" charset="-122"/>
              </a:rPr>
              <a:t>p</a:t>
            </a:r>
            <a:r>
              <a:rPr lang="en-US" altLang="zh-CN" sz="2800" dirty="0" smtClean="0">
                <a:latin typeface="楷体_GB2312" pitchFamily="49" charset="-122"/>
              </a:rPr>
              <a:t>(1</a:t>
            </a:r>
            <a:r>
              <a:rPr lang="zh-CN" altLang="en-US" sz="2800" dirty="0" smtClean="0">
                <a:latin typeface="楷体_GB2312" pitchFamily="49" charset="-122"/>
              </a:rPr>
              <a:t>或</a:t>
            </a:r>
            <a:r>
              <a:rPr lang="en-US" altLang="zh-CN" sz="2800" dirty="0" smtClean="0">
                <a:latin typeface="楷体_GB2312" pitchFamily="49" charset="-122"/>
              </a:rPr>
              <a:t>0</a:t>
            </a:r>
            <a:r>
              <a:rPr lang="zh-CN" altLang="en-US" sz="2800" dirty="0" smtClean="0">
                <a:latin typeface="楷体_GB2312" pitchFamily="49" charset="-122"/>
              </a:rPr>
              <a:t>）</a:t>
            </a:r>
            <a:endParaRPr lang="en-US" altLang="zh-CN" sz="2800" dirty="0" smtClean="0">
              <a:latin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楷体_GB2312" pitchFamily="49" charset="-122"/>
              </a:rPr>
              <a:t>      5 &gt; 3 &amp;&amp; 2 || 8 &lt; 4 - !0      1</a:t>
            </a:r>
          </a:p>
          <a:p>
            <a:pPr eaLnBrk="1" hangingPunct="1"/>
            <a:r>
              <a:rPr lang="zh-CN" altLang="en-US" sz="2800" dirty="0" smtClean="0">
                <a:latin typeface="楷体_GB2312" pitchFamily="49" charset="-122"/>
              </a:rPr>
              <a:t>短路求值：逻辑表达式在执行时，先处理左边。如左边已能决定此逻辑表达式的结果，则右边不执行。因此，在</a:t>
            </a:r>
            <a:r>
              <a:rPr lang="en-US" altLang="zh-CN" sz="2800" dirty="0" smtClean="0">
                <a:latin typeface="楷体_GB2312" pitchFamily="49" charset="-122"/>
              </a:rPr>
              <a:t>&amp;&amp; </a:t>
            </a:r>
            <a:r>
              <a:rPr lang="zh-CN" altLang="en-US" sz="2800" dirty="0" smtClean="0">
                <a:latin typeface="楷体_GB2312" pitchFamily="49" charset="-122"/>
              </a:rPr>
              <a:t>逻辑表达式中，应把</a:t>
            </a:r>
            <a:r>
              <a:rPr lang="en-US" altLang="zh-CN" sz="2800" dirty="0" smtClean="0">
                <a:latin typeface="楷体_GB2312" pitchFamily="49" charset="-122"/>
              </a:rPr>
              <a:t>false</a:t>
            </a:r>
            <a:r>
              <a:rPr lang="zh-CN" altLang="en-US" sz="2800" dirty="0" smtClean="0">
                <a:latin typeface="楷体_GB2312" pitchFamily="49" charset="-122"/>
              </a:rPr>
              <a:t>可能性较大的条件放在左边，在</a:t>
            </a:r>
            <a:r>
              <a:rPr lang="en-US" altLang="zh-CN" sz="2800" dirty="0" smtClean="0">
                <a:latin typeface="楷体_GB2312" pitchFamily="49" charset="-122"/>
              </a:rPr>
              <a:t>||</a:t>
            </a:r>
            <a:r>
              <a:rPr lang="zh-CN" altLang="en-US" sz="2800" dirty="0" smtClean="0">
                <a:latin typeface="楷体_GB2312" pitchFamily="49" charset="-122"/>
              </a:rPr>
              <a:t>表达式中，应把</a:t>
            </a:r>
            <a:r>
              <a:rPr lang="en-US" altLang="zh-CN" sz="2800" dirty="0" smtClean="0">
                <a:latin typeface="楷体_GB2312" pitchFamily="49" charset="-122"/>
              </a:rPr>
              <a:t>true</a:t>
            </a:r>
            <a:r>
              <a:rPr lang="zh-CN" altLang="en-US" sz="2800" dirty="0" smtClean="0">
                <a:latin typeface="楷体_GB2312" pitchFamily="49" charset="-122"/>
              </a:rPr>
              <a:t>可能性较大的条件放在左边，这样可以减少程序执行的时间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Designs\Soaring.pot</Template>
  <TotalTime>21763</TotalTime>
  <Words>2880</Words>
  <Application>Microsoft Office PowerPoint</Application>
  <PresentationFormat>全屏显示(4:3)</PresentationFormat>
  <Paragraphs>386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仿宋_GB2312</vt:lpstr>
      <vt:lpstr>黑体</vt:lpstr>
      <vt:lpstr>华文楷体</vt:lpstr>
      <vt:lpstr>华文新魏</vt:lpstr>
      <vt:lpstr>楷体_GB2312</vt:lpstr>
      <vt:lpstr>宋体</vt:lpstr>
      <vt:lpstr>Arial</vt:lpstr>
      <vt:lpstr>Times New Roman</vt:lpstr>
      <vt:lpstr>Wingdings</vt:lpstr>
      <vt:lpstr>Soaring</vt:lpstr>
      <vt:lpstr>图片</vt:lpstr>
      <vt:lpstr>第3章 逻辑思维及分支程序设计</vt:lpstr>
      <vt:lpstr>问题？</vt:lpstr>
      <vt:lpstr>第3章 逻辑思维及分支程序设计</vt:lpstr>
      <vt:lpstr>关系表达式</vt:lpstr>
      <vt:lpstr>关系表达式    续</vt:lpstr>
      <vt:lpstr>第3章 逻辑思维及分支程序设计</vt:lpstr>
      <vt:lpstr>逻辑表达式</vt:lpstr>
      <vt:lpstr>PowerPoint 演示文稿</vt:lpstr>
      <vt:lpstr>逻辑表达式须注意</vt:lpstr>
      <vt:lpstr>逻辑表达式须注意   续</vt:lpstr>
      <vt:lpstr>逻辑运算常见错误</vt:lpstr>
      <vt:lpstr>例子</vt:lpstr>
      <vt:lpstr>将关系写成表达式</vt:lpstr>
      <vt:lpstr>PowerPoint 演示文稿</vt:lpstr>
      <vt:lpstr>第3章 逻辑思维及分支程序设计</vt:lpstr>
      <vt:lpstr>条件检查与if语句</vt:lpstr>
      <vt:lpstr>条件语句使用注意</vt:lpstr>
      <vt:lpstr>改进的解一元二次方程的程序</vt:lpstr>
      <vt:lpstr>判断闰年的程序</vt:lpstr>
      <vt:lpstr>if语句的嵌套</vt:lpstr>
      <vt:lpstr>缩进对齐 </vt:lpstr>
      <vt:lpstr>条件表达式</vt:lpstr>
      <vt:lpstr>实例</vt:lpstr>
      <vt:lpstr>第3章 逻辑思维及分支程序设计</vt:lpstr>
      <vt:lpstr>switch语句</vt:lpstr>
      <vt:lpstr>switch语句   续</vt:lpstr>
      <vt:lpstr>break语句</vt:lpstr>
      <vt:lpstr>PowerPoint 演示文稿</vt:lpstr>
      <vt:lpstr>PowerPoint 演示文稿</vt:lpstr>
      <vt:lpstr>计算机自动出四则运算计算题 </vt:lpstr>
      <vt:lpstr>关键问题</vt:lpstr>
      <vt:lpstr>随机数的种子</vt:lpstr>
      <vt:lpstr>改变随机数的种子</vt:lpstr>
      <vt:lpstr>PowerPoint 演示文稿</vt:lpstr>
      <vt:lpstr>PowerPoint 演示文稿</vt:lpstr>
      <vt:lpstr>PowerPoint 演示文稿</vt:lpstr>
      <vt:lpstr>该程序的缺陷</vt:lpstr>
      <vt:lpstr>小结</vt:lpstr>
    </vt:vector>
  </TitlesOfParts>
  <Company>Shanghai JiaoTong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逻辑思维及分支程序设计</dc:title>
  <dc:creator>administrat</dc:creator>
  <cp:lastModifiedBy>Jian</cp:lastModifiedBy>
  <cp:revision>494</cp:revision>
  <dcterms:created xsi:type="dcterms:W3CDTF">2002-03-09T00:08:02Z</dcterms:created>
  <dcterms:modified xsi:type="dcterms:W3CDTF">2018-06-12T14:25:20Z</dcterms:modified>
</cp:coreProperties>
</file>