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8"/>
  </p:notesMasterIdLst>
  <p:handoutMasterIdLst>
    <p:handoutMasterId r:id="rId59"/>
  </p:handoutMasterIdLst>
  <p:sldIdLst>
    <p:sldId id="903" r:id="rId2"/>
    <p:sldId id="2153" r:id="rId3"/>
    <p:sldId id="2146" r:id="rId4"/>
    <p:sldId id="3132" r:id="rId5"/>
    <p:sldId id="2149" r:id="rId6"/>
    <p:sldId id="2160" r:id="rId7"/>
    <p:sldId id="3133" r:id="rId8"/>
    <p:sldId id="3134" r:id="rId9"/>
    <p:sldId id="2161" r:id="rId10"/>
    <p:sldId id="2162" r:id="rId11"/>
    <p:sldId id="3136" r:id="rId12"/>
    <p:sldId id="3137" r:id="rId13"/>
    <p:sldId id="2163" r:id="rId14"/>
    <p:sldId id="2147" r:id="rId15"/>
    <p:sldId id="2148" r:id="rId16"/>
    <p:sldId id="2164" r:id="rId17"/>
    <p:sldId id="2165" r:id="rId18"/>
    <p:sldId id="2166" r:id="rId19"/>
    <p:sldId id="2167" r:id="rId20"/>
    <p:sldId id="2630" r:id="rId21"/>
    <p:sldId id="2171" r:id="rId22"/>
    <p:sldId id="2168" r:id="rId23"/>
    <p:sldId id="2172" r:id="rId24"/>
    <p:sldId id="2173" r:id="rId25"/>
    <p:sldId id="2169" r:id="rId26"/>
    <p:sldId id="2174" r:id="rId27"/>
    <p:sldId id="2187" r:id="rId28"/>
    <p:sldId id="2631" r:id="rId29"/>
    <p:sldId id="2176" r:id="rId30"/>
    <p:sldId id="3138" r:id="rId31"/>
    <p:sldId id="3139" r:id="rId32"/>
    <p:sldId id="3140" r:id="rId33"/>
    <p:sldId id="2632" r:id="rId34"/>
    <p:sldId id="2178" r:id="rId35"/>
    <p:sldId id="3016" r:id="rId36"/>
    <p:sldId id="2179" r:id="rId37"/>
    <p:sldId id="2633" r:id="rId38"/>
    <p:sldId id="904" r:id="rId39"/>
    <p:sldId id="2182" r:id="rId40"/>
    <p:sldId id="2183" r:id="rId41"/>
    <p:sldId id="2184" r:id="rId42"/>
    <p:sldId id="2185" r:id="rId43"/>
    <p:sldId id="2181" r:id="rId44"/>
    <p:sldId id="905" r:id="rId45"/>
    <p:sldId id="927" r:id="rId46"/>
    <p:sldId id="929" r:id="rId47"/>
    <p:sldId id="1422" r:id="rId48"/>
    <p:sldId id="3135" r:id="rId49"/>
    <p:sldId id="962" r:id="rId50"/>
    <p:sldId id="2634" r:id="rId51"/>
    <p:sldId id="2635" r:id="rId52"/>
    <p:sldId id="2636" r:id="rId53"/>
    <p:sldId id="2637" r:id="rId54"/>
    <p:sldId id="2638" r:id="rId55"/>
    <p:sldId id="2639" r:id="rId56"/>
    <p:sldId id="2186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83" autoAdjust="0"/>
  </p:normalViewPr>
  <p:slideViewPr>
    <p:cSldViewPr snapToGrid="0" snapToObjects="1"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0837611-C11D-4B42-8A9D-37741B140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2E0E8423-FB1F-40AE-8E6F-E8BFF14F1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p:oleObj spid="_x0000_s78850" name="图片" r:id="rId3" imgW="771429" imgH="771429" progId="Word.Picture.8">
              <p:embed/>
            </p:oleObj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68C83F-1105-4C59-B31D-3A3F487C542D}" type="datetime1">
              <a:rPr lang="zh-CN" altLang="en-US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3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第</a:t>
            </a:r>
            <a:r>
              <a:rPr lang="en-US" altLang="zh-CN" sz="4800" dirty="0" smtClean="0"/>
              <a:t>4</a:t>
            </a:r>
            <a:r>
              <a:rPr lang="zh-CN" altLang="en-US" sz="4800" dirty="0" smtClean="0"/>
              <a:t>章 循环控制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/>
              <a:t>重复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dirty="0" smtClean="0"/>
              <a:t>while</a:t>
            </a:r>
            <a:r>
              <a:rPr lang="zh-CN" altLang="en-US" sz="2800" dirty="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dirty="0" smtClean="0"/>
              <a:t>do … while</a:t>
            </a:r>
            <a:r>
              <a:rPr lang="zh-CN" altLang="en-US" sz="2800" dirty="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/>
              <a:t>贪婪法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9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4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82677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21000"/>
              </a:spcBef>
              <a:spcAft>
                <a:spcPct val="50000"/>
              </a:spcAft>
            </a:pPr>
            <a:r>
              <a:rPr lang="en-US" altLang="zh-CN" sz="2000" b="1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en-US" altLang="zh-CN" sz="2000" b="1">
                <a:ea typeface="宋体" charset="-122"/>
              </a:rPr>
              <a:t>{ int value, total, max, min, i;    //value</a:t>
            </a:r>
            <a:r>
              <a:rPr lang="zh-CN" altLang="en-US" sz="2000" b="1">
                <a:ea typeface="宋体" charset="-122"/>
              </a:rPr>
              <a:t>：当前输入数据，</a:t>
            </a:r>
            <a:r>
              <a:rPr lang="en-US" altLang="zh-CN" sz="2000" b="1">
                <a:ea typeface="宋体" charset="-122"/>
              </a:rPr>
              <a:t>i</a:t>
            </a:r>
            <a:r>
              <a:rPr lang="zh-CN" altLang="en-US" sz="2000" b="1">
                <a:ea typeface="宋体" charset="-122"/>
              </a:rPr>
              <a:t>为循环变量</a:t>
            </a:r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zh-CN" altLang="en-US" sz="2000" b="1">
                <a:ea typeface="宋体" charset="-122"/>
              </a:rPr>
              <a:t>  </a:t>
            </a:r>
            <a:r>
              <a:rPr lang="en-US" altLang="zh-CN" sz="2000" b="1">
                <a:ea typeface="宋体" charset="-122"/>
              </a:rPr>
              <a:t>total = 0;  max = 0;  min = 100;    //</a:t>
            </a:r>
            <a:r>
              <a:rPr lang="zh-CN" altLang="en-US" sz="2000" b="1">
                <a:ea typeface="宋体" charset="-122"/>
              </a:rPr>
              <a:t>变量的初始化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zh-CN" altLang="en-US" sz="2000" b="1">
                <a:ea typeface="宋体" charset="-122"/>
              </a:rPr>
              <a:t>  </a:t>
            </a:r>
            <a:r>
              <a:rPr lang="en-US" altLang="zh-CN" sz="2000" b="1">
                <a:ea typeface="宋体" charset="-122"/>
              </a:rPr>
              <a:t>for (i=1; i&lt;=100; ++i) {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cout &lt;&lt; "\n</a:t>
            </a:r>
            <a:r>
              <a:rPr lang="zh-CN" altLang="en-US" sz="2000" b="1">
                <a:ea typeface="宋体" charset="-122"/>
              </a:rPr>
              <a:t>请输入第</a:t>
            </a:r>
            <a:r>
              <a:rPr lang="en-US" altLang="zh-CN" sz="2000" b="1">
                <a:ea typeface="宋体" charset="-122"/>
              </a:rPr>
              <a:t>" &lt;&lt; i &lt;&lt; "</a:t>
            </a:r>
            <a:r>
              <a:rPr lang="zh-CN" altLang="en-US" sz="2000" b="1">
                <a:ea typeface="宋体" charset="-122"/>
              </a:rPr>
              <a:t>个人的成绩：</a:t>
            </a:r>
            <a:r>
              <a:rPr lang="en-US" altLang="zh-CN" sz="2000" b="1">
                <a:ea typeface="宋体" charset="-122"/>
              </a:rPr>
              <a:t>";  cin &gt;&gt;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total +=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if (value &gt; max) max =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if (value &lt; min) min = value;</a:t>
            </a:r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en-US" altLang="zh-CN" sz="2000" b="1">
                <a:ea typeface="宋体" charset="-122"/>
              </a:rPr>
              <a:t>  </a:t>
            </a:r>
            <a:r>
              <a:rPr lang="fr-FR" altLang="zh-CN" sz="2000" b="1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000" b="1">
                <a:ea typeface="宋体" charset="-122"/>
              </a:rPr>
              <a:t>  cout &lt;&lt; "\n</a:t>
            </a:r>
            <a:r>
              <a:rPr lang="zh-CN" altLang="en-US" sz="2000" b="1">
                <a:ea typeface="宋体" charset="-122"/>
              </a:rPr>
              <a:t>最高分</a:t>
            </a:r>
            <a:r>
              <a:rPr lang="zh-CN" altLang="fr-FR" sz="2000" b="1">
                <a:ea typeface="宋体" charset="-122"/>
              </a:rPr>
              <a:t>：</a:t>
            </a:r>
            <a:r>
              <a:rPr lang="fr-FR" altLang="zh-CN" sz="2000" b="1">
                <a:ea typeface="宋体" charset="-122"/>
              </a:rPr>
              <a:t>" &lt;&lt; max &lt;&lt; endl;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000" b="1">
                <a:ea typeface="宋体" charset="-122"/>
              </a:rPr>
              <a:t>  cout &lt;&lt; "</a:t>
            </a:r>
            <a:r>
              <a:rPr lang="zh-CN" altLang="en-US" sz="2000" b="1">
                <a:ea typeface="宋体" charset="-122"/>
              </a:rPr>
              <a:t>最低分</a:t>
            </a:r>
            <a:r>
              <a:rPr lang="zh-CN" altLang="fr-FR" sz="2000" b="1">
                <a:ea typeface="宋体" charset="-122"/>
              </a:rPr>
              <a:t>：</a:t>
            </a:r>
            <a:r>
              <a:rPr lang="fr-FR" altLang="zh-CN" sz="2000" b="1">
                <a:ea typeface="宋体" charset="-122"/>
              </a:rPr>
              <a:t>" &lt;&lt; min &lt;&lt; endl;</a:t>
            </a:r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fr-FR" altLang="zh-CN" sz="2000" b="1">
                <a:ea typeface="宋体" charset="-122"/>
              </a:rPr>
              <a:t>  cout &lt;&lt; "</a:t>
            </a:r>
            <a:r>
              <a:rPr lang="zh-CN" altLang="en-US" sz="2000" b="1">
                <a:ea typeface="宋体" charset="-122"/>
              </a:rPr>
              <a:t>平均分</a:t>
            </a:r>
            <a:r>
              <a:rPr lang="zh-CN" altLang="fr-FR" sz="2000" b="1">
                <a:ea typeface="宋体" charset="-122"/>
              </a:rPr>
              <a:t>：</a:t>
            </a:r>
            <a:r>
              <a:rPr lang="fr-FR" altLang="zh-CN" sz="2000" b="1">
                <a:ea typeface="宋体" charset="-122"/>
              </a:rPr>
              <a:t>" &lt;&lt; total / 100 &lt;&lt; endl;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000" b="1">
                <a:ea typeface="宋体" charset="-122"/>
              </a:rPr>
              <a:t>  </a:t>
            </a:r>
            <a:r>
              <a:rPr lang="en-US" altLang="zh-CN" sz="2000" b="1">
                <a:ea typeface="宋体" charset="-122"/>
              </a:rPr>
              <a:t>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775"/>
              </a:spcAft>
            </a:pPr>
            <a:r>
              <a:rPr lang="en-US" altLang="zh-CN" sz="2000" b="1">
                <a:ea typeface="宋体" charset="-122"/>
              </a:rPr>
              <a:t>}</a:t>
            </a:r>
          </a:p>
        </p:txBody>
      </p:sp>
      <p:sp>
        <p:nvSpPr>
          <p:cNvPr id="15363" name="AutoShape 5"/>
          <p:cNvSpPr>
            <a:spLocks/>
          </p:cNvSpPr>
          <p:nvPr/>
        </p:nvSpPr>
        <p:spPr bwMode="auto">
          <a:xfrm>
            <a:off x="8077200" y="2895600"/>
            <a:ext cx="88900" cy="1371600"/>
          </a:xfrm>
          <a:prstGeom prst="rightBrace">
            <a:avLst>
              <a:gd name="adj1" fmla="val 1285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8175625" y="2628900"/>
            <a:ext cx="549275" cy="18415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注意缩进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循环实例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求函数 </a:t>
            </a:r>
            <a:r>
              <a:rPr lang="en-US" altLang="zh-CN" smtClean="0"/>
              <a:t>f(x)=x</a:t>
            </a:r>
            <a:r>
              <a:rPr lang="en-US" altLang="zh-CN" baseline="30000" smtClean="0"/>
              <a:t>2</a:t>
            </a:r>
            <a:r>
              <a:rPr lang="en-US" altLang="zh-CN" smtClean="0"/>
              <a:t>+5x+1</a:t>
            </a:r>
            <a:r>
              <a:rPr lang="zh-CN" altLang="en-US" smtClean="0"/>
              <a:t>在区间</a:t>
            </a:r>
            <a:r>
              <a:rPr lang="en-US" altLang="zh-CN" smtClean="0"/>
              <a:t>[a,  b]</a:t>
            </a:r>
            <a:r>
              <a:rPr lang="zh-CN" altLang="en-US" smtClean="0"/>
              <a:t>之间的定积分</a:t>
            </a:r>
          </a:p>
          <a:p>
            <a:r>
              <a:rPr lang="zh-CN" altLang="en-US" smtClean="0"/>
              <a:t>实现思想：函数与</a:t>
            </a:r>
            <a:r>
              <a:rPr lang="en-US" altLang="zh-CN" smtClean="0"/>
              <a:t>x</a:t>
            </a:r>
            <a:r>
              <a:rPr lang="zh-CN" altLang="en-US" smtClean="0"/>
              <a:t>轴围成的区域的面积。定积分可以通过将这块面积分解成一连串的小矩形，计算各小矩形的面积的和而得到 </a:t>
            </a:r>
          </a:p>
          <a:p>
            <a:endParaRPr lang="zh-CN" altLang="en-US" smtClean="0"/>
          </a:p>
        </p:txBody>
      </p:sp>
      <p:grpSp>
        <p:nvGrpSpPr>
          <p:cNvPr id="16388" name="Group 23"/>
          <p:cNvGrpSpPr>
            <a:grpSpLocks/>
          </p:cNvGrpSpPr>
          <p:nvPr/>
        </p:nvGrpSpPr>
        <p:grpSpPr bwMode="auto">
          <a:xfrm>
            <a:off x="4105275" y="4967288"/>
            <a:ext cx="3886200" cy="1639887"/>
            <a:chOff x="907" y="2784"/>
            <a:chExt cx="2458" cy="1082"/>
          </a:xfrm>
        </p:grpSpPr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 flipV="1">
              <a:off x="1216" y="2784"/>
              <a:ext cx="0" cy="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0" name="Line 11"/>
            <p:cNvSpPr>
              <a:spLocks noChangeShapeType="1"/>
            </p:cNvSpPr>
            <p:nvPr/>
          </p:nvSpPr>
          <p:spPr bwMode="auto">
            <a:xfrm>
              <a:off x="1063" y="3686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1" name="Freeform 12"/>
            <p:cNvSpPr>
              <a:spLocks/>
            </p:cNvSpPr>
            <p:nvPr/>
          </p:nvSpPr>
          <p:spPr bwMode="auto">
            <a:xfrm>
              <a:off x="907" y="2784"/>
              <a:ext cx="2458" cy="361"/>
            </a:xfrm>
            <a:custGeom>
              <a:avLst/>
              <a:gdLst>
                <a:gd name="T0" fmla="*/ 0 w 3240"/>
                <a:gd name="T1" fmla="*/ 1 h 600"/>
                <a:gd name="T2" fmla="*/ 5 w 3240"/>
                <a:gd name="T3" fmla="*/ 1 h 600"/>
                <a:gd name="T4" fmla="*/ 8 w 3240"/>
                <a:gd name="T5" fmla="*/ 1 h 600"/>
                <a:gd name="T6" fmla="*/ 13 w 3240"/>
                <a:gd name="T7" fmla="*/ 1 h 600"/>
                <a:gd name="T8" fmla="*/ 19 w 3240"/>
                <a:gd name="T9" fmla="*/ 1 h 600"/>
                <a:gd name="T10" fmla="*/ 21 w 3240"/>
                <a:gd name="T11" fmla="*/ 1 h 600"/>
                <a:gd name="T12" fmla="*/ 27 w 3240"/>
                <a:gd name="T13" fmla="*/ 0 h 600"/>
                <a:gd name="T14" fmla="*/ 28 w 3240"/>
                <a:gd name="T15" fmla="*/ 1 h 600"/>
                <a:gd name="T16" fmla="*/ 39 w 3240"/>
                <a:gd name="T17" fmla="*/ 1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40"/>
                <a:gd name="T28" fmla="*/ 0 h 600"/>
                <a:gd name="T29" fmla="*/ 3240 w 3240"/>
                <a:gd name="T30" fmla="*/ 600 h 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40" h="600">
                  <a:moveTo>
                    <a:pt x="0" y="600"/>
                  </a:moveTo>
                  <a:cubicBezTo>
                    <a:pt x="120" y="475"/>
                    <a:pt x="240" y="350"/>
                    <a:pt x="360" y="300"/>
                  </a:cubicBezTo>
                  <a:cubicBezTo>
                    <a:pt x="480" y="250"/>
                    <a:pt x="600" y="275"/>
                    <a:pt x="720" y="300"/>
                  </a:cubicBezTo>
                  <a:cubicBezTo>
                    <a:pt x="840" y="325"/>
                    <a:pt x="930" y="450"/>
                    <a:pt x="1080" y="450"/>
                  </a:cubicBezTo>
                  <a:cubicBezTo>
                    <a:pt x="1230" y="450"/>
                    <a:pt x="1500" y="350"/>
                    <a:pt x="1620" y="300"/>
                  </a:cubicBezTo>
                  <a:cubicBezTo>
                    <a:pt x="1740" y="250"/>
                    <a:pt x="1710" y="200"/>
                    <a:pt x="1800" y="150"/>
                  </a:cubicBezTo>
                  <a:cubicBezTo>
                    <a:pt x="1890" y="100"/>
                    <a:pt x="2070" y="0"/>
                    <a:pt x="2160" y="0"/>
                  </a:cubicBezTo>
                  <a:cubicBezTo>
                    <a:pt x="2250" y="0"/>
                    <a:pt x="2160" y="125"/>
                    <a:pt x="2340" y="150"/>
                  </a:cubicBezTo>
                  <a:cubicBezTo>
                    <a:pt x="2520" y="175"/>
                    <a:pt x="3150" y="150"/>
                    <a:pt x="3240" y="1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2" name="Line 13"/>
            <p:cNvSpPr>
              <a:spLocks noChangeShapeType="1"/>
            </p:cNvSpPr>
            <p:nvPr/>
          </p:nvSpPr>
          <p:spPr bwMode="auto">
            <a:xfrm>
              <a:off x="275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3" name="Line 14"/>
            <p:cNvSpPr>
              <a:spLocks noChangeShapeType="1"/>
            </p:cNvSpPr>
            <p:nvPr/>
          </p:nvSpPr>
          <p:spPr bwMode="auto">
            <a:xfrm>
              <a:off x="1677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4" name="Line 15"/>
            <p:cNvSpPr>
              <a:spLocks noChangeShapeType="1"/>
            </p:cNvSpPr>
            <p:nvPr/>
          </p:nvSpPr>
          <p:spPr bwMode="auto">
            <a:xfrm>
              <a:off x="1830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1984" y="2965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>
              <a:off x="2137" y="2965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7" name="Line 18"/>
            <p:cNvSpPr>
              <a:spLocks noChangeShapeType="1"/>
            </p:cNvSpPr>
            <p:nvPr/>
          </p:nvSpPr>
          <p:spPr bwMode="auto">
            <a:xfrm>
              <a:off x="229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8" name="Line 19"/>
            <p:cNvSpPr>
              <a:spLocks noChangeShapeType="1"/>
            </p:cNvSpPr>
            <p:nvPr/>
          </p:nvSpPr>
          <p:spPr bwMode="auto">
            <a:xfrm>
              <a:off x="2444" y="278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99" name="Line 20"/>
            <p:cNvSpPr>
              <a:spLocks noChangeShapeType="1"/>
            </p:cNvSpPr>
            <p:nvPr/>
          </p:nvSpPr>
          <p:spPr bwMode="auto">
            <a:xfrm>
              <a:off x="2598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00" name="Text Box 21"/>
            <p:cNvSpPr txBox="1">
              <a:spLocks noChangeArrowheads="1"/>
            </p:cNvSpPr>
            <p:nvPr/>
          </p:nvSpPr>
          <p:spPr bwMode="auto">
            <a:xfrm>
              <a:off x="1639" y="3686"/>
              <a:ext cx="306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itchFamily="18" charset="0"/>
                  <a:ea typeface="宋体" charset="-122"/>
                </a:rPr>
                <a:t>a</a:t>
              </a:r>
              <a:endParaRPr lang="en-US" altLang="zh-CN"/>
            </a:p>
          </p:txBody>
        </p:sp>
        <p:sp>
          <p:nvSpPr>
            <p:cNvPr id="16401" name="Text Box 22"/>
            <p:cNvSpPr txBox="1">
              <a:spLocks noChangeArrowheads="1"/>
            </p:cNvSpPr>
            <p:nvPr/>
          </p:nvSpPr>
          <p:spPr bwMode="auto">
            <a:xfrm>
              <a:off x="2751" y="3686"/>
              <a:ext cx="307" cy="1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itchFamily="18" charset="0"/>
                  <a:ea typeface="宋体" charset="-122"/>
                </a:rPr>
                <a:t>b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85800" y="261938"/>
            <a:ext cx="7772400" cy="5441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double a, b, dlt, integral = 0;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cout &lt;&lt; "</a:t>
            </a:r>
            <a:r>
              <a:rPr lang="zh-CN" altLang="en-US" sz="2400" smtClean="0"/>
              <a:t>请输入定积分的区间：</a:t>
            </a:r>
            <a:r>
              <a:rPr lang="en-US" altLang="zh-CN" sz="2400" smtClean="0"/>
              <a:t>" 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cin &gt;&gt; a &gt;&gt; 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cout &lt;&lt; "</a:t>
            </a:r>
            <a:r>
              <a:rPr lang="zh-CN" altLang="en-US" sz="2400" smtClean="0"/>
              <a:t>请输入小矩形的宽度：</a:t>
            </a:r>
            <a:r>
              <a:rPr lang="en-US" altLang="zh-CN" sz="2400" smtClean="0"/>
              <a:t>" 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cin &gt;&gt; dlt;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for (double x = a + dlt / 2; x &lt; b; x += dlt)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      integral += (x * x + 5 * x + 1) * dlt;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cout &lt;&lt; "</a:t>
            </a:r>
            <a:r>
              <a:rPr lang="zh-CN" altLang="en-US" sz="2400" smtClean="0"/>
              <a:t>积分值为：</a:t>
            </a:r>
            <a:r>
              <a:rPr lang="en-US" altLang="zh-CN" sz="2400" smtClean="0"/>
              <a:t>" &lt;&lt; integral &lt;&lt; endl; 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循环的进一步讨论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45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for</a:t>
            </a:r>
            <a:r>
              <a:rPr lang="zh-CN" altLang="en-US" smtClean="0"/>
              <a:t>循环的三个表达式可以是任意表达式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三个表达式都是可选的。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如果循环不需要任何初始化工作，则表达式</a:t>
            </a:r>
            <a:r>
              <a:rPr lang="en-US" altLang="zh-CN" smtClean="0"/>
              <a:t>1</a:t>
            </a:r>
            <a:r>
              <a:rPr lang="zh-CN" altLang="en-US" smtClean="0"/>
              <a:t>可以缺省。如循环前需要做多个初始化工作，可以将多个初始化工作组合成一个逗号表达式，作为表达式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92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逗号表达式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2263"/>
            <a:ext cx="7772400" cy="5118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格式：表达式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，表达式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…,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n</a:t>
            </a:r>
            <a:r>
              <a:rPr lang="en-US" altLang="zh-CN" sz="1300" b="0" dirty="0" smtClean="0">
                <a:ea typeface="宋体" charset="-122"/>
              </a:rPr>
              <a:t> </a:t>
            </a:r>
            <a:endParaRPr lang="en-US" altLang="zh-CN" sz="2800" b="0" dirty="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执行过程：先执行表达式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，再执行表达式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 </a:t>
            </a:r>
            <a:r>
              <a:rPr lang="zh-CN" altLang="en-US" sz="2800" dirty="0" smtClean="0"/>
              <a:t>，再执行表达式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，整个表达式的计算结果为最后一个表达式的值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的初值为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，则表达式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a += 1, a += 2, a += 3, a += 4, a +=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的结果为 </a:t>
            </a:r>
            <a:r>
              <a:rPr lang="en-US" altLang="zh-CN" dirty="0" smtClean="0"/>
              <a:t>15</a:t>
            </a:r>
            <a:r>
              <a:rPr lang="en-US" altLang="zh-CN" b="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38213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有了逗号表达式，从</a:t>
            </a:r>
            <a:r>
              <a:rPr lang="en-US" altLang="zh-CN" smtClean="0"/>
              <a:t>1</a:t>
            </a:r>
            <a:r>
              <a:rPr lang="zh-CN" altLang="en-US" smtClean="0"/>
              <a:t>加到</a:t>
            </a:r>
            <a:r>
              <a:rPr lang="en-US" altLang="zh-CN" smtClean="0"/>
              <a:t>100</a:t>
            </a:r>
            <a:r>
              <a:rPr lang="zh-CN" altLang="en-US" smtClean="0"/>
              <a:t>的问题就可以只用一个语句：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3200" smtClean="0"/>
              <a:t>for (</a:t>
            </a:r>
            <a:r>
              <a:rPr lang="en-US" altLang="zh-CN" sz="3200" smtClean="0">
                <a:solidFill>
                  <a:schemeClr val="tx2"/>
                </a:solidFill>
              </a:rPr>
              <a:t>i=1, s=0;</a:t>
            </a:r>
            <a:r>
              <a:rPr lang="en-US" altLang="zh-CN" sz="3200" smtClean="0"/>
              <a:t> i&lt;=100; ++i) s+=i; 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200" smtClean="0"/>
              <a:t>或将所有的初始化都放在循环外，即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</a:rPr>
              <a:t>i=1</a:t>
            </a:r>
            <a:r>
              <a:rPr lang="zh-CN" altLang="en-US" sz="3200" smtClean="0">
                <a:solidFill>
                  <a:schemeClr val="tx2"/>
                </a:solidFill>
              </a:rPr>
              <a:t>； </a:t>
            </a:r>
            <a:r>
              <a:rPr lang="en-US" altLang="zh-CN" sz="3200" smtClean="0">
                <a:solidFill>
                  <a:schemeClr val="tx2"/>
                </a:solidFill>
              </a:rPr>
              <a:t>s=0</a:t>
            </a:r>
            <a:r>
              <a:rPr lang="zh-CN" altLang="en-US" sz="3200" smtClean="0">
                <a:solidFill>
                  <a:schemeClr val="tx2"/>
                </a:solidFill>
              </a:rPr>
              <a:t>；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3200" smtClean="0"/>
              <a:t>for ( </a:t>
            </a:r>
            <a:r>
              <a:rPr lang="zh-CN" altLang="en-US" sz="3200" smtClean="0"/>
              <a:t>； </a:t>
            </a:r>
            <a:r>
              <a:rPr lang="en-US" altLang="zh-CN" sz="3200" smtClean="0"/>
              <a:t>i&lt;=100; ++i) s+=i;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建议还是用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</a:t>
            </a:r>
            <a:r>
              <a:rPr lang="en-US" altLang="zh-CN" smtClean="0">
                <a:latin typeface="楷体_GB2312" pitchFamily="49" charset="-122"/>
              </a:rPr>
              <a:t>s=0;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for (i=1; i&lt;=100; ++i) s+=i;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循环的进一步讨论  </a:t>
            </a:r>
            <a:r>
              <a:rPr lang="zh-CN" altLang="en-US" sz="3200" dirty="0" smtClean="0"/>
              <a:t>续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15300" cy="5105400"/>
          </a:xfrm>
        </p:spPr>
        <p:txBody>
          <a:bodyPr/>
          <a:lstStyle/>
          <a:p>
            <a:pPr eaLnBrk="1" hangingPunct="1"/>
            <a:r>
              <a:rPr lang="zh-CN" altLang="zh-CN" sz="2800" smtClean="0"/>
              <a:t>表达式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也不一定是关系表达式。它可以是逻辑表达式，甚至可以是算术表达式。当表达式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是算术表达式时，只要表达式的值为非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，就执行循环体，表达式的值为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时退出循环。</a:t>
            </a:r>
          </a:p>
          <a:p>
            <a:pPr eaLnBrk="1" hangingPunct="1"/>
            <a:r>
              <a:rPr lang="zh-CN" altLang="en-US" sz="2800" smtClean="0"/>
              <a:t>如果表达式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省略，即不判断循环条件，循环将无终止地进行下去。</a:t>
            </a:r>
          </a:p>
          <a:p>
            <a:pPr eaLnBrk="1" hangingPunct="1"/>
            <a:r>
              <a:rPr lang="zh-CN" altLang="en-US" sz="2800" smtClean="0"/>
              <a:t>无终止的循环称为“死循环” </a:t>
            </a:r>
          </a:p>
          <a:p>
            <a:pPr eaLnBrk="1" hangingPunct="1"/>
            <a:r>
              <a:rPr lang="zh-CN" altLang="en-US" sz="2800" smtClean="0"/>
              <a:t>最简单的死循环是  </a:t>
            </a:r>
            <a:r>
              <a:rPr lang="en-US" altLang="zh-CN" sz="2800" smtClean="0"/>
              <a:t>for (;;); </a:t>
            </a:r>
          </a:p>
          <a:p>
            <a:pPr eaLnBrk="1" hangingPunct="1"/>
            <a:r>
              <a:rPr lang="zh-CN" altLang="en-US" sz="2800" smtClean="0"/>
              <a:t>要结束一个无限循环，必须从键盘上输入特殊的命令以中断程序执行并强制退出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循环的进一步讨论  </a:t>
            </a:r>
            <a:r>
              <a:rPr lang="zh-CN" altLang="en-US" sz="3200" dirty="0" smtClean="0"/>
              <a:t>续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895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表达式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也可以是任何表达式，一般为赋值表达式或逗号表达式。表达式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是在每个循环周期结束后对循环变量的修正。表达式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也可以省略，此时做完循环体后直接执行表达式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如从</a:t>
            </a:r>
            <a:r>
              <a:rPr lang="en-US" altLang="zh-CN" sz="2800" smtClean="0"/>
              <a:t>1</a:t>
            </a:r>
            <a:r>
              <a:rPr lang="zh-CN" altLang="en-US" sz="2800" smtClean="0"/>
              <a:t>加到</a:t>
            </a:r>
            <a:r>
              <a:rPr lang="en-US" altLang="zh-CN" sz="2800" smtClean="0"/>
              <a:t>100</a:t>
            </a:r>
            <a:r>
              <a:rPr lang="zh-CN" altLang="en-US" sz="2800" smtClean="0"/>
              <a:t>，可以写为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/>
              <a:t>     </a:t>
            </a:r>
            <a:r>
              <a:rPr lang="en-US" altLang="zh-CN" sz="2800" smtClean="0"/>
              <a:t>s=0; for (i=1; i&lt;=100; ) { s+=i, i++;}  </a:t>
            </a:r>
            <a:r>
              <a:rPr lang="zh-CN" altLang="en-US" sz="2800" smtClean="0"/>
              <a:t>或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/>
              <a:t>     </a:t>
            </a:r>
            <a:r>
              <a:rPr lang="en-US" altLang="zh-CN" sz="2800" smtClean="0"/>
              <a:t>s=0; for (i=1; i&lt;=100; s+=i, i++)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循环的嵌套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将一个</a:t>
            </a:r>
            <a:r>
              <a:rPr lang="en-US" altLang="zh-CN" smtClean="0"/>
              <a:t>for</a:t>
            </a:r>
            <a:r>
              <a:rPr lang="zh-CN" altLang="en-US" smtClean="0"/>
              <a:t>循环嵌入到另一个</a:t>
            </a:r>
            <a:r>
              <a:rPr lang="en-US" altLang="zh-CN" smtClean="0"/>
              <a:t>for</a:t>
            </a:r>
            <a:r>
              <a:rPr lang="zh-CN" altLang="en-US" smtClean="0"/>
              <a:t>循环中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内层的</a:t>
            </a:r>
            <a:r>
              <a:rPr lang="en-US" altLang="zh-CN" smtClean="0"/>
              <a:t>for</a:t>
            </a:r>
            <a:r>
              <a:rPr lang="zh-CN" altLang="en-US" smtClean="0"/>
              <a:t>循环在外层循环的每一个周期中都将执行它的所有的周期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每个</a:t>
            </a:r>
            <a:r>
              <a:rPr lang="en-US" altLang="zh-CN" smtClean="0"/>
              <a:t>for</a:t>
            </a:r>
            <a:r>
              <a:rPr lang="zh-CN" altLang="en-US" smtClean="0"/>
              <a:t>循环都要有一个自己的循环变量以避免循环变量间的互相干扰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打印九九乘法表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for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&lt;=9; 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 for (j=1; j&lt;=9; ++j)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		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*j &lt;&lt; '\t';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重复</a:t>
            </a:r>
            <a:r>
              <a:rPr lang="en-US" altLang="zh-CN" smtClean="0"/>
              <a:t>N</a:t>
            </a:r>
            <a:r>
              <a:rPr lang="zh-CN" altLang="en-US" smtClean="0"/>
              <a:t>次操作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某一组语句要重复执行</a:t>
            </a:r>
            <a:r>
              <a:rPr lang="en-US" altLang="zh-CN" smtClean="0"/>
              <a:t>N</a:t>
            </a:r>
            <a:r>
              <a:rPr lang="zh-CN" altLang="en-US" smtClean="0"/>
              <a:t>次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“</a:t>
            </a:r>
            <a:r>
              <a:rPr lang="zh-CN" altLang="en-US" smtClean="0">
                <a:latin typeface="楷体_GB2312" pitchFamily="49" charset="-122"/>
              </a:rPr>
              <a:t>重复</a:t>
            </a:r>
            <a:r>
              <a:rPr lang="en-US" altLang="zh-CN" smtClean="0">
                <a:latin typeface="楷体_GB2312" pitchFamily="49" charset="-122"/>
              </a:rPr>
              <a:t>n</a:t>
            </a:r>
            <a:r>
              <a:rPr lang="zh-CN" altLang="en-US" smtClean="0">
                <a:latin typeface="楷体_GB2312" pitchFamily="49" charset="-122"/>
              </a:rPr>
              <a:t>次</a:t>
            </a:r>
            <a:r>
              <a:rPr lang="zh-CN" altLang="en-US" smtClean="0"/>
              <a:t>”</a:t>
            </a:r>
            <a:r>
              <a:rPr lang="zh-CN" altLang="en-US" smtClean="0">
                <a:latin typeface="楷体_GB2312" pitchFamily="49" charset="-122"/>
              </a:rPr>
              <a:t>循环通常用 </a:t>
            </a:r>
            <a:r>
              <a:rPr lang="en-US" altLang="zh-CN" smtClean="0">
                <a:latin typeface="楷体_GB2312" pitchFamily="49" charset="-122"/>
              </a:rPr>
              <a:t>for </a:t>
            </a:r>
            <a:r>
              <a:rPr lang="zh-CN" altLang="en-US" smtClean="0">
                <a:latin typeface="楷体_GB2312" pitchFamily="49" charset="-122"/>
              </a:rPr>
              <a:t>语句实现，如将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到</a:t>
            </a:r>
            <a:r>
              <a:rPr lang="en-US" altLang="zh-CN" smtClean="0">
                <a:latin typeface="楷体_GB2312" pitchFamily="49" charset="-122"/>
              </a:rPr>
              <a:t>100</a:t>
            </a:r>
            <a:r>
              <a:rPr lang="zh-CN" altLang="en-US" smtClean="0">
                <a:latin typeface="楷体_GB2312" pitchFamily="49" charset="-122"/>
              </a:rPr>
              <a:t>共一百个数相加可写为：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楷体_GB2312" pitchFamily="49" charset="-122"/>
              </a:rPr>
              <a:t>    </a:t>
            </a:r>
            <a:r>
              <a:rPr lang="en-US" altLang="zh-CN" sz="2800" smtClean="0">
                <a:latin typeface="楷体_GB2312" pitchFamily="49" charset="-122"/>
              </a:rPr>
              <a:t>s=0;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楷体_GB2312" pitchFamily="49" charset="-122"/>
              </a:rPr>
              <a:t>    for (i=1; i&lt;=100; ++i) s+=i;</a:t>
            </a:r>
            <a:r>
              <a:rPr lang="en-US" altLang="zh-CN" smtClean="0"/>
              <a:t> 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92100" y="5689600"/>
            <a:ext cx="3022600" cy="812800"/>
          </a:xfrm>
          <a:prstGeom prst="wedgeEllipseCallout">
            <a:avLst>
              <a:gd name="adj1" fmla="val 24949"/>
              <a:gd name="adj2" fmla="val -99023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/>
          <a:lstStyle/>
          <a:p>
            <a:pPr algn="ctr"/>
            <a:r>
              <a:rPr lang="en-US" altLang="zh-CN" sz="2400" b="1"/>
              <a:t>i </a:t>
            </a:r>
            <a:r>
              <a:rPr lang="zh-CN" altLang="en-US" sz="2400" b="1"/>
              <a:t>称为循环变量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282950" y="4173538"/>
            <a:ext cx="1593850" cy="590550"/>
          </a:xfrm>
          <a:prstGeom prst="wedgeRoundRectCallout">
            <a:avLst>
              <a:gd name="adj1" fmla="val -42829"/>
              <a:gd name="adj2" fmla="val 77421"/>
              <a:gd name="adj3" fmla="val 16667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2400" b="1"/>
              <a:t>循环条件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638550" y="5689600"/>
            <a:ext cx="4167188" cy="812800"/>
          </a:xfrm>
          <a:prstGeom prst="wedgeRoundRectCallout">
            <a:avLst>
              <a:gd name="adj1" fmla="val -34227"/>
              <a:gd name="adj2" fmla="val -98829"/>
              <a:gd name="adj3" fmla="val 16667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2400" b="1"/>
              <a:t>每次循环后循环变量的变化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</a:t>
            </a:r>
            <a:r>
              <a:rPr lang="en-US" altLang="zh-CN" sz="4800" smtClean="0"/>
              <a:t>4</a:t>
            </a:r>
            <a:r>
              <a:rPr lang="zh-CN" altLang="en-US" sz="4800" smtClean="0"/>
              <a:t>章 循环控制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重复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do … 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贪婪法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如何对不同人数的班级完成分数统计任务</a:t>
            </a:r>
            <a:r>
              <a:rPr lang="en-US" altLang="zh-CN" sz="2800" smtClean="0"/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方法一：在程序的开始部分请求用户输入数据个数，并将之存放在某个变量中，以此来替换</a:t>
            </a:r>
            <a:r>
              <a:rPr lang="en-US" altLang="zh-CN" sz="2800" smtClean="0"/>
              <a:t>for</a:t>
            </a:r>
            <a:r>
              <a:rPr lang="zh-CN" altLang="en-US" sz="2800" smtClean="0"/>
              <a:t>语句控制行中使用的常量</a:t>
            </a:r>
            <a:r>
              <a:rPr lang="en-US" altLang="zh-CN" sz="2800" smtClean="0"/>
              <a:t>100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方法二：定义一个特殊的输入数据，用户可以通过输入该数据来标识输入序列的结束，这个数据称为哨兵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方法二需要另外一种的循环控制结构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4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35150"/>
            <a:ext cx="7772400" cy="5022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格式：</a:t>
            </a:r>
            <a:r>
              <a:rPr lang="en-US" altLang="zh-CN" sz="2800" smtClean="0"/>
              <a:t>while  </a:t>
            </a:r>
            <a:r>
              <a:rPr lang="zh-CN" altLang="en-US" sz="2800" smtClean="0"/>
              <a:t>（表达式）  语句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执行过程：先计算出条件表达式的值。如果是</a:t>
            </a:r>
            <a:r>
              <a:rPr lang="en-US" altLang="zh-CN" sz="2800" smtClean="0"/>
              <a:t>false</a:t>
            </a:r>
            <a:r>
              <a:rPr lang="zh-CN" altLang="en-US" sz="2800" smtClean="0"/>
              <a:t>，循环终止，并接着执行在整个</a:t>
            </a:r>
            <a:r>
              <a:rPr lang="en-US" altLang="zh-CN" sz="2800" smtClean="0"/>
              <a:t>while</a:t>
            </a:r>
            <a:r>
              <a:rPr lang="zh-CN" altLang="en-US" sz="2800" smtClean="0"/>
              <a:t>循环之后的语句。如果是</a:t>
            </a:r>
            <a:r>
              <a:rPr lang="en-US" altLang="zh-CN" sz="2800" smtClean="0"/>
              <a:t>true</a:t>
            </a:r>
            <a:r>
              <a:rPr lang="zh-CN" altLang="en-US" sz="2800" smtClean="0"/>
              <a:t>，整个循环体将被执行，而后又回到</a:t>
            </a:r>
            <a:r>
              <a:rPr lang="en-US" altLang="zh-CN" sz="2800" smtClean="0"/>
              <a:t>while</a:t>
            </a:r>
            <a:r>
              <a:rPr lang="zh-CN" altLang="en-US" sz="2800" smtClean="0"/>
              <a:t>语句的第一行，再次对条件进行检查。 </a:t>
            </a:r>
            <a:endParaRPr lang="zh-CN" altLang="en-US" sz="2800" b="0" smtClean="0"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用途：用于循环次数不定的循环。循环是否结束取决于某一个条件是否成立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语句实例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设计一个程序，统计某个班级某门考试成绩中的最高分、最低分和平均分。当输入的分数为</a:t>
            </a:r>
            <a:r>
              <a:rPr lang="en-US" altLang="zh-CN" smtClean="0"/>
              <a:t>-1</a:t>
            </a:r>
            <a:r>
              <a:rPr lang="zh-CN" altLang="en-US" smtClean="0"/>
              <a:t>时，输入结束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457200" y="614363"/>
            <a:ext cx="8185150" cy="606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zh-CN" sz="2000" b="1">
                <a:ea typeface="宋体" charset="-122"/>
              </a:rPr>
              <a:t>{ int value, total, max, min, noOfInput;  // </a:t>
            </a:r>
            <a:r>
              <a:rPr lang="en-US" altLang="zh-CN" sz="2000" b="1"/>
              <a:t>total</a:t>
            </a:r>
            <a:r>
              <a:rPr lang="zh-CN" altLang="en-US" sz="2000" b="1">
                <a:ea typeface="宋体" charset="-122"/>
              </a:rPr>
              <a:t>总分， </a:t>
            </a:r>
            <a:r>
              <a:rPr lang="en-US" altLang="zh-CN" sz="2000" b="1"/>
              <a:t>noOfInput</a:t>
            </a:r>
            <a:r>
              <a:rPr lang="zh-CN" altLang="en-US" sz="2000" b="1"/>
              <a:t>人数</a:t>
            </a:r>
            <a:endParaRPr lang="zh-CN" altLang="en-US" sz="2000" b="1">
              <a:ea typeface="宋体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en-US" sz="2000" b="1">
                <a:ea typeface="宋体" charset="-122"/>
              </a:rPr>
              <a:t>  </a:t>
            </a:r>
            <a:r>
              <a:rPr lang="en-US" altLang="zh-CN" sz="2000" b="1">
                <a:ea typeface="宋体" charset="-122"/>
              </a:rPr>
              <a:t>total = 0;   max = 0;  min = 100;  noOfInput = 0;//</a:t>
            </a:r>
            <a:r>
              <a:rPr lang="zh-CN" altLang="en-US" sz="2000" b="1">
                <a:ea typeface="宋体" charset="-122"/>
              </a:rPr>
              <a:t>置初值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zh-CN" altLang="en-US" sz="2000" b="1">
                <a:ea typeface="宋体" charset="-122"/>
              </a:rPr>
              <a:t>  </a:t>
            </a:r>
            <a:r>
              <a:rPr lang="en-US" altLang="zh-CN" sz="2000" b="1">
                <a:ea typeface="宋体" charset="-122"/>
              </a:rPr>
              <a:t>cout &lt;&lt; "</a:t>
            </a:r>
            <a:r>
              <a:rPr lang="zh-CN" altLang="en-US" sz="2000" b="1">
                <a:ea typeface="宋体" charset="-122"/>
              </a:rPr>
              <a:t>请输入第</a:t>
            </a:r>
            <a:r>
              <a:rPr lang="en-US" altLang="zh-CN" sz="2000" b="1">
                <a:ea typeface="宋体" charset="-122"/>
              </a:rPr>
              <a:t>1</a:t>
            </a:r>
            <a:r>
              <a:rPr lang="zh-CN" altLang="en-US" sz="2000" b="1">
                <a:ea typeface="宋体" charset="-122"/>
              </a:rPr>
              <a:t>位学生的成绩：</a:t>
            </a:r>
            <a:r>
              <a:rPr lang="en-US" altLang="zh-CN" sz="2000" b="1">
                <a:ea typeface="宋体" charset="-122"/>
              </a:rPr>
              <a:t>";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zh-CN" sz="2000" b="1">
                <a:ea typeface="宋体" charset="-122"/>
              </a:rPr>
              <a:t>  cin &gt;&gt;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while (value != -1){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++noOfInput;  total +=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if (value &gt; max) max =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if (value &lt; min) min = value;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cout &lt;&lt; "\n</a:t>
            </a:r>
            <a:r>
              <a:rPr lang="zh-CN" altLang="en-US" sz="2000" b="1">
                <a:ea typeface="宋体" charset="-122"/>
              </a:rPr>
              <a:t>请输入第</a:t>
            </a:r>
            <a:r>
              <a:rPr lang="en-US" altLang="zh-CN" sz="2000" b="1">
                <a:ea typeface="宋体" charset="-122"/>
              </a:rPr>
              <a:t>" &lt;&lt; noOfInput + 1 &lt;&lt; "</a:t>
            </a:r>
            <a:r>
              <a:rPr lang="zh-CN" altLang="en-US" sz="2000" b="1">
                <a:ea typeface="宋体" charset="-122"/>
              </a:rPr>
              <a:t>个人的成绩：</a:t>
            </a:r>
            <a:r>
              <a:rPr lang="en-US" altLang="zh-CN" sz="2000" b="1">
                <a:ea typeface="宋体" charset="-122"/>
              </a:rPr>
              <a:t>";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    cin &gt;&gt; value;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zh-CN" sz="2000" b="1">
                <a:ea typeface="宋体" charset="-122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cout &lt;&lt; "\n</a:t>
            </a:r>
            <a:r>
              <a:rPr lang="zh-CN" altLang="en-US" sz="2000" b="1">
                <a:ea typeface="宋体" charset="-122"/>
              </a:rPr>
              <a:t>最高分：</a:t>
            </a:r>
            <a:r>
              <a:rPr lang="en-US" altLang="zh-CN" sz="2000" b="1">
                <a:ea typeface="宋体" charset="-122"/>
              </a:rPr>
              <a:t>" &lt;&lt; max &lt;&lt; endl;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cout &lt;&lt; "</a:t>
            </a:r>
            <a:r>
              <a:rPr lang="zh-CN" altLang="en-US" sz="2000" b="1">
                <a:ea typeface="宋体" charset="-122"/>
              </a:rPr>
              <a:t>最低分：</a:t>
            </a:r>
            <a:r>
              <a:rPr lang="en-US" altLang="zh-CN" sz="2000" b="1">
                <a:ea typeface="宋体" charset="-122"/>
              </a:rPr>
              <a:t>" &lt;&lt; min &lt;&lt; endl;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zh-CN" sz="2000" b="1">
                <a:ea typeface="宋体" charset="-122"/>
              </a:rPr>
              <a:t>  cout &lt;&lt; "</a:t>
            </a:r>
            <a:r>
              <a:rPr lang="zh-CN" altLang="en-US" sz="2000" b="1">
                <a:ea typeface="宋体" charset="-122"/>
              </a:rPr>
              <a:t>平均分：</a:t>
            </a:r>
            <a:r>
              <a:rPr lang="en-US" altLang="zh-CN" sz="2000" b="1">
                <a:ea typeface="宋体" charset="-122"/>
              </a:rPr>
              <a:t>" &lt;&lt; total / noOfInput &lt;&lt; endl;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sz="2000" b="1">
                <a:ea typeface="宋体" charset="-122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775"/>
              </a:spcAft>
            </a:pPr>
            <a:r>
              <a:rPr lang="en-US" altLang="zh-CN" sz="2000" b="1"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57200" y="1016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eg 2.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求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7696200" y="1016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时结束</a:t>
            </a:r>
            <a:r>
              <a:rPr lang="zh-CN" altLang="en-US" sz="1200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11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00200" y="863600"/>
          <a:ext cx="5943600" cy="723900"/>
        </p:xfrm>
        <a:graphic>
          <a:graphicData uri="http://schemas.openxmlformats.org/presentationml/2006/ole">
            <p:oleObj spid="_x0000_s2050" r:id="rId3" imgW="3060700" imgH="419100" progId="Equation.3">
              <p:embed/>
            </p:oleObj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57200" y="2073275"/>
            <a:ext cx="3781425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en-US" altLang="zh-CN" b="1">
                <a:latin typeface="宋体" charset="-122"/>
                <a:ea typeface="宋体" charset="-122"/>
              </a:rPr>
              <a:t>ex=0;</a:t>
            </a:r>
          </a:p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en-US" altLang="zh-CN" b="1">
                <a:latin typeface="宋体" charset="-122"/>
                <a:ea typeface="宋体" charset="-122"/>
              </a:rPr>
              <a:t>p = 1;</a:t>
            </a:r>
          </a:p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en-US" altLang="zh-CN" b="1">
                <a:latin typeface="宋体" charset="-122"/>
                <a:ea typeface="宋体" charset="-122"/>
              </a:rPr>
              <a:t>while (p&gt;0.000001) {</a:t>
            </a:r>
          </a:p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en-US" altLang="zh-CN" b="1">
                <a:latin typeface="宋体" charset="-122"/>
                <a:ea typeface="宋体" charset="-122"/>
              </a:rPr>
              <a:t>  ex += p;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en-US" altLang="zh-CN" b="1">
                <a:latin typeface="宋体" charset="-122"/>
                <a:ea typeface="宋体" charset="-122"/>
              </a:rPr>
              <a:t>  </a:t>
            </a:r>
            <a:r>
              <a:rPr lang="zh-CN" altLang="en-US" b="1">
                <a:latin typeface="宋体" charset="-122"/>
                <a:ea typeface="宋体" charset="-122"/>
              </a:rPr>
              <a:t>计算新的</a:t>
            </a:r>
            <a:r>
              <a:rPr lang="en-US" altLang="zh-CN" b="1">
                <a:latin typeface="宋体" charset="-122"/>
                <a:ea typeface="宋体" charset="-122"/>
              </a:rPr>
              <a:t>p</a:t>
            </a:r>
            <a:r>
              <a:rPr lang="zh-CN" altLang="en-US" b="1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ts val="500"/>
              </a:spcBef>
              <a:spcAft>
                <a:spcPts val="250"/>
              </a:spcAft>
            </a:pPr>
            <a:r>
              <a:rPr lang="zh-CN" altLang="en-US" b="1">
                <a:latin typeface="宋体" charset="-122"/>
                <a:ea typeface="宋体" charset="-122"/>
              </a:rPr>
              <a:t> </a:t>
            </a:r>
            <a:r>
              <a:rPr lang="en-US" altLang="zh-CN" b="1">
                <a:latin typeface="宋体" charset="-122"/>
                <a:ea typeface="宋体" charset="-122"/>
              </a:rPr>
              <a:t>}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4432300" y="2073275"/>
            <a:ext cx="4178300" cy="41084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问题：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如何计算</a:t>
            </a:r>
            <a:r>
              <a:rPr lang="en-US" altLang="zh-CN" sz="2400"/>
              <a:t>p</a:t>
            </a:r>
            <a:r>
              <a:rPr lang="zh-CN" altLang="en-US" sz="2400"/>
              <a:t>？计算第</a:t>
            </a:r>
            <a:r>
              <a:rPr lang="en-US" altLang="zh-CN" sz="2400"/>
              <a:t>i</a:t>
            </a:r>
            <a:r>
              <a:rPr lang="zh-CN" altLang="en-US" sz="2400"/>
              <a:t>个</a:t>
            </a:r>
            <a:r>
              <a:rPr lang="en-US" altLang="zh-CN" sz="2400"/>
              <a:t>p</a:t>
            </a:r>
            <a:r>
              <a:rPr lang="zh-CN" altLang="en-US" sz="2400"/>
              <a:t>，需要两个</a:t>
            </a:r>
            <a:r>
              <a:rPr lang="en-US" altLang="zh-CN" sz="2400"/>
              <a:t>i</a:t>
            </a:r>
            <a:r>
              <a:rPr lang="zh-CN" altLang="en-US" sz="2400"/>
              <a:t>次的循环。第一个循环计算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 baseline="30000">
                <a:latin typeface="Times New Roman" pitchFamily="18" charset="0"/>
              </a:rPr>
              <a:t>i</a:t>
            </a:r>
            <a:r>
              <a:rPr lang="zh-CN" altLang="en-US" sz="2400"/>
              <a:t>，第二个循环计算</a:t>
            </a:r>
            <a:r>
              <a:rPr lang="en-US" altLang="zh-CN" sz="2400"/>
              <a:t>i</a:t>
            </a:r>
            <a:r>
              <a:rPr lang="zh-CN" altLang="en-US" sz="2400"/>
              <a:t>！</a:t>
            </a:r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zh-CN" altLang="en-US" sz="2400"/>
              <a:t>解决方案：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从前一项计算后一项。如果</a:t>
            </a:r>
            <a:r>
              <a:rPr lang="en-US" altLang="zh-CN" sz="2400"/>
              <a:t>p</a:t>
            </a:r>
            <a:r>
              <a:rPr lang="zh-CN" altLang="en-US" sz="2400"/>
              <a:t>是第</a:t>
            </a:r>
            <a:r>
              <a:rPr lang="en-US" altLang="zh-CN" sz="2400"/>
              <a:t>i</a:t>
            </a:r>
            <a:r>
              <a:rPr lang="zh-CN" altLang="en-US" sz="2400"/>
              <a:t>项的值，则第 </a:t>
            </a:r>
            <a:r>
              <a:rPr lang="en-US" altLang="zh-CN" sz="2400"/>
              <a:t>i+1 </a:t>
            </a:r>
            <a:r>
              <a:rPr lang="zh-CN" altLang="en-US" sz="2400"/>
              <a:t>项的值为 </a:t>
            </a:r>
            <a:r>
              <a:rPr lang="en-US" altLang="zh-CN" sz="2400"/>
              <a:t>p * x / ( i + 1)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12813" y="407988"/>
            <a:ext cx="7883525" cy="6321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int main()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{double ex, x, p;//ex</a:t>
            </a:r>
            <a:r>
              <a:rPr lang="zh-CN" altLang="fr-FR" sz="2400" b="1">
                <a:latin typeface="宋体" charset="-122"/>
                <a:ea typeface="宋体" charset="-122"/>
              </a:rPr>
              <a:t>存储</a:t>
            </a:r>
            <a:r>
              <a:rPr lang="fr-FR" altLang="zh-CN" sz="2400" b="1">
                <a:latin typeface="宋体" charset="-122"/>
                <a:ea typeface="宋体" charset="-122"/>
              </a:rPr>
              <a:t>e</a:t>
            </a:r>
            <a:r>
              <a:rPr lang="fr-FR" altLang="zh-CN" sz="2400" b="1" baseline="30000">
                <a:latin typeface="宋体" charset="-122"/>
                <a:ea typeface="宋体" charset="-122"/>
              </a:rPr>
              <a:t>x</a:t>
            </a:r>
            <a:r>
              <a:rPr lang="zh-CN" altLang="fr-FR" sz="2400" b="1">
                <a:latin typeface="宋体" charset="-122"/>
                <a:ea typeface="宋体" charset="-122"/>
              </a:rPr>
              <a:t>的值，</a:t>
            </a:r>
            <a:r>
              <a:rPr lang="fr-FR" altLang="zh-CN" sz="2400" b="1">
                <a:latin typeface="宋体" charset="-122"/>
                <a:ea typeface="宋体" charset="-122"/>
              </a:rPr>
              <a:t>p</a:t>
            </a:r>
            <a:r>
              <a:rPr lang="zh-CN" altLang="fr-FR" sz="2400" b="1">
                <a:latin typeface="宋体" charset="-122"/>
                <a:ea typeface="宋体" charset="-122"/>
              </a:rPr>
              <a:t>保存当前项的值</a:t>
            </a:r>
            <a:endParaRPr lang="zh-CN" altLang="fr-FR" sz="2400" b="1">
              <a:latin typeface="Times New Roman" pitchFamily="18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zh-CN" altLang="fr-FR" sz="2400" b="1">
                <a:latin typeface="宋体" charset="-122"/>
                <a:ea typeface="宋体" charset="-122"/>
              </a:rPr>
              <a:t> </a:t>
            </a:r>
            <a:r>
              <a:rPr lang="fr-FR" altLang="zh-CN" sz="2400" b="1">
                <a:latin typeface="宋体" charset="-122"/>
                <a:ea typeface="宋体" charset="-122"/>
              </a:rPr>
              <a:t>int i;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cout &lt;&lt; "</a:t>
            </a:r>
            <a:r>
              <a:rPr lang="zh-CN" altLang="en-US" sz="2400" b="1">
                <a:latin typeface="宋体" charset="-122"/>
                <a:ea typeface="宋体" charset="-122"/>
              </a:rPr>
              <a:t>请输入</a:t>
            </a:r>
            <a:r>
              <a:rPr lang="fr-FR" altLang="zh-CN" sz="2400" b="1">
                <a:latin typeface="宋体" charset="-122"/>
                <a:ea typeface="宋体" charset="-122"/>
              </a:rPr>
              <a:t>x</a:t>
            </a:r>
            <a:r>
              <a:rPr lang="zh-CN" altLang="fr-FR" sz="2400" b="1">
                <a:latin typeface="宋体" charset="-122"/>
                <a:ea typeface="宋体" charset="-122"/>
              </a:rPr>
              <a:t>：</a:t>
            </a:r>
            <a:r>
              <a:rPr lang="fr-FR" altLang="zh-CN" sz="2400" b="1">
                <a:latin typeface="宋体" charset="-122"/>
                <a:ea typeface="宋体" charset="-122"/>
              </a:rPr>
              <a:t>"; cin &gt;&gt; x;</a:t>
            </a:r>
            <a:endParaRPr lang="fr-FR" altLang="zh-CN" sz="2400" b="1">
              <a:latin typeface="Times New Roman" pitchFamily="18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endParaRPr lang="fr-FR" altLang="zh-CN" sz="2400" b="1">
              <a:latin typeface="Times New Roman" pitchFamily="18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ex=0; p=1; i=0;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while (p &gt; 1e-6){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	 ex += p;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       ++i;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	 p = p * x / i;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endParaRPr lang="fr-FR" altLang="zh-CN" sz="2400" b="1">
              <a:latin typeface="宋体" charset="-122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cout &lt;&lt; "e</a:t>
            </a:r>
            <a:r>
              <a:rPr lang="zh-CN" altLang="en-US" sz="2400" b="1">
                <a:latin typeface="宋体" charset="-122"/>
                <a:ea typeface="宋体" charset="-122"/>
              </a:rPr>
              <a:t>的</a:t>
            </a:r>
            <a:r>
              <a:rPr lang="fr-FR" altLang="zh-CN" sz="2400" b="1">
                <a:latin typeface="宋体" charset="-122"/>
                <a:ea typeface="宋体" charset="-122"/>
              </a:rPr>
              <a:t>" &lt;&lt; x &lt;&lt; "</a:t>
            </a:r>
            <a:r>
              <a:rPr lang="zh-CN" altLang="en-US" sz="2400" b="1">
                <a:latin typeface="宋体" charset="-122"/>
                <a:ea typeface="宋体" charset="-122"/>
              </a:rPr>
              <a:t>次方等于</a:t>
            </a:r>
            <a:r>
              <a:rPr lang="zh-CN" altLang="fr-FR" sz="2400" b="1">
                <a:latin typeface="宋体" charset="-122"/>
                <a:ea typeface="宋体" charset="-122"/>
              </a:rPr>
              <a:t>：</a:t>
            </a:r>
            <a:r>
              <a:rPr lang="fr-FR" altLang="zh-CN" sz="2400" b="1">
                <a:latin typeface="宋体" charset="-122"/>
                <a:ea typeface="宋体" charset="-122"/>
              </a:rPr>
              <a:t>" &lt;&lt; ex &lt;&lt; endl;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endParaRPr lang="fr-FR" altLang="zh-CN" sz="2400" b="1">
              <a:latin typeface="Times New Roman" pitchFamily="18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fr-FR" altLang="zh-CN" sz="2400" b="1">
                <a:latin typeface="宋体" charset="-122"/>
                <a:ea typeface="宋体" charset="-122"/>
              </a:rPr>
              <a:t> </a:t>
            </a:r>
            <a:r>
              <a:rPr lang="en-US" altLang="zh-CN" sz="2400" b="1">
                <a:latin typeface="宋体" charset="-122"/>
                <a:ea typeface="宋体" charset="-122"/>
              </a:rPr>
              <a:t>return 0;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</a:pPr>
            <a:r>
              <a:rPr lang="en-US" altLang="zh-CN" sz="2400" b="1">
                <a:latin typeface="Times New Roman" pitchFamily="18" charset="0"/>
                <a:ea typeface="宋体" charset="-122"/>
              </a:rPr>
              <a:t>}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例子：将输入句子中的字符全部输出为大写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562850" cy="49418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// Capitalize lowercase letters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int main( 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{ char c;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 cout &lt;&lt; “</a:t>
            </a:r>
            <a:r>
              <a:rPr lang="zh-CN" altLang="en-US" sz="2400" smtClean="0"/>
              <a:t>请输入一串字符，以句号结束”</a:t>
            </a:r>
            <a:r>
              <a:rPr lang="en-US" altLang="zh-CN" sz="2400" smtClean="0"/>
              <a:t>;  cin &gt;&gt; c;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 while((</a:t>
            </a:r>
            <a:r>
              <a:rPr lang="fr-FR" altLang="zh-CN" sz="2400" smtClean="0"/>
              <a:t>c  != ‘.’)</a:t>
            </a:r>
            <a:endParaRPr lang="en-US" altLang="zh-CN" sz="2400" smtClean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 {  if (‘z’&gt;= c &amp;&amp; c &gt;= ‘a’)  cout &lt;&lt; c + ’A’ - ’a’;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	        else cout &lt;&lt; c;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        cin &gt;&gt; c;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     }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   return 0;  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</a:t>
            </a:r>
            <a:r>
              <a:rPr lang="en-US" altLang="zh-CN" sz="4800" smtClean="0"/>
              <a:t>4</a:t>
            </a:r>
            <a:r>
              <a:rPr lang="zh-CN" altLang="en-US" sz="4800" smtClean="0"/>
              <a:t>章 循环控制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重复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do … 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贪婪法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do</a:t>
            </a:r>
            <a:r>
              <a:rPr lang="en-US" altLang="zh-CN" dirty="0" smtClean="0">
                <a:latin typeface="Times New Roman"/>
              </a:rPr>
              <a:t>…w</a:t>
            </a:r>
            <a:r>
              <a:rPr lang="en-US" altLang="zh-CN" dirty="0" smtClean="0"/>
              <a:t>hile </a:t>
            </a:r>
            <a:r>
              <a:rPr lang="zh-CN" altLang="en-US" dirty="0" smtClean="0"/>
              <a:t>循环语句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1188"/>
            <a:ext cx="77724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格式： </a:t>
            </a:r>
            <a:r>
              <a:rPr lang="en-US" altLang="zh-CN" sz="2400" smtClean="0">
                <a:latin typeface="楷体_GB2312" pitchFamily="49" charset="-122"/>
              </a:rPr>
              <a:t>do  </a:t>
            </a:r>
            <a:r>
              <a:rPr lang="zh-CN" altLang="en-US" sz="2400" smtClean="0">
                <a:latin typeface="楷体_GB2312" pitchFamily="49" charset="-122"/>
              </a:rPr>
              <a:t>语句  </a:t>
            </a:r>
            <a:r>
              <a:rPr lang="en-US" altLang="zh-CN" sz="2400" smtClean="0">
                <a:latin typeface="楷体_GB2312" pitchFamily="49" charset="-122"/>
              </a:rPr>
              <a:t>while (</a:t>
            </a:r>
            <a:r>
              <a:rPr lang="zh-CN" altLang="en-US" sz="2400" smtClean="0">
                <a:latin typeface="楷体_GB2312" pitchFamily="49" charset="-122"/>
              </a:rPr>
              <a:t>表达式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  <a:r>
              <a:rPr lang="en-US" altLang="zh-CN" sz="1200" smtClean="0">
                <a:latin typeface="楷体_GB2312" pitchFamily="49" charset="-122"/>
              </a:rPr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执行过程：先执行循环体，然后判断循环条件。如条件成立，继续循环，直到条件为假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latin typeface="楷体_GB2312" pitchFamily="49" charset="-122"/>
              </a:rPr>
              <a:t>如将若干个输入数相加，直到输入</a:t>
            </a:r>
            <a:r>
              <a:rPr lang="en-US" altLang="zh-CN" sz="2400" smtClean="0">
                <a:latin typeface="楷体_GB2312" pitchFamily="49" charset="-122"/>
              </a:rPr>
              <a:t>0</a:t>
            </a:r>
            <a:r>
              <a:rPr lang="zh-CN" altLang="en-US" sz="2400" smtClean="0">
                <a:latin typeface="楷体_GB2312" pitchFamily="49" charset="-122"/>
              </a:rPr>
              <a:t>为止。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楷体_GB2312" pitchFamily="49" charset="-122"/>
              </a:rPr>
              <a:t>       </a:t>
            </a:r>
            <a:r>
              <a:rPr lang="en-US" altLang="zh-CN" sz="2400" smtClean="0">
                <a:latin typeface="楷体_GB2312" pitchFamily="49" charset="-122"/>
              </a:rPr>
              <a:t>total =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do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    { cout &lt;&lt; </a:t>
            </a:r>
            <a:r>
              <a:rPr lang="en-US" altLang="zh-CN" sz="2400" smtClean="0"/>
              <a:t>“</a:t>
            </a:r>
            <a:r>
              <a:rPr lang="en-US" altLang="zh-CN" sz="2400" smtClean="0">
                <a:latin typeface="楷体_GB2312" pitchFamily="49" charset="-122"/>
              </a:rPr>
              <a:t> ? </a:t>
            </a:r>
            <a:r>
              <a:rPr lang="en-US" altLang="zh-CN" sz="2400" smtClean="0"/>
              <a:t>“</a:t>
            </a:r>
            <a:r>
              <a:rPr lang="en-US" altLang="zh-CN" sz="2400" smtClean="0">
                <a:latin typeface="楷体_GB2312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       cin &gt;&gt; value 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      total += value;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    } while (value != 0);</a:t>
            </a:r>
            <a:endParaRPr lang="en-US" altLang="zh-CN" sz="1200" smtClean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482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625600"/>
            <a:ext cx="8864600" cy="5232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mtClean="0">
                <a:latin typeface="楷体_GB2312" pitchFamily="49" charset="-122"/>
              </a:rPr>
              <a:t>格式：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for</a:t>
            </a:r>
            <a:r>
              <a:rPr lang="zh-CN" altLang="en-US" smtClean="0">
                <a:latin typeface="楷体_GB2312" pitchFamily="49" charset="-122"/>
              </a:rPr>
              <a:t>（表达式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；表达式</a:t>
            </a:r>
            <a:r>
              <a:rPr lang="en-US" altLang="zh-CN" smtClean="0">
                <a:latin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</a:rPr>
              <a:t>；表达式</a:t>
            </a:r>
            <a:r>
              <a:rPr lang="en-US" altLang="zh-CN" smtClean="0">
                <a:latin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语句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en-US" sz="2400" smtClean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执行过程：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1.</a:t>
            </a:r>
            <a:r>
              <a:rPr lang="zh-CN" altLang="en-US" smtClean="0">
                <a:latin typeface="楷体_GB2312" pitchFamily="49" charset="-122"/>
              </a:rPr>
              <a:t>执行表达式</a:t>
            </a:r>
            <a:r>
              <a:rPr lang="en-US" altLang="zh-CN" smtClean="0">
                <a:latin typeface="楷体_GB2312" pitchFamily="49" charset="-122"/>
              </a:rPr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2.</a:t>
            </a:r>
            <a:r>
              <a:rPr lang="zh-CN" altLang="en-US" smtClean="0">
                <a:latin typeface="楷体_GB2312" pitchFamily="49" charset="-122"/>
              </a:rPr>
              <a:t>执行表达式</a:t>
            </a:r>
            <a:r>
              <a:rPr lang="en-US" altLang="zh-CN" smtClean="0">
                <a:latin typeface="楷体_GB2312" pitchFamily="49" charset="-122"/>
              </a:rPr>
              <a:t>2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3.</a:t>
            </a:r>
            <a:r>
              <a:rPr lang="zh-CN" altLang="en-US" smtClean="0">
                <a:latin typeface="楷体_GB2312" pitchFamily="49" charset="-122"/>
              </a:rPr>
              <a:t>如果表达式</a:t>
            </a:r>
            <a:r>
              <a:rPr lang="en-US" altLang="zh-CN" smtClean="0">
                <a:latin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</a:rPr>
              <a:t>的结果为</a:t>
            </a:r>
            <a:r>
              <a:rPr lang="zh-CN" altLang="en-US" smtClean="0"/>
              <a:t>“</a:t>
            </a:r>
            <a:r>
              <a:rPr lang="en-US" altLang="zh-CN" smtClean="0">
                <a:latin typeface="楷体_GB2312" pitchFamily="49" charset="-122"/>
              </a:rPr>
              <a:t>true</a:t>
            </a:r>
            <a:r>
              <a:rPr lang="en-US" altLang="zh-CN" smtClean="0"/>
              <a:t>”</a:t>
            </a:r>
            <a:r>
              <a:rPr lang="zh-CN" altLang="en-US" smtClean="0">
                <a:latin typeface="楷体_GB2312" pitchFamily="49" charset="-122"/>
              </a:rPr>
              <a:t>，则执行循环体和表达式</a:t>
            </a:r>
            <a:r>
              <a:rPr lang="en-US" altLang="zh-CN" smtClean="0">
                <a:latin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</a:rPr>
              <a:t>，然后回到</a:t>
            </a:r>
            <a:r>
              <a:rPr lang="en-US" altLang="zh-CN" smtClean="0">
                <a:latin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</a:rPr>
              <a:t>，否则</a:t>
            </a:r>
            <a:r>
              <a:rPr lang="en-US" altLang="zh-CN" smtClean="0">
                <a:latin typeface="楷体_GB2312" pitchFamily="49" charset="-122"/>
              </a:rPr>
              <a:t>for</a:t>
            </a:r>
            <a:r>
              <a:rPr lang="zh-CN" altLang="en-US" smtClean="0">
                <a:latin typeface="楷体_GB2312" pitchFamily="49" charset="-122"/>
              </a:rPr>
              <a:t>语句执行结束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652713" y="3060700"/>
            <a:ext cx="1511300" cy="558800"/>
          </a:xfrm>
          <a:prstGeom prst="wedgeEllipseCallout">
            <a:avLst>
              <a:gd name="adj1" fmla="val -107352"/>
              <a:gd name="adj2" fmla="val -32671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/>
          <a:lstStyle/>
          <a:p>
            <a:pPr algn="ctr"/>
            <a:r>
              <a:rPr lang="zh-CN" altLang="en-US" sz="2000" b="1">
                <a:ea typeface="宋体-方正超大字符集" pitchFamily="65" charset="-122"/>
              </a:rPr>
              <a:t>循环体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6348413" y="1625600"/>
            <a:ext cx="2393950" cy="609600"/>
          </a:xfrm>
          <a:prstGeom prst="wedgeEllipseCallout">
            <a:avLst>
              <a:gd name="adj1" fmla="val -115120"/>
              <a:gd name="adj2" fmla="val 69532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/>
          <a:lstStyle/>
          <a:p>
            <a:pPr algn="ctr"/>
            <a:r>
              <a:rPr lang="zh-CN" altLang="en-US" sz="2000" b="1">
                <a:ea typeface="宋体-方正超大字符集" pitchFamily="65" charset="-122"/>
              </a:rPr>
              <a:t>循环控制行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编程实例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计算方程</a:t>
            </a:r>
            <a:r>
              <a:rPr lang="en-US" altLang="zh-CN" smtClean="0"/>
              <a:t>f(x)</a:t>
            </a:r>
            <a:r>
              <a:rPr lang="zh-CN" altLang="en-US" smtClean="0"/>
              <a:t>在区间</a:t>
            </a:r>
            <a:r>
              <a:rPr lang="en-US" altLang="zh-CN" smtClean="0"/>
              <a:t>[a, b]</a:t>
            </a:r>
            <a:r>
              <a:rPr lang="zh-CN" altLang="en-US" smtClean="0"/>
              <a:t>之间的根 。注意，</a:t>
            </a:r>
            <a:r>
              <a:rPr lang="en-US" altLang="zh-CN" smtClean="0"/>
              <a:t>f(a)</a:t>
            </a:r>
            <a:r>
              <a:rPr lang="zh-CN" altLang="en-US" smtClean="0"/>
              <a:t>和</a:t>
            </a:r>
            <a:r>
              <a:rPr lang="en-US" altLang="zh-CN" smtClean="0"/>
              <a:t>f(b)</a:t>
            </a:r>
            <a:r>
              <a:rPr lang="zh-CN" altLang="en-US" smtClean="0"/>
              <a:t>必须异号</a:t>
            </a:r>
          </a:p>
          <a:p>
            <a:r>
              <a:rPr lang="zh-CN" altLang="en-US" smtClean="0"/>
              <a:t>假设方程为 </a:t>
            </a:r>
            <a:r>
              <a:rPr lang="en-US" altLang="zh-CN" smtClean="0"/>
              <a:t>x</a:t>
            </a:r>
            <a:r>
              <a:rPr lang="en-US" altLang="zh-CN" baseline="30000" smtClean="0"/>
              <a:t>3</a:t>
            </a:r>
            <a:r>
              <a:rPr lang="en-US" altLang="zh-CN" smtClean="0"/>
              <a:t>+2x</a:t>
            </a:r>
            <a:r>
              <a:rPr lang="en-US" altLang="zh-CN" baseline="30000" smtClean="0"/>
              <a:t>2</a:t>
            </a:r>
            <a:r>
              <a:rPr lang="en-US" altLang="zh-CN" smtClean="0"/>
              <a:t>+5x-1=0</a:t>
            </a:r>
            <a:r>
              <a:rPr lang="zh-CN" altLang="en-US" smtClean="0"/>
              <a:t>，区间为</a:t>
            </a:r>
            <a:r>
              <a:rPr lang="en-US" altLang="zh-CN" smtClean="0"/>
              <a:t>[-1, 1] 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令</a:t>
            </a:r>
            <a:r>
              <a:rPr lang="en-US" altLang="zh-CN" sz="2800" smtClean="0"/>
              <a:t>x1 = a, x2 = b</a:t>
            </a:r>
          </a:p>
          <a:p>
            <a:r>
              <a:rPr lang="zh-CN" altLang="en-US" sz="2800" smtClean="0"/>
              <a:t>连接</a:t>
            </a:r>
            <a:r>
              <a:rPr lang="en-US" altLang="zh-CN" sz="2800" smtClean="0"/>
              <a:t>(x1, f(x1))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(x2, f(x2))</a:t>
            </a:r>
            <a:r>
              <a:rPr lang="zh-CN" altLang="en-US" sz="2800" smtClean="0"/>
              <a:t>的弦交与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轴的坐标点可用如下公式求出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</a:t>
            </a:r>
          </a:p>
          <a:p>
            <a:endParaRPr lang="zh-CN" altLang="en-US" sz="2800" smtClean="0"/>
          </a:p>
          <a:p>
            <a:r>
              <a:rPr lang="zh-CN" altLang="en-US" sz="2800" smtClean="0"/>
              <a:t>若</a:t>
            </a:r>
            <a:r>
              <a:rPr lang="en-US" altLang="zh-CN" sz="2800" smtClean="0"/>
              <a:t>f(x)</a:t>
            </a:r>
            <a:r>
              <a:rPr lang="zh-CN" altLang="en-US" sz="2800" smtClean="0"/>
              <a:t>与</a:t>
            </a:r>
            <a:r>
              <a:rPr lang="en-US" altLang="zh-CN" sz="2800" smtClean="0"/>
              <a:t>f(x1)</a:t>
            </a:r>
            <a:r>
              <a:rPr lang="zh-CN" altLang="en-US" sz="2800" smtClean="0"/>
              <a:t>同符号，则方程的根在</a:t>
            </a:r>
            <a:r>
              <a:rPr lang="en-US" altLang="zh-CN" sz="2800" smtClean="0"/>
              <a:t>(x, x2)</a:t>
            </a:r>
            <a:r>
              <a:rPr lang="zh-CN" altLang="en-US" sz="2800" smtClean="0"/>
              <a:t>之间，将</a:t>
            </a:r>
            <a:r>
              <a:rPr lang="en-US" altLang="zh-CN" sz="2800" smtClean="0"/>
              <a:t>x</a:t>
            </a:r>
            <a:r>
              <a:rPr lang="zh-CN" altLang="en-US" sz="2800" smtClean="0"/>
              <a:t>作为新的</a:t>
            </a:r>
            <a:r>
              <a:rPr lang="en-US" altLang="zh-CN" sz="2800" smtClean="0"/>
              <a:t>x1</a:t>
            </a:r>
            <a:r>
              <a:rPr lang="zh-CN" altLang="en-US" sz="2800" smtClean="0"/>
              <a:t>。否则根在</a:t>
            </a:r>
            <a:r>
              <a:rPr lang="en-US" altLang="zh-CN" sz="2800" smtClean="0"/>
              <a:t>(x1, x)</a:t>
            </a:r>
            <a:r>
              <a:rPr lang="zh-CN" altLang="en-US" sz="2800" smtClean="0"/>
              <a:t>之间，将</a:t>
            </a:r>
            <a:r>
              <a:rPr lang="en-US" altLang="zh-CN" sz="2800" smtClean="0"/>
              <a:t>x</a:t>
            </a:r>
            <a:r>
              <a:rPr lang="zh-CN" altLang="en-US" sz="2800" smtClean="0"/>
              <a:t>设为新的</a:t>
            </a:r>
            <a:r>
              <a:rPr lang="en-US" altLang="zh-CN" sz="2800" smtClean="0"/>
              <a:t>x2</a:t>
            </a:r>
            <a:r>
              <a:rPr lang="zh-CN" altLang="en-US" sz="2800" smtClean="0"/>
              <a:t>。</a:t>
            </a:r>
          </a:p>
          <a:p>
            <a:r>
              <a:rPr lang="zh-CN" altLang="en-US" sz="2800" smtClean="0"/>
              <a:t>重复步骤⑵和⑶，直到</a:t>
            </a:r>
            <a:r>
              <a:rPr lang="en-US" altLang="zh-CN" sz="2800" smtClean="0"/>
              <a:t>f(x)</a:t>
            </a:r>
            <a:r>
              <a:rPr lang="zh-CN" altLang="en-US" sz="2800" smtClean="0"/>
              <a:t>小于某个指定的精度为止。此时的</a:t>
            </a:r>
            <a:r>
              <a:rPr lang="en-US" altLang="zh-CN" sz="2800" smtClean="0"/>
              <a:t>x</a:t>
            </a:r>
            <a:r>
              <a:rPr lang="zh-CN" altLang="en-US" sz="2800" smtClean="0"/>
              <a:t>为方程</a:t>
            </a:r>
            <a:r>
              <a:rPr lang="en-US" altLang="zh-CN" sz="2800" smtClean="0"/>
              <a:t>f(x)=0</a:t>
            </a:r>
            <a:r>
              <a:rPr lang="zh-CN" altLang="en-US" sz="2800" smtClean="0"/>
              <a:t>的根。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868488" y="3371850"/>
          <a:ext cx="4352925" cy="1130300"/>
        </p:xfrm>
        <a:graphic>
          <a:graphicData uri="http://schemas.openxmlformats.org/presentationml/2006/ole">
            <p:oleObj spid="_x0000_s3074" name="公式" r:id="rId3" imgW="16637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85800" y="577850"/>
            <a:ext cx="7772400" cy="5518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double x, x1 = -1, x2 = 1, fx1, fx2, fx;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do {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	fx1 = x1 * x1 * x1 + 2 * x1 * x1 + 5 * x1 -1;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	fx2 = x2 * x2 * x2 + 2 * x2 * x2 + 5 * x2 -1;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	x = (x1 * fx2 - x2 * fx1) / (fx2 - fx1);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	fx = x * x * x + 2 * x * x + 5 * x -1;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	if (fx * fx1 &gt; 0) x1 = x; else x2 = x;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} while (fabs( fx ) &gt; 1e-7);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cout &lt;&lt; "</a:t>
            </a:r>
            <a:r>
              <a:rPr lang="zh-CN" altLang="en-US" sz="2400" smtClean="0"/>
              <a:t>方程的根为：</a:t>
            </a:r>
            <a:r>
              <a:rPr lang="en-US" altLang="zh-CN" sz="2400" smtClean="0"/>
              <a:t>" &lt;&lt; x &lt;&lt; 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</a:t>
            </a:r>
            <a:r>
              <a:rPr lang="en-US" altLang="zh-CN" sz="4800" smtClean="0"/>
              <a:t>4</a:t>
            </a:r>
            <a:r>
              <a:rPr lang="zh-CN" altLang="en-US" sz="4800" smtClean="0"/>
              <a:t>章 循环控制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重复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do … 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贪婪法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循环的中途退出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37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考虑一个读入数据直到读到标志值的问题。如用自然语言描述，基于标志的循环的结构由以下步骤组成：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读入一个值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如果读入值与标志值相等，则退出循环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执行在读入那个特定值情况下需要执行的语句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当一个循环中有一些操作必须在条件测试之前执行时，称为循环的中途退出问题。 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问题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68438"/>
            <a:ext cx="8348662" cy="52022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由于循环语句是先判断条件再决定是否执行循环体，循环的中途退出将使得循环体中的某些语句必须重复出现。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基于标志的循环结构被改为：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读入一个值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/>
              <a:t>while </a:t>
            </a:r>
            <a:r>
              <a:rPr lang="zh-CN" altLang="en-US" sz="2400" dirty="0" smtClean="0"/>
              <a:t>（读入值与标志值不相等）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{ </a:t>
            </a:r>
            <a:r>
              <a:rPr lang="zh-CN" altLang="en-US" sz="2400" dirty="0" smtClean="0"/>
              <a:t>执行在读入那个特定值情况下需要执行的语句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读入一个</a:t>
            </a:r>
            <a:r>
              <a:rPr lang="zh-CN" altLang="en-US" sz="2400" dirty="0" smtClean="0"/>
              <a:t>值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又出现了读数据的语句</a:t>
            </a:r>
            <a:endParaRPr lang="zh-CN" altLang="en-US" sz="2400" dirty="0" smtClean="0"/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解决方案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1300"/>
            <a:ext cx="7772400" cy="51450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break</a:t>
            </a:r>
            <a:r>
              <a:rPr lang="zh-CN" altLang="en-US" smtClean="0"/>
              <a:t>语句：跳出循环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上述问题可以用下列方案解决：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while (true) {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提示用户并读入数据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if  (value==</a:t>
            </a:r>
            <a:r>
              <a:rPr lang="zh-CN" altLang="en-US" smtClean="0"/>
              <a:t>标志</a:t>
            </a:r>
            <a:r>
              <a:rPr lang="en-US" altLang="zh-CN" smtClean="0"/>
              <a:t>) break;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根据数据作出处理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continue</a:t>
            </a:r>
            <a:r>
              <a:rPr lang="zh-CN" altLang="en-US" smtClean="0"/>
              <a:t>语句：跳出当前循环周期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</a:t>
            </a:r>
            <a:r>
              <a:rPr lang="en-US" altLang="zh-CN" sz="4800" smtClean="0"/>
              <a:t>4</a:t>
            </a:r>
            <a:r>
              <a:rPr lang="zh-CN" altLang="en-US" sz="4800" smtClean="0"/>
              <a:t>章 循环控制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重复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do … 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贪婪法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枚举法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6900"/>
            <a:ext cx="7772400" cy="3302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对所有可能的情况一种一种去尝试，直到找到正确的答案。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枚举法的实现基础是循环。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枚举法实例一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752600"/>
            <a:ext cx="8305800" cy="4635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用</a:t>
            </a:r>
            <a:r>
              <a:rPr lang="en-US" altLang="zh-CN" sz="2400" smtClean="0"/>
              <a:t>50</a:t>
            </a:r>
            <a:r>
              <a:rPr lang="zh-CN" altLang="en-US" sz="2400" smtClean="0"/>
              <a:t>元钱买了三种水果。各种水果加起来一共</a:t>
            </a:r>
            <a:r>
              <a:rPr lang="en-US" altLang="zh-CN" sz="2400" smtClean="0"/>
              <a:t>100</a:t>
            </a:r>
            <a:r>
              <a:rPr lang="zh-CN" altLang="en-US" sz="2400" smtClean="0"/>
              <a:t>个。西瓜</a:t>
            </a:r>
            <a:r>
              <a:rPr lang="en-US" altLang="zh-CN" sz="2400" smtClean="0"/>
              <a:t>5</a:t>
            </a:r>
            <a:r>
              <a:rPr lang="zh-CN" altLang="en-US" sz="2400" smtClean="0"/>
              <a:t>元一个，苹果</a:t>
            </a:r>
            <a:r>
              <a:rPr lang="en-US" altLang="zh-CN" sz="2400" smtClean="0"/>
              <a:t>1</a:t>
            </a:r>
            <a:r>
              <a:rPr lang="zh-CN" altLang="en-US" sz="2400" smtClean="0"/>
              <a:t>元一个，桔子</a:t>
            </a:r>
            <a:r>
              <a:rPr lang="en-US" altLang="zh-CN" sz="2400" smtClean="0"/>
              <a:t>1</a:t>
            </a:r>
            <a:r>
              <a:rPr lang="zh-CN" altLang="en-US" sz="2400" smtClean="0"/>
              <a:t>元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个，设计一程序输出每种水果各买了几个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它有两个约束条件：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/>
              <a:t>第一是三种水果一共</a:t>
            </a:r>
            <a:r>
              <a:rPr lang="en-US" altLang="zh-CN" sz="2000" smtClean="0"/>
              <a:t>100</a:t>
            </a:r>
            <a:r>
              <a:rPr lang="zh-CN" altLang="en-US" sz="2000" smtClean="0"/>
              <a:t>个；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/>
              <a:t>第二是三种水果一共花了</a:t>
            </a:r>
            <a:r>
              <a:rPr lang="en-US" altLang="zh-CN" sz="2000" smtClean="0"/>
              <a:t>50</a:t>
            </a:r>
            <a:r>
              <a:rPr lang="zh-CN" altLang="en-US" sz="2000" smtClean="0"/>
              <a:t>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可以按一个约束条件列出所有可行的情况，然后对每个可能解检查它是否满足第二个约束条件 。也可以用第二个约束条件列出所有情况，然后对每个可能解检查它是否满足第一个约束条件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</a:t>
            </a:r>
            <a:r>
              <a:rPr lang="zh-CN" altLang="en-US" smtClean="0"/>
              <a:t>循环语句     </a:t>
            </a:r>
            <a:r>
              <a:rPr lang="zh-CN" altLang="en-US" sz="2400" smtClean="0"/>
              <a:t>续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291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latin typeface="楷体_GB2312" pitchFamily="49" charset="-122"/>
              </a:rPr>
              <a:t>作为计数循环，可以理解为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for(</a:t>
            </a:r>
            <a:r>
              <a:rPr lang="zh-CN" altLang="en-US" sz="2400" smtClean="0">
                <a:latin typeface="楷体_GB2312" pitchFamily="49" charset="-122"/>
              </a:rPr>
              <a:t>循环变量赋初值；循环条件；循环变量增值</a:t>
            </a:r>
            <a:r>
              <a:rPr lang="en-US" altLang="zh-CN" sz="2400" smtClean="0">
                <a:latin typeface="楷体_GB2312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</a:rPr>
              <a:t>       </a:t>
            </a:r>
            <a:r>
              <a:rPr lang="zh-CN" altLang="en-US" sz="2400" i="1" smtClean="0">
                <a:latin typeface="楷体_GB2312" pitchFamily="49" charset="-122"/>
              </a:rPr>
              <a:t>符合循环条件时的执行语句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循环体所有语句的一次完全执行称为一个循环周期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latin typeface="楷体_GB2312" pitchFamily="49" charset="-122"/>
              </a:rPr>
              <a:t>循环体可以是复合语句或空语句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41300" y="914400"/>
            <a:ext cx="8613775" cy="579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#include 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using namespace std;</a:t>
            </a:r>
          </a:p>
          <a:p>
            <a:pPr algn="just">
              <a:lnSpc>
                <a:spcPct val="110000"/>
              </a:lnSpc>
            </a:pPr>
            <a:endParaRPr lang="en-US" altLang="zh-CN" sz="2000" b="1">
              <a:ea typeface="宋体" charset="-122"/>
            </a:endParaRP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{ int  mellon, apple, orange; //</a:t>
            </a:r>
            <a:r>
              <a:rPr lang="zh-CN" altLang="fr-FR" sz="2000" b="1">
                <a:ea typeface="宋体" charset="-122"/>
              </a:rPr>
              <a:t>分别表示西瓜数、苹果数和桔子数</a:t>
            </a:r>
          </a:p>
          <a:p>
            <a:pPr algn="just">
              <a:lnSpc>
                <a:spcPct val="110000"/>
              </a:lnSpc>
            </a:pPr>
            <a:r>
              <a:rPr lang="zh-CN" altLang="fr-FR" sz="2000" b="1">
                <a:ea typeface="宋体" charset="-122"/>
              </a:rPr>
              <a:t>    </a:t>
            </a:r>
            <a:r>
              <a:rPr lang="fr-FR" altLang="zh-CN" sz="2000" b="1">
                <a:ea typeface="宋体" charset="-122"/>
              </a:rPr>
              <a:t>for (mellon=1; mellon&lt;10; ++mellon) // </a:t>
            </a:r>
            <a:r>
              <a:rPr lang="zh-CN" altLang="fr-FR" sz="2000" b="1">
                <a:ea typeface="宋体" charset="-122"/>
              </a:rPr>
              <a:t>对每种可能的西瓜数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         for ( apple=1; apple &lt; 50 - 5 * mellon; ++apple) {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                                                                     //</a:t>
            </a:r>
            <a:r>
              <a:rPr lang="zh-CN" altLang="fr-FR" sz="2000" b="1">
                <a:ea typeface="宋体" charset="-122"/>
              </a:rPr>
              <a:t>当西瓜数给定后可能的苹果数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               orange = 3*(50-5*mellon-apple); // </a:t>
            </a:r>
            <a:r>
              <a:rPr lang="zh-CN" altLang="fr-FR" sz="2000" b="1">
                <a:ea typeface="宋体" charset="-122"/>
              </a:rPr>
              <a:t>剩下的钱全买了桔子</a:t>
            </a:r>
          </a:p>
          <a:p>
            <a:pPr algn="just">
              <a:lnSpc>
                <a:spcPct val="110000"/>
              </a:lnSpc>
            </a:pPr>
            <a:r>
              <a:rPr lang="zh-CN" altLang="fr-FR" sz="2000" b="1">
                <a:ea typeface="宋体" charset="-122"/>
              </a:rPr>
              <a:t>                </a:t>
            </a:r>
            <a:r>
              <a:rPr lang="fr-FR" altLang="zh-CN" sz="2000" b="1">
                <a:ea typeface="宋体" charset="-122"/>
              </a:rPr>
              <a:t>if  (mellon+apple+orange == 100){ // </a:t>
            </a:r>
            <a:r>
              <a:rPr lang="zh-CN" altLang="fr-FR" sz="2000" b="1">
                <a:ea typeface="宋体" charset="-122"/>
              </a:rPr>
              <a:t>三种水果数之和是否为</a:t>
            </a:r>
            <a:r>
              <a:rPr lang="fr-FR" altLang="zh-CN" sz="2000" b="1">
                <a:ea typeface="宋体" charset="-122"/>
              </a:rPr>
              <a:t>100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                      cout &lt;&lt; "mellon:" &lt;&lt; mellon &lt;&lt; ' ';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                       cout &lt;&lt; "apple:" &lt;&lt; apple &lt;&lt; ' ';</a:t>
            </a:r>
          </a:p>
          <a:p>
            <a:pPr algn="just">
              <a:lnSpc>
                <a:spcPct val="110000"/>
              </a:lnSpc>
            </a:pPr>
            <a:r>
              <a:rPr lang="fr-FR" altLang="zh-CN" sz="2000" b="1">
                <a:ea typeface="宋体" charset="-122"/>
              </a:rPr>
              <a:t>	          </a:t>
            </a:r>
            <a:r>
              <a:rPr lang="en-US" altLang="zh-CN" sz="2000" b="1">
                <a:ea typeface="宋体" charset="-122"/>
              </a:rPr>
              <a:t>cout &lt;&lt; "orange:" &lt;&lt; orange &lt;&lt; endl; 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	      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               } 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    return 0;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宋体" charset="-122"/>
              </a:rPr>
              <a:t>  }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2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执行结果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39900" y="2540000"/>
            <a:ext cx="5540375" cy="176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altLang="zh-CN" b="1">
                <a:latin typeface="Times New Roman" pitchFamily="18" charset="0"/>
                <a:ea typeface="宋体" charset="-122"/>
              </a:rPr>
              <a:t>Mellon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1  apple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18   orange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81</a:t>
            </a:r>
          </a:p>
          <a:p>
            <a:pPr algn="just">
              <a:lnSpc>
                <a:spcPct val="130000"/>
              </a:lnSpc>
            </a:pPr>
            <a:r>
              <a:rPr lang="fr-FR" altLang="zh-CN" b="1">
                <a:latin typeface="Times New Roman" pitchFamily="18" charset="0"/>
                <a:ea typeface="宋体" charset="-122"/>
              </a:rPr>
              <a:t>Mellon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2  apple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11   orange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87</a:t>
            </a:r>
          </a:p>
          <a:p>
            <a:pPr algn="just">
              <a:lnSpc>
                <a:spcPct val="130000"/>
              </a:lnSpc>
            </a:pPr>
            <a:r>
              <a:rPr lang="fr-FR" altLang="zh-CN" b="1">
                <a:latin typeface="Times New Roman" pitchFamily="18" charset="0"/>
                <a:ea typeface="宋体" charset="-122"/>
              </a:rPr>
              <a:t>Mellon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3  apple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4    orange</a:t>
            </a:r>
            <a:r>
              <a:rPr lang="zh-CN" altLang="fr-FR" b="1">
                <a:latin typeface="Times New Roman" pitchFamily="18" charset="0"/>
                <a:ea typeface="宋体" charset="-122"/>
              </a:rPr>
              <a:t>：</a:t>
            </a:r>
            <a:r>
              <a:rPr lang="fr-FR" altLang="zh-CN" b="1">
                <a:latin typeface="Times New Roman" pitchFamily="18" charset="0"/>
                <a:ea typeface="宋体" charset="-122"/>
              </a:rPr>
              <a:t>93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实例二 </a:t>
            </a:r>
            <a:r>
              <a:rPr lang="en-US" altLang="zh-CN" smtClean="0">
                <a:latin typeface="Times New Roman"/>
              </a:rPr>
              <a:t>—</a:t>
            </a:r>
            <a:r>
              <a:rPr lang="en-US" altLang="zh-CN" smtClean="0"/>
              <a:t> </a:t>
            </a:r>
            <a:r>
              <a:rPr lang="zh-CN" altLang="en-US" smtClean="0"/>
              <a:t>四大湖问题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上地理课时，四个学生回答我国四大湖的大小时分别说：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甲：洞庭最大，洪泽最小，鄱阳第三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乙：洪泽最大，洞庭最小，鄱阳第二，太湖第三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丙：洪泽最小，洞庭第三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    丁：鄱阳最大，太湖最小，洪泽第二，洞庭第三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smtClean="0"/>
              <a:t>对于每个湖的大小，每个人仅答对一个，设计一程序让计算机通过这些信息去判别四个湖的大小。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解题思路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pt-BR" sz="2400" smtClean="0"/>
              <a:t>如果</a:t>
            </a:r>
            <a:r>
              <a:rPr lang="zh-CN" altLang="en-US" sz="2400" smtClean="0"/>
              <a:t>用</a:t>
            </a:r>
            <a:r>
              <a:rPr lang="en-US" altLang="zh-CN" sz="2400" smtClean="0"/>
              <a:t>a,b,c,d</a:t>
            </a:r>
            <a:r>
              <a:rPr lang="zh-CN" altLang="en-US" sz="2400" smtClean="0"/>
              <a:t>分别表示四个湖的排序。</a:t>
            </a:r>
            <a:r>
              <a:rPr lang="en-US" altLang="zh-CN" sz="2400" smtClean="0"/>
              <a:t>a</a:t>
            </a:r>
            <a:r>
              <a:rPr lang="zh-CN" altLang="en-US" sz="2400" smtClean="0"/>
              <a:t>表示洞庭湖，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表示洪泽湖，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表示鄱阳湖，</a:t>
            </a:r>
            <a:r>
              <a:rPr lang="en-US" altLang="zh-CN" sz="2400" smtClean="0"/>
              <a:t>d</a:t>
            </a:r>
            <a:r>
              <a:rPr lang="zh-CN" altLang="en-US" sz="2400" smtClean="0"/>
              <a:t>表示太湖。我们可以假设：</a:t>
            </a:r>
            <a:r>
              <a:rPr lang="zh-CN" altLang="en-US" sz="2400" smtClean="0">
                <a:latin typeface="仿宋_GB2312" pitchFamily="49" charset="-122"/>
              </a:rPr>
              <a:t>洞庭最大，洪泽第二，鄱阳第三，太湖第四，然后检查每位同学是否都讲对了一个。如果不是，再尝试下一种情况：洞庭最大，洪泽第二，鄱阳第四，太湖第三，再检查每位同学是否都讲对了一个。尝试所有可能的情况，直到满足每位同学都讲对一个为止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枚举法</a:t>
            </a:r>
            <a:r>
              <a:rPr lang="en-US" altLang="zh-CN" sz="2800" smtClean="0">
                <a:latin typeface="Times New Roman"/>
              </a:rPr>
              <a:t>—</a:t>
            </a:r>
            <a:r>
              <a:rPr lang="zh-CN" altLang="en-US" sz="2800" smtClean="0"/>
              <a:t>续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为了尝试所有情况，我们需要假设洞庭湖可能是最大，也可能是第二、第三或第四。因此，</a:t>
            </a:r>
            <a:r>
              <a:rPr lang="en-US" altLang="zh-CN" smtClean="0"/>
              <a:t>a</a:t>
            </a:r>
            <a:r>
              <a:rPr lang="zh-CN" altLang="en-US" smtClean="0"/>
              <a:t>的值可能从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4</a:t>
            </a:r>
            <a:r>
              <a:rPr lang="zh-CN" altLang="en-US" smtClean="0"/>
              <a:t>。同样，</a:t>
            </a:r>
            <a:r>
              <a:rPr lang="en-US" altLang="zh-CN" smtClean="0"/>
              <a:t>b, c ,d</a:t>
            </a:r>
            <a:r>
              <a:rPr lang="zh-CN" altLang="en-US" smtClean="0"/>
              <a:t>的值也都可能从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4</a:t>
            </a:r>
            <a:r>
              <a:rPr lang="zh-CN" altLang="en-US" smtClean="0"/>
              <a:t>。为此，我们需要一个控制结构，使</a:t>
            </a:r>
            <a:r>
              <a:rPr lang="en-US" altLang="zh-CN" smtClean="0"/>
              <a:t>a, b, c, d</a:t>
            </a:r>
            <a:r>
              <a:rPr lang="zh-CN" altLang="en-US" smtClean="0"/>
              <a:t>的值能自动从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4</a:t>
            </a:r>
            <a:r>
              <a:rPr lang="zh-CN" altLang="en-US" smtClean="0"/>
              <a:t>。这种结构就是循环结构。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四大湖排列问题的解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31775" y="128905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main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()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{ </a:t>
            </a:r>
            <a:r>
              <a:rPr lang="en-US" altLang="zh-CN" sz="2400" b="1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a, b, c, d;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for (a=1; a&lt;=4; ++a)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 for (b=1; b&lt;=4; ++b)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   if ( a == b) continue;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     else for (c=1; c&lt;=4; ++c)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               if (c==a||c==b) continue;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   	      else {d=10 – a – b - c;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	               if (((a==1)+(b==4)+(c==3))==1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		       &amp;&amp;((b==1)+(a==4)+(c==2)+(d==3))==1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	  	       &amp;&amp;((b==4)+(a==3))==1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		       &amp;&amp;((c==1)+(d==4)+(b==2)+(a==3))==1)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			   </a:t>
            </a:r>
            <a:r>
              <a:rPr lang="en-US" altLang="zh-CN" sz="2400" b="1" dirty="0" err="1">
                <a:latin typeface="Times New Roman" pitchFamily="18" charset="0"/>
                <a:ea typeface="宋体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&lt;&lt; a &lt;&lt; b &lt;&lt; c &lt;&lt; d;</a:t>
            </a:r>
          </a:p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		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}</a:t>
            </a:r>
          </a:p>
          <a:p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   return 0;}</a:t>
            </a:r>
            <a:endParaRPr lang="en-US" altLang="zh-CN" sz="24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041900" y="1289050"/>
            <a:ext cx="3762375" cy="1906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/>
              <a:t>问题：效率差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/>
              <a:t>解决方法：一旦找到答案就应该结束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231775" y="1017588"/>
            <a:ext cx="8763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()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{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a, b, c, d; 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bool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flag = false;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for (a=1; a&lt;=4; ++a)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{ for (b=1; b&lt;=4; ++b)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{ if ( a == b) continue;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else for (c=1; c&lt;=4; ++c)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          if (c==a||c==b) continue;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	                 else {d=10 – a – b - c;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                           if (((a==1)+(b==4)+(c==3))==1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                   &amp;&amp;((b==1)+(a==4)+(c==2)+(d==3))==1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                               &amp;&amp;((b==4)+(a==3))==1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		                   &amp;&amp;((c==1)+(d==4)+(b==2)+(a==3))==1)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	             {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cout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&lt;&lt; a &lt;&lt; b &lt;&lt; c &lt;&lt; d;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                                             flag = true; break; 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              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if  (flag) break;}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if (flag) break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;}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    return 0;</a:t>
            </a:r>
            <a:endParaRPr lang="en-US" altLang="zh-CN" sz="2000" b="1" dirty="0">
              <a:latin typeface="Times New Roman" pitchFamily="18" charset="0"/>
              <a:ea typeface="宋体" charset="-122"/>
            </a:endParaRP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3768725" y="498475"/>
            <a:ext cx="42751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改进版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5770563" y="1514475"/>
            <a:ext cx="2849562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程序不够简练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231775" y="1017588"/>
            <a:ext cx="8763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 main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()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{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a, b, c, d; 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bool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flag = false;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for (a=1; a&lt;=4 &amp;&amp; !flag; ++a)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{ for (b=1; b&lt;=4 </a:t>
            </a:r>
            <a:r>
              <a:rPr lang="en-US" altLang="zh-CN" sz="2000" b="1" dirty="0">
                <a:latin typeface="Times New Roman" pitchFamily="18" charset="0"/>
              </a:rPr>
              <a:t>&amp;&amp; !flag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; ++b)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{ if ( a == b) continue;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else for (c=1; c&lt;=4 ; ++c)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          if (c==a||c==b) continue;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	                 else {d=10 – a – b - c;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                           if (((a==1)+(b==4)+(c==3))==1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                   &amp;&amp;((b==1)+(a==4)+(c==2)+(d==3))==1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                               &amp;&amp;((b==4)+(a==3))==1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		                   &amp;&amp;((c==1)+(d==4)+(b==2)+(a==3))==1)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	             { </a:t>
            </a:r>
            <a:r>
              <a:rPr lang="en-US" altLang="zh-CN" sz="2000" b="1" dirty="0" err="1">
                <a:latin typeface="Times New Roman" pitchFamily="18" charset="0"/>
                <a:ea typeface="宋体" charset="-122"/>
              </a:rPr>
              <a:t>cout</a:t>
            </a:r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&lt;&lt; a &lt;&lt; b &lt;&lt; c &lt;&lt; d;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                                                flag = true; break; 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		              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        }</a:t>
            </a: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}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   return 0;</a:t>
            </a:r>
            <a:endParaRPr lang="en-US" altLang="zh-CN" sz="2000" b="1" dirty="0">
              <a:latin typeface="Times New Roman" pitchFamily="18" charset="0"/>
              <a:ea typeface="宋体" charset="-122"/>
            </a:endParaRPr>
          </a:p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3467100" y="382588"/>
            <a:ext cx="3097213" cy="5191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改进版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列出</a:t>
            </a:r>
            <a:r>
              <a:rPr lang="en-US" altLang="zh-CN" smtClean="0"/>
              <a:t>ABC</a:t>
            </a:r>
            <a:r>
              <a:rPr lang="zh-CN" altLang="en-US" smtClean="0"/>
              <a:t>三个字母的全排列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解题思路：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让第一个位置的值从</a:t>
            </a:r>
            <a:r>
              <a:rPr lang="en-US" altLang="zh-CN" sz="2400" smtClean="0"/>
              <a:t>A</a:t>
            </a:r>
            <a:r>
              <a:rPr lang="zh-CN" altLang="en-US" sz="2400" smtClean="0"/>
              <a:t>依次变到</a:t>
            </a:r>
            <a:r>
              <a:rPr lang="en-US" altLang="zh-CN" sz="2400" smtClean="0"/>
              <a:t>C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让第二个位置的值从</a:t>
            </a:r>
            <a:r>
              <a:rPr lang="en-US" altLang="zh-CN" sz="2400" smtClean="0"/>
              <a:t>A</a:t>
            </a:r>
            <a:r>
              <a:rPr lang="zh-CN" altLang="en-US" sz="2400" smtClean="0"/>
              <a:t>依次变到</a:t>
            </a:r>
            <a:r>
              <a:rPr lang="en-US" altLang="zh-CN" sz="2400" smtClean="0"/>
              <a:t>C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让第三个位置的值从</a:t>
            </a:r>
            <a:r>
              <a:rPr lang="en-US" altLang="zh-CN" sz="2400" smtClean="0"/>
              <a:t>A</a:t>
            </a:r>
            <a:r>
              <a:rPr lang="zh-CN" altLang="en-US" sz="2400" smtClean="0"/>
              <a:t>依次变到</a:t>
            </a:r>
            <a:r>
              <a:rPr lang="en-US" altLang="zh-CN" sz="2400" smtClean="0"/>
              <a:t>C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注意三个位置的值不能相同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可以用一个三层的嵌套循环实现，循环变量是字符类型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58888"/>
            <a:ext cx="8458200" cy="5337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{ char  c1, c2, c3;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for (c1 = ‘A’; c1 &lt;= ‘C’; ++c1)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for (c2 = ‘A’; c2 &lt;= ‘C’; ++c2)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if (c1 == c2) continue;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else  for (c3 = ‘A’; c3 &lt;= ‘C’; ++c3)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if  ((c3 == c1 || c3 == c2))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        continue;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else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c1 &lt;&lt; c2 &lt;&lt; c3 &lt;&lt; 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空语句和复合语句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单个分号组成的语句称为空语句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</a:t>
            </a:r>
            <a:r>
              <a:rPr lang="en-US" altLang="zh-CN" smtClean="0"/>
              <a:t>{ }</a:t>
            </a:r>
            <a:r>
              <a:rPr lang="zh-CN" altLang="en-US" smtClean="0"/>
              <a:t>括起来的一组语句称为复合语句。在逻辑上看成一个语句。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复合语句可以放在任何单语句出现的地方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在复合语句中可以定义变量（慎用）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</a:t>
            </a:r>
            <a:r>
              <a:rPr lang="en-US" altLang="zh-CN" sz="4800" smtClean="0"/>
              <a:t>4</a:t>
            </a:r>
            <a:r>
              <a:rPr lang="zh-CN" altLang="en-US" sz="4800" smtClean="0"/>
              <a:t>章 循环控制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62150"/>
            <a:ext cx="3319463" cy="4327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重复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smtClean="0"/>
              <a:t>do … while</a:t>
            </a:r>
            <a:r>
              <a:rPr lang="zh-CN" altLang="en-US" sz="2800" smtClean="0"/>
              <a:t>循环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循环的中途退出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枚举法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smtClean="0"/>
              <a:t>贪婪法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 rot="-5400000" flipH="1" flipV="1">
            <a:off x="5480050" y="21637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 rot="-5400000" flipH="1" flipV="1">
            <a:off x="5492750" y="2846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 rot="-5400000" flipH="1" flipV="1">
            <a:off x="5492750" y="35321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 rot="-5400000" flipH="1" flipV="1">
            <a:off x="5492750" y="4238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 rot="-5400000" flipH="1" flipV="1">
            <a:off x="5499100" y="49149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 rot="-5400000" flipH="1" flipV="1">
            <a:off x="5499100" y="56102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贪婪法的基本思想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43875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目的：寻求问题最优解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适合情况：解决问题的过程由多个阶段组成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在求解过程的每一步都选取一个局部最优的策略，把问题规模缩小，最后把每一步的结果合并起来形成一个全局解。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硬币找零问题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对于一种货币，有面值为</a:t>
            </a:r>
            <a:r>
              <a:rPr lang="en-US" altLang="zh-CN" smtClean="0"/>
              <a:t>1</a:t>
            </a:r>
            <a:r>
              <a:rPr lang="zh-CN" altLang="en-US" smtClean="0"/>
              <a:t>分</a:t>
            </a:r>
            <a:r>
              <a:rPr lang="en-US" altLang="zh-CN" smtClean="0"/>
              <a:t>, 2</a:t>
            </a:r>
            <a:r>
              <a:rPr lang="zh-CN" altLang="en-US" smtClean="0"/>
              <a:t>分</a:t>
            </a:r>
            <a:r>
              <a:rPr lang="en-US" altLang="zh-CN" smtClean="0"/>
              <a:t>, 5</a:t>
            </a:r>
            <a:r>
              <a:rPr lang="zh-CN" altLang="en-US" smtClean="0"/>
              <a:t>分和</a:t>
            </a:r>
            <a:r>
              <a:rPr lang="en-US" altLang="zh-CN" smtClean="0"/>
              <a:t>1</a:t>
            </a:r>
            <a:r>
              <a:rPr lang="zh-CN" altLang="en-US" smtClean="0"/>
              <a:t>角的硬币，最少需要多少个硬币来找出</a:t>
            </a:r>
            <a:r>
              <a:rPr lang="en-US" altLang="zh-CN" smtClean="0"/>
              <a:t>K</a:t>
            </a:r>
            <a:r>
              <a:rPr lang="zh-CN" altLang="en-US" smtClean="0"/>
              <a:t>分钱的零钱。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贪婪法解题思想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不断地使用面值最大的硬币。如要找零的值小于最大的硬币值，则尝试第二大的硬币。依此类推。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不断尝试的过程就是循环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68300" y="923925"/>
            <a:ext cx="8382000" cy="52038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/>
              <a:t>#include&lt;iostream&gt;</a:t>
            </a:r>
          </a:p>
          <a:p>
            <a:r>
              <a:rPr lang="en-US" altLang="zh-CN" sz="2400" b="1"/>
              <a:t>using namespace std;</a:t>
            </a:r>
          </a:p>
          <a:p>
            <a:endParaRPr lang="en-US" altLang="zh-CN" sz="2400" b="1"/>
          </a:p>
          <a:p>
            <a:r>
              <a:rPr lang="en-US" altLang="zh-CN" sz="2400" b="1"/>
              <a:t>#define ONEFEN  1</a:t>
            </a:r>
          </a:p>
          <a:p>
            <a:r>
              <a:rPr lang="en-US" altLang="zh-CN" sz="2400" b="1"/>
              <a:t>#define TWOFEN  2</a:t>
            </a:r>
          </a:p>
          <a:p>
            <a:r>
              <a:rPr lang="en-US" altLang="zh-CN" sz="2400" b="1"/>
              <a:t>#define FIVEFEN  5</a:t>
            </a:r>
          </a:p>
          <a:p>
            <a:r>
              <a:rPr lang="en-US" altLang="zh-CN" sz="2400" b="1"/>
              <a:t>#define ONEJIAO  10</a:t>
            </a:r>
          </a:p>
          <a:p>
            <a:endParaRPr lang="en-US" altLang="zh-CN" sz="2400" b="1"/>
          </a:p>
          <a:p>
            <a:r>
              <a:rPr lang="en-US" altLang="zh-CN" sz="2400" b="1"/>
              <a:t>int main()</a:t>
            </a:r>
          </a:p>
          <a:p>
            <a:r>
              <a:rPr lang="en-US" altLang="zh-CN" sz="2400" b="1"/>
              <a:t>{ int money;</a:t>
            </a:r>
          </a:p>
          <a:p>
            <a:r>
              <a:rPr lang="en-US" altLang="zh-CN" sz="2400" b="1"/>
              <a:t>  int onefen = 0, twofen = 0, fivefen = 0, onejiao = 0;</a:t>
            </a:r>
          </a:p>
          <a:p>
            <a:r>
              <a:rPr lang="en-US" altLang="zh-CN" sz="2400" b="1"/>
              <a:t>  </a:t>
            </a:r>
          </a:p>
          <a:p>
            <a:r>
              <a:rPr lang="en-US" altLang="zh-CN" sz="2400" b="1"/>
              <a:t>  cout &lt;&lt; "</a:t>
            </a:r>
            <a:r>
              <a:rPr lang="zh-CN" altLang="en-US" sz="2400" b="1"/>
              <a:t>输入要找零的钱（以分为单位）：</a:t>
            </a:r>
            <a:r>
              <a:rPr lang="en-US" altLang="zh-CN" sz="2400" b="1"/>
              <a:t>";</a:t>
            </a:r>
          </a:p>
          <a:p>
            <a:r>
              <a:rPr lang="en-US" altLang="zh-CN" sz="2400" b="1"/>
              <a:t>  cin &gt;&gt; money;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165100" y="989013"/>
            <a:ext cx="8978900" cy="57150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/>
              <a:t>//</a:t>
            </a:r>
            <a:r>
              <a:rPr lang="zh-CN" altLang="en-US" sz="2400" b="1"/>
              <a:t>不断尝试每一种硬币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while (money &gt;= ONEJIAO) {onejiao++; money -= ONEJIAO;}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while (money &gt;= FIVEFEN) {fivefen++; money -= FIVEFEN;}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while (money &gt;= TWOFEN) {twofen++; money -= TWOFEN;}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while (money &gt;= ONEFEN) {onefen++; money -= ONEFEN;}</a:t>
            </a:r>
          </a:p>
          <a:p>
            <a:pPr>
              <a:lnSpc>
                <a:spcPct val="110000"/>
              </a:lnSpc>
            </a:pPr>
            <a:endParaRPr lang="en-US" altLang="zh-CN" sz="2400" b="1"/>
          </a:p>
          <a:p>
            <a:pPr>
              <a:lnSpc>
                <a:spcPct val="110000"/>
              </a:lnSpc>
            </a:pPr>
            <a:r>
              <a:rPr lang="en-US" altLang="zh-CN" sz="2400" b="1"/>
              <a:t>//</a:t>
            </a:r>
            <a:r>
              <a:rPr lang="zh-CN" altLang="en-US" sz="2400" b="1"/>
              <a:t>输出结果</a:t>
            </a:r>
          </a:p>
          <a:p>
            <a:pPr>
              <a:lnSpc>
                <a:spcPct val="110000"/>
              </a:lnSpc>
            </a:pPr>
            <a:r>
              <a:rPr lang="zh-CN" altLang="en-US" sz="2400" b="1"/>
              <a:t>  </a:t>
            </a:r>
            <a:r>
              <a:rPr lang="en-US" altLang="zh-CN" sz="2400" b="1"/>
              <a:t>cout &lt;&lt; "1</a:t>
            </a:r>
            <a:r>
              <a:rPr lang="zh-CN" altLang="en-US" sz="2400" b="1"/>
              <a:t>角硬币数：</a:t>
            </a:r>
            <a:r>
              <a:rPr lang="en-US" altLang="zh-CN" sz="2400" b="1"/>
              <a:t>" &lt;&lt; onejiao &lt;&lt; endl;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cout &lt;&lt; "5</a:t>
            </a:r>
            <a:r>
              <a:rPr lang="zh-CN" altLang="en-US" sz="2400" b="1"/>
              <a:t>分硬币数：</a:t>
            </a:r>
            <a:r>
              <a:rPr lang="en-US" altLang="zh-CN" sz="2400" b="1"/>
              <a:t>" &lt;&lt; fivefen &lt;&lt; endl;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cout &lt;&lt; "2</a:t>
            </a:r>
            <a:r>
              <a:rPr lang="zh-CN" altLang="en-US" sz="2400" b="1"/>
              <a:t>分硬币数：</a:t>
            </a:r>
            <a:r>
              <a:rPr lang="en-US" altLang="zh-CN" sz="2400" b="1"/>
              <a:t>" &lt;&lt; twofen &lt;&lt; endl;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cout &lt;&lt; "1</a:t>
            </a:r>
            <a:r>
              <a:rPr lang="zh-CN" altLang="en-US" sz="2400" b="1"/>
              <a:t>分硬币数：</a:t>
            </a:r>
            <a:r>
              <a:rPr lang="en-US" altLang="zh-CN" sz="2400" b="1"/>
              <a:t>" &lt;&lt; onefen &lt;&lt; endl;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  return 0;</a:t>
            </a:r>
          </a:p>
          <a:p>
            <a:pPr>
              <a:lnSpc>
                <a:spcPct val="110000"/>
              </a:lnSpc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fr-FR" smtClean="0"/>
              <a:t>小结</a:t>
            </a:r>
            <a:endParaRPr lang="zh-CN" altLang="en-US" smtClean="0"/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fr-FR" sz="2800" smtClean="0"/>
              <a:t>计算机的强项是不厌其烦地做同样的操作，这是通过循环语句实现的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fr-FR" sz="2800" smtClean="0"/>
              <a:t>循环语句：</a:t>
            </a:r>
            <a:r>
              <a:rPr lang="fr-FR" altLang="zh-CN" sz="2800" smtClean="0"/>
              <a:t>while</a:t>
            </a:r>
            <a:r>
              <a:rPr lang="zh-CN" altLang="fr-FR" sz="2800" smtClean="0"/>
              <a:t>、</a:t>
            </a:r>
            <a:r>
              <a:rPr lang="fr-FR" altLang="zh-CN" sz="2800" smtClean="0"/>
              <a:t>do...while</a:t>
            </a:r>
            <a:r>
              <a:rPr lang="zh-CN" altLang="fr-FR" sz="2800" smtClean="0"/>
              <a:t>和</a:t>
            </a:r>
            <a:r>
              <a:rPr lang="fr-FR" altLang="zh-CN" sz="2800" smtClean="0"/>
              <a:t>for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基于循环的算法：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枚举法：对某些问题，在寻找它的解时需要检查所有的可能的方案，从中找出可行解。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smtClean="0"/>
              <a:t>贪婪法：可用于求问题的最优解。但不一定对所有问题都能得到最优解。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循环实例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95450"/>
            <a:ext cx="8218488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某班级有</a:t>
            </a:r>
            <a:r>
              <a:rPr lang="en-US" altLang="zh-CN" smtClean="0"/>
              <a:t>100</a:t>
            </a:r>
            <a:r>
              <a:rPr lang="zh-CN" altLang="en-US" smtClean="0"/>
              <a:t>个学生，设计一程序统计该班级某门考试成绩中的最高分、最低分和平均分。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方案一：先输入</a:t>
            </a:r>
            <a:r>
              <a:rPr lang="en-US" altLang="zh-CN" smtClean="0"/>
              <a:t>100</a:t>
            </a:r>
            <a:r>
              <a:rPr lang="zh-CN" altLang="en-US" smtClean="0"/>
              <a:t>个整型数，保存在各自的变量中。然后依次检查这</a:t>
            </a:r>
            <a:r>
              <a:rPr lang="en-US" altLang="zh-CN" smtClean="0"/>
              <a:t>100</a:t>
            </a:r>
            <a:r>
              <a:rPr lang="zh-CN" altLang="en-US" smtClean="0"/>
              <a:t>个数，找出最大的和最小的。在找的过程中顺便可以把所有的数都加起来。最后将总和除</a:t>
            </a:r>
            <a:r>
              <a:rPr lang="en-US" altLang="zh-CN" smtClean="0"/>
              <a:t>100</a:t>
            </a:r>
            <a:r>
              <a:rPr lang="zh-CN" altLang="en-US" smtClean="0"/>
              <a:t>就得到了平均值。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方案一的缺陷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89475"/>
          </a:xfrm>
        </p:spPr>
        <p:txBody>
          <a:bodyPr/>
          <a:lstStyle/>
          <a:p>
            <a:pPr eaLnBrk="1" hangingPunct="1"/>
            <a:r>
              <a:rPr lang="zh-CN" altLang="en-US" smtClean="0"/>
              <a:t>需要定义</a:t>
            </a:r>
            <a:r>
              <a:rPr lang="en-US" altLang="zh-CN" smtClean="0"/>
              <a:t>100</a:t>
            </a:r>
            <a:r>
              <a:rPr lang="zh-CN" altLang="en-US" smtClean="0"/>
              <a:t>个变量</a:t>
            </a:r>
          </a:p>
          <a:p>
            <a:pPr eaLnBrk="1" hangingPunct="1"/>
            <a:r>
              <a:rPr lang="zh-CN" altLang="en-US" smtClean="0"/>
              <a:t>需要输入</a:t>
            </a:r>
            <a:r>
              <a:rPr lang="en-US" altLang="zh-CN" smtClean="0"/>
              <a:t>100</a:t>
            </a:r>
            <a:r>
              <a:rPr lang="zh-CN" altLang="en-US" smtClean="0"/>
              <a:t>个变量的值</a:t>
            </a:r>
          </a:p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100</a:t>
            </a:r>
            <a:r>
              <a:rPr lang="zh-CN" altLang="en-US" smtClean="0"/>
              <a:t>个变量中找出最大者，需要</a:t>
            </a:r>
            <a:r>
              <a:rPr lang="en-US" altLang="zh-CN" smtClean="0"/>
              <a:t>100</a:t>
            </a:r>
            <a:r>
              <a:rPr lang="zh-CN" altLang="en-US" smtClean="0"/>
              <a:t>个</a:t>
            </a:r>
            <a:r>
              <a:rPr lang="en-US" altLang="zh-CN" smtClean="0"/>
              <a:t>if </a:t>
            </a:r>
            <a:r>
              <a:rPr lang="zh-CN" altLang="en-US" smtClean="0"/>
              <a:t>语句</a:t>
            </a:r>
          </a:p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100</a:t>
            </a:r>
            <a:r>
              <a:rPr lang="zh-CN" altLang="en-US" smtClean="0"/>
              <a:t>个变量中找出最小者，需要</a:t>
            </a:r>
            <a:r>
              <a:rPr lang="en-US" altLang="zh-CN" smtClean="0"/>
              <a:t>100</a:t>
            </a:r>
            <a:r>
              <a:rPr lang="zh-CN" altLang="en-US" smtClean="0"/>
              <a:t>个</a:t>
            </a:r>
            <a:r>
              <a:rPr lang="en-US" altLang="zh-CN" smtClean="0"/>
              <a:t>if </a:t>
            </a:r>
            <a:r>
              <a:rPr lang="zh-CN" altLang="en-US" smtClean="0"/>
              <a:t>语句</a:t>
            </a:r>
          </a:p>
          <a:p>
            <a:pPr eaLnBrk="1" hangingPunct="1"/>
            <a:r>
              <a:rPr lang="zh-CN" altLang="en-US" smtClean="0"/>
              <a:t>将这</a:t>
            </a:r>
            <a:r>
              <a:rPr lang="en-US" altLang="zh-CN" smtClean="0"/>
              <a:t>100</a:t>
            </a:r>
            <a:r>
              <a:rPr lang="zh-CN" altLang="en-US" smtClean="0"/>
              <a:t>个变量加起来需要一个长长的算术表达式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方案二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48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每个学生的分数在处理过后就没用了，为此，可以用一个变量保存当前正在处理的分数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每次输入分数的同时将它们加起来：</a:t>
            </a:r>
            <a:r>
              <a:rPr lang="en-US" altLang="zh-CN" smtClean="0"/>
              <a:t>70</a:t>
            </a:r>
            <a:r>
              <a:rPr lang="zh-CN" altLang="en-US" smtClean="0"/>
              <a:t>加</a:t>
            </a:r>
            <a:r>
              <a:rPr lang="en-US" altLang="zh-CN" smtClean="0"/>
              <a:t>40</a:t>
            </a:r>
            <a:r>
              <a:rPr lang="zh-CN" altLang="en-US" smtClean="0"/>
              <a:t>等于</a:t>
            </a:r>
            <a:r>
              <a:rPr lang="en-US" altLang="zh-CN" smtClean="0"/>
              <a:t>110</a:t>
            </a:r>
            <a:r>
              <a:rPr lang="zh-CN" altLang="en-US" smtClean="0"/>
              <a:t>，</a:t>
            </a:r>
            <a:r>
              <a:rPr lang="en-US" altLang="zh-CN" smtClean="0"/>
              <a:t>110</a:t>
            </a:r>
            <a:r>
              <a:rPr lang="zh-CN" altLang="en-US" smtClean="0"/>
              <a:t>加</a:t>
            </a:r>
            <a:r>
              <a:rPr lang="en-US" altLang="zh-CN" smtClean="0"/>
              <a:t>80</a:t>
            </a:r>
            <a:r>
              <a:rPr lang="zh-CN" altLang="en-US" smtClean="0"/>
              <a:t>等于</a:t>
            </a:r>
            <a:r>
              <a:rPr lang="en-US" altLang="zh-CN" smtClean="0"/>
              <a:t>190……</a:t>
            </a:r>
            <a:r>
              <a:rPr lang="zh-CN" altLang="en-US" smtClean="0"/>
              <a:t>。并记住最低分的和最高分的值。上述过程重复</a:t>
            </a:r>
            <a:r>
              <a:rPr lang="en-US" altLang="zh-CN" smtClean="0"/>
              <a:t>100</a:t>
            </a:r>
            <a:r>
              <a:rPr lang="zh-CN" altLang="en-US" smtClean="0"/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方案二的实现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定义： </a:t>
            </a:r>
            <a:r>
              <a:rPr lang="en-US" altLang="zh-CN" sz="2800" smtClean="0"/>
              <a:t>int value, total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max, min;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当输入每个数值时必须执行下面的步骤，这可以用</a:t>
            </a:r>
            <a:r>
              <a:rPr lang="en-US" altLang="zh-CN" sz="2800" smtClean="0"/>
              <a:t>for</a:t>
            </a:r>
            <a:r>
              <a:rPr lang="zh-CN" altLang="en-US" sz="2800" smtClean="0"/>
              <a:t>循环实现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请求用户输入一个整数值，将它存储在变量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中。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加入到保存当前和的变量</a:t>
            </a:r>
            <a:r>
              <a:rPr lang="en-US" altLang="zh-CN" sz="2400" smtClean="0"/>
              <a:t>total</a:t>
            </a:r>
            <a:r>
              <a:rPr lang="zh-CN" altLang="en-US" sz="2400" smtClean="0"/>
              <a:t>中。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大于</a:t>
            </a:r>
            <a:r>
              <a:rPr lang="en-US" altLang="zh-CN" sz="2400" smtClean="0"/>
              <a:t>max</a:t>
            </a:r>
            <a:r>
              <a:rPr lang="zh-CN" altLang="en-US" sz="2400" smtClean="0"/>
              <a:t>，将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存于</a:t>
            </a:r>
            <a:r>
              <a:rPr lang="en-US" altLang="zh-CN" sz="2400" smtClean="0"/>
              <a:t>max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小于</a:t>
            </a:r>
            <a:r>
              <a:rPr lang="en-US" altLang="zh-CN" sz="2400" smtClean="0"/>
              <a:t>min</a:t>
            </a:r>
            <a:r>
              <a:rPr lang="zh-CN" altLang="en-US" sz="2400" smtClean="0"/>
              <a:t>，将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存于</a:t>
            </a:r>
            <a:r>
              <a:rPr lang="en-US" altLang="zh-CN" sz="2400" smtClean="0"/>
              <a:t>min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21799</TotalTime>
  <Words>3888</Words>
  <Application>Microsoft Office PowerPoint</Application>
  <PresentationFormat>全屏显示(4:3)</PresentationFormat>
  <Paragraphs>462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Soaring</vt:lpstr>
      <vt:lpstr>图片</vt:lpstr>
      <vt:lpstr>Microsoft 公式 3.0</vt:lpstr>
      <vt:lpstr>公式</vt:lpstr>
      <vt:lpstr>第4章 循环控制 </vt:lpstr>
      <vt:lpstr>重复N次操作</vt:lpstr>
      <vt:lpstr>for循环语句</vt:lpstr>
      <vt:lpstr>for循环语句     续</vt:lpstr>
      <vt:lpstr>空语句和复合语句</vt:lpstr>
      <vt:lpstr>for循环实例</vt:lpstr>
      <vt:lpstr>方案一的缺陷</vt:lpstr>
      <vt:lpstr>方案二</vt:lpstr>
      <vt:lpstr>方案二的实现</vt:lpstr>
      <vt:lpstr>幻灯片 10</vt:lpstr>
      <vt:lpstr>for循环实例</vt:lpstr>
      <vt:lpstr>幻灯片 12</vt:lpstr>
      <vt:lpstr>for循环的进一步讨论</vt:lpstr>
      <vt:lpstr>逗号表达式</vt:lpstr>
      <vt:lpstr>幻灯片 15</vt:lpstr>
      <vt:lpstr>for循环的进一步讨论  续</vt:lpstr>
      <vt:lpstr>for循环的进一步讨论  续</vt:lpstr>
      <vt:lpstr>循环的嵌套</vt:lpstr>
      <vt:lpstr>打印九九乘法表 </vt:lpstr>
      <vt:lpstr>第4章 循环控制 </vt:lpstr>
      <vt:lpstr>while循环</vt:lpstr>
      <vt:lpstr>while 循环语句</vt:lpstr>
      <vt:lpstr>while语句实例</vt:lpstr>
      <vt:lpstr>幻灯片 24</vt:lpstr>
      <vt:lpstr>幻灯片 25</vt:lpstr>
      <vt:lpstr>幻灯片 26</vt:lpstr>
      <vt:lpstr>例子：将输入句子中的字符全部输出为大写</vt:lpstr>
      <vt:lpstr>第4章 循环控制 </vt:lpstr>
      <vt:lpstr>do…while 循环语句</vt:lpstr>
      <vt:lpstr>编程实例</vt:lpstr>
      <vt:lpstr>计算方法</vt:lpstr>
      <vt:lpstr>幻灯片 32</vt:lpstr>
      <vt:lpstr>第4章 循环控制 </vt:lpstr>
      <vt:lpstr>循环的中途退出</vt:lpstr>
      <vt:lpstr>问题</vt:lpstr>
      <vt:lpstr>解决方案</vt:lpstr>
      <vt:lpstr>第4章 循环控制 </vt:lpstr>
      <vt:lpstr>枚举法</vt:lpstr>
      <vt:lpstr>枚举法实例一</vt:lpstr>
      <vt:lpstr>幻灯片 40</vt:lpstr>
      <vt:lpstr>执行结果</vt:lpstr>
      <vt:lpstr>实例二 — 四大湖问题</vt:lpstr>
      <vt:lpstr>解题思路</vt:lpstr>
      <vt:lpstr>枚举法—续</vt:lpstr>
      <vt:lpstr>四大湖排列问题的解</vt:lpstr>
      <vt:lpstr>幻灯片 46</vt:lpstr>
      <vt:lpstr>幻灯片 47</vt:lpstr>
      <vt:lpstr>列出ABC三个字母的全排列</vt:lpstr>
      <vt:lpstr>幻灯片 49</vt:lpstr>
      <vt:lpstr>第4章 循环控制 </vt:lpstr>
      <vt:lpstr>贪婪法的基本思想</vt:lpstr>
      <vt:lpstr>硬币找零问题</vt:lpstr>
      <vt:lpstr>贪婪法解题思想</vt:lpstr>
      <vt:lpstr>幻灯片 54</vt:lpstr>
      <vt:lpstr>幻灯片 55</vt:lpstr>
      <vt:lpstr>小结</vt:lpstr>
    </vt:vector>
  </TitlesOfParts>
  <Company>Shanghai JiaoTong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循环控制</dc:title>
  <dc:creator>administrat</dc:creator>
  <cp:lastModifiedBy>administrat</cp:lastModifiedBy>
  <cp:revision>496</cp:revision>
  <dcterms:created xsi:type="dcterms:W3CDTF">2002-03-09T00:08:02Z</dcterms:created>
  <dcterms:modified xsi:type="dcterms:W3CDTF">2018-03-07T00:03:03Z</dcterms:modified>
</cp:coreProperties>
</file>