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2"/>
  </p:notesMasterIdLst>
  <p:handoutMasterIdLst>
    <p:handoutMasterId r:id="rId73"/>
  </p:handoutMasterIdLst>
  <p:sldIdLst>
    <p:sldId id="2189" r:id="rId2"/>
    <p:sldId id="2190" r:id="rId3"/>
    <p:sldId id="2191" r:id="rId4"/>
    <p:sldId id="2192" r:id="rId5"/>
    <p:sldId id="2193" r:id="rId6"/>
    <p:sldId id="2194" r:id="rId7"/>
    <p:sldId id="2195" r:id="rId8"/>
    <p:sldId id="2196" r:id="rId9"/>
    <p:sldId id="2197" r:id="rId10"/>
    <p:sldId id="2198" r:id="rId11"/>
    <p:sldId id="3020" r:id="rId12"/>
    <p:sldId id="3021" r:id="rId13"/>
    <p:sldId id="2200" r:id="rId14"/>
    <p:sldId id="2201" r:id="rId15"/>
    <p:sldId id="2235" r:id="rId16"/>
    <p:sldId id="2207" r:id="rId17"/>
    <p:sldId id="2236" r:id="rId18"/>
    <p:sldId id="2237" r:id="rId19"/>
    <p:sldId id="2238" r:id="rId20"/>
    <p:sldId id="2239" r:id="rId21"/>
    <p:sldId id="2240" r:id="rId22"/>
    <p:sldId id="2241" r:id="rId23"/>
    <p:sldId id="2242" r:id="rId24"/>
    <p:sldId id="2243" r:id="rId25"/>
    <p:sldId id="2244" r:id="rId26"/>
    <p:sldId id="2208" r:id="rId27"/>
    <p:sldId id="2209" r:id="rId28"/>
    <p:sldId id="2210" r:id="rId29"/>
    <p:sldId id="2211" r:id="rId30"/>
    <p:sldId id="2245" r:id="rId31"/>
    <p:sldId id="2213" r:id="rId32"/>
    <p:sldId id="2214" r:id="rId33"/>
    <p:sldId id="2868" r:id="rId34"/>
    <p:sldId id="2215" r:id="rId35"/>
    <p:sldId id="2216" r:id="rId36"/>
    <p:sldId id="2246" r:id="rId37"/>
    <p:sldId id="2225" r:id="rId38"/>
    <p:sldId id="2226" r:id="rId39"/>
    <p:sldId id="2227" r:id="rId40"/>
    <p:sldId id="2228" r:id="rId41"/>
    <p:sldId id="2869" r:id="rId42"/>
    <p:sldId id="2870" r:id="rId43"/>
    <p:sldId id="2229" r:id="rId44"/>
    <p:sldId id="2230" r:id="rId45"/>
    <p:sldId id="2231" r:id="rId46"/>
    <p:sldId id="2871" r:id="rId47"/>
    <p:sldId id="2872" r:id="rId48"/>
    <p:sldId id="2232" r:id="rId49"/>
    <p:sldId id="2873" r:id="rId50"/>
    <p:sldId id="3019" r:id="rId51"/>
    <p:sldId id="2233" r:id="rId52"/>
    <p:sldId id="2874" r:id="rId53"/>
    <p:sldId id="2247" r:id="rId54"/>
    <p:sldId id="2254" r:id="rId55"/>
    <p:sldId id="2248" r:id="rId56"/>
    <p:sldId id="2249" r:id="rId57"/>
    <p:sldId id="2651" r:id="rId58"/>
    <p:sldId id="2652" r:id="rId59"/>
    <p:sldId id="2255" r:id="rId60"/>
    <p:sldId id="2250" r:id="rId61"/>
    <p:sldId id="2251" r:id="rId62"/>
    <p:sldId id="2252" r:id="rId63"/>
    <p:sldId id="3022" r:id="rId64"/>
    <p:sldId id="2256" r:id="rId65"/>
    <p:sldId id="2253" r:id="rId66"/>
    <p:sldId id="2258" r:id="rId67"/>
    <p:sldId id="2257" r:id="rId68"/>
    <p:sldId id="2259" r:id="rId69"/>
    <p:sldId id="2260" r:id="rId70"/>
    <p:sldId id="2261" r:id="rId71"/>
  </p:sldIdLst>
  <p:sldSz cx="9144000" cy="6858000" type="screen4x3"/>
  <p:notesSz cx="6858000" cy="9144000"/>
  <p:defaultTextStyle>
    <a:defPPr>
      <a:defRPr lang="zh-CN"/>
    </a:defPPr>
    <a:lvl1pPr algn="l" rtl="0" fontAlgn="base">
      <a:spcBef>
        <a:spcPct val="0"/>
      </a:spcBef>
      <a:spcAft>
        <a:spcPct val="0"/>
      </a:spcAft>
      <a:defRPr kumimoji="1" sz="2800" kern="1200">
        <a:solidFill>
          <a:schemeClr val="tx1"/>
        </a:solidFill>
        <a:latin typeface="Arial" charset="0"/>
        <a:ea typeface="黑体" pitchFamily="2" charset="-122"/>
        <a:cs typeface="+mn-cs"/>
      </a:defRPr>
    </a:lvl1pPr>
    <a:lvl2pPr marL="457200" algn="l" rtl="0" fontAlgn="base">
      <a:spcBef>
        <a:spcPct val="0"/>
      </a:spcBef>
      <a:spcAft>
        <a:spcPct val="0"/>
      </a:spcAft>
      <a:defRPr kumimoji="1" sz="2800" kern="1200">
        <a:solidFill>
          <a:schemeClr val="tx1"/>
        </a:solidFill>
        <a:latin typeface="Arial" charset="0"/>
        <a:ea typeface="黑体" pitchFamily="2" charset="-122"/>
        <a:cs typeface="+mn-cs"/>
      </a:defRPr>
    </a:lvl2pPr>
    <a:lvl3pPr marL="914400" algn="l" rtl="0" fontAlgn="base">
      <a:spcBef>
        <a:spcPct val="0"/>
      </a:spcBef>
      <a:spcAft>
        <a:spcPct val="0"/>
      </a:spcAft>
      <a:defRPr kumimoji="1" sz="2800" kern="1200">
        <a:solidFill>
          <a:schemeClr val="tx1"/>
        </a:solidFill>
        <a:latin typeface="Arial" charset="0"/>
        <a:ea typeface="黑体" pitchFamily="2" charset="-122"/>
        <a:cs typeface="+mn-cs"/>
      </a:defRPr>
    </a:lvl3pPr>
    <a:lvl4pPr marL="1371600" algn="l" rtl="0" fontAlgn="base">
      <a:spcBef>
        <a:spcPct val="0"/>
      </a:spcBef>
      <a:spcAft>
        <a:spcPct val="0"/>
      </a:spcAft>
      <a:defRPr kumimoji="1" sz="2800" kern="1200">
        <a:solidFill>
          <a:schemeClr val="tx1"/>
        </a:solidFill>
        <a:latin typeface="Arial" charset="0"/>
        <a:ea typeface="黑体" pitchFamily="2" charset="-122"/>
        <a:cs typeface="+mn-cs"/>
      </a:defRPr>
    </a:lvl4pPr>
    <a:lvl5pPr marL="1828800" algn="l" rtl="0" fontAlgn="base">
      <a:spcBef>
        <a:spcPct val="0"/>
      </a:spcBef>
      <a:spcAft>
        <a:spcPct val="0"/>
      </a:spcAft>
      <a:defRPr kumimoji="1" sz="2800" kern="1200">
        <a:solidFill>
          <a:schemeClr val="tx1"/>
        </a:solidFill>
        <a:latin typeface="Arial" charset="0"/>
        <a:ea typeface="黑体" pitchFamily="2" charset="-122"/>
        <a:cs typeface="+mn-cs"/>
      </a:defRPr>
    </a:lvl5pPr>
    <a:lvl6pPr marL="2286000" algn="l" defTabSz="914400" rtl="0" eaLnBrk="1" latinLnBrk="0" hangingPunct="1">
      <a:defRPr kumimoji="1" sz="2800" kern="1200">
        <a:solidFill>
          <a:schemeClr val="tx1"/>
        </a:solidFill>
        <a:latin typeface="Arial" charset="0"/>
        <a:ea typeface="黑体" pitchFamily="2" charset="-122"/>
        <a:cs typeface="+mn-cs"/>
      </a:defRPr>
    </a:lvl6pPr>
    <a:lvl7pPr marL="2743200" algn="l" defTabSz="914400" rtl="0" eaLnBrk="1" latinLnBrk="0" hangingPunct="1">
      <a:defRPr kumimoji="1" sz="2800" kern="1200">
        <a:solidFill>
          <a:schemeClr val="tx1"/>
        </a:solidFill>
        <a:latin typeface="Arial" charset="0"/>
        <a:ea typeface="黑体" pitchFamily="2" charset="-122"/>
        <a:cs typeface="+mn-cs"/>
      </a:defRPr>
    </a:lvl7pPr>
    <a:lvl8pPr marL="3200400" algn="l" defTabSz="914400" rtl="0" eaLnBrk="1" latinLnBrk="0" hangingPunct="1">
      <a:defRPr kumimoji="1" sz="2800" kern="1200">
        <a:solidFill>
          <a:schemeClr val="tx1"/>
        </a:solidFill>
        <a:latin typeface="Arial" charset="0"/>
        <a:ea typeface="黑体" pitchFamily="2" charset="-122"/>
        <a:cs typeface="+mn-cs"/>
      </a:defRPr>
    </a:lvl8pPr>
    <a:lvl9pPr marL="3657600" algn="l" defTabSz="914400" rtl="0" eaLnBrk="1" latinLnBrk="0" hangingPunct="1">
      <a:defRPr kumimoji="1" sz="2800" kern="1200">
        <a:solidFill>
          <a:schemeClr val="tx1"/>
        </a:solidFill>
        <a:latin typeface="Arial"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CCFF"/>
    <a:srgbClr val="B2B2B2"/>
    <a:srgbClr val="DDDDDD"/>
    <a:srgbClr val="CC66FF"/>
    <a:srgbClr val="D60093"/>
    <a:srgbClr val="0066FF"/>
    <a:srgbClr val="00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28" autoAdjust="0"/>
    <p:restoredTop sz="94683" autoAdjust="0"/>
  </p:normalViewPr>
  <p:slideViewPr>
    <p:cSldViewPr snapToGrid="0" snapToObjects="1">
      <p:cViewPr varScale="1">
        <p:scale>
          <a:sx n="51" d="100"/>
          <a:sy n="51" d="100"/>
        </p:scale>
        <p:origin x="-102"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47" d="100"/>
          <a:sy n="47" d="100"/>
        </p:scale>
        <p:origin x="-1373" y="-6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宋体" pitchFamily="2" charset="-122"/>
              </a:defRPr>
            </a:lvl1pPr>
          </a:lstStyle>
          <a:p>
            <a:pPr>
              <a:defRPr/>
            </a:pPr>
            <a:r>
              <a:rPr lang="en-US" altLang="zh-CN"/>
              <a:t>计算机网络讲义</a:t>
            </a: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宋体" pitchFamily="2" charset="-122"/>
              </a:defRPr>
            </a:lvl1pPr>
          </a:lstStyle>
          <a:p>
            <a:pPr>
              <a:defRPr/>
            </a:pPr>
            <a:fld id="{AB4BF836-823B-427F-AE43-4B8D815F5FD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atin typeface="Arial" pitchFamily="34" charset="0"/>
              </a:defRPr>
            </a:lvl1pPr>
          </a:lstStyle>
          <a:p>
            <a:pPr>
              <a:defRPr/>
            </a:pPr>
            <a:r>
              <a:rPr lang="en-US" altLang="zh-CN"/>
              <a:t>计算机网络讲义</a:t>
            </a:r>
          </a:p>
        </p:txBody>
      </p:sp>
      <p:sp>
        <p:nvSpPr>
          <p:cNvPr id="440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Arial" pitchFamily="34" charset="0"/>
              </a:defRPr>
            </a:lvl1pPr>
          </a:lstStyle>
          <a:p>
            <a:pPr>
              <a:defRPr/>
            </a:pPr>
            <a:endParaRPr lang="en-US" altLang="zh-CN"/>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atin typeface="Arial" pitchFamily="34" charset="0"/>
              </a:defRPr>
            </a:lvl1pPr>
          </a:lstStyle>
          <a:p>
            <a:pPr>
              <a:defRPr/>
            </a:pPr>
            <a:endParaRPr lang="en-US" altLang="zh-CN"/>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atin typeface="Arial" pitchFamily="34" charset="0"/>
              </a:defRPr>
            </a:lvl1pPr>
          </a:lstStyle>
          <a:p>
            <a:pPr>
              <a:defRPr/>
            </a:pPr>
            <a:fld id="{24CA1FD5-81A3-49E8-8FE8-08F2EE18A98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pitchFamily="34" charset="0"/>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pitchFamily="34" charset="0"/>
              </a:endParaRPr>
            </a:p>
          </p:txBody>
        </p:sp>
      </p:grpSp>
      <p:graphicFrame>
        <p:nvGraphicFramePr>
          <p:cNvPr id="7" name="Object 10"/>
          <p:cNvGraphicFramePr>
            <a:graphicFrameLocks noChangeAspect="1"/>
          </p:cNvGraphicFramePr>
          <p:nvPr/>
        </p:nvGraphicFramePr>
        <p:xfrm>
          <a:off x="228600" y="228600"/>
          <a:ext cx="771525" cy="771525"/>
        </p:xfrm>
        <a:graphic>
          <a:graphicData uri="http://schemas.openxmlformats.org/presentationml/2006/ole">
            <p:oleObj spid="_x0000_s93186" name="图片" r:id="rId3" imgW="771429" imgH="771429" progId="Word.Picture.8">
              <p:embed/>
            </p:oleObj>
          </a:graphicData>
        </a:graphic>
      </p:graphicFrame>
      <p:sp>
        <p:nvSpPr>
          <p:cNvPr id="12293" name="Rectangle 5"/>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p>
        </p:txBody>
      </p:sp>
      <p:sp>
        <p:nvSpPr>
          <p:cNvPr id="1229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
        <p:nvSpPr>
          <p:cNvPr id="8" name="Rectangle 7"/>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defRPr kumimoji="0" sz="1400">
                <a:latin typeface="+mn-lt"/>
                <a:ea typeface="宋体" pitchFamily="2" charset="-122"/>
              </a:defRPr>
            </a:lvl1pPr>
          </a:lstStyle>
          <a:p>
            <a:pPr>
              <a:defRPr/>
            </a:pPr>
            <a:fld id="{B3A4A2DF-FD58-40CC-A80C-E08BA7A9D2D5}" type="datetime1">
              <a:rPr lang="zh-CN" altLang="en-US"/>
              <a:pPr>
                <a:defRPr/>
              </a:pPr>
              <a:t>2018/3/11</a:t>
            </a:fld>
            <a:endParaRPr lang="en-US" altLang="zh-CN"/>
          </a:p>
        </p:txBody>
      </p:sp>
      <p:sp>
        <p:nvSpPr>
          <p:cNvPr id="9" name="Rectangle 8"/>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ctr">
              <a:defRPr kumimoji="0" sz="1400">
                <a:latin typeface="+mn-lt"/>
                <a:ea typeface="宋体" pitchFamily="2" charset="-122"/>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OverChart" preserve="1">
  <p:cSld name="垂直排列标题且文本在图表之上">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sz="half" idx="1"/>
          </p:nvPr>
        </p:nvSpPr>
        <p:spPr>
          <a:xfrm>
            <a:off x="685800" y="609600"/>
            <a:ext cx="5676900" cy="2667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图表占位符 3"/>
          <p:cNvSpPr>
            <a:spLocks noGrp="1"/>
          </p:cNvSpPr>
          <p:nvPr>
            <p:ph type="chart" sz="half" idx="2"/>
          </p:nvPr>
        </p:nvSpPr>
        <p:spPr>
          <a:xfrm>
            <a:off x="685800" y="3429000"/>
            <a:ext cx="5676900" cy="2667000"/>
          </a:xfrm>
        </p:spPr>
        <p:txBody>
          <a:bodyPr/>
          <a:lstStyle/>
          <a:p>
            <a:pPr lvl="0"/>
            <a:endParaRPr lang="zh-CN" altLang="en-US" noProof="0"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0" y="1588"/>
            <a:ext cx="9132888" cy="6845300"/>
            <a:chOff x="0" y="1"/>
            <a:chExt cx="5753" cy="4312"/>
          </a:xfrm>
        </p:grpSpPr>
        <p:sp>
          <p:nvSpPr>
            <p:cNvPr id="11267" name="Freeform 3"/>
            <p:cNvSpPr>
              <a:spLocks/>
            </p:cNvSpPr>
            <p:nvPr userDrawn="1"/>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a:latin typeface="Arial" pitchFamily="34" charset="0"/>
              </a:endParaRPr>
            </a:p>
          </p:txBody>
        </p:sp>
        <p:sp>
          <p:nvSpPr>
            <p:cNvPr id="11268" name="Arc 4"/>
            <p:cNvSpPr>
              <a:spLocks/>
            </p:cNvSpPr>
            <p:nvPr userDrawn="1"/>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a:latin typeface="Arial" pitchFamily="34" charset="0"/>
              </a:endParaRPr>
            </a:p>
          </p:txBody>
        </p:sp>
      </p:grpSp>
      <p:sp>
        <p:nvSpPr>
          <p:cNvPr id="11269"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7172" name="Rectangle 9"/>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p:txBody>
      </p:sp>
    </p:spTree>
  </p:cSld>
  <p:clrMap bg1="dk2" tx1="lt1" bg2="dk1" tx2="lt2" accent1="accent1" accent2="accent2" accent3="accent3" accent4="accent4" accent5="accent5" accent6="accent6" hlink="hlink" folHlink="folHlink"/>
  <p:sldLayoutIdLst>
    <p:sldLayoutId id="2147483888"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Lst>
  <p:txStyles>
    <p:titleStyle>
      <a:lvl1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2pPr>
      <a:lvl3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3pPr>
      <a:lvl4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4pPr>
      <a:lvl5pPr algn="ctr" rtl="0" eaLnBrk="0" fontAlgn="base" hangingPunct="0">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5pPr>
      <a:lvl6pPr marL="4572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6pPr>
      <a:lvl7pPr marL="9144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7pPr>
      <a:lvl8pPr marL="13716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8pPr>
      <a:lvl9pPr marL="1828800" algn="ctr" rtl="0" fontAlgn="base">
        <a:spcBef>
          <a:spcPct val="0"/>
        </a:spcBef>
        <a:spcAft>
          <a:spcPct val="0"/>
        </a:spcAft>
        <a:defRPr kumimoji="1" sz="4400" b="1">
          <a:solidFill>
            <a:schemeClr val="tx1"/>
          </a:solidFill>
          <a:effectLst>
            <a:outerShdw blurRad="38100" dist="38100" dir="2700000" algn="tl">
              <a:srgbClr val="000000"/>
            </a:outerShdw>
          </a:effectLst>
          <a:latin typeface="Arial" pitchFamily="34" charset="0"/>
          <a:ea typeface="黑体" pitchFamily="2" charset="-122"/>
        </a:defRPr>
      </a:lvl9pPr>
    </p:titleStyle>
    <p:bodyStyle>
      <a:lvl1pPr marL="477838" indent="-477838" algn="l" rtl="0" eaLnBrk="0" fontAlgn="base" hangingPunct="0">
        <a:spcBef>
          <a:spcPct val="20000"/>
        </a:spcBef>
        <a:spcAft>
          <a:spcPct val="0"/>
        </a:spcAft>
        <a:buClr>
          <a:schemeClr val="tx1"/>
        </a:buClr>
        <a:buSzPct val="80000"/>
        <a:buFont typeface="Wingdings" pitchFamily="2" charset="2"/>
        <a:buChar char="v"/>
        <a:defRPr kumimoji="1" sz="3200" b="1">
          <a:solidFill>
            <a:schemeClr val="tx1"/>
          </a:solidFill>
          <a:latin typeface="+mn-lt"/>
          <a:ea typeface="+mn-ea"/>
          <a:cs typeface="+mn-cs"/>
        </a:defRPr>
      </a:lvl1pPr>
      <a:lvl2pPr marL="911225" indent="-319088" algn="l" rtl="0" eaLnBrk="0" fontAlgn="base" hangingPunct="0">
        <a:spcBef>
          <a:spcPct val="20000"/>
        </a:spcBef>
        <a:spcAft>
          <a:spcPct val="0"/>
        </a:spcAft>
        <a:buClr>
          <a:schemeClr val="tx1"/>
        </a:buClr>
        <a:buSzPct val="90000"/>
        <a:buFont typeface="Wingdings" pitchFamily="2" charset="2"/>
        <a:buChar char="Ø"/>
        <a:defRPr kumimoji="1" sz="2800" b="1">
          <a:solidFill>
            <a:schemeClr val="tx1"/>
          </a:solidFill>
          <a:latin typeface="+mn-lt"/>
          <a:ea typeface="+mn-ea"/>
        </a:defRPr>
      </a:lvl2pPr>
      <a:lvl3pPr marL="156845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mn-lt"/>
          <a:ea typeface="宋体" pitchFamily="2" charset="-122"/>
        </a:defRPr>
      </a:lvl3pPr>
      <a:lvl4pPr marL="1987550" indent="-228600" algn="l" rtl="0" eaLnBrk="0" fontAlgn="base" hangingPunct="0">
        <a:spcBef>
          <a:spcPct val="20000"/>
        </a:spcBef>
        <a:spcAft>
          <a:spcPct val="0"/>
        </a:spcAft>
        <a:buClr>
          <a:schemeClr val="tx1"/>
        </a:buClr>
        <a:buChar char="–"/>
        <a:defRPr kumimoji="1" sz="2000">
          <a:solidFill>
            <a:schemeClr val="tx1"/>
          </a:solidFill>
          <a:latin typeface="+mn-lt"/>
          <a:ea typeface="宋体" pitchFamily="2" charset="-122"/>
        </a:defRPr>
      </a:lvl4pPr>
      <a:lvl5pPr marL="2406650" indent="-228600" algn="l" rtl="0" eaLnBrk="0" fontAlgn="base" hangingPunct="0">
        <a:spcBef>
          <a:spcPct val="20000"/>
        </a:spcBef>
        <a:spcAft>
          <a:spcPct val="0"/>
        </a:spcAft>
        <a:buClr>
          <a:schemeClr val="accent1"/>
        </a:buClr>
        <a:buChar char="•"/>
        <a:defRPr kumimoji="1" sz="2000">
          <a:solidFill>
            <a:schemeClr val="tx1"/>
          </a:solidFill>
          <a:latin typeface="+mn-lt"/>
          <a:ea typeface="宋体" pitchFamily="2" charset="-122"/>
        </a:defRPr>
      </a:lvl5pPr>
      <a:lvl6pPr marL="28638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6pPr>
      <a:lvl7pPr marL="33210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7pPr>
      <a:lvl8pPr marL="37782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8pPr>
      <a:lvl9pPr marL="4235450" indent="-228600" algn="l" rtl="0" fontAlgn="base">
        <a:spcBef>
          <a:spcPct val="20000"/>
        </a:spcBef>
        <a:spcAft>
          <a:spcPct val="0"/>
        </a:spcAft>
        <a:buClr>
          <a:schemeClr val="accent1"/>
        </a:buClr>
        <a:buChar char="•"/>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0978" name="Rectangle 2"/>
          <p:cNvSpPr>
            <a:spLocks noGrp="1" noChangeArrowheads="1"/>
          </p:cNvSpPr>
          <p:nvPr>
            <p:ph type="title"/>
          </p:nvPr>
        </p:nvSpPr>
        <p:spPr/>
        <p:txBody>
          <a:bodyPr/>
          <a:lstStyle/>
          <a:p>
            <a:pPr eaLnBrk="1" hangingPunct="1">
              <a:defRPr/>
            </a:pPr>
            <a:r>
              <a:rPr lang="zh-CN" altLang="en-US" dirty="0" smtClean="0"/>
              <a:t>第</a:t>
            </a:r>
            <a:r>
              <a:rPr lang="en-US" altLang="zh-CN" dirty="0" smtClean="0"/>
              <a:t>5</a:t>
            </a:r>
            <a:r>
              <a:rPr lang="zh-CN" altLang="en-US" dirty="0" smtClean="0"/>
              <a:t>章 批量数据处理</a:t>
            </a:r>
            <a:r>
              <a:rPr lang="en-US" altLang="zh-CN" dirty="0" smtClean="0">
                <a:latin typeface="Times New Roman"/>
              </a:rPr>
              <a:t>—</a:t>
            </a:r>
            <a:r>
              <a:rPr lang="zh-CN" altLang="en-US" dirty="0" smtClean="0"/>
              <a:t>数组</a:t>
            </a:r>
          </a:p>
        </p:txBody>
      </p:sp>
      <p:sp>
        <p:nvSpPr>
          <p:cNvPr id="8195" name="Rectangle 3"/>
          <p:cNvSpPr>
            <a:spLocks noGrp="1" noChangeArrowheads="1"/>
          </p:cNvSpPr>
          <p:nvPr>
            <p:ph type="body" idx="1"/>
          </p:nvPr>
        </p:nvSpPr>
        <p:spPr>
          <a:xfrm>
            <a:off x="1952625" y="1981200"/>
            <a:ext cx="3051175" cy="4114800"/>
          </a:xfrm>
        </p:spPr>
        <p:txBody>
          <a:bodyPr/>
          <a:lstStyle/>
          <a:p>
            <a:pPr eaLnBrk="1" hangingPunct="1">
              <a:spcBef>
                <a:spcPct val="45000"/>
              </a:spcBef>
            </a:pPr>
            <a:r>
              <a:rPr lang="zh-CN" altLang="en-US" smtClean="0"/>
              <a:t>一维数组</a:t>
            </a:r>
          </a:p>
          <a:p>
            <a:pPr eaLnBrk="1" hangingPunct="1">
              <a:spcBef>
                <a:spcPct val="45000"/>
              </a:spcBef>
            </a:pPr>
            <a:r>
              <a:rPr kumimoji="0" lang="zh-CN" altLang="en-US" smtClean="0"/>
              <a:t>排序和查找</a:t>
            </a:r>
          </a:p>
          <a:p>
            <a:pPr eaLnBrk="1" hangingPunct="1">
              <a:spcBef>
                <a:spcPct val="45000"/>
              </a:spcBef>
            </a:pPr>
            <a:r>
              <a:rPr kumimoji="0" lang="zh-CN" altLang="en-US" smtClean="0"/>
              <a:t>二维数组</a:t>
            </a:r>
          </a:p>
          <a:p>
            <a:pPr eaLnBrk="1" hangingPunct="1">
              <a:spcBef>
                <a:spcPct val="45000"/>
              </a:spcBef>
            </a:pPr>
            <a:r>
              <a:rPr kumimoji="0" lang="zh-CN" altLang="en-US" smtClean="0"/>
              <a:t>字符串</a:t>
            </a:r>
          </a:p>
        </p:txBody>
      </p:sp>
      <p:sp>
        <p:nvSpPr>
          <p:cNvPr id="8196" name="AutoShape 4"/>
          <p:cNvSpPr>
            <a:spLocks noChangeArrowheads="1"/>
          </p:cNvSpPr>
          <p:nvPr/>
        </p:nvSpPr>
        <p:spPr bwMode="auto">
          <a:xfrm rot="-5400000" flipH="1" flipV="1">
            <a:off x="4938713" y="2116138"/>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8197" name="AutoShape 5"/>
          <p:cNvSpPr>
            <a:spLocks noChangeArrowheads="1"/>
          </p:cNvSpPr>
          <p:nvPr/>
        </p:nvSpPr>
        <p:spPr bwMode="auto">
          <a:xfrm rot="-5400000" flipH="1" flipV="1">
            <a:off x="4926013" y="28321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8198" name="AutoShape 6"/>
          <p:cNvSpPr>
            <a:spLocks noChangeArrowheads="1"/>
          </p:cNvSpPr>
          <p:nvPr/>
        </p:nvSpPr>
        <p:spPr bwMode="auto">
          <a:xfrm rot="-5400000" flipH="1" flipV="1">
            <a:off x="4926013" y="34925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8199" name="AutoShape 7"/>
          <p:cNvSpPr>
            <a:spLocks noChangeArrowheads="1"/>
          </p:cNvSpPr>
          <p:nvPr/>
        </p:nvSpPr>
        <p:spPr bwMode="auto">
          <a:xfrm rot="-5400000" flipH="1" flipV="1">
            <a:off x="4951413" y="41656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0194" name="Rectangle 2"/>
          <p:cNvSpPr>
            <a:spLocks noGrp="1" noChangeArrowheads="1"/>
          </p:cNvSpPr>
          <p:nvPr>
            <p:ph type="title"/>
          </p:nvPr>
        </p:nvSpPr>
        <p:spPr>
          <a:xfrm>
            <a:off x="685800" y="238125"/>
            <a:ext cx="7772400" cy="896938"/>
          </a:xfrm>
        </p:spPr>
        <p:txBody>
          <a:bodyPr/>
          <a:lstStyle/>
          <a:p>
            <a:pPr eaLnBrk="1" hangingPunct="1">
              <a:defRPr/>
            </a:pPr>
            <a:r>
              <a:rPr lang="zh-CN" altLang="en-US" smtClean="0"/>
              <a:t>数组的操作</a:t>
            </a:r>
          </a:p>
        </p:txBody>
      </p:sp>
      <p:sp>
        <p:nvSpPr>
          <p:cNvPr id="17411" name="Rectangle 3"/>
          <p:cNvSpPr>
            <a:spLocks noGrp="1" noChangeArrowheads="1"/>
          </p:cNvSpPr>
          <p:nvPr>
            <p:ph type="body" idx="1"/>
          </p:nvPr>
        </p:nvSpPr>
        <p:spPr>
          <a:xfrm>
            <a:off x="465138" y="1135063"/>
            <a:ext cx="8383587" cy="1643062"/>
          </a:xfrm>
        </p:spPr>
        <p:txBody>
          <a:bodyPr/>
          <a:lstStyle/>
          <a:p>
            <a:pPr eaLnBrk="1" hangingPunct="1">
              <a:lnSpc>
                <a:spcPct val="110000"/>
              </a:lnSpc>
            </a:pPr>
            <a:r>
              <a:rPr lang="zh-CN" altLang="en-US" sz="2800" smtClean="0"/>
              <a:t>数组的操作主要是数组元素的操作。</a:t>
            </a:r>
          </a:p>
          <a:p>
            <a:pPr eaLnBrk="1" hangingPunct="1">
              <a:lnSpc>
                <a:spcPct val="110000"/>
              </a:lnSpc>
            </a:pPr>
            <a:r>
              <a:rPr lang="zh-CN" altLang="en-US" sz="2800" smtClean="0"/>
              <a:t>不能直接对数组名进行赋值。如：</a:t>
            </a:r>
            <a:r>
              <a:rPr lang="en-US" altLang="zh-CN" sz="2800" smtClean="0"/>
              <a:t>intarray=30 </a:t>
            </a:r>
            <a:r>
              <a:rPr lang="zh-CN" altLang="en-US" sz="2800" smtClean="0"/>
              <a:t>是错的。事实上，数组名中存放的是该数组的起始地址。</a:t>
            </a:r>
          </a:p>
          <a:p>
            <a:pPr eaLnBrk="1" hangingPunct="1">
              <a:lnSpc>
                <a:spcPct val="110000"/>
              </a:lnSpc>
            </a:pPr>
            <a:r>
              <a:rPr lang="en-US" altLang="zh-CN" sz="2800" smtClean="0"/>
              <a:t>eg. </a:t>
            </a:r>
            <a:r>
              <a:rPr lang="zh-CN" altLang="en-US" sz="2800" smtClean="0"/>
              <a:t>数组的输入输出</a:t>
            </a:r>
          </a:p>
        </p:txBody>
      </p:sp>
      <p:sp>
        <p:nvSpPr>
          <p:cNvPr id="17412" name="Rectangle 4"/>
          <p:cNvSpPr>
            <a:spLocks noChangeArrowheads="1"/>
          </p:cNvSpPr>
          <p:nvPr/>
        </p:nvSpPr>
        <p:spPr bwMode="auto">
          <a:xfrm>
            <a:off x="465138" y="3757613"/>
            <a:ext cx="8162925" cy="2720975"/>
          </a:xfrm>
          <a:prstGeom prst="rect">
            <a:avLst/>
          </a:prstGeom>
          <a:noFill/>
          <a:ln w="9525">
            <a:noFill/>
            <a:miter lim="800000"/>
            <a:headEnd/>
            <a:tailEnd/>
          </a:ln>
        </p:spPr>
        <p:txBody>
          <a:bodyPr>
            <a:spAutoFit/>
          </a:bodyPr>
          <a:lstStyle/>
          <a:p>
            <a:pPr indent="361950" algn="just">
              <a:lnSpc>
                <a:spcPct val="120000"/>
              </a:lnSpc>
            </a:pPr>
            <a:r>
              <a:rPr lang="en-US" altLang="zh-CN" sz="2400" b="1">
                <a:latin typeface="Times New Roman" pitchFamily="18" charset="0"/>
                <a:ea typeface="楷体_GB2312" pitchFamily="49" charset="-122"/>
              </a:rPr>
              <a:t>int main()</a:t>
            </a:r>
          </a:p>
          <a:p>
            <a:pPr indent="361950" algn="just" eaLnBrk="0" hangingPunct="0">
              <a:lnSpc>
                <a:spcPct val="120000"/>
              </a:lnSpc>
            </a:pPr>
            <a:r>
              <a:rPr lang="en-US" altLang="zh-CN" sz="2400" b="1">
                <a:latin typeface="Times New Roman" pitchFamily="18" charset="0"/>
                <a:ea typeface="楷体_GB2312" pitchFamily="49" charset="-122"/>
              </a:rPr>
              <a:t>   {int  intarray[10], idx;</a:t>
            </a:r>
          </a:p>
          <a:p>
            <a:pPr indent="361950" algn="just" eaLnBrk="0" hangingPunct="0">
              <a:lnSpc>
                <a:spcPct val="120000"/>
              </a:lnSpc>
            </a:pPr>
            <a:r>
              <a:rPr lang="en-US" altLang="zh-CN" sz="2400" b="1">
                <a:latin typeface="Times New Roman" pitchFamily="18" charset="0"/>
                <a:ea typeface="楷体_GB2312" pitchFamily="49" charset="-122"/>
              </a:rPr>
              <a:t>    for (idx = 0; idx &lt;= 9; ++idx)  cin &gt;&gt; intarray[idx] ; </a:t>
            </a:r>
          </a:p>
          <a:p>
            <a:pPr indent="361950" algn="just" eaLnBrk="0" hangingPunct="0">
              <a:lnSpc>
                <a:spcPct val="120000"/>
              </a:lnSpc>
            </a:pPr>
            <a:r>
              <a:rPr lang="en-US" altLang="zh-CN" sz="2400" b="1">
                <a:latin typeface="Times New Roman" pitchFamily="18" charset="0"/>
                <a:ea typeface="楷体_GB2312" pitchFamily="49" charset="-122"/>
              </a:rPr>
              <a:t>    cout &lt;&lt; endl;</a:t>
            </a:r>
          </a:p>
          <a:p>
            <a:pPr indent="361950" algn="just" eaLnBrk="0" hangingPunct="0">
              <a:lnSpc>
                <a:spcPct val="120000"/>
              </a:lnSpc>
            </a:pPr>
            <a:r>
              <a:rPr lang="en-US" altLang="zh-CN" sz="2400" b="1">
                <a:latin typeface="Times New Roman" pitchFamily="18" charset="0"/>
                <a:ea typeface="楷体_GB2312" pitchFamily="49" charset="-122"/>
              </a:rPr>
              <a:t>    for ( idx = 0; idx &lt;= 9; ++idx)  cout &lt;&lt; intarray[idx];</a:t>
            </a:r>
          </a:p>
          <a:p>
            <a:pPr indent="361950" eaLnBrk="0" hangingPunct="0">
              <a:lnSpc>
                <a:spcPct val="120000"/>
              </a:lnSpc>
            </a:pPr>
            <a:r>
              <a:rPr lang="en-US" altLang="zh-CN" sz="2400" b="1">
                <a:latin typeface="Times New Roman" pitchFamily="18" charset="0"/>
                <a:ea typeface="楷体_GB2312" pitchFamily="49" charset="-122"/>
              </a:rPr>
              <a:t>  }</a:t>
            </a:r>
            <a:r>
              <a:rPr lang="en-US" altLang="zh-CN" sz="2400" b="1">
                <a:latin typeface="Times New Roman" pitchFamily="18" charset="0"/>
                <a:ea typeface="宋体" charset="-122"/>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1218" name="Rectangle 2"/>
          <p:cNvSpPr>
            <a:spLocks noGrp="1" noChangeArrowheads="1"/>
          </p:cNvSpPr>
          <p:nvPr>
            <p:ph type="title" idx="4294967295"/>
          </p:nvPr>
        </p:nvSpPr>
        <p:spPr>
          <a:xfrm>
            <a:off x="803275" y="301625"/>
            <a:ext cx="7772400" cy="882650"/>
          </a:xfrm>
        </p:spPr>
        <p:txBody>
          <a:bodyPr/>
          <a:lstStyle/>
          <a:p>
            <a:pPr eaLnBrk="1" hangingPunct="1">
              <a:defRPr/>
            </a:pPr>
            <a:r>
              <a:rPr lang="zh-CN" altLang="en-US" dirty="0" smtClean="0"/>
              <a:t>数组应用</a:t>
            </a:r>
            <a:r>
              <a:rPr lang="en-US" altLang="zh-CN" dirty="0" smtClean="0">
                <a:latin typeface="Times New Roman"/>
              </a:rPr>
              <a:t>—</a:t>
            </a:r>
            <a:r>
              <a:rPr lang="zh-CN" altLang="en-US" dirty="0" smtClean="0">
                <a:latin typeface="Times New Roman"/>
              </a:rPr>
              <a:t>求均值和方差</a:t>
            </a:r>
            <a:endParaRPr lang="zh-CN" altLang="en-US" dirty="0" smtClean="0"/>
          </a:p>
        </p:txBody>
      </p:sp>
      <p:sp>
        <p:nvSpPr>
          <p:cNvPr id="18435" name="Text Box 3"/>
          <p:cNvSpPr txBox="1">
            <a:spLocks noChangeArrowheads="1"/>
          </p:cNvSpPr>
          <p:nvPr/>
        </p:nvSpPr>
        <p:spPr bwMode="auto">
          <a:xfrm>
            <a:off x="617538" y="1035050"/>
            <a:ext cx="8526462" cy="5940425"/>
          </a:xfrm>
          <a:prstGeom prst="rect">
            <a:avLst/>
          </a:prstGeom>
          <a:noFill/>
          <a:ln w="12700" cap="sq">
            <a:noFill/>
            <a:miter lim="800000"/>
            <a:headEnd type="none" w="sm" len="sm"/>
            <a:tailEnd type="none" w="sm" len="sm"/>
          </a:ln>
        </p:spPr>
        <p:txBody>
          <a:bodyPr>
            <a:spAutoFit/>
          </a:bodyPr>
          <a:lstStyle/>
          <a:p>
            <a:pPr>
              <a:spcBef>
                <a:spcPct val="20000"/>
              </a:spcBef>
            </a:pPr>
            <a:r>
              <a:rPr lang="en-US" altLang="zh-CN" sz="2000" b="1"/>
              <a:t>int main()</a:t>
            </a:r>
          </a:p>
          <a:p>
            <a:pPr>
              <a:spcBef>
                <a:spcPct val="20000"/>
              </a:spcBef>
            </a:pPr>
            <a:r>
              <a:rPr lang="en-US" altLang="zh-CN" sz="2000" b="1"/>
              <a:t>{</a:t>
            </a:r>
          </a:p>
          <a:p>
            <a:pPr>
              <a:spcBef>
                <a:spcPct val="20000"/>
              </a:spcBef>
            </a:pPr>
            <a:r>
              <a:rPr lang="en-US" altLang="zh-CN" sz="2000" b="1"/>
              <a:t>	double num[10], avg = 0, dev = 0;</a:t>
            </a:r>
          </a:p>
          <a:p>
            <a:pPr>
              <a:spcBef>
                <a:spcPct val="20000"/>
              </a:spcBef>
            </a:pPr>
            <a:r>
              <a:rPr lang="en-US" altLang="zh-CN" sz="2000" b="1"/>
              <a:t>	int   i;</a:t>
            </a:r>
          </a:p>
          <a:p>
            <a:pPr>
              <a:spcBef>
                <a:spcPct val="20000"/>
              </a:spcBef>
            </a:pPr>
            <a:r>
              <a:rPr lang="en-US" altLang="zh-CN" sz="2000" b="1"/>
              <a:t>	for (i = 0; i &lt; 10; ++i) {</a:t>
            </a:r>
          </a:p>
          <a:p>
            <a:pPr>
              <a:spcBef>
                <a:spcPct val="20000"/>
              </a:spcBef>
            </a:pPr>
            <a:r>
              <a:rPr lang="en-US" altLang="zh-CN" sz="2000" b="1"/>
              <a:t>		cout &lt;&lt; "</a:t>
            </a:r>
            <a:r>
              <a:rPr lang="zh-CN" altLang="en-US" sz="2000" b="1"/>
              <a:t>请输入第</a:t>
            </a:r>
            <a:r>
              <a:rPr lang="en-US" altLang="zh-CN" sz="2000" b="1"/>
              <a:t>" &lt;&lt; i &lt;&lt; "</a:t>
            </a:r>
            <a:r>
              <a:rPr lang="zh-CN" altLang="en-US" sz="2000" b="1"/>
              <a:t>个数：</a:t>
            </a:r>
            <a:r>
              <a:rPr lang="en-US" altLang="zh-CN" sz="2000" b="1"/>
              <a:t>";</a:t>
            </a:r>
          </a:p>
          <a:p>
            <a:pPr>
              <a:spcBef>
                <a:spcPct val="20000"/>
              </a:spcBef>
            </a:pPr>
            <a:r>
              <a:rPr lang="en-US" altLang="zh-CN" sz="2000" b="1"/>
              <a:t>		cin &gt;&gt; num[i];</a:t>
            </a:r>
          </a:p>
          <a:p>
            <a:pPr>
              <a:spcBef>
                <a:spcPct val="20000"/>
              </a:spcBef>
            </a:pPr>
            <a:r>
              <a:rPr lang="en-US" altLang="zh-CN" sz="2000" b="1"/>
              <a:t>	}</a:t>
            </a:r>
          </a:p>
          <a:p>
            <a:pPr>
              <a:spcBef>
                <a:spcPct val="20000"/>
              </a:spcBef>
            </a:pPr>
            <a:r>
              <a:rPr lang="en-US" altLang="zh-CN" sz="2000" b="1"/>
              <a:t>	 for (i = 0; i &lt; 10; ++i)  avg += num[i];</a:t>
            </a:r>
          </a:p>
          <a:p>
            <a:pPr>
              <a:spcBef>
                <a:spcPct val="20000"/>
              </a:spcBef>
            </a:pPr>
            <a:r>
              <a:rPr lang="en-US" altLang="zh-CN" sz="2000" b="1"/>
              <a:t>    	avg /= 10;</a:t>
            </a:r>
          </a:p>
          <a:p>
            <a:pPr>
              <a:spcBef>
                <a:spcPct val="20000"/>
              </a:spcBef>
            </a:pPr>
            <a:r>
              <a:rPr lang="en-US" altLang="zh-CN" sz="2000" b="1"/>
              <a:t>	for ( i = 0; i &lt; 10; ++i)   dev += (num[i] - avg) * (num[i] - avg);</a:t>
            </a:r>
          </a:p>
          <a:p>
            <a:pPr>
              <a:spcBef>
                <a:spcPct val="20000"/>
              </a:spcBef>
            </a:pPr>
            <a:r>
              <a:rPr lang="en-US" altLang="zh-CN" sz="2000" b="1"/>
              <a:t>    	dev /= 10;</a:t>
            </a:r>
          </a:p>
          <a:p>
            <a:pPr>
              <a:spcBef>
                <a:spcPct val="20000"/>
              </a:spcBef>
            </a:pPr>
            <a:r>
              <a:rPr lang="en-US" altLang="zh-CN" sz="2000" b="1"/>
              <a:t>    	cout &lt;&lt; "</a:t>
            </a:r>
            <a:r>
              <a:rPr lang="zh-CN" altLang="en-US" sz="2000" b="1"/>
              <a:t>均值为：</a:t>
            </a:r>
            <a:r>
              <a:rPr lang="en-US" altLang="zh-CN" sz="2000" b="1"/>
              <a:t>" &lt;&lt; avg &lt;&lt; endl;</a:t>
            </a:r>
          </a:p>
          <a:p>
            <a:pPr>
              <a:spcBef>
                <a:spcPct val="20000"/>
              </a:spcBef>
            </a:pPr>
            <a:r>
              <a:rPr lang="en-US" altLang="zh-CN" sz="2000" b="1"/>
              <a:t>    	cout &lt;&lt; "</a:t>
            </a:r>
            <a:r>
              <a:rPr lang="zh-CN" altLang="en-US" sz="2000" b="1"/>
              <a:t>方差为：</a:t>
            </a:r>
            <a:r>
              <a:rPr lang="en-US" altLang="zh-CN" sz="2000" b="1"/>
              <a:t>" &lt;&lt; dev &lt;&lt; endl;</a:t>
            </a:r>
          </a:p>
          <a:p>
            <a:pPr>
              <a:spcBef>
                <a:spcPct val="20000"/>
              </a:spcBef>
            </a:pPr>
            <a:r>
              <a:rPr lang="en-US" altLang="zh-CN" sz="2000" b="1"/>
              <a:t>    return 0;</a:t>
            </a:r>
          </a:p>
          <a:p>
            <a:pPr>
              <a:spcBef>
                <a:spcPct val="20000"/>
              </a:spcBef>
            </a:pPr>
            <a:r>
              <a:rPr lang="en-US" altLang="zh-CN" sz="2000" b="1"/>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6530" name="Rectangle 2"/>
          <p:cNvSpPr>
            <a:spLocks noGrp="1" noChangeArrowheads="1"/>
          </p:cNvSpPr>
          <p:nvPr>
            <p:ph type="title"/>
          </p:nvPr>
        </p:nvSpPr>
        <p:spPr/>
        <p:txBody>
          <a:bodyPr/>
          <a:lstStyle/>
          <a:p>
            <a:pPr eaLnBrk="1" hangingPunct="1">
              <a:defRPr/>
            </a:pPr>
            <a:r>
              <a:rPr lang="zh-CN" altLang="en-US" dirty="0" smtClean="0"/>
              <a:t>使均值方差问题的程序更通用</a:t>
            </a:r>
          </a:p>
        </p:txBody>
      </p:sp>
      <p:sp>
        <p:nvSpPr>
          <p:cNvPr id="19459" name="Rectangle 3"/>
          <p:cNvSpPr>
            <a:spLocks noGrp="1" noChangeArrowheads="1"/>
          </p:cNvSpPr>
          <p:nvPr>
            <p:ph type="body" idx="1"/>
          </p:nvPr>
        </p:nvSpPr>
        <p:spPr>
          <a:xfrm>
            <a:off x="685800" y="1981200"/>
            <a:ext cx="7772400" cy="4614863"/>
          </a:xfrm>
        </p:spPr>
        <p:txBody>
          <a:bodyPr/>
          <a:lstStyle/>
          <a:p>
            <a:pPr eaLnBrk="1" hangingPunct="1">
              <a:lnSpc>
                <a:spcPct val="120000"/>
              </a:lnSpc>
            </a:pPr>
            <a:r>
              <a:rPr lang="zh-CN" altLang="en-US" smtClean="0"/>
              <a:t>方案一：可以将被统计的数字的个数定义成一个符号常量。需要时，可以修改这个符号常量的值，重新编译</a:t>
            </a:r>
          </a:p>
          <a:p>
            <a:pPr eaLnBrk="1" hangingPunct="1">
              <a:lnSpc>
                <a:spcPct val="120000"/>
              </a:lnSpc>
            </a:pPr>
            <a:r>
              <a:rPr lang="zh-CN" altLang="en-US" smtClean="0"/>
              <a:t>方案二：定义一个足够大的数组存放被统计数字的信息，定义一个输入结束标志，用</a:t>
            </a:r>
            <a:r>
              <a:rPr lang="en-US" altLang="zh-CN" smtClean="0"/>
              <a:t>while</a:t>
            </a:r>
            <a:r>
              <a:rPr lang="zh-CN" altLang="en-US" smtClean="0"/>
              <a:t>循环解决这个问题。可参照分数统计程序。不需要重新编译程序</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2242" name="Rectangle 2"/>
          <p:cNvSpPr>
            <a:spLocks noGrp="1" noChangeArrowheads="1"/>
          </p:cNvSpPr>
          <p:nvPr>
            <p:ph type="title"/>
          </p:nvPr>
        </p:nvSpPr>
        <p:spPr>
          <a:xfrm>
            <a:off x="685800" y="260350"/>
            <a:ext cx="7772400" cy="1143000"/>
          </a:xfrm>
        </p:spPr>
        <p:txBody>
          <a:bodyPr/>
          <a:lstStyle/>
          <a:p>
            <a:pPr eaLnBrk="1" hangingPunct="1">
              <a:defRPr/>
            </a:pPr>
            <a:r>
              <a:rPr lang="zh-CN" altLang="en-US" smtClean="0"/>
              <a:t>数组应用</a:t>
            </a:r>
          </a:p>
        </p:txBody>
      </p:sp>
      <p:sp>
        <p:nvSpPr>
          <p:cNvPr id="21507" name="Rectangle 3"/>
          <p:cNvSpPr>
            <a:spLocks noGrp="1" noChangeArrowheads="1"/>
          </p:cNvSpPr>
          <p:nvPr>
            <p:ph type="body" idx="1"/>
          </p:nvPr>
        </p:nvSpPr>
        <p:spPr>
          <a:xfrm>
            <a:off x="236538" y="1403350"/>
            <a:ext cx="8666162" cy="4692650"/>
          </a:xfrm>
        </p:spPr>
        <p:txBody>
          <a:bodyPr/>
          <a:lstStyle/>
          <a:p>
            <a:pPr marL="403225" indent="-403225" eaLnBrk="1" hangingPunct="1">
              <a:lnSpc>
                <a:spcPct val="120000"/>
              </a:lnSpc>
            </a:pPr>
            <a:r>
              <a:rPr lang="zh-CN" altLang="en-US" sz="2800" dirty="0" smtClean="0"/>
              <a:t>从终端输入一串字符，统计字符串中每个字母出现的次数。</a:t>
            </a:r>
          </a:p>
          <a:p>
            <a:pPr marL="403225" indent="-403225" eaLnBrk="1" hangingPunct="1">
              <a:lnSpc>
                <a:spcPct val="120000"/>
              </a:lnSpc>
            </a:pPr>
            <a:r>
              <a:rPr lang="zh-CN" altLang="en-US" sz="2800" dirty="0" smtClean="0"/>
              <a:t>解决方法：</a:t>
            </a:r>
          </a:p>
          <a:p>
            <a:pPr marL="804863" lvl="1" indent="-287338" eaLnBrk="1" hangingPunct="1">
              <a:lnSpc>
                <a:spcPct val="120000"/>
              </a:lnSpc>
              <a:spcBef>
                <a:spcPct val="30000"/>
              </a:spcBef>
            </a:pPr>
            <a:r>
              <a:rPr lang="zh-CN" altLang="en-US" sz="2400" dirty="0" smtClean="0"/>
              <a:t>方法一：用</a:t>
            </a:r>
            <a:r>
              <a:rPr lang="en-US" altLang="zh-CN" sz="2400" dirty="0" smtClean="0"/>
              <a:t>26</a:t>
            </a:r>
            <a:r>
              <a:rPr lang="zh-CN" altLang="en-US" sz="2400" dirty="0" smtClean="0"/>
              <a:t>个整型变量计数</a:t>
            </a:r>
            <a:r>
              <a:rPr lang="en-US" altLang="zh-CN" sz="2400" dirty="0" smtClean="0"/>
              <a:t>26</a:t>
            </a:r>
            <a:r>
              <a:rPr lang="zh-CN" altLang="en-US" sz="2400" dirty="0" smtClean="0"/>
              <a:t>个字母，对输入字符串中的每一字符用</a:t>
            </a:r>
            <a:r>
              <a:rPr lang="en-US" altLang="zh-CN" sz="2400" dirty="0" smtClean="0"/>
              <a:t>switch</a:t>
            </a:r>
            <a:r>
              <a:rPr lang="zh-CN" altLang="en-US" sz="2400" dirty="0" smtClean="0"/>
              <a:t>语句分别计数。</a:t>
            </a:r>
          </a:p>
          <a:p>
            <a:pPr marL="804863" lvl="1" indent="-287338" eaLnBrk="1" hangingPunct="1">
              <a:lnSpc>
                <a:spcPct val="120000"/>
              </a:lnSpc>
              <a:spcBef>
                <a:spcPct val="30000"/>
              </a:spcBef>
            </a:pPr>
            <a:r>
              <a:rPr lang="zh-CN" altLang="en-US" sz="2400" dirty="0" smtClean="0"/>
              <a:t>方法二：用一个</a:t>
            </a:r>
            <a:r>
              <a:rPr lang="en-US" altLang="zh-CN" sz="2400" dirty="0" smtClean="0"/>
              <a:t>26</a:t>
            </a:r>
            <a:r>
              <a:rPr lang="zh-CN" altLang="en-US" sz="2400" dirty="0" smtClean="0"/>
              <a:t>个元素的数组，如</a:t>
            </a:r>
            <a:r>
              <a:rPr lang="en-US" altLang="zh-CN" sz="2400" dirty="0" smtClean="0"/>
              <a:t>num[26], </a:t>
            </a:r>
            <a:r>
              <a:rPr lang="zh-CN" altLang="en-US" sz="2400" dirty="0" smtClean="0"/>
              <a:t>表示计数。</a:t>
            </a:r>
            <a:r>
              <a:rPr lang="en-US" altLang="zh-CN" sz="2400" dirty="0" smtClean="0"/>
              <a:t>num[0]</a:t>
            </a:r>
            <a:r>
              <a:rPr lang="zh-CN" altLang="en-US" sz="2400" dirty="0" smtClean="0"/>
              <a:t>存放</a:t>
            </a:r>
            <a:r>
              <a:rPr lang="en-US" altLang="zh-CN" sz="2400" dirty="0" smtClean="0"/>
              <a:t>a</a:t>
            </a:r>
            <a:r>
              <a:rPr lang="zh-CN" altLang="en-US" sz="2400" dirty="0" smtClean="0"/>
              <a:t>的个数</a:t>
            </a:r>
            <a:r>
              <a:rPr lang="en-US" altLang="zh-CN" sz="2400" dirty="0" smtClean="0"/>
              <a:t>, num[1]</a:t>
            </a:r>
            <a:r>
              <a:rPr lang="zh-CN" altLang="en-US" sz="2400" dirty="0" smtClean="0"/>
              <a:t>存放</a:t>
            </a:r>
            <a:r>
              <a:rPr lang="en-US" altLang="zh-CN" sz="2400" dirty="0" smtClean="0"/>
              <a:t>b</a:t>
            </a:r>
            <a:r>
              <a:rPr lang="zh-CN" altLang="en-US" sz="2400" dirty="0" smtClean="0"/>
              <a:t>的个数</a:t>
            </a:r>
            <a:r>
              <a:rPr lang="en-US" altLang="zh-CN" sz="2400" dirty="0" smtClean="0"/>
              <a:t>…</a:t>
            </a:r>
            <a:r>
              <a:rPr lang="zh-CN" altLang="en-US" sz="2400" dirty="0" smtClean="0"/>
              <a:t>。这样对每一个字符不必用</a:t>
            </a:r>
            <a:r>
              <a:rPr lang="en-US" altLang="zh-CN" sz="2400" dirty="0" smtClean="0"/>
              <a:t>switch</a:t>
            </a:r>
            <a:r>
              <a:rPr lang="zh-CN" altLang="en-US" sz="2400" dirty="0" smtClean="0"/>
              <a:t>，而只需用一个简单的计算：</a:t>
            </a:r>
            <a:br>
              <a:rPr lang="zh-CN" altLang="en-US" sz="2400" dirty="0" smtClean="0"/>
            </a:br>
            <a:r>
              <a:rPr lang="zh-CN" altLang="en-US" sz="2400" dirty="0" smtClean="0"/>
              <a:t> </a:t>
            </a:r>
            <a:r>
              <a:rPr lang="en-US" altLang="zh-CN" sz="2400" dirty="0" smtClean="0"/>
              <a:t>++num[</a:t>
            </a:r>
            <a:r>
              <a:rPr lang="en-US" altLang="zh-CN" sz="2400" dirty="0" err="1" smtClean="0"/>
              <a:t>toupper</a:t>
            </a:r>
            <a:r>
              <a:rPr lang="en-US" altLang="zh-CN" sz="2400" dirty="0" smtClean="0"/>
              <a:t>(</a:t>
            </a:r>
            <a:r>
              <a:rPr lang="en-US" altLang="zh-CN" sz="2400" dirty="0" err="1" smtClean="0"/>
              <a:t>ch</a:t>
            </a:r>
            <a:r>
              <a:rPr lang="en-US" altLang="zh-CN" sz="2400" dirty="0" smtClean="0"/>
              <a:t>) - ’A’]</a:t>
            </a:r>
            <a:r>
              <a:rPr lang="zh-CN" altLang="en-US" sz="2400" dirty="0" smtClean="0"/>
              <a:t>就可以了。</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952500" y="269875"/>
            <a:ext cx="8120063" cy="6497638"/>
          </a:xfrm>
          <a:prstGeom prst="rect">
            <a:avLst/>
          </a:prstGeom>
          <a:noFill/>
          <a:ln w="12700" cap="sq">
            <a:noFill/>
            <a:miter lim="800000"/>
            <a:headEnd type="none" w="sm" len="sm"/>
            <a:tailEnd type="none" w="sm" len="sm"/>
          </a:ln>
        </p:spPr>
        <p:txBody>
          <a:bodyPr>
            <a:spAutoFit/>
          </a:bodyPr>
          <a:lstStyle/>
          <a:p>
            <a:r>
              <a:rPr lang="en-US" altLang="zh-CN" b="1"/>
              <a:t>#include &lt;iostream&gt;</a:t>
            </a:r>
          </a:p>
          <a:p>
            <a:r>
              <a:rPr lang="en-US" altLang="zh-CN" b="1"/>
              <a:t>#include &lt;ctype.h&gt;</a:t>
            </a:r>
          </a:p>
          <a:p>
            <a:r>
              <a:rPr lang="en-US" altLang="zh-CN" b="1"/>
              <a:t>using namespace std;</a:t>
            </a:r>
          </a:p>
          <a:p>
            <a:endParaRPr lang="en-US" altLang="zh-CN" b="1"/>
          </a:p>
          <a:p>
            <a:r>
              <a:rPr lang="en-US" altLang="zh-CN" b="1"/>
              <a:t>int main()</a:t>
            </a:r>
          </a:p>
          <a:p>
            <a:r>
              <a:rPr lang="en-US" altLang="zh-CN" b="1"/>
              <a:t>{ int count[26] = {0}, i;</a:t>
            </a:r>
          </a:p>
          <a:p>
            <a:r>
              <a:rPr lang="en-US" altLang="zh-CN" b="1"/>
              <a:t>  char ch;</a:t>
            </a:r>
          </a:p>
          <a:p>
            <a:endParaRPr lang="en-US" altLang="zh-CN" b="1"/>
          </a:p>
          <a:p>
            <a:r>
              <a:rPr lang="en-US" altLang="zh-CN" b="1"/>
              <a:t>  ch = toupper(cin.get());</a:t>
            </a:r>
          </a:p>
          <a:p>
            <a:r>
              <a:rPr lang="en-US" altLang="zh-CN" b="1"/>
              <a:t>  while (ch&gt;='A' &amp;&amp; ch &lt;='Z')</a:t>
            </a:r>
          </a:p>
          <a:p>
            <a:r>
              <a:rPr lang="en-US" altLang="zh-CN" b="1"/>
              <a:t>    {++count[ch-'A'];   ch = toupper( cin.get()); }</a:t>
            </a:r>
          </a:p>
          <a:p>
            <a:endParaRPr lang="en-US" altLang="zh-CN" b="1"/>
          </a:p>
          <a:p>
            <a:r>
              <a:rPr lang="en-US" altLang="zh-CN" b="1"/>
              <a:t>  for (i=0; i&lt; 26; ++i)    cout &lt;&lt;  count[i] &lt;&lt; '\t';</a:t>
            </a:r>
          </a:p>
          <a:p>
            <a:r>
              <a:rPr lang="en-US" altLang="zh-CN" b="1"/>
              <a:t>  return 0;</a:t>
            </a:r>
          </a:p>
          <a:p>
            <a:r>
              <a:rPr lang="en-US" altLang="zh-CN" b="1"/>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82" name="Rectangle 2"/>
          <p:cNvSpPr>
            <a:spLocks noGrp="1" noChangeArrowheads="1"/>
          </p:cNvSpPr>
          <p:nvPr>
            <p:ph type="title"/>
          </p:nvPr>
        </p:nvSpPr>
        <p:spPr/>
        <p:txBody>
          <a:bodyPr/>
          <a:lstStyle/>
          <a:p>
            <a:pPr eaLnBrk="1" hangingPunct="1">
              <a:defRPr/>
            </a:pPr>
            <a:r>
              <a:rPr lang="zh-CN" altLang="en-US" smtClean="0"/>
              <a:t>第</a:t>
            </a:r>
            <a:r>
              <a:rPr lang="en-US" altLang="zh-CN" smtClean="0"/>
              <a:t>5</a:t>
            </a:r>
            <a:r>
              <a:rPr lang="zh-CN" altLang="en-US" smtClean="0"/>
              <a:t>章 批量数据处理</a:t>
            </a:r>
            <a:r>
              <a:rPr lang="en-US" altLang="zh-CN" smtClean="0">
                <a:latin typeface="Times New Roman"/>
              </a:rPr>
              <a:t>—</a:t>
            </a:r>
            <a:r>
              <a:rPr lang="zh-CN" altLang="en-US" smtClean="0"/>
              <a:t>数组</a:t>
            </a:r>
          </a:p>
        </p:txBody>
      </p:sp>
      <p:sp>
        <p:nvSpPr>
          <p:cNvPr id="23555" name="Rectangle 3"/>
          <p:cNvSpPr>
            <a:spLocks noGrp="1" noChangeArrowheads="1"/>
          </p:cNvSpPr>
          <p:nvPr>
            <p:ph type="body" idx="1"/>
          </p:nvPr>
        </p:nvSpPr>
        <p:spPr>
          <a:xfrm>
            <a:off x="1952625" y="1981200"/>
            <a:ext cx="3051175" cy="4114800"/>
          </a:xfrm>
        </p:spPr>
        <p:txBody>
          <a:bodyPr/>
          <a:lstStyle/>
          <a:p>
            <a:pPr eaLnBrk="1" hangingPunct="1">
              <a:spcBef>
                <a:spcPct val="45000"/>
              </a:spcBef>
            </a:pPr>
            <a:r>
              <a:rPr lang="zh-CN" altLang="en-US" smtClean="0"/>
              <a:t>一维数组</a:t>
            </a:r>
          </a:p>
          <a:p>
            <a:pPr eaLnBrk="1" hangingPunct="1">
              <a:spcBef>
                <a:spcPct val="45000"/>
              </a:spcBef>
            </a:pPr>
            <a:r>
              <a:rPr kumimoji="0" lang="zh-CN" altLang="en-US" smtClean="0"/>
              <a:t>排序和查找</a:t>
            </a:r>
          </a:p>
          <a:p>
            <a:pPr eaLnBrk="1" hangingPunct="1">
              <a:spcBef>
                <a:spcPct val="45000"/>
              </a:spcBef>
            </a:pPr>
            <a:r>
              <a:rPr kumimoji="0" lang="zh-CN" altLang="en-US" smtClean="0"/>
              <a:t>二维数组</a:t>
            </a:r>
          </a:p>
          <a:p>
            <a:pPr eaLnBrk="1" hangingPunct="1">
              <a:spcBef>
                <a:spcPct val="45000"/>
              </a:spcBef>
            </a:pPr>
            <a:r>
              <a:rPr kumimoji="0" lang="zh-CN" altLang="en-US" smtClean="0"/>
              <a:t>字符串</a:t>
            </a:r>
          </a:p>
        </p:txBody>
      </p:sp>
      <p:sp>
        <p:nvSpPr>
          <p:cNvPr id="23556" name="AutoShape 4"/>
          <p:cNvSpPr>
            <a:spLocks noChangeArrowheads="1"/>
          </p:cNvSpPr>
          <p:nvPr/>
        </p:nvSpPr>
        <p:spPr bwMode="auto">
          <a:xfrm rot="-5400000" flipH="1" flipV="1">
            <a:off x="4938713" y="211613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23557" name="AutoShape 5"/>
          <p:cNvSpPr>
            <a:spLocks noChangeArrowheads="1"/>
          </p:cNvSpPr>
          <p:nvPr/>
        </p:nvSpPr>
        <p:spPr bwMode="auto">
          <a:xfrm rot="-5400000" flipH="1" flipV="1">
            <a:off x="4926013" y="283210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23558" name="AutoShape 6"/>
          <p:cNvSpPr>
            <a:spLocks noChangeArrowheads="1"/>
          </p:cNvSpPr>
          <p:nvPr/>
        </p:nvSpPr>
        <p:spPr bwMode="auto">
          <a:xfrm rot="-5400000" flipH="1" flipV="1">
            <a:off x="4926013" y="34925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3559" name="AutoShape 7"/>
          <p:cNvSpPr>
            <a:spLocks noChangeArrowheads="1"/>
          </p:cNvSpPr>
          <p:nvPr/>
        </p:nvSpPr>
        <p:spPr bwMode="auto">
          <a:xfrm rot="-5400000" flipH="1" flipV="1">
            <a:off x="4951413" y="41656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9410" name="Rectangle 2"/>
          <p:cNvSpPr>
            <a:spLocks noGrp="1" noChangeArrowheads="1"/>
          </p:cNvSpPr>
          <p:nvPr>
            <p:ph type="title"/>
          </p:nvPr>
        </p:nvSpPr>
        <p:spPr>
          <a:xfrm>
            <a:off x="685800" y="865188"/>
            <a:ext cx="7772400" cy="1143000"/>
          </a:xfrm>
        </p:spPr>
        <p:txBody>
          <a:bodyPr/>
          <a:lstStyle/>
          <a:p>
            <a:pPr eaLnBrk="1" hangingPunct="1">
              <a:defRPr/>
            </a:pPr>
            <a:r>
              <a:rPr lang="zh-CN" altLang="en-US" smtClean="0"/>
              <a:t>排序和查找</a:t>
            </a:r>
          </a:p>
        </p:txBody>
      </p:sp>
      <p:sp>
        <p:nvSpPr>
          <p:cNvPr id="24579" name="Rectangle 3"/>
          <p:cNvSpPr>
            <a:spLocks noGrp="1" noChangeArrowheads="1"/>
          </p:cNvSpPr>
          <p:nvPr>
            <p:ph type="body" idx="1"/>
          </p:nvPr>
        </p:nvSpPr>
        <p:spPr>
          <a:xfrm>
            <a:off x="1890713" y="2224088"/>
            <a:ext cx="3286125" cy="3871912"/>
          </a:xfrm>
        </p:spPr>
        <p:txBody>
          <a:bodyPr/>
          <a:lstStyle/>
          <a:p>
            <a:pPr eaLnBrk="1" hangingPunct="1">
              <a:lnSpc>
                <a:spcPct val="130000"/>
              </a:lnSpc>
            </a:pPr>
            <a:r>
              <a:rPr lang="zh-CN" altLang="en-US" smtClean="0"/>
              <a:t>顺序查找</a:t>
            </a:r>
          </a:p>
          <a:p>
            <a:pPr eaLnBrk="1" hangingPunct="1">
              <a:lnSpc>
                <a:spcPct val="130000"/>
              </a:lnSpc>
            </a:pPr>
            <a:r>
              <a:rPr lang="zh-CN" altLang="en-US" smtClean="0"/>
              <a:t>二分查找</a:t>
            </a:r>
          </a:p>
          <a:p>
            <a:pPr eaLnBrk="1" hangingPunct="1">
              <a:lnSpc>
                <a:spcPct val="130000"/>
              </a:lnSpc>
            </a:pPr>
            <a:r>
              <a:rPr lang="zh-CN" altLang="en-US" smtClean="0"/>
              <a:t>选择排序法</a:t>
            </a:r>
          </a:p>
          <a:p>
            <a:pPr eaLnBrk="1" hangingPunct="1">
              <a:lnSpc>
                <a:spcPct val="130000"/>
              </a:lnSpc>
            </a:pPr>
            <a:r>
              <a:rPr lang="zh-CN" altLang="en-US" smtClean="0"/>
              <a:t>气泡排序法</a:t>
            </a:r>
          </a:p>
        </p:txBody>
      </p:sp>
      <p:sp>
        <p:nvSpPr>
          <p:cNvPr id="24580" name="AutoShape 4"/>
          <p:cNvSpPr>
            <a:spLocks noChangeArrowheads="1"/>
          </p:cNvSpPr>
          <p:nvPr/>
        </p:nvSpPr>
        <p:spPr bwMode="auto">
          <a:xfrm rot="-5400000" flipH="1" flipV="1">
            <a:off x="4926013" y="247650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24581" name="AutoShape 5"/>
          <p:cNvSpPr>
            <a:spLocks noChangeArrowheads="1"/>
          </p:cNvSpPr>
          <p:nvPr/>
        </p:nvSpPr>
        <p:spPr bwMode="auto">
          <a:xfrm rot="-5400000" flipH="1" flipV="1">
            <a:off x="4951413" y="31496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4582" name="AutoShape 6"/>
          <p:cNvSpPr>
            <a:spLocks noChangeArrowheads="1"/>
          </p:cNvSpPr>
          <p:nvPr/>
        </p:nvSpPr>
        <p:spPr bwMode="auto">
          <a:xfrm rot="-5400000" flipH="1" flipV="1">
            <a:off x="4951413" y="38862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24583" name="AutoShape 7"/>
          <p:cNvSpPr>
            <a:spLocks noChangeArrowheads="1"/>
          </p:cNvSpPr>
          <p:nvPr/>
        </p:nvSpPr>
        <p:spPr bwMode="auto">
          <a:xfrm rot="-5400000" flipH="1" flipV="1">
            <a:off x="4951413" y="4632325"/>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9106" name="Rectangle 2"/>
          <p:cNvSpPr>
            <a:spLocks noGrp="1" noChangeArrowheads="1"/>
          </p:cNvSpPr>
          <p:nvPr>
            <p:ph type="title"/>
          </p:nvPr>
        </p:nvSpPr>
        <p:spPr>
          <a:xfrm>
            <a:off x="685800" y="803275"/>
            <a:ext cx="7772400" cy="1143000"/>
          </a:xfrm>
        </p:spPr>
        <p:txBody>
          <a:bodyPr/>
          <a:lstStyle/>
          <a:p>
            <a:pPr eaLnBrk="1" hangingPunct="1">
              <a:defRPr/>
            </a:pPr>
            <a:r>
              <a:rPr lang="zh-CN" altLang="en-US" smtClean="0"/>
              <a:t>顺序查找</a:t>
            </a:r>
          </a:p>
        </p:txBody>
      </p:sp>
      <p:sp>
        <p:nvSpPr>
          <p:cNvPr id="25603" name="Rectangle 3"/>
          <p:cNvSpPr>
            <a:spLocks noGrp="1" noChangeArrowheads="1"/>
          </p:cNvSpPr>
          <p:nvPr>
            <p:ph type="body" idx="1"/>
          </p:nvPr>
        </p:nvSpPr>
        <p:spPr>
          <a:xfrm>
            <a:off x="685800" y="2235200"/>
            <a:ext cx="7772400" cy="4075113"/>
          </a:xfrm>
        </p:spPr>
        <p:txBody>
          <a:bodyPr/>
          <a:lstStyle/>
          <a:p>
            <a:pPr eaLnBrk="1" hangingPunct="1">
              <a:lnSpc>
                <a:spcPct val="120000"/>
              </a:lnSpc>
            </a:pPr>
            <a:r>
              <a:rPr lang="zh-CN" altLang="en-US" smtClean="0"/>
              <a:t>被查找的数存放在一个数组中</a:t>
            </a:r>
          </a:p>
          <a:p>
            <a:pPr eaLnBrk="1" hangingPunct="1">
              <a:lnSpc>
                <a:spcPct val="120000"/>
              </a:lnSpc>
            </a:pPr>
            <a:r>
              <a:rPr lang="zh-CN" altLang="en-US" smtClean="0"/>
              <a:t>从数组的第一个元素开始，依次往下比较，直到找到要找的元素为止。</a:t>
            </a:r>
          </a:p>
          <a:p>
            <a:pPr eaLnBrk="1" hangingPunct="1">
              <a:lnSpc>
                <a:spcPct val="120000"/>
              </a:lnSpc>
            </a:pPr>
            <a:r>
              <a:rPr lang="zh-CN" altLang="en-US" smtClean="0"/>
              <a:t>如在一整数数组中查找元素</a:t>
            </a:r>
            <a:r>
              <a:rPr lang="en-US" altLang="zh-CN" smtClean="0"/>
              <a:t>x</a:t>
            </a:r>
            <a:r>
              <a:rPr lang="zh-CN" altLang="en-US" smtClean="0"/>
              <a:t>的存储位置</a:t>
            </a:r>
            <a:r>
              <a:rPr lang="en-US" altLang="zh-CN" smtClean="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647700" y="982663"/>
            <a:ext cx="7346950" cy="5745162"/>
          </a:xfrm>
          <a:prstGeom prst="rect">
            <a:avLst/>
          </a:prstGeom>
          <a:noFill/>
          <a:ln w="12700" cap="sq">
            <a:solidFill>
              <a:schemeClr val="tx1"/>
            </a:solidFill>
            <a:miter lim="800000"/>
            <a:headEnd type="none" w="sm" len="sm"/>
            <a:tailEnd type="none" w="sm" len="sm"/>
          </a:ln>
        </p:spPr>
        <p:txBody>
          <a:bodyPr>
            <a:spAutoFit/>
          </a:bodyPr>
          <a:lstStyle/>
          <a:p>
            <a:pPr>
              <a:lnSpc>
                <a:spcPct val="120000"/>
              </a:lnSpc>
            </a:pPr>
            <a:r>
              <a:rPr lang="en-US" altLang="zh-CN" b="1"/>
              <a:t>int main()</a:t>
            </a:r>
          </a:p>
          <a:p>
            <a:pPr>
              <a:lnSpc>
                <a:spcPct val="120000"/>
              </a:lnSpc>
            </a:pPr>
            <a:r>
              <a:rPr lang="en-US" altLang="zh-CN" b="1"/>
              <a:t>{ int  k, x;</a:t>
            </a:r>
          </a:p>
          <a:p>
            <a:pPr>
              <a:lnSpc>
                <a:spcPct val="120000"/>
              </a:lnSpc>
            </a:pPr>
            <a:r>
              <a:rPr lang="en-US" altLang="zh-CN" b="1"/>
              <a:t>  int array[ ] = { 2, 3, 1, 7, 5, 8, 9, 0, 4, 6};</a:t>
            </a:r>
          </a:p>
          <a:p>
            <a:pPr>
              <a:lnSpc>
                <a:spcPct val="120000"/>
              </a:lnSpc>
            </a:pPr>
            <a:r>
              <a:rPr lang="en-US" altLang="zh-CN" b="1"/>
              <a:t>  cout &lt;&lt; "</a:t>
            </a:r>
            <a:r>
              <a:rPr lang="zh-CN" altLang="en-US" b="1"/>
              <a:t>请输入要查找的元素值：</a:t>
            </a:r>
            <a:r>
              <a:rPr lang="en-US" altLang="zh-CN" b="1"/>
              <a:t>"; </a:t>
            </a:r>
          </a:p>
          <a:p>
            <a:pPr>
              <a:lnSpc>
                <a:spcPct val="120000"/>
              </a:lnSpc>
            </a:pPr>
            <a:r>
              <a:rPr lang="en-US" altLang="zh-CN" b="1"/>
              <a:t>  cin &gt;&gt; x;</a:t>
            </a:r>
          </a:p>
          <a:p>
            <a:pPr>
              <a:lnSpc>
                <a:spcPct val="120000"/>
              </a:lnSpc>
            </a:pPr>
            <a:r>
              <a:rPr lang="en-US" altLang="zh-CN" b="1"/>
              <a:t>  for (k = 0; k &lt; 10; ++k)</a:t>
            </a:r>
          </a:p>
          <a:p>
            <a:pPr>
              <a:lnSpc>
                <a:spcPct val="120000"/>
              </a:lnSpc>
            </a:pPr>
            <a:r>
              <a:rPr lang="en-US" altLang="zh-CN" b="1"/>
              <a:t>    if (x == array[k]) </a:t>
            </a:r>
          </a:p>
          <a:p>
            <a:pPr>
              <a:lnSpc>
                <a:spcPct val="120000"/>
              </a:lnSpc>
            </a:pPr>
            <a:r>
              <a:rPr lang="en-US" altLang="zh-CN" b="1"/>
              <a:t>           { cout &lt;&lt; k; break;}</a:t>
            </a:r>
          </a:p>
          <a:p>
            <a:pPr>
              <a:lnSpc>
                <a:spcPct val="120000"/>
              </a:lnSpc>
            </a:pPr>
            <a:r>
              <a:rPr lang="en-US" altLang="zh-CN" b="1"/>
              <a:t>  if (k == 10) cout &lt;&lt; "not found";</a:t>
            </a:r>
          </a:p>
          <a:p>
            <a:pPr>
              <a:lnSpc>
                <a:spcPct val="120000"/>
              </a:lnSpc>
            </a:pPr>
            <a:r>
              <a:rPr lang="en-US" altLang="zh-CN" b="1"/>
              <a:t>  return 0;</a:t>
            </a:r>
          </a:p>
          <a:p>
            <a:pPr>
              <a:lnSpc>
                <a:spcPct val="120000"/>
              </a:lnSpc>
            </a:pPr>
            <a:r>
              <a:rPr lang="en-US" altLang="zh-CN" b="1"/>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1154" name="Rectangle 2"/>
          <p:cNvSpPr>
            <a:spLocks noGrp="1" noChangeArrowheads="1"/>
          </p:cNvSpPr>
          <p:nvPr>
            <p:ph type="title"/>
          </p:nvPr>
        </p:nvSpPr>
        <p:spPr/>
        <p:txBody>
          <a:bodyPr/>
          <a:lstStyle/>
          <a:p>
            <a:pPr eaLnBrk="1" hangingPunct="1">
              <a:defRPr/>
            </a:pPr>
            <a:r>
              <a:rPr lang="zh-CN" altLang="en-US" smtClean="0"/>
              <a:t>排序与查找</a:t>
            </a:r>
          </a:p>
        </p:txBody>
      </p:sp>
      <p:sp>
        <p:nvSpPr>
          <p:cNvPr id="27651" name="Rectangle 3"/>
          <p:cNvSpPr>
            <a:spLocks noGrp="1" noChangeArrowheads="1"/>
          </p:cNvSpPr>
          <p:nvPr>
            <p:ph type="body" idx="1"/>
          </p:nvPr>
        </p:nvSpPr>
        <p:spPr>
          <a:xfrm>
            <a:off x="1890713" y="2224088"/>
            <a:ext cx="3286125" cy="3871912"/>
          </a:xfrm>
        </p:spPr>
        <p:txBody>
          <a:bodyPr/>
          <a:lstStyle/>
          <a:p>
            <a:pPr eaLnBrk="1" hangingPunct="1">
              <a:lnSpc>
                <a:spcPct val="130000"/>
              </a:lnSpc>
            </a:pPr>
            <a:r>
              <a:rPr lang="zh-CN" altLang="en-US" smtClean="0"/>
              <a:t>顺序查找</a:t>
            </a:r>
          </a:p>
          <a:p>
            <a:pPr eaLnBrk="1" hangingPunct="1">
              <a:lnSpc>
                <a:spcPct val="130000"/>
              </a:lnSpc>
            </a:pPr>
            <a:r>
              <a:rPr lang="zh-CN" altLang="en-US" smtClean="0"/>
              <a:t>二分查找</a:t>
            </a:r>
          </a:p>
          <a:p>
            <a:pPr eaLnBrk="1" hangingPunct="1">
              <a:lnSpc>
                <a:spcPct val="130000"/>
              </a:lnSpc>
            </a:pPr>
            <a:r>
              <a:rPr lang="zh-CN" altLang="en-US" smtClean="0"/>
              <a:t>选择排序法</a:t>
            </a:r>
          </a:p>
          <a:p>
            <a:pPr eaLnBrk="1" hangingPunct="1">
              <a:lnSpc>
                <a:spcPct val="130000"/>
              </a:lnSpc>
            </a:pPr>
            <a:r>
              <a:rPr lang="zh-CN" altLang="en-US" smtClean="0"/>
              <a:t>气泡排序法</a:t>
            </a:r>
          </a:p>
        </p:txBody>
      </p:sp>
      <p:sp>
        <p:nvSpPr>
          <p:cNvPr id="27652" name="AutoShape 4"/>
          <p:cNvSpPr>
            <a:spLocks noChangeArrowheads="1"/>
          </p:cNvSpPr>
          <p:nvPr/>
        </p:nvSpPr>
        <p:spPr bwMode="auto">
          <a:xfrm rot="-5400000" flipH="1" flipV="1">
            <a:off x="4926013" y="24765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27653" name="AutoShape 5"/>
          <p:cNvSpPr>
            <a:spLocks noChangeArrowheads="1"/>
          </p:cNvSpPr>
          <p:nvPr/>
        </p:nvSpPr>
        <p:spPr bwMode="auto">
          <a:xfrm rot="-5400000" flipH="1" flipV="1">
            <a:off x="4951413" y="314960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27654" name="AutoShape 6"/>
          <p:cNvSpPr>
            <a:spLocks noChangeArrowheads="1"/>
          </p:cNvSpPr>
          <p:nvPr/>
        </p:nvSpPr>
        <p:spPr bwMode="auto">
          <a:xfrm rot="-5400000" flipH="1" flipV="1">
            <a:off x="4951413" y="3886200"/>
            <a:ext cx="304800" cy="457200"/>
          </a:xfrm>
          <a:prstGeom prst="triangle">
            <a:avLst>
              <a:gd name="adj" fmla="val 50000"/>
            </a:avLst>
          </a:prstGeom>
          <a:solidFill>
            <a:schemeClr val="folHlink"/>
          </a:solidFill>
          <a:ln w="9525">
            <a:solidFill>
              <a:schemeClr val="folHlink"/>
            </a:solidFill>
            <a:miter lim="800000"/>
            <a:headEnd/>
            <a:tailEnd/>
          </a:ln>
        </p:spPr>
        <p:txBody>
          <a:bodyPr wrap="none" anchor="ctr"/>
          <a:lstStyle/>
          <a:p>
            <a:endParaRPr lang="zh-CN" altLang="en-US"/>
          </a:p>
        </p:txBody>
      </p:sp>
      <p:sp>
        <p:nvSpPr>
          <p:cNvPr id="27655" name="AutoShape 7"/>
          <p:cNvSpPr>
            <a:spLocks noChangeArrowheads="1"/>
          </p:cNvSpPr>
          <p:nvPr/>
        </p:nvSpPr>
        <p:spPr bwMode="auto">
          <a:xfrm rot="-5400000" flipH="1" flipV="1">
            <a:off x="4951413" y="4632325"/>
            <a:ext cx="304800" cy="457200"/>
          </a:xfrm>
          <a:prstGeom prst="triangle">
            <a:avLst>
              <a:gd name="adj" fmla="val 50000"/>
            </a:avLst>
          </a:prstGeom>
          <a:solidFill>
            <a:schemeClr val="folHlink"/>
          </a:solidFill>
          <a:ln w="9525">
            <a:solidFill>
              <a:schemeClr val="folHlink"/>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2002" name="Rectangle 2"/>
          <p:cNvSpPr>
            <a:spLocks noGrp="1" noChangeArrowheads="1"/>
          </p:cNvSpPr>
          <p:nvPr>
            <p:ph type="title"/>
          </p:nvPr>
        </p:nvSpPr>
        <p:spPr>
          <a:xfrm>
            <a:off x="685800" y="322263"/>
            <a:ext cx="7772400" cy="1143000"/>
          </a:xfrm>
        </p:spPr>
        <p:txBody>
          <a:bodyPr/>
          <a:lstStyle/>
          <a:p>
            <a:pPr eaLnBrk="1" hangingPunct="1">
              <a:defRPr/>
            </a:pPr>
            <a:r>
              <a:rPr lang="zh-CN" altLang="en-US" smtClean="0"/>
              <a:t>一维数组</a:t>
            </a:r>
          </a:p>
        </p:txBody>
      </p:sp>
      <p:sp>
        <p:nvSpPr>
          <p:cNvPr id="9219" name="Rectangle 3"/>
          <p:cNvSpPr>
            <a:spLocks noGrp="1" noChangeArrowheads="1"/>
          </p:cNvSpPr>
          <p:nvPr>
            <p:ph type="body" idx="1"/>
          </p:nvPr>
        </p:nvSpPr>
        <p:spPr>
          <a:xfrm>
            <a:off x="685800" y="1465263"/>
            <a:ext cx="8218488" cy="5207000"/>
          </a:xfrm>
        </p:spPr>
        <p:txBody>
          <a:bodyPr/>
          <a:lstStyle/>
          <a:p>
            <a:pPr eaLnBrk="1" hangingPunct="1">
              <a:lnSpc>
                <a:spcPct val="90000"/>
              </a:lnSpc>
            </a:pPr>
            <a:r>
              <a:rPr lang="zh-CN" altLang="en-US" dirty="0" smtClean="0"/>
              <a:t>有时，我们需要存储一批同类型的数据，如求十个数的均值和方差。</a:t>
            </a:r>
          </a:p>
          <a:p>
            <a:pPr eaLnBrk="1" hangingPunct="1">
              <a:lnSpc>
                <a:spcPct val="90000"/>
              </a:lnSpc>
            </a:pPr>
            <a:r>
              <a:rPr lang="zh-CN" altLang="en-US" dirty="0" smtClean="0"/>
              <a:t>解决方案：可以定义十个</a:t>
            </a:r>
            <a:r>
              <a:rPr lang="en-US" altLang="zh-CN" dirty="0" smtClean="0"/>
              <a:t>double</a:t>
            </a:r>
            <a:r>
              <a:rPr lang="zh-CN" altLang="en-US" dirty="0" smtClean="0"/>
              <a:t>型的变量</a:t>
            </a:r>
            <a:r>
              <a:rPr lang="en-US" altLang="zh-CN" dirty="0" smtClean="0"/>
              <a:t>n1, …,n10</a:t>
            </a:r>
            <a:r>
              <a:rPr lang="zh-CN" altLang="en-US" dirty="0" smtClean="0"/>
              <a:t>，然后将十个数相加后除</a:t>
            </a:r>
            <a:r>
              <a:rPr lang="en-US" altLang="zh-CN" dirty="0" smtClean="0"/>
              <a:t>10</a:t>
            </a:r>
            <a:r>
              <a:rPr lang="zh-CN" altLang="en-US" dirty="0" smtClean="0"/>
              <a:t>，得到均值。再通过这十个数和均值求得方差。</a:t>
            </a:r>
          </a:p>
          <a:p>
            <a:pPr eaLnBrk="1" hangingPunct="1">
              <a:lnSpc>
                <a:spcPct val="90000"/>
              </a:lnSpc>
            </a:pPr>
            <a:r>
              <a:rPr lang="zh-CN" altLang="en-US" dirty="0" smtClean="0"/>
              <a:t>缺点：</a:t>
            </a:r>
          </a:p>
          <a:p>
            <a:pPr lvl="1" eaLnBrk="1" hangingPunct="1">
              <a:lnSpc>
                <a:spcPct val="90000"/>
              </a:lnSpc>
            </a:pPr>
            <a:r>
              <a:rPr lang="zh-CN" altLang="en-US" dirty="0" smtClean="0"/>
              <a:t>定义了十个变量。要是求</a:t>
            </a:r>
            <a:r>
              <a:rPr lang="en-US" altLang="zh-CN" dirty="0" smtClean="0"/>
              <a:t>100</a:t>
            </a:r>
            <a:r>
              <a:rPr lang="zh-CN" altLang="en-US" dirty="0" smtClean="0"/>
              <a:t>个数的均值和方差就要定义</a:t>
            </a:r>
            <a:r>
              <a:rPr lang="en-US" altLang="zh-CN" dirty="0" smtClean="0"/>
              <a:t>100</a:t>
            </a:r>
            <a:r>
              <a:rPr lang="zh-CN" altLang="en-US" dirty="0" smtClean="0"/>
              <a:t>个变量</a:t>
            </a:r>
          </a:p>
          <a:p>
            <a:pPr lvl="1" eaLnBrk="1" hangingPunct="1">
              <a:lnSpc>
                <a:spcPct val="90000"/>
              </a:lnSpc>
            </a:pPr>
            <a:r>
              <a:rPr lang="zh-CN" altLang="en-US" dirty="0" smtClean="0"/>
              <a:t>程序只能用顺序结构</a:t>
            </a:r>
          </a:p>
          <a:p>
            <a:pPr lvl="1" eaLnBrk="1" hangingPunct="1">
              <a:lnSpc>
                <a:spcPct val="90000"/>
              </a:lnSpc>
            </a:pPr>
            <a:r>
              <a:rPr lang="zh-CN" altLang="en-US" dirty="0" smtClean="0"/>
              <a:t>如果数字个数发生变化，程序就得重写</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2178" name="Rectangle 2"/>
          <p:cNvSpPr>
            <a:spLocks noGrp="1" noChangeArrowheads="1"/>
          </p:cNvSpPr>
          <p:nvPr>
            <p:ph type="title"/>
          </p:nvPr>
        </p:nvSpPr>
        <p:spPr>
          <a:xfrm>
            <a:off x="685800" y="127000"/>
            <a:ext cx="7772400" cy="946150"/>
          </a:xfrm>
        </p:spPr>
        <p:txBody>
          <a:bodyPr/>
          <a:lstStyle/>
          <a:p>
            <a:pPr eaLnBrk="1" hangingPunct="1">
              <a:defRPr/>
            </a:pPr>
            <a:r>
              <a:rPr lang="zh-CN" altLang="en-US" smtClean="0"/>
              <a:t>二分查找</a:t>
            </a:r>
          </a:p>
        </p:txBody>
      </p:sp>
      <p:sp>
        <p:nvSpPr>
          <p:cNvPr id="28675" name="Rectangle 3"/>
          <p:cNvSpPr>
            <a:spLocks noGrp="1" noChangeArrowheads="1"/>
          </p:cNvSpPr>
          <p:nvPr>
            <p:ph type="body" idx="1"/>
          </p:nvPr>
        </p:nvSpPr>
        <p:spPr>
          <a:xfrm>
            <a:off x="284163" y="1073150"/>
            <a:ext cx="8859837" cy="4652963"/>
          </a:xfrm>
        </p:spPr>
        <p:txBody>
          <a:bodyPr/>
          <a:lstStyle/>
          <a:p>
            <a:pPr eaLnBrk="1" hangingPunct="1">
              <a:lnSpc>
                <a:spcPct val="105000"/>
              </a:lnSpc>
            </a:pPr>
            <a:r>
              <a:rPr lang="zh-CN" altLang="en-US" sz="2400" smtClean="0"/>
              <a:t>数组元素已按某一顺序排序，如数字的大小顺序、字母的字母序等。以下讨论中都假设是按升序排序。</a:t>
            </a:r>
          </a:p>
          <a:p>
            <a:pPr eaLnBrk="1" hangingPunct="1">
              <a:lnSpc>
                <a:spcPct val="105000"/>
              </a:lnSpc>
            </a:pPr>
            <a:r>
              <a:rPr lang="zh-CN" altLang="en-US" sz="2400" smtClean="0"/>
              <a:t>过程：</a:t>
            </a:r>
          </a:p>
          <a:p>
            <a:pPr lvl="1" eaLnBrk="1" hangingPunct="1">
              <a:lnSpc>
                <a:spcPct val="105000"/>
              </a:lnSpc>
            </a:pPr>
            <a:r>
              <a:rPr lang="zh-CN" altLang="en-US" sz="2400" smtClean="0"/>
              <a:t>设定查找范围的上下界：</a:t>
            </a:r>
            <a:r>
              <a:rPr lang="en-US" altLang="zh-CN" sz="2400" smtClean="0"/>
              <a:t>lh, rh</a:t>
            </a:r>
          </a:p>
          <a:p>
            <a:pPr lvl="1" eaLnBrk="1" hangingPunct="1">
              <a:lnSpc>
                <a:spcPct val="105000"/>
              </a:lnSpc>
            </a:pPr>
            <a:r>
              <a:rPr lang="zh-CN" altLang="en-US" sz="2400" smtClean="0"/>
              <a:t>找出中间元素的位置：</a:t>
            </a:r>
            <a:r>
              <a:rPr lang="en-US" altLang="zh-CN" sz="2400" smtClean="0"/>
              <a:t>mid = ( lh + rh ) / 2</a:t>
            </a:r>
          </a:p>
          <a:p>
            <a:pPr lvl="1" eaLnBrk="1" hangingPunct="1">
              <a:lnSpc>
                <a:spcPct val="105000"/>
              </a:lnSpc>
            </a:pPr>
            <a:r>
              <a:rPr lang="zh-CN" altLang="en-US" sz="2400" smtClean="0"/>
              <a:t>比较中间元素与欲查找的元素 </a:t>
            </a:r>
            <a:r>
              <a:rPr lang="en-US" altLang="zh-CN" sz="2400" smtClean="0"/>
              <a:t>key</a:t>
            </a:r>
            <a:r>
              <a:rPr lang="zh-CN" altLang="en-US" sz="2400" smtClean="0"/>
              <a:t>。如 </a:t>
            </a:r>
            <a:r>
              <a:rPr lang="en-US" altLang="zh-CN" sz="2400" smtClean="0"/>
              <a:t>key </a:t>
            </a:r>
            <a:r>
              <a:rPr lang="zh-CN" altLang="en-US" sz="2400" smtClean="0"/>
              <a:t>等于中间元素，则 </a:t>
            </a:r>
            <a:r>
              <a:rPr lang="en-US" altLang="zh-CN" sz="2400" smtClean="0"/>
              <a:t>mid </a:t>
            </a:r>
            <a:r>
              <a:rPr lang="zh-CN" altLang="en-US" sz="2400" smtClean="0"/>
              <a:t>就是要查找的元素的位置；如 </a:t>
            </a:r>
            <a:r>
              <a:rPr lang="en-US" altLang="zh-CN" sz="2400" smtClean="0"/>
              <a:t>key &gt; </a:t>
            </a:r>
            <a:r>
              <a:rPr lang="zh-CN" altLang="en-US" sz="2400" smtClean="0"/>
              <a:t>中间元素，则从 </a:t>
            </a:r>
            <a:r>
              <a:rPr lang="en-US" altLang="zh-CN" sz="2400" smtClean="0"/>
              <a:t>lh – mid </a:t>
            </a:r>
            <a:r>
              <a:rPr lang="zh-CN" altLang="en-US" sz="2400" smtClean="0"/>
              <a:t>的这些元素不可能是要查找的元素，修正查找范围为 </a:t>
            </a:r>
            <a:r>
              <a:rPr lang="en-US" altLang="zh-CN" sz="2400" smtClean="0"/>
              <a:t>lh = mid + 1</a:t>
            </a:r>
            <a:r>
              <a:rPr lang="zh-CN" altLang="en-US" sz="2400" smtClean="0"/>
              <a:t>到 </a:t>
            </a:r>
            <a:r>
              <a:rPr lang="en-US" altLang="zh-CN" sz="2400" smtClean="0"/>
              <a:t>rh</a:t>
            </a:r>
            <a:r>
              <a:rPr lang="zh-CN" altLang="en-US" sz="2400" smtClean="0"/>
              <a:t>；如</a:t>
            </a:r>
            <a:r>
              <a:rPr lang="en-US" altLang="zh-CN" sz="2400" smtClean="0"/>
              <a:t>key &lt; </a:t>
            </a:r>
            <a:r>
              <a:rPr lang="zh-CN" altLang="en-US" sz="2400" smtClean="0"/>
              <a:t>中间元素，则从</a:t>
            </a:r>
            <a:r>
              <a:rPr lang="en-US" altLang="zh-CN" sz="2400" smtClean="0"/>
              <a:t>mid - rh</a:t>
            </a:r>
            <a:r>
              <a:rPr lang="zh-CN" altLang="en-US" sz="2400" smtClean="0"/>
              <a:t>的这些元素不可能是要查找的元素，修正查找范围为 </a:t>
            </a:r>
            <a:r>
              <a:rPr lang="en-US" altLang="zh-CN" sz="2400" smtClean="0"/>
              <a:t>lh </a:t>
            </a:r>
            <a:r>
              <a:rPr lang="zh-CN" altLang="en-US" sz="2400" smtClean="0"/>
              <a:t>到 </a:t>
            </a:r>
            <a:r>
              <a:rPr lang="en-US" altLang="zh-CN" sz="2400" smtClean="0"/>
              <a:t>rh = mid - 1</a:t>
            </a:r>
            <a:r>
              <a:rPr lang="zh-CN" altLang="en-US" sz="2400" smtClean="0"/>
              <a:t>；如 </a:t>
            </a:r>
            <a:r>
              <a:rPr lang="en-US" altLang="zh-CN" sz="2400" smtClean="0"/>
              <a:t>lh &gt; rh</a:t>
            </a:r>
            <a:r>
              <a:rPr lang="zh-CN" altLang="en-US" sz="2400" smtClean="0"/>
              <a:t>，则要查找的元素不存在，否则返回第二步。</a:t>
            </a:r>
          </a:p>
          <a:p>
            <a:pPr eaLnBrk="1" hangingPunct="1">
              <a:lnSpc>
                <a:spcPct val="105000"/>
              </a:lnSpc>
            </a:pPr>
            <a:r>
              <a:rPr lang="zh-CN" altLang="en-US" sz="2400" smtClean="0"/>
              <a:t>如在数组 </a:t>
            </a:r>
            <a:r>
              <a:rPr lang="en-US" altLang="zh-CN" sz="2400" smtClean="0"/>
              <a:t>CityTable </a:t>
            </a:r>
            <a:r>
              <a:rPr lang="zh-CN" altLang="en-US" sz="2400" smtClean="0"/>
              <a:t>中查找元素 </a:t>
            </a:r>
            <a:r>
              <a:rPr lang="en-US" altLang="zh-CN" sz="2400" smtClean="0"/>
              <a:t>San Francisco </a:t>
            </a:r>
            <a:r>
              <a:rPr lang="zh-CN" altLang="en-US" sz="2400" smtClean="0"/>
              <a:t>的过程如下所示。</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3202" name="Rectangle 2"/>
          <p:cNvSpPr>
            <a:spLocks noGrp="1" noChangeArrowheads="1"/>
          </p:cNvSpPr>
          <p:nvPr>
            <p:ph type="title"/>
          </p:nvPr>
        </p:nvSpPr>
        <p:spPr>
          <a:xfrm>
            <a:off x="685800" y="360363"/>
            <a:ext cx="7772400" cy="1143000"/>
          </a:xfrm>
        </p:spPr>
        <p:txBody>
          <a:bodyPr/>
          <a:lstStyle/>
          <a:p>
            <a:pPr eaLnBrk="1" hangingPunct="1">
              <a:defRPr/>
            </a:pPr>
            <a:r>
              <a:rPr lang="zh-CN" altLang="en-US" smtClean="0"/>
              <a:t>二分查找过程</a:t>
            </a:r>
          </a:p>
        </p:txBody>
      </p:sp>
      <p:graphicFrame>
        <p:nvGraphicFramePr>
          <p:cNvPr id="2483203" name="Group 3"/>
          <p:cNvGraphicFramePr>
            <a:graphicFrameLocks noGrp="1"/>
          </p:cNvGraphicFramePr>
          <p:nvPr/>
        </p:nvGraphicFramePr>
        <p:xfrm>
          <a:off x="252413" y="1858963"/>
          <a:ext cx="2517775" cy="4637091"/>
        </p:xfrm>
        <a:graphic>
          <a:graphicData uri="http://schemas.openxmlformats.org/drawingml/2006/table">
            <a:tbl>
              <a:tblPr/>
              <a:tblGrid>
                <a:gridCol w="498475"/>
                <a:gridCol w="2019300"/>
              </a:tblGrid>
              <a:tr h="388938">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0</a:t>
                      </a:r>
                    </a:p>
                  </a:txBody>
                  <a:tcPr marL="45720" marR="4572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Atlanta</a:t>
                      </a:r>
                    </a:p>
                  </a:txBody>
                  <a:tcPr marL="45720" marR="4572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8735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1</a:t>
                      </a:r>
                    </a:p>
                  </a:txBody>
                  <a:tcPr marL="45720" marR="4572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Boston</a:t>
                      </a:r>
                    </a:p>
                  </a:txBody>
                  <a:tcPr marL="45720" marR="4572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857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2</a:t>
                      </a:r>
                    </a:p>
                  </a:txBody>
                  <a:tcPr marL="45720" marR="4572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Chicago</a:t>
                      </a:r>
                    </a:p>
                  </a:txBody>
                  <a:tcPr marL="45720" marR="4572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857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3</a:t>
                      </a:r>
                    </a:p>
                  </a:txBody>
                  <a:tcPr marL="45720" marR="4572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Denver</a:t>
                      </a:r>
                    </a:p>
                  </a:txBody>
                  <a:tcPr marL="45720" marR="4572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8735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4</a:t>
                      </a:r>
                    </a:p>
                  </a:txBody>
                  <a:tcPr marL="45720" marR="4572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Detroit</a:t>
                      </a:r>
                    </a:p>
                  </a:txBody>
                  <a:tcPr marL="45720" marR="4572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857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5</a:t>
                      </a:r>
                    </a:p>
                  </a:txBody>
                  <a:tcPr marL="45720" marR="4572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hlink"/>
                          </a:solidFill>
                          <a:effectLst/>
                          <a:latin typeface="Times New Roman" pitchFamily="18" charset="0"/>
                          <a:ea typeface="楷体_GB2312" pitchFamily="49" charset="-122"/>
                        </a:rPr>
                        <a:t>Houston</a:t>
                      </a:r>
                    </a:p>
                  </a:txBody>
                  <a:tcPr marL="45720" marR="4572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841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6</a:t>
                      </a:r>
                    </a:p>
                  </a:txBody>
                  <a:tcPr marL="45720" marR="4572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Los Angeles</a:t>
                      </a:r>
                    </a:p>
                  </a:txBody>
                  <a:tcPr marL="45720" marR="4572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8735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7</a:t>
                      </a:r>
                    </a:p>
                  </a:txBody>
                  <a:tcPr marL="45720" marR="4572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Miami</a:t>
                      </a:r>
                    </a:p>
                  </a:txBody>
                  <a:tcPr marL="45720" marR="4572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857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8</a:t>
                      </a:r>
                    </a:p>
                  </a:txBody>
                  <a:tcPr marL="45720" marR="4572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New York</a:t>
                      </a:r>
                    </a:p>
                  </a:txBody>
                  <a:tcPr marL="45720" marR="4572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857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9</a:t>
                      </a:r>
                    </a:p>
                  </a:txBody>
                  <a:tcPr marL="45720" marR="4572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Philadelphia</a:t>
                      </a:r>
                    </a:p>
                  </a:txBody>
                  <a:tcPr marL="45720" marR="4572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8735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10</a:t>
                      </a:r>
                    </a:p>
                  </a:txBody>
                  <a:tcPr marL="45720" marR="4572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San Francisco</a:t>
                      </a:r>
                    </a:p>
                  </a:txBody>
                  <a:tcPr marL="45720" marR="4572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85763">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11</a:t>
                      </a:r>
                    </a:p>
                  </a:txBody>
                  <a:tcPr marL="45720" marR="45720" marT="0" marB="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rPr>
                        <a:t>Seattle </a:t>
                      </a:r>
                    </a:p>
                  </a:txBody>
                  <a:tcPr marL="45720" marR="45720" marT="0" marB="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pSp>
        <p:nvGrpSpPr>
          <p:cNvPr id="2" name="Group 44"/>
          <p:cNvGrpSpPr>
            <a:grpSpLocks/>
          </p:cNvGrpSpPr>
          <p:nvPr/>
        </p:nvGrpSpPr>
        <p:grpSpPr bwMode="auto">
          <a:xfrm>
            <a:off x="3232150" y="1858963"/>
            <a:ext cx="2498725" cy="4637087"/>
            <a:chOff x="2297" y="1171"/>
            <a:chExt cx="1313" cy="2560"/>
          </a:xfrm>
        </p:grpSpPr>
        <p:sp>
          <p:nvSpPr>
            <p:cNvPr id="29800" name="Rectangle 45"/>
            <p:cNvSpPr>
              <a:spLocks noChangeArrowheads="1"/>
            </p:cNvSpPr>
            <p:nvPr/>
          </p:nvSpPr>
          <p:spPr bwMode="auto">
            <a:xfrm>
              <a:off x="2557" y="3518"/>
              <a:ext cx="1053"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Seattle </a:t>
              </a:r>
            </a:p>
          </p:txBody>
        </p:sp>
        <p:sp>
          <p:nvSpPr>
            <p:cNvPr id="29801" name="Rectangle 46"/>
            <p:cNvSpPr>
              <a:spLocks noChangeArrowheads="1"/>
            </p:cNvSpPr>
            <p:nvPr/>
          </p:nvSpPr>
          <p:spPr bwMode="auto">
            <a:xfrm>
              <a:off x="2297" y="3518"/>
              <a:ext cx="260"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11</a:t>
              </a:r>
            </a:p>
          </p:txBody>
        </p:sp>
        <p:sp>
          <p:nvSpPr>
            <p:cNvPr id="29802" name="Rectangle 47"/>
            <p:cNvSpPr>
              <a:spLocks noChangeArrowheads="1"/>
            </p:cNvSpPr>
            <p:nvPr/>
          </p:nvSpPr>
          <p:spPr bwMode="auto">
            <a:xfrm>
              <a:off x="2557" y="3304"/>
              <a:ext cx="1053" cy="214"/>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San Francisco</a:t>
              </a:r>
            </a:p>
          </p:txBody>
        </p:sp>
        <p:sp>
          <p:nvSpPr>
            <p:cNvPr id="29803" name="Rectangle 48"/>
            <p:cNvSpPr>
              <a:spLocks noChangeArrowheads="1"/>
            </p:cNvSpPr>
            <p:nvPr/>
          </p:nvSpPr>
          <p:spPr bwMode="auto">
            <a:xfrm>
              <a:off x="2297" y="3304"/>
              <a:ext cx="260" cy="214"/>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10</a:t>
              </a:r>
            </a:p>
          </p:txBody>
        </p:sp>
        <p:sp>
          <p:nvSpPr>
            <p:cNvPr id="29804" name="Rectangle 49"/>
            <p:cNvSpPr>
              <a:spLocks noChangeArrowheads="1"/>
            </p:cNvSpPr>
            <p:nvPr/>
          </p:nvSpPr>
          <p:spPr bwMode="auto">
            <a:xfrm>
              <a:off x="2557" y="3091"/>
              <a:ext cx="1053"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Philadelphia</a:t>
              </a:r>
            </a:p>
          </p:txBody>
        </p:sp>
        <p:sp>
          <p:nvSpPr>
            <p:cNvPr id="29805" name="Rectangle 50"/>
            <p:cNvSpPr>
              <a:spLocks noChangeArrowheads="1"/>
            </p:cNvSpPr>
            <p:nvPr/>
          </p:nvSpPr>
          <p:spPr bwMode="auto">
            <a:xfrm>
              <a:off x="2297" y="3091"/>
              <a:ext cx="260"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9</a:t>
              </a:r>
            </a:p>
          </p:txBody>
        </p:sp>
        <p:sp>
          <p:nvSpPr>
            <p:cNvPr id="29806" name="Rectangle 51"/>
            <p:cNvSpPr>
              <a:spLocks noChangeArrowheads="1"/>
            </p:cNvSpPr>
            <p:nvPr/>
          </p:nvSpPr>
          <p:spPr bwMode="auto">
            <a:xfrm>
              <a:off x="2557" y="2878"/>
              <a:ext cx="1053"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solidFill>
                    <a:schemeClr val="hlink"/>
                  </a:solidFill>
                  <a:latin typeface="Times New Roman" pitchFamily="18" charset="0"/>
                  <a:ea typeface="楷体_GB2312" pitchFamily="49" charset="-122"/>
                </a:rPr>
                <a:t>New York</a:t>
              </a:r>
            </a:p>
          </p:txBody>
        </p:sp>
        <p:sp>
          <p:nvSpPr>
            <p:cNvPr id="29807" name="Rectangle 52"/>
            <p:cNvSpPr>
              <a:spLocks noChangeArrowheads="1"/>
            </p:cNvSpPr>
            <p:nvPr/>
          </p:nvSpPr>
          <p:spPr bwMode="auto">
            <a:xfrm>
              <a:off x="2297" y="2878"/>
              <a:ext cx="260"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8</a:t>
              </a:r>
            </a:p>
          </p:txBody>
        </p:sp>
        <p:sp>
          <p:nvSpPr>
            <p:cNvPr id="29808" name="Rectangle 53"/>
            <p:cNvSpPr>
              <a:spLocks noChangeArrowheads="1"/>
            </p:cNvSpPr>
            <p:nvPr/>
          </p:nvSpPr>
          <p:spPr bwMode="auto">
            <a:xfrm>
              <a:off x="2557" y="2664"/>
              <a:ext cx="1053" cy="214"/>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Miami</a:t>
              </a:r>
            </a:p>
          </p:txBody>
        </p:sp>
        <p:sp>
          <p:nvSpPr>
            <p:cNvPr id="29809" name="Rectangle 54"/>
            <p:cNvSpPr>
              <a:spLocks noChangeArrowheads="1"/>
            </p:cNvSpPr>
            <p:nvPr/>
          </p:nvSpPr>
          <p:spPr bwMode="auto">
            <a:xfrm>
              <a:off x="2297" y="2664"/>
              <a:ext cx="260" cy="214"/>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7</a:t>
              </a:r>
            </a:p>
          </p:txBody>
        </p:sp>
        <p:sp>
          <p:nvSpPr>
            <p:cNvPr id="29810" name="Rectangle 55"/>
            <p:cNvSpPr>
              <a:spLocks noChangeArrowheads="1"/>
            </p:cNvSpPr>
            <p:nvPr/>
          </p:nvSpPr>
          <p:spPr bwMode="auto">
            <a:xfrm>
              <a:off x="2557" y="2451"/>
              <a:ext cx="1053"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Los Angeles</a:t>
              </a:r>
            </a:p>
          </p:txBody>
        </p:sp>
        <p:sp>
          <p:nvSpPr>
            <p:cNvPr id="29811" name="Rectangle 56"/>
            <p:cNvSpPr>
              <a:spLocks noChangeArrowheads="1"/>
            </p:cNvSpPr>
            <p:nvPr/>
          </p:nvSpPr>
          <p:spPr bwMode="auto">
            <a:xfrm>
              <a:off x="2297" y="2451"/>
              <a:ext cx="260"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6</a:t>
              </a:r>
            </a:p>
          </p:txBody>
        </p:sp>
        <p:sp>
          <p:nvSpPr>
            <p:cNvPr id="29812" name="Rectangle 57"/>
            <p:cNvSpPr>
              <a:spLocks noChangeArrowheads="1"/>
            </p:cNvSpPr>
            <p:nvPr/>
          </p:nvSpPr>
          <p:spPr bwMode="auto">
            <a:xfrm>
              <a:off x="2557" y="2238"/>
              <a:ext cx="1053"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solidFill>
                    <a:schemeClr val="hlink"/>
                  </a:solidFill>
                  <a:latin typeface="Times New Roman" pitchFamily="18" charset="0"/>
                  <a:ea typeface="楷体_GB2312" pitchFamily="49" charset="-122"/>
                </a:rPr>
                <a:t>Houston</a:t>
              </a:r>
            </a:p>
          </p:txBody>
        </p:sp>
        <p:sp>
          <p:nvSpPr>
            <p:cNvPr id="29813" name="Rectangle 58"/>
            <p:cNvSpPr>
              <a:spLocks noChangeArrowheads="1"/>
            </p:cNvSpPr>
            <p:nvPr/>
          </p:nvSpPr>
          <p:spPr bwMode="auto">
            <a:xfrm>
              <a:off x="2297" y="2238"/>
              <a:ext cx="260"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5</a:t>
              </a:r>
            </a:p>
          </p:txBody>
        </p:sp>
        <p:sp>
          <p:nvSpPr>
            <p:cNvPr id="29814" name="Rectangle 59"/>
            <p:cNvSpPr>
              <a:spLocks noChangeArrowheads="1"/>
            </p:cNvSpPr>
            <p:nvPr/>
          </p:nvSpPr>
          <p:spPr bwMode="auto">
            <a:xfrm>
              <a:off x="2557" y="2024"/>
              <a:ext cx="1053" cy="214"/>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Detroit</a:t>
              </a:r>
            </a:p>
          </p:txBody>
        </p:sp>
        <p:sp>
          <p:nvSpPr>
            <p:cNvPr id="29815" name="Rectangle 60"/>
            <p:cNvSpPr>
              <a:spLocks noChangeArrowheads="1"/>
            </p:cNvSpPr>
            <p:nvPr/>
          </p:nvSpPr>
          <p:spPr bwMode="auto">
            <a:xfrm>
              <a:off x="2297" y="2024"/>
              <a:ext cx="260" cy="214"/>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4</a:t>
              </a:r>
            </a:p>
          </p:txBody>
        </p:sp>
        <p:sp>
          <p:nvSpPr>
            <p:cNvPr id="29816" name="Rectangle 61"/>
            <p:cNvSpPr>
              <a:spLocks noChangeArrowheads="1"/>
            </p:cNvSpPr>
            <p:nvPr/>
          </p:nvSpPr>
          <p:spPr bwMode="auto">
            <a:xfrm>
              <a:off x="2557" y="1811"/>
              <a:ext cx="1053"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Denver</a:t>
              </a:r>
            </a:p>
          </p:txBody>
        </p:sp>
        <p:sp>
          <p:nvSpPr>
            <p:cNvPr id="29817" name="Rectangle 62"/>
            <p:cNvSpPr>
              <a:spLocks noChangeArrowheads="1"/>
            </p:cNvSpPr>
            <p:nvPr/>
          </p:nvSpPr>
          <p:spPr bwMode="auto">
            <a:xfrm>
              <a:off x="2297" y="1811"/>
              <a:ext cx="260"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3</a:t>
              </a:r>
            </a:p>
          </p:txBody>
        </p:sp>
        <p:sp>
          <p:nvSpPr>
            <p:cNvPr id="29818" name="Rectangle 63"/>
            <p:cNvSpPr>
              <a:spLocks noChangeArrowheads="1"/>
            </p:cNvSpPr>
            <p:nvPr/>
          </p:nvSpPr>
          <p:spPr bwMode="auto">
            <a:xfrm>
              <a:off x="2557" y="1598"/>
              <a:ext cx="1053"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Chicago</a:t>
              </a:r>
            </a:p>
          </p:txBody>
        </p:sp>
        <p:sp>
          <p:nvSpPr>
            <p:cNvPr id="29819" name="Rectangle 64"/>
            <p:cNvSpPr>
              <a:spLocks noChangeArrowheads="1"/>
            </p:cNvSpPr>
            <p:nvPr/>
          </p:nvSpPr>
          <p:spPr bwMode="auto">
            <a:xfrm>
              <a:off x="2297" y="1598"/>
              <a:ext cx="260"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2</a:t>
              </a:r>
            </a:p>
          </p:txBody>
        </p:sp>
        <p:sp>
          <p:nvSpPr>
            <p:cNvPr id="29820" name="Rectangle 65"/>
            <p:cNvSpPr>
              <a:spLocks noChangeArrowheads="1"/>
            </p:cNvSpPr>
            <p:nvPr/>
          </p:nvSpPr>
          <p:spPr bwMode="auto">
            <a:xfrm>
              <a:off x="2557" y="1384"/>
              <a:ext cx="1053" cy="214"/>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Boston</a:t>
              </a:r>
            </a:p>
          </p:txBody>
        </p:sp>
        <p:sp>
          <p:nvSpPr>
            <p:cNvPr id="29821" name="Rectangle 66"/>
            <p:cNvSpPr>
              <a:spLocks noChangeArrowheads="1"/>
            </p:cNvSpPr>
            <p:nvPr/>
          </p:nvSpPr>
          <p:spPr bwMode="auto">
            <a:xfrm>
              <a:off x="2297" y="1384"/>
              <a:ext cx="260" cy="214"/>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1</a:t>
              </a:r>
            </a:p>
          </p:txBody>
        </p:sp>
        <p:sp>
          <p:nvSpPr>
            <p:cNvPr id="29822" name="Rectangle 67"/>
            <p:cNvSpPr>
              <a:spLocks noChangeArrowheads="1"/>
            </p:cNvSpPr>
            <p:nvPr/>
          </p:nvSpPr>
          <p:spPr bwMode="auto">
            <a:xfrm>
              <a:off x="2557" y="1171"/>
              <a:ext cx="1053"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Atlanta</a:t>
              </a:r>
            </a:p>
          </p:txBody>
        </p:sp>
        <p:sp>
          <p:nvSpPr>
            <p:cNvPr id="29823" name="Rectangle 68"/>
            <p:cNvSpPr>
              <a:spLocks noChangeArrowheads="1"/>
            </p:cNvSpPr>
            <p:nvPr/>
          </p:nvSpPr>
          <p:spPr bwMode="auto">
            <a:xfrm>
              <a:off x="2297" y="1171"/>
              <a:ext cx="260"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0</a:t>
              </a:r>
            </a:p>
          </p:txBody>
        </p:sp>
        <p:sp>
          <p:nvSpPr>
            <p:cNvPr id="29824" name="Line 69"/>
            <p:cNvSpPr>
              <a:spLocks noChangeShapeType="1"/>
            </p:cNvSpPr>
            <p:nvPr/>
          </p:nvSpPr>
          <p:spPr bwMode="auto">
            <a:xfrm>
              <a:off x="2297" y="1171"/>
              <a:ext cx="1313" cy="0"/>
            </a:xfrm>
            <a:prstGeom prst="line">
              <a:avLst/>
            </a:prstGeom>
            <a:noFill/>
            <a:ln w="28575" cap="sq">
              <a:solidFill>
                <a:schemeClr val="tx1"/>
              </a:solidFill>
              <a:round/>
              <a:headEnd type="none" w="sm" len="sm"/>
              <a:tailEnd type="none" w="sm" len="sm"/>
            </a:ln>
          </p:spPr>
          <p:txBody>
            <a:bodyPr wrap="none" lIns="45720" tIns="0" rIns="45720" bIns="0"/>
            <a:lstStyle/>
            <a:p>
              <a:endParaRPr lang="zh-CN" altLang="en-US"/>
            </a:p>
          </p:txBody>
        </p:sp>
        <p:sp>
          <p:nvSpPr>
            <p:cNvPr id="29825" name="Line 70"/>
            <p:cNvSpPr>
              <a:spLocks noChangeShapeType="1"/>
            </p:cNvSpPr>
            <p:nvPr/>
          </p:nvSpPr>
          <p:spPr bwMode="auto">
            <a:xfrm>
              <a:off x="2297" y="1384"/>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826" name="Line 71"/>
            <p:cNvSpPr>
              <a:spLocks noChangeShapeType="1"/>
            </p:cNvSpPr>
            <p:nvPr/>
          </p:nvSpPr>
          <p:spPr bwMode="auto">
            <a:xfrm>
              <a:off x="2297" y="1598"/>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827" name="Line 72"/>
            <p:cNvSpPr>
              <a:spLocks noChangeShapeType="1"/>
            </p:cNvSpPr>
            <p:nvPr/>
          </p:nvSpPr>
          <p:spPr bwMode="auto">
            <a:xfrm>
              <a:off x="2297" y="1811"/>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828" name="Line 73"/>
            <p:cNvSpPr>
              <a:spLocks noChangeShapeType="1"/>
            </p:cNvSpPr>
            <p:nvPr/>
          </p:nvSpPr>
          <p:spPr bwMode="auto">
            <a:xfrm>
              <a:off x="2297" y="2024"/>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829" name="Line 74"/>
            <p:cNvSpPr>
              <a:spLocks noChangeShapeType="1"/>
            </p:cNvSpPr>
            <p:nvPr/>
          </p:nvSpPr>
          <p:spPr bwMode="auto">
            <a:xfrm>
              <a:off x="2297" y="2238"/>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830" name="Line 75"/>
            <p:cNvSpPr>
              <a:spLocks noChangeShapeType="1"/>
            </p:cNvSpPr>
            <p:nvPr/>
          </p:nvSpPr>
          <p:spPr bwMode="auto">
            <a:xfrm>
              <a:off x="2297" y="2451"/>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831" name="Line 76"/>
            <p:cNvSpPr>
              <a:spLocks noChangeShapeType="1"/>
            </p:cNvSpPr>
            <p:nvPr/>
          </p:nvSpPr>
          <p:spPr bwMode="auto">
            <a:xfrm>
              <a:off x="2297" y="2664"/>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832" name="Line 77"/>
            <p:cNvSpPr>
              <a:spLocks noChangeShapeType="1"/>
            </p:cNvSpPr>
            <p:nvPr/>
          </p:nvSpPr>
          <p:spPr bwMode="auto">
            <a:xfrm>
              <a:off x="2297" y="2878"/>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833" name="Line 78"/>
            <p:cNvSpPr>
              <a:spLocks noChangeShapeType="1"/>
            </p:cNvSpPr>
            <p:nvPr/>
          </p:nvSpPr>
          <p:spPr bwMode="auto">
            <a:xfrm>
              <a:off x="2297" y="3091"/>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834" name="Line 79"/>
            <p:cNvSpPr>
              <a:spLocks noChangeShapeType="1"/>
            </p:cNvSpPr>
            <p:nvPr/>
          </p:nvSpPr>
          <p:spPr bwMode="auto">
            <a:xfrm>
              <a:off x="2297" y="3304"/>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835" name="Line 80"/>
            <p:cNvSpPr>
              <a:spLocks noChangeShapeType="1"/>
            </p:cNvSpPr>
            <p:nvPr/>
          </p:nvSpPr>
          <p:spPr bwMode="auto">
            <a:xfrm>
              <a:off x="2297" y="3518"/>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836" name="Line 81"/>
            <p:cNvSpPr>
              <a:spLocks noChangeShapeType="1"/>
            </p:cNvSpPr>
            <p:nvPr/>
          </p:nvSpPr>
          <p:spPr bwMode="auto">
            <a:xfrm>
              <a:off x="2297" y="3731"/>
              <a:ext cx="1313" cy="0"/>
            </a:xfrm>
            <a:prstGeom prst="line">
              <a:avLst/>
            </a:prstGeom>
            <a:noFill/>
            <a:ln w="28575" cap="sq">
              <a:solidFill>
                <a:schemeClr val="tx1"/>
              </a:solidFill>
              <a:round/>
              <a:headEnd type="none" w="sm" len="sm"/>
              <a:tailEnd type="none" w="sm" len="sm"/>
            </a:ln>
          </p:spPr>
          <p:txBody>
            <a:bodyPr wrap="none" lIns="45720" tIns="0" rIns="45720" bIns="0"/>
            <a:lstStyle/>
            <a:p>
              <a:endParaRPr lang="zh-CN" altLang="en-US"/>
            </a:p>
          </p:txBody>
        </p:sp>
        <p:sp>
          <p:nvSpPr>
            <p:cNvPr id="29837" name="Line 82"/>
            <p:cNvSpPr>
              <a:spLocks noChangeShapeType="1"/>
            </p:cNvSpPr>
            <p:nvPr/>
          </p:nvSpPr>
          <p:spPr bwMode="auto">
            <a:xfrm>
              <a:off x="2297" y="1171"/>
              <a:ext cx="0" cy="2560"/>
            </a:xfrm>
            <a:prstGeom prst="line">
              <a:avLst/>
            </a:prstGeom>
            <a:noFill/>
            <a:ln w="28575" cap="sq">
              <a:solidFill>
                <a:schemeClr val="tx1"/>
              </a:solidFill>
              <a:round/>
              <a:headEnd type="none" w="sm" len="sm"/>
              <a:tailEnd type="none" w="sm" len="sm"/>
            </a:ln>
          </p:spPr>
          <p:txBody>
            <a:bodyPr wrap="none" lIns="45720" tIns="0" rIns="45720" bIns="0"/>
            <a:lstStyle/>
            <a:p>
              <a:endParaRPr lang="zh-CN" altLang="en-US"/>
            </a:p>
          </p:txBody>
        </p:sp>
        <p:sp>
          <p:nvSpPr>
            <p:cNvPr id="29838" name="Line 83"/>
            <p:cNvSpPr>
              <a:spLocks noChangeShapeType="1"/>
            </p:cNvSpPr>
            <p:nvPr/>
          </p:nvSpPr>
          <p:spPr bwMode="auto">
            <a:xfrm>
              <a:off x="2557" y="1171"/>
              <a:ext cx="0" cy="256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839" name="Line 84"/>
            <p:cNvSpPr>
              <a:spLocks noChangeShapeType="1"/>
            </p:cNvSpPr>
            <p:nvPr/>
          </p:nvSpPr>
          <p:spPr bwMode="auto">
            <a:xfrm>
              <a:off x="3610" y="1171"/>
              <a:ext cx="0" cy="2560"/>
            </a:xfrm>
            <a:prstGeom prst="line">
              <a:avLst/>
            </a:prstGeom>
            <a:noFill/>
            <a:ln w="28575" cap="sq">
              <a:solidFill>
                <a:schemeClr val="tx1"/>
              </a:solidFill>
              <a:round/>
              <a:headEnd type="none" w="sm" len="sm"/>
              <a:tailEnd type="none" w="sm" len="sm"/>
            </a:ln>
          </p:spPr>
          <p:txBody>
            <a:bodyPr wrap="none" lIns="45720" tIns="0" rIns="45720" bIns="0"/>
            <a:lstStyle/>
            <a:p>
              <a:endParaRPr lang="zh-CN" altLang="en-US"/>
            </a:p>
          </p:txBody>
        </p:sp>
        <p:sp>
          <p:nvSpPr>
            <p:cNvPr id="29840" name="Line 85"/>
            <p:cNvSpPr>
              <a:spLocks noChangeShapeType="1"/>
            </p:cNvSpPr>
            <p:nvPr/>
          </p:nvSpPr>
          <p:spPr bwMode="auto">
            <a:xfrm flipH="1">
              <a:off x="2557" y="1279"/>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841" name="Line 86"/>
            <p:cNvSpPr>
              <a:spLocks noChangeShapeType="1"/>
            </p:cNvSpPr>
            <p:nvPr/>
          </p:nvSpPr>
          <p:spPr bwMode="auto">
            <a:xfrm flipH="1">
              <a:off x="2565" y="1255"/>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842" name="Line 87"/>
            <p:cNvSpPr>
              <a:spLocks noChangeShapeType="1"/>
            </p:cNvSpPr>
            <p:nvPr/>
          </p:nvSpPr>
          <p:spPr bwMode="auto">
            <a:xfrm flipH="1">
              <a:off x="2573" y="1503"/>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843" name="Line 88"/>
            <p:cNvSpPr>
              <a:spLocks noChangeShapeType="1"/>
            </p:cNvSpPr>
            <p:nvPr/>
          </p:nvSpPr>
          <p:spPr bwMode="auto">
            <a:xfrm flipH="1">
              <a:off x="2581" y="1479"/>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844" name="Line 89"/>
            <p:cNvSpPr>
              <a:spLocks noChangeShapeType="1"/>
            </p:cNvSpPr>
            <p:nvPr/>
          </p:nvSpPr>
          <p:spPr bwMode="auto">
            <a:xfrm flipH="1">
              <a:off x="2565" y="1727"/>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845" name="Line 90"/>
            <p:cNvSpPr>
              <a:spLocks noChangeShapeType="1"/>
            </p:cNvSpPr>
            <p:nvPr/>
          </p:nvSpPr>
          <p:spPr bwMode="auto">
            <a:xfrm flipH="1">
              <a:off x="2573" y="1703"/>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846" name="Line 91"/>
            <p:cNvSpPr>
              <a:spLocks noChangeShapeType="1"/>
            </p:cNvSpPr>
            <p:nvPr/>
          </p:nvSpPr>
          <p:spPr bwMode="auto">
            <a:xfrm flipH="1">
              <a:off x="2573" y="1919"/>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847" name="Line 92"/>
            <p:cNvSpPr>
              <a:spLocks noChangeShapeType="1"/>
            </p:cNvSpPr>
            <p:nvPr/>
          </p:nvSpPr>
          <p:spPr bwMode="auto">
            <a:xfrm flipH="1">
              <a:off x="2581" y="1895"/>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848" name="Line 93"/>
            <p:cNvSpPr>
              <a:spLocks noChangeShapeType="1"/>
            </p:cNvSpPr>
            <p:nvPr/>
          </p:nvSpPr>
          <p:spPr bwMode="auto">
            <a:xfrm flipH="1">
              <a:off x="2573" y="2143"/>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849" name="Line 94"/>
            <p:cNvSpPr>
              <a:spLocks noChangeShapeType="1"/>
            </p:cNvSpPr>
            <p:nvPr/>
          </p:nvSpPr>
          <p:spPr bwMode="auto">
            <a:xfrm flipH="1">
              <a:off x="2581" y="2119"/>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850" name="Line 95"/>
            <p:cNvSpPr>
              <a:spLocks noChangeShapeType="1"/>
            </p:cNvSpPr>
            <p:nvPr/>
          </p:nvSpPr>
          <p:spPr bwMode="auto">
            <a:xfrm flipH="1">
              <a:off x="2565" y="2351"/>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851" name="Line 96"/>
            <p:cNvSpPr>
              <a:spLocks noChangeShapeType="1"/>
            </p:cNvSpPr>
            <p:nvPr/>
          </p:nvSpPr>
          <p:spPr bwMode="auto">
            <a:xfrm flipH="1">
              <a:off x="2573" y="2327"/>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grpSp>
      <p:grpSp>
        <p:nvGrpSpPr>
          <p:cNvPr id="3" name="Group 97"/>
          <p:cNvGrpSpPr>
            <a:grpSpLocks/>
          </p:cNvGrpSpPr>
          <p:nvPr/>
        </p:nvGrpSpPr>
        <p:grpSpPr bwMode="auto">
          <a:xfrm>
            <a:off x="6196013" y="1858963"/>
            <a:ext cx="2600325" cy="4637087"/>
            <a:chOff x="4034" y="1171"/>
            <a:chExt cx="1313" cy="2560"/>
          </a:xfrm>
        </p:grpSpPr>
        <p:sp>
          <p:nvSpPr>
            <p:cNvPr id="29742" name="Rectangle 98"/>
            <p:cNvSpPr>
              <a:spLocks noChangeArrowheads="1"/>
            </p:cNvSpPr>
            <p:nvPr/>
          </p:nvSpPr>
          <p:spPr bwMode="auto">
            <a:xfrm>
              <a:off x="4294" y="3518"/>
              <a:ext cx="1053"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Seattle </a:t>
              </a:r>
            </a:p>
          </p:txBody>
        </p:sp>
        <p:sp>
          <p:nvSpPr>
            <p:cNvPr id="29743" name="Rectangle 99"/>
            <p:cNvSpPr>
              <a:spLocks noChangeArrowheads="1"/>
            </p:cNvSpPr>
            <p:nvPr/>
          </p:nvSpPr>
          <p:spPr bwMode="auto">
            <a:xfrm>
              <a:off x="4034" y="3518"/>
              <a:ext cx="260"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11</a:t>
              </a:r>
            </a:p>
          </p:txBody>
        </p:sp>
        <p:sp>
          <p:nvSpPr>
            <p:cNvPr id="29744" name="Rectangle 100"/>
            <p:cNvSpPr>
              <a:spLocks noChangeArrowheads="1"/>
            </p:cNvSpPr>
            <p:nvPr/>
          </p:nvSpPr>
          <p:spPr bwMode="auto">
            <a:xfrm>
              <a:off x="4294" y="3304"/>
              <a:ext cx="1053" cy="214"/>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solidFill>
                    <a:schemeClr val="hlink"/>
                  </a:solidFill>
                  <a:latin typeface="Times New Roman" pitchFamily="18" charset="0"/>
                  <a:ea typeface="楷体_GB2312" pitchFamily="49" charset="-122"/>
                </a:rPr>
                <a:t>San Francisco</a:t>
              </a:r>
            </a:p>
          </p:txBody>
        </p:sp>
        <p:sp>
          <p:nvSpPr>
            <p:cNvPr id="29745" name="Rectangle 101"/>
            <p:cNvSpPr>
              <a:spLocks noChangeArrowheads="1"/>
            </p:cNvSpPr>
            <p:nvPr/>
          </p:nvSpPr>
          <p:spPr bwMode="auto">
            <a:xfrm>
              <a:off x="4034" y="3304"/>
              <a:ext cx="260" cy="214"/>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10</a:t>
              </a:r>
            </a:p>
          </p:txBody>
        </p:sp>
        <p:sp>
          <p:nvSpPr>
            <p:cNvPr id="29746" name="Rectangle 102"/>
            <p:cNvSpPr>
              <a:spLocks noChangeArrowheads="1"/>
            </p:cNvSpPr>
            <p:nvPr/>
          </p:nvSpPr>
          <p:spPr bwMode="auto">
            <a:xfrm>
              <a:off x="4294" y="3091"/>
              <a:ext cx="1053"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Philadelphia</a:t>
              </a:r>
            </a:p>
          </p:txBody>
        </p:sp>
        <p:sp>
          <p:nvSpPr>
            <p:cNvPr id="29747" name="Rectangle 103"/>
            <p:cNvSpPr>
              <a:spLocks noChangeArrowheads="1"/>
            </p:cNvSpPr>
            <p:nvPr/>
          </p:nvSpPr>
          <p:spPr bwMode="auto">
            <a:xfrm>
              <a:off x="4034" y="3091"/>
              <a:ext cx="260"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9</a:t>
              </a:r>
            </a:p>
          </p:txBody>
        </p:sp>
        <p:sp>
          <p:nvSpPr>
            <p:cNvPr id="29748" name="Rectangle 104"/>
            <p:cNvSpPr>
              <a:spLocks noChangeArrowheads="1"/>
            </p:cNvSpPr>
            <p:nvPr/>
          </p:nvSpPr>
          <p:spPr bwMode="auto">
            <a:xfrm>
              <a:off x="4294" y="2878"/>
              <a:ext cx="1053"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solidFill>
                    <a:schemeClr val="hlink"/>
                  </a:solidFill>
                  <a:latin typeface="Times New Roman" pitchFamily="18" charset="0"/>
                  <a:ea typeface="楷体_GB2312" pitchFamily="49" charset="-122"/>
                </a:rPr>
                <a:t>New York</a:t>
              </a:r>
            </a:p>
          </p:txBody>
        </p:sp>
        <p:sp>
          <p:nvSpPr>
            <p:cNvPr id="29749" name="Rectangle 105"/>
            <p:cNvSpPr>
              <a:spLocks noChangeArrowheads="1"/>
            </p:cNvSpPr>
            <p:nvPr/>
          </p:nvSpPr>
          <p:spPr bwMode="auto">
            <a:xfrm>
              <a:off x="4034" y="2878"/>
              <a:ext cx="260"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8</a:t>
              </a:r>
            </a:p>
          </p:txBody>
        </p:sp>
        <p:sp>
          <p:nvSpPr>
            <p:cNvPr id="29750" name="Rectangle 106"/>
            <p:cNvSpPr>
              <a:spLocks noChangeArrowheads="1"/>
            </p:cNvSpPr>
            <p:nvPr/>
          </p:nvSpPr>
          <p:spPr bwMode="auto">
            <a:xfrm>
              <a:off x="4294" y="2664"/>
              <a:ext cx="1053" cy="214"/>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Miami</a:t>
              </a:r>
            </a:p>
          </p:txBody>
        </p:sp>
        <p:sp>
          <p:nvSpPr>
            <p:cNvPr id="29751" name="Rectangle 107"/>
            <p:cNvSpPr>
              <a:spLocks noChangeArrowheads="1"/>
            </p:cNvSpPr>
            <p:nvPr/>
          </p:nvSpPr>
          <p:spPr bwMode="auto">
            <a:xfrm>
              <a:off x="4034" y="2664"/>
              <a:ext cx="260" cy="214"/>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7</a:t>
              </a:r>
            </a:p>
          </p:txBody>
        </p:sp>
        <p:sp>
          <p:nvSpPr>
            <p:cNvPr id="29752" name="Rectangle 108"/>
            <p:cNvSpPr>
              <a:spLocks noChangeArrowheads="1"/>
            </p:cNvSpPr>
            <p:nvPr/>
          </p:nvSpPr>
          <p:spPr bwMode="auto">
            <a:xfrm>
              <a:off x="4294" y="2451"/>
              <a:ext cx="1053"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Los Angeles</a:t>
              </a:r>
            </a:p>
          </p:txBody>
        </p:sp>
        <p:sp>
          <p:nvSpPr>
            <p:cNvPr id="29753" name="Rectangle 109"/>
            <p:cNvSpPr>
              <a:spLocks noChangeArrowheads="1"/>
            </p:cNvSpPr>
            <p:nvPr/>
          </p:nvSpPr>
          <p:spPr bwMode="auto">
            <a:xfrm>
              <a:off x="4034" y="2451"/>
              <a:ext cx="260"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6</a:t>
              </a:r>
            </a:p>
          </p:txBody>
        </p:sp>
        <p:sp>
          <p:nvSpPr>
            <p:cNvPr id="29754" name="Rectangle 110"/>
            <p:cNvSpPr>
              <a:spLocks noChangeArrowheads="1"/>
            </p:cNvSpPr>
            <p:nvPr/>
          </p:nvSpPr>
          <p:spPr bwMode="auto">
            <a:xfrm>
              <a:off x="4294" y="2238"/>
              <a:ext cx="1053"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solidFill>
                    <a:schemeClr val="hlink"/>
                  </a:solidFill>
                  <a:latin typeface="Times New Roman" pitchFamily="18" charset="0"/>
                  <a:ea typeface="楷体_GB2312" pitchFamily="49" charset="-122"/>
                </a:rPr>
                <a:t>Houston</a:t>
              </a:r>
            </a:p>
          </p:txBody>
        </p:sp>
        <p:sp>
          <p:nvSpPr>
            <p:cNvPr id="29755" name="Rectangle 111"/>
            <p:cNvSpPr>
              <a:spLocks noChangeArrowheads="1"/>
            </p:cNvSpPr>
            <p:nvPr/>
          </p:nvSpPr>
          <p:spPr bwMode="auto">
            <a:xfrm>
              <a:off x="4034" y="2238"/>
              <a:ext cx="260"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5</a:t>
              </a:r>
            </a:p>
          </p:txBody>
        </p:sp>
        <p:sp>
          <p:nvSpPr>
            <p:cNvPr id="29756" name="Rectangle 112"/>
            <p:cNvSpPr>
              <a:spLocks noChangeArrowheads="1"/>
            </p:cNvSpPr>
            <p:nvPr/>
          </p:nvSpPr>
          <p:spPr bwMode="auto">
            <a:xfrm>
              <a:off x="4294" y="2024"/>
              <a:ext cx="1053" cy="214"/>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Detroit</a:t>
              </a:r>
            </a:p>
          </p:txBody>
        </p:sp>
        <p:sp>
          <p:nvSpPr>
            <p:cNvPr id="29757" name="Rectangle 113"/>
            <p:cNvSpPr>
              <a:spLocks noChangeArrowheads="1"/>
            </p:cNvSpPr>
            <p:nvPr/>
          </p:nvSpPr>
          <p:spPr bwMode="auto">
            <a:xfrm>
              <a:off x="4034" y="2024"/>
              <a:ext cx="260" cy="214"/>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4</a:t>
              </a:r>
            </a:p>
          </p:txBody>
        </p:sp>
        <p:sp>
          <p:nvSpPr>
            <p:cNvPr id="29758" name="Rectangle 114"/>
            <p:cNvSpPr>
              <a:spLocks noChangeArrowheads="1"/>
            </p:cNvSpPr>
            <p:nvPr/>
          </p:nvSpPr>
          <p:spPr bwMode="auto">
            <a:xfrm>
              <a:off x="4294" y="1811"/>
              <a:ext cx="1053"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Denver</a:t>
              </a:r>
            </a:p>
          </p:txBody>
        </p:sp>
        <p:sp>
          <p:nvSpPr>
            <p:cNvPr id="29759" name="Rectangle 115"/>
            <p:cNvSpPr>
              <a:spLocks noChangeArrowheads="1"/>
            </p:cNvSpPr>
            <p:nvPr/>
          </p:nvSpPr>
          <p:spPr bwMode="auto">
            <a:xfrm>
              <a:off x="4034" y="1811"/>
              <a:ext cx="260"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3</a:t>
              </a:r>
            </a:p>
          </p:txBody>
        </p:sp>
        <p:sp>
          <p:nvSpPr>
            <p:cNvPr id="29760" name="Rectangle 116"/>
            <p:cNvSpPr>
              <a:spLocks noChangeArrowheads="1"/>
            </p:cNvSpPr>
            <p:nvPr/>
          </p:nvSpPr>
          <p:spPr bwMode="auto">
            <a:xfrm>
              <a:off x="4294" y="1598"/>
              <a:ext cx="1053"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Chicago</a:t>
              </a:r>
            </a:p>
          </p:txBody>
        </p:sp>
        <p:sp>
          <p:nvSpPr>
            <p:cNvPr id="29761" name="Rectangle 117"/>
            <p:cNvSpPr>
              <a:spLocks noChangeArrowheads="1"/>
            </p:cNvSpPr>
            <p:nvPr/>
          </p:nvSpPr>
          <p:spPr bwMode="auto">
            <a:xfrm>
              <a:off x="4034" y="1598"/>
              <a:ext cx="260"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2</a:t>
              </a:r>
            </a:p>
          </p:txBody>
        </p:sp>
        <p:sp>
          <p:nvSpPr>
            <p:cNvPr id="29762" name="Rectangle 118"/>
            <p:cNvSpPr>
              <a:spLocks noChangeArrowheads="1"/>
            </p:cNvSpPr>
            <p:nvPr/>
          </p:nvSpPr>
          <p:spPr bwMode="auto">
            <a:xfrm>
              <a:off x="4294" y="1384"/>
              <a:ext cx="1053" cy="214"/>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Boston</a:t>
              </a:r>
            </a:p>
          </p:txBody>
        </p:sp>
        <p:sp>
          <p:nvSpPr>
            <p:cNvPr id="29763" name="Rectangle 119"/>
            <p:cNvSpPr>
              <a:spLocks noChangeArrowheads="1"/>
            </p:cNvSpPr>
            <p:nvPr/>
          </p:nvSpPr>
          <p:spPr bwMode="auto">
            <a:xfrm>
              <a:off x="4034" y="1384"/>
              <a:ext cx="260" cy="214"/>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1</a:t>
              </a:r>
            </a:p>
          </p:txBody>
        </p:sp>
        <p:sp>
          <p:nvSpPr>
            <p:cNvPr id="29764" name="Rectangle 120"/>
            <p:cNvSpPr>
              <a:spLocks noChangeArrowheads="1"/>
            </p:cNvSpPr>
            <p:nvPr/>
          </p:nvSpPr>
          <p:spPr bwMode="auto">
            <a:xfrm>
              <a:off x="4294" y="1171"/>
              <a:ext cx="1053"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Atlanta</a:t>
              </a:r>
            </a:p>
          </p:txBody>
        </p:sp>
        <p:sp>
          <p:nvSpPr>
            <p:cNvPr id="29765" name="Rectangle 121"/>
            <p:cNvSpPr>
              <a:spLocks noChangeArrowheads="1"/>
            </p:cNvSpPr>
            <p:nvPr/>
          </p:nvSpPr>
          <p:spPr bwMode="auto">
            <a:xfrm>
              <a:off x="4034" y="1171"/>
              <a:ext cx="260" cy="213"/>
            </a:xfrm>
            <a:prstGeom prst="rect">
              <a:avLst/>
            </a:prstGeom>
            <a:noFill/>
            <a:ln w="12700" cap="sq">
              <a:noFill/>
              <a:miter lim="800000"/>
              <a:headEnd type="none" w="sm" len="sm"/>
              <a:tailEnd type="none" w="sm" len="sm"/>
            </a:ln>
          </p:spPr>
          <p:txBody>
            <a:bodyPr lIns="45720" tIns="0" rIns="45720" bIns="0"/>
            <a:lstStyle/>
            <a:p>
              <a:pPr>
                <a:spcBef>
                  <a:spcPct val="20000"/>
                </a:spcBef>
                <a:buClr>
                  <a:schemeClr val="tx1"/>
                </a:buClr>
                <a:buSzPct val="80000"/>
                <a:buFont typeface="Wingdings" pitchFamily="2" charset="2"/>
                <a:buNone/>
              </a:pPr>
              <a:r>
                <a:rPr lang="en-US" altLang="zh-CN" sz="2400" b="1">
                  <a:latin typeface="Times New Roman" pitchFamily="18" charset="0"/>
                  <a:ea typeface="楷体_GB2312" pitchFamily="49" charset="-122"/>
                </a:rPr>
                <a:t>0</a:t>
              </a:r>
            </a:p>
          </p:txBody>
        </p:sp>
        <p:sp>
          <p:nvSpPr>
            <p:cNvPr id="29766" name="Line 122"/>
            <p:cNvSpPr>
              <a:spLocks noChangeShapeType="1"/>
            </p:cNvSpPr>
            <p:nvPr/>
          </p:nvSpPr>
          <p:spPr bwMode="auto">
            <a:xfrm>
              <a:off x="4034" y="1171"/>
              <a:ext cx="1313" cy="0"/>
            </a:xfrm>
            <a:prstGeom prst="line">
              <a:avLst/>
            </a:prstGeom>
            <a:noFill/>
            <a:ln w="28575" cap="sq">
              <a:solidFill>
                <a:schemeClr val="tx1"/>
              </a:solidFill>
              <a:round/>
              <a:headEnd type="none" w="sm" len="sm"/>
              <a:tailEnd type="none" w="sm" len="sm"/>
            </a:ln>
          </p:spPr>
          <p:txBody>
            <a:bodyPr wrap="none" lIns="45720" tIns="0" rIns="45720" bIns="0"/>
            <a:lstStyle/>
            <a:p>
              <a:endParaRPr lang="zh-CN" altLang="en-US"/>
            </a:p>
          </p:txBody>
        </p:sp>
        <p:sp>
          <p:nvSpPr>
            <p:cNvPr id="29767" name="Line 123"/>
            <p:cNvSpPr>
              <a:spLocks noChangeShapeType="1"/>
            </p:cNvSpPr>
            <p:nvPr/>
          </p:nvSpPr>
          <p:spPr bwMode="auto">
            <a:xfrm>
              <a:off x="4034" y="1384"/>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768" name="Line 124"/>
            <p:cNvSpPr>
              <a:spLocks noChangeShapeType="1"/>
            </p:cNvSpPr>
            <p:nvPr/>
          </p:nvSpPr>
          <p:spPr bwMode="auto">
            <a:xfrm>
              <a:off x="4034" y="1598"/>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769" name="Line 125"/>
            <p:cNvSpPr>
              <a:spLocks noChangeShapeType="1"/>
            </p:cNvSpPr>
            <p:nvPr/>
          </p:nvSpPr>
          <p:spPr bwMode="auto">
            <a:xfrm>
              <a:off x="4034" y="1811"/>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770" name="Line 126"/>
            <p:cNvSpPr>
              <a:spLocks noChangeShapeType="1"/>
            </p:cNvSpPr>
            <p:nvPr/>
          </p:nvSpPr>
          <p:spPr bwMode="auto">
            <a:xfrm>
              <a:off x="4034" y="2024"/>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771" name="Line 127"/>
            <p:cNvSpPr>
              <a:spLocks noChangeShapeType="1"/>
            </p:cNvSpPr>
            <p:nvPr/>
          </p:nvSpPr>
          <p:spPr bwMode="auto">
            <a:xfrm>
              <a:off x="4034" y="2238"/>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772" name="Line 128"/>
            <p:cNvSpPr>
              <a:spLocks noChangeShapeType="1"/>
            </p:cNvSpPr>
            <p:nvPr/>
          </p:nvSpPr>
          <p:spPr bwMode="auto">
            <a:xfrm>
              <a:off x="4034" y="2451"/>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773" name="Line 129"/>
            <p:cNvSpPr>
              <a:spLocks noChangeShapeType="1"/>
            </p:cNvSpPr>
            <p:nvPr/>
          </p:nvSpPr>
          <p:spPr bwMode="auto">
            <a:xfrm>
              <a:off x="4034" y="2664"/>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774" name="Line 130"/>
            <p:cNvSpPr>
              <a:spLocks noChangeShapeType="1"/>
            </p:cNvSpPr>
            <p:nvPr/>
          </p:nvSpPr>
          <p:spPr bwMode="auto">
            <a:xfrm>
              <a:off x="4034" y="2878"/>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775" name="Line 131"/>
            <p:cNvSpPr>
              <a:spLocks noChangeShapeType="1"/>
            </p:cNvSpPr>
            <p:nvPr/>
          </p:nvSpPr>
          <p:spPr bwMode="auto">
            <a:xfrm>
              <a:off x="4034" y="3091"/>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776" name="Line 132"/>
            <p:cNvSpPr>
              <a:spLocks noChangeShapeType="1"/>
            </p:cNvSpPr>
            <p:nvPr/>
          </p:nvSpPr>
          <p:spPr bwMode="auto">
            <a:xfrm>
              <a:off x="4034" y="3304"/>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777" name="Line 133"/>
            <p:cNvSpPr>
              <a:spLocks noChangeShapeType="1"/>
            </p:cNvSpPr>
            <p:nvPr/>
          </p:nvSpPr>
          <p:spPr bwMode="auto">
            <a:xfrm>
              <a:off x="4034" y="3518"/>
              <a:ext cx="1313" cy="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778" name="Line 134"/>
            <p:cNvSpPr>
              <a:spLocks noChangeShapeType="1"/>
            </p:cNvSpPr>
            <p:nvPr/>
          </p:nvSpPr>
          <p:spPr bwMode="auto">
            <a:xfrm>
              <a:off x="4034" y="3731"/>
              <a:ext cx="1313" cy="0"/>
            </a:xfrm>
            <a:prstGeom prst="line">
              <a:avLst/>
            </a:prstGeom>
            <a:noFill/>
            <a:ln w="28575" cap="sq">
              <a:solidFill>
                <a:schemeClr val="tx1"/>
              </a:solidFill>
              <a:round/>
              <a:headEnd type="none" w="sm" len="sm"/>
              <a:tailEnd type="none" w="sm" len="sm"/>
            </a:ln>
          </p:spPr>
          <p:txBody>
            <a:bodyPr wrap="none" lIns="45720" tIns="0" rIns="45720" bIns="0"/>
            <a:lstStyle/>
            <a:p>
              <a:endParaRPr lang="zh-CN" altLang="en-US"/>
            </a:p>
          </p:txBody>
        </p:sp>
        <p:sp>
          <p:nvSpPr>
            <p:cNvPr id="29779" name="Line 135"/>
            <p:cNvSpPr>
              <a:spLocks noChangeShapeType="1"/>
            </p:cNvSpPr>
            <p:nvPr/>
          </p:nvSpPr>
          <p:spPr bwMode="auto">
            <a:xfrm>
              <a:off x="4034" y="1171"/>
              <a:ext cx="0" cy="2560"/>
            </a:xfrm>
            <a:prstGeom prst="line">
              <a:avLst/>
            </a:prstGeom>
            <a:noFill/>
            <a:ln w="28575" cap="sq">
              <a:solidFill>
                <a:schemeClr val="tx1"/>
              </a:solidFill>
              <a:round/>
              <a:headEnd type="none" w="sm" len="sm"/>
              <a:tailEnd type="none" w="sm" len="sm"/>
            </a:ln>
          </p:spPr>
          <p:txBody>
            <a:bodyPr wrap="none" lIns="45720" tIns="0" rIns="45720" bIns="0"/>
            <a:lstStyle/>
            <a:p>
              <a:endParaRPr lang="zh-CN" altLang="en-US"/>
            </a:p>
          </p:txBody>
        </p:sp>
        <p:sp>
          <p:nvSpPr>
            <p:cNvPr id="29780" name="Line 136"/>
            <p:cNvSpPr>
              <a:spLocks noChangeShapeType="1"/>
            </p:cNvSpPr>
            <p:nvPr/>
          </p:nvSpPr>
          <p:spPr bwMode="auto">
            <a:xfrm>
              <a:off x="4294" y="1171"/>
              <a:ext cx="0" cy="2560"/>
            </a:xfrm>
            <a:prstGeom prst="line">
              <a:avLst/>
            </a:prstGeom>
            <a:noFill/>
            <a:ln w="12700">
              <a:solidFill>
                <a:schemeClr val="tx1"/>
              </a:solidFill>
              <a:round/>
              <a:headEnd type="none" w="sm" len="sm"/>
              <a:tailEnd type="none" w="sm" len="sm"/>
            </a:ln>
          </p:spPr>
          <p:txBody>
            <a:bodyPr wrap="none" lIns="45720" tIns="0" rIns="45720" bIns="0"/>
            <a:lstStyle/>
            <a:p>
              <a:endParaRPr lang="zh-CN" altLang="en-US"/>
            </a:p>
          </p:txBody>
        </p:sp>
        <p:sp>
          <p:nvSpPr>
            <p:cNvPr id="29781" name="Line 137"/>
            <p:cNvSpPr>
              <a:spLocks noChangeShapeType="1"/>
            </p:cNvSpPr>
            <p:nvPr/>
          </p:nvSpPr>
          <p:spPr bwMode="auto">
            <a:xfrm>
              <a:off x="5347" y="1171"/>
              <a:ext cx="0" cy="2560"/>
            </a:xfrm>
            <a:prstGeom prst="line">
              <a:avLst/>
            </a:prstGeom>
            <a:noFill/>
            <a:ln w="28575" cap="sq">
              <a:solidFill>
                <a:schemeClr val="tx1"/>
              </a:solidFill>
              <a:round/>
              <a:headEnd type="none" w="sm" len="sm"/>
              <a:tailEnd type="none" w="sm" len="sm"/>
            </a:ln>
          </p:spPr>
          <p:txBody>
            <a:bodyPr wrap="none" lIns="45720" tIns="0" rIns="45720" bIns="0"/>
            <a:lstStyle/>
            <a:p>
              <a:endParaRPr lang="zh-CN" altLang="en-US"/>
            </a:p>
          </p:txBody>
        </p:sp>
        <p:sp>
          <p:nvSpPr>
            <p:cNvPr id="29782" name="Line 138"/>
            <p:cNvSpPr>
              <a:spLocks noChangeShapeType="1"/>
            </p:cNvSpPr>
            <p:nvPr/>
          </p:nvSpPr>
          <p:spPr bwMode="auto">
            <a:xfrm flipH="1">
              <a:off x="4294" y="1279"/>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783" name="Line 139"/>
            <p:cNvSpPr>
              <a:spLocks noChangeShapeType="1"/>
            </p:cNvSpPr>
            <p:nvPr/>
          </p:nvSpPr>
          <p:spPr bwMode="auto">
            <a:xfrm flipH="1">
              <a:off x="4302" y="1255"/>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784" name="Line 140"/>
            <p:cNvSpPr>
              <a:spLocks noChangeShapeType="1"/>
            </p:cNvSpPr>
            <p:nvPr/>
          </p:nvSpPr>
          <p:spPr bwMode="auto">
            <a:xfrm flipH="1">
              <a:off x="4310" y="1503"/>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785" name="Line 141"/>
            <p:cNvSpPr>
              <a:spLocks noChangeShapeType="1"/>
            </p:cNvSpPr>
            <p:nvPr/>
          </p:nvSpPr>
          <p:spPr bwMode="auto">
            <a:xfrm flipH="1">
              <a:off x="4318" y="1479"/>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786" name="Line 142"/>
            <p:cNvSpPr>
              <a:spLocks noChangeShapeType="1"/>
            </p:cNvSpPr>
            <p:nvPr/>
          </p:nvSpPr>
          <p:spPr bwMode="auto">
            <a:xfrm flipH="1">
              <a:off x="4302" y="1727"/>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787" name="Line 143"/>
            <p:cNvSpPr>
              <a:spLocks noChangeShapeType="1"/>
            </p:cNvSpPr>
            <p:nvPr/>
          </p:nvSpPr>
          <p:spPr bwMode="auto">
            <a:xfrm flipH="1">
              <a:off x="4310" y="1703"/>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788" name="Line 144"/>
            <p:cNvSpPr>
              <a:spLocks noChangeShapeType="1"/>
            </p:cNvSpPr>
            <p:nvPr/>
          </p:nvSpPr>
          <p:spPr bwMode="auto">
            <a:xfrm flipH="1">
              <a:off x="4310" y="1919"/>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789" name="Line 145"/>
            <p:cNvSpPr>
              <a:spLocks noChangeShapeType="1"/>
            </p:cNvSpPr>
            <p:nvPr/>
          </p:nvSpPr>
          <p:spPr bwMode="auto">
            <a:xfrm flipH="1">
              <a:off x="4318" y="1895"/>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790" name="Line 146"/>
            <p:cNvSpPr>
              <a:spLocks noChangeShapeType="1"/>
            </p:cNvSpPr>
            <p:nvPr/>
          </p:nvSpPr>
          <p:spPr bwMode="auto">
            <a:xfrm flipH="1">
              <a:off x="4310" y="2143"/>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791" name="Line 147"/>
            <p:cNvSpPr>
              <a:spLocks noChangeShapeType="1"/>
            </p:cNvSpPr>
            <p:nvPr/>
          </p:nvSpPr>
          <p:spPr bwMode="auto">
            <a:xfrm flipH="1">
              <a:off x="4318" y="2119"/>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792" name="Line 148"/>
            <p:cNvSpPr>
              <a:spLocks noChangeShapeType="1"/>
            </p:cNvSpPr>
            <p:nvPr/>
          </p:nvSpPr>
          <p:spPr bwMode="auto">
            <a:xfrm flipH="1">
              <a:off x="4302" y="2351"/>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793" name="Line 149"/>
            <p:cNvSpPr>
              <a:spLocks noChangeShapeType="1"/>
            </p:cNvSpPr>
            <p:nvPr/>
          </p:nvSpPr>
          <p:spPr bwMode="auto">
            <a:xfrm flipH="1">
              <a:off x="4310" y="2327"/>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794" name="Line 150"/>
            <p:cNvSpPr>
              <a:spLocks noChangeShapeType="1"/>
            </p:cNvSpPr>
            <p:nvPr/>
          </p:nvSpPr>
          <p:spPr bwMode="auto">
            <a:xfrm flipH="1">
              <a:off x="4326" y="2664"/>
              <a:ext cx="848"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795" name="Line 151"/>
            <p:cNvSpPr>
              <a:spLocks noChangeShapeType="1"/>
            </p:cNvSpPr>
            <p:nvPr/>
          </p:nvSpPr>
          <p:spPr bwMode="auto">
            <a:xfrm flipH="1">
              <a:off x="4337" y="2551"/>
              <a:ext cx="848"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796" name="Line 152"/>
            <p:cNvSpPr>
              <a:spLocks noChangeShapeType="1"/>
            </p:cNvSpPr>
            <p:nvPr/>
          </p:nvSpPr>
          <p:spPr bwMode="auto">
            <a:xfrm flipH="1">
              <a:off x="4318" y="2775"/>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797" name="Line 153"/>
            <p:cNvSpPr>
              <a:spLocks noChangeShapeType="1"/>
            </p:cNvSpPr>
            <p:nvPr/>
          </p:nvSpPr>
          <p:spPr bwMode="auto">
            <a:xfrm flipH="1">
              <a:off x="4326" y="2751"/>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798" name="Line 154"/>
            <p:cNvSpPr>
              <a:spLocks noChangeShapeType="1"/>
            </p:cNvSpPr>
            <p:nvPr/>
          </p:nvSpPr>
          <p:spPr bwMode="auto">
            <a:xfrm flipH="1">
              <a:off x="4318" y="2967"/>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29799" name="Line 155"/>
            <p:cNvSpPr>
              <a:spLocks noChangeShapeType="1"/>
            </p:cNvSpPr>
            <p:nvPr/>
          </p:nvSpPr>
          <p:spPr bwMode="auto">
            <a:xfrm flipH="1">
              <a:off x="4326" y="2943"/>
              <a:ext cx="626" cy="0"/>
            </a:xfrm>
            <a:prstGeom prst="line">
              <a:avLst/>
            </a:prstGeom>
            <a:noFill/>
            <a:ln w="12700" cap="sq">
              <a:solidFill>
                <a:schemeClr val="tx1"/>
              </a:solidFill>
              <a:round/>
              <a:headEnd type="none" w="sm" len="sm"/>
              <a:tailEnd type="none" w="sm" len="sm"/>
            </a:ln>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4226" name="Rectangle 2"/>
          <p:cNvSpPr>
            <a:spLocks noGrp="1" noChangeArrowheads="1"/>
          </p:cNvSpPr>
          <p:nvPr>
            <p:ph type="title"/>
          </p:nvPr>
        </p:nvSpPr>
        <p:spPr>
          <a:xfrm>
            <a:off x="901700" y="0"/>
            <a:ext cx="7772400" cy="1106488"/>
          </a:xfrm>
        </p:spPr>
        <p:txBody>
          <a:bodyPr/>
          <a:lstStyle/>
          <a:p>
            <a:pPr eaLnBrk="1" hangingPunct="1">
              <a:defRPr/>
            </a:pPr>
            <a:r>
              <a:rPr lang="zh-CN" altLang="en-US" smtClean="0"/>
              <a:t>二分查找程序</a:t>
            </a:r>
          </a:p>
        </p:txBody>
      </p:sp>
      <p:sp>
        <p:nvSpPr>
          <p:cNvPr id="30723" name="Text Box 3"/>
          <p:cNvSpPr txBox="1">
            <a:spLocks noChangeArrowheads="1"/>
          </p:cNvSpPr>
          <p:nvPr/>
        </p:nvSpPr>
        <p:spPr bwMode="auto">
          <a:xfrm>
            <a:off x="685800" y="838200"/>
            <a:ext cx="7988300" cy="6116638"/>
          </a:xfrm>
          <a:prstGeom prst="rect">
            <a:avLst/>
          </a:prstGeom>
          <a:noFill/>
          <a:ln w="12700" cap="sq">
            <a:noFill/>
            <a:miter lim="800000"/>
            <a:headEnd type="none" w="sm" len="sm"/>
            <a:tailEnd type="none" w="sm" len="sm"/>
          </a:ln>
        </p:spPr>
        <p:txBody>
          <a:bodyPr>
            <a:spAutoFit/>
          </a:bodyPr>
          <a:lstStyle/>
          <a:p>
            <a:pPr>
              <a:lnSpc>
                <a:spcPct val="110000"/>
              </a:lnSpc>
            </a:pPr>
            <a:r>
              <a:rPr lang="en-US" altLang="zh-CN" sz="2400" b="1"/>
              <a:t>int main()</a:t>
            </a:r>
          </a:p>
          <a:p>
            <a:pPr>
              <a:lnSpc>
                <a:spcPct val="110000"/>
              </a:lnSpc>
            </a:pPr>
            <a:r>
              <a:rPr lang="en-US" altLang="zh-CN" sz="2400" b="1"/>
              <a:t>{int lh, rh, mid, x;</a:t>
            </a:r>
          </a:p>
          <a:p>
            <a:pPr>
              <a:lnSpc>
                <a:spcPct val="110000"/>
              </a:lnSpc>
            </a:pPr>
            <a:r>
              <a:rPr lang="en-US" altLang="zh-CN" sz="2400" b="1"/>
              <a:t> int array[ ]={0,1,2,3,4,5,6,7,8,9};</a:t>
            </a:r>
          </a:p>
          <a:p>
            <a:pPr>
              <a:lnSpc>
                <a:spcPct val="110000"/>
              </a:lnSpc>
            </a:pPr>
            <a:r>
              <a:rPr lang="en-US" altLang="zh-CN" sz="2400" b="1"/>
              <a:t> cout &lt;&lt;"</a:t>
            </a:r>
            <a:r>
              <a:rPr lang="zh-CN" altLang="en-US" sz="2400" b="1"/>
              <a:t>请输入要查找的数据：</a:t>
            </a:r>
            <a:r>
              <a:rPr lang="en-US" altLang="zh-CN" sz="2400" b="1"/>
              <a:t>";  cin &gt;&gt; x;</a:t>
            </a:r>
          </a:p>
          <a:p>
            <a:pPr>
              <a:lnSpc>
                <a:spcPct val="110000"/>
              </a:lnSpc>
            </a:pPr>
            <a:r>
              <a:rPr lang="en-US" altLang="zh-CN" sz="2400" b="1"/>
              <a:t> lh = 0;  rh = 9;</a:t>
            </a:r>
          </a:p>
          <a:p>
            <a:pPr>
              <a:lnSpc>
                <a:spcPct val="110000"/>
              </a:lnSpc>
            </a:pPr>
            <a:r>
              <a:rPr lang="en-US" altLang="zh-CN" sz="2400" b="1"/>
              <a:t> while ( lh &lt;= rh )</a:t>
            </a:r>
          </a:p>
          <a:p>
            <a:pPr>
              <a:lnSpc>
                <a:spcPct val="110000"/>
              </a:lnSpc>
            </a:pPr>
            <a:r>
              <a:rPr lang="en-US" altLang="zh-CN" sz="2400" b="1"/>
              <a:t>   { mid = ( lh + rh ) / 2;</a:t>
            </a:r>
          </a:p>
          <a:p>
            <a:pPr>
              <a:lnSpc>
                <a:spcPct val="110000"/>
              </a:lnSpc>
            </a:pPr>
            <a:r>
              <a:rPr lang="en-US" altLang="zh-CN" sz="2400" b="1"/>
              <a:t>     if ( x== array[mid] ) {</a:t>
            </a:r>
          </a:p>
          <a:p>
            <a:pPr>
              <a:lnSpc>
                <a:spcPct val="110000"/>
              </a:lnSpc>
            </a:pPr>
            <a:r>
              <a:rPr lang="en-US" altLang="zh-CN" sz="2400" b="1"/>
              <a:t>	cout &lt;&lt; x &lt;&lt; "</a:t>
            </a:r>
            <a:r>
              <a:rPr lang="zh-CN" altLang="en-US" sz="2400" b="1"/>
              <a:t>的位置是：</a:t>
            </a:r>
            <a:r>
              <a:rPr lang="en-US" altLang="zh-CN" sz="2400" b="1"/>
              <a:t>" &lt;&lt; mid &lt;&lt; endl; </a:t>
            </a:r>
          </a:p>
          <a:p>
            <a:pPr>
              <a:lnSpc>
                <a:spcPct val="110000"/>
              </a:lnSpc>
            </a:pPr>
            <a:r>
              <a:rPr lang="en-US" altLang="zh-CN" sz="2400" b="1"/>
              <a:t>	break;     }</a:t>
            </a:r>
          </a:p>
          <a:p>
            <a:pPr>
              <a:lnSpc>
                <a:spcPct val="110000"/>
              </a:lnSpc>
            </a:pPr>
            <a:r>
              <a:rPr lang="en-US" altLang="zh-CN" sz="2400" b="1"/>
              <a:t>     if ( x &lt; array[mid]) rh = mid - 1; else lh = mid + 1;</a:t>
            </a:r>
          </a:p>
          <a:p>
            <a:pPr>
              <a:lnSpc>
                <a:spcPct val="110000"/>
              </a:lnSpc>
            </a:pPr>
            <a:r>
              <a:rPr lang="en-US" altLang="zh-CN" sz="2400" b="1"/>
              <a:t>    }</a:t>
            </a:r>
          </a:p>
          <a:p>
            <a:pPr>
              <a:lnSpc>
                <a:spcPct val="110000"/>
              </a:lnSpc>
            </a:pPr>
            <a:r>
              <a:rPr lang="en-US" altLang="zh-CN" sz="2400" b="1"/>
              <a:t> if (lh &gt; rh) cout &lt;&lt; "</a:t>
            </a:r>
            <a:r>
              <a:rPr lang="zh-CN" altLang="en-US" sz="2400" b="1"/>
              <a:t>没有找到</a:t>
            </a:r>
            <a:r>
              <a:rPr lang="en-US" altLang="zh-CN" sz="2400" b="1"/>
              <a:t>" &lt;&lt; endl;</a:t>
            </a:r>
          </a:p>
          <a:p>
            <a:pPr>
              <a:lnSpc>
                <a:spcPct val="110000"/>
              </a:lnSpc>
            </a:pPr>
            <a:r>
              <a:rPr lang="en-US" altLang="zh-CN" sz="2400" b="1"/>
              <a:t> return 0;</a:t>
            </a:r>
          </a:p>
          <a:p>
            <a:pPr>
              <a:lnSpc>
                <a:spcPct val="110000"/>
              </a:lnSpc>
            </a:pPr>
            <a:r>
              <a:rPr lang="en-US" altLang="zh-CN" sz="2400" b="1"/>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5250" name="Rectangle 2"/>
          <p:cNvSpPr>
            <a:spLocks noGrp="1" noChangeArrowheads="1"/>
          </p:cNvSpPr>
          <p:nvPr>
            <p:ph type="title"/>
          </p:nvPr>
        </p:nvSpPr>
        <p:spPr/>
        <p:txBody>
          <a:bodyPr/>
          <a:lstStyle/>
          <a:p>
            <a:pPr eaLnBrk="1" hangingPunct="1">
              <a:defRPr/>
            </a:pPr>
            <a:r>
              <a:rPr lang="zh-CN" altLang="en-US" smtClean="0"/>
              <a:t>搜索算法的效率</a:t>
            </a:r>
          </a:p>
        </p:txBody>
      </p:sp>
      <p:sp>
        <p:nvSpPr>
          <p:cNvPr id="31747" name="Rectangle 3"/>
          <p:cNvSpPr>
            <a:spLocks noGrp="1" noChangeArrowheads="1"/>
          </p:cNvSpPr>
          <p:nvPr>
            <p:ph type="body" idx="1"/>
          </p:nvPr>
        </p:nvSpPr>
        <p:spPr/>
        <p:txBody>
          <a:bodyPr/>
          <a:lstStyle/>
          <a:p>
            <a:pPr eaLnBrk="1" hangingPunct="1">
              <a:lnSpc>
                <a:spcPct val="120000"/>
              </a:lnSpc>
            </a:pPr>
            <a:r>
              <a:rPr lang="zh-CN" altLang="en-US" smtClean="0"/>
              <a:t>顺序搜索的平均时间性能</a:t>
            </a:r>
          </a:p>
          <a:p>
            <a:pPr eaLnBrk="1" hangingPunct="1">
              <a:lnSpc>
                <a:spcPct val="120000"/>
              </a:lnSpc>
              <a:buFont typeface="Wingdings" pitchFamily="2" charset="2"/>
              <a:buNone/>
            </a:pPr>
            <a:r>
              <a:rPr lang="zh-CN" altLang="en-US" smtClean="0"/>
              <a:t>     （</a:t>
            </a:r>
            <a:r>
              <a:rPr lang="en-US" altLang="zh-CN" smtClean="0"/>
              <a:t>1 + 2 + 3 + … + n ) / n = ( n + 1 ) / 2</a:t>
            </a:r>
          </a:p>
          <a:p>
            <a:pPr eaLnBrk="1" hangingPunct="1">
              <a:lnSpc>
                <a:spcPct val="120000"/>
              </a:lnSpc>
            </a:pPr>
            <a:r>
              <a:rPr lang="zh-CN" altLang="en-US" smtClean="0"/>
              <a:t>二分查找的最坏情况的时间性能</a:t>
            </a:r>
          </a:p>
          <a:p>
            <a:pPr eaLnBrk="1" hangingPunct="1">
              <a:lnSpc>
                <a:spcPct val="120000"/>
              </a:lnSpc>
              <a:buFont typeface="Wingdings" pitchFamily="2" charset="2"/>
              <a:buNone/>
            </a:pPr>
            <a:r>
              <a:rPr lang="zh-CN" altLang="en-US" smtClean="0"/>
              <a:t>     </a:t>
            </a:r>
            <a:r>
              <a:rPr lang="en-US" altLang="zh-CN" smtClean="0"/>
              <a:t>n / 2 / 2 … / 2 / 2 = 1</a:t>
            </a:r>
          </a:p>
          <a:p>
            <a:pPr eaLnBrk="1" hangingPunct="1">
              <a:lnSpc>
                <a:spcPct val="120000"/>
              </a:lnSpc>
              <a:buFont typeface="Wingdings" pitchFamily="2" charset="2"/>
              <a:buNone/>
            </a:pPr>
            <a:endParaRPr lang="en-US" altLang="zh-CN" smtClean="0"/>
          </a:p>
          <a:p>
            <a:pPr eaLnBrk="1" hangingPunct="1">
              <a:lnSpc>
                <a:spcPct val="120000"/>
              </a:lnSpc>
              <a:buFont typeface="Wingdings" pitchFamily="2" charset="2"/>
              <a:buNone/>
            </a:pPr>
            <a:r>
              <a:rPr lang="en-US" altLang="zh-CN" smtClean="0"/>
              <a:t>             k=log</a:t>
            </a:r>
            <a:r>
              <a:rPr lang="en-US" altLang="zh-CN" baseline="-25000" smtClean="0"/>
              <a:t>2</a:t>
            </a:r>
            <a:r>
              <a:rPr lang="en-US" altLang="zh-CN" smtClean="0"/>
              <a:t>n</a:t>
            </a:r>
          </a:p>
        </p:txBody>
      </p:sp>
      <p:grpSp>
        <p:nvGrpSpPr>
          <p:cNvPr id="31748" name="Group 4"/>
          <p:cNvGrpSpPr>
            <a:grpSpLocks/>
          </p:cNvGrpSpPr>
          <p:nvPr/>
        </p:nvGrpSpPr>
        <p:grpSpPr bwMode="auto">
          <a:xfrm>
            <a:off x="1601788" y="4905375"/>
            <a:ext cx="2528887" cy="641350"/>
            <a:chOff x="1009" y="2686"/>
            <a:chExt cx="941" cy="404"/>
          </a:xfrm>
        </p:grpSpPr>
        <p:sp>
          <p:nvSpPr>
            <p:cNvPr id="31749" name="AutoShape 5"/>
            <p:cNvSpPr>
              <a:spLocks/>
            </p:cNvSpPr>
            <p:nvPr/>
          </p:nvSpPr>
          <p:spPr bwMode="auto">
            <a:xfrm rot="5296647">
              <a:off x="1388" y="2307"/>
              <a:ext cx="184" cy="941"/>
            </a:xfrm>
            <a:prstGeom prst="rightBrace">
              <a:avLst>
                <a:gd name="adj1" fmla="val 42618"/>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31750" name="Text Box 6"/>
            <p:cNvSpPr txBox="1">
              <a:spLocks noChangeArrowheads="1"/>
            </p:cNvSpPr>
            <p:nvPr/>
          </p:nvSpPr>
          <p:spPr bwMode="auto">
            <a:xfrm>
              <a:off x="1338" y="2878"/>
              <a:ext cx="612" cy="212"/>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600" b="1"/>
                <a:t>K</a:t>
              </a:r>
              <a:r>
                <a:rPr lang="zh-CN" altLang="en-US" sz="1600" b="1"/>
                <a:t>次</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6274" name="Rectangle 2"/>
          <p:cNvSpPr>
            <a:spLocks noGrp="1" noChangeArrowheads="1"/>
          </p:cNvSpPr>
          <p:nvPr>
            <p:ph type="title"/>
          </p:nvPr>
        </p:nvSpPr>
        <p:spPr/>
        <p:txBody>
          <a:bodyPr/>
          <a:lstStyle/>
          <a:p>
            <a:pPr eaLnBrk="1" hangingPunct="1">
              <a:defRPr/>
            </a:pPr>
            <a:r>
              <a:rPr lang="en-US" altLang="zh-CN" smtClean="0"/>
              <a:t>N</a:t>
            </a:r>
            <a:r>
              <a:rPr lang="zh-CN" altLang="en-US" smtClean="0"/>
              <a:t>和</a:t>
            </a:r>
            <a:r>
              <a:rPr lang="en-US" altLang="zh-CN" smtClean="0"/>
              <a:t>log</a:t>
            </a:r>
            <a:r>
              <a:rPr lang="en-US" altLang="zh-CN" baseline="-25000" smtClean="0"/>
              <a:t>2</a:t>
            </a:r>
            <a:r>
              <a:rPr lang="en-US" altLang="zh-CN" smtClean="0"/>
              <a:t>N</a:t>
            </a:r>
            <a:r>
              <a:rPr lang="zh-CN" altLang="en-US" smtClean="0"/>
              <a:t>的值</a:t>
            </a:r>
          </a:p>
        </p:txBody>
      </p:sp>
      <p:sp>
        <p:nvSpPr>
          <p:cNvPr id="32771" name="Rectangle 6"/>
          <p:cNvSpPr>
            <a:spLocks noChangeArrowheads="1"/>
          </p:cNvSpPr>
          <p:nvPr/>
        </p:nvSpPr>
        <p:spPr bwMode="auto">
          <a:xfrm>
            <a:off x="3763963" y="2544763"/>
            <a:ext cx="519112" cy="0"/>
          </a:xfrm>
          <a:prstGeom prst="rect">
            <a:avLst/>
          </a:prstGeom>
          <a:noFill/>
          <a:ln w="12700" cap="sq" algn="ctr">
            <a:noFill/>
            <a:miter lim="800000"/>
            <a:headEnd type="none" w="sm" len="sm"/>
            <a:tailEnd type="none" w="sm" len="sm"/>
          </a:ln>
        </p:spPr>
        <p:txBody>
          <a:bodyPr wrap="none">
            <a:spAutoFit/>
          </a:bodyPr>
          <a:lstStyle/>
          <a:p>
            <a:endParaRPr lang="zh-CN" altLang="en-US"/>
          </a:p>
        </p:txBody>
      </p:sp>
      <p:graphicFrame>
        <p:nvGraphicFramePr>
          <p:cNvPr id="2486377" name="Group 105"/>
          <p:cNvGraphicFramePr>
            <a:graphicFrameLocks noGrp="1"/>
          </p:cNvGraphicFramePr>
          <p:nvPr/>
        </p:nvGraphicFramePr>
        <p:xfrm>
          <a:off x="1527175" y="2146300"/>
          <a:ext cx="5511800" cy="3463290"/>
        </p:xfrm>
        <a:graphic>
          <a:graphicData uri="http://schemas.openxmlformats.org/drawingml/2006/table">
            <a:tbl>
              <a:tblPr/>
              <a:tblGrid>
                <a:gridCol w="3741738"/>
                <a:gridCol w="1770062"/>
              </a:tblGrid>
              <a:tr h="430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log</a:t>
                      </a:r>
                      <a:r>
                        <a:rPr kumimoji="1" lang="en-US" altLang="zh-CN" sz="2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95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0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95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0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0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1,000,000,000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7298" name="Rectangle 2"/>
          <p:cNvSpPr>
            <a:spLocks noGrp="1" noChangeArrowheads="1"/>
          </p:cNvSpPr>
          <p:nvPr>
            <p:ph type="title"/>
          </p:nvPr>
        </p:nvSpPr>
        <p:spPr/>
        <p:txBody>
          <a:bodyPr/>
          <a:lstStyle/>
          <a:p>
            <a:pPr eaLnBrk="1" hangingPunct="1">
              <a:defRPr/>
            </a:pPr>
            <a:r>
              <a:rPr lang="zh-CN" altLang="en-US" smtClean="0"/>
              <a:t>排序与查找</a:t>
            </a:r>
          </a:p>
        </p:txBody>
      </p:sp>
      <p:sp>
        <p:nvSpPr>
          <p:cNvPr id="33795" name="Rectangle 3"/>
          <p:cNvSpPr>
            <a:spLocks noGrp="1" noChangeArrowheads="1"/>
          </p:cNvSpPr>
          <p:nvPr>
            <p:ph type="body" idx="1"/>
          </p:nvPr>
        </p:nvSpPr>
        <p:spPr>
          <a:xfrm>
            <a:off x="1890713" y="2224088"/>
            <a:ext cx="3286125" cy="3871912"/>
          </a:xfrm>
        </p:spPr>
        <p:txBody>
          <a:bodyPr/>
          <a:lstStyle/>
          <a:p>
            <a:pPr eaLnBrk="1" hangingPunct="1">
              <a:lnSpc>
                <a:spcPct val="130000"/>
              </a:lnSpc>
            </a:pPr>
            <a:r>
              <a:rPr lang="zh-CN" altLang="en-US" smtClean="0"/>
              <a:t>顺序查找</a:t>
            </a:r>
          </a:p>
          <a:p>
            <a:pPr eaLnBrk="1" hangingPunct="1">
              <a:lnSpc>
                <a:spcPct val="130000"/>
              </a:lnSpc>
            </a:pPr>
            <a:r>
              <a:rPr lang="zh-CN" altLang="en-US" smtClean="0"/>
              <a:t>二分查找</a:t>
            </a:r>
          </a:p>
          <a:p>
            <a:pPr eaLnBrk="1" hangingPunct="1">
              <a:lnSpc>
                <a:spcPct val="130000"/>
              </a:lnSpc>
            </a:pPr>
            <a:r>
              <a:rPr lang="zh-CN" altLang="en-US" smtClean="0"/>
              <a:t>选择排序法</a:t>
            </a:r>
          </a:p>
          <a:p>
            <a:pPr eaLnBrk="1" hangingPunct="1">
              <a:lnSpc>
                <a:spcPct val="130000"/>
              </a:lnSpc>
            </a:pPr>
            <a:r>
              <a:rPr lang="zh-CN" altLang="en-US" smtClean="0"/>
              <a:t>气泡排序法</a:t>
            </a:r>
          </a:p>
        </p:txBody>
      </p:sp>
      <p:sp>
        <p:nvSpPr>
          <p:cNvPr id="33796" name="AutoShape 4"/>
          <p:cNvSpPr>
            <a:spLocks noChangeArrowheads="1"/>
          </p:cNvSpPr>
          <p:nvPr/>
        </p:nvSpPr>
        <p:spPr bwMode="auto">
          <a:xfrm rot="-5400000" flipH="1" flipV="1">
            <a:off x="4926013" y="24765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33797" name="AutoShape 5"/>
          <p:cNvSpPr>
            <a:spLocks noChangeArrowheads="1"/>
          </p:cNvSpPr>
          <p:nvPr/>
        </p:nvSpPr>
        <p:spPr bwMode="auto">
          <a:xfrm rot="-5400000" flipH="1" flipV="1">
            <a:off x="4951413" y="31496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33798" name="AutoShape 6"/>
          <p:cNvSpPr>
            <a:spLocks noChangeArrowheads="1"/>
          </p:cNvSpPr>
          <p:nvPr/>
        </p:nvSpPr>
        <p:spPr bwMode="auto">
          <a:xfrm rot="-5400000" flipH="1" flipV="1">
            <a:off x="4951413" y="3886200"/>
            <a:ext cx="304800" cy="457200"/>
          </a:xfrm>
          <a:prstGeom prst="triangle">
            <a:avLst>
              <a:gd name="adj" fmla="val 50000"/>
            </a:avLst>
          </a:prstGeom>
          <a:solidFill>
            <a:schemeClr val="hlink"/>
          </a:solidFill>
          <a:ln w="9525">
            <a:solidFill>
              <a:schemeClr val="folHlink"/>
            </a:solidFill>
            <a:miter lim="800000"/>
            <a:headEnd/>
            <a:tailEnd/>
          </a:ln>
        </p:spPr>
        <p:txBody>
          <a:bodyPr wrap="none" anchor="ctr"/>
          <a:lstStyle/>
          <a:p>
            <a:endParaRPr lang="zh-CN" altLang="en-US"/>
          </a:p>
        </p:txBody>
      </p:sp>
      <p:sp>
        <p:nvSpPr>
          <p:cNvPr id="33799" name="AutoShape 7"/>
          <p:cNvSpPr>
            <a:spLocks noChangeArrowheads="1"/>
          </p:cNvSpPr>
          <p:nvPr/>
        </p:nvSpPr>
        <p:spPr bwMode="auto">
          <a:xfrm rot="-5400000" flipH="1" flipV="1">
            <a:off x="4951413" y="4632325"/>
            <a:ext cx="304800" cy="457200"/>
          </a:xfrm>
          <a:prstGeom prst="triangle">
            <a:avLst>
              <a:gd name="adj" fmla="val 50000"/>
            </a:avLst>
          </a:prstGeom>
          <a:solidFill>
            <a:schemeClr val="folHlink"/>
          </a:solidFill>
          <a:ln w="9525">
            <a:solidFill>
              <a:schemeClr val="folHlink"/>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0434" name="Rectangle 2"/>
          <p:cNvSpPr>
            <a:spLocks noGrp="1" noChangeArrowheads="1"/>
          </p:cNvSpPr>
          <p:nvPr>
            <p:ph type="title"/>
          </p:nvPr>
        </p:nvSpPr>
        <p:spPr>
          <a:xfrm>
            <a:off x="685800" y="300038"/>
            <a:ext cx="7772400" cy="896937"/>
          </a:xfrm>
        </p:spPr>
        <p:txBody>
          <a:bodyPr/>
          <a:lstStyle/>
          <a:p>
            <a:pPr eaLnBrk="1" hangingPunct="1">
              <a:defRPr/>
            </a:pPr>
            <a:r>
              <a:rPr lang="zh-CN" altLang="en-US" smtClean="0"/>
              <a:t>选择排序</a:t>
            </a:r>
          </a:p>
        </p:txBody>
      </p:sp>
      <p:sp>
        <p:nvSpPr>
          <p:cNvPr id="34819" name="Rectangle 3"/>
          <p:cNvSpPr>
            <a:spLocks noGrp="1" noChangeArrowheads="1"/>
          </p:cNvSpPr>
          <p:nvPr>
            <p:ph type="body" idx="1"/>
          </p:nvPr>
        </p:nvSpPr>
        <p:spPr>
          <a:xfrm>
            <a:off x="457200" y="1211263"/>
            <a:ext cx="8458200" cy="3295650"/>
          </a:xfrm>
        </p:spPr>
        <p:txBody>
          <a:bodyPr/>
          <a:lstStyle/>
          <a:p>
            <a:pPr eaLnBrk="1" hangingPunct="1"/>
            <a:r>
              <a:rPr lang="zh-CN" altLang="en-US" sz="2800" smtClean="0"/>
              <a:t>使数组元素按某种次序排列</a:t>
            </a:r>
          </a:p>
          <a:p>
            <a:pPr eaLnBrk="1" hangingPunct="1"/>
            <a:r>
              <a:rPr lang="zh-CN" altLang="en-US" sz="2800" smtClean="0"/>
              <a:t>选择排序法：</a:t>
            </a:r>
          </a:p>
          <a:p>
            <a:pPr lvl="1" eaLnBrk="1" hangingPunct="1"/>
            <a:r>
              <a:rPr lang="zh-CN" altLang="en-US" sz="2400" smtClean="0"/>
              <a:t>在所有元素中找到最小的元素放在数组的第</a:t>
            </a:r>
            <a:r>
              <a:rPr lang="en-US" altLang="zh-CN" sz="2400" smtClean="0"/>
              <a:t>0</a:t>
            </a:r>
            <a:r>
              <a:rPr lang="zh-CN" altLang="en-US" sz="2400" smtClean="0"/>
              <a:t>个位置</a:t>
            </a:r>
          </a:p>
          <a:p>
            <a:pPr lvl="1" eaLnBrk="1" hangingPunct="1"/>
            <a:r>
              <a:rPr lang="zh-CN" altLang="en-US" sz="2400" smtClean="0"/>
              <a:t>在剩余元素中找出最小的放在第一个位置。以此类推，直到所有元素都放在适当的位置</a:t>
            </a:r>
          </a:p>
          <a:p>
            <a:pPr eaLnBrk="1" hangingPunct="1"/>
            <a:r>
              <a:rPr lang="zh-CN" altLang="en-US" sz="2800" smtClean="0"/>
              <a:t>用伪代码表示</a:t>
            </a:r>
          </a:p>
        </p:txBody>
      </p:sp>
      <p:sp>
        <p:nvSpPr>
          <p:cNvPr id="34820" name="Text Box 4"/>
          <p:cNvSpPr txBox="1">
            <a:spLocks noChangeArrowheads="1"/>
          </p:cNvSpPr>
          <p:nvPr/>
        </p:nvSpPr>
        <p:spPr bwMode="auto">
          <a:xfrm>
            <a:off x="858838" y="4003675"/>
            <a:ext cx="7853362" cy="2628900"/>
          </a:xfrm>
          <a:prstGeom prst="rect">
            <a:avLst/>
          </a:prstGeom>
          <a:noFill/>
          <a:ln w="12700" cap="sq">
            <a:solidFill>
              <a:schemeClr val="tx1"/>
            </a:solidFill>
            <a:miter lim="800000"/>
            <a:headEnd type="none" w="sm" len="sm"/>
            <a:tailEnd type="none" w="sm" len="sm"/>
          </a:ln>
        </p:spPr>
        <p:txBody>
          <a:bodyPr>
            <a:spAutoFit/>
          </a:bodyPr>
          <a:lstStyle/>
          <a:p>
            <a:pPr>
              <a:lnSpc>
                <a:spcPct val="115000"/>
              </a:lnSpc>
            </a:pPr>
            <a:r>
              <a:rPr lang="en-US" altLang="zh-CN" sz="2400" b="1"/>
              <a:t> int lh, rh, array;</a:t>
            </a:r>
          </a:p>
          <a:p>
            <a:pPr>
              <a:lnSpc>
                <a:spcPct val="115000"/>
              </a:lnSpc>
            </a:pPr>
            <a:r>
              <a:rPr lang="en-US" altLang="zh-CN" sz="2400" b="1"/>
              <a:t> </a:t>
            </a:r>
            <a:r>
              <a:rPr lang="zh-CN" altLang="en-US" sz="2400" b="1"/>
              <a:t>输入要排序的元素，存入</a:t>
            </a:r>
            <a:r>
              <a:rPr lang="en-US" altLang="zh-CN" sz="2400" b="1"/>
              <a:t>array;</a:t>
            </a:r>
          </a:p>
          <a:p>
            <a:pPr>
              <a:lnSpc>
                <a:spcPct val="115000"/>
              </a:lnSpc>
            </a:pPr>
            <a:r>
              <a:rPr lang="en-US" altLang="zh-CN" sz="2400" b="1"/>
              <a:t> for (lh = 0; lh &lt; n; lh++)</a:t>
            </a:r>
          </a:p>
          <a:p>
            <a:pPr>
              <a:lnSpc>
                <a:spcPct val="115000"/>
              </a:lnSpc>
            </a:pPr>
            <a:r>
              <a:rPr lang="en-US" altLang="zh-CN" sz="2400" b="1"/>
              <a:t>     {</a:t>
            </a:r>
            <a:r>
              <a:rPr lang="zh-CN" altLang="en-US" sz="2400" b="1"/>
              <a:t>在</a:t>
            </a:r>
            <a:r>
              <a:rPr lang="en-US" altLang="zh-CN" sz="2400" b="1"/>
              <a:t>array</a:t>
            </a:r>
            <a:r>
              <a:rPr lang="zh-CN" altLang="en-US" sz="2400" b="1"/>
              <a:t>的从</a:t>
            </a:r>
            <a:r>
              <a:rPr lang="en-US" altLang="zh-CN" sz="2400" b="1"/>
              <a:t>lh</a:t>
            </a:r>
            <a:r>
              <a:rPr lang="zh-CN" altLang="en-US" sz="2400" b="1"/>
              <a:t>到</a:t>
            </a:r>
            <a:r>
              <a:rPr lang="en-US" altLang="zh-CN" sz="2400" b="1"/>
              <a:t>n – 1</a:t>
            </a:r>
            <a:r>
              <a:rPr lang="zh-CN" altLang="en-US" sz="2400" b="1"/>
              <a:t>的元素之间找出最小的放入</a:t>
            </a:r>
            <a:r>
              <a:rPr lang="en-US" altLang="zh-CN" sz="2400" b="1"/>
              <a:t>rh;</a:t>
            </a:r>
          </a:p>
          <a:p>
            <a:pPr>
              <a:lnSpc>
                <a:spcPct val="115000"/>
              </a:lnSpc>
            </a:pPr>
            <a:r>
              <a:rPr lang="en-US" altLang="zh-CN" sz="2400" b="1"/>
              <a:t>      </a:t>
            </a:r>
            <a:r>
              <a:rPr lang="zh-CN" altLang="en-US" sz="2400" b="1"/>
              <a:t>交换下标 </a:t>
            </a:r>
            <a:r>
              <a:rPr lang="en-US" altLang="zh-CN" sz="2400" b="1"/>
              <a:t>lh</a:t>
            </a:r>
            <a:r>
              <a:rPr lang="zh-CN" altLang="en-US" sz="2400" b="1"/>
              <a:t>和 </a:t>
            </a:r>
            <a:r>
              <a:rPr lang="en-US" altLang="zh-CN" sz="2400" b="1"/>
              <a:t>rh</a:t>
            </a:r>
            <a:r>
              <a:rPr lang="zh-CN" altLang="en-US" sz="2400" b="1"/>
              <a:t>中的值</a:t>
            </a:r>
            <a:r>
              <a:rPr lang="en-US" altLang="zh-CN" sz="2400" b="1"/>
              <a:t>;}</a:t>
            </a:r>
          </a:p>
          <a:p>
            <a:pPr>
              <a:lnSpc>
                <a:spcPct val="115000"/>
              </a:lnSpc>
            </a:pPr>
            <a:r>
              <a:rPr lang="en-US" altLang="zh-CN" sz="2400" b="1"/>
              <a:t> </a:t>
            </a:r>
            <a:r>
              <a:rPr lang="zh-CN" altLang="en-US" sz="2400" b="1"/>
              <a:t>输出排好序的元素</a:t>
            </a:r>
            <a:r>
              <a:rPr lang="en-US" altLang="zh-CN" sz="2400" b="1"/>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1458" name="Rectangle 2"/>
          <p:cNvSpPr>
            <a:spLocks noGrp="1" noChangeArrowheads="1"/>
          </p:cNvSpPr>
          <p:nvPr>
            <p:ph type="title"/>
          </p:nvPr>
        </p:nvSpPr>
        <p:spPr>
          <a:xfrm>
            <a:off x="685800" y="509588"/>
            <a:ext cx="7772400" cy="942975"/>
          </a:xfrm>
        </p:spPr>
        <p:txBody>
          <a:bodyPr/>
          <a:lstStyle/>
          <a:p>
            <a:pPr eaLnBrk="1" hangingPunct="1">
              <a:defRPr/>
            </a:pPr>
            <a:r>
              <a:rPr lang="zh-CN" altLang="en-US" smtClean="0"/>
              <a:t>选择排序实例</a:t>
            </a:r>
          </a:p>
        </p:txBody>
      </p:sp>
      <p:graphicFrame>
        <p:nvGraphicFramePr>
          <p:cNvPr id="2451459" name="Group 3"/>
          <p:cNvGraphicFramePr>
            <a:graphicFrameLocks noGrp="1"/>
          </p:cNvGraphicFramePr>
          <p:nvPr/>
        </p:nvGraphicFramePr>
        <p:xfrm>
          <a:off x="1989138" y="2051050"/>
          <a:ext cx="4330700" cy="396240"/>
        </p:xfrm>
        <a:graphic>
          <a:graphicData uri="http://schemas.openxmlformats.org/drawingml/2006/table">
            <a:tbl>
              <a:tblPr/>
              <a:tblGrid>
                <a:gridCol w="541337"/>
                <a:gridCol w="541338"/>
                <a:gridCol w="541337"/>
                <a:gridCol w="541338"/>
                <a:gridCol w="541337"/>
                <a:gridCol w="541338"/>
                <a:gridCol w="541337"/>
                <a:gridCol w="541338"/>
              </a:tblGrid>
              <a:tr h="2952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59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53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58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pSp>
        <p:nvGrpSpPr>
          <p:cNvPr id="2" name="Group 23"/>
          <p:cNvGrpSpPr>
            <a:grpSpLocks/>
          </p:cNvGrpSpPr>
          <p:nvPr/>
        </p:nvGrpSpPr>
        <p:grpSpPr bwMode="auto">
          <a:xfrm>
            <a:off x="1811338" y="2803525"/>
            <a:ext cx="4508500" cy="912813"/>
            <a:chOff x="1141" y="1406"/>
            <a:chExt cx="2840" cy="575"/>
          </a:xfrm>
        </p:grpSpPr>
        <p:sp>
          <p:nvSpPr>
            <p:cNvPr id="35908" name="Rectangle 24"/>
            <p:cNvSpPr>
              <a:spLocks noChangeArrowheads="1"/>
            </p:cNvSpPr>
            <p:nvPr/>
          </p:nvSpPr>
          <p:spPr bwMode="auto">
            <a:xfrm>
              <a:off x="3640" y="1406"/>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93</a:t>
              </a:r>
            </a:p>
          </p:txBody>
        </p:sp>
        <p:sp>
          <p:nvSpPr>
            <p:cNvPr id="35909" name="Rectangle 25"/>
            <p:cNvSpPr>
              <a:spLocks noChangeArrowheads="1"/>
            </p:cNvSpPr>
            <p:nvPr/>
          </p:nvSpPr>
          <p:spPr bwMode="auto">
            <a:xfrm>
              <a:off x="3299" y="1406"/>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97</a:t>
              </a:r>
            </a:p>
          </p:txBody>
        </p:sp>
        <p:sp>
          <p:nvSpPr>
            <p:cNvPr id="35910" name="Rectangle 26"/>
            <p:cNvSpPr>
              <a:spLocks noChangeArrowheads="1"/>
            </p:cNvSpPr>
            <p:nvPr/>
          </p:nvSpPr>
          <p:spPr bwMode="auto">
            <a:xfrm>
              <a:off x="2958" y="1406"/>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58</a:t>
              </a:r>
            </a:p>
          </p:txBody>
        </p:sp>
        <p:sp>
          <p:nvSpPr>
            <p:cNvPr id="35911" name="Rectangle 27"/>
            <p:cNvSpPr>
              <a:spLocks noChangeArrowheads="1"/>
            </p:cNvSpPr>
            <p:nvPr/>
          </p:nvSpPr>
          <p:spPr bwMode="auto">
            <a:xfrm>
              <a:off x="2617" y="1406"/>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53</a:t>
              </a:r>
            </a:p>
          </p:txBody>
        </p:sp>
        <p:sp>
          <p:nvSpPr>
            <p:cNvPr id="35912" name="Rectangle 28"/>
            <p:cNvSpPr>
              <a:spLocks noChangeArrowheads="1"/>
            </p:cNvSpPr>
            <p:nvPr/>
          </p:nvSpPr>
          <p:spPr bwMode="auto">
            <a:xfrm>
              <a:off x="2276" y="1406"/>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31</a:t>
              </a:r>
            </a:p>
          </p:txBody>
        </p:sp>
        <p:sp>
          <p:nvSpPr>
            <p:cNvPr id="35913" name="Rectangle 29"/>
            <p:cNvSpPr>
              <a:spLocks noChangeArrowheads="1"/>
            </p:cNvSpPr>
            <p:nvPr/>
          </p:nvSpPr>
          <p:spPr bwMode="auto">
            <a:xfrm>
              <a:off x="1935" y="1406"/>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59</a:t>
              </a:r>
            </a:p>
          </p:txBody>
        </p:sp>
        <p:sp>
          <p:nvSpPr>
            <p:cNvPr id="35914" name="Rectangle 30"/>
            <p:cNvSpPr>
              <a:spLocks noChangeArrowheads="1"/>
            </p:cNvSpPr>
            <p:nvPr/>
          </p:nvSpPr>
          <p:spPr bwMode="auto">
            <a:xfrm>
              <a:off x="1594" y="1406"/>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41</a:t>
              </a:r>
            </a:p>
          </p:txBody>
        </p:sp>
        <p:sp>
          <p:nvSpPr>
            <p:cNvPr id="35915" name="Rectangle 31"/>
            <p:cNvSpPr>
              <a:spLocks noChangeArrowheads="1"/>
            </p:cNvSpPr>
            <p:nvPr/>
          </p:nvSpPr>
          <p:spPr bwMode="auto">
            <a:xfrm>
              <a:off x="1253" y="1406"/>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26</a:t>
              </a:r>
            </a:p>
          </p:txBody>
        </p:sp>
        <p:sp>
          <p:nvSpPr>
            <p:cNvPr id="35916" name="Line 32"/>
            <p:cNvSpPr>
              <a:spLocks noChangeShapeType="1"/>
            </p:cNvSpPr>
            <p:nvPr/>
          </p:nvSpPr>
          <p:spPr bwMode="auto">
            <a:xfrm>
              <a:off x="1253" y="1406"/>
              <a:ext cx="2728"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35917" name="Line 33"/>
            <p:cNvSpPr>
              <a:spLocks noChangeShapeType="1"/>
            </p:cNvSpPr>
            <p:nvPr/>
          </p:nvSpPr>
          <p:spPr bwMode="auto">
            <a:xfrm>
              <a:off x="1253" y="1655"/>
              <a:ext cx="2728"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35918" name="Line 34"/>
            <p:cNvSpPr>
              <a:spLocks noChangeShapeType="1"/>
            </p:cNvSpPr>
            <p:nvPr/>
          </p:nvSpPr>
          <p:spPr bwMode="auto">
            <a:xfrm>
              <a:off x="1253" y="1406"/>
              <a:ext cx="0" cy="249"/>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35919" name="Line 35"/>
            <p:cNvSpPr>
              <a:spLocks noChangeShapeType="1"/>
            </p:cNvSpPr>
            <p:nvPr/>
          </p:nvSpPr>
          <p:spPr bwMode="auto">
            <a:xfrm>
              <a:off x="1594" y="1406"/>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920" name="Line 36"/>
            <p:cNvSpPr>
              <a:spLocks noChangeShapeType="1"/>
            </p:cNvSpPr>
            <p:nvPr/>
          </p:nvSpPr>
          <p:spPr bwMode="auto">
            <a:xfrm>
              <a:off x="1935" y="1406"/>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921" name="Line 37"/>
            <p:cNvSpPr>
              <a:spLocks noChangeShapeType="1"/>
            </p:cNvSpPr>
            <p:nvPr/>
          </p:nvSpPr>
          <p:spPr bwMode="auto">
            <a:xfrm>
              <a:off x="2276" y="1406"/>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922" name="Line 38"/>
            <p:cNvSpPr>
              <a:spLocks noChangeShapeType="1"/>
            </p:cNvSpPr>
            <p:nvPr/>
          </p:nvSpPr>
          <p:spPr bwMode="auto">
            <a:xfrm>
              <a:off x="2617" y="1406"/>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923" name="Line 39"/>
            <p:cNvSpPr>
              <a:spLocks noChangeShapeType="1"/>
            </p:cNvSpPr>
            <p:nvPr/>
          </p:nvSpPr>
          <p:spPr bwMode="auto">
            <a:xfrm>
              <a:off x="2958" y="1406"/>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924" name="Line 40"/>
            <p:cNvSpPr>
              <a:spLocks noChangeShapeType="1"/>
            </p:cNvSpPr>
            <p:nvPr/>
          </p:nvSpPr>
          <p:spPr bwMode="auto">
            <a:xfrm>
              <a:off x="3299" y="1406"/>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925" name="Line 41"/>
            <p:cNvSpPr>
              <a:spLocks noChangeShapeType="1"/>
            </p:cNvSpPr>
            <p:nvPr/>
          </p:nvSpPr>
          <p:spPr bwMode="auto">
            <a:xfrm>
              <a:off x="3640" y="1406"/>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926" name="Line 42"/>
            <p:cNvSpPr>
              <a:spLocks noChangeShapeType="1"/>
            </p:cNvSpPr>
            <p:nvPr/>
          </p:nvSpPr>
          <p:spPr bwMode="auto">
            <a:xfrm>
              <a:off x="3981" y="1406"/>
              <a:ext cx="0" cy="249"/>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35927" name="AutoShape 43"/>
            <p:cNvSpPr>
              <a:spLocks/>
            </p:cNvSpPr>
            <p:nvPr/>
          </p:nvSpPr>
          <p:spPr bwMode="auto">
            <a:xfrm rot="5544191">
              <a:off x="1366" y="1582"/>
              <a:ext cx="56" cy="316"/>
            </a:xfrm>
            <a:prstGeom prst="rightBrace">
              <a:avLst>
                <a:gd name="adj1" fmla="val 47024"/>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35928" name="Text Box 44"/>
            <p:cNvSpPr txBox="1">
              <a:spLocks noChangeArrowheads="1"/>
            </p:cNvSpPr>
            <p:nvPr/>
          </p:nvSpPr>
          <p:spPr bwMode="auto">
            <a:xfrm>
              <a:off x="1141" y="1769"/>
              <a:ext cx="881" cy="212"/>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1600" b="1"/>
                <a:t>已正确定位</a:t>
              </a:r>
            </a:p>
          </p:txBody>
        </p:sp>
      </p:grpSp>
      <p:grpSp>
        <p:nvGrpSpPr>
          <p:cNvPr id="3" name="Group 45"/>
          <p:cNvGrpSpPr>
            <a:grpSpLocks/>
          </p:cNvGrpSpPr>
          <p:nvPr/>
        </p:nvGrpSpPr>
        <p:grpSpPr bwMode="auto">
          <a:xfrm>
            <a:off x="1811338" y="3816350"/>
            <a:ext cx="4508500" cy="912813"/>
            <a:chOff x="1141" y="2044"/>
            <a:chExt cx="2840" cy="575"/>
          </a:xfrm>
        </p:grpSpPr>
        <p:sp>
          <p:nvSpPr>
            <p:cNvPr id="35887" name="Rectangle 46"/>
            <p:cNvSpPr>
              <a:spLocks noChangeArrowheads="1"/>
            </p:cNvSpPr>
            <p:nvPr/>
          </p:nvSpPr>
          <p:spPr bwMode="auto">
            <a:xfrm>
              <a:off x="3640" y="2044"/>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93</a:t>
              </a:r>
            </a:p>
          </p:txBody>
        </p:sp>
        <p:sp>
          <p:nvSpPr>
            <p:cNvPr id="35888" name="Rectangle 47"/>
            <p:cNvSpPr>
              <a:spLocks noChangeArrowheads="1"/>
            </p:cNvSpPr>
            <p:nvPr/>
          </p:nvSpPr>
          <p:spPr bwMode="auto">
            <a:xfrm>
              <a:off x="3299" y="2044"/>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97</a:t>
              </a:r>
            </a:p>
          </p:txBody>
        </p:sp>
        <p:sp>
          <p:nvSpPr>
            <p:cNvPr id="35889" name="Rectangle 48"/>
            <p:cNvSpPr>
              <a:spLocks noChangeArrowheads="1"/>
            </p:cNvSpPr>
            <p:nvPr/>
          </p:nvSpPr>
          <p:spPr bwMode="auto">
            <a:xfrm>
              <a:off x="2958" y="2044"/>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58</a:t>
              </a:r>
            </a:p>
          </p:txBody>
        </p:sp>
        <p:sp>
          <p:nvSpPr>
            <p:cNvPr id="35890" name="Rectangle 49"/>
            <p:cNvSpPr>
              <a:spLocks noChangeArrowheads="1"/>
            </p:cNvSpPr>
            <p:nvPr/>
          </p:nvSpPr>
          <p:spPr bwMode="auto">
            <a:xfrm>
              <a:off x="2617" y="2044"/>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53</a:t>
              </a:r>
            </a:p>
          </p:txBody>
        </p:sp>
        <p:sp>
          <p:nvSpPr>
            <p:cNvPr id="35891" name="Rectangle 50"/>
            <p:cNvSpPr>
              <a:spLocks noChangeArrowheads="1"/>
            </p:cNvSpPr>
            <p:nvPr/>
          </p:nvSpPr>
          <p:spPr bwMode="auto">
            <a:xfrm>
              <a:off x="2276" y="2044"/>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41</a:t>
              </a:r>
            </a:p>
          </p:txBody>
        </p:sp>
        <p:sp>
          <p:nvSpPr>
            <p:cNvPr id="35892" name="Rectangle 51"/>
            <p:cNvSpPr>
              <a:spLocks noChangeArrowheads="1"/>
            </p:cNvSpPr>
            <p:nvPr/>
          </p:nvSpPr>
          <p:spPr bwMode="auto">
            <a:xfrm>
              <a:off x="1935" y="2044"/>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59</a:t>
              </a:r>
            </a:p>
          </p:txBody>
        </p:sp>
        <p:sp>
          <p:nvSpPr>
            <p:cNvPr id="35893" name="Rectangle 52"/>
            <p:cNvSpPr>
              <a:spLocks noChangeArrowheads="1"/>
            </p:cNvSpPr>
            <p:nvPr/>
          </p:nvSpPr>
          <p:spPr bwMode="auto">
            <a:xfrm>
              <a:off x="1594" y="2044"/>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31</a:t>
              </a:r>
            </a:p>
          </p:txBody>
        </p:sp>
        <p:sp>
          <p:nvSpPr>
            <p:cNvPr id="35894" name="Rectangle 53"/>
            <p:cNvSpPr>
              <a:spLocks noChangeArrowheads="1"/>
            </p:cNvSpPr>
            <p:nvPr/>
          </p:nvSpPr>
          <p:spPr bwMode="auto">
            <a:xfrm>
              <a:off x="1253" y="2044"/>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26</a:t>
              </a:r>
            </a:p>
          </p:txBody>
        </p:sp>
        <p:sp>
          <p:nvSpPr>
            <p:cNvPr id="35895" name="Line 54"/>
            <p:cNvSpPr>
              <a:spLocks noChangeShapeType="1"/>
            </p:cNvSpPr>
            <p:nvPr/>
          </p:nvSpPr>
          <p:spPr bwMode="auto">
            <a:xfrm>
              <a:off x="1253" y="2044"/>
              <a:ext cx="2728"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35896" name="Line 55"/>
            <p:cNvSpPr>
              <a:spLocks noChangeShapeType="1"/>
            </p:cNvSpPr>
            <p:nvPr/>
          </p:nvSpPr>
          <p:spPr bwMode="auto">
            <a:xfrm>
              <a:off x="1253" y="2293"/>
              <a:ext cx="2728"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35897" name="Line 56"/>
            <p:cNvSpPr>
              <a:spLocks noChangeShapeType="1"/>
            </p:cNvSpPr>
            <p:nvPr/>
          </p:nvSpPr>
          <p:spPr bwMode="auto">
            <a:xfrm>
              <a:off x="1253" y="2044"/>
              <a:ext cx="0" cy="249"/>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35898" name="Line 57"/>
            <p:cNvSpPr>
              <a:spLocks noChangeShapeType="1"/>
            </p:cNvSpPr>
            <p:nvPr/>
          </p:nvSpPr>
          <p:spPr bwMode="auto">
            <a:xfrm>
              <a:off x="1594" y="2044"/>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899" name="Line 58"/>
            <p:cNvSpPr>
              <a:spLocks noChangeShapeType="1"/>
            </p:cNvSpPr>
            <p:nvPr/>
          </p:nvSpPr>
          <p:spPr bwMode="auto">
            <a:xfrm>
              <a:off x="1935" y="2044"/>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900" name="Line 59"/>
            <p:cNvSpPr>
              <a:spLocks noChangeShapeType="1"/>
            </p:cNvSpPr>
            <p:nvPr/>
          </p:nvSpPr>
          <p:spPr bwMode="auto">
            <a:xfrm>
              <a:off x="2276" y="2044"/>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901" name="Line 60"/>
            <p:cNvSpPr>
              <a:spLocks noChangeShapeType="1"/>
            </p:cNvSpPr>
            <p:nvPr/>
          </p:nvSpPr>
          <p:spPr bwMode="auto">
            <a:xfrm>
              <a:off x="2617" y="2044"/>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902" name="Line 61"/>
            <p:cNvSpPr>
              <a:spLocks noChangeShapeType="1"/>
            </p:cNvSpPr>
            <p:nvPr/>
          </p:nvSpPr>
          <p:spPr bwMode="auto">
            <a:xfrm>
              <a:off x="2958" y="2044"/>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903" name="Line 62"/>
            <p:cNvSpPr>
              <a:spLocks noChangeShapeType="1"/>
            </p:cNvSpPr>
            <p:nvPr/>
          </p:nvSpPr>
          <p:spPr bwMode="auto">
            <a:xfrm>
              <a:off x="3299" y="2044"/>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904" name="Line 63"/>
            <p:cNvSpPr>
              <a:spLocks noChangeShapeType="1"/>
            </p:cNvSpPr>
            <p:nvPr/>
          </p:nvSpPr>
          <p:spPr bwMode="auto">
            <a:xfrm>
              <a:off x="3640" y="2044"/>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905" name="Line 64"/>
            <p:cNvSpPr>
              <a:spLocks noChangeShapeType="1"/>
            </p:cNvSpPr>
            <p:nvPr/>
          </p:nvSpPr>
          <p:spPr bwMode="auto">
            <a:xfrm>
              <a:off x="3981" y="2044"/>
              <a:ext cx="0" cy="249"/>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35906" name="AutoShape 65"/>
            <p:cNvSpPr>
              <a:spLocks/>
            </p:cNvSpPr>
            <p:nvPr/>
          </p:nvSpPr>
          <p:spPr bwMode="auto">
            <a:xfrm rot="5386939">
              <a:off x="1557" y="2034"/>
              <a:ext cx="56" cy="700"/>
            </a:xfrm>
            <a:prstGeom prst="rightBrace">
              <a:avLst>
                <a:gd name="adj1" fmla="val 104167"/>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35907" name="Text Box 66"/>
            <p:cNvSpPr txBox="1">
              <a:spLocks noChangeArrowheads="1"/>
            </p:cNvSpPr>
            <p:nvPr/>
          </p:nvSpPr>
          <p:spPr bwMode="auto">
            <a:xfrm>
              <a:off x="1141" y="2407"/>
              <a:ext cx="881" cy="212"/>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1600" b="1"/>
                <a:t>已正确定位</a:t>
              </a:r>
            </a:p>
          </p:txBody>
        </p:sp>
      </p:grpSp>
      <p:grpSp>
        <p:nvGrpSpPr>
          <p:cNvPr id="4" name="Group 67"/>
          <p:cNvGrpSpPr>
            <a:grpSpLocks/>
          </p:cNvGrpSpPr>
          <p:nvPr/>
        </p:nvGrpSpPr>
        <p:grpSpPr bwMode="auto">
          <a:xfrm>
            <a:off x="1958975" y="4881563"/>
            <a:ext cx="4360863" cy="912812"/>
            <a:chOff x="1234" y="2715"/>
            <a:chExt cx="2747" cy="575"/>
          </a:xfrm>
        </p:grpSpPr>
        <p:sp>
          <p:nvSpPr>
            <p:cNvPr id="35866" name="Rectangle 68"/>
            <p:cNvSpPr>
              <a:spLocks noChangeArrowheads="1"/>
            </p:cNvSpPr>
            <p:nvPr/>
          </p:nvSpPr>
          <p:spPr bwMode="auto">
            <a:xfrm>
              <a:off x="3640" y="2715"/>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93</a:t>
              </a:r>
            </a:p>
          </p:txBody>
        </p:sp>
        <p:sp>
          <p:nvSpPr>
            <p:cNvPr id="35867" name="Rectangle 69"/>
            <p:cNvSpPr>
              <a:spLocks noChangeArrowheads="1"/>
            </p:cNvSpPr>
            <p:nvPr/>
          </p:nvSpPr>
          <p:spPr bwMode="auto">
            <a:xfrm>
              <a:off x="3299" y="2715"/>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97</a:t>
              </a:r>
            </a:p>
          </p:txBody>
        </p:sp>
        <p:sp>
          <p:nvSpPr>
            <p:cNvPr id="35868" name="Rectangle 70"/>
            <p:cNvSpPr>
              <a:spLocks noChangeArrowheads="1"/>
            </p:cNvSpPr>
            <p:nvPr/>
          </p:nvSpPr>
          <p:spPr bwMode="auto">
            <a:xfrm>
              <a:off x="2958" y="2715"/>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58</a:t>
              </a:r>
            </a:p>
          </p:txBody>
        </p:sp>
        <p:sp>
          <p:nvSpPr>
            <p:cNvPr id="35869" name="Rectangle 71"/>
            <p:cNvSpPr>
              <a:spLocks noChangeArrowheads="1"/>
            </p:cNvSpPr>
            <p:nvPr/>
          </p:nvSpPr>
          <p:spPr bwMode="auto">
            <a:xfrm>
              <a:off x="2617" y="2715"/>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53</a:t>
              </a:r>
            </a:p>
          </p:txBody>
        </p:sp>
        <p:sp>
          <p:nvSpPr>
            <p:cNvPr id="35870" name="Rectangle 72"/>
            <p:cNvSpPr>
              <a:spLocks noChangeArrowheads="1"/>
            </p:cNvSpPr>
            <p:nvPr/>
          </p:nvSpPr>
          <p:spPr bwMode="auto">
            <a:xfrm>
              <a:off x="2276" y="2715"/>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59</a:t>
              </a:r>
            </a:p>
          </p:txBody>
        </p:sp>
        <p:sp>
          <p:nvSpPr>
            <p:cNvPr id="35871" name="Rectangle 73"/>
            <p:cNvSpPr>
              <a:spLocks noChangeArrowheads="1"/>
            </p:cNvSpPr>
            <p:nvPr/>
          </p:nvSpPr>
          <p:spPr bwMode="auto">
            <a:xfrm>
              <a:off x="1935" y="2715"/>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41</a:t>
              </a:r>
            </a:p>
          </p:txBody>
        </p:sp>
        <p:sp>
          <p:nvSpPr>
            <p:cNvPr id="35872" name="Rectangle 74"/>
            <p:cNvSpPr>
              <a:spLocks noChangeArrowheads="1"/>
            </p:cNvSpPr>
            <p:nvPr/>
          </p:nvSpPr>
          <p:spPr bwMode="auto">
            <a:xfrm>
              <a:off x="1594" y="2715"/>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31</a:t>
              </a:r>
            </a:p>
          </p:txBody>
        </p:sp>
        <p:sp>
          <p:nvSpPr>
            <p:cNvPr id="35873" name="Rectangle 75"/>
            <p:cNvSpPr>
              <a:spLocks noChangeArrowheads="1"/>
            </p:cNvSpPr>
            <p:nvPr/>
          </p:nvSpPr>
          <p:spPr bwMode="auto">
            <a:xfrm>
              <a:off x="1253" y="2715"/>
              <a:ext cx="341" cy="249"/>
            </a:xfrm>
            <a:prstGeom prst="rect">
              <a:avLst/>
            </a:prstGeom>
            <a:noFill/>
            <a:ln w="12700" cap="sq">
              <a:noFill/>
              <a:miter lim="800000"/>
              <a:headEnd type="none" w="sm" len="sm"/>
              <a:tailEnd type="none" w="sm" len="sm"/>
            </a:ln>
          </p:spPr>
          <p:txBody>
            <a:bodyPr/>
            <a:lstStyle/>
            <a:p>
              <a:pPr>
                <a:spcBef>
                  <a:spcPct val="20000"/>
                </a:spcBef>
                <a:buClr>
                  <a:schemeClr val="tx1"/>
                </a:buClr>
                <a:buSzPct val="80000"/>
                <a:buFont typeface="Wingdings" pitchFamily="2" charset="2"/>
                <a:buNone/>
              </a:pPr>
              <a:r>
                <a:rPr lang="en-US" altLang="zh-CN" sz="2000" b="1">
                  <a:latin typeface="Times New Roman" pitchFamily="18" charset="0"/>
                  <a:ea typeface="楷体_GB2312" pitchFamily="49" charset="-122"/>
                </a:rPr>
                <a:t>26</a:t>
              </a:r>
            </a:p>
          </p:txBody>
        </p:sp>
        <p:sp>
          <p:nvSpPr>
            <p:cNvPr id="35874" name="Line 76"/>
            <p:cNvSpPr>
              <a:spLocks noChangeShapeType="1"/>
            </p:cNvSpPr>
            <p:nvPr/>
          </p:nvSpPr>
          <p:spPr bwMode="auto">
            <a:xfrm>
              <a:off x="1253" y="2715"/>
              <a:ext cx="2728"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35875" name="Line 77"/>
            <p:cNvSpPr>
              <a:spLocks noChangeShapeType="1"/>
            </p:cNvSpPr>
            <p:nvPr/>
          </p:nvSpPr>
          <p:spPr bwMode="auto">
            <a:xfrm>
              <a:off x="1253" y="2964"/>
              <a:ext cx="2728"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35876" name="Line 78"/>
            <p:cNvSpPr>
              <a:spLocks noChangeShapeType="1"/>
            </p:cNvSpPr>
            <p:nvPr/>
          </p:nvSpPr>
          <p:spPr bwMode="auto">
            <a:xfrm>
              <a:off x="1253" y="2715"/>
              <a:ext cx="0" cy="249"/>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35877" name="Line 79"/>
            <p:cNvSpPr>
              <a:spLocks noChangeShapeType="1"/>
            </p:cNvSpPr>
            <p:nvPr/>
          </p:nvSpPr>
          <p:spPr bwMode="auto">
            <a:xfrm>
              <a:off x="1594" y="2715"/>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878" name="Line 80"/>
            <p:cNvSpPr>
              <a:spLocks noChangeShapeType="1"/>
            </p:cNvSpPr>
            <p:nvPr/>
          </p:nvSpPr>
          <p:spPr bwMode="auto">
            <a:xfrm>
              <a:off x="1935" y="2715"/>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879" name="Line 81"/>
            <p:cNvSpPr>
              <a:spLocks noChangeShapeType="1"/>
            </p:cNvSpPr>
            <p:nvPr/>
          </p:nvSpPr>
          <p:spPr bwMode="auto">
            <a:xfrm>
              <a:off x="2276" y="2715"/>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880" name="Line 82"/>
            <p:cNvSpPr>
              <a:spLocks noChangeShapeType="1"/>
            </p:cNvSpPr>
            <p:nvPr/>
          </p:nvSpPr>
          <p:spPr bwMode="auto">
            <a:xfrm>
              <a:off x="2617" y="2715"/>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881" name="Line 83"/>
            <p:cNvSpPr>
              <a:spLocks noChangeShapeType="1"/>
            </p:cNvSpPr>
            <p:nvPr/>
          </p:nvSpPr>
          <p:spPr bwMode="auto">
            <a:xfrm>
              <a:off x="2958" y="2715"/>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882" name="Line 84"/>
            <p:cNvSpPr>
              <a:spLocks noChangeShapeType="1"/>
            </p:cNvSpPr>
            <p:nvPr/>
          </p:nvSpPr>
          <p:spPr bwMode="auto">
            <a:xfrm>
              <a:off x="3299" y="2715"/>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883" name="Line 85"/>
            <p:cNvSpPr>
              <a:spLocks noChangeShapeType="1"/>
            </p:cNvSpPr>
            <p:nvPr/>
          </p:nvSpPr>
          <p:spPr bwMode="auto">
            <a:xfrm>
              <a:off x="3640" y="2715"/>
              <a:ext cx="0" cy="249"/>
            </a:xfrm>
            <a:prstGeom prst="line">
              <a:avLst/>
            </a:prstGeom>
            <a:noFill/>
            <a:ln w="12700">
              <a:solidFill>
                <a:schemeClr val="tx1"/>
              </a:solidFill>
              <a:round/>
              <a:headEnd type="none" w="sm" len="sm"/>
              <a:tailEnd type="none" w="sm" len="sm"/>
            </a:ln>
          </p:spPr>
          <p:txBody>
            <a:bodyPr wrap="none"/>
            <a:lstStyle/>
            <a:p>
              <a:endParaRPr lang="zh-CN" altLang="en-US"/>
            </a:p>
          </p:txBody>
        </p:sp>
        <p:sp>
          <p:nvSpPr>
            <p:cNvPr id="35884" name="Line 86"/>
            <p:cNvSpPr>
              <a:spLocks noChangeShapeType="1"/>
            </p:cNvSpPr>
            <p:nvPr/>
          </p:nvSpPr>
          <p:spPr bwMode="auto">
            <a:xfrm>
              <a:off x="3981" y="2715"/>
              <a:ext cx="0" cy="249"/>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35885" name="AutoShape 87"/>
            <p:cNvSpPr>
              <a:spLocks/>
            </p:cNvSpPr>
            <p:nvPr/>
          </p:nvSpPr>
          <p:spPr bwMode="auto">
            <a:xfrm rot="5386939">
              <a:off x="1727" y="2533"/>
              <a:ext cx="56" cy="1042"/>
            </a:xfrm>
            <a:prstGeom prst="rightBrace">
              <a:avLst>
                <a:gd name="adj1" fmla="val 155060"/>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35886" name="Text Box 88"/>
            <p:cNvSpPr txBox="1">
              <a:spLocks noChangeArrowheads="1"/>
            </p:cNvSpPr>
            <p:nvPr/>
          </p:nvSpPr>
          <p:spPr bwMode="auto">
            <a:xfrm>
              <a:off x="1373" y="3078"/>
              <a:ext cx="881" cy="212"/>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1600" b="1"/>
                <a:t>已正确定位</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2482" name="Rectangle 2"/>
          <p:cNvSpPr>
            <a:spLocks noGrp="1" noChangeArrowheads="1"/>
          </p:cNvSpPr>
          <p:nvPr>
            <p:ph type="title"/>
          </p:nvPr>
        </p:nvSpPr>
        <p:spPr>
          <a:xfrm>
            <a:off x="698500" y="0"/>
            <a:ext cx="7772400" cy="1143000"/>
          </a:xfrm>
        </p:spPr>
        <p:txBody>
          <a:bodyPr/>
          <a:lstStyle/>
          <a:p>
            <a:pPr eaLnBrk="1" hangingPunct="1">
              <a:defRPr/>
            </a:pPr>
            <a:r>
              <a:rPr lang="zh-CN" altLang="en-US" smtClean="0"/>
              <a:t>选择排序的完善</a:t>
            </a:r>
          </a:p>
        </p:txBody>
      </p:sp>
      <p:sp>
        <p:nvSpPr>
          <p:cNvPr id="36867" name="Text Box 3"/>
          <p:cNvSpPr txBox="1">
            <a:spLocks noChangeArrowheads="1"/>
          </p:cNvSpPr>
          <p:nvPr/>
        </p:nvSpPr>
        <p:spPr bwMode="auto">
          <a:xfrm>
            <a:off x="717550" y="1143000"/>
            <a:ext cx="7753350" cy="5727700"/>
          </a:xfrm>
          <a:prstGeom prst="rect">
            <a:avLst/>
          </a:prstGeom>
          <a:noFill/>
          <a:ln w="12700" cap="sq">
            <a:solidFill>
              <a:schemeClr val="tx1"/>
            </a:solidFill>
            <a:miter lim="800000"/>
            <a:headEnd type="none" w="sm" len="sm"/>
            <a:tailEnd type="none" w="sm" len="sm"/>
          </a:ln>
        </p:spPr>
        <p:txBody>
          <a:bodyPr>
            <a:spAutoFit/>
          </a:bodyPr>
          <a:lstStyle/>
          <a:p>
            <a:pPr>
              <a:lnSpc>
                <a:spcPct val="110000"/>
              </a:lnSpc>
            </a:pPr>
            <a:r>
              <a:rPr lang="en-US" altLang="zh-CN" sz="2400" b="1"/>
              <a:t>int main( )</a:t>
            </a:r>
          </a:p>
          <a:p>
            <a:pPr>
              <a:lnSpc>
                <a:spcPct val="110000"/>
              </a:lnSpc>
            </a:pPr>
            <a:r>
              <a:rPr lang="en-US" altLang="zh-CN" sz="2400" b="1"/>
              <a:t>{ int lh, rh, k, tmp;</a:t>
            </a:r>
          </a:p>
          <a:p>
            <a:pPr>
              <a:lnSpc>
                <a:spcPct val="110000"/>
              </a:lnSpc>
            </a:pPr>
            <a:r>
              <a:rPr lang="en-US" altLang="zh-CN" sz="2400" b="1"/>
              <a:t>  int array[ ] = {2, 5, 1, 9, 10, 0, 4, 8, 7, 6};</a:t>
            </a:r>
          </a:p>
          <a:p>
            <a:pPr>
              <a:lnSpc>
                <a:spcPct val="110000"/>
              </a:lnSpc>
            </a:pPr>
            <a:r>
              <a:rPr lang="en-US" altLang="zh-CN" sz="2400" b="1"/>
              <a:t>  </a:t>
            </a:r>
          </a:p>
          <a:p>
            <a:pPr>
              <a:lnSpc>
                <a:spcPct val="110000"/>
              </a:lnSpc>
            </a:pPr>
            <a:r>
              <a:rPr lang="en-US" altLang="zh-CN" sz="2400" b="1"/>
              <a:t>  for (lh = 0; lh &lt; 10; lh++)</a:t>
            </a:r>
          </a:p>
          <a:p>
            <a:pPr>
              <a:lnSpc>
                <a:spcPct val="110000"/>
              </a:lnSpc>
            </a:pPr>
            <a:r>
              <a:rPr lang="en-US" altLang="zh-CN" sz="2400" b="1"/>
              <a:t>       { rh = lh;</a:t>
            </a:r>
          </a:p>
          <a:p>
            <a:pPr>
              <a:lnSpc>
                <a:spcPct val="110000"/>
              </a:lnSpc>
            </a:pPr>
            <a:r>
              <a:rPr lang="en-US" altLang="zh-CN" sz="2400" b="1"/>
              <a:t>         for (k = lh; k &lt; 10; ++k)</a:t>
            </a:r>
          </a:p>
          <a:p>
            <a:pPr>
              <a:lnSpc>
                <a:spcPct val="110000"/>
              </a:lnSpc>
            </a:pPr>
            <a:r>
              <a:rPr lang="en-US" altLang="zh-CN" sz="2400" b="1"/>
              <a:t>                if ( array[k] &lt; array[rh] )   rh = k;</a:t>
            </a:r>
          </a:p>
          <a:p>
            <a:pPr>
              <a:lnSpc>
                <a:spcPct val="110000"/>
              </a:lnSpc>
            </a:pPr>
            <a:r>
              <a:rPr lang="en-US" altLang="zh-CN" sz="2400" b="1"/>
              <a:t>         tmp = array[lh];  array[lh] = array[rh];</a:t>
            </a:r>
          </a:p>
          <a:p>
            <a:pPr>
              <a:lnSpc>
                <a:spcPct val="110000"/>
              </a:lnSpc>
            </a:pPr>
            <a:r>
              <a:rPr lang="en-US" altLang="zh-CN" sz="2400" b="1"/>
              <a:t>         array[rh] = tmp;  }</a:t>
            </a:r>
          </a:p>
          <a:p>
            <a:pPr>
              <a:lnSpc>
                <a:spcPct val="110000"/>
              </a:lnSpc>
            </a:pPr>
            <a:r>
              <a:rPr lang="en-US" altLang="zh-CN" sz="2400" b="1"/>
              <a:t> </a:t>
            </a:r>
          </a:p>
          <a:p>
            <a:pPr>
              <a:lnSpc>
                <a:spcPct val="110000"/>
              </a:lnSpc>
            </a:pPr>
            <a:r>
              <a:rPr lang="en-US" altLang="zh-CN" sz="2400" b="1"/>
              <a:t>  for (lh =0; lh&lt;10; ++lh)  cout &lt;&lt; array[lh] &lt;&lt; ' ';</a:t>
            </a:r>
          </a:p>
          <a:p>
            <a:pPr>
              <a:lnSpc>
                <a:spcPct val="110000"/>
              </a:lnSpc>
            </a:pPr>
            <a:r>
              <a:rPr lang="en-US" altLang="zh-CN" sz="2400" b="1"/>
              <a:t>  return 0;</a:t>
            </a:r>
          </a:p>
          <a:p>
            <a:pPr>
              <a:lnSpc>
                <a:spcPct val="110000"/>
              </a:lnSpc>
            </a:pPr>
            <a:r>
              <a:rPr lang="en-US" altLang="zh-CN" sz="2400" b="1"/>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3506" name="Rectangle 2"/>
          <p:cNvSpPr>
            <a:spLocks noGrp="1" noChangeArrowheads="1"/>
          </p:cNvSpPr>
          <p:nvPr>
            <p:ph type="title"/>
          </p:nvPr>
        </p:nvSpPr>
        <p:spPr/>
        <p:txBody>
          <a:bodyPr/>
          <a:lstStyle/>
          <a:p>
            <a:pPr eaLnBrk="1" hangingPunct="1">
              <a:defRPr/>
            </a:pPr>
            <a:r>
              <a:rPr lang="zh-CN" altLang="en-US" smtClean="0"/>
              <a:t>选择排序的效率</a:t>
            </a:r>
          </a:p>
        </p:txBody>
      </p:sp>
      <p:sp>
        <p:nvSpPr>
          <p:cNvPr id="37891" name="Rectangle 3"/>
          <p:cNvSpPr>
            <a:spLocks noGrp="1" noChangeArrowheads="1"/>
          </p:cNvSpPr>
          <p:nvPr>
            <p:ph type="body" idx="1"/>
          </p:nvPr>
        </p:nvSpPr>
        <p:spPr/>
        <p:txBody>
          <a:bodyPr/>
          <a:lstStyle/>
          <a:p>
            <a:pPr eaLnBrk="1" hangingPunct="1">
              <a:lnSpc>
                <a:spcPct val="120000"/>
              </a:lnSpc>
            </a:pPr>
            <a:r>
              <a:rPr lang="zh-CN" altLang="en-US" smtClean="0"/>
              <a:t>对</a:t>
            </a:r>
            <a:r>
              <a:rPr lang="en-US" altLang="zh-CN" smtClean="0"/>
              <a:t>n</a:t>
            </a:r>
            <a:r>
              <a:rPr lang="zh-CN" altLang="en-US" smtClean="0"/>
              <a:t>个元素的排序来说，找出第一个元素要比较</a:t>
            </a:r>
            <a:r>
              <a:rPr lang="en-US" altLang="zh-CN" smtClean="0"/>
              <a:t>n</a:t>
            </a:r>
            <a:r>
              <a:rPr lang="zh-CN" altLang="en-US" smtClean="0"/>
              <a:t>次，找出第二个元素比较</a:t>
            </a:r>
            <a:r>
              <a:rPr lang="en-US" altLang="zh-CN" smtClean="0"/>
              <a:t>n-1</a:t>
            </a:r>
            <a:r>
              <a:rPr lang="zh-CN" altLang="en-US" smtClean="0"/>
              <a:t>次，</a:t>
            </a:r>
            <a:r>
              <a:rPr lang="en-US" altLang="zh-CN" smtClean="0"/>
              <a:t>…</a:t>
            </a:r>
            <a:r>
              <a:rPr lang="zh-CN" altLang="en-US" smtClean="0"/>
              <a:t>，找出第</a:t>
            </a:r>
            <a:r>
              <a:rPr lang="en-US" altLang="zh-CN" smtClean="0"/>
              <a:t>n</a:t>
            </a:r>
            <a:r>
              <a:rPr lang="zh-CN" altLang="en-US" smtClean="0"/>
              <a:t>个元素比较一次。因此，总的比较次数为：</a:t>
            </a:r>
          </a:p>
          <a:p>
            <a:pPr eaLnBrk="1" hangingPunct="1">
              <a:lnSpc>
                <a:spcPct val="120000"/>
              </a:lnSpc>
              <a:buFont typeface="Wingdings" pitchFamily="2" charset="2"/>
              <a:buNone/>
            </a:pPr>
            <a:r>
              <a:rPr lang="zh-CN" altLang="en-US" smtClean="0"/>
              <a:t>     </a:t>
            </a:r>
            <a:r>
              <a:rPr lang="en-US" altLang="zh-CN" smtClean="0"/>
              <a:t>1 + 2 + 3 + … + n = n ( n + 1 ) / 2</a:t>
            </a:r>
          </a:p>
          <a:p>
            <a:pPr eaLnBrk="1" hangingPunct="1">
              <a:lnSpc>
                <a:spcPct val="120000"/>
              </a:lnSpc>
              <a:buFont typeface="Wingdings" pitchFamily="2" charset="2"/>
              <a:buNone/>
            </a:pPr>
            <a:r>
              <a:rPr lang="en-US" altLang="zh-CN" smtClean="0"/>
              <a:t>     </a:t>
            </a:r>
            <a:r>
              <a:rPr lang="zh-CN" altLang="en-US" smtClean="0"/>
              <a:t>则称时间复杂性为</a:t>
            </a:r>
            <a:r>
              <a:rPr lang="en-US" altLang="zh-CN" smtClean="0"/>
              <a:t>O(n</a:t>
            </a:r>
            <a:r>
              <a:rPr lang="en-US" altLang="zh-CN" baseline="30000" smtClean="0"/>
              <a:t>2</a:t>
            </a:r>
            <a:r>
              <a:rPr lang="en-US" altLang="zh-CN" smtClean="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3026" name="Rectangle 2"/>
          <p:cNvSpPr>
            <a:spLocks noGrp="1" noChangeArrowheads="1"/>
          </p:cNvSpPr>
          <p:nvPr>
            <p:ph type="title"/>
          </p:nvPr>
        </p:nvSpPr>
        <p:spPr>
          <a:xfrm>
            <a:off x="685800" y="612775"/>
            <a:ext cx="7772400" cy="1143000"/>
          </a:xfrm>
        </p:spPr>
        <p:txBody>
          <a:bodyPr/>
          <a:lstStyle/>
          <a:p>
            <a:pPr eaLnBrk="1" hangingPunct="1">
              <a:defRPr/>
            </a:pPr>
            <a:r>
              <a:rPr lang="zh-CN" altLang="en-US" smtClean="0"/>
              <a:t>数组</a:t>
            </a:r>
          </a:p>
        </p:txBody>
      </p:sp>
      <p:sp>
        <p:nvSpPr>
          <p:cNvPr id="10243" name="Rectangle 3"/>
          <p:cNvSpPr>
            <a:spLocks noGrp="1" noChangeArrowheads="1"/>
          </p:cNvSpPr>
          <p:nvPr>
            <p:ph type="body" idx="1"/>
          </p:nvPr>
        </p:nvSpPr>
        <p:spPr>
          <a:xfrm>
            <a:off x="685800" y="1755775"/>
            <a:ext cx="7772400" cy="4714875"/>
          </a:xfrm>
        </p:spPr>
        <p:txBody>
          <a:bodyPr/>
          <a:lstStyle/>
          <a:p>
            <a:pPr eaLnBrk="1" hangingPunct="1">
              <a:lnSpc>
                <a:spcPct val="120000"/>
              </a:lnSpc>
            </a:pPr>
            <a:r>
              <a:rPr lang="zh-CN" altLang="en-US" sz="2800" dirty="0" smtClean="0"/>
              <a:t>数组是保存一组</a:t>
            </a:r>
            <a:r>
              <a:rPr lang="zh-CN" altLang="en-US" sz="2800" dirty="0" smtClean="0">
                <a:solidFill>
                  <a:srgbClr val="FFC000"/>
                </a:solidFill>
              </a:rPr>
              <a:t>同类</a:t>
            </a:r>
            <a:r>
              <a:rPr lang="zh-CN" altLang="en-US" sz="2800" dirty="0" smtClean="0"/>
              <a:t>元素的数据类型，它有两个特征：</a:t>
            </a:r>
          </a:p>
          <a:p>
            <a:pPr lvl="1" eaLnBrk="1" hangingPunct="1">
              <a:lnSpc>
                <a:spcPct val="120000"/>
              </a:lnSpc>
            </a:pPr>
            <a:r>
              <a:rPr lang="zh-CN" altLang="en-US" sz="2400" dirty="0" smtClean="0"/>
              <a:t>数组元素是有序的</a:t>
            </a:r>
          </a:p>
          <a:p>
            <a:pPr lvl="1" eaLnBrk="1" hangingPunct="1">
              <a:lnSpc>
                <a:spcPct val="120000"/>
              </a:lnSpc>
            </a:pPr>
            <a:r>
              <a:rPr lang="zh-CN" altLang="en-US" sz="2400" dirty="0" smtClean="0"/>
              <a:t>数组元素是同类的</a:t>
            </a:r>
          </a:p>
          <a:p>
            <a:pPr eaLnBrk="1" hangingPunct="1">
              <a:lnSpc>
                <a:spcPct val="120000"/>
              </a:lnSpc>
            </a:pPr>
            <a:r>
              <a:rPr lang="zh-CN" altLang="en-US" sz="2800" dirty="0" smtClean="0"/>
              <a:t>定义数组要定义三个基本内容：</a:t>
            </a:r>
          </a:p>
          <a:p>
            <a:pPr lvl="1" eaLnBrk="1" hangingPunct="1">
              <a:lnSpc>
                <a:spcPct val="120000"/>
              </a:lnSpc>
            </a:pPr>
            <a:r>
              <a:rPr lang="zh-CN" altLang="en-US" sz="2400" dirty="0" smtClean="0"/>
              <a:t>数组名字</a:t>
            </a:r>
          </a:p>
          <a:p>
            <a:pPr lvl="1" eaLnBrk="1" hangingPunct="1">
              <a:lnSpc>
                <a:spcPct val="120000"/>
              </a:lnSpc>
            </a:pPr>
            <a:r>
              <a:rPr lang="zh-CN" altLang="en-US" sz="2400" dirty="0" smtClean="0"/>
              <a:t>数组元素的类型</a:t>
            </a:r>
          </a:p>
          <a:p>
            <a:pPr lvl="1" eaLnBrk="1" hangingPunct="1">
              <a:lnSpc>
                <a:spcPct val="120000"/>
              </a:lnSpc>
            </a:pPr>
            <a:r>
              <a:rPr lang="zh-CN" altLang="en-US" sz="2400" dirty="0" smtClean="0"/>
              <a:t>数组的大小</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22" name="Rectangle 2"/>
          <p:cNvSpPr>
            <a:spLocks noGrp="1" noChangeArrowheads="1"/>
          </p:cNvSpPr>
          <p:nvPr>
            <p:ph type="title"/>
          </p:nvPr>
        </p:nvSpPr>
        <p:spPr/>
        <p:txBody>
          <a:bodyPr/>
          <a:lstStyle/>
          <a:p>
            <a:pPr eaLnBrk="1" hangingPunct="1">
              <a:defRPr/>
            </a:pPr>
            <a:r>
              <a:rPr lang="zh-CN" altLang="en-US" smtClean="0"/>
              <a:t>排序与查找</a:t>
            </a:r>
          </a:p>
        </p:txBody>
      </p:sp>
      <p:sp>
        <p:nvSpPr>
          <p:cNvPr id="38915" name="Rectangle 3"/>
          <p:cNvSpPr>
            <a:spLocks noGrp="1" noChangeArrowheads="1"/>
          </p:cNvSpPr>
          <p:nvPr>
            <p:ph type="body" idx="1"/>
          </p:nvPr>
        </p:nvSpPr>
        <p:spPr>
          <a:xfrm>
            <a:off x="1890713" y="2224088"/>
            <a:ext cx="3286125" cy="3871912"/>
          </a:xfrm>
        </p:spPr>
        <p:txBody>
          <a:bodyPr/>
          <a:lstStyle/>
          <a:p>
            <a:pPr eaLnBrk="1" hangingPunct="1">
              <a:lnSpc>
                <a:spcPct val="130000"/>
              </a:lnSpc>
            </a:pPr>
            <a:r>
              <a:rPr lang="zh-CN" altLang="en-US" smtClean="0"/>
              <a:t>顺序查找</a:t>
            </a:r>
          </a:p>
          <a:p>
            <a:pPr eaLnBrk="1" hangingPunct="1">
              <a:lnSpc>
                <a:spcPct val="130000"/>
              </a:lnSpc>
            </a:pPr>
            <a:r>
              <a:rPr lang="zh-CN" altLang="en-US" smtClean="0"/>
              <a:t>二分查找</a:t>
            </a:r>
          </a:p>
          <a:p>
            <a:pPr eaLnBrk="1" hangingPunct="1">
              <a:lnSpc>
                <a:spcPct val="130000"/>
              </a:lnSpc>
            </a:pPr>
            <a:r>
              <a:rPr lang="zh-CN" altLang="en-US" smtClean="0"/>
              <a:t>选择排序法</a:t>
            </a:r>
          </a:p>
          <a:p>
            <a:pPr eaLnBrk="1" hangingPunct="1">
              <a:lnSpc>
                <a:spcPct val="130000"/>
              </a:lnSpc>
            </a:pPr>
            <a:r>
              <a:rPr lang="zh-CN" altLang="en-US" smtClean="0"/>
              <a:t>气泡排序法</a:t>
            </a:r>
          </a:p>
        </p:txBody>
      </p:sp>
      <p:sp>
        <p:nvSpPr>
          <p:cNvPr id="38916" name="AutoShape 4"/>
          <p:cNvSpPr>
            <a:spLocks noChangeArrowheads="1"/>
          </p:cNvSpPr>
          <p:nvPr/>
        </p:nvSpPr>
        <p:spPr bwMode="auto">
          <a:xfrm rot="-5400000" flipH="1" flipV="1">
            <a:off x="4926013" y="24765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38917" name="AutoShape 5"/>
          <p:cNvSpPr>
            <a:spLocks noChangeArrowheads="1"/>
          </p:cNvSpPr>
          <p:nvPr/>
        </p:nvSpPr>
        <p:spPr bwMode="auto">
          <a:xfrm rot="-5400000" flipH="1" flipV="1">
            <a:off x="4951413" y="31496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38918" name="AutoShape 6"/>
          <p:cNvSpPr>
            <a:spLocks noChangeArrowheads="1"/>
          </p:cNvSpPr>
          <p:nvPr/>
        </p:nvSpPr>
        <p:spPr bwMode="auto">
          <a:xfrm rot="-5400000" flipH="1" flipV="1">
            <a:off x="4951413" y="3886200"/>
            <a:ext cx="304800" cy="457200"/>
          </a:xfrm>
          <a:prstGeom prst="triangle">
            <a:avLst>
              <a:gd name="adj" fmla="val 50000"/>
            </a:avLst>
          </a:prstGeom>
          <a:solidFill>
            <a:srgbClr val="FF99CC"/>
          </a:solidFill>
          <a:ln w="9525">
            <a:solidFill>
              <a:schemeClr val="folHlink"/>
            </a:solidFill>
            <a:miter lim="800000"/>
            <a:headEnd/>
            <a:tailEnd/>
          </a:ln>
        </p:spPr>
        <p:txBody>
          <a:bodyPr wrap="none" anchor="ctr"/>
          <a:lstStyle/>
          <a:p>
            <a:endParaRPr lang="zh-CN" altLang="en-US"/>
          </a:p>
        </p:txBody>
      </p:sp>
      <p:sp>
        <p:nvSpPr>
          <p:cNvPr id="38919" name="AutoShape 7"/>
          <p:cNvSpPr>
            <a:spLocks noChangeArrowheads="1"/>
          </p:cNvSpPr>
          <p:nvPr/>
        </p:nvSpPr>
        <p:spPr bwMode="auto">
          <a:xfrm rot="-5400000" flipH="1" flipV="1">
            <a:off x="4951413" y="4632325"/>
            <a:ext cx="304800" cy="457200"/>
          </a:xfrm>
          <a:prstGeom prst="triangle">
            <a:avLst>
              <a:gd name="adj" fmla="val 50000"/>
            </a:avLst>
          </a:prstGeom>
          <a:solidFill>
            <a:schemeClr val="hlink"/>
          </a:solidFill>
          <a:ln w="9525">
            <a:solidFill>
              <a:schemeClr val="folHlink"/>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5554" name="Rectangle 2"/>
          <p:cNvSpPr>
            <a:spLocks noGrp="1" noChangeArrowheads="1"/>
          </p:cNvSpPr>
          <p:nvPr>
            <p:ph type="title"/>
          </p:nvPr>
        </p:nvSpPr>
        <p:spPr>
          <a:xfrm>
            <a:off x="685800" y="338138"/>
            <a:ext cx="7772400" cy="1143000"/>
          </a:xfrm>
        </p:spPr>
        <p:txBody>
          <a:bodyPr/>
          <a:lstStyle/>
          <a:p>
            <a:pPr eaLnBrk="1" hangingPunct="1">
              <a:defRPr/>
            </a:pPr>
            <a:r>
              <a:rPr lang="zh-CN" altLang="en-US" smtClean="0"/>
              <a:t>气泡排序法</a:t>
            </a:r>
          </a:p>
        </p:txBody>
      </p:sp>
      <p:sp>
        <p:nvSpPr>
          <p:cNvPr id="39939" name="Rectangle 3"/>
          <p:cNvSpPr>
            <a:spLocks noGrp="1" noChangeArrowheads="1"/>
          </p:cNvSpPr>
          <p:nvPr>
            <p:ph type="body" idx="1"/>
          </p:nvPr>
        </p:nvSpPr>
        <p:spPr>
          <a:xfrm>
            <a:off x="685800" y="1647825"/>
            <a:ext cx="7772400" cy="3368675"/>
          </a:xfrm>
        </p:spPr>
        <p:txBody>
          <a:bodyPr/>
          <a:lstStyle/>
          <a:p>
            <a:pPr eaLnBrk="1" hangingPunct="1"/>
            <a:r>
              <a:rPr lang="zh-CN" altLang="en-US" smtClean="0"/>
              <a:t>对数组元素进行扫描。第一遍扫描冒出一个最大的气泡，放入最后一个位置。然后对剩余元素再进行第二次冒泡，冒出最大的泡放入倒数第二个位置，依次执行到最后一个元素。</a:t>
            </a:r>
          </a:p>
          <a:p>
            <a:pPr eaLnBrk="1" hangingPunct="1"/>
            <a:r>
              <a:rPr lang="zh-CN" altLang="en-US" smtClean="0"/>
              <a:t>伪代码表示</a:t>
            </a:r>
          </a:p>
        </p:txBody>
      </p:sp>
      <p:sp>
        <p:nvSpPr>
          <p:cNvPr id="39940" name="Text Box 4"/>
          <p:cNvSpPr txBox="1">
            <a:spLocks noChangeArrowheads="1"/>
          </p:cNvSpPr>
          <p:nvPr/>
        </p:nvSpPr>
        <p:spPr bwMode="auto">
          <a:xfrm>
            <a:off x="1236663" y="4818063"/>
            <a:ext cx="6808787" cy="158750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a:t>for  (i=1; i&lt;n; ++i)</a:t>
            </a:r>
          </a:p>
          <a:p>
            <a:pPr>
              <a:spcBef>
                <a:spcPct val="50000"/>
              </a:spcBef>
            </a:pPr>
            <a:r>
              <a:rPr lang="en-US" altLang="zh-CN"/>
              <a:t>     </a:t>
            </a:r>
            <a:r>
              <a:rPr lang="zh-CN" altLang="en-US"/>
              <a:t>从元素</a:t>
            </a:r>
            <a:r>
              <a:rPr lang="en-US" altLang="zh-CN"/>
              <a:t>0</a:t>
            </a:r>
            <a:r>
              <a:rPr lang="zh-CN" altLang="en-US"/>
              <a:t>到元素</a:t>
            </a:r>
            <a:r>
              <a:rPr lang="en-US" altLang="zh-CN"/>
              <a:t>n-i</a:t>
            </a:r>
            <a:r>
              <a:rPr lang="zh-CN" altLang="en-US"/>
              <a:t>进行冒泡，最大的泡放入元素</a:t>
            </a:r>
            <a:r>
              <a:rPr lang="en-US" altLang="zh-CN"/>
              <a:t>n-i</a:t>
            </a:r>
            <a:r>
              <a:rPr lang="zh-CN" altLang="en-US"/>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6578" name="Rectangle 2"/>
          <p:cNvSpPr>
            <a:spLocks noGrp="1" noChangeArrowheads="1"/>
          </p:cNvSpPr>
          <p:nvPr>
            <p:ph type="title"/>
          </p:nvPr>
        </p:nvSpPr>
        <p:spPr/>
        <p:txBody>
          <a:bodyPr/>
          <a:lstStyle/>
          <a:p>
            <a:pPr eaLnBrk="1" hangingPunct="1">
              <a:defRPr/>
            </a:pPr>
            <a:r>
              <a:rPr lang="zh-CN" altLang="en-US" smtClean="0"/>
              <a:t>冒泡过程</a:t>
            </a:r>
          </a:p>
        </p:txBody>
      </p:sp>
      <p:sp>
        <p:nvSpPr>
          <p:cNvPr id="40963" name="Rectangle 3"/>
          <p:cNvSpPr>
            <a:spLocks noGrp="1" noChangeArrowheads="1"/>
          </p:cNvSpPr>
          <p:nvPr>
            <p:ph type="body" idx="1"/>
          </p:nvPr>
        </p:nvSpPr>
        <p:spPr>
          <a:xfrm>
            <a:off x="685800" y="1981200"/>
            <a:ext cx="7772400" cy="4541838"/>
          </a:xfrm>
        </p:spPr>
        <p:txBody>
          <a:bodyPr/>
          <a:lstStyle/>
          <a:p>
            <a:pPr eaLnBrk="1" hangingPunct="1">
              <a:lnSpc>
                <a:spcPct val="110000"/>
              </a:lnSpc>
            </a:pPr>
            <a:r>
              <a:rPr lang="zh-CN" altLang="en-US" smtClean="0"/>
              <a:t>将待冒泡的数据从头到尾依次处理：比较相邻的两个元素，如果大的在前小的在后，就交换这两个元素。这样经过从头到尾的检查，最大的一个就被交换到最后了</a:t>
            </a:r>
          </a:p>
          <a:p>
            <a:pPr eaLnBrk="1" hangingPunct="1">
              <a:lnSpc>
                <a:spcPct val="110000"/>
              </a:lnSpc>
            </a:pPr>
            <a:r>
              <a:rPr lang="zh-CN" altLang="en-US" smtClean="0"/>
              <a:t>如果在一次起泡中没有发生交换，则表示数据都已排好序，不需要再进行起泡</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9282" name="Rectangle 2"/>
          <p:cNvSpPr>
            <a:spLocks noGrp="1" noChangeArrowheads="1"/>
          </p:cNvSpPr>
          <p:nvPr>
            <p:ph type="title"/>
          </p:nvPr>
        </p:nvSpPr>
        <p:spPr/>
        <p:txBody>
          <a:bodyPr/>
          <a:lstStyle/>
          <a:p>
            <a:pPr eaLnBrk="1" hangingPunct="1">
              <a:defRPr/>
            </a:pPr>
            <a:r>
              <a:rPr lang="zh-CN" altLang="en-US" smtClean="0"/>
              <a:t>进一步细化</a:t>
            </a:r>
          </a:p>
        </p:txBody>
      </p:sp>
      <p:sp>
        <p:nvSpPr>
          <p:cNvPr id="41987" name="Rectangle 3"/>
          <p:cNvSpPr>
            <a:spLocks noGrp="1" noChangeArrowheads="1"/>
          </p:cNvSpPr>
          <p:nvPr>
            <p:ph type="body" idx="1"/>
          </p:nvPr>
        </p:nvSpPr>
        <p:spPr/>
        <p:txBody>
          <a:bodyPr/>
          <a:lstStyle/>
          <a:p>
            <a:pPr eaLnBrk="1" hangingPunct="1">
              <a:lnSpc>
                <a:spcPct val="130000"/>
              </a:lnSpc>
              <a:buFont typeface="Wingdings" pitchFamily="2" charset="2"/>
              <a:buNone/>
            </a:pPr>
            <a:r>
              <a:rPr lang="en-US" altLang="zh-CN" smtClean="0"/>
              <a:t>for  (i=1; i&lt;n; ++i) {</a:t>
            </a:r>
          </a:p>
          <a:p>
            <a:pPr eaLnBrk="1" hangingPunct="1">
              <a:lnSpc>
                <a:spcPct val="130000"/>
              </a:lnSpc>
              <a:buFont typeface="Wingdings" pitchFamily="2" charset="2"/>
              <a:buNone/>
            </a:pPr>
            <a:r>
              <a:rPr lang="en-US" altLang="zh-CN" smtClean="0"/>
              <a:t>     </a:t>
            </a:r>
            <a:r>
              <a:rPr lang="zh-CN" altLang="en-US" smtClean="0"/>
              <a:t>从元素</a:t>
            </a:r>
            <a:r>
              <a:rPr lang="en-US" altLang="zh-CN" smtClean="0"/>
              <a:t>0</a:t>
            </a:r>
            <a:r>
              <a:rPr lang="zh-CN" altLang="en-US" smtClean="0"/>
              <a:t>到元素</a:t>
            </a:r>
            <a:r>
              <a:rPr lang="en-US" altLang="zh-CN" smtClean="0"/>
              <a:t>n-i</a:t>
            </a:r>
            <a:r>
              <a:rPr lang="zh-CN" altLang="en-US" smtClean="0"/>
              <a:t>进行起泡，最大的泡放入元素</a:t>
            </a:r>
            <a:r>
              <a:rPr lang="en-US" altLang="zh-CN" smtClean="0"/>
              <a:t>n-i</a:t>
            </a:r>
            <a:r>
              <a:rPr lang="zh-CN" altLang="en-US" smtClean="0"/>
              <a:t>；</a:t>
            </a:r>
          </a:p>
          <a:p>
            <a:pPr eaLnBrk="1" hangingPunct="1">
              <a:lnSpc>
                <a:spcPct val="130000"/>
              </a:lnSpc>
              <a:buFont typeface="Wingdings" pitchFamily="2" charset="2"/>
              <a:buNone/>
            </a:pPr>
            <a:r>
              <a:rPr lang="zh-CN" altLang="en-US" smtClean="0"/>
              <a:t>     </a:t>
            </a:r>
            <a:r>
              <a:rPr lang="en-US" altLang="zh-CN" smtClean="0"/>
              <a:t>if  </a:t>
            </a:r>
            <a:r>
              <a:rPr lang="zh-CN" altLang="en-US" smtClean="0"/>
              <a:t>（没有发生过数据交换） </a:t>
            </a:r>
            <a:r>
              <a:rPr lang="en-US" altLang="zh-CN" smtClean="0"/>
              <a:t>break;</a:t>
            </a:r>
          </a:p>
          <a:p>
            <a:pPr eaLnBrk="1" hangingPunct="1">
              <a:lnSpc>
                <a:spcPct val="130000"/>
              </a:lnSpc>
              <a:buFont typeface="Wingdings" pitchFamily="2" charset="2"/>
              <a:buNone/>
            </a:pPr>
            <a:r>
              <a:rPr lang="en-US" altLang="zh-CN"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602" name="Group 2"/>
          <p:cNvGraphicFramePr>
            <a:graphicFrameLocks noGrp="1"/>
          </p:cNvGraphicFramePr>
          <p:nvPr/>
        </p:nvGraphicFramePr>
        <p:xfrm>
          <a:off x="381000" y="1397000"/>
          <a:ext cx="4530725" cy="396240"/>
        </p:xfrm>
        <a:graphic>
          <a:graphicData uri="http://schemas.openxmlformats.org/drawingml/2006/table">
            <a:tbl>
              <a:tblPr/>
              <a:tblGrid>
                <a:gridCol w="452438"/>
                <a:gridCol w="454025"/>
                <a:gridCol w="452437"/>
                <a:gridCol w="454025"/>
                <a:gridCol w="452438"/>
                <a:gridCol w="452437"/>
                <a:gridCol w="438150"/>
                <a:gridCol w="468313"/>
                <a:gridCol w="454025"/>
                <a:gridCol w="452437"/>
              </a:tblGrid>
              <a:tr h="3460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43034" name="AutoShape 26"/>
          <p:cNvSpPr>
            <a:spLocks/>
          </p:cNvSpPr>
          <p:nvPr/>
        </p:nvSpPr>
        <p:spPr bwMode="auto">
          <a:xfrm rot="-5400000">
            <a:off x="2477294" y="-1194594"/>
            <a:ext cx="338138" cy="4530725"/>
          </a:xfrm>
          <a:prstGeom prst="rightBrace">
            <a:avLst>
              <a:gd name="adj1" fmla="val 111659"/>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43035" name="Text Box 27"/>
          <p:cNvSpPr txBox="1">
            <a:spLocks noChangeArrowheads="1"/>
          </p:cNvSpPr>
          <p:nvPr/>
        </p:nvSpPr>
        <p:spPr bwMode="auto">
          <a:xfrm>
            <a:off x="1308100" y="549275"/>
            <a:ext cx="3151188" cy="396875"/>
          </a:xfrm>
          <a:prstGeom prst="rect">
            <a:avLst/>
          </a:prstGeom>
          <a:noFill/>
          <a:ln w="12700" cap="sq" algn="ctr">
            <a:noFill/>
            <a:miter lim="800000"/>
            <a:headEnd type="none" w="sm" len="sm"/>
            <a:tailEnd type="none" w="sm" len="sm"/>
          </a:ln>
        </p:spPr>
        <p:txBody>
          <a:bodyPr>
            <a:spAutoFit/>
          </a:bodyPr>
          <a:lstStyle/>
          <a:p>
            <a:pPr algn="ctr">
              <a:spcBef>
                <a:spcPct val="50000"/>
              </a:spcBef>
            </a:pPr>
            <a:r>
              <a:rPr lang="zh-CN" altLang="en-US" sz="2000" b="1"/>
              <a:t>待冒泡的元素</a:t>
            </a:r>
          </a:p>
        </p:txBody>
      </p:sp>
      <p:graphicFrame>
        <p:nvGraphicFramePr>
          <p:cNvPr id="2457628" name="Group 28"/>
          <p:cNvGraphicFramePr>
            <a:graphicFrameLocks noGrp="1"/>
          </p:cNvGraphicFramePr>
          <p:nvPr/>
        </p:nvGraphicFramePr>
        <p:xfrm>
          <a:off x="4178300" y="2343150"/>
          <a:ext cx="4716463" cy="396240"/>
        </p:xfrm>
        <a:graphic>
          <a:graphicData uri="http://schemas.openxmlformats.org/drawingml/2006/table">
            <a:tbl>
              <a:tblPr/>
              <a:tblGrid>
                <a:gridCol w="471488"/>
                <a:gridCol w="471487"/>
                <a:gridCol w="471488"/>
                <a:gridCol w="471487"/>
                <a:gridCol w="473075"/>
                <a:gridCol w="471488"/>
                <a:gridCol w="455612"/>
                <a:gridCol w="487363"/>
                <a:gridCol w="471487"/>
                <a:gridCol w="471488"/>
              </a:tblGrid>
              <a:tr h="3333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43060" name="AutoShape 52"/>
          <p:cNvSpPr>
            <a:spLocks/>
          </p:cNvSpPr>
          <p:nvPr/>
        </p:nvSpPr>
        <p:spPr bwMode="auto">
          <a:xfrm rot="-5400000">
            <a:off x="6053932" y="-27782"/>
            <a:ext cx="495300" cy="4246563"/>
          </a:xfrm>
          <a:prstGeom prst="rightBrace">
            <a:avLst>
              <a:gd name="adj1" fmla="val 71448"/>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43061" name="Text Box 53"/>
          <p:cNvSpPr txBox="1">
            <a:spLocks noChangeArrowheads="1"/>
          </p:cNvSpPr>
          <p:nvPr/>
        </p:nvSpPr>
        <p:spPr bwMode="auto">
          <a:xfrm>
            <a:off x="4787900" y="1495425"/>
            <a:ext cx="3151188" cy="396875"/>
          </a:xfrm>
          <a:prstGeom prst="rect">
            <a:avLst/>
          </a:prstGeom>
          <a:noFill/>
          <a:ln w="12700" cap="sq" algn="ctr">
            <a:noFill/>
            <a:miter lim="800000"/>
            <a:headEnd type="none" w="sm" len="sm"/>
            <a:tailEnd type="none" w="sm" len="sm"/>
          </a:ln>
        </p:spPr>
        <p:txBody>
          <a:bodyPr>
            <a:spAutoFit/>
          </a:bodyPr>
          <a:lstStyle/>
          <a:p>
            <a:pPr algn="ctr">
              <a:spcBef>
                <a:spcPct val="50000"/>
              </a:spcBef>
            </a:pPr>
            <a:r>
              <a:rPr lang="zh-CN" altLang="en-US" sz="2000" b="1"/>
              <a:t>待冒泡的元素</a:t>
            </a:r>
          </a:p>
        </p:txBody>
      </p:sp>
      <p:graphicFrame>
        <p:nvGraphicFramePr>
          <p:cNvPr id="2457654" name="Group 54"/>
          <p:cNvGraphicFramePr>
            <a:graphicFrameLocks noGrp="1"/>
          </p:cNvGraphicFramePr>
          <p:nvPr/>
        </p:nvGraphicFramePr>
        <p:xfrm>
          <a:off x="339725" y="3189288"/>
          <a:ext cx="4540250" cy="396240"/>
        </p:xfrm>
        <a:graphic>
          <a:graphicData uri="http://schemas.openxmlformats.org/drawingml/2006/table">
            <a:tbl>
              <a:tblPr/>
              <a:tblGrid>
                <a:gridCol w="454025"/>
                <a:gridCol w="454025"/>
                <a:gridCol w="454025"/>
                <a:gridCol w="454025"/>
                <a:gridCol w="454025"/>
                <a:gridCol w="454025"/>
                <a:gridCol w="438150"/>
                <a:gridCol w="469900"/>
                <a:gridCol w="454025"/>
                <a:gridCol w="454025"/>
              </a:tblGrid>
              <a:tr h="3460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43086" name="AutoShape 78"/>
          <p:cNvSpPr>
            <a:spLocks/>
          </p:cNvSpPr>
          <p:nvPr/>
        </p:nvSpPr>
        <p:spPr bwMode="auto">
          <a:xfrm rot="-5400000">
            <a:off x="1908175" y="1125538"/>
            <a:ext cx="495300" cy="3632200"/>
          </a:xfrm>
          <a:prstGeom prst="rightBrace">
            <a:avLst>
              <a:gd name="adj1" fmla="val 61111"/>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43087" name="Text Box 79"/>
          <p:cNvSpPr txBox="1">
            <a:spLocks noChangeArrowheads="1"/>
          </p:cNvSpPr>
          <p:nvPr/>
        </p:nvSpPr>
        <p:spPr bwMode="auto">
          <a:xfrm>
            <a:off x="579438" y="2341563"/>
            <a:ext cx="3151187" cy="396875"/>
          </a:xfrm>
          <a:prstGeom prst="rect">
            <a:avLst/>
          </a:prstGeom>
          <a:noFill/>
          <a:ln w="12700" cap="sq" algn="ctr">
            <a:noFill/>
            <a:miter lim="800000"/>
            <a:headEnd type="none" w="sm" len="sm"/>
            <a:tailEnd type="none" w="sm" len="sm"/>
          </a:ln>
        </p:spPr>
        <p:txBody>
          <a:bodyPr>
            <a:spAutoFit/>
          </a:bodyPr>
          <a:lstStyle/>
          <a:p>
            <a:pPr algn="ctr">
              <a:spcBef>
                <a:spcPct val="50000"/>
              </a:spcBef>
            </a:pPr>
            <a:r>
              <a:rPr lang="zh-CN" altLang="en-US" sz="2000" b="1"/>
              <a:t>待冒泡的元素</a:t>
            </a:r>
          </a:p>
        </p:txBody>
      </p:sp>
      <p:graphicFrame>
        <p:nvGraphicFramePr>
          <p:cNvPr id="2457680" name="Group 80"/>
          <p:cNvGraphicFramePr>
            <a:graphicFrameLocks noGrp="1"/>
          </p:cNvGraphicFramePr>
          <p:nvPr/>
        </p:nvGraphicFramePr>
        <p:xfrm>
          <a:off x="4459288" y="3960813"/>
          <a:ext cx="4540250" cy="396240"/>
        </p:xfrm>
        <a:graphic>
          <a:graphicData uri="http://schemas.openxmlformats.org/drawingml/2006/table">
            <a:tbl>
              <a:tblPr/>
              <a:tblGrid>
                <a:gridCol w="454025"/>
                <a:gridCol w="454025"/>
                <a:gridCol w="454025"/>
                <a:gridCol w="454025"/>
                <a:gridCol w="454025"/>
                <a:gridCol w="454025"/>
                <a:gridCol w="438150"/>
                <a:gridCol w="469900"/>
                <a:gridCol w="454025"/>
                <a:gridCol w="454025"/>
              </a:tblGrid>
              <a:tr h="3460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43112" name="AutoShape 104"/>
          <p:cNvSpPr>
            <a:spLocks/>
          </p:cNvSpPr>
          <p:nvPr/>
        </p:nvSpPr>
        <p:spPr bwMode="auto">
          <a:xfrm rot="-5400000">
            <a:off x="5792788" y="2132013"/>
            <a:ext cx="495300" cy="3162300"/>
          </a:xfrm>
          <a:prstGeom prst="rightBrace">
            <a:avLst>
              <a:gd name="adj1" fmla="val 53205"/>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43113" name="Text Box 105"/>
          <p:cNvSpPr txBox="1">
            <a:spLocks noChangeArrowheads="1"/>
          </p:cNvSpPr>
          <p:nvPr/>
        </p:nvSpPr>
        <p:spPr bwMode="auto">
          <a:xfrm>
            <a:off x="4826000" y="3113088"/>
            <a:ext cx="2484438" cy="396875"/>
          </a:xfrm>
          <a:prstGeom prst="rect">
            <a:avLst/>
          </a:prstGeom>
          <a:noFill/>
          <a:ln w="12700" cap="sq" algn="ctr">
            <a:noFill/>
            <a:miter lim="800000"/>
            <a:headEnd type="none" w="sm" len="sm"/>
            <a:tailEnd type="none" w="sm" len="sm"/>
          </a:ln>
        </p:spPr>
        <p:txBody>
          <a:bodyPr>
            <a:spAutoFit/>
          </a:bodyPr>
          <a:lstStyle/>
          <a:p>
            <a:pPr algn="ctr">
              <a:spcBef>
                <a:spcPct val="50000"/>
              </a:spcBef>
            </a:pPr>
            <a:r>
              <a:rPr lang="zh-CN" altLang="en-US" sz="2000" b="1"/>
              <a:t>待冒泡的元素</a:t>
            </a:r>
          </a:p>
        </p:txBody>
      </p:sp>
      <p:graphicFrame>
        <p:nvGraphicFramePr>
          <p:cNvPr id="2457706" name="Group 106"/>
          <p:cNvGraphicFramePr>
            <a:graphicFrameLocks noGrp="1"/>
          </p:cNvGraphicFramePr>
          <p:nvPr/>
        </p:nvGraphicFramePr>
        <p:xfrm>
          <a:off x="339725" y="4808538"/>
          <a:ext cx="4540250" cy="396240"/>
        </p:xfrm>
        <a:graphic>
          <a:graphicData uri="http://schemas.openxmlformats.org/drawingml/2006/table">
            <a:tbl>
              <a:tblPr/>
              <a:tblGrid>
                <a:gridCol w="454025"/>
                <a:gridCol w="454025"/>
                <a:gridCol w="454025"/>
                <a:gridCol w="454025"/>
                <a:gridCol w="454025"/>
                <a:gridCol w="454025"/>
                <a:gridCol w="438150"/>
                <a:gridCol w="469900"/>
                <a:gridCol w="454025"/>
                <a:gridCol w="454025"/>
              </a:tblGrid>
              <a:tr h="3460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43138" name="AutoShape 130"/>
          <p:cNvSpPr>
            <a:spLocks/>
          </p:cNvSpPr>
          <p:nvPr/>
        </p:nvSpPr>
        <p:spPr bwMode="auto">
          <a:xfrm rot="-5400000">
            <a:off x="1471613" y="3181350"/>
            <a:ext cx="495300" cy="2759075"/>
          </a:xfrm>
          <a:prstGeom prst="rightBrace">
            <a:avLst>
              <a:gd name="adj1" fmla="val 46421"/>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43139" name="Text Box 131"/>
          <p:cNvSpPr txBox="1">
            <a:spLocks noChangeArrowheads="1"/>
          </p:cNvSpPr>
          <p:nvPr/>
        </p:nvSpPr>
        <p:spPr bwMode="auto">
          <a:xfrm>
            <a:off x="706438" y="3960813"/>
            <a:ext cx="2484437" cy="396875"/>
          </a:xfrm>
          <a:prstGeom prst="rect">
            <a:avLst/>
          </a:prstGeom>
          <a:noFill/>
          <a:ln w="12700" cap="sq" algn="ctr">
            <a:noFill/>
            <a:miter lim="800000"/>
            <a:headEnd type="none" w="sm" len="sm"/>
            <a:tailEnd type="none" w="sm" len="sm"/>
          </a:ln>
        </p:spPr>
        <p:txBody>
          <a:bodyPr>
            <a:spAutoFit/>
          </a:bodyPr>
          <a:lstStyle/>
          <a:p>
            <a:pPr algn="ctr">
              <a:spcBef>
                <a:spcPct val="50000"/>
              </a:spcBef>
            </a:pPr>
            <a:r>
              <a:rPr lang="zh-CN" altLang="en-US" sz="2000" b="1"/>
              <a:t>待冒泡的元素</a:t>
            </a:r>
          </a:p>
        </p:txBody>
      </p:sp>
      <p:graphicFrame>
        <p:nvGraphicFramePr>
          <p:cNvPr id="2457732" name="Group 132"/>
          <p:cNvGraphicFramePr>
            <a:graphicFrameLocks noGrp="1"/>
          </p:cNvGraphicFramePr>
          <p:nvPr/>
        </p:nvGraphicFramePr>
        <p:xfrm>
          <a:off x="4354513" y="5643563"/>
          <a:ext cx="4540250" cy="396240"/>
        </p:xfrm>
        <a:graphic>
          <a:graphicData uri="http://schemas.openxmlformats.org/drawingml/2006/table">
            <a:tbl>
              <a:tblPr/>
              <a:tblGrid>
                <a:gridCol w="454025"/>
                <a:gridCol w="454025"/>
                <a:gridCol w="454025"/>
                <a:gridCol w="454025"/>
                <a:gridCol w="454025"/>
                <a:gridCol w="454025"/>
                <a:gridCol w="438150"/>
                <a:gridCol w="469900"/>
                <a:gridCol w="454025"/>
                <a:gridCol w="454025"/>
              </a:tblGrid>
              <a:tr h="34607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43164" name="AutoShape 156"/>
          <p:cNvSpPr>
            <a:spLocks/>
          </p:cNvSpPr>
          <p:nvPr/>
        </p:nvSpPr>
        <p:spPr bwMode="auto">
          <a:xfrm rot="-5400000">
            <a:off x="5294313" y="4208463"/>
            <a:ext cx="495300" cy="2374900"/>
          </a:xfrm>
          <a:prstGeom prst="rightBrace">
            <a:avLst>
              <a:gd name="adj1" fmla="val 39957"/>
              <a:gd name="adj2" fmla="val 50000"/>
            </a:avLst>
          </a:prstGeom>
          <a:noFill/>
          <a:ln w="12700" cap="sq">
            <a:solidFill>
              <a:schemeClr val="tx1"/>
            </a:solidFill>
            <a:round/>
            <a:headEnd type="none" w="sm" len="sm"/>
            <a:tailEnd type="none" w="sm" len="sm"/>
          </a:ln>
        </p:spPr>
        <p:txBody>
          <a:bodyPr wrap="none" anchor="ctr"/>
          <a:lstStyle/>
          <a:p>
            <a:endParaRPr lang="zh-CN" altLang="en-US"/>
          </a:p>
        </p:txBody>
      </p:sp>
      <p:sp>
        <p:nvSpPr>
          <p:cNvPr id="43165" name="Text Box 157"/>
          <p:cNvSpPr txBox="1">
            <a:spLocks noChangeArrowheads="1"/>
          </p:cNvSpPr>
          <p:nvPr/>
        </p:nvSpPr>
        <p:spPr bwMode="auto">
          <a:xfrm>
            <a:off x="4721225" y="4795838"/>
            <a:ext cx="2484438" cy="396875"/>
          </a:xfrm>
          <a:prstGeom prst="rect">
            <a:avLst/>
          </a:prstGeom>
          <a:noFill/>
          <a:ln w="12700" cap="sq" algn="ctr">
            <a:noFill/>
            <a:miter lim="800000"/>
            <a:headEnd type="none" w="sm" len="sm"/>
            <a:tailEnd type="none" w="sm" len="sm"/>
          </a:ln>
        </p:spPr>
        <p:txBody>
          <a:bodyPr>
            <a:spAutoFit/>
          </a:bodyPr>
          <a:lstStyle/>
          <a:p>
            <a:pPr algn="ctr">
              <a:spcBef>
                <a:spcPct val="50000"/>
              </a:spcBef>
            </a:pPr>
            <a:r>
              <a:rPr lang="zh-CN" altLang="en-US" sz="2000" b="1"/>
              <a:t>待冒泡的元素</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457200" y="842963"/>
            <a:ext cx="8389938" cy="5632311"/>
          </a:xfrm>
          <a:prstGeom prst="rect">
            <a:avLst/>
          </a:prstGeom>
          <a:noFill/>
          <a:ln w="12700" cap="sq">
            <a:noFill/>
            <a:miter lim="800000"/>
            <a:headEnd type="none" w="sm" len="sm"/>
            <a:tailEnd type="none" w="sm" len="sm"/>
          </a:ln>
        </p:spPr>
        <p:txBody>
          <a:bodyPr>
            <a:spAutoFit/>
          </a:bodyPr>
          <a:lstStyle/>
          <a:p>
            <a:r>
              <a:rPr lang="en-US" altLang="zh-CN" sz="2400" b="1" dirty="0" err="1"/>
              <a:t>int</a:t>
            </a:r>
            <a:r>
              <a:rPr lang="en-US" altLang="zh-CN" sz="2400" b="1" dirty="0"/>
              <a:t> main()</a:t>
            </a:r>
          </a:p>
          <a:p>
            <a:r>
              <a:rPr lang="en-US" altLang="zh-CN" sz="2400" b="1" dirty="0"/>
              <a:t>  {</a:t>
            </a:r>
            <a:r>
              <a:rPr lang="en-US" altLang="zh-CN" sz="2400" b="1" dirty="0" err="1"/>
              <a:t>int</a:t>
            </a:r>
            <a:r>
              <a:rPr lang="en-US" altLang="zh-CN" sz="2400" b="1" dirty="0"/>
              <a:t> a[ ] = { 0, 3, 5, 1, 8, 7, 9, 4, 2, 10, 6};</a:t>
            </a:r>
          </a:p>
          <a:p>
            <a:r>
              <a:rPr lang="en-US" altLang="zh-CN" sz="2400" b="1" dirty="0"/>
              <a:t>   </a:t>
            </a:r>
            <a:r>
              <a:rPr lang="en-US" altLang="zh-CN" sz="2400" b="1" dirty="0" err="1"/>
              <a:t>int</a:t>
            </a:r>
            <a:r>
              <a:rPr lang="en-US" altLang="zh-CN" sz="2400" b="1" dirty="0"/>
              <a:t> </a:t>
            </a:r>
            <a:r>
              <a:rPr lang="en-US" altLang="zh-CN" sz="2400" b="1" dirty="0" err="1"/>
              <a:t>i</a:t>
            </a:r>
            <a:r>
              <a:rPr lang="en-US" altLang="zh-CN" sz="2400" b="1" dirty="0"/>
              <a:t>, j, </a:t>
            </a:r>
            <a:r>
              <a:rPr lang="en-US" altLang="zh-CN" sz="2400" b="1" dirty="0" err="1"/>
              <a:t>tmp</a:t>
            </a:r>
            <a:r>
              <a:rPr lang="en-US" altLang="zh-CN" sz="2400" b="1" dirty="0"/>
              <a:t>, n = 11;</a:t>
            </a:r>
          </a:p>
          <a:p>
            <a:r>
              <a:rPr lang="en-US" altLang="zh-CN" sz="2400" b="1" dirty="0"/>
              <a:t>   </a:t>
            </a:r>
            <a:r>
              <a:rPr lang="en-US" altLang="zh-CN" sz="2400" b="1" dirty="0" err="1"/>
              <a:t>bool</a:t>
            </a:r>
            <a:r>
              <a:rPr lang="en-US" altLang="zh-CN" sz="2400" b="1" dirty="0"/>
              <a:t> flag;</a:t>
            </a:r>
          </a:p>
          <a:p>
            <a:r>
              <a:rPr lang="en-US" altLang="zh-CN" sz="2400" b="1" dirty="0"/>
              <a:t>   for (</a:t>
            </a:r>
            <a:r>
              <a:rPr lang="en-US" altLang="zh-CN" sz="2400" b="1" dirty="0" err="1"/>
              <a:t>i</a:t>
            </a:r>
            <a:r>
              <a:rPr lang="en-US" altLang="zh-CN" sz="2400" b="1" dirty="0"/>
              <a:t>=1; </a:t>
            </a:r>
            <a:r>
              <a:rPr lang="en-US" altLang="zh-CN" sz="2400" b="1" dirty="0" err="1"/>
              <a:t>i</a:t>
            </a:r>
            <a:r>
              <a:rPr lang="en-US" altLang="zh-CN" sz="2400" b="1" dirty="0"/>
              <a:t>&lt;n; ++</a:t>
            </a:r>
            <a:r>
              <a:rPr lang="en-US" altLang="zh-CN" sz="2400" b="1" dirty="0" err="1"/>
              <a:t>i</a:t>
            </a:r>
            <a:r>
              <a:rPr lang="en-US" altLang="zh-CN" sz="2400" b="1" dirty="0"/>
              <a:t>)</a:t>
            </a:r>
          </a:p>
          <a:p>
            <a:r>
              <a:rPr lang="en-US" altLang="zh-CN" sz="2400" b="1" dirty="0"/>
              <a:t>     {flag = false;</a:t>
            </a:r>
          </a:p>
          <a:p>
            <a:r>
              <a:rPr lang="en-US" altLang="zh-CN" sz="2400" b="1" dirty="0"/>
              <a:t>      for (j=0; j&lt;n-</a:t>
            </a:r>
            <a:r>
              <a:rPr lang="en-US" altLang="zh-CN" sz="2400" b="1" dirty="0" err="1"/>
              <a:t>i</a:t>
            </a:r>
            <a:r>
              <a:rPr lang="en-US" altLang="zh-CN" sz="2400" b="1" dirty="0"/>
              <a:t>; ++j)</a:t>
            </a:r>
          </a:p>
          <a:p>
            <a:r>
              <a:rPr lang="en-US" altLang="zh-CN" sz="2400" b="1" dirty="0"/>
              <a:t>        if (a[j+1] &lt; a[j])</a:t>
            </a:r>
          </a:p>
          <a:p>
            <a:r>
              <a:rPr lang="en-US" altLang="zh-CN" sz="2400" b="1" dirty="0"/>
              <a:t>          {</a:t>
            </a:r>
            <a:r>
              <a:rPr lang="en-US" altLang="zh-CN" sz="2400" b="1" dirty="0" err="1"/>
              <a:t>tmp</a:t>
            </a:r>
            <a:r>
              <a:rPr lang="en-US" altLang="zh-CN" sz="2400" b="1" dirty="0"/>
              <a:t> = a[j]; a[j] = a[j+1]; a[j+1] = </a:t>
            </a:r>
            <a:r>
              <a:rPr lang="en-US" altLang="zh-CN" sz="2400" b="1" dirty="0" err="1"/>
              <a:t>tmp</a:t>
            </a:r>
            <a:r>
              <a:rPr lang="en-US" altLang="zh-CN" sz="2400" b="1" dirty="0"/>
              <a:t>; flag = true;}</a:t>
            </a:r>
          </a:p>
          <a:p>
            <a:r>
              <a:rPr lang="en-US" altLang="zh-CN" sz="2400" b="1" dirty="0"/>
              <a:t>        if (!flag) break;/* </a:t>
            </a:r>
            <a:r>
              <a:rPr lang="zh-CN" altLang="en-US" sz="2400" b="1" dirty="0"/>
              <a:t>一趟冒泡中没有发生交换，排序结束*</a:t>
            </a:r>
            <a:r>
              <a:rPr lang="en-US" altLang="zh-CN" sz="2400" b="1" dirty="0"/>
              <a:t>/</a:t>
            </a:r>
          </a:p>
          <a:p>
            <a:r>
              <a:rPr lang="en-US" altLang="zh-CN" sz="2400" b="1" dirty="0"/>
              <a:t>     }</a:t>
            </a:r>
          </a:p>
          <a:p>
            <a:r>
              <a:rPr lang="en-US" altLang="zh-CN" sz="2400" b="1" dirty="0"/>
              <a:t>   </a:t>
            </a:r>
            <a:r>
              <a:rPr lang="en-US" altLang="zh-CN" sz="2400" b="1" dirty="0" err="1"/>
              <a:t>cout</a:t>
            </a:r>
            <a:r>
              <a:rPr lang="en-US" altLang="zh-CN" sz="2400" b="1" dirty="0"/>
              <a:t> &lt;&lt; </a:t>
            </a:r>
            <a:r>
              <a:rPr lang="en-US" altLang="zh-CN" sz="2400" b="1" dirty="0" err="1"/>
              <a:t>endl</a:t>
            </a:r>
            <a:r>
              <a:rPr lang="en-US" altLang="zh-CN" sz="2400" b="1" dirty="0"/>
              <a:t>;</a:t>
            </a:r>
          </a:p>
          <a:p>
            <a:r>
              <a:rPr lang="en-US" altLang="zh-CN" sz="2400" b="1" dirty="0"/>
              <a:t>   for (</a:t>
            </a:r>
            <a:r>
              <a:rPr lang="en-US" altLang="zh-CN" sz="2400" b="1" dirty="0" err="1"/>
              <a:t>i</a:t>
            </a:r>
            <a:r>
              <a:rPr lang="en-US" altLang="zh-CN" sz="2400" b="1" dirty="0"/>
              <a:t>=0; </a:t>
            </a:r>
            <a:r>
              <a:rPr lang="en-US" altLang="zh-CN" sz="2400" b="1" dirty="0" err="1"/>
              <a:t>i</a:t>
            </a:r>
            <a:r>
              <a:rPr lang="en-US" altLang="zh-CN" sz="2400" b="1" dirty="0"/>
              <a:t>&lt;n; ++</a:t>
            </a:r>
            <a:r>
              <a:rPr lang="en-US" altLang="zh-CN" sz="2400" b="1" dirty="0" err="1"/>
              <a:t>i</a:t>
            </a:r>
            <a:r>
              <a:rPr lang="en-US" altLang="zh-CN" sz="2400" b="1" dirty="0"/>
              <a:t>)  </a:t>
            </a:r>
            <a:r>
              <a:rPr lang="en-US" altLang="zh-CN" sz="2400" b="1" dirty="0" err="1"/>
              <a:t>cout</a:t>
            </a:r>
            <a:r>
              <a:rPr lang="en-US" altLang="zh-CN" sz="2400" b="1" dirty="0"/>
              <a:t> &lt;&lt; a[</a:t>
            </a:r>
            <a:r>
              <a:rPr lang="en-US" altLang="zh-CN" sz="2400" b="1" dirty="0" err="1"/>
              <a:t>i</a:t>
            </a:r>
            <a:r>
              <a:rPr lang="en-US" altLang="zh-CN" sz="2400" b="1" dirty="0"/>
              <a:t>] &lt;&lt; ' ';</a:t>
            </a:r>
          </a:p>
          <a:p>
            <a:r>
              <a:rPr lang="en-US" altLang="zh-CN" sz="2400" b="1" dirty="0"/>
              <a:t>   return 0;</a:t>
            </a:r>
          </a:p>
          <a:p>
            <a:r>
              <a:rPr lang="en-US" altLang="zh-CN" sz="2400" b="1" dirty="0"/>
              <a:t>  }</a:t>
            </a:r>
            <a:r>
              <a:rPr lang="en-US" altLang="zh-CN" sz="2400" dirty="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9346" name="Rectangle 2"/>
          <p:cNvSpPr>
            <a:spLocks noGrp="1" noChangeArrowheads="1"/>
          </p:cNvSpPr>
          <p:nvPr>
            <p:ph type="title"/>
          </p:nvPr>
        </p:nvSpPr>
        <p:spPr/>
        <p:txBody>
          <a:bodyPr/>
          <a:lstStyle/>
          <a:p>
            <a:pPr eaLnBrk="1" hangingPunct="1">
              <a:defRPr/>
            </a:pPr>
            <a:r>
              <a:rPr lang="zh-CN" altLang="en-US" smtClean="0"/>
              <a:t>第</a:t>
            </a:r>
            <a:r>
              <a:rPr lang="en-US" altLang="zh-CN" smtClean="0"/>
              <a:t>5</a:t>
            </a:r>
            <a:r>
              <a:rPr lang="zh-CN" altLang="en-US" smtClean="0"/>
              <a:t>章 批量数据处理</a:t>
            </a:r>
            <a:r>
              <a:rPr lang="en-US" altLang="zh-CN" smtClean="0">
                <a:latin typeface="Times New Roman"/>
              </a:rPr>
              <a:t>—</a:t>
            </a:r>
            <a:r>
              <a:rPr lang="zh-CN" altLang="en-US" smtClean="0"/>
              <a:t>数组</a:t>
            </a:r>
          </a:p>
        </p:txBody>
      </p:sp>
      <p:sp>
        <p:nvSpPr>
          <p:cNvPr id="45059" name="Rectangle 3"/>
          <p:cNvSpPr>
            <a:spLocks noGrp="1" noChangeArrowheads="1"/>
          </p:cNvSpPr>
          <p:nvPr>
            <p:ph type="body" idx="1"/>
          </p:nvPr>
        </p:nvSpPr>
        <p:spPr>
          <a:xfrm>
            <a:off x="1952625" y="1981200"/>
            <a:ext cx="3051175" cy="4114800"/>
          </a:xfrm>
        </p:spPr>
        <p:txBody>
          <a:bodyPr/>
          <a:lstStyle/>
          <a:p>
            <a:pPr eaLnBrk="1" hangingPunct="1">
              <a:spcBef>
                <a:spcPct val="45000"/>
              </a:spcBef>
            </a:pPr>
            <a:r>
              <a:rPr lang="zh-CN" altLang="en-US" smtClean="0"/>
              <a:t>一维数组</a:t>
            </a:r>
          </a:p>
          <a:p>
            <a:pPr eaLnBrk="1" hangingPunct="1">
              <a:spcBef>
                <a:spcPct val="45000"/>
              </a:spcBef>
            </a:pPr>
            <a:r>
              <a:rPr kumimoji="0" lang="zh-CN" altLang="en-US" smtClean="0"/>
              <a:t>排序和查找</a:t>
            </a:r>
          </a:p>
          <a:p>
            <a:pPr eaLnBrk="1" hangingPunct="1">
              <a:spcBef>
                <a:spcPct val="45000"/>
              </a:spcBef>
            </a:pPr>
            <a:r>
              <a:rPr kumimoji="0" lang="zh-CN" altLang="en-US" smtClean="0"/>
              <a:t>二维数组</a:t>
            </a:r>
          </a:p>
          <a:p>
            <a:pPr eaLnBrk="1" hangingPunct="1">
              <a:spcBef>
                <a:spcPct val="45000"/>
              </a:spcBef>
            </a:pPr>
            <a:r>
              <a:rPr kumimoji="0" lang="zh-CN" altLang="en-US" smtClean="0"/>
              <a:t>字符串</a:t>
            </a:r>
          </a:p>
        </p:txBody>
      </p:sp>
      <p:sp>
        <p:nvSpPr>
          <p:cNvPr id="45060" name="AutoShape 4"/>
          <p:cNvSpPr>
            <a:spLocks noChangeArrowheads="1"/>
          </p:cNvSpPr>
          <p:nvPr/>
        </p:nvSpPr>
        <p:spPr bwMode="auto">
          <a:xfrm rot="-5400000" flipH="1" flipV="1">
            <a:off x="4938713" y="211613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45061" name="AutoShape 5"/>
          <p:cNvSpPr>
            <a:spLocks noChangeArrowheads="1"/>
          </p:cNvSpPr>
          <p:nvPr/>
        </p:nvSpPr>
        <p:spPr bwMode="auto">
          <a:xfrm rot="-5400000" flipH="1" flipV="1">
            <a:off x="4926013" y="28321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45062" name="AutoShape 6"/>
          <p:cNvSpPr>
            <a:spLocks noChangeArrowheads="1"/>
          </p:cNvSpPr>
          <p:nvPr/>
        </p:nvSpPr>
        <p:spPr bwMode="auto">
          <a:xfrm rot="-5400000" flipH="1" flipV="1">
            <a:off x="4926013" y="349250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45063" name="AutoShape 7"/>
          <p:cNvSpPr>
            <a:spLocks noChangeArrowheads="1"/>
          </p:cNvSpPr>
          <p:nvPr/>
        </p:nvSpPr>
        <p:spPr bwMode="auto">
          <a:xfrm rot="-5400000" flipH="1" flipV="1">
            <a:off x="4951413" y="41656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42" name="Rectangle 2"/>
          <p:cNvSpPr>
            <a:spLocks noGrp="1" noChangeArrowheads="1"/>
          </p:cNvSpPr>
          <p:nvPr>
            <p:ph type="title"/>
          </p:nvPr>
        </p:nvSpPr>
        <p:spPr>
          <a:xfrm>
            <a:off x="685800" y="257175"/>
            <a:ext cx="7772400" cy="1143000"/>
          </a:xfrm>
        </p:spPr>
        <p:txBody>
          <a:bodyPr/>
          <a:lstStyle/>
          <a:p>
            <a:pPr eaLnBrk="1" hangingPunct="1">
              <a:defRPr/>
            </a:pPr>
            <a:r>
              <a:rPr lang="zh-CN" altLang="en-US" smtClean="0"/>
              <a:t>多维数组</a:t>
            </a:r>
          </a:p>
        </p:txBody>
      </p:sp>
      <p:sp>
        <p:nvSpPr>
          <p:cNvPr id="46083" name="Rectangle 3"/>
          <p:cNvSpPr>
            <a:spLocks noGrp="1" noChangeArrowheads="1"/>
          </p:cNvSpPr>
          <p:nvPr>
            <p:ph type="body" idx="1"/>
          </p:nvPr>
        </p:nvSpPr>
        <p:spPr>
          <a:xfrm>
            <a:off x="434975" y="1579563"/>
            <a:ext cx="8445500" cy="2532062"/>
          </a:xfrm>
        </p:spPr>
        <p:txBody>
          <a:bodyPr/>
          <a:lstStyle/>
          <a:p>
            <a:pPr eaLnBrk="1" hangingPunct="1">
              <a:lnSpc>
                <a:spcPct val="120000"/>
              </a:lnSpc>
            </a:pPr>
            <a:r>
              <a:rPr lang="zh-CN" altLang="en-US" sz="2800" smtClean="0">
                <a:latin typeface="楷体_GB2312" pitchFamily="49" charset="-122"/>
              </a:rPr>
              <a:t>数组的每一个元素又是数组的数组称为多维数组</a:t>
            </a:r>
          </a:p>
          <a:p>
            <a:pPr eaLnBrk="1" hangingPunct="1">
              <a:lnSpc>
                <a:spcPct val="120000"/>
              </a:lnSpc>
            </a:pPr>
            <a:r>
              <a:rPr lang="zh-CN" altLang="en-US" sz="2800" smtClean="0">
                <a:latin typeface="楷体_GB2312" pitchFamily="49" charset="-122"/>
              </a:rPr>
              <a:t>最常用的多维数组是二维数组，又称为矩阵</a:t>
            </a:r>
          </a:p>
          <a:p>
            <a:pPr eaLnBrk="1" hangingPunct="1">
              <a:lnSpc>
                <a:spcPct val="120000"/>
              </a:lnSpc>
            </a:pPr>
            <a:r>
              <a:rPr lang="zh-CN" altLang="en-US" sz="2800" smtClean="0">
                <a:latin typeface="楷体_GB2312" pitchFamily="49" charset="-122"/>
              </a:rPr>
              <a:t>二维数组的定义格式：</a:t>
            </a:r>
          </a:p>
          <a:p>
            <a:pPr eaLnBrk="1" hangingPunct="1">
              <a:lnSpc>
                <a:spcPct val="120000"/>
              </a:lnSpc>
              <a:spcBef>
                <a:spcPct val="0"/>
              </a:spcBef>
              <a:buClrTx/>
              <a:buSzTx/>
              <a:buFontTx/>
              <a:buNone/>
            </a:pPr>
            <a:r>
              <a:rPr lang="zh-CN" altLang="en-US" sz="2800" smtClean="0">
                <a:latin typeface="楷体_GB2312" pitchFamily="49" charset="-122"/>
              </a:rPr>
              <a:t>  类型说明   数组名</a:t>
            </a:r>
            <a:r>
              <a:rPr lang="en-US" altLang="zh-CN" sz="2800" smtClean="0">
                <a:latin typeface="楷体_GB2312" pitchFamily="49" charset="-122"/>
              </a:rPr>
              <a:t>[</a:t>
            </a:r>
            <a:r>
              <a:rPr lang="zh-CN" altLang="en-US" sz="2800" smtClean="0">
                <a:latin typeface="楷体_GB2312" pitchFamily="49" charset="-122"/>
              </a:rPr>
              <a:t>常量表达式</a:t>
            </a:r>
            <a:r>
              <a:rPr lang="en-US" altLang="zh-CN" sz="2800" smtClean="0">
                <a:latin typeface="楷体_GB2312" pitchFamily="49" charset="-122"/>
              </a:rPr>
              <a:t>1][</a:t>
            </a:r>
            <a:r>
              <a:rPr lang="zh-CN" altLang="en-US" sz="2800" smtClean="0">
                <a:latin typeface="楷体_GB2312" pitchFamily="49" charset="-122"/>
              </a:rPr>
              <a:t>常量表达式</a:t>
            </a:r>
            <a:r>
              <a:rPr lang="en-US" altLang="zh-CN" sz="2800" smtClean="0">
                <a:latin typeface="楷体_GB2312" pitchFamily="49" charset="-122"/>
              </a:rPr>
              <a:t>2] </a:t>
            </a:r>
          </a:p>
          <a:p>
            <a:pPr eaLnBrk="1" hangingPunct="1">
              <a:lnSpc>
                <a:spcPct val="120000"/>
              </a:lnSpc>
              <a:spcBef>
                <a:spcPct val="0"/>
              </a:spcBef>
              <a:buClrTx/>
              <a:buSzTx/>
              <a:buFontTx/>
              <a:buNone/>
            </a:pPr>
            <a:r>
              <a:rPr lang="en-US" altLang="zh-CN" sz="2800" smtClean="0">
                <a:latin typeface="楷体_GB2312" pitchFamily="49" charset="-122"/>
              </a:rPr>
              <a:t>  </a:t>
            </a:r>
            <a:r>
              <a:rPr lang="zh-CN" altLang="en-US" sz="2800" smtClean="0">
                <a:latin typeface="楷体_GB2312" pitchFamily="49" charset="-122"/>
              </a:rPr>
              <a:t>常量表达式</a:t>
            </a:r>
            <a:r>
              <a:rPr lang="en-US" altLang="zh-CN" sz="2800" smtClean="0">
                <a:latin typeface="楷体_GB2312" pitchFamily="49" charset="-122"/>
              </a:rPr>
              <a:t>1</a:t>
            </a:r>
            <a:r>
              <a:rPr lang="zh-CN" altLang="en-US" sz="2800" smtClean="0">
                <a:latin typeface="楷体_GB2312" pitchFamily="49" charset="-122"/>
              </a:rPr>
              <a:t>表示行数，常量表达式</a:t>
            </a:r>
            <a:r>
              <a:rPr lang="en-US" altLang="zh-CN" sz="2800" smtClean="0">
                <a:latin typeface="楷体_GB2312" pitchFamily="49" charset="-122"/>
              </a:rPr>
              <a:t>2</a:t>
            </a:r>
            <a:r>
              <a:rPr lang="zh-CN" altLang="en-US" sz="2800" smtClean="0">
                <a:latin typeface="楷体_GB2312" pitchFamily="49" charset="-122"/>
              </a:rPr>
              <a:t>表示列数</a:t>
            </a:r>
          </a:p>
        </p:txBody>
      </p:sp>
      <p:sp>
        <p:nvSpPr>
          <p:cNvPr id="46084" name="Rectangle 4"/>
          <p:cNvSpPr>
            <a:spLocks noChangeArrowheads="1"/>
          </p:cNvSpPr>
          <p:nvPr/>
        </p:nvSpPr>
        <p:spPr bwMode="auto">
          <a:xfrm>
            <a:off x="1168400" y="4557713"/>
            <a:ext cx="2590800" cy="519112"/>
          </a:xfrm>
          <a:prstGeom prst="rect">
            <a:avLst/>
          </a:prstGeom>
          <a:noFill/>
          <a:ln w="9525">
            <a:noFill/>
            <a:miter lim="800000"/>
            <a:headEnd/>
            <a:tailEnd/>
          </a:ln>
        </p:spPr>
        <p:txBody>
          <a:bodyPr>
            <a:spAutoFit/>
          </a:bodyPr>
          <a:lstStyle/>
          <a:p>
            <a:r>
              <a:rPr lang="en-US" altLang="zh-CN" b="1">
                <a:latin typeface="Times New Roman" pitchFamily="18" charset="0"/>
                <a:ea typeface="楷体_GB2312" pitchFamily="49" charset="-122"/>
              </a:rPr>
              <a:t>eg. int  a[4][5];</a:t>
            </a:r>
            <a:r>
              <a:rPr lang="en-US" altLang="zh-CN" b="1">
                <a:latin typeface="Times New Roman" pitchFamily="18" charset="0"/>
                <a:ea typeface="宋体" charset="-122"/>
              </a:rPr>
              <a:t> </a:t>
            </a:r>
          </a:p>
        </p:txBody>
      </p:sp>
      <p:sp>
        <p:nvSpPr>
          <p:cNvPr id="46085" name="Rectangle 5"/>
          <p:cNvSpPr>
            <a:spLocks noChangeArrowheads="1"/>
          </p:cNvSpPr>
          <p:nvPr/>
        </p:nvSpPr>
        <p:spPr bwMode="auto">
          <a:xfrm>
            <a:off x="1031875" y="5141913"/>
            <a:ext cx="6867525" cy="1630362"/>
          </a:xfrm>
          <a:prstGeom prst="rect">
            <a:avLst/>
          </a:prstGeom>
          <a:noFill/>
          <a:ln w="9525">
            <a:noFill/>
            <a:miter lim="800000"/>
            <a:headEnd/>
            <a:tailEnd/>
          </a:ln>
        </p:spPr>
        <p:txBody>
          <a:bodyPr>
            <a:spAutoFit/>
          </a:bodyPr>
          <a:lstStyle/>
          <a:p>
            <a:pPr algn="just">
              <a:lnSpc>
                <a:spcPct val="120000"/>
              </a:lnSpc>
            </a:pPr>
            <a:r>
              <a:rPr lang="zh-CN" altLang="en-US" b="1">
                <a:latin typeface="Times New Roman" pitchFamily="18" charset="0"/>
                <a:ea typeface="楷体_GB2312" pitchFamily="49" charset="-122"/>
              </a:rPr>
              <a:t>相当于定义了</a:t>
            </a:r>
            <a:r>
              <a:rPr lang="en-US" altLang="zh-CN" b="1">
                <a:latin typeface="Times New Roman" pitchFamily="18" charset="0"/>
                <a:ea typeface="楷体_GB2312" pitchFamily="49" charset="-122"/>
              </a:rPr>
              <a:t>20 </a:t>
            </a:r>
            <a:r>
              <a:rPr lang="zh-CN" altLang="en-US" b="1">
                <a:latin typeface="Times New Roman" pitchFamily="18" charset="0"/>
                <a:ea typeface="楷体_GB2312" pitchFamily="49" charset="-122"/>
              </a:rPr>
              <a:t>个变量：</a:t>
            </a:r>
          </a:p>
          <a:p>
            <a:pPr algn="just">
              <a:lnSpc>
                <a:spcPct val="120000"/>
              </a:lnSpc>
            </a:pPr>
            <a:r>
              <a:rPr lang="zh-CN" altLang="en-US" b="1">
                <a:latin typeface="Times New Roman" pitchFamily="18" charset="0"/>
                <a:ea typeface="楷体_GB2312" pitchFamily="49" charset="-122"/>
              </a:rPr>
              <a:t>        </a:t>
            </a:r>
            <a:r>
              <a:rPr lang="en-US" altLang="zh-CN" b="1">
                <a:latin typeface="Times New Roman" pitchFamily="18" charset="0"/>
                <a:ea typeface="楷体_GB2312" pitchFamily="49" charset="-122"/>
              </a:rPr>
              <a:t>a[0][0], a[0][1], ..., a[0][4],...</a:t>
            </a:r>
          </a:p>
          <a:p>
            <a:pPr eaLnBrk="0" hangingPunct="0">
              <a:lnSpc>
                <a:spcPct val="120000"/>
              </a:lnSpc>
            </a:pPr>
            <a:r>
              <a:rPr lang="en-US" altLang="zh-CN" b="1">
                <a:latin typeface="Times New Roman" pitchFamily="18" charset="0"/>
                <a:ea typeface="楷体_GB2312" pitchFamily="49" charset="-122"/>
              </a:rPr>
              <a:t>        a[3][0], a[3][1], ..., a[3][4]</a:t>
            </a:r>
            <a:r>
              <a:rPr lang="en-US" altLang="zh-CN" b="1">
                <a:latin typeface="Times New Roman" pitchFamily="18" charset="0"/>
                <a:ea typeface="宋体" charset="-122"/>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8866" name="Rectangle 2"/>
          <p:cNvSpPr>
            <a:spLocks noGrp="1" noChangeArrowheads="1"/>
          </p:cNvSpPr>
          <p:nvPr>
            <p:ph type="title"/>
          </p:nvPr>
        </p:nvSpPr>
        <p:spPr>
          <a:xfrm>
            <a:off x="685800" y="409575"/>
            <a:ext cx="7772400" cy="1143000"/>
          </a:xfrm>
        </p:spPr>
        <p:txBody>
          <a:bodyPr/>
          <a:lstStyle/>
          <a:p>
            <a:pPr eaLnBrk="1" hangingPunct="1">
              <a:defRPr/>
            </a:pPr>
            <a:r>
              <a:rPr lang="zh-CN" altLang="en-US" smtClean="0"/>
              <a:t>二维数组</a:t>
            </a:r>
          </a:p>
        </p:txBody>
      </p:sp>
      <p:graphicFrame>
        <p:nvGraphicFramePr>
          <p:cNvPr id="2468867" name="Group 3"/>
          <p:cNvGraphicFramePr>
            <a:graphicFrameLocks noGrp="1"/>
          </p:cNvGraphicFramePr>
          <p:nvPr/>
        </p:nvGraphicFramePr>
        <p:xfrm>
          <a:off x="2362200" y="1803400"/>
          <a:ext cx="6096000" cy="4064000"/>
        </p:xfrm>
        <a:graphic>
          <a:graphicData uri="http://schemas.openxmlformats.org/drawingml/2006/table">
            <a:tbl>
              <a:tblPr/>
              <a:tblGrid>
                <a:gridCol w="1016000"/>
                <a:gridCol w="1016000"/>
                <a:gridCol w="1016000"/>
                <a:gridCol w="1016000"/>
                <a:gridCol w="1016000"/>
                <a:gridCol w="1016000"/>
              </a:tblGrid>
              <a:tr h="812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col0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col1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col2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col3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col4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row0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row1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row2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row3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47151" name="Text Box 47"/>
          <p:cNvSpPr txBox="1">
            <a:spLocks noChangeArrowheads="1"/>
          </p:cNvSpPr>
          <p:nvPr/>
        </p:nvSpPr>
        <p:spPr bwMode="auto">
          <a:xfrm>
            <a:off x="685800" y="3168650"/>
            <a:ext cx="1320800" cy="5191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b="1"/>
              <a:t>a[2][3]</a:t>
            </a:r>
          </a:p>
        </p:txBody>
      </p:sp>
      <p:sp>
        <p:nvSpPr>
          <p:cNvPr id="47152" name="Line 48"/>
          <p:cNvSpPr>
            <a:spLocks noChangeShapeType="1"/>
          </p:cNvSpPr>
          <p:nvPr/>
        </p:nvSpPr>
        <p:spPr bwMode="auto">
          <a:xfrm>
            <a:off x="2006600" y="3429000"/>
            <a:ext cx="4906963" cy="1298575"/>
          </a:xfrm>
          <a:prstGeom prst="line">
            <a:avLst/>
          </a:prstGeom>
          <a:noFill/>
          <a:ln w="38100" cap="sq">
            <a:solidFill>
              <a:schemeClr val="tx1"/>
            </a:solidFill>
            <a:round/>
            <a:headEnd type="none" w="sm" len="sm"/>
            <a:tailEnd type="triangle" w="med" len="med"/>
          </a:ln>
        </p:spPr>
        <p:txBody>
          <a:bodyPr wrap="none"/>
          <a:lstStyle/>
          <a:p>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9890" name="Rectangle 2"/>
          <p:cNvSpPr>
            <a:spLocks noGrp="1" noChangeArrowheads="1"/>
          </p:cNvSpPr>
          <p:nvPr>
            <p:ph type="title"/>
          </p:nvPr>
        </p:nvSpPr>
        <p:spPr/>
        <p:txBody>
          <a:bodyPr/>
          <a:lstStyle/>
          <a:p>
            <a:pPr eaLnBrk="1" hangingPunct="1">
              <a:defRPr/>
            </a:pPr>
            <a:r>
              <a:rPr lang="zh-CN" altLang="en-US" smtClean="0"/>
              <a:t>二维数组的内存排列</a:t>
            </a:r>
          </a:p>
        </p:txBody>
      </p:sp>
      <p:graphicFrame>
        <p:nvGraphicFramePr>
          <p:cNvPr id="2469891" name="Group 3"/>
          <p:cNvGraphicFramePr>
            <a:graphicFrameLocks noGrp="1"/>
          </p:cNvGraphicFramePr>
          <p:nvPr/>
        </p:nvGraphicFramePr>
        <p:xfrm>
          <a:off x="3435350" y="2557463"/>
          <a:ext cx="2876550" cy="3627120"/>
        </p:xfrm>
        <a:graphic>
          <a:graphicData uri="http://schemas.openxmlformats.org/drawingml/2006/table">
            <a:tbl>
              <a:tblPr/>
              <a:tblGrid>
                <a:gridCol w="1438275"/>
                <a:gridCol w="1438275"/>
              </a:tblGrid>
              <a:tr h="414338">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a[0][0]</a:t>
                      </a:r>
                    </a:p>
                  </a:txBody>
                  <a:tcPr horzOverflow="overflow">
                    <a:lnL cap="flat">
                      <a:noFill/>
                    </a:lnL>
                    <a:lnR w="12700" cap="flat" cmpd="sng" algn="ctr">
                      <a:solidFill>
                        <a:schemeClr val="tx1"/>
                      </a:solidFill>
                      <a:prstDash val="solid"/>
                      <a:round/>
                      <a:headEnd type="none" w="sm" len="sm"/>
                      <a:tailEnd type="none" w="sm" len="sm"/>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414338">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a[0][1]</a:t>
                      </a:r>
                    </a:p>
                  </a:txBody>
                  <a:tcPr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41592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414338">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a[0][4]</a:t>
                      </a:r>
                    </a:p>
                  </a:txBody>
                  <a:tcPr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415925">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a[1][0]</a:t>
                      </a:r>
                    </a:p>
                  </a:txBody>
                  <a:tcPr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414338">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a:t>
                      </a:r>
                    </a:p>
                  </a:txBody>
                  <a:tcPr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solidFill>
                  </a:tcPr>
                </a:tc>
              </a:tr>
              <a:tr h="414338">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a[3][4]</a:t>
                      </a:r>
                    </a:p>
                  </a:txBody>
                  <a:tcPr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endParaRPr kumimoji="1" lang="zh-CN" altLang="zh-CN" sz="2800" b="1" i="0" u="none" strike="noStrike" cap="none" normalizeH="0" baseline="0" smtClean="0">
                        <a:ln>
                          <a:noFill/>
                        </a:ln>
                        <a:solidFill>
                          <a:schemeClr val="tx1"/>
                        </a:solidFill>
                        <a:effectLst/>
                        <a:latin typeface="Times New Roman" pitchFamily="18" charset="0"/>
                        <a:ea typeface="楷体_GB2312"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solidFill>
                  </a:tcPr>
                </a:tc>
              </a:tr>
            </a:tbl>
          </a:graphicData>
        </a:graphic>
      </p:graphicFrame>
      <p:sp>
        <p:nvSpPr>
          <p:cNvPr id="48156" name="Text Box 37"/>
          <p:cNvSpPr txBox="1">
            <a:spLocks noChangeArrowheads="1"/>
          </p:cNvSpPr>
          <p:nvPr/>
        </p:nvSpPr>
        <p:spPr bwMode="auto">
          <a:xfrm>
            <a:off x="1939925" y="1752600"/>
            <a:ext cx="5680075" cy="519113"/>
          </a:xfrm>
          <a:prstGeom prst="rect">
            <a:avLst/>
          </a:prstGeom>
          <a:noFill/>
          <a:ln w="12700" cap="sq">
            <a:noFill/>
            <a:miter lim="800000"/>
            <a:headEnd type="none" w="sm" len="sm"/>
            <a:tailEnd type="none" w="sm" len="sm"/>
          </a:ln>
        </p:spPr>
        <p:txBody>
          <a:bodyPr>
            <a:spAutoFit/>
          </a:bodyPr>
          <a:lstStyle/>
          <a:p>
            <a:pPr>
              <a:spcBef>
                <a:spcPct val="50000"/>
              </a:spcBef>
            </a:pPr>
            <a:r>
              <a:rPr lang="zh-CN" altLang="en-US"/>
              <a:t>按行序排列</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4050" name="Rectangle 2"/>
          <p:cNvSpPr>
            <a:spLocks noGrp="1" noChangeArrowheads="1"/>
          </p:cNvSpPr>
          <p:nvPr>
            <p:ph type="title"/>
          </p:nvPr>
        </p:nvSpPr>
        <p:spPr>
          <a:xfrm>
            <a:off x="685800" y="273050"/>
            <a:ext cx="7772400" cy="1143000"/>
          </a:xfrm>
        </p:spPr>
        <p:txBody>
          <a:bodyPr/>
          <a:lstStyle/>
          <a:p>
            <a:pPr eaLnBrk="1" hangingPunct="1">
              <a:defRPr/>
            </a:pPr>
            <a:r>
              <a:rPr lang="zh-CN" altLang="en-US" smtClean="0"/>
              <a:t>数组的定义</a:t>
            </a:r>
          </a:p>
        </p:txBody>
      </p:sp>
      <p:sp>
        <p:nvSpPr>
          <p:cNvPr id="11267" name="Rectangle 3"/>
          <p:cNvSpPr>
            <a:spLocks noGrp="1" noChangeArrowheads="1"/>
          </p:cNvSpPr>
          <p:nvPr>
            <p:ph type="body" idx="1"/>
          </p:nvPr>
        </p:nvSpPr>
        <p:spPr>
          <a:xfrm>
            <a:off x="685800" y="1416050"/>
            <a:ext cx="7772400" cy="5126038"/>
          </a:xfrm>
        </p:spPr>
        <p:txBody>
          <a:bodyPr/>
          <a:lstStyle/>
          <a:p>
            <a:pPr eaLnBrk="1" hangingPunct="1">
              <a:lnSpc>
                <a:spcPct val="115000"/>
              </a:lnSpc>
            </a:pPr>
            <a:r>
              <a:rPr lang="zh-CN" altLang="en-US" sz="2400" smtClean="0"/>
              <a:t>格式：</a:t>
            </a:r>
          </a:p>
          <a:p>
            <a:pPr eaLnBrk="1" hangingPunct="1">
              <a:lnSpc>
                <a:spcPct val="115000"/>
              </a:lnSpc>
              <a:buFont typeface="Wingdings" pitchFamily="2" charset="2"/>
              <a:buNone/>
            </a:pPr>
            <a:r>
              <a:rPr lang="zh-CN" altLang="en-US" sz="2400" smtClean="0"/>
              <a:t>     类型   数组名</a:t>
            </a:r>
            <a:r>
              <a:rPr lang="en-US" altLang="zh-CN" sz="2400" smtClean="0"/>
              <a:t>[</a:t>
            </a:r>
            <a:r>
              <a:rPr lang="zh-CN" altLang="en-US" sz="2400" smtClean="0"/>
              <a:t>元素个数</a:t>
            </a:r>
            <a:r>
              <a:rPr lang="en-US" altLang="zh-CN" sz="2400" smtClean="0"/>
              <a:t>]</a:t>
            </a:r>
            <a:r>
              <a:rPr lang="zh-CN" altLang="en-US" sz="2400" smtClean="0"/>
              <a:t>；</a:t>
            </a:r>
          </a:p>
          <a:p>
            <a:pPr eaLnBrk="1" hangingPunct="1">
              <a:lnSpc>
                <a:spcPct val="115000"/>
              </a:lnSpc>
              <a:buFont typeface="Wingdings" pitchFamily="2" charset="2"/>
              <a:buNone/>
            </a:pPr>
            <a:r>
              <a:rPr lang="zh-CN" altLang="en-US" sz="2400" smtClean="0"/>
              <a:t>     其中，元素个数必须是常量。如：</a:t>
            </a:r>
          </a:p>
          <a:p>
            <a:pPr eaLnBrk="1" hangingPunct="1">
              <a:lnSpc>
                <a:spcPct val="115000"/>
              </a:lnSpc>
              <a:buFont typeface="Wingdings" pitchFamily="2" charset="2"/>
              <a:buNone/>
            </a:pPr>
            <a:r>
              <a:rPr lang="zh-CN" altLang="en-US" sz="2400" smtClean="0"/>
              <a:t>      </a:t>
            </a:r>
            <a:r>
              <a:rPr lang="en-US" altLang="zh-CN" sz="2400" smtClean="0"/>
              <a:t>int  intarray[10];</a:t>
            </a:r>
          </a:p>
          <a:p>
            <a:pPr eaLnBrk="1" hangingPunct="1">
              <a:lnSpc>
                <a:spcPct val="115000"/>
              </a:lnSpc>
              <a:buFont typeface="Wingdings" pitchFamily="2" charset="2"/>
              <a:buNone/>
            </a:pPr>
            <a:r>
              <a:rPr lang="en-US" altLang="zh-CN" sz="2400" smtClean="0"/>
              <a:t>      </a:t>
            </a:r>
            <a:r>
              <a:rPr lang="zh-CN" altLang="en-US" sz="2400" smtClean="0"/>
              <a:t>但   </a:t>
            </a:r>
            <a:r>
              <a:rPr lang="en-US" altLang="zh-CN" sz="2400" smtClean="0"/>
              <a:t>int n = 10;</a:t>
            </a:r>
          </a:p>
          <a:p>
            <a:pPr eaLnBrk="1" hangingPunct="1">
              <a:lnSpc>
                <a:spcPct val="115000"/>
              </a:lnSpc>
              <a:buFont typeface="Wingdings" pitchFamily="2" charset="2"/>
              <a:buNone/>
            </a:pPr>
            <a:r>
              <a:rPr lang="en-US" altLang="zh-CN" sz="2400" smtClean="0"/>
              <a:t>             int intarray[n];   </a:t>
            </a:r>
            <a:r>
              <a:rPr lang="zh-CN" altLang="en-US" sz="2400" u="sng" smtClean="0"/>
              <a:t>是错的</a:t>
            </a:r>
          </a:p>
          <a:p>
            <a:pPr eaLnBrk="1" hangingPunct="1">
              <a:lnSpc>
                <a:spcPct val="115000"/>
              </a:lnSpc>
            </a:pPr>
            <a:r>
              <a:rPr lang="zh-CN" altLang="en-US" sz="2400" smtClean="0"/>
              <a:t>常用的方法是将元素个数定义为一个常量。如：</a:t>
            </a:r>
          </a:p>
          <a:p>
            <a:pPr eaLnBrk="1" hangingPunct="1">
              <a:lnSpc>
                <a:spcPct val="115000"/>
              </a:lnSpc>
              <a:buFont typeface="Wingdings" pitchFamily="2" charset="2"/>
              <a:buNone/>
            </a:pPr>
            <a:r>
              <a:rPr lang="zh-CN" altLang="en-US" sz="2400" smtClean="0"/>
              <a:t>     </a:t>
            </a:r>
            <a:r>
              <a:rPr lang="en-US" altLang="zh-CN" sz="2400" smtClean="0"/>
              <a:t>#define NumOfElement  10</a:t>
            </a:r>
          </a:p>
          <a:p>
            <a:pPr eaLnBrk="1" hangingPunct="1">
              <a:lnSpc>
                <a:spcPct val="115000"/>
              </a:lnSpc>
              <a:buFont typeface="Wingdings" pitchFamily="2" charset="2"/>
              <a:buNone/>
            </a:pPr>
            <a:r>
              <a:rPr lang="en-US" altLang="zh-CN" sz="2400" smtClean="0"/>
              <a:t>     int  intarray[NumOfElement];  </a:t>
            </a:r>
            <a:r>
              <a:rPr lang="zh-CN" altLang="en-US" sz="2400" smtClean="0"/>
              <a:t>相当于</a:t>
            </a:r>
          </a:p>
          <a:p>
            <a:pPr eaLnBrk="1" hangingPunct="1">
              <a:lnSpc>
                <a:spcPct val="115000"/>
              </a:lnSpc>
              <a:buFont typeface="Wingdings" pitchFamily="2" charset="2"/>
              <a:buNone/>
            </a:pPr>
            <a:r>
              <a:rPr lang="zh-CN" altLang="en-US" sz="2400" smtClean="0"/>
              <a:t>     </a:t>
            </a:r>
            <a:r>
              <a:rPr lang="en-US" altLang="zh-CN" sz="2400" smtClean="0"/>
              <a:t>int  intarray[10];</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0914" name="Rectangle 2"/>
          <p:cNvSpPr>
            <a:spLocks noGrp="1" noChangeArrowheads="1"/>
          </p:cNvSpPr>
          <p:nvPr>
            <p:ph type="title"/>
          </p:nvPr>
        </p:nvSpPr>
        <p:spPr>
          <a:xfrm>
            <a:off x="685800" y="419100"/>
            <a:ext cx="7772400" cy="1143000"/>
          </a:xfrm>
        </p:spPr>
        <p:txBody>
          <a:bodyPr/>
          <a:lstStyle/>
          <a:p>
            <a:pPr eaLnBrk="1" hangingPunct="1">
              <a:defRPr/>
            </a:pPr>
            <a:r>
              <a:rPr lang="zh-CN" altLang="en-US" smtClean="0"/>
              <a:t>多维数组的初始化</a:t>
            </a:r>
          </a:p>
        </p:txBody>
      </p:sp>
      <p:sp>
        <p:nvSpPr>
          <p:cNvPr id="2052" name="Rectangle 3"/>
          <p:cNvSpPr>
            <a:spLocks noGrp="1" noChangeArrowheads="1"/>
          </p:cNvSpPr>
          <p:nvPr>
            <p:ph type="body" idx="1"/>
          </p:nvPr>
        </p:nvSpPr>
        <p:spPr>
          <a:xfrm>
            <a:off x="685800" y="1562100"/>
            <a:ext cx="7772400" cy="1246188"/>
          </a:xfrm>
        </p:spPr>
        <p:txBody>
          <a:bodyPr/>
          <a:lstStyle/>
          <a:p>
            <a:pPr eaLnBrk="1" hangingPunct="1">
              <a:lnSpc>
                <a:spcPct val="110000"/>
              </a:lnSpc>
            </a:pPr>
            <a:r>
              <a:rPr lang="zh-CN" altLang="en-US" sz="2400" smtClean="0"/>
              <a:t>格式：</a:t>
            </a:r>
          </a:p>
          <a:p>
            <a:pPr eaLnBrk="1" hangingPunct="1">
              <a:lnSpc>
                <a:spcPct val="110000"/>
              </a:lnSpc>
              <a:buFont typeface="Wingdings" pitchFamily="2" charset="2"/>
              <a:buNone/>
            </a:pPr>
            <a:r>
              <a:rPr lang="zh-CN" altLang="en-US" sz="2400" smtClean="0"/>
              <a:t>       类型说明 数组名</a:t>
            </a:r>
            <a:r>
              <a:rPr lang="en-US" altLang="zh-CN" sz="2400" smtClean="0"/>
              <a:t>[</a:t>
            </a:r>
            <a:r>
              <a:rPr lang="zh-CN" altLang="en-US" sz="2400" smtClean="0"/>
              <a:t>常量表达式</a:t>
            </a:r>
            <a:r>
              <a:rPr lang="en-US" altLang="zh-CN" sz="2400" smtClean="0"/>
              <a:t>1] [</a:t>
            </a:r>
            <a:r>
              <a:rPr lang="zh-CN" altLang="en-US" sz="2400" smtClean="0"/>
              <a:t>常量表达式</a:t>
            </a:r>
            <a:r>
              <a:rPr lang="en-US" altLang="zh-CN" sz="2400" smtClean="0"/>
              <a:t>2]={.....};</a:t>
            </a:r>
            <a:r>
              <a:rPr lang="en-US" altLang="zh-CN" sz="2400" smtClean="0">
                <a:ea typeface="宋体" charset="-122"/>
              </a:rPr>
              <a:t> </a:t>
            </a:r>
          </a:p>
          <a:p>
            <a:pPr eaLnBrk="1" hangingPunct="1">
              <a:lnSpc>
                <a:spcPct val="110000"/>
              </a:lnSpc>
            </a:pPr>
            <a:r>
              <a:rPr lang="zh-CN" altLang="en-US" sz="2400" smtClean="0"/>
              <a:t>给所有的元素赋初值。如：</a:t>
            </a:r>
          </a:p>
          <a:p>
            <a:pPr eaLnBrk="1" hangingPunct="1">
              <a:lnSpc>
                <a:spcPct val="110000"/>
              </a:lnSpc>
              <a:buFont typeface="Wingdings" pitchFamily="2" charset="2"/>
              <a:buNone/>
            </a:pPr>
            <a:r>
              <a:rPr lang="zh-CN" altLang="en-US" sz="2400" smtClean="0"/>
              <a:t>       </a:t>
            </a:r>
            <a:r>
              <a:rPr lang="en-US" altLang="zh-CN" sz="2400" smtClean="0"/>
              <a:t>int a[3][4] = { 1, 2, 3, 4, 5, 6, 7, 8, 9, 10, 11, 12};</a:t>
            </a:r>
          </a:p>
          <a:p>
            <a:pPr eaLnBrk="1" hangingPunct="1">
              <a:lnSpc>
                <a:spcPct val="110000"/>
              </a:lnSpc>
              <a:buFont typeface="Wingdings" pitchFamily="2" charset="2"/>
              <a:buNone/>
            </a:pPr>
            <a:r>
              <a:rPr lang="en-US" altLang="zh-CN" sz="2400" smtClean="0"/>
              <a:t>       </a:t>
            </a:r>
            <a:r>
              <a:rPr lang="zh-CN" altLang="en-US" sz="2400" smtClean="0"/>
              <a:t>也可以通过花括号把每一行括起来使这种初始化方法表示得更加清晰。</a:t>
            </a:r>
          </a:p>
          <a:p>
            <a:pPr eaLnBrk="1" hangingPunct="1">
              <a:lnSpc>
                <a:spcPct val="110000"/>
              </a:lnSpc>
              <a:buFont typeface="Wingdings" pitchFamily="2" charset="2"/>
              <a:buNone/>
            </a:pPr>
            <a:r>
              <a:rPr lang="zh-CN" altLang="en-US" sz="2400" smtClean="0"/>
              <a:t>      </a:t>
            </a:r>
            <a:r>
              <a:rPr lang="en-US" altLang="zh-CN" sz="2400" smtClean="0"/>
              <a:t>int a[3][4] = { {1,2,3,4}, {5,6,7,8}, {9,10,11,12}};</a:t>
            </a:r>
          </a:p>
        </p:txBody>
      </p:sp>
      <p:sp>
        <p:nvSpPr>
          <p:cNvPr id="2053" name="Rectangle 8"/>
          <p:cNvSpPr>
            <a:spLocks noChangeArrowheads="1"/>
          </p:cNvSpPr>
          <p:nvPr/>
        </p:nvSpPr>
        <p:spPr bwMode="auto">
          <a:xfrm>
            <a:off x="0" y="3071813"/>
            <a:ext cx="9144000" cy="0"/>
          </a:xfrm>
          <a:prstGeom prst="rect">
            <a:avLst/>
          </a:prstGeom>
          <a:noFill/>
          <a:ln w="12700" cap="sq" algn="ctr">
            <a:noFill/>
            <a:miter lim="800000"/>
            <a:headEnd type="none" w="sm" len="sm"/>
            <a:tailEnd type="none" w="sm" len="sm"/>
          </a:ln>
        </p:spPr>
        <p:txBody>
          <a:bodyPr wrap="none" anchor="ctr">
            <a:spAutoFit/>
          </a:bodyPr>
          <a:lstStyle/>
          <a:p>
            <a:endParaRPr lang="zh-CN" altLang="en-US"/>
          </a:p>
        </p:txBody>
      </p:sp>
      <p:graphicFrame>
        <p:nvGraphicFramePr>
          <p:cNvPr id="2050" name="Object 7"/>
          <p:cNvGraphicFramePr>
            <a:graphicFrameLocks noChangeAspect="1"/>
          </p:cNvGraphicFramePr>
          <p:nvPr/>
        </p:nvGraphicFramePr>
        <p:xfrm>
          <a:off x="2197100" y="5194300"/>
          <a:ext cx="2566988" cy="1435100"/>
        </p:xfrm>
        <a:graphic>
          <a:graphicData uri="http://schemas.openxmlformats.org/presentationml/2006/ole">
            <p:oleObj spid="_x0000_s2050" name="公式" r:id="rId3" imgW="1079032" imgH="710891" progId="Equation.3">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1330" name="Rectangle 2"/>
          <p:cNvSpPr>
            <a:spLocks noGrp="1" noChangeArrowheads="1"/>
          </p:cNvSpPr>
          <p:nvPr>
            <p:ph type="title"/>
          </p:nvPr>
        </p:nvSpPr>
        <p:spPr/>
        <p:txBody>
          <a:bodyPr/>
          <a:lstStyle/>
          <a:p>
            <a:pPr eaLnBrk="1" hangingPunct="1">
              <a:defRPr/>
            </a:pPr>
            <a:r>
              <a:rPr lang="zh-CN" altLang="en-US" smtClean="0"/>
              <a:t>多维数组的初始化</a:t>
            </a:r>
          </a:p>
        </p:txBody>
      </p:sp>
      <p:sp>
        <p:nvSpPr>
          <p:cNvPr id="3076" name="Rectangle 3"/>
          <p:cNvSpPr>
            <a:spLocks noGrp="1" noChangeArrowheads="1"/>
          </p:cNvSpPr>
          <p:nvPr>
            <p:ph type="body" idx="1"/>
          </p:nvPr>
        </p:nvSpPr>
        <p:spPr/>
        <p:txBody>
          <a:bodyPr/>
          <a:lstStyle/>
          <a:p>
            <a:pPr eaLnBrk="1" hangingPunct="1">
              <a:lnSpc>
                <a:spcPct val="120000"/>
              </a:lnSpc>
            </a:pPr>
            <a:r>
              <a:rPr lang="zh-CN" altLang="en-US" smtClean="0"/>
              <a:t>对部分元素赋值 </a:t>
            </a:r>
          </a:p>
          <a:p>
            <a:pPr eaLnBrk="1" hangingPunct="1">
              <a:lnSpc>
                <a:spcPct val="120000"/>
              </a:lnSpc>
              <a:buFont typeface="Wingdings" pitchFamily="2" charset="2"/>
              <a:buNone/>
            </a:pPr>
            <a:r>
              <a:rPr lang="zh-CN" altLang="en-US" smtClean="0"/>
              <a:t>     </a:t>
            </a:r>
            <a:r>
              <a:rPr lang="en-US" altLang="zh-CN" smtClean="0"/>
              <a:t>int a[3][4] = { 1, 2 , 3, 4, 5 }; </a:t>
            </a:r>
          </a:p>
        </p:txBody>
      </p:sp>
      <p:sp>
        <p:nvSpPr>
          <p:cNvPr id="3077" name="Rectangle 5"/>
          <p:cNvSpPr>
            <a:spLocks noChangeArrowheads="1"/>
          </p:cNvSpPr>
          <p:nvPr/>
        </p:nvSpPr>
        <p:spPr bwMode="auto">
          <a:xfrm>
            <a:off x="0" y="0"/>
            <a:ext cx="9144000" cy="0"/>
          </a:xfrm>
          <a:prstGeom prst="rect">
            <a:avLst/>
          </a:prstGeom>
          <a:noFill/>
          <a:ln w="12700" cap="sq" algn="ctr">
            <a:noFill/>
            <a:miter lim="800000"/>
            <a:headEnd type="none" w="sm" len="sm"/>
            <a:tailEnd type="none" w="sm" len="sm"/>
          </a:ln>
        </p:spPr>
        <p:txBody>
          <a:bodyPr wrap="none" anchor="ctr">
            <a:spAutoFit/>
          </a:bodyPr>
          <a:lstStyle/>
          <a:p>
            <a:endParaRPr lang="zh-CN" altLang="en-US"/>
          </a:p>
        </p:txBody>
      </p:sp>
      <p:sp>
        <p:nvSpPr>
          <p:cNvPr id="3078" name="Rectangle 7"/>
          <p:cNvSpPr>
            <a:spLocks noChangeArrowheads="1"/>
          </p:cNvSpPr>
          <p:nvPr/>
        </p:nvSpPr>
        <p:spPr bwMode="auto">
          <a:xfrm>
            <a:off x="0" y="3071813"/>
            <a:ext cx="9144000" cy="0"/>
          </a:xfrm>
          <a:prstGeom prst="rect">
            <a:avLst/>
          </a:prstGeom>
          <a:noFill/>
          <a:ln w="12700" cap="sq" algn="ctr">
            <a:noFill/>
            <a:miter lim="800000"/>
            <a:headEnd type="none" w="sm" len="sm"/>
            <a:tailEnd type="none" w="sm" len="sm"/>
          </a:ln>
        </p:spPr>
        <p:txBody>
          <a:bodyPr wrap="none" anchor="ctr">
            <a:spAutoFit/>
          </a:bodyPr>
          <a:lstStyle/>
          <a:p>
            <a:endParaRPr lang="zh-CN" altLang="en-US"/>
          </a:p>
        </p:txBody>
      </p:sp>
      <p:graphicFrame>
        <p:nvGraphicFramePr>
          <p:cNvPr id="3074" name="Object 6"/>
          <p:cNvGraphicFramePr>
            <a:graphicFrameLocks noChangeAspect="1"/>
          </p:cNvGraphicFramePr>
          <p:nvPr/>
        </p:nvGraphicFramePr>
        <p:xfrm>
          <a:off x="2339975" y="3848100"/>
          <a:ext cx="2841625" cy="2243138"/>
        </p:xfrm>
        <a:graphic>
          <a:graphicData uri="http://schemas.openxmlformats.org/presentationml/2006/ole">
            <p:oleObj spid="_x0000_s3074" name="公式" r:id="rId3" imgW="901309" imgH="710891" progId="Equation.3">
              <p:embed/>
            </p:oleObj>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2354" name="Rectangle 2"/>
          <p:cNvSpPr>
            <a:spLocks noGrp="1" noChangeArrowheads="1"/>
          </p:cNvSpPr>
          <p:nvPr>
            <p:ph type="title"/>
          </p:nvPr>
        </p:nvSpPr>
        <p:spPr/>
        <p:txBody>
          <a:bodyPr/>
          <a:lstStyle/>
          <a:p>
            <a:pPr eaLnBrk="1" hangingPunct="1">
              <a:defRPr/>
            </a:pPr>
            <a:r>
              <a:rPr lang="zh-CN" altLang="en-US" smtClean="0"/>
              <a:t>多维数组的初始化</a:t>
            </a:r>
          </a:p>
        </p:txBody>
      </p:sp>
      <p:sp>
        <p:nvSpPr>
          <p:cNvPr id="4100" name="Rectangle 3"/>
          <p:cNvSpPr>
            <a:spLocks noGrp="1" noChangeArrowheads="1"/>
          </p:cNvSpPr>
          <p:nvPr>
            <p:ph type="body" idx="1"/>
          </p:nvPr>
        </p:nvSpPr>
        <p:spPr/>
        <p:txBody>
          <a:bodyPr/>
          <a:lstStyle/>
          <a:p>
            <a:pPr eaLnBrk="1" hangingPunct="1">
              <a:lnSpc>
                <a:spcPct val="130000"/>
              </a:lnSpc>
            </a:pPr>
            <a:r>
              <a:rPr lang="zh-CN" altLang="en-US" smtClean="0"/>
              <a:t>为每一行的部分元素赋初值 </a:t>
            </a:r>
          </a:p>
          <a:p>
            <a:pPr eaLnBrk="1" hangingPunct="1">
              <a:lnSpc>
                <a:spcPct val="130000"/>
              </a:lnSpc>
              <a:buFont typeface="Wingdings" pitchFamily="2" charset="2"/>
              <a:buNone/>
            </a:pPr>
            <a:r>
              <a:rPr lang="zh-CN" altLang="en-US" smtClean="0"/>
              <a:t>     </a:t>
            </a:r>
            <a:r>
              <a:rPr lang="en-US" altLang="zh-CN" smtClean="0"/>
              <a:t>int a[3][4] = { {1, 2}, {3, 4}, {5}}; </a:t>
            </a:r>
          </a:p>
        </p:txBody>
      </p:sp>
      <p:sp>
        <p:nvSpPr>
          <p:cNvPr id="4101" name="Rectangle 5"/>
          <p:cNvSpPr>
            <a:spLocks noChangeArrowheads="1"/>
          </p:cNvSpPr>
          <p:nvPr/>
        </p:nvSpPr>
        <p:spPr bwMode="auto">
          <a:xfrm>
            <a:off x="0" y="3071813"/>
            <a:ext cx="9144000" cy="0"/>
          </a:xfrm>
          <a:prstGeom prst="rect">
            <a:avLst/>
          </a:prstGeom>
          <a:noFill/>
          <a:ln w="12700" cap="sq" algn="ctr">
            <a:noFill/>
            <a:miter lim="800000"/>
            <a:headEnd type="none" w="sm" len="sm"/>
            <a:tailEnd type="none" w="sm" len="sm"/>
          </a:ln>
        </p:spPr>
        <p:txBody>
          <a:bodyPr wrap="none" anchor="ctr">
            <a:spAutoFit/>
          </a:bodyPr>
          <a:lstStyle/>
          <a:p>
            <a:endParaRPr lang="zh-CN" altLang="en-US"/>
          </a:p>
        </p:txBody>
      </p:sp>
      <p:graphicFrame>
        <p:nvGraphicFramePr>
          <p:cNvPr id="4098" name="Object 4"/>
          <p:cNvGraphicFramePr>
            <a:graphicFrameLocks noChangeAspect="1"/>
          </p:cNvGraphicFramePr>
          <p:nvPr/>
        </p:nvGraphicFramePr>
        <p:xfrm>
          <a:off x="2538413" y="3848100"/>
          <a:ext cx="2349500" cy="1854200"/>
        </p:xfrm>
        <a:graphic>
          <a:graphicData uri="http://schemas.openxmlformats.org/presentationml/2006/ole">
            <p:oleObj spid="_x0000_s4098" name="公式" r:id="rId3" imgW="901309" imgH="710891" progId="Equation.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zh-CN" altLang="en-US" sz="4000" smtClean="0">
                <a:effectLst/>
                <a:latin typeface="Times New Roman" pitchFamily="18" charset="0"/>
              </a:rPr>
              <a:t>程序举例</a:t>
            </a:r>
            <a:r>
              <a:rPr lang="en-US" altLang="zh-CN" sz="4000" smtClean="0">
                <a:effectLst/>
                <a:latin typeface="Times New Roman" pitchFamily="18" charset="0"/>
              </a:rPr>
              <a:t>--</a:t>
            </a:r>
            <a:r>
              <a:rPr lang="zh-CN" altLang="en-US" sz="4000" smtClean="0">
                <a:effectLst/>
                <a:latin typeface="黑体" pitchFamily="2" charset="-122"/>
              </a:rPr>
              <a:t>矩阵乘法 </a:t>
            </a:r>
          </a:p>
        </p:txBody>
      </p:sp>
      <p:sp>
        <p:nvSpPr>
          <p:cNvPr id="5124" name="Rectangle 3"/>
          <p:cNvSpPr>
            <a:spLocks noChangeArrowheads="1"/>
          </p:cNvSpPr>
          <p:nvPr/>
        </p:nvSpPr>
        <p:spPr bwMode="auto">
          <a:xfrm>
            <a:off x="609600" y="1765300"/>
            <a:ext cx="3352800" cy="519113"/>
          </a:xfrm>
          <a:prstGeom prst="rect">
            <a:avLst/>
          </a:prstGeom>
          <a:noFill/>
          <a:ln w="9525">
            <a:noFill/>
            <a:miter lim="800000"/>
            <a:headEnd/>
            <a:tailEnd/>
          </a:ln>
        </p:spPr>
        <p:txBody>
          <a:bodyPr>
            <a:spAutoFit/>
          </a:bodyPr>
          <a:lstStyle/>
          <a:p>
            <a:r>
              <a:rPr lang="zh-CN" altLang="en-US" b="1">
                <a:latin typeface="Times New Roman" pitchFamily="18" charset="0"/>
                <a:ea typeface="楷体_GB2312" pitchFamily="49" charset="-122"/>
              </a:rPr>
              <a:t>矩阵乘法  </a:t>
            </a:r>
            <a:r>
              <a:rPr lang="en-US" altLang="zh-CN" b="1">
                <a:latin typeface="Times New Roman" pitchFamily="18" charset="0"/>
                <a:ea typeface="楷体_GB2312" pitchFamily="49" charset="-122"/>
              </a:rPr>
              <a:t>C=A*B</a:t>
            </a:r>
            <a:r>
              <a:rPr lang="en-US" altLang="zh-CN" b="1">
                <a:latin typeface="Times New Roman" pitchFamily="18" charset="0"/>
                <a:ea typeface="宋体" charset="-122"/>
              </a:rPr>
              <a:t> </a:t>
            </a:r>
          </a:p>
        </p:txBody>
      </p:sp>
      <p:sp>
        <p:nvSpPr>
          <p:cNvPr id="5125" name="Rectangle 4"/>
          <p:cNvSpPr>
            <a:spLocks noChangeArrowheads="1"/>
          </p:cNvSpPr>
          <p:nvPr/>
        </p:nvSpPr>
        <p:spPr bwMode="auto">
          <a:xfrm>
            <a:off x="990600" y="2374900"/>
            <a:ext cx="30480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A[L][M]</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B[M][N]</a:t>
            </a:r>
            <a:r>
              <a:rPr lang="en-US" altLang="zh-CN" sz="1100">
                <a:latin typeface="Times New Roman" pitchFamily="18" charset="0"/>
                <a:ea typeface="宋体" charset="-122"/>
              </a:rPr>
              <a:t> </a:t>
            </a:r>
            <a:endParaRPr lang="en-US" altLang="zh-CN" sz="2400">
              <a:latin typeface="Times New Roman" pitchFamily="18" charset="0"/>
              <a:ea typeface="宋体" charset="-122"/>
            </a:endParaRPr>
          </a:p>
        </p:txBody>
      </p:sp>
      <p:sp>
        <p:nvSpPr>
          <p:cNvPr id="5126" name="Rectangle 5"/>
          <p:cNvSpPr>
            <a:spLocks noChangeArrowheads="1"/>
          </p:cNvSpPr>
          <p:nvPr/>
        </p:nvSpPr>
        <p:spPr bwMode="auto">
          <a:xfrm>
            <a:off x="4343400" y="2374900"/>
            <a:ext cx="1752600" cy="457200"/>
          </a:xfrm>
          <a:prstGeom prst="rect">
            <a:avLst/>
          </a:prstGeom>
          <a:noFill/>
          <a:ln w="9525">
            <a:noFill/>
            <a:miter lim="800000"/>
            <a:headEnd/>
            <a:tailEnd/>
          </a:ln>
        </p:spPr>
        <p:txBody>
          <a:bodyPr>
            <a:spAutoFit/>
          </a:bodyPr>
          <a:lstStyle/>
          <a:p>
            <a:r>
              <a:rPr lang="en-US" altLang="zh-CN" sz="2400" b="1">
                <a:latin typeface="Times New Roman" pitchFamily="18" charset="0"/>
                <a:ea typeface="楷体_GB2312" pitchFamily="49" charset="-122"/>
              </a:rPr>
              <a:t>C[L][N]</a:t>
            </a:r>
            <a:r>
              <a:rPr lang="en-US" altLang="zh-CN" sz="1100">
                <a:latin typeface="Times New Roman" pitchFamily="18" charset="0"/>
                <a:ea typeface="宋体" charset="-122"/>
              </a:rPr>
              <a:t> </a:t>
            </a:r>
            <a:endParaRPr lang="en-US" altLang="zh-CN" sz="2400">
              <a:latin typeface="Times New Roman" pitchFamily="18" charset="0"/>
              <a:ea typeface="宋体" charset="-122"/>
            </a:endParaRPr>
          </a:p>
        </p:txBody>
      </p:sp>
      <p:graphicFrame>
        <p:nvGraphicFramePr>
          <p:cNvPr id="2471942" name="Object 6"/>
          <p:cNvGraphicFramePr>
            <a:graphicFrameLocks noChangeAspect="1"/>
          </p:cNvGraphicFramePr>
          <p:nvPr/>
        </p:nvGraphicFramePr>
        <p:xfrm>
          <a:off x="990600" y="2984500"/>
          <a:ext cx="3810000" cy="914400"/>
        </p:xfrm>
        <a:graphic>
          <a:graphicData uri="http://schemas.openxmlformats.org/presentationml/2006/ole">
            <p:oleObj spid="_x0000_s5122" r:id="rId3" imgW="1727200" imgH="431800" progId="Equation.3">
              <p:embed/>
            </p:oleObj>
          </a:graphicData>
        </a:graphic>
      </p:graphicFrame>
      <p:sp>
        <p:nvSpPr>
          <p:cNvPr id="5127" name="Rectangle 7"/>
          <p:cNvSpPr>
            <a:spLocks noChangeArrowheads="1"/>
          </p:cNvSpPr>
          <p:nvPr/>
        </p:nvSpPr>
        <p:spPr bwMode="auto">
          <a:xfrm>
            <a:off x="1143000" y="4127500"/>
            <a:ext cx="2895600" cy="457200"/>
          </a:xfrm>
          <a:prstGeom prst="rect">
            <a:avLst/>
          </a:prstGeom>
          <a:noFill/>
          <a:ln w="9525">
            <a:noFill/>
            <a:miter lim="800000"/>
            <a:headEnd/>
            <a:tailEnd/>
          </a:ln>
        </p:spPr>
        <p:txBody>
          <a:bodyPr>
            <a:spAutoFit/>
          </a:bodyPr>
          <a:lstStyle/>
          <a:p>
            <a:pPr>
              <a:buFontTx/>
              <a:buChar char="•"/>
            </a:pPr>
            <a:r>
              <a:rPr lang="zh-CN" altLang="en-US" sz="2400" b="1">
                <a:latin typeface="Times New Roman" pitchFamily="18" charset="0"/>
                <a:ea typeface="楷体_GB2312" pitchFamily="49" charset="-122"/>
              </a:rPr>
              <a:t>输入</a:t>
            </a:r>
            <a:r>
              <a:rPr lang="en-US" altLang="zh-CN" sz="2400" b="1">
                <a:latin typeface="Times New Roman" pitchFamily="18" charset="0"/>
                <a:ea typeface="楷体_GB2312" pitchFamily="49" charset="-122"/>
              </a:rPr>
              <a:t>A</a:t>
            </a:r>
            <a:r>
              <a:rPr lang="zh-CN" altLang="en-US" sz="2400" b="1">
                <a:latin typeface="Times New Roman" pitchFamily="18" charset="0"/>
                <a:ea typeface="楷体_GB2312" pitchFamily="49" charset="-122"/>
              </a:rPr>
              <a:t>，</a:t>
            </a:r>
            <a:r>
              <a:rPr lang="en-US" altLang="zh-CN" sz="2400" b="1">
                <a:latin typeface="Times New Roman" pitchFamily="18" charset="0"/>
                <a:ea typeface="楷体_GB2312" pitchFamily="49" charset="-122"/>
              </a:rPr>
              <a:t>B</a:t>
            </a:r>
            <a:r>
              <a:rPr lang="en-US" altLang="zh-CN" sz="1100">
                <a:latin typeface="Times New Roman" pitchFamily="18" charset="0"/>
                <a:ea typeface="宋体" charset="-122"/>
              </a:rPr>
              <a:t> </a:t>
            </a:r>
            <a:endParaRPr lang="en-US" altLang="zh-CN" sz="2400">
              <a:latin typeface="Times New Roman" pitchFamily="18" charset="0"/>
              <a:ea typeface="宋体" charset="-122"/>
            </a:endParaRPr>
          </a:p>
        </p:txBody>
      </p:sp>
      <p:sp>
        <p:nvSpPr>
          <p:cNvPr id="5128" name="Rectangle 8"/>
          <p:cNvSpPr>
            <a:spLocks noChangeArrowheads="1"/>
          </p:cNvSpPr>
          <p:nvPr/>
        </p:nvSpPr>
        <p:spPr bwMode="auto">
          <a:xfrm>
            <a:off x="1143000" y="4737100"/>
            <a:ext cx="2514600" cy="457200"/>
          </a:xfrm>
          <a:prstGeom prst="rect">
            <a:avLst/>
          </a:prstGeom>
          <a:noFill/>
          <a:ln w="9525">
            <a:noFill/>
            <a:miter lim="800000"/>
            <a:headEnd/>
            <a:tailEnd/>
          </a:ln>
        </p:spPr>
        <p:txBody>
          <a:bodyPr>
            <a:spAutoFit/>
          </a:bodyPr>
          <a:lstStyle/>
          <a:p>
            <a:pPr>
              <a:buFontTx/>
              <a:buChar char="•"/>
            </a:pPr>
            <a:r>
              <a:rPr lang="zh-CN" altLang="en-US" sz="2400" b="1">
                <a:latin typeface="Times New Roman" pitchFamily="18" charset="0"/>
                <a:ea typeface="楷体_GB2312" pitchFamily="49" charset="-122"/>
              </a:rPr>
              <a:t>相乘</a:t>
            </a:r>
            <a:r>
              <a:rPr lang="zh-CN" altLang="en-US" sz="2400" b="1">
                <a:latin typeface="Times New Roman" pitchFamily="18" charset="0"/>
                <a:ea typeface="宋体" charset="-122"/>
              </a:rPr>
              <a:t> </a:t>
            </a:r>
          </a:p>
        </p:txBody>
      </p:sp>
      <p:sp>
        <p:nvSpPr>
          <p:cNvPr id="5129" name="Rectangle 9"/>
          <p:cNvSpPr>
            <a:spLocks noChangeArrowheads="1"/>
          </p:cNvSpPr>
          <p:nvPr/>
        </p:nvSpPr>
        <p:spPr bwMode="auto">
          <a:xfrm>
            <a:off x="1143000" y="5346700"/>
            <a:ext cx="3200400" cy="457200"/>
          </a:xfrm>
          <a:prstGeom prst="rect">
            <a:avLst/>
          </a:prstGeom>
          <a:noFill/>
          <a:ln w="9525">
            <a:noFill/>
            <a:miter lim="800000"/>
            <a:headEnd/>
            <a:tailEnd/>
          </a:ln>
        </p:spPr>
        <p:txBody>
          <a:bodyPr>
            <a:spAutoFit/>
          </a:bodyPr>
          <a:lstStyle/>
          <a:p>
            <a:pPr>
              <a:buFontTx/>
              <a:buChar char="•"/>
            </a:pPr>
            <a:r>
              <a:rPr lang="zh-CN" altLang="en-US" sz="2400" b="1">
                <a:latin typeface="Times New Roman" pitchFamily="18" charset="0"/>
                <a:ea typeface="楷体_GB2312" pitchFamily="49" charset="-122"/>
              </a:rPr>
              <a:t>输出</a:t>
            </a:r>
            <a:r>
              <a:rPr lang="en-US" altLang="zh-CN" sz="2400" b="1">
                <a:latin typeface="Times New Roman" pitchFamily="18" charset="0"/>
                <a:ea typeface="楷体_GB2312" pitchFamily="49" charset="-122"/>
              </a:rPr>
              <a:t>C</a:t>
            </a:r>
            <a:r>
              <a:rPr lang="en-US" altLang="zh-CN" sz="1100">
                <a:latin typeface="Times New Roman" pitchFamily="18" charset="0"/>
                <a:ea typeface="宋体" charset="-122"/>
              </a:rPr>
              <a:t> </a:t>
            </a:r>
            <a:endParaRPr lang="en-US" altLang="zh-CN" sz="2400">
              <a:latin typeface="Times New Roman" pitchFamily="18" charset="0"/>
              <a:ea typeface="宋体"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749300" y="228600"/>
            <a:ext cx="8394700" cy="6203950"/>
          </a:xfrm>
          <a:prstGeom prst="rect">
            <a:avLst/>
          </a:prstGeom>
          <a:noFill/>
          <a:ln w="9525">
            <a:noFill/>
            <a:miter lim="800000"/>
            <a:headEnd/>
            <a:tailEnd/>
          </a:ln>
        </p:spPr>
        <p:txBody>
          <a:bodyPr>
            <a:spAutoFit/>
          </a:bodyPr>
          <a:lstStyle/>
          <a:p>
            <a:pPr indent="152400">
              <a:lnSpc>
                <a:spcPct val="130000"/>
              </a:lnSpc>
            </a:pPr>
            <a:r>
              <a:rPr lang="en-US" altLang="zh-CN" b="1"/>
              <a:t>#define MAX_SIZE 10  //</a:t>
            </a:r>
            <a:r>
              <a:rPr lang="zh-CN" altLang="en-US" b="1"/>
              <a:t>矩阵的最大规模</a:t>
            </a:r>
          </a:p>
          <a:p>
            <a:pPr indent="152400">
              <a:lnSpc>
                <a:spcPct val="130000"/>
              </a:lnSpc>
            </a:pPr>
            <a:r>
              <a:rPr lang="en-US" altLang="zh-CN" b="1"/>
              <a:t>int main()</a:t>
            </a:r>
          </a:p>
          <a:p>
            <a:pPr indent="152400">
              <a:lnSpc>
                <a:spcPct val="130000"/>
              </a:lnSpc>
            </a:pPr>
            <a:r>
              <a:rPr lang="en-US" altLang="zh-CN" b="1"/>
              <a:t>{int a[MAX_SIZE][MAX_SIZE]</a:t>
            </a:r>
            <a:r>
              <a:rPr lang="zh-CN" altLang="en-US" b="1"/>
              <a:t>；</a:t>
            </a:r>
          </a:p>
          <a:p>
            <a:pPr indent="152400">
              <a:lnSpc>
                <a:spcPct val="130000"/>
              </a:lnSpc>
            </a:pPr>
            <a:r>
              <a:rPr lang="zh-CN" altLang="en-US" b="1"/>
              <a:t>  </a:t>
            </a:r>
            <a:r>
              <a:rPr lang="en-US" altLang="zh-CN" b="1"/>
              <a:t>int b[MAX_SIZE][MAX_SIZE]</a:t>
            </a:r>
          </a:p>
          <a:p>
            <a:pPr indent="152400">
              <a:lnSpc>
                <a:spcPct val="130000"/>
              </a:lnSpc>
            </a:pPr>
            <a:r>
              <a:rPr lang="en-US" altLang="zh-CN" b="1"/>
              <a:t>  int c[MAX_SIZE][MAX_SIZE]; </a:t>
            </a:r>
          </a:p>
          <a:p>
            <a:pPr indent="152400">
              <a:lnSpc>
                <a:spcPct val="130000"/>
              </a:lnSpc>
            </a:pPr>
            <a:r>
              <a:rPr lang="en-US" altLang="zh-CN" b="1"/>
              <a:t>  int i, j, k</a:t>
            </a:r>
            <a:r>
              <a:rPr lang="zh-CN" altLang="en-US" b="1"/>
              <a:t>；</a:t>
            </a:r>
          </a:p>
          <a:p>
            <a:pPr indent="152400">
              <a:lnSpc>
                <a:spcPct val="130000"/>
              </a:lnSpc>
            </a:pPr>
            <a:r>
              <a:rPr lang="zh-CN" altLang="en-US" b="1"/>
              <a:t>  </a:t>
            </a:r>
            <a:r>
              <a:rPr lang="en-US" altLang="zh-CN" b="1"/>
              <a:t>int NumOfRowA, NumOfColA,  NumOfColB;</a:t>
            </a:r>
          </a:p>
          <a:p>
            <a:pPr indent="152400">
              <a:lnSpc>
                <a:spcPct val="130000"/>
              </a:lnSpc>
            </a:pPr>
            <a:r>
              <a:rPr lang="en-US" altLang="zh-CN" b="1"/>
              <a:t> //</a:t>
            </a:r>
            <a:r>
              <a:rPr lang="zh-CN" altLang="en-US" b="1"/>
              <a:t>输入</a:t>
            </a:r>
            <a:r>
              <a:rPr lang="en-US" altLang="zh-CN" b="1"/>
              <a:t>A</a:t>
            </a:r>
            <a:r>
              <a:rPr lang="zh-CN" altLang="en-US" b="1"/>
              <a:t>，</a:t>
            </a:r>
            <a:r>
              <a:rPr lang="en-US" altLang="zh-CN" b="1"/>
              <a:t>B</a:t>
            </a:r>
            <a:r>
              <a:rPr lang="zh-CN" altLang="en-US" b="1"/>
              <a:t>的大小</a:t>
            </a:r>
          </a:p>
          <a:p>
            <a:pPr indent="152400">
              <a:lnSpc>
                <a:spcPct val="130000"/>
              </a:lnSpc>
            </a:pPr>
            <a:r>
              <a:rPr lang="zh-CN" altLang="en-US" b="1"/>
              <a:t>  </a:t>
            </a:r>
            <a:r>
              <a:rPr lang="en-US" altLang="zh-CN" b="1"/>
              <a:t>cout&lt;&lt; "\n</a:t>
            </a:r>
            <a:r>
              <a:rPr lang="zh-CN" altLang="en-US" b="1"/>
              <a:t>输入</a:t>
            </a:r>
            <a:r>
              <a:rPr lang="en-US" altLang="zh-CN" b="1"/>
              <a:t>A</a:t>
            </a:r>
            <a:r>
              <a:rPr lang="zh-CN" altLang="en-US" b="1"/>
              <a:t>的行数、列数和</a:t>
            </a:r>
            <a:r>
              <a:rPr lang="en-US" altLang="zh-CN" b="1"/>
              <a:t>B</a:t>
            </a:r>
            <a:r>
              <a:rPr lang="zh-CN" altLang="en-US" b="1"/>
              <a:t>的列数：</a:t>
            </a:r>
            <a:r>
              <a:rPr lang="en-US" altLang="zh-CN" b="1"/>
              <a:t>";</a:t>
            </a:r>
          </a:p>
          <a:p>
            <a:pPr indent="152400">
              <a:lnSpc>
                <a:spcPct val="130000"/>
              </a:lnSpc>
            </a:pPr>
            <a:r>
              <a:rPr lang="en-US" altLang="zh-CN" b="1"/>
              <a:t>  cin &gt;&gt; NumOfRowA  &gt;&gt; NumOfColA</a:t>
            </a:r>
          </a:p>
          <a:p>
            <a:pPr indent="152400">
              <a:lnSpc>
                <a:spcPct val="130000"/>
              </a:lnSpc>
            </a:pPr>
            <a:r>
              <a:rPr lang="en-US" altLang="zh-CN" b="1"/>
              <a:t>        &gt;&gt; NumOfColB;</a:t>
            </a:r>
            <a:r>
              <a:rPr lang="en-US" altLang="zh-CN"/>
              <a:t>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900113" y="241300"/>
            <a:ext cx="7905750" cy="6497638"/>
          </a:xfrm>
          <a:prstGeom prst="rect">
            <a:avLst/>
          </a:prstGeom>
          <a:noFill/>
          <a:ln w="12700" cap="sq">
            <a:noFill/>
            <a:miter lim="800000"/>
            <a:headEnd type="none" w="sm" len="sm"/>
            <a:tailEnd type="none" w="sm" len="sm"/>
          </a:ln>
        </p:spPr>
        <p:txBody>
          <a:bodyPr>
            <a:spAutoFit/>
          </a:bodyPr>
          <a:lstStyle/>
          <a:p>
            <a:r>
              <a:rPr lang="en-US" altLang="zh-CN" b="1"/>
              <a:t>//</a:t>
            </a:r>
            <a:r>
              <a:rPr lang="zh-CN" altLang="en-US" b="1"/>
              <a:t>输入数组</a:t>
            </a:r>
            <a:r>
              <a:rPr lang="en-US" altLang="zh-CN" b="1"/>
              <a:t>A</a:t>
            </a:r>
          </a:p>
          <a:p>
            <a:r>
              <a:rPr lang="en-US" altLang="zh-CN" b="1"/>
              <a:t>  cout &lt;&lt; "\n</a:t>
            </a:r>
            <a:r>
              <a:rPr lang="zh-CN" altLang="en-US" b="1"/>
              <a:t>输入数组</a:t>
            </a:r>
            <a:r>
              <a:rPr lang="en-US" altLang="zh-CN" b="1"/>
              <a:t>A:\n";</a:t>
            </a:r>
          </a:p>
          <a:p>
            <a:r>
              <a:rPr lang="en-US" altLang="zh-CN" b="1"/>
              <a:t>  for (i=0; i&lt; NumOfRowA; ++i)</a:t>
            </a:r>
          </a:p>
          <a:p>
            <a:r>
              <a:rPr lang="en-US" altLang="zh-CN" b="1"/>
              <a:t>     for (j=0; j &lt; NumOfColA; ++j)  {</a:t>
            </a:r>
          </a:p>
          <a:p>
            <a:r>
              <a:rPr lang="en-US" altLang="zh-CN" b="1"/>
              <a:t>	    cout &lt;&lt; "a[" &lt;&lt; i &lt;&lt; "][" &lt;&lt; j &lt;&lt; "] = ";   </a:t>
            </a:r>
          </a:p>
          <a:p>
            <a:r>
              <a:rPr lang="en-US" altLang="zh-CN" b="1"/>
              <a:t>	    cin &gt;&gt; a[i][j];</a:t>
            </a:r>
          </a:p>
          <a:p>
            <a:r>
              <a:rPr lang="en-US" altLang="zh-CN" b="1"/>
              <a:t>	}</a:t>
            </a:r>
          </a:p>
          <a:p>
            <a:r>
              <a:rPr lang="en-US" altLang="zh-CN" b="1"/>
              <a:t>         </a:t>
            </a:r>
          </a:p>
          <a:p>
            <a:r>
              <a:rPr lang="en-US" altLang="zh-CN" b="1"/>
              <a:t>//</a:t>
            </a:r>
            <a:r>
              <a:rPr lang="zh-CN" altLang="en-US" b="1"/>
              <a:t>输入数组</a:t>
            </a:r>
            <a:r>
              <a:rPr lang="en-US" altLang="zh-CN" b="1"/>
              <a:t>B</a:t>
            </a:r>
          </a:p>
          <a:p>
            <a:r>
              <a:rPr lang="en-US" altLang="zh-CN" b="1"/>
              <a:t>  cout &lt;&lt; "\n</a:t>
            </a:r>
            <a:r>
              <a:rPr lang="zh-CN" altLang="en-US" b="1"/>
              <a:t>输入数组</a:t>
            </a:r>
            <a:r>
              <a:rPr lang="en-US" altLang="zh-CN" b="1"/>
              <a:t>B:\n";</a:t>
            </a:r>
          </a:p>
          <a:p>
            <a:r>
              <a:rPr lang="en-US" altLang="zh-CN" b="1"/>
              <a:t>  for (i=0; i&lt; NumOfColA; ++i)</a:t>
            </a:r>
          </a:p>
          <a:p>
            <a:r>
              <a:rPr lang="en-US" altLang="zh-CN" b="1"/>
              <a:t>    for (j=0; j&lt; NumOfColB; ++j)    {</a:t>
            </a:r>
          </a:p>
          <a:p>
            <a:r>
              <a:rPr lang="en-US" altLang="zh-CN" b="1"/>
              <a:t>	    cout &lt;&lt; "b[" &lt;&lt; i &lt;&lt; "][" &lt;&lt; j &lt;&lt; "] = ";   </a:t>
            </a:r>
          </a:p>
          <a:p>
            <a:r>
              <a:rPr lang="en-US" altLang="zh-CN" b="1"/>
              <a:t>	    cin &gt;&gt; b[i][j];</a:t>
            </a:r>
          </a:p>
          <a:p>
            <a:r>
              <a:rPr lang="en-US" altLang="zh-CN" b="1"/>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ChangeArrowheads="1"/>
          </p:cNvSpPr>
          <p:nvPr/>
        </p:nvSpPr>
        <p:spPr bwMode="auto">
          <a:xfrm>
            <a:off x="419100" y="1217613"/>
            <a:ext cx="7975600" cy="5170487"/>
          </a:xfrm>
          <a:prstGeom prst="rect">
            <a:avLst/>
          </a:prstGeom>
          <a:noFill/>
          <a:ln w="12700" cap="sq" algn="ctr">
            <a:noFill/>
            <a:miter lim="800000"/>
            <a:headEnd type="none" w="sm" len="sm"/>
            <a:tailEnd type="none" w="sm" len="sm"/>
          </a:ln>
        </p:spPr>
        <p:txBody>
          <a:bodyPr anchor="ctr">
            <a:spAutoFit/>
          </a:bodyPr>
          <a:lstStyle/>
          <a:p>
            <a:pPr indent="133350">
              <a:lnSpc>
                <a:spcPct val="170000"/>
              </a:lnSpc>
            </a:pPr>
            <a:r>
              <a:rPr lang="en-US" altLang="zh-CN" b="1"/>
              <a:t>//</a:t>
            </a:r>
            <a:r>
              <a:rPr lang="zh-CN" altLang="en-US" b="1"/>
              <a:t>执行</a:t>
            </a:r>
            <a:r>
              <a:rPr lang="en-US" altLang="zh-CN" b="1"/>
              <a:t>A*B</a:t>
            </a:r>
          </a:p>
          <a:p>
            <a:pPr indent="133350">
              <a:lnSpc>
                <a:spcPct val="170000"/>
              </a:lnSpc>
            </a:pPr>
            <a:r>
              <a:rPr lang="en-US" altLang="zh-CN" b="1"/>
              <a:t>  for (i=0; i&lt; NumOfRowA; ++i)</a:t>
            </a:r>
          </a:p>
          <a:p>
            <a:pPr indent="133350">
              <a:lnSpc>
                <a:spcPct val="170000"/>
              </a:lnSpc>
            </a:pPr>
            <a:r>
              <a:rPr lang="en-US" altLang="zh-CN" b="1"/>
              <a:t>    for (j=0; j&lt; NumOfColB; ++j)    </a:t>
            </a:r>
          </a:p>
          <a:p>
            <a:pPr indent="133350">
              <a:lnSpc>
                <a:spcPct val="170000"/>
              </a:lnSpc>
            </a:pPr>
            <a:r>
              <a:rPr lang="en-US" altLang="zh-CN" b="1"/>
              <a:t>      { c[i][j] = 0;   </a:t>
            </a:r>
          </a:p>
          <a:p>
            <a:pPr indent="133350">
              <a:lnSpc>
                <a:spcPct val="170000"/>
              </a:lnSpc>
            </a:pPr>
            <a:r>
              <a:rPr lang="en-US" altLang="zh-CN" b="1"/>
              <a:t>         for (k=0; k&lt;NumOfColA; ++k)  </a:t>
            </a:r>
          </a:p>
          <a:p>
            <a:pPr indent="133350">
              <a:lnSpc>
                <a:spcPct val="170000"/>
              </a:lnSpc>
            </a:pPr>
            <a:r>
              <a:rPr lang="en-US" altLang="zh-CN" b="1"/>
              <a:t>               c[i][j] += a[i][k] * b[k][j];</a:t>
            </a:r>
          </a:p>
          <a:p>
            <a:pPr indent="133350">
              <a:lnSpc>
                <a:spcPct val="170000"/>
              </a:lnSpc>
            </a:pPr>
            <a:r>
              <a:rPr lang="en-US" altLang="zh-CN" b="1"/>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1244600" y="808038"/>
            <a:ext cx="5953125" cy="5478462"/>
          </a:xfrm>
          <a:prstGeom prst="rect">
            <a:avLst/>
          </a:prstGeom>
          <a:noFill/>
          <a:ln w="12700" cap="sq" algn="ctr">
            <a:noFill/>
            <a:miter lim="800000"/>
            <a:headEnd type="none" w="sm" len="sm"/>
            <a:tailEnd type="none" w="sm" len="sm"/>
          </a:ln>
        </p:spPr>
        <p:txBody>
          <a:bodyPr wrap="none" anchor="ctr">
            <a:spAutoFit/>
          </a:bodyPr>
          <a:lstStyle/>
          <a:p>
            <a:pPr>
              <a:lnSpc>
                <a:spcPct val="140000"/>
              </a:lnSpc>
            </a:pPr>
            <a:r>
              <a:rPr lang="en-US" altLang="zh-CN" b="1"/>
              <a:t>//</a:t>
            </a:r>
            <a:r>
              <a:rPr lang="zh-CN" altLang="en-US" b="1"/>
              <a:t>输出数组</a:t>
            </a:r>
            <a:r>
              <a:rPr lang="en-US" altLang="zh-CN" b="1"/>
              <a:t>C</a:t>
            </a:r>
          </a:p>
          <a:p>
            <a:pPr>
              <a:lnSpc>
                <a:spcPct val="140000"/>
              </a:lnSpc>
            </a:pPr>
            <a:r>
              <a:rPr lang="en-US" altLang="zh-CN" b="1"/>
              <a:t>  cout &lt;&lt; "\n</a:t>
            </a:r>
            <a:r>
              <a:rPr lang="zh-CN" altLang="en-US" b="1"/>
              <a:t>输出数组</a:t>
            </a:r>
            <a:r>
              <a:rPr lang="en-US" altLang="zh-CN" b="1"/>
              <a:t>C:";</a:t>
            </a:r>
          </a:p>
          <a:p>
            <a:pPr>
              <a:lnSpc>
                <a:spcPct val="140000"/>
              </a:lnSpc>
            </a:pPr>
            <a:r>
              <a:rPr lang="en-US" altLang="zh-CN" b="1"/>
              <a:t>  for (i=0; i &lt; NumOfRowA; ++i) </a:t>
            </a:r>
          </a:p>
          <a:p>
            <a:pPr>
              <a:lnSpc>
                <a:spcPct val="140000"/>
              </a:lnSpc>
            </a:pPr>
            <a:r>
              <a:rPr lang="en-US" altLang="zh-CN" b="1"/>
              <a:t>      {  cout &lt;&lt; endl;</a:t>
            </a:r>
          </a:p>
          <a:p>
            <a:pPr>
              <a:lnSpc>
                <a:spcPct val="140000"/>
              </a:lnSpc>
            </a:pPr>
            <a:r>
              <a:rPr lang="en-US" altLang="zh-CN" b="1"/>
              <a:t>          for (j=0; j&lt; NumOfColB; ++j) </a:t>
            </a:r>
          </a:p>
          <a:p>
            <a:pPr>
              <a:lnSpc>
                <a:spcPct val="140000"/>
              </a:lnSpc>
            </a:pPr>
            <a:r>
              <a:rPr lang="en-US" altLang="zh-CN" b="1"/>
              <a:t>                cout &lt;&lt; c[i][j] &lt;&lt; '\t';</a:t>
            </a:r>
          </a:p>
          <a:p>
            <a:pPr>
              <a:lnSpc>
                <a:spcPct val="140000"/>
              </a:lnSpc>
            </a:pPr>
            <a:r>
              <a:rPr lang="en-US" altLang="zh-CN" b="1"/>
              <a:t>      }</a:t>
            </a:r>
          </a:p>
          <a:p>
            <a:pPr>
              <a:lnSpc>
                <a:spcPct val="140000"/>
              </a:lnSpc>
            </a:pPr>
            <a:r>
              <a:rPr lang="en-US" altLang="zh-CN" b="1"/>
              <a:t>   return 0;</a:t>
            </a:r>
          </a:p>
          <a:p>
            <a:pPr>
              <a:lnSpc>
                <a:spcPct val="140000"/>
              </a:lnSpc>
            </a:pPr>
            <a:r>
              <a:rPr lang="en-US" altLang="zh-CN" b="1"/>
              <a:t> }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195263"/>
            <a:ext cx="7772400" cy="828675"/>
          </a:xfrm>
        </p:spPr>
        <p:txBody>
          <a:bodyPr/>
          <a:lstStyle/>
          <a:p>
            <a:pPr eaLnBrk="1" hangingPunct="1"/>
            <a:r>
              <a:rPr lang="zh-CN" altLang="en-US" sz="4000" smtClean="0">
                <a:effectLst/>
                <a:latin typeface="黑体" pitchFamily="2" charset="-122"/>
              </a:rPr>
              <a:t>程序举例</a:t>
            </a:r>
            <a:r>
              <a:rPr lang="en-US" altLang="zh-CN" sz="4000" smtClean="0">
                <a:effectLst/>
                <a:latin typeface="黑体" pitchFamily="2" charset="-122"/>
              </a:rPr>
              <a:t>--</a:t>
            </a:r>
            <a:r>
              <a:rPr lang="zh-CN" altLang="en-US" sz="4000" smtClean="0">
                <a:effectLst/>
                <a:latin typeface="黑体" pitchFamily="2" charset="-122"/>
              </a:rPr>
              <a:t>打印</a:t>
            </a:r>
            <a:r>
              <a:rPr lang="en-US" altLang="zh-CN" sz="4000" smtClean="0">
                <a:effectLst/>
                <a:latin typeface="黑体" pitchFamily="2" charset="-122"/>
              </a:rPr>
              <a:t>N</a:t>
            </a:r>
            <a:r>
              <a:rPr lang="zh-CN" altLang="en-US" sz="4000" smtClean="0">
                <a:effectLst/>
                <a:latin typeface="黑体" pitchFamily="2" charset="-122"/>
              </a:rPr>
              <a:t>阶魔阵</a:t>
            </a:r>
          </a:p>
        </p:txBody>
      </p:sp>
      <p:grpSp>
        <p:nvGrpSpPr>
          <p:cNvPr id="53251" name="Group 3"/>
          <p:cNvGrpSpPr>
            <a:grpSpLocks/>
          </p:cNvGrpSpPr>
          <p:nvPr/>
        </p:nvGrpSpPr>
        <p:grpSpPr bwMode="auto">
          <a:xfrm>
            <a:off x="914400" y="1663700"/>
            <a:ext cx="2057400" cy="1928813"/>
            <a:chOff x="-3" y="-3"/>
            <a:chExt cx="883" cy="1215"/>
          </a:xfrm>
        </p:grpSpPr>
        <p:grpSp>
          <p:nvGrpSpPr>
            <p:cNvPr id="53333" name="Group 4"/>
            <p:cNvGrpSpPr>
              <a:grpSpLocks/>
            </p:cNvGrpSpPr>
            <p:nvPr/>
          </p:nvGrpSpPr>
          <p:grpSpPr bwMode="auto">
            <a:xfrm>
              <a:off x="0" y="0"/>
              <a:ext cx="877" cy="1209"/>
              <a:chOff x="0" y="0"/>
              <a:chExt cx="877" cy="1209"/>
            </a:xfrm>
          </p:grpSpPr>
          <p:grpSp>
            <p:nvGrpSpPr>
              <p:cNvPr id="53335" name="Group 5"/>
              <p:cNvGrpSpPr>
                <a:grpSpLocks/>
              </p:cNvGrpSpPr>
              <p:nvPr/>
            </p:nvGrpSpPr>
            <p:grpSpPr bwMode="auto">
              <a:xfrm>
                <a:off x="0" y="0"/>
                <a:ext cx="273" cy="403"/>
                <a:chOff x="0" y="0"/>
                <a:chExt cx="273" cy="403"/>
              </a:xfrm>
            </p:grpSpPr>
            <p:sp>
              <p:nvSpPr>
                <p:cNvPr id="53360" name="Rectangle 6"/>
                <p:cNvSpPr>
                  <a:spLocks noChangeArrowheads="1"/>
                </p:cNvSpPr>
                <p:nvPr/>
              </p:nvSpPr>
              <p:spPr bwMode="auto">
                <a:xfrm>
                  <a:off x="43" y="0"/>
                  <a:ext cx="187" cy="403"/>
                </a:xfrm>
                <a:prstGeom prst="rect">
                  <a:avLst/>
                </a:prstGeom>
                <a:noFill/>
                <a:ln w="9525">
                  <a:noFill/>
                  <a:miter lim="800000"/>
                  <a:headEnd/>
                  <a:tailEnd/>
                </a:ln>
              </p:spPr>
              <p:txBody>
                <a:bodyPr/>
                <a:lstStyle/>
                <a:p>
                  <a:pPr algn="ctr"/>
                  <a:r>
                    <a:rPr lang="en-US" altLang="zh-CN" b="1">
                      <a:latin typeface="Times New Roman" pitchFamily="18" charset="0"/>
                      <a:ea typeface="楷体_GB2312" pitchFamily="49" charset="-122"/>
                    </a:rPr>
                    <a:t>8</a:t>
                  </a:r>
                </a:p>
                <a:p>
                  <a:pPr algn="ctr" eaLnBrk="0" hangingPunct="0"/>
                  <a:endParaRPr lang="en-US" altLang="zh-CN" b="1">
                    <a:latin typeface="Times New Roman" pitchFamily="18" charset="0"/>
                    <a:ea typeface="宋体" charset="-122"/>
                  </a:endParaRPr>
                </a:p>
              </p:txBody>
            </p:sp>
            <p:sp>
              <p:nvSpPr>
                <p:cNvPr id="53361" name="Rectangle 7"/>
                <p:cNvSpPr>
                  <a:spLocks noChangeArrowheads="1"/>
                </p:cNvSpPr>
                <p:nvPr/>
              </p:nvSpPr>
              <p:spPr bwMode="auto">
                <a:xfrm>
                  <a:off x="0" y="0"/>
                  <a:ext cx="273" cy="403"/>
                </a:xfrm>
                <a:prstGeom prst="rect">
                  <a:avLst/>
                </a:prstGeom>
                <a:noFill/>
                <a:ln w="7">
                  <a:solidFill>
                    <a:srgbClr val="A0A0A0"/>
                  </a:solidFill>
                  <a:miter lim="800000"/>
                  <a:headEnd/>
                  <a:tailEnd/>
                </a:ln>
              </p:spPr>
              <p:txBody>
                <a:bodyPr/>
                <a:lstStyle/>
                <a:p>
                  <a:endParaRPr lang="zh-CN" altLang="en-US"/>
                </a:p>
              </p:txBody>
            </p:sp>
          </p:grpSp>
          <p:grpSp>
            <p:nvGrpSpPr>
              <p:cNvPr id="53336" name="Group 8"/>
              <p:cNvGrpSpPr>
                <a:grpSpLocks/>
              </p:cNvGrpSpPr>
              <p:nvPr/>
            </p:nvGrpSpPr>
            <p:grpSpPr bwMode="auto">
              <a:xfrm>
                <a:off x="273" y="0"/>
                <a:ext cx="302" cy="403"/>
                <a:chOff x="273" y="0"/>
                <a:chExt cx="302" cy="403"/>
              </a:xfrm>
            </p:grpSpPr>
            <p:sp>
              <p:nvSpPr>
                <p:cNvPr id="53358" name="Rectangle 9"/>
                <p:cNvSpPr>
                  <a:spLocks noChangeArrowheads="1"/>
                </p:cNvSpPr>
                <p:nvPr/>
              </p:nvSpPr>
              <p:spPr bwMode="auto">
                <a:xfrm>
                  <a:off x="316" y="0"/>
                  <a:ext cx="216" cy="403"/>
                </a:xfrm>
                <a:prstGeom prst="rect">
                  <a:avLst/>
                </a:prstGeom>
                <a:noFill/>
                <a:ln w="9525">
                  <a:noFill/>
                  <a:miter lim="800000"/>
                  <a:headEnd/>
                  <a:tailEnd/>
                </a:ln>
              </p:spPr>
              <p:txBody>
                <a:bodyPr/>
                <a:lstStyle/>
                <a:p>
                  <a:pPr algn="ctr"/>
                  <a:r>
                    <a:rPr lang="en-US" altLang="zh-CN" b="1">
                      <a:latin typeface="Times New Roman" pitchFamily="18" charset="0"/>
                      <a:ea typeface="楷体_GB2312" pitchFamily="49" charset="-122"/>
                    </a:rPr>
                    <a:t>1</a:t>
                  </a:r>
                </a:p>
                <a:p>
                  <a:pPr algn="ctr" eaLnBrk="0" hangingPunct="0"/>
                  <a:endParaRPr lang="en-US" altLang="zh-CN" b="1">
                    <a:latin typeface="Times New Roman" pitchFamily="18" charset="0"/>
                    <a:ea typeface="宋体" charset="-122"/>
                  </a:endParaRPr>
                </a:p>
              </p:txBody>
            </p:sp>
            <p:sp>
              <p:nvSpPr>
                <p:cNvPr id="53359" name="Rectangle 10"/>
                <p:cNvSpPr>
                  <a:spLocks noChangeArrowheads="1"/>
                </p:cNvSpPr>
                <p:nvPr/>
              </p:nvSpPr>
              <p:spPr bwMode="auto">
                <a:xfrm>
                  <a:off x="273" y="0"/>
                  <a:ext cx="302" cy="403"/>
                </a:xfrm>
                <a:prstGeom prst="rect">
                  <a:avLst/>
                </a:prstGeom>
                <a:noFill/>
                <a:ln w="7">
                  <a:solidFill>
                    <a:srgbClr val="A0A0A0"/>
                  </a:solidFill>
                  <a:miter lim="800000"/>
                  <a:headEnd/>
                  <a:tailEnd/>
                </a:ln>
              </p:spPr>
              <p:txBody>
                <a:bodyPr/>
                <a:lstStyle/>
                <a:p>
                  <a:endParaRPr lang="zh-CN" altLang="en-US"/>
                </a:p>
              </p:txBody>
            </p:sp>
          </p:grpSp>
          <p:grpSp>
            <p:nvGrpSpPr>
              <p:cNvPr id="53337" name="Group 11"/>
              <p:cNvGrpSpPr>
                <a:grpSpLocks/>
              </p:cNvGrpSpPr>
              <p:nvPr/>
            </p:nvGrpSpPr>
            <p:grpSpPr bwMode="auto">
              <a:xfrm>
                <a:off x="575" y="0"/>
                <a:ext cx="302" cy="403"/>
                <a:chOff x="575" y="0"/>
                <a:chExt cx="302" cy="403"/>
              </a:xfrm>
            </p:grpSpPr>
            <p:sp>
              <p:nvSpPr>
                <p:cNvPr id="53356" name="Rectangle 12"/>
                <p:cNvSpPr>
                  <a:spLocks noChangeArrowheads="1"/>
                </p:cNvSpPr>
                <p:nvPr/>
              </p:nvSpPr>
              <p:spPr bwMode="auto">
                <a:xfrm>
                  <a:off x="618" y="0"/>
                  <a:ext cx="216" cy="403"/>
                </a:xfrm>
                <a:prstGeom prst="rect">
                  <a:avLst/>
                </a:prstGeom>
                <a:noFill/>
                <a:ln w="9525">
                  <a:noFill/>
                  <a:miter lim="800000"/>
                  <a:headEnd/>
                  <a:tailEnd/>
                </a:ln>
              </p:spPr>
              <p:txBody>
                <a:bodyPr/>
                <a:lstStyle/>
                <a:p>
                  <a:pPr algn="ctr"/>
                  <a:r>
                    <a:rPr lang="en-US" altLang="zh-CN" b="1">
                      <a:latin typeface="Times New Roman" pitchFamily="18" charset="0"/>
                      <a:ea typeface="楷体_GB2312" pitchFamily="49" charset="-122"/>
                    </a:rPr>
                    <a:t>6</a:t>
                  </a:r>
                </a:p>
                <a:p>
                  <a:pPr algn="ctr" eaLnBrk="0" hangingPunct="0"/>
                  <a:endParaRPr lang="en-US" altLang="zh-CN" b="1">
                    <a:latin typeface="Times New Roman" pitchFamily="18" charset="0"/>
                    <a:ea typeface="宋体" charset="-122"/>
                  </a:endParaRPr>
                </a:p>
              </p:txBody>
            </p:sp>
            <p:sp>
              <p:nvSpPr>
                <p:cNvPr id="53357" name="Rectangle 13"/>
                <p:cNvSpPr>
                  <a:spLocks noChangeArrowheads="1"/>
                </p:cNvSpPr>
                <p:nvPr/>
              </p:nvSpPr>
              <p:spPr bwMode="auto">
                <a:xfrm>
                  <a:off x="575" y="0"/>
                  <a:ext cx="302" cy="403"/>
                </a:xfrm>
                <a:prstGeom prst="rect">
                  <a:avLst/>
                </a:prstGeom>
                <a:noFill/>
                <a:ln w="7">
                  <a:solidFill>
                    <a:srgbClr val="A0A0A0"/>
                  </a:solidFill>
                  <a:miter lim="800000"/>
                  <a:headEnd/>
                  <a:tailEnd/>
                </a:ln>
              </p:spPr>
              <p:txBody>
                <a:bodyPr/>
                <a:lstStyle/>
                <a:p>
                  <a:endParaRPr lang="zh-CN" altLang="en-US"/>
                </a:p>
              </p:txBody>
            </p:sp>
          </p:grpSp>
          <p:grpSp>
            <p:nvGrpSpPr>
              <p:cNvPr id="53338" name="Group 14"/>
              <p:cNvGrpSpPr>
                <a:grpSpLocks/>
              </p:cNvGrpSpPr>
              <p:nvPr/>
            </p:nvGrpSpPr>
            <p:grpSpPr bwMode="auto">
              <a:xfrm>
                <a:off x="0" y="403"/>
                <a:ext cx="273" cy="403"/>
                <a:chOff x="0" y="403"/>
                <a:chExt cx="273" cy="403"/>
              </a:xfrm>
            </p:grpSpPr>
            <p:sp>
              <p:nvSpPr>
                <p:cNvPr id="53354" name="Rectangle 15"/>
                <p:cNvSpPr>
                  <a:spLocks noChangeArrowheads="1"/>
                </p:cNvSpPr>
                <p:nvPr/>
              </p:nvSpPr>
              <p:spPr bwMode="auto">
                <a:xfrm>
                  <a:off x="43" y="403"/>
                  <a:ext cx="187" cy="403"/>
                </a:xfrm>
                <a:prstGeom prst="rect">
                  <a:avLst/>
                </a:prstGeom>
                <a:noFill/>
                <a:ln w="9525">
                  <a:noFill/>
                  <a:miter lim="800000"/>
                  <a:headEnd/>
                  <a:tailEnd/>
                </a:ln>
              </p:spPr>
              <p:txBody>
                <a:bodyPr/>
                <a:lstStyle/>
                <a:p>
                  <a:pPr algn="ctr"/>
                  <a:r>
                    <a:rPr lang="en-US" altLang="zh-CN" b="1">
                      <a:latin typeface="Times New Roman" pitchFamily="18" charset="0"/>
                      <a:ea typeface="楷体_GB2312" pitchFamily="49" charset="-122"/>
                    </a:rPr>
                    <a:t>3</a:t>
                  </a:r>
                </a:p>
                <a:p>
                  <a:pPr algn="ctr" eaLnBrk="0" hangingPunct="0"/>
                  <a:endParaRPr lang="en-US" altLang="zh-CN" b="1">
                    <a:latin typeface="Times New Roman" pitchFamily="18" charset="0"/>
                    <a:ea typeface="宋体" charset="-122"/>
                  </a:endParaRPr>
                </a:p>
              </p:txBody>
            </p:sp>
            <p:sp>
              <p:nvSpPr>
                <p:cNvPr id="53355" name="Rectangle 16"/>
                <p:cNvSpPr>
                  <a:spLocks noChangeArrowheads="1"/>
                </p:cNvSpPr>
                <p:nvPr/>
              </p:nvSpPr>
              <p:spPr bwMode="auto">
                <a:xfrm>
                  <a:off x="0" y="403"/>
                  <a:ext cx="273" cy="403"/>
                </a:xfrm>
                <a:prstGeom prst="rect">
                  <a:avLst/>
                </a:prstGeom>
                <a:noFill/>
                <a:ln w="7">
                  <a:solidFill>
                    <a:srgbClr val="A0A0A0"/>
                  </a:solidFill>
                  <a:miter lim="800000"/>
                  <a:headEnd/>
                  <a:tailEnd/>
                </a:ln>
              </p:spPr>
              <p:txBody>
                <a:bodyPr/>
                <a:lstStyle/>
                <a:p>
                  <a:endParaRPr lang="zh-CN" altLang="en-US"/>
                </a:p>
              </p:txBody>
            </p:sp>
          </p:grpSp>
          <p:grpSp>
            <p:nvGrpSpPr>
              <p:cNvPr id="53339" name="Group 17"/>
              <p:cNvGrpSpPr>
                <a:grpSpLocks/>
              </p:cNvGrpSpPr>
              <p:nvPr/>
            </p:nvGrpSpPr>
            <p:grpSpPr bwMode="auto">
              <a:xfrm>
                <a:off x="273" y="403"/>
                <a:ext cx="302" cy="403"/>
                <a:chOff x="273" y="403"/>
                <a:chExt cx="302" cy="403"/>
              </a:xfrm>
            </p:grpSpPr>
            <p:sp>
              <p:nvSpPr>
                <p:cNvPr id="53352" name="Rectangle 18"/>
                <p:cNvSpPr>
                  <a:spLocks noChangeArrowheads="1"/>
                </p:cNvSpPr>
                <p:nvPr/>
              </p:nvSpPr>
              <p:spPr bwMode="auto">
                <a:xfrm>
                  <a:off x="316" y="403"/>
                  <a:ext cx="216" cy="403"/>
                </a:xfrm>
                <a:prstGeom prst="rect">
                  <a:avLst/>
                </a:prstGeom>
                <a:noFill/>
                <a:ln w="9525">
                  <a:noFill/>
                  <a:miter lim="800000"/>
                  <a:headEnd/>
                  <a:tailEnd/>
                </a:ln>
              </p:spPr>
              <p:txBody>
                <a:bodyPr/>
                <a:lstStyle/>
                <a:p>
                  <a:pPr algn="ctr"/>
                  <a:r>
                    <a:rPr lang="en-US" altLang="zh-CN" b="1">
                      <a:latin typeface="Times New Roman" pitchFamily="18" charset="0"/>
                      <a:ea typeface="楷体_GB2312" pitchFamily="49" charset="-122"/>
                    </a:rPr>
                    <a:t>5</a:t>
                  </a:r>
                </a:p>
                <a:p>
                  <a:pPr algn="ctr" eaLnBrk="0" hangingPunct="0"/>
                  <a:endParaRPr lang="en-US" altLang="zh-CN" b="1">
                    <a:latin typeface="Times New Roman" pitchFamily="18" charset="0"/>
                    <a:ea typeface="宋体" charset="-122"/>
                  </a:endParaRPr>
                </a:p>
              </p:txBody>
            </p:sp>
            <p:sp>
              <p:nvSpPr>
                <p:cNvPr id="53353" name="Rectangle 19"/>
                <p:cNvSpPr>
                  <a:spLocks noChangeArrowheads="1"/>
                </p:cNvSpPr>
                <p:nvPr/>
              </p:nvSpPr>
              <p:spPr bwMode="auto">
                <a:xfrm>
                  <a:off x="273" y="403"/>
                  <a:ext cx="302" cy="403"/>
                </a:xfrm>
                <a:prstGeom prst="rect">
                  <a:avLst/>
                </a:prstGeom>
                <a:noFill/>
                <a:ln w="7">
                  <a:solidFill>
                    <a:srgbClr val="A0A0A0"/>
                  </a:solidFill>
                  <a:miter lim="800000"/>
                  <a:headEnd/>
                  <a:tailEnd/>
                </a:ln>
              </p:spPr>
              <p:txBody>
                <a:bodyPr/>
                <a:lstStyle/>
                <a:p>
                  <a:endParaRPr lang="zh-CN" altLang="en-US"/>
                </a:p>
              </p:txBody>
            </p:sp>
          </p:grpSp>
          <p:grpSp>
            <p:nvGrpSpPr>
              <p:cNvPr id="53340" name="Group 20"/>
              <p:cNvGrpSpPr>
                <a:grpSpLocks/>
              </p:cNvGrpSpPr>
              <p:nvPr/>
            </p:nvGrpSpPr>
            <p:grpSpPr bwMode="auto">
              <a:xfrm>
                <a:off x="575" y="403"/>
                <a:ext cx="302" cy="403"/>
                <a:chOff x="575" y="403"/>
                <a:chExt cx="302" cy="403"/>
              </a:xfrm>
            </p:grpSpPr>
            <p:sp>
              <p:nvSpPr>
                <p:cNvPr id="53350" name="Rectangle 21"/>
                <p:cNvSpPr>
                  <a:spLocks noChangeArrowheads="1"/>
                </p:cNvSpPr>
                <p:nvPr/>
              </p:nvSpPr>
              <p:spPr bwMode="auto">
                <a:xfrm>
                  <a:off x="618" y="403"/>
                  <a:ext cx="216" cy="403"/>
                </a:xfrm>
                <a:prstGeom prst="rect">
                  <a:avLst/>
                </a:prstGeom>
                <a:noFill/>
                <a:ln w="9525">
                  <a:noFill/>
                  <a:miter lim="800000"/>
                  <a:headEnd/>
                  <a:tailEnd/>
                </a:ln>
              </p:spPr>
              <p:txBody>
                <a:bodyPr/>
                <a:lstStyle/>
                <a:p>
                  <a:pPr algn="ctr"/>
                  <a:r>
                    <a:rPr lang="en-US" altLang="zh-CN" b="1">
                      <a:latin typeface="Times New Roman" pitchFamily="18" charset="0"/>
                      <a:ea typeface="楷体_GB2312" pitchFamily="49" charset="-122"/>
                    </a:rPr>
                    <a:t>7</a:t>
                  </a:r>
                </a:p>
                <a:p>
                  <a:pPr algn="ctr" eaLnBrk="0" hangingPunct="0"/>
                  <a:endParaRPr lang="en-US" altLang="zh-CN" b="1">
                    <a:latin typeface="Times New Roman" pitchFamily="18" charset="0"/>
                    <a:ea typeface="宋体" charset="-122"/>
                  </a:endParaRPr>
                </a:p>
              </p:txBody>
            </p:sp>
            <p:sp>
              <p:nvSpPr>
                <p:cNvPr id="53351" name="Rectangle 22"/>
                <p:cNvSpPr>
                  <a:spLocks noChangeArrowheads="1"/>
                </p:cNvSpPr>
                <p:nvPr/>
              </p:nvSpPr>
              <p:spPr bwMode="auto">
                <a:xfrm>
                  <a:off x="575" y="403"/>
                  <a:ext cx="302" cy="403"/>
                </a:xfrm>
                <a:prstGeom prst="rect">
                  <a:avLst/>
                </a:prstGeom>
                <a:noFill/>
                <a:ln w="7">
                  <a:solidFill>
                    <a:srgbClr val="A0A0A0"/>
                  </a:solidFill>
                  <a:miter lim="800000"/>
                  <a:headEnd/>
                  <a:tailEnd/>
                </a:ln>
              </p:spPr>
              <p:txBody>
                <a:bodyPr/>
                <a:lstStyle/>
                <a:p>
                  <a:endParaRPr lang="zh-CN" altLang="en-US"/>
                </a:p>
              </p:txBody>
            </p:sp>
          </p:grpSp>
          <p:grpSp>
            <p:nvGrpSpPr>
              <p:cNvPr id="53341" name="Group 23"/>
              <p:cNvGrpSpPr>
                <a:grpSpLocks/>
              </p:cNvGrpSpPr>
              <p:nvPr/>
            </p:nvGrpSpPr>
            <p:grpSpPr bwMode="auto">
              <a:xfrm>
                <a:off x="0" y="806"/>
                <a:ext cx="273" cy="403"/>
                <a:chOff x="0" y="806"/>
                <a:chExt cx="273" cy="403"/>
              </a:xfrm>
            </p:grpSpPr>
            <p:sp>
              <p:nvSpPr>
                <p:cNvPr id="53348" name="Rectangle 24"/>
                <p:cNvSpPr>
                  <a:spLocks noChangeArrowheads="1"/>
                </p:cNvSpPr>
                <p:nvPr/>
              </p:nvSpPr>
              <p:spPr bwMode="auto">
                <a:xfrm>
                  <a:off x="43" y="806"/>
                  <a:ext cx="187" cy="403"/>
                </a:xfrm>
                <a:prstGeom prst="rect">
                  <a:avLst/>
                </a:prstGeom>
                <a:noFill/>
                <a:ln w="9525">
                  <a:noFill/>
                  <a:miter lim="800000"/>
                  <a:headEnd/>
                  <a:tailEnd/>
                </a:ln>
              </p:spPr>
              <p:txBody>
                <a:bodyPr/>
                <a:lstStyle/>
                <a:p>
                  <a:pPr algn="ctr"/>
                  <a:r>
                    <a:rPr lang="en-US" altLang="zh-CN" b="1">
                      <a:latin typeface="Times New Roman" pitchFamily="18" charset="0"/>
                      <a:ea typeface="楷体_GB2312" pitchFamily="49" charset="-122"/>
                    </a:rPr>
                    <a:t>4</a:t>
                  </a:r>
                </a:p>
                <a:p>
                  <a:pPr algn="ctr" eaLnBrk="0" hangingPunct="0"/>
                  <a:endParaRPr lang="en-US" altLang="zh-CN" b="1">
                    <a:latin typeface="Times New Roman" pitchFamily="18" charset="0"/>
                    <a:ea typeface="宋体" charset="-122"/>
                  </a:endParaRPr>
                </a:p>
              </p:txBody>
            </p:sp>
            <p:sp>
              <p:nvSpPr>
                <p:cNvPr id="53349" name="Rectangle 25"/>
                <p:cNvSpPr>
                  <a:spLocks noChangeArrowheads="1"/>
                </p:cNvSpPr>
                <p:nvPr/>
              </p:nvSpPr>
              <p:spPr bwMode="auto">
                <a:xfrm>
                  <a:off x="0" y="806"/>
                  <a:ext cx="273" cy="403"/>
                </a:xfrm>
                <a:prstGeom prst="rect">
                  <a:avLst/>
                </a:prstGeom>
                <a:noFill/>
                <a:ln w="7">
                  <a:solidFill>
                    <a:srgbClr val="A0A0A0"/>
                  </a:solidFill>
                  <a:miter lim="800000"/>
                  <a:headEnd/>
                  <a:tailEnd/>
                </a:ln>
              </p:spPr>
              <p:txBody>
                <a:bodyPr/>
                <a:lstStyle/>
                <a:p>
                  <a:endParaRPr lang="zh-CN" altLang="en-US"/>
                </a:p>
              </p:txBody>
            </p:sp>
          </p:grpSp>
          <p:grpSp>
            <p:nvGrpSpPr>
              <p:cNvPr id="53342" name="Group 26"/>
              <p:cNvGrpSpPr>
                <a:grpSpLocks/>
              </p:cNvGrpSpPr>
              <p:nvPr/>
            </p:nvGrpSpPr>
            <p:grpSpPr bwMode="auto">
              <a:xfrm>
                <a:off x="273" y="806"/>
                <a:ext cx="302" cy="403"/>
                <a:chOff x="273" y="806"/>
                <a:chExt cx="302" cy="403"/>
              </a:xfrm>
            </p:grpSpPr>
            <p:sp>
              <p:nvSpPr>
                <p:cNvPr id="53346" name="Rectangle 27"/>
                <p:cNvSpPr>
                  <a:spLocks noChangeArrowheads="1"/>
                </p:cNvSpPr>
                <p:nvPr/>
              </p:nvSpPr>
              <p:spPr bwMode="auto">
                <a:xfrm>
                  <a:off x="316" y="806"/>
                  <a:ext cx="216" cy="403"/>
                </a:xfrm>
                <a:prstGeom prst="rect">
                  <a:avLst/>
                </a:prstGeom>
                <a:noFill/>
                <a:ln w="9525">
                  <a:noFill/>
                  <a:miter lim="800000"/>
                  <a:headEnd/>
                  <a:tailEnd/>
                </a:ln>
              </p:spPr>
              <p:txBody>
                <a:bodyPr/>
                <a:lstStyle/>
                <a:p>
                  <a:pPr algn="ctr"/>
                  <a:r>
                    <a:rPr lang="en-US" altLang="zh-CN" b="1">
                      <a:latin typeface="Times New Roman" pitchFamily="18" charset="0"/>
                      <a:ea typeface="楷体_GB2312" pitchFamily="49" charset="-122"/>
                    </a:rPr>
                    <a:t>9</a:t>
                  </a:r>
                </a:p>
                <a:p>
                  <a:pPr algn="ctr" eaLnBrk="0" hangingPunct="0"/>
                  <a:endParaRPr lang="en-US" altLang="zh-CN" b="1">
                    <a:latin typeface="Times New Roman" pitchFamily="18" charset="0"/>
                    <a:ea typeface="宋体" charset="-122"/>
                  </a:endParaRPr>
                </a:p>
              </p:txBody>
            </p:sp>
            <p:sp>
              <p:nvSpPr>
                <p:cNvPr id="53347" name="Rectangle 28"/>
                <p:cNvSpPr>
                  <a:spLocks noChangeArrowheads="1"/>
                </p:cNvSpPr>
                <p:nvPr/>
              </p:nvSpPr>
              <p:spPr bwMode="auto">
                <a:xfrm>
                  <a:off x="273" y="806"/>
                  <a:ext cx="302" cy="403"/>
                </a:xfrm>
                <a:prstGeom prst="rect">
                  <a:avLst/>
                </a:prstGeom>
                <a:noFill/>
                <a:ln w="7">
                  <a:solidFill>
                    <a:srgbClr val="A0A0A0"/>
                  </a:solidFill>
                  <a:miter lim="800000"/>
                  <a:headEnd/>
                  <a:tailEnd/>
                </a:ln>
              </p:spPr>
              <p:txBody>
                <a:bodyPr/>
                <a:lstStyle/>
                <a:p>
                  <a:endParaRPr lang="zh-CN" altLang="en-US"/>
                </a:p>
              </p:txBody>
            </p:sp>
          </p:grpSp>
          <p:grpSp>
            <p:nvGrpSpPr>
              <p:cNvPr id="53343" name="Group 29"/>
              <p:cNvGrpSpPr>
                <a:grpSpLocks/>
              </p:cNvGrpSpPr>
              <p:nvPr/>
            </p:nvGrpSpPr>
            <p:grpSpPr bwMode="auto">
              <a:xfrm>
                <a:off x="575" y="806"/>
                <a:ext cx="302" cy="403"/>
                <a:chOff x="575" y="806"/>
                <a:chExt cx="302" cy="403"/>
              </a:xfrm>
            </p:grpSpPr>
            <p:sp>
              <p:nvSpPr>
                <p:cNvPr id="53344" name="Rectangle 30"/>
                <p:cNvSpPr>
                  <a:spLocks noChangeArrowheads="1"/>
                </p:cNvSpPr>
                <p:nvPr/>
              </p:nvSpPr>
              <p:spPr bwMode="auto">
                <a:xfrm>
                  <a:off x="618" y="806"/>
                  <a:ext cx="216" cy="403"/>
                </a:xfrm>
                <a:prstGeom prst="rect">
                  <a:avLst/>
                </a:prstGeom>
                <a:noFill/>
                <a:ln w="9525">
                  <a:noFill/>
                  <a:miter lim="800000"/>
                  <a:headEnd/>
                  <a:tailEnd/>
                </a:ln>
              </p:spPr>
              <p:txBody>
                <a:bodyPr/>
                <a:lstStyle/>
                <a:p>
                  <a:pPr algn="ctr"/>
                  <a:r>
                    <a:rPr lang="en-US" altLang="zh-CN" b="1">
                      <a:latin typeface="Times New Roman" pitchFamily="18" charset="0"/>
                      <a:ea typeface="楷体_GB2312" pitchFamily="49" charset="-122"/>
                    </a:rPr>
                    <a:t>2</a:t>
                  </a:r>
                </a:p>
                <a:p>
                  <a:pPr algn="ctr" eaLnBrk="0" hangingPunct="0"/>
                  <a:endParaRPr lang="en-US" altLang="zh-CN" b="1">
                    <a:latin typeface="Times New Roman" pitchFamily="18" charset="0"/>
                    <a:ea typeface="宋体" charset="-122"/>
                  </a:endParaRPr>
                </a:p>
              </p:txBody>
            </p:sp>
            <p:sp>
              <p:nvSpPr>
                <p:cNvPr id="53345" name="Rectangle 31"/>
                <p:cNvSpPr>
                  <a:spLocks noChangeArrowheads="1"/>
                </p:cNvSpPr>
                <p:nvPr/>
              </p:nvSpPr>
              <p:spPr bwMode="auto">
                <a:xfrm>
                  <a:off x="575" y="806"/>
                  <a:ext cx="302" cy="403"/>
                </a:xfrm>
                <a:prstGeom prst="rect">
                  <a:avLst/>
                </a:prstGeom>
                <a:noFill/>
                <a:ln w="7">
                  <a:solidFill>
                    <a:srgbClr val="A0A0A0"/>
                  </a:solidFill>
                  <a:miter lim="800000"/>
                  <a:headEnd/>
                  <a:tailEnd/>
                </a:ln>
              </p:spPr>
              <p:txBody>
                <a:bodyPr/>
                <a:lstStyle/>
                <a:p>
                  <a:endParaRPr lang="zh-CN" altLang="en-US"/>
                </a:p>
              </p:txBody>
            </p:sp>
          </p:grpSp>
        </p:grpSp>
        <p:sp>
          <p:nvSpPr>
            <p:cNvPr id="53334" name="Rectangle 32"/>
            <p:cNvSpPr>
              <a:spLocks noChangeArrowheads="1"/>
            </p:cNvSpPr>
            <p:nvPr/>
          </p:nvSpPr>
          <p:spPr bwMode="auto">
            <a:xfrm>
              <a:off x="-3" y="-3"/>
              <a:ext cx="883" cy="1215"/>
            </a:xfrm>
            <a:prstGeom prst="rect">
              <a:avLst/>
            </a:prstGeom>
            <a:noFill/>
            <a:ln w="9525">
              <a:solidFill>
                <a:srgbClr val="A0A0A0"/>
              </a:solidFill>
              <a:miter lim="800000"/>
              <a:headEnd/>
              <a:tailEnd/>
            </a:ln>
          </p:spPr>
          <p:txBody>
            <a:bodyPr/>
            <a:lstStyle/>
            <a:p>
              <a:endParaRPr lang="zh-CN" altLang="en-US"/>
            </a:p>
          </p:txBody>
        </p:sp>
      </p:grpSp>
      <p:grpSp>
        <p:nvGrpSpPr>
          <p:cNvPr id="53252" name="Group 33"/>
          <p:cNvGrpSpPr>
            <a:grpSpLocks/>
          </p:cNvGrpSpPr>
          <p:nvPr/>
        </p:nvGrpSpPr>
        <p:grpSpPr bwMode="auto">
          <a:xfrm>
            <a:off x="4114800" y="1206500"/>
            <a:ext cx="3886200" cy="3208338"/>
            <a:chOff x="-3" y="-3"/>
            <a:chExt cx="1559" cy="2021"/>
          </a:xfrm>
        </p:grpSpPr>
        <p:grpSp>
          <p:nvGrpSpPr>
            <p:cNvPr id="53256" name="Group 34"/>
            <p:cNvGrpSpPr>
              <a:grpSpLocks/>
            </p:cNvGrpSpPr>
            <p:nvPr/>
          </p:nvGrpSpPr>
          <p:grpSpPr bwMode="auto">
            <a:xfrm>
              <a:off x="0" y="0"/>
              <a:ext cx="1553" cy="2015"/>
              <a:chOff x="0" y="0"/>
              <a:chExt cx="1553" cy="2015"/>
            </a:xfrm>
          </p:grpSpPr>
          <p:grpSp>
            <p:nvGrpSpPr>
              <p:cNvPr id="53258" name="Group 35"/>
              <p:cNvGrpSpPr>
                <a:grpSpLocks/>
              </p:cNvGrpSpPr>
              <p:nvPr/>
            </p:nvGrpSpPr>
            <p:grpSpPr bwMode="auto">
              <a:xfrm>
                <a:off x="0" y="0"/>
                <a:ext cx="345" cy="403"/>
                <a:chOff x="0" y="0"/>
                <a:chExt cx="345" cy="403"/>
              </a:xfrm>
            </p:grpSpPr>
            <p:sp>
              <p:nvSpPr>
                <p:cNvPr id="53331" name="Rectangle 36"/>
                <p:cNvSpPr>
                  <a:spLocks noChangeArrowheads="1"/>
                </p:cNvSpPr>
                <p:nvPr/>
              </p:nvSpPr>
              <p:spPr bwMode="auto">
                <a:xfrm>
                  <a:off x="43" y="0"/>
                  <a:ext cx="259"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17</a:t>
                  </a:r>
                </a:p>
                <a:p>
                  <a:pPr algn="ctr" eaLnBrk="0" hangingPunct="0"/>
                  <a:endParaRPr lang="en-US" altLang="zh-CN" sz="2400" b="1">
                    <a:latin typeface="Times New Roman" pitchFamily="18" charset="0"/>
                    <a:ea typeface="宋体" charset="-122"/>
                  </a:endParaRPr>
                </a:p>
              </p:txBody>
            </p:sp>
            <p:sp>
              <p:nvSpPr>
                <p:cNvPr id="53332" name="Rectangle 37"/>
                <p:cNvSpPr>
                  <a:spLocks noChangeArrowheads="1"/>
                </p:cNvSpPr>
                <p:nvPr/>
              </p:nvSpPr>
              <p:spPr bwMode="auto">
                <a:xfrm>
                  <a:off x="0" y="0"/>
                  <a:ext cx="345" cy="403"/>
                </a:xfrm>
                <a:prstGeom prst="rect">
                  <a:avLst/>
                </a:prstGeom>
                <a:noFill/>
                <a:ln w="7">
                  <a:solidFill>
                    <a:srgbClr val="A0A0A0"/>
                  </a:solidFill>
                  <a:miter lim="800000"/>
                  <a:headEnd/>
                  <a:tailEnd/>
                </a:ln>
              </p:spPr>
              <p:txBody>
                <a:bodyPr/>
                <a:lstStyle/>
                <a:p>
                  <a:endParaRPr lang="zh-CN" altLang="en-US" sz="2400"/>
                </a:p>
              </p:txBody>
            </p:sp>
          </p:grpSp>
          <p:grpSp>
            <p:nvGrpSpPr>
              <p:cNvPr id="53259" name="Group 38"/>
              <p:cNvGrpSpPr>
                <a:grpSpLocks/>
              </p:cNvGrpSpPr>
              <p:nvPr/>
            </p:nvGrpSpPr>
            <p:grpSpPr bwMode="auto">
              <a:xfrm>
                <a:off x="345" y="0"/>
                <a:ext cx="302" cy="403"/>
                <a:chOff x="345" y="0"/>
                <a:chExt cx="302" cy="403"/>
              </a:xfrm>
            </p:grpSpPr>
            <p:sp>
              <p:nvSpPr>
                <p:cNvPr id="53329" name="Rectangle 39"/>
                <p:cNvSpPr>
                  <a:spLocks noChangeArrowheads="1"/>
                </p:cNvSpPr>
                <p:nvPr/>
              </p:nvSpPr>
              <p:spPr bwMode="auto">
                <a:xfrm>
                  <a:off x="388" y="0"/>
                  <a:ext cx="216"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24</a:t>
                  </a:r>
                </a:p>
                <a:p>
                  <a:pPr algn="ctr" eaLnBrk="0" hangingPunct="0"/>
                  <a:endParaRPr lang="en-US" altLang="zh-CN" sz="2400" b="1">
                    <a:latin typeface="Times New Roman" pitchFamily="18" charset="0"/>
                    <a:ea typeface="宋体" charset="-122"/>
                  </a:endParaRPr>
                </a:p>
              </p:txBody>
            </p:sp>
            <p:sp>
              <p:nvSpPr>
                <p:cNvPr id="53330" name="Rectangle 40"/>
                <p:cNvSpPr>
                  <a:spLocks noChangeArrowheads="1"/>
                </p:cNvSpPr>
                <p:nvPr/>
              </p:nvSpPr>
              <p:spPr bwMode="auto">
                <a:xfrm>
                  <a:off x="345" y="0"/>
                  <a:ext cx="302" cy="403"/>
                </a:xfrm>
                <a:prstGeom prst="rect">
                  <a:avLst/>
                </a:prstGeom>
                <a:noFill/>
                <a:ln w="7">
                  <a:solidFill>
                    <a:srgbClr val="A0A0A0"/>
                  </a:solidFill>
                  <a:miter lim="800000"/>
                  <a:headEnd/>
                  <a:tailEnd/>
                </a:ln>
              </p:spPr>
              <p:txBody>
                <a:bodyPr/>
                <a:lstStyle/>
                <a:p>
                  <a:endParaRPr lang="zh-CN" altLang="en-US" sz="2400"/>
                </a:p>
              </p:txBody>
            </p:sp>
          </p:grpSp>
          <p:grpSp>
            <p:nvGrpSpPr>
              <p:cNvPr id="53260" name="Group 41"/>
              <p:cNvGrpSpPr>
                <a:grpSpLocks/>
              </p:cNvGrpSpPr>
              <p:nvPr/>
            </p:nvGrpSpPr>
            <p:grpSpPr bwMode="auto">
              <a:xfrm>
                <a:off x="647" y="0"/>
                <a:ext cx="302" cy="403"/>
                <a:chOff x="647" y="0"/>
                <a:chExt cx="302" cy="403"/>
              </a:xfrm>
            </p:grpSpPr>
            <p:sp>
              <p:nvSpPr>
                <p:cNvPr id="53327" name="Rectangle 42"/>
                <p:cNvSpPr>
                  <a:spLocks noChangeArrowheads="1"/>
                </p:cNvSpPr>
                <p:nvPr/>
              </p:nvSpPr>
              <p:spPr bwMode="auto">
                <a:xfrm>
                  <a:off x="690" y="0"/>
                  <a:ext cx="216"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1</a:t>
                  </a:r>
                </a:p>
                <a:p>
                  <a:pPr algn="ctr" eaLnBrk="0" hangingPunct="0"/>
                  <a:endParaRPr lang="en-US" altLang="zh-CN" sz="2400" b="1">
                    <a:latin typeface="Times New Roman" pitchFamily="18" charset="0"/>
                    <a:ea typeface="宋体" charset="-122"/>
                  </a:endParaRPr>
                </a:p>
              </p:txBody>
            </p:sp>
            <p:sp>
              <p:nvSpPr>
                <p:cNvPr id="53328" name="Rectangle 43"/>
                <p:cNvSpPr>
                  <a:spLocks noChangeArrowheads="1"/>
                </p:cNvSpPr>
                <p:nvPr/>
              </p:nvSpPr>
              <p:spPr bwMode="auto">
                <a:xfrm>
                  <a:off x="647" y="0"/>
                  <a:ext cx="302" cy="403"/>
                </a:xfrm>
                <a:prstGeom prst="rect">
                  <a:avLst/>
                </a:prstGeom>
                <a:noFill/>
                <a:ln w="7">
                  <a:solidFill>
                    <a:srgbClr val="A0A0A0"/>
                  </a:solidFill>
                  <a:miter lim="800000"/>
                  <a:headEnd/>
                  <a:tailEnd/>
                </a:ln>
              </p:spPr>
              <p:txBody>
                <a:bodyPr/>
                <a:lstStyle/>
                <a:p>
                  <a:endParaRPr lang="zh-CN" altLang="en-US" sz="2400"/>
                </a:p>
              </p:txBody>
            </p:sp>
          </p:grpSp>
          <p:grpSp>
            <p:nvGrpSpPr>
              <p:cNvPr id="53261" name="Group 44"/>
              <p:cNvGrpSpPr>
                <a:grpSpLocks/>
              </p:cNvGrpSpPr>
              <p:nvPr/>
            </p:nvGrpSpPr>
            <p:grpSpPr bwMode="auto">
              <a:xfrm>
                <a:off x="949" y="0"/>
                <a:ext cx="302" cy="403"/>
                <a:chOff x="949" y="0"/>
                <a:chExt cx="302" cy="403"/>
              </a:xfrm>
            </p:grpSpPr>
            <p:sp>
              <p:nvSpPr>
                <p:cNvPr id="53325" name="Rectangle 45"/>
                <p:cNvSpPr>
                  <a:spLocks noChangeArrowheads="1"/>
                </p:cNvSpPr>
                <p:nvPr/>
              </p:nvSpPr>
              <p:spPr bwMode="auto">
                <a:xfrm>
                  <a:off x="992" y="0"/>
                  <a:ext cx="216"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8</a:t>
                  </a:r>
                </a:p>
                <a:p>
                  <a:pPr algn="ctr" eaLnBrk="0" hangingPunct="0"/>
                  <a:endParaRPr lang="en-US" altLang="zh-CN" sz="2400" b="1">
                    <a:latin typeface="Times New Roman" pitchFamily="18" charset="0"/>
                    <a:ea typeface="宋体" charset="-122"/>
                  </a:endParaRPr>
                </a:p>
              </p:txBody>
            </p:sp>
            <p:sp>
              <p:nvSpPr>
                <p:cNvPr id="53326" name="Rectangle 46"/>
                <p:cNvSpPr>
                  <a:spLocks noChangeArrowheads="1"/>
                </p:cNvSpPr>
                <p:nvPr/>
              </p:nvSpPr>
              <p:spPr bwMode="auto">
                <a:xfrm>
                  <a:off x="949" y="0"/>
                  <a:ext cx="302" cy="403"/>
                </a:xfrm>
                <a:prstGeom prst="rect">
                  <a:avLst/>
                </a:prstGeom>
                <a:noFill/>
                <a:ln w="7">
                  <a:solidFill>
                    <a:srgbClr val="A0A0A0"/>
                  </a:solidFill>
                  <a:miter lim="800000"/>
                  <a:headEnd/>
                  <a:tailEnd/>
                </a:ln>
              </p:spPr>
              <p:txBody>
                <a:bodyPr/>
                <a:lstStyle/>
                <a:p>
                  <a:endParaRPr lang="zh-CN" altLang="en-US" sz="2400"/>
                </a:p>
              </p:txBody>
            </p:sp>
          </p:grpSp>
          <p:grpSp>
            <p:nvGrpSpPr>
              <p:cNvPr id="53262" name="Group 47"/>
              <p:cNvGrpSpPr>
                <a:grpSpLocks/>
              </p:cNvGrpSpPr>
              <p:nvPr/>
            </p:nvGrpSpPr>
            <p:grpSpPr bwMode="auto">
              <a:xfrm>
                <a:off x="1251" y="0"/>
                <a:ext cx="302" cy="403"/>
                <a:chOff x="1251" y="0"/>
                <a:chExt cx="302" cy="403"/>
              </a:xfrm>
            </p:grpSpPr>
            <p:sp>
              <p:nvSpPr>
                <p:cNvPr id="53323" name="Rectangle 48"/>
                <p:cNvSpPr>
                  <a:spLocks noChangeArrowheads="1"/>
                </p:cNvSpPr>
                <p:nvPr/>
              </p:nvSpPr>
              <p:spPr bwMode="auto">
                <a:xfrm>
                  <a:off x="1294" y="0"/>
                  <a:ext cx="216"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15</a:t>
                  </a:r>
                </a:p>
                <a:p>
                  <a:pPr algn="ctr" eaLnBrk="0" hangingPunct="0"/>
                  <a:endParaRPr lang="en-US" altLang="zh-CN" sz="2400" b="1">
                    <a:latin typeface="Times New Roman" pitchFamily="18" charset="0"/>
                    <a:ea typeface="宋体" charset="-122"/>
                  </a:endParaRPr>
                </a:p>
              </p:txBody>
            </p:sp>
            <p:sp>
              <p:nvSpPr>
                <p:cNvPr id="53324" name="Rectangle 49"/>
                <p:cNvSpPr>
                  <a:spLocks noChangeArrowheads="1"/>
                </p:cNvSpPr>
                <p:nvPr/>
              </p:nvSpPr>
              <p:spPr bwMode="auto">
                <a:xfrm>
                  <a:off x="1251" y="0"/>
                  <a:ext cx="302" cy="403"/>
                </a:xfrm>
                <a:prstGeom prst="rect">
                  <a:avLst/>
                </a:prstGeom>
                <a:noFill/>
                <a:ln w="7">
                  <a:solidFill>
                    <a:srgbClr val="A0A0A0"/>
                  </a:solidFill>
                  <a:miter lim="800000"/>
                  <a:headEnd/>
                  <a:tailEnd/>
                </a:ln>
              </p:spPr>
              <p:txBody>
                <a:bodyPr/>
                <a:lstStyle/>
                <a:p>
                  <a:endParaRPr lang="zh-CN" altLang="en-US" sz="2400"/>
                </a:p>
              </p:txBody>
            </p:sp>
          </p:grpSp>
          <p:grpSp>
            <p:nvGrpSpPr>
              <p:cNvPr id="53263" name="Group 50"/>
              <p:cNvGrpSpPr>
                <a:grpSpLocks/>
              </p:cNvGrpSpPr>
              <p:nvPr/>
            </p:nvGrpSpPr>
            <p:grpSpPr bwMode="auto">
              <a:xfrm>
                <a:off x="0" y="403"/>
                <a:ext cx="345" cy="403"/>
                <a:chOff x="0" y="403"/>
                <a:chExt cx="345" cy="403"/>
              </a:xfrm>
            </p:grpSpPr>
            <p:sp>
              <p:nvSpPr>
                <p:cNvPr id="53321" name="Rectangle 51"/>
                <p:cNvSpPr>
                  <a:spLocks noChangeArrowheads="1"/>
                </p:cNvSpPr>
                <p:nvPr/>
              </p:nvSpPr>
              <p:spPr bwMode="auto">
                <a:xfrm>
                  <a:off x="43" y="403"/>
                  <a:ext cx="259"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23</a:t>
                  </a:r>
                </a:p>
                <a:p>
                  <a:pPr algn="ctr" eaLnBrk="0" hangingPunct="0"/>
                  <a:endParaRPr lang="en-US" altLang="zh-CN" sz="2400" b="1">
                    <a:latin typeface="Times New Roman" pitchFamily="18" charset="0"/>
                    <a:ea typeface="宋体" charset="-122"/>
                  </a:endParaRPr>
                </a:p>
              </p:txBody>
            </p:sp>
            <p:sp>
              <p:nvSpPr>
                <p:cNvPr id="53322" name="Rectangle 52"/>
                <p:cNvSpPr>
                  <a:spLocks noChangeArrowheads="1"/>
                </p:cNvSpPr>
                <p:nvPr/>
              </p:nvSpPr>
              <p:spPr bwMode="auto">
                <a:xfrm>
                  <a:off x="0" y="403"/>
                  <a:ext cx="345" cy="403"/>
                </a:xfrm>
                <a:prstGeom prst="rect">
                  <a:avLst/>
                </a:prstGeom>
                <a:noFill/>
                <a:ln w="7">
                  <a:solidFill>
                    <a:srgbClr val="A0A0A0"/>
                  </a:solidFill>
                  <a:miter lim="800000"/>
                  <a:headEnd/>
                  <a:tailEnd/>
                </a:ln>
              </p:spPr>
              <p:txBody>
                <a:bodyPr/>
                <a:lstStyle/>
                <a:p>
                  <a:endParaRPr lang="zh-CN" altLang="en-US" sz="2400"/>
                </a:p>
              </p:txBody>
            </p:sp>
          </p:grpSp>
          <p:grpSp>
            <p:nvGrpSpPr>
              <p:cNvPr id="53264" name="Group 53"/>
              <p:cNvGrpSpPr>
                <a:grpSpLocks/>
              </p:cNvGrpSpPr>
              <p:nvPr/>
            </p:nvGrpSpPr>
            <p:grpSpPr bwMode="auto">
              <a:xfrm>
                <a:off x="345" y="403"/>
                <a:ext cx="302" cy="403"/>
                <a:chOff x="345" y="403"/>
                <a:chExt cx="302" cy="403"/>
              </a:xfrm>
            </p:grpSpPr>
            <p:sp>
              <p:nvSpPr>
                <p:cNvPr id="53319" name="Rectangle 54"/>
                <p:cNvSpPr>
                  <a:spLocks noChangeArrowheads="1"/>
                </p:cNvSpPr>
                <p:nvPr/>
              </p:nvSpPr>
              <p:spPr bwMode="auto">
                <a:xfrm>
                  <a:off x="388" y="403"/>
                  <a:ext cx="216"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5</a:t>
                  </a:r>
                </a:p>
                <a:p>
                  <a:pPr algn="ctr" eaLnBrk="0" hangingPunct="0"/>
                  <a:endParaRPr lang="en-US" altLang="zh-CN" sz="2400" b="1">
                    <a:latin typeface="Times New Roman" pitchFamily="18" charset="0"/>
                    <a:ea typeface="宋体" charset="-122"/>
                  </a:endParaRPr>
                </a:p>
              </p:txBody>
            </p:sp>
            <p:sp>
              <p:nvSpPr>
                <p:cNvPr id="53320" name="Rectangle 55"/>
                <p:cNvSpPr>
                  <a:spLocks noChangeArrowheads="1"/>
                </p:cNvSpPr>
                <p:nvPr/>
              </p:nvSpPr>
              <p:spPr bwMode="auto">
                <a:xfrm>
                  <a:off x="345" y="403"/>
                  <a:ext cx="302" cy="403"/>
                </a:xfrm>
                <a:prstGeom prst="rect">
                  <a:avLst/>
                </a:prstGeom>
                <a:noFill/>
                <a:ln w="7">
                  <a:solidFill>
                    <a:srgbClr val="A0A0A0"/>
                  </a:solidFill>
                  <a:miter lim="800000"/>
                  <a:headEnd/>
                  <a:tailEnd/>
                </a:ln>
              </p:spPr>
              <p:txBody>
                <a:bodyPr/>
                <a:lstStyle/>
                <a:p>
                  <a:endParaRPr lang="zh-CN" altLang="en-US" sz="2400"/>
                </a:p>
              </p:txBody>
            </p:sp>
          </p:grpSp>
          <p:grpSp>
            <p:nvGrpSpPr>
              <p:cNvPr id="53265" name="Group 56"/>
              <p:cNvGrpSpPr>
                <a:grpSpLocks/>
              </p:cNvGrpSpPr>
              <p:nvPr/>
            </p:nvGrpSpPr>
            <p:grpSpPr bwMode="auto">
              <a:xfrm>
                <a:off x="647" y="403"/>
                <a:ext cx="302" cy="403"/>
                <a:chOff x="647" y="403"/>
                <a:chExt cx="302" cy="403"/>
              </a:xfrm>
            </p:grpSpPr>
            <p:sp>
              <p:nvSpPr>
                <p:cNvPr id="53317" name="Rectangle 57"/>
                <p:cNvSpPr>
                  <a:spLocks noChangeArrowheads="1"/>
                </p:cNvSpPr>
                <p:nvPr/>
              </p:nvSpPr>
              <p:spPr bwMode="auto">
                <a:xfrm>
                  <a:off x="690" y="403"/>
                  <a:ext cx="216"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7</a:t>
                  </a:r>
                </a:p>
                <a:p>
                  <a:pPr algn="ctr" eaLnBrk="0" hangingPunct="0"/>
                  <a:endParaRPr lang="en-US" altLang="zh-CN" sz="2400" b="1">
                    <a:latin typeface="Times New Roman" pitchFamily="18" charset="0"/>
                    <a:ea typeface="宋体" charset="-122"/>
                  </a:endParaRPr>
                </a:p>
              </p:txBody>
            </p:sp>
            <p:sp>
              <p:nvSpPr>
                <p:cNvPr id="53318" name="Rectangle 58"/>
                <p:cNvSpPr>
                  <a:spLocks noChangeArrowheads="1"/>
                </p:cNvSpPr>
                <p:nvPr/>
              </p:nvSpPr>
              <p:spPr bwMode="auto">
                <a:xfrm>
                  <a:off x="647" y="403"/>
                  <a:ext cx="302" cy="403"/>
                </a:xfrm>
                <a:prstGeom prst="rect">
                  <a:avLst/>
                </a:prstGeom>
                <a:noFill/>
                <a:ln w="7">
                  <a:solidFill>
                    <a:srgbClr val="A0A0A0"/>
                  </a:solidFill>
                  <a:miter lim="800000"/>
                  <a:headEnd/>
                  <a:tailEnd/>
                </a:ln>
              </p:spPr>
              <p:txBody>
                <a:bodyPr/>
                <a:lstStyle/>
                <a:p>
                  <a:endParaRPr lang="zh-CN" altLang="en-US" sz="2400"/>
                </a:p>
              </p:txBody>
            </p:sp>
          </p:grpSp>
          <p:grpSp>
            <p:nvGrpSpPr>
              <p:cNvPr id="53266" name="Group 59"/>
              <p:cNvGrpSpPr>
                <a:grpSpLocks/>
              </p:cNvGrpSpPr>
              <p:nvPr/>
            </p:nvGrpSpPr>
            <p:grpSpPr bwMode="auto">
              <a:xfrm>
                <a:off x="949" y="403"/>
                <a:ext cx="302" cy="403"/>
                <a:chOff x="949" y="403"/>
                <a:chExt cx="302" cy="403"/>
              </a:xfrm>
            </p:grpSpPr>
            <p:sp>
              <p:nvSpPr>
                <p:cNvPr id="53315" name="Rectangle 60"/>
                <p:cNvSpPr>
                  <a:spLocks noChangeArrowheads="1"/>
                </p:cNvSpPr>
                <p:nvPr/>
              </p:nvSpPr>
              <p:spPr bwMode="auto">
                <a:xfrm>
                  <a:off x="992" y="403"/>
                  <a:ext cx="216"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14</a:t>
                  </a:r>
                </a:p>
                <a:p>
                  <a:pPr algn="ctr" eaLnBrk="0" hangingPunct="0"/>
                  <a:endParaRPr lang="en-US" altLang="zh-CN" sz="2400" b="1">
                    <a:latin typeface="Times New Roman" pitchFamily="18" charset="0"/>
                    <a:ea typeface="宋体" charset="-122"/>
                  </a:endParaRPr>
                </a:p>
              </p:txBody>
            </p:sp>
            <p:sp>
              <p:nvSpPr>
                <p:cNvPr id="53316" name="Rectangle 61"/>
                <p:cNvSpPr>
                  <a:spLocks noChangeArrowheads="1"/>
                </p:cNvSpPr>
                <p:nvPr/>
              </p:nvSpPr>
              <p:spPr bwMode="auto">
                <a:xfrm>
                  <a:off x="949" y="403"/>
                  <a:ext cx="302" cy="403"/>
                </a:xfrm>
                <a:prstGeom prst="rect">
                  <a:avLst/>
                </a:prstGeom>
                <a:noFill/>
                <a:ln w="7">
                  <a:solidFill>
                    <a:srgbClr val="A0A0A0"/>
                  </a:solidFill>
                  <a:miter lim="800000"/>
                  <a:headEnd/>
                  <a:tailEnd/>
                </a:ln>
              </p:spPr>
              <p:txBody>
                <a:bodyPr/>
                <a:lstStyle/>
                <a:p>
                  <a:endParaRPr lang="zh-CN" altLang="en-US" sz="2400"/>
                </a:p>
              </p:txBody>
            </p:sp>
          </p:grpSp>
          <p:grpSp>
            <p:nvGrpSpPr>
              <p:cNvPr id="53267" name="Group 62"/>
              <p:cNvGrpSpPr>
                <a:grpSpLocks/>
              </p:cNvGrpSpPr>
              <p:nvPr/>
            </p:nvGrpSpPr>
            <p:grpSpPr bwMode="auto">
              <a:xfrm>
                <a:off x="1251" y="403"/>
                <a:ext cx="302" cy="403"/>
                <a:chOff x="1251" y="403"/>
                <a:chExt cx="302" cy="403"/>
              </a:xfrm>
            </p:grpSpPr>
            <p:sp>
              <p:nvSpPr>
                <p:cNvPr id="53313" name="Rectangle 63"/>
                <p:cNvSpPr>
                  <a:spLocks noChangeArrowheads="1"/>
                </p:cNvSpPr>
                <p:nvPr/>
              </p:nvSpPr>
              <p:spPr bwMode="auto">
                <a:xfrm>
                  <a:off x="1294" y="403"/>
                  <a:ext cx="216"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16</a:t>
                  </a:r>
                </a:p>
                <a:p>
                  <a:pPr algn="ctr" eaLnBrk="0" hangingPunct="0"/>
                  <a:endParaRPr lang="en-US" altLang="zh-CN" sz="2400" b="1">
                    <a:latin typeface="Times New Roman" pitchFamily="18" charset="0"/>
                    <a:ea typeface="宋体" charset="-122"/>
                  </a:endParaRPr>
                </a:p>
              </p:txBody>
            </p:sp>
            <p:sp>
              <p:nvSpPr>
                <p:cNvPr id="53314" name="Rectangle 64"/>
                <p:cNvSpPr>
                  <a:spLocks noChangeArrowheads="1"/>
                </p:cNvSpPr>
                <p:nvPr/>
              </p:nvSpPr>
              <p:spPr bwMode="auto">
                <a:xfrm>
                  <a:off x="1251" y="403"/>
                  <a:ext cx="302" cy="403"/>
                </a:xfrm>
                <a:prstGeom prst="rect">
                  <a:avLst/>
                </a:prstGeom>
                <a:noFill/>
                <a:ln w="7">
                  <a:solidFill>
                    <a:srgbClr val="A0A0A0"/>
                  </a:solidFill>
                  <a:miter lim="800000"/>
                  <a:headEnd/>
                  <a:tailEnd/>
                </a:ln>
              </p:spPr>
              <p:txBody>
                <a:bodyPr/>
                <a:lstStyle/>
                <a:p>
                  <a:endParaRPr lang="zh-CN" altLang="en-US" sz="2400"/>
                </a:p>
              </p:txBody>
            </p:sp>
          </p:grpSp>
          <p:grpSp>
            <p:nvGrpSpPr>
              <p:cNvPr id="53268" name="Group 65"/>
              <p:cNvGrpSpPr>
                <a:grpSpLocks/>
              </p:cNvGrpSpPr>
              <p:nvPr/>
            </p:nvGrpSpPr>
            <p:grpSpPr bwMode="auto">
              <a:xfrm>
                <a:off x="0" y="806"/>
                <a:ext cx="345" cy="403"/>
                <a:chOff x="0" y="806"/>
                <a:chExt cx="345" cy="403"/>
              </a:xfrm>
            </p:grpSpPr>
            <p:sp>
              <p:nvSpPr>
                <p:cNvPr id="53311" name="Rectangle 66"/>
                <p:cNvSpPr>
                  <a:spLocks noChangeArrowheads="1"/>
                </p:cNvSpPr>
                <p:nvPr/>
              </p:nvSpPr>
              <p:spPr bwMode="auto">
                <a:xfrm>
                  <a:off x="43" y="806"/>
                  <a:ext cx="259"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4</a:t>
                  </a:r>
                </a:p>
                <a:p>
                  <a:pPr algn="ctr" eaLnBrk="0" hangingPunct="0"/>
                  <a:endParaRPr lang="en-US" altLang="zh-CN" sz="2400" b="1">
                    <a:latin typeface="Times New Roman" pitchFamily="18" charset="0"/>
                    <a:ea typeface="宋体" charset="-122"/>
                  </a:endParaRPr>
                </a:p>
              </p:txBody>
            </p:sp>
            <p:sp>
              <p:nvSpPr>
                <p:cNvPr id="53312" name="Rectangle 67"/>
                <p:cNvSpPr>
                  <a:spLocks noChangeArrowheads="1"/>
                </p:cNvSpPr>
                <p:nvPr/>
              </p:nvSpPr>
              <p:spPr bwMode="auto">
                <a:xfrm>
                  <a:off x="0" y="806"/>
                  <a:ext cx="345" cy="403"/>
                </a:xfrm>
                <a:prstGeom prst="rect">
                  <a:avLst/>
                </a:prstGeom>
                <a:noFill/>
                <a:ln w="7">
                  <a:solidFill>
                    <a:srgbClr val="A0A0A0"/>
                  </a:solidFill>
                  <a:miter lim="800000"/>
                  <a:headEnd/>
                  <a:tailEnd/>
                </a:ln>
              </p:spPr>
              <p:txBody>
                <a:bodyPr/>
                <a:lstStyle/>
                <a:p>
                  <a:endParaRPr lang="zh-CN" altLang="en-US" sz="2400"/>
                </a:p>
              </p:txBody>
            </p:sp>
          </p:grpSp>
          <p:grpSp>
            <p:nvGrpSpPr>
              <p:cNvPr id="53269" name="Group 68"/>
              <p:cNvGrpSpPr>
                <a:grpSpLocks/>
              </p:cNvGrpSpPr>
              <p:nvPr/>
            </p:nvGrpSpPr>
            <p:grpSpPr bwMode="auto">
              <a:xfrm>
                <a:off x="345" y="806"/>
                <a:ext cx="302" cy="403"/>
                <a:chOff x="345" y="806"/>
                <a:chExt cx="302" cy="403"/>
              </a:xfrm>
            </p:grpSpPr>
            <p:sp>
              <p:nvSpPr>
                <p:cNvPr id="53309" name="Rectangle 69"/>
                <p:cNvSpPr>
                  <a:spLocks noChangeArrowheads="1"/>
                </p:cNvSpPr>
                <p:nvPr/>
              </p:nvSpPr>
              <p:spPr bwMode="auto">
                <a:xfrm>
                  <a:off x="388" y="806"/>
                  <a:ext cx="216"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6</a:t>
                  </a:r>
                </a:p>
                <a:p>
                  <a:pPr algn="ctr" eaLnBrk="0" hangingPunct="0"/>
                  <a:endParaRPr lang="en-US" altLang="zh-CN" sz="2400" b="1">
                    <a:latin typeface="Times New Roman" pitchFamily="18" charset="0"/>
                    <a:ea typeface="宋体" charset="-122"/>
                  </a:endParaRPr>
                </a:p>
              </p:txBody>
            </p:sp>
            <p:sp>
              <p:nvSpPr>
                <p:cNvPr id="53310" name="Rectangle 70"/>
                <p:cNvSpPr>
                  <a:spLocks noChangeArrowheads="1"/>
                </p:cNvSpPr>
                <p:nvPr/>
              </p:nvSpPr>
              <p:spPr bwMode="auto">
                <a:xfrm>
                  <a:off x="345" y="806"/>
                  <a:ext cx="302" cy="403"/>
                </a:xfrm>
                <a:prstGeom prst="rect">
                  <a:avLst/>
                </a:prstGeom>
                <a:noFill/>
                <a:ln w="7">
                  <a:solidFill>
                    <a:srgbClr val="A0A0A0"/>
                  </a:solidFill>
                  <a:miter lim="800000"/>
                  <a:headEnd/>
                  <a:tailEnd/>
                </a:ln>
              </p:spPr>
              <p:txBody>
                <a:bodyPr/>
                <a:lstStyle/>
                <a:p>
                  <a:endParaRPr lang="zh-CN" altLang="en-US" sz="2400"/>
                </a:p>
              </p:txBody>
            </p:sp>
          </p:grpSp>
          <p:grpSp>
            <p:nvGrpSpPr>
              <p:cNvPr id="53270" name="Group 71"/>
              <p:cNvGrpSpPr>
                <a:grpSpLocks/>
              </p:cNvGrpSpPr>
              <p:nvPr/>
            </p:nvGrpSpPr>
            <p:grpSpPr bwMode="auto">
              <a:xfrm>
                <a:off x="647" y="806"/>
                <a:ext cx="302" cy="403"/>
                <a:chOff x="647" y="806"/>
                <a:chExt cx="302" cy="403"/>
              </a:xfrm>
            </p:grpSpPr>
            <p:sp>
              <p:nvSpPr>
                <p:cNvPr id="53307" name="Rectangle 72"/>
                <p:cNvSpPr>
                  <a:spLocks noChangeArrowheads="1"/>
                </p:cNvSpPr>
                <p:nvPr/>
              </p:nvSpPr>
              <p:spPr bwMode="auto">
                <a:xfrm>
                  <a:off x="690" y="806"/>
                  <a:ext cx="216"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13</a:t>
                  </a:r>
                </a:p>
                <a:p>
                  <a:pPr algn="ctr" eaLnBrk="0" hangingPunct="0"/>
                  <a:endParaRPr lang="en-US" altLang="zh-CN" sz="2400" b="1">
                    <a:latin typeface="Times New Roman" pitchFamily="18" charset="0"/>
                    <a:ea typeface="宋体" charset="-122"/>
                  </a:endParaRPr>
                </a:p>
              </p:txBody>
            </p:sp>
            <p:sp>
              <p:nvSpPr>
                <p:cNvPr id="53308" name="Rectangle 73"/>
                <p:cNvSpPr>
                  <a:spLocks noChangeArrowheads="1"/>
                </p:cNvSpPr>
                <p:nvPr/>
              </p:nvSpPr>
              <p:spPr bwMode="auto">
                <a:xfrm>
                  <a:off x="647" y="806"/>
                  <a:ext cx="302" cy="403"/>
                </a:xfrm>
                <a:prstGeom prst="rect">
                  <a:avLst/>
                </a:prstGeom>
                <a:noFill/>
                <a:ln w="7">
                  <a:solidFill>
                    <a:srgbClr val="A0A0A0"/>
                  </a:solidFill>
                  <a:miter lim="800000"/>
                  <a:headEnd/>
                  <a:tailEnd/>
                </a:ln>
              </p:spPr>
              <p:txBody>
                <a:bodyPr/>
                <a:lstStyle/>
                <a:p>
                  <a:endParaRPr lang="zh-CN" altLang="en-US" sz="2400"/>
                </a:p>
              </p:txBody>
            </p:sp>
          </p:grpSp>
          <p:grpSp>
            <p:nvGrpSpPr>
              <p:cNvPr id="53271" name="Group 74"/>
              <p:cNvGrpSpPr>
                <a:grpSpLocks/>
              </p:cNvGrpSpPr>
              <p:nvPr/>
            </p:nvGrpSpPr>
            <p:grpSpPr bwMode="auto">
              <a:xfrm>
                <a:off x="949" y="806"/>
                <a:ext cx="302" cy="403"/>
                <a:chOff x="949" y="806"/>
                <a:chExt cx="302" cy="403"/>
              </a:xfrm>
            </p:grpSpPr>
            <p:sp>
              <p:nvSpPr>
                <p:cNvPr id="53305" name="Rectangle 75"/>
                <p:cNvSpPr>
                  <a:spLocks noChangeArrowheads="1"/>
                </p:cNvSpPr>
                <p:nvPr/>
              </p:nvSpPr>
              <p:spPr bwMode="auto">
                <a:xfrm>
                  <a:off x="992" y="806"/>
                  <a:ext cx="216"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20</a:t>
                  </a:r>
                </a:p>
                <a:p>
                  <a:pPr algn="ctr" eaLnBrk="0" hangingPunct="0"/>
                  <a:endParaRPr lang="en-US" altLang="zh-CN" sz="2400" b="1">
                    <a:latin typeface="Times New Roman" pitchFamily="18" charset="0"/>
                    <a:ea typeface="宋体" charset="-122"/>
                  </a:endParaRPr>
                </a:p>
              </p:txBody>
            </p:sp>
            <p:sp>
              <p:nvSpPr>
                <p:cNvPr id="53306" name="Rectangle 76"/>
                <p:cNvSpPr>
                  <a:spLocks noChangeArrowheads="1"/>
                </p:cNvSpPr>
                <p:nvPr/>
              </p:nvSpPr>
              <p:spPr bwMode="auto">
                <a:xfrm>
                  <a:off x="949" y="806"/>
                  <a:ext cx="302" cy="403"/>
                </a:xfrm>
                <a:prstGeom prst="rect">
                  <a:avLst/>
                </a:prstGeom>
                <a:noFill/>
                <a:ln w="7">
                  <a:solidFill>
                    <a:srgbClr val="A0A0A0"/>
                  </a:solidFill>
                  <a:miter lim="800000"/>
                  <a:headEnd/>
                  <a:tailEnd/>
                </a:ln>
              </p:spPr>
              <p:txBody>
                <a:bodyPr/>
                <a:lstStyle/>
                <a:p>
                  <a:endParaRPr lang="zh-CN" altLang="en-US" sz="2400"/>
                </a:p>
              </p:txBody>
            </p:sp>
          </p:grpSp>
          <p:grpSp>
            <p:nvGrpSpPr>
              <p:cNvPr id="53272" name="Group 77"/>
              <p:cNvGrpSpPr>
                <a:grpSpLocks/>
              </p:cNvGrpSpPr>
              <p:nvPr/>
            </p:nvGrpSpPr>
            <p:grpSpPr bwMode="auto">
              <a:xfrm>
                <a:off x="1251" y="806"/>
                <a:ext cx="302" cy="403"/>
                <a:chOff x="1251" y="806"/>
                <a:chExt cx="302" cy="403"/>
              </a:xfrm>
            </p:grpSpPr>
            <p:sp>
              <p:nvSpPr>
                <p:cNvPr id="53303" name="Rectangle 78"/>
                <p:cNvSpPr>
                  <a:spLocks noChangeArrowheads="1"/>
                </p:cNvSpPr>
                <p:nvPr/>
              </p:nvSpPr>
              <p:spPr bwMode="auto">
                <a:xfrm>
                  <a:off x="1294" y="806"/>
                  <a:ext cx="216"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22</a:t>
                  </a:r>
                </a:p>
                <a:p>
                  <a:pPr algn="ctr" eaLnBrk="0" hangingPunct="0"/>
                  <a:endParaRPr lang="en-US" altLang="zh-CN" sz="2400" b="1">
                    <a:latin typeface="Times New Roman" pitchFamily="18" charset="0"/>
                    <a:ea typeface="宋体" charset="-122"/>
                  </a:endParaRPr>
                </a:p>
              </p:txBody>
            </p:sp>
            <p:sp>
              <p:nvSpPr>
                <p:cNvPr id="53304" name="Rectangle 79"/>
                <p:cNvSpPr>
                  <a:spLocks noChangeArrowheads="1"/>
                </p:cNvSpPr>
                <p:nvPr/>
              </p:nvSpPr>
              <p:spPr bwMode="auto">
                <a:xfrm>
                  <a:off x="1251" y="806"/>
                  <a:ext cx="302" cy="403"/>
                </a:xfrm>
                <a:prstGeom prst="rect">
                  <a:avLst/>
                </a:prstGeom>
                <a:noFill/>
                <a:ln w="7">
                  <a:solidFill>
                    <a:srgbClr val="A0A0A0"/>
                  </a:solidFill>
                  <a:miter lim="800000"/>
                  <a:headEnd/>
                  <a:tailEnd/>
                </a:ln>
              </p:spPr>
              <p:txBody>
                <a:bodyPr/>
                <a:lstStyle/>
                <a:p>
                  <a:endParaRPr lang="zh-CN" altLang="en-US" sz="2400"/>
                </a:p>
              </p:txBody>
            </p:sp>
          </p:grpSp>
          <p:grpSp>
            <p:nvGrpSpPr>
              <p:cNvPr id="53273" name="Group 80"/>
              <p:cNvGrpSpPr>
                <a:grpSpLocks/>
              </p:cNvGrpSpPr>
              <p:nvPr/>
            </p:nvGrpSpPr>
            <p:grpSpPr bwMode="auto">
              <a:xfrm>
                <a:off x="0" y="1209"/>
                <a:ext cx="345" cy="403"/>
                <a:chOff x="0" y="1209"/>
                <a:chExt cx="345" cy="403"/>
              </a:xfrm>
            </p:grpSpPr>
            <p:sp>
              <p:nvSpPr>
                <p:cNvPr id="53301" name="Rectangle 81"/>
                <p:cNvSpPr>
                  <a:spLocks noChangeArrowheads="1"/>
                </p:cNvSpPr>
                <p:nvPr/>
              </p:nvSpPr>
              <p:spPr bwMode="auto">
                <a:xfrm>
                  <a:off x="43" y="1209"/>
                  <a:ext cx="259"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10</a:t>
                  </a:r>
                </a:p>
                <a:p>
                  <a:pPr algn="ctr" eaLnBrk="0" hangingPunct="0"/>
                  <a:endParaRPr lang="en-US" altLang="zh-CN" sz="2400" b="1">
                    <a:latin typeface="Times New Roman" pitchFamily="18" charset="0"/>
                    <a:ea typeface="宋体" charset="-122"/>
                  </a:endParaRPr>
                </a:p>
              </p:txBody>
            </p:sp>
            <p:sp>
              <p:nvSpPr>
                <p:cNvPr id="53302" name="Rectangle 82"/>
                <p:cNvSpPr>
                  <a:spLocks noChangeArrowheads="1"/>
                </p:cNvSpPr>
                <p:nvPr/>
              </p:nvSpPr>
              <p:spPr bwMode="auto">
                <a:xfrm>
                  <a:off x="0" y="1209"/>
                  <a:ext cx="345" cy="403"/>
                </a:xfrm>
                <a:prstGeom prst="rect">
                  <a:avLst/>
                </a:prstGeom>
                <a:noFill/>
                <a:ln w="7">
                  <a:solidFill>
                    <a:srgbClr val="A0A0A0"/>
                  </a:solidFill>
                  <a:miter lim="800000"/>
                  <a:headEnd/>
                  <a:tailEnd/>
                </a:ln>
              </p:spPr>
              <p:txBody>
                <a:bodyPr/>
                <a:lstStyle/>
                <a:p>
                  <a:endParaRPr lang="zh-CN" altLang="en-US" sz="2400"/>
                </a:p>
              </p:txBody>
            </p:sp>
          </p:grpSp>
          <p:grpSp>
            <p:nvGrpSpPr>
              <p:cNvPr id="53274" name="Group 83"/>
              <p:cNvGrpSpPr>
                <a:grpSpLocks/>
              </p:cNvGrpSpPr>
              <p:nvPr/>
            </p:nvGrpSpPr>
            <p:grpSpPr bwMode="auto">
              <a:xfrm>
                <a:off x="345" y="1209"/>
                <a:ext cx="302" cy="403"/>
                <a:chOff x="345" y="1209"/>
                <a:chExt cx="302" cy="403"/>
              </a:xfrm>
            </p:grpSpPr>
            <p:sp>
              <p:nvSpPr>
                <p:cNvPr id="53299" name="Rectangle 84"/>
                <p:cNvSpPr>
                  <a:spLocks noChangeArrowheads="1"/>
                </p:cNvSpPr>
                <p:nvPr/>
              </p:nvSpPr>
              <p:spPr bwMode="auto">
                <a:xfrm>
                  <a:off x="388" y="1209"/>
                  <a:ext cx="216"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12</a:t>
                  </a:r>
                </a:p>
                <a:p>
                  <a:pPr algn="ctr" eaLnBrk="0" hangingPunct="0"/>
                  <a:endParaRPr lang="en-US" altLang="zh-CN" sz="2400" b="1">
                    <a:latin typeface="Times New Roman" pitchFamily="18" charset="0"/>
                    <a:ea typeface="宋体" charset="-122"/>
                  </a:endParaRPr>
                </a:p>
              </p:txBody>
            </p:sp>
            <p:sp>
              <p:nvSpPr>
                <p:cNvPr id="53300" name="Rectangle 85"/>
                <p:cNvSpPr>
                  <a:spLocks noChangeArrowheads="1"/>
                </p:cNvSpPr>
                <p:nvPr/>
              </p:nvSpPr>
              <p:spPr bwMode="auto">
                <a:xfrm>
                  <a:off x="345" y="1209"/>
                  <a:ext cx="302" cy="403"/>
                </a:xfrm>
                <a:prstGeom prst="rect">
                  <a:avLst/>
                </a:prstGeom>
                <a:noFill/>
                <a:ln w="7">
                  <a:solidFill>
                    <a:srgbClr val="A0A0A0"/>
                  </a:solidFill>
                  <a:miter lim="800000"/>
                  <a:headEnd/>
                  <a:tailEnd/>
                </a:ln>
              </p:spPr>
              <p:txBody>
                <a:bodyPr/>
                <a:lstStyle/>
                <a:p>
                  <a:endParaRPr lang="zh-CN" altLang="en-US" sz="2400"/>
                </a:p>
              </p:txBody>
            </p:sp>
          </p:grpSp>
          <p:grpSp>
            <p:nvGrpSpPr>
              <p:cNvPr id="53275" name="Group 86"/>
              <p:cNvGrpSpPr>
                <a:grpSpLocks/>
              </p:cNvGrpSpPr>
              <p:nvPr/>
            </p:nvGrpSpPr>
            <p:grpSpPr bwMode="auto">
              <a:xfrm>
                <a:off x="647" y="1209"/>
                <a:ext cx="302" cy="403"/>
                <a:chOff x="647" y="1209"/>
                <a:chExt cx="302" cy="403"/>
              </a:xfrm>
            </p:grpSpPr>
            <p:sp>
              <p:nvSpPr>
                <p:cNvPr id="53297" name="Rectangle 87"/>
                <p:cNvSpPr>
                  <a:spLocks noChangeArrowheads="1"/>
                </p:cNvSpPr>
                <p:nvPr/>
              </p:nvSpPr>
              <p:spPr bwMode="auto">
                <a:xfrm>
                  <a:off x="690" y="1209"/>
                  <a:ext cx="216"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19</a:t>
                  </a:r>
                </a:p>
                <a:p>
                  <a:pPr algn="ctr" eaLnBrk="0" hangingPunct="0"/>
                  <a:endParaRPr lang="en-US" altLang="zh-CN" sz="2400" b="1">
                    <a:latin typeface="Times New Roman" pitchFamily="18" charset="0"/>
                    <a:ea typeface="宋体" charset="-122"/>
                  </a:endParaRPr>
                </a:p>
              </p:txBody>
            </p:sp>
            <p:sp>
              <p:nvSpPr>
                <p:cNvPr id="53298" name="Rectangle 88"/>
                <p:cNvSpPr>
                  <a:spLocks noChangeArrowheads="1"/>
                </p:cNvSpPr>
                <p:nvPr/>
              </p:nvSpPr>
              <p:spPr bwMode="auto">
                <a:xfrm>
                  <a:off x="647" y="1209"/>
                  <a:ext cx="302" cy="403"/>
                </a:xfrm>
                <a:prstGeom prst="rect">
                  <a:avLst/>
                </a:prstGeom>
                <a:noFill/>
                <a:ln w="7">
                  <a:solidFill>
                    <a:srgbClr val="A0A0A0"/>
                  </a:solidFill>
                  <a:miter lim="800000"/>
                  <a:headEnd/>
                  <a:tailEnd/>
                </a:ln>
              </p:spPr>
              <p:txBody>
                <a:bodyPr/>
                <a:lstStyle/>
                <a:p>
                  <a:endParaRPr lang="zh-CN" altLang="en-US" sz="2400"/>
                </a:p>
              </p:txBody>
            </p:sp>
          </p:grpSp>
          <p:grpSp>
            <p:nvGrpSpPr>
              <p:cNvPr id="53276" name="Group 89"/>
              <p:cNvGrpSpPr>
                <a:grpSpLocks/>
              </p:cNvGrpSpPr>
              <p:nvPr/>
            </p:nvGrpSpPr>
            <p:grpSpPr bwMode="auto">
              <a:xfrm>
                <a:off x="949" y="1209"/>
                <a:ext cx="302" cy="403"/>
                <a:chOff x="949" y="1209"/>
                <a:chExt cx="302" cy="403"/>
              </a:xfrm>
            </p:grpSpPr>
            <p:sp>
              <p:nvSpPr>
                <p:cNvPr id="53295" name="Rectangle 90"/>
                <p:cNvSpPr>
                  <a:spLocks noChangeArrowheads="1"/>
                </p:cNvSpPr>
                <p:nvPr/>
              </p:nvSpPr>
              <p:spPr bwMode="auto">
                <a:xfrm>
                  <a:off x="992" y="1209"/>
                  <a:ext cx="216"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21</a:t>
                  </a:r>
                </a:p>
                <a:p>
                  <a:pPr algn="ctr" eaLnBrk="0" hangingPunct="0"/>
                  <a:endParaRPr lang="en-US" altLang="zh-CN" sz="2400" b="1">
                    <a:latin typeface="Times New Roman" pitchFamily="18" charset="0"/>
                    <a:ea typeface="宋体" charset="-122"/>
                  </a:endParaRPr>
                </a:p>
              </p:txBody>
            </p:sp>
            <p:sp>
              <p:nvSpPr>
                <p:cNvPr id="53296" name="Rectangle 91"/>
                <p:cNvSpPr>
                  <a:spLocks noChangeArrowheads="1"/>
                </p:cNvSpPr>
                <p:nvPr/>
              </p:nvSpPr>
              <p:spPr bwMode="auto">
                <a:xfrm>
                  <a:off x="949" y="1209"/>
                  <a:ext cx="302" cy="403"/>
                </a:xfrm>
                <a:prstGeom prst="rect">
                  <a:avLst/>
                </a:prstGeom>
                <a:noFill/>
                <a:ln w="7">
                  <a:solidFill>
                    <a:srgbClr val="A0A0A0"/>
                  </a:solidFill>
                  <a:miter lim="800000"/>
                  <a:headEnd/>
                  <a:tailEnd/>
                </a:ln>
              </p:spPr>
              <p:txBody>
                <a:bodyPr/>
                <a:lstStyle/>
                <a:p>
                  <a:endParaRPr lang="zh-CN" altLang="en-US" sz="2400"/>
                </a:p>
              </p:txBody>
            </p:sp>
          </p:grpSp>
          <p:grpSp>
            <p:nvGrpSpPr>
              <p:cNvPr id="53277" name="Group 92"/>
              <p:cNvGrpSpPr>
                <a:grpSpLocks/>
              </p:cNvGrpSpPr>
              <p:nvPr/>
            </p:nvGrpSpPr>
            <p:grpSpPr bwMode="auto">
              <a:xfrm>
                <a:off x="1251" y="1209"/>
                <a:ext cx="302" cy="403"/>
                <a:chOff x="1251" y="1209"/>
                <a:chExt cx="302" cy="403"/>
              </a:xfrm>
            </p:grpSpPr>
            <p:sp>
              <p:nvSpPr>
                <p:cNvPr id="53293" name="Rectangle 93"/>
                <p:cNvSpPr>
                  <a:spLocks noChangeArrowheads="1"/>
                </p:cNvSpPr>
                <p:nvPr/>
              </p:nvSpPr>
              <p:spPr bwMode="auto">
                <a:xfrm>
                  <a:off x="1294" y="1209"/>
                  <a:ext cx="216"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3</a:t>
                  </a:r>
                </a:p>
                <a:p>
                  <a:pPr algn="ctr" eaLnBrk="0" hangingPunct="0"/>
                  <a:endParaRPr lang="en-US" altLang="zh-CN" sz="2400" b="1">
                    <a:latin typeface="Times New Roman" pitchFamily="18" charset="0"/>
                    <a:ea typeface="宋体" charset="-122"/>
                  </a:endParaRPr>
                </a:p>
              </p:txBody>
            </p:sp>
            <p:sp>
              <p:nvSpPr>
                <p:cNvPr id="53294" name="Rectangle 94"/>
                <p:cNvSpPr>
                  <a:spLocks noChangeArrowheads="1"/>
                </p:cNvSpPr>
                <p:nvPr/>
              </p:nvSpPr>
              <p:spPr bwMode="auto">
                <a:xfrm>
                  <a:off x="1251" y="1209"/>
                  <a:ext cx="302" cy="403"/>
                </a:xfrm>
                <a:prstGeom prst="rect">
                  <a:avLst/>
                </a:prstGeom>
                <a:noFill/>
                <a:ln w="7">
                  <a:solidFill>
                    <a:srgbClr val="A0A0A0"/>
                  </a:solidFill>
                  <a:miter lim="800000"/>
                  <a:headEnd/>
                  <a:tailEnd/>
                </a:ln>
              </p:spPr>
              <p:txBody>
                <a:bodyPr/>
                <a:lstStyle/>
                <a:p>
                  <a:endParaRPr lang="zh-CN" altLang="en-US" sz="2400"/>
                </a:p>
              </p:txBody>
            </p:sp>
          </p:grpSp>
          <p:grpSp>
            <p:nvGrpSpPr>
              <p:cNvPr id="53278" name="Group 95"/>
              <p:cNvGrpSpPr>
                <a:grpSpLocks/>
              </p:cNvGrpSpPr>
              <p:nvPr/>
            </p:nvGrpSpPr>
            <p:grpSpPr bwMode="auto">
              <a:xfrm>
                <a:off x="0" y="1612"/>
                <a:ext cx="345" cy="403"/>
                <a:chOff x="0" y="1612"/>
                <a:chExt cx="345" cy="403"/>
              </a:xfrm>
            </p:grpSpPr>
            <p:sp>
              <p:nvSpPr>
                <p:cNvPr id="53291" name="Rectangle 96"/>
                <p:cNvSpPr>
                  <a:spLocks noChangeArrowheads="1"/>
                </p:cNvSpPr>
                <p:nvPr/>
              </p:nvSpPr>
              <p:spPr bwMode="auto">
                <a:xfrm>
                  <a:off x="43" y="1612"/>
                  <a:ext cx="259"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11</a:t>
                  </a:r>
                </a:p>
                <a:p>
                  <a:pPr algn="ctr" eaLnBrk="0" hangingPunct="0"/>
                  <a:endParaRPr lang="en-US" altLang="zh-CN" sz="2400" b="1">
                    <a:latin typeface="Times New Roman" pitchFamily="18" charset="0"/>
                    <a:ea typeface="宋体" charset="-122"/>
                  </a:endParaRPr>
                </a:p>
              </p:txBody>
            </p:sp>
            <p:sp>
              <p:nvSpPr>
                <p:cNvPr id="53292" name="Rectangle 97"/>
                <p:cNvSpPr>
                  <a:spLocks noChangeArrowheads="1"/>
                </p:cNvSpPr>
                <p:nvPr/>
              </p:nvSpPr>
              <p:spPr bwMode="auto">
                <a:xfrm>
                  <a:off x="0" y="1612"/>
                  <a:ext cx="345" cy="403"/>
                </a:xfrm>
                <a:prstGeom prst="rect">
                  <a:avLst/>
                </a:prstGeom>
                <a:noFill/>
                <a:ln w="7">
                  <a:solidFill>
                    <a:srgbClr val="A0A0A0"/>
                  </a:solidFill>
                  <a:miter lim="800000"/>
                  <a:headEnd/>
                  <a:tailEnd/>
                </a:ln>
              </p:spPr>
              <p:txBody>
                <a:bodyPr/>
                <a:lstStyle/>
                <a:p>
                  <a:endParaRPr lang="zh-CN" altLang="en-US" sz="2400"/>
                </a:p>
              </p:txBody>
            </p:sp>
          </p:grpSp>
          <p:grpSp>
            <p:nvGrpSpPr>
              <p:cNvPr id="53279" name="Group 98"/>
              <p:cNvGrpSpPr>
                <a:grpSpLocks/>
              </p:cNvGrpSpPr>
              <p:nvPr/>
            </p:nvGrpSpPr>
            <p:grpSpPr bwMode="auto">
              <a:xfrm>
                <a:off x="345" y="1612"/>
                <a:ext cx="302" cy="403"/>
                <a:chOff x="345" y="1612"/>
                <a:chExt cx="302" cy="403"/>
              </a:xfrm>
            </p:grpSpPr>
            <p:sp>
              <p:nvSpPr>
                <p:cNvPr id="53289" name="Rectangle 99"/>
                <p:cNvSpPr>
                  <a:spLocks noChangeArrowheads="1"/>
                </p:cNvSpPr>
                <p:nvPr/>
              </p:nvSpPr>
              <p:spPr bwMode="auto">
                <a:xfrm>
                  <a:off x="388" y="1612"/>
                  <a:ext cx="216"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18</a:t>
                  </a:r>
                </a:p>
                <a:p>
                  <a:pPr algn="ctr" eaLnBrk="0" hangingPunct="0"/>
                  <a:endParaRPr lang="en-US" altLang="zh-CN" sz="2400" b="1">
                    <a:latin typeface="Times New Roman" pitchFamily="18" charset="0"/>
                    <a:ea typeface="宋体" charset="-122"/>
                  </a:endParaRPr>
                </a:p>
              </p:txBody>
            </p:sp>
            <p:sp>
              <p:nvSpPr>
                <p:cNvPr id="53290" name="Rectangle 100"/>
                <p:cNvSpPr>
                  <a:spLocks noChangeArrowheads="1"/>
                </p:cNvSpPr>
                <p:nvPr/>
              </p:nvSpPr>
              <p:spPr bwMode="auto">
                <a:xfrm>
                  <a:off x="345" y="1612"/>
                  <a:ext cx="302" cy="403"/>
                </a:xfrm>
                <a:prstGeom prst="rect">
                  <a:avLst/>
                </a:prstGeom>
                <a:noFill/>
                <a:ln w="7">
                  <a:solidFill>
                    <a:srgbClr val="A0A0A0"/>
                  </a:solidFill>
                  <a:miter lim="800000"/>
                  <a:headEnd/>
                  <a:tailEnd/>
                </a:ln>
              </p:spPr>
              <p:txBody>
                <a:bodyPr/>
                <a:lstStyle/>
                <a:p>
                  <a:endParaRPr lang="zh-CN" altLang="en-US" sz="2400"/>
                </a:p>
              </p:txBody>
            </p:sp>
          </p:grpSp>
          <p:grpSp>
            <p:nvGrpSpPr>
              <p:cNvPr id="53280" name="Group 101"/>
              <p:cNvGrpSpPr>
                <a:grpSpLocks/>
              </p:cNvGrpSpPr>
              <p:nvPr/>
            </p:nvGrpSpPr>
            <p:grpSpPr bwMode="auto">
              <a:xfrm>
                <a:off x="647" y="1612"/>
                <a:ext cx="302" cy="403"/>
                <a:chOff x="647" y="1612"/>
                <a:chExt cx="302" cy="403"/>
              </a:xfrm>
            </p:grpSpPr>
            <p:sp>
              <p:nvSpPr>
                <p:cNvPr id="53287" name="Rectangle 102"/>
                <p:cNvSpPr>
                  <a:spLocks noChangeArrowheads="1"/>
                </p:cNvSpPr>
                <p:nvPr/>
              </p:nvSpPr>
              <p:spPr bwMode="auto">
                <a:xfrm>
                  <a:off x="690" y="1612"/>
                  <a:ext cx="216"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25</a:t>
                  </a:r>
                </a:p>
                <a:p>
                  <a:pPr algn="ctr" eaLnBrk="0" hangingPunct="0"/>
                  <a:endParaRPr lang="en-US" altLang="zh-CN" sz="2400" b="1">
                    <a:latin typeface="Times New Roman" pitchFamily="18" charset="0"/>
                    <a:ea typeface="宋体" charset="-122"/>
                  </a:endParaRPr>
                </a:p>
              </p:txBody>
            </p:sp>
            <p:sp>
              <p:nvSpPr>
                <p:cNvPr id="53288" name="Rectangle 103"/>
                <p:cNvSpPr>
                  <a:spLocks noChangeArrowheads="1"/>
                </p:cNvSpPr>
                <p:nvPr/>
              </p:nvSpPr>
              <p:spPr bwMode="auto">
                <a:xfrm>
                  <a:off x="647" y="1612"/>
                  <a:ext cx="302" cy="403"/>
                </a:xfrm>
                <a:prstGeom prst="rect">
                  <a:avLst/>
                </a:prstGeom>
                <a:noFill/>
                <a:ln w="7">
                  <a:solidFill>
                    <a:srgbClr val="A0A0A0"/>
                  </a:solidFill>
                  <a:miter lim="800000"/>
                  <a:headEnd/>
                  <a:tailEnd/>
                </a:ln>
              </p:spPr>
              <p:txBody>
                <a:bodyPr/>
                <a:lstStyle/>
                <a:p>
                  <a:endParaRPr lang="zh-CN" altLang="en-US" sz="2400"/>
                </a:p>
              </p:txBody>
            </p:sp>
          </p:grpSp>
          <p:grpSp>
            <p:nvGrpSpPr>
              <p:cNvPr id="53281" name="Group 104"/>
              <p:cNvGrpSpPr>
                <a:grpSpLocks/>
              </p:cNvGrpSpPr>
              <p:nvPr/>
            </p:nvGrpSpPr>
            <p:grpSpPr bwMode="auto">
              <a:xfrm>
                <a:off x="949" y="1612"/>
                <a:ext cx="302" cy="403"/>
                <a:chOff x="949" y="1612"/>
                <a:chExt cx="302" cy="403"/>
              </a:xfrm>
            </p:grpSpPr>
            <p:sp>
              <p:nvSpPr>
                <p:cNvPr id="53285" name="Rectangle 105"/>
                <p:cNvSpPr>
                  <a:spLocks noChangeArrowheads="1"/>
                </p:cNvSpPr>
                <p:nvPr/>
              </p:nvSpPr>
              <p:spPr bwMode="auto">
                <a:xfrm>
                  <a:off x="992" y="1612"/>
                  <a:ext cx="216"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2</a:t>
                  </a:r>
                </a:p>
                <a:p>
                  <a:pPr algn="ctr" eaLnBrk="0" hangingPunct="0"/>
                  <a:endParaRPr lang="en-US" altLang="zh-CN" sz="2400" b="1">
                    <a:latin typeface="Times New Roman" pitchFamily="18" charset="0"/>
                    <a:ea typeface="宋体" charset="-122"/>
                  </a:endParaRPr>
                </a:p>
              </p:txBody>
            </p:sp>
            <p:sp>
              <p:nvSpPr>
                <p:cNvPr id="53286" name="Rectangle 106"/>
                <p:cNvSpPr>
                  <a:spLocks noChangeArrowheads="1"/>
                </p:cNvSpPr>
                <p:nvPr/>
              </p:nvSpPr>
              <p:spPr bwMode="auto">
                <a:xfrm>
                  <a:off x="949" y="1612"/>
                  <a:ext cx="302" cy="403"/>
                </a:xfrm>
                <a:prstGeom prst="rect">
                  <a:avLst/>
                </a:prstGeom>
                <a:noFill/>
                <a:ln w="7">
                  <a:solidFill>
                    <a:srgbClr val="A0A0A0"/>
                  </a:solidFill>
                  <a:miter lim="800000"/>
                  <a:headEnd/>
                  <a:tailEnd/>
                </a:ln>
              </p:spPr>
              <p:txBody>
                <a:bodyPr/>
                <a:lstStyle/>
                <a:p>
                  <a:endParaRPr lang="zh-CN" altLang="en-US" sz="2400"/>
                </a:p>
              </p:txBody>
            </p:sp>
          </p:grpSp>
          <p:grpSp>
            <p:nvGrpSpPr>
              <p:cNvPr id="53282" name="Group 107"/>
              <p:cNvGrpSpPr>
                <a:grpSpLocks/>
              </p:cNvGrpSpPr>
              <p:nvPr/>
            </p:nvGrpSpPr>
            <p:grpSpPr bwMode="auto">
              <a:xfrm>
                <a:off x="1251" y="1612"/>
                <a:ext cx="302" cy="403"/>
                <a:chOff x="1251" y="1612"/>
                <a:chExt cx="302" cy="403"/>
              </a:xfrm>
            </p:grpSpPr>
            <p:sp>
              <p:nvSpPr>
                <p:cNvPr id="53283" name="Rectangle 108"/>
                <p:cNvSpPr>
                  <a:spLocks noChangeArrowheads="1"/>
                </p:cNvSpPr>
                <p:nvPr/>
              </p:nvSpPr>
              <p:spPr bwMode="auto">
                <a:xfrm>
                  <a:off x="1294" y="1612"/>
                  <a:ext cx="216" cy="403"/>
                </a:xfrm>
                <a:prstGeom prst="rect">
                  <a:avLst/>
                </a:prstGeom>
                <a:noFill/>
                <a:ln w="9525">
                  <a:noFill/>
                  <a:miter lim="800000"/>
                  <a:headEnd/>
                  <a:tailEnd/>
                </a:ln>
              </p:spPr>
              <p:txBody>
                <a:bodyPr/>
                <a:lstStyle/>
                <a:p>
                  <a:pPr algn="ctr"/>
                  <a:r>
                    <a:rPr lang="en-US" altLang="zh-CN" sz="2400" b="1">
                      <a:latin typeface="Times New Roman" pitchFamily="18" charset="0"/>
                      <a:ea typeface="楷体_GB2312" pitchFamily="49" charset="-122"/>
                    </a:rPr>
                    <a:t>9</a:t>
                  </a:r>
                </a:p>
                <a:p>
                  <a:pPr algn="ctr" eaLnBrk="0" hangingPunct="0"/>
                  <a:endParaRPr lang="en-US" altLang="zh-CN" sz="2400" b="1">
                    <a:latin typeface="Times New Roman" pitchFamily="18" charset="0"/>
                    <a:ea typeface="宋体" charset="-122"/>
                  </a:endParaRPr>
                </a:p>
              </p:txBody>
            </p:sp>
            <p:sp>
              <p:nvSpPr>
                <p:cNvPr id="53284" name="Rectangle 109"/>
                <p:cNvSpPr>
                  <a:spLocks noChangeArrowheads="1"/>
                </p:cNvSpPr>
                <p:nvPr/>
              </p:nvSpPr>
              <p:spPr bwMode="auto">
                <a:xfrm>
                  <a:off x="1251" y="1612"/>
                  <a:ext cx="302" cy="403"/>
                </a:xfrm>
                <a:prstGeom prst="rect">
                  <a:avLst/>
                </a:prstGeom>
                <a:noFill/>
                <a:ln w="7">
                  <a:solidFill>
                    <a:srgbClr val="A0A0A0"/>
                  </a:solidFill>
                  <a:miter lim="800000"/>
                  <a:headEnd/>
                  <a:tailEnd/>
                </a:ln>
              </p:spPr>
              <p:txBody>
                <a:bodyPr/>
                <a:lstStyle/>
                <a:p>
                  <a:endParaRPr lang="zh-CN" altLang="en-US" sz="2400"/>
                </a:p>
              </p:txBody>
            </p:sp>
          </p:grpSp>
        </p:grpSp>
        <p:sp>
          <p:nvSpPr>
            <p:cNvPr id="53257" name="Rectangle 110"/>
            <p:cNvSpPr>
              <a:spLocks noChangeArrowheads="1"/>
            </p:cNvSpPr>
            <p:nvPr/>
          </p:nvSpPr>
          <p:spPr bwMode="auto">
            <a:xfrm>
              <a:off x="-3" y="-3"/>
              <a:ext cx="1559" cy="2021"/>
            </a:xfrm>
            <a:prstGeom prst="rect">
              <a:avLst/>
            </a:prstGeom>
            <a:noFill/>
            <a:ln w="9525">
              <a:solidFill>
                <a:srgbClr val="A0A0A0"/>
              </a:solidFill>
              <a:miter lim="800000"/>
              <a:headEnd/>
              <a:tailEnd/>
            </a:ln>
          </p:spPr>
          <p:txBody>
            <a:bodyPr/>
            <a:lstStyle/>
            <a:p>
              <a:endParaRPr lang="zh-CN" altLang="en-US" sz="2400"/>
            </a:p>
          </p:txBody>
        </p:sp>
      </p:grpSp>
      <p:sp>
        <p:nvSpPr>
          <p:cNvPr id="53253" name="Rectangle 111"/>
          <p:cNvSpPr>
            <a:spLocks noChangeArrowheads="1"/>
          </p:cNvSpPr>
          <p:nvPr/>
        </p:nvSpPr>
        <p:spPr bwMode="auto">
          <a:xfrm>
            <a:off x="609600" y="4711700"/>
            <a:ext cx="5410200" cy="457200"/>
          </a:xfrm>
          <a:prstGeom prst="rect">
            <a:avLst/>
          </a:prstGeom>
          <a:noFill/>
          <a:ln w="9525">
            <a:noFill/>
            <a:miter lim="800000"/>
            <a:headEnd/>
            <a:tailEnd/>
          </a:ln>
        </p:spPr>
        <p:txBody>
          <a:bodyPr>
            <a:spAutoFit/>
          </a:bodyPr>
          <a:lstStyle/>
          <a:p>
            <a:pPr>
              <a:buFontTx/>
              <a:buChar char="•"/>
            </a:pPr>
            <a:r>
              <a:rPr lang="zh-CN" altLang="en-US" sz="2400" b="1">
                <a:latin typeface="Times New Roman" pitchFamily="18" charset="0"/>
                <a:ea typeface="楷体_GB2312" pitchFamily="49" charset="-122"/>
              </a:rPr>
              <a:t>第一个元素：第一行中间一列</a:t>
            </a:r>
            <a:r>
              <a:rPr lang="zh-CN" altLang="en-US" sz="1100">
                <a:latin typeface="Times New Roman" pitchFamily="18" charset="0"/>
                <a:ea typeface="宋体" charset="-122"/>
              </a:rPr>
              <a:t> </a:t>
            </a:r>
            <a:endParaRPr lang="zh-CN" altLang="en-US" sz="2400">
              <a:latin typeface="Times New Roman" pitchFamily="18" charset="0"/>
              <a:ea typeface="宋体" charset="-122"/>
            </a:endParaRPr>
          </a:p>
        </p:txBody>
      </p:sp>
      <p:sp>
        <p:nvSpPr>
          <p:cNvPr id="53254" name="Rectangle 112"/>
          <p:cNvSpPr>
            <a:spLocks noChangeArrowheads="1"/>
          </p:cNvSpPr>
          <p:nvPr/>
        </p:nvSpPr>
        <p:spPr bwMode="auto">
          <a:xfrm>
            <a:off x="609600" y="5321300"/>
            <a:ext cx="4267200" cy="457200"/>
          </a:xfrm>
          <a:prstGeom prst="rect">
            <a:avLst/>
          </a:prstGeom>
          <a:noFill/>
          <a:ln w="9525">
            <a:noFill/>
            <a:miter lim="800000"/>
            <a:headEnd/>
            <a:tailEnd/>
          </a:ln>
        </p:spPr>
        <p:txBody>
          <a:bodyPr>
            <a:spAutoFit/>
          </a:bodyPr>
          <a:lstStyle/>
          <a:p>
            <a:pPr>
              <a:buFontTx/>
              <a:buChar char="•"/>
            </a:pPr>
            <a:r>
              <a:rPr lang="zh-CN" altLang="en-US" sz="2400" b="1">
                <a:latin typeface="Times New Roman" pitchFamily="18" charset="0"/>
                <a:ea typeface="楷体_GB2312" pitchFamily="49" charset="-122"/>
              </a:rPr>
              <a:t>下一单元：行</a:t>
            </a:r>
            <a:r>
              <a:rPr lang="en-US" altLang="zh-CN" sz="2400" b="1">
                <a:latin typeface="Times New Roman" pitchFamily="18" charset="0"/>
                <a:ea typeface="楷体_GB2312" pitchFamily="49" charset="-122"/>
              </a:rPr>
              <a:t>-1</a:t>
            </a:r>
            <a:r>
              <a:rPr lang="zh-CN" altLang="en-US" sz="2400" b="1">
                <a:latin typeface="Times New Roman" pitchFamily="18" charset="0"/>
                <a:ea typeface="楷体_GB2312" pitchFamily="49" charset="-122"/>
              </a:rPr>
              <a:t>，列</a:t>
            </a:r>
            <a:r>
              <a:rPr lang="en-US" altLang="zh-CN" sz="2400" b="1">
                <a:latin typeface="Times New Roman" pitchFamily="18" charset="0"/>
                <a:ea typeface="楷体_GB2312" pitchFamily="49" charset="-122"/>
              </a:rPr>
              <a:t>+1</a:t>
            </a:r>
            <a:r>
              <a:rPr lang="en-US" altLang="zh-CN" sz="1100">
                <a:latin typeface="Times New Roman" pitchFamily="18" charset="0"/>
                <a:ea typeface="宋体" charset="-122"/>
              </a:rPr>
              <a:t> </a:t>
            </a:r>
            <a:endParaRPr lang="en-US" altLang="zh-CN" sz="2400">
              <a:latin typeface="Times New Roman" pitchFamily="18" charset="0"/>
              <a:ea typeface="宋体" charset="-122"/>
            </a:endParaRPr>
          </a:p>
        </p:txBody>
      </p:sp>
      <p:sp>
        <p:nvSpPr>
          <p:cNvPr id="53255" name="Rectangle 113"/>
          <p:cNvSpPr>
            <a:spLocks noChangeArrowheads="1"/>
          </p:cNvSpPr>
          <p:nvPr/>
        </p:nvSpPr>
        <p:spPr bwMode="auto">
          <a:xfrm>
            <a:off x="609600" y="5930900"/>
            <a:ext cx="7772400" cy="457200"/>
          </a:xfrm>
          <a:prstGeom prst="rect">
            <a:avLst/>
          </a:prstGeom>
          <a:noFill/>
          <a:ln w="9525">
            <a:noFill/>
            <a:miter lim="800000"/>
            <a:headEnd/>
            <a:tailEnd/>
          </a:ln>
        </p:spPr>
        <p:txBody>
          <a:bodyPr>
            <a:spAutoFit/>
          </a:bodyPr>
          <a:lstStyle/>
          <a:p>
            <a:pPr>
              <a:buFontTx/>
              <a:buChar char="•"/>
            </a:pPr>
            <a:r>
              <a:rPr lang="zh-CN" altLang="en-US" sz="2400" b="1">
                <a:latin typeface="Times New Roman" pitchFamily="18" charset="0"/>
                <a:ea typeface="楷体_GB2312" pitchFamily="49" charset="-122"/>
              </a:rPr>
              <a:t>如行</a:t>
            </a:r>
            <a:r>
              <a:rPr lang="en-US" altLang="zh-CN" sz="2400" b="1">
                <a:latin typeface="Times New Roman" pitchFamily="18" charset="0"/>
                <a:ea typeface="楷体_GB2312" pitchFamily="49" charset="-122"/>
              </a:rPr>
              <a:t>-1</a:t>
            </a:r>
            <a:r>
              <a:rPr lang="zh-CN" altLang="en-US" sz="2400" b="1">
                <a:latin typeface="Times New Roman" pitchFamily="18" charset="0"/>
                <a:ea typeface="楷体_GB2312" pitchFamily="49" charset="-122"/>
              </a:rPr>
              <a:t>，列</a:t>
            </a:r>
            <a:r>
              <a:rPr lang="en-US" altLang="zh-CN" sz="2400" b="1">
                <a:latin typeface="Times New Roman" pitchFamily="18" charset="0"/>
                <a:ea typeface="楷体_GB2312" pitchFamily="49" charset="-122"/>
              </a:rPr>
              <a:t>+1</a:t>
            </a:r>
            <a:r>
              <a:rPr lang="zh-CN" altLang="en-US" sz="2400" b="1">
                <a:latin typeface="Times New Roman" pitchFamily="18" charset="0"/>
                <a:ea typeface="楷体_GB2312" pitchFamily="49" charset="-122"/>
              </a:rPr>
              <a:t>有内容，则下一单元为“行</a:t>
            </a:r>
            <a:r>
              <a:rPr lang="en-US" altLang="zh-CN" sz="2400" b="1">
                <a:latin typeface="Times New Roman" pitchFamily="18" charset="0"/>
                <a:ea typeface="楷体_GB2312" pitchFamily="49" charset="-122"/>
              </a:rPr>
              <a:t>+1</a:t>
            </a:r>
            <a:r>
              <a:rPr lang="zh-CN" altLang="en-US" sz="2400" b="1">
                <a:latin typeface="Times New Roman" pitchFamily="18" charset="0"/>
                <a:ea typeface="楷体_GB2312" pitchFamily="49" charset="-122"/>
              </a:rPr>
              <a:t>，列不变”</a:t>
            </a:r>
            <a:r>
              <a:rPr lang="zh-CN" altLang="en-US" sz="1100">
                <a:latin typeface="Times New Roman" pitchFamily="18" charset="0"/>
                <a:ea typeface="宋体" charset="-122"/>
              </a:rPr>
              <a:t> </a:t>
            </a:r>
            <a:endParaRPr lang="zh-CN" altLang="en-US" sz="2400">
              <a:latin typeface="Times New Roman" pitchFamily="18" charset="0"/>
              <a:ea typeface="宋体"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426" name="Rectangle 2"/>
          <p:cNvSpPr>
            <a:spLocks noGrp="1" noChangeArrowheads="1"/>
          </p:cNvSpPr>
          <p:nvPr>
            <p:ph type="title"/>
          </p:nvPr>
        </p:nvSpPr>
        <p:spPr/>
        <p:txBody>
          <a:bodyPr/>
          <a:lstStyle/>
          <a:p>
            <a:pPr eaLnBrk="1" hangingPunct="1">
              <a:defRPr/>
            </a:pPr>
            <a:r>
              <a:rPr lang="zh-CN" altLang="en-US" smtClean="0"/>
              <a:t>填写魔阵的思想</a:t>
            </a:r>
          </a:p>
        </p:txBody>
      </p:sp>
      <p:sp>
        <p:nvSpPr>
          <p:cNvPr id="54275" name="Rectangle 3"/>
          <p:cNvSpPr>
            <a:spLocks noGrp="1" noChangeArrowheads="1"/>
          </p:cNvSpPr>
          <p:nvPr>
            <p:ph type="body" idx="1"/>
          </p:nvPr>
        </p:nvSpPr>
        <p:spPr>
          <a:xfrm>
            <a:off x="508000" y="1981200"/>
            <a:ext cx="8267700" cy="4635500"/>
          </a:xfrm>
        </p:spPr>
        <p:txBody>
          <a:bodyPr/>
          <a:lstStyle/>
          <a:p>
            <a:pPr eaLnBrk="1" hangingPunct="1">
              <a:lnSpc>
                <a:spcPct val="110000"/>
              </a:lnSpc>
              <a:buFont typeface="Wingdings" pitchFamily="2" charset="2"/>
              <a:buNone/>
            </a:pPr>
            <a:r>
              <a:rPr lang="en-US" altLang="zh-CN" sz="2800" smtClean="0"/>
              <a:t>row = 0; col =N/2;</a:t>
            </a:r>
          </a:p>
          <a:p>
            <a:pPr eaLnBrk="1" hangingPunct="1">
              <a:lnSpc>
                <a:spcPct val="110000"/>
              </a:lnSpc>
              <a:buFont typeface="Wingdings" pitchFamily="2" charset="2"/>
              <a:buNone/>
            </a:pPr>
            <a:r>
              <a:rPr lang="en-US" altLang="zh-CN" sz="2800" smtClean="0"/>
              <a:t>magic[row][col] = 1;</a:t>
            </a:r>
          </a:p>
          <a:p>
            <a:pPr eaLnBrk="1" hangingPunct="1">
              <a:lnSpc>
                <a:spcPct val="110000"/>
              </a:lnSpc>
              <a:buFont typeface="Wingdings" pitchFamily="2" charset="2"/>
              <a:buNone/>
            </a:pPr>
            <a:r>
              <a:rPr lang="en-US" altLang="zh-CN" sz="2800" smtClean="0"/>
              <a:t>for (i=2; i&lt;=N; ++i) {</a:t>
            </a:r>
          </a:p>
          <a:p>
            <a:pPr eaLnBrk="1" hangingPunct="1">
              <a:lnSpc>
                <a:spcPct val="110000"/>
              </a:lnSpc>
              <a:buFont typeface="Wingdings" pitchFamily="2" charset="2"/>
              <a:buNone/>
            </a:pPr>
            <a:r>
              <a:rPr lang="en-US" altLang="zh-CN" sz="2800" smtClean="0"/>
              <a:t>   if </a:t>
            </a:r>
            <a:r>
              <a:rPr lang="zh-CN" altLang="en-US" sz="2800" smtClean="0"/>
              <a:t>（上一行、下一列有空）</a:t>
            </a:r>
          </a:p>
          <a:p>
            <a:pPr eaLnBrk="1" hangingPunct="1">
              <a:lnSpc>
                <a:spcPct val="110000"/>
              </a:lnSpc>
              <a:buFont typeface="Wingdings" pitchFamily="2" charset="2"/>
              <a:buNone/>
            </a:pPr>
            <a:r>
              <a:rPr lang="zh-CN" altLang="en-US" sz="2800" smtClean="0"/>
              <a:t>           设置上一行、下一列为当前位置；</a:t>
            </a:r>
          </a:p>
          <a:p>
            <a:pPr eaLnBrk="1" hangingPunct="1">
              <a:lnSpc>
                <a:spcPct val="110000"/>
              </a:lnSpc>
              <a:buFont typeface="Wingdings" pitchFamily="2" charset="2"/>
              <a:buNone/>
            </a:pPr>
            <a:r>
              <a:rPr lang="zh-CN" altLang="en-US" sz="2800" smtClean="0"/>
              <a:t>      </a:t>
            </a:r>
            <a:r>
              <a:rPr lang="en-US" altLang="zh-CN" sz="2800" smtClean="0"/>
              <a:t>else </a:t>
            </a:r>
            <a:r>
              <a:rPr lang="zh-CN" altLang="en-US" sz="2800" smtClean="0"/>
              <a:t>设置当前列的下一行为当前位置；</a:t>
            </a:r>
          </a:p>
          <a:p>
            <a:pPr eaLnBrk="1" hangingPunct="1">
              <a:lnSpc>
                <a:spcPct val="110000"/>
              </a:lnSpc>
              <a:buFont typeface="Wingdings" pitchFamily="2" charset="2"/>
              <a:buNone/>
            </a:pPr>
            <a:r>
              <a:rPr lang="zh-CN" altLang="en-US" sz="2800" smtClean="0"/>
              <a:t>   将</a:t>
            </a:r>
            <a:r>
              <a:rPr lang="en-US" altLang="zh-CN" sz="2800" smtClean="0"/>
              <a:t>i </a:t>
            </a:r>
            <a:r>
              <a:rPr lang="zh-CN" altLang="en-US" sz="2800" smtClean="0"/>
              <a:t>放入当前位置</a:t>
            </a:r>
          </a:p>
          <a:p>
            <a:pPr eaLnBrk="1" hangingPunct="1">
              <a:lnSpc>
                <a:spcPct val="110000"/>
              </a:lnSpc>
              <a:buFont typeface="Wingdings" pitchFamily="2" charset="2"/>
              <a:buNone/>
            </a:pPr>
            <a:r>
              <a:rPr lang="zh-CN" altLang="en-US" sz="2800" smtClean="0"/>
              <a:t>   </a:t>
            </a:r>
            <a:r>
              <a:rPr lang="en-US" altLang="zh-CN" sz="280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5074" name="Rectangle 2"/>
          <p:cNvSpPr>
            <a:spLocks noGrp="1" noChangeArrowheads="1"/>
          </p:cNvSpPr>
          <p:nvPr>
            <p:ph type="title"/>
          </p:nvPr>
        </p:nvSpPr>
        <p:spPr>
          <a:xfrm>
            <a:off x="679450" y="228600"/>
            <a:ext cx="7772400" cy="1143000"/>
          </a:xfrm>
        </p:spPr>
        <p:txBody>
          <a:bodyPr/>
          <a:lstStyle/>
          <a:p>
            <a:pPr eaLnBrk="1" hangingPunct="1">
              <a:defRPr/>
            </a:pPr>
            <a:r>
              <a:rPr lang="zh-CN" altLang="en-US" smtClean="0"/>
              <a:t>初始化</a:t>
            </a:r>
          </a:p>
        </p:txBody>
      </p:sp>
      <p:sp>
        <p:nvSpPr>
          <p:cNvPr id="12291" name="Rectangle 3"/>
          <p:cNvSpPr>
            <a:spLocks noGrp="1" noChangeArrowheads="1"/>
          </p:cNvSpPr>
          <p:nvPr>
            <p:ph type="body" idx="1"/>
          </p:nvPr>
        </p:nvSpPr>
        <p:spPr>
          <a:xfrm>
            <a:off x="493713" y="1371600"/>
            <a:ext cx="8118475" cy="4932363"/>
          </a:xfrm>
        </p:spPr>
        <p:txBody>
          <a:bodyPr/>
          <a:lstStyle/>
          <a:p>
            <a:pPr eaLnBrk="1" hangingPunct="1">
              <a:lnSpc>
                <a:spcPct val="130000"/>
              </a:lnSpc>
            </a:pPr>
            <a:r>
              <a:rPr lang="zh-CN" altLang="en-US" dirty="0" smtClean="0"/>
              <a:t>定义数组时可以对数组初始化</a:t>
            </a:r>
          </a:p>
          <a:p>
            <a:pPr eaLnBrk="1" hangingPunct="1">
              <a:lnSpc>
                <a:spcPct val="130000"/>
              </a:lnSpc>
              <a:buFont typeface="Wingdings" pitchFamily="2" charset="2"/>
              <a:buNone/>
            </a:pPr>
            <a:r>
              <a:rPr lang="zh-CN" altLang="en-US" dirty="0" smtClean="0"/>
              <a:t>       </a:t>
            </a:r>
            <a:r>
              <a:rPr lang="en-US" altLang="zh-CN" dirty="0" smtClean="0"/>
              <a:t>float  x[5] = </a:t>
            </a:r>
            <a:r>
              <a:rPr lang="en-US" altLang="zh-CN" dirty="0" smtClean="0">
                <a:solidFill>
                  <a:srgbClr val="FFC000"/>
                </a:solidFill>
              </a:rPr>
              <a:t>{ </a:t>
            </a:r>
            <a:r>
              <a:rPr lang="en-US" altLang="zh-CN" dirty="0" smtClean="0"/>
              <a:t>-1.1, 0.2,  33.0, 4.4, 5.05 </a:t>
            </a:r>
            <a:r>
              <a:rPr lang="en-US" altLang="zh-CN" dirty="0" smtClean="0">
                <a:solidFill>
                  <a:srgbClr val="FFC000"/>
                </a:solidFill>
              </a:rPr>
              <a:t>}</a:t>
            </a:r>
            <a:r>
              <a:rPr lang="en-US" altLang="zh-CN" dirty="0" smtClean="0"/>
              <a:t>;</a:t>
            </a:r>
          </a:p>
          <a:p>
            <a:pPr eaLnBrk="1" hangingPunct="1">
              <a:lnSpc>
                <a:spcPct val="130000"/>
              </a:lnSpc>
            </a:pPr>
            <a:r>
              <a:rPr lang="zh-CN" altLang="en-US" dirty="0" smtClean="0"/>
              <a:t>初始化表的长度短于要被初始化的数组元素数目，那么</a:t>
            </a:r>
            <a:r>
              <a:rPr lang="zh-CN" altLang="en-US" dirty="0" smtClean="0">
                <a:solidFill>
                  <a:srgbClr val="FFC000"/>
                </a:solidFill>
              </a:rPr>
              <a:t>剩余</a:t>
            </a:r>
            <a:r>
              <a:rPr lang="zh-CN" altLang="en-US" dirty="0" smtClean="0"/>
              <a:t>元素被初始化为</a:t>
            </a:r>
            <a:r>
              <a:rPr lang="en-US" altLang="zh-CN" dirty="0" smtClean="0">
                <a:solidFill>
                  <a:srgbClr val="FFC000"/>
                </a:solidFill>
              </a:rPr>
              <a:t>0</a:t>
            </a:r>
            <a:r>
              <a:rPr lang="zh-CN" altLang="en-US" dirty="0" smtClean="0"/>
              <a:t>。</a:t>
            </a:r>
          </a:p>
          <a:p>
            <a:pPr eaLnBrk="1" hangingPunct="1">
              <a:lnSpc>
                <a:spcPct val="130000"/>
              </a:lnSpc>
            </a:pPr>
            <a:r>
              <a:rPr lang="zh-CN" altLang="en-US" dirty="0" smtClean="0"/>
              <a:t>带有初始化的数组可以不定义数组规模，编译器根据初值的个数决定数组的大小</a:t>
            </a:r>
          </a:p>
          <a:p>
            <a:pPr eaLnBrk="1" hangingPunct="1">
              <a:lnSpc>
                <a:spcPct val="130000"/>
              </a:lnSpc>
              <a:buFont typeface="Wingdings" pitchFamily="2" charset="2"/>
              <a:buNone/>
            </a:pPr>
            <a:r>
              <a:rPr lang="zh-CN" altLang="en-US" dirty="0" smtClean="0"/>
              <a:t>      </a:t>
            </a:r>
            <a:r>
              <a:rPr lang="en-US" altLang="zh-CN" dirty="0" err="1" smtClean="0"/>
              <a:t>int</a:t>
            </a:r>
            <a:r>
              <a:rPr lang="en-US" altLang="zh-CN" dirty="0" smtClean="0"/>
              <a:t>  a[]={1,2,3,4,5}; </a:t>
            </a:r>
            <a:r>
              <a:rPr lang="zh-CN" altLang="en-US" dirty="0" smtClean="0"/>
              <a:t>则默认数组大小为</a:t>
            </a:r>
            <a:r>
              <a:rPr lang="en-US" altLang="zh-CN" dirty="0" smtClean="0"/>
              <a:t>5</a:t>
            </a:r>
          </a:p>
        </p:txBody>
      </p:sp>
      <p:sp>
        <p:nvSpPr>
          <p:cNvPr id="12292" name="AutoShape 4"/>
          <p:cNvSpPr>
            <a:spLocks noChangeArrowheads="1"/>
          </p:cNvSpPr>
          <p:nvPr/>
        </p:nvSpPr>
        <p:spPr bwMode="auto">
          <a:xfrm>
            <a:off x="6865938" y="1187450"/>
            <a:ext cx="1585912" cy="565150"/>
          </a:xfrm>
          <a:prstGeom prst="wedgeRoundRectCallout">
            <a:avLst>
              <a:gd name="adj1" fmla="val -88537"/>
              <a:gd name="adj2" fmla="val 130898"/>
              <a:gd name="adj3" fmla="val 16667"/>
            </a:avLst>
          </a:prstGeom>
          <a:noFill/>
          <a:ln w="12700" cap="sq">
            <a:solidFill>
              <a:schemeClr val="tx1"/>
            </a:solidFill>
            <a:miter lim="800000"/>
            <a:headEnd type="none" w="sm" len="sm"/>
            <a:tailEnd type="none" w="sm" len="sm"/>
          </a:ln>
        </p:spPr>
        <p:txBody>
          <a:bodyPr/>
          <a:lstStyle/>
          <a:p>
            <a:pPr algn="ctr"/>
            <a:r>
              <a:rPr lang="zh-CN" altLang="en-US" sz="2000" b="1"/>
              <a:t>初始化表</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8578" name="Rectangle 2"/>
          <p:cNvSpPr>
            <a:spLocks noGrp="1" noChangeArrowheads="1"/>
          </p:cNvSpPr>
          <p:nvPr>
            <p:ph type="title"/>
          </p:nvPr>
        </p:nvSpPr>
        <p:spPr/>
        <p:txBody>
          <a:bodyPr/>
          <a:lstStyle/>
          <a:p>
            <a:pPr eaLnBrk="1" hangingPunct="1">
              <a:defRPr/>
            </a:pPr>
            <a:r>
              <a:rPr lang="zh-CN" altLang="en-US" smtClean="0"/>
              <a:t>难点</a:t>
            </a:r>
          </a:p>
        </p:txBody>
      </p:sp>
      <p:sp>
        <p:nvSpPr>
          <p:cNvPr id="55299" name="Rectangle 3"/>
          <p:cNvSpPr>
            <a:spLocks noGrp="1" noChangeArrowheads="1"/>
          </p:cNvSpPr>
          <p:nvPr>
            <p:ph type="body" idx="1"/>
          </p:nvPr>
        </p:nvSpPr>
        <p:spPr>
          <a:xfrm>
            <a:off x="685800" y="1981200"/>
            <a:ext cx="7772400" cy="4629150"/>
          </a:xfrm>
        </p:spPr>
        <p:txBody>
          <a:bodyPr/>
          <a:lstStyle/>
          <a:p>
            <a:pPr eaLnBrk="1" hangingPunct="1">
              <a:lnSpc>
                <a:spcPct val="120000"/>
              </a:lnSpc>
            </a:pPr>
            <a:r>
              <a:rPr lang="zh-CN" altLang="en-US" sz="2400" dirty="0" smtClean="0"/>
              <a:t>如何表示某个位置有空？赋一个特殊值</a:t>
            </a:r>
            <a:r>
              <a:rPr lang="en-US" altLang="zh-CN" sz="2400" dirty="0" smtClean="0"/>
              <a:t>0</a:t>
            </a:r>
          </a:p>
          <a:p>
            <a:pPr eaLnBrk="1" hangingPunct="1">
              <a:lnSpc>
                <a:spcPct val="120000"/>
              </a:lnSpc>
            </a:pPr>
            <a:r>
              <a:rPr lang="zh-CN" altLang="en-US" sz="2400" dirty="0" smtClean="0"/>
              <a:t>当处于第</a:t>
            </a:r>
            <a:r>
              <a:rPr lang="en-US" altLang="zh-CN" sz="2400" dirty="0" smtClean="0"/>
              <a:t>0</a:t>
            </a:r>
            <a:r>
              <a:rPr lang="zh-CN" altLang="en-US" sz="2400" dirty="0" smtClean="0"/>
              <a:t>行时，上一行是最后一行。当处于最后一行时，下一行是第</a:t>
            </a:r>
            <a:r>
              <a:rPr lang="en-US" altLang="zh-CN" sz="2400" dirty="0" smtClean="0"/>
              <a:t>0</a:t>
            </a:r>
            <a:r>
              <a:rPr lang="zh-CN" altLang="en-US" sz="2400" dirty="0" smtClean="0"/>
              <a:t>行。</a:t>
            </a:r>
          </a:p>
          <a:p>
            <a:pPr eaLnBrk="1" hangingPunct="1">
              <a:lnSpc>
                <a:spcPct val="120000"/>
              </a:lnSpc>
            </a:pPr>
            <a:r>
              <a:rPr lang="zh-CN" altLang="en-US" sz="2400" dirty="0" smtClean="0"/>
              <a:t>当处于最后一列时，下一列是第</a:t>
            </a:r>
            <a:r>
              <a:rPr lang="en-US" altLang="zh-CN" sz="2400" dirty="0" smtClean="0"/>
              <a:t>0</a:t>
            </a:r>
            <a:r>
              <a:rPr lang="zh-CN" altLang="en-US" sz="2400" dirty="0" smtClean="0"/>
              <a:t>列。</a:t>
            </a:r>
          </a:p>
          <a:p>
            <a:pPr eaLnBrk="1" hangingPunct="1">
              <a:lnSpc>
                <a:spcPct val="120000"/>
              </a:lnSpc>
            </a:pPr>
            <a:r>
              <a:rPr lang="zh-CN" altLang="en-US" sz="2400" dirty="0" smtClean="0"/>
              <a:t>解决方案</a:t>
            </a:r>
          </a:p>
          <a:p>
            <a:pPr lvl="1" eaLnBrk="1" hangingPunct="1">
              <a:lnSpc>
                <a:spcPct val="120000"/>
              </a:lnSpc>
            </a:pPr>
            <a:r>
              <a:rPr lang="zh-CN" altLang="en-US" sz="2400" dirty="0" smtClean="0"/>
              <a:t>找下一列 </a:t>
            </a:r>
            <a:r>
              <a:rPr lang="en-US" altLang="zh-CN" sz="2400" dirty="0" err="1" smtClean="0"/>
              <a:t>col</a:t>
            </a:r>
            <a:r>
              <a:rPr lang="en-US" altLang="zh-CN" sz="2400" dirty="0" smtClean="0"/>
              <a:t> = ( </a:t>
            </a:r>
            <a:r>
              <a:rPr lang="en-US" altLang="zh-CN" sz="2400" dirty="0" err="1" smtClean="0"/>
              <a:t>col</a:t>
            </a:r>
            <a:r>
              <a:rPr lang="en-US" altLang="zh-CN" sz="2400" dirty="0" smtClean="0"/>
              <a:t> + 1 ) % scale</a:t>
            </a:r>
          </a:p>
          <a:p>
            <a:pPr lvl="1" eaLnBrk="1" hangingPunct="1">
              <a:lnSpc>
                <a:spcPct val="120000"/>
              </a:lnSpc>
            </a:pPr>
            <a:r>
              <a:rPr lang="zh-CN" altLang="en-US" sz="2400" dirty="0" smtClean="0"/>
              <a:t>找下一行 </a:t>
            </a:r>
            <a:r>
              <a:rPr lang="en-US" altLang="zh-CN" sz="2400" dirty="0" smtClean="0"/>
              <a:t>row = ( row + 1 ) % scale</a:t>
            </a:r>
          </a:p>
          <a:p>
            <a:pPr lvl="1" eaLnBrk="1" hangingPunct="1">
              <a:lnSpc>
                <a:spcPct val="120000"/>
              </a:lnSpc>
            </a:pPr>
            <a:r>
              <a:rPr lang="zh-CN" altLang="en-US" sz="2400" dirty="0" smtClean="0"/>
              <a:t>找上一行 </a:t>
            </a:r>
            <a:r>
              <a:rPr lang="en-US" altLang="zh-CN" sz="2400" dirty="0" smtClean="0"/>
              <a:t>row = ( row - 1 + scale ) % scale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192213" y="622300"/>
            <a:ext cx="6934200" cy="6076950"/>
          </a:xfrm>
          <a:prstGeom prst="rect">
            <a:avLst/>
          </a:prstGeom>
          <a:noFill/>
          <a:ln w="9525">
            <a:noFill/>
            <a:miter lim="800000"/>
            <a:headEnd/>
            <a:tailEnd/>
          </a:ln>
        </p:spPr>
        <p:txBody>
          <a:bodyPr>
            <a:spAutoFit/>
          </a:bodyPr>
          <a:lstStyle/>
          <a:p>
            <a:pPr>
              <a:lnSpc>
                <a:spcPct val="140000"/>
              </a:lnSpc>
            </a:pPr>
            <a:r>
              <a:rPr lang="en-US" altLang="zh-CN" b="1"/>
              <a:t>#include &lt;iostream&gt;</a:t>
            </a:r>
          </a:p>
          <a:p>
            <a:pPr>
              <a:lnSpc>
                <a:spcPct val="140000"/>
              </a:lnSpc>
            </a:pPr>
            <a:r>
              <a:rPr lang="en-US" altLang="zh-CN" b="1"/>
              <a:t>using namespace std;</a:t>
            </a:r>
          </a:p>
          <a:p>
            <a:pPr>
              <a:lnSpc>
                <a:spcPct val="140000"/>
              </a:lnSpc>
            </a:pPr>
            <a:r>
              <a:rPr lang="en-US" altLang="zh-CN" b="1"/>
              <a:t>#define MAX 15 //</a:t>
            </a:r>
            <a:r>
              <a:rPr lang="zh-CN" altLang="en-US" b="1"/>
              <a:t>最高位</a:t>
            </a:r>
            <a:r>
              <a:rPr lang="en-US" altLang="zh-CN" b="1"/>
              <a:t>15</a:t>
            </a:r>
            <a:r>
              <a:rPr lang="zh-CN" altLang="en-US" b="1"/>
              <a:t>阶</a:t>
            </a:r>
          </a:p>
          <a:p>
            <a:pPr>
              <a:lnSpc>
                <a:spcPct val="140000"/>
              </a:lnSpc>
            </a:pPr>
            <a:r>
              <a:rPr lang="en-US" altLang="zh-CN" b="1"/>
              <a:t>int main()</a:t>
            </a:r>
          </a:p>
          <a:p>
            <a:pPr>
              <a:lnSpc>
                <a:spcPct val="140000"/>
              </a:lnSpc>
            </a:pPr>
            <a:r>
              <a:rPr lang="en-US" altLang="zh-CN" b="1"/>
              <a:t>{ int magic[MAX][MAX] = {0};</a:t>
            </a:r>
          </a:p>
          <a:p>
            <a:pPr>
              <a:lnSpc>
                <a:spcPct val="140000"/>
              </a:lnSpc>
            </a:pPr>
            <a:r>
              <a:rPr lang="en-US" altLang="zh-CN" b="1"/>
              <a:t>  int row, col, count,scale;</a:t>
            </a:r>
          </a:p>
          <a:p>
            <a:pPr>
              <a:lnSpc>
                <a:spcPct val="140000"/>
              </a:lnSpc>
            </a:pPr>
            <a:r>
              <a:rPr lang="en-US" altLang="zh-CN" b="1"/>
              <a:t>  </a:t>
            </a:r>
          </a:p>
          <a:p>
            <a:pPr>
              <a:lnSpc>
                <a:spcPct val="140000"/>
              </a:lnSpc>
            </a:pPr>
            <a:r>
              <a:rPr lang="en-US" altLang="zh-CN" b="1"/>
              <a:t>  // </a:t>
            </a:r>
            <a:r>
              <a:rPr lang="zh-CN" altLang="en-US" b="1"/>
              <a:t>输入阶数</a:t>
            </a:r>
            <a:r>
              <a:rPr lang="en-US" altLang="zh-CN" b="1"/>
              <a:t>scale  </a:t>
            </a:r>
          </a:p>
          <a:p>
            <a:pPr>
              <a:lnSpc>
                <a:spcPct val="140000"/>
              </a:lnSpc>
            </a:pPr>
            <a:r>
              <a:rPr lang="en-US" altLang="zh-CN" b="1"/>
              <a:t>  cout &lt;&lt; "input scale\n"; </a:t>
            </a:r>
          </a:p>
          <a:p>
            <a:pPr>
              <a:lnSpc>
                <a:spcPct val="140000"/>
              </a:lnSpc>
            </a:pPr>
            <a:r>
              <a:rPr lang="en-US" altLang="zh-CN" b="1"/>
              <a:t>  cin &gt;&gt; scale;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ChangeArrowheads="1"/>
          </p:cNvSpPr>
          <p:nvPr/>
        </p:nvSpPr>
        <p:spPr bwMode="auto">
          <a:xfrm>
            <a:off x="374650" y="509588"/>
            <a:ext cx="8124825" cy="6299200"/>
          </a:xfrm>
          <a:prstGeom prst="rect">
            <a:avLst/>
          </a:prstGeom>
          <a:noFill/>
          <a:ln w="12700" cap="sq" algn="ctr">
            <a:noFill/>
            <a:miter lim="800000"/>
            <a:headEnd type="none" w="sm" len="sm"/>
            <a:tailEnd type="none" w="sm" len="sm"/>
          </a:ln>
        </p:spPr>
        <p:txBody>
          <a:bodyPr wrap="none" anchor="ctr">
            <a:spAutoFit/>
          </a:bodyPr>
          <a:lstStyle/>
          <a:p>
            <a:pPr indent="276225">
              <a:lnSpc>
                <a:spcPct val="120000"/>
              </a:lnSpc>
            </a:pPr>
            <a:r>
              <a:rPr lang="en-US" altLang="zh-CN" sz="2000" b="1"/>
              <a:t>  //</a:t>
            </a:r>
            <a:r>
              <a:rPr lang="zh-CN" altLang="en-US" sz="2000" b="1"/>
              <a:t>生成魔阵</a:t>
            </a:r>
          </a:p>
          <a:p>
            <a:pPr indent="276225">
              <a:lnSpc>
                <a:spcPct val="120000"/>
              </a:lnSpc>
            </a:pPr>
            <a:r>
              <a:rPr lang="zh-CN" altLang="en-US" sz="2000" b="1"/>
              <a:t>  </a:t>
            </a:r>
            <a:r>
              <a:rPr lang="en-US" altLang="zh-CN" sz="2000" b="1"/>
              <a:t>row=0; col = (scale - 1) / 2; magic[row][col] = 1;</a:t>
            </a:r>
          </a:p>
          <a:p>
            <a:pPr indent="276225">
              <a:lnSpc>
                <a:spcPct val="120000"/>
              </a:lnSpc>
            </a:pPr>
            <a:r>
              <a:rPr lang="en-US" altLang="zh-CN" sz="2000" b="1"/>
              <a:t>  for (count = 2; count &lt;= scale * scale; count++) { </a:t>
            </a:r>
          </a:p>
          <a:p>
            <a:pPr indent="276225">
              <a:lnSpc>
                <a:spcPct val="120000"/>
              </a:lnSpc>
            </a:pPr>
            <a:r>
              <a:rPr lang="en-US" altLang="zh-CN" sz="2000" b="1"/>
              <a:t>         if (magic[(row - 1 + scale) % scale][(col + 1) % scale] == 0) {</a:t>
            </a:r>
          </a:p>
          <a:p>
            <a:pPr indent="276225">
              <a:lnSpc>
                <a:spcPct val="120000"/>
              </a:lnSpc>
            </a:pPr>
            <a:r>
              <a:rPr lang="en-US" altLang="zh-CN" sz="2000" b="1"/>
              <a:t>                    row = ( row - 1 + scale ) % scale; </a:t>
            </a:r>
          </a:p>
          <a:p>
            <a:pPr indent="276225">
              <a:lnSpc>
                <a:spcPct val="120000"/>
              </a:lnSpc>
            </a:pPr>
            <a:r>
              <a:rPr lang="en-US" altLang="zh-CN" sz="2000" b="1"/>
              <a:t>	       col = ( col + 1 ) % scale;</a:t>
            </a:r>
          </a:p>
          <a:p>
            <a:pPr indent="276225">
              <a:lnSpc>
                <a:spcPct val="120000"/>
              </a:lnSpc>
            </a:pPr>
            <a:r>
              <a:rPr lang="en-US" altLang="zh-CN" sz="2000" b="1"/>
              <a:t>	      }</a:t>
            </a:r>
          </a:p>
          <a:p>
            <a:pPr indent="276225">
              <a:lnSpc>
                <a:spcPct val="120000"/>
              </a:lnSpc>
            </a:pPr>
            <a:r>
              <a:rPr lang="en-US" altLang="zh-CN" sz="2000" b="1"/>
              <a:t>               else  row = ( row + 1 ) % scale;</a:t>
            </a:r>
          </a:p>
          <a:p>
            <a:pPr indent="276225">
              <a:lnSpc>
                <a:spcPct val="120000"/>
              </a:lnSpc>
            </a:pPr>
            <a:r>
              <a:rPr lang="en-US" altLang="zh-CN" sz="2000" b="1"/>
              <a:t>         magic[row][col] = count;</a:t>
            </a:r>
          </a:p>
          <a:p>
            <a:pPr indent="276225">
              <a:lnSpc>
                <a:spcPct val="120000"/>
              </a:lnSpc>
            </a:pPr>
            <a:r>
              <a:rPr lang="en-US" altLang="zh-CN" sz="2000" b="1"/>
              <a:t>        }</a:t>
            </a:r>
          </a:p>
          <a:p>
            <a:pPr indent="276225">
              <a:lnSpc>
                <a:spcPct val="120000"/>
              </a:lnSpc>
            </a:pPr>
            <a:r>
              <a:rPr lang="en-US" altLang="zh-CN" sz="2000" b="1"/>
              <a:t> // </a:t>
            </a:r>
            <a:r>
              <a:rPr lang="zh-CN" altLang="en-US" sz="2000" b="1"/>
              <a:t>输出 </a:t>
            </a:r>
          </a:p>
          <a:p>
            <a:pPr indent="276225">
              <a:lnSpc>
                <a:spcPct val="120000"/>
              </a:lnSpc>
            </a:pPr>
            <a:r>
              <a:rPr lang="zh-CN" altLang="en-US" sz="2000" b="1"/>
              <a:t>   </a:t>
            </a:r>
            <a:r>
              <a:rPr lang="en-US" altLang="zh-CN" sz="2000" b="1"/>
              <a:t>for (row=0; row&lt;scale; row++)</a:t>
            </a:r>
          </a:p>
          <a:p>
            <a:pPr indent="276225">
              <a:lnSpc>
                <a:spcPct val="120000"/>
              </a:lnSpc>
            </a:pPr>
            <a:r>
              <a:rPr lang="en-US" altLang="zh-CN" sz="2000" b="1"/>
              <a:t>       { for (col=0; col&lt;scale; col++)    cout &lt;&lt; magic[row][col] &lt;&lt; '\t';</a:t>
            </a:r>
          </a:p>
          <a:p>
            <a:pPr indent="276225">
              <a:lnSpc>
                <a:spcPct val="120000"/>
              </a:lnSpc>
            </a:pPr>
            <a:r>
              <a:rPr lang="en-US" altLang="zh-CN" sz="2000" b="1"/>
              <a:t>         cout &lt;&lt; endl;</a:t>
            </a:r>
          </a:p>
          <a:p>
            <a:pPr indent="276225">
              <a:lnSpc>
                <a:spcPct val="120000"/>
              </a:lnSpc>
            </a:pPr>
            <a:r>
              <a:rPr lang="en-US" altLang="zh-CN" sz="2000" b="1"/>
              <a:t>       }</a:t>
            </a:r>
          </a:p>
          <a:p>
            <a:pPr indent="276225">
              <a:lnSpc>
                <a:spcPct val="120000"/>
              </a:lnSpc>
            </a:pPr>
            <a:r>
              <a:rPr lang="en-US" altLang="zh-CN" sz="2000" b="1"/>
              <a:t>   return 0;</a:t>
            </a:r>
          </a:p>
          <a:p>
            <a:pPr indent="276225">
              <a:lnSpc>
                <a:spcPct val="120000"/>
              </a:lnSpc>
            </a:pPr>
            <a:r>
              <a:rPr lang="en-US" altLang="zh-CN" sz="2000" b="1"/>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0370" name="Rectangle 2"/>
          <p:cNvSpPr>
            <a:spLocks noGrp="1" noChangeArrowheads="1"/>
          </p:cNvSpPr>
          <p:nvPr>
            <p:ph type="title"/>
          </p:nvPr>
        </p:nvSpPr>
        <p:spPr/>
        <p:txBody>
          <a:bodyPr/>
          <a:lstStyle/>
          <a:p>
            <a:pPr eaLnBrk="1" hangingPunct="1">
              <a:defRPr/>
            </a:pPr>
            <a:r>
              <a:rPr lang="zh-CN" altLang="en-US" smtClean="0"/>
              <a:t>第</a:t>
            </a:r>
            <a:r>
              <a:rPr lang="en-US" altLang="zh-CN" smtClean="0"/>
              <a:t>5</a:t>
            </a:r>
            <a:r>
              <a:rPr lang="zh-CN" altLang="en-US" smtClean="0"/>
              <a:t>章 批量数据处理</a:t>
            </a:r>
            <a:r>
              <a:rPr lang="en-US" altLang="zh-CN" smtClean="0">
                <a:latin typeface="Times New Roman"/>
              </a:rPr>
              <a:t>—</a:t>
            </a:r>
            <a:r>
              <a:rPr lang="zh-CN" altLang="en-US" smtClean="0"/>
              <a:t>数组</a:t>
            </a:r>
          </a:p>
        </p:txBody>
      </p:sp>
      <p:sp>
        <p:nvSpPr>
          <p:cNvPr id="58371" name="Rectangle 3"/>
          <p:cNvSpPr>
            <a:spLocks noGrp="1" noChangeArrowheads="1"/>
          </p:cNvSpPr>
          <p:nvPr>
            <p:ph type="body" idx="1"/>
          </p:nvPr>
        </p:nvSpPr>
        <p:spPr>
          <a:xfrm>
            <a:off x="1952625" y="1981200"/>
            <a:ext cx="3051175" cy="4114800"/>
          </a:xfrm>
        </p:spPr>
        <p:txBody>
          <a:bodyPr/>
          <a:lstStyle/>
          <a:p>
            <a:pPr eaLnBrk="1" hangingPunct="1">
              <a:spcBef>
                <a:spcPct val="45000"/>
              </a:spcBef>
            </a:pPr>
            <a:r>
              <a:rPr lang="zh-CN" altLang="en-US" smtClean="0"/>
              <a:t>一维数组</a:t>
            </a:r>
          </a:p>
          <a:p>
            <a:pPr eaLnBrk="1" hangingPunct="1">
              <a:spcBef>
                <a:spcPct val="45000"/>
              </a:spcBef>
            </a:pPr>
            <a:r>
              <a:rPr kumimoji="0" lang="zh-CN" altLang="en-US" smtClean="0"/>
              <a:t>排序和查找</a:t>
            </a:r>
          </a:p>
          <a:p>
            <a:pPr eaLnBrk="1" hangingPunct="1">
              <a:spcBef>
                <a:spcPct val="45000"/>
              </a:spcBef>
            </a:pPr>
            <a:r>
              <a:rPr kumimoji="0" lang="zh-CN" altLang="en-US" smtClean="0"/>
              <a:t>二维数组</a:t>
            </a:r>
          </a:p>
          <a:p>
            <a:pPr eaLnBrk="1" hangingPunct="1">
              <a:spcBef>
                <a:spcPct val="45000"/>
              </a:spcBef>
            </a:pPr>
            <a:r>
              <a:rPr kumimoji="0" lang="zh-CN" altLang="en-US" smtClean="0"/>
              <a:t>字符串</a:t>
            </a:r>
          </a:p>
        </p:txBody>
      </p:sp>
      <p:sp>
        <p:nvSpPr>
          <p:cNvPr id="58372" name="AutoShape 4"/>
          <p:cNvSpPr>
            <a:spLocks noChangeArrowheads="1"/>
          </p:cNvSpPr>
          <p:nvPr/>
        </p:nvSpPr>
        <p:spPr bwMode="auto">
          <a:xfrm rot="-5400000" flipH="1" flipV="1">
            <a:off x="4938713" y="211613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8373" name="AutoShape 5"/>
          <p:cNvSpPr>
            <a:spLocks noChangeArrowheads="1"/>
          </p:cNvSpPr>
          <p:nvPr/>
        </p:nvSpPr>
        <p:spPr bwMode="auto">
          <a:xfrm rot="-5400000" flipH="1" flipV="1">
            <a:off x="4926013" y="28321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8374" name="AutoShape 6"/>
          <p:cNvSpPr>
            <a:spLocks noChangeArrowheads="1"/>
          </p:cNvSpPr>
          <p:nvPr/>
        </p:nvSpPr>
        <p:spPr bwMode="auto">
          <a:xfrm rot="-5400000" flipH="1" flipV="1">
            <a:off x="4926013" y="34925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58375" name="AutoShape 7"/>
          <p:cNvSpPr>
            <a:spLocks noChangeArrowheads="1"/>
          </p:cNvSpPr>
          <p:nvPr/>
        </p:nvSpPr>
        <p:spPr bwMode="auto">
          <a:xfrm rot="-5400000" flipH="1" flipV="1">
            <a:off x="4951413" y="416560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7538" name="Rectangle 2"/>
          <p:cNvSpPr>
            <a:spLocks noGrp="1" noChangeArrowheads="1"/>
          </p:cNvSpPr>
          <p:nvPr>
            <p:ph type="title"/>
          </p:nvPr>
        </p:nvSpPr>
        <p:spPr/>
        <p:txBody>
          <a:bodyPr/>
          <a:lstStyle/>
          <a:p>
            <a:pPr eaLnBrk="1" hangingPunct="1">
              <a:defRPr/>
            </a:pPr>
            <a:r>
              <a:rPr lang="zh-CN" altLang="en-US" smtClean="0"/>
              <a:t>字符串</a:t>
            </a:r>
          </a:p>
        </p:txBody>
      </p:sp>
      <p:sp>
        <p:nvSpPr>
          <p:cNvPr id="59395" name="Rectangle 3"/>
          <p:cNvSpPr>
            <a:spLocks noGrp="1" noChangeArrowheads="1"/>
          </p:cNvSpPr>
          <p:nvPr>
            <p:ph type="body" idx="1"/>
          </p:nvPr>
        </p:nvSpPr>
        <p:spPr>
          <a:xfrm>
            <a:off x="1917700" y="1981200"/>
            <a:ext cx="4749800" cy="4114800"/>
          </a:xfrm>
        </p:spPr>
        <p:txBody>
          <a:bodyPr/>
          <a:lstStyle/>
          <a:p>
            <a:pPr eaLnBrk="1" hangingPunct="1">
              <a:lnSpc>
                <a:spcPct val="120000"/>
              </a:lnSpc>
            </a:pPr>
            <a:r>
              <a:rPr lang="zh-CN" altLang="en-US" smtClean="0"/>
              <a:t>字符串的存储及初始化</a:t>
            </a:r>
          </a:p>
          <a:p>
            <a:pPr eaLnBrk="1" hangingPunct="1">
              <a:lnSpc>
                <a:spcPct val="120000"/>
              </a:lnSpc>
            </a:pPr>
            <a:r>
              <a:rPr lang="zh-CN" altLang="en-US" smtClean="0"/>
              <a:t>字符串的输入输出</a:t>
            </a:r>
          </a:p>
          <a:p>
            <a:pPr eaLnBrk="1" hangingPunct="1">
              <a:lnSpc>
                <a:spcPct val="120000"/>
              </a:lnSpc>
            </a:pPr>
            <a:r>
              <a:rPr lang="zh-CN" altLang="en-US" smtClean="0"/>
              <a:t>字符串处理函数</a:t>
            </a:r>
          </a:p>
          <a:p>
            <a:pPr eaLnBrk="1" hangingPunct="1">
              <a:lnSpc>
                <a:spcPct val="120000"/>
              </a:lnSpc>
            </a:pPr>
            <a:r>
              <a:rPr lang="zh-CN" altLang="en-US" smtClean="0"/>
              <a:t>字符串应用</a:t>
            </a:r>
          </a:p>
        </p:txBody>
      </p:sp>
      <p:sp>
        <p:nvSpPr>
          <p:cNvPr id="59396" name="AutoShape 4"/>
          <p:cNvSpPr>
            <a:spLocks noChangeArrowheads="1"/>
          </p:cNvSpPr>
          <p:nvPr/>
        </p:nvSpPr>
        <p:spPr bwMode="auto">
          <a:xfrm rot="-5400000" flipH="1" flipV="1">
            <a:off x="6756400" y="2205038"/>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59397" name="AutoShape 5"/>
          <p:cNvSpPr>
            <a:spLocks noChangeArrowheads="1"/>
          </p:cNvSpPr>
          <p:nvPr/>
        </p:nvSpPr>
        <p:spPr bwMode="auto">
          <a:xfrm rot="-5400000" flipH="1" flipV="1">
            <a:off x="6743700" y="29210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9398" name="AutoShape 6"/>
          <p:cNvSpPr>
            <a:spLocks noChangeArrowheads="1"/>
          </p:cNvSpPr>
          <p:nvPr/>
        </p:nvSpPr>
        <p:spPr bwMode="auto">
          <a:xfrm rot="-5400000" flipH="1" flipV="1">
            <a:off x="6743700" y="35814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59399" name="AutoShape 7"/>
          <p:cNvSpPr>
            <a:spLocks noChangeArrowheads="1"/>
          </p:cNvSpPr>
          <p:nvPr/>
        </p:nvSpPr>
        <p:spPr bwMode="auto">
          <a:xfrm rot="-5400000" flipH="1" flipV="1">
            <a:off x="6769100" y="42545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1394" name="Rectangle 2"/>
          <p:cNvSpPr>
            <a:spLocks noGrp="1" noChangeArrowheads="1"/>
          </p:cNvSpPr>
          <p:nvPr>
            <p:ph type="title"/>
          </p:nvPr>
        </p:nvSpPr>
        <p:spPr/>
        <p:txBody>
          <a:bodyPr/>
          <a:lstStyle/>
          <a:p>
            <a:pPr eaLnBrk="1" hangingPunct="1">
              <a:defRPr/>
            </a:pPr>
            <a:r>
              <a:rPr lang="zh-CN" altLang="en-US" smtClean="0"/>
              <a:t>字符串 </a:t>
            </a:r>
          </a:p>
        </p:txBody>
      </p:sp>
      <p:sp>
        <p:nvSpPr>
          <p:cNvPr id="60419" name="Rectangle 3"/>
          <p:cNvSpPr>
            <a:spLocks noGrp="1" noChangeArrowheads="1"/>
          </p:cNvSpPr>
          <p:nvPr>
            <p:ph type="body" idx="1"/>
          </p:nvPr>
        </p:nvSpPr>
        <p:spPr/>
        <p:txBody>
          <a:bodyPr/>
          <a:lstStyle/>
          <a:p>
            <a:pPr eaLnBrk="1" hangingPunct="1">
              <a:lnSpc>
                <a:spcPct val="130000"/>
              </a:lnSpc>
            </a:pPr>
            <a:r>
              <a:rPr lang="zh-CN" altLang="en-US" smtClean="0"/>
              <a:t>由一系列字符组成的一个数据称为字符串 </a:t>
            </a:r>
          </a:p>
          <a:p>
            <a:pPr eaLnBrk="1" hangingPunct="1">
              <a:lnSpc>
                <a:spcPct val="130000"/>
              </a:lnSpc>
            </a:pPr>
            <a:r>
              <a:rPr lang="zh-CN" altLang="en-US" smtClean="0"/>
              <a:t>在</a:t>
            </a:r>
            <a:r>
              <a:rPr lang="en-US" altLang="zh-CN" smtClean="0"/>
              <a:t>C++</a:t>
            </a:r>
            <a:r>
              <a:rPr lang="zh-CN" altLang="en-US" smtClean="0"/>
              <a:t>中，字符串常量用一对双引号括起来。如</a:t>
            </a:r>
            <a:r>
              <a:rPr lang="en-US" altLang="zh-CN" smtClean="0"/>
              <a:t>"Hello,world"</a:t>
            </a:r>
          </a:p>
          <a:p>
            <a:pPr eaLnBrk="1" hangingPunct="1">
              <a:lnSpc>
                <a:spcPct val="130000"/>
              </a:lnSpc>
            </a:pPr>
            <a:r>
              <a:rPr lang="zh-CN" altLang="en-US" smtClean="0"/>
              <a:t>字符串变量：用字符类型的数组来表示</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2418" name="Rectangle 2"/>
          <p:cNvSpPr>
            <a:spLocks noGrp="1" noChangeArrowheads="1"/>
          </p:cNvSpPr>
          <p:nvPr>
            <p:ph type="title"/>
          </p:nvPr>
        </p:nvSpPr>
        <p:spPr>
          <a:xfrm>
            <a:off x="685800" y="279400"/>
            <a:ext cx="7772400" cy="949325"/>
          </a:xfrm>
        </p:spPr>
        <p:txBody>
          <a:bodyPr/>
          <a:lstStyle/>
          <a:p>
            <a:pPr marL="838200" indent="-838200" eaLnBrk="1" hangingPunct="1">
              <a:defRPr/>
            </a:pPr>
            <a:r>
              <a:rPr lang="zh-CN" altLang="en-US" smtClean="0"/>
              <a:t>字符串的存储</a:t>
            </a:r>
          </a:p>
        </p:txBody>
      </p:sp>
      <p:sp>
        <p:nvSpPr>
          <p:cNvPr id="61443" name="Rectangle 3"/>
          <p:cNvSpPr>
            <a:spLocks noGrp="1" noChangeArrowheads="1"/>
          </p:cNvSpPr>
          <p:nvPr>
            <p:ph type="body" idx="1"/>
          </p:nvPr>
        </p:nvSpPr>
        <p:spPr>
          <a:xfrm>
            <a:off x="315913" y="1228725"/>
            <a:ext cx="8699500" cy="5067300"/>
          </a:xfrm>
        </p:spPr>
        <p:txBody>
          <a:bodyPr/>
          <a:lstStyle/>
          <a:p>
            <a:pPr eaLnBrk="1" hangingPunct="1">
              <a:lnSpc>
                <a:spcPct val="140000"/>
              </a:lnSpc>
            </a:pPr>
            <a:r>
              <a:rPr lang="zh-CN" altLang="en-US" sz="2800" smtClean="0"/>
              <a:t>字符串的本质是一系列的有序字符，因此可以用一个字符数组来保存这组字符 。用数组名表示这个字符串</a:t>
            </a:r>
          </a:p>
          <a:p>
            <a:pPr eaLnBrk="1" hangingPunct="1">
              <a:lnSpc>
                <a:spcPct val="140000"/>
              </a:lnSpc>
            </a:pPr>
            <a:r>
              <a:rPr lang="zh-CN" altLang="en-US" sz="2800" smtClean="0"/>
              <a:t>由于数组名是数组的起始地址，因此该字符串从该地址开始存储。但到哪里为止？</a:t>
            </a:r>
            <a:r>
              <a:rPr lang="en-US" altLang="zh-CN" sz="2800" smtClean="0"/>
              <a:t>C++</a:t>
            </a:r>
            <a:r>
              <a:rPr lang="zh-CN" altLang="en-US" sz="2800" smtClean="0"/>
              <a:t>用‘</a:t>
            </a:r>
            <a:r>
              <a:rPr lang="en-US" altLang="zh-CN" sz="2800" smtClean="0"/>
              <a:t>\0’</a:t>
            </a:r>
            <a:r>
              <a:rPr lang="zh-CN" altLang="en-US" sz="2800" smtClean="0"/>
              <a:t>表示字符串的结束。</a:t>
            </a:r>
          </a:p>
          <a:p>
            <a:pPr eaLnBrk="1" hangingPunct="1">
              <a:lnSpc>
                <a:spcPct val="140000"/>
              </a:lnSpc>
            </a:pPr>
            <a:r>
              <a:rPr lang="zh-CN" altLang="en-US" sz="2800" smtClean="0"/>
              <a:t>字符串所需的存储空间比实际的字符串长度大</a:t>
            </a:r>
            <a:r>
              <a:rPr lang="en-US" altLang="zh-CN" sz="2800" smtClean="0"/>
              <a:t>1</a:t>
            </a:r>
          </a:p>
          <a:p>
            <a:pPr eaLnBrk="1" hangingPunct="1">
              <a:lnSpc>
                <a:spcPct val="140000"/>
              </a:lnSpc>
            </a:pPr>
            <a:r>
              <a:rPr lang="zh-CN" altLang="en-US" sz="2800" smtClean="0"/>
              <a:t>如要将字符串</a:t>
            </a:r>
            <a:r>
              <a:rPr lang="en-US" altLang="zh-CN" sz="2800" smtClean="0"/>
              <a:t>"Hello,world"</a:t>
            </a:r>
            <a:r>
              <a:rPr lang="zh-CN" altLang="en-US" sz="2800" smtClean="0"/>
              <a:t>保存在一个数组中 ，该数组的长度为</a:t>
            </a:r>
            <a:r>
              <a:rPr lang="en-US" altLang="zh-CN" sz="2800" smtClean="0"/>
              <a:t>12</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2498" name="Rectangle 2"/>
          <p:cNvSpPr>
            <a:spLocks noGrp="1" noChangeArrowheads="1"/>
          </p:cNvSpPr>
          <p:nvPr>
            <p:ph type="title"/>
          </p:nvPr>
        </p:nvSpPr>
        <p:spPr/>
        <p:txBody>
          <a:bodyPr/>
          <a:lstStyle/>
          <a:p>
            <a:pPr eaLnBrk="1" hangingPunct="1">
              <a:defRPr/>
            </a:pPr>
            <a:r>
              <a:rPr lang="zh-CN" altLang="en-US" smtClean="0"/>
              <a:t>字符串的初始化</a:t>
            </a:r>
          </a:p>
        </p:txBody>
      </p:sp>
      <p:sp>
        <p:nvSpPr>
          <p:cNvPr id="62467" name="Rectangle 3"/>
          <p:cNvSpPr>
            <a:spLocks noGrp="1" noChangeArrowheads="1"/>
          </p:cNvSpPr>
          <p:nvPr>
            <p:ph type="body" idx="1"/>
          </p:nvPr>
        </p:nvSpPr>
        <p:spPr/>
        <p:txBody>
          <a:bodyPr/>
          <a:lstStyle/>
          <a:p>
            <a:pPr eaLnBrk="1" hangingPunct="1">
              <a:lnSpc>
                <a:spcPct val="140000"/>
              </a:lnSpc>
            </a:pPr>
            <a:r>
              <a:rPr lang="en-US" altLang="zh-CN" smtClean="0"/>
              <a:t>char  ch[ ] = { ‘H’, ’e’, ’l’, ’l’, ’o’, ’,’, ’w’, ’o’, ’r’, ’l’, ’d’, ’\0’};</a:t>
            </a:r>
          </a:p>
          <a:p>
            <a:pPr eaLnBrk="1" hangingPunct="1">
              <a:lnSpc>
                <a:spcPct val="140000"/>
              </a:lnSpc>
            </a:pPr>
            <a:r>
              <a:rPr lang="en-US" altLang="zh-CN" smtClean="0"/>
              <a:t>char ch[ ] = {”Hello,world”};</a:t>
            </a:r>
          </a:p>
          <a:p>
            <a:pPr eaLnBrk="1" hangingPunct="1">
              <a:lnSpc>
                <a:spcPct val="140000"/>
              </a:lnSpc>
            </a:pPr>
            <a:r>
              <a:rPr lang="en-US" altLang="zh-CN" smtClean="0"/>
              <a:t>char ch [ ] = ”Hello,world”;</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3522" name="Rectangle 2"/>
          <p:cNvSpPr>
            <a:spLocks noGrp="1" noChangeArrowheads="1"/>
          </p:cNvSpPr>
          <p:nvPr>
            <p:ph type="title"/>
          </p:nvPr>
        </p:nvSpPr>
        <p:spPr/>
        <p:txBody>
          <a:bodyPr/>
          <a:lstStyle/>
          <a:p>
            <a:pPr eaLnBrk="1" hangingPunct="1">
              <a:defRPr/>
            </a:pPr>
            <a:r>
              <a:rPr lang="zh-CN" altLang="en-US" smtClean="0"/>
              <a:t>空字符串</a:t>
            </a:r>
          </a:p>
        </p:txBody>
      </p:sp>
      <p:sp>
        <p:nvSpPr>
          <p:cNvPr id="63491" name="Rectangle 3"/>
          <p:cNvSpPr>
            <a:spLocks noGrp="1" noChangeArrowheads="1"/>
          </p:cNvSpPr>
          <p:nvPr>
            <p:ph type="body" idx="1"/>
          </p:nvPr>
        </p:nvSpPr>
        <p:spPr/>
        <p:txBody>
          <a:bodyPr/>
          <a:lstStyle/>
          <a:p>
            <a:pPr eaLnBrk="1" hangingPunct="1">
              <a:lnSpc>
                <a:spcPct val="120000"/>
              </a:lnSpc>
            </a:pPr>
            <a:r>
              <a:rPr lang="zh-CN" altLang="en-US" dirty="0" smtClean="0"/>
              <a:t>不包含任何字符的字符串称为空字符串。</a:t>
            </a:r>
          </a:p>
          <a:p>
            <a:pPr eaLnBrk="1" hangingPunct="1">
              <a:lnSpc>
                <a:spcPct val="120000"/>
              </a:lnSpc>
            </a:pPr>
            <a:r>
              <a:rPr lang="zh-CN" altLang="en-US" dirty="0" smtClean="0"/>
              <a:t>空字符串占用的空间为</a:t>
            </a:r>
            <a:r>
              <a:rPr lang="en-US" altLang="zh-CN" dirty="0" smtClean="0"/>
              <a:t>1</a:t>
            </a:r>
            <a:r>
              <a:rPr lang="zh-CN" altLang="en-US" dirty="0" smtClean="0"/>
              <a:t>个字节，存储‘</a:t>
            </a:r>
            <a:r>
              <a:rPr lang="en-US" altLang="zh-CN" dirty="0" smtClean="0"/>
              <a:t>\0’</a:t>
            </a:r>
          </a:p>
          <a:p>
            <a:pPr eaLnBrk="1" hangingPunct="1">
              <a:lnSpc>
                <a:spcPct val="120000"/>
              </a:lnSpc>
            </a:pPr>
            <a:r>
              <a:rPr lang="zh-CN" altLang="en-US" dirty="0" smtClean="0"/>
              <a:t>注意：‘</a:t>
            </a:r>
            <a:r>
              <a:rPr lang="en-US" altLang="zh-CN" dirty="0" smtClean="0"/>
              <a:t>a’</a:t>
            </a:r>
            <a:r>
              <a:rPr lang="zh-CN" altLang="en-US" dirty="0" smtClean="0"/>
              <a:t>和“</a:t>
            </a:r>
            <a:r>
              <a:rPr lang="en-US" altLang="zh-CN" dirty="0" smtClean="0"/>
              <a:t>a”</a:t>
            </a:r>
            <a:r>
              <a:rPr lang="zh-CN" altLang="en-US" dirty="0" smtClean="0"/>
              <a:t>的区别</a:t>
            </a:r>
            <a:endParaRPr lang="en-US" altLang="zh-CN" dirty="0" smtClean="0"/>
          </a:p>
          <a:p>
            <a:pPr eaLnBrk="1" hangingPunct="1">
              <a:lnSpc>
                <a:spcPct val="120000"/>
              </a:lnSpc>
            </a:pPr>
            <a:r>
              <a:rPr lang="zh-CN" altLang="en-US" dirty="0" smtClean="0"/>
              <a:t>注意 ：空字符串和空字符</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62" name="Rectangle 2"/>
          <p:cNvSpPr>
            <a:spLocks noGrp="1" noChangeArrowheads="1"/>
          </p:cNvSpPr>
          <p:nvPr>
            <p:ph type="title"/>
          </p:nvPr>
        </p:nvSpPr>
        <p:spPr/>
        <p:txBody>
          <a:bodyPr/>
          <a:lstStyle/>
          <a:p>
            <a:pPr eaLnBrk="1" hangingPunct="1">
              <a:defRPr/>
            </a:pPr>
            <a:r>
              <a:rPr lang="zh-CN" altLang="en-US" smtClean="0"/>
              <a:t>字符串</a:t>
            </a:r>
          </a:p>
        </p:txBody>
      </p:sp>
      <p:sp>
        <p:nvSpPr>
          <p:cNvPr id="64515" name="Rectangle 3"/>
          <p:cNvSpPr>
            <a:spLocks noGrp="1" noChangeArrowheads="1"/>
          </p:cNvSpPr>
          <p:nvPr>
            <p:ph type="body" idx="1"/>
          </p:nvPr>
        </p:nvSpPr>
        <p:spPr>
          <a:xfrm>
            <a:off x="1917700" y="1981200"/>
            <a:ext cx="4749800" cy="4114800"/>
          </a:xfrm>
        </p:spPr>
        <p:txBody>
          <a:bodyPr/>
          <a:lstStyle/>
          <a:p>
            <a:pPr eaLnBrk="1" hangingPunct="1">
              <a:lnSpc>
                <a:spcPct val="120000"/>
              </a:lnSpc>
            </a:pPr>
            <a:r>
              <a:rPr lang="zh-CN" altLang="en-US" smtClean="0"/>
              <a:t>字符串的存储及初始化</a:t>
            </a:r>
          </a:p>
          <a:p>
            <a:pPr eaLnBrk="1" hangingPunct="1">
              <a:lnSpc>
                <a:spcPct val="120000"/>
              </a:lnSpc>
            </a:pPr>
            <a:r>
              <a:rPr lang="zh-CN" altLang="en-US" smtClean="0"/>
              <a:t>字符串的输入输出</a:t>
            </a:r>
          </a:p>
          <a:p>
            <a:pPr eaLnBrk="1" hangingPunct="1">
              <a:lnSpc>
                <a:spcPct val="120000"/>
              </a:lnSpc>
            </a:pPr>
            <a:r>
              <a:rPr lang="zh-CN" altLang="en-US" smtClean="0"/>
              <a:t>字符串处理函数</a:t>
            </a:r>
          </a:p>
          <a:p>
            <a:pPr eaLnBrk="1" hangingPunct="1">
              <a:lnSpc>
                <a:spcPct val="120000"/>
              </a:lnSpc>
            </a:pPr>
            <a:r>
              <a:rPr lang="zh-CN" altLang="en-US" smtClean="0"/>
              <a:t>字符串应用</a:t>
            </a:r>
          </a:p>
        </p:txBody>
      </p:sp>
      <p:sp>
        <p:nvSpPr>
          <p:cNvPr id="64516" name="AutoShape 4"/>
          <p:cNvSpPr>
            <a:spLocks noChangeArrowheads="1"/>
          </p:cNvSpPr>
          <p:nvPr/>
        </p:nvSpPr>
        <p:spPr bwMode="auto">
          <a:xfrm rot="-5400000" flipH="1" flipV="1">
            <a:off x="6756400" y="220503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4517" name="AutoShape 5"/>
          <p:cNvSpPr>
            <a:spLocks noChangeArrowheads="1"/>
          </p:cNvSpPr>
          <p:nvPr/>
        </p:nvSpPr>
        <p:spPr bwMode="auto">
          <a:xfrm rot="-5400000" flipH="1" flipV="1">
            <a:off x="6743700" y="292100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64518" name="AutoShape 6"/>
          <p:cNvSpPr>
            <a:spLocks noChangeArrowheads="1"/>
          </p:cNvSpPr>
          <p:nvPr/>
        </p:nvSpPr>
        <p:spPr bwMode="auto">
          <a:xfrm rot="-5400000" flipH="1" flipV="1">
            <a:off x="6743700" y="35814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
        <p:nvSpPr>
          <p:cNvPr id="64519" name="AutoShape 7"/>
          <p:cNvSpPr>
            <a:spLocks noChangeArrowheads="1"/>
          </p:cNvSpPr>
          <p:nvPr/>
        </p:nvSpPr>
        <p:spPr bwMode="auto">
          <a:xfrm rot="-5400000" flipH="1" flipV="1">
            <a:off x="6769100" y="42545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6098" name="Rectangle 2"/>
          <p:cNvSpPr>
            <a:spLocks noGrp="1" noChangeArrowheads="1"/>
          </p:cNvSpPr>
          <p:nvPr>
            <p:ph type="title"/>
          </p:nvPr>
        </p:nvSpPr>
        <p:spPr>
          <a:xfrm>
            <a:off x="685800" y="446088"/>
            <a:ext cx="7772400" cy="1143000"/>
          </a:xfrm>
        </p:spPr>
        <p:txBody>
          <a:bodyPr/>
          <a:lstStyle/>
          <a:p>
            <a:pPr eaLnBrk="1" hangingPunct="1">
              <a:defRPr/>
            </a:pPr>
            <a:r>
              <a:rPr lang="zh-CN" altLang="en-US" smtClean="0"/>
              <a:t>数组元素</a:t>
            </a:r>
          </a:p>
        </p:txBody>
      </p:sp>
      <p:sp>
        <p:nvSpPr>
          <p:cNvPr id="13315" name="Rectangle 3"/>
          <p:cNvSpPr>
            <a:spLocks noGrp="1" noChangeArrowheads="1"/>
          </p:cNvSpPr>
          <p:nvPr>
            <p:ph type="body" idx="1"/>
          </p:nvPr>
        </p:nvSpPr>
        <p:spPr>
          <a:xfrm>
            <a:off x="449263" y="1589088"/>
            <a:ext cx="8275637" cy="5268912"/>
          </a:xfrm>
        </p:spPr>
        <p:txBody>
          <a:bodyPr/>
          <a:lstStyle/>
          <a:p>
            <a:pPr eaLnBrk="1" hangingPunct="1">
              <a:lnSpc>
                <a:spcPct val="140000"/>
              </a:lnSpc>
            </a:pPr>
            <a:r>
              <a:rPr lang="zh-CN" altLang="en-US" dirty="0" smtClean="0"/>
              <a:t>数组元素的使用是通过数组名及元素的序号来指定，如</a:t>
            </a:r>
            <a:r>
              <a:rPr lang="en-US" altLang="zh-CN" dirty="0" err="1" smtClean="0"/>
              <a:t>intarray</a:t>
            </a:r>
            <a:r>
              <a:rPr lang="en-US" altLang="zh-CN" dirty="0" smtClean="0"/>
              <a:t>[2]</a:t>
            </a:r>
            <a:r>
              <a:rPr lang="zh-CN" altLang="en-US" dirty="0" smtClean="0"/>
              <a:t>。</a:t>
            </a:r>
            <a:r>
              <a:rPr lang="zh-CN" altLang="en-US" dirty="0" smtClean="0">
                <a:solidFill>
                  <a:srgbClr val="FFC000"/>
                </a:solidFill>
              </a:rPr>
              <a:t>当数组的大小为</a:t>
            </a:r>
            <a:r>
              <a:rPr lang="en-US" altLang="zh-CN" dirty="0" smtClean="0">
                <a:solidFill>
                  <a:srgbClr val="FFC000"/>
                </a:solidFill>
              </a:rPr>
              <a:t>n</a:t>
            </a:r>
            <a:r>
              <a:rPr lang="zh-CN" altLang="en-US" dirty="0" smtClean="0">
                <a:solidFill>
                  <a:srgbClr val="FFC000"/>
                </a:solidFill>
              </a:rPr>
              <a:t>时，元素的序号为</a:t>
            </a:r>
            <a:r>
              <a:rPr lang="en-US" altLang="zh-CN" dirty="0" smtClean="0">
                <a:solidFill>
                  <a:srgbClr val="FFC000"/>
                </a:solidFill>
              </a:rPr>
              <a:t>0 ~ n-1</a:t>
            </a:r>
            <a:r>
              <a:rPr lang="zh-CN" altLang="en-US" dirty="0" smtClean="0"/>
              <a:t>。</a:t>
            </a:r>
          </a:p>
          <a:p>
            <a:pPr eaLnBrk="1" hangingPunct="1">
              <a:lnSpc>
                <a:spcPct val="140000"/>
              </a:lnSpc>
            </a:pPr>
            <a:r>
              <a:rPr lang="zh-CN" altLang="en-US" dirty="0" smtClean="0"/>
              <a:t>元素的序号称为下标。程序中，下标可为整数、整型变量或结果为整型的任意表达式。正是这一特性，使得数组的应用非常灵活。</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3442" name="Rectangle 2"/>
          <p:cNvSpPr>
            <a:spLocks noGrp="1" noChangeArrowheads="1"/>
          </p:cNvSpPr>
          <p:nvPr>
            <p:ph type="title"/>
          </p:nvPr>
        </p:nvSpPr>
        <p:spPr/>
        <p:txBody>
          <a:bodyPr/>
          <a:lstStyle/>
          <a:p>
            <a:pPr marL="838200" indent="-838200" eaLnBrk="1" hangingPunct="1">
              <a:defRPr/>
            </a:pPr>
            <a:r>
              <a:rPr lang="zh-CN" altLang="en-US" smtClean="0"/>
              <a:t>字符串的输入输出</a:t>
            </a:r>
          </a:p>
        </p:txBody>
      </p:sp>
      <p:sp>
        <p:nvSpPr>
          <p:cNvPr id="65539" name="Rectangle 3"/>
          <p:cNvSpPr>
            <a:spLocks noGrp="1" noChangeArrowheads="1"/>
          </p:cNvSpPr>
          <p:nvPr>
            <p:ph type="body" idx="1"/>
          </p:nvPr>
        </p:nvSpPr>
        <p:spPr/>
        <p:txBody>
          <a:bodyPr/>
          <a:lstStyle/>
          <a:p>
            <a:pPr eaLnBrk="1" hangingPunct="1">
              <a:lnSpc>
                <a:spcPct val="150000"/>
              </a:lnSpc>
            </a:pPr>
            <a:r>
              <a:rPr lang="zh-CN" altLang="en-US" smtClean="0"/>
              <a:t>逐个字符的输入输出：这种做法和普通的数组操作一样。</a:t>
            </a:r>
          </a:p>
          <a:p>
            <a:pPr eaLnBrk="1" hangingPunct="1">
              <a:lnSpc>
                <a:spcPct val="150000"/>
              </a:lnSpc>
            </a:pPr>
            <a:r>
              <a:rPr lang="zh-CN" altLang="en-US" smtClean="0"/>
              <a:t>将整个字符串一次性地用</a:t>
            </a:r>
            <a:r>
              <a:rPr lang="en-US" altLang="zh-CN" smtClean="0"/>
              <a:t>cin</a:t>
            </a:r>
            <a:r>
              <a:rPr lang="zh-CN" altLang="en-US" smtClean="0"/>
              <a:t>和</a:t>
            </a:r>
            <a:r>
              <a:rPr lang="en-US" altLang="zh-CN" smtClean="0"/>
              <a:t>cout</a:t>
            </a:r>
            <a:r>
              <a:rPr lang="zh-CN" altLang="en-US" smtClean="0"/>
              <a:t>输入或输出。</a:t>
            </a:r>
          </a:p>
          <a:p>
            <a:pPr eaLnBrk="1" hangingPunct="1">
              <a:lnSpc>
                <a:spcPct val="150000"/>
              </a:lnSpc>
            </a:pPr>
            <a:r>
              <a:rPr lang="zh-CN" altLang="en-US" smtClean="0"/>
              <a:t>通过函数</a:t>
            </a:r>
            <a:r>
              <a:rPr lang="en-US" altLang="zh-CN" smtClean="0"/>
              <a:t>gets</a:t>
            </a:r>
            <a:r>
              <a:rPr lang="zh-CN" altLang="en-US" smtClean="0"/>
              <a:t>和</a:t>
            </a:r>
            <a:r>
              <a:rPr lang="en-US" altLang="zh-CN" smtClean="0"/>
              <a:t>puts</a:t>
            </a:r>
            <a:r>
              <a:rPr lang="zh-CN" altLang="en-US" smtClean="0"/>
              <a:t>输入输出。</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4466" name="Rectangle 2"/>
          <p:cNvSpPr>
            <a:spLocks noGrp="1" noChangeArrowheads="1"/>
          </p:cNvSpPr>
          <p:nvPr>
            <p:ph type="title"/>
          </p:nvPr>
        </p:nvSpPr>
        <p:spPr>
          <a:xfrm>
            <a:off x="685800" y="342900"/>
            <a:ext cx="7772400" cy="1143000"/>
          </a:xfrm>
        </p:spPr>
        <p:txBody>
          <a:bodyPr/>
          <a:lstStyle/>
          <a:p>
            <a:pPr eaLnBrk="1" hangingPunct="1">
              <a:defRPr/>
            </a:pPr>
            <a:r>
              <a:rPr lang="zh-CN" altLang="en-US" smtClean="0"/>
              <a:t>用</a:t>
            </a:r>
            <a:r>
              <a:rPr lang="en-US" altLang="zh-CN" smtClean="0"/>
              <a:t>cin</a:t>
            </a:r>
            <a:r>
              <a:rPr lang="zh-CN" altLang="en-US" smtClean="0"/>
              <a:t>和</a:t>
            </a:r>
            <a:r>
              <a:rPr lang="en-US" altLang="zh-CN" smtClean="0"/>
              <a:t>cout</a:t>
            </a:r>
          </a:p>
        </p:txBody>
      </p:sp>
      <p:sp>
        <p:nvSpPr>
          <p:cNvPr id="66563" name="Rectangle 3"/>
          <p:cNvSpPr>
            <a:spLocks noGrp="1" noChangeArrowheads="1"/>
          </p:cNvSpPr>
          <p:nvPr>
            <p:ph type="body" idx="1"/>
          </p:nvPr>
        </p:nvSpPr>
        <p:spPr>
          <a:xfrm>
            <a:off x="685800" y="1485900"/>
            <a:ext cx="7772400" cy="5054600"/>
          </a:xfrm>
        </p:spPr>
        <p:txBody>
          <a:bodyPr/>
          <a:lstStyle/>
          <a:p>
            <a:pPr eaLnBrk="1" hangingPunct="1"/>
            <a:r>
              <a:rPr lang="zh-CN" altLang="en-US" sz="2800" smtClean="0"/>
              <a:t>如定义了一个字符数组</a:t>
            </a:r>
            <a:r>
              <a:rPr lang="en-US" altLang="zh-CN" sz="2800" smtClean="0"/>
              <a:t>ch</a:t>
            </a:r>
            <a:r>
              <a:rPr lang="zh-CN" altLang="en-US" sz="2800" smtClean="0"/>
              <a:t>。要输入一个字符串放在</a:t>
            </a:r>
            <a:r>
              <a:rPr lang="en-US" altLang="zh-CN" sz="2800" smtClean="0"/>
              <a:t>ch</a:t>
            </a:r>
            <a:r>
              <a:rPr lang="zh-CN" altLang="en-US" sz="2800" smtClean="0"/>
              <a:t>中，可直接用</a:t>
            </a:r>
          </a:p>
          <a:p>
            <a:pPr eaLnBrk="1" hangingPunct="1">
              <a:buFont typeface="Wingdings" pitchFamily="2" charset="2"/>
              <a:buNone/>
            </a:pPr>
            <a:r>
              <a:rPr lang="zh-CN" altLang="en-US" sz="2800" smtClean="0"/>
              <a:t>          </a:t>
            </a:r>
            <a:r>
              <a:rPr lang="en-US" altLang="zh-CN" sz="2800" smtClean="0"/>
              <a:t>cin &gt;&gt; ch;</a:t>
            </a:r>
          </a:p>
          <a:p>
            <a:pPr eaLnBrk="1" hangingPunct="1">
              <a:buFont typeface="Wingdings" pitchFamily="2" charset="2"/>
              <a:buNone/>
            </a:pPr>
            <a:r>
              <a:rPr lang="en-US" altLang="zh-CN" sz="2800" smtClean="0"/>
              <a:t>    </a:t>
            </a:r>
            <a:r>
              <a:rPr lang="zh-CN" altLang="en-US" sz="2800" smtClean="0"/>
              <a:t>要输出</a:t>
            </a:r>
            <a:r>
              <a:rPr lang="en-US" altLang="zh-CN" sz="2800" smtClean="0"/>
              <a:t>ch</a:t>
            </a:r>
            <a:r>
              <a:rPr lang="zh-CN" altLang="en-US" sz="2800" smtClean="0"/>
              <a:t>的内容。可直接用</a:t>
            </a:r>
          </a:p>
          <a:p>
            <a:pPr eaLnBrk="1" hangingPunct="1">
              <a:buFont typeface="Wingdings" pitchFamily="2" charset="2"/>
              <a:buNone/>
            </a:pPr>
            <a:r>
              <a:rPr lang="zh-CN" altLang="en-US" sz="2800" smtClean="0"/>
              <a:t>          </a:t>
            </a:r>
            <a:r>
              <a:rPr lang="en-US" altLang="zh-CN" sz="2800" smtClean="0"/>
              <a:t>cout &lt;&lt; ch;</a:t>
            </a:r>
          </a:p>
          <a:p>
            <a:pPr eaLnBrk="1" hangingPunct="1"/>
            <a:r>
              <a:rPr lang="zh-CN" altLang="en-US" sz="2800" smtClean="0"/>
              <a:t>注意：</a:t>
            </a:r>
          </a:p>
          <a:p>
            <a:pPr lvl="1" eaLnBrk="1" hangingPunct="1"/>
            <a:r>
              <a:rPr lang="en-US" altLang="zh-CN" sz="2400" smtClean="0"/>
              <a:t>cin</a:t>
            </a:r>
            <a:r>
              <a:rPr lang="zh-CN" altLang="en-US" sz="2400" smtClean="0"/>
              <a:t>输入是以空格、回车或</a:t>
            </a:r>
            <a:r>
              <a:rPr lang="en-US" altLang="zh-CN" sz="2400" smtClean="0"/>
              <a:t>Tab</a:t>
            </a:r>
            <a:r>
              <a:rPr lang="zh-CN" altLang="en-US" sz="2400" smtClean="0"/>
              <a:t>键作为结束符。因此无法输入包含空白字符的字符串</a:t>
            </a:r>
          </a:p>
          <a:p>
            <a:pPr lvl="1" eaLnBrk="1" hangingPunct="1"/>
            <a:r>
              <a:rPr lang="zh-CN" altLang="en-US" sz="2400" smtClean="0"/>
              <a:t>在用</a:t>
            </a:r>
            <a:r>
              <a:rPr lang="en-US" altLang="zh-CN" sz="2400" smtClean="0"/>
              <a:t>cin</a:t>
            </a:r>
            <a:r>
              <a:rPr lang="zh-CN" altLang="en-US" sz="2400" smtClean="0"/>
              <a:t>输入时，要注意输入的字符串的长度不能超过数组的长度。因此，最好在输出的提示信息中告知允许的最长字符串长度。</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5490" name="Rectangle 2"/>
          <p:cNvSpPr>
            <a:spLocks noGrp="1" noChangeArrowheads="1"/>
          </p:cNvSpPr>
          <p:nvPr>
            <p:ph type="title"/>
          </p:nvPr>
        </p:nvSpPr>
        <p:spPr/>
        <p:txBody>
          <a:bodyPr/>
          <a:lstStyle/>
          <a:p>
            <a:pPr eaLnBrk="1" hangingPunct="1">
              <a:defRPr/>
            </a:pPr>
            <a:r>
              <a:rPr lang="zh-CN" altLang="en-US" smtClean="0"/>
              <a:t>函数</a:t>
            </a:r>
            <a:r>
              <a:rPr lang="en-US" altLang="zh-CN" smtClean="0"/>
              <a:t>gets</a:t>
            </a:r>
            <a:r>
              <a:rPr lang="zh-CN" altLang="en-US" smtClean="0"/>
              <a:t>和</a:t>
            </a:r>
            <a:r>
              <a:rPr lang="en-US" altLang="zh-CN" smtClean="0"/>
              <a:t>puts </a:t>
            </a:r>
          </a:p>
        </p:txBody>
      </p:sp>
      <p:sp>
        <p:nvSpPr>
          <p:cNvPr id="67587" name="Rectangle 3"/>
          <p:cNvSpPr>
            <a:spLocks noGrp="1" noChangeArrowheads="1"/>
          </p:cNvSpPr>
          <p:nvPr>
            <p:ph type="body" idx="1"/>
          </p:nvPr>
        </p:nvSpPr>
        <p:spPr>
          <a:xfrm>
            <a:off x="685800" y="1752600"/>
            <a:ext cx="7772400" cy="4838700"/>
          </a:xfrm>
        </p:spPr>
        <p:txBody>
          <a:bodyPr/>
          <a:lstStyle/>
          <a:p>
            <a:pPr eaLnBrk="1" hangingPunct="1">
              <a:lnSpc>
                <a:spcPct val="110000"/>
              </a:lnSpc>
            </a:pPr>
            <a:r>
              <a:rPr lang="en-US" altLang="zh-CN" dirty="0" smtClean="0"/>
              <a:t>gets</a:t>
            </a:r>
            <a:r>
              <a:rPr lang="zh-CN" altLang="en-US" dirty="0" smtClean="0"/>
              <a:t>函数</a:t>
            </a:r>
          </a:p>
          <a:p>
            <a:pPr lvl="1" eaLnBrk="1" hangingPunct="1">
              <a:lnSpc>
                <a:spcPct val="110000"/>
              </a:lnSpc>
            </a:pPr>
            <a:r>
              <a:rPr lang="zh-CN" altLang="en-US" dirty="0" smtClean="0"/>
              <a:t>从终端接受一个包含任意字符的字符串，直到遇到回车。 </a:t>
            </a:r>
          </a:p>
          <a:p>
            <a:pPr lvl="1" eaLnBrk="1" hangingPunct="1">
              <a:lnSpc>
                <a:spcPct val="110000"/>
              </a:lnSpc>
            </a:pPr>
            <a:r>
              <a:rPr lang="zh-CN" altLang="en-US" dirty="0" smtClean="0"/>
              <a:t>格式：</a:t>
            </a:r>
            <a:r>
              <a:rPr lang="en-US" altLang="zh-CN" dirty="0" smtClean="0"/>
              <a:t>gets</a:t>
            </a:r>
            <a:r>
              <a:rPr lang="zh-CN" altLang="en-US" dirty="0" smtClean="0"/>
              <a:t>（字符数组） </a:t>
            </a:r>
          </a:p>
          <a:p>
            <a:pPr eaLnBrk="1" hangingPunct="1">
              <a:lnSpc>
                <a:spcPct val="110000"/>
              </a:lnSpc>
            </a:pPr>
            <a:r>
              <a:rPr lang="en-US" altLang="zh-CN" dirty="0" smtClean="0"/>
              <a:t>puts</a:t>
            </a:r>
            <a:r>
              <a:rPr lang="zh-CN" altLang="en-US" dirty="0" smtClean="0"/>
              <a:t>函数</a:t>
            </a:r>
          </a:p>
          <a:p>
            <a:pPr lvl="1" eaLnBrk="1" hangingPunct="1">
              <a:lnSpc>
                <a:spcPct val="110000"/>
              </a:lnSpc>
            </a:pPr>
            <a:r>
              <a:rPr lang="zh-CN" altLang="en-US" dirty="0" smtClean="0"/>
              <a:t>将一个字符串（以‘</a:t>
            </a:r>
            <a:r>
              <a:rPr lang="en-US" altLang="zh-CN" dirty="0" smtClean="0"/>
              <a:t>\0’</a:t>
            </a:r>
            <a:r>
              <a:rPr lang="zh-CN" altLang="en-US" dirty="0" smtClean="0"/>
              <a:t>结束的字符序列）输出到终端 </a:t>
            </a:r>
          </a:p>
          <a:p>
            <a:pPr lvl="1" eaLnBrk="1" hangingPunct="1">
              <a:lnSpc>
                <a:spcPct val="110000"/>
              </a:lnSpc>
            </a:pPr>
            <a:r>
              <a:rPr lang="zh-CN" altLang="en-US" dirty="0" smtClean="0"/>
              <a:t>格式： </a:t>
            </a:r>
            <a:r>
              <a:rPr lang="en-US" altLang="zh-CN" dirty="0" smtClean="0"/>
              <a:t>puts</a:t>
            </a:r>
            <a:r>
              <a:rPr lang="zh-CN" altLang="en-US" dirty="0" smtClean="0"/>
              <a:t>（字符数组） </a:t>
            </a:r>
            <a:endParaRPr lang="en-US" altLang="zh-CN" dirty="0" smtClean="0"/>
          </a:p>
          <a:p>
            <a:pPr eaLnBrk="1" hangingPunct="1">
              <a:lnSpc>
                <a:spcPct val="110000"/>
              </a:lnSpc>
            </a:pPr>
            <a:r>
              <a:rPr lang="en-US" altLang="zh-CN" dirty="0" smtClean="0"/>
              <a:t>#include &lt;</a:t>
            </a:r>
            <a:r>
              <a:rPr lang="en-US" altLang="zh-CN" dirty="0" err="1" smtClean="0"/>
              <a:t>cstdio</a:t>
            </a:r>
            <a:r>
              <a:rPr lang="en-US" altLang="zh-CN" smtClean="0"/>
              <a:t>&gt;</a:t>
            </a:r>
          </a:p>
          <a:p>
            <a:pPr eaLnBrk="1" hangingPunct="1">
              <a:lnSpc>
                <a:spcPct val="110000"/>
              </a:lnSpc>
              <a:buNone/>
            </a:pPr>
            <a:endParaRPr lang="zh-CN" alt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函数</a:t>
            </a:r>
            <a:r>
              <a:rPr lang="en-US" altLang="zh-CN" dirty="0" err="1" smtClean="0"/>
              <a:t>cin.get</a:t>
            </a:r>
            <a:r>
              <a:rPr lang="en-US" altLang="zh-CN" dirty="0" smtClean="0"/>
              <a:t>()</a:t>
            </a:r>
            <a:r>
              <a:rPr lang="zh-CN" altLang="en-US" dirty="0" smtClean="0"/>
              <a:t>和</a:t>
            </a:r>
            <a:r>
              <a:rPr lang="en-US" altLang="zh-CN" dirty="0" err="1" smtClean="0"/>
              <a:t>cin.getline</a:t>
            </a:r>
            <a:r>
              <a:rPr lang="en-US" altLang="zh-CN" dirty="0" smtClean="0"/>
              <a:t>() </a:t>
            </a:r>
            <a:endParaRPr lang="zh-CN" altLang="en-US" dirty="0"/>
          </a:p>
        </p:txBody>
      </p:sp>
      <p:sp>
        <p:nvSpPr>
          <p:cNvPr id="67587" name="内容占位符 2"/>
          <p:cNvSpPr>
            <a:spLocks noGrp="1"/>
          </p:cNvSpPr>
          <p:nvPr>
            <p:ph idx="1"/>
          </p:nvPr>
        </p:nvSpPr>
        <p:spPr/>
        <p:txBody>
          <a:bodyPr/>
          <a:lstStyle/>
          <a:p>
            <a:r>
              <a:rPr lang="zh-CN" altLang="en-US" smtClean="0"/>
              <a:t>从终端接受一个包含任意字符的字符串</a:t>
            </a:r>
          </a:p>
          <a:p>
            <a:pPr lvl="1"/>
            <a:r>
              <a:rPr lang="en-US" altLang="zh-CN" smtClean="0"/>
              <a:t>cin.get</a:t>
            </a:r>
            <a:r>
              <a:rPr lang="zh-CN" altLang="en-US" smtClean="0"/>
              <a:t>（字符数组，长度，结束字符）</a:t>
            </a:r>
          </a:p>
          <a:p>
            <a:pPr lvl="1"/>
            <a:r>
              <a:rPr lang="en-US" altLang="zh-CN" smtClean="0"/>
              <a:t>cin.getline</a:t>
            </a:r>
            <a:r>
              <a:rPr lang="zh-CN" altLang="en-US" smtClean="0"/>
              <a:t>（字符数组，长度，结束字符） </a:t>
            </a:r>
          </a:p>
          <a:p>
            <a:pPr lvl="1"/>
            <a:r>
              <a:rPr lang="zh-CN" altLang="en-US" smtClean="0"/>
              <a:t>如：</a:t>
            </a:r>
            <a:r>
              <a:rPr lang="en-US" altLang="zh-CN" smtClean="0"/>
              <a:t>cin.get</a:t>
            </a:r>
            <a:r>
              <a:rPr lang="zh-CN" altLang="en-US" smtClean="0"/>
              <a:t>（</a:t>
            </a:r>
            <a:r>
              <a:rPr lang="en-US" altLang="zh-CN" smtClean="0"/>
              <a:t>s,  80,  ‘.’</a:t>
            </a:r>
            <a:r>
              <a:rPr lang="zh-CN" altLang="en-US" smtClean="0"/>
              <a:t>）  </a:t>
            </a:r>
          </a:p>
          <a:p>
            <a:r>
              <a:rPr lang="zh-CN" altLang="en-US" smtClean="0"/>
              <a:t>区别：</a:t>
            </a:r>
          </a:p>
          <a:p>
            <a:pPr lvl="1"/>
            <a:r>
              <a:rPr lang="en-US" altLang="zh-CN" smtClean="0"/>
              <a:t>cin.get</a:t>
            </a:r>
            <a:r>
              <a:rPr lang="zh-CN" altLang="en-US" smtClean="0"/>
              <a:t>将结束字符留在输入流中，而</a:t>
            </a:r>
            <a:r>
              <a:rPr lang="en-US" altLang="zh-CN" smtClean="0"/>
              <a:t>cin.getline</a:t>
            </a:r>
            <a:r>
              <a:rPr lang="zh-CN" altLang="en-US" smtClean="0"/>
              <a:t>将结束字符从输入流中删除</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9586" name="Rectangle 2"/>
          <p:cNvSpPr>
            <a:spLocks noGrp="1" noChangeArrowheads="1"/>
          </p:cNvSpPr>
          <p:nvPr>
            <p:ph type="title"/>
          </p:nvPr>
        </p:nvSpPr>
        <p:spPr/>
        <p:txBody>
          <a:bodyPr/>
          <a:lstStyle/>
          <a:p>
            <a:pPr eaLnBrk="1" hangingPunct="1">
              <a:defRPr/>
            </a:pPr>
            <a:r>
              <a:rPr lang="zh-CN" altLang="en-US" smtClean="0"/>
              <a:t>字符串</a:t>
            </a:r>
          </a:p>
        </p:txBody>
      </p:sp>
      <p:sp>
        <p:nvSpPr>
          <p:cNvPr id="68611" name="Rectangle 3"/>
          <p:cNvSpPr>
            <a:spLocks noGrp="1" noChangeArrowheads="1"/>
          </p:cNvSpPr>
          <p:nvPr>
            <p:ph type="body" idx="1"/>
          </p:nvPr>
        </p:nvSpPr>
        <p:spPr>
          <a:xfrm>
            <a:off x="1917700" y="1981200"/>
            <a:ext cx="4749800" cy="4114800"/>
          </a:xfrm>
        </p:spPr>
        <p:txBody>
          <a:bodyPr/>
          <a:lstStyle/>
          <a:p>
            <a:pPr eaLnBrk="1" hangingPunct="1">
              <a:lnSpc>
                <a:spcPct val="120000"/>
              </a:lnSpc>
            </a:pPr>
            <a:r>
              <a:rPr lang="zh-CN" altLang="en-US" smtClean="0"/>
              <a:t>字符串的存储及初始化</a:t>
            </a:r>
          </a:p>
          <a:p>
            <a:pPr eaLnBrk="1" hangingPunct="1">
              <a:lnSpc>
                <a:spcPct val="120000"/>
              </a:lnSpc>
            </a:pPr>
            <a:r>
              <a:rPr lang="zh-CN" altLang="en-US" smtClean="0"/>
              <a:t>字符串的输入输出</a:t>
            </a:r>
          </a:p>
          <a:p>
            <a:pPr eaLnBrk="1" hangingPunct="1">
              <a:lnSpc>
                <a:spcPct val="120000"/>
              </a:lnSpc>
            </a:pPr>
            <a:r>
              <a:rPr lang="zh-CN" altLang="en-US" smtClean="0"/>
              <a:t>字符串处理函数</a:t>
            </a:r>
          </a:p>
          <a:p>
            <a:pPr eaLnBrk="1" hangingPunct="1">
              <a:lnSpc>
                <a:spcPct val="120000"/>
              </a:lnSpc>
            </a:pPr>
            <a:r>
              <a:rPr lang="zh-CN" altLang="en-US" smtClean="0"/>
              <a:t>字符串应用</a:t>
            </a:r>
          </a:p>
        </p:txBody>
      </p:sp>
      <p:sp>
        <p:nvSpPr>
          <p:cNvPr id="68612" name="AutoShape 4"/>
          <p:cNvSpPr>
            <a:spLocks noChangeArrowheads="1"/>
          </p:cNvSpPr>
          <p:nvPr/>
        </p:nvSpPr>
        <p:spPr bwMode="auto">
          <a:xfrm rot="-5400000" flipH="1" flipV="1">
            <a:off x="6756400" y="220503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8613" name="AutoShape 5"/>
          <p:cNvSpPr>
            <a:spLocks noChangeArrowheads="1"/>
          </p:cNvSpPr>
          <p:nvPr/>
        </p:nvSpPr>
        <p:spPr bwMode="auto">
          <a:xfrm rot="-5400000" flipH="1" flipV="1">
            <a:off x="6743700" y="29210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68614" name="AutoShape 6"/>
          <p:cNvSpPr>
            <a:spLocks noChangeArrowheads="1"/>
          </p:cNvSpPr>
          <p:nvPr/>
        </p:nvSpPr>
        <p:spPr bwMode="auto">
          <a:xfrm rot="-5400000" flipH="1" flipV="1">
            <a:off x="6743700" y="358140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
        <p:nvSpPr>
          <p:cNvPr id="68615" name="AutoShape 7"/>
          <p:cNvSpPr>
            <a:spLocks noChangeArrowheads="1"/>
          </p:cNvSpPr>
          <p:nvPr/>
        </p:nvSpPr>
        <p:spPr bwMode="auto">
          <a:xfrm rot="-5400000" flipH="1" flipV="1">
            <a:off x="6769100" y="4254500"/>
            <a:ext cx="304800" cy="457200"/>
          </a:xfrm>
          <a:prstGeom prst="triangle">
            <a:avLst>
              <a:gd name="adj" fmla="val 50000"/>
            </a:avLst>
          </a:prstGeom>
          <a:solidFill>
            <a:schemeClr val="fo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6514" name="Rectangle 2"/>
          <p:cNvSpPr>
            <a:spLocks noGrp="1" noChangeArrowheads="1"/>
          </p:cNvSpPr>
          <p:nvPr>
            <p:ph type="title"/>
          </p:nvPr>
        </p:nvSpPr>
        <p:spPr/>
        <p:txBody>
          <a:bodyPr/>
          <a:lstStyle/>
          <a:p>
            <a:pPr eaLnBrk="1" hangingPunct="1">
              <a:defRPr/>
            </a:pPr>
            <a:r>
              <a:rPr lang="zh-CN" altLang="en-US" smtClean="0"/>
              <a:t>字符串处理函数 </a:t>
            </a:r>
          </a:p>
        </p:txBody>
      </p:sp>
      <p:sp>
        <p:nvSpPr>
          <p:cNvPr id="69635" name="Rectangle 184"/>
          <p:cNvSpPr>
            <a:spLocks noGrp="1" noChangeArrowheads="1"/>
          </p:cNvSpPr>
          <p:nvPr>
            <p:ph type="body" idx="1"/>
          </p:nvPr>
        </p:nvSpPr>
        <p:spPr/>
        <p:txBody>
          <a:bodyPr/>
          <a:lstStyle/>
          <a:p>
            <a:pPr eaLnBrk="1" hangingPunct="1">
              <a:lnSpc>
                <a:spcPct val="140000"/>
              </a:lnSpc>
            </a:pPr>
            <a:r>
              <a:rPr lang="zh-CN" altLang="en-US" smtClean="0"/>
              <a:t>字符串不能直接用系统的内置运算符进行操作</a:t>
            </a:r>
          </a:p>
          <a:p>
            <a:pPr eaLnBrk="1" hangingPunct="1">
              <a:lnSpc>
                <a:spcPct val="140000"/>
              </a:lnSpc>
            </a:pPr>
            <a:r>
              <a:rPr lang="en-US" altLang="zh-CN" smtClean="0"/>
              <a:t>C++</a:t>
            </a:r>
            <a:r>
              <a:rPr lang="zh-CN" altLang="en-US" smtClean="0"/>
              <a:t>的函数库中提供了一些用来处理字符串的函数。这些函数在库</a:t>
            </a:r>
            <a:r>
              <a:rPr lang="en-US" altLang="zh-CN" smtClean="0"/>
              <a:t>cstring</a:t>
            </a:r>
            <a:r>
              <a:rPr lang="zh-CN" altLang="en-US" smtClean="0"/>
              <a:t>中 </a:t>
            </a:r>
          </a:p>
          <a:p>
            <a:pPr eaLnBrk="1" hangingPunct="1">
              <a:lnSpc>
                <a:spcPct val="140000"/>
              </a:lnSpc>
            </a:pPr>
            <a:r>
              <a:rPr lang="en-US" altLang="zh-CN" smtClean="0"/>
              <a:t>C++</a:t>
            </a:r>
            <a:r>
              <a:rPr lang="zh-CN" altLang="en-US" smtClean="0"/>
              <a:t>还提供了一个</a:t>
            </a:r>
            <a:r>
              <a:rPr lang="en-US" altLang="zh-CN" smtClean="0"/>
              <a:t>string</a:t>
            </a:r>
            <a:r>
              <a:rPr lang="zh-CN" altLang="en-US" smtClean="0"/>
              <a:t>类来处理字符串</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02702" name="Group 46"/>
          <p:cNvGraphicFramePr>
            <a:graphicFrameLocks noGrp="1"/>
          </p:cNvGraphicFramePr>
          <p:nvPr/>
        </p:nvGraphicFramePr>
        <p:xfrm>
          <a:off x="368300" y="1038225"/>
          <a:ext cx="8509000" cy="5699760"/>
        </p:xfrm>
        <a:graphic>
          <a:graphicData uri="http://schemas.openxmlformats.org/drawingml/2006/table">
            <a:tbl>
              <a:tblPr/>
              <a:tblGrid>
                <a:gridCol w="2197100"/>
                <a:gridCol w="6311900"/>
              </a:tblGrid>
              <a:tr h="347663">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函数</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作用</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49250">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strcpy(dst, src)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将字符从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src</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拷贝到</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dst</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。函数的返回值是</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dst</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的地址</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47663">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strncpy(dst, src, 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至多从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src </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拷贝</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个字符到</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dst</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。函数的返回值是</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dst</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的地址</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47663">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strcat(dst, src)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将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src </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接到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dst </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后。函数的返回值是</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dst</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的地址</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47663">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strncat(dst, src, 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从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src </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至多取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 </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个字符接到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dst </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后。函数的返回值是</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dst</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的地址</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49250">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strlen(s)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a:t>
                      </a: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a:t>
                      </a: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的长度，</a:t>
                      </a:r>
                      <a:r>
                        <a:rPr kumimoji="1" lang="zh-CN" altLang="en-US" sz="2000" b="1" i="0" u="none" strike="noStrike" cap="none" normalizeH="0" baseline="0" dirty="0" smtClean="0">
                          <a:ln>
                            <a:noFill/>
                          </a:ln>
                          <a:solidFill>
                            <a:srgbClr val="FFC000"/>
                          </a:solidFill>
                          <a:effectLst/>
                          <a:latin typeface="Times New Roman" pitchFamily="18" charset="0"/>
                          <a:ea typeface="宋体" pitchFamily="2" charset="-122"/>
                          <a:cs typeface="Times New Roman" pitchFamily="18" charset="0"/>
                        </a:rPr>
                        <a:t>不含</a:t>
                      </a:r>
                      <a:r>
                        <a:rPr kumimoji="1" lang="en-US" altLang="zh-CN" sz="2000" b="1" i="0" u="none" strike="noStrike" cap="none" normalizeH="0" baseline="0" dirty="0" smtClean="0">
                          <a:ln>
                            <a:noFill/>
                          </a:ln>
                          <a:solidFill>
                            <a:srgbClr val="FFC000"/>
                          </a:solidFill>
                          <a:effectLst/>
                          <a:latin typeface="Times New Roman" pitchFamily="18" charset="0"/>
                          <a:ea typeface="宋体" pitchFamily="2" charset="-122"/>
                          <a:cs typeface="Times New Roman" pitchFamily="18" charset="0"/>
                        </a:rPr>
                        <a:t>'\0'</a:t>
                      </a:r>
                      <a:endParaRPr kumimoji="1" lang="zh-CN" altLang="en-US" sz="2000" b="1" i="0" u="none" strike="noStrike" cap="none" normalizeH="0" baseline="0" dirty="0" smtClean="0">
                        <a:ln>
                          <a:noFill/>
                        </a:ln>
                        <a:solidFill>
                          <a:srgbClr val="FFC000"/>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33413">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strcmp(s1, s2)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比较 </a:t>
                      </a: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s1 </a:t>
                      </a: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 </a:t>
                      </a: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s2</a:t>
                      </a: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。如 </a:t>
                      </a: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s1 &gt; s2 </a:t>
                      </a: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返回值为正数，</a:t>
                      </a: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s1=s2</a:t>
                      </a: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返回值为</a:t>
                      </a: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s1&lt;s2</a:t>
                      </a: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返回值为负数（</a:t>
                      </a:r>
                      <a:r>
                        <a:rPr kumimoji="1" lang="zh-CN" altLang="en-US" sz="2000" b="1" i="0" u="none" strike="noStrike" cap="none" normalizeH="0" baseline="0" dirty="0" smtClean="0">
                          <a:ln>
                            <a:noFill/>
                          </a:ln>
                          <a:solidFill>
                            <a:srgbClr val="FFC000"/>
                          </a:solidFill>
                          <a:effectLst/>
                          <a:latin typeface="Times New Roman" pitchFamily="18" charset="0"/>
                          <a:ea typeface="宋体" pitchFamily="2" charset="-122"/>
                          <a:cs typeface="Times New Roman" pitchFamily="18" charset="0"/>
                        </a:rPr>
                        <a:t>不一定是</a:t>
                      </a:r>
                      <a:r>
                        <a:rPr kumimoji="1" lang="en-US" altLang="zh-CN" sz="2000" b="1" i="0" u="none" strike="noStrike" cap="none" normalizeH="0" baseline="0" dirty="0" smtClean="0">
                          <a:ln>
                            <a:noFill/>
                          </a:ln>
                          <a:solidFill>
                            <a:srgbClr val="FFC000"/>
                          </a:solidFill>
                          <a:effectLst/>
                          <a:latin typeface="Times New Roman" pitchFamily="18" charset="0"/>
                          <a:ea typeface="宋体" pitchFamily="2" charset="-122"/>
                          <a:cs typeface="Times New Roman" pitchFamily="18" charset="0"/>
                        </a:rPr>
                        <a:t>1</a:t>
                      </a:r>
                      <a:r>
                        <a:rPr kumimoji="1" lang="zh-CN" altLang="en-US" sz="2000" b="1" i="0" u="none" strike="noStrike" cap="none" normalizeH="0" baseline="0" dirty="0" smtClean="0">
                          <a:ln>
                            <a:noFill/>
                          </a:ln>
                          <a:solidFill>
                            <a:srgbClr val="FFC000"/>
                          </a:solidFill>
                          <a:effectLst/>
                          <a:latin typeface="Times New Roman" pitchFamily="18" charset="0"/>
                          <a:ea typeface="宋体" pitchFamily="2" charset="-122"/>
                          <a:cs typeface="Times New Roman" pitchFamily="18" charset="0"/>
                        </a:rPr>
                        <a:t>，</a:t>
                      </a:r>
                      <a:r>
                        <a:rPr kumimoji="1" lang="en-US" altLang="zh-CN" sz="2000" b="1" i="0" u="none" strike="noStrike" cap="none" normalizeH="0" baseline="0" dirty="0" smtClean="0">
                          <a:ln>
                            <a:noFill/>
                          </a:ln>
                          <a:solidFill>
                            <a:srgbClr val="FFC000"/>
                          </a:solidFill>
                          <a:effectLst/>
                          <a:latin typeface="Times New Roman" pitchFamily="18" charset="0"/>
                          <a:ea typeface="宋体" pitchFamily="2" charset="-122"/>
                          <a:cs typeface="Times New Roman" pitchFamily="18" charset="0"/>
                        </a:rPr>
                        <a:t>0</a:t>
                      </a:r>
                      <a:r>
                        <a:rPr kumimoji="1" lang="zh-CN" altLang="en-US" sz="2000" b="1" i="0" u="none" strike="noStrike" cap="none" normalizeH="0" baseline="0" dirty="0" smtClean="0">
                          <a:ln>
                            <a:noFill/>
                          </a:ln>
                          <a:solidFill>
                            <a:srgbClr val="FFC000"/>
                          </a:solidFill>
                          <a:effectLst/>
                          <a:latin typeface="Times New Roman" pitchFamily="18" charset="0"/>
                          <a:ea typeface="宋体" pitchFamily="2" charset="-122"/>
                          <a:cs typeface="Times New Roman" pitchFamily="18" charset="0"/>
                        </a:rPr>
                        <a:t>，</a:t>
                      </a:r>
                      <a:r>
                        <a:rPr kumimoji="1" lang="en-US" altLang="zh-CN" sz="2000" b="1" i="0" u="none" strike="noStrike" cap="none" normalizeH="0" baseline="0" dirty="0" smtClean="0">
                          <a:ln>
                            <a:noFill/>
                          </a:ln>
                          <a:solidFill>
                            <a:srgbClr val="FFC000"/>
                          </a:solidFill>
                          <a:effectLst/>
                          <a:latin typeface="Times New Roman" pitchFamily="18" charset="0"/>
                          <a:ea typeface="宋体" pitchFamily="2" charset="-122"/>
                          <a:cs typeface="Times New Roman" pitchFamily="18" charset="0"/>
                        </a:rPr>
                        <a:t>-1</a:t>
                      </a:r>
                      <a:r>
                        <a:rPr kumimoji="1" lang="zh-CN" altLang="en-US"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47663">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strncmp(s1, s2, 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如 </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strcmp</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，但至多比较</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n</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个字符</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47663">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strchr(s, ch)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返回一个指向</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中第一次出现</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ch</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的地址</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49250">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strrchr(s, ch)</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返回一个指向</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中最后一次出现</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ch</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的地址</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47663">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strstr(s1, s2)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477838" marR="0" lvl="0" indent="-477838" algn="l" defTabSz="914400" rtl="0" eaLnBrk="1" fontAlgn="base" latinLnBrk="0" hangingPunct="1">
                        <a:lnSpc>
                          <a:spcPct val="11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返回一个指向</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s1</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中第一次出现</a:t>
                      </a:r>
                      <a:r>
                        <a:rPr kumimoji="1"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s2</a:t>
                      </a:r>
                      <a:r>
                        <a:rPr kumimoji="1"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的地址</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0610" name="Rectangle 2"/>
          <p:cNvSpPr>
            <a:spLocks noGrp="1" noChangeArrowheads="1"/>
          </p:cNvSpPr>
          <p:nvPr>
            <p:ph type="title"/>
          </p:nvPr>
        </p:nvSpPr>
        <p:spPr/>
        <p:txBody>
          <a:bodyPr/>
          <a:lstStyle/>
          <a:p>
            <a:pPr eaLnBrk="1" hangingPunct="1">
              <a:defRPr/>
            </a:pPr>
            <a:r>
              <a:rPr lang="zh-CN" altLang="en-US" smtClean="0"/>
              <a:t>字符串</a:t>
            </a:r>
          </a:p>
        </p:txBody>
      </p:sp>
      <p:sp>
        <p:nvSpPr>
          <p:cNvPr id="71683" name="Rectangle 3"/>
          <p:cNvSpPr>
            <a:spLocks noGrp="1" noChangeArrowheads="1"/>
          </p:cNvSpPr>
          <p:nvPr>
            <p:ph type="body" idx="1"/>
          </p:nvPr>
        </p:nvSpPr>
        <p:spPr>
          <a:xfrm>
            <a:off x="1917700" y="1981200"/>
            <a:ext cx="4749800" cy="4114800"/>
          </a:xfrm>
        </p:spPr>
        <p:txBody>
          <a:bodyPr/>
          <a:lstStyle/>
          <a:p>
            <a:pPr eaLnBrk="1" hangingPunct="1">
              <a:lnSpc>
                <a:spcPct val="120000"/>
              </a:lnSpc>
            </a:pPr>
            <a:r>
              <a:rPr lang="zh-CN" altLang="en-US" smtClean="0"/>
              <a:t>字符串的存储及初始化</a:t>
            </a:r>
          </a:p>
          <a:p>
            <a:pPr eaLnBrk="1" hangingPunct="1">
              <a:lnSpc>
                <a:spcPct val="120000"/>
              </a:lnSpc>
            </a:pPr>
            <a:r>
              <a:rPr lang="zh-CN" altLang="en-US" smtClean="0"/>
              <a:t>字符串的输入输出</a:t>
            </a:r>
          </a:p>
          <a:p>
            <a:pPr eaLnBrk="1" hangingPunct="1">
              <a:lnSpc>
                <a:spcPct val="120000"/>
              </a:lnSpc>
            </a:pPr>
            <a:r>
              <a:rPr lang="zh-CN" altLang="en-US" smtClean="0"/>
              <a:t>字符串处理函数</a:t>
            </a:r>
          </a:p>
          <a:p>
            <a:pPr eaLnBrk="1" hangingPunct="1">
              <a:lnSpc>
                <a:spcPct val="120000"/>
              </a:lnSpc>
            </a:pPr>
            <a:r>
              <a:rPr lang="zh-CN" altLang="en-US" smtClean="0"/>
              <a:t>字符串应用</a:t>
            </a:r>
          </a:p>
        </p:txBody>
      </p:sp>
      <p:sp>
        <p:nvSpPr>
          <p:cNvPr id="71684" name="AutoShape 4"/>
          <p:cNvSpPr>
            <a:spLocks noChangeArrowheads="1"/>
          </p:cNvSpPr>
          <p:nvPr/>
        </p:nvSpPr>
        <p:spPr bwMode="auto">
          <a:xfrm rot="-5400000" flipH="1" flipV="1">
            <a:off x="6756400" y="2205038"/>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1685" name="AutoShape 5"/>
          <p:cNvSpPr>
            <a:spLocks noChangeArrowheads="1"/>
          </p:cNvSpPr>
          <p:nvPr/>
        </p:nvSpPr>
        <p:spPr bwMode="auto">
          <a:xfrm rot="-5400000" flipH="1" flipV="1">
            <a:off x="6743700" y="29210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1686" name="AutoShape 6"/>
          <p:cNvSpPr>
            <a:spLocks noChangeArrowheads="1"/>
          </p:cNvSpPr>
          <p:nvPr/>
        </p:nvSpPr>
        <p:spPr bwMode="auto">
          <a:xfrm rot="-5400000" flipH="1" flipV="1">
            <a:off x="6743700" y="3581400"/>
            <a:ext cx="304800" cy="457200"/>
          </a:xfrm>
          <a:prstGeom prst="triangle">
            <a:avLst>
              <a:gd name="adj" fmla="val 50000"/>
            </a:avLst>
          </a:prstGeom>
          <a:solidFill>
            <a:srgbClr val="FF99CC"/>
          </a:solidFill>
          <a:ln w="9525">
            <a:solidFill>
              <a:srgbClr val="B2B2B2"/>
            </a:solidFill>
            <a:miter lim="800000"/>
            <a:headEnd/>
            <a:tailEnd/>
          </a:ln>
        </p:spPr>
        <p:txBody>
          <a:bodyPr wrap="none" anchor="ctr"/>
          <a:lstStyle/>
          <a:p>
            <a:endParaRPr lang="zh-CN" altLang="en-US"/>
          </a:p>
        </p:txBody>
      </p:sp>
      <p:sp>
        <p:nvSpPr>
          <p:cNvPr id="71687" name="AutoShape 7"/>
          <p:cNvSpPr>
            <a:spLocks noChangeArrowheads="1"/>
          </p:cNvSpPr>
          <p:nvPr/>
        </p:nvSpPr>
        <p:spPr bwMode="auto">
          <a:xfrm rot="-5400000" flipH="1" flipV="1">
            <a:off x="6769100" y="4254500"/>
            <a:ext cx="304800" cy="457200"/>
          </a:xfrm>
          <a:prstGeom prst="triangle">
            <a:avLst>
              <a:gd name="adj" fmla="val 50000"/>
            </a:avLst>
          </a:prstGeom>
          <a:solidFill>
            <a:schemeClr val="hlink"/>
          </a:solidFill>
          <a:ln w="9525">
            <a:solidFill>
              <a:srgbClr val="B2B2B2"/>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4706" name="Rectangle 2"/>
          <p:cNvSpPr>
            <a:spLocks noGrp="1" noChangeArrowheads="1"/>
          </p:cNvSpPr>
          <p:nvPr>
            <p:ph type="title"/>
          </p:nvPr>
        </p:nvSpPr>
        <p:spPr>
          <a:xfrm>
            <a:off x="685800" y="381000"/>
            <a:ext cx="7772400" cy="1143000"/>
          </a:xfrm>
        </p:spPr>
        <p:txBody>
          <a:bodyPr/>
          <a:lstStyle/>
          <a:p>
            <a:pPr marL="838200" indent="-838200" eaLnBrk="1" hangingPunct="1">
              <a:defRPr/>
            </a:pPr>
            <a:r>
              <a:rPr lang="zh-CN" altLang="en-US" smtClean="0"/>
              <a:t>字符串的应用</a:t>
            </a:r>
          </a:p>
        </p:txBody>
      </p:sp>
      <p:sp>
        <p:nvSpPr>
          <p:cNvPr id="72707" name="Rectangle 3"/>
          <p:cNvSpPr>
            <a:spLocks noGrp="1" noChangeArrowheads="1"/>
          </p:cNvSpPr>
          <p:nvPr>
            <p:ph type="body" idx="1"/>
          </p:nvPr>
        </p:nvSpPr>
        <p:spPr>
          <a:xfrm>
            <a:off x="495300" y="1524000"/>
            <a:ext cx="8648700" cy="5130800"/>
          </a:xfrm>
        </p:spPr>
        <p:txBody>
          <a:bodyPr/>
          <a:lstStyle/>
          <a:p>
            <a:pPr eaLnBrk="1" hangingPunct="1">
              <a:lnSpc>
                <a:spcPct val="120000"/>
              </a:lnSpc>
            </a:pPr>
            <a:r>
              <a:rPr lang="zh-CN" altLang="en-US" sz="2800" smtClean="0"/>
              <a:t>实例：输入一行文字，统计有多少个单词。单词和单词之间用空格分开。 </a:t>
            </a:r>
          </a:p>
          <a:p>
            <a:pPr eaLnBrk="1" hangingPunct="1">
              <a:lnSpc>
                <a:spcPct val="120000"/>
              </a:lnSpc>
            </a:pPr>
            <a:r>
              <a:rPr lang="zh-CN" altLang="en-US" sz="2800" smtClean="0"/>
              <a:t>解题关键：单词的数目可以由单词间的空格决定 </a:t>
            </a:r>
          </a:p>
          <a:p>
            <a:pPr eaLnBrk="1" hangingPunct="1">
              <a:lnSpc>
                <a:spcPct val="120000"/>
              </a:lnSpc>
            </a:pPr>
            <a:r>
              <a:rPr lang="zh-CN" altLang="en-US" sz="2800" smtClean="0"/>
              <a:t>解题思路：</a:t>
            </a:r>
          </a:p>
          <a:p>
            <a:pPr lvl="1" eaLnBrk="1" hangingPunct="1">
              <a:lnSpc>
                <a:spcPct val="120000"/>
              </a:lnSpc>
            </a:pPr>
            <a:r>
              <a:rPr lang="zh-CN" altLang="en-US" sz="2400" smtClean="0"/>
              <a:t>设置一个计数器</a:t>
            </a:r>
            <a:r>
              <a:rPr lang="en-US" altLang="zh-CN" sz="2400" smtClean="0"/>
              <a:t>num</a:t>
            </a:r>
            <a:r>
              <a:rPr lang="zh-CN" altLang="en-US" sz="2400" smtClean="0"/>
              <a:t>表示单词个数。开始时，</a:t>
            </a:r>
            <a:r>
              <a:rPr lang="en-US" altLang="zh-CN" sz="2400" smtClean="0"/>
              <a:t>num=0</a:t>
            </a:r>
            <a:r>
              <a:rPr lang="zh-CN" altLang="en-US" sz="2400" smtClean="0"/>
              <a:t>。</a:t>
            </a:r>
          </a:p>
          <a:p>
            <a:pPr lvl="1" eaLnBrk="1" hangingPunct="1">
              <a:lnSpc>
                <a:spcPct val="120000"/>
              </a:lnSpc>
            </a:pPr>
            <a:r>
              <a:rPr lang="zh-CN" altLang="en-US" sz="2400" smtClean="0"/>
              <a:t>从头到尾扫描字符串。当发现当前字符为非空格，而当前字符以前的字符是空格，则表示找到了一个新的单词，</a:t>
            </a:r>
            <a:r>
              <a:rPr lang="en-US" altLang="zh-CN" sz="2400" smtClean="0"/>
              <a:t>num</a:t>
            </a:r>
            <a:r>
              <a:rPr lang="zh-CN" altLang="en-US" sz="2400" smtClean="0"/>
              <a:t>加</a:t>
            </a:r>
            <a:r>
              <a:rPr lang="en-US" altLang="zh-CN" sz="2400" smtClean="0"/>
              <a:t>1</a:t>
            </a:r>
            <a:r>
              <a:rPr lang="zh-CN" altLang="en-US" sz="2400" smtClean="0"/>
              <a:t>。</a:t>
            </a:r>
          </a:p>
          <a:p>
            <a:pPr lvl="1" eaLnBrk="1" hangingPunct="1">
              <a:lnSpc>
                <a:spcPct val="120000"/>
              </a:lnSpc>
            </a:pPr>
            <a:r>
              <a:rPr lang="zh-CN" altLang="en-US" sz="2400" smtClean="0"/>
              <a:t>当整个字符串扫描结束后，</a:t>
            </a:r>
            <a:r>
              <a:rPr lang="en-US" altLang="zh-CN" sz="2400" smtClean="0"/>
              <a:t>num</a:t>
            </a:r>
            <a:r>
              <a:rPr lang="zh-CN" altLang="en-US" sz="2400" smtClean="0"/>
              <a:t>中的值就是单词数。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4"/>
          <p:cNvSpPr txBox="1">
            <a:spLocks noChangeArrowheads="1"/>
          </p:cNvSpPr>
          <p:nvPr/>
        </p:nvSpPr>
        <p:spPr bwMode="auto">
          <a:xfrm>
            <a:off x="355600" y="998538"/>
            <a:ext cx="8597900" cy="5578475"/>
          </a:xfrm>
          <a:prstGeom prst="rect">
            <a:avLst/>
          </a:prstGeom>
          <a:noFill/>
          <a:ln w="9525">
            <a:solidFill>
              <a:schemeClr val="tx1"/>
            </a:solidFill>
            <a:miter lim="800000"/>
            <a:headEnd/>
            <a:tailEnd/>
          </a:ln>
        </p:spPr>
        <p:txBody>
          <a:bodyPr>
            <a:spAutoFit/>
          </a:bodyPr>
          <a:lstStyle/>
          <a:p>
            <a:pPr algn="just"/>
            <a:r>
              <a:rPr lang="en-US" altLang="zh-CN" sz="2400" b="1">
                <a:latin typeface="Times New Roman" pitchFamily="18" charset="0"/>
                <a:ea typeface="宋体" charset="-122"/>
              </a:rPr>
              <a:t>int main()</a:t>
            </a:r>
          </a:p>
          <a:p>
            <a:pPr algn="just"/>
            <a:r>
              <a:rPr lang="en-US" altLang="zh-CN" sz="2400" b="1">
                <a:latin typeface="Times New Roman" pitchFamily="18" charset="0"/>
                <a:ea typeface="宋体" charset="-122"/>
              </a:rPr>
              <a:t>{ char sentence[80], prev = ' '; //prev </a:t>
            </a:r>
            <a:r>
              <a:rPr lang="zh-CN" altLang="en-US" sz="2400" b="1">
                <a:latin typeface="Times New Roman" pitchFamily="18" charset="0"/>
                <a:ea typeface="宋体" charset="-122"/>
              </a:rPr>
              <a:t>表示当前字符的前一字符</a:t>
            </a:r>
          </a:p>
          <a:p>
            <a:pPr algn="just"/>
            <a:r>
              <a:rPr lang="zh-CN" altLang="en-US" sz="2400" b="1">
                <a:latin typeface="Times New Roman" pitchFamily="18" charset="0"/>
                <a:ea typeface="宋体" charset="-122"/>
              </a:rPr>
              <a:t>  </a:t>
            </a:r>
            <a:r>
              <a:rPr lang="en-US" altLang="zh-CN" sz="2400" b="1">
                <a:latin typeface="Times New Roman" pitchFamily="18" charset="0"/>
                <a:ea typeface="宋体" charset="-122"/>
              </a:rPr>
              <a:t>int i, num = 0;</a:t>
            </a:r>
          </a:p>
          <a:p>
            <a:pPr algn="just"/>
            <a:endParaRPr lang="en-US" altLang="zh-CN" sz="2400" b="1">
              <a:latin typeface="Times New Roman" pitchFamily="18" charset="0"/>
              <a:ea typeface="宋体" charset="-122"/>
            </a:endParaRPr>
          </a:p>
          <a:p>
            <a:pPr algn="just"/>
            <a:r>
              <a:rPr lang="en-US" altLang="zh-CN" sz="2400" b="1">
                <a:latin typeface="Times New Roman" pitchFamily="18" charset="0"/>
                <a:ea typeface="宋体" charset="-122"/>
              </a:rPr>
              <a:t>  gets(sentence);</a:t>
            </a:r>
          </a:p>
          <a:p>
            <a:pPr algn="just"/>
            <a:endParaRPr lang="en-US" altLang="zh-CN" sz="2400" b="1">
              <a:latin typeface="Times New Roman" pitchFamily="18" charset="0"/>
              <a:ea typeface="宋体" charset="-122"/>
            </a:endParaRPr>
          </a:p>
          <a:p>
            <a:pPr algn="just"/>
            <a:r>
              <a:rPr lang="en-US" altLang="zh-CN" sz="2400" b="1">
                <a:latin typeface="Times New Roman" pitchFamily="18" charset="0"/>
                <a:ea typeface="宋体" charset="-122"/>
              </a:rPr>
              <a:t>  for (i = 0; sentence[i] != '\0'; ++i) {</a:t>
            </a:r>
          </a:p>
          <a:p>
            <a:pPr algn="just"/>
            <a:r>
              <a:rPr lang="en-US" altLang="zh-CN" sz="2400" b="1">
                <a:latin typeface="Times New Roman" pitchFamily="18" charset="0"/>
                <a:ea typeface="宋体" charset="-122"/>
              </a:rPr>
              <a:t>      if (prev == ' ' &amp;&amp; sentence[i] != </a:t>
            </a:r>
            <a:r>
              <a:rPr lang="pt-BR" altLang="zh-CN" sz="2400" b="1">
                <a:latin typeface="Times New Roman" pitchFamily="18" charset="0"/>
                <a:ea typeface="宋体" charset="-122"/>
              </a:rPr>
              <a:t>' ') ++num;</a:t>
            </a:r>
          </a:p>
          <a:p>
            <a:pPr algn="just"/>
            <a:r>
              <a:rPr lang="pt-BR" altLang="zh-CN" sz="2400" b="1">
                <a:latin typeface="Times New Roman" pitchFamily="18" charset="0"/>
                <a:ea typeface="宋体" charset="-122"/>
              </a:rPr>
              <a:t>      prev = sentence[i];</a:t>
            </a:r>
          </a:p>
          <a:p>
            <a:pPr algn="just"/>
            <a:r>
              <a:rPr lang="pt-BR" altLang="zh-CN" sz="2400" b="1">
                <a:latin typeface="Times New Roman" pitchFamily="18" charset="0"/>
                <a:ea typeface="宋体" charset="-122"/>
              </a:rPr>
              <a:t>     </a:t>
            </a:r>
            <a:r>
              <a:rPr lang="en-US" altLang="zh-CN" sz="2400" b="1">
                <a:latin typeface="Times New Roman" pitchFamily="18" charset="0"/>
                <a:ea typeface="宋体" charset="-122"/>
              </a:rPr>
              <a:t>}</a:t>
            </a:r>
          </a:p>
          <a:p>
            <a:pPr algn="just"/>
            <a:r>
              <a:rPr lang="en-US" altLang="zh-CN" sz="2400" b="1">
                <a:latin typeface="Times New Roman" pitchFamily="18" charset="0"/>
                <a:ea typeface="宋体" charset="-122"/>
              </a:rPr>
              <a:t>	  </a:t>
            </a:r>
          </a:p>
          <a:p>
            <a:pPr algn="just"/>
            <a:r>
              <a:rPr lang="en-US" altLang="zh-CN" sz="2400" b="1">
                <a:latin typeface="Times New Roman" pitchFamily="18" charset="0"/>
                <a:ea typeface="宋体" charset="-122"/>
              </a:rPr>
              <a:t>  cout &lt;&lt; "</a:t>
            </a:r>
            <a:r>
              <a:rPr lang="zh-CN" altLang="en-US" sz="2400" b="1">
                <a:latin typeface="Times New Roman" pitchFamily="18" charset="0"/>
                <a:ea typeface="宋体" charset="-122"/>
              </a:rPr>
              <a:t>单词个数为：</a:t>
            </a:r>
            <a:r>
              <a:rPr lang="en-US" altLang="zh-CN" sz="2400" b="1">
                <a:latin typeface="Times New Roman" pitchFamily="18" charset="0"/>
                <a:ea typeface="宋体" charset="-122"/>
              </a:rPr>
              <a:t>" &lt;&lt; num &lt;&lt; endl;</a:t>
            </a:r>
          </a:p>
          <a:p>
            <a:pPr algn="just"/>
            <a:r>
              <a:rPr lang="en-US" altLang="zh-CN" sz="2400" b="1">
                <a:latin typeface="Times New Roman" pitchFamily="18" charset="0"/>
                <a:ea typeface="宋体" charset="-122"/>
              </a:rPr>
              <a:t>  </a:t>
            </a:r>
          </a:p>
          <a:p>
            <a:pPr algn="just"/>
            <a:r>
              <a:rPr lang="en-US" altLang="zh-CN" sz="2400" b="1">
                <a:latin typeface="Times New Roman" pitchFamily="18" charset="0"/>
                <a:ea typeface="宋体" charset="-122"/>
              </a:rPr>
              <a:t>  return 0;</a:t>
            </a:r>
          </a:p>
          <a:p>
            <a:pPr algn="just"/>
            <a:r>
              <a:rPr lang="en-US" altLang="zh-CN" sz="2400" b="1">
                <a:latin typeface="Times New Roman" pitchFamily="18" charset="0"/>
                <a:ea typeface="宋体" charset="-122"/>
              </a:rPr>
              <a:t> }</a:t>
            </a:r>
            <a:endParaRPr lang="en-US" altLang="zh-CN" sz="2400" b="1"/>
          </a:p>
        </p:txBody>
      </p:sp>
      <p:sp>
        <p:nvSpPr>
          <p:cNvPr id="73731" name="AutoShape 5"/>
          <p:cNvSpPr>
            <a:spLocks noChangeArrowheads="1"/>
          </p:cNvSpPr>
          <p:nvPr/>
        </p:nvSpPr>
        <p:spPr bwMode="auto">
          <a:xfrm>
            <a:off x="3148013" y="2098675"/>
            <a:ext cx="3238500" cy="344488"/>
          </a:xfrm>
          <a:prstGeom prst="wedgeRoundRectCallout">
            <a:avLst>
              <a:gd name="adj1" fmla="val -65491"/>
              <a:gd name="adj2" fmla="val 100231"/>
              <a:gd name="adj3" fmla="val 16667"/>
            </a:avLst>
          </a:prstGeom>
          <a:noFill/>
          <a:ln w="12700" cap="sq" algn="ctr">
            <a:solidFill>
              <a:schemeClr val="tx1"/>
            </a:solidFill>
            <a:miter lim="800000"/>
            <a:headEnd type="none" w="sm" len="sm"/>
            <a:tailEnd type="none" w="sm" len="sm"/>
          </a:ln>
        </p:spPr>
        <p:txBody>
          <a:bodyPr lIns="0" rIns="0" anchor="ctr"/>
          <a:lstStyle/>
          <a:p>
            <a:pPr algn="ctr"/>
            <a:r>
              <a:rPr lang="zh-CN" altLang="en-US" sz="2400" b="1">
                <a:latin typeface="楷体_GB2312" pitchFamily="49" charset="-122"/>
                <a:ea typeface="楷体_GB2312" pitchFamily="49" charset="-122"/>
              </a:rPr>
              <a:t>一定要用</a:t>
            </a:r>
            <a:r>
              <a:rPr lang="en-US" altLang="zh-CN" sz="2400" b="1">
                <a:latin typeface="楷体_GB2312" pitchFamily="49" charset="-122"/>
                <a:ea typeface="楷体_GB2312" pitchFamily="49" charset="-122"/>
              </a:rPr>
              <a:t>gets</a:t>
            </a:r>
            <a:r>
              <a:rPr lang="zh-CN" altLang="en-US" sz="2400" b="1">
                <a:latin typeface="楷体_GB2312" pitchFamily="49" charset="-122"/>
                <a:ea typeface="楷体_GB2312" pitchFamily="49" charset="-122"/>
              </a:rPr>
              <a:t>输入</a:t>
            </a:r>
          </a:p>
        </p:txBody>
      </p:sp>
      <p:sp>
        <p:nvSpPr>
          <p:cNvPr id="73732" name="AutoShape 6"/>
          <p:cNvSpPr>
            <a:spLocks noChangeArrowheads="1"/>
          </p:cNvSpPr>
          <p:nvPr/>
        </p:nvSpPr>
        <p:spPr bwMode="auto">
          <a:xfrm>
            <a:off x="4616450" y="2757488"/>
            <a:ext cx="3103563" cy="376237"/>
          </a:xfrm>
          <a:prstGeom prst="wedgeRoundRectCallout">
            <a:avLst>
              <a:gd name="adj1" fmla="val -90153"/>
              <a:gd name="adj2" fmla="val 101477"/>
              <a:gd name="adj3" fmla="val 16667"/>
            </a:avLst>
          </a:prstGeom>
          <a:noFill/>
          <a:ln w="12700" cap="sq" algn="ctr">
            <a:solidFill>
              <a:schemeClr val="tx1"/>
            </a:solidFill>
            <a:miter lim="800000"/>
            <a:headEnd type="none" w="sm" len="sm"/>
            <a:tailEnd type="none" w="sm" len="sm"/>
          </a:ln>
        </p:spPr>
        <p:txBody>
          <a:bodyPr anchor="ctr"/>
          <a:lstStyle/>
          <a:p>
            <a:pPr algn="ctr"/>
            <a:r>
              <a:rPr lang="zh-CN" altLang="en-US" sz="2400" b="1">
                <a:latin typeface="楷体_GB2312" pitchFamily="49" charset="-122"/>
                <a:ea typeface="楷体_GB2312" pitchFamily="49" charset="-122"/>
              </a:rPr>
              <a:t>直接用</a:t>
            </a:r>
            <a:r>
              <a:rPr lang="en-US" altLang="zh-CN" sz="2400" b="1">
                <a:latin typeface="楷体_GB2312" pitchFamily="49" charset="-122"/>
                <a:ea typeface="楷体_GB2312" pitchFamily="49" charset="-122"/>
              </a:rPr>
              <a:t>sentence[i]</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22" name="Rectangle 2"/>
          <p:cNvSpPr>
            <a:spLocks noGrp="1" noChangeArrowheads="1"/>
          </p:cNvSpPr>
          <p:nvPr>
            <p:ph type="title"/>
          </p:nvPr>
        </p:nvSpPr>
        <p:spPr>
          <a:xfrm>
            <a:off x="685800" y="944563"/>
            <a:ext cx="7772400" cy="1143000"/>
          </a:xfrm>
        </p:spPr>
        <p:txBody>
          <a:bodyPr/>
          <a:lstStyle/>
          <a:p>
            <a:pPr eaLnBrk="1" hangingPunct="1">
              <a:defRPr/>
            </a:pPr>
            <a:r>
              <a:rPr lang="zh-CN" altLang="en-US" smtClean="0"/>
              <a:t>数组在内存中</a:t>
            </a:r>
          </a:p>
        </p:txBody>
      </p:sp>
      <p:sp>
        <p:nvSpPr>
          <p:cNvPr id="14339" name="Rectangle 3"/>
          <p:cNvSpPr>
            <a:spLocks noGrp="1" noChangeArrowheads="1"/>
          </p:cNvSpPr>
          <p:nvPr>
            <p:ph type="body" idx="1"/>
          </p:nvPr>
        </p:nvSpPr>
        <p:spPr>
          <a:xfrm>
            <a:off x="685800" y="2108200"/>
            <a:ext cx="7772400" cy="4505325"/>
          </a:xfrm>
        </p:spPr>
        <p:txBody>
          <a:bodyPr/>
          <a:lstStyle/>
          <a:p>
            <a:pPr eaLnBrk="1" hangingPunct="1">
              <a:lnSpc>
                <a:spcPct val="155000"/>
              </a:lnSpc>
            </a:pPr>
            <a:r>
              <a:rPr lang="zh-CN" altLang="en-US" dirty="0" smtClean="0"/>
              <a:t>定义数组就是定义了一块连续的空间，空间的大小等于元素数*每个元素所占的空间大小。</a:t>
            </a:r>
          </a:p>
          <a:p>
            <a:pPr eaLnBrk="1" hangingPunct="1">
              <a:lnSpc>
                <a:spcPct val="155000"/>
              </a:lnSpc>
            </a:pPr>
            <a:r>
              <a:rPr lang="zh-CN" altLang="en-US" dirty="0" smtClean="0"/>
              <a:t>数组元素按序存放在这块空间中。</a:t>
            </a:r>
            <a:endParaRPr lang="en-US" altLang="zh-CN" dirty="0" smtClean="0"/>
          </a:p>
          <a:p>
            <a:pPr eaLnBrk="1" hangingPunct="1">
              <a:lnSpc>
                <a:spcPct val="155000"/>
              </a:lnSpc>
            </a:pPr>
            <a:r>
              <a:rPr lang="zh-CN" altLang="en-US" dirty="0" smtClean="0"/>
              <a:t>数组名记录了这块空间的起始地址</a:t>
            </a:r>
          </a:p>
          <a:p>
            <a:pPr eaLnBrk="1" hangingPunct="1">
              <a:lnSpc>
                <a:spcPct val="155000"/>
              </a:lnSpc>
            </a:pPr>
            <a:endParaRPr lang="zh-CN" altLang="en-US"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6754" name="Rectangle 2"/>
          <p:cNvSpPr>
            <a:spLocks noGrp="1" noChangeArrowheads="1"/>
          </p:cNvSpPr>
          <p:nvPr>
            <p:ph type="title"/>
          </p:nvPr>
        </p:nvSpPr>
        <p:spPr>
          <a:xfrm>
            <a:off x="685800" y="279400"/>
            <a:ext cx="7772400" cy="1143000"/>
          </a:xfrm>
        </p:spPr>
        <p:txBody>
          <a:bodyPr/>
          <a:lstStyle/>
          <a:p>
            <a:pPr marL="838200" indent="-838200" eaLnBrk="1" hangingPunct="1">
              <a:defRPr/>
            </a:pPr>
            <a:r>
              <a:rPr lang="zh-CN" altLang="en-US" smtClean="0"/>
              <a:t>总结</a:t>
            </a:r>
          </a:p>
        </p:txBody>
      </p:sp>
      <p:sp>
        <p:nvSpPr>
          <p:cNvPr id="74755" name="Rectangle 3"/>
          <p:cNvSpPr>
            <a:spLocks noGrp="1" noChangeArrowheads="1"/>
          </p:cNvSpPr>
          <p:nvPr>
            <p:ph type="body" idx="1"/>
          </p:nvPr>
        </p:nvSpPr>
        <p:spPr>
          <a:xfrm>
            <a:off x="254000" y="1422400"/>
            <a:ext cx="8648700" cy="5245100"/>
          </a:xfrm>
        </p:spPr>
        <p:txBody>
          <a:bodyPr/>
          <a:lstStyle/>
          <a:p>
            <a:pPr eaLnBrk="1" hangingPunct="1">
              <a:lnSpc>
                <a:spcPct val="130000"/>
              </a:lnSpc>
            </a:pPr>
            <a:r>
              <a:rPr lang="zh-CN" altLang="en-US" sz="2400" smtClean="0"/>
              <a:t>数组通常用来存储具有同一数据类型并且按顺序排列的一系列数据。数组中的每一个值称作元素，通常用下标值表示它在数组中的位置。在</a:t>
            </a:r>
            <a:r>
              <a:rPr lang="en-US" altLang="zh-CN" sz="2400" smtClean="0"/>
              <a:t>C++</a:t>
            </a:r>
            <a:r>
              <a:rPr lang="zh-CN" altLang="en-US" sz="2400" smtClean="0"/>
              <a:t>中，下标是从</a:t>
            </a:r>
            <a:r>
              <a:rPr lang="en-US" altLang="zh-CN" sz="2400" smtClean="0"/>
              <a:t>0</a:t>
            </a:r>
            <a:r>
              <a:rPr lang="zh-CN" altLang="en-US" sz="2400" smtClean="0"/>
              <a:t>开始的。</a:t>
            </a:r>
          </a:p>
          <a:p>
            <a:pPr eaLnBrk="1" hangingPunct="1">
              <a:lnSpc>
                <a:spcPct val="130000"/>
              </a:lnSpc>
            </a:pPr>
            <a:r>
              <a:rPr lang="zh-CN" altLang="en-US" sz="2400" smtClean="0"/>
              <a:t>定义一个数组时，必须定义数组的大小，而且它必须是常量</a:t>
            </a:r>
          </a:p>
          <a:p>
            <a:pPr eaLnBrk="1" hangingPunct="1">
              <a:lnSpc>
                <a:spcPct val="130000"/>
              </a:lnSpc>
            </a:pPr>
            <a:r>
              <a:rPr lang="zh-CN" altLang="en-US" sz="2400" smtClean="0"/>
              <a:t>数组中的元素一般用数组名后加用方括号括起来的下标表示</a:t>
            </a:r>
          </a:p>
          <a:p>
            <a:pPr eaLnBrk="1" hangingPunct="1">
              <a:lnSpc>
                <a:spcPct val="130000"/>
              </a:lnSpc>
            </a:pPr>
            <a:r>
              <a:rPr lang="zh-CN" altLang="en-US" sz="2400" smtClean="0"/>
              <a:t>数组元素通常是连续存储的。第一个元素的地址称为基地址</a:t>
            </a:r>
          </a:p>
          <a:p>
            <a:pPr eaLnBrk="1" hangingPunct="1">
              <a:lnSpc>
                <a:spcPct val="130000"/>
              </a:lnSpc>
            </a:pPr>
            <a:r>
              <a:rPr lang="zh-CN" altLang="en-US" sz="2400" smtClean="0"/>
              <a:t>数组的下标可以是任意的计算结果可以自动转换成整型数的表达式，包括整型，字符型或者枚举型。</a:t>
            </a:r>
          </a:p>
          <a:p>
            <a:pPr eaLnBrk="1" hangingPunct="1">
              <a:lnSpc>
                <a:spcPct val="130000"/>
              </a:lnSpc>
            </a:pPr>
            <a:r>
              <a:rPr lang="zh-CN" altLang="en-US" sz="2400" smtClean="0"/>
              <a:t>可以定义数组是多维的。多维数组可以看成数组的数组。</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8146" name="Rectangle 2"/>
          <p:cNvSpPr>
            <a:spLocks noGrp="1" noChangeArrowheads="1"/>
          </p:cNvSpPr>
          <p:nvPr>
            <p:ph type="title"/>
          </p:nvPr>
        </p:nvSpPr>
        <p:spPr>
          <a:xfrm>
            <a:off x="685800" y="441325"/>
            <a:ext cx="7772400" cy="1143000"/>
          </a:xfrm>
        </p:spPr>
        <p:txBody>
          <a:bodyPr/>
          <a:lstStyle/>
          <a:p>
            <a:pPr eaLnBrk="1" hangingPunct="1">
              <a:defRPr/>
            </a:pPr>
            <a:r>
              <a:rPr lang="zh-CN" altLang="en-US" smtClean="0"/>
              <a:t>为数组分配空间</a:t>
            </a:r>
          </a:p>
        </p:txBody>
      </p:sp>
      <p:sp>
        <p:nvSpPr>
          <p:cNvPr id="15363" name="Rectangle 3"/>
          <p:cNvSpPr>
            <a:spLocks noGrp="1" noChangeArrowheads="1"/>
          </p:cNvSpPr>
          <p:nvPr>
            <p:ph type="body" idx="1"/>
          </p:nvPr>
        </p:nvSpPr>
        <p:spPr>
          <a:xfrm>
            <a:off x="685800" y="1584325"/>
            <a:ext cx="7772400" cy="5273675"/>
          </a:xfrm>
        </p:spPr>
        <p:txBody>
          <a:bodyPr/>
          <a:lstStyle/>
          <a:p>
            <a:pPr eaLnBrk="1" hangingPunct="1">
              <a:lnSpc>
                <a:spcPct val="130000"/>
              </a:lnSpc>
            </a:pPr>
            <a:r>
              <a:rPr lang="zh-CN" altLang="en-US" sz="2800" smtClean="0"/>
              <a:t>如： </a:t>
            </a:r>
            <a:r>
              <a:rPr lang="en-US" altLang="zh-CN" sz="2800" smtClean="0"/>
              <a:t>int  intarray[5];</a:t>
            </a:r>
            <a:r>
              <a:rPr lang="zh-CN" altLang="en-US" sz="2800" smtClean="0"/>
              <a:t>占用了</a:t>
            </a:r>
            <a:r>
              <a:rPr lang="en-US" altLang="zh-CN" sz="2800" smtClean="0"/>
              <a:t>20</a:t>
            </a:r>
            <a:r>
              <a:rPr lang="zh-CN" altLang="en-US" sz="2800" smtClean="0"/>
              <a:t>个字节，因为每个整型数占四个字节。如给</a:t>
            </a:r>
            <a:r>
              <a:rPr lang="en-US" altLang="zh-CN" sz="2800" smtClean="0"/>
              <a:t>intarray[3]</a:t>
            </a:r>
            <a:r>
              <a:rPr lang="zh-CN" altLang="en-US" sz="2800" smtClean="0"/>
              <a:t>赋值为</a:t>
            </a:r>
            <a:r>
              <a:rPr lang="en-US" altLang="zh-CN" sz="2800" smtClean="0"/>
              <a:t>3</a:t>
            </a:r>
            <a:r>
              <a:rPr lang="zh-CN" altLang="en-US" sz="2800" smtClean="0"/>
              <a:t>，如果这块空间的起始地址为</a:t>
            </a:r>
            <a:r>
              <a:rPr lang="en-US" altLang="zh-CN" sz="2800" smtClean="0"/>
              <a:t>100</a:t>
            </a:r>
            <a:r>
              <a:rPr lang="zh-CN" altLang="en-US" sz="2800" smtClean="0"/>
              <a:t>，那么在内存中的情况是：</a:t>
            </a:r>
          </a:p>
          <a:p>
            <a:pPr eaLnBrk="1" hangingPunct="1">
              <a:lnSpc>
                <a:spcPct val="130000"/>
              </a:lnSpc>
            </a:pPr>
            <a:endParaRPr lang="zh-CN" altLang="en-US" sz="2800" smtClean="0"/>
          </a:p>
          <a:p>
            <a:pPr eaLnBrk="1" hangingPunct="1">
              <a:lnSpc>
                <a:spcPct val="130000"/>
              </a:lnSpc>
            </a:pPr>
            <a:endParaRPr lang="zh-CN" altLang="en-US" sz="2800" smtClean="0"/>
          </a:p>
          <a:p>
            <a:pPr eaLnBrk="1" hangingPunct="1">
              <a:lnSpc>
                <a:spcPct val="130000"/>
              </a:lnSpc>
            </a:pPr>
            <a:r>
              <a:rPr lang="zh-CN" altLang="en-US" sz="2800" smtClean="0"/>
              <a:t>当你引用变量</a:t>
            </a:r>
            <a:r>
              <a:rPr lang="en-US" altLang="zh-CN" sz="2800" smtClean="0"/>
              <a:t>intarray[idx]</a:t>
            </a:r>
            <a:r>
              <a:rPr lang="zh-CN" altLang="en-US" sz="2800" smtClean="0"/>
              <a:t>时，系统计算它的地址</a:t>
            </a:r>
            <a:r>
              <a:rPr lang="en-US" altLang="zh-CN" sz="2800" smtClean="0"/>
              <a:t>100+idx*4</a:t>
            </a:r>
            <a:r>
              <a:rPr lang="zh-CN" altLang="en-US" sz="2800" smtClean="0"/>
              <a:t>，对该地址的内容进行操作。</a:t>
            </a:r>
          </a:p>
        </p:txBody>
      </p:sp>
      <p:graphicFrame>
        <p:nvGraphicFramePr>
          <p:cNvPr id="2438172" name="Group 28"/>
          <p:cNvGraphicFramePr>
            <a:graphicFrameLocks noGrp="1"/>
          </p:cNvGraphicFramePr>
          <p:nvPr/>
        </p:nvGraphicFramePr>
        <p:xfrm>
          <a:off x="1147763" y="4124325"/>
          <a:ext cx="7108825" cy="918427"/>
        </p:xfrm>
        <a:graphic>
          <a:graphicData uri="http://schemas.openxmlformats.org/drawingml/2006/table">
            <a:tbl>
              <a:tblPr/>
              <a:tblGrid>
                <a:gridCol w="1422400"/>
                <a:gridCol w="1420812"/>
                <a:gridCol w="1422400"/>
                <a:gridCol w="1420813"/>
                <a:gridCol w="1422400"/>
              </a:tblGrid>
              <a:tr h="461744">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800" b="1" i="0" u="none" strike="noStrike" cap="none" normalizeH="0" baseline="0" dirty="0" smtClean="0">
                          <a:ln>
                            <a:noFill/>
                          </a:ln>
                          <a:solidFill>
                            <a:schemeClr val="tx1"/>
                          </a:solidFill>
                          <a:effectLst/>
                          <a:latin typeface="Times New Roman" pitchFamily="18" charset="0"/>
                          <a:ea typeface="楷体_GB2312" pitchFamily="49" charset="-122"/>
                        </a:rPr>
                        <a:t>随机值</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800" b="1" i="0" u="none" strike="noStrike" cap="none" normalizeH="0" baseline="0" dirty="0" smtClean="0">
                          <a:ln>
                            <a:noFill/>
                          </a:ln>
                          <a:solidFill>
                            <a:schemeClr val="tx1"/>
                          </a:solidFill>
                          <a:effectLst/>
                          <a:latin typeface="Times New Roman" pitchFamily="18" charset="0"/>
                          <a:ea typeface="楷体_GB2312" pitchFamily="49" charset="-122"/>
                        </a:rPr>
                        <a:t>随机值</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pitchFamily="49" charset="-122"/>
                        </a:rPr>
                        <a:t>随机值</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pitchFamily="49" charset="-122"/>
                        </a:rPr>
                        <a:t>随机值</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00267">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100               103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dirty="0" smtClean="0">
                          <a:ln>
                            <a:noFill/>
                          </a:ln>
                          <a:solidFill>
                            <a:schemeClr val="tx1"/>
                          </a:solidFill>
                          <a:effectLst/>
                          <a:latin typeface="Times New Roman" pitchFamily="18" charset="0"/>
                          <a:ea typeface="楷体_GB2312" pitchFamily="49" charset="-122"/>
                        </a:rPr>
                        <a:t>104               107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108               111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smtClean="0">
                          <a:ln>
                            <a:noFill/>
                          </a:ln>
                          <a:solidFill>
                            <a:schemeClr val="tx1"/>
                          </a:solidFill>
                          <a:effectLst/>
                          <a:latin typeface="Times New Roman" pitchFamily="18" charset="0"/>
                          <a:ea typeface="楷体_GB2312" pitchFamily="49" charset="-122"/>
                        </a:rPr>
                        <a:t>112               115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0000"/>
                        <a:buFont typeface="Wingdings" pitchFamily="2" charset="2"/>
                        <a:buNone/>
                        <a:tabLst/>
                      </a:pPr>
                      <a:r>
                        <a:rPr kumimoji="1" lang="en-US" altLang="zh-CN" sz="1400" b="1" i="0" u="none" strike="noStrike" cap="none" normalizeH="0" baseline="0" dirty="0" smtClean="0">
                          <a:ln>
                            <a:noFill/>
                          </a:ln>
                          <a:solidFill>
                            <a:schemeClr val="tx1"/>
                          </a:solidFill>
                          <a:effectLst/>
                          <a:latin typeface="Times New Roman" pitchFamily="18" charset="0"/>
                          <a:ea typeface="楷体_GB2312" pitchFamily="49" charset="-122"/>
                        </a:rPr>
                        <a:t>116               119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9170" name="Rectangle 2"/>
          <p:cNvSpPr>
            <a:spLocks noGrp="1" noChangeArrowheads="1"/>
          </p:cNvSpPr>
          <p:nvPr>
            <p:ph type="title"/>
          </p:nvPr>
        </p:nvSpPr>
        <p:spPr>
          <a:xfrm>
            <a:off x="685800" y="311150"/>
            <a:ext cx="7772400" cy="1143000"/>
          </a:xfrm>
        </p:spPr>
        <p:txBody>
          <a:bodyPr/>
          <a:lstStyle/>
          <a:p>
            <a:pPr eaLnBrk="1" hangingPunct="1">
              <a:defRPr/>
            </a:pPr>
            <a:r>
              <a:rPr lang="zh-CN" altLang="en-US" smtClean="0"/>
              <a:t>数组下标超界问题</a:t>
            </a:r>
          </a:p>
        </p:txBody>
      </p:sp>
      <p:sp>
        <p:nvSpPr>
          <p:cNvPr id="16387" name="Rectangle 3"/>
          <p:cNvSpPr>
            <a:spLocks noGrp="1" noChangeArrowheads="1"/>
          </p:cNvSpPr>
          <p:nvPr>
            <p:ph type="body" idx="1"/>
          </p:nvPr>
        </p:nvSpPr>
        <p:spPr>
          <a:xfrm>
            <a:off x="685800" y="1628775"/>
            <a:ext cx="7772400" cy="4641850"/>
          </a:xfrm>
        </p:spPr>
        <p:txBody>
          <a:bodyPr/>
          <a:lstStyle/>
          <a:p>
            <a:pPr eaLnBrk="1" hangingPunct="1">
              <a:lnSpc>
                <a:spcPct val="120000"/>
              </a:lnSpc>
            </a:pPr>
            <a:r>
              <a:rPr lang="en-US" altLang="zh-CN" sz="2800" smtClean="0"/>
              <a:t>C/C++</a:t>
            </a:r>
            <a:r>
              <a:rPr lang="zh-CN" altLang="en-US" sz="2800" smtClean="0"/>
              <a:t>语言不检查数组下标的超界。如定义数组 </a:t>
            </a:r>
            <a:r>
              <a:rPr lang="en-US" altLang="zh-CN" sz="2800" smtClean="0"/>
              <a:t>int intarray[10]; </a:t>
            </a:r>
            <a:r>
              <a:rPr lang="zh-CN" altLang="en-US" sz="2800" smtClean="0"/>
              <a:t>合法的下标范围是</a:t>
            </a:r>
            <a:r>
              <a:rPr lang="en-US" altLang="zh-CN" sz="2800" smtClean="0"/>
              <a:t>0 – 9</a:t>
            </a:r>
            <a:r>
              <a:rPr lang="zh-CN" altLang="en-US" sz="2800" smtClean="0"/>
              <a:t>，但如果你引用</a:t>
            </a:r>
            <a:r>
              <a:rPr lang="en-US" altLang="zh-CN" sz="2800" smtClean="0"/>
              <a:t>intarray[10]</a:t>
            </a:r>
            <a:r>
              <a:rPr lang="zh-CN" altLang="en-US" sz="2800" smtClean="0"/>
              <a:t>，系统不会报错。如数组</a:t>
            </a:r>
            <a:r>
              <a:rPr lang="en-US" altLang="zh-CN" sz="2800" smtClean="0"/>
              <a:t>intarray </a:t>
            </a:r>
            <a:r>
              <a:rPr lang="zh-CN" altLang="en-US" sz="2800" smtClean="0"/>
              <a:t>的起始地址是</a:t>
            </a:r>
            <a:r>
              <a:rPr lang="en-US" altLang="zh-CN" sz="2800" smtClean="0"/>
              <a:t>1000</a:t>
            </a:r>
            <a:r>
              <a:rPr lang="zh-CN" altLang="en-US" sz="2800" smtClean="0"/>
              <a:t>，当引用</a:t>
            </a:r>
            <a:r>
              <a:rPr lang="en-US" altLang="zh-CN" sz="2800" smtClean="0"/>
              <a:t>intarray[10]</a:t>
            </a:r>
            <a:r>
              <a:rPr lang="zh-CN" altLang="en-US" sz="2800" smtClean="0"/>
              <a:t>时，系统对</a:t>
            </a:r>
            <a:r>
              <a:rPr lang="en-US" altLang="zh-CN" sz="2800" smtClean="0"/>
              <a:t>1040</a:t>
            </a:r>
            <a:r>
              <a:rPr lang="zh-CN" altLang="en-US" sz="2800" smtClean="0"/>
              <a:t>号内存进行操作。而</a:t>
            </a:r>
            <a:r>
              <a:rPr lang="en-US" altLang="zh-CN" sz="2800" smtClean="0"/>
              <a:t>1040</a:t>
            </a:r>
            <a:r>
              <a:rPr lang="zh-CN" altLang="en-US" sz="2800" smtClean="0"/>
              <a:t>可能是另一个变量的地址</a:t>
            </a:r>
          </a:p>
          <a:p>
            <a:pPr eaLnBrk="1" hangingPunct="1">
              <a:lnSpc>
                <a:spcPct val="120000"/>
              </a:lnSpc>
            </a:pPr>
            <a:r>
              <a:rPr lang="zh-CN" altLang="en-US" sz="2800" smtClean="0"/>
              <a:t>解决方法：由程序员自己控制。在对下标变量进行操作前，先检查下标的合法性。</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黑体"/>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spDef>
    <a:lnDef>
      <a:spPr bwMode="auto">
        <a:xfrm>
          <a:off x="0" y="0"/>
          <a:ext cx="1" cy="1"/>
        </a:xfrm>
        <a:custGeom>
          <a:avLst/>
          <a:gdLst/>
          <a:ahLst/>
          <a:cxnLst/>
          <a:rect l="0" t="0" r="0" b="0"/>
          <a:pathLst/>
        </a:custGeom>
        <a:noFill/>
        <a:ln w="12700" cap="sq"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Arial" pitchFamily="34" charset="0"/>
            <a:ea typeface="黑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D:\Microsoft Office\Templates\Presentation Designs\Soaring.pot</Template>
  <TotalTime>22393</TotalTime>
  <Words>4577</Words>
  <Application>Microsoft Office PowerPoint</Application>
  <PresentationFormat>全屏显示(4:3)</PresentationFormat>
  <Paragraphs>737</Paragraphs>
  <Slides>70</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70</vt:i4>
      </vt:variant>
    </vt:vector>
  </HeadingPairs>
  <TitlesOfParts>
    <vt:vector size="74" baseType="lpstr">
      <vt:lpstr>Soaring</vt:lpstr>
      <vt:lpstr>图片</vt:lpstr>
      <vt:lpstr>公式</vt:lpstr>
      <vt:lpstr>Microsoft 公式 3.0</vt:lpstr>
      <vt:lpstr>第5章 批量数据处理—数组</vt:lpstr>
      <vt:lpstr>一维数组</vt:lpstr>
      <vt:lpstr>数组</vt:lpstr>
      <vt:lpstr>数组的定义</vt:lpstr>
      <vt:lpstr>初始化</vt:lpstr>
      <vt:lpstr>数组元素</vt:lpstr>
      <vt:lpstr>数组在内存中</vt:lpstr>
      <vt:lpstr>为数组分配空间</vt:lpstr>
      <vt:lpstr>数组下标超界问题</vt:lpstr>
      <vt:lpstr>数组的操作</vt:lpstr>
      <vt:lpstr>数组应用—求均值和方差</vt:lpstr>
      <vt:lpstr>使均值方差问题的程序更通用</vt:lpstr>
      <vt:lpstr>数组应用</vt:lpstr>
      <vt:lpstr>幻灯片 14</vt:lpstr>
      <vt:lpstr>第5章 批量数据处理—数组</vt:lpstr>
      <vt:lpstr>排序和查找</vt:lpstr>
      <vt:lpstr>顺序查找</vt:lpstr>
      <vt:lpstr>幻灯片 18</vt:lpstr>
      <vt:lpstr>排序与查找</vt:lpstr>
      <vt:lpstr>二分查找</vt:lpstr>
      <vt:lpstr>二分查找过程</vt:lpstr>
      <vt:lpstr>二分查找程序</vt:lpstr>
      <vt:lpstr>搜索算法的效率</vt:lpstr>
      <vt:lpstr>N和log2N的值</vt:lpstr>
      <vt:lpstr>排序与查找</vt:lpstr>
      <vt:lpstr>选择排序</vt:lpstr>
      <vt:lpstr>选择排序实例</vt:lpstr>
      <vt:lpstr>选择排序的完善</vt:lpstr>
      <vt:lpstr>选择排序的效率</vt:lpstr>
      <vt:lpstr>排序与查找</vt:lpstr>
      <vt:lpstr>气泡排序法</vt:lpstr>
      <vt:lpstr>冒泡过程</vt:lpstr>
      <vt:lpstr>进一步细化</vt:lpstr>
      <vt:lpstr>幻灯片 34</vt:lpstr>
      <vt:lpstr>幻灯片 35</vt:lpstr>
      <vt:lpstr>第5章 批量数据处理—数组</vt:lpstr>
      <vt:lpstr>多维数组</vt:lpstr>
      <vt:lpstr>二维数组</vt:lpstr>
      <vt:lpstr>二维数组的内存排列</vt:lpstr>
      <vt:lpstr>多维数组的初始化</vt:lpstr>
      <vt:lpstr>多维数组的初始化</vt:lpstr>
      <vt:lpstr>多维数组的初始化</vt:lpstr>
      <vt:lpstr>程序举例--矩阵乘法 </vt:lpstr>
      <vt:lpstr>幻灯片 44</vt:lpstr>
      <vt:lpstr>幻灯片 45</vt:lpstr>
      <vt:lpstr>幻灯片 46</vt:lpstr>
      <vt:lpstr>幻灯片 47</vt:lpstr>
      <vt:lpstr>程序举例--打印N阶魔阵</vt:lpstr>
      <vt:lpstr>填写魔阵的思想</vt:lpstr>
      <vt:lpstr>难点</vt:lpstr>
      <vt:lpstr>幻灯片 51</vt:lpstr>
      <vt:lpstr>幻灯片 52</vt:lpstr>
      <vt:lpstr>第5章 批量数据处理—数组</vt:lpstr>
      <vt:lpstr>字符串</vt:lpstr>
      <vt:lpstr>字符串 </vt:lpstr>
      <vt:lpstr>字符串的存储</vt:lpstr>
      <vt:lpstr>字符串的初始化</vt:lpstr>
      <vt:lpstr>空字符串</vt:lpstr>
      <vt:lpstr>字符串</vt:lpstr>
      <vt:lpstr>字符串的输入输出</vt:lpstr>
      <vt:lpstr>用cin和cout</vt:lpstr>
      <vt:lpstr>函数gets和puts </vt:lpstr>
      <vt:lpstr>函数cin.get()和cin.getline() </vt:lpstr>
      <vt:lpstr>字符串</vt:lpstr>
      <vt:lpstr>字符串处理函数 </vt:lpstr>
      <vt:lpstr>幻灯片 66</vt:lpstr>
      <vt:lpstr>字符串</vt:lpstr>
      <vt:lpstr>字符串的应用</vt:lpstr>
      <vt:lpstr>幻灯片 69</vt:lpstr>
      <vt:lpstr>总结</vt:lpstr>
    </vt:vector>
  </TitlesOfParts>
  <Company>Shanghai JiaoTong UNIV.</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批量数据处理—数组</dc:title>
  <dc:creator>administrat</dc:creator>
  <cp:lastModifiedBy>administrat</cp:lastModifiedBy>
  <cp:revision>510</cp:revision>
  <dcterms:created xsi:type="dcterms:W3CDTF">2002-03-09T00:08:02Z</dcterms:created>
  <dcterms:modified xsi:type="dcterms:W3CDTF">2018-03-11T07:19:28Z</dcterms:modified>
</cp:coreProperties>
</file>