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8"/>
  </p:notesMasterIdLst>
  <p:handoutMasterIdLst>
    <p:handoutMasterId r:id="rId109"/>
  </p:handoutMasterIdLst>
  <p:sldIdLst>
    <p:sldId id="2264" r:id="rId2"/>
    <p:sldId id="2265" r:id="rId3"/>
    <p:sldId id="2266" r:id="rId4"/>
    <p:sldId id="2267" r:id="rId5"/>
    <p:sldId id="2449" r:id="rId6"/>
    <p:sldId id="2268" r:id="rId7"/>
    <p:sldId id="2595" r:id="rId8"/>
    <p:sldId id="2269" r:id="rId9"/>
    <p:sldId id="2270" r:id="rId10"/>
    <p:sldId id="2271" r:id="rId11"/>
    <p:sldId id="2272" r:id="rId12"/>
    <p:sldId id="2450" r:id="rId13"/>
    <p:sldId id="2273" r:id="rId14"/>
    <p:sldId id="2274" r:id="rId15"/>
    <p:sldId id="2275" r:id="rId16"/>
    <p:sldId id="2276" r:id="rId17"/>
    <p:sldId id="2277" r:id="rId18"/>
    <p:sldId id="2278" r:id="rId19"/>
    <p:sldId id="2279" r:id="rId20"/>
    <p:sldId id="2280" r:id="rId21"/>
    <p:sldId id="2451" r:id="rId22"/>
    <p:sldId id="2281" r:id="rId23"/>
    <p:sldId id="2282" r:id="rId24"/>
    <p:sldId id="2283" r:id="rId25"/>
    <p:sldId id="2284" r:id="rId26"/>
    <p:sldId id="2452" r:id="rId27"/>
    <p:sldId id="2453" r:id="rId28"/>
    <p:sldId id="2454" r:id="rId29"/>
    <p:sldId id="2455" r:id="rId30"/>
    <p:sldId id="2285" r:id="rId31"/>
    <p:sldId id="2457" r:id="rId32"/>
    <p:sldId id="2458" r:id="rId33"/>
    <p:sldId id="2459" r:id="rId34"/>
    <p:sldId id="2460" r:id="rId35"/>
    <p:sldId id="2461" r:id="rId36"/>
    <p:sldId id="2462" r:id="rId37"/>
    <p:sldId id="2463" r:id="rId38"/>
    <p:sldId id="2464" r:id="rId39"/>
    <p:sldId id="2465" r:id="rId40"/>
    <p:sldId id="2466" r:id="rId41"/>
    <p:sldId id="2468" r:id="rId42"/>
    <p:sldId id="2467" r:id="rId43"/>
    <p:sldId id="2469" r:id="rId44"/>
    <p:sldId id="2594" r:id="rId45"/>
    <p:sldId id="2470" r:id="rId46"/>
    <p:sldId id="2471" r:id="rId47"/>
    <p:sldId id="2472" r:id="rId48"/>
    <p:sldId id="2473" r:id="rId49"/>
    <p:sldId id="2474" r:id="rId50"/>
    <p:sldId id="2475" r:id="rId51"/>
    <p:sldId id="2476" r:id="rId52"/>
    <p:sldId id="2597" r:id="rId53"/>
    <p:sldId id="2477" r:id="rId54"/>
    <p:sldId id="2288" r:id="rId55"/>
    <p:sldId id="2289" r:id="rId56"/>
    <p:sldId id="2290" r:id="rId57"/>
    <p:sldId id="2291" r:id="rId58"/>
    <p:sldId id="2593" r:id="rId59"/>
    <p:sldId id="2292" r:id="rId60"/>
    <p:sldId id="2478" r:id="rId61"/>
    <p:sldId id="2301" r:id="rId62"/>
    <p:sldId id="2302" r:id="rId63"/>
    <p:sldId id="2304" r:id="rId64"/>
    <p:sldId id="2303" r:id="rId65"/>
    <p:sldId id="2480" r:id="rId66"/>
    <p:sldId id="2305" r:id="rId67"/>
    <p:sldId id="2306" r:id="rId68"/>
    <p:sldId id="2307" r:id="rId69"/>
    <p:sldId id="2598" r:id="rId70"/>
    <p:sldId id="2308" r:id="rId71"/>
    <p:sldId id="2309" r:id="rId72"/>
    <p:sldId id="2479" r:id="rId73"/>
    <p:sldId id="2356" r:id="rId74"/>
    <p:sldId id="2357" r:id="rId75"/>
    <p:sldId id="2358" r:id="rId76"/>
    <p:sldId id="2359" r:id="rId77"/>
    <p:sldId id="2367" r:id="rId78"/>
    <p:sldId id="2360" r:id="rId79"/>
    <p:sldId id="2372" r:id="rId80"/>
    <p:sldId id="2361" r:id="rId81"/>
    <p:sldId id="2373" r:id="rId82"/>
    <p:sldId id="2374" r:id="rId83"/>
    <p:sldId id="2378" r:id="rId84"/>
    <p:sldId id="2588" r:id="rId85"/>
    <p:sldId id="2589" r:id="rId86"/>
    <p:sldId id="2590" r:id="rId87"/>
    <p:sldId id="2591" r:id="rId88"/>
    <p:sldId id="2592" r:id="rId89"/>
    <p:sldId id="2524" r:id="rId90"/>
    <p:sldId id="2525" r:id="rId91"/>
    <p:sldId id="2526" r:id="rId92"/>
    <p:sldId id="2527" r:id="rId93"/>
    <p:sldId id="2528" r:id="rId94"/>
    <p:sldId id="2529" r:id="rId95"/>
    <p:sldId id="2530" r:id="rId96"/>
    <p:sldId id="2531" r:id="rId97"/>
    <p:sldId id="2532" r:id="rId98"/>
    <p:sldId id="2533" r:id="rId99"/>
    <p:sldId id="2534" r:id="rId100"/>
    <p:sldId id="2535" r:id="rId101"/>
    <p:sldId id="2537" r:id="rId102"/>
    <p:sldId id="2538" r:id="rId103"/>
    <p:sldId id="2539" r:id="rId104"/>
    <p:sldId id="2540" r:id="rId105"/>
    <p:sldId id="2541" r:id="rId106"/>
    <p:sldId id="2581" r:id="rId107"/>
  </p:sldIdLst>
  <p:sldSz cx="9144000" cy="6858000" type="screen4x3"/>
  <p:notesSz cx="6858000" cy="9144000"/>
  <p:defaultTextStyle>
    <a:defPPr>
      <a:defRPr lang="zh-CN"/>
    </a:defPPr>
    <a:lvl1pPr algn="l" rtl="0" fontAlgn="base">
      <a:spcBef>
        <a:spcPct val="0"/>
      </a:spcBef>
      <a:spcAft>
        <a:spcPct val="0"/>
      </a:spcAft>
      <a:defRPr kumimoji="1" sz="2800" kern="1200">
        <a:solidFill>
          <a:schemeClr val="tx1"/>
        </a:solidFill>
        <a:latin typeface="Arial" pitchFamily="34"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pitchFamily="34"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pitchFamily="34"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pitchFamily="34"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pitchFamily="34" charset="0"/>
        <a:ea typeface="黑体" pitchFamily="49" charset="-122"/>
        <a:cs typeface="+mn-cs"/>
      </a:defRPr>
    </a:lvl5pPr>
    <a:lvl6pPr marL="2286000" algn="l" defTabSz="914400" rtl="0" eaLnBrk="1" latinLnBrk="0" hangingPunct="1">
      <a:defRPr kumimoji="1" sz="2800" kern="1200">
        <a:solidFill>
          <a:schemeClr val="tx1"/>
        </a:solidFill>
        <a:latin typeface="Arial" pitchFamily="34" charset="0"/>
        <a:ea typeface="黑体" pitchFamily="49" charset="-122"/>
        <a:cs typeface="+mn-cs"/>
      </a:defRPr>
    </a:lvl6pPr>
    <a:lvl7pPr marL="2743200" algn="l" defTabSz="914400" rtl="0" eaLnBrk="1" latinLnBrk="0" hangingPunct="1">
      <a:defRPr kumimoji="1" sz="2800" kern="1200">
        <a:solidFill>
          <a:schemeClr val="tx1"/>
        </a:solidFill>
        <a:latin typeface="Arial" pitchFamily="34" charset="0"/>
        <a:ea typeface="黑体" pitchFamily="49" charset="-122"/>
        <a:cs typeface="+mn-cs"/>
      </a:defRPr>
    </a:lvl7pPr>
    <a:lvl8pPr marL="3200400" algn="l" defTabSz="914400" rtl="0" eaLnBrk="1" latinLnBrk="0" hangingPunct="1">
      <a:defRPr kumimoji="1" sz="2800" kern="1200">
        <a:solidFill>
          <a:schemeClr val="tx1"/>
        </a:solidFill>
        <a:latin typeface="Arial" pitchFamily="34" charset="0"/>
        <a:ea typeface="黑体" pitchFamily="49" charset="-122"/>
        <a:cs typeface="+mn-cs"/>
      </a:defRPr>
    </a:lvl8pPr>
    <a:lvl9pPr marL="3657600" algn="l" defTabSz="914400" rtl="0" eaLnBrk="1" latinLnBrk="0" hangingPunct="1">
      <a:defRPr kumimoji="1" sz="2800"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B2B2B2"/>
    <a:srgbClr val="DDDDDD"/>
    <a:srgbClr val="CC66FF"/>
    <a:srgbClr val="D60093"/>
    <a:srgbClr val="0066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28" autoAdjust="0"/>
    <p:restoredTop sz="93742" autoAdjust="0"/>
  </p:normalViewPr>
  <p:slideViewPr>
    <p:cSldViewPr snapToGrid="0" snapToObjects="1">
      <p:cViewPr varScale="1">
        <p:scale>
          <a:sx n="65" d="100"/>
          <a:sy n="65" d="100"/>
        </p:scale>
        <p:origin x="1244"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6926"/>
    </p:cViewPr>
  </p:sorterViewPr>
  <p:notesViewPr>
    <p:cSldViewPr snapToGrid="0" snapToObjects="1">
      <p:cViewPr varScale="1">
        <p:scale>
          <a:sx n="47" d="100"/>
          <a:sy n="47" d="100"/>
        </p:scale>
        <p:origin x="-1373"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r>
              <a:rPr lang="en-US" altLang="zh-CN"/>
              <a:t>计算机网络讲义</a:t>
            </a: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CEC0812E-E547-4B6D-A202-982BC72264A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ea typeface="黑体" pitchFamily="2" charset="-122"/>
              </a:defRPr>
            </a:lvl1pPr>
          </a:lstStyle>
          <a:p>
            <a:pPr>
              <a:defRPr/>
            </a:pPr>
            <a:r>
              <a:rPr lang="en-US" altLang="zh-CN"/>
              <a:t>计算机网络讲义</a:t>
            </a:r>
          </a:p>
        </p:txBody>
      </p:sp>
      <p:sp>
        <p:nvSpPr>
          <p:cNvPr id="440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ea typeface="黑体" pitchFamily="2" charset="-122"/>
              </a:defRPr>
            </a:lvl1pPr>
          </a:lstStyle>
          <a:p>
            <a:pPr>
              <a:defRPr/>
            </a:pPr>
            <a:endParaRPr lang="en-US" altLang="zh-CN"/>
          </a:p>
        </p:txBody>
      </p:sp>
      <p:sp>
        <p:nvSpPr>
          <p:cNvPr id="1095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40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40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ea typeface="黑体" pitchFamily="2" charset="-122"/>
              </a:defRPr>
            </a:lvl1pPr>
          </a:lstStyle>
          <a:p>
            <a:pPr>
              <a:defRPr/>
            </a:pPr>
            <a:endParaRPr lang="en-US" altLang="zh-CN"/>
          </a:p>
        </p:txBody>
      </p:sp>
      <p:sp>
        <p:nvSpPr>
          <p:cNvPr id="440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ea typeface="黑体" pitchFamily="2" charset="-122"/>
              </a:defRPr>
            </a:lvl1pPr>
          </a:lstStyle>
          <a:p>
            <a:pPr>
              <a:defRPr/>
            </a:pPr>
            <a:fld id="{E55CC55E-9F1B-464F-B197-DE81E603FF3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a:ln/>
        </p:spPr>
        <p:txBody>
          <a:bodyPr/>
          <a:lstStyle/>
          <a:p>
            <a:endParaRPr lang="zh-CN" altLang="en-US" smtClean="0"/>
          </a:p>
        </p:txBody>
      </p:sp>
      <p:sp>
        <p:nvSpPr>
          <p:cNvPr id="110596" name="页眉占位符 3"/>
          <p:cNvSpPr>
            <a:spLocks noGrp="1"/>
          </p:cNvSpPr>
          <p:nvPr>
            <p:ph type="hdr" sz="quarter"/>
          </p:nvPr>
        </p:nvSpPr>
        <p:spPr>
          <a:noFill/>
        </p:spPr>
        <p:txBody>
          <a:bodyPr/>
          <a:lstStyle/>
          <a:p>
            <a:r>
              <a:rPr lang="en-US" altLang="zh-CN" smtClean="0">
                <a:ea typeface="黑体" pitchFamily="49" charset="-122"/>
              </a:rPr>
              <a:t>计算机网络讲义</a:t>
            </a:r>
          </a:p>
        </p:txBody>
      </p:sp>
      <p:sp>
        <p:nvSpPr>
          <p:cNvPr id="110597" name="灯片编号占位符 4"/>
          <p:cNvSpPr>
            <a:spLocks noGrp="1"/>
          </p:cNvSpPr>
          <p:nvPr>
            <p:ph type="sldNum" sz="quarter" idx="5"/>
          </p:nvPr>
        </p:nvSpPr>
        <p:spPr>
          <a:noFill/>
        </p:spPr>
        <p:txBody>
          <a:bodyPr/>
          <a:lstStyle/>
          <a:p>
            <a:fld id="{EB0727ED-E502-4B02-A86C-34B5458486F5}" type="slidenum">
              <a:rPr lang="en-US" altLang="zh-CN" smtClean="0">
                <a:ea typeface="黑体" pitchFamily="49" charset="-122"/>
              </a:rPr>
              <a:pPr/>
              <a:t>1</a:t>
            </a:fld>
            <a:endParaRPr lang="en-US" altLang="zh-CN" smtClean="0">
              <a:ea typeface="黑体"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en-US" altLang="zh-CN" smtClean="0"/>
              <a:t>计算机网络讲义</a:t>
            </a:r>
            <a:endParaRPr lang="en-US" altLang="zh-CN"/>
          </a:p>
        </p:txBody>
      </p:sp>
      <p:sp>
        <p:nvSpPr>
          <p:cNvPr id="5" name="灯片编号占位符 4"/>
          <p:cNvSpPr>
            <a:spLocks noGrp="1"/>
          </p:cNvSpPr>
          <p:nvPr>
            <p:ph type="sldNum" sz="quarter" idx="11"/>
          </p:nvPr>
        </p:nvSpPr>
        <p:spPr/>
        <p:txBody>
          <a:bodyPr/>
          <a:lstStyle/>
          <a:p>
            <a:pPr>
              <a:defRPr/>
            </a:pPr>
            <a:fld id="{E55CC55E-9F1B-464F-B197-DE81E603FF35}" type="slidenum">
              <a:rPr lang="en-US" altLang="zh-CN" smtClean="0"/>
              <a:pPr>
                <a:defRPr/>
              </a:pPr>
              <a:t>8</a:t>
            </a:fld>
            <a:endParaRPr lang="en-US" altLang="zh-CN"/>
          </a:p>
        </p:txBody>
      </p:sp>
    </p:spTree>
    <p:extLst>
      <p:ext uri="{BB962C8B-B14F-4D97-AF65-F5344CB8AC3E}">
        <p14:creationId xmlns:p14="http://schemas.microsoft.com/office/powerpoint/2010/main" val="1903311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a:noFill/>
        </p:spPr>
        <p:txBody>
          <a:bodyPr/>
          <a:lstStyle/>
          <a:p>
            <a:r>
              <a:rPr lang="en-US" altLang="zh-CN" smtClean="0">
                <a:ea typeface="黑体" pitchFamily="49" charset="-122"/>
              </a:rPr>
              <a:t>计算机网络讲义</a:t>
            </a:r>
          </a:p>
        </p:txBody>
      </p:sp>
      <p:sp>
        <p:nvSpPr>
          <p:cNvPr id="111619" name="Rectangle 7"/>
          <p:cNvSpPr>
            <a:spLocks noGrp="1" noChangeArrowheads="1"/>
          </p:cNvSpPr>
          <p:nvPr>
            <p:ph type="sldNum" sz="quarter" idx="5"/>
          </p:nvPr>
        </p:nvSpPr>
        <p:spPr>
          <a:noFill/>
        </p:spPr>
        <p:txBody>
          <a:bodyPr/>
          <a:lstStyle/>
          <a:p>
            <a:fld id="{872BABFF-529F-4884-93E8-57D3A6D204EE}" type="slidenum">
              <a:rPr lang="en-US" altLang="zh-CN" smtClean="0">
                <a:ea typeface="黑体" pitchFamily="49" charset="-122"/>
              </a:rPr>
              <a:pPr/>
              <a:t>38</a:t>
            </a:fld>
            <a:endParaRPr lang="en-US" altLang="zh-CN" smtClean="0">
              <a:ea typeface="黑体" pitchFamily="49" charset="-122"/>
            </a:endParaRPr>
          </a:p>
        </p:txBody>
      </p:sp>
      <p:sp>
        <p:nvSpPr>
          <p:cNvPr id="111620" name="Rectangle 2"/>
          <p:cNvSpPr>
            <a:spLocks noGrp="1" noRot="1" noChangeAspect="1" noChangeArrowheads="1" noTextEdit="1"/>
          </p:cNvSpPr>
          <p:nvPr>
            <p:ph type="sldImg"/>
          </p:nvPr>
        </p:nvSpPr>
        <p:spPr>
          <a:ln/>
        </p:spPr>
      </p:sp>
      <p:sp>
        <p:nvSpPr>
          <p:cNvPr id="111621" name="Rectangle 3"/>
          <p:cNvSpPr>
            <a:spLocks noGrp="1" noChangeArrowheads="1"/>
          </p:cNvSpPr>
          <p:nvPr>
            <p:ph type="body" idx="1"/>
          </p:nvPr>
        </p:nvSpPr>
        <p:spPr>
          <a:noFill/>
          <a:ln/>
        </p:spPr>
        <p:txBody>
          <a:bodyPr/>
          <a:lstStyle/>
          <a:p>
            <a:pPr eaLnBrk="1" hangingPunct="1"/>
            <a:r>
              <a:rPr lang="zh-CN" altLang="en-US" smtClean="0"/>
              <a:t>产生函数代码的多个副本并分别插入到程序中每一格调用该函数的位置上，使程序更大。</a:t>
            </a:r>
          </a:p>
          <a:p>
            <a:pPr eaLnBrk="1" hangingPunct="1"/>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a:noFill/>
        </p:spPr>
        <p:txBody>
          <a:bodyPr/>
          <a:lstStyle/>
          <a:p>
            <a:r>
              <a:rPr lang="en-US" altLang="zh-CN" smtClean="0">
                <a:ea typeface="黑体" pitchFamily="49" charset="-122"/>
              </a:rPr>
              <a:t>计算机网络讲义</a:t>
            </a:r>
          </a:p>
        </p:txBody>
      </p:sp>
      <p:sp>
        <p:nvSpPr>
          <p:cNvPr id="112643" name="Rectangle 7"/>
          <p:cNvSpPr>
            <a:spLocks noGrp="1" noChangeArrowheads="1"/>
          </p:cNvSpPr>
          <p:nvPr>
            <p:ph type="sldNum" sz="quarter" idx="5"/>
          </p:nvPr>
        </p:nvSpPr>
        <p:spPr>
          <a:noFill/>
        </p:spPr>
        <p:txBody>
          <a:bodyPr/>
          <a:lstStyle/>
          <a:p>
            <a:fld id="{1508E141-9FFF-4F7C-9019-35F183BC789E}" type="slidenum">
              <a:rPr lang="en-US" altLang="zh-CN" smtClean="0">
                <a:ea typeface="黑体" pitchFamily="49" charset="-122"/>
              </a:rPr>
              <a:pPr/>
              <a:t>42</a:t>
            </a:fld>
            <a:endParaRPr lang="en-US" altLang="zh-CN" smtClean="0">
              <a:ea typeface="黑体" pitchFamily="49" charset="-122"/>
            </a:endParaRPr>
          </a:p>
        </p:txBody>
      </p:sp>
      <p:sp>
        <p:nvSpPr>
          <p:cNvPr id="112644" name="Rectangle 2"/>
          <p:cNvSpPr>
            <a:spLocks noGrp="1" noRot="1" noChangeAspect="1" noChangeArrowheads="1" noTextEdit="1"/>
          </p:cNvSpPr>
          <p:nvPr>
            <p:ph type="sldImg"/>
          </p:nvPr>
        </p:nvSpPr>
        <p:spPr>
          <a:ln/>
        </p:spPr>
      </p:sp>
      <p:sp>
        <p:nvSpPr>
          <p:cNvPr id="112645" name="Rectangle 3"/>
          <p:cNvSpPr>
            <a:spLocks noGrp="1" noChangeArrowheads="1"/>
          </p:cNvSpPr>
          <p:nvPr>
            <p:ph type="body" idx="1"/>
          </p:nvPr>
        </p:nvSpPr>
        <p:spPr>
          <a:noFill/>
          <a:ln/>
        </p:spPr>
        <p:txBody>
          <a:bodyPr/>
          <a:lstStyle/>
          <a:p>
            <a:pPr eaLnBrk="1" hangingPunct="1"/>
            <a:r>
              <a:rPr lang="en-US" altLang="zh-CN" smtClean="0"/>
              <a:t>C++</a:t>
            </a:r>
            <a:r>
              <a:rPr lang="zh-CN" altLang="en-US" smtClean="0"/>
              <a:t>程序中</a:t>
            </a:r>
            <a:r>
              <a:rPr lang="en-US" altLang="zh-CN" smtClean="0"/>
              <a:t>,</a:t>
            </a:r>
            <a:r>
              <a:rPr lang="zh-CN" altLang="en-US" smtClean="0"/>
              <a:t>可以将语义、功能相似的几个函数用同一个名字表示，即函数重载。这样便于记忆，提供了函数的易用性。</a:t>
            </a:r>
          </a:p>
          <a:p>
            <a:pPr lvl="1" eaLnBrk="1" hangingPunct="1"/>
            <a:endParaRPr lang="zh-CN" altLang="en-US" smtClean="0">
              <a:latin typeface="宋体" pitchFamily="2" charset="-122"/>
            </a:endParaRPr>
          </a:p>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ea typeface="黑体" pitchFamily="2" charset="-122"/>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ea typeface="黑体" pitchFamily="2" charset="-122"/>
              </a:endParaRPr>
            </a:p>
          </p:txBody>
        </p:sp>
      </p:grpSp>
      <p:graphicFrame>
        <p:nvGraphicFramePr>
          <p:cNvPr id="7" name="Object 10"/>
          <p:cNvGraphicFramePr>
            <a:graphicFrameLocks noChangeAspect="1"/>
          </p:cNvGraphicFramePr>
          <p:nvPr/>
        </p:nvGraphicFramePr>
        <p:xfrm>
          <a:off x="228600" y="228600"/>
          <a:ext cx="771525" cy="771525"/>
        </p:xfrm>
        <a:graphic>
          <a:graphicData uri="http://schemas.openxmlformats.org/presentationml/2006/ole">
            <mc:AlternateContent xmlns:mc="http://schemas.openxmlformats.org/markup-compatibility/2006">
              <mc:Choice xmlns:v="urn:schemas-microsoft-com:vml" Requires="v">
                <p:oleObj spid="_x0000_s130053" name="图片" r:id="rId3" imgW="771429" imgH="771429" progId="Word.Picture.8">
                  <p:embed/>
                </p:oleObj>
              </mc:Choice>
              <mc:Fallback>
                <p:oleObj name="图片" r:id="rId3" imgW="771429" imgH="771429"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28600"/>
                        <a:ext cx="77152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3" name="Rectangle 5"/>
          <p:cNvSpPr>
            <a:spLocks noGrp="1" noChangeArrowheads="1"/>
          </p:cNvSpPr>
          <p:nvPr>
            <p:ph type="ctrTitle" sz="quarter"/>
          </p:nvPr>
        </p:nvSpPr>
        <p:spPr>
          <a:xfrm>
            <a:off x="1293813" y="762000"/>
            <a:ext cx="7772400" cy="1143000"/>
          </a:xfrm>
        </p:spPr>
        <p:txBody>
          <a:bodyPr anchor="b"/>
          <a:lstStyle>
            <a:lvl1pPr>
              <a:defRPr/>
            </a:lvl1pPr>
          </a:lstStyle>
          <a:p>
            <a:r>
              <a:rPr lang="zh-CN" altLang="en-US"/>
              <a:t>单击此处编辑母版标题样式</a:t>
            </a:r>
          </a:p>
        </p:txBody>
      </p:sp>
      <p:sp>
        <p:nvSpPr>
          <p:cNvPr id="1229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
        <p:nvSpPr>
          <p:cNvPr id="8" name="Rectangle 7"/>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defRPr kumimoji="0" sz="1400">
                <a:latin typeface="+mn-lt"/>
                <a:ea typeface="宋体" pitchFamily="2" charset="-122"/>
              </a:defRPr>
            </a:lvl1pPr>
          </a:lstStyle>
          <a:p>
            <a:pPr>
              <a:defRPr/>
            </a:pPr>
            <a:fld id="{0DB45059-B4D7-4F4E-B04B-C2774BE57A7D}" type="datetime1">
              <a:rPr lang="zh-CN" altLang="en-US"/>
              <a:pPr>
                <a:defRPr/>
              </a:pPr>
              <a:t>2018/6/18</a:t>
            </a:fld>
            <a:endParaRPr lang="en-US" altLang="zh-CN"/>
          </a:p>
        </p:txBody>
      </p:sp>
      <p:sp>
        <p:nvSpPr>
          <p:cNvPr id="9" name="Rectangle 8"/>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lgn="ctr">
              <a:defRPr kumimoji="0" sz="1400">
                <a:latin typeface="+mn-lt"/>
                <a:ea typeface="宋体" pitchFamily="2" charset="-122"/>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OverChart" preserve="1">
  <p:cSld name="垂直排列标题且文本在图表之上">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sz="half" idx="1"/>
          </p:nvPr>
        </p:nvSpPr>
        <p:spPr>
          <a:xfrm>
            <a:off x="685800" y="609600"/>
            <a:ext cx="5676900" cy="2667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685800" y="3429000"/>
            <a:ext cx="5676900" cy="2667000"/>
          </a:xfrm>
        </p:spPr>
        <p:txBody>
          <a:bodyPr/>
          <a:lstStyle/>
          <a:p>
            <a:pPr lvl="0"/>
            <a:endParaRPr lang="zh-CN" altLang="en-US" noProof="0"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8194" name="Group 2"/>
          <p:cNvGrpSpPr>
            <a:grpSpLocks/>
          </p:cNvGrpSpPr>
          <p:nvPr/>
        </p:nvGrpSpPr>
        <p:grpSpPr bwMode="auto">
          <a:xfrm>
            <a:off x="0" y="1588"/>
            <a:ext cx="9132888" cy="6845300"/>
            <a:chOff x="0" y="1"/>
            <a:chExt cx="5753" cy="4312"/>
          </a:xfrm>
        </p:grpSpPr>
        <p:sp>
          <p:nvSpPr>
            <p:cNvPr id="11267" name="Freeform 3"/>
            <p:cNvSpPr>
              <a:spLocks/>
            </p:cNvSpPr>
            <p:nvPr userDrawn="1"/>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ea typeface="黑体" pitchFamily="2" charset="-122"/>
              </a:endParaRPr>
            </a:p>
          </p:txBody>
        </p:sp>
        <p:sp>
          <p:nvSpPr>
            <p:cNvPr id="2" name="Arc 4"/>
            <p:cNvSpPr>
              <a:spLocks/>
            </p:cNvSpPr>
            <p:nvPr userDrawn="1"/>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ea typeface="黑体" pitchFamily="2" charset="-122"/>
              </a:endParaRPr>
            </a:p>
          </p:txBody>
        </p:sp>
      </p:grpSp>
      <p:sp>
        <p:nvSpPr>
          <p:cNvPr id="11269"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8196"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dk2" tx1="lt1" bg2="dk1" tx2="lt2" accent1="accent1" accent2="accent2" accent3="accent3" accent4="accent4" accent5="accent5" accent6="accent6" hlink="hlink" folHlink="folHlink"/>
  <p:sldLayoutIdLst>
    <p:sldLayoutId id="2147484109"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 id="2147484104" r:id="rId12"/>
    <p:sldLayoutId id="2147484105" r:id="rId13"/>
    <p:sldLayoutId id="2147484106" r:id="rId14"/>
    <p:sldLayoutId id="2147484107" r:id="rId15"/>
    <p:sldLayoutId id="2147484108" r:id="rId16"/>
  </p:sldLayoutIdLst>
  <p:txStyles>
    <p:titleStyle>
      <a:lvl1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2pPr>
      <a:lvl3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3pPr>
      <a:lvl4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4pPr>
      <a:lvl5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5pPr>
      <a:lvl6pPr marL="4572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6pPr>
      <a:lvl7pPr marL="9144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7pPr>
      <a:lvl8pPr marL="13716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8pPr>
      <a:lvl9pPr marL="18288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9pPr>
    </p:titleStyle>
    <p:bodyStyle>
      <a:lvl1pPr marL="477838" indent="-477838" algn="l" rtl="0" eaLnBrk="0" fontAlgn="base" hangingPunct="0">
        <a:spcBef>
          <a:spcPct val="20000"/>
        </a:spcBef>
        <a:spcAft>
          <a:spcPct val="0"/>
        </a:spcAft>
        <a:buClr>
          <a:schemeClr val="tx1"/>
        </a:buClr>
        <a:buSzPct val="80000"/>
        <a:buFont typeface="Wingdings" pitchFamily="2" charset="2"/>
        <a:buChar char="v"/>
        <a:defRPr kumimoji="1" sz="3200" b="1">
          <a:solidFill>
            <a:schemeClr val="tx1"/>
          </a:solidFill>
          <a:latin typeface="+mn-lt"/>
          <a:ea typeface="+mn-ea"/>
          <a:cs typeface="+mn-cs"/>
        </a:defRPr>
      </a:lvl1pPr>
      <a:lvl2pPr marL="911225" indent="-319088" algn="l" rtl="0" eaLnBrk="0" fontAlgn="base" hangingPunct="0">
        <a:spcBef>
          <a:spcPct val="20000"/>
        </a:spcBef>
        <a:spcAft>
          <a:spcPct val="0"/>
        </a:spcAft>
        <a:buClr>
          <a:schemeClr val="tx1"/>
        </a:buClr>
        <a:buSzPct val="90000"/>
        <a:buFont typeface="Wingdings" pitchFamily="2" charset="2"/>
        <a:buChar char="Ø"/>
        <a:defRPr kumimoji="1" sz="2800" b="1">
          <a:solidFill>
            <a:schemeClr val="tx1"/>
          </a:solidFill>
          <a:latin typeface="+mn-lt"/>
          <a:ea typeface="+mn-ea"/>
        </a:defRPr>
      </a:lvl2pPr>
      <a:lvl3pPr marL="156845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宋体" pitchFamily="2" charset="-122"/>
        </a:defRPr>
      </a:lvl3pPr>
      <a:lvl4pPr marL="1987550" indent="-228600" algn="l" rtl="0" eaLnBrk="0" fontAlgn="base" hangingPunct="0">
        <a:spcBef>
          <a:spcPct val="20000"/>
        </a:spcBef>
        <a:spcAft>
          <a:spcPct val="0"/>
        </a:spcAft>
        <a:buClr>
          <a:schemeClr val="tx1"/>
        </a:buClr>
        <a:buChar char="–"/>
        <a:defRPr kumimoji="1" sz="2000">
          <a:solidFill>
            <a:schemeClr val="tx1"/>
          </a:solidFill>
          <a:latin typeface="+mn-lt"/>
          <a:ea typeface="宋体" pitchFamily="2" charset="-122"/>
        </a:defRPr>
      </a:lvl4pPr>
      <a:lvl5pPr marL="2406650" indent="-228600" algn="l" rtl="0" eaLnBrk="0" fontAlgn="base" hangingPunct="0">
        <a:spcBef>
          <a:spcPct val="20000"/>
        </a:spcBef>
        <a:spcAft>
          <a:spcPct val="0"/>
        </a:spcAft>
        <a:buClr>
          <a:schemeClr val="accent1"/>
        </a:buClr>
        <a:buChar char="•"/>
        <a:defRPr kumimoji="1" sz="2000">
          <a:solidFill>
            <a:schemeClr val="tx1"/>
          </a:solidFill>
          <a:latin typeface="+mn-lt"/>
          <a:ea typeface="宋体" pitchFamily="2" charset="-122"/>
        </a:defRPr>
      </a:lvl5pPr>
      <a:lvl6pPr marL="28638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6pPr>
      <a:lvl7pPr marL="33210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7pPr>
      <a:lvl8pPr marL="37782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8pPr>
      <a:lvl9pPr marL="42354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0850" name="Rectangle 2"/>
          <p:cNvSpPr>
            <a:spLocks noGrp="1" noChangeArrowheads="1"/>
          </p:cNvSpPr>
          <p:nvPr>
            <p:ph type="title"/>
          </p:nvPr>
        </p:nvSpPr>
        <p:spPr>
          <a:xfrm>
            <a:off x="685800" y="428625"/>
            <a:ext cx="7772400" cy="1143000"/>
          </a:xfrm>
        </p:spPr>
        <p:txBody>
          <a:bodyPr/>
          <a:lstStyle/>
          <a:p>
            <a:pPr eaLnBrk="1" hangingPunct="1">
              <a:defRPr/>
            </a:pPr>
            <a:r>
              <a:rPr lang="zh-CN" altLang="en-US" dirty="0" smtClean="0"/>
              <a:t>第</a:t>
            </a:r>
            <a:r>
              <a:rPr lang="en-US" altLang="zh-CN" dirty="0" smtClean="0"/>
              <a:t>6</a:t>
            </a:r>
            <a:r>
              <a:rPr lang="zh-CN" altLang="en-US" dirty="0" smtClean="0"/>
              <a:t>章 过程封装－－函数</a:t>
            </a:r>
          </a:p>
        </p:txBody>
      </p:sp>
      <p:sp>
        <p:nvSpPr>
          <p:cNvPr id="9219" name="Rectangle 3"/>
          <p:cNvSpPr>
            <a:spLocks noGrp="1" noChangeArrowheads="1"/>
          </p:cNvSpPr>
          <p:nvPr>
            <p:ph type="body" idx="1"/>
          </p:nvPr>
        </p:nvSpPr>
        <p:spPr>
          <a:xfrm>
            <a:off x="355600" y="1952625"/>
            <a:ext cx="3570288" cy="4143375"/>
          </a:xfrm>
        </p:spPr>
        <p:txBody>
          <a:bodyPr/>
          <a:lstStyle/>
          <a:p>
            <a:pPr eaLnBrk="1" hangingPunct="1">
              <a:lnSpc>
                <a:spcPct val="110000"/>
              </a:lnSpc>
            </a:pPr>
            <a:r>
              <a:rPr lang="zh-CN" altLang="en-US" sz="2800" smtClean="0"/>
              <a:t>函数</a:t>
            </a:r>
          </a:p>
          <a:p>
            <a:pPr eaLnBrk="1" hangingPunct="1">
              <a:lnSpc>
                <a:spcPct val="110000"/>
              </a:lnSpc>
            </a:pPr>
            <a:r>
              <a:rPr lang="zh-CN" altLang="en-US" sz="2800" smtClean="0"/>
              <a:t>自己编写函数</a:t>
            </a:r>
          </a:p>
          <a:p>
            <a:pPr eaLnBrk="1" hangingPunct="1">
              <a:lnSpc>
                <a:spcPct val="110000"/>
              </a:lnSpc>
            </a:pPr>
            <a:r>
              <a:rPr lang="zh-CN" altLang="en-US" sz="2800" smtClean="0"/>
              <a:t>函数的使用</a:t>
            </a:r>
          </a:p>
          <a:p>
            <a:pPr eaLnBrk="1" hangingPunct="1">
              <a:lnSpc>
                <a:spcPct val="110000"/>
              </a:lnSpc>
            </a:pPr>
            <a:r>
              <a:rPr lang="zh-CN" altLang="en-US" sz="2800" smtClean="0"/>
              <a:t>数组作为参数</a:t>
            </a:r>
          </a:p>
          <a:p>
            <a:pPr eaLnBrk="1" hangingPunct="1">
              <a:lnSpc>
                <a:spcPct val="110000"/>
              </a:lnSpc>
            </a:pPr>
            <a:r>
              <a:rPr lang="zh-CN" altLang="en-US" sz="2800" smtClean="0"/>
              <a:t>带默认值的函数</a:t>
            </a:r>
          </a:p>
          <a:p>
            <a:pPr eaLnBrk="1" hangingPunct="1">
              <a:lnSpc>
                <a:spcPct val="110000"/>
              </a:lnSpc>
            </a:pPr>
            <a:r>
              <a:rPr lang="zh-CN" altLang="en-US" sz="2800" smtClean="0"/>
              <a:t>内联函数</a:t>
            </a:r>
          </a:p>
        </p:txBody>
      </p:sp>
      <p:sp>
        <p:nvSpPr>
          <p:cNvPr id="9220" name="AutoShape 4"/>
          <p:cNvSpPr>
            <a:spLocks noChangeArrowheads="1"/>
          </p:cNvSpPr>
          <p:nvPr/>
        </p:nvSpPr>
        <p:spPr bwMode="auto">
          <a:xfrm rot="-5400000" flipH="1" flipV="1">
            <a:off x="3548063" y="2036763"/>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9221" name="AutoShape 5"/>
          <p:cNvSpPr>
            <a:spLocks noChangeArrowheads="1"/>
          </p:cNvSpPr>
          <p:nvPr/>
        </p:nvSpPr>
        <p:spPr bwMode="auto">
          <a:xfrm rot="-5400000" flipH="1" flipV="1">
            <a:off x="3576638" y="31527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9222" name="AutoShape 6"/>
          <p:cNvSpPr>
            <a:spLocks noChangeArrowheads="1"/>
          </p:cNvSpPr>
          <p:nvPr/>
        </p:nvSpPr>
        <p:spPr bwMode="auto">
          <a:xfrm rot="-5400000" flipH="1" flipV="1">
            <a:off x="3548063" y="2579688"/>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9223" name="AutoShape 7"/>
          <p:cNvSpPr>
            <a:spLocks noChangeArrowheads="1"/>
          </p:cNvSpPr>
          <p:nvPr/>
        </p:nvSpPr>
        <p:spPr bwMode="auto">
          <a:xfrm rot="-5400000" flipH="1" flipV="1">
            <a:off x="3602038" y="37211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9224" name="AutoShape 8"/>
          <p:cNvSpPr>
            <a:spLocks noChangeArrowheads="1"/>
          </p:cNvSpPr>
          <p:nvPr/>
        </p:nvSpPr>
        <p:spPr bwMode="auto">
          <a:xfrm rot="-5400000" flipH="1" flipV="1">
            <a:off x="3602038" y="42529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9225" name="AutoShape 9"/>
          <p:cNvSpPr>
            <a:spLocks noChangeArrowheads="1"/>
          </p:cNvSpPr>
          <p:nvPr/>
        </p:nvSpPr>
        <p:spPr bwMode="auto">
          <a:xfrm rot="-5400000" flipH="1" flipV="1">
            <a:off x="3602038" y="4821238"/>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9226" name="Rectangle 10"/>
          <p:cNvSpPr>
            <a:spLocks noChangeArrowheads="1"/>
          </p:cNvSpPr>
          <p:nvPr/>
        </p:nvSpPr>
        <p:spPr bwMode="auto">
          <a:xfrm>
            <a:off x="4675188" y="1952625"/>
            <a:ext cx="3338512" cy="4143375"/>
          </a:xfrm>
          <a:prstGeom prst="rect">
            <a:avLst/>
          </a:prstGeom>
          <a:noFill/>
          <a:ln w="9525">
            <a:noFill/>
            <a:miter lim="800000"/>
            <a:headEnd/>
            <a:tailEnd/>
          </a:ln>
        </p:spPr>
        <p:txBody>
          <a:bodyPr/>
          <a:lstStyle/>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重载函数</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函数</a:t>
            </a:r>
            <a:r>
              <a:rPr lang="zh-CN" altLang="en-US" b="1" dirty="0" smtClean="0">
                <a:latin typeface="Times New Roman" pitchFamily="18" charset="0"/>
                <a:ea typeface="楷体_GB2312" pitchFamily="49" charset="-122"/>
              </a:rPr>
              <a:t>模板</a:t>
            </a:r>
            <a:endParaRPr lang="zh-CN" altLang="en-US" b="1" dirty="0">
              <a:latin typeface="Times New Roman" pitchFamily="18" charset="0"/>
              <a:ea typeface="楷体_GB2312" pitchFamily="49" charset="-122"/>
            </a:endParaRP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变量的作用域</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变量的存储类别</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递归函数</a:t>
            </a:r>
          </a:p>
        </p:txBody>
      </p:sp>
      <p:sp>
        <p:nvSpPr>
          <p:cNvPr id="9227" name="AutoShape 11"/>
          <p:cNvSpPr>
            <a:spLocks noChangeArrowheads="1"/>
          </p:cNvSpPr>
          <p:nvPr/>
        </p:nvSpPr>
        <p:spPr bwMode="auto">
          <a:xfrm rot="-5400000" flipH="1" flipV="1">
            <a:off x="8051800" y="26098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9228" name="AutoShape 12"/>
          <p:cNvSpPr>
            <a:spLocks noChangeArrowheads="1"/>
          </p:cNvSpPr>
          <p:nvPr/>
        </p:nvSpPr>
        <p:spPr bwMode="auto">
          <a:xfrm rot="-5400000" flipH="1" flipV="1">
            <a:off x="8023225" y="203676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9229" name="AutoShape 13"/>
          <p:cNvSpPr>
            <a:spLocks noChangeArrowheads="1"/>
          </p:cNvSpPr>
          <p:nvPr/>
        </p:nvSpPr>
        <p:spPr bwMode="auto">
          <a:xfrm rot="-5400000" flipH="1" flipV="1">
            <a:off x="8077200" y="31273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9230" name="AutoShape 14"/>
          <p:cNvSpPr>
            <a:spLocks noChangeArrowheads="1"/>
          </p:cNvSpPr>
          <p:nvPr/>
        </p:nvSpPr>
        <p:spPr bwMode="auto">
          <a:xfrm rot="-5400000" flipH="1" flipV="1">
            <a:off x="8077200" y="3709988"/>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9231" name="AutoShape 15"/>
          <p:cNvSpPr>
            <a:spLocks noChangeArrowheads="1"/>
          </p:cNvSpPr>
          <p:nvPr/>
        </p:nvSpPr>
        <p:spPr bwMode="auto">
          <a:xfrm rot="-5400000" flipH="1" flipV="1">
            <a:off x="8077200" y="42402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736600"/>
            <a:ext cx="7772400" cy="1143000"/>
          </a:xfrm>
        </p:spPr>
        <p:txBody>
          <a:bodyPr/>
          <a:lstStyle/>
          <a:p>
            <a:pPr eaLnBrk="1" hangingPunct="1"/>
            <a:r>
              <a:rPr lang="zh-CN" altLang="en-US" sz="4000" smtClean="0">
                <a:effectLst/>
                <a:latin typeface="Times New Roman" pitchFamily="18" charset="0"/>
              </a:rPr>
              <a:t>函数举例</a:t>
            </a:r>
            <a:r>
              <a:rPr lang="en-US" altLang="zh-CN" sz="4000" smtClean="0">
                <a:effectLst/>
                <a:latin typeface="Times New Roman" pitchFamily="18" charset="0"/>
              </a:rPr>
              <a:t>—</a:t>
            </a:r>
            <a:br>
              <a:rPr lang="en-US" altLang="zh-CN" sz="4000" smtClean="0">
                <a:effectLst/>
                <a:latin typeface="Times New Roman" pitchFamily="18" charset="0"/>
              </a:rPr>
            </a:br>
            <a:r>
              <a:rPr lang="zh-CN" altLang="en-US" sz="3200" smtClean="0">
                <a:effectLst/>
                <a:latin typeface="黑体" pitchFamily="49" charset="-122"/>
              </a:rPr>
              <a:t>有参数、有返回值的函数 </a:t>
            </a:r>
          </a:p>
        </p:txBody>
      </p:sp>
      <p:sp>
        <p:nvSpPr>
          <p:cNvPr id="15363" name="Rectangle 3"/>
          <p:cNvSpPr>
            <a:spLocks noGrp="1" noChangeArrowheads="1"/>
          </p:cNvSpPr>
          <p:nvPr>
            <p:ph type="body" idx="1"/>
          </p:nvPr>
        </p:nvSpPr>
        <p:spPr>
          <a:xfrm>
            <a:off x="685800" y="2227263"/>
            <a:ext cx="7772400" cy="493712"/>
          </a:xfrm>
        </p:spPr>
        <p:txBody>
          <a:bodyPr/>
          <a:lstStyle/>
          <a:p>
            <a:pPr eaLnBrk="1" hangingPunct="1"/>
            <a:r>
              <a:rPr lang="zh-CN" altLang="en-US" sz="2400" smtClean="0"/>
              <a:t>计算</a:t>
            </a:r>
            <a:r>
              <a:rPr lang="en-US" altLang="zh-CN" sz="2400" smtClean="0"/>
              <a:t>n!</a:t>
            </a:r>
            <a:r>
              <a:rPr lang="en-US" altLang="zh-CN" sz="1100" b="0" smtClean="0">
                <a:ea typeface="宋体" pitchFamily="2" charset="-122"/>
              </a:rPr>
              <a:t> </a:t>
            </a:r>
          </a:p>
        </p:txBody>
      </p:sp>
      <p:sp>
        <p:nvSpPr>
          <p:cNvPr id="15364" name="Rectangle 4"/>
          <p:cNvSpPr>
            <a:spLocks noChangeArrowheads="1"/>
          </p:cNvSpPr>
          <p:nvPr/>
        </p:nvSpPr>
        <p:spPr bwMode="auto">
          <a:xfrm>
            <a:off x="2541588" y="2720975"/>
            <a:ext cx="3505200" cy="3135313"/>
          </a:xfrm>
          <a:prstGeom prst="rect">
            <a:avLst/>
          </a:prstGeom>
          <a:noFill/>
          <a:ln w="9525">
            <a:noFill/>
            <a:miter lim="800000"/>
            <a:headEnd/>
            <a:tailEnd/>
          </a:ln>
        </p:spPr>
        <p:txBody>
          <a:bodyPr>
            <a:spAutoFit/>
          </a:bodyPr>
          <a:lstStyle/>
          <a:p>
            <a:pPr algn="just"/>
            <a:r>
              <a:rPr lang="en-US" altLang="zh-CN" sz="2400" b="1">
                <a:latin typeface="Times New Roman" pitchFamily="18" charset="0"/>
                <a:ea typeface="楷体_GB2312" pitchFamily="49" charset="-122"/>
              </a:rPr>
              <a:t>int p(int n)</a:t>
            </a:r>
          </a:p>
          <a:p>
            <a:pPr algn="just" eaLnBrk="0" hangingPunct="0"/>
            <a:r>
              <a:rPr lang="en-US" altLang="zh-CN" sz="2400" b="1">
                <a:latin typeface="Times New Roman" pitchFamily="18" charset="0"/>
                <a:ea typeface="楷体_GB2312" pitchFamily="49" charset="-122"/>
              </a:rPr>
              <a:t>{</a:t>
            </a:r>
          </a:p>
          <a:p>
            <a:pPr algn="just" eaLnBrk="0" hangingPunct="0"/>
            <a:r>
              <a:rPr lang="en-US" altLang="zh-CN" sz="2400" b="1">
                <a:latin typeface="Times New Roman" pitchFamily="18" charset="0"/>
                <a:ea typeface="楷体_GB2312" pitchFamily="49" charset="-122"/>
              </a:rPr>
              <a:t>   int s=1, i;</a:t>
            </a:r>
          </a:p>
          <a:p>
            <a:pPr algn="just" eaLnBrk="0" hangingPunct="0"/>
            <a:endParaRPr lang="en-US" altLang="zh-CN" sz="800" b="1">
              <a:latin typeface="Times New Roman" pitchFamily="18" charset="0"/>
              <a:ea typeface="楷体_GB2312" pitchFamily="49" charset="-122"/>
            </a:endParaRPr>
          </a:p>
          <a:p>
            <a:pPr algn="just" eaLnBrk="0" hangingPunct="0"/>
            <a:r>
              <a:rPr lang="en-US" altLang="zh-CN" sz="2400" b="1">
                <a:latin typeface="Times New Roman" pitchFamily="18" charset="0"/>
                <a:ea typeface="楷体_GB2312" pitchFamily="49" charset="-122"/>
              </a:rPr>
              <a:t>   if (n &lt; 0)   return(0);</a:t>
            </a:r>
          </a:p>
          <a:p>
            <a:pPr algn="just" eaLnBrk="0" hangingPunct="0"/>
            <a:r>
              <a:rPr lang="en-US" altLang="zh-CN" sz="2400" b="1">
                <a:latin typeface="Times New Roman" pitchFamily="18" charset="0"/>
                <a:ea typeface="楷体_GB2312" pitchFamily="49" charset="-122"/>
              </a:rPr>
              <a:t>   for (i = 1; i &lt;= n; ++i)</a:t>
            </a:r>
          </a:p>
          <a:p>
            <a:pPr algn="just" eaLnBrk="0" hangingPunct="0"/>
            <a:r>
              <a:rPr lang="en-US" altLang="zh-CN" sz="2400" b="1">
                <a:latin typeface="Times New Roman" pitchFamily="18" charset="0"/>
                <a:ea typeface="楷体_GB2312" pitchFamily="49" charset="-122"/>
              </a:rPr>
              <a:t>        s *= i;</a:t>
            </a:r>
          </a:p>
          <a:p>
            <a:pPr algn="just" eaLnBrk="0" hangingPunct="0"/>
            <a:r>
              <a:rPr lang="en-US" altLang="zh-CN" sz="2400" b="1">
                <a:latin typeface="Times New Roman" pitchFamily="18" charset="0"/>
                <a:ea typeface="楷体_GB2312" pitchFamily="49" charset="-122"/>
              </a:rPr>
              <a:t>   return(s);</a:t>
            </a:r>
          </a:p>
          <a:p>
            <a:pPr eaLnBrk="0" hangingPunct="0"/>
            <a:r>
              <a:rPr lang="en-US" altLang="zh-CN" sz="2400" b="1">
                <a:latin typeface="Times New Roman" pitchFamily="18" charset="0"/>
                <a:ea typeface="楷体_GB2312" pitchFamily="49" charset="-122"/>
              </a:rPr>
              <a:t>}</a:t>
            </a:r>
            <a:r>
              <a:rPr lang="en-US" altLang="zh-CN" sz="1100">
                <a:latin typeface="Times New Roman" pitchFamily="18" charset="0"/>
                <a:ea typeface="宋体" pitchFamily="2" charset="-122"/>
              </a:rPr>
              <a:t> </a:t>
            </a:r>
            <a:endParaRPr lang="en-US" altLang="zh-CN" sz="240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1666" name="Rectangle 2"/>
          <p:cNvSpPr>
            <a:spLocks noGrp="1" noChangeArrowheads="1"/>
          </p:cNvSpPr>
          <p:nvPr>
            <p:ph type="title"/>
          </p:nvPr>
        </p:nvSpPr>
        <p:spPr/>
        <p:txBody>
          <a:bodyPr/>
          <a:lstStyle/>
          <a:p>
            <a:pPr eaLnBrk="1" hangingPunct="1">
              <a:defRPr/>
            </a:pPr>
            <a:r>
              <a:rPr lang="en-US" altLang="zh-CN" smtClean="0"/>
              <a:t>Hanoi </a:t>
            </a:r>
            <a:r>
              <a:rPr lang="zh-CN" altLang="en-US" smtClean="0"/>
              <a:t>塔函数</a:t>
            </a:r>
          </a:p>
        </p:txBody>
      </p:sp>
      <p:sp>
        <p:nvSpPr>
          <p:cNvPr id="102403" name="Rectangle 3"/>
          <p:cNvSpPr>
            <a:spLocks noGrp="1" noChangeArrowheads="1"/>
          </p:cNvSpPr>
          <p:nvPr>
            <p:ph type="body" idx="1"/>
          </p:nvPr>
        </p:nvSpPr>
        <p:spPr>
          <a:xfrm>
            <a:off x="384175" y="1981200"/>
            <a:ext cx="8202613" cy="4114800"/>
          </a:xfrm>
        </p:spPr>
        <p:txBody>
          <a:bodyPr/>
          <a:lstStyle/>
          <a:p>
            <a:pPr algn="just" eaLnBrk="1" hangingPunct="1">
              <a:lnSpc>
                <a:spcPct val="140000"/>
              </a:lnSpc>
              <a:spcBef>
                <a:spcPct val="0"/>
              </a:spcBef>
              <a:buClrTx/>
              <a:buSzTx/>
              <a:buFontTx/>
              <a:buNone/>
            </a:pPr>
            <a:r>
              <a:rPr lang="en-US" altLang="zh-CN" sz="2800" smtClean="0"/>
              <a:t>void  Hanoi(int n,  char start, char finish, char temp)</a:t>
            </a:r>
          </a:p>
          <a:p>
            <a:pPr algn="just" eaLnBrk="1" hangingPunct="1">
              <a:lnSpc>
                <a:spcPct val="140000"/>
              </a:lnSpc>
              <a:spcBef>
                <a:spcPct val="0"/>
              </a:spcBef>
              <a:buClrTx/>
              <a:buSzTx/>
              <a:buFontTx/>
              <a:buNone/>
            </a:pPr>
            <a:r>
              <a:rPr lang="en-US" altLang="zh-CN" sz="2800" smtClean="0"/>
              <a:t>{ if (n==1)  cout &lt;&lt; start &lt;&lt; "-&gt;" &lt;&lt; finish &lt;&lt; '\t';</a:t>
            </a:r>
          </a:p>
          <a:p>
            <a:pPr algn="just" eaLnBrk="1" hangingPunct="1">
              <a:lnSpc>
                <a:spcPct val="140000"/>
              </a:lnSpc>
              <a:spcBef>
                <a:spcPct val="0"/>
              </a:spcBef>
              <a:buClrTx/>
              <a:buSzTx/>
              <a:buFontTx/>
              <a:buNone/>
            </a:pPr>
            <a:r>
              <a:rPr lang="en-US" altLang="zh-CN" sz="2800" smtClean="0"/>
              <a:t>   else {  Hanoi(n-1, start, temp, finish);</a:t>
            </a:r>
          </a:p>
          <a:p>
            <a:pPr algn="just" eaLnBrk="1" hangingPunct="1">
              <a:lnSpc>
                <a:spcPct val="140000"/>
              </a:lnSpc>
              <a:spcBef>
                <a:spcPct val="0"/>
              </a:spcBef>
              <a:buClrTx/>
              <a:buSzTx/>
              <a:buFontTx/>
              <a:buNone/>
            </a:pPr>
            <a:r>
              <a:rPr lang="en-US" altLang="zh-CN" sz="2800" smtClean="0"/>
              <a:t>               cout &lt;&lt; start &lt;&lt; "-&gt;" &lt;&lt; finish &lt;&lt; '\t';</a:t>
            </a:r>
          </a:p>
          <a:p>
            <a:pPr algn="just" eaLnBrk="1" hangingPunct="1">
              <a:lnSpc>
                <a:spcPct val="140000"/>
              </a:lnSpc>
              <a:spcBef>
                <a:spcPct val="0"/>
              </a:spcBef>
              <a:buClrTx/>
              <a:buSzTx/>
              <a:buFontTx/>
              <a:buNone/>
            </a:pPr>
            <a:r>
              <a:rPr lang="en-US" altLang="zh-CN" sz="2800" smtClean="0"/>
              <a:t>               Hanoi(n-1, temp, finish, start);</a:t>
            </a:r>
          </a:p>
          <a:p>
            <a:pPr algn="just" eaLnBrk="1" hangingPunct="1">
              <a:lnSpc>
                <a:spcPct val="140000"/>
              </a:lnSpc>
              <a:spcBef>
                <a:spcPct val="0"/>
              </a:spcBef>
              <a:buClrTx/>
              <a:buSzTx/>
              <a:buFontTx/>
              <a:buNone/>
            </a:pPr>
            <a:r>
              <a:rPr lang="en-US" altLang="zh-CN" sz="2800" smtClean="0"/>
              <a:t>          }</a:t>
            </a:r>
          </a:p>
          <a:p>
            <a:pPr algn="just" eaLnBrk="1" hangingPunct="1">
              <a:lnSpc>
                <a:spcPct val="140000"/>
              </a:lnSpc>
              <a:spcBef>
                <a:spcPct val="0"/>
              </a:spcBef>
              <a:buClrTx/>
              <a:buSzTx/>
              <a:buFontTx/>
              <a:buNone/>
            </a:pPr>
            <a:r>
              <a:rPr lang="en-US" altLang="zh-CN" sz="2800" smtClean="0"/>
              <a:t>}</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3714" name="Rectangle 2"/>
          <p:cNvSpPr>
            <a:spLocks noGrp="1" noChangeArrowheads="1"/>
          </p:cNvSpPr>
          <p:nvPr>
            <p:ph type="title"/>
          </p:nvPr>
        </p:nvSpPr>
        <p:spPr/>
        <p:txBody>
          <a:bodyPr/>
          <a:lstStyle/>
          <a:p>
            <a:pPr eaLnBrk="1" hangingPunct="1">
              <a:defRPr/>
            </a:pPr>
            <a:r>
              <a:rPr lang="zh-CN" altLang="en-US" smtClean="0"/>
              <a:t>全排列问题</a:t>
            </a:r>
          </a:p>
        </p:txBody>
      </p:sp>
      <p:sp>
        <p:nvSpPr>
          <p:cNvPr id="103427" name="Rectangle 3"/>
          <p:cNvSpPr>
            <a:spLocks noGrp="1" noChangeArrowheads="1"/>
          </p:cNvSpPr>
          <p:nvPr>
            <p:ph type="body" idx="1"/>
          </p:nvPr>
        </p:nvSpPr>
        <p:spPr/>
        <p:txBody>
          <a:bodyPr/>
          <a:lstStyle/>
          <a:p>
            <a:pPr eaLnBrk="1" hangingPunct="1">
              <a:lnSpc>
                <a:spcPct val="120000"/>
              </a:lnSpc>
            </a:pPr>
            <a:r>
              <a:rPr lang="zh-CN" altLang="en-US" smtClean="0"/>
              <a:t>如给定三个字母“</a:t>
            </a:r>
            <a:r>
              <a:rPr lang="en-US" altLang="zh-CN" smtClean="0"/>
              <a:t>ABC”</a:t>
            </a:r>
            <a:r>
              <a:rPr lang="zh-CN" altLang="en-US" smtClean="0"/>
              <a:t>，那么可形成的全排列为：</a:t>
            </a:r>
            <a:r>
              <a:rPr lang="en-US" altLang="zh-CN" smtClean="0"/>
              <a:t>ABC, ACB, BAC, BCA, CAB, CBA</a:t>
            </a:r>
            <a:r>
              <a:rPr lang="zh-CN" altLang="en-US" smtClean="0"/>
              <a:t>。试设计一个函数，输入一个字符串，输出该字符串中所有字母的全排列</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4738" name="Rectangle 2"/>
          <p:cNvSpPr>
            <a:spLocks noGrp="1" noChangeArrowheads="1"/>
          </p:cNvSpPr>
          <p:nvPr>
            <p:ph type="title"/>
          </p:nvPr>
        </p:nvSpPr>
        <p:spPr>
          <a:xfrm>
            <a:off x="685800" y="228600"/>
            <a:ext cx="7772400" cy="1143000"/>
          </a:xfrm>
        </p:spPr>
        <p:txBody>
          <a:bodyPr/>
          <a:lstStyle/>
          <a:p>
            <a:pPr eaLnBrk="1" hangingPunct="1">
              <a:defRPr/>
            </a:pPr>
            <a:r>
              <a:rPr lang="zh-CN" altLang="en-US" smtClean="0"/>
              <a:t>用递归的思想分析问题</a:t>
            </a:r>
          </a:p>
        </p:txBody>
      </p:sp>
      <p:sp>
        <p:nvSpPr>
          <p:cNvPr id="104451" name="Rectangle 3"/>
          <p:cNvSpPr>
            <a:spLocks noGrp="1" noChangeArrowheads="1"/>
          </p:cNvSpPr>
          <p:nvPr>
            <p:ph type="body" idx="1"/>
          </p:nvPr>
        </p:nvSpPr>
        <p:spPr>
          <a:xfrm>
            <a:off x="685800" y="1371600"/>
            <a:ext cx="7772400" cy="5108575"/>
          </a:xfrm>
        </p:spPr>
        <p:txBody>
          <a:bodyPr/>
          <a:lstStyle/>
          <a:p>
            <a:pPr eaLnBrk="1" hangingPunct="1">
              <a:lnSpc>
                <a:spcPct val="120000"/>
              </a:lnSpc>
            </a:pPr>
            <a:r>
              <a:rPr lang="zh-CN" altLang="en-US" sz="2800" smtClean="0"/>
              <a:t>如排列“</a:t>
            </a:r>
            <a:r>
              <a:rPr lang="en-US" altLang="zh-CN" sz="2800" smtClean="0"/>
              <a:t>ABCDE”</a:t>
            </a:r>
            <a:r>
              <a:rPr lang="zh-CN" altLang="en-US" sz="2800" smtClean="0"/>
              <a:t>，用递归的思想可以看成：</a:t>
            </a:r>
          </a:p>
          <a:p>
            <a:pPr lvl="1" eaLnBrk="1" hangingPunct="1">
              <a:lnSpc>
                <a:spcPct val="120000"/>
              </a:lnSpc>
            </a:pPr>
            <a:r>
              <a:rPr lang="zh-CN" altLang="en-US" sz="2400" smtClean="0"/>
              <a:t>第一个字母为‘</a:t>
            </a:r>
            <a:r>
              <a:rPr lang="en-US" altLang="zh-CN" sz="2400" smtClean="0"/>
              <a:t>A’</a:t>
            </a:r>
            <a:r>
              <a:rPr lang="zh-CN" altLang="en-US" sz="2400" smtClean="0"/>
              <a:t>，后面是“</a:t>
            </a:r>
            <a:r>
              <a:rPr lang="en-US" altLang="zh-CN" sz="2400" smtClean="0"/>
              <a:t>BCDE”</a:t>
            </a:r>
            <a:r>
              <a:rPr lang="zh-CN" altLang="en-US" sz="2400" smtClean="0"/>
              <a:t>的全排列</a:t>
            </a:r>
          </a:p>
          <a:p>
            <a:pPr lvl="2" eaLnBrk="1" hangingPunct="1">
              <a:lnSpc>
                <a:spcPct val="120000"/>
              </a:lnSpc>
            </a:pPr>
            <a:r>
              <a:rPr lang="zh-CN" altLang="en-US" sz="2000" b="1" smtClean="0"/>
              <a:t>第一个字母为‘</a:t>
            </a:r>
            <a:r>
              <a:rPr lang="en-US" altLang="zh-CN" sz="2000" b="1" smtClean="0"/>
              <a:t>B’</a:t>
            </a:r>
            <a:r>
              <a:rPr lang="zh-CN" altLang="en-US" sz="2000" b="1" smtClean="0"/>
              <a:t>，后面是“</a:t>
            </a:r>
            <a:r>
              <a:rPr lang="en-US" altLang="zh-CN" sz="2000" b="1" smtClean="0"/>
              <a:t>CDE”</a:t>
            </a:r>
            <a:r>
              <a:rPr lang="zh-CN" altLang="en-US" sz="2000" b="1" smtClean="0"/>
              <a:t>的全排列</a:t>
            </a:r>
          </a:p>
          <a:p>
            <a:pPr lvl="2" eaLnBrk="1" hangingPunct="1">
              <a:lnSpc>
                <a:spcPct val="120000"/>
              </a:lnSpc>
            </a:pPr>
            <a:r>
              <a:rPr lang="zh-CN" altLang="en-US" sz="2000" b="1" smtClean="0"/>
              <a:t>第一个字母为‘</a:t>
            </a:r>
            <a:r>
              <a:rPr lang="en-US" altLang="zh-CN" sz="2000" b="1" smtClean="0"/>
              <a:t>C’</a:t>
            </a:r>
            <a:r>
              <a:rPr lang="zh-CN" altLang="en-US" sz="2000" b="1" smtClean="0"/>
              <a:t>，后面是“</a:t>
            </a:r>
            <a:r>
              <a:rPr lang="en-US" altLang="zh-CN" sz="2000" b="1" smtClean="0"/>
              <a:t>BDE”</a:t>
            </a:r>
            <a:r>
              <a:rPr lang="zh-CN" altLang="en-US" sz="2000" b="1" smtClean="0"/>
              <a:t>的全排列</a:t>
            </a:r>
          </a:p>
          <a:p>
            <a:pPr lvl="2" eaLnBrk="1" hangingPunct="1">
              <a:lnSpc>
                <a:spcPct val="120000"/>
              </a:lnSpc>
            </a:pPr>
            <a:r>
              <a:rPr lang="zh-CN" altLang="en-US" sz="2000" b="1" smtClean="0"/>
              <a:t>第一个字母为‘</a:t>
            </a:r>
            <a:r>
              <a:rPr lang="en-US" altLang="zh-CN" sz="2000" b="1" smtClean="0"/>
              <a:t>D’</a:t>
            </a:r>
            <a:r>
              <a:rPr lang="zh-CN" altLang="en-US" sz="2000" b="1" smtClean="0"/>
              <a:t>，后面是“</a:t>
            </a:r>
            <a:r>
              <a:rPr lang="en-US" altLang="zh-CN" sz="2000" b="1" smtClean="0"/>
              <a:t>BCE”</a:t>
            </a:r>
            <a:r>
              <a:rPr lang="zh-CN" altLang="en-US" sz="2000" b="1" smtClean="0"/>
              <a:t>的全排列</a:t>
            </a:r>
          </a:p>
          <a:p>
            <a:pPr lvl="2" eaLnBrk="1" hangingPunct="1">
              <a:lnSpc>
                <a:spcPct val="120000"/>
              </a:lnSpc>
            </a:pPr>
            <a:r>
              <a:rPr lang="zh-CN" altLang="en-US" sz="2000" b="1" smtClean="0"/>
              <a:t>第一个字母为‘</a:t>
            </a:r>
            <a:r>
              <a:rPr lang="en-US" altLang="zh-CN" sz="2000" b="1" smtClean="0"/>
              <a:t>E’</a:t>
            </a:r>
            <a:r>
              <a:rPr lang="zh-CN" altLang="en-US" sz="2000" b="1" smtClean="0"/>
              <a:t>，后面是“</a:t>
            </a:r>
            <a:r>
              <a:rPr lang="en-US" altLang="zh-CN" sz="2000" b="1" smtClean="0"/>
              <a:t>BCD”</a:t>
            </a:r>
            <a:r>
              <a:rPr lang="zh-CN" altLang="en-US" sz="2000" b="1" smtClean="0"/>
              <a:t>的全排列</a:t>
            </a:r>
          </a:p>
          <a:p>
            <a:pPr lvl="1" eaLnBrk="1" hangingPunct="1">
              <a:lnSpc>
                <a:spcPct val="120000"/>
              </a:lnSpc>
            </a:pPr>
            <a:r>
              <a:rPr lang="zh-CN" altLang="en-US" sz="2400" smtClean="0"/>
              <a:t>第一个字母为‘</a:t>
            </a:r>
            <a:r>
              <a:rPr lang="en-US" altLang="zh-CN" sz="2400" smtClean="0"/>
              <a:t>B’</a:t>
            </a:r>
            <a:r>
              <a:rPr lang="zh-CN" altLang="en-US" sz="2400" smtClean="0"/>
              <a:t>，后面是“</a:t>
            </a:r>
            <a:r>
              <a:rPr lang="en-US" altLang="zh-CN" sz="2400" smtClean="0"/>
              <a:t>ACDE”</a:t>
            </a:r>
            <a:r>
              <a:rPr lang="zh-CN" altLang="en-US" sz="2400" smtClean="0"/>
              <a:t>的全排列</a:t>
            </a:r>
          </a:p>
          <a:p>
            <a:pPr lvl="1" eaLnBrk="1" hangingPunct="1">
              <a:lnSpc>
                <a:spcPct val="120000"/>
              </a:lnSpc>
            </a:pPr>
            <a:r>
              <a:rPr lang="zh-CN" altLang="en-US" sz="2400" smtClean="0"/>
              <a:t>第一个字母为‘</a:t>
            </a:r>
            <a:r>
              <a:rPr lang="en-US" altLang="zh-CN" sz="2400" smtClean="0"/>
              <a:t>C’</a:t>
            </a:r>
            <a:r>
              <a:rPr lang="zh-CN" altLang="en-US" sz="2400" smtClean="0"/>
              <a:t>，后面是“</a:t>
            </a:r>
            <a:r>
              <a:rPr lang="en-US" altLang="zh-CN" sz="2400" smtClean="0"/>
              <a:t>BADE”</a:t>
            </a:r>
            <a:r>
              <a:rPr lang="zh-CN" altLang="en-US" sz="2400" smtClean="0"/>
              <a:t>的全排列</a:t>
            </a:r>
          </a:p>
          <a:p>
            <a:pPr lvl="1" eaLnBrk="1" hangingPunct="1">
              <a:lnSpc>
                <a:spcPct val="120000"/>
              </a:lnSpc>
            </a:pPr>
            <a:r>
              <a:rPr lang="zh-CN" altLang="en-US" sz="2400" smtClean="0"/>
              <a:t>第一个字母为‘</a:t>
            </a:r>
            <a:r>
              <a:rPr lang="en-US" altLang="zh-CN" sz="2400" smtClean="0"/>
              <a:t>D’</a:t>
            </a:r>
            <a:r>
              <a:rPr lang="zh-CN" altLang="en-US" sz="2400" smtClean="0"/>
              <a:t>，后面是“</a:t>
            </a:r>
            <a:r>
              <a:rPr lang="en-US" altLang="zh-CN" sz="2400" smtClean="0"/>
              <a:t>BCAE”</a:t>
            </a:r>
            <a:r>
              <a:rPr lang="zh-CN" altLang="en-US" sz="2400" smtClean="0"/>
              <a:t>的全排列</a:t>
            </a:r>
          </a:p>
          <a:p>
            <a:pPr lvl="1" eaLnBrk="1" hangingPunct="1">
              <a:lnSpc>
                <a:spcPct val="120000"/>
              </a:lnSpc>
            </a:pPr>
            <a:r>
              <a:rPr lang="zh-CN" altLang="en-US" sz="2400" smtClean="0"/>
              <a:t>第一个字母为‘</a:t>
            </a:r>
            <a:r>
              <a:rPr lang="en-US" altLang="zh-CN" sz="2400" smtClean="0"/>
              <a:t>E’</a:t>
            </a:r>
            <a:r>
              <a:rPr lang="zh-CN" altLang="en-US" sz="2400" smtClean="0"/>
              <a:t>，后面是“</a:t>
            </a:r>
            <a:r>
              <a:rPr lang="en-US" altLang="zh-CN" sz="2400" smtClean="0"/>
              <a:t>BCDA”</a:t>
            </a:r>
            <a:r>
              <a:rPr lang="zh-CN" altLang="en-US" sz="2400" smtClean="0"/>
              <a:t>的全排列</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05762" name="Rectangle 2"/>
          <p:cNvSpPr>
            <a:spLocks noGrp="1" noChangeArrowheads="1"/>
          </p:cNvSpPr>
          <p:nvPr>
            <p:ph type="title"/>
          </p:nvPr>
        </p:nvSpPr>
        <p:spPr>
          <a:xfrm>
            <a:off x="685800" y="38100"/>
            <a:ext cx="7772400" cy="1143000"/>
          </a:xfrm>
        </p:spPr>
        <p:txBody>
          <a:bodyPr/>
          <a:lstStyle/>
          <a:p>
            <a:pPr eaLnBrk="1" hangingPunct="1">
              <a:defRPr/>
            </a:pPr>
            <a:r>
              <a:rPr lang="zh-CN" altLang="en-US" smtClean="0"/>
              <a:t>选择存储结构</a:t>
            </a:r>
          </a:p>
        </p:txBody>
      </p:sp>
      <p:sp>
        <p:nvSpPr>
          <p:cNvPr id="105475" name="Rectangle 3"/>
          <p:cNvSpPr>
            <a:spLocks noGrp="1" noChangeArrowheads="1"/>
          </p:cNvSpPr>
          <p:nvPr>
            <p:ph type="body" idx="1"/>
          </p:nvPr>
        </p:nvSpPr>
        <p:spPr>
          <a:xfrm>
            <a:off x="685800" y="1403350"/>
            <a:ext cx="8148638" cy="4692650"/>
          </a:xfrm>
        </p:spPr>
        <p:txBody>
          <a:bodyPr/>
          <a:lstStyle/>
          <a:p>
            <a:pPr eaLnBrk="1" hangingPunct="1">
              <a:lnSpc>
                <a:spcPct val="120000"/>
              </a:lnSpc>
            </a:pPr>
            <a:r>
              <a:rPr lang="zh-CN" altLang="en-US" sz="2800" smtClean="0"/>
              <a:t>用一个字符串存储排列。</a:t>
            </a:r>
          </a:p>
          <a:p>
            <a:pPr eaLnBrk="1" hangingPunct="1">
              <a:lnSpc>
                <a:spcPct val="120000"/>
              </a:lnSpc>
            </a:pPr>
            <a:r>
              <a:rPr lang="zh-CN" altLang="en-US" sz="2800" smtClean="0"/>
              <a:t>对</a:t>
            </a:r>
            <a:r>
              <a:rPr lang="en-US" altLang="zh-CN" sz="2800" smtClean="0"/>
              <a:t>n</a:t>
            </a:r>
            <a:r>
              <a:rPr lang="zh-CN" altLang="en-US" sz="2800" smtClean="0"/>
              <a:t>个字符的排列来讲，第一个元素有</a:t>
            </a:r>
            <a:r>
              <a:rPr lang="en-US" altLang="zh-CN" sz="2800" smtClean="0"/>
              <a:t>n </a:t>
            </a:r>
            <a:r>
              <a:rPr lang="zh-CN" altLang="en-US" sz="2800" smtClean="0"/>
              <a:t>种选择，对每种选择，排列后面</a:t>
            </a:r>
            <a:r>
              <a:rPr lang="en-US" altLang="zh-CN" sz="2800" smtClean="0"/>
              <a:t>n-1</a:t>
            </a:r>
            <a:r>
              <a:rPr lang="zh-CN" altLang="en-US" sz="2800" smtClean="0"/>
              <a:t>个元素。</a:t>
            </a:r>
          </a:p>
          <a:p>
            <a:pPr eaLnBrk="1" hangingPunct="1">
              <a:lnSpc>
                <a:spcPct val="120000"/>
              </a:lnSpc>
            </a:pPr>
            <a:r>
              <a:rPr lang="en-US" altLang="zh-CN" sz="2800" smtClean="0"/>
              <a:t>n-1</a:t>
            </a:r>
            <a:r>
              <a:rPr lang="zh-CN" altLang="en-US" sz="2800" smtClean="0"/>
              <a:t>个元素的排列：固定第二个元素</a:t>
            </a:r>
            <a:r>
              <a:rPr lang="en-US" altLang="zh-CN" sz="2800" smtClean="0"/>
              <a:t>(n-1</a:t>
            </a:r>
            <a:r>
              <a:rPr lang="zh-CN" altLang="en-US" sz="2800" smtClean="0"/>
              <a:t>种选择），排列后面</a:t>
            </a:r>
            <a:r>
              <a:rPr lang="en-US" altLang="zh-CN" sz="2800" smtClean="0"/>
              <a:t>n-2</a:t>
            </a:r>
            <a:r>
              <a:rPr lang="zh-CN" altLang="en-US" sz="2800" smtClean="0"/>
              <a:t>个元素。依此类推。</a:t>
            </a:r>
          </a:p>
          <a:p>
            <a:pPr eaLnBrk="1" hangingPunct="1">
              <a:lnSpc>
                <a:spcPct val="120000"/>
              </a:lnSpc>
            </a:pPr>
            <a:r>
              <a:rPr lang="zh-CN" altLang="en-US" sz="2800" smtClean="0"/>
              <a:t>函数原型可选为： </a:t>
            </a:r>
            <a:r>
              <a:rPr lang="en-US" altLang="zh-CN" sz="2800" smtClean="0"/>
              <a:t>void permu(char str[], int k)</a:t>
            </a:r>
          </a:p>
          <a:p>
            <a:pPr eaLnBrk="1" hangingPunct="1">
              <a:lnSpc>
                <a:spcPct val="120000"/>
              </a:lnSpc>
              <a:buFont typeface="Wingdings" pitchFamily="2" charset="2"/>
              <a:buNone/>
            </a:pPr>
            <a:r>
              <a:rPr lang="en-US" altLang="zh-CN" sz="2800" smtClean="0"/>
              <a:t>      </a:t>
            </a:r>
            <a:r>
              <a:rPr lang="zh-CN" altLang="en-US" sz="2800" smtClean="0"/>
              <a:t>表示排列字符串</a:t>
            </a:r>
            <a:r>
              <a:rPr lang="en-US" altLang="zh-CN" sz="2800" smtClean="0"/>
              <a:t>str</a:t>
            </a:r>
            <a:r>
              <a:rPr lang="zh-CN" altLang="en-US" sz="2800" smtClean="0"/>
              <a:t>中从 </a:t>
            </a:r>
            <a:r>
              <a:rPr lang="en-US" altLang="zh-CN" sz="2800" smtClean="0"/>
              <a:t>k </a:t>
            </a:r>
            <a:r>
              <a:rPr lang="zh-CN" altLang="en-US" sz="2800" smtClean="0"/>
              <a:t>开始的元素</a:t>
            </a:r>
          </a:p>
          <a:p>
            <a:pPr eaLnBrk="1" hangingPunct="1">
              <a:lnSpc>
                <a:spcPct val="120000"/>
              </a:lnSpc>
            </a:pPr>
            <a:r>
              <a:rPr lang="zh-CN" altLang="en-US" sz="2800" smtClean="0"/>
              <a:t>函数的调用：排列字符串中的所有元素可调用</a:t>
            </a:r>
          </a:p>
          <a:p>
            <a:pPr eaLnBrk="1" hangingPunct="1">
              <a:lnSpc>
                <a:spcPct val="120000"/>
              </a:lnSpc>
              <a:buFont typeface="Wingdings" pitchFamily="2" charset="2"/>
              <a:buNone/>
            </a:pPr>
            <a:r>
              <a:rPr lang="zh-CN" altLang="en-US" sz="2800" smtClean="0"/>
              <a:t>     </a:t>
            </a:r>
            <a:r>
              <a:rPr lang="en-US" altLang="zh-CN" sz="2800" smtClean="0"/>
              <a:t>permu(char str[], 0);</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6786" name="Rectangle 2"/>
          <p:cNvSpPr>
            <a:spLocks noGrp="1" noChangeArrowheads="1"/>
          </p:cNvSpPr>
          <p:nvPr>
            <p:ph type="title"/>
          </p:nvPr>
        </p:nvSpPr>
        <p:spPr>
          <a:xfrm>
            <a:off x="685800" y="263525"/>
            <a:ext cx="7772400" cy="1143000"/>
          </a:xfrm>
        </p:spPr>
        <p:txBody>
          <a:bodyPr/>
          <a:lstStyle/>
          <a:p>
            <a:pPr eaLnBrk="1" hangingPunct="1">
              <a:defRPr/>
            </a:pPr>
            <a:r>
              <a:rPr lang="zh-CN" altLang="en-US" smtClean="0"/>
              <a:t>排列函数</a:t>
            </a:r>
          </a:p>
        </p:txBody>
      </p:sp>
      <p:sp>
        <p:nvSpPr>
          <p:cNvPr id="106499" name="Text Box 3"/>
          <p:cNvSpPr txBox="1">
            <a:spLocks noChangeArrowheads="1"/>
          </p:cNvSpPr>
          <p:nvPr/>
        </p:nvSpPr>
        <p:spPr bwMode="auto">
          <a:xfrm>
            <a:off x="901700" y="1406525"/>
            <a:ext cx="7745413" cy="5262979"/>
          </a:xfrm>
          <a:prstGeom prst="rect">
            <a:avLst/>
          </a:prstGeom>
          <a:noFill/>
          <a:ln w="12700" cap="sq">
            <a:noFill/>
            <a:miter lim="800000"/>
            <a:headEnd type="none" w="sm" len="sm"/>
            <a:tailEnd type="none" w="sm" len="sm"/>
          </a:ln>
        </p:spPr>
        <p:txBody>
          <a:bodyPr>
            <a:spAutoFit/>
          </a:bodyPr>
          <a:lstStyle/>
          <a:p>
            <a:pPr>
              <a:lnSpc>
                <a:spcPct val="120000"/>
              </a:lnSpc>
              <a:spcBef>
                <a:spcPct val="15000"/>
              </a:spcBef>
            </a:pPr>
            <a:r>
              <a:rPr lang="en-US" altLang="zh-CN" b="1"/>
              <a:t>void </a:t>
            </a:r>
            <a:r>
              <a:rPr lang="en-US" altLang="zh-CN" sz="2400" b="1"/>
              <a:t>PermuteWithFixedPrefix</a:t>
            </a:r>
            <a:r>
              <a:rPr lang="en-US" altLang="zh-CN" sz="2400"/>
              <a:t> </a:t>
            </a:r>
            <a:r>
              <a:rPr lang="en-US" altLang="zh-CN" b="1"/>
              <a:t>(char str[ ], int k)</a:t>
            </a:r>
          </a:p>
          <a:p>
            <a:pPr>
              <a:lnSpc>
                <a:spcPct val="120000"/>
              </a:lnSpc>
              <a:spcBef>
                <a:spcPct val="15000"/>
              </a:spcBef>
            </a:pPr>
            <a:r>
              <a:rPr lang="en-US" altLang="zh-CN" b="1"/>
              <a:t>{ int i;</a:t>
            </a:r>
          </a:p>
          <a:p>
            <a:pPr>
              <a:lnSpc>
                <a:spcPct val="120000"/>
              </a:lnSpc>
              <a:spcBef>
                <a:spcPct val="15000"/>
              </a:spcBef>
            </a:pPr>
            <a:endParaRPr lang="en-US" altLang="zh-CN" b="1"/>
          </a:p>
          <a:p>
            <a:pPr>
              <a:lnSpc>
                <a:spcPct val="120000"/>
              </a:lnSpc>
              <a:spcBef>
                <a:spcPct val="15000"/>
              </a:spcBef>
            </a:pPr>
            <a:r>
              <a:rPr lang="en-US" altLang="zh-CN" b="1"/>
              <a:t>  if ( k == strlen(str) )  cout &lt;&lt; str &lt;&lt; endl;</a:t>
            </a:r>
          </a:p>
          <a:p>
            <a:pPr>
              <a:lnSpc>
                <a:spcPct val="120000"/>
              </a:lnSpc>
              <a:spcBef>
                <a:spcPct val="15000"/>
              </a:spcBef>
            </a:pPr>
            <a:r>
              <a:rPr lang="en-US" altLang="zh-CN" b="1"/>
              <a:t>   else  for (i=k; i&lt;strlen(str); ++i)</a:t>
            </a:r>
          </a:p>
          <a:p>
            <a:pPr>
              <a:lnSpc>
                <a:spcPct val="120000"/>
              </a:lnSpc>
              <a:spcBef>
                <a:spcPct val="15000"/>
              </a:spcBef>
            </a:pPr>
            <a:r>
              <a:rPr lang="en-US" altLang="zh-CN" b="1"/>
              <a:t>              { swap(str, k, i</a:t>
            </a:r>
            <a:r>
              <a:rPr lang="en-US" altLang="zh-CN" b="1" smtClean="0"/>
              <a:t>);</a:t>
            </a:r>
            <a:r>
              <a:rPr lang="en-US" altLang="zh-CN" sz="1600" b="1" smtClean="0"/>
              <a:t>//</a:t>
            </a:r>
            <a:r>
              <a:rPr lang="zh-CN" altLang="en-US" sz="1600" b="1" smtClean="0"/>
              <a:t>将</a:t>
            </a:r>
            <a:r>
              <a:rPr lang="en-US" altLang="zh-CN" sz="1600" b="1" smtClean="0"/>
              <a:t>str</a:t>
            </a:r>
            <a:r>
              <a:rPr lang="zh-CN" altLang="en-US" sz="1600" b="1" smtClean="0"/>
              <a:t>中的第</a:t>
            </a:r>
            <a:r>
              <a:rPr lang="en-US" altLang="zh-CN" sz="1600" b="1" smtClean="0"/>
              <a:t>k</a:t>
            </a:r>
            <a:r>
              <a:rPr lang="zh-CN" altLang="en-US" sz="1600" b="1" smtClean="0"/>
              <a:t>个和第</a:t>
            </a:r>
            <a:r>
              <a:rPr lang="en-US" altLang="zh-CN" sz="1600" b="1" smtClean="0"/>
              <a:t>i</a:t>
            </a:r>
            <a:r>
              <a:rPr lang="zh-CN" altLang="en-US" sz="1600" b="1" smtClean="0"/>
              <a:t>个交换</a:t>
            </a:r>
            <a:endParaRPr lang="en-US" altLang="zh-CN" sz="1600" b="1"/>
          </a:p>
          <a:p>
            <a:pPr>
              <a:lnSpc>
                <a:spcPct val="120000"/>
              </a:lnSpc>
              <a:spcBef>
                <a:spcPct val="15000"/>
              </a:spcBef>
            </a:pPr>
            <a:r>
              <a:rPr lang="en-US" altLang="zh-CN" b="1"/>
              <a:t>                </a:t>
            </a:r>
            <a:r>
              <a:rPr lang="en-US" altLang="zh-CN" sz="2400" b="1"/>
              <a:t>PermuteWithFixedPrefix</a:t>
            </a:r>
            <a:r>
              <a:rPr lang="en-US" altLang="zh-CN" sz="2400"/>
              <a:t> </a:t>
            </a:r>
            <a:r>
              <a:rPr lang="en-US" altLang="zh-CN" b="1"/>
              <a:t>(str, k+1);</a:t>
            </a:r>
          </a:p>
          <a:p>
            <a:pPr>
              <a:lnSpc>
                <a:spcPct val="120000"/>
              </a:lnSpc>
              <a:spcBef>
                <a:spcPct val="15000"/>
              </a:spcBef>
            </a:pPr>
            <a:r>
              <a:rPr lang="en-US" altLang="zh-CN" b="1"/>
              <a:t>                swap(str, k, i);}</a:t>
            </a:r>
          </a:p>
          <a:p>
            <a:pPr>
              <a:lnSpc>
                <a:spcPct val="120000"/>
              </a:lnSpc>
              <a:spcBef>
                <a:spcPct val="15000"/>
              </a:spcBef>
            </a:pPr>
            <a:r>
              <a:rPr lang="en-US" altLang="zh-CN" b="1"/>
              <a:t>}</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7810" name="Rectangle 2"/>
          <p:cNvSpPr>
            <a:spLocks noGrp="1" noChangeArrowheads="1"/>
          </p:cNvSpPr>
          <p:nvPr>
            <p:ph type="title"/>
          </p:nvPr>
        </p:nvSpPr>
        <p:spPr/>
        <p:txBody>
          <a:bodyPr/>
          <a:lstStyle/>
          <a:p>
            <a:pPr eaLnBrk="1" hangingPunct="1">
              <a:defRPr/>
            </a:pPr>
            <a:r>
              <a:rPr lang="zh-CN" altLang="en-US" dirty="0" smtClean="0"/>
              <a:t>包装函数</a:t>
            </a:r>
          </a:p>
        </p:txBody>
      </p:sp>
      <p:sp>
        <p:nvSpPr>
          <p:cNvPr id="107523" name="Rectangle 3"/>
          <p:cNvSpPr>
            <a:spLocks noGrp="1" noChangeArrowheads="1"/>
          </p:cNvSpPr>
          <p:nvPr>
            <p:ph type="body" idx="1"/>
          </p:nvPr>
        </p:nvSpPr>
        <p:spPr/>
        <p:txBody>
          <a:bodyPr/>
          <a:lstStyle/>
          <a:p>
            <a:pPr eaLnBrk="1" hangingPunct="1">
              <a:buFont typeface="Wingdings" pitchFamily="2" charset="2"/>
              <a:buNone/>
            </a:pPr>
            <a:r>
              <a:rPr lang="en-US" altLang="zh-CN" smtClean="0"/>
              <a:t>static void ListPermutations(char str[])</a:t>
            </a:r>
          </a:p>
          <a:p>
            <a:pPr eaLnBrk="1" hangingPunct="1">
              <a:buFont typeface="Wingdings" pitchFamily="2" charset="2"/>
              <a:buNone/>
            </a:pPr>
            <a:r>
              <a:rPr lang="en-US" altLang="zh-CN" smtClean="0"/>
              <a:t>{</a:t>
            </a:r>
          </a:p>
          <a:p>
            <a:pPr eaLnBrk="1" hangingPunct="1">
              <a:buFont typeface="Wingdings" pitchFamily="2" charset="2"/>
              <a:buNone/>
            </a:pPr>
            <a:r>
              <a:rPr lang="en-US" altLang="zh-CN" smtClean="0"/>
              <a:t>    PermuteWithFixedPrefix(str, 0);</a:t>
            </a:r>
          </a:p>
          <a:p>
            <a:pPr eaLnBrk="1" hangingPunct="1">
              <a:buFont typeface="Wingdings" pitchFamily="2" charset="2"/>
              <a:buNone/>
            </a:pPr>
            <a:r>
              <a:rPr lang="en-US" altLang="zh-CN" smtClean="0"/>
              <a:t>}</a:t>
            </a:r>
          </a:p>
          <a:p>
            <a:pPr eaLnBrk="1" hangingPunct="1">
              <a:buFont typeface="Wingdings" pitchFamily="2" charset="2"/>
              <a:buNone/>
            </a:pPr>
            <a:endParaRPr lang="en-US" altLang="zh-CN" smtClean="0"/>
          </a:p>
          <a:p>
            <a:pPr eaLnBrk="1" hangingPunct="1">
              <a:buFont typeface="Wingdings" pitchFamily="2" charset="2"/>
              <a:buNone/>
            </a:pPr>
            <a:r>
              <a:rPr lang="zh-CN" altLang="en-US" smtClean="0"/>
              <a:t>为什么要包装函数？</a:t>
            </a:r>
            <a:endParaRPr lang="en-US" altLang="zh-CN"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8770" name="Rectangle 2"/>
          <p:cNvSpPr>
            <a:spLocks noGrp="1" noChangeArrowheads="1"/>
          </p:cNvSpPr>
          <p:nvPr>
            <p:ph type="title"/>
          </p:nvPr>
        </p:nvSpPr>
        <p:spPr>
          <a:xfrm>
            <a:off x="685800" y="254000"/>
            <a:ext cx="7772400" cy="1143000"/>
          </a:xfrm>
        </p:spPr>
        <p:txBody>
          <a:bodyPr/>
          <a:lstStyle/>
          <a:p>
            <a:pPr eaLnBrk="1" hangingPunct="1">
              <a:defRPr/>
            </a:pPr>
            <a:r>
              <a:rPr lang="zh-CN" altLang="en-US" smtClean="0"/>
              <a:t>总结 </a:t>
            </a:r>
          </a:p>
        </p:txBody>
      </p:sp>
      <p:sp>
        <p:nvSpPr>
          <p:cNvPr id="108547" name="Rectangle 3"/>
          <p:cNvSpPr>
            <a:spLocks noGrp="1" noChangeArrowheads="1"/>
          </p:cNvSpPr>
          <p:nvPr>
            <p:ph type="body" idx="1"/>
          </p:nvPr>
        </p:nvSpPr>
        <p:spPr>
          <a:xfrm>
            <a:off x="444500" y="1397000"/>
            <a:ext cx="8191500" cy="5156200"/>
          </a:xfrm>
        </p:spPr>
        <p:txBody>
          <a:bodyPr/>
          <a:lstStyle/>
          <a:p>
            <a:pPr eaLnBrk="1" hangingPunct="1">
              <a:lnSpc>
                <a:spcPct val="140000"/>
              </a:lnSpc>
            </a:pPr>
            <a:r>
              <a:rPr lang="zh-CN" altLang="en-US" sz="2800" smtClean="0"/>
              <a:t>函数可以将一段完成独立功能的程序封装起来。通过函数名就可执行这一段功能。使用函数可以将程序模块化 </a:t>
            </a:r>
          </a:p>
          <a:p>
            <a:pPr eaLnBrk="1" hangingPunct="1">
              <a:lnSpc>
                <a:spcPct val="140000"/>
              </a:lnSpc>
            </a:pPr>
            <a:r>
              <a:rPr lang="en-US" altLang="zh-CN" sz="2800" smtClean="0"/>
              <a:t>C++</a:t>
            </a:r>
            <a:r>
              <a:rPr lang="zh-CN" altLang="en-US" sz="2800" smtClean="0"/>
              <a:t>的程序是由一组函数组成。每个程序必须有一个名为</a:t>
            </a:r>
            <a:r>
              <a:rPr lang="en-US" altLang="zh-CN" sz="2800" smtClean="0"/>
              <a:t>main</a:t>
            </a:r>
            <a:r>
              <a:rPr lang="zh-CN" altLang="en-US" sz="2800" smtClean="0"/>
              <a:t>的函数，它对应于一般的程序设计语言中主程序 </a:t>
            </a:r>
          </a:p>
          <a:p>
            <a:pPr eaLnBrk="1" hangingPunct="1">
              <a:lnSpc>
                <a:spcPct val="140000"/>
              </a:lnSpc>
            </a:pPr>
            <a:r>
              <a:rPr lang="zh-CN" altLang="en-US" sz="2800" smtClean="0"/>
              <a:t>函数也可以调用自己，这样的函数称为递归函数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165100"/>
            <a:ext cx="7772400" cy="1143000"/>
          </a:xfrm>
        </p:spPr>
        <p:txBody>
          <a:bodyPr/>
          <a:lstStyle/>
          <a:p>
            <a:pPr eaLnBrk="1" hangingPunct="1"/>
            <a:r>
              <a:rPr lang="zh-CN" altLang="en-US" sz="4000" smtClean="0">
                <a:effectLst/>
                <a:latin typeface="Times New Roman" pitchFamily="18" charset="0"/>
              </a:rPr>
              <a:t>函数举例</a:t>
            </a:r>
            <a:r>
              <a:rPr lang="en-US" altLang="zh-CN" sz="4000" smtClean="0">
                <a:effectLst/>
                <a:latin typeface="Times New Roman" pitchFamily="18" charset="0"/>
              </a:rPr>
              <a:t>—</a:t>
            </a:r>
            <a:br>
              <a:rPr lang="en-US" altLang="zh-CN" sz="4000" smtClean="0">
                <a:effectLst/>
                <a:latin typeface="Times New Roman" pitchFamily="18" charset="0"/>
              </a:rPr>
            </a:br>
            <a:r>
              <a:rPr lang="zh-CN" altLang="en-US" sz="4000" smtClean="0">
                <a:effectLst/>
                <a:latin typeface="Times New Roman" pitchFamily="18" charset="0"/>
              </a:rPr>
              <a:t>返回布尔量的函数</a:t>
            </a:r>
          </a:p>
        </p:txBody>
      </p:sp>
      <p:sp>
        <p:nvSpPr>
          <p:cNvPr id="16387" name="Rectangle 3"/>
          <p:cNvSpPr>
            <a:spLocks noGrp="1" noChangeArrowheads="1"/>
          </p:cNvSpPr>
          <p:nvPr>
            <p:ph type="body" idx="1"/>
          </p:nvPr>
        </p:nvSpPr>
        <p:spPr>
          <a:xfrm>
            <a:off x="685800" y="1492250"/>
            <a:ext cx="7772400" cy="641350"/>
          </a:xfrm>
        </p:spPr>
        <p:txBody>
          <a:bodyPr/>
          <a:lstStyle/>
          <a:p>
            <a:pPr eaLnBrk="1" hangingPunct="1"/>
            <a:r>
              <a:rPr lang="zh-CN" altLang="en-US" smtClean="0"/>
              <a:t>判断某一年是否为闰年的函数</a:t>
            </a:r>
          </a:p>
        </p:txBody>
      </p:sp>
      <p:sp>
        <p:nvSpPr>
          <p:cNvPr id="16388" name="Text Box 4"/>
          <p:cNvSpPr txBox="1">
            <a:spLocks noChangeArrowheads="1"/>
          </p:cNvSpPr>
          <p:nvPr/>
        </p:nvSpPr>
        <p:spPr bwMode="auto">
          <a:xfrm>
            <a:off x="508000" y="2219325"/>
            <a:ext cx="8458200" cy="4402138"/>
          </a:xfrm>
          <a:prstGeom prst="rect">
            <a:avLst/>
          </a:prstGeom>
          <a:noFill/>
          <a:ln w="12700" cap="sq">
            <a:noFill/>
            <a:miter lim="800000"/>
            <a:headEnd type="none" w="sm" len="sm"/>
            <a:tailEnd type="none" w="sm" len="sm"/>
          </a:ln>
        </p:spPr>
        <p:txBody>
          <a:bodyPr>
            <a:spAutoFit/>
          </a:bodyPr>
          <a:lstStyle/>
          <a:p>
            <a:pPr>
              <a:spcBef>
                <a:spcPct val="20000"/>
              </a:spcBef>
            </a:pPr>
            <a:r>
              <a:rPr lang="en-US" altLang="zh-CN" b="1"/>
              <a:t>bool IsLeapYear(int year)</a:t>
            </a:r>
          </a:p>
          <a:p>
            <a:pPr>
              <a:spcBef>
                <a:spcPct val="20000"/>
              </a:spcBef>
            </a:pPr>
            <a:r>
              <a:rPr lang="en-US" altLang="zh-CN" b="1"/>
              <a:t>{</a:t>
            </a:r>
          </a:p>
          <a:p>
            <a:pPr>
              <a:spcBef>
                <a:spcPct val="20000"/>
              </a:spcBef>
            </a:pPr>
            <a:r>
              <a:rPr lang="en-US" altLang="zh-CN" b="1"/>
              <a:t>  bool leapyear;</a:t>
            </a:r>
          </a:p>
          <a:p>
            <a:pPr>
              <a:spcBef>
                <a:spcPct val="20000"/>
              </a:spcBef>
            </a:pPr>
            <a:endParaRPr lang="en-US" altLang="zh-CN" sz="1600" b="1"/>
          </a:p>
          <a:p>
            <a:pPr>
              <a:spcBef>
                <a:spcPct val="20000"/>
              </a:spcBef>
            </a:pPr>
            <a:r>
              <a:rPr lang="en-US" altLang="zh-CN" b="1"/>
              <a:t>  leapyear = (((year %4 == 0) &amp;&amp;(year  % 100 != 0))</a:t>
            </a:r>
          </a:p>
          <a:p>
            <a:pPr>
              <a:spcBef>
                <a:spcPct val="20000"/>
              </a:spcBef>
            </a:pPr>
            <a:r>
              <a:rPr lang="en-US" altLang="zh-CN" b="1"/>
              <a:t>              || (year % 400 == 0);</a:t>
            </a:r>
          </a:p>
          <a:p>
            <a:pPr>
              <a:spcBef>
                <a:spcPct val="20000"/>
              </a:spcBef>
            </a:pPr>
            <a:endParaRPr lang="en-US" altLang="zh-CN" b="1"/>
          </a:p>
          <a:p>
            <a:pPr>
              <a:spcBef>
                <a:spcPct val="20000"/>
              </a:spcBef>
            </a:pPr>
            <a:r>
              <a:rPr lang="en-US" altLang="zh-CN" b="1"/>
              <a:t>  return (leapyear);</a:t>
            </a:r>
          </a:p>
          <a:p>
            <a:pPr>
              <a:spcBef>
                <a:spcPct val="20000"/>
              </a:spcBef>
            </a:pPr>
            <a:r>
              <a:rPr lang="en-US" altLang="zh-CN" b="1"/>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1314" name="Rectangle 2"/>
          <p:cNvSpPr>
            <a:spLocks noGrp="1" noChangeArrowheads="1"/>
          </p:cNvSpPr>
          <p:nvPr>
            <p:ph type="title"/>
          </p:nvPr>
        </p:nvSpPr>
        <p:spPr>
          <a:xfrm>
            <a:off x="685800" y="428625"/>
            <a:ext cx="7772400" cy="1143000"/>
          </a:xfrm>
        </p:spPr>
        <p:txBody>
          <a:bodyPr/>
          <a:lstStyle/>
          <a:p>
            <a:pPr eaLnBrk="1" hangingPunct="1">
              <a:defRPr/>
            </a:pPr>
            <a:r>
              <a:rPr lang="zh-CN" altLang="en-US" smtClean="0"/>
              <a:t>第</a:t>
            </a:r>
            <a:r>
              <a:rPr lang="en-US" altLang="zh-CN" smtClean="0"/>
              <a:t>6</a:t>
            </a:r>
            <a:r>
              <a:rPr lang="zh-CN" altLang="en-US" smtClean="0"/>
              <a:t>章 过程封装－－函数</a:t>
            </a:r>
          </a:p>
        </p:txBody>
      </p:sp>
      <p:sp>
        <p:nvSpPr>
          <p:cNvPr id="17411" name="Rectangle 3"/>
          <p:cNvSpPr>
            <a:spLocks noGrp="1" noChangeArrowheads="1"/>
          </p:cNvSpPr>
          <p:nvPr>
            <p:ph type="body" idx="1"/>
          </p:nvPr>
        </p:nvSpPr>
        <p:spPr>
          <a:xfrm>
            <a:off x="355600" y="1952625"/>
            <a:ext cx="3570288" cy="4143375"/>
          </a:xfrm>
        </p:spPr>
        <p:txBody>
          <a:bodyPr/>
          <a:lstStyle/>
          <a:p>
            <a:pPr eaLnBrk="1" hangingPunct="1">
              <a:lnSpc>
                <a:spcPct val="110000"/>
              </a:lnSpc>
            </a:pPr>
            <a:r>
              <a:rPr lang="zh-CN" altLang="en-US" sz="2800" smtClean="0"/>
              <a:t>函数</a:t>
            </a:r>
          </a:p>
          <a:p>
            <a:pPr eaLnBrk="1" hangingPunct="1">
              <a:lnSpc>
                <a:spcPct val="110000"/>
              </a:lnSpc>
            </a:pPr>
            <a:r>
              <a:rPr lang="zh-CN" altLang="en-US" sz="2800" smtClean="0"/>
              <a:t>自己编写函数</a:t>
            </a:r>
          </a:p>
          <a:p>
            <a:pPr eaLnBrk="1" hangingPunct="1">
              <a:lnSpc>
                <a:spcPct val="110000"/>
              </a:lnSpc>
            </a:pPr>
            <a:r>
              <a:rPr lang="zh-CN" altLang="en-US" sz="2800" smtClean="0"/>
              <a:t>函数的使用</a:t>
            </a:r>
          </a:p>
          <a:p>
            <a:pPr eaLnBrk="1" hangingPunct="1">
              <a:lnSpc>
                <a:spcPct val="110000"/>
              </a:lnSpc>
            </a:pPr>
            <a:r>
              <a:rPr lang="zh-CN" altLang="en-US" sz="2800" smtClean="0"/>
              <a:t>数组作为参数</a:t>
            </a:r>
          </a:p>
          <a:p>
            <a:pPr eaLnBrk="1" hangingPunct="1">
              <a:lnSpc>
                <a:spcPct val="110000"/>
              </a:lnSpc>
            </a:pPr>
            <a:r>
              <a:rPr lang="zh-CN" altLang="en-US" sz="2800" smtClean="0"/>
              <a:t>带默认值的函数</a:t>
            </a:r>
          </a:p>
          <a:p>
            <a:pPr eaLnBrk="1" hangingPunct="1">
              <a:lnSpc>
                <a:spcPct val="110000"/>
              </a:lnSpc>
            </a:pPr>
            <a:r>
              <a:rPr lang="zh-CN" altLang="en-US" sz="2800" smtClean="0"/>
              <a:t>内联函数</a:t>
            </a:r>
          </a:p>
        </p:txBody>
      </p:sp>
      <p:sp>
        <p:nvSpPr>
          <p:cNvPr id="17412" name="AutoShape 4"/>
          <p:cNvSpPr>
            <a:spLocks noChangeArrowheads="1"/>
          </p:cNvSpPr>
          <p:nvPr/>
        </p:nvSpPr>
        <p:spPr bwMode="auto">
          <a:xfrm rot="-5400000" flipH="1" flipV="1">
            <a:off x="3548063" y="20367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7413" name="AutoShape 5"/>
          <p:cNvSpPr>
            <a:spLocks noChangeArrowheads="1"/>
          </p:cNvSpPr>
          <p:nvPr/>
        </p:nvSpPr>
        <p:spPr bwMode="auto">
          <a:xfrm rot="-5400000" flipH="1" flipV="1">
            <a:off x="3576638" y="3152775"/>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17414" name="AutoShape 6"/>
          <p:cNvSpPr>
            <a:spLocks noChangeArrowheads="1"/>
          </p:cNvSpPr>
          <p:nvPr/>
        </p:nvSpPr>
        <p:spPr bwMode="auto">
          <a:xfrm rot="-5400000" flipH="1" flipV="1">
            <a:off x="3548063" y="25796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7415" name="AutoShape 7"/>
          <p:cNvSpPr>
            <a:spLocks noChangeArrowheads="1"/>
          </p:cNvSpPr>
          <p:nvPr/>
        </p:nvSpPr>
        <p:spPr bwMode="auto">
          <a:xfrm rot="-5400000" flipH="1" flipV="1">
            <a:off x="3602038" y="37211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7416" name="AutoShape 8"/>
          <p:cNvSpPr>
            <a:spLocks noChangeArrowheads="1"/>
          </p:cNvSpPr>
          <p:nvPr/>
        </p:nvSpPr>
        <p:spPr bwMode="auto">
          <a:xfrm rot="-5400000" flipH="1" flipV="1">
            <a:off x="3602038" y="42529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7417" name="AutoShape 9"/>
          <p:cNvSpPr>
            <a:spLocks noChangeArrowheads="1"/>
          </p:cNvSpPr>
          <p:nvPr/>
        </p:nvSpPr>
        <p:spPr bwMode="auto">
          <a:xfrm rot="-5400000" flipH="1" flipV="1">
            <a:off x="3602038" y="4821238"/>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7418" name="Rectangle 10"/>
          <p:cNvSpPr>
            <a:spLocks noChangeArrowheads="1"/>
          </p:cNvSpPr>
          <p:nvPr/>
        </p:nvSpPr>
        <p:spPr bwMode="auto">
          <a:xfrm>
            <a:off x="4675188" y="1952625"/>
            <a:ext cx="3338512" cy="4143375"/>
          </a:xfrm>
          <a:prstGeom prst="rect">
            <a:avLst/>
          </a:prstGeom>
          <a:noFill/>
          <a:ln w="9525">
            <a:noFill/>
            <a:miter lim="800000"/>
            <a:headEnd/>
            <a:tailEnd/>
          </a:ln>
        </p:spPr>
        <p:txBody>
          <a:bodyPr/>
          <a:lstStyle/>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重载函数</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函数</a:t>
            </a:r>
            <a:r>
              <a:rPr lang="zh-CN" altLang="en-US" b="1" dirty="0" smtClean="0">
                <a:latin typeface="Times New Roman" pitchFamily="18" charset="0"/>
                <a:ea typeface="楷体_GB2312" pitchFamily="49" charset="-122"/>
              </a:rPr>
              <a:t>模板</a:t>
            </a:r>
            <a:endParaRPr lang="zh-CN" altLang="en-US" b="1" dirty="0">
              <a:latin typeface="Times New Roman" pitchFamily="18" charset="0"/>
              <a:ea typeface="楷体_GB2312" pitchFamily="49" charset="-122"/>
            </a:endParaRP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变量的作用域</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变量的存储类别</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递归函数</a:t>
            </a:r>
          </a:p>
        </p:txBody>
      </p:sp>
      <p:sp>
        <p:nvSpPr>
          <p:cNvPr id="17419" name="AutoShape 11"/>
          <p:cNvSpPr>
            <a:spLocks noChangeArrowheads="1"/>
          </p:cNvSpPr>
          <p:nvPr/>
        </p:nvSpPr>
        <p:spPr bwMode="auto">
          <a:xfrm rot="-5400000" flipH="1" flipV="1">
            <a:off x="8051800" y="26098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7420" name="AutoShape 12"/>
          <p:cNvSpPr>
            <a:spLocks noChangeArrowheads="1"/>
          </p:cNvSpPr>
          <p:nvPr/>
        </p:nvSpPr>
        <p:spPr bwMode="auto">
          <a:xfrm rot="-5400000" flipH="1" flipV="1">
            <a:off x="8023225" y="203676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7421" name="AutoShape 13"/>
          <p:cNvSpPr>
            <a:spLocks noChangeArrowheads="1"/>
          </p:cNvSpPr>
          <p:nvPr/>
        </p:nvSpPr>
        <p:spPr bwMode="auto">
          <a:xfrm rot="-5400000" flipH="1" flipV="1">
            <a:off x="8077200" y="31273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7422" name="AutoShape 14"/>
          <p:cNvSpPr>
            <a:spLocks noChangeArrowheads="1"/>
          </p:cNvSpPr>
          <p:nvPr/>
        </p:nvSpPr>
        <p:spPr bwMode="auto">
          <a:xfrm rot="-5400000" flipH="1" flipV="1">
            <a:off x="8077200" y="3709988"/>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7423" name="AutoShape 15"/>
          <p:cNvSpPr>
            <a:spLocks noChangeArrowheads="1"/>
          </p:cNvSpPr>
          <p:nvPr/>
        </p:nvSpPr>
        <p:spPr bwMode="auto">
          <a:xfrm rot="-5400000" flipH="1" flipV="1">
            <a:off x="8077200" y="42402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0066" name="Rectangle 2"/>
          <p:cNvSpPr>
            <a:spLocks noGrp="1" noChangeArrowheads="1"/>
          </p:cNvSpPr>
          <p:nvPr>
            <p:ph type="title"/>
          </p:nvPr>
        </p:nvSpPr>
        <p:spPr>
          <a:xfrm>
            <a:off x="685800" y="38100"/>
            <a:ext cx="7772400" cy="1143000"/>
          </a:xfrm>
        </p:spPr>
        <p:txBody>
          <a:bodyPr/>
          <a:lstStyle/>
          <a:p>
            <a:pPr eaLnBrk="1" hangingPunct="1">
              <a:defRPr/>
            </a:pPr>
            <a:r>
              <a:rPr lang="zh-CN" altLang="en-US" smtClean="0"/>
              <a:t>函数的声明</a:t>
            </a:r>
          </a:p>
        </p:txBody>
      </p:sp>
      <p:sp>
        <p:nvSpPr>
          <p:cNvPr id="18435" name="Rectangle 3"/>
          <p:cNvSpPr>
            <a:spLocks noGrp="1" noChangeArrowheads="1"/>
          </p:cNvSpPr>
          <p:nvPr>
            <p:ph type="body" idx="1"/>
          </p:nvPr>
        </p:nvSpPr>
        <p:spPr>
          <a:xfrm>
            <a:off x="393700" y="1133475"/>
            <a:ext cx="8750300" cy="4114800"/>
          </a:xfrm>
        </p:spPr>
        <p:txBody>
          <a:bodyPr/>
          <a:lstStyle/>
          <a:p>
            <a:pPr eaLnBrk="1" hangingPunct="1"/>
            <a:r>
              <a:rPr lang="zh-CN" altLang="en-US" sz="2800" smtClean="0"/>
              <a:t>所有函数在使用前必须被声明，以便让编译器知道用户的用法是否正确。</a:t>
            </a:r>
          </a:p>
          <a:p>
            <a:pPr eaLnBrk="1" hangingPunct="1"/>
            <a:r>
              <a:rPr lang="zh-CN" altLang="en-US" sz="2800" smtClean="0"/>
              <a:t>函数声明包括下列内容：</a:t>
            </a:r>
          </a:p>
          <a:p>
            <a:pPr lvl="1" eaLnBrk="1" hangingPunct="1"/>
            <a:r>
              <a:rPr lang="zh-CN" altLang="en-US" sz="2400" smtClean="0"/>
              <a:t>函数名</a:t>
            </a:r>
          </a:p>
          <a:p>
            <a:pPr lvl="1" eaLnBrk="1" hangingPunct="1"/>
            <a:r>
              <a:rPr lang="zh-CN" altLang="en-US" sz="2400" smtClean="0"/>
              <a:t>函数的参数类型</a:t>
            </a:r>
          </a:p>
          <a:p>
            <a:pPr lvl="1" eaLnBrk="1" hangingPunct="1"/>
            <a:r>
              <a:rPr lang="zh-CN" altLang="en-US" sz="2400" smtClean="0"/>
              <a:t>函数的返回类型</a:t>
            </a:r>
          </a:p>
          <a:p>
            <a:pPr eaLnBrk="1" hangingPunct="1"/>
            <a:r>
              <a:rPr lang="zh-CN" altLang="en-US" sz="2800" smtClean="0"/>
              <a:t>函数的声明被称为函数的原型，它的形式为：</a:t>
            </a:r>
          </a:p>
          <a:p>
            <a:pPr eaLnBrk="1" hangingPunct="1">
              <a:buFont typeface="Wingdings" pitchFamily="2" charset="2"/>
              <a:buNone/>
            </a:pPr>
            <a:r>
              <a:rPr lang="zh-CN" altLang="en-US" sz="2800" smtClean="0"/>
              <a:t>      返回类型  函数名（参数表）；</a:t>
            </a:r>
          </a:p>
          <a:p>
            <a:pPr eaLnBrk="1" hangingPunct="1">
              <a:buFont typeface="Wingdings" pitchFamily="2" charset="2"/>
              <a:buNone/>
            </a:pPr>
            <a:r>
              <a:rPr lang="zh-CN" altLang="en-US" sz="2800" smtClean="0"/>
              <a:t>     参数表中的每个参数说明可以是类型，也可以是类型后面再接一个参数名。如：</a:t>
            </a:r>
          </a:p>
          <a:p>
            <a:pPr eaLnBrk="1" hangingPunct="1">
              <a:buFont typeface="Wingdings" pitchFamily="2" charset="2"/>
              <a:buNone/>
            </a:pPr>
            <a:r>
              <a:rPr lang="zh-CN" altLang="en-US" sz="2800" smtClean="0"/>
              <a:t>      </a:t>
            </a:r>
            <a:r>
              <a:rPr lang="en-US" altLang="zh-CN" sz="2800" smtClean="0"/>
              <a:t>int  max(int, int);</a:t>
            </a:r>
          </a:p>
          <a:p>
            <a:pPr eaLnBrk="1" hangingPunct="1">
              <a:buFont typeface="Wingdings" pitchFamily="2" charset="2"/>
              <a:buNone/>
            </a:pPr>
            <a:r>
              <a:rPr lang="en-US" altLang="zh-CN" sz="2800" smtClean="0"/>
              <a:t>      int  max(int a, int b);</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1090" name="Rectangle 2"/>
          <p:cNvSpPr>
            <a:spLocks noGrp="1" noChangeArrowheads="1"/>
          </p:cNvSpPr>
          <p:nvPr>
            <p:ph type="title"/>
          </p:nvPr>
        </p:nvSpPr>
        <p:spPr>
          <a:xfrm>
            <a:off x="685800" y="230188"/>
            <a:ext cx="7772400" cy="1143000"/>
          </a:xfrm>
        </p:spPr>
        <p:txBody>
          <a:bodyPr/>
          <a:lstStyle/>
          <a:p>
            <a:pPr eaLnBrk="1" hangingPunct="1">
              <a:defRPr/>
            </a:pPr>
            <a:r>
              <a:rPr lang="zh-CN" altLang="en-US" smtClean="0"/>
              <a:t>函数说明规则</a:t>
            </a:r>
          </a:p>
        </p:txBody>
      </p:sp>
      <p:sp>
        <p:nvSpPr>
          <p:cNvPr id="19459" name="Rectangle 3"/>
          <p:cNvSpPr>
            <a:spLocks noGrp="1" noChangeArrowheads="1"/>
          </p:cNvSpPr>
          <p:nvPr>
            <p:ph type="body" idx="1"/>
          </p:nvPr>
        </p:nvSpPr>
        <p:spPr>
          <a:xfrm>
            <a:off x="685800" y="1389063"/>
            <a:ext cx="8096250" cy="4114800"/>
          </a:xfrm>
        </p:spPr>
        <p:txBody>
          <a:bodyPr/>
          <a:lstStyle/>
          <a:p>
            <a:pPr eaLnBrk="1" hangingPunct="1">
              <a:lnSpc>
                <a:spcPct val="115000"/>
              </a:lnSpc>
            </a:pPr>
            <a:r>
              <a:rPr lang="zh-CN" altLang="en-US" sz="2800" dirty="0" smtClean="0"/>
              <a:t>库函数在调用前需要＃</a:t>
            </a:r>
            <a:r>
              <a:rPr lang="en-US" altLang="zh-CN" sz="2800" dirty="0" smtClean="0"/>
              <a:t>include</a:t>
            </a:r>
            <a:r>
              <a:rPr lang="zh-CN" altLang="en-US" sz="2800" dirty="0" smtClean="0"/>
              <a:t>相应的头文件。</a:t>
            </a:r>
          </a:p>
          <a:p>
            <a:pPr eaLnBrk="1" hangingPunct="1">
              <a:lnSpc>
                <a:spcPct val="115000"/>
              </a:lnSpc>
            </a:pPr>
            <a:r>
              <a:rPr lang="zh-CN" altLang="en-US" sz="2800" dirty="0" smtClean="0"/>
              <a:t>自定义的函数在调用时需要进行函数原型说明。</a:t>
            </a:r>
          </a:p>
          <a:p>
            <a:pPr eaLnBrk="1" hangingPunct="1">
              <a:lnSpc>
                <a:spcPct val="115000"/>
              </a:lnSpc>
            </a:pPr>
            <a:r>
              <a:rPr lang="zh-CN" altLang="en-US" sz="2800" dirty="0" smtClean="0"/>
              <a:t>函数原型说明与函数首部写法上需要保持一致，即函数类型、函数名、参数个数和参数顺序必须相同。</a:t>
            </a:r>
          </a:p>
          <a:p>
            <a:pPr eaLnBrk="1" hangingPunct="1">
              <a:lnSpc>
                <a:spcPct val="115000"/>
              </a:lnSpc>
            </a:pPr>
            <a:r>
              <a:rPr lang="zh-CN" altLang="en-US" sz="2800" dirty="0" smtClean="0"/>
              <a:t>如果被调函数的定义在主调函数之前，可以不必加声明。</a:t>
            </a:r>
            <a:endParaRPr lang="en-US" altLang="zh-CN" sz="2800" dirty="0" smtClean="0"/>
          </a:p>
          <a:p>
            <a:pPr eaLnBrk="1" hangingPunct="1">
              <a:lnSpc>
                <a:spcPct val="115000"/>
              </a:lnSpc>
            </a:pPr>
            <a:r>
              <a:rPr lang="zh-CN" altLang="en-US" sz="2800" dirty="0" smtClean="0"/>
              <a:t>函数声明一般放在源文件中所有函数定义的前面</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2114" name="Rectangle 2"/>
          <p:cNvSpPr>
            <a:spLocks noGrp="1" noChangeArrowheads="1"/>
          </p:cNvSpPr>
          <p:nvPr>
            <p:ph type="title"/>
          </p:nvPr>
        </p:nvSpPr>
        <p:spPr>
          <a:xfrm>
            <a:off x="2105025" y="153988"/>
            <a:ext cx="4532313" cy="909637"/>
          </a:xfrm>
        </p:spPr>
        <p:txBody>
          <a:bodyPr/>
          <a:lstStyle/>
          <a:p>
            <a:pPr eaLnBrk="1" hangingPunct="1">
              <a:defRPr/>
            </a:pPr>
            <a:r>
              <a:rPr lang="zh-CN" altLang="en-US" smtClean="0"/>
              <a:t>函数调用</a:t>
            </a:r>
          </a:p>
        </p:txBody>
      </p:sp>
      <p:sp>
        <p:nvSpPr>
          <p:cNvPr id="20483" name="Rectangle 3"/>
          <p:cNvSpPr>
            <a:spLocks noChangeArrowheads="1"/>
          </p:cNvSpPr>
          <p:nvPr/>
        </p:nvSpPr>
        <p:spPr bwMode="auto">
          <a:xfrm>
            <a:off x="685800" y="1398588"/>
            <a:ext cx="5951538" cy="5508625"/>
          </a:xfrm>
          <a:prstGeom prst="rect">
            <a:avLst/>
          </a:prstGeom>
          <a:noFill/>
          <a:ln w="9525">
            <a:noFill/>
            <a:miter lim="800000"/>
            <a:headEnd/>
            <a:tailEnd/>
          </a:ln>
        </p:spPr>
        <p:txBody>
          <a:bodyPr>
            <a:spAutoFit/>
          </a:bodyPr>
          <a:lstStyle/>
          <a:p>
            <a:pPr indent="312738" algn="just"/>
            <a:r>
              <a:rPr lang="en-US" altLang="zh-CN" sz="2400" b="1">
                <a:latin typeface="Times New Roman" pitchFamily="18" charset="0"/>
                <a:ea typeface="楷体_GB2312" pitchFamily="49" charset="-122"/>
              </a:rPr>
              <a:t>#include &lt;iostream.h&gt;</a:t>
            </a:r>
          </a:p>
          <a:p>
            <a:pPr indent="312738" algn="just"/>
            <a:endParaRPr lang="en-US" altLang="zh-CN" sz="1000" b="1">
              <a:latin typeface="Times New Roman" pitchFamily="18" charset="0"/>
              <a:ea typeface="楷体_GB2312" pitchFamily="49" charset="-122"/>
            </a:endParaRPr>
          </a:p>
          <a:p>
            <a:pPr indent="312738" algn="just"/>
            <a:r>
              <a:rPr lang="en-US" altLang="zh-CN" sz="2400" b="1">
                <a:latin typeface="Times New Roman" pitchFamily="18" charset="0"/>
                <a:ea typeface="楷体_GB2312" pitchFamily="49" charset="-122"/>
              </a:rPr>
              <a:t>int max(int a, int b); </a:t>
            </a:r>
          </a:p>
          <a:p>
            <a:pPr indent="312738" algn="just"/>
            <a:endParaRPr lang="en-US" altLang="zh-CN" sz="1000" b="1">
              <a:latin typeface="Times New Roman" pitchFamily="18" charset="0"/>
              <a:ea typeface="楷体_GB2312" pitchFamily="49" charset="-122"/>
            </a:endParaRPr>
          </a:p>
          <a:p>
            <a:pPr indent="312738" algn="just"/>
            <a:r>
              <a:rPr lang="en-US" altLang="zh-CN" sz="2400" b="1">
                <a:latin typeface="Times New Roman" pitchFamily="18" charset="0"/>
                <a:ea typeface="楷体_GB2312" pitchFamily="49" charset="-122"/>
              </a:rPr>
              <a:t>int main()</a:t>
            </a:r>
          </a:p>
          <a:p>
            <a:pPr indent="312738" algn="just" eaLnBrk="0" hangingPunct="0"/>
            <a:r>
              <a:rPr lang="en-US" altLang="zh-CN" sz="2400" b="1">
                <a:latin typeface="Times New Roman" pitchFamily="18" charset="0"/>
                <a:ea typeface="楷体_GB2312" pitchFamily="49" charset="-122"/>
              </a:rPr>
              <a:t>   {</a:t>
            </a:r>
          </a:p>
          <a:p>
            <a:pPr indent="312738" algn="just" eaLnBrk="0" hangingPunct="0"/>
            <a:r>
              <a:rPr lang="en-US" altLang="zh-CN" sz="2400" b="1">
                <a:latin typeface="Times New Roman" pitchFamily="18" charset="0"/>
                <a:ea typeface="楷体_GB2312" pitchFamily="49" charset="-122"/>
              </a:rPr>
              <a:t>     int x, y;</a:t>
            </a:r>
          </a:p>
          <a:p>
            <a:pPr indent="312738" algn="just" eaLnBrk="0" hangingPunct="0"/>
            <a:endParaRPr lang="en-US" altLang="zh-CN" sz="1000" b="1">
              <a:latin typeface="Times New Roman" pitchFamily="18" charset="0"/>
              <a:ea typeface="楷体_GB2312" pitchFamily="49" charset="-122"/>
            </a:endParaRPr>
          </a:p>
          <a:p>
            <a:pPr indent="312738" algn="just" eaLnBrk="0" hangingPunct="0"/>
            <a:r>
              <a:rPr lang="en-US" altLang="zh-CN" sz="2400" b="1">
                <a:latin typeface="Times New Roman" pitchFamily="18" charset="0"/>
                <a:ea typeface="楷体_GB2312" pitchFamily="49" charset="-122"/>
              </a:rPr>
              <a:t>     cin &gt;&gt; x &gt;&gt; y;</a:t>
            </a:r>
          </a:p>
          <a:p>
            <a:pPr indent="312738" algn="just" eaLnBrk="0" hangingPunct="0"/>
            <a:r>
              <a:rPr lang="en-US" altLang="zh-CN" sz="2400" b="1">
                <a:latin typeface="Times New Roman" pitchFamily="18" charset="0"/>
                <a:ea typeface="楷体_GB2312" pitchFamily="49" charset="-122"/>
              </a:rPr>
              <a:t>     cout &lt;&lt; max(x + 5, y - 3);</a:t>
            </a:r>
          </a:p>
          <a:p>
            <a:pPr indent="312738" algn="just" eaLnBrk="0" hangingPunct="0"/>
            <a:r>
              <a:rPr lang="en-US" altLang="zh-CN" sz="2400" b="1">
                <a:latin typeface="Times New Roman" pitchFamily="18" charset="0"/>
                <a:ea typeface="楷体_GB2312" pitchFamily="49" charset="-122"/>
              </a:rPr>
              <a:t>     return 0;</a:t>
            </a:r>
          </a:p>
          <a:p>
            <a:pPr indent="312738" algn="just" eaLnBrk="0" hangingPunct="0"/>
            <a:r>
              <a:rPr lang="en-US" altLang="zh-CN" sz="2400" b="1">
                <a:latin typeface="Times New Roman" pitchFamily="18" charset="0"/>
                <a:ea typeface="楷体_GB2312" pitchFamily="49" charset="-122"/>
              </a:rPr>
              <a:t>   }</a:t>
            </a:r>
          </a:p>
          <a:p>
            <a:pPr indent="312738" algn="just" eaLnBrk="0" hangingPunct="0"/>
            <a:endParaRPr lang="en-US" altLang="zh-CN" sz="1000" b="1">
              <a:latin typeface="Times New Roman" pitchFamily="18" charset="0"/>
              <a:ea typeface="楷体_GB2312" pitchFamily="49" charset="-122"/>
            </a:endParaRPr>
          </a:p>
          <a:p>
            <a:pPr indent="312738" algn="just" eaLnBrk="0" hangingPunct="0"/>
            <a:r>
              <a:rPr lang="en-US" altLang="zh-CN" sz="2400" b="1">
                <a:latin typeface="Times New Roman" pitchFamily="18" charset="0"/>
                <a:ea typeface="楷体_GB2312" pitchFamily="49" charset="-122"/>
              </a:rPr>
              <a:t>int max(int a, int b)</a:t>
            </a:r>
          </a:p>
          <a:p>
            <a:pPr indent="312738" algn="just" eaLnBrk="0" hangingPunct="0"/>
            <a:r>
              <a:rPr lang="en-US" altLang="zh-CN" sz="2400" b="1">
                <a:latin typeface="Times New Roman" pitchFamily="18" charset="0"/>
                <a:ea typeface="楷体_GB2312" pitchFamily="49" charset="-122"/>
              </a:rPr>
              <a:t>    {</a:t>
            </a:r>
          </a:p>
          <a:p>
            <a:pPr indent="312738" algn="just" eaLnBrk="0" hangingPunct="0"/>
            <a:r>
              <a:rPr lang="en-US" altLang="zh-CN" sz="2400" b="1">
                <a:latin typeface="Times New Roman" pitchFamily="18" charset="0"/>
                <a:ea typeface="楷体_GB2312" pitchFamily="49" charset="-122"/>
              </a:rPr>
              <a:t>       if (a &gt; b) return(a); else return(b);</a:t>
            </a:r>
          </a:p>
          <a:p>
            <a:pPr indent="312738" eaLnBrk="0" hangingPunct="0"/>
            <a:r>
              <a:rPr lang="en-US" altLang="zh-CN" sz="2400" b="1">
                <a:latin typeface="Times New Roman" pitchFamily="18" charset="0"/>
                <a:ea typeface="楷体_GB2312" pitchFamily="49" charset="-122"/>
              </a:rPr>
              <a:t>    }</a:t>
            </a:r>
            <a:r>
              <a:rPr lang="en-US" altLang="zh-CN" sz="2400" b="1">
                <a:latin typeface="Times New Roman" pitchFamily="18" charset="0"/>
                <a:ea typeface="宋体" pitchFamily="2" charset="-122"/>
              </a:rPr>
              <a:t> </a:t>
            </a:r>
          </a:p>
        </p:txBody>
      </p:sp>
      <p:sp>
        <p:nvSpPr>
          <p:cNvPr id="20484" name="AutoShape 4"/>
          <p:cNvSpPr>
            <a:spLocks noChangeArrowheads="1"/>
          </p:cNvSpPr>
          <p:nvPr/>
        </p:nvSpPr>
        <p:spPr bwMode="auto">
          <a:xfrm>
            <a:off x="4725988" y="1679575"/>
            <a:ext cx="2132012" cy="417513"/>
          </a:xfrm>
          <a:prstGeom prst="wedgeRoundRectCallout">
            <a:avLst>
              <a:gd name="adj1" fmla="val -101301"/>
              <a:gd name="adj2" fmla="val 67111"/>
              <a:gd name="adj3" fmla="val 16667"/>
            </a:avLst>
          </a:prstGeom>
          <a:noFill/>
          <a:ln w="12700" cap="sq">
            <a:solidFill>
              <a:schemeClr val="tx1"/>
            </a:solidFill>
            <a:miter lim="800000"/>
            <a:headEnd type="none" w="sm" len="sm"/>
            <a:tailEnd type="none" w="sm" len="sm"/>
          </a:ln>
        </p:spPr>
        <p:txBody>
          <a:bodyPr/>
          <a:lstStyle/>
          <a:p>
            <a:pPr algn="ctr"/>
            <a:r>
              <a:rPr lang="zh-CN" altLang="en-US" sz="2000" b="1"/>
              <a:t>函数原型说明</a:t>
            </a:r>
          </a:p>
        </p:txBody>
      </p:sp>
      <p:sp>
        <p:nvSpPr>
          <p:cNvPr id="20485" name="AutoShape 5"/>
          <p:cNvSpPr>
            <a:spLocks noChangeArrowheads="1"/>
          </p:cNvSpPr>
          <p:nvPr/>
        </p:nvSpPr>
        <p:spPr bwMode="auto">
          <a:xfrm>
            <a:off x="4914900" y="3416300"/>
            <a:ext cx="1722438" cy="523875"/>
          </a:xfrm>
          <a:prstGeom prst="wedgeRoundRectCallout">
            <a:avLst>
              <a:gd name="adj1" fmla="val -81704"/>
              <a:gd name="adj2" fmla="val 83333"/>
              <a:gd name="adj3" fmla="val 16667"/>
            </a:avLst>
          </a:prstGeom>
          <a:noFill/>
          <a:ln w="12700" cap="sq">
            <a:solidFill>
              <a:schemeClr val="tx1"/>
            </a:solidFill>
            <a:miter lim="800000"/>
            <a:headEnd type="none" w="sm" len="sm"/>
            <a:tailEnd type="none" w="sm" len="sm"/>
          </a:ln>
        </p:spPr>
        <p:txBody>
          <a:bodyPr/>
          <a:lstStyle/>
          <a:p>
            <a:pPr algn="ctr"/>
            <a:r>
              <a:rPr lang="zh-CN" altLang="en-US" sz="2000" b="1"/>
              <a:t>函数调用</a:t>
            </a:r>
          </a:p>
        </p:txBody>
      </p:sp>
      <p:sp>
        <p:nvSpPr>
          <p:cNvPr id="20486" name="AutoShape 6"/>
          <p:cNvSpPr>
            <a:spLocks noChangeArrowheads="1"/>
          </p:cNvSpPr>
          <p:nvPr/>
        </p:nvSpPr>
        <p:spPr bwMode="auto">
          <a:xfrm>
            <a:off x="5507038" y="4913313"/>
            <a:ext cx="1722437" cy="523875"/>
          </a:xfrm>
          <a:prstGeom prst="wedgeRoundRectCallout">
            <a:avLst>
              <a:gd name="adj1" fmla="val -157282"/>
              <a:gd name="adj2" fmla="val -301"/>
              <a:gd name="adj3" fmla="val 16667"/>
            </a:avLst>
          </a:prstGeom>
          <a:noFill/>
          <a:ln w="12700" cap="sq">
            <a:solidFill>
              <a:schemeClr val="tx1"/>
            </a:solidFill>
            <a:miter lim="800000"/>
            <a:headEnd type="none" w="sm" len="sm"/>
            <a:tailEnd type="none" w="sm" len="sm"/>
          </a:ln>
        </p:spPr>
        <p:txBody>
          <a:bodyPr/>
          <a:lstStyle/>
          <a:p>
            <a:pPr algn="ctr"/>
            <a:r>
              <a:rPr lang="zh-CN" altLang="en-US" sz="2000" b="1"/>
              <a:t>函数实现</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3138" name="Rectangle 2"/>
          <p:cNvSpPr>
            <a:spLocks noGrp="1" noChangeArrowheads="1"/>
          </p:cNvSpPr>
          <p:nvPr>
            <p:ph type="title"/>
          </p:nvPr>
        </p:nvSpPr>
        <p:spPr>
          <a:xfrm>
            <a:off x="2105025" y="153988"/>
            <a:ext cx="4532313" cy="909637"/>
          </a:xfrm>
        </p:spPr>
        <p:txBody>
          <a:bodyPr/>
          <a:lstStyle/>
          <a:p>
            <a:pPr eaLnBrk="1" hangingPunct="1">
              <a:defRPr/>
            </a:pPr>
            <a:r>
              <a:rPr lang="zh-CN" altLang="en-US" smtClean="0"/>
              <a:t>函数调用</a:t>
            </a:r>
          </a:p>
        </p:txBody>
      </p:sp>
      <p:sp>
        <p:nvSpPr>
          <p:cNvPr id="21507" name="Rectangle 3"/>
          <p:cNvSpPr>
            <a:spLocks noChangeArrowheads="1"/>
          </p:cNvSpPr>
          <p:nvPr/>
        </p:nvSpPr>
        <p:spPr bwMode="auto">
          <a:xfrm>
            <a:off x="685800" y="1398588"/>
            <a:ext cx="5951538" cy="5140325"/>
          </a:xfrm>
          <a:prstGeom prst="rect">
            <a:avLst/>
          </a:prstGeom>
          <a:noFill/>
          <a:ln w="9525">
            <a:noFill/>
            <a:miter lim="800000"/>
            <a:headEnd/>
            <a:tailEnd/>
          </a:ln>
        </p:spPr>
        <p:txBody>
          <a:bodyPr>
            <a:spAutoFit/>
          </a:bodyPr>
          <a:lstStyle/>
          <a:p>
            <a:pPr indent="312738" algn="just"/>
            <a:r>
              <a:rPr lang="en-US" altLang="zh-CN" sz="2400" b="1">
                <a:latin typeface="Times New Roman" pitchFamily="18" charset="0"/>
                <a:ea typeface="楷体_GB2312" pitchFamily="49" charset="-122"/>
              </a:rPr>
              <a:t>#include &lt;iostream.h&gt;</a:t>
            </a:r>
          </a:p>
          <a:p>
            <a:pPr indent="312738" algn="just"/>
            <a:endParaRPr lang="en-US" altLang="zh-CN" sz="1000" b="1">
              <a:latin typeface="Times New Roman" pitchFamily="18" charset="0"/>
              <a:ea typeface="楷体_GB2312" pitchFamily="49" charset="-122"/>
            </a:endParaRPr>
          </a:p>
          <a:p>
            <a:pPr indent="312738" algn="just"/>
            <a:r>
              <a:rPr lang="en-US" altLang="zh-CN" sz="2400" b="1">
                <a:latin typeface="Times New Roman" pitchFamily="18" charset="0"/>
                <a:ea typeface="楷体_GB2312" pitchFamily="49" charset="-122"/>
              </a:rPr>
              <a:t>int max(int a, int b) </a:t>
            </a:r>
          </a:p>
          <a:p>
            <a:pPr indent="312738" algn="just" eaLnBrk="0" hangingPunct="0"/>
            <a:r>
              <a:rPr lang="en-US" altLang="zh-CN" sz="2400" b="1">
                <a:latin typeface="Times New Roman" pitchFamily="18" charset="0"/>
                <a:ea typeface="楷体_GB2312" pitchFamily="49" charset="-122"/>
              </a:rPr>
              <a:t>{</a:t>
            </a:r>
          </a:p>
          <a:p>
            <a:pPr indent="312738" algn="just" eaLnBrk="0" hangingPunct="0"/>
            <a:r>
              <a:rPr lang="en-US" altLang="zh-CN" sz="2400" b="1">
                <a:latin typeface="Times New Roman" pitchFamily="18" charset="0"/>
                <a:ea typeface="楷体_GB2312" pitchFamily="49" charset="-122"/>
              </a:rPr>
              <a:t>       if (a &gt; b) return(a); else return(b);</a:t>
            </a:r>
          </a:p>
          <a:p>
            <a:pPr indent="312738" eaLnBrk="0" hangingPunct="0"/>
            <a:r>
              <a:rPr lang="en-US" altLang="zh-CN" sz="2400" b="1">
                <a:latin typeface="Times New Roman" pitchFamily="18" charset="0"/>
                <a:ea typeface="楷体_GB2312" pitchFamily="49" charset="-122"/>
              </a:rPr>
              <a:t> }</a:t>
            </a:r>
            <a:r>
              <a:rPr lang="en-US" altLang="zh-CN" sz="2400" b="1">
                <a:latin typeface="Times New Roman" pitchFamily="18" charset="0"/>
                <a:ea typeface="宋体" pitchFamily="2" charset="-122"/>
              </a:rPr>
              <a:t> </a:t>
            </a:r>
          </a:p>
          <a:p>
            <a:pPr indent="312738" algn="just"/>
            <a:endParaRPr lang="en-US" altLang="zh-CN" sz="1000" b="1">
              <a:latin typeface="Times New Roman" pitchFamily="18" charset="0"/>
              <a:ea typeface="楷体_GB2312" pitchFamily="49" charset="-122"/>
            </a:endParaRPr>
          </a:p>
          <a:p>
            <a:pPr indent="312738" algn="just"/>
            <a:r>
              <a:rPr lang="en-US" altLang="zh-CN" sz="2400" b="1">
                <a:latin typeface="Times New Roman" pitchFamily="18" charset="0"/>
                <a:ea typeface="楷体_GB2312" pitchFamily="49" charset="-122"/>
              </a:rPr>
              <a:t>int main()</a:t>
            </a:r>
          </a:p>
          <a:p>
            <a:pPr indent="312738" algn="just" eaLnBrk="0" hangingPunct="0"/>
            <a:r>
              <a:rPr lang="en-US" altLang="zh-CN" sz="2400" b="1">
                <a:latin typeface="Times New Roman" pitchFamily="18" charset="0"/>
                <a:ea typeface="楷体_GB2312" pitchFamily="49" charset="-122"/>
              </a:rPr>
              <a:t> {</a:t>
            </a:r>
          </a:p>
          <a:p>
            <a:pPr indent="312738" algn="just" eaLnBrk="0" hangingPunct="0"/>
            <a:r>
              <a:rPr lang="en-US" altLang="zh-CN" sz="2400" b="1">
                <a:latin typeface="Times New Roman" pitchFamily="18" charset="0"/>
                <a:ea typeface="楷体_GB2312" pitchFamily="49" charset="-122"/>
              </a:rPr>
              <a:t>     int x, y;</a:t>
            </a:r>
          </a:p>
          <a:p>
            <a:pPr indent="312738" algn="just" eaLnBrk="0" hangingPunct="0"/>
            <a:endParaRPr lang="en-US" altLang="zh-CN" sz="1000" b="1">
              <a:latin typeface="Times New Roman" pitchFamily="18" charset="0"/>
              <a:ea typeface="楷体_GB2312" pitchFamily="49" charset="-122"/>
            </a:endParaRPr>
          </a:p>
          <a:p>
            <a:pPr indent="312738" algn="just" eaLnBrk="0" hangingPunct="0"/>
            <a:r>
              <a:rPr lang="en-US" altLang="zh-CN" sz="2400" b="1">
                <a:latin typeface="Times New Roman" pitchFamily="18" charset="0"/>
                <a:ea typeface="楷体_GB2312" pitchFamily="49" charset="-122"/>
              </a:rPr>
              <a:t>     cin &gt;&gt; x &gt;&gt; y;</a:t>
            </a:r>
          </a:p>
          <a:p>
            <a:pPr indent="312738" algn="just" eaLnBrk="0" hangingPunct="0"/>
            <a:r>
              <a:rPr lang="en-US" altLang="zh-CN" sz="2400" b="1">
                <a:latin typeface="Times New Roman" pitchFamily="18" charset="0"/>
                <a:ea typeface="楷体_GB2312" pitchFamily="49" charset="-122"/>
              </a:rPr>
              <a:t>     cout &lt;&lt; max(x + 5, y - 3);</a:t>
            </a:r>
          </a:p>
          <a:p>
            <a:pPr indent="312738" algn="just" eaLnBrk="0" hangingPunct="0"/>
            <a:r>
              <a:rPr lang="en-US" altLang="zh-CN" sz="2400" b="1">
                <a:latin typeface="Times New Roman" pitchFamily="18" charset="0"/>
                <a:ea typeface="楷体_GB2312" pitchFamily="49" charset="-122"/>
              </a:rPr>
              <a:t>     return 0;</a:t>
            </a:r>
          </a:p>
          <a:p>
            <a:pPr indent="312738" algn="just" eaLnBrk="0" hangingPunct="0"/>
            <a:r>
              <a:rPr lang="en-US" altLang="zh-CN" sz="2400" b="1">
                <a:latin typeface="Times New Roman" pitchFamily="18" charset="0"/>
                <a:ea typeface="楷体_GB2312" pitchFamily="49" charset="-122"/>
              </a:rPr>
              <a:t> }</a:t>
            </a:r>
          </a:p>
          <a:p>
            <a:pPr indent="312738" algn="just" eaLnBrk="0" hangingPunct="0"/>
            <a:endParaRPr lang="en-US" altLang="zh-CN" sz="1000" b="1">
              <a:latin typeface="Times New Roman" pitchFamily="18" charset="0"/>
              <a:ea typeface="楷体_GB2312" pitchFamily="49" charset="-122"/>
            </a:endParaRPr>
          </a:p>
        </p:txBody>
      </p:sp>
      <p:sp>
        <p:nvSpPr>
          <p:cNvPr id="21508" name="AutoShape 4"/>
          <p:cNvSpPr>
            <a:spLocks noChangeArrowheads="1"/>
          </p:cNvSpPr>
          <p:nvPr/>
        </p:nvSpPr>
        <p:spPr bwMode="auto">
          <a:xfrm>
            <a:off x="7378152" y="5002485"/>
            <a:ext cx="1722438" cy="523875"/>
          </a:xfrm>
          <a:prstGeom prst="wedgeRoundRectCallout">
            <a:avLst>
              <a:gd name="adj1" fmla="val -199403"/>
              <a:gd name="adj2" fmla="val 21819"/>
              <a:gd name="adj3" fmla="val 16667"/>
            </a:avLst>
          </a:prstGeom>
          <a:noFill/>
          <a:ln w="12700" cap="sq">
            <a:solidFill>
              <a:schemeClr val="tx1"/>
            </a:solidFill>
            <a:miter lim="800000"/>
            <a:headEnd type="none" w="sm" len="sm"/>
            <a:tailEnd type="none" w="sm" len="sm"/>
          </a:ln>
        </p:spPr>
        <p:txBody>
          <a:bodyPr/>
          <a:lstStyle/>
          <a:p>
            <a:pPr algn="ctr"/>
            <a:r>
              <a:rPr lang="zh-CN" altLang="en-US" sz="2000" b="1"/>
              <a:t>函数调用</a:t>
            </a:r>
          </a:p>
        </p:txBody>
      </p:sp>
      <p:sp>
        <p:nvSpPr>
          <p:cNvPr id="21509" name="AutoShape 5"/>
          <p:cNvSpPr>
            <a:spLocks noChangeArrowheads="1"/>
          </p:cNvSpPr>
          <p:nvPr/>
        </p:nvSpPr>
        <p:spPr bwMode="auto">
          <a:xfrm>
            <a:off x="6026150" y="1398588"/>
            <a:ext cx="1857375" cy="763587"/>
          </a:xfrm>
          <a:prstGeom prst="wedgeRoundRectCallout">
            <a:avLst>
              <a:gd name="adj1" fmla="val -172139"/>
              <a:gd name="adj2" fmla="val 60810"/>
              <a:gd name="adj3" fmla="val 16667"/>
            </a:avLst>
          </a:prstGeom>
          <a:noFill/>
          <a:ln w="12700" cap="sq">
            <a:solidFill>
              <a:schemeClr val="tx1"/>
            </a:solidFill>
            <a:miter lim="800000"/>
            <a:headEnd type="none" w="sm" len="sm"/>
            <a:tailEnd type="none" w="sm" len="sm"/>
          </a:ln>
        </p:spPr>
        <p:txBody>
          <a:bodyPr/>
          <a:lstStyle/>
          <a:p>
            <a:pPr algn="ctr"/>
            <a:r>
              <a:rPr lang="zh-CN" altLang="en-US" sz="2000" b="1"/>
              <a:t>函数实现，无须函数声明</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4162" name="Rectangle 2"/>
          <p:cNvSpPr>
            <a:spLocks noGrp="1" noChangeArrowheads="1"/>
          </p:cNvSpPr>
          <p:nvPr>
            <p:ph type="title"/>
          </p:nvPr>
        </p:nvSpPr>
        <p:spPr>
          <a:xfrm>
            <a:off x="685800" y="0"/>
            <a:ext cx="7772400" cy="1143000"/>
          </a:xfrm>
        </p:spPr>
        <p:txBody>
          <a:bodyPr/>
          <a:lstStyle/>
          <a:p>
            <a:pPr eaLnBrk="1" hangingPunct="1">
              <a:defRPr/>
            </a:pPr>
            <a:r>
              <a:rPr lang="zh-CN" altLang="en-US" smtClean="0"/>
              <a:t>函数调用</a:t>
            </a:r>
          </a:p>
        </p:txBody>
      </p:sp>
      <p:sp>
        <p:nvSpPr>
          <p:cNvPr id="22531" name="Rectangle 3"/>
          <p:cNvSpPr>
            <a:spLocks noGrp="1" noChangeArrowheads="1"/>
          </p:cNvSpPr>
          <p:nvPr>
            <p:ph type="body" idx="1"/>
          </p:nvPr>
        </p:nvSpPr>
        <p:spPr>
          <a:xfrm>
            <a:off x="685800" y="1138238"/>
            <a:ext cx="7772400" cy="560387"/>
          </a:xfrm>
        </p:spPr>
        <p:txBody>
          <a:bodyPr/>
          <a:lstStyle/>
          <a:p>
            <a:pPr eaLnBrk="1" hangingPunct="1"/>
            <a:r>
              <a:rPr lang="zh-CN" altLang="en-US" sz="2800" smtClean="0"/>
              <a:t>函数调用形式</a:t>
            </a:r>
          </a:p>
          <a:p>
            <a:pPr eaLnBrk="1" hangingPunct="1">
              <a:buFont typeface="Wingdings" pitchFamily="2" charset="2"/>
              <a:buNone/>
            </a:pPr>
            <a:r>
              <a:rPr lang="zh-CN" altLang="en-US" sz="2800" smtClean="0"/>
              <a:t>      函数名（实际参数表）</a:t>
            </a:r>
          </a:p>
          <a:p>
            <a:pPr eaLnBrk="1" hangingPunct="1">
              <a:buFont typeface="Wingdings" pitchFamily="2" charset="2"/>
              <a:buNone/>
            </a:pPr>
            <a:r>
              <a:rPr lang="zh-CN" altLang="en-US" sz="2800" smtClean="0"/>
              <a:t>       </a:t>
            </a:r>
            <a:r>
              <a:rPr lang="en-US" altLang="zh-CN" sz="2800" smtClean="0"/>
              <a:t>eg.  max( x, y)</a:t>
            </a:r>
            <a:r>
              <a:rPr lang="zh-CN" altLang="en-US" sz="2800" smtClean="0"/>
              <a:t>；</a:t>
            </a:r>
          </a:p>
          <a:p>
            <a:pPr eaLnBrk="1" hangingPunct="1"/>
            <a:r>
              <a:rPr lang="zh-CN" altLang="en-US" sz="2800" smtClean="0"/>
              <a:t>注意：</a:t>
            </a:r>
          </a:p>
          <a:p>
            <a:pPr lvl="1" eaLnBrk="1" hangingPunct="1">
              <a:spcBef>
                <a:spcPct val="65000"/>
              </a:spcBef>
            </a:pPr>
            <a:r>
              <a:rPr lang="zh-CN" altLang="en-US" sz="2400" smtClean="0">
                <a:sym typeface="Symbol" pitchFamily="18" charset="2"/>
              </a:rPr>
              <a:t>形式参数和实际参数的个数、排列次序、类型要完全相同。</a:t>
            </a:r>
            <a:r>
              <a:rPr lang="zh-CN" altLang="en-US" sz="2400" b="0" smtClean="0">
                <a:ea typeface="宋体" pitchFamily="2" charset="-122"/>
                <a:sym typeface="Symbol" pitchFamily="18" charset="2"/>
              </a:rPr>
              <a:t> </a:t>
            </a:r>
          </a:p>
          <a:p>
            <a:pPr lvl="1" eaLnBrk="1" hangingPunct="1">
              <a:spcBef>
                <a:spcPct val="65000"/>
              </a:spcBef>
            </a:pPr>
            <a:r>
              <a:rPr lang="zh-CN" altLang="en-US" sz="2400" smtClean="0">
                <a:sym typeface="Symbol" pitchFamily="18" charset="2"/>
              </a:rPr>
              <a:t>实际参数可以是常量、变量、表达式，甚至是另一个函数调用</a:t>
            </a:r>
          </a:p>
          <a:p>
            <a:pPr lvl="1" eaLnBrk="1" hangingPunct="1">
              <a:spcBef>
                <a:spcPct val="30000"/>
              </a:spcBef>
            </a:pPr>
            <a:r>
              <a:rPr lang="zh-CN" altLang="en-US" sz="2400" smtClean="0">
                <a:sym typeface="Symbol" pitchFamily="18" charset="2"/>
              </a:rPr>
              <a:t>传递方式：值传递</a:t>
            </a:r>
            <a:r>
              <a:rPr lang="zh-CN" altLang="en-US" sz="2400" b="0" smtClean="0">
                <a:ea typeface="宋体" pitchFamily="2" charset="-122"/>
              </a:rPr>
              <a:t> </a:t>
            </a:r>
          </a:p>
          <a:p>
            <a:pPr lvl="1" eaLnBrk="1" hangingPunct="1">
              <a:spcBef>
                <a:spcPct val="30000"/>
              </a:spcBef>
            </a:pPr>
            <a:r>
              <a:rPr lang="zh-CN" altLang="en-US" sz="2400" smtClean="0"/>
              <a:t>值传递：</a:t>
            </a:r>
            <a:r>
              <a:rPr lang="zh-CN" altLang="en-US" sz="2400" smtClean="0">
                <a:latin typeface="TimesNewRoman" charset="0"/>
              </a:rPr>
              <a:t>函数获得了主调程序参数变量值的拷贝。被调程序可以改变这些拷贝，但这对主调程序的环境没有影响。</a:t>
            </a:r>
            <a:endParaRPr lang="zh-CN" altLang="en-US" sz="24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5186" name="Rectangle 2"/>
          <p:cNvSpPr>
            <a:spLocks noGrp="1" noChangeArrowheads="1"/>
          </p:cNvSpPr>
          <p:nvPr>
            <p:ph type="title"/>
          </p:nvPr>
        </p:nvSpPr>
        <p:spPr/>
        <p:txBody>
          <a:bodyPr/>
          <a:lstStyle/>
          <a:p>
            <a:pPr eaLnBrk="1" hangingPunct="1">
              <a:defRPr/>
            </a:pPr>
            <a:r>
              <a:rPr lang="zh-CN" altLang="en-US" smtClean="0"/>
              <a:t>函数调用</a:t>
            </a:r>
          </a:p>
        </p:txBody>
      </p:sp>
      <p:sp>
        <p:nvSpPr>
          <p:cNvPr id="23555" name="Rectangle 3"/>
          <p:cNvSpPr>
            <a:spLocks noGrp="1" noChangeArrowheads="1"/>
          </p:cNvSpPr>
          <p:nvPr>
            <p:ph type="body" idx="1"/>
          </p:nvPr>
        </p:nvSpPr>
        <p:spPr>
          <a:xfrm>
            <a:off x="685800" y="1752600"/>
            <a:ext cx="7772400" cy="838200"/>
          </a:xfrm>
        </p:spPr>
        <p:txBody>
          <a:bodyPr/>
          <a:lstStyle/>
          <a:p>
            <a:pPr eaLnBrk="1" hangingPunct="1"/>
            <a:r>
              <a:rPr lang="zh-CN" altLang="en-US" smtClean="0"/>
              <a:t>调用方式</a:t>
            </a:r>
          </a:p>
        </p:txBody>
      </p:sp>
      <p:sp>
        <p:nvSpPr>
          <p:cNvPr id="23556" name="Rectangle 4"/>
          <p:cNvSpPr>
            <a:spLocks noChangeArrowheads="1"/>
          </p:cNvSpPr>
          <p:nvPr/>
        </p:nvSpPr>
        <p:spPr bwMode="auto">
          <a:xfrm>
            <a:off x="1152525" y="2590800"/>
            <a:ext cx="461645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1. </a:t>
            </a:r>
            <a:r>
              <a:rPr lang="zh-CN" altLang="en-US" sz="2400" b="1">
                <a:latin typeface="Times New Roman" pitchFamily="18" charset="0"/>
                <a:ea typeface="楷体_GB2312" pitchFamily="49" charset="-122"/>
              </a:rPr>
              <a:t>作为语句：</a:t>
            </a:r>
            <a:r>
              <a:rPr lang="en-US" altLang="zh-CN" sz="2400" b="1">
                <a:latin typeface="Times New Roman" pitchFamily="18" charset="0"/>
                <a:ea typeface="楷体_GB2312" pitchFamily="49" charset="-122"/>
              </a:rPr>
              <a:t>printstar();</a:t>
            </a:r>
            <a:r>
              <a:rPr lang="en-US" altLang="zh-CN" sz="1100">
                <a:latin typeface="Times New Roman" pitchFamily="18" charset="0"/>
                <a:ea typeface="宋体" pitchFamily="2" charset="-122"/>
              </a:rPr>
              <a:t> </a:t>
            </a:r>
            <a:endParaRPr lang="en-US" altLang="zh-CN" sz="2400">
              <a:latin typeface="Times New Roman" pitchFamily="18" charset="0"/>
              <a:ea typeface="宋体" pitchFamily="2" charset="-122"/>
            </a:endParaRPr>
          </a:p>
        </p:txBody>
      </p:sp>
      <p:sp>
        <p:nvSpPr>
          <p:cNvPr id="23557" name="Rectangle 5"/>
          <p:cNvSpPr>
            <a:spLocks noChangeArrowheads="1"/>
          </p:cNvSpPr>
          <p:nvPr/>
        </p:nvSpPr>
        <p:spPr bwMode="auto">
          <a:xfrm>
            <a:off x="1152525" y="3200400"/>
            <a:ext cx="419100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2. </a:t>
            </a:r>
            <a:r>
              <a:rPr lang="zh-CN" altLang="en-US" sz="2400" b="1">
                <a:latin typeface="Times New Roman" pitchFamily="18" charset="0"/>
                <a:ea typeface="楷体_GB2312" pitchFamily="49" charset="-122"/>
              </a:rPr>
              <a:t>作为表达式的一部分</a:t>
            </a:r>
            <a:r>
              <a:rPr lang="zh-CN" altLang="en-US" sz="1100">
                <a:latin typeface="Times New Roman" pitchFamily="18" charset="0"/>
                <a:ea typeface="宋体" pitchFamily="2" charset="-122"/>
              </a:rPr>
              <a:t> </a:t>
            </a:r>
            <a:endParaRPr lang="zh-CN" altLang="en-US" sz="2400">
              <a:latin typeface="Times New Roman" pitchFamily="18" charset="0"/>
              <a:ea typeface="宋体" pitchFamily="2" charset="-122"/>
            </a:endParaRPr>
          </a:p>
        </p:txBody>
      </p:sp>
      <p:sp>
        <p:nvSpPr>
          <p:cNvPr id="23558" name="Rectangle 6"/>
          <p:cNvSpPr>
            <a:spLocks noChangeArrowheads="1"/>
          </p:cNvSpPr>
          <p:nvPr/>
        </p:nvSpPr>
        <p:spPr bwMode="auto">
          <a:xfrm>
            <a:off x="1457325" y="3886200"/>
            <a:ext cx="3048000" cy="457200"/>
          </a:xfrm>
          <a:prstGeom prst="rect">
            <a:avLst/>
          </a:prstGeom>
          <a:noFill/>
          <a:ln w="9525">
            <a:noFill/>
            <a:miter lim="800000"/>
            <a:headEnd/>
            <a:tailEnd/>
          </a:ln>
        </p:spPr>
        <p:txBody>
          <a:bodyPr>
            <a:spAutoFit/>
          </a:bodyPr>
          <a:lstStyle/>
          <a:p>
            <a:r>
              <a:rPr lang="zh-CN" altLang="en-US" sz="2400" b="1">
                <a:latin typeface="Times New Roman" pitchFamily="18" charset="0"/>
                <a:ea typeface="楷体_GB2312" pitchFamily="49" charset="-122"/>
              </a:rPr>
              <a:t>如要计算 </a:t>
            </a:r>
            <a:r>
              <a:rPr lang="en-US" altLang="zh-CN" sz="2400" b="1">
                <a:latin typeface="Times New Roman" pitchFamily="18" charset="0"/>
                <a:ea typeface="楷体_GB2312" pitchFamily="49" charset="-122"/>
              </a:rPr>
              <a:t>5!+4!+7!</a:t>
            </a:r>
            <a:r>
              <a:rPr lang="en-US" altLang="zh-CN" sz="1100">
                <a:latin typeface="Times New Roman" pitchFamily="18" charset="0"/>
                <a:ea typeface="宋体" pitchFamily="2" charset="-122"/>
              </a:rPr>
              <a:t> </a:t>
            </a:r>
            <a:endParaRPr lang="en-US" altLang="zh-CN" sz="2400">
              <a:latin typeface="Times New Roman" pitchFamily="18" charset="0"/>
              <a:ea typeface="宋体" pitchFamily="2" charset="-122"/>
            </a:endParaRPr>
          </a:p>
        </p:txBody>
      </p:sp>
      <p:sp>
        <p:nvSpPr>
          <p:cNvPr id="23559" name="Rectangle 7"/>
          <p:cNvSpPr>
            <a:spLocks noChangeArrowheads="1"/>
          </p:cNvSpPr>
          <p:nvPr/>
        </p:nvSpPr>
        <p:spPr bwMode="auto">
          <a:xfrm>
            <a:off x="1533525" y="4419600"/>
            <a:ext cx="342900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 x=p(5) + p(4) + p(7)</a:t>
            </a:r>
            <a:r>
              <a:rPr lang="en-US" altLang="zh-CN" sz="2400" b="1">
                <a:latin typeface="Times New Roman" pitchFamily="18" charset="0"/>
                <a:ea typeface="宋体" pitchFamily="2" charset="-122"/>
              </a:rPr>
              <a:t> </a:t>
            </a:r>
          </a:p>
        </p:txBody>
      </p:sp>
      <p:sp>
        <p:nvSpPr>
          <p:cNvPr id="23560" name="Rectangle 8"/>
          <p:cNvSpPr>
            <a:spLocks noChangeArrowheads="1"/>
          </p:cNvSpPr>
          <p:nvPr/>
        </p:nvSpPr>
        <p:spPr bwMode="auto">
          <a:xfrm>
            <a:off x="1152525" y="5181600"/>
            <a:ext cx="327660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 3. </a:t>
            </a:r>
            <a:r>
              <a:rPr lang="zh-CN" altLang="en-US" sz="2400" b="1">
                <a:latin typeface="Times New Roman" pitchFamily="18" charset="0"/>
                <a:ea typeface="楷体_GB2312" pitchFamily="49" charset="-122"/>
              </a:rPr>
              <a:t>作为函数的参数</a:t>
            </a:r>
            <a:r>
              <a:rPr lang="zh-CN" altLang="en-US" sz="1100">
                <a:latin typeface="Times New Roman" pitchFamily="18" charset="0"/>
                <a:ea typeface="宋体" pitchFamily="2" charset="-122"/>
              </a:rPr>
              <a:t> </a:t>
            </a:r>
            <a:endParaRPr lang="zh-CN" altLang="en-US" sz="2400">
              <a:latin typeface="Times New Roman" pitchFamily="18" charset="0"/>
              <a:ea typeface="宋体" pitchFamily="2" charset="-122"/>
            </a:endParaRPr>
          </a:p>
        </p:txBody>
      </p:sp>
      <p:sp>
        <p:nvSpPr>
          <p:cNvPr id="23561" name="Rectangle 9"/>
          <p:cNvSpPr>
            <a:spLocks noChangeArrowheads="1"/>
          </p:cNvSpPr>
          <p:nvPr/>
        </p:nvSpPr>
        <p:spPr bwMode="auto">
          <a:xfrm>
            <a:off x="1762125" y="5867400"/>
            <a:ext cx="525780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printstar( p(5) + p(4) + p(7));</a:t>
            </a:r>
            <a:r>
              <a:rPr lang="en-US" altLang="zh-CN" sz="1100">
                <a:latin typeface="Times New Roman" pitchFamily="18" charset="0"/>
                <a:ea typeface="宋体" pitchFamily="2" charset="-122"/>
              </a:rPr>
              <a:t> </a:t>
            </a:r>
            <a:endParaRPr lang="en-US" altLang="zh-CN" sz="240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6210" name="Rectangle 2"/>
          <p:cNvSpPr>
            <a:spLocks noGrp="1" noChangeArrowheads="1"/>
          </p:cNvSpPr>
          <p:nvPr>
            <p:ph type="title"/>
          </p:nvPr>
        </p:nvSpPr>
        <p:spPr>
          <a:xfrm>
            <a:off x="685800" y="285750"/>
            <a:ext cx="7772400" cy="1143000"/>
          </a:xfrm>
        </p:spPr>
        <p:txBody>
          <a:bodyPr/>
          <a:lstStyle/>
          <a:p>
            <a:pPr eaLnBrk="1" hangingPunct="1">
              <a:defRPr/>
            </a:pPr>
            <a:r>
              <a:rPr lang="zh-CN" altLang="en-US" smtClean="0"/>
              <a:t>函数执行过程</a:t>
            </a:r>
          </a:p>
        </p:txBody>
      </p:sp>
      <p:sp>
        <p:nvSpPr>
          <p:cNvPr id="24579" name="Rectangle 3"/>
          <p:cNvSpPr>
            <a:spLocks noGrp="1" noChangeArrowheads="1"/>
          </p:cNvSpPr>
          <p:nvPr>
            <p:ph type="body" idx="1"/>
          </p:nvPr>
        </p:nvSpPr>
        <p:spPr>
          <a:xfrm>
            <a:off x="685800" y="1428750"/>
            <a:ext cx="8112125" cy="4114800"/>
          </a:xfrm>
        </p:spPr>
        <p:txBody>
          <a:bodyPr/>
          <a:lstStyle/>
          <a:p>
            <a:pPr eaLnBrk="1" hangingPunct="1">
              <a:lnSpc>
                <a:spcPct val="115000"/>
              </a:lnSpc>
            </a:pPr>
            <a:r>
              <a:rPr lang="zh-CN" altLang="en-US" sz="2800" dirty="0" smtClean="0"/>
              <a:t>在主程序中计算每个实际参数值</a:t>
            </a:r>
          </a:p>
          <a:p>
            <a:pPr eaLnBrk="1" hangingPunct="1">
              <a:lnSpc>
                <a:spcPct val="115000"/>
              </a:lnSpc>
            </a:pPr>
            <a:r>
              <a:rPr lang="zh-CN" altLang="en-US" sz="2800" dirty="0" smtClean="0"/>
              <a:t>将实际参数赋给对应的形式参数。在赋值的过程中完成自动类型转换。</a:t>
            </a:r>
          </a:p>
          <a:p>
            <a:pPr eaLnBrk="1" hangingPunct="1">
              <a:lnSpc>
                <a:spcPct val="115000"/>
              </a:lnSpc>
            </a:pPr>
            <a:r>
              <a:rPr lang="zh-CN" altLang="en-US" sz="2800" dirty="0" smtClean="0"/>
              <a:t>依次执行函数体的每个语句，直到遇见</a:t>
            </a:r>
            <a:r>
              <a:rPr lang="en-US" altLang="zh-CN" sz="2800" dirty="0" smtClean="0"/>
              <a:t>return</a:t>
            </a:r>
            <a:r>
              <a:rPr lang="zh-CN" altLang="en-US" sz="2800" dirty="0" smtClean="0"/>
              <a:t>语句或函数体结束</a:t>
            </a:r>
          </a:p>
          <a:p>
            <a:pPr eaLnBrk="1" hangingPunct="1">
              <a:lnSpc>
                <a:spcPct val="115000"/>
              </a:lnSpc>
            </a:pPr>
            <a:r>
              <a:rPr lang="zh-CN" altLang="en-US" sz="2800" dirty="0" smtClean="0"/>
              <a:t>计算</a:t>
            </a:r>
            <a:r>
              <a:rPr lang="en-US" altLang="zh-CN" sz="2800" dirty="0" smtClean="0"/>
              <a:t>return</a:t>
            </a:r>
            <a:r>
              <a:rPr lang="zh-CN" altLang="en-US" sz="2800" dirty="0" smtClean="0"/>
              <a:t>后面的表达式的值，用表达式的值构造一个临时变量</a:t>
            </a:r>
          </a:p>
          <a:p>
            <a:pPr eaLnBrk="1" hangingPunct="1">
              <a:lnSpc>
                <a:spcPct val="115000"/>
              </a:lnSpc>
            </a:pPr>
            <a:r>
              <a:rPr lang="zh-CN" altLang="en-US" sz="2800" dirty="0" smtClean="0"/>
              <a:t>回到调用函数，用临时变量置换函数调用，继续主程序的执行</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1874" name="Rectangle 2"/>
          <p:cNvSpPr>
            <a:spLocks noGrp="1" noChangeArrowheads="1"/>
          </p:cNvSpPr>
          <p:nvPr>
            <p:ph type="title"/>
          </p:nvPr>
        </p:nvSpPr>
        <p:spPr>
          <a:xfrm>
            <a:off x="685800" y="652463"/>
            <a:ext cx="7772400" cy="1143000"/>
          </a:xfrm>
        </p:spPr>
        <p:txBody>
          <a:bodyPr/>
          <a:lstStyle/>
          <a:p>
            <a:pPr eaLnBrk="1" hangingPunct="1">
              <a:defRPr/>
            </a:pPr>
            <a:r>
              <a:rPr lang="zh-CN" altLang="en-US" smtClean="0"/>
              <a:t>函数的用途</a:t>
            </a:r>
          </a:p>
        </p:txBody>
      </p:sp>
      <p:sp>
        <p:nvSpPr>
          <p:cNvPr id="10243" name="Rectangle 3"/>
          <p:cNvSpPr>
            <a:spLocks noGrp="1" noChangeArrowheads="1"/>
          </p:cNvSpPr>
          <p:nvPr>
            <p:ph type="body" idx="1"/>
          </p:nvPr>
        </p:nvSpPr>
        <p:spPr>
          <a:xfrm>
            <a:off x="685800" y="2087563"/>
            <a:ext cx="7772400" cy="4478337"/>
          </a:xfrm>
        </p:spPr>
        <p:txBody>
          <a:bodyPr/>
          <a:lstStyle/>
          <a:p>
            <a:pPr eaLnBrk="1" hangingPunct="1">
              <a:lnSpc>
                <a:spcPct val="130000"/>
              </a:lnSpc>
            </a:pPr>
            <a:r>
              <a:rPr lang="zh-CN" altLang="en-US" sz="2800" dirty="0" smtClean="0"/>
              <a:t>函数是程序设计语言中最重要的部分，是模块化设计的主要工具。每一个</a:t>
            </a:r>
            <a:r>
              <a:rPr lang="en-US" altLang="zh-CN" sz="2800" dirty="0" smtClean="0"/>
              <a:t>C++</a:t>
            </a:r>
            <a:r>
              <a:rPr lang="zh-CN" altLang="en-US" sz="2800" dirty="0" smtClean="0"/>
              <a:t>程序都要用到函数。</a:t>
            </a:r>
            <a:endParaRPr lang="en-US" altLang="zh-CN" sz="2800" dirty="0" smtClean="0"/>
          </a:p>
          <a:p>
            <a:pPr eaLnBrk="1" hangingPunct="1">
              <a:lnSpc>
                <a:spcPct val="130000"/>
              </a:lnSpc>
            </a:pPr>
            <a:r>
              <a:rPr lang="zh-CN" altLang="en-US" sz="2800" dirty="0" smtClean="0"/>
              <a:t>函数是将完成某个任务的一段程序封装起来</a:t>
            </a:r>
          </a:p>
          <a:p>
            <a:pPr eaLnBrk="1" hangingPunct="1">
              <a:lnSpc>
                <a:spcPct val="130000"/>
              </a:lnSpc>
            </a:pPr>
            <a:r>
              <a:rPr lang="zh-CN" altLang="en-US" sz="2800" dirty="0" smtClean="0"/>
              <a:t>在每一个完整的</a:t>
            </a:r>
            <a:r>
              <a:rPr lang="en-US" altLang="zh-CN" sz="2800" dirty="0" smtClean="0"/>
              <a:t>C++</a:t>
            </a:r>
            <a:r>
              <a:rPr lang="zh-CN" altLang="en-US" sz="2800" dirty="0" smtClean="0"/>
              <a:t>程序中都必须有一个</a:t>
            </a:r>
            <a:r>
              <a:rPr lang="en-US" altLang="zh-CN" sz="2800" dirty="0" smtClean="0"/>
              <a:t>main() </a:t>
            </a:r>
            <a:r>
              <a:rPr lang="zh-CN" altLang="en-US" sz="2800" dirty="0" smtClean="0"/>
              <a:t>函数。</a:t>
            </a:r>
          </a:p>
          <a:p>
            <a:pPr eaLnBrk="1" hangingPunct="1">
              <a:lnSpc>
                <a:spcPct val="130000"/>
              </a:lnSpc>
            </a:pPr>
            <a:r>
              <a:rPr lang="zh-CN" altLang="en-US" sz="2800" dirty="0" smtClean="0"/>
              <a:t>在</a:t>
            </a:r>
            <a:r>
              <a:rPr lang="en-US" altLang="zh-CN" sz="2800" dirty="0" smtClean="0"/>
              <a:t>C++</a:t>
            </a:r>
            <a:r>
              <a:rPr lang="zh-CN" altLang="en-US" sz="2800" dirty="0" smtClean="0"/>
              <a:t>语言中，字符处理、字符串处理和数学计算都是用函数的方式提供的。</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7234" name="Rectangle 2"/>
          <p:cNvSpPr>
            <a:spLocks noGrp="1" noChangeArrowheads="1"/>
          </p:cNvSpPr>
          <p:nvPr>
            <p:ph type="title"/>
          </p:nvPr>
        </p:nvSpPr>
        <p:spPr>
          <a:xfrm>
            <a:off x="685800" y="147638"/>
            <a:ext cx="7772400" cy="914400"/>
          </a:xfrm>
        </p:spPr>
        <p:txBody>
          <a:bodyPr/>
          <a:lstStyle/>
          <a:p>
            <a:pPr eaLnBrk="1" hangingPunct="1">
              <a:defRPr/>
            </a:pPr>
            <a:r>
              <a:rPr lang="zh-CN" altLang="en-US" smtClean="0"/>
              <a:t>函数执行过程</a:t>
            </a:r>
          </a:p>
        </p:txBody>
      </p:sp>
      <p:sp>
        <p:nvSpPr>
          <p:cNvPr id="25603" name="Text Box 3"/>
          <p:cNvSpPr txBox="1">
            <a:spLocks noChangeArrowheads="1"/>
          </p:cNvSpPr>
          <p:nvPr/>
        </p:nvSpPr>
        <p:spPr bwMode="auto">
          <a:xfrm>
            <a:off x="242888" y="985838"/>
            <a:ext cx="3294062" cy="5416550"/>
          </a:xfrm>
          <a:prstGeom prst="rect">
            <a:avLst/>
          </a:prstGeom>
          <a:noFill/>
          <a:ln w="12700" cap="sq">
            <a:noFill/>
            <a:miter lim="800000"/>
            <a:headEnd type="none" w="sm" len="sm"/>
            <a:tailEnd type="none" w="sm" len="sm"/>
          </a:ln>
        </p:spPr>
        <p:txBody>
          <a:bodyPr>
            <a:spAutoFit/>
          </a:bodyPr>
          <a:lstStyle/>
          <a:p>
            <a:pPr>
              <a:lnSpc>
                <a:spcPct val="90000"/>
              </a:lnSpc>
              <a:spcBef>
                <a:spcPct val="10000"/>
              </a:spcBef>
            </a:pPr>
            <a:r>
              <a:rPr lang="en-US" altLang="zh-CN" sz="2000" b="1">
                <a:latin typeface="Century Gothic" pitchFamily="34" charset="0"/>
              </a:rPr>
              <a:t>int p( int );</a:t>
            </a:r>
          </a:p>
          <a:p>
            <a:pPr>
              <a:lnSpc>
                <a:spcPct val="90000"/>
              </a:lnSpc>
              <a:spcBef>
                <a:spcPct val="10000"/>
              </a:spcBef>
            </a:pPr>
            <a:r>
              <a:rPr lang="en-US" altLang="zh-CN" sz="2000" b="1">
                <a:latin typeface="Century Gothic" pitchFamily="34" charset="0"/>
              </a:rPr>
              <a:t>int max( int a, int b );</a:t>
            </a:r>
          </a:p>
          <a:p>
            <a:pPr>
              <a:lnSpc>
                <a:spcPct val="90000"/>
              </a:lnSpc>
              <a:spcBef>
                <a:spcPct val="10000"/>
              </a:spcBef>
            </a:pPr>
            <a:endParaRPr lang="en-US" altLang="zh-CN" sz="1400" b="1">
              <a:latin typeface="Century Gothic" pitchFamily="34" charset="0"/>
            </a:endParaRPr>
          </a:p>
          <a:p>
            <a:pPr>
              <a:lnSpc>
                <a:spcPct val="90000"/>
              </a:lnSpc>
              <a:spcBef>
                <a:spcPct val="10000"/>
              </a:spcBef>
            </a:pPr>
            <a:r>
              <a:rPr lang="en-US" altLang="zh-CN" sz="2000" b="1">
                <a:latin typeface="Century Gothic" pitchFamily="34" charset="0"/>
              </a:rPr>
              <a:t>void main()</a:t>
            </a:r>
          </a:p>
          <a:p>
            <a:pPr algn="just" eaLnBrk="0" hangingPunct="0">
              <a:lnSpc>
                <a:spcPct val="90000"/>
              </a:lnSpc>
              <a:spcBef>
                <a:spcPct val="10000"/>
              </a:spcBef>
            </a:pPr>
            <a:r>
              <a:rPr lang="en-US" altLang="zh-CN" sz="2000" b="1">
                <a:latin typeface="Century Gothic" pitchFamily="34" charset="0"/>
                <a:ea typeface="楷体_GB2312" pitchFamily="49" charset="-122"/>
              </a:rPr>
              <a:t>{ int x, y;</a:t>
            </a:r>
          </a:p>
          <a:p>
            <a:pPr algn="just" eaLnBrk="0" hangingPunct="0">
              <a:lnSpc>
                <a:spcPct val="90000"/>
              </a:lnSpc>
              <a:spcBef>
                <a:spcPct val="10000"/>
              </a:spcBef>
            </a:pPr>
            <a:r>
              <a:rPr lang="en-US" altLang="zh-CN" sz="2000" b="1">
                <a:latin typeface="Century Gothic" pitchFamily="34" charset="0"/>
                <a:ea typeface="楷体_GB2312" pitchFamily="49" charset="-122"/>
              </a:rPr>
              <a:t>  cin &gt;&gt; x &gt;&gt; y;</a:t>
            </a:r>
          </a:p>
          <a:p>
            <a:pPr algn="just" eaLnBrk="0" hangingPunct="0">
              <a:lnSpc>
                <a:spcPct val="90000"/>
              </a:lnSpc>
              <a:spcBef>
                <a:spcPct val="10000"/>
              </a:spcBef>
            </a:pPr>
            <a:r>
              <a:rPr lang="en-US" altLang="zh-CN" sz="2000" b="1">
                <a:latin typeface="Century Gothic" pitchFamily="34" charset="0"/>
              </a:rPr>
              <a:t>  cout &lt;&lt; max(x, y);}</a:t>
            </a:r>
          </a:p>
          <a:p>
            <a:pPr algn="just" eaLnBrk="0" hangingPunct="0">
              <a:lnSpc>
                <a:spcPct val="90000"/>
              </a:lnSpc>
              <a:spcBef>
                <a:spcPct val="10000"/>
              </a:spcBef>
            </a:pPr>
            <a:endParaRPr lang="en-US" altLang="zh-CN" sz="1400" b="1">
              <a:latin typeface="Century Gothic" pitchFamily="34" charset="0"/>
            </a:endParaRPr>
          </a:p>
          <a:p>
            <a:pPr algn="just">
              <a:lnSpc>
                <a:spcPct val="90000"/>
              </a:lnSpc>
              <a:spcBef>
                <a:spcPct val="10000"/>
              </a:spcBef>
            </a:pPr>
            <a:r>
              <a:rPr lang="en-US" altLang="zh-CN" sz="2000" b="1">
                <a:latin typeface="Century Gothic" pitchFamily="34" charset="0"/>
                <a:ea typeface="楷体_GB2312" pitchFamily="49" charset="-122"/>
              </a:rPr>
              <a:t>int p( int n )</a:t>
            </a:r>
          </a:p>
          <a:p>
            <a:pPr algn="just" eaLnBrk="0" hangingPunct="0">
              <a:lnSpc>
                <a:spcPct val="90000"/>
              </a:lnSpc>
              <a:spcBef>
                <a:spcPct val="10000"/>
              </a:spcBef>
            </a:pPr>
            <a:r>
              <a:rPr lang="en-US" altLang="zh-CN" sz="2000" b="1">
                <a:latin typeface="Century Gothic" pitchFamily="34" charset="0"/>
                <a:ea typeface="楷体_GB2312" pitchFamily="49" charset="-122"/>
              </a:rPr>
              <a:t>{ int s =1, i;</a:t>
            </a:r>
          </a:p>
          <a:p>
            <a:pPr algn="just" eaLnBrk="0" hangingPunct="0">
              <a:lnSpc>
                <a:spcPct val="90000"/>
              </a:lnSpc>
              <a:spcBef>
                <a:spcPct val="10000"/>
              </a:spcBef>
            </a:pPr>
            <a:r>
              <a:rPr lang="en-US" altLang="zh-CN" sz="2000" b="1">
                <a:latin typeface="Century Gothic" pitchFamily="34" charset="0"/>
                <a:ea typeface="楷体_GB2312" pitchFamily="49" charset="-122"/>
              </a:rPr>
              <a:t>  if (n &lt; 0) return(0);</a:t>
            </a:r>
          </a:p>
          <a:p>
            <a:pPr algn="just" eaLnBrk="0" hangingPunct="0">
              <a:lnSpc>
                <a:spcPct val="90000"/>
              </a:lnSpc>
              <a:spcBef>
                <a:spcPct val="10000"/>
              </a:spcBef>
            </a:pPr>
            <a:r>
              <a:rPr lang="en-US" altLang="zh-CN" sz="2000" b="1">
                <a:latin typeface="Century Gothic" pitchFamily="34" charset="0"/>
                <a:ea typeface="楷体_GB2312" pitchFamily="49" charset="-122"/>
              </a:rPr>
              <a:t>  for (i=1;i&lt;=n; ++i)</a:t>
            </a:r>
          </a:p>
          <a:p>
            <a:pPr algn="just" eaLnBrk="0" hangingPunct="0">
              <a:lnSpc>
                <a:spcPct val="90000"/>
              </a:lnSpc>
              <a:spcBef>
                <a:spcPct val="10000"/>
              </a:spcBef>
            </a:pPr>
            <a:r>
              <a:rPr lang="en-US" altLang="zh-CN" sz="2000" b="1">
                <a:latin typeface="Century Gothic" pitchFamily="34" charset="0"/>
                <a:ea typeface="楷体_GB2312" pitchFamily="49" charset="-122"/>
              </a:rPr>
              <a:t>   s*=i;  return(s); }</a:t>
            </a:r>
            <a:r>
              <a:rPr lang="en-US" altLang="zh-CN" sz="2000" b="1">
                <a:latin typeface="Century Gothic" pitchFamily="34" charset="0"/>
                <a:ea typeface="宋体" pitchFamily="2" charset="-122"/>
              </a:rPr>
              <a:t> </a:t>
            </a:r>
          </a:p>
          <a:p>
            <a:pPr algn="just" eaLnBrk="0" hangingPunct="0">
              <a:lnSpc>
                <a:spcPct val="90000"/>
              </a:lnSpc>
              <a:spcBef>
                <a:spcPct val="10000"/>
              </a:spcBef>
            </a:pPr>
            <a:endParaRPr lang="en-US" altLang="zh-CN" sz="2000" b="1">
              <a:latin typeface="Century Gothic" pitchFamily="34" charset="0"/>
              <a:ea typeface="宋体" pitchFamily="2" charset="-122"/>
            </a:endParaRPr>
          </a:p>
          <a:p>
            <a:pPr algn="just" eaLnBrk="0" hangingPunct="0">
              <a:lnSpc>
                <a:spcPct val="90000"/>
              </a:lnSpc>
              <a:spcBef>
                <a:spcPct val="10000"/>
              </a:spcBef>
            </a:pPr>
            <a:r>
              <a:rPr lang="en-US" altLang="zh-CN" sz="2000" b="1">
                <a:latin typeface="Century Gothic" pitchFamily="34" charset="0"/>
              </a:rPr>
              <a:t>int max( int a, int b )</a:t>
            </a:r>
          </a:p>
          <a:p>
            <a:pPr algn="just" eaLnBrk="0" hangingPunct="0">
              <a:lnSpc>
                <a:spcPct val="90000"/>
              </a:lnSpc>
              <a:spcBef>
                <a:spcPct val="10000"/>
              </a:spcBef>
            </a:pPr>
            <a:r>
              <a:rPr lang="en-US" altLang="zh-CN" sz="2000" b="1">
                <a:latin typeface="Century Gothic" pitchFamily="34" charset="0"/>
              </a:rPr>
              <a:t>{ int n1, n2;</a:t>
            </a:r>
          </a:p>
          <a:p>
            <a:pPr algn="just" eaLnBrk="0" hangingPunct="0">
              <a:lnSpc>
                <a:spcPct val="90000"/>
              </a:lnSpc>
              <a:spcBef>
                <a:spcPct val="10000"/>
              </a:spcBef>
            </a:pPr>
            <a:r>
              <a:rPr lang="en-US" altLang="zh-CN" sz="2000" b="1">
                <a:latin typeface="Century Gothic" pitchFamily="34" charset="0"/>
              </a:rPr>
              <a:t>  n1=p(a); n2=p(b);</a:t>
            </a:r>
          </a:p>
          <a:p>
            <a:pPr algn="just" eaLnBrk="0" hangingPunct="0">
              <a:lnSpc>
                <a:spcPct val="90000"/>
              </a:lnSpc>
              <a:spcBef>
                <a:spcPct val="10000"/>
              </a:spcBef>
            </a:pPr>
            <a:r>
              <a:rPr lang="en-US" altLang="zh-CN" sz="2000" b="1">
                <a:latin typeface="Century Gothic" pitchFamily="34" charset="0"/>
              </a:rPr>
              <a:t>  return (n1&gt;n2? n1: n2); }</a:t>
            </a:r>
          </a:p>
        </p:txBody>
      </p:sp>
      <p:graphicFrame>
        <p:nvGraphicFramePr>
          <p:cNvPr id="2527236" name="Group 4"/>
          <p:cNvGraphicFramePr>
            <a:graphicFrameLocks noGrp="1"/>
          </p:cNvGraphicFramePr>
          <p:nvPr/>
        </p:nvGraphicFramePr>
        <p:xfrm>
          <a:off x="4622800" y="968375"/>
          <a:ext cx="3846513" cy="430213"/>
        </p:xfrm>
        <a:graphic>
          <a:graphicData uri="http://schemas.openxmlformats.org/drawingml/2006/table">
            <a:tbl>
              <a:tblPr/>
              <a:tblGrid>
                <a:gridCol w="1281113">
                  <a:extLst>
                    <a:ext uri="{9D8B030D-6E8A-4147-A177-3AD203B41FA5}">
                      <a16:colId xmlns:a16="http://schemas.microsoft.com/office/drawing/2014/main" val="20000"/>
                    </a:ext>
                  </a:extLst>
                </a:gridCol>
                <a:gridCol w="1284287">
                  <a:extLst>
                    <a:ext uri="{9D8B030D-6E8A-4147-A177-3AD203B41FA5}">
                      <a16:colId xmlns:a16="http://schemas.microsoft.com/office/drawing/2014/main" val="20001"/>
                    </a:ext>
                  </a:extLst>
                </a:gridCol>
                <a:gridCol w="1281113">
                  <a:extLst>
                    <a:ext uri="{9D8B030D-6E8A-4147-A177-3AD203B41FA5}">
                      <a16:colId xmlns:a16="http://schemas.microsoft.com/office/drawing/2014/main" val="20002"/>
                    </a:ext>
                  </a:extLst>
                </a:gridCol>
              </a:tblGrid>
              <a:tr h="43021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rPr>
                        <a:t>main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rPr>
                        <a:t>x(2)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rPr>
                        <a:t>y(3)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5614" name="Group 14"/>
          <p:cNvGrpSpPr>
            <a:grpSpLocks/>
          </p:cNvGrpSpPr>
          <p:nvPr/>
        </p:nvGrpSpPr>
        <p:grpSpPr bwMode="auto">
          <a:xfrm>
            <a:off x="4279900" y="1528763"/>
            <a:ext cx="4435475" cy="827087"/>
            <a:chOff x="-3" y="-3"/>
            <a:chExt cx="1588" cy="1042"/>
          </a:xfrm>
        </p:grpSpPr>
        <p:grpSp>
          <p:nvGrpSpPr>
            <p:cNvPr id="25751" name="Group 15"/>
            <p:cNvGrpSpPr>
              <a:grpSpLocks/>
            </p:cNvGrpSpPr>
            <p:nvPr/>
          </p:nvGrpSpPr>
          <p:grpSpPr bwMode="auto">
            <a:xfrm>
              <a:off x="0" y="0"/>
              <a:ext cx="1582" cy="1036"/>
              <a:chOff x="0" y="0"/>
              <a:chExt cx="1582" cy="1036"/>
            </a:xfrm>
          </p:grpSpPr>
          <p:grpSp>
            <p:nvGrpSpPr>
              <p:cNvPr id="25753" name="Group 16"/>
              <p:cNvGrpSpPr>
                <a:grpSpLocks/>
              </p:cNvGrpSpPr>
              <p:nvPr/>
            </p:nvGrpSpPr>
            <p:grpSpPr bwMode="auto">
              <a:xfrm>
                <a:off x="0" y="0"/>
                <a:ext cx="340" cy="518"/>
                <a:chOff x="0" y="0"/>
                <a:chExt cx="340" cy="518"/>
              </a:xfrm>
            </p:grpSpPr>
            <p:sp>
              <p:nvSpPr>
                <p:cNvPr id="25790" name="Rectangle 17"/>
                <p:cNvSpPr>
                  <a:spLocks noChangeArrowheads="1"/>
                </p:cNvSpPr>
                <p:nvPr/>
              </p:nvSpPr>
              <p:spPr bwMode="auto">
                <a:xfrm>
                  <a:off x="43" y="0"/>
                  <a:ext cx="254" cy="518"/>
                </a:xfrm>
                <a:prstGeom prst="rect">
                  <a:avLst/>
                </a:prstGeom>
                <a:noFill/>
                <a:ln w="28575"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main</a:t>
                  </a:r>
                </a:p>
                <a:p>
                  <a:pPr algn="just" eaLnBrk="0" hangingPunct="0"/>
                  <a:endParaRPr lang="en-US" altLang="zh-CN" sz="1800" b="1">
                    <a:latin typeface="Times New Roman" pitchFamily="18" charset="0"/>
                    <a:ea typeface="宋体" pitchFamily="2" charset="-122"/>
                  </a:endParaRPr>
                </a:p>
              </p:txBody>
            </p:sp>
            <p:sp>
              <p:nvSpPr>
                <p:cNvPr id="25791" name="Rectangle 18"/>
                <p:cNvSpPr>
                  <a:spLocks noChangeArrowheads="1"/>
                </p:cNvSpPr>
                <p:nvPr/>
              </p:nvSpPr>
              <p:spPr bwMode="auto">
                <a:xfrm>
                  <a:off x="0" y="0"/>
                  <a:ext cx="340" cy="518"/>
                </a:xfrm>
                <a:prstGeom prst="rect">
                  <a:avLst/>
                </a:prstGeom>
                <a:noFill/>
                <a:ln w="28575" cap="sq">
                  <a:solidFill>
                    <a:srgbClr val="A0A0A0"/>
                  </a:solidFill>
                  <a:miter lim="800000"/>
                  <a:headEnd type="none" w="sm" len="sm"/>
                  <a:tailEnd type="none" w="sm" len="sm"/>
                </a:ln>
              </p:spPr>
              <p:txBody>
                <a:bodyPr wrap="none"/>
                <a:lstStyle/>
                <a:p>
                  <a:endParaRPr lang="zh-CN" altLang="en-US"/>
                </a:p>
              </p:txBody>
            </p:sp>
          </p:grpSp>
          <p:grpSp>
            <p:nvGrpSpPr>
              <p:cNvPr id="25754" name="Group 19"/>
              <p:cNvGrpSpPr>
                <a:grpSpLocks/>
              </p:cNvGrpSpPr>
              <p:nvPr/>
            </p:nvGrpSpPr>
            <p:grpSpPr bwMode="auto">
              <a:xfrm>
                <a:off x="340" y="0"/>
                <a:ext cx="648" cy="518"/>
                <a:chOff x="340" y="0"/>
                <a:chExt cx="648" cy="518"/>
              </a:xfrm>
            </p:grpSpPr>
            <p:sp>
              <p:nvSpPr>
                <p:cNvPr id="25788" name="Rectangle 20"/>
                <p:cNvSpPr>
                  <a:spLocks noChangeArrowheads="1"/>
                </p:cNvSpPr>
                <p:nvPr/>
              </p:nvSpPr>
              <p:spPr bwMode="auto">
                <a:xfrm>
                  <a:off x="383" y="0"/>
                  <a:ext cx="562" cy="518"/>
                </a:xfrm>
                <a:prstGeom prst="rect">
                  <a:avLst/>
                </a:prstGeom>
                <a:noFill/>
                <a:ln w="28575"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x(2)</a:t>
                  </a:r>
                </a:p>
                <a:p>
                  <a:pPr algn="just" eaLnBrk="0" hangingPunct="0"/>
                  <a:endParaRPr lang="en-US" altLang="zh-CN" sz="1800" b="1">
                    <a:latin typeface="Times New Roman" pitchFamily="18" charset="0"/>
                    <a:ea typeface="宋体" pitchFamily="2" charset="-122"/>
                  </a:endParaRPr>
                </a:p>
              </p:txBody>
            </p:sp>
            <p:sp>
              <p:nvSpPr>
                <p:cNvPr id="25789" name="Rectangle 21"/>
                <p:cNvSpPr>
                  <a:spLocks noChangeArrowheads="1"/>
                </p:cNvSpPr>
                <p:nvPr/>
              </p:nvSpPr>
              <p:spPr bwMode="auto">
                <a:xfrm>
                  <a:off x="340" y="0"/>
                  <a:ext cx="648" cy="518"/>
                </a:xfrm>
                <a:prstGeom prst="rect">
                  <a:avLst/>
                </a:prstGeom>
                <a:noFill/>
                <a:ln w="28575" cap="sq">
                  <a:solidFill>
                    <a:srgbClr val="A0A0A0"/>
                  </a:solidFill>
                  <a:miter lim="800000"/>
                  <a:headEnd type="none" w="sm" len="sm"/>
                  <a:tailEnd type="none" w="sm" len="sm"/>
                </a:ln>
              </p:spPr>
              <p:txBody>
                <a:bodyPr wrap="none"/>
                <a:lstStyle/>
                <a:p>
                  <a:endParaRPr lang="zh-CN" altLang="en-US"/>
                </a:p>
              </p:txBody>
            </p:sp>
          </p:grpSp>
          <p:grpSp>
            <p:nvGrpSpPr>
              <p:cNvPr id="25755" name="Group 22"/>
              <p:cNvGrpSpPr>
                <a:grpSpLocks/>
              </p:cNvGrpSpPr>
              <p:nvPr/>
            </p:nvGrpSpPr>
            <p:grpSpPr bwMode="auto">
              <a:xfrm>
                <a:off x="988" y="0"/>
                <a:ext cx="594" cy="518"/>
                <a:chOff x="988" y="0"/>
                <a:chExt cx="594" cy="518"/>
              </a:xfrm>
            </p:grpSpPr>
            <p:sp>
              <p:nvSpPr>
                <p:cNvPr id="25786" name="Rectangle 23"/>
                <p:cNvSpPr>
                  <a:spLocks noChangeArrowheads="1"/>
                </p:cNvSpPr>
                <p:nvPr/>
              </p:nvSpPr>
              <p:spPr bwMode="auto">
                <a:xfrm>
                  <a:off x="1031" y="0"/>
                  <a:ext cx="508" cy="518"/>
                </a:xfrm>
                <a:prstGeom prst="rect">
                  <a:avLst/>
                </a:prstGeom>
                <a:noFill/>
                <a:ln w="28575"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y(3)</a:t>
                  </a:r>
                </a:p>
                <a:p>
                  <a:pPr algn="just" eaLnBrk="0" hangingPunct="0"/>
                  <a:endParaRPr lang="en-US" altLang="zh-CN" sz="1800" b="1">
                    <a:latin typeface="Times New Roman" pitchFamily="18" charset="0"/>
                    <a:ea typeface="宋体" pitchFamily="2" charset="-122"/>
                  </a:endParaRPr>
                </a:p>
              </p:txBody>
            </p:sp>
            <p:sp>
              <p:nvSpPr>
                <p:cNvPr id="25787" name="Rectangle 24"/>
                <p:cNvSpPr>
                  <a:spLocks noChangeArrowheads="1"/>
                </p:cNvSpPr>
                <p:nvPr/>
              </p:nvSpPr>
              <p:spPr bwMode="auto">
                <a:xfrm>
                  <a:off x="988" y="0"/>
                  <a:ext cx="594" cy="518"/>
                </a:xfrm>
                <a:prstGeom prst="rect">
                  <a:avLst/>
                </a:prstGeom>
                <a:noFill/>
                <a:ln w="28575" cap="sq">
                  <a:solidFill>
                    <a:srgbClr val="A0A0A0"/>
                  </a:solidFill>
                  <a:miter lim="800000"/>
                  <a:headEnd type="none" w="sm" len="sm"/>
                  <a:tailEnd type="none" w="sm" len="sm"/>
                </a:ln>
              </p:spPr>
              <p:txBody>
                <a:bodyPr wrap="none"/>
                <a:lstStyle/>
                <a:p>
                  <a:endParaRPr lang="zh-CN" altLang="en-US"/>
                </a:p>
              </p:txBody>
            </p:sp>
          </p:grpSp>
          <p:grpSp>
            <p:nvGrpSpPr>
              <p:cNvPr id="25756" name="Group 25"/>
              <p:cNvGrpSpPr>
                <a:grpSpLocks/>
              </p:cNvGrpSpPr>
              <p:nvPr/>
            </p:nvGrpSpPr>
            <p:grpSpPr bwMode="auto">
              <a:xfrm>
                <a:off x="0" y="518"/>
                <a:ext cx="340" cy="518"/>
                <a:chOff x="0" y="518"/>
                <a:chExt cx="340" cy="518"/>
              </a:xfrm>
            </p:grpSpPr>
            <p:sp>
              <p:nvSpPr>
                <p:cNvPr id="25784" name="Rectangle 26"/>
                <p:cNvSpPr>
                  <a:spLocks noChangeArrowheads="1"/>
                </p:cNvSpPr>
                <p:nvPr/>
              </p:nvSpPr>
              <p:spPr bwMode="auto">
                <a:xfrm>
                  <a:off x="43" y="518"/>
                  <a:ext cx="254" cy="518"/>
                </a:xfrm>
                <a:prstGeom prst="rect">
                  <a:avLst/>
                </a:prstGeom>
                <a:noFill/>
                <a:ln w="28575"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max</a:t>
                  </a:r>
                </a:p>
                <a:p>
                  <a:pPr algn="just" eaLnBrk="0" hangingPunct="0"/>
                  <a:endParaRPr lang="en-US" altLang="zh-CN" sz="1800" b="1">
                    <a:latin typeface="Times New Roman" pitchFamily="18" charset="0"/>
                    <a:ea typeface="宋体" pitchFamily="2" charset="-122"/>
                  </a:endParaRPr>
                </a:p>
              </p:txBody>
            </p:sp>
            <p:sp>
              <p:nvSpPr>
                <p:cNvPr id="25785" name="Rectangle 27"/>
                <p:cNvSpPr>
                  <a:spLocks noChangeArrowheads="1"/>
                </p:cNvSpPr>
                <p:nvPr/>
              </p:nvSpPr>
              <p:spPr bwMode="auto">
                <a:xfrm>
                  <a:off x="0" y="518"/>
                  <a:ext cx="340" cy="518"/>
                </a:xfrm>
                <a:prstGeom prst="rect">
                  <a:avLst/>
                </a:prstGeom>
                <a:noFill/>
                <a:ln w="28575" cap="sq">
                  <a:solidFill>
                    <a:srgbClr val="A0A0A0"/>
                  </a:solidFill>
                  <a:miter lim="800000"/>
                  <a:headEnd type="none" w="sm" len="sm"/>
                  <a:tailEnd type="none" w="sm" len="sm"/>
                </a:ln>
              </p:spPr>
              <p:txBody>
                <a:bodyPr wrap="none"/>
                <a:lstStyle/>
                <a:p>
                  <a:endParaRPr lang="zh-CN" altLang="en-US"/>
                </a:p>
              </p:txBody>
            </p:sp>
          </p:grpSp>
          <p:grpSp>
            <p:nvGrpSpPr>
              <p:cNvPr id="25757" name="Group 28"/>
              <p:cNvGrpSpPr>
                <a:grpSpLocks/>
              </p:cNvGrpSpPr>
              <p:nvPr/>
            </p:nvGrpSpPr>
            <p:grpSpPr bwMode="auto">
              <a:xfrm>
                <a:off x="340" y="518"/>
                <a:ext cx="336" cy="518"/>
                <a:chOff x="340" y="518"/>
                <a:chExt cx="336" cy="518"/>
              </a:xfrm>
            </p:grpSpPr>
            <p:sp>
              <p:nvSpPr>
                <p:cNvPr id="25782" name="Rectangle 29"/>
                <p:cNvSpPr>
                  <a:spLocks noChangeArrowheads="1"/>
                </p:cNvSpPr>
                <p:nvPr/>
              </p:nvSpPr>
              <p:spPr bwMode="auto">
                <a:xfrm>
                  <a:off x="383" y="518"/>
                  <a:ext cx="250" cy="518"/>
                </a:xfrm>
                <a:prstGeom prst="rect">
                  <a:avLst/>
                </a:prstGeom>
                <a:noFill/>
                <a:ln w="28575"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a(2)</a:t>
                  </a:r>
                </a:p>
                <a:p>
                  <a:pPr algn="just" eaLnBrk="0" hangingPunct="0"/>
                  <a:endParaRPr lang="en-US" altLang="zh-CN" sz="1800" b="1">
                    <a:latin typeface="Times New Roman" pitchFamily="18" charset="0"/>
                    <a:ea typeface="宋体" pitchFamily="2" charset="-122"/>
                  </a:endParaRPr>
                </a:p>
              </p:txBody>
            </p:sp>
            <p:sp>
              <p:nvSpPr>
                <p:cNvPr id="25783" name="Rectangle 30"/>
                <p:cNvSpPr>
                  <a:spLocks noChangeArrowheads="1"/>
                </p:cNvSpPr>
                <p:nvPr/>
              </p:nvSpPr>
              <p:spPr bwMode="auto">
                <a:xfrm>
                  <a:off x="340" y="518"/>
                  <a:ext cx="336" cy="518"/>
                </a:xfrm>
                <a:prstGeom prst="rect">
                  <a:avLst/>
                </a:prstGeom>
                <a:noFill/>
                <a:ln w="28575" cap="sq">
                  <a:solidFill>
                    <a:srgbClr val="A0A0A0"/>
                  </a:solidFill>
                  <a:miter lim="800000"/>
                  <a:headEnd type="none" w="sm" len="sm"/>
                  <a:tailEnd type="none" w="sm" len="sm"/>
                </a:ln>
              </p:spPr>
              <p:txBody>
                <a:bodyPr wrap="none"/>
                <a:lstStyle/>
                <a:p>
                  <a:endParaRPr lang="zh-CN" altLang="en-US"/>
                </a:p>
              </p:txBody>
            </p:sp>
          </p:grpSp>
          <p:grpSp>
            <p:nvGrpSpPr>
              <p:cNvPr id="25758" name="Group 31"/>
              <p:cNvGrpSpPr>
                <a:grpSpLocks/>
              </p:cNvGrpSpPr>
              <p:nvPr/>
            </p:nvGrpSpPr>
            <p:grpSpPr bwMode="auto">
              <a:xfrm>
                <a:off x="676" y="518"/>
                <a:ext cx="312" cy="518"/>
                <a:chOff x="676" y="518"/>
                <a:chExt cx="312" cy="518"/>
              </a:xfrm>
            </p:grpSpPr>
            <p:sp>
              <p:nvSpPr>
                <p:cNvPr id="25780" name="Rectangle 32"/>
                <p:cNvSpPr>
                  <a:spLocks noChangeArrowheads="1"/>
                </p:cNvSpPr>
                <p:nvPr/>
              </p:nvSpPr>
              <p:spPr bwMode="auto">
                <a:xfrm>
                  <a:off x="719" y="518"/>
                  <a:ext cx="226" cy="518"/>
                </a:xfrm>
                <a:prstGeom prst="rect">
                  <a:avLst/>
                </a:prstGeom>
                <a:noFill/>
                <a:ln w="28575"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b(3)</a:t>
                  </a:r>
                </a:p>
                <a:p>
                  <a:pPr algn="just" eaLnBrk="0" hangingPunct="0"/>
                  <a:endParaRPr lang="en-US" altLang="zh-CN" sz="1800" b="1">
                    <a:latin typeface="Times New Roman" pitchFamily="18" charset="0"/>
                    <a:ea typeface="宋体" pitchFamily="2" charset="-122"/>
                  </a:endParaRPr>
                </a:p>
              </p:txBody>
            </p:sp>
            <p:sp>
              <p:nvSpPr>
                <p:cNvPr id="25781" name="Rectangle 33"/>
                <p:cNvSpPr>
                  <a:spLocks noChangeArrowheads="1"/>
                </p:cNvSpPr>
                <p:nvPr/>
              </p:nvSpPr>
              <p:spPr bwMode="auto">
                <a:xfrm>
                  <a:off x="676" y="518"/>
                  <a:ext cx="312" cy="518"/>
                </a:xfrm>
                <a:prstGeom prst="rect">
                  <a:avLst/>
                </a:prstGeom>
                <a:noFill/>
                <a:ln w="28575" cap="sq">
                  <a:solidFill>
                    <a:srgbClr val="A0A0A0"/>
                  </a:solidFill>
                  <a:miter lim="800000"/>
                  <a:headEnd type="none" w="sm" len="sm"/>
                  <a:tailEnd type="none" w="sm" len="sm"/>
                </a:ln>
              </p:spPr>
              <p:txBody>
                <a:bodyPr wrap="none"/>
                <a:lstStyle/>
                <a:p>
                  <a:endParaRPr lang="zh-CN" altLang="en-US"/>
                </a:p>
              </p:txBody>
            </p:sp>
          </p:grpSp>
          <p:grpSp>
            <p:nvGrpSpPr>
              <p:cNvPr id="25759" name="Group 34"/>
              <p:cNvGrpSpPr>
                <a:grpSpLocks/>
              </p:cNvGrpSpPr>
              <p:nvPr/>
            </p:nvGrpSpPr>
            <p:grpSpPr bwMode="auto">
              <a:xfrm>
                <a:off x="988" y="518"/>
                <a:ext cx="292" cy="518"/>
                <a:chOff x="988" y="518"/>
                <a:chExt cx="292" cy="518"/>
              </a:xfrm>
            </p:grpSpPr>
            <p:sp>
              <p:nvSpPr>
                <p:cNvPr id="25778" name="Rectangle 35"/>
                <p:cNvSpPr>
                  <a:spLocks noChangeArrowheads="1"/>
                </p:cNvSpPr>
                <p:nvPr/>
              </p:nvSpPr>
              <p:spPr bwMode="auto">
                <a:xfrm>
                  <a:off x="1031" y="518"/>
                  <a:ext cx="206" cy="518"/>
                </a:xfrm>
                <a:prstGeom prst="rect">
                  <a:avLst/>
                </a:prstGeom>
                <a:noFill/>
                <a:ln w="28575"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n1</a:t>
                  </a:r>
                </a:p>
                <a:p>
                  <a:pPr algn="just" eaLnBrk="0" hangingPunct="0"/>
                  <a:endParaRPr lang="en-US" altLang="zh-CN" sz="1800" b="1">
                    <a:latin typeface="Times New Roman" pitchFamily="18" charset="0"/>
                    <a:ea typeface="宋体" pitchFamily="2" charset="-122"/>
                  </a:endParaRPr>
                </a:p>
              </p:txBody>
            </p:sp>
            <p:sp>
              <p:nvSpPr>
                <p:cNvPr id="25779" name="Rectangle 36"/>
                <p:cNvSpPr>
                  <a:spLocks noChangeArrowheads="1"/>
                </p:cNvSpPr>
                <p:nvPr/>
              </p:nvSpPr>
              <p:spPr bwMode="auto">
                <a:xfrm>
                  <a:off x="988" y="518"/>
                  <a:ext cx="292" cy="518"/>
                </a:xfrm>
                <a:prstGeom prst="rect">
                  <a:avLst/>
                </a:prstGeom>
                <a:noFill/>
                <a:ln w="28575" cap="sq">
                  <a:solidFill>
                    <a:srgbClr val="A0A0A0"/>
                  </a:solidFill>
                  <a:miter lim="800000"/>
                  <a:headEnd type="none" w="sm" len="sm"/>
                  <a:tailEnd type="none" w="sm" len="sm"/>
                </a:ln>
              </p:spPr>
              <p:txBody>
                <a:bodyPr wrap="none"/>
                <a:lstStyle/>
                <a:p>
                  <a:endParaRPr lang="zh-CN" altLang="en-US"/>
                </a:p>
              </p:txBody>
            </p:sp>
          </p:grpSp>
          <p:grpSp>
            <p:nvGrpSpPr>
              <p:cNvPr id="25760" name="Group 37"/>
              <p:cNvGrpSpPr>
                <a:grpSpLocks/>
              </p:cNvGrpSpPr>
              <p:nvPr/>
            </p:nvGrpSpPr>
            <p:grpSpPr bwMode="auto">
              <a:xfrm>
                <a:off x="1280" y="518"/>
                <a:ext cx="302" cy="518"/>
                <a:chOff x="1280" y="518"/>
                <a:chExt cx="302" cy="518"/>
              </a:xfrm>
            </p:grpSpPr>
            <p:sp>
              <p:nvSpPr>
                <p:cNvPr id="25776" name="Rectangle 38"/>
                <p:cNvSpPr>
                  <a:spLocks noChangeArrowheads="1"/>
                </p:cNvSpPr>
                <p:nvPr/>
              </p:nvSpPr>
              <p:spPr bwMode="auto">
                <a:xfrm>
                  <a:off x="1323" y="518"/>
                  <a:ext cx="216" cy="518"/>
                </a:xfrm>
                <a:prstGeom prst="rect">
                  <a:avLst/>
                </a:prstGeom>
                <a:noFill/>
                <a:ln w="28575"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n2</a:t>
                  </a:r>
                </a:p>
                <a:p>
                  <a:pPr algn="just" eaLnBrk="0" hangingPunct="0"/>
                  <a:endParaRPr lang="en-US" altLang="zh-CN" sz="1800" b="1">
                    <a:latin typeface="Times New Roman" pitchFamily="18" charset="0"/>
                    <a:ea typeface="宋体" pitchFamily="2" charset="-122"/>
                  </a:endParaRPr>
                </a:p>
              </p:txBody>
            </p:sp>
            <p:sp>
              <p:nvSpPr>
                <p:cNvPr id="25777" name="Rectangle 39"/>
                <p:cNvSpPr>
                  <a:spLocks noChangeArrowheads="1"/>
                </p:cNvSpPr>
                <p:nvPr/>
              </p:nvSpPr>
              <p:spPr bwMode="auto">
                <a:xfrm>
                  <a:off x="1280" y="518"/>
                  <a:ext cx="302" cy="518"/>
                </a:xfrm>
                <a:prstGeom prst="rect">
                  <a:avLst/>
                </a:prstGeom>
                <a:noFill/>
                <a:ln w="28575" cap="sq">
                  <a:solidFill>
                    <a:srgbClr val="A0A0A0"/>
                  </a:solidFill>
                  <a:miter lim="800000"/>
                  <a:headEnd type="none" w="sm" len="sm"/>
                  <a:tailEnd type="none" w="sm" len="sm"/>
                </a:ln>
              </p:spPr>
              <p:txBody>
                <a:bodyPr wrap="none"/>
                <a:lstStyle/>
                <a:p>
                  <a:endParaRPr lang="zh-CN" altLang="en-US"/>
                </a:p>
              </p:txBody>
            </p:sp>
          </p:grpSp>
          <p:grpSp>
            <p:nvGrpSpPr>
              <p:cNvPr id="25761" name="Group 40"/>
              <p:cNvGrpSpPr>
                <a:grpSpLocks/>
              </p:cNvGrpSpPr>
              <p:nvPr/>
            </p:nvGrpSpPr>
            <p:grpSpPr bwMode="auto">
              <a:xfrm>
                <a:off x="0" y="1036"/>
                <a:ext cx="340" cy="0"/>
                <a:chOff x="0" y="1036"/>
                <a:chExt cx="340" cy="0"/>
              </a:xfrm>
            </p:grpSpPr>
            <p:sp>
              <p:nvSpPr>
                <p:cNvPr id="25774" name="Rectangle 41"/>
                <p:cNvSpPr>
                  <a:spLocks noChangeArrowheads="1"/>
                </p:cNvSpPr>
                <p:nvPr/>
              </p:nvSpPr>
              <p:spPr bwMode="auto">
                <a:xfrm>
                  <a:off x="0" y="1036"/>
                  <a:ext cx="340" cy="0"/>
                </a:xfrm>
                <a:prstGeom prst="rect">
                  <a:avLst/>
                </a:prstGeom>
                <a:noFill/>
                <a:ln w="28575" cap="sq">
                  <a:noFill/>
                  <a:miter lim="800000"/>
                  <a:headEnd type="none" w="sm" len="sm"/>
                  <a:tailEnd type="none" w="sm" len="sm"/>
                </a:ln>
              </p:spPr>
              <p:txBody>
                <a:bodyPr>
                  <a:spAutoFit/>
                </a:bodyPr>
                <a:lstStyle/>
                <a:p>
                  <a:endParaRPr lang="zh-CN" altLang="en-US"/>
                </a:p>
              </p:txBody>
            </p:sp>
            <p:sp>
              <p:nvSpPr>
                <p:cNvPr id="25775" name="Rectangle 42"/>
                <p:cNvSpPr>
                  <a:spLocks noChangeArrowheads="1"/>
                </p:cNvSpPr>
                <p:nvPr/>
              </p:nvSpPr>
              <p:spPr bwMode="auto">
                <a:xfrm>
                  <a:off x="0" y="1036"/>
                  <a:ext cx="340" cy="0"/>
                </a:xfrm>
                <a:prstGeom prst="rect">
                  <a:avLst/>
                </a:prstGeom>
                <a:noFill/>
                <a:ln w="28575" cap="sq">
                  <a:solidFill>
                    <a:srgbClr val="A0A0A0"/>
                  </a:solidFill>
                  <a:miter lim="800000"/>
                  <a:headEnd type="none" w="sm" len="sm"/>
                  <a:tailEnd type="none" w="sm" len="sm"/>
                </a:ln>
              </p:spPr>
              <p:txBody>
                <a:bodyPr wrap="none"/>
                <a:lstStyle/>
                <a:p>
                  <a:endParaRPr lang="zh-CN" altLang="en-US"/>
                </a:p>
              </p:txBody>
            </p:sp>
          </p:grpSp>
          <p:grpSp>
            <p:nvGrpSpPr>
              <p:cNvPr id="25762" name="Group 43"/>
              <p:cNvGrpSpPr>
                <a:grpSpLocks/>
              </p:cNvGrpSpPr>
              <p:nvPr/>
            </p:nvGrpSpPr>
            <p:grpSpPr bwMode="auto">
              <a:xfrm>
                <a:off x="340" y="1036"/>
                <a:ext cx="336" cy="0"/>
                <a:chOff x="340" y="1036"/>
                <a:chExt cx="336" cy="0"/>
              </a:xfrm>
            </p:grpSpPr>
            <p:sp>
              <p:nvSpPr>
                <p:cNvPr id="25772" name="Rectangle 44"/>
                <p:cNvSpPr>
                  <a:spLocks noChangeArrowheads="1"/>
                </p:cNvSpPr>
                <p:nvPr/>
              </p:nvSpPr>
              <p:spPr bwMode="auto">
                <a:xfrm>
                  <a:off x="340" y="1036"/>
                  <a:ext cx="336" cy="0"/>
                </a:xfrm>
                <a:prstGeom prst="rect">
                  <a:avLst/>
                </a:prstGeom>
                <a:noFill/>
                <a:ln w="28575" cap="sq">
                  <a:noFill/>
                  <a:miter lim="800000"/>
                  <a:headEnd type="none" w="sm" len="sm"/>
                  <a:tailEnd type="none" w="sm" len="sm"/>
                </a:ln>
              </p:spPr>
              <p:txBody>
                <a:bodyPr>
                  <a:spAutoFit/>
                </a:bodyPr>
                <a:lstStyle/>
                <a:p>
                  <a:endParaRPr lang="zh-CN" altLang="en-US"/>
                </a:p>
              </p:txBody>
            </p:sp>
            <p:sp>
              <p:nvSpPr>
                <p:cNvPr id="25773" name="Rectangle 45"/>
                <p:cNvSpPr>
                  <a:spLocks noChangeArrowheads="1"/>
                </p:cNvSpPr>
                <p:nvPr/>
              </p:nvSpPr>
              <p:spPr bwMode="auto">
                <a:xfrm>
                  <a:off x="340" y="1036"/>
                  <a:ext cx="336" cy="0"/>
                </a:xfrm>
                <a:prstGeom prst="rect">
                  <a:avLst/>
                </a:prstGeom>
                <a:noFill/>
                <a:ln w="28575" cap="sq">
                  <a:solidFill>
                    <a:srgbClr val="A0A0A0"/>
                  </a:solidFill>
                  <a:miter lim="800000"/>
                  <a:headEnd type="none" w="sm" len="sm"/>
                  <a:tailEnd type="none" w="sm" len="sm"/>
                </a:ln>
              </p:spPr>
              <p:txBody>
                <a:bodyPr wrap="none"/>
                <a:lstStyle/>
                <a:p>
                  <a:endParaRPr lang="zh-CN" altLang="en-US"/>
                </a:p>
              </p:txBody>
            </p:sp>
          </p:grpSp>
          <p:grpSp>
            <p:nvGrpSpPr>
              <p:cNvPr id="25763" name="Group 46"/>
              <p:cNvGrpSpPr>
                <a:grpSpLocks/>
              </p:cNvGrpSpPr>
              <p:nvPr/>
            </p:nvGrpSpPr>
            <p:grpSpPr bwMode="auto">
              <a:xfrm>
                <a:off x="676" y="1036"/>
                <a:ext cx="312" cy="0"/>
                <a:chOff x="676" y="1036"/>
                <a:chExt cx="312" cy="0"/>
              </a:xfrm>
            </p:grpSpPr>
            <p:sp>
              <p:nvSpPr>
                <p:cNvPr id="25770" name="Rectangle 47"/>
                <p:cNvSpPr>
                  <a:spLocks noChangeArrowheads="1"/>
                </p:cNvSpPr>
                <p:nvPr/>
              </p:nvSpPr>
              <p:spPr bwMode="auto">
                <a:xfrm>
                  <a:off x="676" y="1036"/>
                  <a:ext cx="312" cy="0"/>
                </a:xfrm>
                <a:prstGeom prst="rect">
                  <a:avLst/>
                </a:prstGeom>
                <a:noFill/>
                <a:ln w="28575" cap="sq">
                  <a:noFill/>
                  <a:miter lim="800000"/>
                  <a:headEnd type="none" w="sm" len="sm"/>
                  <a:tailEnd type="none" w="sm" len="sm"/>
                </a:ln>
              </p:spPr>
              <p:txBody>
                <a:bodyPr>
                  <a:spAutoFit/>
                </a:bodyPr>
                <a:lstStyle/>
                <a:p>
                  <a:endParaRPr lang="zh-CN" altLang="en-US"/>
                </a:p>
              </p:txBody>
            </p:sp>
            <p:sp>
              <p:nvSpPr>
                <p:cNvPr id="25771" name="Rectangle 48"/>
                <p:cNvSpPr>
                  <a:spLocks noChangeArrowheads="1"/>
                </p:cNvSpPr>
                <p:nvPr/>
              </p:nvSpPr>
              <p:spPr bwMode="auto">
                <a:xfrm>
                  <a:off x="676" y="1036"/>
                  <a:ext cx="312" cy="0"/>
                </a:xfrm>
                <a:prstGeom prst="rect">
                  <a:avLst/>
                </a:prstGeom>
                <a:noFill/>
                <a:ln w="28575" cap="sq">
                  <a:solidFill>
                    <a:srgbClr val="A0A0A0"/>
                  </a:solidFill>
                  <a:miter lim="800000"/>
                  <a:headEnd type="none" w="sm" len="sm"/>
                  <a:tailEnd type="none" w="sm" len="sm"/>
                </a:ln>
              </p:spPr>
              <p:txBody>
                <a:bodyPr wrap="none"/>
                <a:lstStyle/>
                <a:p>
                  <a:endParaRPr lang="zh-CN" altLang="en-US"/>
                </a:p>
              </p:txBody>
            </p:sp>
          </p:grpSp>
          <p:grpSp>
            <p:nvGrpSpPr>
              <p:cNvPr id="25764" name="Group 49"/>
              <p:cNvGrpSpPr>
                <a:grpSpLocks/>
              </p:cNvGrpSpPr>
              <p:nvPr/>
            </p:nvGrpSpPr>
            <p:grpSpPr bwMode="auto">
              <a:xfrm>
                <a:off x="988" y="1036"/>
                <a:ext cx="292" cy="0"/>
                <a:chOff x="988" y="1036"/>
                <a:chExt cx="292" cy="0"/>
              </a:xfrm>
            </p:grpSpPr>
            <p:sp>
              <p:nvSpPr>
                <p:cNvPr id="25768" name="Rectangle 50"/>
                <p:cNvSpPr>
                  <a:spLocks noChangeArrowheads="1"/>
                </p:cNvSpPr>
                <p:nvPr/>
              </p:nvSpPr>
              <p:spPr bwMode="auto">
                <a:xfrm>
                  <a:off x="988" y="1036"/>
                  <a:ext cx="292" cy="0"/>
                </a:xfrm>
                <a:prstGeom prst="rect">
                  <a:avLst/>
                </a:prstGeom>
                <a:noFill/>
                <a:ln w="28575" cap="sq">
                  <a:noFill/>
                  <a:miter lim="800000"/>
                  <a:headEnd type="none" w="sm" len="sm"/>
                  <a:tailEnd type="none" w="sm" len="sm"/>
                </a:ln>
              </p:spPr>
              <p:txBody>
                <a:bodyPr>
                  <a:spAutoFit/>
                </a:bodyPr>
                <a:lstStyle/>
                <a:p>
                  <a:endParaRPr lang="zh-CN" altLang="en-US"/>
                </a:p>
              </p:txBody>
            </p:sp>
            <p:sp>
              <p:nvSpPr>
                <p:cNvPr id="25769" name="Rectangle 51"/>
                <p:cNvSpPr>
                  <a:spLocks noChangeArrowheads="1"/>
                </p:cNvSpPr>
                <p:nvPr/>
              </p:nvSpPr>
              <p:spPr bwMode="auto">
                <a:xfrm>
                  <a:off x="988" y="1036"/>
                  <a:ext cx="292" cy="0"/>
                </a:xfrm>
                <a:prstGeom prst="rect">
                  <a:avLst/>
                </a:prstGeom>
                <a:noFill/>
                <a:ln w="28575" cap="sq">
                  <a:solidFill>
                    <a:srgbClr val="A0A0A0"/>
                  </a:solidFill>
                  <a:miter lim="800000"/>
                  <a:headEnd type="none" w="sm" len="sm"/>
                  <a:tailEnd type="none" w="sm" len="sm"/>
                </a:ln>
              </p:spPr>
              <p:txBody>
                <a:bodyPr wrap="none"/>
                <a:lstStyle/>
                <a:p>
                  <a:endParaRPr lang="zh-CN" altLang="en-US"/>
                </a:p>
              </p:txBody>
            </p:sp>
          </p:grpSp>
          <p:grpSp>
            <p:nvGrpSpPr>
              <p:cNvPr id="25765" name="Group 52"/>
              <p:cNvGrpSpPr>
                <a:grpSpLocks/>
              </p:cNvGrpSpPr>
              <p:nvPr/>
            </p:nvGrpSpPr>
            <p:grpSpPr bwMode="auto">
              <a:xfrm>
                <a:off x="1280" y="1036"/>
                <a:ext cx="302" cy="0"/>
                <a:chOff x="1280" y="1036"/>
                <a:chExt cx="302" cy="0"/>
              </a:xfrm>
            </p:grpSpPr>
            <p:sp>
              <p:nvSpPr>
                <p:cNvPr id="25766" name="Rectangle 53"/>
                <p:cNvSpPr>
                  <a:spLocks noChangeArrowheads="1"/>
                </p:cNvSpPr>
                <p:nvPr/>
              </p:nvSpPr>
              <p:spPr bwMode="auto">
                <a:xfrm>
                  <a:off x="1280" y="1036"/>
                  <a:ext cx="302" cy="0"/>
                </a:xfrm>
                <a:prstGeom prst="rect">
                  <a:avLst/>
                </a:prstGeom>
                <a:noFill/>
                <a:ln w="28575" cap="sq">
                  <a:noFill/>
                  <a:miter lim="800000"/>
                  <a:headEnd type="none" w="sm" len="sm"/>
                  <a:tailEnd type="none" w="sm" len="sm"/>
                </a:ln>
              </p:spPr>
              <p:txBody>
                <a:bodyPr>
                  <a:spAutoFit/>
                </a:bodyPr>
                <a:lstStyle/>
                <a:p>
                  <a:endParaRPr lang="zh-CN" altLang="en-US"/>
                </a:p>
              </p:txBody>
            </p:sp>
            <p:sp>
              <p:nvSpPr>
                <p:cNvPr id="25767" name="Rectangle 54"/>
                <p:cNvSpPr>
                  <a:spLocks noChangeArrowheads="1"/>
                </p:cNvSpPr>
                <p:nvPr/>
              </p:nvSpPr>
              <p:spPr bwMode="auto">
                <a:xfrm>
                  <a:off x="1280" y="1036"/>
                  <a:ext cx="302" cy="0"/>
                </a:xfrm>
                <a:prstGeom prst="rect">
                  <a:avLst/>
                </a:prstGeom>
                <a:noFill/>
                <a:ln w="28575" cap="sq">
                  <a:solidFill>
                    <a:srgbClr val="A0A0A0"/>
                  </a:solidFill>
                  <a:miter lim="800000"/>
                  <a:headEnd type="none" w="sm" len="sm"/>
                  <a:tailEnd type="none" w="sm" len="sm"/>
                </a:ln>
              </p:spPr>
              <p:txBody>
                <a:bodyPr wrap="none"/>
                <a:lstStyle/>
                <a:p>
                  <a:endParaRPr lang="zh-CN" altLang="en-US"/>
                </a:p>
              </p:txBody>
            </p:sp>
          </p:grpSp>
        </p:grpSp>
        <p:sp>
          <p:nvSpPr>
            <p:cNvPr id="25752" name="Rectangle 55"/>
            <p:cNvSpPr>
              <a:spLocks noChangeArrowheads="1"/>
            </p:cNvSpPr>
            <p:nvPr/>
          </p:nvSpPr>
          <p:spPr bwMode="auto">
            <a:xfrm>
              <a:off x="-3" y="-3"/>
              <a:ext cx="1588" cy="1042"/>
            </a:xfrm>
            <a:prstGeom prst="rect">
              <a:avLst/>
            </a:prstGeom>
            <a:noFill/>
            <a:ln w="28575" cap="sq">
              <a:solidFill>
                <a:srgbClr val="A0A0A0"/>
              </a:solidFill>
              <a:miter lim="800000"/>
              <a:headEnd type="none" w="sm" len="sm"/>
              <a:tailEnd type="none" w="sm" len="sm"/>
            </a:ln>
          </p:spPr>
          <p:txBody>
            <a:bodyPr wrap="none"/>
            <a:lstStyle/>
            <a:p>
              <a:endParaRPr lang="zh-CN" altLang="en-US"/>
            </a:p>
          </p:txBody>
        </p:sp>
      </p:grpSp>
      <p:sp>
        <p:nvSpPr>
          <p:cNvPr id="25615" name="Rectangle 56"/>
          <p:cNvSpPr>
            <a:spLocks noChangeArrowheads="1"/>
          </p:cNvSpPr>
          <p:nvPr/>
        </p:nvSpPr>
        <p:spPr bwMode="auto">
          <a:xfrm>
            <a:off x="3175" y="-733425"/>
            <a:ext cx="9144000" cy="639762"/>
          </a:xfrm>
          <a:prstGeom prst="rect">
            <a:avLst/>
          </a:prstGeom>
          <a:noFill/>
          <a:ln w="12700" cap="sq">
            <a:noFill/>
            <a:miter lim="800000"/>
            <a:headEnd type="none" w="sm" len="sm"/>
            <a:tailEnd type="none" w="sm" len="sm"/>
          </a:ln>
        </p:spPr>
        <p:txBody>
          <a:bodyPr>
            <a:spAutoFit/>
          </a:bodyPr>
          <a:lstStyle/>
          <a:p>
            <a:pPr algn="just"/>
            <a:r>
              <a:rPr lang="en-US" altLang="zh-CN" sz="1200">
                <a:latin typeface="Times New Roman" pitchFamily="18" charset="0"/>
                <a:ea typeface="宋体" pitchFamily="2" charset="-122"/>
              </a:rPr>
              <a:t> </a:t>
            </a:r>
          </a:p>
          <a:p>
            <a:pPr eaLnBrk="0" hangingPunct="0"/>
            <a:endParaRPr lang="en-US" altLang="zh-CN" sz="2400">
              <a:latin typeface="Times New Roman" pitchFamily="18" charset="0"/>
              <a:ea typeface="宋体" pitchFamily="2" charset="-122"/>
            </a:endParaRPr>
          </a:p>
        </p:txBody>
      </p:sp>
      <p:grpSp>
        <p:nvGrpSpPr>
          <p:cNvPr id="25616" name="Group 57"/>
          <p:cNvGrpSpPr>
            <a:grpSpLocks/>
          </p:cNvGrpSpPr>
          <p:nvPr/>
        </p:nvGrpSpPr>
        <p:grpSpPr bwMode="auto">
          <a:xfrm>
            <a:off x="4318000" y="2500313"/>
            <a:ext cx="4435475" cy="1211262"/>
            <a:chOff x="2720" y="1575"/>
            <a:chExt cx="2794" cy="890"/>
          </a:xfrm>
        </p:grpSpPr>
        <p:grpSp>
          <p:nvGrpSpPr>
            <p:cNvPr id="25693" name="Group 58"/>
            <p:cNvGrpSpPr>
              <a:grpSpLocks/>
            </p:cNvGrpSpPr>
            <p:nvPr/>
          </p:nvGrpSpPr>
          <p:grpSpPr bwMode="auto">
            <a:xfrm>
              <a:off x="2726" y="1577"/>
              <a:ext cx="672" cy="319"/>
              <a:chOff x="0" y="1442"/>
              <a:chExt cx="340" cy="518"/>
            </a:xfrm>
          </p:grpSpPr>
          <p:sp>
            <p:nvSpPr>
              <p:cNvPr id="25749" name="Rectangle 59"/>
              <p:cNvSpPr>
                <a:spLocks noChangeArrowheads="1"/>
              </p:cNvSpPr>
              <p:nvPr/>
            </p:nvSpPr>
            <p:spPr bwMode="auto">
              <a:xfrm>
                <a:off x="43" y="1442"/>
                <a:ext cx="254" cy="518"/>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main</a:t>
                </a:r>
              </a:p>
              <a:p>
                <a:pPr algn="just" eaLnBrk="0" hangingPunct="0"/>
                <a:endParaRPr lang="en-US" altLang="zh-CN" sz="1800" b="1">
                  <a:latin typeface="Times New Roman" pitchFamily="18" charset="0"/>
                  <a:ea typeface="宋体" pitchFamily="2" charset="-122"/>
                </a:endParaRPr>
              </a:p>
            </p:txBody>
          </p:sp>
          <p:sp>
            <p:nvSpPr>
              <p:cNvPr id="25750" name="Rectangle 60"/>
              <p:cNvSpPr>
                <a:spLocks noChangeArrowheads="1"/>
              </p:cNvSpPr>
              <p:nvPr/>
            </p:nvSpPr>
            <p:spPr bwMode="auto">
              <a:xfrm>
                <a:off x="0" y="1442"/>
                <a:ext cx="340" cy="518"/>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94" name="Group 61"/>
            <p:cNvGrpSpPr>
              <a:grpSpLocks/>
            </p:cNvGrpSpPr>
            <p:nvPr/>
          </p:nvGrpSpPr>
          <p:grpSpPr bwMode="auto">
            <a:xfrm>
              <a:off x="3398" y="1577"/>
              <a:ext cx="1108" cy="319"/>
              <a:chOff x="340" y="1442"/>
              <a:chExt cx="561" cy="518"/>
            </a:xfrm>
          </p:grpSpPr>
          <p:sp>
            <p:nvSpPr>
              <p:cNvPr id="25747" name="Rectangle 62"/>
              <p:cNvSpPr>
                <a:spLocks noChangeArrowheads="1"/>
              </p:cNvSpPr>
              <p:nvPr/>
            </p:nvSpPr>
            <p:spPr bwMode="auto">
              <a:xfrm>
                <a:off x="383" y="1442"/>
                <a:ext cx="475" cy="518"/>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x(2)</a:t>
                </a:r>
              </a:p>
              <a:p>
                <a:pPr algn="just" eaLnBrk="0" hangingPunct="0"/>
                <a:endParaRPr lang="en-US" altLang="zh-CN" sz="1800" b="1">
                  <a:latin typeface="Times New Roman" pitchFamily="18" charset="0"/>
                  <a:ea typeface="宋体" pitchFamily="2" charset="-122"/>
                </a:endParaRPr>
              </a:p>
            </p:txBody>
          </p:sp>
          <p:sp>
            <p:nvSpPr>
              <p:cNvPr id="25748" name="Rectangle 63"/>
              <p:cNvSpPr>
                <a:spLocks noChangeArrowheads="1"/>
              </p:cNvSpPr>
              <p:nvPr/>
            </p:nvSpPr>
            <p:spPr bwMode="auto">
              <a:xfrm>
                <a:off x="340" y="1442"/>
                <a:ext cx="561" cy="518"/>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95" name="Group 64"/>
            <p:cNvGrpSpPr>
              <a:grpSpLocks/>
            </p:cNvGrpSpPr>
            <p:nvPr/>
          </p:nvGrpSpPr>
          <p:grpSpPr bwMode="auto">
            <a:xfrm>
              <a:off x="4506" y="1577"/>
              <a:ext cx="1002" cy="319"/>
              <a:chOff x="901" y="1442"/>
              <a:chExt cx="507" cy="518"/>
            </a:xfrm>
          </p:grpSpPr>
          <p:sp>
            <p:nvSpPr>
              <p:cNvPr id="25745" name="Rectangle 65"/>
              <p:cNvSpPr>
                <a:spLocks noChangeArrowheads="1"/>
              </p:cNvSpPr>
              <p:nvPr/>
            </p:nvSpPr>
            <p:spPr bwMode="auto">
              <a:xfrm>
                <a:off x="944" y="1442"/>
                <a:ext cx="421" cy="518"/>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y(3)</a:t>
                </a:r>
              </a:p>
              <a:p>
                <a:pPr algn="just" eaLnBrk="0" hangingPunct="0"/>
                <a:endParaRPr lang="en-US" altLang="zh-CN" sz="1800" b="1">
                  <a:latin typeface="Times New Roman" pitchFamily="18" charset="0"/>
                  <a:ea typeface="宋体" pitchFamily="2" charset="-122"/>
                </a:endParaRPr>
              </a:p>
            </p:txBody>
          </p:sp>
          <p:sp>
            <p:nvSpPr>
              <p:cNvPr id="25746" name="Rectangle 66"/>
              <p:cNvSpPr>
                <a:spLocks noChangeArrowheads="1"/>
              </p:cNvSpPr>
              <p:nvPr/>
            </p:nvSpPr>
            <p:spPr bwMode="auto">
              <a:xfrm>
                <a:off x="901" y="1442"/>
                <a:ext cx="507" cy="518"/>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96" name="Group 67"/>
            <p:cNvGrpSpPr>
              <a:grpSpLocks/>
            </p:cNvGrpSpPr>
            <p:nvPr/>
          </p:nvGrpSpPr>
          <p:grpSpPr bwMode="auto">
            <a:xfrm>
              <a:off x="2726" y="1896"/>
              <a:ext cx="672" cy="319"/>
              <a:chOff x="0" y="1960"/>
              <a:chExt cx="340" cy="518"/>
            </a:xfrm>
          </p:grpSpPr>
          <p:sp>
            <p:nvSpPr>
              <p:cNvPr id="25743" name="Rectangle 68"/>
              <p:cNvSpPr>
                <a:spLocks noChangeArrowheads="1"/>
              </p:cNvSpPr>
              <p:nvPr/>
            </p:nvSpPr>
            <p:spPr bwMode="auto">
              <a:xfrm>
                <a:off x="43" y="1960"/>
                <a:ext cx="254" cy="518"/>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max</a:t>
                </a:r>
              </a:p>
              <a:p>
                <a:pPr algn="just" eaLnBrk="0" hangingPunct="0"/>
                <a:endParaRPr lang="en-US" altLang="zh-CN" sz="1800" b="1">
                  <a:latin typeface="Times New Roman" pitchFamily="18" charset="0"/>
                  <a:ea typeface="宋体" pitchFamily="2" charset="-122"/>
                </a:endParaRPr>
              </a:p>
            </p:txBody>
          </p:sp>
          <p:sp>
            <p:nvSpPr>
              <p:cNvPr id="25744" name="Rectangle 69"/>
              <p:cNvSpPr>
                <a:spLocks noChangeArrowheads="1"/>
              </p:cNvSpPr>
              <p:nvPr/>
            </p:nvSpPr>
            <p:spPr bwMode="auto">
              <a:xfrm>
                <a:off x="0" y="1960"/>
                <a:ext cx="340" cy="518"/>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97" name="Group 70"/>
            <p:cNvGrpSpPr>
              <a:grpSpLocks/>
            </p:cNvGrpSpPr>
            <p:nvPr/>
          </p:nvGrpSpPr>
          <p:grpSpPr bwMode="auto">
            <a:xfrm>
              <a:off x="3398" y="1896"/>
              <a:ext cx="569" cy="319"/>
              <a:chOff x="340" y="1960"/>
              <a:chExt cx="336" cy="518"/>
            </a:xfrm>
          </p:grpSpPr>
          <p:sp>
            <p:nvSpPr>
              <p:cNvPr id="25741" name="Rectangle 71"/>
              <p:cNvSpPr>
                <a:spLocks noChangeArrowheads="1"/>
              </p:cNvSpPr>
              <p:nvPr/>
            </p:nvSpPr>
            <p:spPr bwMode="auto">
              <a:xfrm>
                <a:off x="383" y="1960"/>
                <a:ext cx="250" cy="518"/>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a(2)</a:t>
                </a:r>
              </a:p>
              <a:p>
                <a:pPr algn="just" eaLnBrk="0" hangingPunct="0"/>
                <a:endParaRPr lang="en-US" altLang="zh-CN" sz="1800" b="1">
                  <a:latin typeface="Times New Roman" pitchFamily="18" charset="0"/>
                  <a:ea typeface="宋体" pitchFamily="2" charset="-122"/>
                </a:endParaRPr>
              </a:p>
            </p:txBody>
          </p:sp>
          <p:sp>
            <p:nvSpPr>
              <p:cNvPr id="25742" name="Rectangle 72"/>
              <p:cNvSpPr>
                <a:spLocks noChangeArrowheads="1"/>
              </p:cNvSpPr>
              <p:nvPr/>
            </p:nvSpPr>
            <p:spPr bwMode="auto">
              <a:xfrm>
                <a:off x="340" y="1960"/>
                <a:ext cx="336" cy="518"/>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98" name="Group 73"/>
            <p:cNvGrpSpPr>
              <a:grpSpLocks/>
            </p:cNvGrpSpPr>
            <p:nvPr/>
          </p:nvGrpSpPr>
          <p:grpSpPr bwMode="auto">
            <a:xfrm>
              <a:off x="3953" y="1896"/>
              <a:ext cx="571" cy="319"/>
              <a:chOff x="676" y="1960"/>
              <a:chExt cx="225" cy="518"/>
            </a:xfrm>
          </p:grpSpPr>
          <p:sp>
            <p:nvSpPr>
              <p:cNvPr id="25739" name="Rectangle 74"/>
              <p:cNvSpPr>
                <a:spLocks noChangeArrowheads="1"/>
              </p:cNvSpPr>
              <p:nvPr/>
            </p:nvSpPr>
            <p:spPr bwMode="auto">
              <a:xfrm>
                <a:off x="719" y="1960"/>
                <a:ext cx="139" cy="518"/>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b(3)</a:t>
                </a:r>
              </a:p>
              <a:p>
                <a:pPr algn="just" eaLnBrk="0" hangingPunct="0"/>
                <a:endParaRPr lang="en-US" altLang="zh-CN" sz="1800" b="1">
                  <a:latin typeface="Times New Roman" pitchFamily="18" charset="0"/>
                  <a:ea typeface="宋体" pitchFamily="2" charset="-122"/>
                </a:endParaRPr>
              </a:p>
            </p:txBody>
          </p:sp>
          <p:sp>
            <p:nvSpPr>
              <p:cNvPr id="25740" name="Rectangle 75"/>
              <p:cNvSpPr>
                <a:spLocks noChangeArrowheads="1"/>
              </p:cNvSpPr>
              <p:nvPr/>
            </p:nvSpPr>
            <p:spPr bwMode="auto">
              <a:xfrm>
                <a:off x="676" y="1960"/>
                <a:ext cx="225" cy="518"/>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99" name="Group 76"/>
            <p:cNvGrpSpPr>
              <a:grpSpLocks/>
            </p:cNvGrpSpPr>
            <p:nvPr/>
          </p:nvGrpSpPr>
          <p:grpSpPr bwMode="auto">
            <a:xfrm>
              <a:off x="4506" y="1896"/>
              <a:ext cx="490" cy="319"/>
              <a:chOff x="901" y="1960"/>
              <a:chExt cx="205" cy="518"/>
            </a:xfrm>
          </p:grpSpPr>
          <p:sp>
            <p:nvSpPr>
              <p:cNvPr id="25737" name="Rectangle 77"/>
              <p:cNvSpPr>
                <a:spLocks noChangeArrowheads="1"/>
              </p:cNvSpPr>
              <p:nvPr/>
            </p:nvSpPr>
            <p:spPr bwMode="auto">
              <a:xfrm>
                <a:off x="944" y="1960"/>
                <a:ext cx="119" cy="518"/>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n1</a:t>
                </a:r>
              </a:p>
              <a:p>
                <a:pPr algn="just" eaLnBrk="0" hangingPunct="0"/>
                <a:endParaRPr lang="en-US" altLang="zh-CN" sz="1800" b="1">
                  <a:latin typeface="Times New Roman" pitchFamily="18" charset="0"/>
                  <a:ea typeface="宋体" pitchFamily="2" charset="-122"/>
                </a:endParaRPr>
              </a:p>
            </p:txBody>
          </p:sp>
          <p:sp>
            <p:nvSpPr>
              <p:cNvPr id="25738" name="Rectangle 78"/>
              <p:cNvSpPr>
                <a:spLocks noChangeArrowheads="1"/>
              </p:cNvSpPr>
              <p:nvPr/>
            </p:nvSpPr>
            <p:spPr bwMode="auto">
              <a:xfrm>
                <a:off x="901" y="1960"/>
                <a:ext cx="205" cy="518"/>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700" name="Group 79"/>
            <p:cNvGrpSpPr>
              <a:grpSpLocks/>
            </p:cNvGrpSpPr>
            <p:nvPr/>
          </p:nvGrpSpPr>
          <p:grpSpPr bwMode="auto">
            <a:xfrm>
              <a:off x="5000" y="1896"/>
              <a:ext cx="514" cy="319"/>
              <a:chOff x="1106" y="1960"/>
              <a:chExt cx="302" cy="518"/>
            </a:xfrm>
          </p:grpSpPr>
          <p:sp>
            <p:nvSpPr>
              <p:cNvPr id="25735" name="Rectangle 80"/>
              <p:cNvSpPr>
                <a:spLocks noChangeArrowheads="1"/>
              </p:cNvSpPr>
              <p:nvPr/>
            </p:nvSpPr>
            <p:spPr bwMode="auto">
              <a:xfrm>
                <a:off x="1149" y="1960"/>
                <a:ext cx="216" cy="518"/>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n2</a:t>
                </a:r>
              </a:p>
              <a:p>
                <a:pPr algn="just" eaLnBrk="0" hangingPunct="0"/>
                <a:endParaRPr lang="en-US" altLang="zh-CN" sz="1800" b="1">
                  <a:latin typeface="Times New Roman" pitchFamily="18" charset="0"/>
                  <a:ea typeface="宋体" pitchFamily="2" charset="-122"/>
                </a:endParaRPr>
              </a:p>
            </p:txBody>
          </p:sp>
          <p:sp>
            <p:nvSpPr>
              <p:cNvPr id="25736" name="Rectangle 81"/>
              <p:cNvSpPr>
                <a:spLocks noChangeArrowheads="1"/>
              </p:cNvSpPr>
              <p:nvPr/>
            </p:nvSpPr>
            <p:spPr bwMode="auto">
              <a:xfrm>
                <a:off x="1106" y="1960"/>
                <a:ext cx="302" cy="518"/>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701" name="Group 82"/>
            <p:cNvGrpSpPr>
              <a:grpSpLocks/>
            </p:cNvGrpSpPr>
            <p:nvPr/>
          </p:nvGrpSpPr>
          <p:grpSpPr bwMode="auto">
            <a:xfrm>
              <a:off x="2726" y="2215"/>
              <a:ext cx="672" cy="248"/>
              <a:chOff x="0" y="2478"/>
              <a:chExt cx="340" cy="403"/>
            </a:xfrm>
          </p:grpSpPr>
          <p:sp>
            <p:nvSpPr>
              <p:cNvPr id="25733" name="Rectangle 83"/>
              <p:cNvSpPr>
                <a:spLocks noChangeArrowheads="1"/>
              </p:cNvSpPr>
              <p:nvPr/>
            </p:nvSpPr>
            <p:spPr bwMode="auto">
              <a:xfrm>
                <a:off x="43" y="2478"/>
                <a:ext cx="254" cy="403"/>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p</a:t>
                </a:r>
              </a:p>
              <a:p>
                <a:pPr algn="just" eaLnBrk="0" hangingPunct="0"/>
                <a:endParaRPr lang="en-US" altLang="zh-CN" sz="1800" b="1">
                  <a:latin typeface="Times New Roman" pitchFamily="18" charset="0"/>
                  <a:ea typeface="宋体" pitchFamily="2" charset="-122"/>
                </a:endParaRPr>
              </a:p>
            </p:txBody>
          </p:sp>
          <p:sp>
            <p:nvSpPr>
              <p:cNvPr id="25734" name="Rectangle 84"/>
              <p:cNvSpPr>
                <a:spLocks noChangeArrowheads="1"/>
              </p:cNvSpPr>
              <p:nvPr/>
            </p:nvSpPr>
            <p:spPr bwMode="auto">
              <a:xfrm>
                <a:off x="0" y="2478"/>
                <a:ext cx="340" cy="403"/>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702" name="Group 85"/>
            <p:cNvGrpSpPr>
              <a:grpSpLocks/>
            </p:cNvGrpSpPr>
            <p:nvPr/>
          </p:nvGrpSpPr>
          <p:grpSpPr bwMode="auto">
            <a:xfrm>
              <a:off x="3398" y="2215"/>
              <a:ext cx="759" cy="248"/>
              <a:chOff x="340" y="2478"/>
              <a:chExt cx="384" cy="403"/>
            </a:xfrm>
          </p:grpSpPr>
          <p:sp>
            <p:nvSpPr>
              <p:cNvPr id="25731" name="Rectangle 86"/>
              <p:cNvSpPr>
                <a:spLocks noChangeArrowheads="1"/>
              </p:cNvSpPr>
              <p:nvPr/>
            </p:nvSpPr>
            <p:spPr bwMode="auto">
              <a:xfrm>
                <a:off x="383" y="2478"/>
                <a:ext cx="298" cy="403"/>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n(2)</a:t>
                </a:r>
              </a:p>
              <a:p>
                <a:pPr algn="just" eaLnBrk="0" hangingPunct="0"/>
                <a:endParaRPr lang="en-US" altLang="zh-CN" sz="1800" b="1">
                  <a:latin typeface="Times New Roman" pitchFamily="18" charset="0"/>
                  <a:ea typeface="宋体" pitchFamily="2" charset="-122"/>
                </a:endParaRPr>
              </a:p>
            </p:txBody>
          </p:sp>
          <p:sp>
            <p:nvSpPr>
              <p:cNvPr id="25732" name="Rectangle 87"/>
              <p:cNvSpPr>
                <a:spLocks noChangeArrowheads="1"/>
              </p:cNvSpPr>
              <p:nvPr/>
            </p:nvSpPr>
            <p:spPr bwMode="auto">
              <a:xfrm>
                <a:off x="340" y="2478"/>
                <a:ext cx="384" cy="403"/>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703" name="Group 88"/>
            <p:cNvGrpSpPr>
              <a:grpSpLocks/>
            </p:cNvGrpSpPr>
            <p:nvPr/>
          </p:nvGrpSpPr>
          <p:grpSpPr bwMode="auto">
            <a:xfrm>
              <a:off x="4157" y="2215"/>
              <a:ext cx="588" cy="248"/>
              <a:chOff x="724" y="2478"/>
              <a:chExt cx="298" cy="403"/>
            </a:xfrm>
          </p:grpSpPr>
          <p:sp>
            <p:nvSpPr>
              <p:cNvPr id="25729" name="Rectangle 89"/>
              <p:cNvSpPr>
                <a:spLocks noChangeArrowheads="1"/>
              </p:cNvSpPr>
              <p:nvPr/>
            </p:nvSpPr>
            <p:spPr bwMode="auto">
              <a:xfrm>
                <a:off x="767" y="2478"/>
                <a:ext cx="212" cy="403"/>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s</a:t>
                </a:r>
              </a:p>
              <a:p>
                <a:pPr algn="just" eaLnBrk="0" hangingPunct="0"/>
                <a:endParaRPr lang="en-US" altLang="zh-CN" sz="1800" b="1">
                  <a:latin typeface="Times New Roman" pitchFamily="18" charset="0"/>
                  <a:ea typeface="宋体" pitchFamily="2" charset="-122"/>
                </a:endParaRPr>
              </a:p>
            </p:txBody>
          </p:sp>
          <p:sp>
            <p:nvSpPr>
              <p:cNvPr id="25730" name="Rectangle 90"/>
              <p:cNvSpPr>
                <a:spLocks noChangeArrowheads="1"/>
              </p:cNvSpPr>
              <p:nvPr/>
            </p:nvSpPr>
            <p:spPr bwMode="auto">
              <a:xfrm>
                <a:off x="724" y="2478"/>
                <a:ext cx="298" cy="403"/>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704" name="Group 91"/>
            <p:cNvGrpSpPr>
              <a:grpSpLocks/>
            </p:cNvGrpSpPr>
            <p:nvPr/>
          </p:nvGrpSpPr>
          <p:grpSpPr bwMode="auto">
            <a:xfrm>
              <a:off x="4745" y="2215"/>
              <a:ext cx="763" cy="248"/>
              <a:chOff x="1022" y="2478"/>
              <a:chExt cx="386" cy="403"/>
            </a:xfrm>
          </p:grpSpPr>
          <p:sp>
            <p:nvSpPr>
              <p:cNvPr id="25727" name="Rectangle 92"/>
              <p:cNvSpPr>
                <a:spLocks noChangeArrowheads="1"/>
              </p:cNvSpPr>
              <p:nvPr/>
            </p:nvSpPr>
            <p:spPr bwMode="auto">
              <a:xfrm>
                <a:off x="1065" y="2478"/>
                <a:ext cx="300" cy="403"/>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i</a:t>
                </a:r>
              </a:p>
              <a:p>
                <a:pPr algn="just" eaLnBrk="0" hangingPunct="0"/>
                <a:endParaRPr lang="en-US" altLang="zh-CN" sz="1800" b="1">
                  <a:latin typeface="Times New Roman" pitchFamily="18" charset="0"/>
                  <a:ea typeface="宋体" pitchFamily="2" charset="-122"/>
                </a:endParaRPr>
              </a:p>
            </p:txBody>
          </p:sp>
          <p:sp>
            <p:nvSpPr>
              <p:cNvPr id="25728" name="Rectangle 93"/>
              <p:cNvSpPr>
                <a:spLocks noChangeArrowheads="1"/>
              </p:cNvSpPr>
              <p:nvPr/>
            </p:nvSpPr>
            <p:spPr bwMode="auto">
              <a:xfrm>
                <a:off x="1022" y="2478"/>
                <a:ext cx="386" cy="403"/>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705" name="Group 94"/>
            <p:cNvGrpSpPr>
              <a:grpSpLocks/>
            </p:cNvGrpSpPr>
            <p:nvPr/>
          </p:nvGrpSpPr>
          <p:grpSpPr bwMode="auto">
            <a:xfrm>
              <a:off x="2726" y="2463"/>
              <a:ext cx="672" cy="0"/>
              <a:chOff x="0" y="2881"/>
              <a:chExt cx="340" cy="0"/>
            </a:xfrm>
          </p:grpSpPr>
          <p:sp>
            <p:nvSpPr>
              <p:cNvPr id="25725" name="Rectangle 95"/>
              <p:cNvSpPr>
                <a:spLocks noChangeArrowheads="1"/>
              </p:cNvSpPr>
              <p:nvPr/>
            </p:nvSpPr>
            <p:spPr bwMode="auto">
              <a:xfrm>
                <a:off x="0" y="2881"/>
                <a:ext cx="340" cy="0"/>
              </a:xfrm>
              <a:prstGeom prst="rect">
                <a:avLst/>
              </a:prstGeom>
              <a:noFill/>
              <a:ln w="12700" cap="sq">
                <a:noFill/>
                <a:miter lim="800000"/>
                <a:headEnd type="none" w="sm" len="sm"/>
                <a:tailEnd type="none" w="sm" len="sm"/>
              </a:ln>
            </p:spPr>
            <p:txBody>
              <a:bodyPr>
                <a:spAutoFit/>
              </a:bodyPr>
              <a:lstStyle/>
              <a:p>
                <a:endParaRPr lang="zh-CN" altLang="en-US"/>
              </a:p>
            </p:txBody>
          </p:sp>
          <p:sp>
            <p:nvSpPr>
              <p:cNvPr id="25726" name="Rectangle 96"/>
              <p:cNvSpPr>
                <a:spLocks noChangeArrowheads="1"/>
              </p:cNvSpPr>
              <p:nvPr/>
            </p:nvSpPr>
            <p:spPr bwMode="auto">
              <a:xfrm>
                <a:off x="0" y="2881"/>
                <a:ext cx="340" cy="0"/>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706" name="Group 97"/>
            <p:cNvGrpSpPr>
              <a:grpSpLocks/>
            </p:cNvGrpSpPr>
            <p:nvPr/>
          </p:nvGrpSpPr>
          <p:grpSpPr bwMode="auto">
            <a:xfrm>
              <a:off x="3398" y="2463"/>
              <a:ext cx="664" cy="0"/>
              <a:chOff x="340" y="2881"/>
              <a:chExt cx="336" cy="0"/>
            </a:xfrm>
          </p:grpSpPr>
          <p:sp>
            <p:nvSpPr>
              <p:cNvPr id="25723" name="Rectangle 98"/>
              <p:cNvSpPr>
                <a:spLocks noChangeArrowheads="1"/>
              </p:cNvSpPr>
              <p:nvPr/>
            </p:nvSpPr>
            <p:spPr bwMode="auto">
              <a:xfrm>
                <a:off x="340" y="2881"/>
                <a:ext cx="336" cy="0"/>
              </a:xfrm>
              <a:prstGeom prst="rect">
                <a:avLst/>
              </a:prstGeom>
              <a:noFill/>
              <a:ln w="12700" cap="sq">
                <a:noFill/>
                <a:miter lim="800000"/>
                <a:headEnd type="none" w="sm" len="sm"/>
                <a:tailEnd type="none" w="sm" len="sm"/>
              </a:ln>
            </p:spPr>
            <p:txBody>
              <a:bodyPr>
                <a:spAutoFit/>
              </a:bodyPr>
              <a:lstStyle/>
              <a:p>
                <a:endParaRPr lang="zh-CN" altLang="en-US"/>
              </a:p>
            </p:txBody>
          </p:sp>
          <p:sp>
            <p:nvSpPr>
              <p:cNvPr id="25724" name="Rectangle 99"/>
              <p:cNvSpPr>
                <a:spLocks noChangeArrowheads="1"/>
              </p:cNvSpPr>
              <p:nvPr/>
            </p:nvSpPr>
            <p:spPr bwMode="auto">
              <a:xfrm>
                <a:off x="340" y="2881"/>
                <a:ext cx="336" cy="0"/>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707" name="Group 100"/>
            <p:cNvGrpSpPr>
              <a:grpSpLocks/>
            </p:cNvGrpSpPr>
            <p:nvPr/>
          </p:nvGrpSpPr>
          <p:grpSpPr bwMode="auto">
            <a:xfrm>
              <a:off x="4062" y="2463"/>
              <a:ext cx="95" cy="0"/>
              <a:chOff x="676" y="2881"/>
              <a:chExt cx="48" cy="0"/>
            </a:xfrm>
          </p:grpSpPr>
          <p:sp>
            <p:nvSpPr>
              <p:cNvPr id="25721" name="Rectangle 101"/>
              <p:cNvSpPr>
                <a:spLocks noChangeArrowheads="1"/>
              </p:cNvSpPr>
              <p:nvPr/>
            </p:nvSpPr>
            <p:spPr bwMode="auto">
              <a:xfrm>
                <a:off x="676" y="2881"/>
                <a:ext cx="48" cy="0"/>
              </a:xfrm>
              <a:prstGeom prst="rect">
                <a:avLst/>
              </a:prstGeom>
              <a:noFill/>
              <a:ln w="12700" cap="sq">
                <a:noFill/>
                <a:miter lim="800000"/>
                <a:headEnd type="none" w="sm" len="sm"/>
                <a:tailEnd type="none" w="sm" len="sm"/>
              </a:ln>
            </p:spPr>
            <p:txBody>
              <a:bodyPr>
                <a:spAutoFit/>
              </a:bodyPr>
              <a:lstStyle/>
              <a:p>
                <a:endParaRPr lang="zh-CN" altLang="en-US"/>
              </a:p>
            </p:txBody>
          </p:sp>
          <p:sp>
            <p:nvSpPr>
              <p:cNvPr id="25722" name="Rectangle 102"/>
              <p:cNvSpPr>
                <a:spLocks noChangeArrowheads="1"/>
              </p:cNvSpPr>
              <p:nvPr/>
            </p:nvSpPr>
            <p:spPr bwMode="auto">
              <a:xfrm>
                <a:off x="676" y="2881"/>
                <a:ext cx="48" cy="0"/>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708" name="Group 103"/>
            <p:cNvGrpSpPr>
              <a:grpSpLocks/>
            </p:cNvGrpSpPr>
            <p:nvPr/>
          </p:nvGrpSpPr>
          <p:grpSpPr bwMode="auto">
            <a:xfrm>
              <a:off x="4157" y="2463"/>
              <a:ext cx="349" cy="0"/>
              <a:chOff x="724" y="2881"/>
              <a:chExt cx="177" cy="0"/>
            </a:xfrm>
          </p:grpSpPr>
          <p:sp>
            <p:nvSpPr>
              <p:cNvPr id="25719" name="Rectangle 104"/>
              <p:cNvSpPr>
                <a:spLocks noChangeArrowheads="1"/>
              </p:cNvSpPr>
              <p:nvPr/>
            </p:nvSpPr>
            <p:spPr bwMode="auto">
              <a:xfrm>
                <a:off x="724" y="2881"/>
                <a:ext cx="177" cy="0"/>
              </a:xfrm>
              <a:prstGeom prst="rect">
                <a:avLst/>
              </a:prstGeom>
              <a:noFill/>
              <a:ln w="12700" cap="sq">
                <a:noFill/>
                <a:miter lim="800000"/>
                <a:headEnd type="none" w="sm" len="sm"/>
                <a:tailEnd type="none" w="sm" len="sm"/>
              </a:ln>
            </p:spPr>
            <p:txBody>
              <a:bodyPr>
                <a:spAutoFit/>
              </a:bodyPr>
              <a:lstStyle/>
              <a:p>
                <a:endParaRPr lang="zh-CN" altLang="en-US"/>
              </a:p>
            </p:txBody>
          </p:sp>
          <p:sp>
            <p:nvSpPr>
              <p:cNvPr id="25720" name="Rectangle 105"/>
              <p:cNvSpPr>
                <a:spLocks noChangeArrowheads="1"/>
              </p:cNvSpPr>
              <p:nvPr/>
            </p:nvSpPr>
            <p:spPr bwMode="auto">
              <a:xfrm>
                <a:off x="724" y="2881"/>
                <a:ext cx="177" cy="0"/>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709" name="Group 106"/>
            <p:cNvGrpSpPr>
              <a:grpSpLocks/>
            </p:cNvGrpSpPr>
            <p:nvPr/>
          </p:nvGrpSpPr>
          <p:grpSpPr bwMode="auto">
            <a:xfrm>
              <a:off x="4506" y="2463"/>
              <a:ext cx="239" cy="0"/>
              <a:chOff x="901" y="2881"/>
              <a:chExt cx="121" cy="0"/>
            </a:xfrm>
          </p:grpSpPr>
          <p:sp>
            <p:nvSpPr>
              <p:cNvPr id="25717" name="Rectangle 107"/>
              <p:cNvSpPr>
                <a:spLocks noChangeArrowheads="1"/>
              </p:cNvSpPr>
              <p:nvPr/>
            </p:nvSpPr>
            <p:spPr bwMode="auto">
              <a:xfrm>
                <a:off x="901" y="2881"/>
                <a:ext cx="121" cy="0"/>
              </a:xfrm>
              <a:prstGeom prst="rect">
                <a:avLst/>
              </a:prstGeom>
              <a:noFill/>
              <a:ln w="12700" cap="sq">
                <a:noFill/>
                <a:miter lim="800000"/>
                <a:headEnd type="none" w="sm" len="sm"/>
                <a:tailEnd type="none" w="sm" len="sm"/>
              </a:ln>
            </p:spPr>
            <p:txBody>
              <a:bodyPr>
                <a:spAutoFit/>
              </a:bodyPr>
              <a:lstStyle/>
              <a:p>
                <a:endParaRPr lang="zh-CN" altLang="en-US"/>
              </a:p>
            </p:txBody>
          </p:sp>
          <p:sp>
            <p:nvSpPr>
              <p:cNvPr id="25718" name="Rectangle 108"/>
              <p:cNvSpPr>
                <a:spLocks noChangeArrowheads="1"/>
              </p:cNvSpPr>
              <p:nvPr/>
            </p:nvSpPr>
            <p:spPr bwMode="auto">
              <a:xfrm>
                <a:off x="901" y="2881"/>
                <a:ext cx="121" cy="0"/>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710" name="Group 109"/>
            <p:cNvGrpSpPr>
              <a:grpSpLocks/>
            </p:cNvGrpSpPr>
            <p:nvPr/>
          </p:nvGrpSpPr>
          <p:grpSpPr bwMode="auto">
            <a:xfrm>
              <a:off x="4745" y="2463"/>
              <a:ext cx="166" cy="0"/>
              <a:chOff x="1022" y="2881"/>
              <a:chExt cx="84" cy="0"/>
            </a:xfrm>
          </p:grpSpPr>
          <p:sp>
            <p:nvSpPr>
              <p:cNvPr id="25715" name="Rectangle 110"/>
              <p:cNvSpPr>
                <a:spLocks noChangeArrowheads="1"/>
              </p:cNvSpPr>
              <p:nvPr/>
            </p:nvSpPr>
            <p:spPr bwMode="auto">
              <a:xfrm>
                <a:off x="1022" y="2881"/>
                <a:ext cx="84" cy="0"/>
              </a:xfrm>
              <a:prstGeom prst="rect">
                <a:avLst/>
              </a:prstGeom>
              <a:noFill/>
              <a:ln w="12700" cap="sq">
                <a:noFill/>
                <a:miter lim="800000"/>
                <a:headEnd type="none" w="sm" len="sm"/>
                <a:tailEnd type="none" w="sm" len="sm"/>
              </a:ln>
            </p:spPr>
            <p:txBody>
              <a:bodyPr>
                <a:spAutoFit/>
              </a:bodyPr>
              <a:lstStyle/>
              <a:p>
                <a:endParaRPr lang="zh-CN" altLang="en-US"/>
              </a:p>
            </p:txBody>
          </p:sp>
          <p:sp>
            <p:nvSpPr>
              <p:cNvPr id="25716" name="Rectangle 111"/>
              <p:cNvSpPr>
                <a:spLocks noChangeArrowheads="1"/>
              </p:cNvSpPr>
              <p:nvPr/>
            </p:nvSpPr>
            <p:spPr bwMode="auto">
              <a:xfrm>
                <a:off x="1022" y="2881"/>
                <a:ext cx="84" cy="0"/>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711" name="Group 112"/>
            <p:cNvGrpSpPr>
              <a:grpSpLocks/>
            </p:cNvGrpSpPr>
            <p:nvPr/>
          </p:nvGrpSpPr>
          <p:grpSpPr bwMode="auto">
            <a:xfrm>
              <a:off x="4911" y="2463"/>
              <a:ext cx="597" cy="0"/>
              <a:chOff x="1106" y="2881"/>
              <a:chExt cx="302" cy="0"/>
            </a:xfrm>
          </p:grpSpPr>
          <p:sp>
            <p:nvSpPr>
              <p:cNvPr id="25713" name="Rectangle 113"/>
              <p:cNvSpPr>
                <a:spLocks noChangeArrowheads="1"/>
              </p:cNvSpPr>
              <p:nvPr/>
            </p:nvSpPr>
            <p:spPr bwMode="auto">
              <a:xfrm>
                <a:off x="1106" y="2881"/>
                <a:ext cx="302" cy="0"/>
              </a:xfrm>
              <a:prstGeom prst="rect">
                <a:avLst/>
              </a:prstGeom>
              <a:noFill/>
              <a:ln w="12700" cap="sq">
                <a:noFill/>
                <a:miter lim="800000"/>
                <a:headEnd type="none" w="sm" len="sm"/>
                <a:tailEnd type="none" w="sm" len="sm"/>
              </a:ln>
            </p:spPr>
            <p:txBody>
              <a:bodyPr>
                <a:spAutoFit/>
              </a:bodyPr>
              <a:lstStyle/>
              <a:p>
                <a:endParaRPr lang="zh-CN" altLang="en-US"/>
              </a:p>
            </p:txBody>
          </p:sp>
          <p:sp>
            <p:nvSpPr>
              <p:cNvPr id="25714" name="Rectangle 114"/>
              <p:cNvSpPr>
                <a:spLocks noChangeArrowheads="1"/>
              </p:cNvSpPr>
              <p:nvPr/>
            </p:nvSpPr>
            <p:spPr bwMode="auto">
              <a:xfrm>
                <a:off x="1106" y="2881"/>
                <a:ext cx="302" cy="0"/>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sp>
          <p:nvSpPr>
            <p:cNvPr id="25712" name="Rectangle 115"/>
            <p:cNvSpPr>
              <a:spLocks noChangeArrowheads="1"/>
            </p:cNvSpPr>
            <p:nvPr/>
          </p:nvSpPr>
          <p:spPr bwMode="auto">
            <a:xfrm>
              <a:off x="2720" y="1575"/>
              <a:ext cx="2794" cy="890"/>
            </a:xfrm>
            <a:prstGeom prst="rect">
              <a:avLst/>
            </a:prstGeom>
            <a:noFill/>
            <a:ln w="9525" cap="sq">
              <a:solidFill>
                <a:srgbClr val="A0A0A0"/>
              </a:solidFill>
              <a:miter lim="800000"/>
              <a:headEnd type="none" w="sm" len="sm"/>
              <a:tailEnd type="none" w="sm" len="sm"/>
            </a:ln>
          </p:spPr>
          <p:txBody>
            <a:bodyPr wrap="none"/>
            <a:lstStyle/>
            <a:p>
              <a:endParaRPr lang="zh-CN" altLang="en-US"/>
            </a:p>
          </p:txBody>
        </p:sp>
      </p:grpSp>
      <p:sp>
        <p:nvSpPr>
          <p:cNvPr id="25617" name="Rectangle 116"/>
          <p:cNvSpPr>
            <a:spLocks noChangeArrowheads="1"/>
          </p:cNvSpPr>
          <p:nvPr/>
        </p:nvSpPr>
        <p:spPr bwMode="auto">
          <a:xfrm>
            <a:off x="3175" y="7778750"/>
            <a:ext cx="9144000" cy="639763"/>
          </a:xfrm>
          <a:prstGeom prst="rect">
            <a:avLst/>
          </a:prstGeom>
          <a:noFill/>
          <a:ln w="12700" cap="sq">
            <a:noFill/>
            <a:miter lim="800000"/>
            <a:headEnd type="none" w="sm" len="sm"/>
            <a:tailEnd type="none" w="sm" len="sm"/>
          </a:ln>
        </p:spPr>
        <p:txBody>
          <a:bodyPr>
            <a:spAutoFit/>
          </a:bodyPr>
          <a:lstStyle/>
          <a:p>
            <a:pPr algn="just"/>
            <a:r>
              <a:rPr lang="en-US" altLang="zh-CN" sz="1200">
                <a:latin typeface="Times New Roman" pitchFamily="18" charset="0"/>
                <a:ea typeface="宋体" pitchFamily="2" charset="-122"/>
              </a:rPr>
              <a:t> </a:t>
            </a:r>
          </a:p>
          <a:p>
            <a:pPr eaLnBrk="0" hangingPunct="0"/>
            <a:endParaRPr lang="en-US" altLang="zh-CN" sz="2400">
              <a:latin typeface="Times New Roman" pitchFamily="18" charset="0"/>
              <a:ea typeface="宋体" pitchFamily="2" charset="-122"/>
            </a:endParaRPr>
          </a:p>
        </p:txBody>
      </p:sp>
      <p:grpSp>
        <p:nvGrpSpPr>
          <p:cNvPr id="25618" name="Group 117"/>
          <p:cNvGrpSpPr>
            <a:grpSpLocks/>
          </p:cNvGrpSpPr>
          <p:nvPr/>
        </p:nvGrpSpPr>
        <p:grpSpPr bwMode="auto">
          <a:xfrm>
            <a:off x="3903663" y="3849688"/>
            <a:ext cx="5151437" cy="1109662"/>
            <a:chOff x="2459" y="2537"/>
            <a:chExt cx="3245" cy="806"/>
          </a:xfrm>
        </p:grpSpPr>
        <p:grpSp>
          <p:nvGrpSpPr>
            <p:cNvPr id="25656" name="Group 118"/>
            <p:cNvGrpSpPr>
              <a:grpSpLocks/>
            </p:cNvGrpSpPr>
            <p:nvPr/>
          </p:nvGrpSpPr>
          <p:grpSpPr bwMode="auto">
            <a:xfrm>
              <a:off x="2464" y="2537"/>
              <a:ext cx="679" cy="329"/>
              <a:chOff x="0" y="0"/>
              <a:chExt cx="302" cy="633"/>
            </a:xfrm>
          </p:grpSpPr>
          <p:sp>
            <p:nvSpPr>
              <p:cNvPr id="25691" name="Rectangle 119"/>
              <p:cNvSpPr>
                <a:spLocks noChangeArrowheads="1"/>
              </p:cNvSpPr>
              <p:nvPr/>
            </p:nvSpPr>
            <p:spPr bwMode="auto">
              <a:xfrm>
                <a:off x="43" y="0"/>
                <a:ext cx="216" cy="633"/>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main</a:t>
                </a:r>
              </a:p>
              <a:p>
                <a:pPr algn="just" eaLnBrk="0" hangingPunct="0"/>
                <a:endParaRPr lang="en-US" altLang="zh-CN" sz="1800" b="1">
                  <a:latin typeface="Times New Roman" pitchFamily="18" charset="0"/>
                  <a:ea typeface="宋体" pitchFamily="2" charset="-122"/>
                </a:endParaRPr>
              </a:p>
            </p:txBody>
          </p:sp>
          <p:sp>
            <p:nvSpPr>
              <p:cNvPr id="25692" name="Rectangle 120"/>
              <p:cNvSpPr>
                <a:spLocks noChangeArrowheads="1"/>
              </p:cNvSpPr>
              <p:nvPr/>
            </p:nvSpPr>
            <p:spPr bwMode="auto">
              <a:xfrm>
                <a:off x="0" y="0"/>
                <a:ext cx="302" cy="633"/>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57" name="Group 121"/>
            <p:cNvGrpSpPr>
              <a:grpSpLocks/>
            </p:cNvGrpSpPr>
            <p:nvPr/>
          </p:nvGrpSpPr>
          <p:grpSpPr bwMode="auto">
            <a:xfrm>
              <a:off x="3143" y="2537"/>
              <a:ext cx="1171" cy="329"/>
              <a:chOff x="302" y="0"/>
              <a:chExt cx="813" cy="633"/>
            </a:xfrm>
          </p:grpSpPr>
          <p:sp>
            <p:nvSpPr>
              <p:cNvPr id="25689" name="Rectangle 122"/>
              <p:cNvSpPr>
                <a:spLocks noChangeArrowheads="1"/>
              </p:cNvSpPr>
              <p:nvPr/>
            </p:nvSpPr>
            <p:spPr bwMode="auto">
              <a:xfrm>
                <a:off x="345" y="0"/>
                <a:ext cx="727" cy="633"/>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x(2)</a:t>
                </a:r>
              </a:p>
              <a:p>
                <a:pPr algn="just" eaLnBrk="0" hangingPunct="0"/>
                <a:endParaRPr lang="en-US" altLang="zh-CN" sz="1800" b="1">
                  <a:latin typeface="Times New Roman" pitchFamily="18" charset="0"/>
                  <a:ea typeface="宋体" pitchFamily="2" charset="-122"/>
                </a:endParaRPr>
              </a:p>
            </p:txBody>
          </p:sp>
          <p:sp>
            <p:nvSpPr>
              <p:cNvPr id="25690" name="Rectangle 123"/>
              <p:cNvSpPr>
                <a:spLocks noChangeArrowheads="1"/>
              </p:cNvSpPr>
              <p:nvPr/>
            </p:nvSpPr>
            <p:spPr bwMode="auto">
              <a:xfrm>
                <a:off x="302" y="0"/>
                <a:ext cx="813" cy="633"/>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58" name="Group 124"/>
            <p:cNvGrpSpPr>
              <a:grpSpLocks/>
            </p:cNvGrpSpPr>
            <p:nvPr/>
          </p:nvGrpSpPr>
          <p:grpSpPr bwMode="auto">
            <a:xfrm>
              <a:off x="4314" y="2537"/>
              <a:ext cx="1385" cy="329"/>
              <a:chOff x="1115" y="0"/>
              <a:chExt cx="835" cy="633"/>
            </a:xfrm>
          </p:grpSpPr>
          <p:sp>
            <p:nvSpPr>
              <p:cNvPr id="25687" name="Rectangle 125"/>
              <p:cNvSpPr>
                <a:spLocks noChangeArrowheads="1"/>
              </p:cNvSpPr>
              <p:nvPr/>
            </p:nvSpPr>
            <p:spPr bwMode="auto">
              <a:xfrm>
                <a:off x="1158" y="0"/>
                <a:ext cx="749" cy="633"/>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y(3)</a:t>
                </a:r>
              </a:p>
              <a:p>
                <a:pPr algn="just" eaLnBrk="0" hangingPunct="0"/>
                <a:endParaRPr lang="en-US" altLang="zh-CN" sz="1800" b="1">
                  <a:latin typeface="Times New Roman" pitchFamily="18" charset="0"/>
                  <a:ea typeface="宋体" pitchFamily="2" charset="-122"/>
                </a:endParaRPr>
              </a:p>
            </p:txBody>
          </p:sp>
          <p:sp>
            <p:nvSpPr>
              <p:cNvPr id="25688" name="Rectangle 126"/>
              <p:cNvSpPr>
                <a:spLocks noChangeArrowheads="1"/>
              </p:cNvSpPr>
              <p:nvPr/>
            </p:nvSpPr>
            <p:spPr bwMode="auto">
              <a:xfrm>
                <a:off x="1115" y="0"/>
                <a:ext cx="835" cy="633"/>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59" name="Group 127"/>
            <p:cNvGrpSpPr>
              <a:grpSpLocks/>
            </p:cNvGrpSpPr>
            <p:nvPr/>
          </p:nvGrpSpPr>
          <p:grpSpPr bwMode="auto">
            <a:xfrm>
              <a:off x="2464" y="2866"/>
              <a:ext cx="679" cy="267"/>
              <a:chOff x="0" y="633"/>
              <a:chExt cx="302" cy="518"/>
            </a:xfrm>
          </p:grpSpPr>
          <p:sp>
            <p:nvSpPr>
              <p:cNvPr id="25685" name="Rectangle 128"/>
              <p:cNvSpPr>
                <a:spLocks noChangeArrowheads="1"/>
              </p:cNvSpPr>
              <p:nvPr/>
            </p:nvSpPr>
            <p:spPr bwMode="auto">
              <a:xfrm>
                <a:off x="43" y="633"/>
                <a:ext cx="216" cy="518"/>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max</a:t>
                </a:r>
              </a:p>
              <a:p>
                <a:pPr algn="just" eaLnBrk="0" hangingPunct="0"/>
                <a:endParaRPr lang="en-US" altLang="zh-CN" sz="1800" b="1">
                  <a:latin typeface="Times New Roman" pitchFamily="18" charset="0"/>
                  <a:ea typeface="宋体" pitchFamily="2" charset="-122"/>
                </a:endParaRPr>
              </a:p>
            </p:txBody>
          </p:sp>
          <p:sp>
            <p:nvSpPr>
              <p:cNvPr id="25686" name="Rectangle 129"/>
              <p:cNvSpPr>
                <a:spLocks noChangeArrowheads="1"/>
              </p:cNvSpPr>
              <p:nvPr/>
            </p:nvSpPr>
            <p:spPr bwMode="auto">
              <a:xfrm>
                <a:off x="0" y="633"/>
                <a:ext cx="302" cy="518"/>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60" name="Group 130"/>
            <p:cNvGrpSpPr>
              <a:grpSpLocks/>
            </p:cNvGrpSpPr>
            <p:nvPr/>
          </p:nvGrpSpPr>
          <p:grpSpPr bwMode="auto">
            <a:xfrm>
              <a:off x="3141" y="2866"/>
              <a:ext cx="710" cy="267"/>
              <a:chOff x="302" y="633"/>
              <a:chExt cx="510" cy="518"/>
            </a:xfrm>
          </p:grpSpPr>
          <p:sp>
            <p:nvSpPr>
              <p:cNvPr id="25683" name="Rectangle 131"/>
              <p:cNvSpPr>
                <a:spLocks noChangeArrowheads="1"/>
              </p:cNvSpPr>
              <p:nvPr/>
            </p:nvSpPr>
            <p:spPr bwMode="auto">
              <a:xfrm>
                <a:off x="345" y="633"/>
                <a:ext cx="424" cy="518"/>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a(2)</a:t>
                </a:r>
              </a:p>
              <a:p>
                <a:pPr algn="just" eaLnBrk="0" hangingPunct="0"/>
                <a:endParaRPr lang="en-US" altLang="zh-CN" sz="1800" b="1">
                  <a:latin typeface="Times New Roman" pitchFamily="18" charset="0"/>
                  <a:ea typeface="宋体" pitchFamily="2" charset="-122"/>
                </a:endParaRPr>
              </a:p>
            </p:txBody>
          </p:sp>
          <p:sp>
            <p:nvSpPr>
              <p:cNvPr id="25684" name="Rectangle 132"/>
              <p:cNvSpPr>
                <a:spLocks noChangeArrowheads="1"/>
              </p:cNvSpPr>
              <p:nvPr/>
            </p:nvSpPr>
            <p:spPr bwMode="auto">
              <a:xfrm>
                <a:off x="302" y="633"/>
                <a:ext cx="510" cy="518"/>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61" name="Group 133"/>
            <p:cNvGrpSpPr>
              <a:grpSpLocks/>
            </p:cNvGrpSpPr>
            <p:nvPr/>
          </p:nvGrpSpPr>
          <p:grpSpPr bwMode="auto">
            <a:xfrm>
              <a:off x="3853" y="2866"/>
              <a:ext cx="461" cy="267"/>
              <a:chOff x="812" y="633"/>
              <a:chExt cx="303" cy="518"/>
            </a:xfrm>
          </p:grpSpPr>
          <p:sp>
            <p:nvSpPr>
              <p:cNvPr id="25681" name="Rectangle 134"/>
              <p:cNvSpPr>
                <a:spLocks noChangeArrowheads="1"/>
              </p:cNvSpPr>
              <p:nvPr/>
            </p:nvSpPr>
            <p:spPr bwMode="auto">
              <a:xfrm>
                <a:off x="855" y="633"/>
                <a:ext cx="217" cy="518"/>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b(3)</a:t>
                </a:r>
              </a:p>
              <a:p>
                <a:pPr algn="just" eaLnBrk="0" hangingPunct="0"/>
                <a:endParaRPr lang="en-US" altLang="zh-CN" sz="1800" b="1">
                  <a:latin typeface="Times New Roman" pitchFamily="18" charset="0"/>
                  <a:ea typeface="宋体" pitchFamily="2" charset="-122"/>
                </a:endParaRPr>
              </a:p>
            </p:txBody>
          </p:sp>
          <p:sp>
            <p:nvSpPr>
              <p:cNvPr id="25682" name="Rectangle 135"/>
              <p:cNvSpPr>
                <a:spLocks noChangeArrowheads="1"/>
              </p:cNvSpPr>
              <p:nvPr/>
            </p:nvSpPr>
            <p:spPr bwMode="auto">
              <a:xfrm>
                <a:off x="812" y="633"/>
                <a:ext cx="303" cy="518"/>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62" name="Group 136"/>
            <p:cNvGrpSpPr>
              <a:grpSpLocks/>
            </p:cNvGrpSpPr>
            <p:nvPr/>
          </p:nvGrpSpPr>
          <p:grpSpPr bwMode="auto">
            <a:xfrm>
              <a:off x="4314" y="2866"/>
              <a:ext cx="590" cy="267"/>
              <a:chOff x="1115" y="633"/>
              <a:chExt cx="356" cy="518"/>
            </a:xfrm>
          </p:grpSpPr>
          <p:sp>
            <p:nvSpPr>
              <p:cNvPr id="25679" name="Rectangle 137"/>
              <p:cNvSpPr>
                <a:spLocks noChangeArrowheads="1"/>
              </p:cNvSpPr>
              <p:nvPr/>
            </p:nvSpPr>
            <p:spPr bwMode="auto">
              <a:xfrm>
                <a:off x="1158" y="633"/>
                <a:ext cx="270" cy="518"/>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n1(2)</a:t>
                </a:r>
              </a:p>
              <a:p>
                <a:pPr algn="just" eaLnBrk="0" hangingPunct="0"/>
                <a:endParaRPr lang="en-US" altLang="zh-CN" sz="1800" b="1">
                  <a:latin typeface="Times New Roman" pitchFamily="18" charset="0"/>
                  <a:ea typeface="宋体" pitchFamily="2" charset="-122"/>
                </a:endParaRPr>
              </a:p>
            </p:txBody>
          </p:sp>
          <p:sp>
            <p:nvSpPr>
              <p:cNvPr id="25680" name="Rectangle 138"/>
              <p:cNvSpPr>
                <a:spLocks noChangeArrowheads="1"/>
              </p:cNvSpPr>
              <p:nvPr/>
            </p:nvSpPr>
            <p:spPr bwMode="auto">
              <a:xfrm>
                <a:off x="1115" y="633"/>
                <a:ext cx="356" cy="518"/>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63" name="Group 139"/>
            <p:cNvGrpSpPr>
              <a:grpSpLocks/>
            </p:cNvGrpSpPr>
            <p:nvPr/>
          </p:nvGrpSpPr>
          <p:grpSpPr bwMode="auto">
            <a:xfrm>
              <a:off x="4904" y="2866"/>
              <a:ext cx="795" cy="267"/>
              <a:chOff x="1471" y="633"/>
              <a:chExt cx="479" cy="518"/>
            </a:xfrm>
          </p:grpSpPr>
          <p:sp>
            <p:nvSpPr>
              <p:cNvPr id="25677" name="Rectangle 140"/>
              <p:cNvSpPr>
                <a:spLocks noChangeArrowheads="1"/>
              </p:cNvSpPr>
              <p:nvPr/>
            </p:nvSpPr>
            <p:spPr bwMode="auto">
              <a:xfrm>
                <a:off x="1514" y="633"/>
                <a:ext cx="393" cy="518"/>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n2</a:t>
                </a:r>
              </a:p>
              <a:p>
                <a:pPr algn="just" eaLnBrk="0" hangingPunct="0"/>
                <a:endParaRPr lang="en-US" altLang="zh-CN" sz="1800" b="1">
                  <a:latin typeface="Times New Roman" pitchFamily="18" charset="0"/>
                  <a:ea typeface="宋体" pitchFamily="2" charset="-122"/>
                </a:endParaRPr>
              </a:p>
            </p:txBody>
          </p:sp>
          <p:sp>
            <p:nvSpPr>
              <p:cNvPr id="25678" name="Rectangle 141"/>
              <p:cNvSpPr>
                <a:spLocks noChangeArrowheads="1"/>
              </p:cNvSpPr>
              <p:nvPr/>
            </p:nvSpPr>
            <p:spPr bwMode="auto">
              <a:xfrm>
                <a:off x="1471" y="633"/>
                <a:ext cx="479" cy="518"/>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64" name="Group 142"/>
            <p:cNvGrpSpPr>
              <a:grpSpLocks/>
            </p:cNvGrpSpPr>
            <p:nvPr/>
          </p:nvGrpSpPr>
          <p:grpSpPr bwMode="auto">
            <a:xfrm>
              <a:off x="2464" y="3133"/>
              <a:ext cx="679" cy="208"/>
              <a:chOff x="0" y="1151"/>
              <a:chExt cx="302" cy="403"/>
            </a:xfrm>
          </p:grpSpPr>
          <p:sp>
            <p:nvSpPr>
              <p:cNvPr id="25675" name="Rectangle 143"/>
              <p:cNvSpPr>
                <a:spLocks noChangeArrowheads="1"/>
              </p:cNvSpPr>
              <p:nvPr/>
            </p:nvSpPr>
            <p:spPr bwMode="auto">
              <a:xfrm>
                <a:off x="43" y="1151"/>
                <a:ext cx="216" cy="403"/>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p</a:t>
                </a:r>
              </a:p>
              <a:p>
                <a:pPr algn="just" eaLnBrk="0" hangingPunct="0"/>
                <a:endParaRPr lang="en-US" altLang="zh-CN" sz="1800" b="1">
                  <a:latin typeface="Times New Roman" pitchFamily="18" charset="0"/>
                  <a:ea typeface="宋体" pitchFamily="2" charset="-122"/>
                </a:endParaRPr>
              </a:p>
            </p:txBody>
          </p:sp>
          <p:sp>
            <p:nvSpPr>
              <p:cNvPr id="25676" name="Rectangle 144"/>
              <p:cNvSpPr>
                <a:spLocks noChangeArrowheads="1"/>
              </p:cNvSpPr>
              <p:nvPr/>
            </p:nvSpPr>
            <p:spPr bwMode="auto">
              <a:xfrm>
                <a:off x="0" y="1151"/>
                <a:ext cx="302" cy="403"/>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65" name="Group 145"/>
            <p:cNvGrpSpPr>
              <a:grpSpLocks/>
            </p:cNvGrpSpPr>
            <p:nvPr/>
          </p:nvGrpSpPr>
          <p:grpSpPr bwMode="auto">
            <a:xfrm>
              <a:off x="3141" y="3133"/>
              <a:ext cx="917" cy="208"/>
              <a:chOff x="302" y="1151"/>
              <a:chExt cx="659" cy="403"/>
            </a:xfrm>
          </p:grpSpPr>
          <p:sp>
            <p:nvSpPr>
              <p:cNvPr id="25673" name="Rectangle 146"/>
              <p:cNvSpPr>
                <a:spLocks noChangeArrowheads="1"/>
              </p:cNvSpPr>
              <p:nvPr/>
            </p:nvSpPr>
            <p:spPr bwMode="auto">
              <a:xfrm>
                <a:off x="345" y="1151"/>
                <a:ext cx="573" cy="403"/>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n(3)</a:t>
                </a:r>
              </a:p>
              <a:p>
                <a:pPr algn="just" eaLnBrk="0" hangingPunct="0"/>
                <a:endParaRPr lang="en-US" altLang="zh-CN" sz="1800" b="1">
                  <a:latin typeface="Times New Roman" pitchFamily="18" charset="0"/>
                  <a:ea typeface="宋体" pitchFamily="2" charset="-122"/>
                </a:endParaRPr>
              </a:p>
            </p:txBody>
          </p:sp>
          <p:sp>
            <p:nvSpPr>
              <p:cNvPr id="25674" name="Rectangle 147"/>
              <p:cNvSpPr>
                <a:spLocks noChangeArrowheads="1"/>
              </p:cNvSpPr>
              <p:nvPr/>
            </p:nvSpPr>
            <p:spPr bwMode="auto">
              <a:xfrm>
                <a:off x="302" y="1151"/>
                <a:ext cx="659" cy="403"/>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66" name="Group 148"/>
            <p:cNvGrpSpPr>
              <a:grpSpLocks/>
            </p:cNvGrpSpPr>
            <p:nvPr/>
          </p:nvGrpSpPr>
          <p:grpSpPr bwMode="auto">
            <a:xfrm>
              <a:off x="4058" y="3133"/>
              <a:ext cx="556" cy="208"/>
              <a:chOff x="961" y="1151"/>
              <a:chExt cx="335" cy="403"/>
            </a:xfrm>
          </p:grpSpPr>
          <p:sp>
            <p:nvSpPr>
              <p:cNvPr id="25671" name="Rectangle 149"/>
              <p:cNvSpPr>
                <a:spLocks noChangeArrowheads="1"/>
              </p:cNvSpPr>
              <p:nvPr/>
            </p:nvSpPr>
            <p:spPr bwMode="auto">
              <a:xfrm>
                <a:off x="1004" y="1151"/>
                <a:ext cx="249" cy="403"/>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s</a:t>
                </a:r>
              </a:p>
              <a:p>
                <a:pPr algn="just" eaLnBrk="0" hangingPunct="0"/>
                <a:endParaRPr lang="en-US" altLang="zh-CN" sz="1800" b="1">
                  <a:latin typeface="Times New Roman" pitchFamily="18" charset="0"/>
                  <a:ea typeface="宋体" pitchFamily="2" charset="-122"/>
                </a:endParaRPr>
              </a:p>
            </p:txBody>
          </p:sp>
          <p:sp>
            <p:nvSpPr>
              <p:cNvPr id="25672" name="Rectangle 150"/>
              <p:cNvSpPr>
                <a:spLocks noChangeArrowheads="1"/>
              </p:cNvSpPr>
              <p:nvPr/>
            </p:nvSpPr>
            <p:spPr bwMode="auto">
              <a:xfrm>
                <a:off x="961" y="1151"/>
                <a:ext cx="335" cy="403"/>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67" name="Group 151"/>
            <p:cNvGrpSpPr>
              <a:grpSpLocks/>
            </p:cNvGrpSpPr>
            <p:nvPr/>
          </p:nvGrpSpPr>
          <p:grpSpPr bwMode="auto">
            <a:xfrm>
              <a:off x="4614" y="3133"/>
              <a:ext cx="1085" cy="208"/>
              <a:chOff x="1296" y="1151"/>
              <a:chExt cx="654" cy="403"/>
            </a:xfrm>
          </p:grpSpPr>
          <p:sp>
            <p:nvSpPr>
              <p:cNvPr id="25669" name="Rectangle 152"/>
              <p:cNvSpPr>
                <a:spLocks noChangeArrowheads="1"/>
              </p:cNvSpPr>
              <p:nvPr/>
            </p:nvSpPr>
            <p:spPr bwMode="auto">
              <a:xfrm>
                <a:off x="1339" y="1151"/>
                <a:ext cx="568" cy="403"/>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i</a:t>
                </a:r>
              </a:p>
              <a:p>
                <a:pPr algn="just" eaLnBrk="0" hangingPunct="0"/>
                <a:endParaRPr lang="en-US" altLang="zh-CN" sz="1800" b="1">
                  <a:latin typeface="Times New Roman" pitchFamily="18" charset="0"/>
                  <a:ea typeface="宋体" pitchFamily="2" charset="-122"/>
                </a:endParaRPr>
              </a:p>
            </p:txBody>
          </p:sp>
          <p:sp>
            <p:nvSpPr>
              <p:cNvPr id="25670" name="Rectangle 153"/>
              <p:cNvSpPr>
                <a:spLocks noChangeArrowheads="1"/>
              </p:cNvSpPr>
              <p:nvPr/>
            </p:nvSpPr>
            <p:spPr bwMode="auto">
              <a:xfrm>
                <a:off x="1296" y="1151"/>
                <a:ext cx="654" cy="403"/>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sp>
          <p:nvSpPr>
            <p:cNvPr id="25668" name="Rectangle 154"/>
            <p:cNvSpPr>
              <a:spLocks noChangeArrowheads="1"/>
            </p:cNvSpPr>
            <p:nvPr/>
          </p:nvSpPr>
          <p:spPr bwMode="auto">
            <a:xfrm>
              <a:off x="2459" y="2537"/>
              <a:ext cx="3245" cy="806"/>
            </a:xfrm>
            <a:prstGeom prst="rect">
              <a:avLst/>
            </a:prstGeom>
            <a:noFill/>
            <a:ln w="9525" cap="sq">
              <a:solidFill>
                <a:srgbClr val="A0A0A0"/>
              </a:solidFill>
              <a:miter lim="800000"/>
              <a:headEnd type="none" w="sm" len="sm"/>
              <a:tailEnd type="none" w="sm" len="sm"/>
            </a:ln>
          </p:spPr>
          <p:txBody>
            <a:bodyPr wrap="none"/>
            <a:lstStyle/>
            <a:p>
              <a:endParaRPr lang="zh-CN" altLang="en-US"/>
            </a:p>
          </p:txBody>
        </p:sp>
      </p:grpSp>
      <p:grpSp>
        <p:nvGrpSpPr>
          <p:cNvPr id="25619" name="Group 155"/>
          <p:cNvGrpSpPr>
            <a:grpSpLocks/>
          </p:cNvGrpSpPr>
          <p:nvPr/>
        </p:nvGrpSpPr>
        <p:grpSpPr bwMode="auto">
          <a:xfrm>
            <a:off x="3846513" y="5133975"/>
            <a:ext cx="5191125" cy="890588"/>
            <a:chOff x="-3" y="-3"/>
            <a:chExt cx="1588" cy="1157"/>
          </a:xfrm>
        </p:grpSpPr>
        <p:grpSp>
          <p:nvGrpSpPr>
            <p:cNvPr id="25630" name="Group 156"/>
            <p:cNvGrpSpPr>
              <a:grpSpLocks/>
            </p:cNvGrpSpPr>
            <p:nvPr/>
          </p:nvGrpSpPr>
          <p:grpSpPr bwMode="auto">
            <a:xfrm>
              <a:off x="0" y="0"/>
              <a:ext cx="1582" cy="1151"/>
              <a:chOff x="0" y="0"/>
              <a:chExt cx="1582" cy="1151"/>
            </a:xfrm>
          </p:grpSpPr>
          <p:grpSp>
            <p:nvGrpSpPr>
              <p:cNvPr id="25632" name="Group 157"/>
              <p:cNvGrpSpPr>
                <a:grpSpLocks/>
              </p:cNvGrpSpPr>
              <p:nvPr/>
            </p:nvGrpSpPr>
            <p:grpSpPr bwMode="auto">
              <a:xfrm>
                <a:off x="0" y="0"/>
                <a:ext cx="340" cy="518"/>
                <a:chOff x="0" y="0"/>
                <a:chExt cx="340" cy="518"/>
              </a:xfrm>
            </p:grpSpPr>
            <p:sp>
              <p:nvSpPr>
                <p:cNvPr id="25654" name="Rectangle 158"/>
                <p:cNvSpPr>
                  <a:spLocks noChangeArrowheads="1"/>
                </p:cNvSpPr>
                <p:nvPr/>
              </p:nvSpPr>
              <p:spPr bwMode="auto">
                <a:xfrm>
                  <a:off x="43" y="0"/>
                  <a:ext cx="254" cy="518"/>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main</a:t>
                  </a:r>
                </a:p>
                <a:p>
                  <a:pPr algn="just" eaLnBrk="0" hangingPunct="0"/>
                  <a:endParaRPr lang="en-US" altLang="zh-CN" sz="1800" b="1">
                    <a:latin typeface="Times New Roman" pitchFamily="18" charset="0"/>
                    <a:ea typeface="宋体" pitchFamily="2" charset="-122"/>
                  </a:endParaRPr>
                </a:p>
              </p:txBody>
            </p:sp>
            <p:sp>
              <p:nvSpPr>
                <p:cNvPr id="25655" name="Rectangle 159"/>
                <p:cNvSpPr>
                  <a:spLocks noChangeArrowheads="1"/>
                </p:cNvSpPr>
                <p:nvPr/>
              </p:nvSpPr>
              <p:spPr bwMode="auto">
                <a:xfrm>
                  <a:off x="0" y="0"/>
                  <a:ext cx="340" cy="518"/>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33" name="Group 160"/>
              <p:cNvGrpSpPr>
                <a:grpSpLocks/>
              </p:cNvGrpSpPr>
              <p:nvPr/>
            </p:nvGrpSpPr>
            <p:grpSpPr bwMode="auto">
              <a:xfrm>
                <a:off x="340" y="0"/>
                <a:ext cx="648" cy="518"/>
                <a:chOff x="340" y="0"/>
                <a:chExt cx="648" cy="518"/>
              </a:xfrm>
            </p:grpSpPr>
            <p:sp>
              <p:nvSpPr>
                <p:cNvPr id="25652" name="Rectangle 161"/>
                <p:cNvSpPr>
                  <a:spLocks noChangeArrowheads="1"/>
                </p:cNvSpPr>
                <p:nvPr/>
              </p:nvSpPr>
              <p:spPr bwMode="auto">
                <a:xfrm>
                  <a:off x="383" y="0"/>
                  <a:ext cx="562" cy="518"/>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x(2)</a:t>
                  </a:r>
                </a:p>
                <a:p>
                  <a:pPr algn="just" eaLnBrk="0" hangingPunct="0"/>
                  <a:endParaRPr lang="en-US" altLang="zh-CN" sz="1800" b="1">
                    <a:latin typeface="Times New Roman" pitchFamily="18" charset="0"/>
                    <a:ea typeface="宋体" pitchFamily="2" charset="-122"/>
                  </a:endParaRPr>
                </a:p>
              </p:txBody>
            </p:sp>
            <p:sp>
              <p:nvSpPr>
                <p:cNvPr id="25653" name="Rectangle 162"/>
                <p:cNvSpPr>
                  <a:spLocks noChangeArrowheads="1"/>
                </p:cNvSpPr>
                <p:nvPr/>
              </p:nvSpPr>
              <p:spPr bwMode="auto">
                <a:xfrm>
                  <a:off x="340" y="0"/>
                  <a:ext cx="648" cy="518"/>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34" name="Group 163"/>
              <p:cNvGrpSpPr>
                <a:grpSpLocks/>
              </p:cNvGrpSpPr>
              <p:nvPr/>
            </p:nvGrpSpPr>
            <p:grpSpPr bwMode="auto">
              <a:xfrm>
                <a:off x="988" y="0"/>
                <a:ext cx="594" cy="518"/>
                <a:chOff x="988" y="0"/>
                <a:chExt cx="594" cy="518"/>
              </a:xfrm>
            </p:grpSpPr>
            <p:sp>
              <p:nvSpPr>
                <p:cNvPr id="25650" name="Rectangle 164"/>
                <p:cNvSpPr>
                  <a:spLocks noChangeArrowheads="1"/>
                </p:cNvSpPr>
                <p:nvPr/>
              </p:nvSpPr>
              <p:spPr bwMode="auto">
                <a:xfrm>
                  <a:off x="1031" y="0"/>
                  <a:ext cx="508" cy="518"/>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y(3)</a:t>
                  </a:r>
                </a:p>
                <a:p>
                  <a:pPr algn="just" eaLnBrk="0" hangingPunct="0"/>
                  <a:endParaRPr lang="en-US" altLang="zh-CN" sz="1800" b="1">
                    <a:latin typeface="Times New Roman" pitchFamily="18" charset="0"/>
                    <a:ea typeface="宋体" pitchFamily="2" charset="-122"/>
                  </a:endParaRPr>
                </a:p>
              </p:txBody>
            </p:sp>
            <p:sp>
              <p:nvSpPr>
                <p:cNvPr id="25651" name="Rectangle 165"/>
                <p:cNvSpPr>
                  <a:spLocks noChangeArrowheads="1"/>
                </p:cNvSpPr>
                <p:nvPr/>
              </p:nvSpPr>
              <p:spPr bwMode="auto">
                <a:xfrm>
                  <a:off x="988" y="0"/>
                  <a:ext cx="594" cy="518"/>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35" name="Group 166"/>
              <p:cNvGrpSpPr>
                <a:grpSpLocks/>
              </p:cNvGrpSpPr>
              <p:nvPr/>
            </p:nvGrpSpPr>
            <p:grpSpPr bwMode="auto">
              <a:xfrm>
                <a:off x="0" y="518"/>
                <a:ext cx="340" cy="633"/>
                <a:chOff x="0" y="518"/>
                <a:chExt cx="340" cy="633"/>
              </a:xfrm>
            </p:grpSpPr>
            <p:sp>
              <p:nvSpPr>
                <p:cNvPr id="25648" name="Rectangle 167"/>
                <p:cNvSpPr>
                  <a:spLocks noChangeArrowheads="1"/>
                </p:cNvSpPr>
                <p:nvPr/>
              </p:nvSpPr>
              <p:spPr bwMode="auto">
                <a:xfrm>
                  <a:off x="43" y="518"/>
                  <a:ext cx="254" cy="633"/>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max</a:t>
                  </a:r>
                </a:p>
                <a:p>
                  <a:pPr algn="just" eaLnBrk="0" hangingPunct="0"/>
                  <a:endParaRPr lang="en-US" altLang="zh-CN" sz="1800" b="1">
                    <a:latin typeface="Times New Roman" pitchFamily="18" charset="0"/>
                    <a:ea typeface="宋体" pitchFamily="2" charset="-122"/>
                  </a:endParaRPr>
                </a:p>
              </p:txBody>
            </p:sp>
            <p:sp>
              <p:nvSpPr>
                <p:cNvPr id="25649" name="Rectangle 168"/>
                <p:cNvSpPr>
                  <a:spLocks noChangeArrowheads="1"/>
                </p:cNvSpPr>
                <p:nvPr/>
              </p:nvSpPr>
              <p:spPr bwMode="auto">
                <a:xfrm>
                  <a:off x="0" y="518"/>
                  <a:ext cx="340" cy="633"/>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36" name="Group 169"/>
              <p:cNvGrpSpPr>
                <a:grpSpLocks/>
              </p:cNvGrpSpPr>
              <p:nvPr/>
            </p:nvGrpSpPr>
            <p:grpSpPr bwMode="auto">
              <a:xfrm>
                <a:off x="340" y="518"/>
                <a:ext cx="336" cy="633"/>
                <a:chOff x="340" y="518"/>
                <a:chExt cx="336" cy="633"/>
              </a:xfrm>
            </p:grpSpPr>
            <p:sp>
              <p:nvSpPr>
                <p:cNvPr id="25646" name="Rectangle 170"/>
                <p:cNvSpPr>
                  <a:spLocks noChangeArrowheads="1"/>
                </p:cNvSpPr>
                <p:nvPr/>
              </p:nvSpPr>
              <p:spPr bwMode="auto">
                <a:xfrm>
                  <a:off x="383" y="518"/>
                  <a:ext cx="250" cy="633"/>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a(2)</a:t>
                  </a:r>
                </a:p>
                <a:p>
                  <a:pPr algn="just" eaLnBrk="0" hangingPunct="0"/>
                  <a:endParaRPr lang="en-US" altLang="zh-CN" sz="1800" b="1">
                    <a:latin typeface="Times New Roman" pitchFamily="18" charset="0"/>
                    <a:ea typeface="宋体" pitchFamily="2" charset="-122"/>
                  </a:endParaRPr>
                </a:p>
              </p:txBody>
            </p:sp>
            <p:sp>
              <p:nvSpPr>
                <p:cNvPr id="25647" name="Rectangle 171"/>
                <p:cNvSpPr>
                  <a:spLocks noChangeArrowheads="1"/>
                </p:cNvSpPr>
                <p:nvPr/>
              </p:nvSpPr>
              <p:spPr bwMode="auto">
                <a:xfrm>
                  <a:off x="340" y="518"/>
                  <a:ext cx="336" cy="633"/>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37" name="Group 172"/>
              <p:cNvGrpSpPr>
                <a:grpSpLocks/>
              </p:cNvGrpSpPr>
              <p:nvPr/>
            </p:nvGrpSpPr>
            <p:grpSpPr bwMode="auto">
              <a:xfrm>
                <a:off x="676" y="518"/>
                <a:ext cx="312" cy="633"/>
                <a:chOff x="676" y="518"/>
                <a:chExt cx="312" cy="633"/>
              </a:xfrm>
            </p:grpSpPr>
            <p:sp>
              <p:nvSpPr>
                <p:cNvPr id="25644" name="Rectangle 173"/>
                <p:cNvSpPr>
                  <a:spLocks noChangeArrowheads="1"/>
                </p:cNvSpPr>
                <p:nvPr/>
              </p:nvSpPr>
              <p:spPr bwMode="auto">
                <a:xfrm>
                  <a:off x="719" y="518"/>
                  <a:ext cx="226" cy="633"/>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b(3)</a:t>
                  </a:r>
                </a:p>
                <a:p>
                  <a:pPr algn="just" eaLnBrk="0" hangingPunct="0"/>
                  <a:endParaRPr lang="en-US" altLang="zh-CN" sz="1800" b="1">
                    <a:latin typeface="Times New Roman" pitchFamily="18" charset="0"/>
                    <a:ea typeface="宋体" pitchFamily="2" charset="-122"/>
                  </a:endParaRPr>
                </a:p>
              </p:txBody>
            </p:sp>
            <p:sp>
              <p:nvSpPr>
                <p:cNvPr id="25645" name="Rectangle 174"/>
                <p:cNvSpPr>
                  <a:spLocks noChangeArrowheads="1"/>
                </p:cNvSpPr>
                <p:nvPr/>
              </p:nvSpPr>
              <p:spPr bwMode="auto">
                <a:xfrm>
                  <a:off x="676" y="518"/>
                  <a:ext cx="312" cy="633"/>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38" name="Group 175"/>
              <p:cNvGrpSpPr>
                <a:grpSpLocks/>
              </p:cNvGrpSpPr>
              <p:nvPr/>
            </p:nvGrpSpPr>
            <p:grpSpPr bwMode="auto">
              <a:xfrm>
                <a:off x="988" y="518"/>
                <a:ext cx="292" cy="633"/>
                <a:chOff x="988" y="518"/>
                <a:chExt cx="292" cy="633"/>
              </a:xfrm>
            </p:grpSpPr>
            <p:sp>
              <p:nvSpPr>
                <p:cNvPr id="25642" name="Rectangle 176"/>
                <p:cNvSpPr>
                  <a:spLocks noChangeArrowheads="1"/>
                </p:cNvSpPr>
                <p:nvPr/>
              </p:nvSpPr>
              <p:spPr bwMode="auto">
                <a:xfrm>
                  <a:off x="1031" y="518"/>
                  <a:ext cx="206" cy="633"/>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n1(2)</a:t>
                  </a:r>
                </a:p>
                <a:p>
                  <a:pPr algn="just" eaLnBrk="0" hangingPunct="0"/>
                  <a:endParaRPr lang="en-US" altLang="zh-CN" sz="1800" b="1">
                    <a:latin typeface="Times New Roman" pitchFamily="18" charset="0"/>
                    <a:ea typeface="宋体" pitchFamily="2" charset="-122"/>
                  </a:endParaRPr>
                </a:p>
              </p:txBody>
            </p:sp>
            <p:sp>
              <p:nvSpPr>
                <p:cNvPr id="25643" name="Rectangle 177"/>
                <p:cNvSpPr>
                  <a:spLocks noChangeArrowheads="1"/>
                </p:cNvSpPr>
                <p:nvPr/>
              </p:nvSpPr>
              <p:spPr bwMode="auto">
                <a:xfrm>
                  <a:off x="988" y="518"/>
                  <a:ext cx="292" cy="633"/>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nvGrpSpPr>
              <p:cNvPr id="25639" name="Group 178"/>
              <p:cNvGrpSpPr>
                <a:grpSpLocks/>
              </p:cNvGrpSpPr>
              <p:nvPr/>
            </p:nvGrpSpPr>
            <p:grpSpPr bwMode="auto">
              <a:xfrm>
                <a:off x="1280" y="518"/>
                <a:ext cx="302" cy="633"/>
                <a:chOff x="1280" y="518"/>
                <a:chExt cx="302" cy="633"/>
              </a:xfrm>
            </p:grpSpPr>
            <p:sp>
              <p:nvSpPr>
                <p:cNvPr id="25640" name="Rectangle 179"/>
                <p:cNvSpPr>
                  <a:spLocks noChangeArrowheads="1"/>
                </p:cNvSpPr>
                <p:nvPr/>
              </p:nvSpPr>
              <p:spPr bwMode="auto">
                <a:xfrm>
                  <a:off x="1323" y="518"/>
                  <a:ext cx="216" cy="633"/>
                </a:xfrm>
                <a:prstGeom prst="rect">
                  <a:avLst/>
                </a:prstGeom>
                <a:noFill/>
                <a:ln w="12700" cap="sq">
                  <a:noFill/>
                  <a:miter lim="800000"/>
                  <a:headEnd type="none" w="sm" len="sm"/>
                  <a:tailEnd type="none" w="sm" len="sm"/>
                </a:ln>
              </p:spPr>
              <p:txBody>
                <a:bodyPr/>
                <a:lstStyle/>
                <a:p>
                  <a:pPr algn="just"/>
                  <a:r>
                    <a:rPr lang="en-US" altLang="zh-CN" sz="1800" b="1">
                      <a:latin typeface="Times New Roman" pitchFamily="18" charset="0"/>
                      <a:ea typeface="宋体" pitchFamily="2" charset="-122"/>
                    </a:rPr>
                    <a:t>n2(6)</a:t>
                  </a:r>
                </a:p>
                <a:p>
                  <a:pPr algn="just" eaLnBrk="0" hangingPunct="0"/>
                  <a:endParaRPr lang="en-US" altLang="zh-CN" sz="1800" b="1">
                    <a:latin typeface="Times New Roman" pitchFamily="18" charset="0"/>
                    <a:ea typeface="宋体" pitchFamily="2" charset="-122"/>
                  </a:endParaRPr>
                </a:p>
              </p:txBody>
            </p:sp>
            <p:sp>
              <p:nvSpPr>
                <p:cNvPr id="25641" name="Rectangle 180"/>
                <p:cNvSpPr>
                  <a:spLocks noChangeArrowheads="1"/>
                </p:cNvSpPr>
                <p:nvPr/>
              </p:nvSpPr>
              <p:spPr bwMode="auto">
                <a:xfrm>
                  <a:off x="1280" y="518"/>
                  <a:ext cx="302" cy="633"/>
                </a:xfrm>
                <a:prstGeom prst="rect">
                  <a:avLst/>
                </a:prstGeom>
                <a:noFill/>
                <a:ln w="7" cap="sq">
                  <a:solidFill>
                    <a:srgbClr val="A0A0A0"/>
                  </a:solidFill>
                  <a:miter lim="800000"/>
                  <a:headEnd type="none" w="sm" len="sm"/>
                  <a:tailEnd type="none" w="sm" len="sm"/>
                </a:ln>
              </p:spPr>
              <p:txBody>
                <a:bodyPr wrap="none"/>
                <a:lstStyle/>
                <a:p>
                  <a:endParaRPr lang="zh-CN" altLang="en-US"/>
                </a:p>
              </p:txBody>
            </p:sp>
          </p:grpSp>
        </p:grpSp>
        <p:sp>
          <p:nvSpPr>
            <p:cNvPr id="25631" name="Rectangle 181"/>
            <p:cNvSpPr>
              <a:spLocks noChangeArrowheads="1"/>
            </p:cNvSpPr>
            <p:nvPr/>
          </p:nvSpPr>
          <p:spPr bwMode="auto">
            <a:xfrm>
              <a:off x="-3" y="-3"/>
              <a:ext cx="1588" cy="1157"/>
            </a:xfrm>
            <a:prstGeom prst="rect">
              <a:avLst/>
            </a:prstGeom>
            <a:noFill/>
            <a:ln w="9525" cap="sq">
              <a:solidFill>
                <a:srgbClr val="A0A0A0"/>
              </a:solidFill>
              <a:miter lim="800000"/>
              <a:headEnd type="none" w="sm" len="sm"/>
              <a:tailEnd type="none" w="sm" len="sm"/>
            </a:ln>
          </p:spPr>
          <p:txBody>
            <a:bodyPr wrap="none"/>
            <a:lstStyle/>
            <a:p>
              <a:endParaRPr lang="zh-CN" altLang="en-US"/>
            </a:p>
          </p:txBody>
        </p:sp>
      </p:grpSp>
      <p:graphicFrame>
        <p:nvGraphicFramePr>
          <p:cNvPr id="2527414" name="Group 182"/>
          <p:cNvGraphicFramePr>
            <a:graphicFrameLocks noGrp="1"/>
          </p:cNvGraphicFramePr>
          <p:nvPr/>
        </p:nvGraphicFramePr>
        <p:xfrm>
          <a:off x="4051300" y="6272213"/>
          <a:ext cx="3846513" cy="430213"/>
        </p:xfrm>
        <a:graphic>
          <a:graphicData uri="http://schemas.openxmlformats.org/drawingml/2006/table">
            <a:tbl>
              <a:tblPr/>
              <a:tblGrid>
                <a:gridCol w="1281113">
                  <a:extLst>
                    <a:ext uri="{9D8B030D-6E8A-4147-A177-3AD203B41FA5}">
                      <a16:colId xmlns:a16="http://schemas.microsoft.com/office/drawing/2014/main" val="20000"/>
                    </a:ext>
                  </a:extLst>
                </a:gridCol>
                <a:gridCol w="1284287">
                  <a:extLst>
                    <a:ext uri="{9D8B030D-6E8A-4147-A177-3AD203B41FA5}">
                      <a16:colId xmlns:a16="http://schemas.microsoft.com/office/drawing/2014/main" val="20001"/>
                    </a:ext>
                  </a:extLst>
                </a:gridCol>
                <a:gridCol w="1281113">
                  <a:extLst>
                    <a:ext uri="{9D8B030D-6E8A-4147-A177-3AD203B41FA5}">
                      <a16:colId xmlns:a16="http://schemas.microsoft.com/office/drawing/2014/main" val="20002"/>
                    </a:ext>
                  </a:extLst>
                </a:gridCol>
              </a:tblGrid>
              <a:tr h="43021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rPr>
                        <a:t>main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rPr>
                        <a:t>x(2)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pitchFamily="18" charset="0"/>
                          <a:ea typeface="楷体_GB2312" pitchFamily="49" charset="-122"/>
                        </a:rPr>
                        <a:t>y(3)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2338" name="Rectangle 2"/>
          <p:cNvSpPr>
            <a:spLocks noGrp="1" noChangeArrowheads="1"/>
          </p:cNvSpPr>
          <p:nvPr>
            <p:ph type="title"/>
          </p:nvPr>
        </p:nvSpPr>
        <p:spPr>
          <a:xfrm>
            <a:off x="685800" y="428625"/>
            <a:ext cx="7772400" cy="1143000"/>
          </a:xfrm>
        </p:spPr>
        <p:txBody>
          <a:bodyPr/>
          <a:lstStyle/>
          <a:p>
            <a:pPr eaLnBrk="1" hangingPunct="1">
              <a:defRPr/>
            </a:pPr>
            <a:r>
              <a:rPr lang="zh-CN" altLang="en-US" smtClean="0"/>
              <a:t>第</a:t>
            </a:r>
            <a:r>
              <a:rPr lang="en-US" altLang="zh-CN" smtClean="0"/>
              <a:t>6</a:t>
            </a:r>
            <a:r>
              <a:rPr lang="zh-CN" altLang="en-US" smtClean="0"/>
              <a:t>章 过程封装－－函数</a:t>
            </a:r>
          </a:p>
        </p:txBody>
      </p:sp>
      <p:sp>
        <p:nvSpPr>
          <p:cNvPr id="26627" name="Rectangle 3"/>
          <p:cNvSpPr>
            <a:spLocks noGrp="1" noChangeArrowheads="1"/>
          </p:cNvSpPr>
          <p:nvPr>
            <p:ph type="body" idx="1"/>
          </p:nvPr>
        </p:nvSpPr>
        <p:spPr>
          <a:xfrm>
            <a:off x="355600" y="1952625"/>
            <a:ext cx="3570288" cy="4143375"/>
          </a:xfrm>
        </p:spPr>
        <p:txBody>
          <a:bodyPr/>
          <a:lstStyle/>
          <a:p>
            <a:pPr eaLnBrk="1" hangingPunct="1">
              <a:lnSpc>
                <a:spcPct val="110000"/>
              </a:lnSpc>
            </a:pPr>
            <a:r>
              <a:rPr lang="zh-CN" altLang="en-US" sz="2800" smtClean="0"/>
              <a:t>函数</a:t>
            </a:r>
          </a:p>
          <a:p>
            <a:pPr eaLnBrk="1" hangingPunct="1">
              <a:lnSpc>
                <a:spcPct val="110000"/>
              </a:lnSpc>
            </a:pPr>
            <a:r>
              <a:rPr lang="zh-CN" altLang="en-US" sz="2800" smtClean="0"/>
              <a:t>自己编写函数</a:t>
            </a:r>
          </a:p>
          <a:p>
            <a:pPr eaLnBrk="1" hangingPunct="1">
              <a:lnSpc>
                <a:spcPct val="110000"/>
              </a:lnSpc>
            </a:pPr>
            <a:r>
              <a:rPr lang="zh-CN" altLang="en-US" sz="2800" smtClean="0"/>
              <a:t>函数的使用</a:t>
            </a:r>
          </a:p>
          <a:p>
            <a:pPr eaLnBrk="1" hangingPunct="1">
              <a:lnSpc>
                <a:spcPct val="110000"/>
              </a:lnSpc>
            </a:pPr>
            <a:r>
              <a:rPr lang="zh-CN" altLang="en-US" sz="2800" smtClean="0"/>
              <a:t>数组作为参数</a:t>
            </a:r>
          </a:p>
          <a:p>
            <a:pPr eaLnBrk="1" hangingPunct="1">
              <a:lnSpc>
                <a:spcPct val="110000"/>
              </a:lnSpc>
            </a:pPr>
            <a:r>
              <a:rPr lang="zh-CN" altLang="en-US" sz="2800" smtClean="0"/>
              <a:t>带默认值的函数</a:t>
            </a:r>
          </a:p>
          <a:p>
            <a:pPr eaLnBrk="1" hangingPunct="1">
              <a:lnSpc>
                <a:spcPct val="110000"/>
              </a:lnSpc>
            </a:pPr>
            <a:r>
              <a:rPr lang="zh-CN" altLang="en-US" sz="2800" smtClean="0"/>
              <a:t>内联函数</a:t>
            </a:r>
          </a:p>
        </p:txBody>
      </p:sp>
      <p:sp>
        <p:nvSpPr>
          <p:cNvPr id="26628" name="AutoShape 4"/>
          <p:cNvSpPr>
            <a:spLocks noChangeArrowheads="1"/>
          </p:cNvSpPr>
          <p:nvPr/>
        </p:nvSpPr>
        <p:spPr bwMode="auto">
          <a:xfrm rot="-5400000" flipH="1" flipV="1">
            <a:off x="3548063" y="20367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26629" name="AutoShape 5"/>
          <p:cNvSpPr>
            <a:spLocks noChangeArrowheads="1"/>
          </p:cNvSpPr>
          <p:nvPr/>
        </p:nvSpPr>
        <p:spPr bwMode="auto">
          <a:xfrm rot="-5400000" flipH="1" flipV="1">
            <a:off x="3576638" y="31527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26630" name="AutoShape 6"/>
          <p:cNvSpPr>
            <a:spLocks noChangeArrowheads="1"/>
          </p:cNvSpPr>
          <p:nvPr/>
        </p:nvSpPr>
        <p:spPr bwMode="auto">
          <a:xfrm rot="-5400000" flipH="1" flipV="1">
            <a:off x="3548063" y="25796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26631" name="AutoShape 7"/>
          <p:cNvSpPr>
            <a:spLocks noChangeArrowheads="1"/>
          </p:cNvSpPr>
          <p:nvPr/>
        </p:nvSpPr>
        <p:spPr bwMode="auto">
          <a:xfrm rot="-5400000" flipH="1" flipV="1">
            <a:off x="3602038" y="372110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26632" name="AutoShape 8"/>
          <p:cNvSpPr>
            <a:spLocks noChangeArrowheads="1"/>
          </p:cNvSpPr>
          <p:nvPr/>
        </p:nvSpPr>
        <p:spPr bwMode="auto">
          <a:xfrm rot="-5400000" flipH="1" flipV="1">
            <a:off x="3602038" y="42529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6633" name="AutoShape 9"/>
          <p:cNvSpPr>
            <a:spLocks noChangeArrowheads="1"/>
          </p:cNvSpPr>
          <p:nvPr/>
        </p:nvSpPr>
        <p:spPr bwMode="auto">
          <a:xfrm rot="-5400000" flipH="1" flipV="1">
            <a:off x="3602038" y="4821238"/>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6634" name="Rectangle 10"/>
          <p:cNvSpPr>
            <a:spLocks noChangeArrowheads="1"/>
          </p:cNvSpPr>
          <p:nvPr/>
        </p:nvSpPr>
        <p:spPr bwMode="auto">
          <a:xfrm>
            <a:off x="4675188" y="1952625"/>
            <a:ext cx="3338512" cy="4143375"/>
          </a:xfrm>
          <a:prstGeom prst="rect">
            <a:avLst/>
          </a:prstGeom>
          <a:noFill/>
          <a:ln w="9525">
            <a:noFill/>
            <a:miter lim="800000"/>
            <a:headEnd/>
            <a:tailEnd/>
          </a:ln>
        </p:spPr>
        <p:txBody>
          <a:bodyPr/>
          <a:lstStyle/>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重载函数</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函数</a:t>
            </a:r>
            <a:r>
              <a:rPr lang="zh-CN" altLang="en-US" b="1" dirty="0" smtClean="0">
                <a:latin typeface="Times New Roman" pitchFamily="18" charset="0"/>
                <a:ea typeface="楷体_GB2312" pitchFamily="49" charset="-122"/>
              </a:rPr>
              <a:t>模板</a:t>
            </a:r>
            <a:endParaRPr lang="zh-CN" altLang="en-US" b="1" dirty="0">
              <a:latin typeface="Times New Roman" pitchFamily="18" charset="0"/>
              <a:ea typeface="楷体_GB2312" pitchFamily="49" charset="-122"/>
            </a:endParaRP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变量的作用域</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变量的存储类别</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递归函数</a:t>
            </a:r>
          </a:p>
        </p:txBody>
      </p:sp>
      <p:sp>
        <p:nvSpPr>
          <p:cNvPr id="26635" name="AutoShape 11"/>
          <p:cNvSpPr>
            <a:spLocks noChangeArrowheads="1"/>
          </p:cNvSpPr>
          <p:nvPr/>
        </p:nvSpPr>
        <p:spPr bwMode="auto">
          <a:xfrm rot="-5400000" flipH="1" flipV="1">
            <a:off x="8051800" y="26098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6636" name="AutoShape 12"/>
          <p:cNvSpPr>
            <a:spLocks noChangeArrowheads="1"/>
          </p:cNvSpPr>
          <p:nvPr/>
        </p:nvSpPr>
        <p:spPr bwMode="auto">
          <a:xfrm rot="-5400000" flipH="1" flipV="1">
            <a:off x="8023225" y="203676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6637" name="AutoShape 13"/>
          <p:cNvSpPr>
            <a:spLocks noChangeArrowheads="1"/>
          </p:cNvSpPr>
          <p:nvPr/>
        </p:nvSpPr>
        <p:spPr bwMode="auto">
          <a:xfrm rot="-5400000" flipH="1" flipV="1">
            <a:off x="8077200" y="31273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6638" name="AutoShape 14"/>
          <p:cNvSpPr>
            <a:spLocks noChangeArrowheads="1"/>
          </p:cNvSpPr>
          <p:nvPr/>
        </p:nvSpPr>
        <p:spPr bwMode="auto">
          <a:xfrm rot="-5400000" flipH="1" flipV="1">
            <a:off x="8077200" y="3709988"/>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6639" name="AutoShape 15"/>
          <p:cNvSpPr>
            <a:spLocks noChangeArrowheads="1"/>
          </p:cNvSpPr>
          <p:nvPr/>
        </p:nvSpPr>
        <p:spPr bwMode="auto">
          <a:xfrm rot="-5400000" flipH="1" flipV="1">
            <a:off x="8077200" y="42402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8258" name="Rectangle 2"/>
          <p:cNvSpPr>
            <a:spLocks noGrp="1" noChangeArrowheads="1"/>
          </p:cNvSpPr>
          <p:nvPr>
            <p:ph type="title"/>
          </p:nvPr>
        </p:nvSpPr>
        <p:spPr>
          <a:xfrm>
            <a:off x="685800" y="271463"/>
            <a:ext cx="7772400" cy="1143000"/>
          </a:xfrm>
        </p:spPr>
        <p:txBody>
          <a:bodyPr/>
          <a:lstStyle/>
          <a:p>
            <a:pPr eaLnBrk="1" hangingPunct="1">
              <a:defRPr/>
            </a:pPr>
            <a:r>
              <a:rPr lang="zh-CN" altLang="en-US" smtClean="0"/>
              <a:t>数组作为函数的参数</a:t>
            </a:r>
          </a:p>
        </p:txBody>
      </p:sp>
      <p:sp>
        <p:nvSpPr>
          <p:cNvPr id="27651" name="Rectangle 3"/>
          <p:cNvSpPr>
            <a:spLocks noGrp="1" noChangeArrowheads="1"/>
          </p:cNvSpPr>
          <p:nvPr>
            <p:ph type="body" idx="1"/>
          </p:nvPr>
        </p:nvSpPr>
        <p:spPr>
          <a:xfrm>
            <a:off x="401638" y="1414463"/>
            <a:ext cx="8564562" cy="1962150"/>
          </a:xfrm>
        </p:spPr>
        <p:txBody>
          <a:bodyPr/>
          <a:lstStyle/>
          <a:p>
            <a:pPr eaLnBrk="1" hangingPunct="1">
              <a:lnSpc>
                <a:spcPct val="105000"/>
              </a:lnSpc>
            </a:pPr>
            <a:r>
              <a:rPr lang="zh-CN" altLang="en-US" sz="2800" smtClean="0"/>
              <a:t>设一程序有下列要求：</a:t>
            </a:r>
          </a:p>
          <a:p>
            <a:pPr lvl="1" eaLnBrk="1" hangingPunct="1">
              <a:lnSpc>
                <a:spcPct val="105000"/>
              </a:lnSpc>
            </a:pPr>
            <a:r>
              <a:rPr lang="zh-CN" altLang="en-US" sz="2400" smtClean="0"/>
              <a:t>读入一组数据到一数组，直到输入为</a:t>
            </a:r>
            <a:r>
              <a:rPr lang="en-US" altLang="zh-CN" sz="2400" smtClean="0"/>
              <a:t>0</a:t>
            </a:r>
            <a:r>
              <a:rPr lang="zh-CN" altLang="en-US" sz="2400" smtClean="0"/>
              <a:t>为止</a:t>
            </a:r>
          </a:p>
          <a:p>
            <a:pPr lvl="1" eaLnBrk="1" hangingPunct="1">
              <a:lnSpc>
                <a:spcPct val="105000"/>
              </a:lnSpc>
            </a:pPr>
            <a:r>
              <a:rPr lang="zh-CN" altLang="en-US" sz="2400" smtClean="0"/>
              <a:t>将数组的元素倒过来排</a:t>
            </a:r>
          </a:p>
          <a:p>
            <a:pPr lvl="1" eaLnBrk="1" hangingPunct="1">
              <a:lnSpc>
                <a:spcPct val="105000"/>
              </a:lnSpc>
            </a:pPr>
            <a:r>
              <a:rPr lang="zh-CN" altLang="en-US" sz="2400" smtClean="0"/>
              <a:t>显示数组元素</a:t>
            </a:r>
          </a:p>
        </p:txBody>
      </p:sp>
      <p:sp>
        <p:nvSpPr>
          <p:cNvPr id="27652" name="Text Box 4"/>
          <p:cNvSpPr txBox="1">
            <a:spLocks noChangeArrowheads="1"/>
          </p:cNvSpPr>
          <p:nvPr/>
        </p:nvSpPr>
        <p:spPr bwMode="auto">
          <a:xfrm>
            <a:off x="339725" y="3743325"/>
            <a:ext cx="4087813" cy="2660650"/>
          </a:xfrm>
          <a:prstGeom prst="rect">
            <a:avLst/>
          </a:prstGeom>
          <a:noFill/>
          <a:ln w="12700" cap="sq">
            <a:solidFill>
              <a:schemeClr val="tx1"/>
            </a:solidFill>
            <a:miter lim="800000"/>
            <a:headEnd type="none" w="sm" len="sm"/>
            <a:tailEnd type="none" w="sm" len="sm"/>
          </a:ln>
        </p:spPr>
        <p:txBody>
          <a:bodyPr>
            <a:spAutoFit/>
          </a:bodyPr>
          <a:lstStyle/>
          <a:p>
            <a:pPr>
              <a:spcBef>
                <a:spcPct val="20000"/>
              </a:spcBef>
            </a:pPr>
            <a:r>
              <a:rPr lang="en-US" altLang="zh-CN" sz="2400" b="1"/>
              <a:t>main()</a:t>
            </a:r>
          </a:p>
          <a:p>
            <a:pPr>
              <a:spcBef>
                <a:spcPct val="20000"/>
              </a:spcBef>
            </a:pPr>
            <a:r>
              <a:rPr lang="en-US" altLang="zh-CN" sz="2400" b="1"/>
              <a:t>{int list[MAX_NUM];</a:t>
            </a:r>
          </a:p>
          <a:p>
            <a:pPr>
              <a:spcBef>
                <a:spcPct val="20000"/>
              </a:spcBef>
            </a:pPr>
            <a:r>
              <a:rPr lang="en-US" altLang="zh-CN" sz="2400" b="1"/>
              <a:t> GetIntegerArray( list);</a:t>
            </a:r>
          </a:p>
          <a:p>
            <a:pPr>
              <a:spcBef>
                <a:spcPct val="20000"/>
              </a:spcBef>
            </a:pPr>
            <a:r>
              <a:rPr lang="en-US" altLang="zh-CN" sz="2400" b="1"/>
              <a:t> ReverseIntegerArray( list);</a:t>
            </a:r>
          </a:p>
          <a:p>
            <a:pPr>
              <a:spcBef>
                <a:spcPct val="20000"/>
              </a:spcBef>
            </a:pPr>
            <a:r>
              <a:rPr lang="en-US" altLang="zh-CN" sz="2400" b="1"/>
              <a:t> PrintIntegerArray( list);</a:t>
            </a:r>
          </a:p>
          <a:p>
            <a:pPr>
              <a:spcBef>
                <a:spcPct val="20000"/>
              </a:spcBef>
            </a:pPr>
            <a:r>
              <a:rPr lang="en-US" altLang="zh-CN" sz="2400" b="1"/>
              <a:t>}</a:t>
            </a:r>
          </a:p>
        </p:txBody>
      </p:sp>
      <p:sp>
        <p:nvSpPr>
          <p:cNvPr id="27653" name="Text Box 5"/>
          <p:cNvSpPr txBox="1">
            <a:spLocks noChangeArrowheads="1"/>
          </p:cNvSpPr>
          <p:nvPr/>
        </p:nvSpPr>
        <p:spPr bwMode="auto">
          <a:xfrm>
            <a:off x="4427538" y="2684463"/>
            <a:ext cx="4552950" cy="3781425"/>
          </a:xfrm>
          <a:prstGeom prst="rect">
            <a:avLst/>
          </a:prstGeom>
          <a:noFill/>
          <a:ln w="12700" cap="sq">
            <a:solidFill>
              <a:schemeClr val="tx1"/>
            </a:solidFill>
            <a:miter lim="800000"/>
            <a:headEnd type="none" w="sm" len="sm"/>
            <a:tailEnd type="none" w="sm" len="sm"/>
          </a:ln>
        </p:spPr>
        <p:txBody>
          <a:bodyPr>
            <a:spAutoFit/>
          </a:bodyPr>
          <a:lstStyle/>
          <a:p>
            <a:pPr marL="120650" indent="-120650">
              <a:lnSpc>
                <a:spcPct val="95000"/>
              </a:lnSpc>
              <a:spcBef>
                <a:spcPct val="50000"/>
              </a:spcBef>
            </a:pPr>
            <a:r>
              <a:rPr lang="zh-CN" altLang="en-US" sz="2400" b="1">
                <a:ea typeface="楷体_GB2312" pitchFamily="49" charset="-122"/>
              </a:rPr>
              <a:t>存在的问题：</a:t>
            </a:r>
          </a:p>
          <a:p>
            <a:pPr marL="120650" indent="-120650">
              <a:lnSpc>
                <a:spcPct val="95000"/>
              </a:lnSpc>
              <a:spcBef>
                <a:spcPct val="50000"/>
              </a:spcBef>
              <a:buFontTx/>
              <a:buChar char="•"/>
            </a:pPr>
            <a:r>
              <a:rPr lang="zh-CN" altLang="en-US" sz="2400" b="1">
                <a:ea typeface="楷体_GB2312" pitchFamily="49" charset="-122"/>
              </a:rPr>
              <a:t>输入的数据量是可变的，如何设置数组的大小？</a:t>
            </a:r>
          </a:p>
          <a:p>
            <a:pPr marL="120650" indent="-120650">
              <a:lnSpc>
                <a:spcPct val="95000"/>
              </a:lnSpc>
              <a:spcBef>
                <a:spcPct val="50000"/>
              </a:spcBef>
              <a:buFontTx/>
              <a:buChar char="•"/>
            </a:pPr>
            <a:r>
              <a:rPr lang="zh-CN" altLang="en-US" sz="2400" b="1">
                <a:ea typeface="楷体_GB2312" pitchFamily="49" charset="-122"/>
              </a:rPr>
              <a:t>函数</a:t>
            </a:r>
            <a:r>
              <a:rPr lang="en-US" altLang="zh-CN" sz="2400" b="1">
                <a:ea typeface="楷体_GB2312" pitchFamily="49" charset="-122"/>
              </a:rPr>
              <a:t>GetIntegerArray</a:t>
            </a:r>
            <a:r>
              <a:rPr lang="zh-CN" altLang="en-US" sz="2400" b="1">
                <a:ea typeface="楷体_GB2312" pitchFamily="49" charset="-122"/>
              </a:rPr>
              <a:t>和</a:t>
            </a:r>
            <a:r>
              <a:rPr lang="en-US" altLang="zh-CN" sz="2400" b="1">
                <a:ea typeface="楷体_GB2312" pitchFamily="49" charset="-122"/>
              </a:rPr>
              <a:t>ReverseIntegerArray</a:t>
            </a:r>
            <a:r>
              <a:rPr lang="zh-CN" altLang="en-US" sz="2400" b="1">
                <a:ea typeface="楷体_GB2312" pitchFamily="49" charset="-122"/>
              </a:rPr>
              <a:t>只能修改自己的形式参数，而不能修改实际参数。</a:t>
            </a:r>
          </a:p>
          <a:p>
            <a:pPr marL="120650" indent="-120650">
              <a:lnSpc>
                <a:spcPct val="95000"/>
              </a:lnSpc>
              <a:spcBef>
                <a:spcPct val="50000"/>
              </a:spcBef>
              <a:buFontTx/>
              <a:buChar char="•"/>
            </a:pPr>
            <a:r>
              <a:rPr lang="zh-CN" altLang="en-US" sz="2400" b="1">
                <a:ea typeface="楷体_GB2312" pitchFamily="49" charset="-122"/>
              </a:rPr>
              <a:t>函数的参数是数组，函数如何知道数组中有效的元素个数？</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82" name="Rectangle 2"/>
          <p:cNvSpPr>
            <a:spLocks noGrp="1" noChangeArrowheads="1"/>
          </p:cNvSpPr>
          <p:nvPr>
            <p:ph type="title"/>
          </p:nvPr>
        </p:nvSpPr>
        <p:spPr>
          <a:xfrm>
            <a:off x="685800" y="534988"/>
            <a:ext cx="7772400" cy="1143000"/>
          </a:xfrm>
        </p:spPr>
        <p:txBody>
          <a:bodyPr/>
          <a:lstStyle/>
          <a:p>
            <a:pPr eaLnBrk="1" hangingPunct="1">
              <a:defRPr/>
            </a:pPr>
            <a:r>
              <a:rPr lang="zh-CN" altLang="en-US" smtClean="0"/>
              <a:t>问题一的解决方案</a:t>
            </a:r>
          </a:p>
        </p:txBody>
      </p:sp>
      <p:sp>
        <p:nvSpPr>
          <p:cNvPr id="28675" name="Rectangle 3"/>
          <p:cNvSpPr>
            <a:spLocks noGrp="1" noChangeArrowheads="1"/>
          </p:cNvSpPr>
          <p:nvPr>
            <p:ph type="body" idx="1"/>
          </p:nvPr>
        </p:nvSpPr>
        <p:spPr>
          <a:xfrm>
            <a:off x="860425" y="1924050"/>
            <a:ext cx="7597775" cy="4624388"/>
          </a:xfrm>
        </p:spPr>
        <p:txBody>
          <a:bodyPr/>
          <a:lstStyle/>
          <a:p>
            <a:pPr eaLnBrk="1" hangingPunct="1">
              <a:lnSpc>
                <a:spcPct val="120000"/>
              </a:lnSpc>
            </a:pPr>
            <a:r>
              <a:rPr lang="zh-CN" altLang="en-US" sz="2800" smtClean="0"/>
              <a:t>在</a:t>
            </a:r>
            <a:r>
              <a:rPr lang="en-US" altLang="zh-CN" sz="2800" smtClean="0"/>
              <a:t>main</a:t>
            </a:r>
            <a:r>
              <a:rPr lang="zh-CN" altLang="en-US" sz="2800" smtClean="0"/>
              <a:t>函数中定义一个足够大的数组。不管</a:t>
            </a:r>
            <a:r>
              <a:rPr lang="en-US" altLang="zh-CN" sz="2800" smtClean="0"/>
              <a:t>GetIntegerArray </a:t>
            </a:r>
            <a:r>
              <a:rPr lang="zh-CN" altLang="en-US" sz="2800" smtClean="0"/>
              <a:t>中输入多少数据都不会下标超界</a:t>
            </a:r>
          </a:p>
          <a:p>
            <a:pPr eaLnBrk="1" hangingPunct="1">
              <a:lnSpc>
                <a:spcPct val="120000"/>
              </a:lnSpc>
            </a:pPr>
            <a:r>
              <a:rPr lang="zh-CN" altLang="en-US" sz="2800" smtClean="0"/>
              <a:t>定义一个变量，指出数组中真正有多少元素。这样在</a:t>
            </a:r>
            <a:r>
              <a:rPr lang="en-US" altLang="zh-CN" sz="2800" smtClean="0"/>
              <a:t>PrintIntegerArray </a:t>
            </a:r>
            <a:r>
              <a:rPr lang="zh-CN" altLang="en-US" sz="2800" smtClean="0"/>
              <a:t>和</a:t>
            </a:r>
            <a:r>
              <a:rPr lang="en-US" altLang="zh-CN" sz="2800" smtClean="0"/>
              <a:t>ReverseIntegerArray </a:t>
            </a:r>
            <a:r>
              <a:rPr lang="zh-CN" altLang="en-US" sz="2800" smtClean="0"/>
              <a:t>函数中可以根据这个值进行操作。因此，要增加一个整型的形式参数</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0306" name="Rectangle 2"/>
          <p:cNvSpPr>
            <a:spLocks noGrp="1" noChangeArrowheads="1"/>
          </p:cNvSpPr>
          <p:nvPr>
            <p:ph type="title"/>
          </p:nvPr>
        </p:nvSpPr>
        <p:spPr>
          <a:xfrm>
            <a:off x="685800" y="641350"/>
            <a:ext cx="7772400" cy="1143000"/>
          </a:xfrm>
        </p:spPr>
        <p:txBody>
          <a:bodyPr/>
          <a:lstStyle/>
          <a:p>
            <a:pPr eaLnBrk="1" hangingPunct="1">
              <a:defRPr/>
            </a:pPr>
            <a:r>
              <a:rPr lang="zh-CN" altLang="en-US" smtClean="0"/>
              <a:t>问题二的解决方案</a:t>
            </a:r>
            <a:br>
              <a:rPr lang="zh-CN" altLang="en-US" smtClean="0"/>
            </a:br>
            <a:r>
              <a:rPr lang="zh-CN" altLang="en-US" sz="3200" smtClean="0"/>
              <a:t>数组参数的传递机制</a:t>
            </a:r>
          </a:p>
        </p:txBody>
      </p:sp>
      <p:sp>
        <p:nvSpPr>
          <p:cNvPr id="29699" name="Rectangle 3"/>
          <p:cNvSpPr>
            <a:spLocks noGrp="1" noChangeArrowheads="1"/>
          </p:cNvSpPr>
          <p:nvPr>
            <p:ph type="body" idx="1"/>
          </p:nvPr>
        </p:nvSpPr>
        <p:spPr>
          <a:xfrm>
            <a:off x="685800" y="2111375"/>
            <a:ext cx="7772400" cy="4379913"/>
          </a:xfrm>
        </p:spPr>
        <p:txBody>
          <a:bodyPr/>
          <a:lstStyle/>
          <a:p>
            <a:pPr eaLnBrk="1" hangingPunct="1">
              <a:lnSpc>
                <a:spcPct val="130000"/>
              </a:lnSpc>
            </a:pPr>
            <a:r>
              <a:rPr lang="en-US" altLang="zh-CN" sz="2800" smtClean="0"/>
              <a:t>C++</a:t>
            </a:r>
            <a:r>
              <a:rPr lang="zh-CN" altLang="en-US" sz="2800" smtClean="0"/>
              <a:t>语言规定，数组作为参数传递时，传递的是数组元素的首地址。当用实际参数 </a:t>
            </a:r>
            <a:r>
              <a:rPr lang="en-US" altLang="zh-CN" sz="2800" smtClean="0"/>
              <a:t>list </a:t>
            </a:r>
            <a:r>
              <a:rPr lang="zh-CN" altLang="en-US" sz="2800" smtClean="0"/>
              <a:t>调用函数 </a:t>
            </a:r>
            <a:r>
              <a:rPr lang="en-US" altLang="zh-CN" sz="2800" smtClean="0"/>
              <a:t>GerIntegerArray </a:t>
            </a:r>
            <a:r>
              <a:rPr lang="zh-CN" altLang="en-US" sz="2800" smtClean="0"/>
              <a:t>时，是把 </a:t>
            </a:r>
            <a:r>
              <a:rPr lang="en-US" altLang="zh-CN" sz="2800" smtClean="0"/>
              <a:t>list </a:t>
            </a:r>
            <a:r>
              <a:rPr lang="zh-CN" altLang="en-US" sz="2800" smtClean="0"/>
              <a:t>的首地址作为形式参数数组的首地址。如 </a:t>
            </a:r>
            <a:r>
              <a:rPr lang="en-US" altLang="zh-CN" sz="2800" smtClean="0"/>
              <a:t>list </a:t>
            </a:r>
            <a:r>
              <a:rPr lang="zh-CN" altLang="en-US" sz="2800" smtClean="0"/>
              <a:t>的首地址为</a:t>
            </a:r>
            <a:r>
              <a:rPr lang="en-US" altLang="zh-CN" sz="2800" smtClean="0"/>
              <a:t>1000</a:t>
            </a:r>
            <a:r>
              <a:rPr lang="zh-CN" altLang="en-US" sz="2800" smtClean="0"/>
              <a:t>，在函数中 形参数组的首地址也为</a:t>
            </a:r>
            <a:r>
              <a:rPr lang="en-US" altLang="zh-CN" sz="2800" smtClean="0"/>
              <a:t>1000</a:t>
            </a:r>
            <a:r>
              <a:rPr lang="zh-CN" altLang="en-US" sz="2800" smtClean="0"/>
              <a:t>。因此在函数中对形参数组 的修改就是对数组</a:t>
            </a:r>
            <a:r>
              <a:rPr lang="en-US" altLang="zh-CN" sz="2800" smtClean="0"/>
              <a:t>list </a:t>
            </a:r>
            <a:r>
              <a:rPr lang="zh-CN" altLang="en-US" sz="2800" smtClean="0"/>
              <a:t>的修改。</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1330" name="Rectangle 2"/>
          <p:cNvSpPr>
            <a:spLocks noGrp="1" noChangeArrowheads="1"/>
          </p:cNvSpPr>
          <p:nvPr>
            <p:ph type="title"/>
          </p:nvPr>
        </p:nvSpPr>
        <p:spPr>
          <a:xfrm>
            <a:off x="685800" y="390525"/>
            <a:ext cx="7772400" cy="1143000"/>
          </a:xfrm>
        </p:spPr>
        <p:txBody>
          <a:bodyPr/>
          <a:lstStyle/>
          <a:p>
            <a:pPr eaLnBrk="1" hangingPunct="1">
              <a:defRPr/>
            </a:pPr>
            <a:r>
              <a:rPr lang="zh-CN" altLang="en-US" smtClean="0"/>
              <a:t>函数原型的确定</a:t>
            </a:r>
          </a:p>
        </p:txBody>
      </p:sp>
      <p:sp>
        <p:nvSpPr>
          <p:cNvPr id="30723" name="Rectangle 3"/>
          <p:cNvSpPr>
            <a:spLocks noGrp="1" noChangeArrowheads="1"/>
          </p:cNvSpPr>
          <p:nvPr>
            <p:ph type="body" idx="1"/>
          </p:nvPr>
        </p:nvSpPr>
        <p:spPr>
          <a:xfrm>
            <a:off x="482600" y="1533525"/>
            <a:ext cx="8377238" cy="5021263"/>
          </a:xfrm>
        </p:spPr>
        <p:txBody>
          <a:bodyPr/>
          <a:lstStyle/>
          <a:p>
            <a:pPr eaLnBrk="1" hangingPunct="1">
              <a:lnSpc>
                <a:spcPct val="120000"/>
              </a:lnSpc>
            </a:pPr>
            <a:r>
              <a:rPr lang="en-US" altLang="zh-CN" sz="2400" smtClean="0"/>
              <a:t>PrintIntegerArray </a:t>
            </a:r>
            <a:r>
              <a:rPr lang="zh-CN" altLang="en-US" sz="2400" smtClean="0"/>
              <a:t>和</a:t>
            </a:r>
            <a:r>
              <a:rPr lang="en-US" altLang="zh-CN" sz="2400" smtClean="0"/>
              <a:t>ReverseIntegerArray </a:t>
            </a:r>
            <a:r>
              <a:rPr lang="zh-CN" altLang="en-US" sz="2400" smtClean="0"/>
              <a:t>需要知道哪一个数组和数组里有多少元素。而</a:t>
            </a:r>
            <a:r>
              <a:rPr lang="en-US" altLang="zh-CN" sz="2400" smtClean="0"/>
              <a:t>GetIntegerArray </a:t>
            </a:r>
            <a:r>
              <a:rPr lang="zh-CN" altLang="en-US" sz="2400" smtClean="0"/>
              <a:t>需要知道哪一个数组、允许输入的最大元素个数，以及输入结束字符。该函数执行结束后应能返回有效的数据个数。</a:t>
            </a:r>
          </a:p>
          <a:p>
            <a:pPr eaLnBrk="1" hangingPunct="1">
              <a:lnSpc>
                <a:spcPct val="120000"/>
              </a:lnSpc>
            </a:pPr>
            <a:r>
              <a:rPr lang="zh-CN" altLang="en-US" sz="2400" smtClean="0"/>
              <a:t>数组传递本质上传递的是数组的起始地址，真正的元素个数是通过另一个参数表示，因此形式参数中不需要说明数组的大小。</a:t>
            </a:r>
          </a:p>
          <a:p>
            <a:pPr eaLnBrk="1" hangingPunct="1">
              <a:lnSpc>
                <a:spcPct val="120000"/>
              </a:lnSpc>
              <a:buFont typeface="Wingdings" pitchFamily="2" charset="2"/>
              <a:buNone/>
            </a:pPr>
            <a:r>
              <a:rPr lang="zh-CN" altLang="en-US" sz="2400" smtClean="0"/>
              <a:t>      </a:t>
            </a:r>
            <a:r>
              <a:rPr lang="en-US" altLang="zh-CN" sz="2400" smtClean="0"/>
              <a:t>void PrintIntegerArray(int array[ ], int n);</a:t>
            </a:r>
          </a:p>
          <a:p>
            <a:pPr eaLnBrk="1" hangingPunct="1">
              <a:lnSpc>
                <a:spcPct val="120000"/>
              </a:lnSpc>
              <a:buFont typeface="Wingdings" pitchFamily="2" charset="2"/>
              <a:buNone/>
            </a:pPr>
            <a:r>
              <a:rPr lang="en-US" altLang="zh-CN" sz="2400" smtClean="0"/>
              <a:t>       void ReverseIntegerArray(int array[ ], int n);</a:t>
            </a:r>
          </a:p>
          <a:p>
            <a:pPr eaLnBrk="1" hangingPunct="1">
              <a:lnSpc>
                <a:spcPct val="120000"/>
              </a:lnSpc>
              <a:buFont typeface="Wingdings" pitchFamily="2" charset="2"/>
              <a:buNone/>
            </a:pPr>
            <a:r>
              <a:rPr lang="en-US" altLang="zh-CN" sz="2400" smtClean="0"/>
              <a:t>       int GetIntegerArray(int array[ ], int max, int sential);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62" name="Rectangle 2"/>
          <p:cNvSpPr>
            <a:spLocks noGrp="1" noChangeArrowheads="1"/>
          </p:cNvSpPr>
          <p:nvPr>
            <p:ph type="title"/>
          </p:nvPr>
        </p:nvSpPr>
        <p:spPr>
          <a:xfrm>
            <a:off x="685800" y="254000"/>
            <a:ext cx="7772400" cy="1143000"/>
          </a:xfrm>
        </p:spPr>
        <p:txBody>
          <a:bodyPr/>
          <a:lstStyle/>
          <a:p>
            <a:pPr eaLnBrk="1" hangingPunct="1">
              <a:defRPr/>
            </a:pPr>
            <a:r>
              <a:rPr lang="en-US" altLang="zh-CN" smtClean="0"/>
              <a:t>Main</a:t>
            </a:r>
            <a:r>
              <a:rPr lang="zh-CN" altLang="en-US" smtClean="0"/>
              <a:t>函数</a:t>
            </a:r>
          </a:p>
        </p:txBody>
      </p:sp>
      <p:sp>
        <p:nvSpPr>
          <p:cNvPr id="31747" name="Rectangle 3"/>
          <p:cNvSpPr>
            <a:spLocks noGrp="1" noChangeArrowheads="1"/>
          </p:cNvSpPr>
          <p:nvPr>
            <p:ph type="body" idx="1"/>
          </p:nvPr>
        </p:nvSpPr>
        <p:spPr>
          <a:xfrm>
            <a:off x="508000" y="1397000"/>
            <a:ext cx="8369300" cy="5207000"/>
          </a:xfrm>
        </p:spPr>
        <p:txBody>
          <a:bodyPr/>
          <a:lstStyle/>
          <a:p>
            <a:pPr eaLnBrk="1" hangingPunct="1">
              <a:lnSpc>
                <a:spcPct val="90000"/>
              </a:lnSpc>
              <a:buFont typeface="Wingdings" pitchFamily="2" charset="2"/>
              <a:buNone/>
            </a:pPr>
            <a:r>
              <a:rPr lang="en-US" altLang="zh-CN" sz="2400" smtClean="0"/>
              <a:t>int main()</a:t>
            </a:r>
          </a:p>
          <a:p>
            <a:pPr eaLnBrk="1" hangingPunct="1">
              <a:lnSpc>
                <a:spcPct val="90000"/>
              </a:lnSpc>
              <a:buFont typeface="Wingdings" pitchFamily="2" charset="2"/>
              <a:buNone/>
            </a:pPr>
            <a:r>
              <a:rPr lang="en-US" altLang="zh-CN" sz="2400" smtClean="0"/>
              <a:t>{ int IntegerArray[MAX+1], flag,CurrentSize;</a:t>
            </a:r>
          </a:p>
          <a:p>
            <a:pPr eaLnBrk="1" hangingPunct="1">
              <a:lnSpc>
                <a:spcPct val="90000"/>
              </a:lnSpc>
              <a:buFont typeface="Wingdings" pitchFamily="2" charset="2"/>
              <a:buNone/>
            </a:pPr>
            <a:endParaRPr lang="en-US" altLang="zh-CN" sz="2400" smtClean="0"/>
          </a:p>
          <a:p>
            <a:pPr eaLnBrk="1" hangingPunct="1">
              <a:lnSpc>
                <a:spcPct val="90000"/>
              </a:lnSpc>
              <a:buFont typeface="Wingdings" pitchFamily="2" charset="2"/>
              <a:buNone/>
            </a:pPr>
            <a:r>
              <a:rPr lang="en-US" altLang="zh-CN" sz="2400" smtClean="0"/>
              <a:t>   cout &lt;&lt; "</a:t>
            </a:r>
            <a:r>
              <a:rPr lang="zh-CN" altLang="en-US" sz="2400" smtClean="0"/>
              <a:t>请输入结束标记：</a:t>
            </a:r>
            <a:r>
              <a:rPr lang="en-US" altLang="zh-CN" sz="2400" smtClean="0"/>
              <a:t>";</a:t>
            </a:r>
          </a:p>
          <a:p>
            <a:pPr eaLnBrk="1" hangingPunct="1">
              <a:lnSpc>
                <a:spcPct val="90000"/>
              </a:lnSpc>
              <a:buFont typeface="Wingdings" pitchFamily="2" charset="2"/>
              <a:buNone/>
            </a:pPr>
            <a:r>
              <a:rPr lang="en-US" altLang="zh-CN" sz="2400" smtClean="0"/>
              <a:t>   cin &gt;&gt; flag;</a:t>
            </a:r>
          </a:p>
          <a:p>
            <a:pPr eaLnBrk="1" hangingPunct="1">
              <a:lnSpc>
                <a:spcPct val="90000"/>
              </a:lnSpc>
              <a:buFont typeface="Wingdings" pitchFamily="2" charset="2"/>
              <a:buNone/>
            </a:pPr>
            <a:endParaRPr lang="en-US" altLang="zh-CN" sz="2400" smtClean="0"/>
          </a:p>
          <a:p>
            <a:pPr eaLnBrk="1" hangingPunct="1">
              <a:lnSpc>
                <a:spcPct val="90000"/>
              </a:lnSpc>
              <a:buFont typeface="Wingdings" pitchFamily="2" charset="2"/>
              <a:buNone/>
            </a:pPr>
            <a:r>
              <a:rPr lang="en-US" altLang="zh-CN" sz="2400" smtClean="0"/>
              <a:t>   CurrentSize = GetIntegerArray(IntegerArray, MAX, flag );</a:t>
            </a:r>
          </a:p>
          <a:p>
            <a:pPr eaLnBrk="1" hangingPunct="1">
              <a:lnSpc>
                <a:spcPct val="90000"/>
              </a:lnSpc>
              <a:buFont typeface="Wingdings" pitchFamily="2" charset="2"/>
              <a:buNone/>
            </a:pPr>
            <a:r>
              <a:rPr lang="en-US" altLang="zh-CN" sz="2400" smtClean="0"/>
              <a:t>   ReverseIntegerArray(IntegerArray, CurrentSize);</a:t>
            </a:r>
          </a:p>
          <a:p>
            <a:pPr eaLnBrk="1" hangingPunct="1">
              <a:lnSpc>
                <a:spcPct val="90000"/>
              </a:lnSpc>
              <a:buFont typeface="Wingdings" pitchFamily="2" charset="2"/>
              <a:buNone/>
            </a:pPr>
            <a:r>
              <a:rPr lang="en-US" altLang="zh-CN" sz="2400" smtClean="0"/>
              <a:t>   PrintIntegerArray(IntegerArray, CurrentSize);</a:t>
            </a:r>
          </a:p>
          <a:p>
            <a:pPr eaLnBrk="1" hangingPunct="1">
              <a:lnSpc>
                <a:spcPct val="90000"/>
              </a:lnSpc>
              <a:buFont typeface="Wingdings" pitchFamily="2" charset="2"/>
              <a:buNone/>
            </a:pPr>
            <a:endParaRPr lang="en-US" altLang="zh-CN" sz="2400" smtClean="0"/>
          </a:p>
          <a:p>
            <a:pPr eaLnBrk="1" hangingPunct="1">
              <a:lnSpc>
                <a:spcPct val="90000"/>
              </a:lnSpc>
              <a:buFont typeface="Wingdings" pitchFamily="2" charset="2"/>
              <a:buNone/>
            </a:pPr>
            <a:r>
              <a:rPr lang="en-US" altLang="zh-CN" sz="2400" smtClean="0"/>
              <a:t>   return 0;</a:t>
            </a:r>
          </a:p>
          <a:p>
            <a:pPr eaLnBrk="1" hangingPunct="1">
              <a:lnSpc>
                <a:spcPct val="90000"/>
              </a:lnSpc>
              <a:buFont typeface="Wingdings" pitchFamily="2" charset="2"/>
              <a:buNone/>
            </a:pPr>
            <a:r>
              <a:rPr lang="en-US" altLang="zh-CN" sz="2400"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4386" name="Rectangle 2"/>
          <p:cNvSpPr>
            <a:spLocks noGrp="1" noChangeArrowheads="1"/>
          </p:cNvSpPr>
          <p:nvPr>
            <p:ph type="title"/>
          </p:nvPr>
        </p:nvSpPr>
        <p:spPr>
          <a:xfrm>
            <a:off x="685800" y="241300"/>
            <a:ext cx="7772400" cy="1143000"/>
          </a:xfrm>
        </p:spPr>
        <p:txBody>
          <a:bodyPr/>
          <a:lstStyle/>
          <a:p>
            <a:pPr eaLnBrk="1" hangingPunct="1">
              <a:defRPr/>
            </a:pPr>
            <a:r>
              <a:rPr lang="en-US" altLang="zh-CN" dirty="0" err="1" smtClean="0"/>
              <a:t>GetIntegerArray</a:t>
            </a:r>
            <a:endParaRPr lang="en-US" altLang="zh-CN" dirty="0" smtClean="0"/>
          </a:p>
        </p:txBody>
      </p:sp>
      <p:sp>
        <p:nvSpPr>
          <p:cNvPr id="32771" name="Rectangle 3"/>
          <p:cNvSpPr>
            <a:spLocks noGrp="1" noChangeArrowheads="1"/>
          </p:cNvSpPr>
          <p:nvPr>
            <p:ph type="body" idx="1"/>
          </p:nvPr>
        </p:nvSpPr>
        <p:spPr>
          <a:xfrm>
            <a:off x="685800" y="1384300"/>
            <a:ext cx="7772400" cy="5295900"/>
          </a:xfrm>
          <a:noFill/>
          <a:ln>
            <a:solidFill>
              <a:schemeClr val="tx1"/>
            </a:solidFill>
          </a:ln>
        </p:spPr>
        <p:txBody>
          <a:bodyPr/>
          <a:lstStyle/>
          <a:p>
            <a:pPr eaLnBrk="1" hangingPunct="1">
              <a:lnSpc>
                <a:spcPct val="80000"/>
              </a:lnSpc>
              <a:buFont typeface="Wingdings" pitchFamily="2" charset="2"/>
              <a:buNone/>
            </a:pPr>
            <a:r>
              <a:rPr lang="en-US" altLang="zh-CN" sz="2400" dirty="0" err="1" smtClean="0"/>
              <a:t>int</a:t>
            </a:r>
            <a:r>
              <a:rPr lang="en-US" altLang="zh-CN" sz="2400" dirty="0" smtClean="0"/>
              <a:t> </a:t>
            </a:r>
            <a:r>
              <a:rPr lang="en-US" altLang="zh-CN" sz="2400" dirty="0" err="1" smtClean="0"/>
              <a:t>GetIntegerArray</a:t>
            </a:r>
            <a:r>
              <a:rPr lang="en-US" altLang="zh-CN" sz="2400" dirty="0" smtClean="0"/>
              <a:t>(</a:t>
            </a:r>
            <a:r>
              <a:rPr lang="en-US" altLang="zh-CN" sz="2400" dirty="0" err="1" smtClean="0"/>
              <a:t>int</a:t>
            </a:r>
            <a:r>
              <a:rPr lang="en-US" altLang="zh-CN" sz="2400" dirty="0" smtClean="0"/>
              <a:t> array[ ], </a:t>
            </a:r>
            <a:r>
              <a:rPr lang="en-US" altLang="zh-CN" sz="2400" dirty="0" err="1" smtClean="0"/>
              <a:t>int</a:t>
            </a:r>
            <a:r>
              <a:rPr lang="en-US" altLang="zh-CN" sz="2400" dirty="0" smtClean="0"/>
              <a:t> max, </a:t>
            </a:r>
            <a:r>
              <a:rPr lang="en-US" altLang="zh-CN" sz="2400" dirty="0" err="1" smtClean="0"/>
              <a:t>int</a:t>
            </a:r>
            <a:r>
              <a:rPr lang="en-US" altLang="zh-CN" sz="2400" dirty="0" smtClean="0"/>
              <a:t> flag )</a:t>
            </a:r>
          </a:p>
          <a:p>
            <a:pPr eaLnBrk="1" hangingPunct="1">
              <a:lnSpc>
                <a:spcPct val="80000"/>
              </a:lnSpc>
              <a:buFont typeface="Wingdings" pitchFamily="2" charset="2"/>
              <a:buNone/>
            </a:pPr>
            <a:r>
              <a:rPr lang="en-US" altLang="zh-CN" sz="2400" dirty="0" smtClean="0"/>
              <a:t>{</a:t>
            </a:r>
            <a:r>
              <a:rPr lang="en-US" altLang="zh-CN" sz="2400" dirty="0" err="1" smtClean="0"/>
              <a:t>int</a:t>
            </a:r>
            <a:r>
              <a:rPr lang="en-US" altLang="zh-CN" sz="2400" dirty="0" smtClean="0"/>
              <a:t> size = 0;</a:t>
            </a:r>
          </a:p>
          <a:p>
            <a:pPr eaLnBrk="1" hangingPunct="1">
              <a:lnSpc>
                <a:spcPct val="80000"/>
              </a:lnSpc>
              <a:buFont typeface="Wingdings" pitchFamily="2" charset="2"/>
              <a:buNone/>
            </a:pPr>
            <a:r>
              <a:rPr lang="en-US" altLang="zh-CN" sz="2400" dirty="0" smtClean="0"/>
              <a:t> </a:t>
            </a:r>
          </a:p>
          <a:p>
            <a:pPr eaLnBrk="1" hangingPunct="1">
              <a:lnSpc>
                <a:spcPct val="80000"/>
              </a:lnSpc>
              <a:buFont typeface="Wingdings" pitchFamily="2" charset="2"/>
              <a:buNone/>
            </a:pPr>
            <a:r>
              <a:rPr lang="en-US" altLang="zh-CN" sz="2400" dirty="0" smtClean="0"/>
              <a:t>  </a:t>
            </a:r>
            <a:r>
              <a:rPr lang="en-US" altLang="zh-CN" sz="2400" dirty="0" err="1" smtClean="0"/>
              <a:t>cout</a:t>
            </a:r>
            <a:r>
              <a:rPr lang="en-US" altLang="zh-CN" sz="2400" dirty="0" smtClean="0"/>
              <a:t> &lt;&lt; "</a:t>
            </a:r>
            <a:r>
              <a:rPr lang="zh-CN" altLang="en-US" sz="2400" dirty="0" smtClean="0"/>
              <a:t>请输入数组元素，以</a:t>
            </a:r>
            <a:r>
              <a:rPr lang="en-US" altLang="zh-CN" sz="2400" dirty="0" smtClean="0"/>
              <a:t>" &lt;&lt; flag &lt;&lt; "</a:t>
            </a:r>
            <a:r>
              <a:rPr lang="zh-CN" altLang="en-US" sz="2400" dirty="0" smtClean="0"/>
              <a:t>结束：</a:t>
            </a:r>
            <a:r>
              <a:rPr lang="en-US" altLang="zh-CN" sz="2400" dirty="0" smtClean="0"/>
              <a:t>" ;</a:t>
            </a:r>
          </a:p>
          <a:p>
            <a:pPr eaLnBrk="1" hangingPunct="1">
              <a:lnSpc>
                <a:spcPct val="80000"/>
              </a:lnSpc>
              <a:buFont typeface="Wingdings" pitchFamily="2" charset="2"/>
              <a:buNone/>
            </a:pPr>
            <a:r>
              <a:rPr lang="en-US" altLang="zh-CN" sz="2400" dirty="0" smtClean="0"/>
              <a:t>  while (size &lt;= max) {</a:t>
            </a:r>
          </a:p>
          <a:p>
            <a:pPr eaLnBrk="1" hangingPunct="1">
              <a:lnSpc>
                <a:spcPct val="80000"/>
              </a:lnSpc>
              <a:buFont typeface="Wingdings" pitchFamily="2" charset="2"/>
              <a:buNone/>
            </a:pPr>
            <a:r>
              <a:rPr lang="en-US" altLang="zh-CN" sz="2400" dirty="0" smtClean="0"/>
              <a:t>           </a:t>
            </a:r>
            <a:r>
              <a:rPr lang="en-US" altLang="zh-CN" sz="2400" dirty="0" err="1" smtClean="0"/>
              <a:t>cin</a:t>
            </a:r>
            <a:r>
              <a:rPr lang="en-US" altLang="zh-CN" sz="2400" dirty="0" smtClean="0"/>
              <a:t> &gt;&gt; array[size];</a:t>
            </a:r>
          </a:p>
          <a:p>
            <a:pPr eaLnBrk="1" hangingPunct="1">
              <a:lnSpc>
                <a:spcPct val="80000"/>
              </a:lnSpc>
              <a:buFont typeface="Wingdings" pitchFamily="2" charset="2"/>
              <a:buNone/>
            </a:pPr>
            <a:r>
              <a:rPr lang="en-US" altLang="zh-CN" sz="2400" dirty="0" smtClean="0"/>
              <a:t>	  if (array[size] == flag) break; else ++size;</a:t>
            </a:r>
          </a:p>
          <a:p>
            <a:pPr eaLnBrk="1" hangingPunct="1">
              <a:lnSpc>
                <a:spcPct val="80000"/>
              </a:lnSpc>
              <a:buFont typeface="Wingdings" pitchFamily="2" charset="2"/>
              <a:buNone/>
            </a:pPr>
            <a:r>
              <a:rPr lang="en-US" altLang="zh-CN" sz="2400" dirty="0" smtClean="0"/>
              <a:t>	  }</a:t>
            </a:r>
          </a:p>
          <a:p>
            <a:pPr eaLnBrk="1" hangingPunct="1">
              <a:lnSpc>
                <a:spcPct val="80000"/>
              </a:lnSpc>
              <a:buFont typeface="Wingdings" pitchFamily="2" charset="2"/>
              <a:buNone/>
            </a:pPr>
            <a:r>
              <a:rPr lang="en-US" altLang="zh-CN" sz="2400" dirty="0" smtClean="0"/>
              <a:t>  if (size &gt; max) {</a:t>
            </a:r>
          </a:p>
          <a:p>
            <a:pPr eaLnBrk="1" hangingPunct="1">
              <a:lnSpc>
                <a:spcPct val="80000"/>
              </a:lnSpc>
              <a:buFont typeface="Wingdings" pitchFamily="2" charset="2"/>
              <a:buNone/>
            </a:pPr>
            <a:r>
              <a:rPr lang="en-US" altLang="zh-CN" sz="2400" dirty="0" smtClean="0"/>
              <a:t>	  </a:t>
            </a:r>
            <a:r>
              <a:rPr lang="en-US" altLang="zh-CN" sz="2400" dirty="0" err="1" smtClean="0"/>
              <a:t>cout</a:t>
            </a:r>
            <a:r>
              <a:rPr lang="en-US" altLang="zh-CN" sz="2400" dirty="0" smtClean="0"/>
              <a:t> &lt;&lt; "</a:t>
            </a:r>
            <a:r>
              <a:rPr lang="zh-CN" altLang="en-US" sz="2400" dirty="0" smtClean="0"/>
              <a:t>超过数组规模</a:t>
            </a:r>
            <a:r>
              <a:rPr lang="en-US" altLang="zh-CN" sz="2400" dirty="0" smtClean="0"/>
              <a:t>" &lt;&lt; </a:t>
            </a:r>
            <a:r>
              <a:rPr lang="en-US" altLang="zh-CN" sz="2400" dirty="0" err="1" smtClean="0"/>
              <a:t>endl</a:t>
            </a:r>
            <a:r>
              <a:rPr lang="en-US" altLang="zh-CN" sz="2400" dirty="0" smtClean="0"/>
              <a:t>;</a:t>
            </a:r>
          </a:p>
          <a:p>
            <a:pPr eaLnBrk="1" hangingPunct="1">
              <a:lnSpc>
                <a:spcPct val="80000"/>
              </a:lnSpc>
              <a:buFont typeface="Wingdings" pitchFamily="2" charset="2"/>
              <a:buNone/>
            </a:pPr>
            <a:r>
              <a:rPr lang="en-US" altLang="zh-CN" sz="2400" dirty="0" smtClean="0"/>
              <a:t>	  return 0;</a:t>
            </a:r>
          </a:p>
          <a:p>
            <a:pPr eaLnBrk="1" hangingPunct="1">
              <a:lnSpc>
                <a:spcPct val="80000"/>
              </a:lnSpc>
              <a:buFont typeface="Wingdings" pitchFamily="2" charset="2"/>
              <a:buNone/>
            </a:pPr>
            <a:r>
              <a:rPr lang="en-US" altLang="zh-CN" sz="2400" dirty="0" smtClean="0"/>
              <a:t>         }</a:t>
            </a:r>
          </a:p>
          <a:p>
            <a:pPr eaLnBrk="1" hangingPunct="1">
              <a:lnSpc>
                <a:spcPct val="80000"/>
              </a:lnSpc>
              <a:buFont typeface="Wingdings" pitchFamily="2" charset="2"/>
              <a:buNone/>
            </a:pPr>
            <a:r>
              <a:rPr lang="en-US" altLang="zh-CN" sz="2400" dirty="0" smtClean="0"/>
              <a:t>  return size;</a:t>
            </a:r>
          </a:p>
          <a:p>
            <a:pPr eaLnBrk="1" hangingPunct="1">
              <a:lnSpc>
                <a:spcPct val="80000"/>
              </a:lnSpc>
              <a:buFont typeface="Wingdings" pitchFamily="2" charset="2"/>
              <a:buNone/>
            </a:pPr>
            <a:r>
              <a:rPr lang="en-US" altLang="zh-CN" sz="2400"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5410" name="Rectangle 2"/>
          <p:cNvSpPr>
            <a:spLocks noGrp="1" noChangeArrowheads="1"/>
          </p:cNvSpPr>
          <p:nvPr>
            <p:ph type="title"/>
          </p:nvPr>
        </p:nvSpPr>
        <p:spPr/>
        <p:txBody>
          <a:bodyPr/>
          <a:lstStyle/>
          <a:p>
            <a:pPr eaLnBrk="1" hangingPunct="1">
              <a:defRPr/>
            </a:pPr>
            <a:r>
              <a:rPr lang="en-US" altLang="zh-CN" smtClean="0"/>
              <a:t>ReverseIntegerArray</a:t>
            </a:r>
          </a:p>
        </p:txBody>
      </p:sp>
      <p:sp>
        <p:nvSpPr>
          <p:cNvPr id="33795" name="Rectangle 3"/>
          <p:cNvSpPr>
            <a:spLocks noGrp="1" noChangeArrowheads="1"/>
          </p:cNvSpPr>
          <p:nvPr>
            <p:ph type="body" idx="1"/>
          </p:nvPr>
        </p:nvSpPr>
        <p:spPr/>
        <p:txBody>
          <a:bodyPr/>
          <a:lstStyle/>
          <a:p>
            <a:pPr eaLnBrk="1" hangingPunct="1">
              <a:buFont typeface="Wingdings" pitchFamily="2" charset="2"/>
              <a:buNone/>
            </a:pPr>
            <a:r>
              <a:rPr lang="en-US" altLang="zh-CN" sz="2800" smtClean="0"/>
              <a:t>void ReverseIntegerArray(int array[ ], int size)</a:t>
            </a:r>
          </a:p>
          <a:p>
            <a:pPr eaLnBrk="1" hangingPunct="1">
              <a:buFont typeface="Wingdings" pitchFamily="2" charset="2"/>
              <a:buNone/>
            </a:pPr>
            <a:r>
              <a:rPr lang="en-US" altLang="zh-CN" sz="2800" smtClean="0"/>
              <a:t>{ int i, tmp;</a:t>
            </a:r>
          </a:p>
          <a:p>
            <a:pPr eaLnBrk="1" hangingPunct="1">
              <a:buFont typeface="Wingdings" pitchFamily="2" charset="2"/>
              <a:buNone/>
            </a:pPr>
            <a:r>
              <a:rPr lang="en-US" altLang="zh-CN" sz="2800" smtClean="0"/>
              <a:t>  for (i=0; i &lt; size / 2; i++) {</a:t>
            </a:r>
          </a:p>
          <a:p>
            <a:pPr eaLnBrk="1" hangingPunct="1">
              <a:buFont typeface="Wingdings" pitchFamily="2" charset="2"/>
              <a:buNone/>
            </a:pPr>
            <a:r>
              <a:rPr lang="en-US" altLang="zh-CN" sz="2800" smtClean="0"/>
              <a:t>	tmp = array[i];</a:t>
            </a:r>
          </a:p>
          <a:p>
            <a:pPr eaLnBrk="1" hangingPunct="1">
              <a:buFont typeface="Wingdings" pitchFamily="2" charset="2"/>
              <a:buNone/>
            </a:pPr>
            <a:r>
              <a:rPr lang="en-US" altLang="zh-CN" sz="2800" smtClean="0"/>
              <a:t>	array[i] = array[size-i-1];</a:t>
            </a:r>
          </a:p>
          <a:p>
            <a:pPr eaLnBrk="1" hangingPunct="1">
              <a:buFont typeface="Wingdings" pitchFamily="2" charset="2"/>
              <a:buNone/>
            </a:pPr>
            <a:r>
              <a:rPr lang="en-US" altLang="zh-CN" sz="2800" smtClean="0"/>
              <a:t>	array[size-i-1] = tmp;</a:t>
            </a:r>
          </a:p>
          <a:p>
            <a:pPr eaLnBrk="1" hangingPunct="1">
              <a:buFont typeface="Wingdings" pitchFamily="2" charset="2"/>
              <a:buNone/>
            </a:pPr>
            <a:r>
              <a:rPr lang="en-US" altLang="zh-CN" sz="2800" smtClean="0"/>
              <a:t>    }</a:t>
            </a:r>
          </a:p>
          <a:p>
            <a:pPr eaLnBrk="1" hangingPunct="1">
              <a:buFont typeface="Wingdings" pitchFamily="2" charset="2"/>
              <a:buNone/>
            </a:pPr>
            <a:r>
              <a:rPr lang="en-US" altLang="zh-CN" sz="2800" smtClean="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6434" name="Rectangle 2"/>
          <p:cNvSpPr>
            <a:spLocks noGrp="1" noChangeArrowheads="1"/>
          </p:cNvSpPr>
          <p:nvPr>
            <p:ph type="title"/>
          </p:nvPr>
        </p:nvSpPr>
        <p:spPr/>
        <p:txBody>
          <a:bodyPr/>
          <a:lstStyle/>
          <a:p>
            <a:pPr eaLnBrk="1" hangingPunct="1">
              <a:defRPr/>
            </a:pPr>
            <a:r>
              <a:rPr lang="en-US" altLang="zh-CN" smtClean="0"/>
              <a:t>PrintIntegerArray</a:t>
            </a:r>
          </a:p>
        </p:txBody>
      </p:sp>
      <p:sp>
        <p:nvSpPr>
          <p:cNvPr id="34819" name="Rectangle 3"/>
          <p:cNvSpPr>
            <a:spLocks noGrp="1" noChangeArrowheads="1"/>
          </p:cNvSpPr>
          <p:nvPr>
            <p:ph type="body" idx="1"/>
          </p:nvPr>
        </p:nvSpPr>
        <p:spPr/>
        <p:txBody>
          <a:bodyPr/>
          <a:lstStyle/>
          <a:p>
            <a:pPr eaLnBrk="1" hangingPunct="1">
              <a:lnSpc>
                <a:spcPct val="110000"/>
              </a:lnSpc>
              <a:buFont typeface="Wingdings" pitchFamily="2" charset="2"/>
              <a:buNone/>
            </a:pPr>
            <a:r>
              <a:rPr lang="en-US" altLang="zh-CN" sz="2800" smtClean="0"/>
              <a:t>void PrintIntegerArray(int array[ ], int size)</a:t>
            </a:r>
          </a:p>
          <a:p>
            <a:pPr eaLnBrk="1" hangingPunct="1">
              <a:lnSpc>
                <a:spcPct val="110000"/>
              </a:lnSpc>
              <a:buFont typeface="Wingdings" pitchFamily="2" charset="2"/>
              <a:buNone/>
            </a:pPr>
            <a:r>
              <a:rPr lang="en-US" altLang="zh-CN" sz="2800" smtClean="0"/>
              <a:t>{ int i;</a:t>
            </a:r>
          </a:p>
          <a:p>
            <a:pPr eaLnBrk="1" hangingPunct="1">
              <a:lnSpc>
                <a:spcPct val="110000"/>
              </a:lnSpc>
              <a:buFont typeface="Wingdings" pitchFamily="2" charset="2"/>
              <a:buNone/>
            </a:pPr>
            <a:r>
              <a:rPr lang="en-US" altLang="zh-CN" sz="2800" smtClean="0"/>
              <a:t>  if (size == 0) return;</a:t>
            </a:r>
          </a:p>
          <a:p>
            <a:pPr eaLnBrk="1" hangingPunct="1">
              <a:lnSpc>
                <a:spcPct val="110000"/>
              </a:lnSpc>
              <a:buFont typeface="Wingdings" pitchFamily="2" charset="2"/>
              <a:buNone/>
            </a:pPr>
            <a:r>
              <a:rPr lang="en-US" altLang="zh-CN" sz="2800" smtClean="0"/>
              <a:t>  </a:t>
            </a:r>
            <a:r>
              <a:rPr lang="fr-FR" altLang="zh-CN" sz="2800" smtClean="0"/>
              <a:t>cout &lt;&lt; "</a:t>
            </a:r>
            <a:r>
              <a:rPr lang="zh-CN" altLang="fr-FR" sz="2800" smtClean="0"/>
              <a:t>逆序是：</a:t>
            </a:r>
            <a:r>
              <a:rPr lang="fr-FR" altLang="zh-CN" sz="2800" smtClean="0"/>
              <a:t>" &lt;&lt; endl;</a:t>
            </a:r>
          </a:p>
          <a:p>
            <a:pPr eaLnBrk="1" hangingPunct="1">
              <a:lnSpc>
                <a:spcPct val="110000"/>
              </a:lnSpc>
              <a:buFont typeface="Wingdings" pitchFamily="2" charset="2"/>
              <a:buNone/>
            </a:pPr>
            <a:r>
              <a:rPr lang="fr-FR" altLang="zh-CN" sz="2800" smtClean="0"/>
              <a:t>  </a:t>
            </a:r>
            <a:r>
              <a:rPr lang="en-US" altLang="zh-CN" sz="2800" smtClean="0"/>
              <a:t>for (i=0; i&lt;size; ++i)  cout &lt;&lt; array[i] &lt;&lt; '\t';</a:t>
            </a:r>
          </a:p>
          <a:p>
            <a:pPr eaLnBrk="1" hangingPunct="1">
              <a:lnSpc>
                <a:spcPct val="110000"/>
              </a:lnSpc>
              <a:buFont typeface="Wingdings" pitchFamily="2" charset="2"/>
              <a:buNone/>
            </a:pPr>
            <a:r>
              <a:rPr lang="en-US" altLang="zh-CN" sz="2800" smtClean="0"/>
              <a:t>  cout &lt;&lt; endl;</a:t>
            </a:r>
          </a:p>
          <a:p>
            <a:pPr eaLnBrk="1" hangingPunct="1">
              <a:lnSpc>
                <a:spcPct val="110000"/>
              </a:lnSpc>
              <a:buFont typeface="Wingdings" pitchFamily="2" charset="2"/>
              <a:buNone/>
            </a:pPr>
            <a:r>
              <a:rPr lang="en-US" altLang="zh-CN" sz="280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2898" name="Rectangle 2"/>
          <p:cNvSpPr>
            <a:spLocks noGrp="1" noChangeArrowheads="1"/>
          </p:cNvSpPr>
          <p:nvPr>
            <p:ph type="title"/>
          </p:nvPr>
        </p:nvSpPr>
        <p:spPr/>
        <p:txBody>
          <a:bodyPr/>
          <a:lstStyle/>
          <a:p>
            <a:pPr eaLnBrk="1" hangingPunct="1">
              <a:defRPr/>
            </a:pPr>
            <a:r>
              <a:rPr lang="zh-CN" altLang="en-US" smtClean="0"/>
              <a:t>函数的例子</a:t>
            </a:r>
          </a:p>
        </p:txBody>
      </p:sp>
      <p:sp>
        <p:nvSpPr>
          <p:cNvPr id="2052" name="Rectangle 3" descr="Rectangle: Click to edit Master text styles&#10;Second level&#10;Third level&#10;Fourth level&#10;Fifth level"/>
          <p:cNvSpPr>
            <a:spLocks noGrp="1" noChangeArrowheads="1"/>
          </p:cNvSpPr>
          <p:nvPr>
            <p:ph type="body" idx="1"/>
          </p:nvPr>
        </p:nvSpPr>
        <p:spPr>
          <a:xfrm>
            <a:off x="250825" y="2098675"/>
            <a:ext cx="3371850" cy="4105275"/>
          </a:xfrm>
          <a:noFill/>
          <a:ln>
            <a:solidFill>
              <a:schemeClr val="tx1"/>
            </a:solidFill>
          </a:ln>
        </p:spPr>
        <p:txBody>
          <a:bodyPr/>
          <a:lstStyle/>
          <a:p>
            <a:pPr marL="280988" indent="-280988" eaLnBrk="1" hangingPunct="1">
              <a:lnSpc>
                <a:spcPct val="110000"/>
              </a:lnSpc>
            </a:pPr>
            <a:r>
              <a:rPr lang="en-US" altLang="zh-CN" sz="2800" smtClean="0"/>
              <a:t>   </a:t>
            </a:r>
            <a:r>
              <a:rPr lang="zh-CN" altLang="en-US" sz="2400" smtClean="0"/>
              <a:t>我们可以将像</a:t>
            </a:r>
            <a:r>
              <a:rPr lang="en-US" altLang="zh-CN" sz="2400" smtClean="0"/>
              <a:t>sin</a:t>
            </a:r>
            <a:r>
              <a:rPr lang="zh-CN" altLang="en-US" sz="2400" smtClean="0"/>
              <a:t>那样的函数想象成一个黑盒子，或一个小机器。如果你在它的上面放入一个“值”，在它的下面就会掉出“结果”</a:t>
            </a:r>
          </a:p>
          <a:p>
            <a:pPr marL="280988" indent="-280988" eaLnBrk="1" hangingPunct="1">
              <a:lnSpc>
                <a:spcPct val="110000"/>
              </a:lnSpc>
            </a:pPr>
            <a:r>
              <a:rPr lang="zh-CN" altLang="en-US" sz="2400" smtClean="0"/>
              <a:t>上面的值称为参数，下面的值称为返回值</a:t>
            </a:r>
          </a:p>
        </p:txBody>
      </p:sp>
      <p:graphicFrame>
        <p:nvGraphicFramePr>
          <p:cNvPr id="2050" name="Object 4"/>
          <p:cNvGraphicFramePr>
            <a:graphicFrameLocks noChangeAspect="1"/>
          </p:cNvGraphicFramePr>
          <p:nvPr/>
        </p:nvGraphicFramePr>
        <p:xfrm>
          <a:off x="3851275" y="2098675"/>
          <a:ext cx="4824413" cy="4105275"/>
        </p:xfrm>
        <a:graphic>
          <a:graphicData uri="http://schemas.openxmlformats.org/presentationml/2006/ole">
            <mc:AlternateContent xmlns:mc="http://schemas.openxmlformats.org/markup-compatibility/2006">
              <mc:Choice xmlns:v="urn:schemas-microsoft-com:vml" Requires="v">
                <p:oleObj spid="_x0000_s2053" name="位图图像" r:id="rId3" imgW="4401164" imgH="3400900" progId="PBrush">
                  <p:embed/>
                </p:oleObj>
              </mc:Choice>
              <mc:Fallback>
                <p:oleObj name="位图图像" r:id="rId3" imgW="4401164" imgH="3400900"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2098675"/>
                        <a:ext cx="4824413" cy="4105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2354" name="Rectangle 2"/>
          <p:cNvSpPr>
            <a:spLocks noGrp="1" noChangeArrowheads="1"/>
          </p:cNvSpPr>
          <p:nvPr>
            <p:ph type="title"/>
          </p:nvPr>
        </p:nvSpPr>
        <p:spPr>
          <a:xfrm>
            <a:off x="685800" y="358775"/>
            <a:ext cx="7772400" cy="1143000"/>
          </a:xfrm>
        </p:spPr>
        <p:txBody>
          <a:bodyPr/>
          <a:lstStyle/>
          <a:p>
            <a:pPr eaLnBrk="1" hangingPunct="1">
              <a:defRPr/>
            </a:pPr>
            <a:r>
              <a:rPr lang="zh-CN" altLang="en-US" smtClean="0"/>
              <a:t>数组作为函数的参数小结</a:t>
            </a:r>
          </a:p>
        </p:txBody>
      </p:sp>
      <p:sp>
        <p:nvSpPr>
          <p:cNvPr id="35843" name="Rectangle 3"/>
          <p:cNvSpPr>
            <a:spLocks noGrp="1" noChangeArrowheads="1"/>
          </p:cNvSpPr>
          <p:nvPr>
            <p:ph type="body" idx="1"/>
          </p:nvPr>
        </p:nvSpPr>
        <p:spPr>
          <a:xfrm>
            <a:off x="366713" y="1785938"/>
            <a:ext cx="8256587" cy="4516437"/>
          </a:xfrm>
        </p:spPr>
        <p:txBody>
          <a:bodyPr/>
          <a:lstStyle/>
          <a:p>
            <a:pPr eaLnBrk="1" hangingPunct="1">
              <a:lnSpc>
                <a:spcPct val="120000"/>
              </a:lnSpc>
            </a:pPr>
            <a:r>
              <a:rPr lang="zh-CN" altLang="en-US" sz="2800" dirty="0" smtClean="0"/>
              <a:t>可以将整个数组传递给函数，这时实际参数用的是</a:t>
            </a:r>
            <a:r>
              <a:rPr lang="zh-CN" altLang="en-US" sz="2800" dirty="0" smtClean="0">
                <a:solidFill>
                  <a:srgbClr val="FFC000"/>
                </a:solidFill>
              </a:rPr>
              <a:t>数组名</a:t>
            </a:r>
            <a:r>
              <a:rPr lang="zh-CN" altLang="en-US" sz="2800" dirty="0" smtClean="0"/>
              <a:t>。</a:t>
            </a:r>
          </a:p>
          <a:p>
            <a:pPr eaLnBrk="1" hangingPunct="1">
              <a:lnSpc>
                <a:spcPct val="120000"/>
              </a:lnSpc>
            </a:pPr>
            <a:r>
              <a:rPr lang="zh-CN" altLang="en-US" sz="2800" dirty="0" smtClean="0"/>
              <a:t>数组传递的实质是传递地址。把实际参数中的数组首地址作为形式参数中的数组的首地址</a:t>
            </a:r>
          </a:p>
          <a:p>
            <a:pPr eaLnBrk="1" hangingPunct="1">
              <a:lnSpc>
                <a:spcPct val="120000"/>
              </a:lnSpc>
            </a:pPr>
            <a:r>
              <a:rPr lang="zh-CN" altLang="en-US" sz="2800" dirty="0" smtClean="0"/>
              <a:t>数组在函数中的定义：函数原型应该体现参数是一个数组，所以用无数组大小定义的</a:t>
            </a:r>
            <a:r>
              <a:rPr lang="zh-CN" altLang="en-US" sz="2800" dirty="0" smtClean="0">
                <a:solidFill>
                  <a:srgbClr val="FFC000"/>
                </a:solidFill>
              </a:rPr>
              <a:t>方括号</a:t>
            </a:r>
            <a:r>
              <a:rPr lang="zh-CN" altLang="en-US" sz="2800" dirty="0" smtClean="0"/>
              <a:t>表示数组。</a:t>
            </a:r>
          </a:p>
          <a:p>
            <a:pPr eaLnBrk="1" hangingPunct="1">
              <a:lnSpc>
                <a:spcPct val="120000"/>
              </a:lnSpc>
            </a:pPr>
            <a:r>
              <a:rPr lang="zh-CN" altLang="en-US" sz="2800" dirty="0" smtClean="0"/>
              <a:t>对形式参数数组指定规模是没有意义的。</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8482" name="Rectangle 2"/>
          <p:cNvSpPr>
            <a:spLocks noGrp="1" noChangeArrowheads="1"/>
          </p:cNvSpPr>
          <p:nvPr>
            <p:ph type="title"/>
          </p:nvPr>
        </p:nvSpPr>
        <p:spPr>
          <a:xfrm>
            <a:off x="685800" y="428625"/>
            <a:ext cx="7772400" cy="1143000"/>
          </a:xfrm>
        </p:spPr>
        <p:txBody>
          <a:bodyPr/>
          <a:lstStyle/>
          <a:p>
            <a:pPr eaLnBrk="1" hangingPunct="1">
              <a:defRPr/>
            </a:pPr>
            <a:r>
              <a:rPr lang="zh-CN" altLang="en-US" smtClean="0"/>
              <a:t>第</a:t>
            </a:r>
            <a:r>
              <a:rPr lang="en-US" altLang="zh-CN" smtClean="0"/>
              <a:t>6</a:t>
            </a:r>
            <a:r>
              <a:rPr lang="zh-CN" altLang="en-US" smtClean="0"/>
              <a:t>章 过程封装－－函数</a:t>
            </a:r>
          </a:p>
        </p:txBody>
      </p:sp>
      <p:sp>
        <p:nvSpPr>
          <p:cNvPr id="36867" name="Rectangle 3"/>
          <p:cNvSpPr>
            <a:spLocks noGrp="1" noChangeArrowheads="1"/>
          </p:cNvSpPr>
          <p:nvPr>
            <p:ph type="body" idx="1"/>
          </p:nvPr>
        </p:nvSpPr>
        <p:spPr>
          <a:xfrm>
            <a:off x="355600" y="1952625"/>
            <a:ext cx="3570288" cy="4143375"/>
          </a:xfrm>
        </p:spPr>
        <p:txBody>
          <a:bodyPr/>
          <a:lstStyle/>
          <a:p>
            <a:pPr eaLnBrk="1" hangingPunct="1">
              <a:lnSpc>
                <a:spcPct val="110000"/>
              </a:lnSpc>
            </a:pPr>
            <a:r>
              <a:rPr lang="zh-CN" altLang="en-US" sz="2800" smtClean="0"/>
              <a:t>函数</a:t>
            </a:r>
          </a:p>
          <a:p>
            <a:pPr eaLnBrk="1" hangingPunct="1">
              <a:lnSpc>
                <a:spcPct val="110000"/>
              </a:lnSpc>
            </a:pPr>
            <a:r>
              <a:rPr lang="zh-CN" altLang="en-US" sz="2800" smtClean="0"/>
              <a:t>自己编写函数</a:t>
            </a:r>
          </a:p>
          <a:p>
            <a:pPr eaLnBrk="1" hangingPunct="1">
              <a:lnSpc>
                <a:spcPct val="110000"/>
              </a:lnSpc>
            </a:pPr>
            <a:r>
              <a:rPr lang="zh-CN" altLang="en-US" sz="2800" smtClean="0"/>
              <a:t>函数的使用</a:t>
            </a:r>
          </a:p>
          <a:p>
            <a:pPr eaLnBrk="1" hangingPunct="1">
              <a:lnSpc>
                <a:spcPct val="110000"/>
              </a:lnSpc>
            </a:pPr>
            <a:r>
              <a:rPr lang="zh-CN" altLang="en-US" sz="2800" smtClean="0"/>
              <a:t>数组作为参数</a:t>
            </a:r>
          </a:p>
          <a:p>
            <a:pPr eaLnBrk="1" hangingPunct="1">
              <a:lnSpc>
                <a:spcPct val="110000"/>
              </a:lnSpc>
            </a:pPr>
            <a:r>
              <a:rPr lang="zh-CN" altLang="en-US" sz="2800" smtClean="0"/>
              <a:t>带默认值的函数</a:t>
            </a:r>
          </a:p>
          <a:p>
            <a:pPr eaLnBrk="1" hangingPunct="1">
              <a:lnSpc>
                <a:spcPct val="110000"/>
              </a:lnSpc>
            </a:pPr>
            <a:r>
              <a:rPr lang="zh-CN" altLang="en-US" sz="2800" smtClean="0"/>
              <a:t>内联函数</a:t>
            </a:r>
          </a:p>
        </p:txBody>
      </p:sp>
      <p:sp>
        <p:nvSpPr>
          <p:cNvPr id="36868" name="AutoShape 4"/>
          <p:cNvSpPr>
            <a:spLocks noChangeArrowheads="1"/>
          </p:cNvSpPr>
          <p:nvPr/>
        </p:nvSpPr>
        <p:spPr bwMode="auto">
          <a:xfrm rot="-5400000" flipH="1" flipV="1">
            <a:off x="3548063" y="20367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36869" name="AutoShape 5"/>
          <p:cNvSpPr>
            <a:spLocks noChangeArrowheads="1"/>
          </p:cNvSpPr>
          <p:nvPr/>
        </p:nvSpPr>
        <p:spPr bwMode="auto">
          <a:xfrm rot="-5400000" flipH="1" flipV="1">
            <a:off x="3576638" y="31527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36870" name="AutoShape 6"/>
          <p:cNvSpPr>
            <a:spLocks noChangeArrowheads="1"/>
          </p:cNvSpPr>
          <p:nvPr/>
        </p:nvSpPr>
        <p:spPr bwMode="auto">
          <a:xfrm rot="-5400000" flipH="1" flipV="1">
            <a:off x="3548063" y="25796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36871" name="AutoShape 7"/>
          <p:cNvSpPr>
            <a:spLocks noChangeArrowheads="1"/>
          </p:cNvSpPr>
          <p:nvPr/>
        </p:nvSpPr>
        <p:spPr bwMode="auto">
          <a:xfrm rot="-5400000" flipH="1" flipV="1">
            <a:off x="3602038" y="37211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36872" name="AutoShape 8"/>
          <p:cNvSpPr>
            <a:spLocks noChangeArrowheads="1"/>
          </p:cNvSpPr>
          <p:nvPr/>
        </p:nvSpPr>
        <p:spPr bwMode="auto">
          <a:xfrm rot="-5400000" flipH="1" flipV="1">
            <a:off x="3602038" y="4252913"/>
            <a:ext cx="304800" cy="457200"/>
          </a:xfrm>
          <a:prstGeom prst="triangle">
            <a:avLst>
              <a:gd name="adj" fmla="val 50000"/>
            </a:avLst>
          </a:prstGeom>
          <a:solidFill>
            <a:srgbClr val="FF0000"/>
          </a:solidFill>
          <a:ln w="9525">
            <a:solidFill>
              <a:srgbClr val="B2B2B2"/>
            </a:solidFill>
            <a:miter lim="800000"/>
            <a:headEnd/>
            <a:tailEnd/>
          </a:ln>
        </p:spPr>
        <p:txBody>
          <a:bodyPr wrap="none" anchor="ctr"/>
          <a:lstStyle/>
          <a:p>
            <a:endParaRPr lang="zh-CN" altLang="en-US"/>
          </a:p>
        </p:txBody>
      </p:sp>
      <p:sp>
        <p:nvSpPr>
          <p:cNvPr id="36873" name="AutoShape 9"/>
          <p:cNvSpPr>
            <a:spLocks noChangeArrowheads="1"/>
          </p:cNvSpPr>
          <p:nvPr/>
        </p:nvSpPr>
        <p:spPr bwMode="auto">
          <a:xfrm rot="-5400000" flipH="1" flipV="1">
            <a:off x="3602038" y="4821238"/>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6874" name="Rectangle 10"/>
          <p:cNvSpPr>
            <a:spLocks noChangeArrowheads="1"/>
          </p:cNvSpPr>
          <p:nvPr/>
        </p:nvSpPr>
        <p:spPr bwMode="auto">
          <a:xfrm>
            <a:off x="4675188" y="1952625"/>
            <a:ext cx="3338512" cy="4143375"/>
          </a:xfrm>
          <a:prstGeom prst="rect">
            <a:avLst/>
          </a:prstGeom>
          <a:noFill/>
          <a:ln w="9525">
            <a:noFill/>
            <a:miter lim="800000"/>
            <a:headEnd/>
            <a:tailEnd/>
          </a:ln>
        </p:spPr>
        <p:txBody>
          <a:bodyPr/>
          <a:lstStyle/>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重载函数</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函数</a:t>
            </a:r>
            <a:r>
              <a:rPr lang="zh-CN" altLang="en-US" b="1" dirty="0" smtClean="0">
                <a:latin typeface="Times New Roman" pitchFamily="18" charset="0"/>
                <a:ea typeface="楷体_GB2312" pitchFamily="49" charset="-122"/>
              </a:rPr>
              <a:t>模板</a:t>
            </a:r>
            <a:endParaRPr lang="zh-CN" altLang="en-US" b="1" dirty="0">
              <a:latin typeface="Times New Roman" pitchFamily="18" charset="0"/>
              <a:ea typeface="楷体_GB2312" pitchFamily="49" charset="-122"/>
            </a:endParaRP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变量的作用域</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变量的存储类别</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递归函数</a:t>
            </a:r>
          </a:p>
        </p:txBody>
      </p:sp>
      <p:sp>
        <p:nvSpPr>
          <p:cNvPr id="36875" name="AutoShape 11"/>
          <p:cNvSpPr>
            <a:spLocks noChangeArrowheads="1"/>
          </p:cNvSpPr>
          <p:nvPr/>
        </p:nvSpPr>
        <p:spPr bwMode="auto">
          <a:xfrm rot="-5400000" flipH="1" flipV="1">
            <a:off x="8051800" y="26098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6876" name="AutoShape 12"/>
          <p:cNvSpPr>
            <a:spLocks noChangeArrowheads="1"/>
          </p:cNvSpPr>
          <p:nvPr/>
        </p:nvSpPr>
        <p:spPr bwMode="auto">
          <a:xfrm rot="-5400000" flipH="1" flipV="1">
            <a:off x="8023225" y="203676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6877" name="AutoShape 13"/>
          <p:cNvSpPr>
            <a:spLocks noChangeArrowheads="1"/>
          </p:cNvSpPr>
          <p:nvPr/>
        </p:nvSpPr>
        <p:spPr bwMode="auto">
          <a:xfrm rot="-5400000" flipH="1" flipV="1">
            <a:off x="8077200" y="31273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6878" name="AutoShape 14"/>
          <p:cNvSpPr>
            <a:spLocks noChangeArrowheads="1"/>
          </p:cNvSpPr>
          <p:nvPr/>
        </p:nvSpPr>
        <p:spPr bwMode="auto">
          <a:xfrm rot="-5400000" flipH="1" flipV="1">
            <a:off x="8077200" y="3709988"/>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36879" name="AutoShape 15"/>
          <p:cNvSpPr>
            <a:spLocks noChangeArrowheads="1"/>
          </p:cNvSpPr>
          <p:nvPr/>
        </p:nvSpPr>
        <p:spPr bwMode="auto">
          <a:xfrm rot="-5400000" flipH="1" flipV="1">
            <a:off x="8077200" y="42402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9506" name="Rectangle 2"/>
          <p:cNvSpPr>
            <a:spLocks noGrp="1" noChangeArrowheads="1"/>
          </p:cNvSpPr>
          <p:nvPr>
            <p:ph type="title"/>
          </p:nvPr>
        </p:nvSpPr>
        <p:spPr>
          <a:xfrm>
            <a:off x="3059113" y="260350"/>
            <a:ext cx="3154362" cy="914400"/>
          </a:xfrm>
        </p:spPr>
        <p:txBody>
          <a:bodyPr/>
          <a:lstStyle/>
          <a:p>
            <a:pPr eaLnBrk="1" hangingPunct="1">
              <a:defRPr/>
            </a:pPr>
            <a:r>
              <a:rPr lang="zh-CN" altLang="en-US" smtClean="0"/>
              <a:t>默认参数</a:t>
            </a:r>
          </a:p>
        </p:txBody>
      </p:sp>
      <p:sp>
        <p:nvSpPr>
          <p:cNvPr id="37891" name="Rectangle 3"/>
          <p:cNvSpPr>
            <a:spLocks noGrp="1" noChangeArrowheads="1"/>
          </p:cNvSpPr>
          <p:nvPr>
            <p:ph type="body" idx="1"/>
          </p:nvPr>
        </p:nvSpPr>
        <p:spPr>
          <a:xfrm>
            <a:off x="360363" y="1317625"/>
            <a:ext cx="8262937" cy="4424363"/>
          </a:xfrm>
        </p:spPr>
        <p:txBody>
          <a:bodyPr/>
          <a:lstStyle/>
          <a:p>
            <a:pPr eaLnBrk="1" hangingPunct="1">
              <a:lnSpc>
                <a:spcPct val="120000"/>
              </a:lnSpc>
            </a:pPr>
            <a:r>
              <a:rPr lang="zh-CN" altLang="en-US" sz="2400" smtClean="0"/>
              <a:t>对于某些函数，程序往往会用一些固定的值去调用它</a:t>
            </a:r>
            <a:r>
              <a:rPr lang="en-US" altLang="zh-CN" sz="2400" smtClean="0"/>
              <a:t>.</a:t>
            </a:r>
            <a:r>
              <a:rPr lang="zh-CN" altLang="en-US" sz="2400" smtClean="0"/>
              <a:t>例如对于以某种数制输出整型数的函数</a:t>
            </a:r>
            <a:r>
              <a:rPr lang="en-US" altLang="zh-CN" sz="2400" smtClean="0"/>
              <a:t>print</a:t>
            </a:r>
            <a:r>
              <a:rPr lang="zh-CN" altLang="en-US" sz="2400" smtClean="0"/>
              <a:t>：</a:t>
            </a:r>
          </a:p>
          <a:p>
            <a:pPr lvl="1" eaLnBrk="1" hangingPunct="1">
              <a:lnSpc>
                <a:spcPct val="120000"/>
              </a:lnSpc>
              <a:buFont typeface="Wingdings" pitchFamily="2" charset="2"/>
              <a:buNone/>
            </a:pPr>
            <a:r>
              <a:rPr lang="en-US" altLang="zh-CN" sz="2400" smtClean="0"/>
              <a:t>void print(int value, int base);</a:t>
            </a:r>
          </a:p>
          <a:p>
            <a:pPr lvl="1" eaLnBrk="1" hangingPunct="1">
              <a:lnSpc>
                <a:spcPct val="120000"/>
              </a:lnSpc>
              <a:buFont typeface="Wingdings" pitchFamily="2" charset="2"/>
              <a:buNone/>
            </a:pPr>
            <a:r>
              <a:rPr lang="zh-CN" altLang="en-US" sz="2400" smtClean="0"/>
              <a:t>在大多数情况下都是以十进制输出，因此</a:t>
            </a:r>
            <a:r>
              <a:rPr lang="en-US" altLang="zh-CN" sz="2400" smtClean="0"/>
              <a:t>base</a:t>
            </a:r>
            <a:r>
              <a:rPr lang="zh-CN" altLang="en-US" sz="2400" smtClean="0"/>
              <a:t>的值总是为</a:t>
            </a:r>
            <a:r>
              <a:rPr lang="en-US" altLang="zh-CN" sz="2400" smtClean="0"/>
              <a:t>10</a:t>
            </a:r>
            <a:r>
              <a:rPr lang="zh-CN" altLang="en-US" sz="2400" smtClean="0"/>
              <a:t>。 </a:t>
            </a:r>
          </a:p>
          <a:p>
            <a:pPr eaLnBrk="1" hangingPunct="1">
              <a:lnSpc>
                <a:spcPct val="120000"/>
              </a:lnSpc>
            </a:pPr>
            <a:r>
              <a:rPr lang="en-US" altLang="zh-CN" sz="2400" smtClean="0"/>
              <a:t>C++</a:t>
            </a:r>
            <a:r>
              <a:rPr lang="zh-CN" altLang="en-US" sz="2400" smtClean="0"/>
              <a:t>在定义或声明函数时可以为函数的某个参数指定默认值。当调用函数时没有为它指定实际参数时，系统自动将默认值赋给形式参数。例如，可以将</a:t>
            </a:r>
            <a:r>
              <a:rPr lang="en-US" altLang="zh-CN" sz="2400" smtClean="0"/>
              <a:t>print</a:t>
            </a:r>
            <a:r>
              <a:rPr lang="zh-CN" altLang="en-US" sz="2400" smtClean="0"/>
              <a:t>函数声明为</a:t>
            </a:r>
          </a:p>
          <a:p>
            <a:pPr eaLnBrk="1" hangingPunct="1">
              <a:lnSpc>
                <a:spcPct val="120000"/>
              </a:lnSpc>
              <a:buFont typeface="Wingdings" pitchFamily="2" charset="2"/>
              <a:buNone/>
            </a:pPr>
            <a:r>
              <a:rPr lang="zh-CN" altLang="en-US" sz="2400" smtClean="0"/>
              <a:t>       </a:t>
            </a:r>
            <a:r>
              <a:rPr lang="en-US" altLang="zh-CN" sz="2400" smtClean="0"/>
              <a:t>void print(int value, int base=10);</a:t>
            </a:r>
          </a:p>
          <a:p>
            <a:pPr eaLnBrk="1" hangingPunct="1">
              <a:lnSpc>
                <a:spcPct val="120000"/>
              </a:lnSpc>
              <a:buFont typeface="Wingdings" pitchFamily="2" charset="2"/>
              <a:buNone/>
            </a:pPr>
            <a:r>
              <a:rPr lang="en-US" altLang="zh-CN" sz="2400" smtClean="0"/>
              <a:t>       </a:t>
            </a:r>
            <a:r>
              <a:rPr lang="zh-CN" altLang="en-US" sz="2400" smtClean="0"/>
              <a:t>调用</a:t>
            </a:r>
            <a:r>
              <a:rPr lang="en-US" altLang="zh-CN" sz="2400" smtClean="0"/>
              <a:t>print(20)  </a:t>
            </a:r>
            <a:r>
              <a:rPr lang="zh-CN" altLang="en-US" sz="2400" smtClean="0"/>
              <a:t>等价于 </a:t>
            </a:r>
            <a:r>
              <a:rPr lang="en-US" altLang="zh-CN" sz="2400" smtClean="0"/>
              <a:t>print(20, 10)</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0530" name="Rectangle 2"/>
          <p:cNvSpPr>
            <a:spLocks noGrp="1" noChangeArrowheads="1"/>
          </p:cNvSpPr>
          <p:nvPr>
            <p:ph type="title"/>
          </p:nvPr>
        </p:nvSpPr>
        <p:spPr>
          <a:xfrm>
            <a:off x="609600" y="228600"/>
            <a:ext cx="7772400" cy="1143000"/>
          </a:xfrm>
        </p:spPr>
        <p:txBody>
          <a:bodyPr/>
          <a:lstStyle/>
          <a:p>
            <a:pPr eaLnBrk="1" hangingPunct="1">
              <a:defRPr/>
            </a:pPr>
            <a:r>
              <a:rPr lang="zh-CN" altLang="en-US" smtClean="0">
                <a:latin typeface="仿宋_GB2312" pitchFamily="49" charset="-122"/>
              </a:rPr>
              <a:t>带有默认参数的函数的使用</a:t>
            </a:r>
          </a:p>
        </p:txBody>
      </p:sp>
      <p:sp>
        <p:nvSpPr>
          <p:cNvPr id="38915" name="Rectangle 3"/>
          <p:cNvSpPr>
            <a:spLocks noGrp="1" noChangeArrowheads="1"/>
          </p:cNvSpPr>
          <p:nvPr>
            <p:ph type="body" idx="1"/>
          </p:nvPr>
        </p:nvSpPr>
        <p:spPr>
          <a:xfrm>
            <a:off x="304800" y="1268413"/>
            <a:ext cx="8686800" cy="5360987"/>
          </a:xfrm>
        </p:spPr>
        <p:txBody>
          <a:bodyPr/>
          <a:lstStyle/>
          <a:p>
            <a:pPr marL="342900" indent="-342900" eaLnBrk="1" hangingPunct="1">
              <a:lnSpc>
                <a:spcPct val="120000"/>
              </a:lnSpc>
              <a:buFont typeface="Wingdings" pitchFamily="2" charset="2"/>
              <a:buNone/>
            </a:pPr>
            <a:r>
              <a:rPr lang="en-US" altLang="zh-CN" smtClean="0">
                <a:latin typeface="仿宋_GB2312" pitchFamily="49" charset="-122"/>
              </a:rPr>
              <a:t> C++</a:t>
            </a:r>
            <a:r>
              <a:rPr lang="zh-CN" altLang="en-US" smtClean="0">
                <a:latin typeface="仿宋_GB2312" pitchFamily="49" charset="-122"/>
              </a:rPr>
              <a:t>在说明函数原型时，可以为一个或多个参数指定缺省值。调用此函数时，若缺省某一参数，</a:t>
            </a:r>
            <a:r>
              <a:rPr lang="en-US" altLang="zh-CN" smtClean="0">
                <a:latin typeface="仿宋_GB2312" pitchFamily="49" charset="-122"/>
              </a:rPr>
              <a:t>C++</a:t>
            </a:r>
            <a:r>
              <a:rPr lang="zh-CN" altLang="en-US" smtClean="0">
                <a:latin typeface="仿宋_GB2312" pitchFamily="49" charset="-122"/>
              </a:rPr>
              <a:t>自动以缺省值作为此参数的值。如：</a:t>
            </a:r>
          </a:p>
          <a:p>
            <a:pPr marL="342900" indent="-342900" eaLnBrk="1" hangingPunct="1">
              <a:lnSpc>
                <a:spcPct val="120000"/>
              </a:lnSpc>
              <a:buFont typeface="Wingdings" pitchFamily="2" charset="2"/>
              <a:buNone/>
            </a:pPr>
            <a:r>
              <a:rPr lang="zh-CN" altLang="en-US" smtClean="0">
                <a:latin typeface="仿宋_GB2312" pitchFamily="49" charset="-122"/>
              </a:rPr>
              <a:t>     </a:t>
            </a:r>
            <a:r>
              <a:rPr lang="en-US" altLang="zh-CN" smtClean="0">
                <a:latin typeface="仿宋_GB2312" pitchFamily="49" charset="-122"/>
              </a:rPr>
              <a:t>int special(int x=2, float y=1.5)</a:t>
            </a:r>
          </a:p>
          <a:p>
            <a:pPr marL="342900" indent="-342900" eaLnBrk="1" hangingPunct="1">
              <a:lnSpc>
                <a:spcPct val="120000"/>
              </a:lnSpc>
              <a:buFont typeface="Wingdings" pitchFamily="2" charset="2"/>
              <a:buNone/>
            </a:pPr>
            <a:r>
              <a:rPr lang="en-US" altLang="zh-CN" smtClean="0">
                <a:latin typeface="仿宋_GB2312" pitchFamily="49" charset="-122"/>
              </a:rPr>
              <a:t> </a:t>
            </a:r>
            <a:r>
              <a:rPr lang="zh-CN" altLang="en-US" smtClean="0">
                <a:latin typeface="仿宋_GB2312" pitchFamily="49" charset="-122"/>
              </a:rPr>
              <a:t>调用时可用：</a:t>
            </a:r>
          </a:p>
          <a:p>
            <a:pPr marL="342900" indent="-342900" eaLnBrk="1" hangingPunct="1">
              <a:lnSpc>
                <a:spcPct val="120000"/>
              </a:lnSpc>
              <a:buFont typeface="Wingdings" pitchFamily="2" charset="2"/>
              <a:buNone/>
            </a:pPr>
            <a:r>
              <a:rPr lang="zh-CN" altLang="en-US" smtClean="0">
                <a:latin typeface="仿宋_GB2312" pitchFamily="49" charset="-122"/>
              </a:rPr>
              <a:t>     </a:t>
            </a:r>
            <a:r>
              <a:rPr lang="en-US" altLang="zh-CN" smtClean="0">
                <a:latin typeface="仿宋_GB2312" pitchFamily="49" charset="-122"/>
              </a:rPr>
              <a:t>special(5,3.2) //x=5; y=3.2</a:t>
            </a:r>
          </a:p>
          <a:p>
            <a:pPr marL="342900" indent="-342900" eaLnBrk="1" hangingPunct="1">
              <a:lnSpc>
                <a:spcPct val="120000"/>
              </a:lnSpc>
              <a:buFont typeface="Wingdings" pitchFamily="2" charset="2"/>
              <a:buNone/>
            </a:pPr>
            <a:r>
              <a:rPr lang="en-US" altLang="zh-CN" smtClean="0">
                <a:latin typeface="仿宋_GB2312" pitchFamily="49" charset="-122"/>
              </a:rPr>
              <a:t>     special(6)     //x=6; y=1.5</a:t>
            </a:r>
          </a:p>
          <a:p>
            <a:pPr marL="342900" indent="-342900" eaLnBrk="1" hangingPunct="1">
              <a:lnSpc>
                <a:spcPct val="120000"/>
              </a:lnSpc>
              <a:buFont typeface="Wingdings" pitchFamily="2" charset="2"/>
              <a:buNone/>
            </a:pPr>
            <a:r>
              <a:rPr lang="en-US" altLang="zh-CN" smtClean="0">
                <a:latin typeface="仿宋_GB2312" pitchFamily="49" charset="-122"/>
              </a:rPr>
              <a:t>     special( )     //x=2; y=1.5</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1554" name="Rectangle 2"/>
          <p:cNvSpPr>
            <a:spLocks noGrp="1" noChangeArrowheads="1"/>
          </p:cNvSpPr>
          <p:nvPr>
            <p:ph type="title"/>
          </p:nvPr>
        </p:nvSpPr>
        <p:spPr>
          <a:xfrm>
            <a:off x="684213" y="404813"/>
            <a:ext cx="7772400" cy="1143000"/>
          </a:xfrm>
        </p:spPr>
        <p:txBody>
          <a:bodyPr/>
          <a:lstStyle/>
          <a:p>
            <a:pPr eaLnBrk="1" hangingPunct="1">
              <a:lnSpc>
                <a:spcPct val="120000"/>
              </a:lnSpc>
              <a:defRPr/>
            </a:pPr>
            <a:r>
              <a:rPr lang="zh-CN" altLang="en-US" smtClean="0">
                <a:latin typeface="仿宋_GB2312" pitchFamily="49" charset="-122"/>
              </a:rPr>
              <a:t>带有默认参数的函数</a:t>
            </a:r>
            <a:br>
              <a:rPr lang="zh-CN" altLang="en-US" smtClean="0">
                <a:latin typeface="仿宋_GB2312" pitchFamily="49" charset="-122"/>
              </a:rPr>
            </a:br>
            <a:r>
              <a:rPr lang="en-US" altLang="zh-CN" sz="4000" smtClean="0">
                <a:latin typeface="Times New Roman"/>
              </a:rPr>
              <a:t>—</a:t>
            </a:r>
            <a:r>
              <a:rPr lang="zh-CN" altLang="en-US" sz="4000" smtClean="0">
                <a:latin typeface="仿宋_GB2312" pitchFamily="49" charset="-122"/>
              </a:rPr>
              <a:t>注意事项</a:t>
            </a:r>
          </a:p>
        </p:txBody>
      </p:sp>
      <p:sp>
        <p:nvSpPr>
          <p:cNvPr id="39939" name="Rectangle 3"/>
          <p:cNvSpPr>
            <a:spLocks noGrp="1" noChangeArrowheads="1"/>
          </p:cNvSpPr>
          <p:nvPr>
            <p:ph type="body" idx="1"/>
          </p:nvPr>
        </p:nvSpPr>
        <p:spPr>
          <a:xfrm>
            <a:off x="685800" y="1981200"/>
            <a:ext cx="7989888" cy="4687888"/>
          </a:xfrm>
        </p:spPr>
        <p:txBody>
          <a:bodyPr/>
          <a:lstStyle/>
          <a:p>
            <a:pPr eaLnBrk="1" hangingPunct="1">
              <a:lnSpc>
                <a:spcPct val="120000"/>
              </a:lnSpc>
            </a:pPr>
            <a:r>
              <a:rPr lang="zh-CN" altLang="en-US" smtClean="0">
                <a:latin typeface="仿宋_GB2312" pitchFamily="49" charset="-122"/>
              </a:rPr>
              <a:t>缺省参数无论有几个，都必须放在参数序列的最后，</a:t>
            </a:r>
          </a:p>
          <a:p>
            <a:pPr eaLnBrk="1" hangingPunct="1">
              <a:lnSpc>
                <a:spcPct val="120000"/>
              </a:lnSpc>
              <a:buFont typeface="Wingdings" pitchFamily="2" charset="2"/>
              <a:buNone/>
            </a:pPr>
            <a:r>
              <a:rPr lang="zh-CN" altLang="en-US" smtClean="0">
                <a:latin typeface="仿宋_GB2312" pitchFamily="49" charset="-122"/>
              </a:rPr>
              <a:t>   例如：</a:t>
            </a:r>
            <a:r>
              <a:rPr lang="en-US" altLang="zh-CN" smtClean="0">
                <a:latin typeface="仿宋_GB2312" pitchFamily="49" charset="-122"/>
              </a:rPr>
              <a:t>Int SaveName (char *first, Char second=</a:t>
            </a:r>
            <a:r>
              <a:rPr lang="en-US" altLang="zh-CN" smtClean="0"/>
              <a:t>””</a:t>
            </a:r>
            <a:r>
              <a:rPr lang="en-US" altLang="zh-CN" smtClean="0">
                <a:latin typeface="仿宋_GB2312" pitchFamily="49" charset="-122"/>
              </a:rPr>
              <a:t>,char *third=</a:t>
            </a:r>
            <a:r>
              <a:rPr lang="en-US" altLang="zh-CN" smtClean="0"/>
              <a:t>””</a:t>
            </a:r>
            <a:r>
              <a:rPr lang="en-US" altLang="zh-CN" smtClean="0">
                <a:latin typeface="仿宋_GB2312" pitchFamily="49" charset="-122"/>
              </a:rPr>
              <a:t>, char *fouth=</a:t>
            </a:r>
            <a:r>
              <a:rPr lang="en-US" altLang="zh-CN" smtClean="0"/>
              <a:t>””</a:t>
            </a:r>
            <a:r>
              <a:rPr lang="en-US" altLang="zh-CN" smtClean="0">
                <a:latin typeface="仿宋_GB2312" pitchFamily="49" charset="-122"/>
              </a:rPr>
              <a:t>);</a:t>
            </a:r>
          </a:p>
          <a:p>
            <a:pPr eaLnBrk="1" hangingPunct="1">
              <a:lnSpc>
                <a:spcPct val="120000"/>
              </a:lnSpc>
            </a:pPr>
            <a:r>
              <a:rPr lang="zh-CN" altLang="en-US" smtClean="0">
                <a:latin typeface="仿宋_GB2312" pitchFamily="49" charset="-122"/>
              </a:rPr>
              <a:t>在函数调用时，若某个参数省略，则其后的参数皆应省略而取其缺省值</a:t>
            </a:r>
            <a:endParaRPr lang="zh-CN"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2578" name="Rectangle 2"/>
          <p:cNvSpPr>
            <a:spLocks noGrp="1" noChangeArrowheads="1"/>
          </p:cNvSpPr>
          <p:nvPr>
            <p:ph type="title"/>
          </p:nvPr>
        </p:nvSpPr>
        <p:spPr>
          <a:xfrm>
            <a:off x="685800" y="317500"/>
            <a:ext cx="7772400" cy="1143000"/>
          </a:xfrm>
        </p:spPr>
        <p:txBody>
          <a:bodyPr/>
          <a:lstStyle/>
          <a:p>
            <a:pPr eaLnBrk="1" hangingPunct="1">
              <a:defRPr/>
            </a:pPr>
            <a:r>
              <a:rPr lang="zh-CN" altLang="en-US" sz="4000" smtClean="0">
                <a:latin typeface="仿宋_GB2312" pitchFamily="49" charset="-122"/>
              </a:rPr>
              <a:t>带有默认参数的函数</a:t>
            </a:r>
            <a:br>
              <a:rPr lang="zh-CN" altLang="en-US" sz="4000" smtClean="0">
                <a:latin typeface="仿宋_GB2312" pitchFamily="49" charset="-122"/>
              </a:rPr>
            </a:br>
            <a:r>
              <a:rPr lang="en-US" altLang="zh-CN" sz="3600" smtClean="0">
                <a:latin typeface="Times New Roman"/>
              </a:rPr>
              <a:t>—</a:t>
            </a:r>
            <a:r>
              <a:rPr lang="zh-CN" altLang="en-US" sz="3600" smtClean="0">
                <a:latin typeface="仿宋_GB2312" pitchFamily="49" charset="-122"/>
              </a:rPr>
              <a:t>注意事项</a:t>
            </a:r>
          </a:p>
        </p:txBody>
      </p:sp>
      <p:sp>
        <p:nvSpPr>
          <p:cNvPr id="40963" name="Rectangle 3"/>
          <p:cNvSpPr>
            <a:spLocks noGrp="1" noChangeArrowheads="1"/>
          </p:cNvSpPr>
          <p:nvPr>
            <p:ph type="body" idx="1"/>
          </p:nvPr>
        </p:nvSpPr>
        <p:spPr>
          <a:xfrm>
            <a:off x="508000" y="1689100"/>
            <a:ext cx="8456613" cy="4978400"/>
          </a:xfrm>
        </p:spPr>
        <p:txBody>
          <a:bodyPr/>
          <a:lstStyle/>
          <a:p>
            <a:pPr marL="609600" indent="-609600" eaLnBrk="1" hangingPunct="1">
              <a:lnSpc>
                <a:spcPct val="120000"/>
              </a:lnSpc>
            </a:pPr>
            <a:r>
              <a:rPr lang="zh-CN" altLang="en-US" sz="2800" smtClean="0"/>
              <a:t>对参数默认值的指定只有在函数声明处有意义。因为函数的默认值是提供给调用者使用的。</a:t>
            </a:r>
          </a:p>
          <a:p>
            <a:pPr marL="609600" indent="-609600" eaLnBrk="1" hangingPunct="1">
              <a:lnSpc>
                <a:spcPct val="120000"/>
              </a:lnSpc>
            </a:pPr>
            <a:r>
              <a:rPr lang="zh-CN" altLang="en-US" sz="2800" smtClean="0"/>
              <a:t>在不同的源文件中，可以对函数的参数指定不同的默认值。例如对于上面的</a:t>
            </a:r>
            <a:r>
              <a:rPr lang="en-US" altLang="zh-CN" sz="2800" smtClean="0"/>
              <a:t>print</a:t>
            </a:r>
            <a:r>
              <a:rPr lang="zh-CN" altLang="en-US" sz="2800" smtClean="0"/>
              <a:t>函数，如果在某一个功能模块中输出的大多是十进制数，那么在此功能对应的源文件中可以指定</a:t>
            </a:r>
            <a:r>
              <a:rPr lang="en-US" altLang="zh-CN" sz="2800" smtClean="0"/>
              <a:t>base</a:t>
            </a:r>
            <a:r>
              <a:rPr lang="zh-CN" altLang="en-US" sz="2800" smtClean="0"/>
              <a:t>的默认值为</a:t>
            </a:r>
            <a:r>
              <a:rPr lang="en-US" altLang="zh-CN" sz="2800" smtClean="0"/>
              <a:t>10</a:t>
            </a:r>
            <a:r>
              <a:rPr lang="zh-CN" altLang="en-US" sz="2800" smtClean="0"/>
              <a:t>。如果在另一个功能模块中经常要以二进制输出，那么在此功能模块对应的源文件中可以指定默认值是</a:t>
            </a:r>
            <a:r>
              <a:rPr lang="en-US" altLang="zh-CN" sz="2800" smtClean="0"/>
              <a:t>2</a:t>
            </a:r>
            <a:r>
              <a:rPr lang="zh-CN" altLang="en-US" sz="2800" smtClean="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02" name="Rectangle 2"/>
          <p:cNvSpPr>
            <a:spLocks noGrp="1" noChangeArrowheads="1"/>
          </p:cNvSpPr>
          <p:nvPr>
            <p:ph type="title"/>
          </p:nvPr>
        </p:nvSpPr>
        <p:spPr>
          <a:xfrm>
            <a:off x="685800" y="428625"/>
            <a:ext cx="7772400" cy="1143000"/>
          </a:xfrm>
        </p:spPr>
        <p:txBody>
          <a:bodyPr/>
          <a:lstStyle/>
          <a:p>
            <a:pPr eaLnBrk="1" hangingPunct="1">
              <a:defRPr/>
            </a:pPr>
            <a:r>
              <a:rPr lang="zh-CN" altLang="en-US" smtClean="0"/>
              <a:t>第</a:t>
            </a:r>
            <a:r>
              <a:rPr lang="en-US" altLang="zh-CN" smtClean="0"/>
              <a:t>6</a:t>
            </a:r>
            <a:r>
              <a:rPr lang="zh-CN" altLang="en-US" smtClean="0"/>
              <a:t>章 过程封装－－函数</a:t>
            </a:r>
          </a:p>
        </p:txBody>
      </p:sp>
      <p:sp>
        <p:nvSpPr>
          <p:cNvPr id="41987" name="Rectangle 3"/>
          <p:cNvSpPr>
            <a:spLocks noGrp="1" noChangeArrowheads="1"/>
          </p:cNvSpPr>
          <p:nvPr>
            <p:ph type="body" idx="1"/>
          </p:nvPr>
        </p:nvSpPr>
        <p:spPr>
          <a:xfrm>
            <a:off x="355600" y="1952625"/>
            <a:ext cx="3570288" cy="4143375"/>
          </a:xfrm>
        </p:spPr>
        <p:txBody>
          <a:bodyPr/>
          <a:lstStyle/>
          <a:p>
            <a:pPr eaLnBrk="1" hangingPunct="1">
              <a:lnSpc>
                <a:spcPct val="110000"/>
              </a:lnSpc>
            </a:pPr>
            <a:r>
              <a:rPr lang="zh-CN" altLang="en-US" sz="2800" smtClean="0"/>
              <a:t>函数</a:t>
            </a:r>
          </a:p>
          <a:p>
            <a:pPr eaLnBrk="1" hangingPunct="1">
              <a:lnSpc>
                <a:spcPct val="110000"/>
              </a:lnSpc>
            </a:pPr>
            <a:r>
              <a:rPr lang="zh-CN" altLang="en-US" sz="2800" smtClean="0"/>
              <a:t>自己编写函数</a:t>
            </a:r>
          </a:p>
          <a:p>
            <a:pPr eaLnBrk="1" hangingPunct="1">
              <a:lnSpc>
                <a:spcPct val="110000"/>
              </a:lnSpc>
            </a:pPr>
            <a:r>
              <a:rPr lang="zh-CN" altLang="en-US" sz="2800" smtClean="0"/>
              <a:t>函数的使用</a:t>
            </a:r>
          </a:p>
          <a:p>
            <a:pPr eaLnBrk="1" hangingPunct="1">
              <a:lnSpc>
                <a:spcPct val="110000"/>
              </a:lnSpc>
            </a:pPr>
            <a:r>
              <a:rPr lang="zh-CN" altLang="en-US" sz="2800" smtClean="0"/>
              <a:t>数组作为参数</a:t>
            </a:r>
          </a:p>
          <a:p>
            <a:pPr eaLnBrk="1" hangingPunct="1">
              <a:lnSpc>
                <a:spcPct val="110000"/>
              </a:lnSpc>
            </a:pPr>
            <a:r>
              <a:rPr lang="zh-CN" altLang="en-US" sz="2800" smtClean="0"/>
              <a:t>带默认值的函数</a:t>
            </a:r>
          </a:p>
          <a:p>
            <a:pPr eaLnBrk="1" hangingPunct="1">
              <a:lnSpc>
                <a:spcPct val="110000"/>
              </a:lnSpc>
            </a:pPr>
            <a:r>
              <a:rPr lang="zh-CN" altLang="en-US" sz="2800" smtClean="0"/>
              <a:t>内联函数</a:t>
            </a:r>
          </a:p>
        </p:txBody>
      </p:sp>
      <p:sp>
        <p:nvSpPr>
          <p:cNvPr id="41988" name="AutoShape 4"/>
          <p:cNvSpPr>
            <a:spLocks noChangeArrowheads="1"/>
          </p:cNvSpPr>
          <p:nvPr/>
        </p:nvSpPr>
        <p:spPr bwMode="auto">
          <a:xfrm rot="-5400000" flipH="1" flipV="1">
            <a:off x="3548063" y="20367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41989" name="AutoShape 5"/>
          <p:cNvSpPr>
            <a:spLocks noChangeArrowheads="1"/>
          </p:cNvSpPr>
          <p:nvPr/>
        </p:nvSpPr>
        <p:spPr bwMode="auto">
          <a:xfrm rot="-5400000" flipH="1" flipV="1">
            <a:off x="3576638" y="31527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41990" name="AutoShape 6"/>
          <p:cNvSpPr>
            <a:spLocks noChangeArrowheads="1"/>
          </p:cNvSpPr>
          <p:nvPr/>
        </p:nvSpPr>
        <p:spPr bwMode="auto">
          <a:xfrm rot="-5400000" flipH="1" flipV="1">
            <a:off x="3548063" y="25796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41991" name="AutoShape 7"/>
          <p:cNvSpPr>
            <a:spLocks noChangeArrowheads="1"/>
          </p:cNvSpPr>
          <p:nvPr/>
        </p:nvSpPr>
        <p:spPr bwMode="auto">
          <a:xfrm rot="-5400000" flipH="1" flipV="1">
            <a:off x="3602038" y="37211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41992" name="AutoShape 8"/>
          <p:cNvSpPr>
            <a:spLocks noChangeArrowheads="1"/>
          </p:cNvSpPr>
          <p:nvPr/>
        </p:nvSpPr>
        <p:spPr bwMode="auto">
          <a:xfrm rot="-5400000" flipH="1" flipV="1">
            <a:off x="3602038" y="42529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41993" name="AutoShape 9"/>
          <p:cNvSpPr>
            <a:spLocks noChangeArrowheads="1"/>
          </p:cNvSpPr>
          <p:nvPr/>
        </p:nvSpPr>
        <p:spPr bwMode="auto">
          <a:xfrm rot="-5400000" flipH="1" flipV="1">
            <a:off x="3602038" y="4821238"/>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41994" name="Rectangle 10"/>
          <p:cNvSpPr>
            <a:spLocks noChangeArrowheads="1"/>
          </p:cNvSpPr>
          <p:nvPr/>
        </p:nvSpPr>
        <p:spPr bwMode="auto">
          <a:xfrm>
            <a:off x="4675188" y="1952625"/>
            <a:ext cx="3338512" cy="4143375"/>
          </a:xfrm>
          <a:prstGeom prst="rect">
            <a:avLst/>
          </a:prstGeom>
          <a:noFill/>
          <a:ln w="9525">
            <a:noFill/>
            <a:miter lim="800000"/>
            <a:headEnd/>
            <a:tailEnd/>
          </a:ln>
        </p:spPr>
        <p:txBody>
          <a:bodyPr/>
          <a:lstStyle/>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重载函数</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函数</a:t>
            </a:r>
            <a:r>
              <a:rPr lang="zh-CN" altLang="en-US" b="1" dirty="0" smtClean="0">
                <a:latin typeface="Times New Roman" pitchFamily="18" charset="0"/>
                <a:ea typeface="楷体_GB2312" pitchFamily="49" charset="-122"/>
              </a:rPr>
              <a:t>模板</a:t>
            </a:r>
            <a:endParaRPr lang="zh-CN" altLang="en-US" b="1" dirty="0">
              <a:latin typeface="Times New Roman" pitchFamily="18" charset="0"/>
              <a:ea typeface="楷体_GB2312" pitchFamily="49" charset="-122"/>
            </a:endParaRP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变量的作用域</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变量的存储类别</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递归函数</a:t>
            </a:r>
          </a:p>
        </p:txBody>
      </p:sp>
      <p:sp>
        <p:nvSpPr>
          <p:cNvPr id="41995" name="AutoShape 11"/>
          <p:cNvSpPr>
            <a:spLocks noChangeArrowheads="1"/>
          </p:cNvSpPr>
          <p:nvPr/>
        </p:nvSpPr>
        <p:spPr bwMode="auto">
          <a:xfrm rot="-5400000" flipH="1" flipV="1">
            <a:off x="8051800" y="26098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996" name="AutoShape 12"/>
          <p:cNvSpPr>
            <a:spLocks noChangeArrowheads="1"/>
          </p:cNvSpPr>
          <p:nvPr/>
        </p:nvSpPr>
        <p:spPr bwMode="auto">
          <a:xfrm rot="-5400000" flipH="1" flipV="1">
            <a:off x="8023225" y="203676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997" name="AutoShape 13"/>
          <p:cNvSpPr>
            <a:spLocks noChangeArrowheads="1"/>
          </p:cNvSpPr>
          <p:nvPr/>
        </p:nvSpPr>
        <p:spPr bwMode="auto">
          <a:xfrm rot="-5400000" flipH="1" flipV="1">
            <a:off x="8077200" y="31273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998" name="AutoShape 14"/>
          <p:cNvSpPr>
            <a:spLocks noChangeArrowheads="1"/>
          </p:cNvSpPr>
          <p:nvPr/>
        </p:nvSpPr>
        <p:spPr bwMode="auto">
          <a:xfrm rot="-5400000" flipH="1" flipV="1">
            <a:off x="8077200" y="3709988"/>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999" name="AutoShape 15"/>
          <p:cNvSpPr>
            <a:spLocks noChangeArrowheads="1"/>
          </p:cNvSpPr>
          <p:nvPr/>
        </p:nvSpPr>
        <p:spPr bwMode="auto">
          <a:xfrm rot="-5400000" flipH="1" flipV="1">
            <a:off x="8077200" y="42402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4626" name="Rectangle 2"/>
          <p:cNvSpPr>
            <a:spLocks noGrp="1" noChangeArrowheads="1"/>
          </p:cNvSpPr>
          <p:nvPr>
            <p:ph type="title"/>
          </p:nvPr>
        </p:nvSpPr>
        <p:spPr>
          <a:xfrm>
            <a:off x="2700338" y="260350"/>
            <a:ext cx="3611562" cy="928688"/>
          </a:xfrm>
        </p:spPr>
        <p:txBody>
          <a:bodyPr/>
          <a:lstStyle/>
          <a:p>
            <a:pPr eaLnBrk="1" hangingPunct="1">
              <a:defRPr/>
            </a:pPr>
            <a:r>
              <a:rPr lang="zh-CN" altLang="en-US" smtClean="0"/>
              <a:t>内联函数</a:t>
            </a:r>
          </a:p>
        </p:txBody>
      </p:sp>
      <p:sp>
        <p:nvSpPr>
          <p:cNvPr id="43011" name="Rectangle 3"/>
          <p:cNvSpPr>
            <a:spLocks noGrp="1" noChangeArrowheads="1"/>
          </p:cNvSpPr>
          <p:nvPr>
            <p:ph type="body" idx="1"/>
          </p:nvPr>
        </p:nvSpPr>
        <p:spPr>
          <a:xfrm>
            <a:off x="304800" y="1384300"/>
            <a:ext cx="8588375" cy="5473700"/>
          </a:xfrm>
        </p:spPr>
        <p:txBody>
          <a:bodyPr/>
          <a:lstStyle/>
          <a:p>
            <a:pPr eaLnBrk="1" hangingPunct="1">
              <a:lnSpc>
                <a:spcPct val="130000"/>
              </a:lnSpc>
            </a:pPr>
            <a:r>
              <a:rPr lang="zh-CN" altLang="en-US" sz="2600" smtClean="0"/>
              <a:t>在</a:t>
            </a:r>
            <a:r>
              <a:rPr lang="en-US" altLang="zh-CN" sz="2600" smtClean="0"/>
              <a:t>C</a:t>
            </a:r>
            <a:r>
              <a:rPr lang="zh-CN" altLang="en-US" sz="2600" smtClean="0"/>
              <a:t>程序中，可以用带参数的宏。宏本身不是函数，但使用起来象函数。用复制宏代码的方式代替函数调用可以提高速度。最大缺点是容易出错。</a:t>
            </a:r>
          </a:p>
          <a:p>
            <a:pPr eaLnBrk="1" hangingPunct="1">
              <a:lnSpc>
                <a:spcPct val="130000"/>
              </a:lnSpc>
            </a:pPr>
            <a:r>
              <a:rPr lang="zh-CN" altLang="en-US" sz="2600" smtClean="0"/>
              <a:t>函数内联用于取代</a:t>
            </a:r>
            <a:r>
              <a:rPr lang="en-US" altLang="zh-CN" sz="2600" smtClean="0"/>
              <a:t>C</a:t>
            </a:r>
            <a:r>
              <a:rPr lang="zh-CN" altLang="en-US" sz="2600" smtClean="0"/>
              <a:t>语言中带参数的宏，其目的是为了提高执行效率。对于任何内联函数，编译器在符号表里放入函数的声明（包括名字、参数类型、返回值类型）。如果编译器没有发现内联函数存在错误，那么该函数的代码也被放入符号表里。在调用内联函数时，编译器直接用内联函数的代码替换函数调用，于是省去了函数调用的开销。</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5650" name="Rectangle 2"/>
          <p:cNvSpPr>
            <a:spLocks noGrp="1" noChangeArrowheads="1"/>
          </p:cNvSpPr>
          <p:nvPr>
            <p:ph type="title"/>
          </p:nvPr>
        </p:nvSpPr>
        <p:spPr>
          <a:xfrm>
            <a:off x="755650" y="333375"/>
            <a:ext cx="7772400" cy="1143000"/>
          </a:xfrm>
        </p:spPr>
        <p:txBody>
          <a:bodyPr/>
          <a:lstStyle/>
          <a:p>
            <a:pPr eaLnBrk="1" hangingPunct="1">
              <a:defRPr/>
            </a:pPr>
            <a:r>
              <a:rPr lang="zh-CN" altLang="en-US" smtClean="0"/>
              <a:t>内联函数</a:t>
            </a:r>
          </a:p>
        </p:txBody>
      </p:sp>
      <p:sp>
        <p:nvSpPr>
          <p:cNvPr id="44035" name="Rectangle 3"/>
          <p:cNvSpPr>
            <a:spLocks noGrp="1" noChangeArrowheads="1"/>
          </p:cNvSpPr>
          <p:nvPr>
            <p:ph type="body" idx="1"/>
          </p:nvPr>
        </p:nvSpPr>
        <p:spPr>
          <a:xfrm>
            <a:off x="395288" y="1412875"/>
            <a:ext cx="8493125" cy="1243013"/>
          </a:xfrm>
        </p:spPr>
        <p:txBody>
          <a:bodyPr/>
          <a:lstStyle/>
          <a:p>
            <a:pPr eaLnBrk="1" hangingPunct="1"/>
            <a:r>
              <a:rPr lang="zh-CN" altLang="en-US" sz="2800" smtClean="0"/>
              <a:t>目的：减少函数调用的开销</a:t>
            </a:r>
          </a:p>
          <a:p>
            <a:pPr eaLnBrk="1" hangingPunct="1"/>
            <a:r>
              <a:rPr lang="zh-CN" altLang="en-US" sz="2800" smtClean="0"/>
              <a:t>作用：函数代码复制到程序中</a:t>
            </a:r>
          </a:p>
          <a:p>
            <a:pPr eaLnBrk="1" hangingPunct="1">
              <a:buFont typeface="Wingdings" pitchFamily="2" charset="2"/>
              <a:buNone/>
            </a:pPr>
            <a:r>
              <a:rPr lang="zh-CN" altLang="en-US" sz="2800" smtClean="0"/>
              <a:t>	</a:t>
            </a:r>
          </a:p>
        </p:txBody>
      </p:sp>
      <p:sp>
        <p:nvSpPr>
          <p:cNvPr id="44036" name="Rectangle 4"/>
          <p:cNvSpPr>
            <a:spLocks noChangeArrowheads="1"/>
          </p:cNvSpPr>
          <p:nvPr/>
        </p:nvSpPr>
        <p:spPr bwMode="auto">
          <a:xfrm>
            <a:off x="900113" y="2492375"/>
            <a:ext cx="6675437" cy="4149725"/>
          </a:xfrm>
          <a:prstGeom prst="rect">
            <a:avLst/>
          </a:prstGeom>
          <a:noFill/>
          <a:ln w="9525">
            <a:solidFill>
              <a:schemeClr val="tx2"/>
            </a:solidFill>
            <a:miter lim="800000"/>
            <a:headEnd/>
            <a:tailEnd/>
          </a:ln>
        </p:spPr>
        <p:txBody>
          <a:bodyPr/>
          <a:lstStyle/>
          <a:p>
            <a:pPr marL="477838" indent="-477838">
              <a:spcBef>
                <a:spcPct val="20000"/>
              </a:spcBef>
              <a:buClr>
                <a:schemeClr val="tx1"/>
              </a:buClr>
              <a:buSzPct val="80000"/>
              <a:buFont typeface="Wingdings" pitchFamily="2" charset="2"/>
              <a:buNone/>
            </a:pPr>
            <a:r>
              <a:rPr lang="en-US" altLang="zh-CN" sz="3200" b="1">
                <a:latin typeface="Times New Roman" pitchFamily="18" charset="0"/>
                <a:ea typeface="楷体_GB2312" pitchFamily="49" charset="-122"/>
              </a:rPr>
              <a:t>	</a:t>
            </a:r>
            <a:r>
              <a:rPr lang="en-US" altLang="zh-CN" sz="2600" b="1">
                <a:latin typeface="Times New Roman" pitchFamily="18" charset="0"/>
                <a:ea typeface="楷体_GB2312" pitchFamily="49" charset="-122"/>
              </a:rPr>
              <a:t>#include&lt;iostream.h&gt;</a:t>
            </a:r>
          </a:p>
          <a:p>
            <a:pPr marL="477838" indent="-477838">
              <a:spcBef>
                <a:spcPct val="20000"/>
              </a:spcBef>
              <a:buClr>
                <a:schemeClr val="tx1"/>
              </a:buClr>
              <a:buSzPct val="80000"/>
              <a:buFont typeface="Wingdings" pitchFamily="2" charset="2"/>
              <a:buNone/>
            </a:pPr>
            <a:r>
              <a:rPr lang="en-US" altLang="zh-CN" sz="2600" b="1">
                <a:latin typeface="Times New Roman" pitchFamily="18" charset="0"/>
                <a:ea typeface="楷体_GB2312" pitchFamily="49" charset="-122"/>
              </a:rPr>
              <a:t>	inline float cube(const float s)</a:t>
            </a:r>
          </a:p>
          <a:p>
            <a:pPr marL="477838" indent="-477838">
              <a:spcBef>
                <a:spcPct val="20000"/>
              </a:spcBef>
              <a:buClr>
                <a:schemeClr val="tx1"/>
              </a:buClr>
              <a:buSzPct val="80000"/>
              <a:buFont typeface="Wingdings" pitchFamily="2" charset="2"/>
              <a:buNone/>
            </a:pPr>
            <a:r>
              <a:rPr lang="en-US" altLang="zh-CN" sz="2600" b="1">
                <a:latin typeface="Times New Roman" pitchFamily="18" charset="0"/>
                <a:ea typeface="楷体_GB2312" pitchFamily="49" charset="-122"/>
              </a:rPr>
              <a:t>	{  return s*s*s;}</a:t>
            </a:r>
          </a:p>
          <a:p>
            <a:pPr marL="477838" indent="-477838">
              <a:spcBef>
                <a:spcPct val="20000"/>
              </a:spcBef>
              <a:buClr>
                <a:schemeClr val="tx1"/>
              </a:buClr>
              <a:buSzPct val="80000"/>
              <a:buFont typeface="Wingdings" pitchFamily="2" charset="2"/>
              <a:buNone/>
            </a:pPr>
            <a:r>
              <a:rPr lang="en-US" altLang="zh-CN" sz="2600" b="1">
                <a:latin typeface="Times New Roman" pitchFamily="18" charset="0"/>
                <a:ea typeface="楷体_GB2312" pitchFamily="49" charset="-122"/>
              </a:rPr>
              <a:t>	int main()</a:t>
            </a:r>
          </a:p>
          <a:p>
            <a:pPr marL="477838" indent="-477838">
              <a:spcBef>
                <a:spcPct val="20000"/>
              </a:spcBef>
              <a:buClr>
                <a:schemeClr val="tx1"/>
              </a:buClr>
              <a:buSzPct val="80000"/>
              <a:buFont typeface="Wingdings" pitchFamily="2" charset="2"/>
              <a:buNone/>
            </a:pPr>
            <a:r>
              <a:rPr lang="en-US" altLang="zh-CN" sz="2600" b="1">
                <a:latin typeface="Times New Roman" pitchFamily="18" charset="0"/>
                <a:ea typeface="楷体_GB2312" pitchFamily="49" charset="-122"/>
              </a:rPr>
              <a:t>	{	float side;</a:t>
            </a:r>
          </a:p>
          <a:p>
            <a:pPr marL="477838" indent="-477838">
              <a:spcBef>
                <a:spcPct val="20000"/>
              </a:spcBef>
              <a:buClr>
                <a:schemeClr val="tx1"/>
              </a:buClr>
              <a:buSzPct val="80000"/>
              <a:buFont typeface="Wingdings" pitchFamily="2" charset="2"/>
              <a:buNone/>
            </a:pPr>
            <a:r>
              <a:rPr lang="en-US" altLang="zh-CN" sz="2600" b="1">
                <a:latin typeface="Times New Roman" pitchFamily="18" charset="0"/>
                <a:ea typeface="楷体_GB2312" pitchFamily="49" charset="-122"/>
              </a:rPr>
              <a:t>		cin &gt;&gt; side;</a:t>
            </a:r>
          </a:p>
          <a:p>
            <a:pPr marL="477838" indent="-477838">
              <a:spcBef>
                <a:spcPct val="20000"/>
              </a:spcBef>
              <a:buClr>
                <a:schemeClr val="tx1"/>
              </a:buClr>
              <a:buSzPct val="80000"/>
              <a:buFont typeface="Wingdings" pitchFamily="2" charset="2"/>
              <a:buNone/>
            </a:pPr>
            <a:r>
              <a:rPr lang="en-US" altLang="zh-CN" sz="2600" b="1">
                <a:latin typeface="Times New Roman" pitchFamily="18" charset="0"/>
                <a:ea typeface="楷体_GB2312" pitchFamily="49" charset="-122"/>
              </a:rPr>
              <a:t>		cout &lt;&lt; cube(side) &lt;&lt; endls;</a:t>
            </a:r>
          </a:p>
          <a:p>
            <a:pPr marL="477838" indent="-477838">
              <a:spcBef>
                <a:spcPct val="20000"/>
              </a:spcBef>
              <a:buClr>
                <a:schemeClr val="tx1"/>
              </a:buClr>
              <a:buSzPct val="80000"/>
              <a:buFont typeface="Wingdings" pitchFamily="2" charset="2"/>
              <a:buNone/>
            </a:pPr>
            <a:r>
              <a:rPr lang="en-US" altLang="zh-CN" sz="2600" b="1">
                <a:latin typeface="Times New Roman" pitchFamily="18" charset="0"/>
                <a:ea typeface="楷体_GB2312" pitchFamily="49" charset="-122"/>
              </a:rPr>
              <a:t>		return 0;}</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7698" name="Rectangle 2"/>
          <p:cNvSpPr>
            <a:spLocks noGrp="1" noChangeArrowheads="1"/>
          </p:cNvSpPr>
          <p:nvPr>
            <p:ph type="title"/>
          </p:nvPr>
        </p:nvSpPr>
        <p:spPr>
          <a:xfrm>
            <a:off x="1692275" y="404813"/>
            <a:ext cx="5292725" cy="647700"/>
          </a:xfrm>
        </p:spPr>
        <p:txBody>
          <a:bodyPr/>
          <a:lstStyle/>
          <a:p>
            <a:pPr eaLnBrk="1" hangingPunct="1">
              <a:defRPr/>
            </a:pPr>
            <a:r>
              <a:rPr lang="zh-CN" altLang="en-US" smtClean="0"/>
              <a:t>慎用内联函数</a:t>
            </a:r>
          </a:p>
        </p:txBody>
      </p:sp>
      <p:sp>
        <p:nvSpPr>
          <p:cNvPr id="45059" name="Rectangle 3"/>
          <p:cNvSpPr>
            <a:spLocks noGrp="1" noChangeArrowheads="1"/>
          </p:cNvSpPr>
          <p:nvPr>
            <p:ph type="body" idx="1"/>
          </p:nvPr>
        </p:nvSpPr>
        <p:spPr>
          <a:xfrm>
            <a:off x="457200" y="1301750"/>
            <a:ext cx="8229600" cy="5213350"/>
          </a:xfrm>
        </p:spPr>
        <p:txBody>
          <a:bodyPr/>
          <a:lstStyle/>
          <a:p>
            <a:pPr eaLnBrk="1" hangingPunct="1">
              <a:lnSpc>
                <a:spcPct val="120000"/>
              </a:lnSpc>
            </a:pPr>
            <a:r>
              <a:rPr lang="zh-CN" altLang="en-US" sz="3000" smtClean="0"/>
              <a:t>内联以代码复制</a:t>
            </a:r>
            <a:r>
              <a:rPr lang="en-US" altLang="zh-CN" sz="3000" smtClean="0"/>
              <a:t>(</a:t>
            </a:r>
            <a:r>
              <a:rPr lang="zh-CN" altLang="en-US" sz="3000" smtClean="0"/>
              <a:t>膨胀</a:t>
            </a:r>
            <a:r>
              <a:rPr lang="en-US" altLang="zh-CN" sz="3000" smtClean="0"/>
              <a:t>)</a:t>
            </a:r>
            <a:r>
              <a:rPr lang="zh-CN" altLang="en-US" sz="3000" smtClean="0"/>
              <a:t>为代价，省去了函数调用的开销，提高函数的执行效率。如果相比于执行函数体内代码的时间，函数调用的开销可以忽略不计，那么效率的收获会很小。</a:t>
            </a:r>
          </a:p>
          <a:p>
            <a:pPr eaLnBrk="1" hangingPunct="1">
              <a:lnSpc>
                <a:spcPct val="120000"/>
              </a:lnSpc>
            </a:pPr>
            <a:r>
              <a:rPr lang="zh-CN" altLang="en-US" smtClean="0"/>
              <a:t>以下情况不宜用内联</a:t>
            </a:r>
            <a:r>
              <a:rPr lang="en-US" altLang="zh-CN" smtClean="0"/>
              <a:t>:</a:t>
            </a:r>
          </a:p>
          <a:p>
            <a:pPr lvl="1" eaLnBrk="1" hangingPunct="1">
              <a:lnSpc>
                <a:spcPct val="120000"/>
              </a:lnSpc>
            </a:pPr>
            <a:r>
              <a:rPr lang="zh-CN" altLang="en-US" smtClean="0"/>
              <a:t>如果函数体内的代码比较长，使用内联将导致内存消耗代价较高。</a:t>
            </a:r>
          </a:p>
          <a:p>
            <a:pPr lvl="1" eaLnBrk="1" hangingPunct="1">
              <a:lnSpc>
                <a:spcPct val="120000"/>
              </a:lnSpc>
            </a:pPr>
            <a:r>
              <a:rPr lang="zh-CN" altLang="en-US" smtClean="0"/>
              <a:t>如果函数体内出现循环，那么执行函数体内代码的时间要比函数调用的开销大。</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3922" name="Rectangle 2"/>
          <p:cNvSpPr>
            <a:spLocks noGrp="1" noChangeArrowheads="1"/>
          </p:cNvSpPr>
          <p:nvPr>
            <p:ph type="title"/>
          </p:nvPr>
        </p:nvSpPr>
        <p:spPr/>
        <p:txBody>
          <a:bodyPr/>
          <a:lstStyle/>
          <a:p>
            <a:pPr eaLnBrk="1" hangingPunct="1">
              <a:defRPr/>
            </a:pPr>
            <a:r>
              <a:rPr lang="zh-CN" altLang="en-US" smtClean="0"/>
              <a:t>调用函数的一个例子</a:t>
            </a:r>
          </a:p>
        </p:txBody>
      </p:sp>
      <p:sp>
        <p:nvSpPr>
          <p:cNvPr id="3076" name="Rectangle 3"/>
          <p:cNvSpPr>
            <a:spLocks noGrp="1" noChangeArrowheads="1"/>
          </p:cNvSpPr>
          <p:nvPr>
            <p:ph type="body" idx="1"/>
          </p:nvPr>
        </p:nvSpPr>
        <p:spPr>
          <a:xfrm>
            <a:off x="131763" y="1752600"/>
            <a:ext cx="3216275" cy="4864100"/>
          </a:xfrm>
          <a:ln>
            <a:solidFill>
              <a:schemeClr val="tx1"/>
            </a:solidFill>
          </a:ln>
        </p:spPr>
        <p:txBody>
          <a:bodyPr/>
          <a:lstStyle/>
          <a:p>
            <a:pPr eaLnBrk="1" hangingPunct="1">
              <a:lnSpc>
                <a:spcPct val="110000"/>
              </a:lnSpc>
            </a:pPr>
            <a:r>
              <a:rPr lang="zh-CN" altLang="en-US" sz="2400" smtClean="0"/>
              <a:t>如果我们改变了输入的参数，函数就能返回不同的值。 </a:t>
            </a:r>
          </a:p>
          <a:p>
            <a:pPr eaLnBrk="1" hangingPunct="1">
              <a:lnSpc>
                <a:spcPct val="110000"/>
              </a:lnSpc>
            </a:pPr>
            <a:r>
              <a:rPr lang="zh-CN" altLang="en-US" sz="2400" smtClean="0"/>
              <a:t>函数的参数可以是常数、变量或表达式。</a:t>
            </a:r>
          </a:p>
          <a:p>
            <a:pPr eaLnBrk="1" hangingPunct="1">
              <a:lnSpc>
                <a:spcPct val="110000"/>
              </a:lnSpc>
            </a:pPr>
            <a:r>
              <a:rPr lang="zh-CN" altLang="en-US" sz="2400" smtClean="0"/>
              <a:t> 图中我们将调用</a:t>
            </a:r>
            <a:r>
              <a:rPr lang="en-US" altLang="zh-CN" sz="2400" smtClean="0"/>
              <a:t>4</a:t>
            </a:r>
            <a:r>
              <a:rPr lang="zh-CN" altLang="en-US" sz="2400" smtClean="0"/>
              <a:t>次</a:t>
            </a:r>
            <a:r>
              <a:rPr lang="en-US" altLang="zh-CN" sz="2400" smtClean="0"/>
              <a:t>sin</a:t>
            </a:r>
            <a:r>
              <a:rPr lang="zh-CN" altLang="en-US" sz="2400" smtClean="0"/>
              <a:t>的结果加起来，并将其和存入变量</a:t>
            </a:r>
            <a:r>
              <a:rPr lang="en-US" altLang="zh-CN" sz="2400" smtClean="0"/>
              <a:t>total</a:t>
            </a:r>
            <a:r>
              <a:rPr lang="zh-CN" altLang="en-US" sz="2400" smtClean="0"/>
              <a:t>中。</a:t>
            </a:r>
          </a:p>
        </p:txBody>
      </p:sp>
      <p:graphicFrame>
        <p:nvGraphicFramePr>
          <p:cNvPr id="3074" name="Object 4"/>
          <p:cNvGraphicFramePr>
            <a:graphicFrameLocks noChangeAspect="1"/>
          </p:cNvGraphicFramePr>
          <p:nvPr/>
        </p:nvGraphicFramePr>
        <p:xfrm>
          <a:off x="3348038" y="1752600"/>
          <a:ext cx="5668962" cy="4864100"/>
        </p:xfrm>
        <a:graphic>
          <a:graphicData uri="http://schemas.openxmlformats.org/presentationml/2006/ole">
            <mc:AlternateContent xmlns:mc="http://schemas.openxmlformats.org/markup-compatibility/2006">
              <mc:Choice xmlns:v="urn:schemas-microsoft-com:vml" Requires="v">
                <p:oleObj spid="_x0000_s3077" name="位图图像" r:id="rId3" imgW="5342857" imgH="3943901" progId="PBrush">
                  <p:embed/>
                </p:oleObj>
              </mc:Choice>
              <mc:Fallback>
                <p:oleObj name="位图图像" r:id="rId3" imgW="5342857" imgH="3943901"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752600"/>
                        <a:ext cx="5668962" cy="4864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8722" name="Rectangle 2"/>
          <p:cNvSpPr>
            <a:spLocks noGrp="1" noChangeArrowheads="1"/>
          </p:cNvSpPr>
          <p:nvPr>
            <p:ph type="title"/>
          </p:nvPr>
        </p:nvSpPr>
        <p:spPr>
          <a:xfrm>
            <a:off x="685800" y="428625"/>
            <a:ext cx="7772400" cy="1143000"/>
          </a:xfrm>
        </p:spPr>
        <p:txBody>
          <a:bodyPr/>
          <a:lstStyle/>
          <a:p>
            <a:pPr eaLnBrk="1" hangingPunct="1">
              <a:defRPr/>
            </a:pPr>
            <a:r>
              <a:rPr lang="zh-CN" altLang="en-US" smtClean="0"/>
              <a:t>第</a:t>
            </a:r>
            <a:r>
              <a:rPr lang="en-US" altLang="zh-CN" smtClean="0"/>
              <a:t>6</a:t>
            </a:r>
            <a:r>
              <a:rPr lang="zh-CN" altLang="en-US" smtClean="0"/>
              <a:t>章 过程封装－－函数</a:t>
            </a:r>
          </a:p>
        </p:txBody>
      </p:sp>
      <p:sp>
        <p:nvSpPr>
          <p:cNvPr id="46083" name="Rectangle 3"/>
          <p:cNvSpPr>
            <a:spLocks noGrp="1" noChangeArrowheads="1"/>
          </p:cNvSpPr>
          <p:nvPr>
            <p:ph type="body" idx="1"/>
          </p:nvPr>
        </p:nvSpPr>
        <p:spPr>
          <a:xfrm>
            <a:off x="355600" y="1952625"/>
            <a:ext cx="3570288" cy="4143375"/>
          </a:xfrm>
        </p:spPr>
        <p:txBody>
          <a:bodyPr/>
          <a:lstStyle/>
          <a:p>
            <a:pPr eaLnBrk="1" hangingPunct="1">
              <a:lnSpc>
                <a:spcPct val="110000"/>
              </a:lnSpc>
            </a:pPr>
            <a:r>
              <a:rPr lang="zh-CN" altLang="en-US" sz="2800" smtClean="0"/>
              <a:t>函数</a:t>
            </a:r>
          </a:p>
          <a:p>
            <a:pPr eaLnBrk="1" hangingPunct="1">
              <a:lnSpc>
                <a:spcPct val="110000"/>
              </a:lnSpc>
            </a:pPr>
            <a:r>
              <a:rPr lang="zh-CN" altLang="en-US" sz="2800" smtClean="0"/>
              <a:t>自己编写函数</a:t>
            </a:r>
          </a:p>
          <a:p>
            <a:pPr eaLnBrk="1" hangingPunct="1">
              <a:lnSpc>
                <a:spcPct val="110000"/>
              </a:lnSpc>
            </a:pPr>
            <a:r>
              <a:rPr lang="zh-CN" altLang="en-US" sz="2800" smtClean="0"/>
              <a:t>函数的使用</a:t>
            </a:r>
          </a:p>
          <a:p>
            <a:pPr eaLnBrk="1" hangingPunct="1">
              <a:lnSpc>
                <a:spcPct val="110000"/>
              </a:lnSpc>
            </a:pPr>
            <a:r>
              <a:rPr lang="zh-CN" altLang="en-US" sz="2800" smtClean="0"/>
              <a:t>数组作为参数</a:t>
            </a:r>
          </a:p>
          <a:p>
            <a:pPr eaLnBrk="1" hangingPunct="1">
              <a:lnSpc>
                <a:spcPct val="110000"/>
              </a:lnSpc>
            </a:pPr>
            <a:r>
              <a:rPr lang="zh-CN" altLang="en-US" sz="2800" smtClean="0"/>
              <a:t>带默认值的函数</a:t>
            </a:r>
          </a:p>
          <a:p>
            <a:pPr eaLnBrk="1" hangingPunct="1">
              <a:lnSpc>
                <a:spcPct val="110000"/>
              </a:lnSpc>
            </a:pPr>
            <a:r>
              <a:rPr lang="zh-CN" altLang="en-US" sz="2800" smtClean="0"/>
              <a:t>内联函数</a:t>
            </a:r>
          </a:p>
        </p:txBody>
      </p:sp>
      <p:sp>
        <p:nvSpPr>
          <p:cNvPr id="46084" name="AutoShape 4"/>
          <p:cNvSpPr>
            <a:spLocks noChangeArrowheads="1"/>
          </p:cNvSpPr>
          <p:nvPr/>
        </p:nvSpPr>
        <p:spPr bwMode="auto">
          <a:xfrm rot="-5400000" flipH="1" flipV="1">
            <a:off x="3548063" y="20367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46085" name="AutoShape 5"/>
          <p:cNvSpPr>
            <a:spLocks noChangeArrowheads="1"/>
          </p:cNvSpPr>
          <p:nvPr/>
        </p:nvSpPr>
        <p:spPr bwMode="auto">
          <a:xfrm rot="-5400000" flipH="1" flipV="1">
            <a:off x="3576638" y="31527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46086" name="AutoShape 6"/>
          <p:cNvSpPr>
            <a:spLocks noChangeArrowheads="1"/>
          </p:cNvSpPr>
          <p:nvPr/>
        </p:nvSpPr>
        <p:spPr bwMode="auto">
          <a:xfrm rot="-5400000" flipH="1" flipV="1">
            <a:off x="3548063" y="25796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46087" name="AutoShape 7"/>
          <p:cNvSpPr>
            <a:spLocks noChangeArrowheads="1"/>
          </p:cNvSpPr>
          <p:nvPr/>
        </p:nvSpPr>
        <p:spPr bwMode="auto">
          <a:xfrm rot="-5400000" flipH="1" flipV="1">
            <a:off x="3602038" y="37211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46088" name="AutoShape 8"/>
          <p:cNvSpPr>
            <a:spLocks noChangeArrowheads="1"/>
          </p:cNvSpPr>
          <p:nvPr/>
        </p:nvSpPr>
        <p:spPr bwMode="auto">
          <a:xfrm rot="-5400000" flipH="1" flipV="1">
            <a:off x="3602038" y="42529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46089" name="AutoShape 9"/>
          <p:cNvSpPr>
            <a:spLocks noChangeArrowheads="1"/>
          </p:cNvSpPr>
          <p:nvPr/>
        </p:nvSpPr>
        <p:spPr bwMode="auto">
          <a:xfrm rot="-5400000" flipH="1" flipV="1">
            <a:off x="3602038" y="482123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46090" name="Rectangle 10"/>
          <p:cNvSpPr>
            <a:spLocks noChangeArrowheads="1"/>
          </p:cNvSpPr>
          <p:nvPr/>
        </p:nvSpPr>
        <p:spPr bwMode="auto">
          <a:xfrm>
            <a:off x="4675188" y="1952625"/>
            <a:ext cx="3338512" cy="4143375"/>
          </a:xfrm>
          <a:prstGeom prst="rect">
            <a:avLst/>
          </a:prstGeom>
          <a:noFill/>
          <a:ln w="9525">
            <a:noFill/>
            <a:miter lim="800000"/>
            <a:headEnd/>
            <a:tailEnd/>
          </a:ln>
        </p:spPr>
        <p:txBody>
          <a:bodyPr/>
          <a:lstStyle/>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重载函数</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函数</a:t>
            </a:r>
            <a:r>
              <a:rPr lang="zh-CN" altLang="en-US" b="1" dirty="0" smtClean="0">
                <a:latin typeface="Times New Roman" pitchFamily="18" charset="0"/>
                <a:ea typeface="楷体_GB2312" pitchFamily="49" charset="-122"/>
              </a:rPr>
              <a:t>模板</a:t>
            </a:r>
            <a:endParaRPr lang="zh-CN" altLang="en-US" b="1" dirty="0">
              <a:latin typeface="Times New Roman" pitchFamily="18" charset="0"/>
              <a:ea typeface="楷体_GB2312" pitchFamily="49" charset="-122"/>
            </a:endParaRP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变量的作用域</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变量的存储类别</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递归函数</a:t>
            </a:r>
          </a:p>
        </p:txBody>
      </p:sp>
      <p:sp>
        <p:nvSpPr>
          <p:cNvPr id="46091" name="AutoShape 11"/>
          <p:cNvSpPr>
            <a:spLocks noChangeArrowheads="1"/>
          </p:cNvSpPr>
          <p:nvPr/>
        </p:nvSpPr>
        <p:spPr bwMode="auto">
          <a:xfrm rot="-5400000" flipH="1" flipV="1">
            <a:off x="8051800" y="26098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6092" name="AutoShape 12"/>
          <p:cNvSpPr>
            <a:spLocks noChangeArrowheads="1"/>
          </p:cNvSpPr>
          <p:nvPr/>
        </p:nvSpPr>
        <p:spPr bwMode="auto">
          <a:xfrm rot="-5400000" flipH="1" flipV="1">
            <a:off x="8023225" y="2036763"/>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46093" name="AutoShape 13"/>
          <p:cNvSpPr>
            <a:spLocks noChangeArrowheads="1"/>
          </p:cNvSpPr>
          <p:nvPr/>
        </p:nvSpPr>
        <p:spPr bwMode="auto">
          <a:xfrm rot="-5400000" flipH="1" flipV="1">
            <a:off x="8077200" y="31273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6094" name="AutoShape 14"/>
          <p:cNvSpPr>
            <a:spLocks noChangeArrowheads="1"/>
          </p:cNvSpPr>
          <p:nvPr/>
        </p:nvSpPr>
        <p:spPr bwMode="auto">
          <a:xfrm rot="-5400000" flipH="1" flipV="1">
            <a:off x="8077200" y="3709988"/>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6095" name="AutoShape 15"/>
          <p:cNvSpPr>
            <a:spLocks noChangeArrowheads="1"/>
          </p:cNvSpPr>
          <p:nvPr/>
        </p:nvSpPr>
        <p:spPr bwMode="auto">
          <a:xfrm rot="-5400000" flipH="1" flipV="1">
            <a:off x="8077200" y="42402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1794" name="Rectangle 2"/>
          <p:cNvSpPr>
            <a:spLocks noGrp="1" noChangeArrowheads="1"/>
          </p:cNvSpPr>
          <p:nvPr>
            <p:ph type="title"/>
          </p:nvPr>
        </p:nvSpPr>
        <p:spPr/>
        <p:txBody>
          <a:bodyPr/>
          <a:lstStyle/>
          <a:p>
            <a:pPr eaLnBrk="1" hangingPunct="1">
              <a:defRPr/>
            </a:pPr>
            <a:r>
              <a:rPr lang="zh-CN" altLang="en-US" smtClean="0"/>
              <a:t>重载函数</a:t>
            </a:r>
          </a:p>
        </p:txBody>
      </p:sp>
      <p:sp>
        <p:nvSpPr>
          <p:cNvPr id="47107" name="Rectangle 3"/>
          <p:cNvSpPr>
            <a:spLocks noGrp="1" noChangeArrowheads="1"/>
          </p:cNvSpPr>
          <p:nvPr>
            <p:ph type="body" idx="1"/>
          </p:nvPr>
        </p:nvSpPr>
        <p:spPr>
          <a:xfrm>
            <a:off x="685800" y="1752600"/>
            <a:ext cx="8083550" cy="5105400"/>
          </a:xfrm>
        </p:spPr>
        <p:txBody>
          <a:bodyPr/>
          <a:lstStyle/>
          <a:p>
            <a:pPr eaLnBrk="1" hangingPunct="1">
              <a:lnSpc>
                <a:spcPct val="120000"/>
              </a:lnSpc>
            </a:pPr>
            <a:r>
              <a:rPr lang="zh-CN" altLang="en-US" sz="2800" smtClean="0"/>
              <a:t>在传统的</a:t>
            </a:r>
            <a:r>
              <a:rPr lang="en-US" altLang="zh-CN" sz="2800" smtClean="0"/>
              <a:t>C</a:t>
            </a:r>
            <a:r>
              <a:rPr lang="zh-CN" altLang="en-US" sz="2800" smtClean="0"/>
              <a:t>语言中，不允许出现同名函数。当要求写一组功能类似、参数类型或参数个数不同的函数时，必须给它们取不同的函数名 </a:t>
            </a:r>
          </a:p>
          <a:p>
            <a:pPr eaLnBrk="1" hangingPunct="1">
              <a:lnSpc>
                <a:spcPct val="120000"/>
              </a:lnSpc>
            </a:pPr>
            <a:r>
              <a:rPr lang="zh-CN" altLang="en-US" sz="2800" smtClean="0"/>
              <a:t>例如某个程序要求找出一组数据中的最大值，这组数据最多有</a:t>
            </a:r>
            <a:r>
              <a:rPr lang="en-US" altLang="zh-CN" sz="2800" smtClean="0"/>
              <a:t>5</a:t>
            </a:r>
            <a:r>
              <a:rPr lang="zh-CN" altLang="en-US" sz="2800" smtClean="0"/>
              <a:t>个数据。我们必须写四个函数：求两个值中的最大值、求三个值中的最大值、求四个值中的最大值和求五个值中的最大值。我们必须为这四个函数取四个不同的函数名，例如：</a:t>
            </a:r>
            <a:r>
              <a:rPr lang="en-US" altLang="zh-CN" sz="2800" smtClean="0"/>
              <a:t>max2, max3, max4</a:t>
            </a:r>
            <a:r>
              <a:rPr lang="zh-CN" altLang="en-US" sz="2800" smtClean="0"/>
              <a:t>和</a:t>
            </a:r>
            <a:r>
              <a:rPr lang="en-US" altLang="zh-CN" sz="2800" smtClean="0"/>
              <a:t>max5</a:t>
            </a:r>
            <a:r>
              <a:rPr lang="zh-CN" altLang="en-US" sz="2800" smtClean="0"/>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9746" name="Rectangle 2"/>
          <p:cNvSpPr>
            <a:spLocks noGrp="1" noChangeArrowheads="1"/>
          </p:cNvSpPr>
          <p:nvPr>
            <p:ph type="title"/>
          </p:nvPr>
        </p:nvSpPr>
        <p:spPr>
          <a:xfrm>
            <a:off x="685800" y="355600"/>
            <a:ext cx="7772400" cy="1143000"/>
          </a:xfrm>
        </p:spPr>
        <p:txBody>
          <a:bodyPr/>
          <a:lstStyle/>
          <a:p>
            <a:pPr eaLnBrk="1" hangingPunct="1">
              <a:defRPr/>
            </a:pPr>
            <a:r>
              <a:rPr lang="zh-CN" altLang="en-US" smtClean="0"/>
              <a:t>函数重载</a:t>
            </a:r>
          </a:p>
        </p:txBody>
      </p:sp>
      <p:sp>
        <p:nvSpPr>
          <p:cNvPr id="48131" name="Rectangle 3"/>
          <p:cNvSpPr>
            <a:spLocks noGrp="1" noChangeArrowheads="1"/>
          </p:cNvSpPr>
          <p:nvPr>
            <p:ph type="body" idx="1"/>
          </p:nvPr>
        </p:nvSpPr>
        <p:spPr>
          <a:xfrm>
            <a:off x="468313" y="1663700"/>
            <a:ext cx="8351837" cy="5005388"/>
          </a:xfrm>
        </p:spPr>
        <p:txBody>
          <a:bodyPr/>
          <a:lstStyle/>
          <a:p>
            <a:pPr eaLnBrk="1" hangingPunct="1">
              <a:lnSpc>
                <a:spcPct val="140000"/>
              </a:lnSpc>
            </a:pPr>
            <a:r>
              <a:rPr lang="zh-CN" altLang="en-US" smtClean="0"/>
              <a:t>使参数个数不同、参数类型不同或两者兼而有之的两个以上的函数取相同的函数名 </a:t>
            </a:r>
          </a:p>
          <a:p>
            <a:pPr eaLnBrk="1" hangingPunct="1">
              <a:lnSpc>
                <a:spcPct val="140000"/>
              </a:lnSpc>
            </a:pPr>
            <a:r>
              <a:rPr lang="zh-CN" altLang="en-US" smtClean="0"/>
              <a:t>如</a:t>
            </a:r>
          </a:p>
          <a:p>
            <a:pPr lvl="1" eaLnBrk="1" hangingPunct="1">
              <a:lnSpc>
                <a:spcPct val="140000"/>
              </a:lnSpc>
              <a:buFont typeface="Wingdings" pitchFamily="2" charset="2"/>
              <a:buNone/>
            </a:pPr>
            <a:r>
              <a:rPr lang="en-US" altLang="zh-CN" smtClean="0"/>
              <a:t>int max(int a1, int a2);</a:t>
            </a:r>
          </a:p>
          <a:p>
            <a:pPr lvl="1" eaLnBrk="1" hangingPunct="1">
              <a:lnSpc>
                <a:spcPct val="140000"/>
              </a:lnSpc>
              <a:buFont typeface="Wingdings" pitchFamily="2" charset="2"/>
              <a:buNone/>
            </a:pPr>
            <a:r>
              <a:rPr lang="en-US" altLang="zh-CN" smtClean="0"/>
              <a:t>int max(int a1, int a2, int a3);</a:t>
            </a:r>
          </a:p>
          <a:p>
            <a:pPr lvl="1" eaLnBrk="1" hangingPunct="1">
              <a:lnSpc>
                <a:spcPct val="140000"/>
              </a:lnSpc>
              <a:buFont typeface="Wingdings" pitchFamily="2" charset="2"/>
              <a:buNone/>
            </a:pPr>
            <a:r>
              <a:rPr lang="en-US" altLang="zh-CN" smtClean="0"/>
              <a:t>int max(int a1, int a2, int a3, int a4);</a:t>
            </a:r>
          </a:p>
          <a:p>
            <a:pPr lvl="1" eaLnBrk="1" hangingPunct="1">
              <a:lnSpc>
                <a:spcPct val="140000"/>
              </a:lnSpc>
              <a:buFont typeface="Wingdings" pitchFamily="2" charset="2"/>
              <a:buNone/>
            </a:pPr>
            <a:r>
              <a:rPr lang="en-US" altLang="zh-CN" smtClean="0"/>
              <a:t>int max(int a1, int a2, int a3, int a4, int a5);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2818" name="Rectangle 2"/>
          <p:cNvSpPr>
            <a:spLocks noGrp="1" noChangeArrowheads="1"/>
          </p:cNvSpPr>
          <p:nvPr>
            <p:ph type="title"/>
          </p:nvPr>
        </p:nvSpPr>
        <p:spPr/>
        <p:txBody>
          <a:bodyPr/>
          <a:lstStyle/>
          <a:p>
            <a:pPr eaLnBrk="1" hangingPunct="1">
              <a:defRPr/>
            </a:pPr>
            <a:r>
              <a:rPr lang="zh-CN" altLang="en-US" smtClean="0"/>
              <a:t>函数重载的实现</a:t>
            </a:r>
          </a:p>
        </p:txBody>
      </p:sp>
      <p:sp>
        <p:nvSpPr>
          <p:cNvPr id="49155" name="Rectangle 3"/>
          <p:cNvSpPr>
            <a:spLocks noGrp="1" noChangeArrowheads="1"/>
          </p:cNvSpPr>
          <p:nvPr>
            <p:ph type="body" idx="1"/>
          </p:nvPr>
        </p:nvSpPr>
        <p:spPr>
          <a:xfrm>
            <a:off x="685800" y="1981200"/>
            <a:ext cx="8083550" cy="4629150"/>
          </a:xfrm>
        </p:spPr>
        <p:txBody>
          <a:bodyPr/>
          <a:lstStyle/>
          <a:p>
            <a:pPr eaLnBrk="1" hangingPunct="1">
              <a:lnSpc>
                <a:spcPct val="130000"/>
              </a:lnSpc>
            </a:pPr>
            <a:r>
              <a:rPr lang="zh-CN" altLang="en-US" sz="2800" smtClean="0"/>
              <a:t>由编译器确定某一次函数调用到底是调用了哪一个具体的函数。这个过程称之为绑定（</a:t>
            </a:r>
            <a:r>
              <a:rPr lang="en-US" altLang="zh-CN" sz="2800" smtClean="0"/>
              <a:t>binding</a:t>
            </a:r>
            <a:r>
              <a:rPr lang="zh-CN" altLang="en-US" sz="2800" smtClean="0"/>
              <a:t>，又称为联编或捆绑）。</a:t>
            </a:r>
          </a:p>
          <a:p>
            <a:pPr eaLnBrk="1" hangingPunct="1">
              <a:lnSpc>
                <a:spcPct val="130000"/>
              </a:lnSpc>
            </a:pPr>
            <a:r>
              <a:rPr lang="zh-CN" altLang="en-US" sz="2800" smtClean="0"/>
              <a:t>编译器首先会为这一组重载函数中的每个函数取一个不同的内部名字。当发生函数调用时，编译器根据实际参数和形式参数的匹配情况确定具体调用的是那个函数，将这个函数的内部函数名取代重载的函数名。</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2578" name="Rectangle 2"/>
          <p:cNvSpPr>
            <a:spLocks noGrp="1" noChangeArrowheads="1"/>
          </p:cNvSpPr>
          <p:nvPr>
            <p:ph type="title"/>
          </p:nvPr>
        </p:nvSpPr>
        <p:spPr>
          <a:xfrm>
            <a:off x="685800" y="317500"/>
            <a:ext cx="7772400" cy="1143000"/>
          </a:xfrm>
        </p:spPr>
        <p:txBody>
          <a:bodyPr/>
          <a:lstStyle/>
          <a:p>
            <a:pPr eaLnBrk="1" hangingPunct="1">
              <a:defRPr/>
            </a:pPr>
            <a:r>
              <a:rPr lang="zh-CN" altLang="en-US" sz="4000" dirty="0" smtClean="0">
                <a:latin typeface="仿宋_GB2312" pitchFamily="49" charset="-122"/>
              </a:rPr>
              <a:t>重载与带有默认参数的函数</a:t>
            </a:r>
            <a:br>
              <a:rPr lang="zh-CN" altLang="en-US" sz="4000" dirty="0" smtClean="0">
                <a:latin typeface="仿宋_GB2312" pitchFamily="49" charset="-122"/>
              </a:rPr>
            </a:br>
            <a:r>
              <a:rPr lang="en-US" altLang="zh-CN" sz="3600" dirty="0" smtClean="0">
                <a:latin typeface="Times New Roman"/>
              </a:rPr>
              <a:t>—</a:t>
            </a:r>
            <a:r>
              <a:rPr lang="zh-CN" altLang="en-US" sz="3600" dirty="0" smtClean="0">
                <a:latin typeface="仿宋_GB2312" pitchFamily="49" charset="-122"/>
              </a:rPr>
              <a:t>注意事项</a:t>
            </a:r>
          </a:p>
        </p:txBody>
      </p:sp>
      <p:sp>
        <p:nvSpPr>
          <p:cNvPr id="50179" name="Rectangle 3"/>
          <p:cNvSpPr>
            <a:spLocks noGrp="1" noChangeArrowheads="1"/>
          </p:cNvSpPr>
          <p:nvPr>
            <p:ph type="body" idx="1"/>
          </p:nvPr>
        </p:nvSpPr>
        <p:spPr>
          <a:xfrm>
            <a:off x="508000" y="1689100"/>
            <a:ext cx="8456613" cy="4978400"/>
          </a:xfrm>
        </p:spPr>
        <p:txBody>
          <a:bodyPr/>
          <a:lstStyle/>
          <a:p>
            <a:pPr marL="609600" indent="-609600" eaLnBrk="1" hangingPunct="1">
              <a:lnSpc>
                <a:spcPct val="120000"/>
              </a:lnSpc>
              <a:buFont typeface="Wingdings" pitchFamily="2" charset="2"/>
              <a:buNone/>
            </a:pPr>
            <a:r>
              <a:rPr lang="zh-CN" altLang="en-US" sz="2800" smtClean="0"/>
              <a:t>合法：</a:t>
            </a:r>
            <a:endParaRPr lang="en-US" altLang="zh-CN" sz="2800" smtClean="0"/>
          </a:p>
          <a:p>
            <a:pPr marL="609600" indent="-609600" eaLnBrk="1" hangingPunct="1">
              <a:lnSpc>
                <a:spcPct val="120000"/>
              </a:lnSpc>
              <a:buFont typeface="Wingdings" pitchFamily="2" charset="2"/>
              <a:buNone/>
            </a:pPr>
            <a:r>
              <a:rPr lang="en-US" altLang="zh-CN" sz="2800" smtClean="0"/>
              <a:t>	int f(double a, int b);</a:t>
            </a:r>
          </a:p>
          <a:p>
            <a:pPr marL="609600" indent="-609600" eaLnBrk="1" hangingPunct="1">
              <a:lnSpc>
                <a:spcPct val="120000"/>
              </a:lnSpc>
              <a:buFont typeface="Wingdings" pitchFamily="2" charset="2"/>
              <a:buNone/>
            </a:pPr>
            <a:r>
              <a:rPr lang="en-US" altLang="zh-CN" sz="2800" smtClean="0"/>
              <a:t>	int f(double a);</a:t>
            </a:r>
          </a:p>
          <a:p>
            <a:pPr marL="609600" indent="-609600" eaLnBrk="1" hangingPunct="1">
              <a:lnSpc>
                <a:spcPct val="120000"/>
              </a:lnSpc>
              <a:buFont typeface="Wingdings" pitchFamily="2" charset="2"/>
              <a:buNone/>
            </a:pPr>
            <a:r>
              <a:rPr lang="zh-CN" altLang="en-US" sz="2800" smtClean="0"/>
              <a:t>非法：</a:t>
            </a:r>
            <a:endParaRPr lang="en-US" altLang="zh-CN" sz="2800" smtClean="0"/>
          </a:p>
          <a:p>
            <a:pPr marL="609600" indent="-609600" eaLnBrk="1" hangingPunct="1">
              <a:lnSpc>
                <a:spcPct val="120000"/>
              </a:lnSpc>
              <a:buFont typeface="Wingdings" pitchFamily="2" charset="2"/>
              <a:buNone/>
            </a:pPr>
            <a:r>
              <a:rPr lang="en-US" altLang="zh-CN" sz="2800" smtClean="0"/>
              <a:t>	int f(double a, int b=1);</a:t>
            </a:r>
          </a:p>
          <a:p>
            <a:pPr marL="609600" indent="-609600" eaLnBrk="1" hangingPunct="1">
              <a:lnSpc>
                <a:spcPct val="120000"/>
              </a:lnSpc>
              <a:buFont typeface="Wingdings" pitchFamily="2" charset="2"/>
              <a:buNone/>
            </a:pPr>
            <a:r>
              <a:rPr lang="en-US" altLang="zh-CN" sz="2800" smtClean="0"/>
              <a:t>	int f(double a);</a:t>
            </a:r>
          </a:p>
          <a:p>
            <a:pPr marL="609600" indent="-609600" eaLnBrk="1" hangingPunct="1">
              <a:lnSpc>
                <a:spcPct val="120000"/>
              </a:lnSpc>
              <a:buFont typeface="Wingdings" pitchFamily="2" charset="2"/>
              <a:buNone/>
            </a:pPr>
            <a:endParaRPr lang="zh-CN" altLang="en-US" sz="28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42" name="Rectangle 2"/>
          <p:cNvSpPr>
            <a:spLocks noGrp="1" noChangeArrowheads="1"/>
          </p:cNvSpPr>
          <p:nvPr>
            <p:ph type="title"/>
          </p:nvPr>
        </p:nvSpPr>
        <p:spPr>
          <a:xfrm>
            <a:off x="685800" y="428625"/>
            <a:ext cx="7772400" cy="1143000"/>
          </a:xfrm>
        </p:spPr>
        <p:txBody>
          <a:bodyPr/>
          <a:lstStyle/>
          <a:p>
            <a:pPr eaLnBrk="1" hangingPunct="1">
              <a:defRPr/>
            </a:pPr>
            <a:r>
              <a:rPr lang="zh-CN" altLang="en-US" smtClean="0"/>
              <a:t>第</a:t>
            </a:r>
            <a:r>
              <a:rPr lang="en-US" altLang="zh-CN" smtClean="0"/>
              <a:t>6</a:t>
            </a:r>
            <a:r>
              <a:rPr lang="zh-CN" altLang="en-US" smtClean="0"/>
              <a:t>章 过程封装－－函数</a:t>
            </a:r>
          </a:p>
        </p:txBody>
      </p:sp>
      <p:sp>
        <p:nvSpPr>
          <p:cNvPr id="51203" name="Rectangle 3"/>
          <p:cNvSpPr>
            <a:spLocks noGrp="1" noChangeArrowheads="1"/>
          </p:cNvSpPr>
          <p:nvPr>
            <p:ph type="body" idx="1"/>
          </p:nvPr>
        </p:nvSpPr>
        <p:spPr>
          <a:xfrm>
            <a:off x="355600" y="1952625"/>
            <a:ext cx="3570288" cy="4143375"/>
          </a:xfrm>
        </p:spPr>
        <p:txBody>
          <a:bodyPr/>
          <a:lstStyle/>
          <a:p>
            <a:pPr eaLnBrk="1" hangingPunct="1">
              <a:lnSpc>
                <a:spcPct val="110000"/>
              </a:lnSpc>
            </a:pPr>
            <a:r>
              <a:rPr lang="zh-CN" altLang="en-US" sz="2800" smtClean="0"/>
              <a:t>函数</a:t>
            </a:r>
          </a:p>
          <a:p>
            <a:pPr eaLnBrk="1" hangingPunct="1">
              <a:lnSpc>
                <a:spcPct val="110000"/>
              </a:lnSpc>
            </a:pPr>
            <a:r>
              <a:rPr lang="zh-CN" altLang="en-US" sz="2800" smtClean="0"/>
              <a:t>自己编写函数</a:t>
            </a:r>
          </a:p>
          <a:p>
            <a:pPr eaLnBrk="1" hangingPunct="1">
              <a:lnSpc>
                <a:spcPct val="110000"/>
              </a:lnSpc>
            </a:pPr>
            <a:r>
              <a:rPr lang="zh-CN" altLang="en-US" sz="2800" smtClean="0"/>
              <a:t>函数的使用</a:t>
            </a:r>
          </a:p>
          <a:p>
            <a:pPr eaLnBrk="1" hangingPunct="1">
              <a:lnSpc>
                <a:spcPct val="110000"/>
              </a:lnSpc>
            </a:pPr>
            <a:r>
              <a:rPr lang="zh-CN" altLang="en-US" sz="2800" smtClean="0"/>
              <a:t>数组作为参数</a:t>
            </a:r>
          </a:p>
          <a:p>
            <a:pPr eaLnBrk="1" hangingPunct="1">
              <a:lnSpc>
                <a:spcPct val="110000"/>
              </a:lnSpc>
            </a:pPr>
            <a:r>
              <a:rPr lang="zh-CN" altLang="en-US" sz="2800" smtClean="0"/>
              <a:t>带默认值的函数</a:t>
            </a:r>
          </a:p>
          <a:p>
            <a:pPr eaLnBrk="1" hangingPunct="1">
              <a:lnSpc>
                <a:spcPct val="110000"/>
              </a:lnSpc>
            </a:pPr>
            <a:r>
              <a:rPr lang="zh-CN" altLang="en-US" sz="2800" smtClean="0"/>
              <a:t>内联函数</a:t>
            </a:r>
          </a:p>
        </p:txBody>
      </p:sp>
      <p:sp>
        <p:nvSpPr>
          <p:cNvPr id="51204" name="AutoShape 4"/>
          <p:cNvSpPr>
            <a:spLocks noChangeArrowheads="1"/>
          </p:cNvSpPr>
          <p:nvPr/>
        </p:nvSpPr>
        <p:spPr bwMode="auto">
          <a:xfrm rot="-5400000" flipH="1" flipV="1">
            <a:off x="3548063" y="20367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1205" name="AutoShape 5"/>
          <p:cNvSpPr>
            <a:spLocks noChangeArrowheads="1"/>
          </p:cNvSpPr>
          <p:nvPr/>
        </p:nvSpPr>
        <p:spPr bwMode="auto">
          <a:xfrm rot="-5400000" flipH="1" flipV="1">
            <a:off x="3576638" y="31527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1206" name="AutoShape 6"/>
          <p:cNvSpPr>
            <a:spLocks noChangeArrowheads="1"/>
          </p:cNvSpPr>
          <p:nvPr/>
        </p:nvSpPr>
        <p:spPr bwMode="auto">
          <a:xfrm rot="-5400000" flipH="1" flipV="1">
            <a:off x="3548063" y="25796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1207" name="AutoShape 7"/>
          <p:cNvSpPr>
            <a:spLocks noChangeArrowheads="1"/>
          </p:cNvSpPr>
          <p:nvPr/>
        </p:nvSpPr>
        <p:spPr bwMode="auto">
          <a:xfrm rot="-5400000" flipH="1" flipV="1">
            <a:off x="3602038" y="37211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1208" name="AutoShape 8"/>
          <p:cNvSpPr>
            <a:spLocks noChangeArrowheads="1"/>
          </p:cNvSpPr>
          <p:nvPr/>
        </p:nvSpPr>
        <p:spPr bwMode="auto">
          <a:xfrm rot="-5400000" flipH="1" flipV="1">
            <a:off x="3602038" y="42529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1209" name="AutoShape 9"/>
          <p:cNvSpPr>
            <a:spLocks noChangeArrowheads="1"/>
          </p:cNvSpPr>
          <p:nvPr/>
        </p:nvSpPr>
        <p:spPr bwMode="auto">
          <a:xfrm rot="-5400000" flipH="1" flipV="1">
            <a:off x="3602038" y="482123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1210" name="Rectangle 10"/>
          <p:cNvSpPr>
            <a:spLocks noChangeArrowheads="1"/>
          </p:cNvSpPr>
          <p:nvPr/>
        </p:nvSpPr>
        <p:spPr bwMode="auto">
          <a:xfrm>
            <a:off x="4675188" y="1952625"/>
            <a:ext cx="3338512" cy="4143375"/>
          </a:xfrm>
          <a:prstGeom prst="rect">
            <a:avLst/>
          </a:prstGeom>
          <a:noFill/>
          <a:ln w="9525">
            <a:noFill/>
            <a:miter lim="800000"/>
            <a:headEnd/>
            <a:tailEnd/>
          </a:ln>
        </p:spPr>
        <p:txBody>
          <a:bodyPr/>
          <a:lstStyle/>
          <a:p>
            <a:pPr marL="477838" indent="-477838">
              <a:lnSpc>
                <a:spcPct val="110000"/>
              </a:lnSpc>
              <a:spcBef>
                <a:spcPct val="20000"/>
              </a:spcBef>
              <a:buClr>
                <a:schemeClr val="tx1"/>
              </a:buClr>
              <a:buSzPct val="80000"/>
              <a:buFont typeface="Wingdings" pitchFamily="2" charset="2"/>
              <a:buChar char="v"/>
            </a:pPr>
            <a:r>
              <a:rPr lang="zh-CN" altLang="en-US" b="1">
                <a:latin typeface="Times New Roman" pitchFamily="18" charset="0"/>
                <a:ea typeface="楷体_GB2312" pitchFamily="49" charset="-122"/>
              </a:rPr>
              <a:t>重载函数</a:t>
            </a:r>
          </a:p>
          <a:p>
            <a:pPr marL="477838" indent="-477838">
              <a:lnSpc>
                <a:spcPct val="110000"/>
              </a:lnSpc>
              <a:spcBef>
                <a:spcPct val="20000"/>
              </a:spcBef>
              <a:buClr>
                <a:schemeClr val="tx1"/>
              </a:buClr>
              <a:buSzPct val="80000"/>
              <a:buFont typeface="Wingdings" pitchFamily="2" charset="2"/>
              <a:buChar char="v"/>
            </a:pPr>
            <a:r>
              <a:rPr lang="zh-CN" altLang="en-US" b="1">
                <a:latin typeface="Times New Roman" pitchFamily="18" charset="0"/>
                <a:ea typeface="楷体_GB2312" pitchFamily="49" charset="-122"/>
              </a:rPr>
              <a:t>函数模板</a:t>
            </a:r>
          </a:p>
          <a:p>
            <a:pPr marL="477838" indent="-477838">
              <a:lnSpc>
                <a:spcPct val="110000"/>
              </a:lnSpc>
              <a:spcBef>
                <a:spcPct val="20000"/>
              </a:spcBef>
              <a:buClr>
                <a:schemeClr val="tx1"/>
              </a:buClr>
              <a:buSzPct val="80000"/>
              <a:buFont typeface="Wingdings" pitchFamily="2" charset="2"/>
              <a:buChar char="v"/>
            </a:pPr>
            <a:r>
              <a:rPr lang="zh-CN" altLang="en-US" b="1">
                <a:latin typeface="Times New Roman" pitchFamily="18" charset="0"/>
                <a:ea typeface="楷体_GB2312" pitchFamily="49" charset="-122"/>
              </a:rPr>
              <a:t>变量的作用域</a:t>
            </a:r>
          </a:p>
          <a:p>
            <a:pPr marL="477838" indent="-477838">
              <a:lnSpc>
                <a:spcPct val="110000"/>
              </a:lnSpc>
              <a:spcBef>
                <a:spcPct val="20000"/>
              </a:spcBef>
              <a:buClr>
                <a:schemeClr val="tx1"/>
              </a:buClr>
              <a:buSzPct val="80000"/>
              <a:buFont typeface="Wingdings" pitchFamily="2" charset="2"/>
              <a:buChar char="v"/>
            </a:pPr>
            <a:r>
              <a:rPr lang="zh-CN" altLang="en-US" b="1">
                <a:latin typeface="Times New Roman" pitchFamily="18" charset="0"/>
                <a:ea typeface="楷体_GB2312" pitchFamily="49" charset="-122"/>
              </a:rPr>
              <a:t>变量的存储类别</a:t>
            </a:r>
          </a:p>
          <a:p>
            <a:pPr marL="477838" indent="-477838">
              <a:lnSpc>
                <a:spcPct val="110000"/>
              </a:lnSpc>
              <a:spcBef>
                <a:spcPct val="20000"/>
              </a:spcBef>
              <a:buClr>
                <a:schemeClr val="tx1"/>
              </a:buClr>
              <a:buSzPct val="80000"/>
              <a:buFont typeface="Wingdings" pitchFamily="2" charset="2"/>
              <a:buChar char="v"/>
            </a:pPr>
            <a:r>
              <a:rPr lang="zh-CN" altLang="en-US" b="1">
                <a:latin typeface="Times New Roman" pitchFamily="18" charset="0"/>
                <a:ea typeface="楷体_GB2312" pitchFamily="49" charset="-122"/>
              </a:rPr>
              <a:t>递归函数</a:t>
            </a:r>
          </a:p>
        </p:txBody>
      </p:sp>
      <p:sp>
        <p:nvSpPr>
          <p:cNvPr id="51211" name="AutoShape 11"/>
          <p:cNvSpPr>
            <a:spLocks noChangeArrowheads="1"/>
          </p:cNvSpPr>
          <p:nvPr/>
        </p:nvSpPr>
        <p:spPr bwMode="auto">
          <a:xfrm rot="-5400000" flipH="1" flipV="1">
            <a:off x="8051800" y="260985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51212" name="AutoShape 12"/>
          <p:cNvSpPr>
            <a:spLocks noChangeArrowheads="1"/>
          </p:cNvSpPr>
          <p:nvPr/>
        </p:nvSpPr>
        <p:spPr bwMode="auto">
          <a:xfrm rot="-5400000" flipH="1" flipV="1">
            <a:off x="8023225" y="20367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1213" name="AutoShape 13"/>
          <p:cNvSpPr>
            <a:spLocks noChangeArrowheads="1"/>
          </p:cNvSpPr>
          <p:nvPr/>
        </p:nvSpPr>
        <p:spPr bwMode="auto">
          <a:xfrm rot="-5400000" flipH="1" flipV="1">
            <a:off x="8077200" y="31273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1214" name="AutoShape 14"/>
          <p:cNvSpPr>
            <a:spLocks noChangeArrowheads="1"/>
          </p:cNvSpPr>
          <p:nvPr/>
        </p:nvSpPr>
        <p:spPr bwMode="auto">
          <a:xfrm rot="-5400000" flipH="1" flipV="1">
            <a:off x="8077200" y="3709988"/>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1215" name="AutoShape 15"/>
          <p:cNvSpPr>
            <a:spLocks noChangeArrowheads="1"/>
          </p:cNvSpPr>
          <p:nvPr/>
        </p:nvSpPr>
        <p:spPr bwMode="auto">
          <a:xfrm rot="-5400000" flipH="1" flipV="1">
            <a:off x="8077200" y="42402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4866" name="Rectangle 2"/>
          <p:cNvSpPr>
            <a:spLocks noGrp="1" noChangeArrowheads="1"/>
          </p:cNvSpPr>
          <p:nvPr>
            <p:ph type="title"/>
          </p:nvPr>
        </p:nvSpPr>
        <p:spPr/>
        <p:txBody>
          <a:bodyPr/>
          <a:lstStyle/>
          <a:p>
            <a:pPr eaLnBrk="1" hangingPunct="1">
              <a:defRPr/>
            </a:pPr>
            <a:r>
              <a:rPr lang="zh-CN" altLang="en-US" smtClean="0"/>
              <a:t>函数模板</a:t>
            </a:r>
          </a:p>
        </p:txBody>
      </p:sp>
      <p:sp>
        <p:nvSpPr>
          <p:cNvPr id="52227" name="Rectangle 3"/>
          <p:cNvSpPr>
            <a:spLocks noGrp="1" noChangeArrowheads="1"/>
          </p:cNvSpPr>
          <p:nvPr>
            <p:ph type="body" idx="1"/>
          </p:nvPr>
        </p:nvSpPr>
        <p:spPr>
          <a:xfrm>
            <a:off x="685800" y="1752600"/>
            <a:ext cx="7772400" cy="4635500"/>
          </a:xfrm>
        </p:spPr>
        <p:txBody>
          <a:bodyPr/>
          <a:lstStyle/>
          <a:p>
            <a:pPr eaLnBrk="1" hangingPunct="1">
              <a:lnSpc>
                <a:spcPct val="140000"/>
              </a:lnSpc>
            </a:pPr>
            <a:r>
              <a:rPr lang="zh-CN" altLang="en-US" sz="2400" smtClean="0"/>
              <a:t>如果一组重载函数仅仅是参数的类型不一样，程序的逻辑完全一样，那么这一组重载函数可以写成一个函数模板。 </a:t>
            </a:r>
          </a:p>
          <a:p>
            <a:pPr eaLnBrk="1" hangingPunct="1">
              <a:lnSpc>
                <a:spcPct val="140000"/>
              </a:lnSpc>
            </a:pPr>
            <a:r>
              <a:rPr lang="zh-CN" altLang="en-US" sz="2400" smtClean="0"/>
              <a:t>所谓的函数模板就是实现类型的参数化（泛型化），即把函数中某些形式参数的类型定义成参数，称为模板参数 </a:t>
            </a:r>
          </a:p>
          <a:p>
            <a:pPr eaLnBrk="1" hangingPunct="1">
              <a:lnSpc>
                <a:spcPct val="140000"/>
              </a:lnSpc>
            </a:pPr>
            <a:r>
              <a:rPr lang="zh-CN" altLang="en-US" sz="2400" smtClean="0"/>
              <a:t>在函数调用时，编译器根据实际参数的类型确定模板参数的值，生成不同的模板函数。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5890" name="Rectangle 2"/>
          <p:cNvSpPr>
            <a:spLocks noGrp="1" noChangeArrowheads="1"/>
          </p:cNvSpPr>
          <p:nvPr>
            <p:ph type="title"/>
          </p:nvPr>
        </p:nvSpPr>
        <p:spPr>
          <a:xfrm>
            <a:off x="1619250" y="404813"/>
            <a:ext cx="5181600" cy="738187"/>
          </a:xfrm>
        </p:spPr>
        <p:txBody>
          <a:bodyPr/>
          <a:lstStyle/>
          <a:p>
            <a:pPr eaLnBrk="1" hangingPunct="1">
              <a:defRPr/>
            </a:pPr>
            <a:r>
              <a:rPr lang="zh-CN" altLang="en-US" smtClean="0"/>
              <a:t>函数模板的定义</a:t>
            </a:r>
          </a:p>
        </p:txBody>
      </p:sp>
      <p:sp>
        <p:nvSpPr>
          <p:cNvPr id="53251" name="Rectangle 3"/>
          <p:cNvSpPr>
            <a:spLocks noGrp="1" noChangeArrowheads="1"/>
          </p:cNvSpPr>
          <p:nvPr>
            <p:ph type="body" idx="1"/>
          </p:nvPr>
        </p:nvSpPr>
        <p:spPr>
          <a:xfrm>
            <a:off x="381000" y="1371600"/>
            <a:ext cx="8534400" cy="4648200"/>
          </a:xfrm>
        </p:spPr>
        <p:txBody>
          <a:bodyPr/>
          <a:lstStyle/>
          <a:p>
            <a:pPr eaLnBrk="1" hangingPunct="1"/>
            <a:r>
              <a:rPr lang="zh-CN" altLang="en-US" sz="2800" smtClean="0"/>
              <a:t>一 般的定义形式</a:t>
            </a:r>
          </a:p>
          <a:p>
            <a:pPr eaLnBrk="1" hangingPunct="1">
              <a:buFont typeface="Wingdings" pitchFamily="2" charset="2"/>
              <a:buNone/>
            </a:pPr>
            <a:r>
              <a:rPr lang="zh-CN" altLang="en-US" sz="2400" smtClean="0">
                <a:solidFill>
                  <a:schemeClr val="tx2"/>
                </a:solidFill>
              </a:rPr>
              <a:t>     </a:t>
            </a:r>
            <a:r>
              <a:rPr lang="en-US" altLang="zh-CN" sz="2400" smtClean="0">
                <a:solidFill>
                  <a:schemeClr val="tx2"/>
                </a:solidFill>
              </a:rPr>
              <a:t>template&lt;</a:t>
            </a:r>
            <a:r>
              <a:rPr lang="zh-CN" altLang="en-US" sz="2400" smtClean="0">
                <a:solidFill>
                  <a:schemeClr val="tx2"/>
                </a:solidFill>
              </a:rPr>
              <a:t>模板形式参数表</a:t>
            </a:r>
            <a:r>
              <a:rPr lang="en-US" altLang="zh-CN" sz="2400" smtClean="0">
                <a:solidFill>
                  <a:schemeClr val="tx2"/>
                </a:solidFill>
              </a:rPr>
              <a:t>&gt;</a:t>
            </a:r>
          </a:p>
          <a:p>
            <a:pPr eaLnBrk="1" hangingPunct="1">
              <a:buFont typeface="Wingdings" pitchFamily="2" charset="2"/>
              <a:buNone/>
            </a:pPr>
            <a:r>
              <a:rPr lang="en-US" altLang="zh-CN" sz="2400" smtClean="0">
                <a:solidFill>
                  <a:schemeClr val="tx2"/>
                </a:solidFill>
              </a:rPr>
              <a:t>    </a:t>
            </a:r>
            <a:r>
              <a:rPr lang="zh-CN" altLang="en-US" sz="2400" smtClean="0">
                <a:solidFill>
                  <a:schemeClr val="tx2"/>
                </a:solidFill>
              </a:rPr>
              <a:t>返回类型  </a:t>
            </a:r>
            <a:r>
              <a:rPr lang="en-US" altLang="zh-CN" sz="2400" smtClean="0">
                <a:solidFill>
                  <a:schemeClr val="tx2"/>
                </a:solidFill>
              </a:rPr>
              <a:t>FunctionName(</a:t>
            </a:r>
            <a:r>
              <a:rPr lang="zh-CN" altLang="en-US" sz="2400" smtClean="0">
                <a:solidFill>
                  <a:schemeClr val="tx2"/>
                </a:solidFill>
              </a:rPr>
              <a:t>形式参数表</a:t>
            </a:r>
            <a:r>
              <a:rPr lang="en-US" altLang="zh-CN" sz="2400" smtClean="0">
                <a:solidFill>
                  <a:schemeClr val="tx2"/>
                </a:solidFill>
              </a:rPr>
              <a:t>)</a:t>
            </a:r>
          </a:p>
          <a:p>
            <a:pPr eaLnBrk="1" hangingPunct="1">
              <a:buFont typeface="Wingdings" pitchFamily="2" charset="2"/>
              <a:buNone/>
            </a:pPr>
            <a:r>
              <a:rPr lang="en-US" altLang="zh-CN" sz="2400" smtClean="0"/>
              <a:t>   </a:t>
            </a:r>
            <a:r>
              <a:rPr lang="zh-CN" altLang="en-US" sz="2400" smtClean="0"/>
              <a:t>｛</a:t>
            </a:r>
          </a:p>
          <a:p>
            <a:pPr eaLnBrk="1" hangingPunct="1">
              <a:buFont typeface="Wingdings" pitchFamily="2" charset="2"/>
              <a:buNone/>
            </a:pPr>
            <a:r>
              <a:rPr lang="zh-CN" altLang="en-US" sz="2400" smtClean="0"/>
              <a:t>	</a:t>
            </a:r>
            <a:r>
              <a:rPr lang="en-US" altLang="zh-CN" sz="2400" smtClean="0"/>
              <a:t>//</a:t>
            </a:r>
            <a:r>
              <a:rPr lang="zh-CN" altLang="en-US" sz="2400" smtClean="0"/>
              <a:t>函数定义体</a:t>
            </a:r>
          </a:p>
          <a:p>
            <a:pPr eaLnBrk="1" hangingPunct="1">
              <a:buFont typeface="Wingdings" pitchFamily="2" charset="2"/>
              <a:buNone/>
            </a:pPr>
            <a:r>
              <a:rPr lang="zh-CN" altLang="en-US" sz="2400" smtClean="0"/>
              <a:t>     ｝</a:t>
            </a:r>
          </a:p>
          <a:p>
            <a:pPr eaLnBrk="1" hangingPunct="1"/>
            <a:r>
              <a:rPr lang="zh-CN" altLang="en-US" sz="2800" smtClean="0"/>
              <a:t>模板形式参数表可以包含基本数据类型，也可以包含类类型（需加前缀</a:t>
            </a:r>
            <a:r>
              <a:rPr lang="en-US" altLang="zh-CN" sz="2800" smtClean="0"/>
              <a:t>class</a:t>
            </a:r>
            <a:r>
              <a:rPr lang="zh-CN" altLang="en-US" sz="2800" smtClean="0"/>
              <a:t>）</a:t>
            </a:r>
          </a:p>
          <a:p>
            <a:pPr eaLnBrk="1" hangingPunct="1">
              <a:buFont typeface="Wingdings" pitchFamily="2" charset="2"/>
              <a:buNone/>
            </a:pPr>
            <a:r>
              <a:rPr lang="zh-CN" altLang="en-US" sz="2400" smtClean="0"/>
              <a:t>      </a:t>
            </a:r>
            <a:r>
              <a:rPr lang="en-US" altLang="zh-CN" sz="2800" smtClean="0"/>
              <a:t>template&lt;class T&gt;</a:t>
            </a:r>
          </a:p>
          <a:p>
            <a:pPr eaLnBrk="1" hangingPunct="1">
              <a:buFont typeface="Wingdings" pitchFamily="2" charset="2"/>
              <a:buNone/>
            </a:pPr>
            <a:r>
              <a:rPr lang="en-US" altLang="zh-CN" sz="2800" smtClean="0"/>
              <a:t>     T max(T a, T b)</a:t>
            </a:r>
          </a:p>
          <a:p>
            <a:pPr eaLnBrk="1" hangingPunct="1">
              <a:buFont typeface="Wingdings" pitchFamily="2" charset="2"/>
              <a:buNone/>
            </a:pPr>
            <a:r>
              <a:rPr lang="en-US" altLang="zh-CN" sz="2800" smtClean="0"/>
              <a:t>     { return a&gt;b ? a : b</a:t>
            </a:r>
            <a:r>
              <a:rPr lang="zh-CN" altLang="en-US" sz="2800" smtClean="0"/>
              <a:t>；</a:t>
            </a:r>
            <a:r>
              <a:rPr lang="en-US" altLang="zh-CN" sz="2800" smtClean="0"/>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6914" name="Rectangle 2"/>
          <p:cNvSpPr>
            <a:spLocks noGrp="1" noChangeArrowheads="1"/>
          </p:cNvSpPr>
          <p:nvPr>
            <p:ph type="title"/>
          </p:nvPr>
        </p:nvSpPr>
        <p:spPr/>
        <p:txBody>
          <a:bodyPr/>
          <a:lstStyle/>
          <a:p>
            <a:pPr eaLnBrk="1" hangingPunct="1">
              <a:defRPr/>
            </a:pPr>
            <a:r>
              <a:rPr lang="zh-CN" altLang="en-US" smtClean="0"/>
              <a:t>例子</a:t>
            </a:r>
          </a:p>
        </p:txBody>
      </p:sp>
      <p:sp>
        <p:nvSpPr>
          <p:cNvPr id="54275" name="Rectangle 3"/>
          <p:cNvSpPr>
            <a:spLocks noGrp="1" noChangeArrowheads="1"/>
          </p:cNvSpPr>
          <p:nvPr>
            <p:ph type="body" idx="1"/>
          </p:nvPr>
        </p:nvSpPr>
        <p:spPr>
          <a:xfrm>
            <a:off x="685800" y="1752600"/>
            <a:ext cx="7772400" cy="4903788"/>
          </a:xfrm>
        </p:spPr>
        <p:txBody>
          <a:bodyPr/>
          <a:lstStyle/>
          <a:p>
            <a:pPr eaLnBrk="1" hangingPunct="1">
              <a:lnSpc>
                <a:spcPct val="130000"/>
              </a:lnSpc>
            </a:pPr>
            <a:r>
              <a:rPr lang="zh-CN" altLang="en-US" smtClean="0"/>
              <a:t>假设我们需要一个计算数值幂次方的函数</a:t>
            </a:r>
            <a:r>
              <a:rPr lang="en-US" altLang="zh-CN" smtClean="0"/>
              <a:t>,</a:t>
            </a:r>
            <a:r>
              <a:rPr lang="zh-CN" altLang="en-US" smtClean="0"/>
              <a:t>名为</a:t>
            </a:r>
            <a:r>
              <a:rPr lang="en-US" altLang="zh-CN" smtClean="0"/>
              <a:t>power</a:t>
            </a:r>
            <a:r>
              <a:rPr lang="zh-CN" altLang="en-US" smtClean="0"/>
              <a:t>。该数值可以是整型、长整型或实型</a:t>
            </a:r>
          </a:p>
          <a:p>
            <a:pPr eaLnBrk="1" hangingPunct="1">
              <a:lnSpc>
                <a:spcPct val="130000"/>
              </a:lnSpc>
            </a:pPr>
            <a:r>
              <a:rPr lang="zh-CN" altLang="en-US" smtClean="0"/>
              <a:t>我们只接受正幂次方，如果是负幂次方，结果为</a:t>
            </a:r>
            <a:r>
              <a:rPr lang="en-US" altLang="zh-CN" smtClean="0"/>
              <a:t>0</a:t>
            </a:r>
            <a:r>
              <a:rPr lang="zh-CN" altLang="en-US" smtClean="0"/>
              <a:t>。</a:t>
            </a:r>
          </a:p>
          <a:p>
            <a:pPr eaLnBrk="1" hangingPunct="1">
              <a:lnSpc>
                <a:spcPct val="130000"/>
              </a:lnSpc>
            </a:pPr>
            <a:r>
              <a:rPr lang="zh-CN" altLang="en-US" smtClean="0"/>
              <a:t>如果没有模板，我们需要每种类型写一个函数</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cstate="print"/>
          <a:srcRect/>
          <a:stretch>
            <a:fillRect/>
          </a:stretch>
        </p:blipFill>
        <p:spPr bwMode="auto">
          <a:xfrm>
            <a:off x="0" y="0"/>
            <a:ext cx="6330950" cy="3348038"/>
          </a:xfrm>
          <a:prstGeom prst="rect">
            <a:avLst/>
          </a:prstGeom>
          <a:noFill/>
          <a:ln w="9525">
            <a:noFill/>
            <a:miter lim="800000"/>
            <a:headEnd/>
            <a:tailEnd/>
          </a:ln>
        </p:spPr>
      </p:pic>
      <p:pic>
        <p:nvPicPr>
          <p:cNvPr id="55299" name="Picture 3"/>
          <p:cNvPicPr>
            <a:picLocks noChangeAspect="1" noChangeArrowheads="1"/>
          </p:cNvPicPr>
          <p:nvPr/>
        </p:nvPicPr>
        <p:blipFill>
          <a:blip r:embed="rId3" cstate="print"/>
          <a:srcRect/>
          <a:stretch>
            <a:fillRect/>
          </a:stretch>
        </p:blipFill>
        <p:spPr bwMode="auto">
          <a:xfrm>
            <a:off x="2757488" y="3494088"/>
            <a:ext cx="6386512" cy="3363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0290" name="Rectangle 2"/>
          <p:cNvSpPr>
            <a:spLocks noGrp="1" noChangeArrowheads="1"/>
          </p:cNvSpPr>
          <p:nvPr>
            <p:ph type="title"/>
          </p:nvPr>
        </p:nvSpPr>
        <p:spPr>
          <a:xfrm>
            <a:off x="685800" y="428625"/>
            <a:ext cx="7772400" cy="1143000"/>
          </a:xfrm>
        </p:spPr>
        <p:txBody>
          <a:bodyPr/>
          <a:lstStyle/>
          <a:p>
            <a:pPr eaLnBrk="1" hangingPunct="1">
              <a:defRPr/>
            </a:pPr>
            <a:r>
              <a:rPr lang="zh-CN" altLang="en-US" smtClean="0"/>
              <a:t>第</a:t>
            </a:r>
            <a:r>
              <a:rPr lang="en-US" altLang="zh-CN" smtClean="0"/>
              <a:t>6</a:t>
            </a:r>
            <a:r>
              <a:rPr lang="zh-CN" altLang="en-US" smtClean="0"/>
              <a:t>章 过程封装－－函数</a:t>
            </a:r>
          </a:p>
        </p:txBody>
      </p:sp>
      <p:sp>
        <p:nvSpPr>
          <p:cNvPr id="11267" name="Rectangle 3"/>
          <p:cNvSpPr>
            <a:spLocks noGrp="1" noChangeArrowheads="1"/>
          </p:cNvSpPr>
          <p:nvPr>
            <p:ph type="body" idx="1"/>
          </p:nvPr>
        </p:nvSpPr>
        <p:spPr>
          <a:xfrm>
            <a:off x="355600" y="1952625"/>
            <a:ext cx="3570288" cy="4143375"/>
          </a:xfrm>
        </p:spPr>
        <p:txBody>
          <a:bodyPr/>
          <a:lstStyle/>
          <a:p>
            <a:pPr eaLnBrk="1" hangingPunct="1">
              <a:lnSpc>
                <a:spcPct val="110000"/>
              </a:lnSpc>
            </a:pPr>
            <a:r>
              <a:rPr lang="zh-CN" altLang="en-US" sz="2800" smtClean="0"/>
              <a:t>函数</a:t>
            </a:r>
          </a:p>
          <a:p>
            <a:pPr eaLnBrk="1" hangingPunct="1">
              <a:lnSpc>
                <a:spcPct val="110000"/>
              </a:lnSpc>
            </a:pPr>
            <a:r>
              <a:rPr lang="zh-CN" altLang="en-US" sz="2800" smtClean="0"/>
              <a:t>自己编写函数</a:t>
            </a:r>
          </a:p>
          <a:p>
            <a:pPr eaLnBrk="1" hangingPunct="1">
              <a:lnSpc>
                <a:spcPct val="110000"/>
              </a:lnSpc>
            </a:pPr>
            <a:r>
              <a:rPr lang="zh-CN" altLang="en-US" sz="2800" smtClean="0"/>
              <a:t>函数的使用</a:t>
            </a:r>
          </a:p>
          <a:p>
            <a:pPr eaLnBrk="1" hangingPunct="1">
              <a:lnSpc>
                <a:spcPct val="110000"/>
              </a:lnSpc>
            </a:pPr>
            <a:r>
              <a:rPr lang="zh-CN" altLang="en-US" sz="2800" smtClean="0"/>
              <a:t>数组作为参数</a:t>
            </a:r>
          </a:p>
          <a:p>
            <a:pPr eaLnBrk="1" hangingPunct="1">
              <a:lnSpc>
                <a:spcPct val="110000"/>
              </a:lnSpc>
            </a:pPr>
            <a:r>
              <a:rPr lang="zh-CN" altLang="en-US" sz="2800" smtClean="0"/>
              <a:t>带默认值的函数</a:t>
            </a:r>
          </a:p>
          <a:p>
            <a:pPr eaLnBrk="1" hangingPunct="1">
              <a:lnSpc>
                <a:spcPct val="110000"/>
              </a:lnSpc>
            </a:pPr>
            <a:r>
              <a:rPr lang="zh-CN" altLang="en-US" sz="2800" smtClean="0"/>
              <a:t>内联函数</a:t>
            </a:r>
          </a:p>
        </p:txBody>
      </p:sp>
      <p:sp>
        <p:nvSpPr>
          <p:cNvPr id="11268" name="AutoShape 4"/>
          <p:cNvSpPr>
            <a:spLocks noChangeArrowheads="1"/>
          </p:cNvSpPr>
          <p:nvPr/>
        </p:nvSpPr>
        <p:spPr bwMode="auto">
          <a:xfrm rot="-5400000" flipH="1" flipV="1">
            <a:off x="3548063" y="20367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1269" name="AutoShape 5"/>
          <p:cNvSpPr>
            <a:spLocks noChangeArrowheads="1"/>
          </p:cNvSpPr>
          <p:nvPr/>
        </p:nvSpPr>
        <p:spPr bwMode="auto">
          <a:xfrm rot="-5400000" flipH="1" flipV="1">
            <a:off x="3576638" y="31527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1270" name="AutoShape 6"/>
          <p:cNvSpPr>
            <a:spLocks noChangeArrowheads="1"/>
          </p:cNvSpPr>
          <p:nvPr/>
        </p:nvSpPr>
        <p:spPr bwMode="auto">
          <a:xfrm rot="-5400000" flipH="1" flipV="1">
            <a:off x="3548063" y="2579688"/>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11271" name="AutoShape 7"/>
          <p:cNvSpPr>
            <a:spLocks noChangeArrowheads="1"/>
          </p:cNvSpPr>
          <p:nvPr/>
        </p:nvSpPr>
        <p:spPr bwMode="auto">
          <a:xfrm rot="-5400000" flipH="1" flipV="1">
            <a:off x="3602038" y="37211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1272" name="AutoShape 8"/>
          <p:cNvSpPr>
            <a:spLocks noChangeArrowheads="1"/>
          </p:cNvSpPr>
          <p:nvPr/>
        </p:nvSpPr>
        <p:spPr bwMode="auto">
          <a:xfrm rot="-5400000" flipH="1" flipV="1">
            <a:off x="3602038" y="42529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1273" name="AutoShape 9"/>
          <p:cNvSpPr>
            <a:spLocks noChangeArrowheads="1"/>
          </p:cNvSpPr>
          <p:nvPr/>
        </p:nvSpPr>
        <p:spPr bwMode="auto">
          <a:xfrm rot="-5400000" flipH="1" flipV="1">
            <a:off x="3602038" y="4821238"/>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1274" name="Rectangle 10"/>
          <p:cNvSpPr>
            <a:spLocks noChangeArrowheads="1"/>
          </p:cNvSpPr>
          <p:nvPr/>
        </p:nvSpPr>
        <p:spPr bwMode="auto">
          <a:xfrm>
            <a:off x="4675188" y="1952625"/>
            <a:ext cx="3338512" cy="4143375"/>
          </a:xfrm>
          <a:prstGeom prst="rect">
            <a:avLst/>
          </a:prstGeom>
          <a:noFill/>
          <a:ln w="9525">
            <a:noFill/>
            <a:miter lim="800000"/>
            <a:headEnd/>
            <a:tailEnd/>
          </a:ln>
        </p:spPr>
        <p:txBody>
          <a:bodyPr/>
          <a:lstStyle/>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重载函数</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函数</a:t>
            </a:r>
            <a:r>
              <a:rPr lang="zh-CN" altLang="en-US" b="1" dirty="0" smtClean="0">
                <a:latin typeface="Times New Roman" pitchFamily="18" charset="0"/>
                <a:ea typeface="楷体_GB2312" pitchFamily="49" charset="-122"/>
              </a:rPr>
              <a:t>模板</a:t>
            </a:r>
            <a:endParaRPr lang="zh-CN" altLang="en-US" b="1" dirty="0">
              <a:latin typeface="Times New Roman" pitchFamily="18" charset="0"/>
              <a:ea typeface="楷体_GB2312" pitchFamily="49" charset="-122"/>
            </a:endParaRP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变量的作用域</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变量的存储类别</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递归函数</a:t>
            </a:r>
          </a:p>
        </p:txBody>
      </p:sp>
      <p:sp>
        <p:nvSpPr>
          <p:cNvPr id="11275" name="AutoShape 11"/>
          <p:cNvSpPr>
            <a:spLocks noChangeArrowheads="1"/>
          </p:cNvSpPr>
          <p:nvPr/>
        </p:nvSpPr>
        <p:spPr bwMode="auto">
          <a:xfrm rot="-5400000" flipH="1" flipV="1">
            <a:off x="8051800" y="26098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1276" name="AutoShape 12"/>
          <p:cNvSpPr>
            <a:spLocks noChangeArrowheads="1"/>
          </p:cNvSpPr>
          <p:nvPr/>
        </p:nvSpPr>
        <p:spPr bwMode="auto">
          <a:xfrm rot="-5400000" flipH="1" flipV="1">
            <a:off x="8023225" y="203676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1277" name="AutoShape 13"/>
          <p:cNvSpPr>
            <a:spLocks noChangeArrowheads="1"/>
          </p:cNvSpPr>
          <p:nvPr/>
        </p:nvSpPr>
        <p:spPr bwMode="auto">
          <a:xfrm rot="-5400000" flipH="1" flipV="1">
            <a:off x="8077200" y="312737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1278" name="AutoShape 14"/>
          <p:cNvSpPr>
            <a:spLocks noChangeArrowheads="1"/>
          </p:cNvSpPr>
          <p:nvPr/>
        </p:nvSpPr>
        <p:spPr bwMode="auto">
          <a:xfrm rot="-5400000" flipH="1" flipV="1">
            <a:off x="8077200" y="3709988"/>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1279" name="AutoShape 15"/>
          <p:cNvSpPr>
            <a:spLocks noChangeArrowheads="1"/>
          </p:cNvSpPr>
          <p:nvPr/>
        </p:nvSpPr>
        <p:spPr bwMode="auto">
          <a:xfrm rot="-5400000" flipH="1" flipV="1">
            <a:off x="8077200" y="42402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8962" name="Rectangle 2"/>
          <p:cNvSpPr>
            <a:spLocks noGrp="1" noChangeArrowheads="1"/>
          </p:cNvSpPr>
          <p:nvPr>
            <p:ph type="title"/>
          </p:nvPr>
        </p:nvSpPr>
        <p:spPr>
          <a:xfrm>
            <a:off x="971550" y="260350"/>
            <a:ext cx="7708900" cy="814388"/>
          </a:xfrm>
        </p:spPr>
        <p:txBody>
          <a:bodyPr/>
          <a:lstStyle/>
          <a:p>
            <a:pPr eaLnBrk="1" hangingPunct="1">
              <a:defRPr/>
            </a:pPr>
            <a:r>
              <a:rPr lang="en-US" altLang="zh-CN" smtClean="0"/>
              <a:t>power</a:t>
            </a:r>
            <a:r>
              <a:rPr lang="zh-CN" altLang="en-US" smtClean="0"/>
              <a:t>函数的</a:t>
            </a:r>
            <a:r>
              <a:rPr lang="en-US" altLang="zh-CN" smtClean="0"/>
              <a:t>template</a:t>
            </a:r>
            <a:r>
              <a:rPr lang="zh-CN" altLang="en-US" smtClean="0"/>
              <a:t>版本</a:t>
            </a:r>
          </a:p>
        </p:txBody>
      </p:sp>
      <p:sp>
        <p:nvSpPr>
          <p:cNvPr id="56323" name="Rectangle 3"/>
          <p:cNvSpPr>
            <a:spLocks noGrp="1" noChangeArrowheads="1"/>
          </p:cNvSpPr>
          <p:nvPr>
            <p:ph type="body" idx="1"/>
          </p:nvPr>
        </p:nvSpPr>
        <p:spPr>
          <a:xfrm>
            <a:off x="539750" y="5270500"/>
            <a:ext cx="8383588" cy="1341438"/>
          </a:xfrm>
        </p:spPr>
        <p:txBody>
          <a:bodyPr/>
          <a:lstStyle/>
          <a:p>
            <a:pPr eaLnBrk="1" hangingPunct="1">
              <a:lnSpc>
                <a:spcPct val="110000"/>
              </a:lnSpc>
              <a:buFont typeface="Wingdings" pitchFamily="2" charset="2"/>
              <a:buNone/>
            </a:pPr>
            <a:r>
              <a:rPr lang="en-US" altLang="zh-CN" sz="2800" smtClean="0"/>
              <a:t>&lt;class T&gt;</a:t>
            </a:r>
            <a:r>
              <a:rPr lang="zh-CN" altLang="en-US" sz="2800" smtClean="0"/>
              <a:t>表示</a:t>
            </a:r>
            <a:r>
              <a:rPr lang="en-US" altLang="zh-CN" sz="2800" smtClean="0"/>
              <a:t>T</a:t>
            </a:r>
            <a:r>
              <a:rPr lang="zh-CN" altLang="en-US" sz="2800" smtClean="0"/>
              <a:t>是一种类型，而此类型将在调用此函数时才给予。</a:t>
            </a:r>
          </a:p>
        </p:txBody>
      </p:sp>
      <p:pic>
        <p:nvPicPr>
          <p:cNvPr id="56324" name="Picture 4"/>
          <p:cNvPicPr>
            <a:picLocks noChangeAspect="1" noChangeArrowheads="1"/>
          </p:cNvPicPr>
          <p:nvPr/>
        </p:nvPicPr>
        <p:blipFill>
          <a:blip r:embed="rId2" cstate="print"/>
          <a:srcRect/>
          <a:stretch>
            <a:fillRect/>
          </a:stretch>
        </p:blipFill>
        <p:spPr bwMode="auto">
          <a:xfrm>
            <a:off x="971550" y="1519238"/>
            <a:ext cx="6772275" cy="37512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9986" name="Rectangle 2"/>
          <p:cNvSpPr>
            <a:spLocks noGrp="1" noChangeArrowheads="1"/>
          </p:cNvSpPr>
          <p:nvPr>
            <p:ph type="title"/>
          </p:nvPr>
        </p:nvSpPr>
        <p:spPr>
          <a:xfrm>
            <a:off x="684213" y="260350"/>
            <a:ext cx="7772400" cy="774700"/>
          </a:xfrm>
        </p:spPr>
        <p:txBody>
          <a:bodyPr/>
          <a:lstStyle/>
          <a:p>
            <a:pPr eaLnBrk="1" hangingPunct="1">
              <a:defRPr/>
            </a:pPr>
            <a:r>
              <a:rPr lang="en-US" altLang="zh-CN" smtClean="0"/>
              <a:t>Template</a:t>
            </a:r>
            <a:r>
              <a:rPr lang="zh-CN" altLang="en-US" smtClean="0"/>
              <a:t>函数的调用方法</a:t>
            </a:r>
          </a:p>
        </p:txBody>
      </p:sp>
      <p:pic>
        <p:nvPicPr>
          <p:cNvPr id="57347" name="Picture 3"/>
          <p:cNvPicPr>
            <a:picLocks noChangeAspect="1" noChangeArrowheads="1"/>
          </p:cNvPicPr>
          <p:nvPr/>
        </p:nvPicPr>
        <p:blipFill>
          <a:blip r:embed="rId2" cstate="print"/>
          <a:srcRect/>
          <a:stretch>
            <a:fillRect/>
          </a:stretch>
        </p:blipFill>
        <p:spPr bwMode="auto">
          <a:xfrm>
            <a:off x="611188" y="1268413"/>
            <a:ext cx="7402512" cy="3825875"/>
          </a:xfrm>
          <a:prstGeom prst="rect">
            <a:avLst/>
          </a:prstGeom>
          <a:noFill/>
          <a:ln w="9525">
            <a:noFill/>
            <a:miter lim="800000"/>
            <a:headEnd/>
            <a:tailEnd/>
          </a:ln>
        </p:spPr>
      </p:pic>
      <p:pic>
        <p:nvPicPr>
          <p:cNvPr id="57348" name="Picture 4"/>
          <p:cNvPicPr>
            <a:picLocks noChangeAspect="1" noChangeArrowheads="1"/>
          </p:cNvPicPr>
          <p:nvPr/>
        </p:nvPicPr>
        <p:blipFill>
          <a:blip r:embed="rId3" cstate="print"/>
          <a:srcRect/>
          <a:stretch>
            <a:fillRect/>
          </a:stretch>
        </p:blipFill>
        <p:spPr bwMode="auto">
          <a:xfrm>
            <a:off x="5456238" y="5229225"/>
            <a:ext cx="2557462" cy="1314450"/>
          </a:xfrm>
          <a:prstGeom prst="rect">
            <a:avLst/>
          </a:prstGeom>
          <a:noFill/>
          <a:ln w="9525">
            <a:noFill/>
            <a:miter lim="800000"/>
            <a:headEnd/>
            <a:tailEnd/>
          </a:ln>
        </p:spPr>
      </p:pic>
      <p:sp>
        <p:nvSpPr>
          <p:cNvPr id="57349" name="Text Box 5"/>
          <p:cNvSpPr txBox="1">
            <a:spLocks noChangeArrowheads="1"/>
          </p:cNvSpPr>
          <p:nvPr/>
        </p:nvSpPr>
        <p:spPr bwMode="auto">
          <a:xfrm>
            <a:off x="390525" y="5229225"/>
            <a:ext cx="4511675" cy="1373188"/>
          </a:xfrm>
          <a:prstGeom prst="rect">
            <a:avLst/>
          </a:prstGeom>
          <a:noFill/>
          <a:ln w="12700" cap="sq" algn="ctr">
            <a:noFill/>
            <a:miter lim="800000"/>
            <a:headEnd type="none" w="sm" len="sm"/>
            <a:tailEnd type="none" w="sm" len="sm"/>
          </a:ln>
        </p:spPr>
        <p:txBody>
          <a:bodyPr>
            <a:spAutoFit/>
          </a:bodyPr>
          <a:lstStyle/>
          <a:p>
            <a:pPr>
              <a:spcBef>
                <a:spcPct val="50000"/>
              </a:spcBef>
            </a:pPr>
            <a:r>
              <a:rPr lang="zh-CN" altLang="en-US"/>
              <a:t>编译器根据实际参数的类型确定模板参数的类型，生成一个模板函数</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显式实例化</a:t>
            </a:r>
            <a:endParaRPr lang="zh-CN" altLang="en-US" dirty="0"/>
          </a:p>
        </p:txBody>
      </p:sp>
      <p:sp>
        <p:nvSpPr>
          <p:cNvPr id="60419" name="内容占位符 2"/>
          <p:cNvSpPr>
            <a:spLocks noGrp="1"/>
          </p:cNvSpPr>
          <p:nvPr>
            <p:ph idx="1"/>
          </p:nvPr>
        </p:nvSpPr>
        <p:spPr/>
        <p:txBody>
          <a:bodyPr/>
          <a:lstStyle/>
          <a:p>
            <a:r>
              <a:rPr lang="zh-CN" altLang="en-US" sz="2000" smtClean="0"/>
              <a:t>某些模板参数在函数的形式参数表中没有出现，编译器就无法推断模板实际参数的类型。</a:t>
            </a:r>
          </a:p>
          <a:p>
            <a:r>
              <a:rPr lang="zh-CN" altLang="en-US" sz="2000" smtClean="0"/>
              <a:t>如</a:t>
            </a:r>
          </a:p>
          <a:p>
            <a:pPr lvl="1">
              <a:buFont typeface="Wingdings" pitchFamily="2" charset="2"/>
              <a:buNone/>
            </a:pPr>
            <a:r>
              <a:rPr lang="en-US" altLang="zh-CN" sz="2000" smtClean="0"/>
              <a:t>template &lt;class T1, class T2, class T3&gt;</a:t>
            </a:r>
          </a:p>
          <a:p>
            <a:pPr lvl="1">
              <a:buFont typeface="Wingdings" pitchFamily="2" charset="2"/>
              <a:buNone/>
            </a:pPr>
            <a:r>
              <a:rPr lang="en-US" altLang="zh-CN" sz="2000" smtClean="0"/>
              <a:t>T3 calc(T1 x, T2 y)</a:t>
            </a:r>
          </a:p>
          <a:p>
            <a:pPr lvl="1">
              <a:buFont typeface="Wingdings" pitchFamily="2" charset="2"/>
              <a:buNone/>
            </a:pPr>
            <a:r>
              <a:rPr lang="en-US" altLang="zh-CN" sz="2000" smtClean="0"/>
              <a:t>{ return x+y; }</a:t>
            </a:r>
          </a:p>
          <a:p>
            <a:pPr lvl="1">
              <a:buFont typeface="Wingdings" pitchFamily="2" charset="2"/>
              <a:buNone/>
            </a:pPr>
            <a:r>
              <a:rPr lang="zh-CN" altLang="en-US" sz="2000" smtClean="0"/>
              <a:t>调用</a:t>
            </a:r>
            <a:r>
              <a:rPr lang="en-US" altLang="zh-CN" sz="2000" smtClean="0"/>
              <a:t>calc(5,’a’)</a:t>
            </a:r>
            <a:r>
              <a:rPr lang="zh-CN" altLang="en-US" sz="2000" smtClean="0"/>
              <a:t>，则编译器无法推断</a:t>
            </a:r>
            <a:r>
              <a:rPr lang="en-US" altLang="zh-CN" sz="2000" smtClean="0"/>
              <a:t>T3</a:t>
            </a:r>
            <a:r>
              <a:rPr lang="zh-CN" altLang="en-US" sz="2000" smtClean="0"/>
              <a:t>是什么类型。</a:t>
            </a:r>
          </a:p>
          <a:p>
            <a:r>
              <a:rPr lang="zh-CN" altLang="en-US" sz="2000" smtClean="0"/>
              <a:t>显式告诉编译器这</a:t>
            </a:r>
            <a:r>
              <a:rPr lang="en-US" altLang="zh-CN" sz="2000" smtClean="0"/>
              <a:t>3</a:t>
            </a:r>
            <a:r>
              <a:rPr lang="zh-CN" altLang="en-US" sz="2000" smtClean="0"/>
              <a:t>个模板参数的实参类型。模板的实际参数放在一对尖括号中，紧接在函数名后面。如函数调用</a:t>
            </a:r>
          </a:p>
          <a:p>
            <a:pPr lvl="1">
              <a:buFont typeface="Wingdings" pitchFamily="2" charset="2"/>
              <a:buNone/>
            </a:pPr>
            <a:r>
              <a:rPr lang="en-US" altLang="zh-CN" sz="2000" smtClean="0"/>
              <a:t>calc&lt;int, char, char&gt;(5,‘a’);     </a:t>
            </a:r>
            <a:r>
              <a:rPr lang="zh-CN" altLang="en-US" sz="2000" smtClean="0"/>
              <a:t>结果是</a:t>
            </a:r>
            <a:r>
              <a:rPr lang="en-US" altLang="zh-CN" sz="2000" smtClean="0"/>
              <a:t>’f’</a:t>
            </a:r>
            <a:r>
              <a:rPr lang="zh-CN" altLang="en-US" sz="2000" smtClean="0"/>
              <a:t>。</a:t>
            </a:r>
          </a:p>
          <a:p>
            <a:pPr lvl="1">
              <a:buFont typeface="Wingdings" pitchFamily="2" charset="2"/>
              <a:buNone/>
            </a:pPr>
            <a:r>
              <a:rPr lang="en-US" altLang="zh-CN" sz="2000" smtClean="0"/>
              <a:t>calc&lt;int, char, int&gt;(5,‘a’);         </a:t>
            </a:r>
            <a:r>
              <a:rPr lang="zh-CN" altLang="en-US" sz="2000" smtClean="0"/>
              <a:t>结果是</a:t>
            </a:r>
            <a:r>
              <a:rPr lang="en-US" altLang="zh-CN" sz="2000" smtClean="0"/>
              <a:t>102</a:t>
            </a:r>
            <a:r>
              <a:rPr lang="zh-CN" altLang="en-US" sz="2000" smtClean="0"/>
              <a:t>。</a:t>
            </a:r>
          </a:p>
          <a:p>
            <a:endParaRPr lang="zh-CN" altLang="en-US" sz="20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1010" name="Rectangle 2"/>
          <p:cNvSpPr>
            <a:spLocks noGrp="1" noChangeArrowheads="1"/>
          </p:cNvSpPr>
          <p:nvPr>
            <p:ph type="title"/>
          </p:nvPr>
        </p:nvSpPr>
        <p:spPr>
          <a:xfrm>
            <a:off x="685800" y="428625"/>
            <a:ext cx="7772400" cy="1143000"/>
          </a:xfrm>
        </p:spPr>
        <p:txBody>
          <a:bodyPr/>
          <a:lstStyle/>
          <a:p>
            <a:pPr eaLnBrk="1" hangingPunct="1">
              <a:defRPr/>
            </a:pPr>
            <a:r>
              <a:rPr lang="zh-CN" altLang="en-US" smtClean="0"/>
              <a:t>第</a:t>
            </a:r>
            <a:r>
              <a:rPr lang="en-US" altLang="zh-CN" smtClean="0"/>
              <a:t>6</a:t>
            </a:r>
            <a:r>
              <a:rPr lang="zh-CN" altLang="en-US" smtClean="0"/>
              <a:t>章 过程封装－－函数</a:t>
            </a:r>
          </a:p>
        </p:txBody>
      </p:sp>
      <p:sp>
        <p:nvSpPr>
          <p:cNvPr id="58371" name="Rectangle 3"/>
          <p:cNvSpPr>
            <a:spLocks noGrp="1" noChangeArrowheads="1"/>
          </p:cNvSpPr>
          <p:nvPr>
            <p:ph type="body" idx="1"/>
          </p:nvPr>
        </p:nvSpPr>
        <p:spPr>
          <a:xfrm>
            <a:off x="355600" y="1952625"/>
            <a:ext cx="3570288" cy="4143375"/>
          </a:xfrm>
        </p:spPr>
        <p:txBody>
          <a:bodyPr/>
          <a:lstStyle/>
          <a:p>
            <a:pPr eaLnBrk="1" hangingPunct="1">
              <a:lnSpc>
                <a:spcPct val="110000"/>
              </a:lnSpc>
            </a:pPr>
            <a:r>
              <a:rPr lang="zh-CN" altLang="en-US" sz="2800" smtClean="0"/>
              <a:t>函数</a:t>
            </a:r>
          </a:p>
          <a:p>
            <a:pPr eaLnBrk="1" hangingPunct="1">
              <a:lnSpc>
                <a:spcPct val="110000"/>
              </a:lnSpc>
            </a:pPr>
            <a:r>
              <a:rPr lang="zh-CN" altLang="en-US" sz="2800" smtClean="0"/>
              <a:t>自己编写函数</a:t>
            </a:r>
          </a:p>
          <a:p>
            <a:pPr eaLnBrk="1" hangingPunct="1">
              <a:lnSpc>
                <a:spcPct val="110000"/>
              </a:lnSpc>
            </a:pPr>
            <a:r>
              <a:rPr lang="zh-CN" altLang="en-US" sz="2800" smtClean="0"/>
              <a:t>函数的使用</a:t>
            </a:r>
          </a:p>
          <a:p>
            <a:pPr eaLnBrk="1" hangingPunct="1">
              <a:lnSpc>
                <a:spcPct val="110000"/>
              </a:lnSpc>
            </a:pPr>
            <a:r>
              <a:rPr lang="zh-CN" altLang="en-US" sz="2800" smtClean="0"/>
              <a:t>数组作为参数</a:t>
            </a:r>
          </a:p>
          <a:p>
            <a:pPr eaLnBrk="1" hangingPunct="1">
              <a:lnSpc>
                <a:spcPct val="110000"/>
              </a:lnSpc>
            </a:pPr>
            <a:r>
              <a:rPr lang="zh-CN" altLang="en-US" sz="2800" smtClean="0"/>
              <a:t>带默认值的函数</a:t>
            </a:r>
          </a:p>
          <a:p>
            <a:pPr eaLnBrk="1" hangingPunct="1">
              <a:lnSpc>
                <a:spcPct val="110000"/>
              </a:lnSpc>
            </a:pPr>
            <a:r>
              <a:rPr lang="zh-CN" altLang="en-US" sz="2800" smtClean="0"/>
              <a:t>内联函数</a:t>
            </a:r>
          </a:p>
        </p:txBody>
      </p:sp>
      <p:sp>
        <p:nvSpPr>
          <p:cNvPr id="58372" name="AutoShape 4"/>
          <p:cNvSpPr>
            <a:spLocks noChangeArrowheads="1"/>
          </p:cNvSpPr>
          <p:nvPr/>
        </p:nvSpPr>
        <p:spPr bwMode="auto">
          <a:xfrm rot="-5400000" flipH="1" flipV="1">
            <a:off x="3548063" y="20367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8373" name="AutoShape 5"/>
          <p:cNvSpPr>
            <a:spLocks noChangeArrowheads="1"/>
          </p:cNvSpPr>
          <p:nvPr/>
        </p:nvSpPr>
        <p:spPr bwMode="auto">
          <a:xfrm rot="-5400000" flipH="1" flipV="1">
            <a:off x="3576638" y="31527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8374" name="AutoShape 6"/>
          <p:cNvSpPr>
            <a:spLocks noChangeArrowheads="1"/>
          </p:cNvSpPr>
          <p:nvPr/>
        </p:nvSpPr>
        <p:spPr bwMode="auto">
          <a:xfrm rot="-5400000" flipH="1" flipV="1">
            <a:off x="3548063" y="25796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8375" name="AutoShape 7"/>
          <p:cNvSpPr>
            <a:spLocks noChangeArrowheads="1"/>
          </p:cNvSpPr>
          <p:nvPr/>
        </p:nvSpPr>
        <p:spPr bwMode="auto">
          <a:xfrm rot="-5400000" flipH="1" flipV="1">
            <a:off x="3602038" y="37211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8376" name="AutoShape 8"/>
          <p:cNvSpPr>
            <a:spLocks noChangeArrowheads="1"/>
          </p:cNvSpPr>
          <p:nvPr/>
        </p:nvSpPr>
        <p:spPr bwMode="auto">
          <a:xfrm rot="-5400000" flipH="1" flipV="1">
            <a:off x="3602038" y="42529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8377" name="AutoShape 9"/>
          <p:cNvSpPr>
            <a:spLocks noChangeArrowheads="1"/>
          </p:cNvSpPr>
          <p:nvPr/>
        </p:nvSpPr>
        <p:spPr bwMode="auto">
          <a:xfrm rot="-5400000" flipH="1" flipV="1">
            <a:off x="3602038" y="482123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8378" name="Rectangle 10"/>
          <p:cNvSpPr>
            <a:spLocks noChangeArrowheads="1"/>
          </p:cNvSpPr>
          <p:nvPr/>
        </p:nvSpPr>
        <p:spPr bwMode="auto">
          <a:xfrm>
            <a:off x="4675188" y="1952625"/>
            <a:ext cx="3338512" cy="4143375"/>
          </a:xfrm>
          <a:prstGeom prst="rect">
            <a:avLst/>
          </a:prstGeom>
          <a:noFill/>
          <a:ln w="9525">
            <a:noFill/>
            <a:miter lim="800000"/>
            <a:headEnd/>
            <a:tailEnd/>
          </a:ln>
        </p:spPr>
        <p:txBody>
          <a:bodyPr/>
          <a:lstStyle/>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重载函数</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函数</a:t>
            </a:r>
            <a:r>
              <a:rPr lang="zh-CN" altLang="en-US" b="1" dirty="0" smtClean="0">
                <a:latin typeface="Times New Roman" pitchFamily="18" charset="0"/>
                <a:ea typeface="楷体_GB2312" pitchFamily="49" charset="-122"/>
              </a:rPr>
              <a:t>模板</a:t>
            </a:r>
            <a:endParaRPr lang="zh-CN" altLang="en-US" b="1" dirty="0">
              <a:latin typeface="Times New Roman" pitchFamily="18" charset="0"/>
              <a:ea typeface="楷体_GB2312" pitchFamily="49" charset="-122"/>
            </a:endParaRP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变量的作用域</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变量的存储类别</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递归函数</a:t>
            </a:r>
          </a:p>
        </p:txBody>
      </p:sp>
      <p:sp>
        <p:nvSpPr>
          <p:cNvPr id="58379" name="AutoShape 11"/>
          <p:cNvSpPr>
            <a:spLocks noChangeArrowheads="1"/>
          </p:cNvSpPr>
          <p:nvPr/>
        </p:nvSpPr>
        <p:spPr bwMode="auto">
          <a:xfrm rot="-5400000" flipH="1" flipV="1">
            <a:off x="8051800" y="260985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8380" name="AutoShape 12"/>
          <p:cNvSpPr>
            <a:spLocks noChangeArrowheads="1"/>
          </p:cNvSpPr>
          <p:nvPr/>
        </p:nvSpPr>
        <p:spPr bwMode="auto">
          <a:xfrm rot="-5400000" flipH="1" flipV="1">
            <a:off x="8023225" y="20367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8381" name="AutoShape 13"/>
          <p:cNvSpPr>
            <a:spLocks noChangeArrowheads="1"/>
          </p:cNvSpPr>
          <p:nvPr/>
        </p:nvSpPr>
        <p:spPr bwMode="auto">
          <a:xfrm rot="-5400000" flipH="1" flipV="1">
            <a:off x="8077200" y="3127375"/>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58382" name="AutoShape 14"/>
          <p:cNvSpPr>
            <a:spLocks noChangeArrowheads="1"/>
          </p:cNvSpPr>
          <p:nvPr/>
        </p:nvSpPr>
        <p:spPr bwMode="auto">
          <a:xfrm rot="-5400000" flipH="1" flipV="1">
            <a:off x="8077200" y="3709988"/>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8383" name="AutoShape 15"/>
          <p:cNvSpPr>
            <a:spLocks noChangeArrowheads="1"/>
          </p:cNvSpPr>
          <p:nvPr/>
        </p:nvSpPr>
        <p:spPr bwMode="auto">
          <a:xfrm rot="-5400000" flipH="1" flipV="1">
            <a:off x="8077200" y="42402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5426" name="Rectangle 2"/>
          <p:cNvSpPr>
            <a:spLocks noGrp="1" noChangeArrowheads="1"/>
          </p:cNvSpPr>
          <p:nvPr>
            <p:ph type="title"/>
          </p:nvPr>
        </p:nvSpPr>
        <p:spPr>
          <a:xfrm>
            <a:off x="685800" y="400050"/>
            <a:ext cx="7772400" cy="1143000"/>
          </a:xfrm>
        </p:spPr>
        <p:txBody>
          <a:bodyPr/>
          <a:lstStyle/>
          <a:p>
            <a:pPr eaLnBrk="1" hangingPunct="1">
              <a:defRPr/>
            </a:pPr>
            <a:r>
              <a:rPr lang="zh-CN" altLang="en-US" dirty="0" smtClean="0"/>
              <a:t>变量的作用域</a:t>
            </a:r>
          </a:p>
        </p:txBody>
      </p:sp>
      <p:sp>
        <p:nvSpPr>
          <p:cNvPr id="59395" name="Rectangle 3"/>
          <p:cNvSpPr>
            <a:spLocks noGrp="1" noChangeArrowheads="1"/>
          </p:cNvSpPr>
          <p:nvPr>
            <p:ph type="body" idx="1"/>
          </p:nvPr>
        </p:nvSpPr>
        <p:spPr>
          <a:xfrm>
            <a:off x="290513" y="1543050"/>
            <a:ext cx="3846512" cy="4114800"/>
          </a:xfrm>
        </p:spPr>
        <p:txBody>
          <a:bodyPr/>
          <a:lstStyle/>
          <a:p>
            <a:pPr eaLnBrk="1" hangingPunct="1">
              <a:lnSpc>
                <a:spcPct val="140000"/>
              </a:lnSpc>
            </a:pPr>
            <a:r>
              <a:rPr lang="zh-CN" altLang="en-US" sz="2400" dirty="0" smtClean="0"/>
              <a:t>一个变量能被访问的程序部分，称为变量的作用域</a:t>
            </a:r>
          </a:p>
          <a:p>
            <a:pPr eaLnBrk="1" hangingPunct="1">
              <a:lnSpc>
                <a:spcPct val="140000"/>
              </a:lnSpc>
            </a:pPr>
            <a:r>
              <a:rPr lang="zh-CN" altLang="en-US" sz="2400" dirty="0" smtClean="0"/>
              <a:t>到目前为止，变量都是定义在一个程序块中。只能在该程序块中访问。</a:t>
            </a:r>
          </a:p>
          <a:p>
            <a:pPr eaLnBrk="1" hangingPunct="1">
              <a:lnSpc>
                <a:spcPct val="140000"/>
              </a:lnSpc>
            </a:pPr>
            <a:r>
              <a:rPr lang="zh-CN" altLang="en-US" sz="2400" dirty="0" smtClean="0"/>
              <a:t>变量的作用域与程序块有关。所谓的程序块是带有声明的复合语句</a:t>
            </a:r>
          </a:p>
          <a:p>
            <a:pPr eaLnBrk="1" hangingPunct="1">
              <a:lnSpc>
                <a:spcPct val="140000"/>
              </a:lnSpc>
            </a:pPr>
            <a:r>
              <a:rPr lang="zh-CN" altLang="en-US" sz="2400" dirty="0" smtClean="0"/>
              <a:t>如右框中有两块</a:t>
            </a:r>
          </a:p>
        </p:txBody>
      </p:sp>
      <p:sp>
        <p:nvSpPr>
          <p:cNvPr id="59396" name="Text Box 4"/>
          <p:cNvSpPr txBox="1">
            <a:spLocks noChangeArrowheads="1"/>
          </p:cNvSpPr>
          <p:nvPr/>
        </p:nvSpPr>
        <p:spPr bwMode="auto">
          <a:xfrm>
            <a:off x="4386263" y="2149475"/>
            <a:ext cx="4238625" cy="4121150"/>
          </a:xfrm>
          <a:prstGeom prst="rect">
            <a:avLst/>
          </a:prstGeom>
          <a:noFill/>
          <a:ln w="12700" cap="sq">
            <a:solidFill>
              <a:schemeClr val="tx1"/>
            </a:solidFill>
            <a:miter lim="800000"/>
            <a:headEnd type="none" w="sm" len="sm"/>
            <a:tailEnd type="none" w="sm" len="sm"/>
          </a:ln>
        </p:spPr>
        <p:txBody>
          <a:bodyPr>
            <a:spAutoFit/>
          </a:bodyPr>
          <a:lstStyle/>
          <a:p>
            <a:pPr>
              <a:spcBef>
                <a:spcPct val="20000"/>
              </a:spcBef>
            </a:pPr>
            <a:r>
              <a:rPr lang="en-US" altLang="zh-CN"/>
              <a:t>Int main(void)</a:t>
            </a:r>
          </a:p>
          <a:p>
            <a:pPr>
              <a:spcBef>
                <a:spcPct val="20000"/>
              </a:spcBef>
            </a:pPr>
            <a:r>
              <a:rPr lang="en-US" altLang="zh-CN"/>
              <a:t>{ int a = 2, b = 3;</a:t>
            </a:r>
          </a:p>
          <a:p>
            <a:pPr>
              <a:spcBef>
                <a:spcPct val="20000"/>
              </a:spcBef>
            </a:pPr>
            <a:r>
              <a:rPr lang="en-US" altLang="zh-CN"/>
              <a:t>  cout &lt;&lt;  a &lt;&lt; b;</a:t>
            </a:r>
          </a:p>
          <a:p>
            <a:pPr>
              <a:spcBef>
                <a:spcPct val="20000"/>
              </a:spcBef>
            </a:pPr>
            <a:r>
              <a:rPr lang="en-US" altLang="zh-CN"/>
              <a:t>      { int a = 4;</a:t>
            </a:r>
          </a:p>
          <a:p>
            <a:pPr>
              <a:spcBef>
                <a:spcPct val="20000"/>
              </a:spcBef>
            </a:pPr>
            <a:r>
              <a:rPr lang="en-US" altLang="zh-CN"/>
              <a:t>        cout &lt;&lt;  a &lt;&lt; b;</a:t>
            </a:r>
          </a:p>
          <a:p>
            <a:pPr>
              <a:spcBef>
                <a:spcPct val="20000"/>
              </a:spcBef>
            </a:pPr>
            <a:r>
              <a:rPr lang="en-US" altLang="zh-CN"/>
              <a:t>      }</a:t>
            </a:r>
          </a:p>
          <a:p>
            <a:pPr>
              <a:spcBef>
                <a:spcPct val="20000"/>
              </a:spcBef>
            </a:pPr>
            <a:r>
              <a:rPr lang="en-US" altLang="zh-CN"/>
              <a:t>  cout &lt;&lt;  a &lt;&lt; b;</a:t>
            </a:r>
          </a:p>
          <a:p>
            <a:pPr>
              <a:spcBef>
                <a:spcPct val="20000"/>
              </a:spcBef>
            </a:pPr>
            <a:r>
              <a:rPr lang="en-US" altLang="zh-CN"/>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685800" y="609600"/>
            <a:ext cx="7772400" cy="1143000"/>
          </a:xfrm>
        </p:spPr>
        <p:txBody>
          <a:bodyPr/>
          <a:lstStyle/>
          <a:p>
            <a:pPr eaLnBrk="1" hangingPunct="1">
              <a:defRPr/>
            </a:pPr>
            <a:r>
              <a:rPr lang="zh-CN" altLang="en-US" dirty="0" smtClean="0"/>
              <a:t>变量的作用域</a:t>
            </a:r>
            <a:r>
              <a:rPr lang="en-US" altLang="zh-CN" sz="3600" dirty="0" smtClean="0">
                <a:latin typeface="Times New Roman"/>
              </a:rPr>
              <a:t>—</a:t>
            </a:r>
            <a:r>
              <a:rPr lang="zh-CN" altLang="en-US" sz="3600" dirty="0" smtClean="0"/>
              <a:t>续</a:t>
            </a:r>
          </a:p>
        </p:txBody>
      </p:sp>
      <p:sp>
        <p:nvSpPr>
          <p:cNvPr id="9" name="Rectangle 3"/>
          <p:cNvSpPr txBox="1">
            <a:spLocks noChangeArrowheads="1"/>
          </p:cNvSpPr>
          <p:nvPr/>
        </p:nvSpPr>
        <p:spPr bwMode="auto">
          <a:xfrm>
            <a:off x="685800" y="1981200"/>
            <a:ext cx="77724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77838" marR="0" lvl="0" indent="-477838" algn="l" defTabSz="914400" rtl="0" eaLnBrk="1" fontAlgn="base" latinLnBrk="0" hangingPunct="1">
              <a:lnSpc>
                <a:spcPct val="120000"/>
              </a:lnSpc>
              <a:spcBef>
                <a:spcPct val="20000"/>
              </a:spcBef>
              <a:spcAft>
                <a:spcPct val="0"/>
              </a:spcAft>
              <a:buClr>
                <a:schemeClr val="tx1"/>
              </a:buClr>
              <a:buSzPct val="80000"/>
              <a:buFont typeface="Wingdings" pitchFamily="2" charset="2"/>
              <a:buChar char="v"/>
              <a:tabLst/>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在块中说明的变量是</a:t>
            </a:r>
            <a:r>
              <a:rPr kumimoji="1" lang="zh-CN" altLang="en-US" sz="2800" b="1" i="0" u="none" strike="noStrike" kern="0" cap="none" spc="0" normalizeH="0" baseline="0" noProof="0" dirty="0" smtClean="0">
                <a:ln>
                  <a:noFill/>
                </a:ln>
                <a:solidFill>
                  <a:srgbClr val="FFC000"/>
                </a:solidFill>
                <a:effectLst/>
                <a:uLnTx/>
                <a:uFillTx/>
                <a:latin typeface="+mn-lt"/>
                <a:ea typeface="+mn-ea"/>
                <a:cs typeface="+mn-cs"/>
              </a:rPr>
              <a:t>局部</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的，仅能在本块中和内部的块中存取。</a:t>
            </a:r>
          </a:p>
          <a:p>
            <a:pPr marL="477838" marR="0" lvl="0" indent="-477838" algn="l" defTabSz="914400" rtl="0" eaLnBrk="1" fontAlgn="base" latinLnBrk="0" hangingPunct="1">
              <a:lnSpc>
                <a:spcPct val="120000"/>
              </a:lnSpc>
              <a:spcBef>
                <a:spcPct val="20000"/>
              </a:spcBef>
              <a:spcAft>
                <a:spcPct val="0"/>
              </a:spcAft>
              <a:buClr>
                <a:schemeClr val="tx1"/>
              </a:buClr>
              <a:buSzPct val="80000"/>
              <a:buFont typeface="Wingdings" pitchFamily="2" charset="2"/>
              <a:buChar char="v"/>
              <a:tabLst/>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当内部块与外部块有同名变量时，在内部块中屏蔽外部块的同名变量。</a:t>
            </a:r>
          </a:p>
          <a:p>
            <a:pPr marL="477838" marR="0" lvl="0" indent="-477838" algn="l" defTabSz="914400" rtl="0" eaLnBrk="1" fontAlgn="base" latinLnBrk="0" hangingPunct="1">
              <a:lnSpc>
                <a:spcPct val="120000"/>
              </a:lnSpc>
              <a:spcBef>
                <a:spcPct val="20000"/>
              </a:spcBef>
              <a:spcAft>
                <a:spcPct val="0"/>
              </a:spcAft>
              <a:buClr>
                <a:schemeClr val="tx1"/>
              </a:buClr>
              <a:buSzPct val="80000"/>
              <a:buFont typeface="Wingdings" pitchFamily="2" charset="2"/>
              <a:buChar char="v"/>
              <a:tabLst/>
              <a:defRPr/>
            </a:pPr>
            <a:r>
              <a:rPr kumimoji="1" lang="zh-CN" altLang="en-US" sz="2800" b="1" i="0" u="none" strike="noStrike" kern="0" cap="none" spc="0" normalizeH="0" baseline="0" noProof="0" dirty="0" smtClean="0">
                <a:ln>
                  <a:noFill/>
                </a:ln>
                <a:solidFill>
                  <a:schemeClr val="tx1"/>
                </a:solidFill>
                <a:effectLst/>
                <a:uLnTx/>
                <a:uFillTx/>
                <a:latin typeface="TimesNewRoman" charset="0"/>
                <a:ea typeface="+mn-ea"/>
                <a:cs typeface="+mn-cs"/>
              </a:rPr>
              <a:t>在一个函数中，我们不能存取主调程序的变量，即使知道该变量的名字。</a:t>
            </a:r>
            <a:endParaRPr kumimoji="1"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477838" marR="0" lvl="0" indent="-477838" algn="l" defTabSz="914400" rtl="0" eaLnBrk="1" fontAlgn="base" latinLnBrk="0" hangingPunct="1">
              <a:lnSpc>
                <a:spcPct val="120000"/>
              </a:lnSpc>
              <a:spcBef>
                <a:spcPct val="20000"/>
              </a:spcBef>
              <a:spcAft>
                <a:spcPct val="0"/>
              </a:spcAft>
              <a:buClr>
                <a:schemeClr val="tx1"/>
              </a:buClr>
              <a:buSzPct val="80000"/>
              <a:buFont typeface="Wingdings" pitchFamily="2" charset="2"/>
              <a:buChar char="v"/>
              <a:tabLst/>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函数参数对该函数也是局部的，可以将它看成在块内，即函数体内说明的变量。</a:t>
            </a:r>
          </a:p>
          <a:p>
            <a:pPr marL="477838" marR="0" lvl="0" indent="-477838" algn="l" defTabSz="914400" rtl="0" eaLnBrk="1" fontAlgn="base" latinLnBrk="0" hangingPunct="1">
              <a:lnSpc>
                <a:spcPct val="100000"/>
              </a:lnSpc>
              <a:spcBef>
                <a:spcPct val="20000"/>
              </a:spcBef>
              <a:spcAft>
                <a:spcPct val="0"/>
              </a:spcAft>
              <a:buClr>
                <a:schemeClr val="tx1"/>
              </a:buClr>
              <a:buSzPct val="80000"/>
              <a:buFont typeface="Wingdings" pitchFamily="2" charset="2"/>
              <a:buChar char="v"/>
              <a:tabLst/>
              <a:defRPr/>
            </a:pPr>
            <a:endParaRPr kumimoji="1" lang="en-US" altLang="zh-CN"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7474" name="Rectangle 2"/>
          <p:cNvSpPr>
            <a:spLocks noGrp="1" noChangeArrowheads="1"/>
          </p:cNvSpPr>
          <p:nvPr>
            <p:ph type="title"/>
          </p:nvPr>
        </p:nvSpPr>
        <p:spPr>
          <a:xfrm>
            <a:off x="685800" y="350838"/>
            <a:ext cx="7772400" cy="1143000"/>
          </a:xfrm>
        </p:spPr>
        <p:txBody>
          <a:bodyPr/>
          <a:lstStyle/>
          <a:p>
            <a:pPr eaLnBrk="1" hangingPunct="1">
              <a:defRPr/>
            </a:pPr>
            <a:r>
              <a:rPr lang="zh-CN" altLang="en-US" smtClean="0"/>
              <a:t>局部变量和全局变量</a:t>
            </a:r>
          </a:p>
        </p:txBody>
      </p:sp>
      <p:sp>
        <p:nvSpPr>
          <p:cNvPr id="61443" name="Rectangle 3"/>
          <p:cNvSpPr>
            <a:spLocks noGrp="1" noChangeArrowheads="1"/>
          </p:cNvSpPr>
          <p:nvPr>
            <p:ph type="body" idx="1"/>
          </p:nvPr>
        </p:nvSpPr>
        <p:spPr>
          <a:xfrm>
            <a:off x="685800" y="1493838"/>
            <a:ext cx="8048625" cy="5165725"/>
          </a:xfrm>
        </p:spPr>
        <p:txBody>
          <a:bodyPr/>
          <a:lstStyle/>
          <a:p>
            <a:pPr eaLnBrk="1" hangingPunct="1">
              <a:lnSpc>
                <a:spcPct val="125000"/>
              </a:lnSpc>
            </a:pPr>
            <a:r>
              <a:rPr lang="zh-CN" altLang="en-US" sz="2800" smtClean="0"/>
              <a:t>局部变量：在块内定义的变量称为局部变量，即使是</a:t>
            </a:r>
            <a:r>
              <a:rPr lang="en-US" altLang="zh-CN" sz="2800" smtClean="0"/>
              <a:t>main</a:t>
            </a:r>
            <a:r>
              <a:rPr lang="zh-CN" altLang="en-US" sz="2800" smtClean="0"/>
              <a:t>函数中定义的变量也是局部的。</a:t>
            </a:r>
          </a:p>
          <a:p>
            <a:pPr eaLnBrk="1" hangingPunct="1">
              <a:lnSpc>
                <a:spcPct val="125000"/>
              </a:lnSpc>
            </a:pPr>
            <a:r>
              <a:rPr lang="zh-CN" altLang="en-US" sz="2800" smtClean="0"/>
              <a:t>全局变量：在所有的函数外面定义的变量称为全局变量</a:t>
            </a:r>
          </a:p>
          <a:p>
            <a:pPr lvl="1" eaLnBrk="1" hangingPunct="1">
              <a:lnSpc>
                <a:spcPct val="125000"/>
              </a:lnSpc>
            </a:pPr>
            <a:r>
              <a:rPr lang="zh-CN" altLang="en-US" sz="2400" smtClean="0"/>
              <a:t>作用范围：从定义位置到文件结束。如在作用范围外的函数要使用此变量，用关键词</a:t>
            </a:r>
            <a:r>
              <a:rPr lang="en-US" altLang="zh-CN" sz="2400" smtClean="0"/>
              <a:t>extern</a:t>
            </a:r>
            <a:r>
              <a:rPr lang="zh-CN" altLang="en-US" sz="2400" smtClean="0"/>
              <a:t>在函数内说明此全局变量。</a:t>
            </a:r>
          </a:p>
          <a:p>
            <a:pPr lvl="1" eaLnBrk="1" hangingPunct="1">
              <a:lnSpc>
                <a:spcPct val="125000"/>
              </a:lnSpc>
            </a:pPr>
            <a:r>
              <a:rPr lang="zh-CN" altLang="en-US" sz="2400" smtClean="0"/>
              <a:t>作用：方便函数间的数据传递</a:t>
            </a:r>
          </a:p>
          <a:p>
            <a:pPr eaLnBrk="1" hangingPunct="1">
              <a:lnSpc>
                <a:spcPct val="125000"/>
              </a:lnSpc>
            </a:pPr>
            <a:r>
              <a:rPr lang="zh-CN" altLang="en-US" sz="2800" smtClean="0"/>
              <a:t>请写出下列程序的执行结果：</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228600" y="990600"/>
            <a:ext cx="6172200" cy="5273675"/>
          </a:xfrm>
          <a:prstGeom prst="rect">
            <a:avLst/>
          </a:prstGeom>
          <a:noFill/>
          <a:ln w="9525">
            <a:noFill/>
            <a:miter lim="800000"/>
            <a:headEnd/>
            <a:tailEnd/>
          </a:ln>
        </p:spPr>
        <p:txBody>
          <a:bodyPr>
            <a:spAutoFit/>
          </a:bodyPr>
          <a:lstStyle/>
          <a:p>
            <a:r>
              <a:rPr lang="en-US" altLang="zh-CN" sz="2000" b="1">
                <a:latin typeface="Times New Roman" pitchFamily="18" charset="0"/>
                <a:ea typeface="楷体_GB2312" pitchFamily="49" charset="-122"/>
              </a:rPr>
              <a:t>int  p = 1,  q = 5</a:t>
            </a:r>
            <a:r>
              <a:rPr lang="zh-CN" altLang="en-US" sz="2000" b="1">
                <a:latin typeface="Times New Roman" pitchFamily="18" charset="0"/>
                <a:ea typeface="楷体_GB2312" pitchFamily="49" charset="-122"/>
              </a:rPr>
              <a:t>， </a:t>
            </a:r>
            <a:r>
              <a:rPr lang="en-US" altLang="zh-CN" sz="2000" b="1">
                <a:latin typeface="Times New Roman" pitchFamily="18" charset="0"/>
                <a:ea typeface="楷体_GB2312" pitchFamily="49" charset="-122"/>
              </a:rPr>
              <a:t>r=3;</a:t>
            </a:r>
          </a:p>
          <a:p>
            <a:pPr eaLnBrk="0" hangingPunct="0"/>
            <a:r>
              <a:rPr lang="en-US" altLang="zh-CN" sz="2000" b="1">
                <a:latin typeface="Times New Roman" pitchFamily="18" charset="0"/>
                <a:ea typeface="楷体_GB2312" pitchFamily="49" charset="-122"/>
              </a:rPr>
              <a:t>int f1()</a:t>
            </a:r>
          </a:p>
          <a:p>
            <a:pPr eaLnBrk="0" hangingPunct="0"/>
            <a:r>
              <a:rPr lang="en-US" altLang="zh-CN" sz="2000" b="1">
                <a:latin typeface="Times New Roman" pitchFamily="18" charset="0"/>
                <a:ea typeface="楷体_GB2312" pitchFamily="49" charset="-122"/>
              </a:rPr>
              <a:t> {int p = 3,  r = 2;</a:t>
            </a:r>
          </a:p>
          <a:p>
            <a:pPr eaLnBrk="0" hangingPunct="0"/>
            <a:r>
              <a:rPr lang="en-US" altLang="zh-CN" sz="2000" b="1">
                <a:latin typeface="Times New Roman" pitchFamily="18" charset="0"/>
                <a:ea typeface="楷体_GB2312" pitchFamily="49" charset="-122"/>
              </a:rPr>
              <a:t>  q=p+q+r;  cout &lt;&lt; “f1: p,q,r=“ &lt;&lt; p &lt;&lt; q &lt;&lt; r;</a:t>
            </a:r>
          </a:p>
          <a:p>
            <a:pPr eaLnBrk="0" hangingPunct="0"/>
            <a:r>
              <a:rPr lang="en-US" altLang="zh-CN" sz="2000" b="1">
                <a:latin typeface="Times New Roman" pitchFamily="18" charset="0"/>
                <a:ea typeface="楷体_GB2312" pitchFamily="49" charset="-122"/>
              </a:rPr>
              <a:t> }</a:t>
            </a:r>
          </a:p>
          <a:p>
            <a:pPr eaLnBrk="0" hangingPunct="0"/>
            <a:r>
              <a:rPr lang="en-US" altLang="zh-CN" sz="2000" b="1">
                <a:latin typeface="Times New Roman" pitchFamily="18" charset="0"/>
                <a:ea typeface="楷体_GB2312" pitchFamily="49" charset="-122"/>
              </a:rPr>
              <a:t>int f2()</a:t>
            </a:r>
          </a:p>
          <a:p>
            <a:pPr eaLnBrk="0" hangingPunct="0"/>
            <a:r>
              <a:rPr lang="en-US" altLang="zh-CN" sz="2000" b="1">
                <a:latin typeface="Times New Roman" pitchFamily="18" charset="0"/>
                <a:ea typeface="楷体_GB2312" pitchFamily="49" charset="-122"/>
              </a:rPr>
              <a:t> {</a:t>
            </a:r>
          </a:p>
          <a:p>
            <a:pPr eaLnBrk="0" hangingPunct="0"/>
            <a:r>
              <a:rPr lang="en-US" altLang="zh-CN" sz="2000" b="1">
                <a:latin typeface="Times New Roman" pitchFamily="18" charset="0"/>
                <a:ea typeface="楷体_GB2312" pitchFamily="49" charset="-122"/>
              </a:rPr>
              <a:t>  p=p+q+r;  cout &lt;&lt; “f2: p,q,r=“</a:t>
            </a:r>
            <a:r>
              <a:rPr lang="en-US" altLang="zh-CN" sz="2000" b="1">
                <a:latin typeface="楷体_GB2312" pitchFamily="49" charset="-122"/>
                <a:ea typeface="楷体_GB2312" pitchFamily="49" charset="-122"/>
              </a:rPr>
              <a:t> &lt;&lt; p &lt;&lt; q &lt;&lt; r</a:t>
            </a:r>
            <a:r>
              <a:rPr lang="en-US" altLang="zh-CN" sz="2000" b="1">
                <a:latin typeface="Times New Roman" pitchFamily="18" charset="0"/>
                <a:ea typeface="楷体_GB2312" pitchFamily="49" charset="-122"/>
              </a:rPr>
              <a:t>;</a:t>
            </a:r>
          </a:p>
          <a:p>
            <a:pPr eaLnBrk="0" hangingPunct="0"/>
            <a:r>
              <a:rPr lang="en-US" altLang="zh-CN" sz="2000" b="1">
                <a:latin typeface="Times New Roman" pitchFamily="18" charset="0"/>
                <a:ea typeface="楷体_GB2312" pitchFamily="49" charset="-122"/>
              </a:rPr>
              <a:t> }</a:t>
            </a:r>
          </a:p>
          <a:p>
            <a:pPr eaLnBrk="0" hangingPunct="0"/>
            <a:r>
              <a:rPr lang="en-US" altLang="zh-CN" sz="2000" b="1">
                <a:latin typeface="Times New Roman" pitchFamily="18" charset="0"/>
                <a:ea typeface="楷体_GB2312" pitchFamily="49" charset="-122"/>
              </a:rPr>
              <a:t>int f3()</a:t>
            </a:r>
          </a:p>
          <a:p>
            <a:pPr eaLnBrk="0" hangingPunct="0"/>
            <a:r>
              <a:rPr lang="en-US" altLang="zh-CN" sz="2000" b="1">
                <a:latin typeface="Times New Roman" pitchFamily="18" charset="0"/>
                <a:ea typeface="楷体_GB2312" pitchFamily="49" charset="-122"/>
              </a:rPr>
              <a:t> {int q;    r = 2*r;  q=r+p;</a:t>
            </a:r>
          </a:p>
          <a:p>
            <a:pPr eaLnBrk="0" hangingPunct="0"/>
            <a:r>
              <a:rPr lang="en-US" altLang="zh-CN" sz="2000" b="1">
                <a:latin typeface="Times New Roman" pitchFamily="18" charset="0"/>
                <a:ea typeface="楷体_GB2312" pitchFamily="49" charset="-122"/>
              </a:rPr>
              <a:t>  cout &lt;&lt; “f3: p,q,r=“ &lt;&lt; p &lt;&lt; q &lt;&lt; r;</a:t>
            </a:r>
          </a:p>
          <a:p>
            <a:pPr eaLnBrk="0" hangingPunct="0"/>
            <a:r>
              <a:rPr lang="en-US" altLang="zh-CN" sz="2000" b="1">
                <a:latin typeface="Times New Roman" pitchFamily="18" charset="0"/>
                <a:ea typeface="楷体_GB2312" pitchFamily="49" charset="-122"/>
              </a:rPr>
              <a:t> }</a:t>
            </a:r>
          </a:p>
          <a:p>
            <a:pPr eaLnBrk="0" hangingPunct="0"/>
            <a:r>
              <a:rPr lang="en-US" altLang="zh-CN" sz="2000" b="1">
                <a:latin typeface="Times New Roman" pitchFamily="18" charset="0"/>
                <a:ea typeface="楷体_GB2312" pitchFamily="49" charset="-122"/>
              </a:rPr>
              <a:t>main()</a:t>
            </a:r>
          </a:p>
          <a:p>
            <a:pPr eaLnBrk="0" hangingPunct="0"/>
            <a:r>
              <a:rPr lang="en-US" altLang="zh-CN" sz="2000" b="1">
                <a:latin typeface="Times New Roman" pitchFamily="18" charset="0"/>
                <a:ea typeface="楷体_GB2312" pitchFamily="49" charset="-122"/>
              </a:rPr>
              <a:t>{f3(); cout &lt;&lt; “after f3: p,q,r=”</a:t>
            </a:r>
            <a:r>
              <a:rPr lang="en-US" altLang="zh-CN" sz="2000" b="1">
                <a:latin typeface="楷体_GB2312" pitchFamily="49" charset="-122"/>
                <a:ea typeface="楷体_GB2312" pitchFamily="49" charset="-122"/>
              </a:rPr>
              <a:t> &lt;&lt; p &lt;&lt; q &lt; r</a:t>
            </a:r>
            <a:r>
              <a:rPr lang="en-US" altLang="zh-CN" sz="2000" b="1">
                <a:latin typeface="Times New Roman" pitchFamily="18" charset="0"/>
                <a:ea typeface="楷体_GB2312" pitchFamily="49" charset="-122"/>
              </a:rPr>
              <a:t>;</a:t>
            </a:r>
          </a:p>
          <a:p>
            <a:pPr eaLnBrk="0" hangingPunct="0"/>
            <a:r>
              <a:rPr lang="en-US" altLang="zh-CN" sz="2000" b="1">
                <a:latin typeface="Times New Roman" pitchFamily="18" charset="0"/>
                <a:ea typeface="楷体_GB2312" pitchFamily="49" charset="-122"/>
              </a:rPr>
              <a:t> f1(); cout &lt;&lt; “after f1: p,q,r=“ &lt;&lt; p &lt;&lt; q &lt;&lt; r;</a:t>
            </a:r>
          </a:p>
          <a:p>
            <a:pPr eaLnBrk="0" hangingPunct="0"/>
            <a:r>
              <a:rPr lang="en-US" altLang="zh-CN" sz="2000" b="1">
                <a:latin typeface="Times New Roman" pitchFamily="18" charset="0"/>
                <a:ea typeface="楷体_GB2312" pitchFamily="49" charset="-122"/>
              </a:rPr>
              <a:t> f2(); cout &lt;&lt; “after f2: p,q,r=”</a:t>
            </a:r>
            <a:r>
              <a:rPr lang="en-US" altLang="zh-CN" sz="2000" b="1">
                <a:latin typeface="楷体_GB2312" pitchFamily="49" charset="-122"/>
                <a:ea typeface="楷体_GB2312" pitchFamily="49" charset="-122"/>
              </a:rPr>
              <a:t> &lt;&lt; p &lt;&lt; q &lt;&lt; r</a:t>
            </a:r>
            <a:r>
              <a:rPr lang="en-US" altLang="zh-CN" sz="2000" b="1">
                <a:latin typeface="Times New Roman" pitchFamily="18" charset="0"/>
                <a:ea typeface="楷体_GB2312" pitchFamily="49" charset="-122"/>
              </a:rPr>
              <a:t>; }</a:t>
            </a:r>
            <a:r>
              <a:rPr lang="en-US" altLang="zh-CN" sz="2000" b="1">
                <a:latin typeface="Times New Roman" pitchFamily="18" charset="0"/>
                <a:ea typeface="宋体" pitchFamily="2" charset="-122"/>
              </a:rPr>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228600" y="990600"/>
            <a:ext cx="6172200" cy="5273675"/>
          </a:xfrm>
          <a:prstGeom prst="rect">
            <a:avLst/>
          </a:prstGeom>
          <a:noFill/>
          <a:ln w="9525">
            <a:noFill/>
            <a:miter lim="800000"/>
            <a:headEnd/>
            <a:tailEnd/>
          </a:ln>
        </p:spPr>
        <p:txBody>
          <a:bodyPr>
            <a:spAutoFit/>
          </a:bodyPr>
          <a:lstStyle/>
          <a:p>
            <a:r>
              <a:rPr lang="en-US" altLang="zh-CN" sz="2000" b="1">
                <a:latin typeface="Times New Roman" pitchFamily="18" charset="0"/>
                <a:ea typeface="楷体_GB2312" pitchFamily="49" charset="-122"/>
              </a:rPr>
              <a:t>int  p = 1,  q = 5</a:t>
            </a:r>
            <a:r>
              <a:rPr lang="zh-CN" altLang="en-US" sz="2000" b="1">
                <a:latin typeface="Times New Roman" pitchFamily="18" charset="0"/>
                <a:ea typeface="楷体_GB2312" pitchFamily="49" charset="-122"/>
              </a:rPr>
              <a:t>， </a:t>
            </a:r>
            <a:r>
              <a:rPr lang="en-US" altLang="zh-CN" sz="2000" b="1">
                <a:latin typeface="Times New Roman" pitchFamily="18" charset="0"/>
                <a:ea typeface="楷体_GB2312" pitchFamily="49" charset="-122"/>
              </a:rPr>
              <a:t>r=3;</a:t>
            </a:r>
          </a:p>
          <a:p>
            <a:pPr eaLnBrk="0" hangingPunct="0"/>
            <a:r>
              <a:rPr lang="en-US" altLang="zh-CN" sz="2000" b="1">
                <a:latin typeface="Times New Roman" pitchFamily="18" charset="0"/>
                <a:ea typeface="楷体_GB2312" pitchFamily="49" charset="-122"/>
              </a:rPr>
              <a:t>int f1()</a:t>
            </a:r>
          </a:p>
          <a:p>
            <a:pPr eaLnBrk="0" hangingPunct="0"/>
            <a:r>
              <a:rPr lang="en-US" altLang="zh-CN" sz="2000" b="1">
                <a:latin typeface="Times New Roman" pitchFamily="18" charset="0"/>
                <a:ea typeface="楷体_GB2312" pitchFamily="49" charset="-122"/>
              </a:rPr>
              <a:t> {int p = 3,  r = 2;</a:t>
            </a:r>
          </a:p>
          <a:p>
            <a:pPr eaLnBrk="0" hangingPunct="0"/>
            <a:r>
              <a:rPr lang="en-US" altLang="zh-CN" sz="2000" b="1">
                <a:latin typeface="Times New Roman" pitchFamily="18" charset="0"/>
                <a:ea typeface="楷体_GB2312" pitchFamily="49" charset="-122"/>
              </a:rPr>
              <a:t>  q=p+q+r;  cout &lt;&lt; “f1: p,q,r=“ &lt;&lt; p &lt;&lt; q &lt;&lt; r;</a:t>
            </a:r>
          </a:p>
          <a:p>
            <a:pPr eaLnBrk="0" hangingPunct="0"/>
            <a:r>
              <a:rPr lang="en-US" altLang="zh-CN" sz="2000" b="1">
                <a:latin typeface="Times New Roman" pitchFamily="18" charset="0"/>
                <a:ea typeface="楷体_GB2312" pitchFamily="49" charset="-122"/>
              </a:rPr>
              <a:t> }</a:t>
            </a:r>
          </a:p>
          <a:p>
            <a:pPr eaLnBrk="0" hangingPunct="0"/>
            <a:r>
              <a:rPr lang="en-US" altLang="zh-CN" sz="2000" b="1">
                <a:latin typeface="Times New Roman" pitchFamily="18" charset="0"/>
                <a:ea typeface="楷体_GB2312" pitchFamily="49" charset="-122"/>
              </a:rPr>
              <a:t>int f2()</a:t>
            </a:r>
          </a:p>
          <a:p>
            <a:pPr eaLnBrk="0" hangingPunct="0"/>
            <a:r>
              <a:rPr lang="en-US" altLang="zh-CN" sz="2000" b="1">
                <a:latin typeface="Times New Roman" pitchFamily="18" charset="0"/>
                <a:ea typeface="楷体_GB2312" pitchFamily="49" charset="-122"/>
              </a:rPr>
              <a:t> {</a:t>
            </a:r>
          </a:p>
          <a:p>
            <a:pPr eaLnBrk="0" hangingPunct="0"/>
            <a:r>
              <a:rPr lang="en-US" altLang="zh-CN" sz="2000" b="1">
                <a:latin typeface="Times New Roman" pitchFamily="18" charset="0"/>
                <a:ea typeface="楷体_GB2312" pitchFamily="49" charset="-122"/>
              </a:rPr>
              <a:t>  p=p+q+r;  cout &lt;&lt; “f2: p,q,r=“</a:t>
            </a:r>
            <a:r>
              <a:rPr lang="en-US" altLang="zh-CN" sz="2000" b="1">
                <a:latin typeface="楷体_GB2312" pitchFamily="49" charset="-122"/>
                <a:ea typeface="楷体_GB2312" pitchFamily="49" charset="-122"/>
              </a:rPr>
              <a:t> &lt;&lt; p &lt;&lt; q &lt;&lt; r</a:t>
            </a:r>
            <a:r>
              <a:rPr lang="en-US" altLang="zh-CN" sz="2000" b="1">
                <a:latin typeface="Times New Roman" pitchFamily="18" charset="0"/>
                <a:ea typeface="楷体_GB2312" pitchFamily="49" charset="-122"/>
              </a:rPr>
              <a:t>;</a:t>
            </a:r>
          </a:p>
          <a:p>
            <a:pPr eaLnBrk="0" hangingPunct="0"/>
            <a:r>
              <a:rPr lang="en-US" altLang="zh-CN" sz="2000" b="1">
                <a:latin typeface="Times New Roman" pitchFamily="18" charset="0"/>
                <a:ea typeface="楷体_GB2312" pitchFamily="49" charset="-122"/>
              </a:rPr>
              <a:t> }</a:t>
            </a:r>
          </a:p>
          <a:p>
            <a:pPr eaLnBrk="0" hangingPunct="0"/>
            <a:r>
              <a:rPr lang="en-US" altLang="zh-CN" sz="2000" b="1">
                <a:latin typeface="Times New Roman" pitchFamily="18" charset="0"/>
                <a:ea typeface="楷体_GB2312" pitchFamily="49" charset="-122"/>
              </a:rPr>
              <a:t>int f3()</a:t>
            </a:r>
          </a:p>
          <a:p>
            <a:pPr eaLnBrk="0" hangingPunct="0"/>
            <a:r>
              <a:rPr lang="en-US" altLang="zh-CN" sz="2000" b="1">
                <a:latin typeface="Times New Roman" pitchFamily="18" charset="0"/>
                <a:ea typeface="楷体_GB2312" pitchFamily="49" charset="-122"/>
              </a:rPr>
              <a:t> {int q;    r = 2*r;  q=r+p;</a:t>
            </a:r>
          </a:p>
          <a:p>
            <a:pPr eaLnBrk="0" hangingPunct="0"/>
            <a:r>
              <a:rPr lang="en-US" altLang="zh-CN" sz="2000" b="1">
                <a:latin typeface="Times New Roman" pitchFamily="18" charset="0"/>
                <a:ea typeface="楷体_GB2312" pitchFamily="49" charset="-122"/>
              </a:rPr>
              <a:t>  cout &lt;&lt; “f3: p,q,r=“ &lt;&lt; p &lt;&lt; q &lt;&lt; r;</a:t>
            </a:r>
          </a:p>
          <a:p>
            <a:pPr eaLnBrk="0" hangingPunct="0"/>
            <a:r>
              <a:rPr lang="en-US" altLang="zh-CN" sz="2000" b="1">
                <a:latin typeface="Times New Roman" pitchFamily="18" charset="0"/>
                <a:ea typeface="楷体_GB2312" pitchFamily="49" charset="-122"/>
              </a:rPr>
              <a:t> }</a:t>
            </a:r>
          </a:p>
          <a:p>
            <a:pPr eaLnBrk="0" hangingPunct="0"/>
            <a:r>
              <a:rPr lang="en-US" altLang="zh-CN" sz="2000" b="1">
                <a:latin typeface="Times New Roman" pitchFamily="18" charset="0"/>
                <a:ea typeface="楷体_GB2312" pitchFamily="49" charset="-122"/>
              </a:rPr>
              <a:t>main()</a:t>
            </a:r>
          </a:p>
          <a:p>
            <a:pPr eaLnBrk="0" hangingPunct="0"/>
            <a:r>
              <a:rPr lang="en-US" altLang="zh-CN" sz="2000" b="1">
                <a:latin typeface="Times New Roman" pitchFamily="18" charset="0"/>
                <a:ea typeface="楷体_GB2312" pitchFamily="49" charset="-122"/>
              </a:rPr>
              <a:t>{f3(); cout &lt;&lt; “after f3: p,q,r=”</a:t>
            </a:r>
            <a:r>
              <a:rPr lang="en-US" altLang="zh-CN" sz="2000" b="1">
                <a:latin typeface="楷体_GB2312" pitchFamily="49" charset="-122"/>
                <a:ea typeface="楷体_GB2312" pitchFamily="49" charset="-122"/>
              </a:rPr>
              <a:t> &lt;&lt; p &lt;&lt; q &lt; r</a:t>
            </a:r>
            <a:r>
              <a:rPr lang="en-US" altLang="zh-CN" sz="2000" b="1">
                <a:latin typeface="Times New Roman" pitchFamily="18" charset="0"/>
                <a:ea typeface="楷体_GB2312" pitchFamily="49" charset="-122"/>
              </a:rPr>
              <a:t>;</a:t>
            </a:r>
          </a:p>
          <a:p>
            <a:pPr eaLnBrk="0" hangingPunct="0"/>
            <a:r>
              <a:rPr lang="en-US" altLang="zh-CN" sz="2000" b="1">
                <a:latin typeface="Times New Roman" pitchFamily="18" charset="0"/>
                <a:ea typeface="楷体_GB2312" pitchFamily="49" charset="-122"/>
              </a:rPr>
              <a:t> f1(); cout &lt;&lt; “after f1: p,q,r=“ &lt;&lt; p &lt;&lt; q &lt;&lt; r;</a:t>
            </a:r>
          </a:p>
          <a:p>
            <a:pPr eaLnBrk="0" hangingPunct="0"/>
            <a:r>
              <a:rPr lang="en-US" altLang="zh-CN" sz="2000" b="1">
                <a:latin typeface="Times New Roman" pitchFamily="18" charset="0"/>
                <a:ea typeface="楷体_GB2312" pitchFamily="49" charset="-122"/>
              </a:rPr>
              <a:t> f2(); cout &lt;&lt; “after f2: p,q,r=”</a:t>
            </a:r>
            <a:r>
              <a:rPr lang="en-US" altLang="zh-CN" sz="2000" b="1">
                <a:latin typeface="楷体_GB2312" pitchFamily="49" charset="-122"/>
                <a:ea typeface="楷体_GB2312" pitchFamily="49" charset="-122"/>
              </a:rPr>
              <a:t> &lt;&lt; p &lt;&lt; q &lt;&lt; r</a:t>
            </a:r>
            <a:r>
              <a:rPr lang="en-US" altLang="zh-CN" sz="2000" b="1">
                <a:latin typeface="Times New Roman" pitchFamily="18" charset="0"/>
                <a:ea typeface="楷体_GB2312" pitchFamily="49" charset="-122"/>
              </a:rPr>
              <a:t>; }</a:t>
            </a:r>
            <a:r>
              <a:rPr lang="en-US" altLang="zh-CN" sz="2000" b="1">
                <a:latin typeface="Times New Roman" pitchFamily="18" charset="0"/>
                <a:ea typeface="宋体" pitchFamily="2" charset="-122"/>
              </a:rPr>
              <a:t> </a:t>
            </a:r>
          </a:p>
        </p:txBody>
      </p:sp>
      <p:sp>
        <p:nvSpPr>
          <p:cNvPr id="63491" name="Rectangle 3"/>
          <p:cNvSpPr>
            <a:spLocks noChangeArrowheads="1"/>
          </p:cNvSpPr>
          <p:nvPr/>
        </p:nvSpPr>
        <p:spPr bwMode="auto">
          <a:xfrm>
            <a:off x="6248400" y="381000"/>
            <a:ext cx="1905000" cy="457200"/>
          </a:xfrm>
          <a:prstGeom prst="rect">
            <a:avLst/>
          </a:prstGeom>
          <a:noFill/>
          <a:ln w="9525">
            <a:noFill/>
            <a:miter lim="800000"/>
            <a:headEnd/>
            <a:tailEnd/>
          </a:ln>
        </p:spPr>
        <p:txBody>
          <a:bodyPr>
            <a:spAutoFit/>
          </a:bodyPr>
          <a:lstStyle/>
          <a:p>
            <a:r>
              <a:rPr lang="zh-CN" altLang="en-US" sz="2400" b="1">
                <a:latin typeface="Times New Roman" pitchFamily="18" charset="0"/>
                <a:ea typeface="楷体_GB2312" pitchFamily="49" charset="-122"/>
              </a:rPr>
              <a:t>结果：</a:t>
            </a:r>
            <a:r>
              <a:rPr lang="zh-CN" altLang="en-US" sz="1100">
                <a:latin typeface="Times New Roman" pitchFamily="18" charset="0"/>
                <a:ea typeface="宋体" pitchFamily="2" charset="-122"/>
              </a:rPr>
              <a:t> </a:t>
            </a:r>
            <a:endParaRPr lang="zh-CN" altLang="en-US" sz="2400">
              <a:latin typeface="Times New Roman" pitchFamily="18" charset="0"/>
              <a:ea typeface="宋体" pitchFamily="2" charset="-122"/>
            </a:endParaRPr>
          </a:p>
        </p:txBody>
      </p:sp>
      <p:sp>
        <p:nvSpPr>
          <p:cNvPr id="63492" name="Rectangle 4"/>
          <p:cNvSpPr>
            <a:spLocks noChangeArrowheads="1"/>
          </p:cNvSpPr>
          <p:nvPr/>
        </p:nvSpPr>
        <p:spPr bwMode="auto">
          <a:xfrm>
            <a:off x="6324600" y="990600"/>
            <a:ext cx="266700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f3: p,q,r=1 7 6</a:t>
            </a:r>
            <a:r>
              <a:rPr lang="en-US" altLang="zh-CN" sz="1100">
                <a:latin typeface="Times New Roman" pitchFamily="18" charset="0"/>
                <a:ea typeface="宋体" pitchFamily="2" charset="-122"/>
              </a:rPr>
              <a:t> </a:t>
            </a:r>
            <a:endParaRPr lang="en-US" altLang="zh-CN" sz="2400">
              <a:latin typeface="Times New Roman" pitchFamily="18" charset="0"/>
              <a:ea typeface="宋体" pitchFamily="2" charset="-122"/>
            </a:endParaRPr>
          </a:p>
        </p:txBody>
      </p:sp>
      <p:sp>
        <p:nvSpPr>
          <p:cNvPr id="63493" name="Rectangle 5"/>
          <p:cNvSpPr>
            <a:spLocks noChangeArrowheads="1"/>
          </p:cNvSpPr>
          <p:nvPr/>
        </p:nvSpPr>
        <p:spPr bwMode="auto">
          <a:xfrm>
            <a:off x="5943600" y="1676400"/>
            <a:ext cx="304800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after f3: p,q,r=1 5 6</a:t>
            </a:r>
            <a:r>
              <a:rPr lang="en-US" altLang="zh-CN" sz="1100">
                <a:latin typeface="Times New Roman" pitchFamily="18" charset="0"/>
                <a:ea typeface="宋体" pitchFamily="2" charset="-122"/>
              </a:rPr>
              <a:t> </a:t>
            </a:r>
            <a:endParaRPr lang="en-US" altLang="zh-CN" sz="2400">
              <a:latin typeface="Times New Roman" pitchFamily="18" charset="0"/>
              <a:ea typeface="宋体" pitchFamily="2" charset="-122"/>
            </a:endParaRPr>
          </a:p>
        </p:txBody>
      </p:sp>
      <p:sp>
        <p:nvSpPr>
          <p:cNvPr id="63494" name="Rectangle 6"/>
          <p:cNvSpPr>
            <a:spLocks noChangeArrowheads="1"/>
          </p:cNvSpPr>
          <p:nvPr/>
        </p:nvSpPr>
        <p:spPr bwMode="auto">
          <a:xfrm>
            <a:off x="6248400" y="2286000"/>
            <a:ext cx="251460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f1: p,q,r=3 10 2</a:t>
            </a:r>
            <a:r>
              <a:rPr lang="en-US" altLang="zh-CN" sz="1100">
                <a:latin typeface="Times New Roman" pitchFamily="18" charset="0"/>
                <a:ea typeface="宋体" pitchFamily="2" charset="-122"/>
              </a:rPr>
              <a:t> </a:t>
            </a:r>
            <a:endParaRPr lang="en-US" altLang="zh-CN" sz="2400">
              <a:latin typeface="Times New Roman" pitchFamily="18" charset="0"/>
              <a:ea typeface="宋体" pitchFamily="2" charset="-122"/>
            </a:endParaRPr>
          </a:p>
        </p:txBody>
      </p:sp>
      <p:sp>
        <p:nvSpPr>
          <p:cNvPr id="63495" name="Rectangle 7"/>
          <p:cNvSpPr>
            <a:spLocks noChangeArrowheads="1"/>
          </p:cNvSpPr>
          <p:nvPr/>
        </p:nvSpPr>
        <p:spPr bwMode="auto">
          <a:xfrm>
            <a:off x="6019800" y="2971800"/>
            <a:ext cx="312420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after f1:p,q,r=1 10 6</a:t>
            </a:r>
            <a:r>
              <a:rPr lang="en-US" altLang="zh-CN" sz="1100">
                <a:latin typeface="Times New Roman" pitchFamily="18" charset="0"/>
                <a:ea typeface="宋体" pitchFamily="2" charset="-122"/>
              </a:rPr>
              <a:t> </a:t>
            </a:r>
            <a:endParaRPr lang="en-US" altLang="zh-CN" sz="2400">
              <a:latin typeface="Times New Roman" pitchFamily="18" charset="0"/>
              <a:ea typeface="宋体" pitchFamily="2" charset="-122"/>
            </a:endParaRPr>
          </a:p>
        </p:txBody>
      </p:sp>
      <p:sp>
        <p:nvSpPr>
          <p:cNvPr id="63496" name="Rectangle 8"/>
          <p:cNvSpPr>
            <a:spLocks noChangeArrowheads="1"/>
          </p:cNvSpPr>
          <p:nvPr/>
        </p:nvSpPr>
        <p:spPr bwMode="auto">
          <a:xfrm>
            <a:off x="6324600" y="3657600"/>
            <a:ext cx="266700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f2: p,q,r=17 10 6</a:t>
            </a:r>
            <a:r>
              <a:rPr lang="en-US" altLang="zh-CN" sz="1100">
                <a:latin typeface="Times New Roman" pitchFamily="18" charset="0"/>
                <a:ea typeface="宋体" pitchFamily="2" charset="-122"/>
              </a:rPr>
              <a:t> </a:t>
            </a:r>
            <a:endParaRPr lang="en-US" altLang="zh-CN" sz="2400">
              <a:latin typeface="Times New Roman" pitchFamily="18" charset="0"/>
              <a:ea typeface="宋体" pitchFamily="2" charset="-122"/>
            </a:endParaRPr>
          </a:p>
        </p:txBody>
      </p:sp>
      <p:sp>
        <p:nvSpPr>
          <p:cNvPr id="63497" name="Rectangle 9"/>
          <p:cNvSpPr>
            <a:spLocks noChangeArrowheads="1"/>
          </p:cNvSpPr>
          <p:nvPr/>
        </p:nvSpPr>
        <p:spPr bwMode="auto">
          <a:xfrm>
            <a:off x="5791200" y="4267200"/>
            <a:ext cx="335280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after f2: p,q,r=17 10 6</a:t>
            </a:r>
            <a:r>
              <a:rPr lang="en-US" altLang="zh-CN" sz="1100">
                <a:latin typeface="Times New Roman" pitchFamily="18" charset="0"/>
                <a:ea typeface="宋体" pitchFamily="2" charset="-122"/>
              </a:rPr>
              <a:t> </a:t>
            </a:r>
            <a:endParaRPr lang="en-US" altLang="zh-CN" sz="240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22" name="Rectangle 2"/>
          <p:cNvSpPr>
            <a:spLocks noGrp="1" noChangeArrowheads="1"/>
          </p:cNvSpPr>
          <p:nvPr>
            <p:ph type="title"/>
          </p:nvPr>
        </p:nvSpPr>
        <p:spPr/>
        <p:txBody>
          <a:bodyPr/>
          <a:lstStyle/>
          <a:p>
            <a:pPr eaLnBrk="1" hangingPunct="1">
              <a:defRPr/>
            </a:pPr>
            <a:r>
              <a:rPr lang="zh-CN" altLang="en-US" smtClean="0"/>
              <a:t>全局变量的使用说明</a:t>
            </a:r>
          </a:p>
        </p:txBody>
      </p:sp>
      <p:sp>
        <p:nvSpPr>
          <p:cNvPr id="64515" name="Rectangle 3"/>
          <p:cNvSpPr>
            <a:spLocks noGrp="1" noChangeArrowheads="1"/>
          </p:cNvSpPr>
          <p:nvPr>
            <p:ph type="body" idx="1"/>
          </p:nvPr>
        </p:nvSpPr>
        <p:spPr/>
        <p:txBody>
          <a:bodyPr/>
          <a:lstStyle/>
          <a:p>
            <a:pPr eaLnBrk="1" hangingPunct="1">
              <a:lnSpc>
                <a:spcPct val="130000"/>
              </a:lnSpc>
            </a:pPr>
            <a:r>
              <a:rPr lang="zh-CN" altLang="en-US" smtClean="0"/>
              <a:t>全局变量破坏了模块化，建议尽量少使用</a:t>
            </a:r>
          </a:p>
          <a:p>
            <a:pPr eaLnBrk="1" hangingPunct="1">
              <a:lnSpc>
                <a:spcPct val="130000"/>
              </a:lnSpc>
            </a:pPr>
            <a:r>
              <a:rPr lang="zh-CN" altLang="en-US" smtClean="0"/>
              <a:t>当全局变量和局部变量同名时，在局部变量的作用范围中全局变量被屏蔽。</a:t>
            </a:r>
          </a:p>
          <a:p>
            <a:pPr eaLnBrk="1" hangingPunct="1">
              <a:lnSpc>
                <a:spcPct val="130000"/>
              </a:lnSpc>
            </a:pPr>
            <a:r>
              <a:rPr lang="zh-CN" altLang="en-US" smtClean="0"/>
              <a:t>全局变量的使用将在模块化设计中详细介绍</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4946" name="Rectangle 2"/>
          <p:cNvSpPr>
            <a:spLocks noGrp="1" noChangeArrowheads="1"/>
          </p:cNvSpPr>
          <p:nvPr>
            <p:ph type="title"/>
          </p:nvPr>
        </p:nvSpPr>
        <p:spPr>
          <a:xfrm>
            <a:off x="685800" y="314325"/>
            <a:ext cx="7772400" cy="1143000"/>
          </a:xfrm>
        </p:spPr>
        <p:txBody>
          <a:bodyPr/>
          <a:lstStyle/>
          <a:p>
            <a:pPr eaLnBrk="1" hangingPunct="1">
              <a:defRPr/>
            </a:pPr>
            <a:r>
              <a:rPr lang="zh-CN" altLang="en-US" smtClean="0"/>
              <a:t>如何写一个函数</a:t>
            </a:r>
          </a:p>
        </p:txBody>
      </p:sp>
      <p:sp>
        <p:nvSpPr>
          <p:cNvPr id="12291" name="Rectangle 3"/>
          <p:cNvSpPr>
            <a:spLocks noGrp="1" noChangeArrowheads="1"/>
          </p:cNvSpPr>
          <p:nvPr>
            <p:ph type="body" idx="1"/>
          </p:nvPr>
        </p:nvSpPr>
        <p:spPr>
          <a:xfrm>
            <a:off x="685800" y="1647825"/>
            <a:ext cx="7772400" cy="5210175"/>
          </a:xfrm>
        </p:spPr>
        <p:txBody>
          <a:bodyPr/>
          <a:lstStyle/>
          <a:p>
            <a:pPr eaLnBrk="1" hangingPunct="1">
              <a:lnSpc>
                <a:spcPct val="90000"/>
              </a:lnSpc>
            </a:pPr>
            <a:r>
              <a:rPr lang="zh-CN" altLang="en-US" sz="2400" smtClean="0"/>
              <a:t>函数定义</a:t>
            </a:r>
          </a:p>
          <a:p>
            <a:pPr eaLnBrk="1" hangingPunct="1">
              <a:lnSpc>
                <a:spcPct val="90000"/>
              </a:lnSpc>
              <a:buFont typeface="Wingdings" pitchFamily="2" charset="2"/>
              <a:buNone/>
            </a:pPr>
            <a:endParaRPr lang="zh-CN" altLang="en-US" sz="2400" smtClean="0"/>
          </a:p>
          <a:p>
            <a:pPr eaLnBrk="1" hangingPunct="1">
              <a:lnSpc>
                <a:spcPct val="90000"/>
              </a:lnSpc>
            </a:pPr>
            <a:endParaRPr lang="zh-CN" altLang="en-US" sz="2400" smtClean="0"/>
          </a:p>
          <a:p>
            <a:pPr eaLnBrk="1" hangingPunct="1">
              <a:lnSpc>
                <a:spcPct val="90000"/>
              </a:lnSpc>
            </a:pPr>
            <a:endParaRPr lang="zh-CN" altLang="en-US" sz="2400" smtClean="0"/>
          </a:p>
          <a:p>
            <a:pPr eaLnBrk="1" hangingPunct="1">
              <a:lnSpc>
                <a:spcPct val="90000"/>
              </a:lnSpc>
            </a:pPr>
            <a:endParaRPr lang="zh-CN" altLang="en-US" sz="2400" smtClean="0"/>
          </a:p>
          <a:p>
            <a:pPr eaLnBrk="1" hangingPunct="1">
              <a:lnSpc>
                <a:spcPct val="90000"/>
              </a:lnSpc>
            </a:pPr>
            <a:r>
              <a:rPr lang="zh-CN" altLang="en-US" sz="2400" smtClean="0"/>
              <a:t>函数的返回值：返回值类型应与定义中的类型标识符一致</a:t>
            </a:r>
          </a:p>
          <a:p>
            <a:pPr eaLnBrk="1" hangingPunct="1">
              <a:lnSpc>
                <a:spcPct val="90000"/>
              </a:lnSpc>
            </a:pPr>
            <a:endParaRPr lang="zh-CN" altLang="en-US" sz="2400" smtClean="0"/>
          </a:p>
          <a:p>
            <a:pPr eaLnBrk="1" hangingPunct="1">
              <a:lnSpc>
                <a:spcPct val="90000"/>
              </a:lnSpc>
            </a:pPr>
            <a:endParaRPr lang="zh-CN" altLang="en-US" sz="2400" smtClean="0"/>
          </a:p>
          <a:p>
            <a:pPr eaLnBrk="1" hangingPunct="1">
              <a:lnSpc>
                <a:spcPct val="90000"/>
              </a:lnSpc>
            </a:pPr>
            <a:endParaRPr lang="zh-CN" altLang="en-US" sz="2400" smtClean="0"/>
          </a:p>
          <a:p>
            <a:pPr eaLnBrk="1" hangingPunct="1">
              <a:lnSpc>
                <a:spcPct val="90000"/>
              </a:lnSpc>
            </a:pPr>
            <a:endParaRPr lang="zh-CN" altLang="en-US" sz="2400" smtClean="0"/>
          </a:p>
          <a:p>
            <a:pPr eaLnBrk="1" hangingPunct="1">
              <a:lnSpc>
                <a:spcPct val="90000"/>
              </a:lnSpc>
            </a:pPr>
            <a:r>
              <a:rPr lang="zh-CN" altLang="en-US" sz="2400" smtClean="0"/>
              <a:t>表示一个函数没有返回值，类型标识符用</a:t>
            </a:r>
            <a:r>
              <a:rPr lang="en-US" altLang="zh-CN" sz="2400" smtClean="0"/>
              <a:t>void</a:t>
            </a:r>
            <a:r>
              <a:rPr lang="zh-CN" altLang="en-US" sz="2400" smtClean="0"/>
              <a:t>。没有返回值的函数也称为过程</a:t>
            </a:r>
            <a:r>
              <a:rPr lang="zh-CN" altLang="en-US" sz="1100" b="0" smtClean="0">
                <a:ea typeface="宋体" pitchFamily="2" charset="-122"/>
              </a:rPr>
              <a:t> </a:t>
            </a:r>
          </a:p>
        </p:txBody>
      </p:sp>
      <p:sp>
        <p:nvSpPr>
          <p:cNvPr id="12292" name="Rectangle 4"/>
          <p:cNvSpPr>
            <a:spLocks noChangeArrowheads="1"/>
          </p:cNvSpPr>
          <p:nvPr/>
        </p:nvSpPr>
        <p:spPr bwMode="auto">
          <a:xfrm>
            <a:off x="1389063" y="2022475"/>
            <a:ext cx="5638800" cy="1431925"/>
          </a:xfrm>
          <a:prstGeom prst="rect">
            <a:avLst/>
          </a:prstGeom>
          <a:noFill/>
          <a:ln w="9525">
            <a:noFill/>
            <a:miter lim="800000"/>
            <a:headEnd/>
            <a:tailEnd/>
          </a:ln>
        </p:spPr>
        <p:txBody>
          <a:bodyPr>
            <a:spAutoFit/>
          </a:bodyPr>
          <a:lstStyle/>
          <a:p>
            <a:pPr algn="just">
              <a:lnSpc>
                <a:spcPct val="110000"/>
              </a:lnSpc>
            </a:pPr>
            <a:r>
              <a:rPr lang="zh-CN" altLang="en-US" sz="2000" b="1">
                <a:latin typeface="Times New Roman" pitchFamily="18" charset="0"/>
                <a:ea typeface="楷体_GB2312" pitchFamily="49" charset="-122"/>
              </a:rPr>
              <a:t>类型标识符   函数名（形式参数表）</a:t>
            </a:r>
          </a:p>
          <a:p>
            <a:pPr algn="just" eaLnBrk="0" hangingPunct="0">
              <a:lnSpc>
                <a:spcPct val="110000"/>
              </a:lnSpc>
            </a:pPr>
            <a:r>
              <a:rPr lang="en-US" altLang="zh-CN" sz="2000" b="1">
                <a:latin typeface="Times New Roman" pitchFamily="18" charset="0"/>
                <a:ea typeface="楷体_GB2312" pitchFamily="49" charset="-122"/>
              </a:rPr>
              <a:t>{ </a:t>
            </a:r>
            <a:r>
              <a:rPr lang="zh-CN" altLang="en-US" sz="2000" b="1">
                <a:latin typeface="Times New Roman" pitchFamily="18" charset="0"/>
                <a:ea typeface="楷体_GB2312" pitchFamily="49" charset="-122"/>
              </a:rPr>
              <a:t>变量定义部分</a:t>
            </a:r>
          </a:p>
          <a:p>
            <a:pPr algn="just" eaLnBrk="0" hangingPunct="0">
              <a:lnSpc>
                <a:spcPct val="110000"/>
              </a:lnSpc>
            </a:pPr>
            <a:r>
              <a:rPr lang="zh-CN" altLang="en-US" sz="2000" b="1">
                <a:latin typeface="Times New Roman" pitchFamily="18" charset="0"/>
                <a:ea typeface="楷体_GB2312" pitchFamily="49" charset="-122"/>
              </a:rPr>
              <a:t>  语句部分</a:t>
            </a:r>
          </a:p>
          <a:p>
            <a:pPr eaLnBrk="0" hangingPunct="0">
              <a:lnSpc>
                <a:spcPct val="110000"/>
              </a:lnSpc>
            </a:pPr>
            <a:r>
              <a:rPr lang="en-US" altLang="zh-CN" sz="2000" b="1">
                <a:latin typeface="Times New Roman" pitchFamily="18" charset="0"/>
                <a:ea typeface="楷体_GB2312" pitchFamily="49" charset="-122"/>
              </a:rPr>
              <a:t>}</a:t>
            </a:r>
            <a:r>
              <a:rPr lang="en-US" altLang="zh-CN" sz="2000">
                <a:latin typeface="Times New Roman" pitchFamily="18" charset="0"/>
                <a:ea typeface="宋体" pitchFamily="2" charset="-122"/>
              </a:rPr>
              <a:t> </a:t>
            </a:r>
          </a:p>
        </p:txBody>
      </p:sp>
      <p:sp>
        <p:nvSpPr>
          <p:cNvPr id="12293" name="Rectangle 5"/>
          <p:cNvSpPr>
            <a:spLocks noChangeArrowheads="1"/>
          </p:cNvSpPr>
          <p:nvPr/>
        </p:nvSpPr>
        <p:spPr bwMode="auto">
          <a:xfrm>
            <a:off x="1389063" y="4402138"/>
            <a:ext cx="6181725" cy="457200"/>
          </a:xfrm>
          <a:prstGeom prst="rect">
            <a:avLst/>
          </a:prstGeom>
          <a:noFill/>
          <a:ln w="9525">
            <a:noFill/>
            <a:miter lim="800000"/>
            <a:headEnd/>
            <a:tailEnd/>
          </a:ln>
        </p:spPr>
        <p:txBody>
          <a:bodyPr>
            <a:spAutoFit/>
          </a:bodyPr>
          <a:lstStyle/>
          <a:p>
            <a:pPr algn="just"/>
            <a:r>
              <a:rPr lang="en-US" altLang="zh-CN" sz="2400" b="1">
                <a:latin typeface="Times New Roman" pitchFamily="18" charset="0"/>
                <a:ea typeface="楷体_GB2312" pitchFamily="49" charset="-122"/>
              </a:rPr>
              <a:t>return  </a:t>
            </a:r>
            <a:r>
              <a:rPr lang="zh-CN" altLang="en-US" sz="2400" b="1">
                <a:latin typeface="Times New Roman" pitchFamily="18" charset="0"/>
                <a:ea typeface="楷体_GB2312" pitchFamily="49" charset="-122"/>
              </a:rPr>
              <a:t>返回值； 或   </a:t>
            </a:r>
            <a:r>
              <a:rPr lang="en-US" altLang="zh-CN" sz="2400" b="1">
                <a:latin typeface="Times New Roman" pitchFamily="18" charset="0"/>
                <a:ea typeface="楷体_GB2312" pitchFamily="49" charset="-122"/>
              </a:rPr>
              <a:t>return</a:t>
            </a:r>
            <a:r>
              <a:rPr lang="zh-CN" altLang="en-US" sz="2400" b="1">
                <a:latin typeface="Times New Roman" pitchFamily="18" charset="0"/>
                <a:ea typeface="楷体_GB2312" pitchFamily="49" charset="-122"/>
              </a:rPr>
              <a:t>（返回值）；</a:t>
            </a:r>
            <a:endParaRPr lang="zh-CN" altLang="en-US" sz="2400" b="1">
              <a:latin typeface="Times New Roman" pitchFamily="18" charset="0"/>
              <a:ea typeface="宋体" pitchFamily="2" charset="-122"/>
            </a:endParaRPr>
          </a:p>
        </p:txBody>
      </p:sp>
      <p:sp>
        <p:nvSpPr>
          <p:cNvPr id="12294" name="Rectangle 6"/>
          <p:cNvSpPr>
            <a:spLocks noChangeArrowheads="1"/>
          </p:cNvSpPr>
          <p:nvPr/>
        </p:nvSpPr>
        <p:spPr bwMode="auto">
          <a:xfrm>
            <a:off x="1389063" y="4859338"/>
            <a:ext cx="5562600" cy="822325"/>
          </a:xfrm>
          <a:prstGeom prst="rect">
            <a:avLst/>
          </a:prstGeom>
          <a:noFill/>
          <a:ln w="9525">
            <a:noFill/>
            <a:miter lim="800000"/>
            <a:headEnd/>
            <a:tailEnd/>
          </a:ln>
        </p:spPr>
        <p:txBody>
          <a:bodyPr>
            <a:spAutoFit/>
          </a:bodyPr>
          <a:lstStyle/>
          <a:p>
            <a:pPr algn="just"/>
            <a:r>
              <a:rPr lang="en-US" altLang="zh-CN" sz="2400" b="1">
                <a:latin typeface="Times New Roman" pitchFamily="18" charset="0"/>
                <a:ea typeface="楷体_GB2312" pitchFamily="49" charset="-122"/>
              </a:rPr>
              <a:t>eg. int max(int a, int b)</a:t>
            </a:r>
          </a:p>
          <a:p>
            <a:pPr algn="just" eaLnBrk="0" hangingPunct="0"/>
            <a:r>
              <a:rPr lang="en-US" altLang="zh-CN" sz="2400" b="1">
                <a:latin typeface="Times New Roman" pitchFamily="18" charset="0"/>
                <a:ea typeface="楷体_GB2312" pitchFamily="49" charset="-122"/>
              </a:rPr>
              <a:t>   {if (a&gt;b) return(a) else return(b);   }</a:t>
            </a:r>
            <a:r>
              <a:rPr lang="en-US" altLang="zh-CN" sz="2400" b="1">
                <a:latin typeface="Times New Roman" pitchFamily="18" charset="0"/>
                <a:ea typeface="宋体" pitchFamily="2" charset="-122"/>
              </a:rPr>
              <a:t> </a:t>
            </a:r>
          </a:p>
        </p:txBody>
      </p:sp>
      <p:sp>
        <p:nvSpPr>
          <p:cNvPr id="12295" name="AutoShape 7"/>
          <p:cNvSpPr>
            <a:spLocks/>
          </p:cNvSpPr>
          <p:nvPr/>
        </p:nvSpPr>
        <p:spPr bwMode="auto">
          <a:xfrm>
            <a:off x="3406775" y="2478088"/>
            <a:ext cx="88900" cy="855662"/>
          </a:xfrm>
          <a:prstGeom prst="rightBrace">
            <a:avLst>
              <a:gd name="adj1" fmla="val 80208"/>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12296" name="Text Box 8"/>
          <p:cNvSpPr txBox="1">
            <a:spLocks noChangeArrowheads="1"/>
          </p:cNvSpPr>
          <p:nvPr/>
        </p:nvSpPr>
        <p:spPr bwMode="auto">
          <a:xfrm>
            <a:off x="3590925" y="2628900"/>
            <a:ext cx="1935163" cy="4572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400" b="1">
                <a:ea typeface="楷体_GB2312" pitchFamily="49" charset="-122"/>
              </a:rPr>
              <a:t>函数体</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2034" name="Rectangle 2"/>
          <p:cNvSpPr>
            <a:spLocks noGrp="1" noChangeArrowheads="1"/>
          </p:cNvSpPr>
          <p:nvPr>
            <p:ph type="title"/>
          </p:nvPr>
        </p:nvSpPr>
        <p:spPr>
          <a:xfrm>
            <a:off x="685800" y="428625"/>
            <a:ext cx="7772400" cy="1143000"/>
          </a:xfrm>
        </p:spPr>
        <p:txBody>
          <a:bodyPr/>
          <a:lstStyle/>
          <a:p>
            <a:pPr eaLnBrk="1" hangingPunct="1">
              <a:defRPr/>
            </a:pPr>
            <a:r>
              <a:rPr lang="zh-CN" altLang="en-US" smtClean="0"/>
              <a:t>第</a:t>
            </a:r>
            <a:r>
              <a:rPr lang="en-US" altLang="zh-CN" smtClean="0"/>
              <a:t>6</a:t>
            </a:r>
            <a:r>
              <a:rPr lang="zh-CN" altLang="en-US" smtClean="0"/>
              <a:t>章 过程封装－－函数</a:t>
            </a:r>
          </a:p>
        </p:txBody>
      </p:sp>
      <p:sp>
        <p:nvSpPr>
          <p:cNvPr id="65539" name="Rectangle 3"/>
          <p:cNvSpPr>
            <a:spLocks noGrp="1" noChangeArrowheads="1"/>
          </p:cNvSpPr>
          <p:nvPr>
            <p:ph type="body" idx="1"/>
          </p:nvPr>
        </p:nvSpPr>
        <p:spPr>
          <a:xfrm>
            <a:off x="355600" y="1952625"/>
            <a:ext cx="3570288" cy="4143375"/>
          </a:xfrm>
        </p:spPr>
        <p:txBody>
          <a:bodyPr/>
          <a:lstStyle/>
          <a:p>
            <a:pPr eaLnBrk="1" hangingPunct="1">
              <a:lnSpc>
                <a:spcPct val="110000"/>
              </a:lnSpc>
            </a:pPr>
            <a:r>
              <a:rPr lang="zh-CN" altLang="en-US" sz="2800" smtClean="0"/>
              <a:t>函数</a:t>
            </a:r>
          </a:p>
          <a:p>
            <a:pPr eaLnBrk="1" hangingPunct="1">
              <a:lnSpc>
                <a:spcPct val="110000"/>
              </a:lnSpc>
            </a:pPr>
            <a:r>
              <a:rPr lang="zh-CN" altLang="en-US" sz="2800" smtClean="0"/>
              <a:t>自己编写函数</a:t>
            </a:r>
          </a:p>
          <a:p>
            <a:pPr eaLnBrk="1" hangingPunct="1">
              <a:lnSpc>
                <a:spcPct val="110000"/>
              </a:lnSpc>
            </a:pPr>
            <a:r>
              <a:rPr lang="zh-CN" altLang="en-US" sz="2800" smtClean="0"/>
              <a:t>函数的使用</a:t>
            </a:r>
          </a:p>
          <a:p>
            <a:pPr eaLnBrk="1" hangingPunct="1">
              <a:lnSpc>
                <a:spcPct val="110000"/>
              </a:lnSpc>
            </a:pPr>
            <a:r>
              <a:rPr lang="zh-CN" altLang="en-US" sz="2800" smtClean="0"/>
              <a:t>数组作为参数</a:t>
            </a:r>
          </a:p>
          <a:p>
            <a:pPr eaLnBrk="1" hangingPunct="1">
              <a:lnSpc>
                <a:spcPct val="110000"/>
              </a:lnSpc>
            </a:pPr>
            <a:r>
              <a:rPr lang="zh-CN" altLang="en-US" sz="2800" smtClean="0"/>
              <a:t>带默认值的函数</a:t>
            </a:r>
          </a:p>
          <a:p>
            <a:pPr eaLnBrk="1" hangingPunct="1">
              <a:lnSpc>
                <a:spcPct val="110000"/>
              </a:lnSpc>
            </a:pPr>
            <a:r>
              <a:rPr lang="zh-CN" altLang="en-US" sz="2800" smtClean="0"/>
              <a:t>内联函数</a:t>
            </a:r>
          </a:p>
        </p:txBody>
      </p:sp>
      <p:sp>
        <p:nvSpPr>
          <p:cNvPr id="65540" name="AutoShape 4"/>
          <p:cNvSpPr>
            <a:spLocks noChangeArrowheads="1"/>
          </p:cNvSpPr>
          <p:nvPr/>
        </p:nvSpPr>
        <p:spPr bwMode="auto">
          <a:xfrm rot="-5400000" flipH="1" flipV="1">
            <a:off x="3548063" y="20367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5541" name="AutoShape 5"/>
          <p:cNvSpPr>
            <a:spLocks noChangeArrowheads="1"/>
          </p:cNvSpPr>
          <p:nvPr/>
        </p:nvSpPr>
        <p:spPr bwMode="auto">
          <a:xfrm rot="-5400000" flipH="1" flipV="1">
            <a:off x="3576638" y="31527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5542" name="AutoShape 6"/>
          <p:cNvSpPr>
            <a:spLocks noChangeArrowheads="1"/>
          </p:cNvSpPr>
          <p:nvPr/>
        </p:nvSpPr>
        <p:spPr bwMode="auto">
          <a:xfrm rot="-5400000" flipH="1" flipV="1">
            <a:off x="3548063" y="25796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5543" name="AutoShape 7"/>
          <p:cNvSpPr>
            <a:spLocks noChangeArrowheads="1"/>
          </p:cNvSpPr>
          <p:nvPr/>
        </p:nvSpPr>
        <p:spPr bwMode="auto">
          <a:xfrm rot="-5400000" flipH="1" flipV="1">
            <a:off x="3602038" y="37211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5544" name="AutoShape 8"/>
          <p:cNvSpPr>
            <a:spLocks noChangeArrowheads="1"/>
          </p:cNvSpPr>
          <p:nvPr/>
        </p:nvSpPr>
        <p:spPr bwMode="auto">
          <a:xfrm rot="-5400000" flipH="1" flipV="1">
            <a:off x="3602038" y="42529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5545" name="AutoShape 9"/>
          <p:cNvSpPr>
            <a:spLocks noChangeArrowheads="1"/>
          </p:cNvSpPr>
          <p:nvPr/>
        </p:nvSpPr>
        <p:spPr bwMode="auto">
          <a:xfrm rot="-5400000" flipH="1" flipV="1">
            <a:off x="3602038" y="482123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5546" name="Rectangle 10"/>
          <p:cNvSpPr>
            <a:spLocks noChangeArrowheads="1"/>
          </p:cNvSpPr>
          <p:nvPr/>
        </p:nvSpPr>
        <p:spPr bwMode="auto">
          <a:xfrm>
            <a:off x="4675188" y="1952625"/>
            <a:ext cx="3338512" cy="4143375"/>
          </a:xfrm>
          <a:prstGeom prst="rect">
            <a:avLst/>
          </a:prstGeom>
          <a:noFill/>
          <a:ln w="9525">
            <a:noFill/>
            <a:miter lim="800000"/>
            <a:headEnd/>
            <a:tailEnd/>
          </a:ln>
        </p:spPr>
        <p:txBody>
          <a:bodyPr/>
          <a:lstStyle/>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重载函数</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函数</a:t>
            </a:r>
            <a:r>
              <a:rPr lang="zh-CN" altLang="en-US" b="1" dirty="0" smtClean="0">
                <a:latin typeface="Times New Roman" pitchFamily="18" charset="0"/>
                <a:ea typeface="楷体_GB2312" pitchFamily="49" charset="-122"/>
              </a:rPr>
              <a:t>模板</a:t>
            </a:r>
            <a:endParaRPr lang="zh-CN" altLang="en-US" b="1" dirty="0">
              <a:latin typeface="Times New Roman" pitchFamily="18" charset="0"/>
              <a:ea typeface="楷体_GB2312" pitchFamily="49" charset="-122"/>
            </a:endParaRP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变量的作用域</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变量的存储类别</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递归函数</a:t>
            </a:r>
          </a:p>
        </p:txBody>
      </p:sp>
      <p:sp>
        <p:nvSpPr>
          <p:cNvPr id="65547" name="AutoShape 11"/>
          <p:cNvSpPr>
            <a:spLocks noChangeArrowheads="1"/>
          </p:cNvSpPr>
          <p:nvPr/>
        </p:nvSpPr>
        <p:spPr bwMode="auto">
          <a:xfrm rot="-5400000" flipH="1" flipV="1">
            <a:off x="8051800" y="260985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5548" name="AutoShape 12"/>
          <p:cNvSpPr>
            <a:spLocks noChangeArrowheads="1"/>
          </p:cNvSpPr>
          <p:nvPr/>
        </p:nvSpPr>
        <p:spPr bwMode="auto">
          <a:xfrm rot="-5400000" flipH="1" flipV="1">
            <a:off x="8023225" y="20367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5549" name="AutoShape 13"/>
          <p:cNvSpPr>
            <a:spLocks noChangeArrowheads="1"/>
          </p:cNvSpPr>
          <p:nvPr/>
        </p:nvSpPr>
        <p:spPr bwMode="auto">
          <a:xfrm rot="-5400000" flipH="1" flipV="1">
            <a:off x="8077200" y="31273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5550" name="AutoShape 14"/>
          <p:cNvSpPr>
            <a:spLocks noChangeArrowheads="1"/>
          </p:cNvSpPr>
          <p:nvPr/>
        </p:nvSpPr>
        <p:spPr bwMode="auto">
          <a:xfrm rot="-5400000" flipH="1" flipV="1">
            <a:off x="8077200" y="3709988"/>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65551" name="AutoShape 15"/>
          <p:cNvSpPr>
            <a:spLocks noChangeArrowheads="1"/>
          </p:cNvSpPr>
          <p:nvPr/>
        </p:nvSpPr>
        <p:spPr bwMode="auto">
          <a:xfrm rot="-5400000" flipH="1" flipV="1">
            <a:off x="8077200" y="4240213"/>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8738" name="Rectangle 2"/>
          <p:cNvSpPr>
            <a:spLocks noGrp="1" noChangeArrowheads="1"/>
          </p:cNvSpPr>
          <p:nvPr>
            <p:ph type="title"/>
          </p:nvPr>
        </p:nvSpPr>
        <p:spPr>
          <a:xfrm>
            <a:off x="685800" y="325438"/>
            <a:ext cx="7772400" cy="1143000"/>
          </a:xfrm>
        </p:spPr>
        <p:txBody>
          <a:bodyPr/>
          <a:lstStyle/>
          <a:p>
            <a:pPr eaLnBrk="1" hangingPunct="1">
              <a:defRPr/>
            </a:pPr>
            <a:r>
              <a:rPr lang="zh-CN" altLang="en-US" smtClean="0"/>
              <a:t>存储类型</a:t>
            </a:r>
          </a:p>
        </p:txBody>
      </p:sp>
      <p:sp>
        <p:nvSpPr>
          <p:cNvPr id="66563" name="Rectangle 3"/>
          <p:cNvSpPr>
            <a:spLocks noGrp="1" noChangeArrowheads="1"/>
          </p:cNvSpPr>
          <p:nvPr>
            <p:ph type="body" idx="1"/>
          </p:nvPr>
        </p:nvSpPr>
        <p:spPr>
          <a:xfrm>
            <a:off x="685800" y="1619250"/>
            <a:ext cx="7772400" cy="5040313"/>
          </a:xfrm>
        </p:spPr>
        <p:txBody>
          <a:bodyPr/>
          <a:lstStyle/>
          <a:p>
            <a:pPr eaLnBrk="1" hangingPunct="1">
              <a:lnSpc>
                <a:spcPct val="90000"/>
              </a:lnSpc>
            </a:pPr>
            <a:r>
              <a:rPr lang="zh-CN" altLang="en-US" smtClean="0"/>
              <a:t>在</a:t>
            </a:r>
            <a:r>
              <a:rPr lang="en-US" altLang="zh-CN" smtClean="0"/>
              <a:t>C++</a:t>
            </a:r>
            <a:r>
              <a:rPr lang="zh-CN" altLang="en-US" smtClean="0"/>
              <a:t>语言中，每个变量有两个属性：</a:t>
            </a:r>
          </a:p>
          <a:p>
            <a:pPr lvl="1" eaLnBrk="1" hangingPunct="1">
              <a:lnSpc>
                <a:spcPct val="90000"/>
              </a:lnSpc>
            </a:pPr>
            <a:r>
              <a:rPr lang="zh-CN" altLang="en-US" smtClean="0"/>
              <a:t>类型：变量所存储的数据类型</a:t>
            </a:r>
          </a:p>
          <a:p>
            <a:pPr lvl="1" eaLnBrk="1" hangingPunct="1">
              <a:lnSpc>
                <a:spcPct val="90000"/>
              </a:lnSpc>
            </a:pPr>
            <a:r>
              <a:rPr lang="zh-CN" altLang="en-US" smtClean="0"/>
              <a:t>存储类型：变量所存储的区域：</a:t>
            </a:r>
          </a:p>
          <a:p>
            <a:pPr eaLnBrk="1" hangingPunct="1">
              <a:lnSpc>
                <a:spcPct val="90000"/>
              </a:lnSpc>
            </a:pPr>
            <a:r>
              <a:rPr lang="zh-CN" altLang="en-US" smtClean="0"/>
              <a:t>标准的变量定义：</a:t>
            </a:r>
          </a:p>
          <a:p>
            <a:pPr lvl="1" eaLnBrk="1" hangingPunct="1">
              <a:lnSpc>
                <a:spcPct val="90000"/>
              </a:lnSpc>
              <a:buFont typeface="Wingdings" pitchFamily="2" charset="2"/>
              <a:buNone/>
            </a:pPr>
            <a:r>
              <a:rPr lang="zh-CN" altLang="en-US" smtClean="0"/>
              <a:t>存储类型   数据类型   变量名；</a:t>
            </a:r>
          </a:p>
          <a:p>
            <a:pPr eaLnBrk="1" hangingPunct="1">
              <a:lnSpc>
                <a:spcPct val="90000"/>
              </a:lnSpc>
            </a:pPr>
            <a:r>
              <a:rPr lang="zh-CN" altLang="en-US" smtClean="0"/>
              <a:t>存储类型：</a:t>
            </a:r>
          </a:p>
          <a:p>
            <a:pPr lvl="1" eaLnBrk="1" hangingPunct="1">
              <a:lnSpc>
                <a:spcPct val="90000"/>
              </a:lnSpc>
            </a:pPr>
            <a:r>
              <a:rPr lang="zh-CN" altLang="en-US" smtClean="0"/>
              <a:t>自动变量：</a:t>
            </a:r>
            <a:r>
              <a:rPr lang="en-US" altLang="zh-CN" smtClean="0"/>
              <a:t>auto</a:t>
            </a:r>
          </a:p>
          <a:p>
            <a:pPr lvl="1" eaLnBrk="1" hangingPunct="1">
              <a:lnSpc>
                <a:spcPct val="90000"/>
              </a:lnSpc>
            </a:pPr>
            <a:r>
              <a:rPr lang="zh-CN" altLang="en-US" smtClean="0"/>
              <a:t>寄存器变量：</a:t>
            </a:r>
            <a:r>
              <a:rPr lang="en-US" altLang="zh-CN" smtClean="0"/>
              <a:t>register</a:t>
            </a:r>
          </a:p>
          <a:p>
            <a:pPr lvl="1" eaLnBrk="1" hangingPunct="1">
              <a:lnSpc>
                <a:spcPct val="90000"/>
              </a:lnSpc>
            </a:pPr>
            <a:r>
              <a:rPr lang="zh-CN" altLang="en-US" smtClean="0"/>
              <a:t>外部变量：</a:t>
            </a:r>
            <a:r>
              <a:rPr lang="en-US" altLang="zh-CN" smtClean="0"/>
              <a:t>extern</a:t>
            </a:r>
          </a:p>
          <a:p>
            <a:pPr lvl="1" eaLnBrk="1" hangingPunct="1">
              <a:lnSpc>
                <a:spcPct val="90000"/>
              </a:lnSpc>
            </a:pPr>
            <a:r>
              <a:rPr lang="zh-CN" altLang="en-US" smtClean="0"/>
              <a:t>静态变量：</a:t>
            </a:r>
            <a:r>
              <a:rPr lang="en-US" altLang="zh-CN" smtClean="0"/>
              <a:t>static</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62" name="Rectangle 2"/>
          <p:cNvSpPr>
            <a:spLocks noGrp="1" noChangeArrowheads="1"/>
          </p:cNvSpPr>
          <p:nvPr>
            <p:ph type="title"/>
          </p:nvPr>
        </p:nvSpPr>
        <p:spPr/>
        <p:txBody>
          <a:bodyPr/>
          <a:lstStyle/>
          <a:p>
            <a:pPr eaLnBrk="1" hangingPunct="1">
              <a:defRPr/>
            </a:pPr>
            <a:r>
              <a:rPr lang="en-US" altLang="zh-CN" smtClean="0"/>
              <a:t>auto</a:t>
            </a:r>
          </a:p>
        </p:txBody>
      </p:sp>
      <p:sp>
        <p:nvSpPr>
          <p:cNvPr id="67587" name="Rectangle 3"/>
          <p:cNvSpPr>
            <a:spLocks noGrp="1" noChangeArrowheads="1"/>
          </p:cNvSpPr>
          <p:nvPr>
            <p:ph type="body" idx="1"/>
          </p:nvPr>
        </p:nvSpPr>
        <p:spPr>
          <a:xfrm>
            <a:off x="685800" y="1981200"/>
            <a:ext cx="7772400" cy="4505325"/>
          </a:xfrm>
        </p:spPr>
        <p:txBody>
          <a:bodyPr/>
          <a:lstStyle/>
          <a:p>
            <a:pPr eaLnBrk="1" hangingPunct="1"/>
            <a:r>
              <a:rPr lang="zh-CN" altLang="en-US" smtClean="0"/>
              <a:t>在函数内或块内定义的变量缺省时是</a:t>
            </a:r>
            <a:r>
              <a:rPr lang="en-US" altLang="zh-CN" smtClean="0"/>
              <a:t>auto</a:t>
            </a:r>
            <a:r>
              <a:rPr lang="zh-CN" altLang="en-US" smtClean="0"/>
              <a:t>。如</a:t>
            </a:r>
          </a:p>
          <a:p>
            <a:pPr lvl="1" eaLnBrk="1" hangingPunct="1">
              <a:buFont typeface="Wingdings" pitchFamily="2" charset="2"/>
              <a:buNone/>
            </a:pPr>
            <a:r>
              <a:rPr lang="en-US" altLang="zh-CN" sz="3200" smtClean="0"/>
              <a:t>auto   int  i</a:t>
            </a:r>
            <a:r>
              <a:rPr lang="zh-CN" altLang="en-US" sz="3200" smtClean="0"/>
              <a:t>；</a:t>
            </a:r>
          </a:p>
          <a:p>
            <a:pPr eaLnBrk="1" hangingPunct="1"/>
            <a:r>
              <a:rPr lang="zh-CN" altLang="en-US" smtClean="0"/>
              <a:t>当进入块时，系统为自动变量分配空间。当退出块时，系统释放分配给自动变量的值。因此自动变量的值就消失了。当再次进入该块时，系统重新分配空间。</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1810" name="Rectangle 2"/>
          <p:cNvSpPr>
            <a:spLocks noGrp="1" noChangeArrowheads="1"/>
          </p:cNvSpPr>
          <p:nvPr>
            <p:ph type="title"/>
          </p:nvPr>
        </p:nvSpPr>
        <p:spPr/>
        <p:txBody>
          <a:bodyPr/>
          <a:lstStyle/>
          <a:p>
            <a:pPr eaLnBrk="1" hangingPunct="1">
              <a:defRPr/>
            </a:pPr>
            <a:r>
              <a:rPr lang="en-US" altLang="zh-CN" smtClean="0"/>
              <a:t>register</a:t>
            </a:r>
          </a:p>
        </p:txBody>
      </p:sp>
      <p:sp>
        <p:nvSpPr>
          <p:cNvPr id="68611" name="Rectangle 3"/>
          <p:cNvSpPr>
            <a:spLocks noGrp="1" noChangeArrowheads="1"/>
          </p:cNvSpPr>
          <p:nvPr>
            <p:ph type="body" idx="1"/>
          </p:nvPr>
        </p:nvSpPr>
        <p:spPr/>
        <p:txBody>
          <a:bodyPr/>
          <a:lstStyle/>
          <a:p>
            <a:pPr eaLnBrk="1" hangingPunct="1">
              <a:lnSpc>
                <a:spcPct val="140000"/>
              </a:lnSpc>
            </a:pPr>
            <a:r>
              <a:rPr lang="zh-CN" altLang="en-US" smtClean="0"/>
              <a:t>存储在寄存器中，代替自动变量或形参，可以提高变量的访问速度。</a:t>
            </a:r>
          </a:p>
          <a:p>
            <a:pPr eaLnBrk="1" hangingPunct="1">
              <a:lnSpc>
                <a:spcPct val="140000"/>
              </a:lnSpc>
            </a:pPr>
            <a:r>
              <a:rPr lang="zh-CN" altLang="en-US" smtClean="0"/>
              <a:t>如无合适的寄存器可用，则编译器把它设为自动变量。</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0786" name="Rectangle 2"/>
          <p:cNvSpPr>
            <a:spLocks noGrp="1" noChangeArrowheads="1"/>
          </p:cNvSpPr>
          <p:nvPr>
            <p:ph type="title"/>
          </p:nvPr>
        </p:nvSpPr>
        <p:spPr>
          <a:xfrm>
            <a:off x="685800" y="203200"/>
            <a:ext cx="7772400" cy="1143000"/>
          </a:xfrm>
        </p:spPr>
        <p:txBody>
          <a:bodyPr/>
          <a:lstStyle/>
          <a:p>
            <a:pPr eaLnBrk="1" hangingPunct="1">
              <a:defRPr/>
            </a:pPr>
            <a:r>
              <a:rPr lang="en-US" altLang="zh-CN" smtClean="0"/>
              <a:t>extern</a:t>
            </a:r>
          </a:p>
        </p:txBody>
      </p:sp>
      <p:sp>
        <p:nvSpPr>
          <p:cNvPr id="69635" name="Rectangle 3"/>
          <p:cNvSpPr>
            <a:spLocks noGrp="1" noChangeArrowheads="1"/>
          </p:cNvSpPr>
          <p:nvPr>
            <p:ph type="body" idx="1"/>
          </p:nvPr>
        </p:nvSpPr>
        <p:spPr>
          <a:xfrm>
            <a:off x="457200" y="1358900"/>
            <a:ext cx="8458200" cy="5276850"/>
          </a:xfrm>
        </p:spPr>
        <p:txBody>
          <a:bodyPr/>
          <a:lstStyle/>
          <a:p>
            <a:pPr eaLnBrk="1" hangingPunct="1">
              <a:lnSpc>
                <a:spcPct val="125000"/>
              </a:lnSpc>
            </a:pPr>
            <a:r>
              <a:rPr lang="zh-CN" altLang="en-US" sz="2800" smtClean="0"/>
              <a:t>声明一个不在作用范围内的全局变量。如：</a:t>
            </a:r>
          </a:p>
          <a:p>
            <a:pPr eaLnBrk="1" hangingPunct="1">
              <a:lnSpc>
                <a:spcPct val="125000"/>
              </a:lnSpc>
              <a:buFont typeface="Wingdings" pitchFamily="2" charset="2"/>
              <a:buNone/>
            </a:pPr>
            <a:r>
              <a:rPr lang="zh-CN" altLang="en-US" sz="2800" smtClean="0"/>
              <a:t>       </a:t>
            </a:r>
            <a:r>
              <a:rPr lang="en-US" altLang="zh-CN" sz="2800" smtClean="0"/>
              <a:t>extern  int  num;</a:t>
            </a:r>
          </a:p>
          <a:p>
            <a:pPr eaLnBrk="1" hangingPunct="1">
              <a:lnSpc>
                <a:spcPct val="125000"/>
              </a:lnSpc>
              <a:buFont typeface="Wingdings" pitchFamily="2" charset="2"/>
              <a:buNone/>
            </a:pPr>
            <a:r>
              <a:rPr lang="en-US" altLang="zh-CN" sz="2800" smtClean="0"/>
              <a:t>       num</a:t>
            </a:r>
            <a:r>
              <a:rPr lang="zh-CN" altLang="en-US" sz="2800" smtClean="0"/>
              <a:t>为某一个全局变量。</a:t>
            </a:r>
          </a:p>
          <a:p>
            <a:pPr eaLnBrk="1" hangingPunct="1">
              <a:lnSpc>
                <a:spcPct val="125000"/>
              </a:lnSpc>
            </a:pPr>
            <a:r>
              <a:rPr lang="zh-CN" altLang="en-US" sz="2800" smtClean="0"/>
              <a:t>用途：</a:t>
            </a:r>
          </a:p>
          <a:p>
            <a:pPr lvl="1" eaLnBrk="1" hangingPunct="1">
              <a:lnSpc>
                <a:spcPct val="125000"/>
              </a:lnSpc>
            </a:pPr>
            <a:r>
              <a:rPr lang="zh-CN" altLang="en-US" sz="2400" smtClean="0"/>
              <a:t>在某函数中引用了一个声明在本函数后的全局变量时，需要在函数内用</a:t>
            </a:r>
            <a:r>
              <a:rPr lang="en-US" altLang="zh-CN" sz="2400" smtClean="0"/>
              <a:t>extern</a:t>
            </a:r>
            <a:r>
              <a:rPr lang="zh-CN" altLang="en-US" sz="2400" smtClean="0"/>
              <a:t>声明此全局变量。</a:t>
            </a:r>
          </a:p>
          <a:p>
            <a:pPr lvl="1" eaLnBrk="1" hangingPunct="1">
              <a:lnSpc>
                <a:spcPct val="125000"/>
              </a:lnSpc>
            </a:pPr>
            <a:r>
              <a:rPr lang="zh-CN" altLang="en-US" sz="2400" smtClean="0"/>
              <a:t>当一个程序有多个源文件组成时，用</a:t>
            </a:r>
            <a:r>
              <a:rPr lang="en-US" altLang="zh-CN" sz="2400" smtClean="0"/>
              <a:t>extern</a:t>
            </a:r>
            <a:r>
              <a:rPr lang="zh-CN" altLang="en-US" sz="2400" smtClean="0"/>
              <a:t>可引用另一文件中的全局变量。</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ChangeArrowheads="1"/>
          </p:cNvSpPr>
          <p:nvPr/>
        </p:nvSpPr>
        <p:spPr bwMode="auto">
          <a:xfrm>
            <a:off x="0" y="1163638"/>
            <a:ext cx="4914900" cy="5216525"/>
          </a:xfrm>
          <a:prstGeom prst="rect">
            <a:avLst/>
          </a:prstGeom>
          <a:noFill/>
          <a:ln w="12700" cap="sq" algn="ctr">
            <a:solidFill>
              <a:schemeClr val="tx1"/>
            </a:solidFill>
            <a:miter lim="800000"/>
            <a:headEnd type="none" w="sm" len="sm"/>
            <a:tailEnd type="none" w="sm" len="sm"/>
          </a:ln>
        </p:spPr>
        <p:txBody>
          <a:bodyPr anchor="ctr">
            <a:spAutoFit/>
          </a:bodyPr>
          <a:lstStyle/>
          <a:p>
            <a:pPr indent="276225"/>
            <a:r>
              <a:rPr lang="en-US" altLang="zh-CN" sz="2400" b="1"/>
              <a:t>//file1.cpp</a:t>
            </a:r>
          </a:p>
          <a:p>
            <a:pPr indent="276225"/>
            <a:r>
              <a:rPr lang="en-US" altLang="zh-CN" sz="2400" b="1"/>
              <a:t>#include &lt;iostream&gt;</a:t>
            </a:r>
          </a:p>
          <a:p>
            <a:pPr indent="276225"/>
            <a:r>
              <a:rPr lang="en-US" altLang="zh-CN" sz="2400" b="1"/>
              <a:t>using namespace std;</a:t>
            </a:r>
          </a:p>
          <a:p>
            <a:pPr indent="276225"/>
            <a:endParaRPr lang="en-US" altLang="zh-CN" sz="2400" b="1"/>
          </a:p>
          <a:p>
            <a:pPr indent="276225"/>
            <a:r>
              <a:rPr lang="en-US" altLang="zh-CN" sz="2400" b="1"/>
              <a:t>void f();</a:t>
            </a:r>
          </a:p>
          <a:p>
            <a:pPr indent="276225"/>
            <a:r>
              <a:rPr lang="en-US" altLang="zh-CN" sz="2400" b="1"/>
              <a:t>extern int x; //</a:t>
            </a:r>
            <a:r>
              <a:rPr lang="zh-CN" altLang="en-US" sz="2400" b="1"/>
              <a:t>外部变量的声明</a:t>
            </a:r>
          </a:p>
          <a:p>
            <a:pPr indent="276225"/>
            <a:endParaRPr lang="zh-CN" altLang="en-US" sz="2400" b="1"/>
          </a:p>
          <a:p>
            <a:pPr indent="276225"/>
            <a:r>
              <a:rPr lang="en-US" altLang="zh-CN" sz="2400" b="1"/>
              <a:t>int main()</a:t>
            </a:r>
          </a:p>
          <a:p>
            <a:pPr indent="276225"/>
            <a:r>
              <a:rPr lang="en-US" altLang="zh-CN" sz="2400" b="1"/>
              <a:t>{  </a:t>
            </a:r>
          </a:p>
          <a:p>
            <a:pPr indent="276225"/>
            <a:r>
              <a:rPr lang="en-US" altLang="zh-CN" sz="2400" b="1"/>
              <a:t>   f();</a:t>
            </a:r>
          </a:p>
          <a:p>
            <a:pPr indent="276225"/>
            <a:r>
              <a:rPr lang="en-US" altLang="zh-CN" sz="2400" b="1"/>
              <a:t>   cout &lt;&lt; "in main(): x= “</a:t>
            </a:r>
          </a:p>
          <a:p>
            <a:pPr indent="276225"/>
            <a:r>
              <a:rPr lang="en-US" altLang="zh-CN" sz="2400" b="1"/>
              <a:t>           &lt;&lt; x &lt;&lt; endl;</a:t>
            </a:r>
          </a:p>
          <a:p>
            <a:pPr indent="276225"/>
            <a:r>
              <a:rPr lang="en-US" altLang="zh-CN" sz="2400" b="1"/>
              <a:t>   return 0;</a:t>
            </a:r>
          </a:p>
          <a:p>
            <a:pPr indent="276225"/>
            <a:r>
              <a:rPr lang="en-US" altLang="zh-CN" sz="2400" b="1"/>
              <a:t>}</a:t>
            </a:r>
          </a:p>
        </p:txBody>
      </p:sp>
      <p:sp>
        <p:nvSpPr>
          <p:cNvPr id="70659" name="Rectangle 5"/>
          <p:cNvSpPr>
            <a:spLocks noChangeArrowheads="1"/>
          </p:cNvSpPr>
          <p:nvPr/>
        </p:nvSpPr>
        <p:spPr bwMode="auto">
          <a:xfrm>
            <a:off x="4914900" y="1163638"/>
            <a:ext cx="4033838" cy="4924425"/>
          </a:xfrm>
          <a:prstGeom prst="rect">
            <a:avLst/>
          </a:prstGeom>
          <a:noFill/>
          <a:ln w="12700" cap="sq" algn="ctr">
            <a:solidFill>
              <a:schemeClr val="tx1"/>
            </a:solidFill>
            <a:miter lim="800000"/>
            <a:headEnd type="none" w="sm" len="sm"/>
            <a:tailEnd type="none" w="sm" len="sm"/>
          </a:ln>
        </p:spPr>
        <p:txBody>
          <a:bodyPr anchor="ctr">
            <a:spAutoFit/>
          </a:bodyPr>
          <a:lstStyle/>
          <a:p>
            <a:pPr indent="276225">
              <a:lnSpc>
                <a:spcPct val="120000"/>
              </a:lnSpc>
            </a:pPr>
            <a:r>
              <a:rPr lang="en-US" altLang="zh-CN" sz="2400" b="1"/>
              <a:t>//file2.cpp</a:t>
            </a:r>
          </a:p>
          <a:p>
            <a:pPr indent="276225">
              <a:lnSpc>
                <a:spcPct val="120000"/>
              </a:lnSpc>
            </a:pPr>
            <a:r>
              <a:rPr lang="en-US" altLang="zh-CN" sz="2400" b="1"/>
              <a:t>#include &lt;iostream&gt;</a:t>
            </a:r>
          </a:p>
          <a:p>
            <a:pPr indent="276225">
              <a:lnSpc>
                <a:spcPct val="120000"/>
              </a:lnSpc>
            </a:pPr>
            <a:r>
              <a:rPr lang="en-US" altLang="zh-CN" sz="2400" b="1"/>
              <a:t>using namespace std;</a:t>
            </a:r>
          </a:p>
          <a:p>
            <a:pPr indent="276225">
              <a:lnSpc>
                <a:spcPct val="120000"/>
              </a:lnSpc>
            </a:pPr>
            <a:endParaRPr lang="en-US" altLang="zh-CN" sz="2400" b="1"/>
          </a:p>
          <a:p>
            <a:pPr indent="276225">
              <a:lnSpc>
                <a:spcPct val="120000"/>
              </a:lnSpc>
            </a:pPr>
            <a:r>
              <a:rPr lang="en-US" altLang="zh-CN" sz="2400" b="1"/>
              <a:t>int x; //</a:t>
            </a:r>
            <a:r>
              <a:rPr lang="zh-CN" altLang="en-US" sz="2400" b="1"/>
              <a:t>全局变量的定义</a:t>
            </a:r>
          </a:p>
          <a:p>
            <a:pPr indent="276225">
              <a:lnSpc>
                <a:spcPct val="120000"/>
              </a:lnSpc>
            </a:pPr>
            <a:endParaRPr lang="zh-CN" altLang="en-US" sz="2400" b="1"/>
          </a:p>
          <a:p>
            <a:pPr indent="276225">
              <a:lnSpc>
                <a:spcPct val="120000"/>
              </a:lnSpc>
            </a:pPr>
            <a:r>
              <a:rPr lang="en-US" altLang="zh-CN" sz="2400" b="1"/>
              <a:t>void f()</a:t>
            </a:r>
          </a:p>
          <a:p>
            <a:pPr indent="276225">
              <a:lnSpc>
                <a:spcPct val="120000"/>
              </a:lnSpc>
            </a:pPr>
            <a:r>
              <a:rPr lang="en-US" altLang="zh-CN" sz="2400" b="1"/>
              <a:t> { </a:t>
            </a:r>
          </a:p>
          <a:p>
            <a:pPr indent="276225">
              <a:lnSpc>
                <a:spcPct val="120000"/>
              </a:lnSpc>
            </a:pPr>
            <a:r>
              <a:rPr lang="en-US" altLang="zh-CN" sz="2400" b="1"/>
              <a:t>    cout &lt;&lt; "in f(): x= “</a:t>
            </a:r>
          </a:p>
          <a:p>
            <a:pPr indent="276225">
              <a:lnSpc>
                <a:spcPct val="120000"/>
              </a:lnSpc>
            </a:pPr>
            <a:r>
              <a:rPr lang="en-US" altLang="zh-CN" sz="2400" b="1"/>
              <a:t>             &lt;&lt; x &lt;&lt; endl;</a:t>
            </a:r>
          </a:p>
          <a:p>
            <a:pPr indent="276225">
              <a:lnSpc>
                <a:spcPct val="120000"/>
              </a:lnSpc>
            </a:pPr>
            <a:r>
              <a:rPr lang="en-US" altLang="zh-CN" sz="2400" b="1"/>
              <a: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2834" name="Rectangle 2"/>
          <p:cNvSpPr>
            <a:spLocks noGrp="1" noChangeArrowheads="1"/>
          </p:cNvSpPr>
          <p:nvPr>
            <p:ph type="title"/>
          </p:nvPr>
        </p:nvSpPr>
        <p:spPr/>
        <p:txBody>
          <a:bodyPr/>
          <a:lstStyle/>
          <a:p>
            <a:pPr eaLnBrk="1" hangingPunct="1">
              <a:defRPr/>
            </a:pPr>
            <a:r>
              <a:rPr lang="en-US" altLang="zh-CN" smtClean="0"/>
              <a:t>static</a:t>
            </a:r>
          </a:p>
        </p:txBody>
      </p:sp>
      <p:sp>
        <p:nvSpPr>
          <p:cNvPr id="71683" name="Rectangle 3"/>
          <p:cNvSpPr>
            <a:spLocks noGrp="1" noChangeArrowheads="1"/>
          </p:cNvSpPr>
          <p:nvPr>
            <p:ph type="body" idx="1"/>
          </p:nvPr>
        </p:nvSpPr>
        <p:spPr/>
        <p:txBody>
          <a:bodyPr/>
          <a:lstStyle/>
          <a:p>
            <a:pPr eaLnBrk="1" hangingPunct="1">
              <a:lnSpc>
                <a:spcPct val="135000"/>
              </a:lnSpc>
            </a:pPr>
            <a:r>
              <a:rPr lang="zh-CN" altLang="en-US" smtClean="0"/>
              <a:t>为在整个程序的运行期间都存在的变量限定访问范围。</a:t>
            </a:r>
          </a:p>
          <a:p>
            <a:pPr eaLnBrk="1" hangingPunct="1">
              <a:lnSpc>
                <a:spcPct val="135000"/>
              </a:lnSpc>
            </a:pPr>
            <a:r>
              <a:rPr lang="zh-CN" altLang="en-US" smtClean="0"/>
              <a:t>两类静态变量：</a:t>
            </a:r>
          </a:p>
          <a:p>
            <a:pPr lvl="1" eaLnBrk="1" hangingPunct="1">
              <a:lnSpc>
                <a:spcPct val="135000"/>
              </a:lnSpc>
            </a:pPr>
            <a:r>
              <a:rPr lang="zh-CN" altLang="en-US" smtClean="0"/>
              <a:t>静态的局部变量</a:t>
            </a:r>
          </a:p>
          <a:p>
            <a:pPr lvl="1" eaLnBrk="1" hangingPunct="1">
              <a:lnSpc>
                <a:spcPct val="135000"/>
              </a:lnSpc>
            </a:pPr>
            <a:r>
              <a:rPr lang="zh-CN" altLang="en-US" smtClean="0"/>
              <a:t>静态的外部变量</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3858" name="Rectangle 2"/>
          <p:cNvSpPr>
            <a:spLocks noGrp="1" noChangeArrowheads="1"/>
          </p:cNvSpPr>
          <p:nvPr>
            <p:ph type="title"/>
          </p:nvPr>
        </p:nvSpPr>
        <p:spPr>
          <a:xfrm>
            <a:off x="685800" y="195263"/>
            <a:ext cx="7772400" cy="1143000"/>
          </a:xfrm>
        </p:spPr>
        <p:txBody>
          <a:bodyPr/>
          <a:lstStyle/>
          <a:p>
            <a:pPr eaLnBrk="1" hangingPunct="1">
              <a:defRPr/>
            </a:pPr>
            <a:r>
              <a:rPr lang="zh-CN" altLang="en-US" smtClean="0"/>
              <a:t>静态的局部变量</a:t>
            </a:r>
          </a:p>
        </p:txBody>
      </p:sp>
      <p:sp>
        <p:nvSpPr>
          <p:cNvPr id="72707" name="Rectangle 3"/>
          <p:cNvSpPr>
            <a:spLocks noGrp="1" noChangeArrowheads="1"/>
          </p:cNvSpPr>
          <p:nvPr>
            <p:ph type="body" idx="1"/>
          </p:nvPr>
        </p:nvSpPr>
        <p:spPr>
          <a:xfrm>
            <a:off x="255588" y="1981200"/>
            <a:ext cx="2562225" cy="4114800"/>
          </a:xfrm>
        </p:spPr>
        <p:txBody>
          <a:bodyPr/>
          <a:lstStyle/>
          <a:p>
            <a:pPr eaLnBrk="1" hangingPunct="1"/>
            <a:r>
              <a:rPr lang="zh-CN" altLang="en-US" smtClean="0"/>
              <a:t>允许局部变量保存它的原有值，以便再次进入块时还可以使用此值。</a:t>
            </a:r>
          </a:p>
        </p:txBody>
      </p:sp>
      <p:sp>
        <p:nvSpPr>
          <p:cNvPr id="72708" name="Rectangle 4"/>
          <p:cNvSpPr>
            <a:spLocks noChangeArrowheads="1"/>
          </p:cNvSpPr>
          <p:nvPr/>
        </p:nvSpPr>
        <p:spPr bwMode="auto">
          <a:xfrm>
            <a:off x="3213100" y="1338263"/>
            <a:ext cx="3648075" cy="4894262"/>
          </a:xfrm>
          <a:prstGeom prst="rect">
            <a:avLst/>
          </a:prstGeom>
          <a:noFill/>
          <a:ln w="9525">
            <a:solidFill>
              <a:schemeClr val="tx1"/>
            </a:solidFill>
            <a:miter lim="800000"/>
            <a:headEnd/>
            <a:tailEnd/>
          </a:ln>
        </p:spPr>
        <p:txBody>
          <a:bodyPr>
            <a:spAutoFit/>
          </a:bodyPr>
          <a:lstStyle/>
          <a:p>
            <a:r>
              <a:rPr lang="en-US" altLang="zh-CN" sz="2400" b="1">
                <a:latin typeface="Times New Roman" pitchFamily="18" charset="0"/>
                <a:ea typeface="楷体_GB2312" pitchFamily="49" charset="-122"/>
              </a:rPr>
              <a:t>eg. f(int a)</a:t>
            </a:r>
          </a:p>
          <a:p>
            <a:pPr eaLnBrk="0" hangingPunct="0"/>
            <a:r>
              <a:rPr lang="en-US" altLang="zh-CN" sz="2400" b="1">
                <a:latin typeface="Times New Roman" pitchFamily="18" charset="0"/>
                <a:ea typeface="楷体_GB2312" pitchFamily="49" charset="-122"/>
              </a:rPr>
              <a:t>      { int b=0;</a:t>
            </a:r>
          </a:p>
          <a:p>
            <a:pPr eaLnBrk="0" hangingPunct="0"/>
            <a:r>
              <a:rPr lang="en-US" altLang="zh-CN" sz="2400" b="1">
                <a:latin typeface="Times New Roman" pitchFamily="18" charset="0"/>
                <a:ea typeface="楷体_GB2312" pitchFamily="49" charset="-122"/>
              </a:rPr>
              <a:t>          static int c=3;</a:t>
            </a:r>
          </a:p>
          <a:p>
            <a:pPr eaLnBrk="0" hangingPunct="0"/>
            <a:r>
              <a:rPr lang="en-US" altLang="zh-CN" sz="2400" b="1">
                <a:latin typeface="Times New Roman" pitchFamily="18" charset="0"/>
                <a:ea typeface="楷体_GB2312" pitchFamily="49" charset="-122"/>
              </a:rPr>
              <a:t>          b=b+1; </a:t>
            </a:r>
          </a:p>
          <a:p>
            <a:pPr eaLnBrk="0" hangingPunct="0"/>
            <a:r>
              <a:rPr lang="en-US" altLang="zh-CN" sz="2400" b="1">
                <a:latin typeface="Times New Roman" pitchFamily="18" charset="0"/>
                <a:ea typeface="楷体_GB2312" pitchFamily="49" charset="-122"/>
              </a:rPr>
              <a:t>          c=c+1;</a:t>
            </a:r>
          </a:p>
          <a:p>
            <a:pPr eaLnBrk="0" hangingPunct="0"/>
            <a:r>
              <a:rPr lang="en-US" altLang="zh-CN" sz="2400" b="1">
                <a:latin typeface="Times New Roman" pitchFamily="18" charset="0"/>
                <a:ea typeface="楷体_GB2312" pitchFamily="49" charset="-122"/>
              </a:rPr>
              <a:t>          return(a+b+c);</a:t>
            </a:r>
          </a:p>
          <a:p>
            <a:pPr eaLnBrk="0" hangingPunct="0"/>
            <a:r>
              <a:rPr lang="en-US" altLang="zh-CN" sz="2400" b="1">
                <a:latin typeface="Times New Roman" pitchFamily="18" charset="0"/>
                <a:ea typeface="楷体_GB2312" pitchFamily="49" charset="-122"/>
              </a:rPr>
              <a:t>        }</a:t>
            </a:r>
          </a:p>
          <a:p>
            <a:pPr eaLnBrk="0" hangingPunct="0"/>
            <a:r>
              <a:rPr lang="en-US" altLang="zh-CN" sz="2400" b="1">
                <a:latin typeface="Times New Roman" pitchFamily="18" charset="0"/>
                <a:ea typeface="楷体_GB2312" pitchFamily="49" charset="-122"/>
              </a:rPr>
              <a:t>       main()</a:t>
            </a:r>
          </a:p>
          <a:p>
            <a:pPr eaLnBrk="0" hangingPunct="0"/>
            <a:r>
              <a:rPr lang="en-US" altLang="zh-CN" sz="2400" b="1">
                <a:latin typeface="Times New Roman" pitchFamily="18" charset="0"/>
                <a:ea typeface="楷体_GB2312" pitchFamily="49" charset="-122"/>
              </a:rPr>
              <a:t>        {int a=2,i;</a:t>
            </a:r>
          </a:p>
          <a:p>
            <a:pPr eaLnBrk="0" hangingPunct="0"/>
            <a:r>
              <a:rPr lang="en-US" altLang="zh-CN" sz="2400" b="1">
                <a:latin typeface="Times New Roman" pitchFamily="18" charset="0"/>
                <a:ea typeface="楷体_GB2312" pitchFamily="49" charset="-122"/>
              </a:rPr>
              <a:t>         for (i=0; i&lt;3; ++i)</a:t>
            </a:r>
          </a:p>
          <a:p>
            <a:pPr eaLnBrk="0" hangingPunct="0"/>
            <a:r>
              <a:rPr lang="en-US" altLang="zh-CN" sz="2400" b="1">
                <a:latin typeface="Times New Roman" pitchFamily="18" charset="0"/>
                <a:ea typeface="楷体_GB2312" pitchFamily="49" charset="-122"/>
              </a:rPr>
              <a:t>           cout &lt;&lt; f(a);</a:t>
            </a:r>
          </a:p>
          <a:p>
            <a:pPr eaLnBrk="0" hangingPunct="0"/>
            <a:r>
              <a:rPr lang="en-US" altLang="zh-CN" sz="2400" b="1">
                <a:latin typeface="Times New Roman" pitchFamily="18" charset="0"/>
                <a:ea typeface="楷体_GB2312" pitchFamily="49" charset="-122"/>
              </a:rPr>
              <a:t>        }</a:t>
            </a:r>
          </a:p>
          <a:p>
            <a:pPr eaLnBrk="0" hangingPunct="0"/>
            <a:endParaRPr lang="en-US" altLang="zh-CN" sz="2400" b="1">
              <a:latin typeface="Times New Roman" pitchFamily="18" charset="0"/>
              <a:ea typeface="宋体" pitchFamily="2" charset="-122"/>
            </a:endParaRPr>
          </a:p>
        </p:txBody>
      </p:sp>
      <p:sp>
        <p:nvSpPr>
          <p:cNvPr id="72709" name="Rectangle 5"/>
          <p:cNvSpPr>
            <a:spLocks noChangeArrowheads="1"/>
          </p:cNvSpPr>
          <p:nvPr/>
        </p:nvSpPr>
        <p:spPr bwMode="auto">
          <a:xfrm>
            <a:off x="7043738" y="2209800"/>
            <a:ext cx="2100262" cy="1079500"/>
          </a:xfrm>
          <a:prstGeom prst="rect">
            <a:avLst/>
          </a:prstGeom>
          <a:noFill/>
          <a:ln w="9525">
            <a:noFill/>
            <a:miter lim="800000"/>
            <a:headEnd/>
            <a:tailEnd/>
          </a:ln>
        </p:spPr>
        <p:txBody>
          <a:bodyPr>
            <a:spAutoFit/>
          </a:bodyPr>
          <a:lstStyle/>
          <a:p>
            <a:pPr>
              <a:lnSpc>
                <a:spcPct val="135000"/>
              </a:lnSpc>
            </a:pPr>
            <a:r>
              <a:rPr lang="zh-CN" altLang="en-US" sz="2400" b="1">
                <a:latin typeface="Times New Roman" pitchFamily="18" charset="0"/>
                <a:ea typeface="楷体_GB2312" pitchFamily="49" charset="-122"/>
              </a:rPr>
              <a:t>运行结果为：</a:t>
            </a:r>
          </a:p>
          <a:p>
            <a:pPr>
              <a:lnSpc>
                <a:spcPct val="135000"/>
              </a:lnSpc>
            </a:pPr>
            <a:r>
              <a:rPr lang="en-US" altLang="zh-CN" sz="2400" b="1">
                <a:latin typeface="Times New Roman" pitchFamily="18" charset="0"/>
                <a:ea typeface="楷体_GB2312" pitchFamily="49" charset="-122"/>
              </a:rPr>
              <a:t>7 8 9</a:t>
            </a:r>
            <a:r>
              <a:rPr lang="en-US" altLang="zh-CN" sz="1100">
                <a:latin typeface="Times New Roman" pitchFamily="18" charset="0"/>
                <a:ea typeface="宋体" pitchFamily="2" charset="-122"/>
              </a:rPr>
              <a:t> </a:t>
            </a:r>
            <a:endParaRPr lang="en-US" altLang="zh-CN" sz="240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4882" name="Rectangle 2"/>
          <p:cNvSpPr>
            <a:spLocks noGrp="1" noChangeArrowheads="1"/>
          </p:cNvSpPr>
          <p:nvPr>
            <p:ph type="title"/>
          </p:nvPr>
        </p:nvSpPr>
        <p:spPr/>
        <p:txBody>
          <a:bodyPr/>
          <a:lstStyle/>
          <a:p>
            <a:pPr eaLnBrk="1" hangingPunct="1">
              <a:defRPr/>
            </a:pPr>
            <a:r>
              <a:rPr lang="zh-CN" altLang="en-US" smtClean="0"/>
              <a:t>静态的外部变量</a:t>
            </a:r>
          </a:p>
        </p:txBody>
      </p:sp>
      <p:sp>
        <p:nvSpPr>
          <p:cNvPr id="73731" name="Rectangle 3"/>
          <p:cNvSpPr>
            <a:spLocks noGrp="1" noChangeArrowheads="1"/>
          </p:cNvSpPr>
          <p:nvPr>
            <p:ph type="body" idx="1"/>
          </p:nvPr>
        </p:nvSpPr>
        <p:spPr/>
        <p:txBody>
          <a:bodyPr/>
          <a:lstStyle/>
          <a:p>
            <a:pPr eaLnBrk="1" hangingPunct="1">
              <a:lnSpc>
                <a:spcPct val="120000"/>
              </a:lnSpc>
            </a:pPr>
            <a:r>
              <a:rPr lang="zh-CN" altLang="en-US" dirty="0" smtClean="0"/>
              <a:t>用</a:t>
            </a:r>
            <a:r>
              <a:rPr lang="en-US" altLang="zh-CN" dirty="0" smtClean="0"/>
              <a:t>static</a:t>
            </a:r>
            <a:r>
              <a:rPr lang="zh-CN" altLang="en-US" dirty="0" smtClean="0"/>
              <a:t>说明的全局变量其他源文件不能用</a:t>
            </a:r>
            <a:r>
              <a:rPr lang="en-US" altLang="zh-CN" dirty="0" smtClean="0"/>
              <a:t>extern</a:t>
            </a:r>
            <a:r>
              <a:rPr lang="zh-CN" altLang="en-US" smtClean="0"/>
              <a:t>引用它</a:t>
            </a:r>
            <a:endParaRPr lang="zh-CN" altLang="en-US"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设置本模块专用的全局变量</a:t>
            </a:r>
            <a:endParaRPr lang="zh-CN" altLang="en-US" dirty="0"/>
          </a:p>
        </p:txBody>
      </p:sp>
      <p:sp>
        <p:nvSpPr>
          <p:cNvPr id="77827" name="Rectangle 5"/>
          <p:cNvSpPr>
            <a:spLocks noChangeArrowheads="1"/>
          </p:cNvSpPr>
          <p:nvPr/>
        </p:nvSpPr>
        <p:spPr bwMode="auto">
          <a:xfrm>
            <a:off x="4914900" y="1555750"/>
            <a:ext cx="4033838" cy="4967288"/>
          </a:xfrm>
          <a:prstGeom prst="rect">
            <a:avLst/>
          </a:prstGeom>
          <a:noFill/>
          <a:ln w="12700" cap="sq" algn="ctr">
            <a:solidFill>
              <a:schemeClr val="tx1"/>
            </a:solidFill>
            <a:miter lim="800000"/>
            <a:headEnd type="none" w="sm" len="sm"/>
            <a:tailEnd type="none" w="sm" len="sm"/>
          </a:ln>
        </p:spPr>
        <p:txBody>
          <a:bodyPr anchor="ctr">
            <a:spAutoFit/>
          </a:bodyPr>
          <a:lstStyle/>
          <a:p>
            <a:pPr indent="276225">
              <a:lnSpc>
                <a:spcPct val="120000"/>
              </a:lnSpc>
            </a:pPr>
            <a:r>
              <a:rPr lang="en-US" altLang="zh-CN" sz="2400" b="1"/>
              <a:t>//file2.cpp</a:t>
            </a:r>
          </a:p>
          <a:p>
            <a:pPr indent="276225">
              <a:lnSpc>
                <a:spcPct val="120000"/>
              </a:lnSpc>
            </a:pPr>
            <a:r>
              <a:rPr lang="en-US" altLang="zh-CN" sz="2400" b="1"/>
              <a:t>#include &lt;iostream&gt;</a:t>
            </a:r>
          </a:p>
          <a:p>
            <a:pPr indent="276225">
              <a:lnSpc>
                <a:spcPct val="120000"/>
              </a:lnSpc>
            </a:pPr>
            <a:r>
              <a:rPr lang="en-US" altLang="zh-CN" sz="2400" b="1"/>
              <a:t>using namespace std;</a:t>
            </a:r>
          </a:p>
          <a:p>
            <a:pPr indent="276225">
              <a:lnSpc>
                <a:spcPct val="120000"/>
              </a:lnSpc>
            </a:pPr>
            <a:endParaRPr lang="en-US" altLang="zh-CN" sz="2400" b="1"/>
          </a:p>
          <a:p>
            <a:pPr indent="276225">
              <a:lnSpc>
                <a:spcPct val="120000"/>
              </a:lnSpc>
            </a:pPr>
            <a:r>
              <a:rPr lang="en-US" altLang="zh-CN" sz="2400" b="1"/>
              <a:t>static  int  x; </a:t>
            </a:r>
            <a:endParaRPr lang="zh-CN" altLang="en-US" sz="2400" b="1"/>
          </a:p>
          <a:p>
            <a:pPr indent="276225">
              <a:lnSpc>
                <a:spcPct val="120000"/>
              </a:lnSpc>
            </a:pPr>
            <a:endParaRPr lang="zh-CN" altLang="en-US" sz="2400" b="1"/>
          </a:p>
          <a:p>
            <a:pPr indent="276225">
              <a:lnSpc>
                <a:spcPct val="120000"/>
              </a:lnSpc>
            </a:pPr>
            <a:r>
              <a:rPr lang="en-US" altLang="zh-CN" sz="2400" b="1"/>
              <a:t>void f()</a:t>
            </a:r>
          </a:p>
          <a:p>
            <a:pPr indent="276225">
              <a:lnSpc>
                <a:spcPct val="120000"/>
              </a:lnSpc>
            </a:pPr>
            <a:r>
              <a:rPr lang="en-US" altLang="zh-CN" sz="2400" b="1"/>
              <a:t> { </a:t>
            </a:r>
          </a:p>
          <a:p>
            <a:pPr indent="276225">
              <a:lnSpc>
                <a:spcPct val="120000"/>
              </a:lnSpc>
            </a:pPr>
            <a:r>
              <a:rPr lang="en-US" altLang="zh-CN" sz="2400" b="1"/>
              <a:t>    cout &lt;&lt; "in f(): x= “</a:t>
            </a:r>
          </a:p>
          <a:p>
            <a:pPr indent="276225">
              <a:lnSpc>
                <a:spcPct val="120000"/>
              </a:lnSpc>
            </a:pPr>
            <a:r>
              <a:rPr lang="en-US" altLang="zh-CN" sz="2400" b="1"/>
              <a:t>             &lt;&lt; x &lt;&lt; endl;</a:t>
            </a:r>
          </a:p>
          <a:p>
            <a:pPr indent="276225">
              <a:lnSpc>
                <a:spcPct val="120000"/>
              </a:lnSpc>
            </a:pPr>
            <a:r>
              <a:rPr lang="en-US" altLang="zh-CN" sz="2400" b="1"/>
              <a:t>} </a:t>
            </a:r>
          </a:p>
        </p:txBody>
      </p:sp>
      <p:sp>
        <p:nvSpPr>
          <p:cNvPr id="77828" name="Rectangle 4"/>
          <p:cNvSpPr>
            <a:spLocks noChangeArrowheads="1"/>
          </p:cNvSpPr>
          <p:nvPr/>
        </p:nvSpPr>
        <p:spPr bwMode="auto">
          <a:xfrm>
            <a:off x="0" y="1555750"/>
            <a:ext cx="4914900" cy="5216525"/>
          </a:xfrm>
          <a:prstGeom prst="rect">
            <a:avLst/>
          </a:prstGeom>
          <a:noFill/>
          <a:ln w="12700" cap="sq" algn="ctr">
            <a:solidFill>
              <a:schemeClr val="tx1"/>
            </a:solidFill>
            <a:miter lim="800000"/>
            <a:headEnd type="none" w="sm" len="sm"/>
            <a:tailEnd type="none" w="sm" len="sm"/>
          </a:ln>
        </p:spPr>
        <p:txBody>
          <a:bodyPr anchor="ctr">
            <a:spAutoFit/>
          </a:bodyPr>
          <a:lstStyle/>
          <a:p>
            <a:pPr indent="276225"/>
            <a:r>
              <a:rPr lang="en-US" altLang="zh-CN" sz="2400" b="1"/>
              <a:t>//file1.cpp</a:t>
            </a:r>
          </a:p>
          <a:p>
            <a:pPr indent="276225"/>
            <a:r>
              <a:rPr lang="en-US" altLang="zh-CN" sz="2400" b="1"/>
              <a:t>#include &lt;iostream&gt;</a:t>
            </a:r>
          </a:p>
          <a:p>
            <a:pPr indent="276225"/>
            <a:r>
              <a:rPr lang="en-US" altLang="zh-CN" sz="2400" b="1"/>
              <a:t>using namespace std;</a:t>
            </a:r>
          </a:p>
          <a:p>
            <a:pPr indent="276225"/>
            <a:endParaRPr lang="en-US" altLang="zh-CN" sz="2400" b="1"/>
          </a:p>
          <a:p>
            <a:pPr indent="276225"/>
            <a:r>
              <a:rPr lang="en-US" altLang="zh-CN" sz="2400" b="1"/>
              <a:t>void f();</a:t>
            </a:r>
          </a:p>
          <a:p>
            <a:pPr indent="276225"/>
            <a:r>
              <a:rPr lang="en-US" altLang="zh-CN" sz="2400" b="1"/>
              <a:t>extern int x;     //</a:t>
            </a:r>
            <a:r>
              <a:rPr lang="zh-CN" altLang="en-US" sz="2400" b="1"/>
              <a:t>出错</a:t>
            </a:r>
          </a:p>
          <a:p>
            <a:pPr indent="276225"/>
            <a:endParaRPr lang="zh-CN" altLang="en-US" sz="2400" b="1"/>
          </a:p>
          <a:p>
            <a:pPr indent="276225"/>
            <a:r>
              <a:rPr lang="en-US" altLang="zh-CN" sz="2400" b="1"/>
              <a:t>int main()</a:t>
            </a:r>
          </a:p>
          <a:p>
            <a:pPr indent="276225"/>
            <a:r>
              <a:rPr lang="en-US" altLang="zh-CN" sz="2400" b="1"/>
              <a:t>{  </a:t>
            </a:r>
          </a:p>
          <a:p>
            <a:pPr indent="276225"/>
            <a:r>
              <a:rPr lang="en-US" altLang="zh-CN" sz="2400" b="1"/>
              <a:t>   f();</a:t>
            </a:r>
          </a:p>
          <a:p>
            <a:pPr indent="276225"/>
            <a:r>
              <a:rPr lang="en-US" altLang="zh-CN" sz="2400" b="1"/>
              <a:t>   cout &lt;&lt; "in main(): x= “</a:t>
            </a:r>
          </a:p>
          <a:p>
            <a:pPr indent="276225"/>
            <a:r>
              <a:rPr lang="en-US" altLang="zh-CN" sz="2400" b="1"/>
              <a:t>           &lt;&lt; x &lt;&lt; endl;</a:t>
            </a:r>
          </a:p>
          <a:p>
            <a:pPr indent="276225"/>
            <a:r>
              <a:rPr lang="en-US" altLang="zh-CN" sz="2400" b="1"/>
              <a:t>   return 0;</a:t>
            </a:r>
          </a:p>
          <a:p>
            <a:pPr indent="276225"/>
            <a:r>
              <a:rPr lang="en-US" altLang="zh-CN" sz="2400" b="1"/>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函数的命名</a:t>
            </a:r>
            <a:endParaRPr lang="zh-CN" altLang="en-US" dirty="0"/>
          </a:p>
        </p:txBody>
      </p:sp>
      <p:sp>
        <p:nvSpPr>
          <p:cNvPr id="13315" name="内容占位符 2"/>
          <p:cNvSpPr>
            <a:spLocks noGrp="1"/>
          </p:cNvSpPr>
          <p:nvPr>
            <p:ph idx="1"/>
          </p:nvPr>
        </p:nvSpPr>
        <p:spPr/>
        <p:txBody>
          <a:bodyPr/>
          <a:lstStyle/>
          <a:p>
            <a:r>
              <a:rPr lang="zh-CN" altLang="en-US" smtClean="0"/>
              <a:t>函数名是一个标识符，符合标识符命名规范</a:t>
            </a:r>
          </a:p>
          <a:p>
            <a:r>
              <a:rPr lang="zh-CN" altLang="en-US" smtClean="0"/>
              <a:t>函数名要有意义</a:t>
            </a:r>
          </a:p>
          <a:p>
            <a:r>
              <a:rPr lang="zh-CN" altLang="en-US" smtClean="0"/>
              <a:t>函数名一般是一个动词短语，表示函数的行为</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5906" name="Rectangle 2"/>
          <p:cNvSpPr>
            <a:spLocks noGrp="1" noChangeArrowheads="1"/>
          </p:cNvSpPr>
          <p:nvPr>
            <p:ph type="title"/>
          </p:nvPr>
        </p:nvSpPr>
        <p:spPr/>
        <p:txBody>
          <a:bodyPr/>
          <a:lstStyle/>
          <a:p>
            <a:pPr eaLnBrk="1" hangingPunct="1">
              <a:defRPr/>
            </a:pPr>
            <a:r>
              <a:rPr lang="zh-CN" altLang="en-US" smtClean="0"/>
              <a:t>静态变量的使用</a:t>
            </a:r>
          </a:p>
        </p:txBody>
      </p:sp>
      <p:sp>
        <p:nvSpPr>
          <p:cNvPr id="74755" name="Rectangle 3"/>
          <p:cNvSpPr>
            <a:spLocks noGrp="1" noChangeArrowheads="1"/>
          </p:cNvSpPr>
          <p:nvPr>
            <p:ph type="body" idx="1"/>
          </p:nvPr>
        </p:nvSpPr>
        <p:spPr>
          <a:xfrm>
            <a:off x="685800" y="1981200"/>
            <a:ext cx="8075613" cy="4541838"/>
          </a:xfrm>
        </p:spPr>
        <p:txBody>
          <a:bodyPr/>
          <a:lstStyle/>
          <a:p>
            <a:pPr eaLnBrk="1" hangingPunct="1">
              <a:lnSpc>
                <a:spcPct val="120000"/>
              </a:lnSpc>
            </a:pPr>
            <a:r>
              <a:rPr lang="zh-CN" altLang="en-US" smtClean="0"/>
              <a:t>未被程序员初始化的静态变量都由系统初始化为</a:t>
            </a:r>
            <a:r>
              <a:rPr lang="en-US" altLang="zh-CN" smtClean="0"/>
              <a:t>0</a:t>
            </a:r>
            <a:r>
              <a:rPr lang="zh-CN" altLang="en-US" smtClean="0"/>
              <a:t>。</a:t>
            </a:r>
          </a:p>
          <a:p>
            <a:pPr eaLnBrk="1" hangingPunct="1">
              <a:lnSpc>
                <a:spcPct val="120000"/>
              </a:lnSpc>
            </a:pPr>
            <a:r>
              <a:rPr lang="zh-CN" altLang="en-US" smtClean="0"/>
              <a:t>局部静态变量的初值是编译时赋的。当运行时重复调用此函数时，不重复赋初值。</a:t>
            </a:r>
          </a:p>
          <a:p>
            <a:pPr eaLnBrk="1" hangingPunct="1">
              <a:lnSpc>
                <a:spcPct val="120000"/>
              </a:lnSpc>
            </a:pPr>
            <a:r>
              <a:rPr lang="zh-CN" altLang="en-US" smtClean="0"/>
              <a:t>虽然局部静态变量在函数调用结束后仍然存在，但其它函数不能引用它。</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815975" y="228600"/>
            <a:ext cx="5457825" cy="6492875"/>
          </a:xfrm>
          <a:prstGeom prst="rect">
            <a:avLst/>
          </a:prstGeom>
          <a:noFill/>
          <a:ln w="9525">
            <a:noFill/>
            <a:miter lim="800000"/>
            <a:headEnd/>
            <a:tailEnd/>
          </a:ln>
        </p:spPr>
        <p:txBody>
          <a:bodyPr>
            <a:spAutoFit/>
          </a:bodyPr>
          <a:lstStyle/>
          <a:p>
            <a:pPr algn="just"/>
            <a:r>
              <a:rPr lang="en-US" altLang="zh-CN" sz="2000" b="1">
                <a:latin typeface="Times New Roman" pitchFamily="18" charset="0"/>
                <a:ea typeface="楷体_GB2312" pitchFamily="49" charset="-122"/>
              </a:rPr>
              <a:t>void a();</a:t>
            </a:r>
          </a:p>
          <a:p>
            <a:pPr algn="just" eaLnBrk="0" hangingPunct="0"/>
            <a:r>
              <a:rPr lang="en-US" altLang="zh-CN" sz="2000" b="1">
                <a:latin typeface="Times New Roman" pitchFamily="18" charset="0"/>
                <a:ea typeface="楷体_GB2312" pitchFamily="49" charset="-122"/>
              </a:rPr>
              <a:t>void b();</a:t>
            </a:r>
          </a:p>
          <a:p>
            <a:pPr algn="just" eaLnBrk="0" hangingPunct="0"/>
            <a:r>
              <a:rPr lang="en-US" altLang="zh-CN" sz="2000" b="1">
                <a:latin typeface="Times New Roman" pitchFamily="18" charset="0"/>
                <a:ea typeface="楷体_GB2312" pitchFamily="49" charset="-122"/>
              </a:rPr>
              <a:t>void c();</a:t>
            </a:r>
          </a:p>
          <a:p>
            <a:pPr algn="just" eaLnBrk="0" hangingPunct="0"/>
            <a:r>
              <a:rPr lang="en-US" altLang="zh-CN" sz="2000" b="1">
                <a:latin typeface="Times New Roman" pitchFamily="18" charset="0"/>
                <a:ea typeface="楷体_GB2312" pitchFamily="49" charset="-122"/>
              </a:rPr>
              <a:t>void d(int);</a:t>
            </a:r>
          </a:p>
          <a:p>
            <a:pPr algn="just" eaLnBrk="0" hangingPunct="0"/>
            <a:r>
              <a:rPr lang="en-US" altLang="zh-CN" sz="2000" b="1">
                <a:latin typeface="Times New Roman" pitchFamily="18" charset="0"/>
                <a:ea typeface="楷体_GB2312" pitchFamily="49" charset="-122"/>
              </a:rPr>
              <a:t>void main()</a:t>
            </a:r>
          </a:p>
          <a:p>
            <a:pPr algn="just" eaLnBrk="0" hangingPunct="0"/>
            <a:r>
              <a:rPr lang="en-US" altLang="zh-CN" sz="2000" b="1">
                <a:latin typeface="Times New Roman" pitchFamily="18" charset="0"/>
                <a:ea typeface="楷体_GB2312" pitchFamily="49" charset="-122"/>
              </a:rPr>
              <a:t>{ int x=6;</a:t>
            </a:r>
          </a:p>
          <a:p>
            <a:pPr algn="just" eaLnBrk="0" hangingPunct="0"/>
            <a:r>
              <a:rPr lang="en-US" altLang="zh-CN" sz="2000" b="1">
                <a:latin typeface="Times New Roman" pitchFamily="18" charset="0"/>
                <a:ea typeface="楷体_GB2312" pitchFamily="49" charset="-122"/>
              </a:rPr>
              <a:t>  cout &lt;&lt;“x in main is “ &lt;&lt; x &lt;&lt; endl;</a:t>
            </a:r>
          </a:p>
          <a:p>
            <a:pPr algn="just" eaLnBrk="0" hangingPunct="0"/>
            <a:r>
              <a:rPr lang="en-US" altLang="zh-CN" sz="2000" b="1">
                <a:latin typeface="Times New Roman" pitchFamily="18" charset="0"/>
                <a:ea typeface="楷体_GB2312" pitchFamily="49" charset="-122"/>
              </a:rPr>
              <a:t> a(); b(); c(); d(x);  x++;</a:t>
            </a:r>
          </a:p>
          <a:p>
            <a:pPr algn="just" eaLnBrk="0" hangingPunct="0"/>
            <a:r>
              <a:rPr lang="en-US" altLang="zh-CN" sz="2000" b="1">
                <a:latin typeface="Times New Roman" pitchFamily="18" charset="0"/>
                <a:ea typeface="楷体_GB2312" pitchFamily="49" charset="-122"/>
              </a:rPr>
              <a:t> a(); b(); c(); d(x);</a:t>
            </a:r>
          </a:p>
          <a:p>
            <a:pPr algn="just" eaLnBrk="0" hangingPunct="0"/>
            <a:r>
              <a:rPr lang="en-US" altLang="zh-CN" sz="2000" b="1">
                <a:latin typeface="Times New Roman" pitchFamily="18" charset="0"/>
                <a:ea typeface="楷体_GB2312" pitchFamily="49" charset="-122"/>
              </a:rPr>
              <a:t>  cout &lt;&lt; “x in main is ” &lt;&lt; x &lt;&lt; endl;} </a:t>
            </a:r>
          </a:p>
          <a:p>
            <a:pPr algn="just" eaLnBrk="0" hangingPunct="0"/>
            <a:r>
              <a:rPr lang="en-US" altLang="zh-CN" sz="2000" b="1">
                <a:latin typeface="Times New Roman" pitchFamily="18" charset="0"/>
                <a:ea typeface="楷体_GB2312" pitchFamily="49" charset="-122"/>
              </a:rPr>
              <a:t>void a()</a:t>
            </a:r>
          </a:p>
          <a:p>
            <a:pPr algn="just" eaLnBrk="0" hangingPunct="0"/>
            <a:r>
              <a:rPr lang="en-US" altLang="zh-CN" sz="2000" b="1">
                <a:latin typeface="Times New Roman" pitchFamily="18" charset="0"/>
                <a:ea typeface="楷体_GB2312" pitchFamily="49" charset="-122"/>
              </a:rPr>
              <a:t>{int x=25; cout &lt;&lt; “x in a is ”&lt;&lt; x &lt;&lt; endl;} </a:t>
            </a:r>
          </a:p>
          <a:p>
            <a:pPr algn="just" eaLnBrk="0" hangingPunct="0"/>
            <a:r>
              <a:rPr lang="en-US" altLang="zh-CN" sz="2000" b="1">
                <a:latin typeface="Times New Roman" pitchFamily="18" charset="0"/>
                <a:ea typeface="楷体_GB2312" pitchFamily="49" charset="-122"/>
              </a:rPr>
              <a:t>void b()</a:t>
            </a:r>
          </a:p>
          <a:p>
            <a:pPr algn="just" eaLnBrk="0" hangingPunct="0"/>
            <a:r>
              <a:rPr lang="en-US" altLang="zh-CN" sz="2000" b="1">
                <a:latin typeface="Times New Roman" pitchFamily="18" charset="0"/>
                <a:ea typeface="楷体_GB2312" pitchFamily="49" charset="-122"/>
              </a:rPr>
              <a:t>{static int x=50;</a:t>
            </a:r>
          </a:p>
          <a:p>
            <a:pPr algn="just" eaLnBrk="0" hangingPunct="0"/>
            <a:r>
              <a:rPr lang="en-US" altLang="zh-CN" sz="2000" b="1">
                <a:latin typeface="Times New Roman" pitchFamily="18" charset="0"/>
                <a:ea typeface="楷体_GB2312" pitchFamily="49" charset="-122"/>
              </a:rPr>
              <a:t> cout &lt;&lt; “x in b is ”&lt;&lt;  x++ &lt;&lt; endl;} </a:t>
            </a:r>
          </a:p>
          <a:p>
            <a:pPr algn="just" eaLnBrk="0" hangingPunct="0"/>
            <a:r>
              <a:rPr lang="en-US" altLang="zh-CN" sz="2000" b="1">
                <a:latin typeface="Times New Roman" pitchFamily="18" charset="0"/>
                <a:ea typeface="楷体_GB2312" pitchFamily="49" charset="-122"/>
              </a:rPr>
              <a:t>void c()</a:t>
            </a:r>
          </a:p>
          <a:p>
            <a:pPr algn="just" eaLnBrk="0" hangingPunct="0"/>
            <a:r>
              <a:rPr lang="en-US" altLang="zh-CN" sz="2000" b="1">
                <a:latin typeface="Times New Roman" pitchFamily="18" charset="0"/>
                <a:ea typeface="楷体_GB2312" pitchFamily="49" charset="-122"/>
              </a:rPr>
              <a:t>{ extern int x;</a:t>
            </a:r>
          </a:p>
          <a:p>
            <a:pPr algn="just" eaLnBrk="0" hangingPunct="0"/>
            <a:r>
              <a:rPr lang="en-US" altLang="zh-CN" sz="2000" b="1">
                <a:latin typeface="Times New Roman" pitchFamily="18" charset="0"/>
                <a:ea typeface="楷体_GB2312" pitchFamily="49" charset="-122"/>
              </a:rPr>
              <a:t>  x*=10; cout &lt;&lt; “x in c is ”&lt;&lt; x &lt;&lt; endl;} </a:t>
            </a:r>
          </a:p>
          <a:p>
            <a:pPr algn="just" eaLnBrk="0" hangingPunct="0"/>
            <a:r>
              <a:rPr lang="en-US" altLang="zh-CN" sz="2000" b="1">
                <a:latin typeface="Times New Roman" pitchFamily="18" charset="0"/>
                <a:ea typeface="楷体_GB2312" pitchFamily="49" charset="-122"/>
              </a:rPr>
              <a:t>int x=2; </a:t>
            </a:r>
          </a:p>
          <a:p>
            <a:pPr algn="just" eaLnBrk="0" hangingPunct="0"/>
            <a:r>
              <a:rPr lang="en-US" altLang="zh-CN" sz="2000" b="1">
                <a:latin typeface="Times New Roman" pitchFamily="18" charset="0"/>
                <a:ea typeface="楷体_GB2312" pitchFamily="49" charset="-122"/>
              </a:rPr>
              <a:t>void d(int x)</a:t>
            </a:r>
          </a:p>
          <a:p>
            <a:pPr eaLnBrk="0" hangingPunct="0"/>
            <a:r>
              <a:rPr lang="en-US" altLang="zh-CN" sz="2000" b="1">
                <a:latin typeface="Times New Roman" pitchFamily="18" charset="0"/>
                <a:ea typeface="楷体_GB2312" pitchFamily="49" charset="-122"/>
              </a:rPr>
              <a:t>{ cout &lt;&lt; “x in d is ” &lt;&lt; ++x &lt;&lt; endl;}</a:t>
            </a:r>
            <a:r>
              <a:rPr lang="en-US" altLang="zh-CN" sz="2000" b="1">
                <a:latin typeface="Times New Roman" pitchFamily="18" charset="0"/>
                <a:ea typeface="宋体" pitchFamily="2" charset="-122"/>
              </a:rPr>
              <a:t> </a:t>
            </a:r>
          </a:p>
        </p:txBody>
      </p:sp>
      <p:sp>
        <p:nvSpPr>
          <p:cNvPr id="75779" name="Rectangle 3"/>
          <p:cNvSpPr>
            <a:spLocks noChangeArrowheads="1"/>
          </p:cNvSpPr>
          <p:nvPr/>
        </p:nvSpPr>
        <p:spPr bwMode="auto">
          <a:xfrm>
            <a:off x="6197600" y="1079500"/>
            <a:ext cx="1905000" cy="457200"/>
          </a:xfrm>
          <a:prstGeom prst="rect">
            <a:avLst/>
          </a:prstGeom>
          <a:noFill/>
          <a:ln w="9525">
            <a:noFill/>
            <a:miter lim="800000"/>
            <a:headEnd/>
            <a:tailEnd/>
          </a:ln>
        </p:spPr>
        <p:txBody>
          <a:bodyPr>
            <a:spAutoFit/>
          </a:bodyPr>
          <a:lstStyle/>
          <a:p>
            <a:r>
              <a:rPr lang="zh-CN" altLang="en-US" sz="2400" b="1">
                <a:latin typeface="Times New Roman" pitchFamily="18" charset="0"/>
                <a:ea typeface="楷体_GB2312" pitchFamily="49" charset="-122"/>
              </a:rPr>
              <a:t>结果：</a:t>
            </a:r>
            <a:r>
              <a:rPr lang="zh-CN" altLang="en-US" sz="1100">
                <a:latin typeface="Times New Roman" pitchFamily="18" charset="0"/>
                <a:ea typeface="宋体" pitchFamily="2" charset="-122"/>
              </a:rPr>
              <a:t> </a:t>
            </a:r>
            <a:endParaRPr lang="zh-CN" altLang="en-US" sz="2400">
              <a:latin typeface="Times New Roman" pitchFamily="18" charset="0"/>
              <a:ea typeface="宋体" pitchFamily="2" charset="-122"/>
            </a:endParaRPr>
          </a:p>
        </p:txBody>
      </p:sp>
      <p:sp>
        <p:nvSpPr>
          <p:cNvPr id="2556932" name="Rectangle 4"/>
          <p:cNvSpPr>
            <a:spLocks noChangeArrowheads="1"/>
          </p:cNvSpPr>
          <p:nvPr/>
        </p:nvSpPr>
        <p:spPr bwMode="auto">
          <a:xfrm>
            <a:off x="6273800" y="1612900"/>
            <a:ext cx="228600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x in main is 6</a:t>
            </a:r>
            <a:r>
              <a:rPr lang="en-US" altLang="zh-CN" sz="1100">
                <a:latin typeface="Times New Roman" pitchFamily="18" charset="0"/>
                <a:ea typeface="宋体" pitchFamily="2" charset="-122"/>
              </a:rPr>
              <a:t> </a:t>
            </a:r>
            <a:endParaRPr lang="en-US" altLang="zh-CN" sz="2400">
              <a:latin typeface="Times New Roman" pitchFamily="18" charset="0"/>
              <a:ea typeface="宋体" pitchFamily="2" charset="-122"/>
            </a:endParaRPr>
          </a:p>
        </p:txBody>
      </p:sp>
      <p:sp>
        <p:nvSpPr>
          <p:cNvPr id="2556933" name="Rectangle 5"/>
          <p:cNvSpPr>
            <a:spLocks noChangeArrowheads="1"/>
          </p:cNvSpPr>
          <p:nvPr/>
        </p:nvSpPr>
        <p:spPr bwMode="auto">
          <a:xfrm>
            <a:off x="6350000" y="2070100"/>
            <a:ext cx="213360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x in a is 25</a:t>
            </a:r>
            <a:r>
              <a:rPr lang="en-US" altLang="zh-CN" sz="2400" b="1">
                <a:latin typeface="Times New Roman" pitchFamily="18" charset="0"/>
                <a:ea typeface="宋体" pitchFamily="2" charset="-122"/>
              </a:rPr>
              <a:t> </a:t>
            </a:r>
          </a:p>
        </p:txBody>
      </p:sp>
      <p:sp>
        <p:nvSpPr>
          <p:cNvPr id="2556934" name="Rectangle 6"/>
          <p:cNvSpPr>
            <a:spLocks noChangeArrowheads="1"/>
          </p:cNvSpPr>
          <p:nvPr/>
        </p:nvSpPr>
        <p:spPr bwMode="auto">
          <a:xfrm>
            <a:off x="6350000" y="2527300"/>
            <a:ext cx="236220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x in b is 50</a:t>
            </a:r>
            <a:r>
              <a:rPr lang="en-US" altLang="zh-CN" sz="1100">
                <a:latin typeface="Times New Roman" pitchFamily="18" charset="0"/>
                <a:ea typeface="宋体" pitchFamily="2" charset="-122"/>
              </a:rPr>
              <a:t> </a:t>
            </a:r>
            <a:endParaRPr lang="en-US" altLang="zh-CN" sz="2400">
              <a:latin typeface="Times New Roman" pitchFamily="18" charset="0"/>
              <a:ea typeface="宋体" pitchFamily="2" charset="-122"/>
            </a:endParaRPr>
          </a:p>
        </p:txBody>
      </p:sp>
      <p:sp>
        <p:nvSpPr>
          <p:cNvPr id="2556935" name="Rectangle 7"/>
          <p:cNvSpPr>
            <a:spLocks noChangeArrowheads="1"/>
          </p:cNvSpPr>
          <p:nvPr/>
        </p:nvSpPr>
        <p:spPr bwMode="auto">
          <a:xfrm>
            <a:off x="6350000" y="2984500"/>
            <a:ext cx="213360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x in c is 20</a:t>
            </a:r>
            <a:r>
              <a:rPr lang="en-US" altLang="zh-CN" sz="1100">
                <a:latin typeface="Times New Roman" pitchFamily="18" charset="0"/>
                <a:ea typeface="宋体" pitchFamily="2" charset="-122"/>
              </a:rPr>
              <a:t> </a:t>
            </a:r>
            <a:endParaRPr lang="en-US" altLang="zh-CN" sz="2400">
              <a:latin typeface="Times New Roman" pitchFamily="18" charset="0"/>
              <a:ea typeface="宋体" pitchFamily="2" charset="-122"/>
            </a:endParaRPr>
          </a:p>
        </p:txBody>
      </p:sp>
      <p:sp>
        <p:nvSpPr>
          <p:cNvPr id="2556936" name="Rectangle 8"/>
          <p:cNvSpPr>
            <a:spLocks noChangeArrowheads="1"/>
          </p:cNvSpPr>
          <p:nvPr/>
        </p:nvSpPr>
        <p:spPr bwMode="auto">
          <a:xfrm>
            <a:off x="6426200" y="3441700"/>
            <a:ext cx="213360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x in d is 7</a:t>
            </a:r>
            <a:r>
              <a:rPr lang="en-US" altLang="zh-CN" sz="1100">
                <a:latin typeface="Times New Roman" pitchFamily="18" charset="0"/>
                <a:ea typeface="宋体" pitchFamily="2" charset="-122"/>
              </a:rPr>
              <a:t> </a:t>
            </a:r>
            <a:endParaRPr lang="en-US" altLang="zh-CN" sz="2400">
              <a:latin typeface="Times New Roman" pitchFamily="18" charset="0"/>
              <a:ea typeface="宋体" pitchFamily="2" charset="-122"/>
            </a:endParaRPr>
          </a:p>
        </p:txBody>
      </p:sp>
      <p:sp>
        <p:nvSpPr>
          <p:cNvPr id="2556937" name="Rectangle 9"/>
          <p:cNvSpPr>
            <a:spLocks noChangeArrowheads="1"/>
          </p:cNvSpPr>
          <p:nvPr/>
        </p:nvSpPr>
        <p:spPr bwMode="auto">
          <a:xfrm>
            <a:off x="6426200" y="3898900"/>
            <a:ext cx="228600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x in a is 25</a:t>
            </a:r>
            <a:r>
              <a:rPr lang="en-US" altLang="zh-CN" sz="1100">
                <a:latin typeface="Times New Roman" pitchFamily="18" charset="0"/>
                <a:ea typeface="宋体" pitchFamily="2" charset="-122"/>
              </a:rPr>
              <a:t> </a:t>
            </a:r>
            <a:endParaRPr lang="en-US" altLang="zh-CN" sz="2400">
              <a:latin typeface="Times New Roman" pitchFamily="18" charset="0"/>
              <a:ea typeface="宋体" pitchFamily="2" charset="-122"/>
            </a:endParaRPr>
          </a:p>
        </p:txBody>
      </p:sp>
      <p:sp>
        <p:nvSpPr>
          <p:cNvPr id="2556938" name="Rectangle 10"/>
          <p:cNvSpPr>
            <a:spLocks noChangeArrowheads="1"/>
          </p:cNvSpPr>
          <p:nvPr/>
        </p:nvSpPr>
        <p:spPr bwMode="auto">
          <a:xfrm>
            <a:off x="6426200" y="4356100"/>
            <a:ext cx="198120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x in b is 51</a:t>
            </a:r>
            <a:r>
              <a:rPr lang="en-US" altLang="zh-CN" sz="1100">
                <a:latin typeface="Times New Roman" pitchFamily="18" charset="0"/>
                <a:ea typeface="宋体" pitchFamily="2" charset="-122"/>
              </a:rPr>
              <a:t> </a:t>
            </a:r>
            <a:endParaRPr lang="en-US" altLang="zh-CN" sz="2400">
              <a:latin typeface="Times New Roman" pitchFamily="18" charset="0"/>
              <a:ea typeface="宋体" pitchFamily="2" charset="-122"/>
            </a:endParaRPr>
          </a:p>
        </p:txBody>
      </p:sp>
      <p:sp>
        <p:nvSpPr>
          <p:cNvPr id="2556939" name="Rectangle 11"/>
          <p:cNvSpPr>
            <a:spLocks noChangeArrowheads="1"/>
          </p:cNvSpPr>
          <p:nvPr/>
        </p:nvSpPr>
        <p:spPr bwMode="auto">
          <a:xfrm>
            <a:off x="6502400" y="4813300"/>
            <a:ext cx="198120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x in c 200</a:t>
            </a:r>
            <a:r>
              <a:rPr lang="en-US" altLang="zh-CN" sz="1100">
                <a:latin typeface="Times New Roman" pitchFamily="18" charset="0"/>
                <a:ea typeface="宋体" pitchFamily="2" charset="-122"/>
              </a:rPr>
              <a:t> </a:t>
            </a:r>
            <a:endParaRPr lang="en-US" altLang="zh-CN" sz="2400">
              <a:latin typeface="Times New Roman" pitchFamily="18" charset="0"/>
              <a:ea typeface="宋体" pitchFamily="2" charset="-122"/>
            </a:endParaRPr>
          </a:p>
        </p:txBody>
      </p:sp>
      <p:sp>
        <p:nvSpPr>
          <p:cNvPr id="2556940" name="Rectangle 12"/>
          <p:cNvSpPr>
            <a:spLocks noChangeArrowheads="1"/>
          </p:cNvSpPr>
          <p:nvPr/>
        </p:nvSpPr>
        <p:spPr bwMode="auto">
          <a:xfrm>
            <a:off x="6502400" y="5346700"/>
            <a:ext cx="251460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x in d is 8</a:t>
            </a:r>
            <a:r>
              <a:rPr lang="en-US" altLang="zh-CN" sz="1100">
                <a:latin typeface="Times New Roman" pitchFamily="18" charset="0"/>
                <a:ea typeface="宋体" pitchFamily="2" charset="-122"/>
              </a:rPr>
              <a:t> </a:t>
            </a:r>
            <a:endParaRPr lang="en-US" altLang="zh-CN" sz="2400">
              <a:latin typeface="Times New Roman" pitchFamily="18" charset="0"/>
              <a:ea typeface="宋体" pitchFamily="2" charset="-122"/>
            </a:endParaRPr>
          </a:p>
        </p:txBody>
      </p:sp>
      <p:sp>
        <p:nvSpPr>
          <p:cNvPr id="2556941" name="Rectangle 13"/>
          <p:cNvSpPr>
            <a:spLocks noChangeArrowheads="1"/>
          </p:cNvSpPr>
          <p:nvPr/>
        </p:nvSpPr>
        <p:spPr bwMode="auto">
          <a:xfrm>
            <a:off x="6502400" y="5880100"/>
            <a:ext cx="220980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x in main is 7</a:t>
            </a:r>
            <a:r>
              <a:rPr lang="en-US" altLang="zh-CN" sz="2400" b="1">
                <a:latin typeface="Times New Roman" pitchFamily="18" charset="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569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5693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5693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5693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5693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5693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5693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55693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55694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55694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6932" grpId="0" build="p" autoUpdateAnimBg="0"/>
      <p:bldP spid="2556933" grpId="0" build="p" autoUpdateAnimBg="0"/>
      <p:bldP spid="2556934" grpId="0" build="p" autoUpdateAnimBg="0"/>
      <p:bldP spid="2556935" grpId="0" build="p" autoUpdateAnimBg="0"/>
      <p:bldP spid="2556936" grpId="0" build="p" autoUpdateAnimBg="0"/>
      <p:bldP spid="2556937" grpId="0" build="p" autoUpdateAnimBg="0"/>
      <p:bldP spid="2556938" grpId="0" build="p" autoUpdateAnimBg="0"/>
      <p:bldP spid="2556939" grpId="0" build="p" autoUpdateAnimBg="0"/>
      <p:bldP spid="2556940" grpId="0" build="p" autoUpdateAnimBg="0"/>
      <p:bldP spid="2556941"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3058" name="Rectangle 2"/>
          <p:cNvSpPr>
            <a:spLocks noGrp="1" noChangeArrowheads="1"/>
          </p:cNvSpPr>
          <p:nvPr>
            <p:ph type="title"/>
          </p:nvPr>
        </p:nvSpPr>
        <p:spPr>
          <a:xfrm>
            <a:off x="685800" y="428625"/>
            <a:ext cx="7772400" cy="1143000"/>
          </a:xfrm>
        </p:spPr>
        <p:txBody>
          <a:bodyPr/>
          <a:lstStyle/>
          <a:p>
            <a:pPr eaLnBrk="1" hangingPunct="1">
              <a:defRPr/>
            </a:pPr>
            <a:r>
              <a:rPr lang="zh-CN" altLang="en-US" smtClean="0"/>
              <a:t>第</a:t>
            </a:r>
            <a:r>
              <a:rPr lang="en-US" altLang="zh-CN" smtClean="0"/>
              <a:t>6</a:t>
            </a:r>
            <a:r>
              <a:rPr lang="zh-CN" altLang="en-US" smtClean="0"/>
              <a:t>章 过程封装－－函数</a:t>
            </a:r>
          </a:p>
        </p:txBody>
      </p:sp>
      <p:sp>
        <p:nvSpPr>
          <p:cNvPr id="76803" name="Rectangle 3"/>
          <p:cNvSpPr>
            <a:spLocks noGrp="1" noChangeArrowheads="1"/>
          </p:cNvSpPr>
          <p:nvPr>
            <p:ph type="body" idx="1"/>
          </p:nvPr>
        </p:nvSpPr>
        <p:spPr>
          <a:xfrm>
            <a:off x="355600" y="1952625"/>
            <a:ext cx="3570288" cy="4143375"/>
          </a:xfrm>
        </p:spPr>
        <p:txBody>
          <a:bodyPr/>
          <a:lstStyle/>
          <a:p>
            <a:pPr eaLnBrk="1" hangingPunct="1">
              <a:lnSpc>
                <a:spcPct val="110000"/>
              </a:lnSpc>
            </a:pPr>
            <a:r>
              <a:rPr lang="zh-CN" altLang="en-US" sz="2800" smtClean="0"/>
              <a:t>函数</a:t>
            </a:r>
          </a:p>
          <a:p>
            <a:pPr eaLnBrk="1" hangingPunct="1">
              <a:lnSpc>
                <a:spcPct val="110000"/>
              </a:lnSpc>
            </a:pPr>
            <a:r>
              <a:rPr lang="zh-CN" altLang="en-US" sz="2800" smtClean="0"/>
              <a:t>自己编写函数</a:t>
            </a:r>
          </a:p>
          <a:p>
            <a:pPr eaLnBrk="1" hangingPunct="1">
              <a:lnSpc>
                <a:spcPct val="110000"/>
              </a:lnSpc>
            </a:pPr>
            <a:r>
              <a:rPr lang="zh-CN" altLang="en-US" sz="2800" smtClean="0"/>
              <a:t>函数的使用</a:t>
            </a:r>
          </a:p>
          <a:p>
            <a:pPr eaLnBrk="1" hangingPunct="1">
              <a:lnSpc>
                <a:spcPct val="110000"/>
              </a:lnSpc>
            </a:pPr>
            <a:r>
              <a:rPr lang="zh-CN" altLang="en-US" sz="2800" smtClean="0"/>
              <a:t>数组作为参数</a:t>
            </a:r>
          </a:p>
          <a:p>
            <a:pPr eaLnBrk="1" hangingPunct="1">
              <a:lnSpc>
                <a:spcPct val="110000"/>
              </a:lnSpc>
            </a:pPr>
            <a:r>
              <a:rPr lang="zh-CN" altLang="en-US" sz="2800" smtClean="0"/>
              <a:t>带默认值的函数</a:t>
            </a:r>
          </a:p>
          <a:p>
            <a:pPr eaLnBrk="1" hangingPunct="1">
              <a:lnSpc>
                <a:spcPct val="110000"/>
              </a:lnSpc>
            </a:pPr>
            <a:r>
              <a:rPr lang="zh-CN" altLang="en-US" sz="2800" smtClean="0"/>
              <a:t>内联函数</a:t>
            </a:r>
          </a:p>
        </p:txBody>
      </p:sp>
      <p:sp>
        <p:nvSpPr>
          <p:cNvPr id="76804" name="AutoShape 4"/>
          <p:cNvSpPr>
            <a:spLocks noChangeArrowheads="1"/>
          </p:cNvSpPr>
          <p:nvPr/>
        </p:nvSpPr>
        <p:spPr bwMode="auto">
          <a:xfrm rot="-5400000" flipH="1" flipV="1">
            <a:off x="3548063" y="20367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6805" name="AutoShape 5"/>
          <p:cNvSpPr>
            <a:spLocks noChangeArrowheads="1"/>
          </p:cNvSpPr>
          <p:nvPr/>
        </p:nvSpPr>
        <p:spPr bwMode="auto">
          <a:xfrm rot="-5400000" flipH="1" flipV="1">
            <a:off x="3576638" y="31527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6806" name="AutoShape 6"/>
          <p:cNvSpPr>
            <a:spLocks noChangeArrowheads="1"/>
          </p:cNvSpPr>
          <p:nvPr/>
        </p:nvSpPr>
        <p:spPr bwMode="auto">
          <a:xfrm rot="-5400000" flipH="1" flipV="1">
            <a:off x="3548063" y="25796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6807" name="AutoShape 7"/>
          <p:cNvSpPr>
            <a:spLocks noChangeArrowheads="1"/>
          </p:cNvSpPr>
          <p:nvPr/>
        </p:nvSpPr>
        <p:spPr bwMode="auto">
          <a:xfrm rot="-5400000" flipH="1" flipV="1">
            <a:off x="3602038" y="37211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6808" name="AutoShape 8"/>
          <p:cNvSpPr>
            <a:spLocks noChangeArrowheads="1"/>
          </p:cNvSpPr>
          <p:nvPr/>
        </p:nvSpPr>
        <p:spPr bwMode="auto">
          <a:xfrm rot="-5400000" flipH="1" flipV="1">
            <a:off x="3602038" y="425291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6809" name="AutoShape 9"/>
          <p:cNvSpPr>
            <a:spLocks noChangeArrowheads="1"/>
          </p:cNvSpPr>
          <p:nvPr/>
        </p:nvSpPr>
        <p:spPr bwMode="auto">
          <a:xfrm rot="-5400000" flipH="1" flipV="1">
            <a:off x="3602038" y="482123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6810" name="Rectangle 10"/>
          <p:cNvSpPr>
            <a:spLocks noChangeArrowheads="1"/>
          </p:cNvSpPr>
          <p:nvPr/>
        </p:nvSpPr>
        <p:spPr bwMode="auto">
          <a:xfrm>
            <a:off x="4675188" y="1952625"/>
            <a:ext cx="3338512" cy="4143375"/>
          </a:xfrm>
          <a:prstGeom prst="rect">
            <a:avLst/>
          </a:prstGeom>
          <a:noFill/>
          <a:ln w="9525">
            <a:noFill/>
            <a:miter lim="800000"/>
            <a:headEnd/>
            <a:tailEnd/>
          </a:ln>
        </p:spPr>
        <p:txBody>
          <a:bodyPr/>
          <a:lstStyle/>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重载函数</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函数</a:t>
            </a:r>
            <a:r>
              <a:rPr lang="zh-CN" altLang="en-US" b="1" dirty="0" smtClean="0">
                <a:latin typeface="Times New Roman" pitchFamily="18" charset="0"/>
                <a:ea typeface="楷体_GB2312" pitchFamily="49" charset="-122"/>
              </a:rPr>
              <a:t>模板</a:t>
            </a:r>
            <a:endParaRPr lang="zh-CN" altLang="en-US" b="1" dirty="0">
              <a:latin typeface="Times New Roman" pitchFamily="18" charset="0"/>
              <a:ea typeface="楷体_GB2312" pitchFamily="49" charset="-122"/>
            </a:endParaRP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变量的作用域</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变量的存储类别</a:t>
            </a:r>
          </a:p>
          <a:p>
            <a:pPr marL="477838" indent="-477838">
              <a:lnSpc>
                <a:spcPct val="110000"/>
              </a:lnSpc>
              <a:spcBef>
                <a:spcPct val="20000"/>
              </a:spcBef>
              <a:buClr>
                <a:schemeClr val="tx1"/>
              </a:buClr>
              <a:buSzPct val="80000"/>
              <a:buFont typeface="Wingdings" pitchFamily="2" charset="2"/>
              <a:buChar char="v"/>
            </a:pPr>
            <a:r>
              <a:rPr lang="zh-CN" altLang="en-US" b="1" dirty="0">
                <a:latin typeface="Times New Roman" pitchFamily="18" charset="0"/>
                <a:ea typeface="楷体_GB2312" pitchFamily="49" charset="-122"/>
              </a:rPr>
              <a:t>递归函数</a:t>
            </a:r>
          </a:p>
        </p:txBody>
      </p:sp>
      <p:sp>
        <p:nvSpPr>
          <p:cNvPr id="76811" name="AutoShape 11"/>
          <p:cNvSpPr>
            <a:spLocks noChangeArrowheads="1"/>
          </p:cNvSpPr>
          <p:nvPr/>
        </p:nvSpPr>
        <p:spPr bwMode="auto">
          <a:xfrm rot="-5400000" flipH="1" flipV="1">
            <a:off x="8051800" y="260985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6812" name="AutoShape 12"/>
          <p:cNvSpPr>
            <a:spLocks noChangeArrowheads="1"/>
          </p:cNvSpPr>
          <p:nvPr/>
        </p:nvSpPr>
        <p:spPr bwMode="auto">
          <a:xfrm rot="-5400000" flipH="1" flipV="1">
            <a:off x="8023225" y="2036763"/>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6813" name="AutoShape 13"/>
          <p:cNvSpPr>
            <a:spLocks noChangeArrowheads="1"/>
          </p:cNvSpPr>
          <p:nvPr/>
        </p:nvSpPr>
        <p:spPr bwMode="auto">
          <a:xfrm rot="-5400000" flipH="1" flipV="1">
            <a:off x="8077200" y="3127375"/>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6814" name="AutoShape 14"/>
          <p:cNvSpPr>
            <a:spLocks noChangeArrowheads="1"/>
          </p:cNvSpPr>
          <p:nvPr/>
        </p:nvSpPr>
        <p:spPr bwMode="auto">
          <a:xfrm rot="-5400000" flipH="1" flipV="1">
            <a:off x="8077200" y="370998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6815" name="AutoShape 15"/>
          <p:cNvSpPr>
            <a:spLocks noChangeArrowheads="1"/>
          </p:cNvSpPr>
          <p:nvPr/>
        </p:nvSpPr>
        <p:spPr bwMode="auto">
          <a:xfrm rot="-5400000" flipH="1" flipV="1">
            <a:off x="8077200" y="4240213"/>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5058" name="Rectangle 2"/>
          <p:cNvSpPr>
            <a:spLocks noGrp="1" noChangeArrowheads="1"/>
          </p:cNvSpPr>
          <p:nvPr>
            <p:ph type="title"/>
          </p:nvPr>
        </p:nvSpPr>
        <p:spPr>
          <a:xfrm>
            <a:off x="685800" y="80963"/>
            <a:ext cx="7772400" cy="1143000"/>
          </a:xfrm>
        </p:spPr>
        <p:txBody>
          <a:bodyPr/>
          <a:lstStyle/>
          <a:p>
            <a:pPr eaLnBrk="1" hangingPunct="1">
              <a:defRPr/>
            </a:pPr>
            <a:r>
              <a:rPr lang="zh-CN" altLang="en-US" smtClean="0"/>
              <a:t>递归用途</a:t>
            </a:r>
          </a:p>
        </p:txBody>
      </p:sp>
      <p:sp>
        <p:nvSpPr>
          <p:cNvPr id="77827" name="Rectangle 3"/>
          <p:cNvSpPr>
            <a:spLocks noGrp="1" noChangeArrowheads="1"/>
          </p:cNvSpPr>
          <p:nvPr>
            <p:ph type="body" idx="1"/>
          </p:nvPr>
        </p:nvSpPr>
        <p:spPr>
          <a:xfrm>
            <a:off x="361950" y="1497013"/>
            <a:ext cx="8096250" cy="4997450"/>
          </a:xfrm>
        </p:spPr>
        <p:txBody>
          <a:bodyPr/>
          <a:lstStyle/>
          <a:p>
            <a:pPr eaLnBrk="1" hangingPunct="1">
              <a:lnSpc>
                <a:spcPct val="120000"/>
              </a:lnSpc>
            </a:pPr>
            <a:r>
              <a:rPr lang="zh-CN" altLang="en-US" sz="2800" smtClean="0"/>
              <a:t>递归程序设计：将一个大问题简化为</a:t>
            </a:r>
            <a:r>
              <a:rPr lang="zh-CN" altLang="en-US" sz="2800" smtClean="0">
                <a:solidFill>
                  <a:schemeClr val="tx2"/>
                </a:solidFill>
              </a:rPr>
              <a:t>同样形式</a:t>
            </a:r>
            <a:r>
              <a:rPr lang="zh-CN" altLang="en-US" sz="2800" smtClean="0"/>
              <a:t>的较小问题。</a:t>
            </a:r>
          </a:p>
          <a:p>
            <a:pPr lvl="1" eaLnBrk="1" hangingPunct="1">
              <a:lnSpc>
                <a:spcPct val="120000"/>
              </a:lnSpc>
            </a:pPr>
            <a:r>
              <a:rPr lang="zh-CN" altLang="en-US" sz="2400" smtClean="0">
                <a:latin typeface="楷体_GB2312" pitchFamily="49" charset="-122"/>
              </a:rPr>
              <a:t>在一个递归求解中，分解的子问题与最初的问题具有一样的形式 </a:t>
            </a:r>
          </a:p>
          <a:p>
            <a:pPr lvl="1" eaLnBrk="1" hangingPunct="1">
              <a:lnSpc>
                <a:spcPct val="120000"/>
              </a:lnSpc>
            </a:pPr>
            <a:r>
              <a:rPr lang="zh-CN" altLang="en-US" sz="2400" smtClean="0">
                <a:latin typeface="楷体_GB2312" pitchFamily="49" charset="-122"/>
              </a:rPr>
              <a:t>作为处理问题的工具，递归技术是一种非常有力的工具。利用递归不但可以使得书写复杂度降低，而且使程序看上去更加美观</a:t>
            </a:r>
          </a:p>
          <a:p>
            <a:pPr eaLnBrk="1" hangingPunct="1">
              <a:lnSpc>
                <a:spcPct val="120000"/>
              </a:lnSpc>
            </a:pPr>
            <a:r>
              <a:rPr lang="zh-CN" altLang="en-US" sz="2800" smtClean="0"/>
              <a:t>递归调用：在一个函数中直接或间接地调用函数本身</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6082" name="Rectangle 2"/>
          <p:cNvSpPr>
            <a:spLocks noGrp="1" noChangeArrowheads="1"/>
          </p:cNvSpPr>
          <p:nvPr>
            <p:ph type="title"/>
          </p:nvPr>
        </p:nvSpPr>
        <p:spPr>
          <a:xfrm>
            <a:off x="685800" y="482600"/>
            <a:ext cx="7772400" cy="1143000"/>
          </a:xfrm>
        </p:spPr>
        <p:txBody>
          <a:bodyPr/>
          <a:lstStyle/>
          <a:p>
            <a:pPr eaLnBrk="1" hangingPunct="1">
              <a:defRPr/>
            </a:pPr>
            <a:r>
              <a:rPr lang="zh-CN" altLang="en-US" smtClean="0"/>
              <a:t>递归条件</a:t>
            </a:r>
            <a:endParaRPr lang="zh-CN" altLang="en-US" sz="2800" smtClean="0"/>
          </a:p>
        </p:txBody>
      </p:sp>
      <p:sp>
        <p:nvSpPr>
          <p:cNvPr id="78851" name="Rectangle 3"/>
          <p:cNvSpPr>
            <a:spLocks noGrp="1" noChangeArrowheads="1"/>
          </p:cNvSpPr>
          <p:nvPr>
            <p:ph type="body" idx="1"/>
          </p:nvPr>
        </p:nvSpPr>
        <p:spPr>
          <a:xfrm>
            <a:off x="685800" y="1962150"/>
            <a:ext cx="7772400" cy="4249738"/>
          </a:xfrm>
        </p:spPr>
        <p:txBody>
          <a:bodyPr/>
          <a:lstStyle/>
          <a:p>
            <a:pPr eaLnBrk="1" hangingPunct="1">
              <a:lnSpc>
                <a:spcPct val="150000"/>
              </a:lnSpc>
            </a:pPr>
            <a:r>
              <a:rPr lang="zh-CN" altLang="en-US" smtClean="0">
                <a:latin typeface="楷体_GB2312" pitchFamily="49" charset="-122"/>
              </a:rPr>
              <a:t>必须有递归终止的条件 </a:t>
            </a:r>
          </a:p>
          <a:p>
            <a:pPr eaLnBrk="1" hangingPunct="1">
              <a:lnSpc>
                <a:spcPct val="150000"/>
              </a:lnSpc>
            </a:pPr>
            <a:r>
              <a:rPr lang="zh-CN" altLang="en-US" smtClean="0">
                <a:latin typeface="楷体_GB2312" pitchFamily="49" charset="-122"/>
              </a:rPr>
              <a:t>函数有与递归终止条件相关的参数</a:t>
            </a:r>
          </a:p>
          <a:p>
            <a:pPr eaLnBrk="1" hangingPunct="1">
              <a:lnSpc>
                <a:spcPct val="150000"/>
              </a:lnSpc>
            </a:pPr>
            <a:r>
              <a:rPr lang="zh-CN" altLang="en-US" smtClean="0">
                <a:latin typeface="楷体_GB2312" pitchFamily="49" charset="-122"/>
              </a:rPr>
              <a:t>在递归过程中，决定终止条件的参数有规律地递增或递减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7106" name="Rectangle 2"/>
          <p:cNvSpPr>
            <a:spLocks noGrp="1" noChangeArrowheads="1"/>
          </p:cNvSpPr>
          <p:nvPr>
            <p:ph type="title"/>
          </p:nvPr>
        </p:nvSpPr>
        <p:spPr>
          <a:xfrm>
            <a:off x="685800" y="304800"/>
            <a:ext cx="7772400" cy="1143000"/>
          </a:xfrm>
        </p:spPr>
        <p:txBody>
          <a:bodyPr/>
          <a:lstStyle/>
          <a:p>
            <a:pPr eaLnBrk="1" hangingPunct="1">
              <a:defRPr/>
            </a:pPr>
            <a:r>
              <a:rPr lang="zh-CN" altLang="en-US" smtClean="0"/>
              <a:t>递归的</a:t>
            </a:r>
            <a:r>
              <a:rPr lang="zh-CN" altLang="zh-CN" smtClean="0"/>
              <a:t>标准模式</a:t>
            </a:r>
            <a:endParaRPr lang="zh-CN" altLang="en-US" smtClean="0"/>
          </a:p>
        </p:txBody>
      </p:sp>
      <p:sp>
        <p:nvSpPr>
          <p:cNvPr id="79875" name="Rectangle 3"/>
          <p:cNvSpPr>
            <a:spLocks noGrp="1" noChangeArrowheads="1"/>
          </p:cNvSpPr>
          <p:nvPr>
            <p:ph type="body" idx="1"/>
          </p:nvPr>
        </p:nvSpPr>
        <p:spPr>
          <a:xfrm>
            <a:off x="685800" y="1944688"/>
            <a:ext cx="7772400" cy="4114800"/>
          </a:xfrm>
        </p:spPr>
        <p:txBody>
          <a:bodyPr/>
          <a:lstStyle/>
          <a:p>
            <a:pPr eaLnBrk="1" hangingPunct="1">
              <a:lnSpc>
                <a:spcPct val="140000"/>
              </a:lnSpc>
            </a:pPr>
            <a:r>
              <a:rPr lang="zh-CN" altLang="zh-CN" smtClean="0"/>
              <a:t>有可对函数的入口进行</a:t>
            </a:r>
            <a:r>
              <a:rPr lang="zh-CN" altLang="en-US" smtClean="0"/>
              <a:t>测试的基本情况</a:t>
            </a:r>
          </a:p>
          <a:p>
            <a:pPr eaLnBrk="1" hangingPunct="1">
              <a:lnSpc>
                <a:spcPct val="140000"/>
              </a:lnSpc>
              <a:buFont typeface="Wingdings" pitchFamily="2" charset="2"/>
              <a:buNone/>
            </a:pPr>
            <a:r>
              <a:rPr lang="zh-CN" altLang="en-US" smtClean="0"/>
              <a:t>    </a:t>
            </a:r>
            <a:r>
              <a:rPr lang="en-US" altLang="zh-CN" smtClean="0"/>
              <a:t>if  (</a:t>
            </a:r>
            <a:r>
              <a:rPr lang="zh-CN" altLang="en-US" smtClean="0"/>
              <a:t>条件</a:t>
            </a:r>
            <a:r>
              <a:rPr lang="en-US" altLang="zh-CN" smtClean="0"/>
              <a:t>)</a:t>
            </a:r>
          </a:p>
          <a:p>
            <a:pPr lvl="1" eaLnBrk="1" hangingPunct="1">
              <a:lnSpc>
                <a:spcPct val="140000"/>
              </a:lnSpc>
              <a:buFont typeface="Wingdings" pitchFamily="2" charset="2"/>
              <a:buNone/>
            </a:pPr>
            <a:r>
              <a:rPr lang="en-US" altLang="zh-CN" smtClean="0"/>
              <a:t>    </a:t>
            </a:r>
            <a:r>
              <a:rPr lang="en-US" altLang="zh-CN" sz="3200" smtClean="0"/>
              <a:t>return (</a:t>
            </a:r>
            <a:r>
              <a:rPr lang="zh-CN" altLang="en-US" sz="3200" smtClean="0"/>
              <a:t>不需要递归的简单答案</a:t>
            </a:r>
            <a:r>
              <a:rPr lang="en-US" altLang="zh-CN" sz="3200" smtClean="0"/>
              <a:t>);</a:t>
            </a:r>
          </a:p>
          <a:p>
            <a:pPr lvl="1" eaLnBrk="1" hangingPunct="1">
              <a:lnSpc>
                <a:spcPct val="140000"/>
              </a:lnSpc>
              <a:buFont typeface="Wingdings" pitchFamily="2" charset="2"/>
              <a:buNone/>
            </a:pPr>
            <a:r>
              <a:rPr lang="en-US" altLang="zh-CN" sz="3200" smtClean="0"/>
              <a:t>else </a:t>
            </a:r>
          </a:p>
          <a:p>
            <a:pPr lvl="1" eaLnBrk="1" hangingPunct="1">
              <a:lnSpc>
                <a:spcPct val="140000"/>
              </a:lnSpc>
              <a:buFont typeface="Wingdings" pitchFamily="2" charset="2"/>
              <a:buNone/>
            </a:pPr>
            <a:r>
              <a:rPr lang="en-US" altLang="zh-CN" sz="3200" smtClean="0"/>
              <a:t>    return (</a:t>
            </a:r>
            <a:r>
              <a:rPr lang="zh-CN" altLang="en-US" sz="3200" smtClean="0"/>
              <a:t>递归调用同一函数</a:t>
            </a:r>
            <a:r>
              <a:rPr lang="en-US" altLang="zh-CN" sz="3200" smtClean="0"/>
              <a:t>)</a:t>
            </a:r>
            <a:r>
              <a:rPr lang="zh-CN" altLang="en-US" sz="3200" smtClean="0"/>
              <a:t>；</a:t>
            </a:r>
          </a:p>
        </p:txBody>
      </p:sp>
      <p:sp>
        <p:nvSpPr>
          <p:cNvPr id="79876" name="AutoShape 4"/>
          <p:cNvSpPr>
            <a:spLocks noChangeArrowheads="1"/>
          </p:cNvSpPr>
          <p:nvPr/>
        </p:nvSpPr>
        <p:spPr bwMode="auto">
          <a:xfrm>
            <a:off x="5497513" y="2735263"/>
            <a:ext cx="2541587" cy="565150"/>
          </a:xfrm>
          <a:prstGeom prst="wedgeRoundRectCallout">
            <a:avLst>
              <a:gd name="adj1" fmla="val -155560"/>
              <a:gd name="adj2" fmla="val 30056"/>
              <a:gd name="adj3" fmla="val 16667"/>
            </a:avLst>
          </a:prstGeom>
          <a:noFill/>
          <a:ln w="12700" cap="sq">
            <a:solidFill>
              <a:schemeClr val="tx1"/>
            </a:solidFill>
            <a:miter lim="800000"/>
            <a:headEnd type="none" w="sm" len="sm"/>
            <a:tailEnd type="none" w="sm" len="sm"/>
          </a:ln>
        </p:spPr>
        <p:txBody>
          <a:bodyPr/>
          <a:lstStyle/>
          <a:p>
            <a:pPr algn="ctr"/>
            <a:r>
              <a:rPr lang="zh-CN" altLang="en-US" b="1"/>
              <a:t>基本情况</a:t>
            </a:r>
            <a:endParaRPr lang="zh-CN" altLang="en-US" sz="2000" b="1">
              <a:solidFill>
                <a:schemeClr val="bg2"/>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8130" name="Rectangle 2"/>
          <p:cNvSpPr>
            <a:spLocks noGrp="1" noChangeArrowheads="1"/>
          </p:cNvSpPr>
          <p:nvPr>
            <p:ph type="title"/>
          </p:nvPr>
        </p:nvSpPr>
        <p:spPr>
          <a:xfrm>
            <a:off x="685800" y="325438"/>
            <a:ext cx="7772400" cy="1143000"/>
          </a:xfrm>
        </p:spPr>
        <p:txBody>
          <a:bodyPr/>
          <a:lstStyle/>
          <a:p>
            <a:pPr eaLnBrk="1" hangingPunct="1">
              <a:defRPr/>
            </a:pPr>
            <a:r>
              <a:rPr lang="zh-CN" altLang="en-US" smtClean="0"/>
              <a:t>典型的递归函数</a:t>
            </a:r>
            <a:r>
              <a:rPr lang="en-US" altLang="zh-CN" smtClean="0">
                <a:latin typeface="Times New Roman"/>
              </a:rPr>
              <a:t>—</a:t>
            </a:r>
            <a:r>
              <a:rPr lang="zh-CN" altLang="en-US" smtClean="0"/>
              <a:t>阶乘函数</a:t>
            </a:r>
          </a:p>
        </p:txBody>
      </p:sp>
      <p:grpSp>
        <p:nvGrpSpPr>
          <p:cNvPr id="4100" name="Group 3"/>
          <p:cNvGrpSpPr>
            <a:grpSpLocks/>
          </p:cNvGrpSpPr>
          <p:nvPr/>
        </p:nvGrpSpPr>
        <p:grpSpPr bwMode="auto">
          <a:xfrm>
            <a:off x="1190625" y="1752600"/>
            <a:ext cx="4343400" cy="1066800"/>
            <a:chOff x="624" y="1104"/>
            <a:chExt cx="2736" cy="672"/>
          </a:xfrm>
        </p:grpSpPr>
        <p:sp>
          <p:nvSpPr>
            <p:cNvPr id="4104" name="Text Box 4"/>
            <p:cNvSpPr txBox="1">
              <a:spLocks noChangeArrowheads="1"/>
            </p:cNvSpPr>
            <p:nvPr/>
          </p:nvSpPr>
          <p:spPr bwMode="auto">
            <a:xfrm>
              <a:off x="624" y="1104"/>
              <a:ext cx="2736" cy="288"/>
            </a:xfrm>
            <a:prstGeom prst="rect">
              <a:avLst/>
            </a:prstGeom>
            <a:noFill/>
            <a:ln w="9525">
              <a:noFill/>
              <a:miter lim="800000"/>
              <a:headEnd/>
              <a:tailEnd/>
            </a:ln>
          </p:spPr>
          <p:txBody>
            <a:bodyPr>
              <a:spAutoFit/>
            </a:bodyPr>
            <a:lstStyle/>
            <a:p>
              <a:pPr>
                <a:spcBef>
                  <a:spcPct val="50000"/>
                </a:spcBef>
              </a:pPr>
              <a:r>
                <a:rPr lang="en-US" altLang="zh-CN" sz="2400" b="1">
                  <a:latin typeface="Times New Roman" pitchFamily="18" charset="0"/>
                  <a:ea typeface="宋体" pitchFamily="2" charset="-122"/>
                </a:rPr>
                <a:t>n!=1*2*3*4*…*(n-1)*n</a:t>
              </a:r>
            </a:p>
          </p:txBody>
        </p:sp>
        <p:sp>
          <p:nvSpPr>
            <p:cNvPr id="4105" name="AutoShape 5"/>
            <p:cNvSpPr>
              <a:spLocks/>
            </p:cNvSpPr>
            <p:nvPr/>
          </p:nvSpPr>
          <p:spPr bwMode="auto">
            <a:xfrm rot="-5376192">
              <a:off x="1679" y="817"/>
              <a:ext cx="48" cy="1296"/>
            </a:xfrm>
            <a:prstGeom prst="leftBrace">
              <a:avLst>
                <a:gd name="adj1" fmla="val 225000"/>
                <a:gd name="adj2" fmla="val 50000"/>
              </a:avLst>
            </a:prstGeom>
            <a:noFill/>
            <a:ln w="9525">
              <a:solidFill>
                <a:schemeClr val="tx1"/>
              </a:solidFill>
              <a:round/>
              <a:headEnd/>
              <a:tailEnd/>
            </a:ln>
          </p:spPr>
          <p:txBody>
            <a:bodyPr wrap="none" anchor="ctr"/>
            <a:lstStyle/>
            <a:p>
              <a:endParaRPr lang="zh-CN" altLang="en-US"/>
            </a:p>
          </p:txBody>
        </p:sp>
        <p:sp>
          <p:nvSpPr>
            <p:cNvPr id="4106" name="Text Box 6"/>
            <p:cNvSpPr txBox="1">
              <a:spLocks noChangeArrowheads="1"/>
            </p:cNvSpPr>
            <p:nvPr/>
          </p:nvSpPr>
          <p:spPr bwMode="auto">
            <a:xfrm>
              <a:off x="1344" y="1488"/>
              <a:ext cx="864" cy="288"/>
            </a:xfrm>
            <a:prstGeom prst="rect">
              <a:avLst/>
            </a:prstGeom>
            <a:noFill/>
            <a:ln w="9525">
              <a:noFill/>
              <a:miter lim="800000"/>
              <a:headEnd/>
              <a:tailEnd/>
            </a:ln>
          </p:spPr>
          <p:txBody>
            <a:bodyPr>
              <a:spAutoFit/>
            </a:bodyPr>
            <a:lstStyle/>
            <a:p>
              <a:pPr>
                <a:spcBef>
                  <a:spcPct val="50000"/>
                </a:spcBef>
              </a:pPr>
              <a:r>
                <a:rPr lang="en-US" altLang="zh-CN" sz="2400" b="1">
                  <a:latin typeface="Times New Roman" pitchFamily="18" charset="0"/>
                  <a:ea typeface="宋体" pitchFamily="2" charset="-122"/>
                </a:rPr>
                <a:t>(n-1)!</a:t>
              </a:r>
            </a:p>
          </p:txBody>
        </p:sp>
      </p:grpSp>
      <p:sp>
        <p:nvSpPr>
          <p:cNvPr id="4101" name="Text Box 7"/>
          <p:cNvSpPr txBox="1">
            <a:spLocks noChangeArrowheads="1"/>
          </p:cNvSpPr>
          <p:nvPr/>
        </p:nvSpPr>
        <p:spPr bwMode="auto">
          <a:xfrm>
            <a:off x="1190625" y="2943225"/>
            <a:ext cx="2117725" cy="4572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400" b="1"/>
              <a:t>递归形式：</a:t>
            </a:r>
          </a:p>
        </p:txBody>
      </p:sp>
      <p:graphicFrame>
        <p:nvGraphicFramePr>
          <p:cNvPr id="2608136" name="Object 8"/>
          <p:cNvGraphicFramePr>
            <a:graphicFrameLocks noChangeAspect="1"/>
          </p:cNvGraphicFramePr>
          <p:nvPr/>
        </p:nvGraphicFramePr>
        <p:xfrm>
          <a:off x="1366838" y="3521075"/>
          <a:ext cx="2846387" cy="914400"/>
        </p:xfrm>
        <a:graphic>
          <a:graphicData uri="http://schemas.openxmlformats.org/presentationml/2006/ole">
            <mc:AlternateContent xmlns:mc="http://schemas.openxmlformats.org/markup-compatibility/2006">
              <mc:Choice xmlns:v="urn:schemas-microsoft-com:vml" Requires="v">
                <p:oleObj spid="_x0000_s4101" name="Equation" r:id="rId3" imgW="1473120" imgH="482400" progId="Equation.3">
                  <p:embed/>
                </p:oleObj>
              </mc:Choice>
              <mc:Fallback>
                <p:oleObj name="Equation" r:id="rId3" imgW="1473120" imgH="4824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838" y="3521075"/>
                        <a:ext cx="2846387"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2" name="AutoShape 9"/>
          <p:cNvSpPr>
            <a:spLocks noChangeArrowheads="1"/>
          </p:cNvSpPr>
          <p:nvPr/>
        </p:nvSpPr>
        <p:spPr bwMode="auto">
          <a:xfrm>
            <a:off x="5534025" y="3368675"/>
            <a:ext cx="2514600" cy="617538"/>
          </a:xfrm>
          <a:prstGeom prst="wedgeEllipseCallout">
            <a:avLst>
              <a:gd name="adj1" fmla="val -98171"/>
              <a:gd name="adj2" fmla="val -2185"/>
            </a:avLst>
          </a:prstGeom>
          <a:noFill/>
          <a:ln w="9525">
            <a:solidFill>
              <a:schemeClr val="tx1"/>
            </a:solidFill>
            <a:miter lim="800000"/>
            <a:headEnd/>
            <a:tailEnd/>
          </a:ln>
        </p:spPr>
        <p:txBody>
          <a:bodyPr/>
          <a:lstStyle/>
          <a:p>
            <a:pPr algn="just" eaLnBrk="0" hangingPunct="0"/>
            <a:r>
              <a:rPr kumimoji="0" lang="zh-CN" altLang="en-US" sz="2000" b="1">
                <a:latin typeface="Times New Roman" pitchFamily="18" charset="0"/>
                <a:ea typeface="楷体_GB2312" pitchFamily="49" charset="-122"/>
              </a:rPr>
              <a:t>递归终止条件</a:t>
            </a:r>
          </a:p>
        </p:txBody>
      </p:sp>
      <p:sp>
        <p:nvSpPr>
          <p:cNvPr id="4103" name="Rectangle 10"/>
          <p:cNvSpPr>
            <a:spLocks noChangeArrowheads="1"/>
          </p:cNvSpPr>
          <p:nvPr/>
        </p:nvSpPr>
        <p:spPr bwMode="auto">
          <a:xfrm>
            <a:off x="1189038" y="4638675"/>
            <a:ext cx="4191000" cy="2136775"/>
          </a:xfrm>
          <a:prstGeom prst="rect">
            <a:avLst/>
          </a:prstGeom>
          <a:noFill/>
          <a:ln w="9525">
            <a:noFill/>
            <a:miter lim="800000"/>
            <a:headEnd/>
            <a:tailEnd/>
          </a:ln>
        </p:spPr>
        <p:txBody>
          <a:bodyPr>
            <a:spAutoFit/>
          </a:bodyPr>
          <a:lstStyle/>
          <a:p>
            <a:pPr>
              <a:lnSpc>
                <a:spcPct val="140000"/>
              </a:lnSpc>
            </a:pPr>
            <a:r>
              <a:rPr lang="en-US" altLang="zh-CN" sz="2400" b="1">
                <a:latin typeface="Times New Roman" pitchFamily="18" charset="0"/>
                <a:ea typeface="楷体_GB2312" pitchFamily="49" charset="-122"/>
              </a:rPr>
              <a:t>long  p(int n)</a:t>
            </a:r>
          </a:p>
          <a:p>
            <a:pPr eaLnBrk="0" hangingPunct="0">
              <a:lnSpc>
                <a:spcPct val="140000"/>
              </a:lnSpc>
            </a:pPr>
            <a:r>
              <a:rPr lang="en-US" altLang="zh-CN" sz="2400" b="1">
                <a:latin typeface="Times New Roman" pitchFamily="18" charset="0"/>
                <a:ea typeface="楷体_GB2312" pitchFamily="49" charset="-122"/>
              </a:rPr>
              <a:t>     {if (n == 0) return 1;</a:t>
            </a:r>
          </a:p>
          <a:p>
            <a:pPr eaLnBrk="0" hangingPunct="0">
              <a:lnSpc>
                <a:spcPct val="140000"/>
              </a:lnSpc>
            </a:pPr>
            <a:r>
              <a:rPr lang="en-US" altLang="zh-CN" sz="2400" b="1">
                <a:latin typeface="Times New Roman" pitchFamily="18" charset="0"/>
                <a:ea typeface="楷体_GB2312" pitchFamily="49" charset="-122"/>
              </a:rPr>
              <a:t>        else return n * p(n-1);</a:t>
            </a:r>
          </a:p>
          <a:p>
            <a:pPr eaLnBrk="0" hangingPunct="0">
              <a:lnSpc>
                <a:spcPct val="140000"/>
              </a:lnSpc>
            </a:pPr>
            <a:r>
              <a:rPr lang="en-US" altLang="zh-CN" sz="2400" b="1">
                <a:latin typeface="Times New Roman" pitchFamily="18" charset="0"/>
                <a:ea typeface="楷体_GB2312" pitchFamily="49" charset="-122"/>
              </a:rPr>
              <a:t>     }</a:t>
            </a:r>
            <a:r>
              <a:rPr lang="en-US" altLang="zh-CN" sz="2400" b="1">
                <a:latin typeface="Times New Roman" pitchFamily="18" charset="0"/>
                <a:ea typeface="宋体" pitchFamily="2" charset="-122"/>
              </a:rPr>
              <a:t>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6322" name="Rectangle 2"/>
          <p:cNvSpPr>
            <a:spLocks noGrp="1" noChangeArrowheads="1"/>
          </p:cNvSpPr>
          <p:nvPr>
            <p:ph type="title"/>
          </p:nvPr>
        </p:nvSpPr>
        <p:spPr>
          <a:xfrm>
            <a:off x="685800" y="38100"/>
            <a:ext cx="7772400" cy="1143000"/>
          </a:xfrm>
        </p:spPr>
        <p:txBody>
          <a:bodyPr/>
          <a:lstStyle/>
          <a:p>
            <a:pPr eaLnBrk="1" hangingPunct="1">
              <a:defRPr/>
            </a:pPr>
            <a:r>
              <a:rPr lang="zh-CN" altLang="en-US" smtClean="0"/>
              <a:t>递归执行的过程</a:t>
            </a:r>
          </a:p>
        </p:txBody>
      </p:sp>
      <p:sp>
        <p:nvSpPr>
          <p:cNvPr id="5124" name="Rectangle 3"/>
          <p:cNvSpPr>
            <a:spLocks noChangeArrowheads="1"/>
          </p:cNvSpPr>
          <p:nvPr/>
        </p:nvSpPr>
        <p:spPr bwMode="auto">
          <a:xfrm>
            <a:off x="762000" y="1778000"/>
            <a:ext cx="1524000" cy="457200"/>
          </a:xfrm>
          <a:prstGeom prst="rect">
            <a:avLst/>
          </a:prstGeom>
          <a:noFill/>
          <a:ln w="9525">
            <a:noFill/>
            <a:miter lim="800000"/>
            <a:headEnd/>
            <a:tailEnd/>
          </a:ln>
        </p:spPr>
        <p:txBody>
          <a:bodyPr>
            <a:spAutoFit/>
          </a:bodyPr>
          <a:lstStyle/>
          <a:p>
            <a:r>
              <a:rPr lang="zh-CN" altLang="en-US" sz="2400" b="1">
                <a:latin typeface="Times New Roman" pitchFamily="18" charset="0"/>
                <a:ea typeface="楷体_GB2312" pitchFamily="49" charset="-122"/>
              </a:rPr>
              <a:t>求</a:t>
            </a:r>
            <a:r>
              <a:rPr lang="en-US" altLang="zh-CN" sz="2400" b="1">
                <a:latin typeface="Times New Roman" pitchFamily="18" charset="0"/>
                <a:ea typeface="楷体_GB2312" pitchFamily="49" charset="-122"/>
              </a:rPr>
              <a:t>p(4)</a:t>
            </a:r>
            <a:r>
              <a:rPr lang="en-US" altLang="zh-CN" sz="1100" b="1">
                <a:latin typeface="Times New Roman" pitchFamily="18" charset="0"/>
                <a:ea typeface="宋体" pitchFamily="2" charset="-122"/>
              </a:rPr>
              <a:t> </a:t>
            </a:r>
            <a:endParaRPr lang="en-US" altLang="zh-CN" sz="2400" b="1">
              <a:latin typeface="Times New Roman" pitchFamily="18" charset="0"/>
              <a:ea typeface="宋体" pitchFamily="2" charset="-122"/>
            </a:endParaRPr>
          </a:p>
        </p:txBody>
      </p:sp>
      <p:graphicFrame>
        <p:nvGraphicFramePr>
          <p:cNvPr id="5122" name="Object 4"/>
          <p:cNvGraphicFramePr>
            <a:graphicFrameLocks noChangeAspect="1"/>
          </p:cNvGraphicFramePr>
          <p:nvPr/>
        </p:nvGraphicFramePr>
        <p:xfrm>
          <a:off x="914400" y="2768600"/>
          <a:ext cx="6324600" cy="2667000"/>
        </p:xfrm>
        <a:graphic>
          <a:graphicData uri="http://schemas.openxmlformats.org/presentationml/2006/ole">
            <mc:AlternateContent xmlns:mc="http://schemas.openxmlformats.org/markup-compatibility/2006">
              <mc:Choice xmlns:v="urn:schemas-microsoft-com:vml" Requires="v">
                <p:oleObj spid="_x0000_s5125" name="Equation" r:id="rId3" imgW="1828800" imgH="1218960" progId="Equation.3">
                  <p:embed/>
                </p:oleObj>
              </mc:Choice>
              <mc:Fallback>
                <p:oleObj name="Equation" r:id="rId3" imgW="1828800" imgH="12189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768600"/>
                        <a:ext cx="6324600" cy="266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Line 5"/>
          <p:cNvSpPr>
            <a:spLocks noChangeShapeType="1"/>
          </p:cNvSpPr>
          <p:nvPr/>
        </p:nvSpPr>
        <p:spPr bwMode="auto">
          <a:xfrm>
            <a:off x="2286000" y="1963738"/>
            <a:ext cx="4953000" cy="2178050"/>
          </a:xfrm>
          <a:prstGeom prst="line">
            <a:avLst/>
          </a:prstGeom>
          <a:noFill/>
          <a:ln w="57150" cap="sq">
            <a:solidFill>
              <a:schemeClr val="tx1"/>
            </a:solidFill>
            <a:round/>
            <a:headEnd type="none" w="sm" len="sm"/>
            <a:tailEnd type="triangle" w="med" len="med"/>
          </a:ln>
        </p:spPr>
        <p:txBody>
          <a:bodyPr wrap="none"/>
          <a:lstStyle/>
          <a:p>
            <a:endParaRPr lang="zh-CN" altLang="en-US"/>
          </a:p>
        </p:txBody>
      </p:sp>
      <p:sp>
        <p:nvSpPr>
          <p:cNvPr id="5126" name="Text Box 6"/>
          <p:cNvSpPr txBox="1">
            <a:spLocks noChangeArrowheads="1"/>
          </p:cNvSpPr>
          <p:nvPr/>
        </p:nvSpPr>
        <p:spPr bwMode="auto">
          <a:xfrm>
            <a:off x="4679950" y="2482850"/>
            <a:ext cx="2030413" cy="519113"/>
          </a:xfrm>
          <a:prstGeom prst="rect">
            <a:avLst/>
          </a:prstGeom>
          <a:noFill/>
          <a:ln w="12700" cap="sq">
            <a:noFill/>
            <a:miter lim="800000"/>
            <a:headEnd type="none" w="sm" len="sm"/>
            <a:tailEnd type="none" w="sm" len="sm"/>
          </a:ln>
        </p:spPr>
        <p:txBody>
          <a:bodyPr>
            <a:spAutoFit/>
          </a:bodyPr>
          <a:lstStyle/>
          <a:p>
            <a:pPr>
              <a:spcBef>
                <a:spcPct val="50000"/>
              </a:spcBef>
            </a:pPr>
            <a:r>
              <a:rPr lang="zh-CN" altLang="en-US"/>
              <a:t>递归过程</a:t>
            </a:r>
          </a:p>
        </p:txBody>
      </p:sp>
      <p:sp>
        <p:nvSpPr>
          <p:cNvPr id="5127" name="Line 7"/>
          <p:cNvSpPr>
            <a:spLocks noChangeShapeType="1"/>
          </p:cNvSpPr>
          <p:nvPr/>
        </p:nvSpPr>
        <p:spPr bwMode="auto">
          <a:xfrm flipH="1">
            <a:off x="1492250" y="5435600"/>
            <a:ext cx="5746750" cy="0"/>
          </a:xfrm>
          <a:prstGeom prst="line">
            <a:avLst/>
          </a:prstGeom>
          <a:noFill/>
          <a:ln w="57150" cap="sq">
            <a:solidFill>
              <a:schemeClr val="tx1"/>
            </a:solidFill>
            <a:round/>
            <a:headEnd type="none" w="sm" len="sm"/>
            <a:tailEnd type="triangle" w="med" len="med"/>
          </a:ln>
        </p:spPr>
        <p:txBody>
          <a:bodyPr wrap="none"/>
          <a:lstStyle/>
          <a:p>
            <a:endParaRPr lang="zh-CN" altLang="en-US"/>
          </a:p>
        </p:txBody>
      </p:sp>
      <p:sp>
        <p:nvSpPr>
          <p:cNvPr id="5128" name="Text Box 8"/>
          <p:cNvSpPr txBox="1">
            <a:spLocks noChangeArrowheads="1"/>
          </p:cNvSpPr>
          <p:nvPr/>
        </p:nvSpPr>
        <p:spPr bwMode="auto">
          <a:xfrm>
            <a:off x="3644900" y="5808663"/>
            <a:ext cx="1801813" cy="519112"/>
          </a:xfrm>
          <a:prstGeom prst="rect">
            <a:avLst/>
          </a:prstGeom>
          <a:noFill/>
          <a:ln w="12700" cap="sq">
            <a:noFill/>
            <a:miter lim="800000"/>
            <a:headEnd type="none" w="sm" len="sm"/>
            <a:tailEnd type="none" w="sm" len="sm"/>
          </a:ln>
        </p:spPr>
        <p:txBody>
          <a:bodyPr>
            <a:spAutoFit/>
          </a:bodyPr>
          <a:lstStyle/>
          <a:p>
            <a:pPr>
              <a:spcBef>
                <a:spcPct val="50000"/>
              </a:spcBef>
            </a:pPr>
            <a:r>
              <a:rPr lang="zh-CN" altLang="en-US"/>
              <a:t>回溯</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9154" name="Rectangle 2"/>
          <p:cNvSpPr>
            <a:spLocks noGrp="1" noChangeArrowheads="1"/>
          </p:cNvSpPr>
          <p:nvPr>
            <p:ph type="title"/>
          </p:nvPr>
        </p:nvSpPr>
        <p:spPr/>
        <p:txBody>
          <a:bodyPr/>
          <a:lstStyle/>
          <a:p>
            <a:pPr eaLnBrk="1" hangingPunct="1">
              <a:defRPr/>
            </a:pPr>
            <a:r>
              <a:rPr lang="zh-CN" altLang="en-US" smtClean="0">
                <a:latin typeface="Times New Roman" pitchFamily="18" charset="0"/>
              </a:rPr>
              <a:t>简单应用</a:t>
            </a:r>
            <a:r>
              <a:rPr lang="en-US" altLang="zh-CN" smtClean="0">
                <a:latin typeface="Times New Roman" pitchFamily="18" charset="0"/>
              </a:rPr>
              <a:t>——</a:t>
            </a:r>
            <a:r>
              <a:rPr lang="zh-CN" altLang="en-US" smtClean="0">
                <a:latin typeface="Times New Roman" pitchFamily="18" charset="0"/>
              </a:rPr>
              <a:t>求</a:t>
            </a:r>
            <a:r>
              <a:rPr lang="en-US" altLang="zh-CN" smtClean="0"/>
              <a:t>n</a:t>
            </a:r>
            <a:r>
              <a:rPr lang="zh-CN" altLang="en-US" smtClean="0">
                <a:latin typeface="Times New Roman" pitchFamily="18" charset="0"/>
              </a:rPr>
              <a:t>的</a:t>
            </a:r>
            <a:r>
              <a:rPr lang="en-US" altLang="zh-CN" smtClean="0"/>
              <a:t>k</a:t>
            </a:r>
            <a:r>
              <a:rPr lang="zh-CN" altLang="en-US" smtClean="0">
                <a:latin typeface="Times New Roman" pitchFamily="18" charset="0"/>
              </a:rPr>
              <a:t>次幂</a:t>
            </a:r>
          </a:p>
        </p:txBody>
      </p:sp>
      <p:sp>
        <p:nvSpPr>
          <p:cNvPr id="80899" name="Rectangle 3"/>
          <p:cNvSpPr>
            <a:spLocks noGrp="1" noChangeArrowheads="1"/>
          </p:cNvSpPr>
          <p:nvPr>
            <p:ph type="body" idx="1"/>
          </p:nvPr>
        </p:nvSpPr>
        <p:spPr/>
        <p:txBody>
          <a:bodyPr/>
          <a:lstStyle/>
          <a:p>
            <a:pPr algn="just" eaLnBrk="1" hangingPunct="1">
              <a:buNone/>
            </a:pPr>
            <a:r>
              <a:rPr lang="en-US" altLang="zh-CN" sz="2800" dirty="0" err="1" smtClean="0"/>
              <a:t>int</a:t>
            </a:r>
            <a:r>
              <a:rPr lang="en-US" altLang="zh-CN" sz="2800" dirty="0" smtClean="0"/>
              <a:t> </a:t>
            </a:r>
            <a:r>
              <a:rPr lang="en-US" altLang="zh-CN" sz="2800" dirty="0" err="1" smtClean="0"/>
              <a:t>RaiseIntToPower</a:t>
            </a:r>
            <a:r>
              <a:rPr lang="en-US" altLang="zh-CN" sz="2800" dirty="0" smtClean="0"/>
              <a:t>(</a:t>
            </a:r>
            <a:r>
              <a:rPr lang="en-US" altLang="zh-CN" sz="2800" dirty="0" err="1" smtClean="0"/>
              <a:t>int</a:t>
            </a:r>
            <a:r>
              <a:rPr lang="en-US" altLang="zh-CN" sz="2800" dirty="0" smtClean="0"/>
              <a:t> n, </a:t>
            </a:r>
            <a:r>
              <a:rPr lang="en-US" altLang="zh-CN" sz="2800" dirty="0" err="1" smtClean="0"/>
              <a:t>int</a:t>
            </a:r>
            <a:r>
              <a:rPr lang="en-US" altLang="zh-CN" sz="2800" dirty="0" smtClean="0"/>
              <a:t> k)</a:t>
            </a:r>
          </a:p>
          <a:p>
            <a:pPr algn="just" eaLnBrk="1" hangingPunct="1">
              <a:buNone/>
            </a:pPr>
            <a:r>
              <a:rPr lang="en-US" altLang="zh-CN" sz="2800" dirty="0" smtClean="0"/>
              <a:t>{ if  (k == 0) </a:t>
            </a:r>
          </a:p>
          <a:p>
            <a:pPr algn="just" eaLnBrk="1" hangingPunct="1">
              <a:buNone/>
            </a:pPr>
            <a:r>
              <a:rPr lang="en-US" altLang="zh-CN" sz="2800" dirty="0" smtClean="0"/>
              <a:t>      return(1);</a:t>
            </a:r>
          </a:p>
          <a:p>
            <a:pPr algn="just" eaLnBrk="1" hangingPunct="1">
              <a:buNone/>
            </a:pPr>
            <a:r>
              <a:rPr lang="en-US" altLang="zh-CN" sz="2800" dirty="0" smtClean="0"/>
              <a:t>   else </a:t>
            </a:r>
          </a:p>
          <a:p>
            <a:pPr algn="just" eaLnBrk="1" hangingPunct="1">
              <a:buNone/>
            </a:pPr>
            <a:r>
              <a:rPr lang="en-US" altLang="zh-CN" sz="2800" dirty="0" smtClean="0"/>
              <a:t>      return( n * </a:t>
            </a:r>
            <a:r>
              <a:rPr lang="en-US" altLang="zh-CN" sz="2800" dirty="0" err="1" smtClean="0"/>
              <a:t>RaiseIntToPower</a:t>
            </a:r>
            <a:r>
              <a:rPr lang="en-US" altLang="zh-CN" sz="2800" dirty="0" smtClean="0"/>
              <a:t>( n, k - 1));</a:t>
            </a:r>
          </a:p>
          <a:p>
            <a:pPr eaLnBrk="1" hangingPunct="1">
              <a:buNone/>
            </a:pPr>
            <a:r>
              <a:rPr lang="en-US" altLang="zh-CN" sz="2800" dirty="0" smtClean="0"/>
              <a:t>  }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42" name="Rectangle 2"/>
          <p:cNvSpPr>
            <a:spLocks noGrp="1" noChangeArrowheads="1"/>
          </p:cNvSpPr>
          <p:nvPr>
            <p:ph type="title"/>
          </p:nvPr>
        </p:nvSpPr>
        <p:spPr/>
        <p:txBody>
          <a:bodyPr/>
          <a:lstStyle/>
          <a:p>
            <a:pPr eaLnBrk="1" hangingPunct="1">
              <a:defRPr/>
            </a:pPr>
            <a:r>
              <a:rPr lang="zh-CN" altLang="en-US" smtClean="0">
                <a:effectLst/>
              </a:rPr>
              <a:t>递归与迭代的选择</a:t>
            </a:r>
            <a:endParaRPr lang="zh-CN" altLang="en-US" smtClean="0"/>
          </a:p>
        </p:txBody>
      </p:sp>
      <p:sp>
        <p:nvSpPr>
          <p:cNvPr id="81923" name="Rectangle 3"/>
          <p:cNvSpPr>
            <a:spLocks noGrp="1" noChangeArrowheads="1"/>
          </p:cNvSpPr>
          <p:nvPr>
            <p:ph type="body" idx="1"/>
          </p:nvPr>
        </p:nvSpPr>
        <p:spPr/>
        <p:txBody>
          <a:bodyPr/>
          <a:lstStyle/>
          <a:p>
            <a:pPr eaLnBrk="1" hangingPunct="1">
              <a:lnSpc>
                <a:spcPct val="140000"/>
              </a:lnSpc>
            </a:pPr>
            <a:r>
              <a:rPr lang="zh-CN" altLang="en-US" smtClean="0"/>
              <a:t>对于大多数常用的递归都有等价的迭代程序。究竟使用哪一种，凭你的经验选择。</a:t>
            </a:r>
          </a:p>
          <a:p>
            <a:pPr eaLnBrk="1" hangingPunct="1">
              <a:lnSpc>
                <a:spcPct val="140000"/>
              </a:lnSpc>
            </a:pPr>
            <a:r>
              <a:rPr lang="zh-CN" altLang="en-US" smtClean="0"/>
              <a:t>迭代程序复杂，但效率高。</a:t>
            </a:r>
          </a:p>
          <a:p>
            <a:pPr eaLnBrk="1" hangingPunct="1">
              <a:lnSpc>
                <a:spcPct val="140000"/>
              </a:lnSpc>
            </a:pPr>
            <a:r>
              <a:rPr lang="zh-CN" altLang="en-US" smtClean="0"/>
              <a:t>递归程序逻辑清晰，但往往效率较低。</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z="4000" smtClean="0">
                <a:effectLst/>
                <a:latin typeface="Times New Roman" pitchFamily="18" charset="0"/>
              </a:rPr>
              <a:t>函数举例</a:t>
            </a:r>
            <a:r>
              <a:rPr lang="en-US" altLang="zh-CN" sz="4000" smtClean="0">
                <a:effectLst/>
                <a:latin typeface="Times New Roman" pitchFamily="18" charset="0"/>
              </a:rPr>
              <a:t>—</a:t>
            </a:r>
            <a:br>
              <a:rPr lang="en-US" altLang="zh-CN" sz="4000" smtClean="0">
                <a:effectLst/>
                <a:latin typeface="Times New Roman" pitchFamily="18" charset="0"/>
              </a:rPr>
            </a:br>
            <a:r>
              <a:rPr lang="zh-CN" altLang="en-US" sz="3200" smtClean="0">
                <a:effectLst/>
                <a:latin typeface="黑体" pitchFamily="49" charset="-122"/>
              </a:rPr>
              <a:t>无参数、无返回值的函数</a:t>
            </a:r>
            <a:r>
              <a:rPr lang="zh-CN" altLang="en-US" sz="4000" b="0" smtClean="0">
                <a:effectLst/>
                <a:latin typeface="黑体" pitchFamily="49" charset="-122"/>
              </a:rPr>
              <a:t> </a:t>
            </a:r>
          </a:p>
        </p:txBody>
      </p:sp>
      <p:sp>
        <p:nvSpPr>
          <p:cNvPr id="13315" name="Rectangle 3"/>
          <p:cNvSpPr>
            <a:spLocks noGrp="1" noChangeArrowheads="1"/>
          </p:cNvSpPr>
          <p:nvPr>
            <p:ph type="body" idx="1"/>
          </p:nvPr>
        </p:nvSpPr>
        <p:spPr>
          <a:xfrm>
            <a:off x="954088" y="2339975"/>
            <a:ext cx="7504112" cy="773113"/>
          </a:xfrm>
        </p:spPr>
        <p:txBody>
          <a:bodyPr/>
          <a:lstStyle/>
          <a:p>
            <a:pPr eaLnBrk="1" hangingPunct="1"/>
            <a:r>
              <a:rPr lang="zh-CN" altLang="en-US" sz="2400" smtClean="0"/>
              <a:t>打印一个由五行组成的三角形</a:t>
            </a:r>
          </a:p>
        </p:txBody>
      </p:sp>
      <p:sp>
        <p:nvSpPr>
          <p:cNvPr id="13316" name="Rectangle 4"/>
          <p:cNvSpPr>
            <a:spLocks noChangeArrowheads="1"/>
          </p:cNvSpPr>
          <p:nvPr/>
        </p:nvSpPr>
        <p:spPr bwMode="auto">
          <a:xfrm>
            <a:off x="1219200" y="3600450"/>
            <a:ext cx="2819400" cy="1917700"/>
          </a:xfrm>
          <a:prstGeom prst="rect">
            <a:avLst/>
          </a:prstGeom>
          <a:noFill/>
          <a:ln w="9525">
            <a:noFill/>
            <a:miter lim="800000"/>
            <a:headEnd/>
            <a:tailEnd/>
          </a:ln>
        </p:spPr>
        <p:txBody>
          <a:bodyPr>
            <a:spAutoFit/>
          </a:bodyPr>
          <a:lstStyle/>
          <a:p>
            <a:pPr algn="just"/>
            <a:r>
              <a:rPr lang="en-US" altLang="zh-CN" sz="1200">
                <a:latin typeface="Times New Roman" pitchFamily="18" charset="0"/>
                <a:ea typeface="楷体_GB2312" pitchFamily="49" charset="-122"/>
              </a:rPr>
              <a:t>                        </a:t>
            </a:r>
            <a:r>
              <a:rPr lang="en-US" altLang="zh-CN" sz="2400" b="1">
                <a:latin typeface="Times New Roman" pitchFamily="18" charset="0"/>
                <a:ea typeface="楷体_GB2312" pitchFamily="49" charset="-122"/>
              </a:rPr>
              <a:t>*</a:t>
            </a:r>
          </a:p>
          <a:p>
            <a:pPr algn="just" eaLnBrk="0" hangingPunct="0"/>
            <a:r>
              <a:rPr lang="en-US" altLang="zh-CN" sz="2400" b="1">
                <a:latin typeface="Times New Roman" pitchFamily="18" charset="0"/>
                <a:ea typeface="楷体_GB2312" pitchFamily="49" charset="-122"/>
              </a:rPr>
              <a:t>          ***</a:t>
            </a:r>
          </a:p>
          <a:p>
            <a:pPr algn="just" eaLnBrk="0" hangingPunct="0"/>
            <a:r>
              <a:rPr lang="en-US" altLang="zh-CN" sz="2400" b="1">
                <a:latin typeface="Times New Roman" pitchFamily="18" charset="0"/>
                <a:ea typeface="楷体_GB2312" pitchFamily="49" charset="-122"/>
              </a:rPr>
              <a:t>         *****</a:t>
            </a:r>
          </a:p>
          <a:p>
            <a:pPr algn="just" eaLnBrk="0" hangingPunct="0"/>
            <a:r>
              <a:rPr lang="en-US" altLang="zh-CN" sz="2400" b="1">
                <a:latin typeface="Times New Roman" pitchFamily="18" charset="0"/>
                <a:ea typeface="楷体_GB2312" pitchFamily="49" charset="-122"/>
              </a:rPr>
              <a:t>       *******</a:t>
            </a:r>
          </a:p>
          <a:p>
            <a:pPr eaLnBrk="0" hangingPunct="0"/>
            <a:r>
              <a:rPr lang="en-US" altLang="zh-CN" sz="2400">
                <a:latin typeface="Times New Roman" pitchFamily="18" charset="0"/>
                <a:ea typeface="宋体" pitchFamily="2" charset="-122"/>
              </a:rPr>
              <a:t>     </a:t>
            </a:r>
            <a:r>
              <a:rPr lang="en-US" altLang="zh-CN" sz="2400" b="1">
                <a:latin typeface="Times New Roman" pitchFamily="18" charset="0"/>
                <a:ea typeface="楷体_GB2312" pitchFamily="49" charset="-122"/>
              </a:rPr>
              <a:t>*********</a:t>
            </a:r>
          </a:p>
        </p:txBody>
      </p:sp>
      <p:sp>
        <p:nvSpPr>
          <p:cNvPr id="13317" name="Rectangle 5"/>
          <p:cNvSpPr>
            <a:spLocks noChangeArrowheads="1"/>
          </p:cNvSpPr>
          <p:nvPr/>
        </p:nvSpPr>
        <p:spPr bwMode="auto">
          <a:xfrm>
            <a:off x="4038600" y="3362325"/>
            <a:ext cx="3810000" cy="3013075"/>
          </a:xfrm>
          <a:prstGeom prst="rect">
            <a:avLst/>
          </a:prstGeom>
          <a:noFill/>
          <a:ln w="9525">
            <a:noFill/>
            <a:miter lim="800000"/>
            <a:headEnd/>
            <a:tailEnd/>
          </a:ln>
        </p:spPr>
        <p:txBody>
          <a:bodyPr>
            <a:spAutoFit/>
          </a:bodyPr>
          <a:lstStyle/>
          <a:p>
            <a:pPr algn="just"/>
            <a:r>
              <a:rPr lang="en-US" altLang="zh-CN" sz="2400" b="1">
                <a:latin typeface="Times New Roman" pitchFamily="18" charset="0"/>
                <a:ea typeface="楷体_GB2312" pitchFamily="49" charset="-122"/>
              </a:rPr>
              <a:t>void  printstar()</a:t>
            </a:r>
          </a:p>
          <a:p>
            <a:pPr algn="just" eaLnBrk="0" hangingPunct="0"/>
            <a:r>
              <a:rPr lang="en-US" altLang="zh-CN" sz="2400" b="1">
                <a:latin typeface="Times New Roman" pitchFamily="18" charset="0"/>
                <a:ea typeface="楷体_GB2312" pitchFamily="49" charset="-122"/>
              </a:rPr>
              <a:t>{</a:t>
            </a:r>
          </a:p>
          <a:p>
            <a:pPr algn="just" eaLnBrk="0" hangingPunct="0"/>
            <a:r>
              <a:rPr lang="en-US" altLang="zh-CN" sz="2400" b="1">
                <a:latin typeface="Times New Roman" pitchFamily="18" charset="0"/>
                <a:ea typeface="楷体_GB2312" pitchFamily="49" charset="-122"/>
              </a:rPr>
              <a:t> cout &lt;&lt; “    *\n”;</a:t>
            </a:r>
          </a:p>
          <a:p>
            <a:pPr algn="just" eaLnBrk="0" hangingPunct="0"/>
            <a:r>
              <a:rPr lang="en-US" altLang="zh-CN" sz="2400" b="1">
                <a:latin typeface="Times New Roman" pitchFamily="18" charset="0"/>
                <a:ea typeface="楷体_GB2312" pitchFamily="49" charset="-122"/>
              </a:rPr>
              <a:t> cout &lt;&lt; “   ***\n”;</a:t>
            </a:r>
          </a:p>
          <a:p>
            <a:pPr algn="just" eaLnBrk="0" hangingPunct="0"/>
            <a:r>
              <a:rPr lang="en-US" altLang="zh-CN" sz="2400" b="1">
                <a:latin typeface="Times New Roman" pitchFamily="18" charset="0"/>
                <a:ea typeface="楷体_GB2312" pitchFamily="49" charset="-122"/>
              </a:rPr>
              <a:t> cout &lt;&lt; “  *****\n”;</a:t>
            </a:r>
          </a:p>
          <a:p>
            <a:pPr algn="just" eaLnBrk="0" hangingPunct="0"/>
            <a:r>
              <a:rPr lang="en-US" altLang="zh-CN" sz="2400" b="1">
                <a:latin typeface="Times New Roman" pitchFamily="18" charset="0"/>
                <a:ea typeface="楷体_GB2312" pitchFamily="49" charset="-122"/>
              </a:rPr>
              <a:t> cout &lt;&lt; “ ********\n”;</a:t>
            </a:r>
          </a:p>
          <a:p>
            <a:pPr algn="just" eaLnBrk="0" hangingPunct="0"/>
            <a:r>
              <a:rPr lang="en-US" altLang="zh-CN" sz="2400" b="1">
                <a:latin typeface="Times New Roman" pitchFamily="18" charset="0"/>
                <a:ea typeface="楷体_GB2312" pitchFamily="49" charset="-122"/>
              </a:rPr>
              <a:t> cout &lt;&lt; “**********\n”;</a:t>
            </a:r>
          </a:p>
          <a:p>
            <a:pPr eaLnBrk="0" hangingPunct="0"/>
            <a:r>
              <a:rPr lang="en-US" altLang="zh-CN" sz="2400" b="1">
                <a:latin typeface="Times New Roman" pitchFamily="18" charset="0"/>
                <a:ea typeface="宋体" pitchFamily="2" charset="-122"/>
              </a:rPr>
              <a: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85800" y="228600"/>
            <a:ext cx="7772400" cy="762000"/>
          </a:xfrm>
        </p:spPr>
        <p:txBody>
          <a:bodyPr/>
          <a:lstStyle/>
          <a:p>
            <a:pPr eaLnBrk="1" hangingPunct="1"/>
            <a:r>
              <a:rPr lang="en-US" altLang="zh-CN" sz="4000" smtClean="0">
                <a:effectLst/>
                <a:latin typeface="Times New Roman" pitchFamily="18" charset="0"/>
                <a:ea typeface="楷体_GB2312" pitchFamily="49" charset="-122"/>
              </a:rPr>
              <a:t>Fibonacci</a:t>
            </a:r>
            <a:r>
              <a:rPr lang="zh-CN" altLang="en-US" sz="4000" smtClean="0">
                <a:effectLst/>
                <a:latin typeface="Times New Roman" pitchFamily="18" charset="0"/>
                <a:ea typeface="楷体_GB2312" pitchFamily="49" charset="-122"/>
              </a:rPr>
              <a:t>函数</a:t>
            </a:r>
          </a:p>
        </p:txBody>
      </p:sp>
      <p:grpSp>
        <p:nvGrpSpPr>
          <p:cNvPr id="6148" name="Group 3"/>
          <p:cNvGrpSpPr>
            <a:grpSpLocks/>
          </p:cNvGrpSpPr>
          <p:nvPr/>
        </p:nvGrpSpPr>
        <p:grpSpPr bwMode="auto">
          <a:xfrm>
            <a:off x="990600" y="1244600"/>
            <a:ext cx="750888" cy="1289050"/>
            <a:chOff x="-3" y="-3"/>
            <a:chExt cx="473" cy="812"/>
          </a:xfrm>
        </p:grpSpPr>
        <p:grpSp>
          <p:nvGrpSpPr>
            <p:cNvPr id="6204" name="Group 4"/>
            <p:cNvGrpSpPr>
              <a:grpSpLocks/>
            </p:cNvGrpSpPr>
            <p:nvPr/>
          </p:nvGrpSpPr>
          <p:grpSpPr bwMode="auto">
            <a:xfrm>
              <a:off x="0" y="0"/>
              <a:ext cx="467" cy="806"/>
              <a:chOff x="0" y="0"/>
              <a:chExt cx="467" cy="806"/>
            </a:xfrm>
          </p:grpSpPr>
          <p:grpSp>
            <p:nvGrpSpPr>
              <p:cNvPr id="6206" name="Group 5"/>
              <p:cNvGrpSpPr>
                <a:grpSpLocks/>
              </p:cNvGrpSpPr>
              <p:nvPr/>
            </p:nvGrpSpPr>
            <p:grpSpPr bwMode="auto">
              <a:xfrm>
                <a:off x="0" y="0"/>
                <a:ext cx="467" cy="403"/>
                <a:chOff x="0" y="0"/>
                <a:chExt cx="467" cy="403"/>
              </a:xfrm>
            </p:grpSpPr>
            <p:sp>
              <p:nvSpPr>
                <p:cNvPr id="6210" name="Rectangle 6"/>
                <p:cNvSpPr>
                  <a:spLocks noChangeArrowheads="1"/>
                </p:cNvSpPr>
                <p:nvPr/>
              </p:nvSpPr>
              <p:spPr bwMode="auto">
                <a:xfrm>
                  <a:off x="43" y="0"/>
                  <a:ext cx="381"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0</a:t>
                  </a:r>
                </a:p>
                <a:p>
                  <a:pPr algn="ctr" eaLnBrk="0" hangingPunct="0"/>
                  <a:endParaRPr lang="en-US" altLang="zh-CN" sz="2400" b="1">
                    <a:latin typeface="Times New Roman" pitchFamily="18" charset="0"/>
                    <a:ea typeface="宋体" pitchFamily="2" charset="-122"/>
                  </a:endParaRPr>
                </a:p>
              </p:txBody>
            </p:sp>
            <p:sp>
              <p:nvSpPr>
                <p:cNvPr id="6211" name="Rectangle 7"/>
                <p:cNvSpPr>
                  <a:spLocks noChangeArrowheads="1"/>
                </p:cNvSpPr>
                <p:nvPr/>
              </p:nvSpPr>
              <p:spPr bwMode="auto">
                <a:xfrm>
                  <a:off x="0" y="0"/>
                  <a:ext cx="467" cy="403"/>
                </a:xfrm>
                <a:prstGeom prst="rect">
                  <a:avLst/>
                </a:prstGeom>
                <a:noFill/>
                <a:ln w="7">
                  <a:solidFill>
                    <a:srgbClr val="A0A0A0"/>
                  </a:solidFill>
                  <a:miter lim="800000"/>
                  <a:headEnd/>
                  <a:tailEnd/>
                </a:ln>
              </p:spPr>
              <p:txBody>
                <a:bodyPr/>
                <a:lstStyle/>
                <a:p>
                  <a:endParaRPr lang="zh-CN" altLang="en-US"/>
                </a:p>
              </p:txBody>
            </p:sp>
          </p:grpSp>
          <p:grpSp>
            <p:nvGrpSpPr>
              <p:cNvPr id="6207" name="Group 8"/>
              <p:cNvGrpSpPr>
                <a:grpSpLocks/>
              </p:cNvGrpSpPr>
              <p:nvPr/>
            </p:nvGrpSpPr>
            <p:grpSpPr bwMode="auto">
              <a:xfrm>
                <a:off x="0" y="403"/>
                <a:ext cx="467" cy="403"/>
                <a:chOff x="0" y="403"/>
                <a:chExt cx="467" cy="403"/>
              </a:xfrm>
            </p:grpSpPr>
            <p:sp>
              <p:nvSpPr>
                <p:cNvPr id="6208" name="Rectangle 9"/>
                <p:cNvSpPr>
                  <a:spLocks noChangeArrowheads="1"/>
                </p:cNvSpPr>
                <p:nvPr/>
              </p:nvSpPr>
              <p:spPr bwMode="auto">
                <a:xfrm>
                  <a:off x="43" y="403"/>
                  <a:ext cx="381"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0</a:t>
                  </a:r>
                </a:p>
                <a:p>
                  <a:pPr algn="ctr" eaLnBrk="0" hangingPunct="0"/>
                  <a:endParaRPr lang="en-US" altLang="zh-CN" sz="2400" b="1">
                    <a:latin typeface="Times New Roman" pitchFamily="18" charset="0"/>
                    <a:ea typeface="宋体" pitchFamily="2" charset="-122"/>
                  </a:endParaRPr>
                </a:p>
              </p:txBody>
            </p:sp>
            <p:sp>
              <p:nvSpPr>
                <p:cNvPr id="6209" name="Rectangle 10"/>
                <p:cNvSpPr>
                  <a:spLocks noChangeArrowheads="1"/>
                </p:cNvSpPr>
                <p:nvPr/>
              </p:nvSpPr>
              <p:spPr bwMode="auto">
                <a:xfrm>
                  <a:off x="0" y="403"/>
                  <a:ext cx="467" cy="403"/>
                </a:xfrm>
                <a:prstGeom prst="rect">
                  <a:avLst/>
                </a:prstGeom>
                <a:noFill/>
                <a:ln w="7">
                  <a:solidFill>
                    <a:srgbClr val="A0A0A0"/>
                  </a:solidFill>
                  <a:miter lim="800000"/>
                  <a:headEnd/>
                  <a:tailEnd/>
                </a:ln>
              </p:spPr>
              <p:txBody>
                <a:bodyPr/>
                <a:lstStyle/>
                <a:p>
                  <a:endParaRPr lang="zh-CN" altLang="en-US"/>
                </a:p>
              </p:txBody>
            </p:sp>
          </p:grpSp>
        </p:grpSp>
        <p:sp>
          <p:nvSpPr>
            <p:cNvPr id="6205" name="Rectangle 11"/>
            <p:cNvSpPr>
              <a:spLocks noChangeArrowheads="1"/>
            </p:cNvSpPr>
            <p:nvPr/>
          </p:nvSpPr>
          <p:spPr bwMode="auto">
            <a:xfrm>
              <a:off x="-3" y="-3"/>
              <a:ext cx="473" cy="812"/>
            </a:xfrm>
            <a:prstGeom prst="rect">
              <a:avLst/>
            </a:prstGeom>
            <a:noFill/>
            <a:ln w="9525">
              <a:solidFill>
                <a:srgbClr val="A0A0A0"/>
              </a:solidFill>
              <a:miter lim="800000"/>
              <a:headEnd/>
              <a:tailEnd/>
            </a:ln>
          </p:spPr>
          <p:txBody>
            <a:bodyPr/>
            <a:lstStyle/>
            <a:p>
              <a:endParaRPr lang="zh-CN" altLang="en-US"/>
            </a:p>
          </p:txBody>
        </p:sp>
      </p:grpSp>
      <p:grpSp>
        <p:nvGrpSpPr>
          <p:cNvPr id="6149" name="Group 12"/>
          <p:cNvGrpSpPr>
            <a:grpSpLocks/>
          </p:cNvGrpSpPr>
          <p:nvPr/>
        </p:nvGrpSpPr>
        <p:grpSpPr bwMode="auto">
          <a:xfrm>
            <a:off x="1752600" y="1244600"/>
            <a:ext cx="750888" cy="1289050"/>
            <a:chOff x="-3" y="-3"/>
            <a:chExt cx="473" cy="812"/>
          </a:xfrm>
        </p:grpSpPr>
        <p:grpSp>
          <p:nvGrpSpPr>
            <p:cNvPr id="6196" name="Group 13"/>
            <p:cNvGrpSpPr>
              <a:grpSpLocks/>
            </p:cNvGrpSpPr>
            <p:nvPr/>
          </p:nvGrpSpPr>
          <p:grpSpPr bwMode="auto">
            <a:xfrm>
              <a:off x="0" y="0"/>
              <a:ext cx="467" cy="806"/>
              <a:chOff x="0" y="0"/>
              <a:chExt cx="467" cy="806"/>
            </a:xfrm>
          </p:grpSpPr>
          <p:grpSp>
            <p:nvGrpSpPr>
              <p:cNvPr id="6198" name="Group 14"/>
              <p:cNvGrpSpPr>
                <a:grpSpLocks/>
              </p:cNvGrpSpPr>
              <p:nvPr/>
            </p:nvGrpSpPr>
            <p:grpSpPr bwMode="auto">
              <a:xfrm>
                <a:off x="0" y="0"/>
                <a:ext cx="467" cy="403"/>
                <a:chOff x="0" y="0"/>
                <a:chExt cx="467" cy="403"/>
              </a:xfrm>
            </p:grpSpPr>
            <p:sp>
              <p:nvSpPr>
                <p:cNvPr id="6202" name="Rectangle 15"/>
                <p:cNvSpPr>
                  <a:spLocks noChangeArrowheads="1"/>
                </p:cNvSpPr>
                <p:nvPr/>
              </p:nvSpPr>
              <p:spPr bwMode="auto">
                <a:xfrm>
                  <a:off x="43" y="0"/>
                  <a:ext cx="381"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1</a:t>
                  </a:r>
                </a:p>
                <a:p>
                  <a:pPr algn="ctr" eaLnBrk="0" hangingPunct="0"/>
                  <a:endParaRPr lang="en-US" altLang="zh-CN" sz="2400" b="1">
                    <a:latin typeface="Times New Roman" pitchFamily="18" charset="0"/>
                    <a:ea typeface="宋体" pitchFamily="2" charset="-122"/>
                  </a:endParaRPr>
                </a:p>
              </p:txBody>
            </p:sp>
            <p:sp>
              <p:nvSpPr>
                <p:cNvPr id="6203" name="Rectangle 16"/>
                <p:cNvSpPr>
                  <a:spLocks noChangeArrowheads="1"/>
                </p:cNvSpPr>
                <p:nvPr/>
              </p:nvSpPr>
              <p:spPr bwMode="auto">
                <a:xfrm>
                  <a:off x="0" y="0"/>
                  <a:ext cx="467" cy="403"/>
                </a:xfrm>
                <a:prstGeom prst="rect">
                  <a:avLst/>
                </a:prstGeom>
                <a:noFill/>
                <a:ln w="7">
                  <a:solidFill>
                    <a:srgbClr val="A0A0A0"/>
                  </a:solidFill>
                  <a:miter lim="800000"/>
                  <a:headEnd/>
                  <a:tailEnd/>
                </a:ln>
              </p:spPr>
              <p:txBody>
                <a:bodyPr/>
                <a:lstStyle/>
                <a:p>
                  <a:endParaRPr lang="zh-CN" altLang="en-US"/>
                </a:p>
              </p:txBody>
            </p:sp>
          </p:grpSp>
          <p:grpSp>
            <p:nvGrpSpPr>
              <p:cNvPr id="6199" name="Group 17"/>
              <p:cNvGrpSpPr>
                <a:grpSpLocks/>
              </p:cNvGrpSpPr>
              <p:nvPr/>
            </p:nvGrpSpPr>
            <p:grpSpPr bwMode="auto">
              <a:xfrm>
                <a:off x="0" y="403"/>
                <a:ext cx="467" cy="403"/>
                <a:chOff x="0" y="403"/>
                <a:chExt cx="467" cy="403"/>
              </a:xfrm>
            </p:grpSpPr>
            <p:sp>
              <p:nvSpPr>
                <p:cNvPr id="6200" name="Rectangle 18"/>
                <p:cNvSpPr>
                  <a:spLocks noChangeArrowheads="1"/>
                </p:cNvSpPr>
                <p:nvPr/>
              </p:nvSpPr>
              <p:spPr bwMode="auto">
                <a:xfrm>
                  <a:off x="43" y="403"/>
                  <a:ext cx="381"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1</a:t>
                  </a:r>
                </a:p>
                <a:p>
                  <a:pPr algn="ctr" eaLnBrk="0" hangingPunct="0"/>
                  <a:endParaRPr lang="en-US" altLang="zh-CN" sz="2400" b="1">
                    <a:latin typeface="Times New Roman" pitchFamily="18" charset="0"/>
                    <a:ea typeface="宋体" pitchFamily="2" charset="-122"/>
                  </a:endParaRPr>
                </a:p>
              </p:txBody>
            </p:sp>
            <p:sp>
              <p:nvSpPr>
                <p:cNvPr id="6201" name="Rectangle 19"/>
                <p:cNvSpPr>
                  <a:spLocks noChangeArrowheads="1"/>
                </p:cNvSpPr>
                <p:nvPr/>
              </p:nvSpPr>
              <p:spPr bwMode="auto">
                <a:xfrm>
                  <a:off x="0" y="403"/>
                  <a:ext cx="467" cy="403"/>
                </a:xfrm>
                <a:prstGeom prst="rect">
                  <a:avLst/>
                </a:prstGeom>
                <a:noFill/>
                <a:ln w="7">
                  <a:solidFill>
                    <a:srgbClr val="A0A0A0"/>
                  </a:solidFill>
                  <a:miter lim="800000"/>
                  <a:headEnd/>
                  <a:tailEnd/>
                </a:ln>
              </p:spPr>
              <p:txBody>
                <a:bodyPr/>
                <a:lstStyle/>
                <a:p>
                  <a:endParaRPr lang="zh-CN" altLang="en-US"/>
                </a:p>
              </p:txBody>
            </p:sp>
          </p:grpSp>
        </p:grpSp>
        <p:sp>
          <p:nvSpPr>
            <p:cNvPr id="6197" name="Rectangle 20"/>
            <p:cNvSpPr>
              <a:spLocks noChangeArrowheads="1"/>
            </p:cNvSpPr>
            <p:nvPr/>
          </p:nvSpPr>
          <p:spPr bwMode="auto">
            <a:xfrm>
              <a:off x="-3" y="-3"/>
              <a:ext cx="473" cy="812"/>
            </a:xfrm>
            <a:prstGeom prst="rect">
              <a:avLst/>
            </a:prstGeom>
            <a:noFill/>
            <a:ln w="9525">
              <a:solidFill>
                <a:srgbClr val="A0A0A0"/>
              </a:solidFill>
              <a:miter lim="800000"/>
              <a:headEnd/>
              <a:tailEnd/>
            </a:ln>
          </p:spPr>
          <p:txBody>
            <a:bodyPr/>
            <a:lstStyle/>
            <a:p>
              <a:endParaRPr lang="zh-CN" altLang="en-US"/>
            </a:p>
          </p:txBody>
        </p:sp>
      </p:grpSp>
      <p:grpSp>
        <p:nvGrpSpPr>
          <p:cNvPr id="6150" name="Group 21"/>
          <p:cNvGrpSpPr>
            <a:grpSpLocks/>
          </p:cNvGrpSpPr>
          <p:nvPr/>
        </p:nvGrpSpPr>
        <p:grpSpPr bwMode="auto">
          <a:xfrm>
            <a:off x="2514600" y="1244600"/>
            <a:ext cx="750888" cy="1289050"/>
            <a:chOff x="-3" y="-3"/>
            <a:chExt cx="473" cy="812"/>
          </a:xfrm>
        </p:grpSpPr>
        <p:grpSp>
          <p:nvGrpSpPr>
            <p:cNvPr id="6188" name="Group 22"/>
            <p:cNvGrpSpPr>
              <a:grpSpLocks/>
            </p:cNvGrpSpPr>
            <p:nvPr/>
          </p:nvGrpSpPr>
          <p:grpSpPr bwMode="auto">
            <a:xfrm>
              <a:off x="0" y="0"/>
              <a:ext cx="467" cy="806"/>
              <a:chOff x="0" y="0"/>
              <a:chExt cx="467" cy="806"/>
            </a:xfrm>
          </p:grpSpPr>
          <p:grpSp>
            <p:nvGrpSpPr>
              <p:cNvPr id="6190" name="Group 23"/>
              <p:cNvGrpSpPr>
                <a:grpSpLocks/>
              </p:cNvGrpSpPr>
              <p:nvPr/>
            </p:nvGrpSpPr>
            <p:grpSpPr bwMode="auto">
              <a:xfrm>
                <a:off x="0" y="0"/>
                <a:ext cx="467" cy="403"/>
                <a:chOff x="0" y="0"/>
                <a:chExt cx="467" cy="403"/>
              </a:xfrm>
            </p:grpSpPr>
            <p:sp>
              <p:nvSpPr>
                <p:cNvPr id="6194" name="Rectangle 24"/>
                <p:cNvSpPr>
                  <a:spLocks noChangeArrowheads="1"/>
                </p:cNvSpPr>
                <p:nvPr/>
              </p:nvSpPr>
              <p:spPr bwMode="auto">
                <a:xfrm>
                  <a:off x="43" y="0"/>
                  <a:ext cx="381"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2</a:t>
                  </a:r>
                </a:p>
                <a:p>
                  <a:pPr algn="ctr" eaLnBrk="0" hangingPunct="0"/>
                  <a:endParaRPr lang="en-US" altLang="zh-CN" sz="2400" b="1">
                    <a:latin typeface="Times New Roman" pitchFamily="18" charset="0"/>
                    <a:ea typeface="宋体" pitchFamily="2" charset="-122"/>
                  </a:endParaRPr>
                </a:p>
              </p:txBody>
            </p:sp>
            <p:sp>
              <p:nvSpPr>
                <p:cNvPr id="6195" name="Rectangle 25"/>
                <p:cNvSpPr>
                  <a:spLocks noChangeArrowheads="1"/>
                </p:cNvSpPr>
                <p:nvPr/>
              </p:nvSpPr>
              <p:spPr bwMode="auto">
                <a:xfrm>
                  <a:off x="0" y="0"/>
                  <a:ext cx="467" cy="403"/>
                </a:xfrm>
                <a:prstGeom prst="rect">
                  <a:avLst/>
                </a:prstGeom>
                <a:noFill/>
                <a:ln w="7">
                  <a:solidFill>
                    <a:srgbClr val="A0A0A0"/>
                  </a:solidFill>
                  <a:miter lim="800000"/>
                  <a:headEnd/>
                  <a:tailEnd/>
                </a:ln>
              </p:spPr>
              <p:txBody>
                <a:bodyPr/>
                <a:lstStyle/>
                <a:p>
                  <a:endParaRPr lang="zh-CN" altLang="en-US"/>
                </a:p>
              </p:txBody>
            </p:sp>
          </p:grpSp>
          <p:grpSp>
            <p:nvGrpSpPr>
              <p:cNvPr id="6191" name="Group 26"/>
              <p:cNvGrpSpPr>
                <a:grpSpLocks/>
              </p:cNvGrpSpPr>
              <p:nvPr/>
            </p:nvGrpSpPr>
            <p:grpSpPr bwMode="auto">
              <a:xfrm>
                <a:off x="0" y="403"/>
                <a:ext cx="467" cy="403"/>
                <a:chOff x="0" y="403"/>
                <a:chExt cx="467" cy="403"/>
              </a:xfrm>
            </p:grpSpPr>
            <p:sp>
              <p:nvSpPr>
                <p:cNvPr id="6192" name="Rectangle 27"/>
                <p:cNvSpPr>
                  <a:spLocks noChangeArrowheads="1"/>
                </p:cNvSpPr>
                <p:nvPr/>
              </p:nvSpPr>
              <p:spPr bwMode="auto">
                <a:xfrm>
                  <a:off x="43" y="403"/>
                  <a:ext cx="381"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1</a:t>
                  </a:r>
                </a:p>
                <a:p>
                  <a:pPr algn="ctr" eaLnBrk="0" hangingPunct="0"/>
                  <a:endParaRPr lang="en-US" altLang="zh-CN" sz="2400" b="1">
                    <a:latin typeface="Times New Roman" pitchFamily="18" charset="0"/>
                    <a:ea typeface="宋体" pitchFamily="2" charset="-122"/>
                  </a:endParaRPr>
                </a:p>
              </p:txBody>
            </p:sp>
            <p:sp>
              <p:nvSpPr>
                <p:cNvPr id="6193" name="Rectangle 28"/>
                <p:cNvSpPr>
                  <a:spLocks noChangeArrowheads="1"/>
                </p:cNvSpPr>
                <p:nvPr/>
              </p:nvSpPr>
              <p:spPr bwMode="auto">
                <a:xfrm>
                  <a:off x="0" y="403"/>
                  <a:ext cx="467" cy="403"/>
                </a:xfrm>
                <a:prstGeom prst="rect">
                  <a:avLst/>
                </a:prstGeom>
                <a:noFill/>
                <a:ln w="7">
                  <a:solidFill>
                    <a:srgbClr val="A0A0A0"/>
                  </a:solidFill>
                  <a:miter lim="800000"/>
                  <a:headEnd/>
                  <a:tailEnd/>
                </a:ln>
              </p:spPr>
              <p:txBody>
                <a:bodyPr/>
                <a:lstStyle/>
                <a:p>
                  <a:endParaRPr lang="zh-CN" altLang="en-US"/>
                </a:p>
              </p:txBody>
            </p:sp>
          </p:grpSp>
        </p:grpSp>
        <p:sp>
          <p:nvSpPr>
            <p:cNvPr id="6189" name="Rectangle 29"/>
            <p:cNvSpPr>
              <a:spLocks noChangeArrowheads="1"/>
            </p:cNvSpPr>
            <p:nvPr/>
          </p:nvSpPr>
          <p:spPr bwMode="auto">
            <a:xfrm>
              <a:off x="-3" y="-3"/>
              <a:ext cx="473" cy="812"/>
            </a:xfrm>
            <a:prstGeom prst="rect">
              <a:avLst/>
            </a:prstGeom>
            <a:noFill/>
            <a:ln w="9525">
              <a:solidFill>
                <a:srgbClr val="A0A0A0"/>
              </a:solidFill>
              <a:miter lim="800000"/>
              <a:headEnd/>
              <a:tailEnd/>
            </a:ln>
          </p:spPr>
          <p:txBody>
            <a:bodyPr/>
            <a:lstStyle/>
            <a:p>
              <a:endParaRPr lang="zh-CN" altLang="en-US"/>
            </a:p>
          </p:txBody>
        </p:sp>
      </p:grpSp>
      <p:grpSp>
        <p:nvGrpSpPr>
          <p:cNvPr id="6151" name="Group 30"/>
          <p:cNvGrpSpPr>
            <a:grpSpLocks/>
          </p:cNvGrpSpPr>
          <p:nvPr/>
        </p:nvGrpSpPr>
        <p:grpSpPr bwMode="auto">
          <a:xfrm>
            <a:off x="3276600" y="1244600"/>
            <a:ext cx="750888" cy="1289050"/>
            <a:chOff x="-3" y="-3"/>
            <a:chExt cx="473" cy="812"/>
          </a:xfrm>
        </p:grpSpPr>
        <p:grpSp>
          <p:nvGrpSpPr>
            <p:cNvPr id="6180" name="Group 31"/>
            <p:cNvGrpSpPr>
              <a:grpSpLocks/>
            </p:cNvGrpSpPr>
            <p:nvPr/>
          </p:nvGrpSpPr>
          <p:grpSpPr bwMode="auto">
            <a:xfrm>
              <a:off x="0" y="0"/>
              <a:ext cx="467" cy="806"/>
              <a:chOff x="0" y="0"/>
              <a:chExt cx="467" cy="806"/>
            </a:xfrm>
          </p:grpSpPr>
          <p:grpSp>
            <p:nvGrpSpPr>
              <p:cNvPr id="6182" name="Group 32"/>
              <p:cNvGrpSpPr>
                <a:grpSpLocks/>
              </p:cNvGrpSpPr>
              <p:nvPr/>
            </p:nvGrpSpPr>
            <p:grpSpPr bwMode="auto">
              <a:xfrm>
                <a:off x="0" y="0"/>
                <a:ext cx="467" cy="403"/>
                <a:chOff x="0" y="0"/>
                <a:chExt cx="467" cy="403"/>
              </a:xfrm>
            </p:grpSpPr>
            <p:sp>
              <p:nvSpPr>
                <p:cNvPr id="6186" name="Rectangle 33"/>
                <p:cNvSpPr>
                  <a:spLocks noChangeArrowheads="1"/>
                </p:cNvSpPr>
                <p:nvPr/>
              </p:nvSpPr>
              <p:spPr bwMode="auto">
                <a:xfrm>
                  <a:off x="43" y="0"/>
                  <a:ext cx="381"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3</a:t>
                  </a:r>
                </a:p>
                <a:p>
                  <a:pPr algn="ctr" eaLnBrk="0" hangingPunct="0"/>
                  <a:endParaRPr lang="en-US" altLang="zh-CN" sz="2400" b="1">
                    <a:latin typeface="Times New Roman" pitchFamily="18" charset="0"/>
                    <a:ea typeface="宋体" pitchFamily="2" charset="-122"/>
                  </a:endParaRPr>
                </a:p>
              </p:txBody>
            </p:sp>
            <p:sp>
              <p:nvSpPr>
                <p:cNvPr id="6187" name="Rectangle 34"/>
                <p:cNvSpPr>
                  <a:spLocks noChangeArrowheads="1"/>
                </p:cNvSpPr>
                <p:nvPr/>
              </p:nvSpPr>
              <p:spPr bwMode="auto">
                <a:xfrm>
                  <a:off x="0" y="0"/>
                  <a:ext cx="467" cy="403"/>
                </a:xfrm>
                <a:prstGeom prst="rect">
                  <a:avLst/>
                </a:prstGeom>
                <a:noFill/>
                <a:ln w="7">
                  <a:solidFill>
                    <a:srgbClr val="A0A0A0"/>
                  </a:solidFill>
                  <a:miter lim="800000"/>
                  <a:headEnd/>
                  <a:tailEnd/>
                </a:ln>
              </p:spPr>
              <p:txBody>
                <a:bodyPr/>
                <a:lstStyle/>
                <a:p>
                  <a:endParaRPr lang="zh-CN" altLang="en-US"/>
                </a:p>
              </p:txBody>
            </p:sp>
          </p:grpSp>
          <p:grpSp>
            <p:nvGrpSpPr>
              <p:cNvPr id="6183" name="Group 35"/>
              <p:cNvGrpSpPr>
                <a:grpSpLocks/>
              </p:cNvGrpSpPr>
              <p:nvPr/>
            </p:nvGrpSpPr>
            <p:grpSpPr bwMode="auto">
              <a:xfrm>
                <a:off x="0" y="403"/>
                <a:ext cx="467" cy="403"/>
                <a:chOff x="0" y="403"/>
                <a:chExt cx="467" cy="403"/>
              </a:xfrm>
            </p:grpSpPr>
            <p:sp>
              <p:nvSpPr>
                <p:cNvPr id="6184" name="Rectangle 36"/>
                <p:cNvSpPr>
                  <a:spLocks noChangeArrowheads="1"/>
                </p:cNvSpPr>
                <p:nvPr/>
              </p:nvSpPr>
              <p:spPr bwMode="auto">
                <a:xfrm>
                  <a:off x="43" y="403"/>
                  <a:ext cx="381"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2</a:t>
                  </a:r>
                </a:p>
                <a:p>
                  <a:pPr algn="ctr" eaLnBrk="0" hangingPunct="0"/>
                  <a:endParaRPr lang="en-US" altLang="zh-CN" sz="2400" b="1">
                    <a:latin typeface="Times New Roman" pitchFamily="18" charset="0"/>
                    <a:ea typeface="宋体" pitchFamily="2" charset="-122"/>
                  </a:endParaRPr>
                </a:p>
              </p:txBody>
            </p:sp>
            <p:sp>
              <p:nvSpPr>
                <p:cNvPr id="6185" name="Rectangle 37"/>
                <p:cNvSpPr>
                  <a:spLocks noChangeArrowheads="1"/>
                </p:cNvSpPr>
                <p:nvPr/>
              </p:nvSpPr>
              <p:spPr bwMode="auto">
                <a:xfrm>
                  <a:off x="0" y="403"/>
                  <a:ext cx="467" cy="403"/>
                </a:xfrm>
                <a:prstGeom prst="rect">
                  <a:avLst/>
                </a:prstGeom>
                <a:noFill/>
                <a:ln w="7">
                  <a:solidFill>
                    <a:srgbClr val="A0A0A0"/>
                  </a:solidFill>
                  <a:miter lim="800000"/>
                  <a:headEnd/>
                  <a:tailEnd/>
                </a:ln>
              </p:spPr>
              <p:txBody>
                <a:bodyPr/>
                <a:lstStyle/>
                <a:p>
                  <a:endParaRPr lang="zh-CN" altLang="en-US"/>
                </a:p>
              </p:txBody>
            </p:sp>
          </p:grpSp>
        </p:grpSp>
        <p:sp>
          <p:nvSpPr>
            <p:cNvPr id="6181" name="Rectangle 38"/>
            <p:cNvSpPr>
              <a:spLocks noChangeArrowheads="1"/>
            </p:cNvSpPr>
            <p:nvPr/>
          </p:nvSpPr>
          <p:spPr bwMode="auto">
            <a:xfrm>
              <a:off x="-3" y="-3"/>
              <a:ext cx="473" cy="812"/>
            </a:xfrm>
            <a:prstGeom prst="rect">
              <a:avLst/>
            </a:prstGeom>
            <a:noFill/>
            <a:ln w="9525">
              <a:solidFill>
                <a:srgbClr val="A0A0A0"/>
              </a:solidFill>
              <a:miter lim="800000"/>
              <a:headEnd/>
              <a:tailEnd/>
            </a:ln>
          </p:spPr>
          <p:txBody>
            <a:bodyPr/>
            <a:lstStyle/>
            <a:p>
              <a:endParaRPr lang="zh-CN" altLang="en-US"/>
            </a:p>
          </p:txBody>
        </p:sp>
      </p:grpSp>
      <p:grpSp>
        <p:nvGrpSpPr>
          <p:cNvPr id="6152" name="Group 39"/>
          <p:cNvGrpSpPr>
            <a:grpSpLocks/>
          </p:cNvGrpSpPr>
          <p:nvPr/>
        </p:nvGrpSpPr>
        <p:grpSpPr bwMode="auto">
          <a:xfrm>
            <a:off x="4038600" y="1244600"/>
            <a:ext cx="750888" cy="1289050"/>
            <a:chOff x="-3" y="-3"/>
            <a:chExt cx="473" cy="812"/>
          </a:xfrm>
        </p:grpSpPr>
        <p:grpSp>
          <p:nvGrpSpPr>
            <p:cNvPr id="6172" name="Group 40"/>
            <p:cNvGrpSpPr>
              <a:grpSpLocks/>
            </p:cNvGrpSpPr>
            <p:nvPr/>
          </p:nvGrpSpPr>
          <p:grpSpPr bwMode="auto">
            <a:xfrm>
              <a:off x="0" y="0"/>
              <a:ext cx="467" cy="806"/>
              <a:chOff x="0" y="0"/>
              <a:chExt cx="467" cy="806"/>
            </a:xfrm>
          </p:grpSpPr>
          <p:grpSp>
            <p:nvGrpSpPr>
              <p:cNvPr id="6174" name="Group 41"/>
              <p:cNvGrpSpPr>
                <a:grpSpLocks/>
              </p:cNvGrpSpPr>
              <p:nvPr/>
            </p:nvGrpSpPr>
            <p:grpSpPr bwMode="auto">
              <a:xfrm>
                <a:off x="0" y="0"/>
                <a:ext cx="467" cy="403"/>
                <a:chOff x="0" y="0"/>
                <a:chExt cx="467" cy="403"/>
              </a:xfrm>
            </p:grpSpPr>
            <p:sp>
              <p:nvSpPr>
                <p:cNvPr id="6178" name="Rectangle 42"/>
                <p:cNvSpPr>
                  <a:spLocks noChangeArrowheads="1"/>
                </p:cNvSpPr>
                <p:nvPr/>
              </p:nvSpPr>
              <p:spPr bwMode="auto">
                <a:xfrm>
                  <a:off x="43" y="0"/>
                  <a:ext cx="381"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4</a:t>
                  </a:r>
                </a:p>
                <a:p>
                  <a:pPr algn="ctr" eaLnBrk="0" hangingPunct="0"/>
                  <a:endParaRPr lang="en-US" altLang="zh-CN" sz="2400" b="1">
                    <a:latin typeface="Times New Roman" pitchFamily="18" charset="0"/>
                    <a:ea typeface="宋体" pitchFamily="2" charset="-122"/>
                  </a:endParaRPr>
                </a:p>
              </p:txBody>
            </p:sp>
            <p:sp>
              <p:nvSpPr>
                <p:cNvPr id="6179" name="Rectangle 43"/>
                <p:cNvSpPr>
                  <a:spLocks noChangeArrowheads="1"/>
                </p:cNvSpPr>
                <p:nvPr/>
              </p:nvSpPr>
              <p:spPr bwMode="auto">
                <a:xfrm>
                  <a:off x="0" y="0"/>
                  <a:ext cx="467" cy="403"/>
                </a:xfrm>
                <a:prstGeom prst="rect">
                  <a:avLst/>
                </a:prstGeom>
                <a:noFill/>
                <a:ln w="7">
                  <a:solidFill>
                    <a:srgbClr val="A0A0A0"/>
                  </a:solidFill>
                  <a:miter lim="800000"/>
                  <a:headEnd/>
                  <a:tailEnd/>
                </a:ln>
              </p:spPr>
              <p:txBody>
                <a:bodyPr/>
                <a:lstStyle/>
                <a:p>
                  <a:endParaRPr lang="zh-CN" altLang="en-US"/>
                </a:p>
              </p:txBody>
            </p:sp>
          </p:grpSp>
          <p:grpSp>
            <p:nvGrpSpPr>
              <p:cNvPr id="6175" name="Group 44"/>
              <p:cNvGrpSpPr>
                <a:grpSpLocks/>
              </p:cNvGrpSpPr>
              <p:nvPr/>
            </p:nvGrpSpPr>
            <p:grpSpPr bwMode="auto">
              <a:xfrm>
                <a:off x="0" y="403"/>
                <a:ext cx="467" cy="403"/>
                <a:chOff x="0" y="403"/>
                <a:chExt cx="467" cy="403"/>
              </a:xfrm>
            </p:grpSpPr>
            <p:sp>
              <p:nvSpPr>
                <p:cNvPr id="6176" name="Rectangle 45"/>
                <p:cNvSpPr>
                  <a:spLocks noChangeArrowheads="1"/>
                </p:cNvSpPr>
                <p:nvPr/>
              </p:nvSpPr>
              <p:spPr bwMode="auto">
                <a:xfrm>
                  <a:off x="43" y="403"/>
                  <a:ext cx="381"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3</a:t>
                  </a:r>
                </a:p>
                <a:p>
                  <a:pPr algn="ctr" eaLnBrk="0" hangingPunct="0"/>
                  <a:endParaRPr lang="en-US" altLang="zh-CN" sz="2400" b="1">
                    <a:latin typeface="Times New Roman" pitchFamily="18" charset="0"/>
                    <a:ea typeface="宋体" pitchFamily="2" charset="-122"/>
                  </a:endParaRPr>
                </a:p>
              </p:txBody>
            </p:sp>
            <p:sp>
              <p:nvSpPr>
                <p:cNvPr id="6177" name="Rectangle 46"/>
                <p:cNvSpPr>
                  <a:spLocks noChangeArrowheads="1"/>
                </p:cNvSpPr>
                <p:nvPr/>
              </p:nvSpPr>
              <p:spPr bwMode="auto">
                <a:xfrm>
                  <a:off x="0" y="403"/>
                  <a:ext cx="467" cy="403"/>
                </a:xfrm>
                <a:prstGeom prst="rect">
                  <a:avLst/>
                </a:prstGeom>
                <a:noFill/>
                <a:ln w="7">
                  <a:solidFill>
                    <a:srgbClr val="A0A0A0"/>
                  </a:solidFill>
                  <a:miter lim="800000"/>
                  <a:headEnd/>
                  <a:tailEnd/>
                </a:ln>
              </p:spPr>
              <p:txBody>
                <a:bodyPr/>
                <a:lstStyle/>
                <a:p>
                  <a:endParaRPr lang="zh-CN" altLang="en-US"/>
                </a:p>
              </p:txBody>
            </p:sp>
          </p:grpSp>
        </p:grpSp>
        <p:sp>
          <p:nvSpPr>
            <p:cNvPr id="6173" name="Rectangle 47"/>
            <p:cNvSpPr>
              <a:spLocks noChangeArrowheads="1"/>
            </p:cNvSpPr>
            <p:nvPr/>
          </p:nvSpPr>
          <p:spPr bwMode="auto">
            <a:xfrm>
              <a:off x="-3" y="-3"/>
              <a:ext cx="473" cy="812"/>
            </a:xfrm>
            <a:prstGeom prst="rect">
              <a:avLst/>
            </a:prstGeom>
            <a:noFill/>
            <a:ln w="9525">
              <a:solidFill>
                <a:srgbClr val="A0A0A0"/>
              </a:solidFill>
              <a:miter lim="800000"/>
              <a:headEnd/>
              <a:tailEnd/>
            </a:ln>
          </p:spPr>
          <p:txBody>
            <a:bodyPr/>
            <a:lstStyle/>
            <a:p>
              <a:endParaRPr lang="zh-CN" altLang="en-US"/>
            </a:p>
          </p:txBody>
        </p:sp>
      </p:grpSp>
      <p:grpSp>
        <p:nvGrpSpPr>
          <p:cNvPr id="6153" name="Group 48"/>
          <p:cNvGrpSpPr>
            <a:grpSpLocks/>
          </p:cNvGrpSpPr>
          <p:nvPr/>
        </p:nvGrpSpPr>
        <p:grpSpPr bwMode="auto">
          <a:xfrm>
            <a:off x="4800600" y="1244600"/>
            <a:ext cx="750888" cy="1289050"/>
            <a:chOff x="-3" y="-3"/>
            <a:chExt cx="473" cy="812"/>
          </a:xfrm>
        </p:grpSpPr>
        <p:grpSp>
          <p:nvGrpSpPr>
            <p:cNvPr id="6164" name="Group 49"/>
            <p:cNvGrpSpPr>
              <a:grpSpLocks/>
            </p:cNvGrpSpPr>
            <p:nvPr/>
          </p:nvGrpSpPr>
          <p:grpSpPr bwMode="auto">
            <a:xfrm>
              <a:off x="0" y="0"/>
              <a:ext cx="467" cy="806"/>
              <a:chOff x="0" y="0"/>
              <a:chExt cx="467" cy="806"/>
            </a:xfrm>
          </p:grpSpPr>
          <p:grpSp>
            <p:nvGrpSpPr>
              <p:cNvPr id="6166" name="Group 50"/>
              <p:cNvGrpSpPr>
                <a:grpSpLocks/>
              </p:cNvGrpSpPr>
              <p:nvPr/>
            </p:nvGrpSpPr>
            <p:grpSpPr bwMode="auto">
              <a:xfrm>
                <a:off x="0" y="0"/>
                <a:ext cx="467" cy="403"/>
                <a:chOff x="0" y="0"/>
                <a:chExt cx="467" cy="403"/>
              </a:xfrm>
            </p:grpSpPr>
            <p:sp>
              <p:nvSpPr>
                <p:cNvPr id="6170" name="Rectangle 51"/>
                <p:cNvSpPr>
                  <a:spLocks noChangeArrowheads="1"/>
                </p:cNvSpPr>
                <p:nvPr/>
              </p:nvSpPr>
              <p:spPr bwMode="auto">
                <a:xfrm>
                  <a:off x="43" y="0"/>
                  <a:ext cx="381"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5</a:t>
                  </a:r>
                </a:p>
                <a:p>
                  <a:pPr algn="ctr" eaLnBrk="0" hangingPunct="0"/>
                  <a:endParaRPr lang="en-US" altLang="zh-CN" sz="2400" b="1">
                    <a:latin typeface="Times New Roman" pitchFamily="18" charset="0"/>
                    <a:ea typeface="宋体" pitchFamily="2" charset="-122"/>
                  </a:endParaRPr>
                </a:p>
              </p:txBody>
            </p:sp>
            <p:sp>
              <p:nvSpPr>
                <p:cNvPr id="6171" name="Rectangle 52"/>
                <p:cNvSpPr>
                  <a:spLocks noChangeArrowheads="1"/>
                </p:cNvSpPr>
                <p:nvPr/>
              </p:nvSpPr>
              <p:spPr bwMode="auto">
                <a:xfrm>
                  <a:off x="0" y="0"/>
                  <a:ext cx="467" cy="403"/>
                </a:xfrm>
                <a:prstGeom prst="rect">
                  <a:avLst/>
                </a:prstGeom>
                <a:noFill/>
                <a:ln w="7">
                  <a:solidFill>
                    <a:srgbClr val="A0A0A0"/>
                  </a:solidFill>
                  <a:miter lim="800000"/>
                  <a:headEnd/>
                  <a:tailEnd/>
                </a:ln>
              </p:spPr>
              <p:txBody>
                <a:bodyPr/>
                <a:lstStyle/>
                <a:p>
                  <a:endParaRPr lang="zh-CN" altLang="en-US"/>
                </a:p>
              </p:txBody>
            </p:sp>
          </p:grpSp>
          <p:grpSp>
            <p:nvGrpSpPr>
              <p:cNvPr id="6167" name="Group 53"/>
              <p:cNvGrpSpPr>
                <a:grpSpLocks/>
              </p:cNvGrpSpPr>
              <p:nvPr/>
            </p:nvGrpSpPr>
            <p:grpSpPr bwMode="auto">
              <a:xfrm>
                <a:off x="0" y="403"/>
                <a:ext cx="467" cy="403"/>
                <a:chOff x="0" y="403"/>
                <a:chExt cx="467" cy="403"/>
              </a:xfrm>
            </p:grpSpPr>
            <p:sp>
              <p:nvSpPr>
                <p:cNvPr id="6168" name="Rectangle 54"/>
                <p:cNvSpPr>
                  <a:spLocks noChangeArrowheads="1"/>
                </p:cNvSpPr>
                <p:nvPr/>
              </p:nvSpPr>
              <p:spPr bwMode="auto">
                <a:xfrm>
                  <a:off x="43" y="403"/>
                  <a:ext cx="381"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5</a:t>
                  </a:r>
                </a:p>
                <a:p>
                  <a:pPr algn="ctr" eaLnBrk="0" hangingPunct="0"/>
                  <a:endParaRPr lang="en-US" altLang="zh-CN" sz="2400" b="1">
                    <a:latin typeface="Times New Roman" pitchFamily="18" charset="0"/>
                    <a:ea typeface="宋体" pitchFamily="2" charset="-122"/>
                  </a:endParaRPr>
                </a:p>
              </p:txBody>
            </p:sp>
            <p:sp>
              <p:nvSpPr>
                <p:cNvPr id="6169" name="Rectangle 55"/>
                <p:cNvSpPr>
                  <a:spLocks noChangeArrowheads="1"/>
                </p:cNvSpPr>
                <p:nvPr/>
              </p:nvSpPr>
              <p:spPr bwMode="auto">
                <a:xfrm>
                  <a:off x="0" y="403"/>
                  <a:ext cx="467" cy="403"/>
                </a:xfrm>
                <a:prstGeom prst="rect">
                  <a:avLst/>
                </a:prstGeom>
                <a:noFill/>
                <a:ln w="7">
                  <a:solidFill>
                    <a:srgbClr val="A0A0A0"/>
                  </a:solidFill>
                  <a:miter lim="800000"/>
                  <a:headEnd/>
                  <a:tailEnd/>
                </a:ln>
              </p:spPr>
              <p:txBody>
                <a:bodyPr/>
                <a:lstStyle/>
                <a:p>
                  <a:endParaRPr lang="zh-CN" altLang="en-US"/>
                </a:p>
              </p:txBody>
            </p:sp>
          </p:grpSp>
        </p:grpSp>
        <p:sp>
          <p:nvSpPr>
            <p:cNvPr id="6165" name="Rectangle 56"/>
            <p:cNvSpPr>
              <a:spLocks noChangeArrowheads="1"/>
            </p:cNvSpPr>
            <p:nvPr/>
          </p:nvSpPr>
          <p:spPr bwMode="auto">
            <a:xfrm>
              <a:off x="-3" y="-3"/>
              <a:ext cx="473" cy="812"/>
            </a:xfrm>
            <a:prstGeom prst="rect">
              <a:avLst/>
            </a:prstGeom>
            <a:noFill/>
            <a:ln w="9525">
              <a:solidFill>
                <a:srgbClr val="A0A0A0"/>
              </a:solidFill>
              <a:miter lim="800000"/>
              <a:headEnd/>
              <a:tailEnd/>
            </a:ln>
          </p:spPr>
          <p:txBody>
            <a:bodyPr/>
            <a:lstStyle/>
            <a:p>
              <a:endParaRPr lang="zh-CN" altLang="en-US"/>
            </a:p>
          </p:txBody>
        </p:sp>
      </p:grpSp>
      <p:grpSp>
        <p:nvGrpSpPr>
          <p:cNvPr id="6154" name="Group 57"/>
          <p:cNvGrpSpPr>
            <a:grpSpLocks/>
          </p:cNvGrpSpPr>
          <p:nvPr/>
        </p:nvGrpSpPr>
        <p:grpSpPr bwMode="auto">
          <a:xfrm>
            <a:off x="5562600" y="1244600"/>
            <a:ext cx="750888" cy="1289050"/>
            <a:chOff x="-3" y="-3"/>
            <a:chExt cx="473" cy="812"/>
          </a:xfrm>
        </p:grpSpPr>
        <p:grpSp>
          <p:nvGrpSpPr>
            <p:cNvPr id="6156" name="Group 58"/>
            <p:cNvGrpSpPr>
              <a:grpSpLocks/>
            </p:cNvGrpSpPr>
            <p:nvPr/>
          </p:nvGrpSpPr>
          <p:grpSpPr bwMode="auto">
            <a:xfrm>
              <a:off x="0" y="0"/>
              <a:ext cx="467" cy="806"/>
              <a:chOff x="0" y="0"/>
              <a:chExt cx="467" cy="806"/>
            </a:xfrm>
          </p:grpSpPr>
          <p:grpSp>
            <p:nvGrpSpPr>
              <p:cNvPr id="6158" name="Group 59"/>
              <p:cNvGrpSpPr>
                <a:grpSpLocks/>
              </p:cNvGrpSpPr>
              <p:nvPr/>
            </p:nvGrpSpPr>
            <p:grpSpPr bwMode="auto">
              <a:xfrm>
                <a:off x="0" y="0"/>
                <a:ext cx="467" cy="403"/>
                <a:chOff x="0" y="0"/>
                <a:chExt cx="467" cy="403"/>
              </a:xfrm>
            </p:grpSpPr>
            <p:sp>
              <p:nvSpPr>
                <p:cNvPr id="6162" name="Rectangle 60"/>
                <p:cNvSpPr>
                  <a:spLocks noChangeArrowheads="1"/>
                </p:cNvSpPr>
                <p:nvPr/>
              </p:nvSpPr>
              <p:spPr bwMode="auto">
                <a:xfrm>
                  <a:off x="43" y="0"/>
                  <a:ext cx="381"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6</a:t>
                  </a:r>
                </a:p>
                <a:p>
                  <a:pPr algn="ctr" eaLnBrk="0" hangingPunct="0"/>
                  <a:endParaRPr lang="en-US" altLang="zh-CN" sz="2400" b="1">
                    <a:latin typeface="Times New Roman" pitchFamily="18" charset="0"/>
                    <a:ea typeface="宋体" pitchFamily="2" charset="-122"/>
                  </a:endParaRPr>
                </a:p>
              </p:txBody>
            </p:sp>
            <p:sp>
              <p:nvSpPr>
                <p:cNvPr id="6163" name="Rectangle 61"/>
                <p:cNvSpPr>
                  <a:spLocks noChangeArrowheads="1"/>
                </p:cNvSpPr>
                <p:nvPr/>
              </p:nvSpPr>
              <p:spPr bwMode="auto">
                <a:xfrm>
                  <a:off x="0" y="0"/>
                  <a:ext cx="467" cy="403"/>
                </a:xfrm>
                <a:prstGeom prst="rect">
                  <a:avLst/>
                </a:prstGeom>
                <a:noFill/>
                <a:ln w="7">
                  <a:solidFill>
                    <a:srgbClr val="A0A0A0"/>
                  </a:solidFill>
                  <a:miter lim="800000"/>
                  <a:headEnd/>
                  <a:tailEnd/>
                </a:ln>
              </p:spPr>
              <p:txBody>
                <a:bodyPr/>
                <a:lstStyle/>
                <a:p>
                  <a:endParaRPr lang="zh-CN" altLang="en-US"/>
                </a:p>
              </p:txBody>
            </p:sp>
          </p:grpSp>
          <p:grpSp>
            <p:nvGrpSpPr>
              <p:cNvPr id="6159" name="Group 62"/>
              <p:cNvGrpSpPr>
                <a:grpSpLocks/>
              </p:cNvGrpSpPr>
              <p:nvPr/>
            </p:nvGrpSpPr>
            <p:grpSpPr bwMode="auto">
              <a:xfrm>
                <a:off x="0" y="403"/>
                <a:ext cx="467" cy="403"/>
                <a:chOff x="0" y="403"/>
                <a:chExt cx="467" cy="403"/>
              </a:xfrm>
            </p:grpSpPr>
            <p:sp>
              <p:nvSpPr>
                <p:cNvPr id="6160" name="Rectangle 63"/>
                <p:cNvSpPr>
                  <a:spLocks noChangeArrowheads="1"/>
                </p:cNvSpPr>
                <p:nvPr/>
              </p:nvSpPr>
              <p:spPr bwMode="auto">
                <a:xfrm>
                  <a:off x="43" y="403"/>
                  <a:ext cx="381"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8</a:t>
                  </a:r>
                </a:p>
                <a:p>
                  <a:pPr algn="ctr" eaLnBrk="0" hangingPunct="0"/>
                  <a:endParaRPr lang="en-US" altLang="zh-CN" sz="2400" b="1">
                    <a:latin typeface="Times New Roman" pitchFamily="18" charset="0"/>
                    <a:ea typeface="宋体" pitchFamily="2" charset="-122"/>
                  </a:endParaRPr>
                </a:p>
              </p:txBody>
            </p:sp>
            <p:sp>
              <p:nvSpPr>
                <p:cNvPr id="6161" name="Rectangle 64"/>
                <p:cNvSpPr>
                  <a:spLocks noChangeArrowheads="1"/>
                </p:cNvSpPr>
                <p:nvPr/>
              </p:nvSpPr>
              <p:spPr bwMode="auto">
                <a:xfrm>
                  <a:off x="0" y="403"/>
                  <a:ext cx="467" cy="403"/>
                </a:xfrm>
                <a:prstGeom prst="rect">
                  <a:avLst/>
                </a:prstGeom>
                <a:noFill/>
                <a:ln w="7">
                  <a:solidFill>
                    <a:srgbClr val="A0A0A0"/>
                  </a:solidFill>
                  <a:miter lim="800000"/>
                  <a:headEnd/>
                  <a:tailEnd/>
                </a:ln>
              </p:spPr>
              <p:txBody>
                <a:bodyPr/>
                <a:lstStyle/>
                <a:p>
                  <a:endParaRPr lang="zh-CN" altLang="en-US"/>
                </a:p>
              </p:txBody>
            </p:sp>
          </p:grpSp>
        </p:grpSp>
        <p:sp>
          <p:nvSpPr>
            <p:cNvPr id="6157" name="Rectangle 65"/>
            <p:cNvSpPr>
              <a:spLocks noChangeArrowheads="1"/>
            </p:cNvSpPr>
            <p:nvPr/>
          </p:nvSpPr>
          <p:spPr bwMode="auto">
            <a:xfrm>
              <a:off x="-3" y="-3"/>
              <a:ext cx="473" cy="812"/>
            </a:xfrm>
            <a:prstGeom prst="rect">
              <a:avLst/>
            </a:prstGeom>
            <a:noFill/>
            <a:ln w="9525">
              <a:solidFill>
                <a:srgbClr val="A0A0A0"/>
              </a:solidFill>
              <a:miter lim="800000"/>
              <a:headEnd/>
              <a:tailEnd/>
            </a:ln>
          </p:spPr>
          <p:txBody>
            <a:bodyPr/>
            <a:lstStyle/>
            <a:p>
              <a:endParaRPr lang="zh-CN" altLang="en-US"/>
            </a:p>
          </p:txBody>
        </p:sp>
      </p:grpSp>
      <p:graphicFrame>
        <p:nvGraphicFramePr>
          <p:cNvPr id="2610242" name="Object 66"/>
          <p:cNvGraphicFramePr>
            <a:graphicFrameLocks noChangeAspect="1"/>
          </p:cNvGraphicFramePr>
          <p:nvPr/>
        </p:nvGraphicFramePr>
        <p:xfrm>
          <a:off x="1066800" y="2768600"/>
          <a:ext cx="4800600" cy="1552575"/>
        </p:xfrm>
        <a:graphic>
          <a:graphicData uri="http://schemas.openxmlformats.org/presentationml/2006/ole">
            <mc:AlternateContent xmlns:mc="http://schemas.openxmlformats.org/markup-compatibility/2006">
              <mc:Choice xmlns:v="urn:schemas-microsoft-com:vml" Requires="v">
                <p:oleObj spid="_x0000_s6149" r:id="rId3" imgW="2273300" imgH="711200" progId="Equation.3">
                  <p:embed/>
                </p:oleObj>
              </mc:Choice>
              <mc:Fallback>
                <p:oleObj r:id="rId3" imgW="2273300" imgH="711200" progId="Equation.3">
                  <p:embed/>
                  <p:pic>
                    <p:nvPicPr>
                      <p:cNvPr id="0" name="Object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768600"/>
                        <a:ext cx="4800600" cy="155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5" name="Rectangle 67"/>
          <p:cNvSpPr>
            <a:spLocks noChangeArrowheads="1"/>
          </p:cNvSpPr>
          <p:nvPr/>
        </p:nvSpPr>
        <p:spPr bwMode="auto">
          <a:xfrm>
            <a:off x="1066800" y="4673600"/>
            <a:ext cx="4800600" cy="19177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int  f(int n)</a:t>
            </a:r>
          </a:p>
          <a:p>
            <a:pPr eaLnBrk="0" hangingPunct="0"/>
            <a:r>
              <a:rPr lang="en-US" altLang="zh-CN" sz="2400" b="1">
                <a:latin typeface="Times New Roman" pitchFamily="18" charset="0"/>
                <a:ea typeface="楷体_GB2312" pitchFamily="49" charset="-122"/>
              </a:rPr>
              <a:t>{if  (n==0)  return 0;</a:t>
            </a:r>
          </a:p>
          <a:p>
            <a:pPr eaLnBrk="0" hangingPunct="0"/>
            <a:r>
              <a:rPr lang="en-US" altLang="zh-CN" sz="2400" b="1">
                <a:latin typeface="Times New Roman" pitchFamily="18" charset="0"/>
                <a:ea typeface="楷体_GB2312" pitchFamily="49" charset="-122"/>
              </a:rPr>
              <a:t>   elseif (n==1) return 1;</a:t>
            </a:r>
          </a:p>
          <a:p>
            <a:pPr eaLnBrk="0" hangingPunct="0"/>
            <a:r>
              <a:rPr lang="en-US" altLang="zh-CN" sz="2400" b="1">
                <a:latin typeface="Times New Roman" pitchFamily="18" charset="0"/>
                <a:ea typeface="楷体_GB2312" pitchFamily="49" charset="-122"/>
              </a:rPr>
              <a:t>      else return (f(n-1)+f(n-2));</a:t>
            </a:r>
          </a:p>
          <a:p>
            <a:pPr eaLnBrk="0" hangingPunct="0"/>
            <a:r>
              <a:rPr lang="en-US" altLang="zh-CN" sz="2400" b="1">
                <a:latin typeface="Times New Roman" pitchFamily="18" charset="0"/>
                <a:ea typeface="楷体_GB2312" pitchFamily="49" charset="-122"/>
              </a:rPr>
              <a:t>}</a:t>
            </a:r>
            <a:r>
              <a:rPr lang="en-US" altLang="zh-CN" sz="2400" b="1">
                <a:latin typeface="Times New Roman" pitchFamily="18" charset="0"/>
                <a:ea typeface="宋体" pitchFamily="2" charset="-122"/>
              </a:rPr>
              <a:t>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CN" smtClean="0">
                <a:effectLst/>
                <a:latin typeface="Times New Roman" pitchFamily="18" charset="0"/>
                <a:ea typeface="楷体_GB2312" pitchFamily="49" charset="-122"/>
              </a:rPr>
              <a:t>Fibonacci</a:t>
            </a:r>
            <a:r>
              <a:rPr lang="zh-CN" altLang="en-US" smtClean="0">
                <a:effectLst/>
                <a:latin typeface="Times New Roman" pitchFamily="18" charset="0"/>
                <a:ea typeface="楷体_GB2312" pitchFamily="49" charset="-122"/>
              </a:rPr>
              <a:t>函数的递归实现</a:t>
            </a:r>
          </a:p>
        </p:txBody>
      </p:sp>
      <p:sp>
        <p:nvSpPr>
          <p:cNvPr id="82947" name="Rectangle 3"/>
          <p:cNvSpPr>
            <a:spLocks noGrp="1" noChangeArrowheads="1"/>
          </p:cNvSpPr>
          <p:nvPr>
            <p:ph type="body" idx="1"/>
          </p:nvPr>
        </p:nvSpPr>
        <p:spPr>
          <a:xfrm>
            <a:off x="685800" y="1981200"/>
            <a:ext cx="8108950" cy="4114800"/>
          </a:xfrm>
          <a:noFill/>
        </p:spPr>
        <p:txBody>
          <a:bodyPr/>
          <a:lstStyle/>
          <a:p>
            <a:pPr eaLnBrk="1" hangingPunct="1">
              <a:buFont typeface="Wingdings" pitchFamily="2" charset="2"/>
              <a:buNone/>
            </a:pPr>
            <a:r>
              <a:rPr lang="en-US" altLang="zh-CN" sz="2800" smtClean="0"/>
              <a:t>int  f(int n)</a:t>
            </a:r>
          </a:p>
          <a:p>
            <a:pPr eaLnBrk="1" hangingPunct="1">
              <a:buFont typeface="Wingdings" pitchFamily="2" charset="2"/>
              <a:buNone/>
            </a:pPr>
            <a:r>
              <a:rPr lang="en-US" altLang="zh-CN" sz="2800" smtClean="0"/>
              <a:t>{if  (n==0)  return 0;</a:t>
            </a:r>
          </a:p>
          <a:p>
            <a:pPr eaLnBrk="1" hangingPunct="1">
              <a:buFont typeface="Wingdings" pitchFamily="2" charset="2"/>
              <a:buNone/>
            </a:pPr>
            <a:r>
              <a:rPr lang="en-US" altLang="zh-CN" sz="2800" smtClean="0"/>
              <a:t>   elseif (n==1) return 1;</a:t>
            </a:r>
          </a:p>
          <a:p>
            <a:pPr eaLnBrk="1" hangingPunct="1">
              <a:buFont typeface="Wingdings" pitchFamily="2" charset="2"/>
              <a:buNone/>
            </a:pPr>
            <a:r>
              <a:rPr lang="en-US" altLang="zh-CN" sz="2800" smtClean="0"/>
              <a:t>      else return (f(n-1)+f(n-2));</a:t>
            </a:r>
          </a:p>
          <a:p>
            <a:pPr eaLnBrk="1" hangingPunct="1">
              <a:buFont typeface="Wingdings" pitchFamily="2" charset="2"/>
              <a:buNone/>
            </a:pPr>
            <a:r>
              <a:rPr lang="en-US" altLang="zh-CN" sz="2800" smtClean="0"/>
              <a:t>} </a:t>
            </a:r>
          </a:p>
          <a:p>
            <a:pPr eaLnBrk="1" hangingPunct="1">
              <a:buFont typeface="Wingdings" pitchFamily="2" charset="2"/>
              <a:buNone/>
            </a:pPr>
            <a:endParaRPr lang="en-US" altLang="zh-CN" sz="2800" smtClean="0"/>
          </a:p>
          <a:p>
            <a:pPr eaLnBrk="1" hangingPunct="1"/>
            <a:r>
              <a:rPr lang="zh-CN" altLang="en-US" sz="2800" smtClean="0"/>
              <a:t>实现效率分析：消费的时间是灾难性的！！！</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CN" smtClean="0">
                <a:effectLst/>
                <a:latin typeface="Times New Roman" pitchFamily="18" charset="0"/>
                <a:ea typeface="楷体_GB2312" pitchFamily="49" charset="-122"/>
              </a:rPr>
              <a:t>Fibonacci</a:t>
            </a:r>
            <a:r>
              <a:rPr lang="zh-CN" altLang="en-US" smtClean="0">
                <a:effectLst/>
                <a:latin typeface="Times New Roman" pitchFamily="18" charset="0"/>
                <a:ea typeface="楷体_GB2312" pitchFamily="49" charset="-122"/>
              </a:rPr>
              <a:t>函数的迭代实现</a:t>
            </a:r>
          </a:p>
        </p:txBody>
      </p:sp>
      <p:sp>
        <p:nvSpPr>
          <p:cNvPr id="83971" name="Rectangle 3"/>
          <p:cNvSpPr>
            <a:spLocks noGrp="1" noChangeArrowheads="1"/>
          </p:cNvSpPr>
          <p:nvPr>
            <p:ph type="body" idx="1"/>
          </p:nvPr>
        </p:nvSpPr>
        <p:spPr>
          <a:xfrm>
            <a:off x="685800" y="1981200"/>
            <a:ext cx="5230813" cy="4876800"/>
          </a:xfrm>
        </p:spPr>
        <p:txBody>
          <a:bodyPr/>
          <a:lstStyle/>
          <a:p>
            <a:pPr eaLnBrk="1" hangingPunct="1">
              <a:lnSpc>
                <a:spcPct val="90000"/>
              </a:lnSpc>
              <a:buFont typeface="Wingdings" pitchFamily="2" charset="2"/>
              <a:buNone/>
            </a:pPr>
            <a:r>
              <a:rPr lang="en-US" altLang="zh-CN" smtClean="0"/>
              <a:t>int f(int n)</a:t>
            </a:r>
          </a:p>
          <a:p>
            <a:pPr eaLnBrk="1" hangingPunct="1">
              <a:lnSpc>
                <a:spcPct val="90000"/>
              </a:lnSpc>
              <a:buFont typeface="Wingdings" pitchFamily="2" charset="2"/>
              <a:buNone/>
            </a:pPr>
            <a:r>
              <a:rPr lang="en-US" altLang="zh-CN" smtClean="0"/>
              <a:t>{ int i, fn, fn_1 = 0, fn_2 = 1;</a:t>
            </a:r>
          </a:p>
          <a:p>
            <a:pPr eaLnBrk="1" hangingPunct="1">
              <a:lnSpc>
                <a:spcPct val="90000"/>
              </a:lnSpc>
              <a:buFont typeface="Wingdings" pitchFamily="2" charset="2"/>
              <a:buNone/>
            </a:pPr>
            <a:r>
              <a:rPr lang="en-US" altLang="zh-CN" smtClean="0"/>
              <a:t>  if (n == 0) return 0;</a:t>
            </a:r>
          </a:p>
          <a:p>
            <a:pPr eaLnBrk="1" hangingPunct="1">
              <a:lnSpc>
                <a:spcPct val="90000"/>
              </a:lnSpc>
              <a:buFont typeface="Wingdings" pitchFamily="2" charset="2"/>
              <a:buNone/>
            </a:pPr>
            <a:r>
              <a:rPr lang="en-US" altLang="zh-CN" smtClean="0"/>
              <a:t>  if (n == 1) return 1;</a:t>
            </a:r>
          </a:p>
          <a:p>
            <a:pPr eaLnBrk="1" hangingPunct="1">
              <a:lnSpc>
                <a:spcPct val="90000"/>
              </a:lnSpc>
              <a:buFont typeface="Wingdings" pitchFamily="2" charset="2"/>
              <a:buNone/>
            </a:pPr>
            <a:r>
              <a:rPr lang="en-US" altLang="zh-CN" smtClean="0"/>
              <a:t>  for ( i = 2; i&lt;=n; ++i)</a:t>
            </a:r>
          </a:p>
          <a:p>
            <a:pPr eaLnBrk="1" hangingPunct="1">
              <a:lnSpc>
                <a:spcPct val="90000"/>
              </a:lnSpc>
              <a:buFont typeface="Wingdings" pitchFamily="2" charset="2"/>
              <a:buNone/>
            </a:pPr>
            <a:r>
              <a:rPr lang="en-US" altLang="zh-CN" smtClean="0"/>
              <a:t>     { fn = fn_1 + fn_2;</a:t>
            </a:r>
          </a:p>
          <a:p>
            <a:pPr eaLnBrk="1" hangingPunct="1">
              <a:lnSpc>
                <a:spcPct val="90000"/>
              </a:lnSpc>
              <a:buFont typeface="Wingdings" pitchFamily="2" charset="2"/>
              <a:buNone/>
            </a:pPr>
            <a:r>
              <a:rPr lang="en-US" altLang="zh-CN" smtClean="0"/>
              <a:t>        fn_2 = fn_1; fn_1 = fn; }</a:t>
            </a:r>
          </a:p>
          <a:p>
            <a:pPr eaLnBrk="1" hangingPunct="1">
              <a:lnSpc>
                <a:spcPct val="90000"/>
              </a:lnSpc>
              <a:buFont typeface="Wingdings" pitchFamily="2" charset="2"/>
              <a:buNone/>
            </a:pPr>
            <a:r>
              <a:rPr lang="en-US" altLang="zh-CN" smtClean="0"/>
              <a:t> return fn;</a:t>
            </a:r>
          </a:p>
          <a:p>
            <a:pPr eaLnBrk="1" hangingPunct="1">
              <a:lnSpc>
                <a:spcPct val="90000"/>
              </a:lnSpc>
              <a:buFont typeface="Wingdings" pitchFamily="2" charset="2"/>
              <a:buNone/>
            </a:pPr>
            <a:r>
              <a:rPr lang="en-US" altLang="zh-CN" smtClean="0"/>
              <a:t>}</a:t>
            </a:r>
          </a:p>
        </p:txBody>
      </p:sp>
      <p:sp>
        <p:nvSpPr>
          <p:cNvPr id="83972" name="Text Box 4"/>
          <p:cNvSpPr txBox="1">
            <a:spLocks noChangeArrowheads="1"/>
          </p:cNvSpPr>
          <p:nvPr/>
        </p:nvSpPr>
        <p:spPr bwMode="auto">
          <a:xfrm>
            <a:off x="6280150" y="1981200"/>
            <a:ext cx="2608263" cy="1463675"/>
          </a:xfrm>
          <a:prstGeom prst="rect">
            <a:avLst/>
          </a:prstGeom>
          <a:noFill/>
          <a:ln w="12700" cap="sq">
            <a:noFill/>
            <a:miter lim="800000"/>
            <a:headEnd/>
            <a:tailEnd/>
          </a:ln>
        </p:spPr>
        <p:txBody>
          <a:bodyPr>
            <a:spAutoFit/>
          </a:bodyPr>
          <a:lstStyle/>
          <a:p>
            <a:pPr>
              <a:lnSpc>
                <a:spcPct val="125000"/>
              </a:lnSpc>
              <a:spcBef>
                <a:spcPct val="50000"/>
              </a:spcBef>
            </a:pPr>
            <a:r>
              <a:rPr lang="zh-CN" altLang="en-US" sz="2400" b="1">
                <a:latin typeface="楷体_GB2312" pitchFamily="49" charset="-122"/>
                <a:ea typeface="楷体_GB2312" pitchFamily="49" charset="-122"/>
              </a:rPr>
              <a:t>消耗的时间：执行</a:t>
            </a:r>
            <a:r>
              <a:rPr lang="en-US" altLang="zh-CN" sz="2400" b="1">
                <a:latin typeface="楷体_GB2312" pitchFamily="49" charset="-122"/>
                <a:ea typeface="楷体_GB2312" pitchFamily="49" charset="-122"/>
              </a:rPr>
              <a:t>n</a:t>
            </a:r>
            <a:r>
              <a:rPr lang="zh-CN" altLang="en-US" sz="2400" b="1">
                <a:latin typeface="楷体_GB2312" pitchFamily="49" charset="-122"/>
                <a:ea typeface="楷体_GB2312" pitchFamily="49" charset="-122"/>
              </a:rPr>
              <a:t>次加法和</a:t>
            </a:r>
            <a:r>
              <a:rPr lang="en-US" altLang="zh-CN" sz="2400" b="1">
                <a:latin typeface="楷体_GB2312" pitchFamily="49" charset="-122"/>
                <a:ea typeface="楷体_GB2312" pitchFamily="49" charset="-122"/>
              </a:rPr>
              <a:t>3n</a:t>
            </a:r>
            <a:r>
              <a:rPr lang="zh-CN" altLang="en-US" sz="2400" b="1">
                <a:latin typeface="楷体_GB2312" pitchFamily="49" charset="-122"/>
                <a:ea typeface="楷体_GB2312" pitchFamily="49" charset="-122"/>
              </a:rPr>
              <a:t>次赋值！！！</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7586" name="Rectangle 2"/>
          <p:cNvSpPr>
            <a:spLocks noGrp="1" noChangeArrowheads="1"/>
          </p:cNvSpPr>
          <p:nvPr>
            <p:ph type="title"/>
          </p:nvPr>
        </p:nvSpPr>
        <p:spPr>
          <a:xfrm>
            <a:off x="920750" y="592138"/>
            <a:ext cx="7772400" cy="1143000"/>
          </a:xfrm>
        </p:spPr>
        <p:txBody>
          <a:bodyPr/>
          <a:lstStyle/>
          <a:p>
            <a:pPr eaLnBrk="1" hangingPunct="1">
              <a:defRPr/>
            </a:pPr>
            <a:r>
              <a:rPr lang="zh-CN" altLang="en-US" smtClean="0">
                <a:effectLst/>
              </a:rPr>
              <a:t>系统考虑</a:t>
            </a:r>
            <a:endParaRPr lang="zh-CN" altLang="en-US" smtClean="0"/>
          </a:p>
        </p:txBody>
      </p:sp>
      <p:sp>
        <p:nvSpPr>
          <p:cNvPr id="84995" name="Rectangle 3"/>
          <p:cNvSpPr>
            <a:spLocks noGrp="1" noChangeArrowheads="1"/>
          </p:cNvSpPr>
          <p:nvPr>
            <p:ph type="body" idx="1"/>
          </p:nvPr>
        </p:nvSpPr>
        <p:spPr>
          <a:xfrm>
            <a:off x="266700" y="2151063"/>
            <a:ext cx="8240713" cy="3503612"/>
          </a:xfrm>
        </p:spPr>
        <p:txBody>
          <a:bodyPr/>
          <a:lstStyle/>
          <a:p>
            <a:pPr eaLnBrk="1" hangingPunct="1">
              <a:lnSpc>
                <a:spcPct val="140000"/>
              </a:lnSpc>
              <a:buFont typeface="Wingdings" pitchFamily="2" charset="2"/>
              <a:buNone/>
            </a:pPr>
            <a:r>
              <a:rPr lang="en-US" altLang="zh-CN" sz="2800" smtClean="0">
                <a:solidFill>
                  <a:schemeClr val="hlink"/>
                </a:solidFill>
              </a:rPr>
              <a:t>     </a:t>
            </a:r>
            <a:r>
              <a:rPr lang="zh-CN" altLang="en-US" smtClean="0"/>
              <a:t>对递归函数的每次调用都需要内存空间。由于很多调用的活动都是同时进行的，操作系统可能会耗尽可用的内存</a:t>
            </a:r>
            <a:r>
              <a:rPr lang="en-US" altLang="zh-CN" smtClean="0"/>
              <a:t>,</a:t>
            </a:r>
            <a:r>
              <a:rPr lang="zh-CN" altLang="en-US" smtClean="0"/>
              <a:t>避免在处理过大的</a:t>
            </a:r>
            <a:r>
              <a:rPr lang="en-US" altLang="zh-CN" smtClean="0"/>
              <a:t>n</a:t>
            </a:r>
            <a:r>
              <a:rPr lang="zh-CN" altLang="en-US" smtClean="0"/>
              <a:t>时产生溢出问题。</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5938" name="Rectangle 2"/>
          <p:cNvSpPr>
            <a:spLocks noGrp="1" noChangeArrowheads="1"/>
          </p:cNvSpPr>
          <p:nvPr>
            <p:ph type="title"/>
          </p:nvPr>
        </p:nvSpPr>
        <p:spPr/>
        <p:txBody>
          <a:bodyPr/>
          <a:lstStyle/>
          <a:p>
            <a:pPr eaLnBrk="1" hangingPunct="1">
              <a:defRPr/>
            </a:pPr>
            <a:r>
              <a:rPr lang="zh-CN" altLang="en-US" sz="4000" smtClean="0"/>
              <a:t>递归过程</a:t>
            </a:r>
            <a:r>
              <a:rPr lang="en-US" altLang="zh-CN" sz="4000" smtClean="0"/>
              <a:t>--</a:t>
            </a:r>
            <a:r>
              <a:rPr lang="zh-CN" altLang="en-US" sz="4000" smtClean="0"/>
              <a:t>数字旋转方阵（蛇阵）</a:t>
            </a:r>
          </a:p>
        </p:txBody>
      </p:sp>
      <p:sp>
        <p:nvSpPr>
          <p:cNvPr id="86019" name="Rectangle 3"/>
          <p:cNvSpPr>
            <a:spLocks noGrp="1" noChangeArrowheads="1"/>
          </p:cNvSpPr>
          <p:nvPr>
            <p:ph type="body" sz="half" idx="1"/>
          </p:nvPr>
        </p:nvSpPr>
        <p:spPr/>
        <p:txBody>
          <a:bodyPr/>
          <a:lstStyle/>
          <a:p>
            <a:pPr eaLnBrk="1" hangingPunct="1">
              <a:lnSpc>
                <a:spcPct val="120000"/>
              </a:lnSpc>
            </a:pPr>
            <a:r>
              <a:rPr lang="zh-CN" altLang="en-US" sz="2800" smtClean="0"/>
              <a:t>数字旋转方阵如右图所示。编程输出任意</a:t>
            </a:r>
            <a:r>
              <a:rPr lang="en-US" altLang="zh-CN" sz="2800" smtClean="0"/>
              <a:t>N*N</a:t>
            </a:r>
            <a:r>
              <a:rPr lang="zh-CN" altLang="en-US" sz="2800" smtClean="0"/>
              <a:t>的蛇阵。</a:t>
            </a:r>
          </a:p>
        </p:txBody>
      </p:sp>
      <p:graphicFrame>
        <p:nvGraphicFramePr>
          <p:cNvPr id="2855940" name="Group 4"/>
          <p:cNvGraphicFramePr>
            <a:graphicFrameLocks noGrp="1"/>
          </p:cNvGraphicFramePr>
          <p:nvPr>
            <p:ph sz="half" idx="2"/>
          </p:nvPr>
        </p:nvGraphicFramePr>
        <p:xfrm>
          <a:off x="4648200" y="1981200"/>
          <a:ext cx="3810000" cy="4114800"/>
        </p:xfrm>
        <a:graphic>
          <a:graphicData uri="http://schemas.openxmlformats.org/drawingml/2006/table">
            <a:tbl>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gridCol w="635000">
                  <a:extLst>
                    <a:ext uri="{9D8B030D-6E8A-4147-A177-3AD203B41FA5}">
                      <a16:colId xmlns:a16="http://schemas.microsoft.com/office/drawing/2014/main" val="20003"/>
                    </a:ext>
                  </a:extLst>
                </a:gridCol>
                <a:gridCol w="635000">
                  <a:extLst>
                    <a:ext uri="{9D8B030D-6E8A-4147-A177-3AD203B41FA5}">
                      <a16:colId xmlns:a16="http://schemas.microsoft.com/office/drawing/2014/main" val="20004"/>
                    </a:ext>
                  </a:extLst>
                </a:gridCol>
                <a:gridCol w="635000">
                  <a:extLst>
                    <a:ext uri="{9D8B030D-6E8A-4147-A177-3AD203B41FA5}">
                      <a16:colId xmlns:a16="http://schemas.microsoft.com/office/drawing/2014/main" val="20005"/>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20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19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18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17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16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85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21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32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31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15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22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33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36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29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14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85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23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34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35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28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13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685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24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25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26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27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12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85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11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62" name="Rectangle 2"/>
          <p:cNvSpPr>
            <a:spLocks noGrp="1" noChangeArrowheads="1"/>
          </p:cNvSpPr>
          <p:nvPr>
            <p:ph type="title"/>
          </p:nvPr>
        </p:nvSpPr>
        <p:spPr>
          <a:xfrm>
            <a:off x="685800" y="411163"/>
            <a:ext cx="7772400" cy="1143000"/>
          </a:xfrm>
        </p:spPr>
        <p:txBody>
          <a:bodyPr/>
          <a:lstStyle/>
          <a:p>
            <a:pPr eaLnBrk="1" hangingPunct="1">
              <a:defRPr/>
            </a:pPr>
            <a:r>
              <a:rPr lang="zh-CN" altLang="en-US" smtClean="0"/>
              <a:t>用递归的观点看问题</a:t>
            </a:r>
          </a:p>
        </p:txBody>
      </p:sp>
      <p:sp>
        <p:nvSpPr>
          <p:cNvPr id="87043" name="Rectangle 3"/>
          <p:cNvSpPr>
            <a:spLocks noGrp="1" noChangeArrowheads="1"/>
          </p:cNvSpPr>
          <p:nvPr>
            <p:ph type="body" idx="1"/>
          </p:nvPr>
        </p:nvSpPr>
        <p:spPr>
          <a:xfrm>
            <a:off x="685800" y="1717675"/>
            <a:ext cx="8075613" cy="5140325"/>
          </a:xfrm>
        </p:spPr>
        <p:txBody>
          <a:bodyPr/>
          <a:lstStyle/>
          <a:p>
            <a:pPr eaLnBrk="1" hangingPunct="1"/>
            <a:r>
              <a:rPr lang="zh-CN" altLang="en-US" sz="2800" smtClean="0"/>
              <a:t>先填最外圈，然后再填内部内部的填法同上。也是先填最外圈，再填内部。</a:t>
            </a:r>
          </a:p>
          <a:p>
            <a:pPr eaLnBrk="1" hangingPunct="1"/>
            <a:r>
              <a:rPr lang="zh-CN" altLang="en-US" sz="2800" smtClean="0"/>
              <a:t>根据上述思想，可以设计一个递归函数</a:t>
            </a:r>
            <a:r>
              <a:rPr lang="en-US" altLang="zh-CN" sz="2800" smtClean="0"/>
              <a:t>fill</a:t>
            </a:r>
            <a:r>
              <a:rPr lang="zh-CN" altLang="en-US" sz="2800" smtClean="0"/>
              <a:t>。该函数先填外圈，然后递归调用自己填内部。</a:t>
            </a:r>
          </a:p>
          <a:p>
            <a:pPr eaLnBrk="1" hangingPunct="1"/>
            <a:r>
              <a:rPr lang="zh-CN" altLang="en-US" sz="2800" smtClean="0"/>
              <a:t>函数原型：</a:t>
            </a:r>
          </a:p>
          <a:p>
            <a:pPr eaLnBrk="1" hangingPunct="1">
              <a:buFont typeface="Wingdings" pitchFamily="2" charset="2"/>
              <a:buNone/>
            </a:pPr>
            <a:r>
              <a:rPr lang="zh-CN" altLang="en-US" sz="2800" smtClean="0"/>
              <a:t>      </a:t>
            </a:r>
            <a:r>
              <a:rPr lang="en-US" altLang="zh-CN" sz="2800" smtClean="0"/>
              <a:t>void fill(int number, int begin, int size)</a:t>
            </a:r>
          </a:p>
          <a:p>
            <a:pPr eaLnBrk="1" hangingPunct="1">
              <a:buFont typeface="Wingdings" pitchFamily="2" charset="2"/>
              <a:buNone/>
            </a:pPr>
            <a:r>
              <a:rPr lang="en-US" altLang="zh-CN" sz="2800" smtClean="0"/>
              <a:t>      number</a:t>
            </a:r>
            <a:r>
              <a:rPr lang="zh-CN" altLang="en-US" sz="2800" smtClean="0"/>
              <a:t>：表示要填入的起始数据</a:t>
            </a:r>
          </a:p>
          <a:p>
            <a:pPr eaLnBrk="1" hangingPunct="1">
              <a:buFont typeface="Wingdings" pitchFamily="2" charset="2"/>
              <a:buNone/>
            </a:pPr>
            <a:r>
              <a:rPr lang="zh-CN" altLang="en-US" sz="2800" smtClean="0"/>
              <a:t>      </a:t>
            </a:r>
            <a:r>
              <a:rPr lang="en-US" altLang="zh-CN" sz="2800" smtClean="0"/>
              <a:t>begin</a:t>
            </a:r>
            <a:r>
              <a:rPr lang="zh-CN" altLang="en-US" sz="2800" smtClean="0"/>
              <a:t>：表示要填的起始位置</a:t>
            </a:r>
          </a:p>
          <a:p>
            <a:pPr eaLnBrk="1" hangingPunct="1">
              <a:buFont typeface="Wingdings" pitchFamily="2" charset="2"/>
              <a:buNone/>
            </a:pPr>
            <a:r>
              <a:rPr lang="zh-CN" altLang="en-US" sz="2800" smtClean="0"/>
              <a:t>      </a:t>
            </a:r>
            <a:r>
              <a:rPr lang="en-US" altLang="zh-CN" sz="2800" smtClean="0"/>
              <a:t>size</a:t>
            </a:r>
            <a:r>
              <a:rPr lang="zh-CN" altLang="en-US" sz="2800" smtClean="0"/>
              <a:t>：蛇阵的规模</a:t>
            </a:r>
          </a:p>
          <a:p>
            <a:pPr eaLnBrk="1" hangingPunct="1"/>
            <a:r>
              <a:rPr lang="zh-CN" altLang="en-US" sz="2800" smtClean="0"/>
              <a:t>要生成一个</a:t>
            </a:r>
            <a:r>
              <a:rPr lang="en-US" altLang="zh-CN" sz="2800" smtClean="0"/>
              <a:t>6*6</a:t>
            </a:r>
            <a:r>
              <a:rPr lang="zh-CN" altLang="en-US" sz="2800" smtClean="0"/>
              <a:t>的蛇阵只要调用：</a:t>
            </a:r>
            <a:r>
              <a:rPr lang="en-US" altLang="zh-CN" sz="2800" smtClean="0"/>
              <a:t>fill(1,0,6)</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986" name="Rectangle 2"/>
          <p:cNvSpPr>
            <a:spLocks noGrp="1" noChangeArrowheads="1"/>
          </p:cNvSpPr>
          <p:nvPr>
            <p:ph type="title"/>
          </p:nvPr>
        </p:nvSpPr>
        <p:spPr>
          <a:xfrm>
            <a:off x="685800" y="214313"/>
            <a:ext cx="7772400" cy="1143000"/>
          </a:xfrm>
        </p:spPr>
        <p:txBody>
          <a:bodyPr/>
          <a:lstStyle/>
          <a:p>
            <a:pPr eaLnBrk="1" hangingPunct="1">
              <a:defRPr/>
            </a:pPr>
            <a:r>
              <a:rPr lang="en-US" altLang="zh-CN" dirty="0" smtClean="0"/>
              <a:t>main</a:t>
            </a:r>
            <a:r>
              <a:rPr lang="zh-CN" altLang="en-US" dirty="0" smtClean="0"/>
              <a:t>函数</a:t>
            </a:r>
          </a:p>
        </p:txBody>
      </p:sp>
      <p:sp>
        <p:nvSpPr>
          <p:cNvPr id="88067" name="Rectangle 3"/>
          <p:cNvSpPr>
            <a:spLocks noGrp="1" noChangeArrowheads="1"/>
          </p:cNvSpPr>
          <p:nvPr>
            <p:ph type="body" idx="1"/>
          </p:nvPr>
        </p:nvSpPr>
        <p:spPr>
          <a:xfrm>
            <a:off x="685800" y="1357313"/>
            <a:ext cx="8202613" cy="4876800"/>
          </a:xfrm>
        </p:spPr>
        <p:txBody>
          <a:bodyPr/>
          <a:lstStyle/>
          <a:p>
            <a:pPr eaLnBrk="1" hangingPunct="1">
              <a:lnSpc>
                <a:spcPct val="80000"/>
              </a:lnSpc>
              <a:buFont typeface="Wingdings" pitchFamily="2" charset="2"/>
              <a:buNone/>
            </a:pPr>
            <a:r>
              <a:rPr lang="en-US" altLang="zh-CN" sz="2400" smtClean="0"/>
              <a:t>int p[20][20];</a:t>
            </a:r>
          </a:p>
          <a:p>
            <a:pPr eaLnBrk="1" hangingPunct="1">
              <a:lnSpc>
                <a:spcPct val="80000"/>
              </a:lnSpc>
              <a:buFont typeface="Wingdings" pitchFamily="2" charset="2"/>
              <a:buNone/>
            </a:pPr>
            <a:r>
              <a:rPr lang="en-US" altLang="zh-CN" sz="2400" smtClean="0"/>
              <a:t>void fill(int, int,int);</a:t>
            </a:r>
          </a:p>
          <a:p>
            <a:pPr eaLnBrk="1" hangingPunct="1">
              <a:lnSpc>
                <a:spcPct val="80000"/>
              </a:lnSpc>
              <a:buFont typeface="Wingdings" pitchFamily="2" charset="2"/>
              <a:buNone/>
            </a:pPr>
            <a:endParaRPr lang="en-US" altLang="zh-CN" sz="2400" smtClean="0"/>
          </a:p>
          <a:p>
            <a:pPr eaLnBrk="1" hangingPunct="1">
              <a:lnSpc>
                <a:spcPct val="80000"/>
              </a:lnSpc>
              <a:buFont typeface="Wingdings" pitchFamily="2" charset="2"/>
              <a:buNone/>
            </a:pPr>
            <a:r>
              <a:rPr lang="en-US" altLang="zh-CN" sz="2400" smtClean="0"/>
              <a:t>int main()</a:t>
            </a:r>
          </a:p>
          <a:p>
            <a:pPr eaLnBrk="1" hangingPunct="1">
              <a:lnSpc>
                <a:spcPct val="80000"/>
              </a:lnSpc>
              <a:buFont typeface="Wingdings" pitchFamily="2" charset="2"/>
              <a:buNone/>
            </a:pPr>
            <a:r>
              <a:rPr lang="en-US" altLang="zh-CN" sz="2400" smtClean="0"/>
              <a:t>{ int row, col, size;</a:t>
            </a:r>
          </a:p>
          <a:p>
            <a:pPr eaLnBrk="1" hangingPunct="1">
              <a:lnSpc>
                <a:spcPct val="80000"/>
              </a:lnSpc>
              <a:buFont typeface="Wingdings" pitchFamily="2" charset="2"/>
              <a:buNone/>
            </a:pPr>
            <a:r>
              <a:rPr lang="en-US" altLang="zh-CN" sz="2400" smtClean="0"/>
              <a:t>  cout &lt;&lt; "</a:t>
            </a:r>
            <a:r>
              <a:rPr lang="zh-CN" altLang="en-US" sz="2400" smtClean="0"/>
              <a:t>请输入蛇阵的规模：</a:t>
            </a:r>
            <a:r>
              <a:rPr lang="en-US" altLang="zh-CN" sz="2400" smtClean="0"/>
              <a:t>";</a:t>
            </a:r>
          </a:p>
          <a:p>
            <a:pPr eaLnBrk="1" hangingPunct="1">
              <a:lnSpc>
                <a:spcPct val="80000"/>
              </a:lnSpc>
              <a:buFont typeface="Wingdings" pitchFamily="2" charset="2"/>
              <a:buNone/>
            </a:pPr>
            <a:r>
              <a:rPr lang="en-US" altLang="zh-CN" sz="2400" smtClean="0"/>
              <a:t>  cin &gt;&gt; size;</a:t>
            </a:r>
          </a:p>
          <a:p>
            <a:pPr eaLnBrk="1" hangingPunct="1">
              <a:lnSpc>
                <a:spcPct val="80000"/>
              </a:lnSpc>
              <a:buFont typeface="Wingdings" pitchFamily="2" charset="2"/>
              <a:buNone/>
            </a:pPr>
            <a:r>
              <a:rPr lang="en-US" altLang="zh-CN" sz="2400" smtClean="0"/>
              <a:t>  fill(1,0,size);</a:t>
            </a:r>
          </a:p>
          <a:p>
            <a:pPr eaLnBrk="1" hangingPunct="1">
              <a:lnSpc>
                <a:spcPct val="80000"/>
              </a:lnSpc>
              <a:buFont typeface="Wingdings" pitchFamily="2" charset="2"/>
              <a:buNone/>
            </a:pPr>
            <a:r>
              <a:rPr lang="en-US" altLang="zh-CN" sz="2400" smtClean="0"/>
              <a:t>  for (row = 0; row &lt; size; ++row)</a:t>
            </a:r>
          </a:p>
          <a:p>
            <a:pPr eaLnBrk="1" hangingPunct="1">
              <a:lnSpc>
                <a:spcPct val="80000"/>
              </a:lnSpc>
              <a:buFont typeface="Wingdings" pitchFamily="2" charset="2"/>
              <a:buNone/>
            </a:pPr>
            <a:r>
              <a:rPr lang="en-US" altLang="zh-CN" sz="2400" smtClean="0"/>
              <a:t>         { cout &lt;&lt; endl;</a:t>
            </a:r>
          </a:p>
          <a:p>
            <a:pPr eaLnBrk="1" hangingPunct="1">
              <a:lnSpc>
                <a:spcPct val="80000"/>
              </a:lnSpc>
              <a:buFont typeface="Wingdings" pitchFamily="2" charset="2"/>
              <a:buNone/>
            </a:pPr>
            <a:r>
              <a:rPr lang="en-US" altLang="zh-CN" sz="2400" smtClean="0"/>
              <a:t>            for (col = 0; col &lt; size; ++col)</a:t>
            </a:r>
          </a:p>
          <a:p>
            <a:pPr eaLnBrk="1" hangingPunct="1">
              <a:lnSpc>
                <a:spcPct val="80000"/>
              </a:lnSpc>
              <a:buFont typeface="Wingdings" pitchFamily="2" charset="2"/>
              <a:buNone/>
            </a:pPr>
            <a:r>
              <a:rPr lang="en-US" altLang="zh-CN" sz="2400" smtClean="0"/>
              <a:t>                 cout &lt;&lt; p[row][col] &lt;&lt; '\t';</a:t>
            </a:r>
          </a:p>
          <a:p>
            <a:pPr eaLnBrk="1" hangingPunct="1">
              <a:lnSpc>
                <a:spcPct val="80000"/>
              </a:lnSpc>
              <a:buFont typeface="Wingdings" pitchFamily="2" charset="2"/>
              <a:buNone/>
            </a:pPr>
            <a:r>
              <a:rPr lang="en-US" altLang="zh-CN" sz="2400" smtClean="0"/>
              <a:t>         }</a:t>
            </a:r>
          </a:p>
          <a:p>
            <a:pPr eaLnBrk="1" hangingPunct="1">
              <a:lnSpc>
                <a:spcPct val="80000"/>
              </a:lnSpc>
              <a:buFont typeface="Wingdings" pitchFamily="2" charset="2"/>
              <a:buNone/>
            </a:pPr>
            <a:r>
              <a:rPr lang="en-US" altLang="zh-CN" sz="2400" smtClean="0"/>
              <a:t>  return 0;</a:t>
            </a:r>
          </a:p>
          <a:p>
            <a:pPr eaLnBrk="1" hangingPunct="1">
              <a:lnSpc>
                <a:spcPct val="80000"/>
              </a:lnSpc>
              <a:buFont typeface="Wingdings" pitchFamily="2" charset="2"/>
              <a:buNone/>
            </a:pPr>
            <a:r>
              <a:rPr lang="en-US" altLang="zh-CN" sz="2400" smtClean="0"/>
              <a: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9010" name="Rectangle 2"/>
          <p:cNvSpPr>
            <a:spLocks noGrp="1" noChangeArrowheads="1"/>
          </p:cNvSpPr>
          <p:nvPr>
            <p:ph type="title"/>
          </p:nvPr>
        </p:nvSpPr>
        <p:spPr/>
        <p:txBody>
          <a:bodyPr/>
          <a:lstStyle/>
          <a:p>
            <a:pPr eaLnBrk="1" hangingPunct="1">
              <a:defRPr/>
            </a:pPr>
            <a:r>
              <a:rPr lang="en-US" altLang="zh-CN" smtClean="0"/>
              <a:t>Fill</a:t>
            </a:r>
            <a:r>
              <a:rPr lang="zh-CN" altLang="en-US" smtClean="0"/>
              <a:t>函数的设计</a:t>
            </a:r>
          </a:p>
        </p:txBody>
      </p:sp>
      <p:sp>
        <p:nvSpPr>
          <p:cNvPr id="89091" name="Rectangle 3"/>
          <p:cNvSpPr>
            <a:spLocks noGrp="1" noChangeArrowheads="1"/>
          </p:cNvSpPr>
          <p:nvPr>
            <p:ph type="body" idx="1"/>
          </p:nvPr>
        </p:nvSpPr>
        <p:spPr/>
        <p:txBody>
          <a:bodyPr/>
          <a:lstStyle/>
          <a:p>
            <a:pPr eaLnBrk="1" hangingPunct="1"/>
            <a:r>
              <a:rPr lang="zh-CN" altLang="en-US" smtClean="0"/>
              <a:t>自上而下填最左列</a:t>
            </a:r>
          </a:p>
          <a:p>
            <a:pPr eaLnBrk="1" hangingPunct="1"/>
            <a:r>
              <a:rPr lang="zh-CN" altLang="en-US" smtClean="0"/>
              <a:t>自左而右填最下行</a:t>
            </a:r>
          </a:p>
          <a:p>
            <a:pPr eaLnBrk="1" hangingPunct="1"/>
            <a:r>
              <a:rPr lang="zh-CN" altLang="en-US" smtClean="0"/>
              <a:t>自下而上填最右列</a:t>
            </a:r>
          </a:p>
          <a:p>
            <a:pPr eaLnBrk="1" hangingPunct="1"/>
            <a:r>
              <a:rPr lang="zh-CN" altLang="en-US" smtClean="0"/>
              <a:t>自右而左填最上行</a:t>
            </a:r>
          </a:p>
          <a:p>
            <a:pPr eaLnBrk="1" hangingPunct="1"/>
            <a:r>
              <a:rPr lang="zh-CN" altLang="en-US" smtClean="0"/>
              <a:t>递归调用</a:t>
            </a:r>
            <a:r>
              <a:rPr lang="en-US" altLang="zh-CN" smtClean="0"/>
              <a:t>fill</a:t>
            </a:r>
            <a:r>
              <a:rPr lang="zh-CN" altLang="en-US" smtClean="0"/>
              <a:t>，规模减</a:t>
            </a:r>
            <a:r>
              <a:rPr lang="en-US" altLang="zh-CN" smtClean="0"/>
              <a:t>2</a:t>
            </a:r>
            <a:r>
              <a:rPr lang="zh-CN" altLang="en-US" smtClean="0"/>
              <a:t>，起始位置为原来的下一行下一列，填入的起始数字为填入一圈后的第一个数字。</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235075" y="530225"/>
            <a:ext cx="7426325" cy="6267450"/>
          </a:xfrm>
          <a:prstGeom prst="rect">
            <a:avLst/>
          </a:prstGeom>
          <a:noFill/>
          <a:ln w="12700" cap="sq" algn="ctr">
            <a:noFill/>
            <a:miter lim="800000"/>
            <a:headEnd type="none" w="sm" len="sm"/>
            <a:tailEnd type="none" w="sm" len="sm"/>
          </a:ln>
        </p:spPr>
        <p:txBody>
          <a:bodyPr>
            <a:spAutoFit/>
          </a:bodyPr>
          <a:lstStyle/>
          <a:p>
            <a:pPr>
              <a:lnSpc>
                <a:spcPct val="130000"/>
              </a:lnSpc>
              <a:spcBef>
                <a:spcPct val="5000"/>
              </a:spcBef>
            </a:pPr>
            <a:r>
              <a:rPr lang="en-US" altLang="zh-CN" sz="2000" b="1" dirty="0" smtClean="0"/>
              <a:t>void </a:t>
            </a:r>
            <a:r>
              <a:rPr lang="en-US" altLang="zh-CN" sz="2000" b="1" dirty="0"/>
              <a:t>fill( </a:t>
            </a:r>
            <a:r>
              <a:rPr lang="en-US" altLang="zh-CN" sz="2000" b="1" dirty="0" err="1"/>
              <a:t>int</a:t>
            </a:r>
            <a:r>
              <a:rPr lang="en-US" altLang="zh-CN" sz="2000" b="1" dirty="0"/>
              <a:t> number, </a:t>
            </a:r>
            <a:r>
              <a:rPr lang="en-US" altLang="zh-CN" sz="2000" b="1" dirty="0" err="1"/>
              <a:t>int</a:t>
            </a:r>
            <a:r>
              <a:rPr lang="en-US" altLang="zh-CN" sz="2000" b="1" dirty="0"/>
              <a:t> begin, </a:t>
            </a:r>
            <a:r>
              <a:rPr lang="en-US" altLang="zh-CN" sz="2000" b="1" dirty="0" err="1"/>
              <a:t>int</a:t>
            </a:r>
            <a:r>
              <a:rPr lang="en-US" altLang="zh-CN" sz="2000" b="1" dirty="0"/>
              <a:t> size)</a:t>
            </a:r>
          </a:p>
          <a:p>
            <a:pPr>
              <a:lnSpc>
                <a:spcPct val="130000"/>
              </a:lnSpc>
              <a:spcBef>
                <a:spcPct val="5000"/>
              </a:spcBef>
            </a:pPr>
            <a:r>
              <a:rPr lang="en-US" altLang="zh-CN" sz="2000" b="1" dirty="0"/>
              <a:t>{ </a:t>
            </a:r>
            <a:r>
              <a:rPr lang="en-US" altLang="zh-CN" sz="2000" b="1" dirty="0" err="1"/>
              <a:t>int</a:t>
            </a:r>
            <a:r>
              <a:rPr lang="en-US" altLang="zh-CN" sz="2000" b="1" dirty="0"/>
              <a:t> </a:t>
            </a:r>
            <a:r>
              <a:rPr lang="en-US" altLang="zh-CN" sz="2000" b="1" dirty="0" err="1"/>
              <a:t>i</a:t>
            </a:r>
            <a:r>
              <a:rPr lang="en-US" altLang="zh-CN" sz="2000" b="1" dirty="0"/>
              <a:t>, row = begin, </a:t>
            </a:r>
            <a:r>
              <a:rPr lang="en-US" altLang="zh-CN" sz="2000" b="1" dirty="0" err="1"/>
              <a:t>col</a:t>
            </a:r>
            <a:r>
              <a:rPr lang="en-US" altLang="zh-CN" sz="2000" b="1" dirty="0"/>
              <a:t> = begin;</a:t>
            </a:r>
          </a:p>
          <a:p>
            <a:pPr>
              <a:lnSpc>
                <a:spcPct val="130000"/>
              </a:lnSpc>
              <a:spcBef>
                <a:spcPct val="5000"/>
              </a:spcBef>
            </a:pPr>
            <a:r>
              <a:rPr lang="en-US" altLang="zh-CN" sz="2000" b="1" dirty="0"/>
              <a:t>  if (size == 0) return;</a:t>
            </a:r>
          </a:p>
          <a:p>
            <a:pPr>
              <a:lnSpc>
                <a:spcPct val="130000"/>
              </a:lnSpc>
              <a:spcBef>
                <a:spcPct val="5000"/>
              </a:spcBef>
            </a:pPr>
            <a:r>
              <a:rPr lang="en-US" altLang="zh-CN" sz="2000" b="1" dirty="0"/>
              <a:t>  if (size == 1) { p[begin][begin] = number; return; }</a:t>
            </a:r>
          </a:p>
          <a:p>
            <a:pPr>
              <a:lnSpc>
                <a:spcPct val="130000"/>
              </a:lnSpc>
              <a:spcBef>
                <a:spcPct val="5000"/>
              </a:spcBef>
            </a:pPr>
            <a:r>
              <a:rPr lang="en-US" altLang="zh-CN" sz="2000" b="1" dirty="0"/>
              <a:t>  p[row][</a:t>
            </a:r>
            <a:r>
              <a:rPr lang="en-US" altLang="zh-CN" sz="2000" b="1" dirty="0" err="1"/>
              <a:t>col</a:t>
            </a:r>
            <a:r>
              <a:rPr lang="en-US" altLang="zh-CN" sz="2000" b="1" dirty="0"/>
              <a:t>] = number; ++number;</a:t>
            </a:r>
          </a:p>
          <a:p>
            <a:pPr>
              <a:lnSpc>
                <a:spcPct val="130000"/>
              </a:lnSpc>
              <a:spcBef>
                <a:spcPct val="5000"/>
              </a:spcBef>
            </a:pPr>
            <a:r>
              <a:rPr lang="en-US" altLang="zh-CN" sz="2000" b="1" dirty="0"/>
              <a:t>  for (</a:t>
            </a:r>
            <a:r>
              <a:rPr lang="en-US" altLang="zh-CN" sz="2000" b="1" dirty="0" err="1"/>
              <a:t>i</a:t>
            </a:r>
            <a:r>
              <a:rPr lang="en-US" altLang="zh-CN" sz="2000" b="1" dirty="0"/>
              <a:t>=0; </a:t>
            </a:r>
            <a:r>
              <a:rPr lang="en-US" altLang="zh-CN" sz="2000" b="1" dirty="0" err="1"/>
              <a:t>i</a:t>
            </a:r>
            <a:r>
              <a:rPr lang="en-US" altLang="zh-CN" sz="2000" b="1" dirty="0"/>
              <a:t>&lt;size-1; ++</a:t>
            </a:r>
            <a:r>
              <a:rPr lang="en-US" altLang="zh-CN" sz="2000" b="1" dirty="0" err="1"/>
              <a:t>i</a:t>
            </a:r>
            <a:r>
              <a:rPr lang="en-US" altLang="zh-CN" sz="2000" b="1" dirty="0"/>
              <a:t>)</a:t>
            </a:r>
          </a:p>
          <a:p>
            <a:pPr>
              <a:lnSpc>
                <a:spcPct val="130000"/>
              </a:lnSpc>
              <a:spcBef>
                <a:spcPct val="5000"/>
              </a:spcBef>
            </a:pPr>
            <a:r>
              <a:rPr lang="en-US" altLang="zh-CN" sz="2000" b="1" dirty="0"/>
              <a:t>     { ++row; p[row][</a:t>
            </a:r>
            <a:r>
              <a:rPr lang="en-US" altLang="zh-CN" sz="2000" b="1" dirty="0" err="1"/>
              <a:t>col</a:t>
            </a:r>
            <a:r>
              <a:rPr lang="en-US" altLang="zh-CN" sz="2000" b="1" dirty="0"/>
              <a:t>] = number; ++number; }</a:t>
            </a:r>
          </a:p>
          <a:p>
            <a:pPr>
              <a:lnSpc>
                <a:spcPct val="130000"/>
              </a:lnSpc>
              <a:spcBef>
                <a:spcPct val="5000"/>
              </a:spcBef>
            </a:pPr>
            <a:r>
              <a:rPr lang="en-US" altLang="zh-CN" sz="2000" b="1" dirty="0"/>
              <a:t>  for (</a:t>
            </a:r>
            <a:r>
              <a:rPr lang="en-US" altLang="zh-CN" sz="2000" b="1" dirty="0" err="1"/>
              <a:t>i</a:t>
            </a:r>
            <a:r>
              <a:rPr lang="en-US" altLang="zh-CN" sz="2000" b="1" dirty="0"/>
              <a:t>=0; </a:t>
            </a:r>
            <a:r>
              <a:rPr lang="en-US" altLang="zh-CN" sz="2000" b="1" dirty="0" err="1"/>
              <a:t>i</a:t>
            </a:r>
            <a:r>
              <a:rPr lang="en-US" altLang="zh-CN" sz="2000" b="1" dirty="0"/>
              <a:t>&lt;size-1; ++</a:t>
            </a:r>
            <a:r>
              <a:rPr lang="en-US" altLang="zh-CN" sz="2000" b="1" dirty="0" err="1"/>
              <a:t>i</a:t>
            </a:r>
            <a:r>
              <a:rPr lang="en-US" altLang="zh-CN" sz="2000" b="1" dirty="0"/>
              <a:t>)</a:t>
            </a:r>
          </a:p>
          <a:p>
            <a:pPr>
              <a:lnSpc>
                <a:spcPct val="130000"/>
              </a:lnSpc>
              <a:spcBef>
                <a:spcPct val="5000"/>
              </a:spcBef>
            </a:pPr>
            <a:r>
              <a:rPr lang="en-US" altLang="zh-CN" sz="2000" b="1" dirty="0"/>
              <a:t>     { ++</a:t>
            </a:r>
            <a:r>
              <a:rPr lang="en-US" altLang="zh-CN" sz="2000" b="1" dirty="0" err="1"/>
              <a:t>col</a:t>
            </a:r>
            <a:r>
              <a:rPr lang="en-US" altLang="zh-CN" sz="2000" b="1" dirty="0"/>
              <a:t>; p[row][</a:t>
            </a:r>
            <a:r>
              <a:rPr lang="en-US" altLang="zh-CN" sz="2000" b="1" dirty="0" err="1"/>
              <a:t>col</a:t>
            </a:r>
            <a:r>
              <a:rPr lang="en-US" altLang="zh-CN" sz="2000" b="1" dirty="0"/>
              <a:t>] = number; ++number; }</a:t>
            </a:r>
          </a:p>
          <a:p>
            <a:pPr>
              <a:lnSpc>
                <a:spcPct val="130000"/>
              </a:lnSpc>
              <a:spcBef>
                <a:spcPct val="5000"/>
              </a:spcBef>
            </a:pPr>
            <a:r>
              <a:rPr lang="en-US" altLang="zh-CN" sz="2000" b="1" dirty="0"/>
              <a:t>  for (</a:t>
            </a:r>
            <a:r>
              <a:rPr lang="en-US" altLang="zh-CN" sz="2000" b="1" dirty="0" err="1"/>
              <a:t>i</a:t>
            </a:r>
            <a:r>
              <a:rPr lang="en-US" altLang="zh-CN" sz="2000" b="1" dirty="0"/>
              <a:t>=0; </a:t>
            </a:r>
            <a:r>
              <a:rPr lang="en-US" altLang="zh-CN" sz="2000" b="1" dirty="0" err="1"/>
              <a:t>i</a:t>
            </a:r>
            <a:r>
              <a:rPr lang="en-US" altLang="zh-CN" sz="2000" b="1" dirty="0"/>
              <a:t>&lt;size-1; ++</a:t>
            </a:r>
            <a:r>
              <a:rPr lang="en-US" altLang="zh-CN" sz="2000" b="1" dirty="0" err="1"/>
              <a:t>i</a:t>
            </a:r>
            <a:r>
              <a:rPr lang="en-US" altLang="zh-CN" sz="2000" b="1" dirty="0"/>
              <a:t>)</a:t>
            </a:r>
          </a:p>
          <a:p>
            <a:pPr>
              <a:lnSpc>
                <a:spcPct val="130000"/>
              </a:lnSpc>
              <a:spcBef>
                <a:spcPct val="5000"/>
              </a:spcBef>
            </a:pPr>
            <a:r>
              <a:rPr lang="en-US" altLang="zh-CN" sz="2000" b="1" dirty="0"/>
              <a:t>     { --row; p[row][</a:t>
            </a:r>
            <a:r>
              <a:rPr lang="en-US" altLang="zh-CN" sz="2000" b="1" dirty="0" err="1"/>
              <a:t>col</a:t>
            </a:r>
            <a:r>
              <a:rPr lang="en-US" altLang="zh-CN" sz="2000" b="1" dirty="0"/>
              <a:t>] = number; ++number; }</a:t>
            </a:r>
          </a:p>
          <a:p>
            <a:pPr>
              <a:lnSpc>
                <a:spcPct val="130000"/>
              </a:lnSpc>
              <a:spcBef>
                <a:spcPct val="5000"/>
              </a:spcBef>
            </a:pPr>
            <a:r>
              <a:rPr lang="en-US" altLang="zh-CN" sz="2000" b="1" dirty="0"/>
              <a:t>  for (</a:t>
            </a:r>
            <a:r>
              <a:rPr lang="en-US" altLang="zh-CN" sz="2000" b="1" dirty="0" err="1"/>
              <a:t>i</a:t>
            </a:r>
            <a:r>
              <a:rPr lang="en-US" altLang="zh-CN" sz="2000" b="1" dirty="0"/>
              <a:t>=0; </a:t>
            </a:r>
            <a:r>
              <a:rPr lang="en-US" altLang="zh-CN" sz="2000" b="1" dirty="0" err="1"/>
              <a:t>i</a:t>
            </a:r>
            <a:r>
              <a:rPr lang="en-US" altLang="zh-CN" sz="2000" b="1" dirty="0"/>
              <a:t>&lt;size-2; ++</a:t>
            </a:r>
            <a:r>
              <a:rPr lang="en-US" altLang="zh-CN" sz="2000" b="1" dirty="0" err="1"/>
              <a:t>i</a:t>
            </a:r>
            <a:r>
              <a:rPr lang="en-US" altLang="zh-CN" sz="2000" b="1" dirty="0"/>
              <a:t>)</a:t>
            </a:r>
          </a:p>
          <a:p>
            <a:pPr>
              <a:lnSpc>
                <a:spcPct val="130000"/>
              </a:lnSpc>
              <a:spcBef>
                <a:spcPct val="5000"/>
              </a:spcBef>
            </a:pPr>
            <a:r>
              <a:rPr lang="en-US" altLang="zh-CN" sz="2000" b="1" dirty="0"/>
              <a:t>     { --</a:t>
            </a:r>
            <a:r>
              <a:rPr lang="en-US" altLang="zh-CN" sz="2000" b="1" dirty="0" err="1"/>
              <a:t>col</a:t>
            </a:r>
            <a:r>
              <a:rPr lang="en-US" altLang="zh-CN" sz="2000" b="1" dirty="0"/>
              <a:t>; p[row][</a:t>
            </a:r>
            <a:r>
              <a:rPr lang="en-US" altLang="zh-CN" sz="2000" b="1" dirty="0" err="1"/>
              <a:t>col</a:t>
            </a:r>
            <a:r>
              <a:rPr lang="en-US" altLang="zh-CN" sz="2000" b="1" dirty="0"/>
              <a:t>] = number; ++number; }</a:t>
            </a:r>
          </a:p>
          <a:p>
            <a:pPr>
              <a:lnSpc>
                <a:spcPct val="130000"/>
              </a:lnSpc>
              <a:spcBef>
                <a:spcPct val="5000"/>
              </a:spcBef>
            </a:pPr>
            <a:r>
              <a:rPr lang="en-US" altLang="zh-CN" sz="2000" b="1" dirty="0"/>
              <a:t>  fill( number, begin+1, size-2 );</a:t>
            </a:r>
          </a:p>
          <a:p>
            <a:pPr>
              <a:lnSpc>
                <a:spcPct val="130000"/>
              </a:lnSpc>
              <a:spcBef>
                <a:spcPct val="5000"/>
              </a:spcBef>
            </a:pPr>
            <a:r>
              <a:rPr lang="en-US" altLang="zh-CN" sz="2000" b="1" dirty="0"/>
              <a:t>}</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0402" name="Rectangle 2"/>
          <p:cNvSpPr>
            <a:spLocks noGrp="1" noChangeArrowheads="1"/>
          </p:cNvSpPr>
          <p:nvPr>
            <p:ph type="title"/>
          </p:nvPr>
        </p:nvSpPr>
        <p:spPr/>
        <p:txBody>
          <a:bodyPr/>
          <a:lstStyle/>
          <a:p>
            <a:pPr eaLnBrk="1" hangingPunct="1">
              <a:defRPr/>
            </a:pPr>
            <a:r>
              <a:rPr lang="zh-CN" altLang="en-US" smtClean="0"/>
              <a:t>递归过程</a:t>
            </a:r>
            <a:r>
              <a:rPr lang="en-US" altLang="zh-CN" smtClean="0">
                <a:latin typeface="Times New Roman"/>
              </a:rPr>
              <a:t>—</a:t>
            </a:r>
            <a:r>
              <a:rPr lang="en-US" altLang="zh-CN" smtClean="0"/>
              <a:t>Hanoi</a:t>
            </a:r>
            <a:r>
              <a:rPr kumimoji="0" lang="zh-CN" altLang="en-US" smtClean="0"/>
              <a:t>塔问题</a:t>
            </a:r>
          </a:p>
        </p:txBody>
      </p:sp>
      <p:sp>
        <p:nvSpPr>
          <p:cNvPr id="91139" name="Text Box 3"/>
          <p:cNvSpPr txBox="1">
            <a:spLocks noChangeArrowheads="1"/>
          </p:cNvSpPr>
          <p:nvPr/>
        </p:nvSpPr>
        <p:spPr bwMode="auto">
          <a:xfrm>
            <a:off x="1093788" y="4202113"/>
            <a:ext cx="7045325" cy="1754326"/>
          </a:xfrm>
          <a:prstGeom prst="rect">
            <a:avLst/>
          </a:prstGeom>
          <a:noFill/>
          <a:ln w="12700" cap="sq">
            <a:noFill/>
            <a:miter lim="800000"/>
            <a:headEnd type="none" w="sm" len="sm"/>
            <a:tailEnd type="none" w="sm" len="sm"/>
          </a:ln>
        </p:spPr>
        <p:txBody>
          <a:bodyPr>
            <a:spAutoFit/>
          </a:bodyPr>
          <a:lstStyle/>
          <a:p>
            <a:pPr>
              <a:spcBef>
                <a:spcPct val="10000"/>
              </a:spcBef>
            </a:pPr>
            <a:r>
              <a:rPr lang="zh-CN" altLang="en-US" sz="2000" dirty="0">
                <a:solidFill>
                  <a:srgbClr val="FFC000"/>
                </a:solidFill>
              </a:rPr>
              <a:t>目标：</a:t>
            </a:r>
          </a:p>
          <a:p>
            <a:pPr>
              <a:spcBef>
                <a:spcPct val="10000"/>
              </a:spcBef>
            </a:pPr>
            <a:r>
              <a:rPr lang="zh-CN" altLang="en-US" sz="2000" dirty="0"/>
              <a:t>将</a:t>
            </a:r>
            <a:r>
              <a:rPr lang="en-US" altLang="zh-CN" sz="2000" dirty="0"/>
              <a:t>A</a:t>
            </a:r>
            <a:r>
              <a:rPr lang="zh-CN" altLang="en-US" sz="2000" dirty="0"/>
              <a:t>上的盘子全部移到</a:t>
            </a:r>
            <a:r>
              <a:rPr lang="en-US" altLang="zh-CN" sz="2000" dirty="0"/>
              <a:t>B</a:t>
            </a:r>
            <a:r>
              <a:rPr lang="zh-CN" altLang="en-US" sz="2000" dirty="0"/>
              <a:t>上</a:t>
            </a:r>
          </a:p>
          <a:p>
            <a:pPr>
              <a:spcBef>
                <a:spcPct val="10000"/>
              </a:spcBef>
            </a:pPr>
            <a:r>
              <a:rPr lang="zh-CN" altLang="en-US" sz="2000" dirty="0">
                <a:solidFill>
                  <a:srgbClr val="FFC000"/>
                </a:solidFill>
              </a:rPr>
              <a:t>规则：</a:t>
            </a:r>
          </a:p>
          <a:p>
            <a:pPr>
              <a:spcBef>
                <a:spcPct val="10000"/>
              </a:spcBef>
            </a:pPr>
            <a:r>
              <a:rPr lang="zh-CN" altLang="en-US" sz="2000" dirty="0"/>
              <a:t>每次只能移动一个盘子</a:t>
            </a:r>
          </a:p>
          <a:p>
            <a:pPr>
              <a:spcBef>
                <a:spcPct val="10000"/>
              </a:spcBef>
            </a:pPr>
            <a:r>
              <a:rPr lang="zh-CN" altLang="en-US" sz="2000" dirty="0"/>
              <a:t>不允许大盘子放在小盘子上</a:t>
            </a:r>
          </a:p>
        </p:txBody>
      </p:sp>
      <p:grpSp>
        <p:nvGrpSpPr>
          <p:cNvPr id="91140" name="Group 4"/>
          <p:cNvGrpSpPr>
            <a:grpSpLocks/>
          </p:cNvGrpSpPr>
          <p:nvPr/>
        </p:nvGrpSpPr>
        <p:grpSpPr bwMode="auto">
          <a:xfrm>
            <a:off x="838200" y="1905000"/>
            <a:ext cx="7045325" cy="2109788"/>
            <a:chOff x="712" y="1318"/>
            <a:chExt cx="4438" cy="1329"/>
          </a:xfrm>
        </p:grpSpPr>
        <p:grpSp>
          <p:nvGrpSpPr>
            <p:cNvPr id="91141" name="Group 5"/>
            <p:cNvGrpSpPr>
              <a:grpSpLocks/>
            </p:cNvGrpSpPr>
            <p:nvPr/>
          </p:nvGrpSpPr>
          <p:grpSpPr bwMode="auto">
            <a:xfrm>
              <a:off x="712" y="1318"/>
              <a:ext cx="4438" cy="1011"/>
              <a:chOff x="712" y="1550"/>
              <a:chExt cx="4438" cy="1011"/>
            </a:xfrm>
          </p:grpSpPr>
          <p:sp>
            <p:nvSpPr>
              <p:cNvPr id="91143" name="Line 6"/>
              <p:cNvSpPr>
                <a:spLocks noChangeShapeType="1"/>
              </p:cNvSpPr>
              <p:nvPr/>
            </p:nvSpPr>
            <p:spPr bwMode="auto">
              <a:xfrm>
                <a:off x="712" y="2561"/>
                <a:ext cx="4438" cy="0"/>
              </a:xfrm>
              <a:prstGeom prst="line">
                <a:avLst/>
              </a:prstGeom>
              <a:noFill/>
              <a:ln w="38100" cap="sq">
                <a:solidFill>
                  <a:schemeClr val="tx1"/>
                </a:solidFill>
                <a:round/>
                <a:headEnd type="none" w="sm" len="sm"/>
                <a:tailEnd type="none" w="sm" len="sm"/>
              </a:ln>
            </p:spPr>
            <p:txBody>
              <a:bodyPr wrap="none"/>
              <a:lstStyle/>
              <a:p>
                <a:endParaRPr lang="zh-CN" altLang="en-US"/>
              </a:p>
            </p:txBody>
          </p:sp>
          <p:sp>
            <p:nvSpPr>
              <p:cNvPr id="91144" name="Line 7"/>
              <p:cNvSpPr>
                <a:spLocks noChangeShapeType="1"/>
              </p:cNvSpPr>
              <p:nvPr/>
            </p:nvSpPr>
            <p:spPr bwMode="auto">
              <a:xfrm>
                <a:off x="1626" y="1550"/>
                <a:ext cx="0" cy="1011"/>
              </a:xfrm>
              <a:prstGeom prst="line">
                <a:avLst/>
              </a:prstGeom>
              <a:noFill/>
              <a:ln w="38100" cap="sq">
                <a:solidFill>
                  <a:schemeClr val="tx1"/>
                </a:solidFill>
                <a:round/>
                <a:headEnd type="none" w="sm" len="sm"/>
                <a:tailEnd type="none" w="sm" len="sm"/>
              </a:ln>
            </p:spPr>
            <p:txBody>
              <a:bodyPr wrap="none"/>
              <a:lstStyle/>
              <a:p>
                <a:endParaRPr lang="zh-CN" altLang="en-US"/>
              </a:p>
            </p:txBody>
          </p:sp>
          <p:sp>
            <p:nvSpPr>
              <p:cNvPr id="91145" name="Line 8"/>
              <p:cNvSpPr>
                <a:spLocks noChangeShapeType="1"/>
              </p:cNvSpPr>
              <p:nvPr/>
            </p:nvSpPr>
            <p:spPr bwMode="auto">
              <a:xfrm>
                <a:off x="2908" y="1550"/>
                <a:ext cx="0" cy="1011"/>
              </a:xfrm>
              <a:prstGeom prst="line">
                <a:avLst/>
              </a:prstGeom>
              <a:noFill/>
              <a:ln w="38100" cap="sq">
                <a:solidFill>
                  <a:schemeClr val="tx1"/>
                </a:solidFill>
                <a:round/>
                <a:headEnd type="none" w="sm" len="sm"/>
                <a:tailEnd type="none" w="sm" len="sm"/>
              </a:ln>
            </p:spPr>
            <p:txBody>
              <a:bodyPr wrap="none"/>
              <a:lstStyle/>
              <a:p>
                <a:endParaRPr lang="zh-CN" altLang="en-US"/>
              </a:p>
            </p:txBody>
          </p:sp>
          <p:sp>
            <p:nvSpPr>
              <p:cNvPr id="91146" name="Line 9"/>
              <p:cNvSpPr>
                <a:spLocks noChangeShapeType="1"/>
              </p:cNvSpPr>
              <p:nvPr/>
            </p:nvSpPr>
            <p:spPr bwMode="auto">
              <a:xfrm>
                <a:off x="4258" y="1550"/>
                <a:ext cx="0" cy="1011"/>
              </a:xfrm>
              <a:prstGeom prst="line">
                <a:avLst/>
              </a:prstGeom>
              <a:noFill/>
              <a:ln w="38100" cap="sq">
                <a:solidFill>
                  <a:schemeClr val="tx1"/>
                </a:solidFill>
                <a:round/>
                <a:headEnd type="none" w="sm" len="sm"/>
                <a:tailEnd type="none" w="sm" len="sm"/>
              </a:ln>
            </p:spPr>
            <p:txBody>
              <a:bodyPr wrap="none"/>
              <a:lstStyle/>
              <a:p>
                <a:endParaRPr lang="zh-CN" altLang="en-US"/>
              </a:p>
            </p:txBody>
          </p:sp>
          <p:sp>
            <p:nvSpPr>
              <p:cNvPr id="91147" name="Rectangle 10"/>
              <p:cNvSpPr>
                <a:spLocks noChangeArrowheads="1"/>
              </p:cNvSpPr>
              <p:nvPr/>
            </p:nvSpPr>
            <p:spPr bwMode="auto">
              <a:xfrm>
                <a:off x="966" y="2442"/>
                <a:ext cx="1372" cy="119"/>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91148" name="Rectangle 11"/>
              <p:cNvSpPr>
                <a:spLocks noChangeArrowheads="1"/>
              </p:cNvSpPr>
              <p:nvPr/>
            </p:nvSpPr>
            <p:spPr bwMode="auto">
              <a:xfrm>
                <a:off x="1093" y="2298"/>
                <a:ext cx="1084" cy="14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91149" name="Rectangle 12"/>
              <p:cNvSpPr>
                <a:spLocks noChangeArrowheads="1"/>
              </p:cNvSpPr>
              <p:nvPr/>
            </p:nvSpPr>
            <p:spPr bwMode="auto">
              <a:xfrm>
                <a:off x="1245" y="2154"/>
                <a:ext cx="763" cy="144"/>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91150" name="Rectangle 13"/>
              <p:cNvSpPr>
                <a:spLocks noChangeArrowheads="1"/>
              </p:cNvSpPr>
              <p:nvPr/>
            </p:nvSpPr>
            <p:spPr bwMode="auto">
              <a:xfrm>
                <a:off x="1389" y="2027"/>
                <a:ext cx="483" cy="127"/>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91151" name="Rectangle 14"/>
              <p:cNvSpPr>
                <a:spLocks noChangeArrowheads="1"/>
              </p:cNvSpPr>
              <p:nvPr/>
            </p:nvSpPr>
            <p:spPr bwMode="auto">
              <a:xfrm>
                <a:off x="1491" y="1900"/>
                <a:ext cx="271" cy="127"/>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grpSp>
        <p:sp>
          <p:nvSpPr>
            <p:cNvPr id="91142" name="Text Box 15"/>
            <p:cNvSpPr txBox="1">
              <a:spLocks noChangeArrowheads="1"/>
            </p:cNvSpPr>
            <p:nvPr/>
          </p:nvSpPr>
          <p:spPr bwMode="auto">
            <a:xfrm>
              <a:off x="1245" y="2320"/>
              <a:ext cx="3592" cy="32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a:t>   A                   B                    C</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65100"/>
            <a:ext cx="7772400" cy="1143000"/>
          </a:xfrm>
        </p:spPr>
        <p:txBody>
          <a:bodyPr/>
          <a:lstStyle/>
          <a:p>
            <a:pPr eaLnBrk="1" hangingPunct="1"/>
            <a:r>
              <a:rPr lang="zh-CN" altLang="en-US" sz="4000" smtClean="0">
                <a:effectLst/>
                <a:latin typeface="Times New Roman" pitchFamily="18" charset="0"/>
              </a:rPr>
              <a:t>函数举例</a:t>
            </a:r>
            <a:r>
              <a:rPr lang="en-US" altLang="zh-CN" sz="4000" smtClean="0">
                <a:effectLst/>
                <a:latin typeface="Times New Roman" pitchFamily="18" charset="0"/>
              </a:rPr>
              <a:t>—</a:t>
            </a:r>
            <a:br>
              <a:rPr lang="en-US" altLang="zh-CN" sz="4000" smtClean="0">
                <a:effectLst/>
                <a:latin typeface="Times New Roman" pitchFamily="18" charset="0"/>
              </a:rPr>
            </a:br>
            <a:r>
              <a:rPr lang="zh-CN" altLang="en-US" sz="3200" smtClean="0">
                <a:effectLst/>
                <a:latin typeface="Times New Roman" pitchFamily="18" charset="0"/>
              </a:rPr>
              <a:t>有参数、无返回值的函数</a:t>
            </a:r>
          </a:p>
        </p:txBody>
      </p:sp>
      <p:sp>
        <p:nvSpPr>
          <p:cNvPr id="14339" name="Rectangle 3"/>
          <p:cNvSpPr>
            <a:spLocks noGrp="1" noChangeArrowheads="1"/>
          </p:cNvSpPr>
          <p:nvPr>
            <p:ph type="body" idx="1"/>
          </p:nvPr>
        </p:nvSpPr>
        <p:spPr>
          <a:xfrm>
            <a:off x="685800" y="1447800"/>
            <a:ext cx="7772400" cy="466725"/>
          </a:xfrm>
        </p:spPr>
        <p:txBody>
          <a:bodyPr/>
          <a:lstStyle/>
          <a:p>
            <a:pPr eaLnBrk="1" hangingPunct="1"/>
            <a:r>
              <a:rPr lang="zh-CN" altLang="en-US" sz="2400" smtClean="0"/>
              <a:t>打印一个由</a:t>
            </a:r>
            <a:r>
              <a:rPr lang="en-US" altLang="zh-CN" sz="2400" smtClean="0"/>
              <a:t>n</a:t>
            </a:r>
            <a:r>
              <a:rPr lang="zh-CN" altLang="en-US" sz="2400" smtClean="0"/>
              <a:t>行组成的三角形</a:t>
            </a:r>
          </a:p>
        </p:txBody>
      </p:sp>
      <p:sp>
        <p:nvSpPr>
          <p:cNvPr id="14340" name="Rectangle 6"/>
          <p:cNvSpPr>
            <a:spLocks noChangeArrowheads="1"/>
          </p:cNvSpPr>
          <p:nvPr/>
        </p:nvSpPr>
        <p:spPr bwMode="auto">
          <a:xfrm>
            <a:off x="1096963" y="1836738"/>
            <a:ext cx="5873750" cy="4708525"/>
          </a:xfrm>
          <a:prstGeom prst="rect">
            <a:avLst/>
          </a:prstGeom>
          <a:noFill/>
          <a:ln w="9525">
            <a:noFill/>
            <a:miter lim="800000"/>
            <a:headEnd/>
            <a:tailEnd/>
          </a:ln>
        </p:spPr>
        <p:txBody>
          <a:bodyPr>
            <a:spAutoFit/>
          </a:bodyPr>
          <a:lstStyle/>
          <a:p>
            <a:pPr indent="361950"/>
            <a:r>
              <a:rPr lang="en-US" altLang="zh-CN" sz="2400" b="1" dirty="0">
                <a:latin typeface="Times New Roman" pitchFamily="18" charset="0"/>
                <a:ea typeface="宋体" pitchFamily="2" charset="-122"/>
              </a:rPr>
              <a:t>void </a:t>
            </a:r>
            <a:r>
              <a:rPr lang="en-US" altLang="zh-CN" sz="2400" b="1" dirty="0" err="1">
                <a:latin typeface="Times New Roman" pitchFamily="18" charset="0"/>
                <a:ea typeface="宋体" pitchFamily="2" charset="-122"/>
              </a:rPr>
              <a:t>printstar</a:t>
            </a:r>
            <a:r>
              <a:rPr lang="en-US" altLang="zh-CN" sz="2400" b="1" dirty="0">
                <a:latin typeface="Times New Roman" pitchFamily="18" charset="0"/>
                <a:ea typeface="宋体" pitchFamily="2" charset="-122"/>
              </a:rPr>
              <a:t>(</a:t>
            </a:r>
            <a:r>
              <a:rPr lang="en-US" altLang="zh-CN" sz="2400" b="1" dirty="0" err="1">
                <a:latin typeface="Times New Roman" pitchFamily="18" charset="0"/>
                <a:ea typeface="楷体_GB2312" pitchFamily="49" charset="-122"/>
              </a:rPr>
              <a:t>int</a:t>
            </a: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宋体" pitchFamily="2" charset="-122"/>
              </a:rPr>
              <a:t>numOfLine</a:t>
            </a:r>
            <a:r>
              <a:rPr lang="en-US" altLang="zh-CN" sz="2400" b="1" dirty="0">
                <a:latin typeface="Times New Roman" pitchFamily="18" charset="0"/>
                <a:ea typeface="宋体" pitchFamily="2" charset="-122"/>
              </a:rPr>
              <a:t>)</a:t>
            </a:r>
          </a:p>
          <a:p>
            <a:pPr indent="361950" algn="just" eaLnBrk="0" hangingPunct="0"/>
            <a:r>
              <a:rPr lang="en-US" altLang="zh-CN" sz="2400" b="1" dirty="0">
                <a:latin typeface="Times New Roman" pitchFamily="18" charset="0"/>
                <a:ea typeface="楷体_GB2312" pitchFamily="49" charset="-122"/>
              </a:rPr>
              <a:t>{</a:t>
            </a:r>
          </a:p>
          <a:p>
            <a:pPr indent="361950" algn="just" eaLnBrk="0" hangingPunct="0"/>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int</a:t>
            </a: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i</a:t>
            </a:r>
            <a:r>
              <a:rPr lang="en-US" altLang="zh-CN" sz="2400" b="1" dirty="0">
                <a:latin typeface="Times New Roman" pitchFamily="18" charset="0"/>
                <a:ea typeface="楷体_GB2312" pitchFamily="49" charset="-122"/>
              </a:rPr>
              <a:t> , j;</a:t>
            </a:r>
          </a:p>
          <a:p>
            <a:pPr indent="361950" algn="just" eaLnBrk="0" hangingPunct="0">
              <a:spcBef>
                <a:spcPct val="50000"/>
              </a:spcBef>
            </a:pPr>
            <a:r>
              <a:rPr lang="en-US" altLang="zh-CN" sz="2400" b="1" dirty="0">
                <a:latin typeface="Times New Roman" pitchFamily="18" charset="0"/>
                <a:ea typeface="楷体_GB2312" pitchFamily="49" charset="-122"/>
              </a:rPr>
              <a:t>      for (</a:t>
            </a:r>
            <a:r>
              <a:rPr lang="en-US" altLang="zh-CN" sz="2400" b="1" dirty="0" err="1">
                <a:latin typeface="Times New Roman" pitchFamily="18" charset="0"/>
                <a:ea typeface="楷体_GB2312" pitchFamily="49" charset="-122"/>
              </a:rPr>
              <a:t>i</a:t>
            </a:r>
            <a:r>
              <a:rPr lang="en-US" altLang="zh-CN" sz="2400" b="1" dirty="0">
                <a:latin typeface="Times New Roman" pitchFamily="18" charset="0"/>
                <a:ea typeface="楷体_GB2312" pitchFamily="49" charset="-122"/>
              </a:rPr>
              <a:t> = 1; </a:t>
            </a:r>
            <a:r>
              <a:rPr lang="en-US" altLang="zh-CN" sz="2400" b="1" dirty="0" err="1">
                <a:latin typeface="Times New Roman" pitchFamily="18" charset="0"/>
                <a:ea typeface="楷体_GB2312" pitchFamily="49" charset="-122"/>
              </a:rPr>
              <a:t>i</a:t>
            </a:r>
            <a:r>
              <a:rPr lang="en-US" altLang="zh-CN" sz="2400" b="1" dirty="0">
                <a:latin typeface="Times New Roman" pitchFamily="18" charset="0"/>
                <a:ea typeface="楷体_GB2312" pitchFamily="49" charset="-122"/>
              </a:rPr>
              <a:t> &lt;= </a:t>
            </a:r>
            <a:r>
              <a:rPr lang="en-US" altLang="zh-CN" sz="2400" b="1" dirty="0" err="1">
                <a:latin typeface="Times New Roman" pitchFamily="18" charset="0"/>
                <a:ea typeface="楷体_GB2312" pitchFamily="49" charset="-122"/>
              </a:rPr>
              <a:t>numOfLine</a:t>
            </a: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i</a:t>
            </a:r>
            <a:r>
              <a:rPr lang="en-US" altLang="zh-CN" sz="2400" b="1" dirty="0">
                <a:latin typeface="Times New Roman" pitchFamily="18" charset="0"/>
                <a:ea typeface="楷体_GB2312" pitchFamily="49" charset="-122"/>
              </a:rPr>
              <a:t>)</a:t>
            </a:r>
          </a:p>
          <a:p>
            <a:pPr indent="361950" algn="just" eaLnBrk="0" hangingPunct="0"/>
            <a:r>
              <a:rPr lang="en-US" altLang="zh-CN" sz="2400" b="1" dirty="0">
                <a:latin typeface="Times New Roman" pitchFamily="18" charset="0"/>
                <a:ea typeface="楷体_GB2312" pitchFamily="49" charset="-122"/>
              </a:rPr>
              <a:t>     {</a:t>
            </a:r>
          </a:p>
          <a:p>
            <a:pPr indent="361950" algn="just" eaLnBrk="0" hangingPunct="0"/>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cout</a:t>
            </a:r>
            <a:r>
              <a:rPr lang="en-US" altLang="zh-CN" sz="2400" b="1" dirty="0">
                <a:latin typeface="Times New Roman" pitchFamily="18" charset="0"/>
                <a:ea typeface="楷体_GB2312" pitchFamily="49" charset="-122"/>
              </a:rPr>
              <a:t> &lt;&lt; </a:t>
            </a:r>
            <a:r>
              <a:rPr lang="en-US" altLang="zh-CN" sz="2400" b="1" dirty="0" err="1">
                <a:latin typeface="Times New Roman" pitchFamily="18" charset="0"/>
                <a:ea typeface="楷体_GB2312" pitchFamily="49" charset="-122"/>
              </a:rPr>
              <a:t>endl</a:t>
            </a:r>
            <a:r>
              <a:rPr lang="en-US" altLang="zh-CN" sz="2400" b="1" dirty="0">
                <a:latin typeface="Times New Roman" pitchFamily="18" charset="0"/>
                <a:ea typeface="楷体_GB2312" pitchFamily="49" charset="-122"/>
              </a:rPr>
              <a:t>;</a:t>
            </a:r>
          </a:p>
          <a:p>
            <a:pPr indent="361950" algn="just" eaLnBrk="0" hangingPunct="0"/>
            <a:r>
              <a:rPr lang="en-US" altLang="zh-CN" sz="2400" b="1" dirty="0">
                <a:latin typeface="Times New Roman" pitchFamily="18" charset="0"/>
                <a:ea typeface="楷体_GB2312" pitchFamily="49" charset="-122"/>
              </a:rPr>
              <a:t>          for (j = 1; j &lt;= </a:t>
            </a:r>
            <a:r>
              <a:rPr lang="en-US" altLang="zh-CN" sz="2400" b="1" dirty="0" err="1">
                <a:latin typeface="Times New Roman" pitchFamily="18" charset="0"/>
                <a:ea typeface="楷体_GB2312" pitchFamily="49" charset="-122"/>
              </a:rPr>
              <a:t>n</a:t>
            </a:r>
            <a:r>
              <a:rPr lang="en-US" altLang="zh-CN" sz="2400" b="1" dirty="0" err="1">
                <a:latin typeface="Times New Roman" pitchFamily="18" charset="0"/>
                <a:ea typeface="宋体" pitchFamily="2" charset="-122"/>
              </a:rPr>
              <a:t>umOfLine</a:t>
            </a:r>
            <a:r>
              <a:rPr lang="en-US" altLang="zh-CN" sz="2400" b="1" dirty="0">
                <a:latin typeface="Times New Roman" pitchFamily="18" charset="0"/>
                <a:ea typeface="楷体_GB2312" pitchFamily="49" charset="-122"/>
              </a:rPr>
              <a:t> - </a:t>
            </a:r>
            <a:r>
              <a:rPr lang="en-US" altLang="zh-CN" sz="2400" b="1" dirty="0" err="1">
                <a:latin typeface="Times New Roman" pitchFamily="18" charset="0"/>
                <a:ea typeface="楷体_GB2312" pitchFamily="49" charset="-122"/>
              </a:rPr>
              <a:t>i</a:t>
            </a:r>
            <a:r>
              <a:rPr lang="en-US" altLang="zh-CN" sz="2400" b="1" dirty="0">
                <a:latin typeface="Times New Roman" pitchFamily="18" charset="0"/>
                <a:ea typeface="楷体_GB2312" pitchFamily="49" charset="-122"/>
              </a:rPr>
              <a:t>; ++j)</a:t>
            </a:r>
          </a:p>
          <a:p>
            <a:pPr indent="361950" algn="just" eaLnBrk="0" hangingPunct="0"/>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cout</a:t>
            </a:r>
            <a:r>
              <a:rPr lang="en-US" altLang="zh-CN" sz="2400" b="1" dirty="0">
                <a:latin typeface="Times New Roman" pitchFamily="18" charset="0"/>
                <a:ea typeface="楷体_GB2312" pitchFamily="49" charset="-122"/>
              </a:rPr>
              <a:t> &lt;&lt; ‘ ‘;</a:t>
            </a:r>
          </a:p>
          <a:p>
            <a:pPr indent="361950" algn="just" eaLnBrk="0" hangingPunct="0"/>
            <a:r>
              <a:rPr lang="en-US" altLang="zh-CN" sz="2400" b="1" dirty="0">
                <a:latin typeface="Times New Roman" pitchFamily="18" charset="0"/>
                <a:ea typeface="楷体_GB2312" pitchFamily="49" charset="-122"/>
              </a:rPr>
              <a:t>          for (j = 1; j &lt;= 2 * </a:t>
            </a:r>
            <a:r>
              <a:rPr lang="en-US" altLang="zh-CN" sz="2400" b="1" dirty="0" err="1">
                <a:latin typeface="Times New Roman" pitchFamily="18" charset="0"/>
                <a:ea typeface="楷体_GB2312" pitchFamily="49" charset="-122"/>
              </a:rPr>
              <a:t>i</a:t>
            </a:r>
            <a:r>
              <a:rPr lang="en-US" altLang="zh-CN" sz="2400" b="1" dirty="0">
                <a:latin typeface="Times New Roman" pitchFamily="18" charset="0"/>
                <a:ea typeface="楷体_GB2312" pitchFamily="49" charset="-122"/>
              </a:rPr>
              <a:t> - 1; ++j)</a:t>
            </a:r>
          </a:p>
          <a:p>
            <a:pPr indent="361950" algn="just" eaLnBrk="0" hangingPunct="0"/>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cout</a:t>
            </a:r>
            <a:r>
              <a:rPr lang="en-US" altLang="zh-CN" sz="2400" b="1" dirty="0">
                <a:latin typeface="Times New Roman" pitchFamily="18" charset="0"/>
                <a:ea typeface="楷体_GB2312" pitchFamily="49" charset="-122"/>
              </a:rPr>
              <a:t> &lt;&lt; “*”;</a:t>
            </a:r>
          </a:p>
          <a:p>
            <a:pPr indent="361950" algn="just" eaLnBrk="0" hangingPunct="0"/>
            <a:r>
              <a:rPr lang="en-US" altLang="zh-CN" sz="2400" b="1" dirty="0">
                <a:latin typeface="Times New Roman" pitchFamily="18" charset="0"/>
                <a:ea typeface="楷体_GB2312" pitchFamily="49" charset="-122"/>
              </a:rPr>
              <a:t>      }</a:t>
            </a:r>
          </a:p>
          <a:p>
            <a:pPr indent="361950" algn="just" eaLnBrk="0" hangingPunct="0"/>
            <a:r>
              <a:rPr lang="en-US" altLang="zh-CN" sz="2400" b="1" dirty="0">
                <a:latin typeface="Times New Roman" pitchFamily="18" charset="0"/>
                <a:ea typeface="楷体_GB2312" pitchFamily="49" charset="-122"/>
              </a:rPr>
              <a: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1426" name="Rectangle 2"/>
          <p:cNvSpPr>
            <a:spLocks noGrp="1" noChangeArrowheads="1"/>
          </p:cNvSpPr>
          <p:nvPr>
            <p:ph type="title"/>
          </p:nvPr>
        </p:nvSpPr>
        <p:spPr/>
        <p:txBody>
          <a:bodyPr/>
          <a:lstStyle/>
          <a:p>
            <a:pPr eaLnBrk="1" hangingPunct="1">
              <a:defRPr/>
            </a:pPr>
            <a:r>
              <a:rPr lang="en-US" altLang="zh-CN" smtClean="0"/>
              <a:t>Hannoi</a:t>
            </a:r>
            <a:r>
              <a:rPr lang="zh-CN" altLang="en-US" smtClean="0"/>
              <a:t>塔</a:t>
            </a:r>
          </a:p>
        </p:txBody>
      </p:sp>
      <p:sp>
        <p:nvSpPr>
          <p:cNvPr id="92163" name="Rectangle 3"/>
          <p:cNvSpPr>
            <a:spLocks noGrp="1" noChangeArrowheads="1"/>
          </p:cNvSpPr>
          <p:nvPr>
            <p:ph type="body" sz="half" idx="1"/>
          </p:nvPr>
        </p:nvSpPr>
        <p:spPr>
          <a:xfrm>
            <a:off x="814388" y="2352675"/>
            <a:ext cx="7496175" cy="423863"/>
          </a:xfrm>
          <a:noFill/>
        </p:spPr>
        <p:txBody>
          <a:bodyPr/>
          <a:lstStyle/>
          <a:p>
            <a:pPr eaLnBrk="1" hangingPunct="1"/>
            <a:r>
              <a:rPr lang="en-US" altLang="zh-CN" sz="2800" smtClean="0"/>
              <a:t>n</a:t>
            </a:r>
            <a:r>
              <a:rPr lang="zh-CN" altLang="en-US" sz="2800" smtClean="0"/>
              <a:t>＝</a:t>
            </a:r>
            <a:r>
              <a:rPr lang="en-US" altLang="zh-CN" sz="2800" smtClean="0"/>
              <a:t>4</a:t>
            </a:r>
            <a:r>
              <a:rPr lang="zh-CN" altLang="en-US" sz="2800" smtClean="0"/>
              <a:t>（最开始的情况）          </a:t>
            </a:r>
            <a:r>
              <a:rPr lang="en-US" altLang="zh-CN" sz="2800" smtClean="0"/>
              <a:t>n</a:t>
            </a:r>
            <a:r>
              <a:rPr lang="zh-CN" altLang="en-US" sz="2800" smtClean="0"/>
              <a:t>＝</a:t>
            </a:r>
            <a:r>
              <a:rPr lang="en-US" altLang="zh-CN" sz="2800" smtClean="0"/>
              <a:t>4</a:t>
            </a:r>
            <a:r>
              <a:rPr lang="zh-CN" altLang="en-US" sz="2800" smtClean="0"/>
              <a:t>（完成情况）</a:t>
            </a:r>
          </a:p>
          <a:p>
            <a:pPr eaLnBrk="1" hangingPunct="1"/>
            <a:endParaRPr lang="en-US" altLang="zh-CN" sz="2800" smtClean="0"/>
          </a:p>
        </p:txBody>
      </p:sp>
      <p:pic>
        <p:nvPicPr>
          <p:cNvPr id="92164" name="Picture 4"/>
          <p:cNvPicPr>
            <a:picLocks noChangeAspect="1" noChangeArrowheads="1"/>
          </p:cNvPicPr>
          <p:nvPr/>
        </p:nvPicPr>
        <p:blipFill>
          <a:blip r:embed="rId2" cstate="print"/>
          <a:srcRect/>
          <a:stretch>
            <a:fillRect/>
          </a:stretch>
        </p:blipFill>
        <p:spPr bwMode="auto">
          <a:xfrm>
            <a:off x="1014413" y="3657600"/>
            <a:ext cx="3068637" cy="3200400"/>
          </a:xfrm>
          <a:prstGeom prst="rect">
            <a:avLst/>
          </a:prstGeom>
          <a:noFill/>
          <a:ln w="9525">
            <a:noFill/>
            <a:miter lim="800000"/>
            <a:headEnd/>
            <a:tailEnd/>
          </a:ln>
        </p:spPr>
      </p:pic>
      <p:pic>
        <p:nvPicPr>
          <p:cNvPr id="92165" name="Picture 5"/>
          <p:cNvPicPr>
            <a:picLocks noChangeAspect="1" noChangeArrowheads="1"/>
          </p:cNvPicPr>
          <p:nvPr/>
        </p:nvPicPr>
        <p:blipFill>
          <a:blip r:embed="rId3" cstate="print"/>
          <a:srcRect/>
          <a:stretch>
            <a:fillRect/>
          </a:stretch>
        </p:blipFill>
        <p:spPr bwMode="auto">
          <a:xfrm>
            <a:off x="4800600" y="3657600"/>
            <a:ext cx="3048000" cy="302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2450" name="Rectangle 2"/>
          <p:cNvSpPr>
            <a:spLocks noGrp="1" noChangeArrowheads="1"/>
          </p:cNvSpPr>
          <p:nvPr>
            <p:ph type="title"/>
          </p:nvPr>
        </p:nvSpPr>
        <p:spPr/>
        <p:txBody>
          <a:bodyPr/>
          <a:lstStyle/>
          <a:p>
            <a:pPr eaLnBrk="1" hangingPunct="1">
              <a:defRPr/>
            </a:pPr>
            <a:r>
              <a:rPr lang="en-US" altLang="zh-CN" smtClean="0"/>
              <a:t>Hannoi</a:t>
            </a:r>
            <a:r>
              <a:rPr lang="zh-CN" altLang="en-US" smtClean="0"/>
              <a:t>塔</a:t>
            </a:r>
          </a:p>
        </p:txBody>
      </p:sp>
      <p:sp>
        <p:nvSpPr>
          <p:cNvPr id="93187" name="Rectangle 3"/>
          <p:cNvSpPr>
            <a:spLocks noGrp="1" noChangeArrowheads="1"/>
          </p:cNvSpPr>
          <p:nvPr>
            <p:ph type="body" sz="half" idx="1"/>
          </p:nvPr>
        </p:nvSpPr>
        <p:spPr>
          <a:xfrm>
            <a:off x="814388" y="2070100"/>
            <a:ext cx="7496175" cy="706438"/>
          </a:xfrm>
          <a:noFill/>
        </p:spPr>
        <p:txBody>
          <a:bodyPr/>
          <a:lstStyle/>
          <a:p>
            <a:pPr eaLnBrk="1" hangingPunct="1"/>
            <a:r>
              <a:rPr lang="zh-CN" altLang="en-US" sz="2400" smtClean="0"/>
              <a:t>第</a:t>
            </a:r>
            <a:r>
              <a:rPr lang="en-US" altLang="zh-CN" sz="2400" smtClean="0"/>
              <a:t>1</a:t>
            </a:r>
            <a:r>
              <a:rPr lang="zh-CN" altLang="en-US" sz="2400" smtClean="0"/>
              <a:t>步：从开始的杆到辅助杆（</a:t>
            </a:r>
            <a:r>
              <a:rPr lang="en-US" altLang="zh-CN" sz="2400" smtClean="0"/>
              <a:t>src</a:t>
            </a:r>
            <a:r>
              <a:rPr lang="zh-CN" altLang="en-US" sz="2400" smtClean="0"/>
              <a:t>到</a:t>
            </a:r>
            <a:r>
              <a:rPr lang="en-US" altLang="zh-CN" sz="2400" smtClean="0"/>
              <a:t>aux</a:t>
            </a:r>
            <a:r>
              <a:rPr lang="zh-CN" altLang="en-US" sz="2400" smtClean="0"/>
              <a:t>）</a:t>
            </a:r>
          </a:p>
          <a:p>
            <a:pPr eaLnBrk="1" hangingPunct="1"/>
            <a:r>
              <a:rPr lang="zh-CN" altLang="en-US" sz="2400" smtClean="0"/>
              <a:t>第</a:t>
            </a:r>
            <a:r>
              <a:rPr lang="en-US" altLang="zh-CN" sz="2400" smtClean="0"/>
              <a:t>2</a:t>
            </a:r>
            <a:r>
              <a:rPr lang="zh-CN" altLang="en-US" sz="2400" smtClean="0"/>
              <a:t>步：从开始杆到目的杆（</a:t>
            </a:r>
            <a:r>
              <a:rPr lang="en-US" altLang="zh-CN" sz="2400" smtClean="0"/>
              <a:t>src</a:t>
            </a:r>
            <a:r>
              <a:rPr lang="zh-CN" altLang="en-US" sz="2400" smtClean="0"/>
              <a:t>到</a:t>
            </a:r>
            <a:r>
              <a:rPr lang="en-US" altLang="zh-CN" sz="2400" smtClean="0"/>
              <a:t>dst</a:t>
            </a:r>
            <a:r>
              <a:rPr lang="zh-CN" altLang="en-US" sz="2400" smtClean="0"/>
              <a:t>）</a:t>
            </a:r>
          </a:p>
        </p:txBody>
      </p:sp>
      <p:pic>
        <p:nvPicPr>
          <p:cNvPr id="93188" name="Picture 4"/>
          <p:cNvPicPr>
            <a:picLocks noChangeAspect="1" noChangeArrowheads="1"/>
          </p:cNvPicPr>
          <p:nvPr/>
        </p:nvPicPr>
        <p:blipFill>
          <a:blip r:embed="rId2" cstate="print"/>
          <a:srcRect/>
          <a:stretch>
            <a:fillRect/>
          </a:stretch>
        </p:blipFill>
        <p:spPr bwMode="auto">
          <a:xfrm>
            <a:off x="914400" y="3478213"/>
            <a:ext cx="2798763" cy="3048000"/>
          </a:xfrm>
          <a:prstGeom prst="rect">
            <a:avLst/>
          </a:prstGeom>
          <a:noFill/>
          <a:ln w="9525">
            <a:noFill/>
            <a:miter lim="800000"/>
            <a:headEnd/>
            <a:tailEnd/>
          </a:ln>
        </p:spPr>
      </p:pic>
      <p:pic>
        <p:nvPicPr>
          <p:cNvPr id="93189" name="Picture 5"/>
          <p:cNvPicPr>
            <a:picLocks noChangeAspect="1" noChangeArrowheads="1"/>
          </p:cNvPicPr>
          <p:nvPr/>
        </p:nvPicPr>
        <p:blipFill>
          <a:blip r:embed="rId3" cstate="print"/>
          <a:srcRect/>
          <a:stretch>
            <a:fillRect/>
          </a:stretch>
        </p:blipFill>
        <p:spPr bwMode="auto">
          <a:xfrm>
            <a:off x="5029200" y="3465513"/>
            <a:ext cx="2963863"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3474" name="Rectangle 2"/>
          <p:cNvSpPr>
            <a:spLocks noGrp="1" noChangeArrowheads="1"/>
          </p:cNvSpPr>
          <p:nvPr>
            <p:ph type="title"/>
          </p:nvPr>
        </p:nvSpPr>
        <p:spPr/>
        <p:txBody>
          <a:bodyPr/>
          <a:lstStyle/>
          <a:p>
            <a:pPr eaLnBrk="1" hangingPunct="1">
              <a:defRPr/>
            </a:pPr>
            <a:r>
              <a:rPr lang="en-US" altLang="zh-CN" smtClean="0"/>
              <a:t>Hannoi</a:t>
            </a:r>
            <a:r>
              <a:rPr lang="zh-CN" altLang="en-US" smtClean="0"/>
              <a:t>塔</a:t>
            </a:r>
          </a:p>
        </p:txBody>
      </p:sp>
      <p:sp>
        <p:nvSpPr>
          <p:cNvPr id="94211" name="Rectangle 3"/>
          <p:cNvSpPr>
            <a:spLocks noGrp="1" noChangeArrowheads="1"/>
          </p:cNvSpPr>
          <p:nvPr>
            <p:ph type="body" sz="half" idx="1"/>
          </p:nvPr>
        </p:nvSpPr>
        <p:spPr>
          <a:xfrm>
            <a:off x="887413" y="1998663"/>
            <a:ext cx="7497762" cy="706437"/>
          </a:xfrm>
          <a:noFill/>
        </p:spPr>
        <p:txBody>
          <a:bodyPr/>
          <a:lstStyle/>
          <a:p>
            <a:pPr eaLnBrk="1" hangingPunct="1"/>
            <a:r>
              <a:rPr lang="zh-CN" altLang="en-US" sz="2400" smtClean="0"/>
              <a:t>第</a:t>
            </a:r>
            <a:r>
              <a:rPr lang="en-US" altLang="zh-CN" sz="2400" smtClean="0"/>
              <a:t>3</a:t>
            </a:r>
            <a:r>
              <a:rPr lang="zh-CN" altLang="en-US" sz="2400" smtClean="0"/>
              <a:t>步：从辅助杆到目的杆（</a:t>
            </a:r>
            <a:r>
              <a:rPr lang="en-US" altLang="zh-CN" sz="2400" smtClean="0"/>
              <a:t>aux</a:t>
            </a:r>
            <a:r>
              <a:rPr lang="zh-CN" altLang="en-US" sz="2400" smtClean="0"/>
              <a:t>到</a:t>
            </a:r>
            <a:r>
              <a:rPr lang="en-US" altLang="zh-CN" sz="2400" smtClean="0"/>
              <a:t>dst</a:t>
            </a:r>
            <a:r>
              <a:rPr lang="zh-CN" altLang="en-US" sz="2400" smtClean="0"/>
              <a:t>）</a:t>
            </a:r>
          </a:p>
          <a:p>
            <a:pPr eaLnBrk="1" hangingPunct="1"/>
            <a:r>
              <a:rPr lang="zh-CN" altLang="en-US" sz="2400" smtClean="0"/>
              <a:t>第</a:t>
            </a:r>
            <a:r>
              <a:rPr lang="en-US" altLang="zh-CN" sz="2400" smtClean="0"/>
              <a:t>4</a:t>
            </a:r>
            <a:r>
              <a:rPr lang="zh-CN" altLang="en-US" sz="2400" smtClean="0"/>
              <a:t>步：从开始的杆到辅助杆（</a:t>
            </a:r>
            <a:r>
              <a:rPr lang="en-US" altLang="zh-CN" sz="2400" smtClean="0"/>
              <a:t>src</a:t>
            </a:r>
            <a:r>
              <a:rPr lang="zh-CN" altLang="en-US" sz="2400" smtClean="0"/>
              <a:t>到</a:t>
            </a:r>
            <a:r>
              <a:rPr lang="en-US" altLang="zh-CN" sz="2400" smtClean="0"/>
              <a:t>aux</a:t>
            </a:r>
            <a:r>
              <a:rPr lang="zh-CN" altLang="en-US" sz="2400" smtClean="0"/>
              <a:t>）</a:t>
            </a:r>
          </a:p>
        </p:txBody>
      </p:sp>
      <p:pic>
        <p:nvPicPr>
          <p:cNvPr id="94212" name="Picture 4"/>
          <p:cNvPicPr>
            <a:picLocks noChangeAspect="1" noChangeArrowheads="1"/>
          </p:cNvPicPr>
          <p:nvPr/>
        </p:nvPicPr>
        <p:blipFill>
          <a:blip r:embed="rId2" cstate="print"/>
          <a:srcRect/>
          <a:stretch>
            <a:fillRect/>
          </a:stretch>
        </p:blipFill>
        <p:spPr bwMode="auto">
          <a:xfrm>
            <a:off x="887413" y="3478213"/>
            <a:ext cx="2971800" cy="2906712"/>
          </a:xfrm>
          <a:prstGeom prst="rect">
            <a:avLst/>
          </a:prstGeom>
          <a:noFill/>
          <a:ln w="9525">
            <a:noFill/>
            <a:miter lim="800000"/>
            <a:headEnd/>
            <a:tailEnd/>
          </a:ln>
        </p:spPr>
      </p:pic>
      <p:pic>
        <p:nvPicPr>
          <p:cNvPr id="94213" name="Picture 5"/>
          <p:cNvPicPr>
            <a:picLocks noChangeAspect="1" noChangeArrowheads="1"/>
          </p:cNvPicPr>
          <p:nvPr/>
        </p:nvPicPr>
        <p:blipFill>
          <a:blip r:embed="rId3" cstate="print"/>
          <a:srcRect/>
          <a:stretch>
            <a:fillRect/>
          </a:stretch>
        </p:blipFill>
        <p:spPr bwMode="auto">
          <a:xfrm>
            <a:off x="4800600" y="3478213"/>
            <a:ext cx="2971800" cy="279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4498" name="Rectangle 2"/>
          <p:cNvSpPr>
            <a:spLocks noGrp="1" noChangeArrowheads="1"/>
          </p:cNvSpPr>
          <p:nvPr>
            <p:ph type="title"/>
          </p:nvPr>
        </p:nvSpPr>
        <p:spPr/>
        <p:txBody>
          <a:bodyPr/>
          <a:lstStyle/>
          <a:p>
            <a:pPr eaLnBrk="1" hangingPunct="1">
              <a:defRPr/>
            </a:pPr>
            <a:r>
              <a:rPr lang="en-US" altLang="zh-CN" smtClean="0"/>
              <a:t>Hannoi</a:t>
            </a:r>
            <a:r>
              <a:rPr lang="zh-CN" altLang="en-US" smtClean="0"/>
              <a:t>塔</a:t>
            </a:r>
          </a:p>
        </p:txBody>
      </p:sp>
      <p:sp>
        <p:nvSpPr>
          <p:cNvPr id="95235" name="Rectangle 3"/>
          <p:cNvSpPr>
            <a:spLocks noGrp="1" noChangeArrowheads="1"/>
          </p:cNvSpPr>
          <p:nvPr>
            <p:ph type="body" sz="half" idx="1"/>
          </p:nvPr>
        </p:nvSpPr>
        <p:spPr>
          <a:xfrm>
            <a:off x="814388" y="1998663"/>
            <a:ext cx="7496175" cy="919162"/>
          </a:xfrm>
          <a:noFill/>
        </p:spPr>
        <p:txBody>
          <a:bodyPr/>
          <a:lstStyle/>
          <a:p>
            <a:pPr eaLnBrk="1" hangingPunct="1">
              <a:lnSpc>
                <a:spcPct val="90000"/>
              </a:lnSpc>
            </a:pPr>
            <a:r>
              <a:rPr lang="zh-CN" altLang="en-US" sz="2800" smtClean="0"/>
              <a:t>第</a:t>
            </a:r>
            <a:r>
              <a:rPr lang="en-US" altLang="zh-CN" sz="2800" smtClean="0"/>
              <a:t>5</a:t>
            </a:r>
            <a:r>
              <a:rPr lang="zh-CN" altLang="en-US" sz="2800" smtClean="0"/>
              <a:t>步：从目的杆到开始杆（ </a:t>
            </a:r>
            <a:r>
              <a:rPr lang="en-US" altLang="zh-CN" sz="2800" smtClean="0"/>
              <a:t>dst </a:t>
            </a:r>
            <a:r>
              <a:rPr lang="zh-CN" altLang="en-US" sz="2800" smtClean="0"/>
              <a:t>到</a:t>
            </a:r>
            <a:r>
              <a:rPr lang="en-US" altLang="zh-CN" sz="2800" smtClean="0"/>
              <a:t>src</a:t>
            </a:r>
            <a:r>
              <a:rPr lang="zh-CN" altLang="en-US" sz="2800" smtClean="0"/>
              <a:t>）</a:t>
            </a:r>
          </a:p>
          <a:p>
            <a:pPr eaLnBrk="1" hangingPunct="1">
              <a:lnSpc>
                <a:spcPct val="90000"/>
              </a:lnSpc>
            </a:pPr>
            <a:r>
              <a:rPr lang="zh-CN" altLang="en-US" sz="2800" smtClean="0"/>
              <a:t>第</a:t>
            </a:r>
            <a:r>
              <a:rPr lang="en-US" altLang="zh-CN" sz="2800" smtClean="0"/>
              <a:t>6</a:t>
            </a:r>
            <a:r>
              <a:rPr lang="zh-CN" altLang="en-US" sz="2800" smtClean="0"/>
              <a:t>步：从目的杆到辅助杆（</a:t>
            </a:r>
            <a:r>
              <a:rPr lang="en-US" altLang="zh-CN" sz="2800" smtClean="0"/>
              <a:t>dst</a:t>
            </a:r>
            <a:r>
              <a:rPr lang="zh-CN" altLang="en-US" sz="2800" smtClean="0"/>
              <a:t>到</a:t>
            </a:r>
            <a:r>
              <a:rPr lang="en-US" altLang="zh-CN" sz="2800" smtClean="0"/>
              <a:t>aux</a:t>
            </a:r>
            <a:r>
              <a:rPr lang="zh-CN" altLang="en-US" sz="2800" smtClean="0"/>
              <a:t>）</a:t>
            </a:r>
          </a:p>
        </p:txBody>
      </p:sp>
      <p:pic>
        <p:nvPicPr>
          <p:cNvPr id="95236" name="Picture 4"/>
          <p:cNvPicPr>
            <a:picLocks noChangeAspect="1" noChangeArrowheads="1"/>
          </p:cNvPicPr>
          <p:nvPr/>
        </p:nvPicPr>
        <p:blipFill>
          <a:blip r:embed="rId2" cstate="print"/>
          <a:srcRect/>
          <a:stretch>
            <a:fillRect/>
          </a:stretch>
        </p:blipFill>
        <p:spPr bwMode="auto">
          <a:xfrm>
            <a:off x="762000" y="3478213"/>
            <a:ext cx="3124200" cy="2859087"/>
          </a:xfrm>
          <a:prstGeom prst="rect">
            <a:avLst/>
          </a:prstGeom>
          <a:noFill/>
          <a:ln w="9525">
            <a:noFill/>
            <a:miter lim="800000"/>
            <a:headEnd/>
            <a:tailEnd/>
          </a:ln>
        </p:spPr>
      </p:pic>
      <p:pic>
        <p:nvPicPr>
          <p:cNvPr id="95237" name="Picture 5"/>
          <p:cNvPicPr>
            <a:picLocks noChangeAspect="1" noChangeArrowheads="1"/>
          </p:cNvPicPr>
          <p:nvPr/>
        </p:nvPicPr>
        <p:blipFill>
          <a:blip r:embed="rId3" cstate="print"/>
          <a:srcRect/>
          <a:stretch>
            <a:fillRect/>
          </a:stretch>
        </p:blipFill>
        <p:spPr bwMode="auto">
          <a:xfrm>
            <a:off x="4691063" y="3478213"/>
            <a:ext cx="3276600" cy="267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22" name="Rectangle 2"/>
          <p:cNvSpPr>
            <a:spLocks noGrp="1" noChangeArrowheads="1"/>
          </p:cNvSpPr>
          <p:nvPr>
            <p:ph type="title"/>
          </p:nvPr>
        </p:nvSpPr>
        <p:spPr/>
        <p:txBody>
          <a:bodyPr/>
          <a:lstStyle/>
          <a:p>
            <a:pPr eaLnBrk="1" hangingPunct="1">
              <a:defRPr/>
            </a:pPr>
            <a:r>
              <a:rPr lang="en-US" altLang="zh-CN" smtClean="0"/>
              <a:t>Hannoi</a:t>
            </a:r>
            <a:r>
              <a:rPr lang="zh-CN" altLang="en-US" smtClean="0"/>
              <a:t>塔</a:t>
            </a:r>
          </a:p>
        </p:txBody>
      </p:sp>
      <p:sp>
        <p:nvSpPr>
          <p:cNvPr id="96259" name="Rectangle 3"/>
          <p:cNvSpPr>
            <a:spLocks noGrp="1" noChangeArrowheads="1"/>
          </p:cNvSpPr>
          <p:nvPr>
            <p:ph type="body" sz="half" idx="1"/>
          </p:nvPr>
        </p:nvSpPr>
        <p:spPr>
          <a:xfrm>
            <a:off x="814388" y="2070100"/>
            <a:ext cx="7496175" cy="1130300"/>
          </a:xfrm>
          <a:noFill/>
        </p:spPr>
        <p:txBody>
          <a:bodyPr/>
          <a:lstStyle/>
          <a:p>
            <a:pPr eaLnBrk="1" hangingPunct="1"/>
            <a:r>
              <a:rPr lang="zh-CN" altLang="en-US" sz="2800" smtClean="0"/>
              <a:t>第</a:t>
            </a:r>
            <a:r>
              <a:rPr lang="en-US" altLang="zh-CN" sz="2800" smtClean="0"/>
              <a:t>7</a:t>
            </a:r>
            <a:r>
              <a:rPr lang="zh-CN" altLang="en-US" sz="2800" smtClean="0"/>
              <a:t>步：从开始杆到目的杆（ </a:t>
            </a:r>
            <a:r>
              <a:rPr lang="en-US" altLang="zh-CN" sz="2800" smtClean="0"/>
              <a:t>src </a:t>
            </a:r>
            <a:r>
              <a:rPr lang="zh-CN" altLang="en-US" sz="2800" smtClean="0"/>
              <a:t>到</a:t>
            </a:r>
            <a:r>
              <a:rPr lang="en-US" altLang="zh-CN" sz="2800" smtClean="0"/>
              <a:t>dst </a:t>
            </a:r>
            <a:r>
              <a:rPr lang="zh-CN" altLang="en-US" sz="2800" smtClean="0"/>
              <a:t>）</a:t>
            </a:r>
          </a:p>
          <a:p>
            <a:pPr eaLnBrk="1" hangingPunct="1"/>
            <a:r>
              <a:rPr lang="zh-CN" altLang="en-US" sz="2800" smtClean="0"/>
              <a:t>第</a:t>
            </a:r>
            <a:r>
              <a:rPr lang="en-US" altLang="zh-CN" sz="2800" smtClean="0"/>
              <a:t>8</a:t>
            </a:r>
            <a:r>
              <a:rPr lang="zh-CN" altLang="en-US" sz="2800" smtClean="0"/>
              <a:t>步：从开始杆到目的杆（</a:t>
            </a:r>
            <a:r>
              <a:rPr lang="en-US" altLang="zh-CN" sz="2800" smtClean="0"/>
              <a:t>src</a:t>
            </a:r>
            <a:r>
              <a:rPr lang="zh-CN" altLang="en-US" sz="2800" smtClean="0"/>
              <a:t>到</a:t>
            </a:r>
            <a:r>
              <a:rPr lang="en-US" altLang="zh-CN" sz="2800" smtClean="0"/>
              <a:t>dst</a:t>
            </a:r>
            <a:r>
              <a:rPr lang="zh-CN" altLang="en-US" sz="2800" smtClean="0"/>
              <a:t>）</a:t>
            </a:r>
          </a:p>
          <a:p>
            <a:pPr eaLnBrk="1" hangingPunct="1"/>
            <a:endParaRPr lang="en-US" altLang="zh-CN" sz="2800" smtClean="0"/>
          </a:p>
        </p:txBody>
      </p:sp>
      <p:pic>
        <p:nvPicPr>
          <p:cNvPr id="96260" name="Picture 4"/>
          <p:cNvPicPr>
            <a:picLocks noChangeAspect="1" noChangeArrowheads="1"/>
          </p:cNvPicPr>
          <p:nvPr/>
        </p:nvPicPr>
        <p:blipFill>
          <a:blip r:embed="rId2" cstate="print"/>
          <a:srcRect/>
          <a:stretch>
            <a:fillRect/>
          </a:stretch>
        </p:blipFill>
        <p:spPr bwMode="auto">
          <a:xfrm>
            <a:off x="685800" y="3575050"/>
            <a:ext cx="3276600" cy="2633663"/>
          </a:xfrm>
          <a:prstGeom prst="rect">
            <a:avLst/>
          </a:prstGeom>
          <a:noFill/>
          <a:ln w="9525">
            <a:noFill/>
            <a:miter lim="800000"/>
            <a:headEnd/>
            <a:tailEnd/>
          </a:ln>
        </p:spPr>
      </p:pic>
      <p:pic>
        <p:nvPicPr>
          <p:cNvPr id="96261" name="Picture 5"/>
          <p:cNvPicPr>
            <a:picLocks noChangeAspect="1" noChangeArrowheads="1"/>
          </p:cNvPicPr>
          <p:nvPr/>
        </p:nvPicPr>
        <p:blipFill>
          <a:blip r:embed="rId3" cstate="print"/>
          <a:srcRect/>
          <a:stretch>
            <a:fillRect/>
          </a:stretch>
        </p:blipFill>
        <p:spPr bwMode="auto">
          <a:xfrm>
            <a:off x="4919663" y="3563938"/>
            <a:ext cx="2895600" cy="2644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6546" name="Rectangle 2"/>
          <p:cNvSpPr>
            <a:spLocks noGrp="1" noChangeArrowheads="1"/>
          </p:cNvSpPr>
          <p:nvPr>
            <p:ph type="title"/>
          </p:nvPr>
        </p:nvSpPr>
        <p:spPr/>
        <p:txBody>
          <a:bodyPr/>
          <a:lstStyle/>
          <a:p>
            <a:pPr eaLnBrk="1" hangingPunct="1">
              <a:defRPr/>
            </a:pPr>
            <a:r>
              <a:rPr lang="en-US" altLang="zh-CN" smtClean="0"/>
              <a:t>Hannoi</a:t>
            </a:r>
            <a:r>
              <a:rPr lang="zh-CN" altLang="en-US" smtClean="0"/>
              <a:t>塔</a:t>
            </a:r>
          </a:p>
        </p:txBody>
      </p:sp>
      <p:sp>
        <p:nvSpPr>
          <p:cNvPr id="97283" name="Rectangle 3"/>
          <p:cNvSpPr>
            <a:spLocks noGrp="1" noChangeArrowheads="1"/>
          </p:cNvSpPr>
          <p:nvPr>
            <p:ph type="body" sz="half" idx="1"/>
          </p:nvPr>
        </p:nvSpPr>
        <p:spPr>
          <a:xfrm>
            <a:off x="741363" y="1998663"/>
            <a:ext cx="7496175" cy="989012"/>
          </a:xfrm>
          <a:noFill/>
        </p:spPr>
        <p:txBody>
          <a:bodyPr/>
          <a:lstStyle/>
          <a:p>
            <a:pPr eaLnBrk="1" hangingPunct="1"/>
            <a:r>
              <a:rPr lang="zh-CN" altLang="en-US" sz="2800" smtClean="0"/>
              <a:t>第</a:t>
            </a:r>
            <a:r>
              <a:rPr lang="en-US" altLang="zh-CN" sz="2800" smtClean="0"/>
              <a:t>9</a:t>
            </a:r>
            <a:r>
              <a:rPr lang="zh-CN" altLang="en-US" sz="2800" smtClean="0"/>
              <a:t>步：从辅助杆到目的杆（ </a:t>
            </a:r>
            <a:r>
              <a:rPr lang="en-US" altLang="zh-CN" sz="2800" smtClean="0"/>
              <a:t>aux </a:t>
            </a:r>
            <a:r>
              <a:rPr lang="zh-CN" altLang="en-US" sz="2800" smtClean="0"/>
              <a:t>到</a:t>
            </a:r>
            <a:r>
              <a:rPr lang="en-US" altLang="zh-CN" sz="2800" smtClean="0"/>
              <a:t>dst </a:t>
            </a:r>
            <a:r>
              <a:rPr lang="zh-CN" altLang="en-US" sz="2800" smtClean="0"/>
              <a:t>）</a:t>
            </a:r>
          </a:p>
          <a:p>
            <a:pPr eaLnBrk="1" hangingPunct="1"/>
            <a:r>
              <a:rPr lang="zh-CN" altLang="en-US" sz="2800" smtClean="0"/>
              <a:t>第</a:t>
            </a:r>
            <a:r>
              <a:rPr lang="en-US" altLang="zh-CN" sz="2800" smtClean="0"/>
              <a:t>10</a:t>
            </a:r>
            <a:r>
              <a:rPr lang="zh-CN" altLang="en-US" sz="2800" smtClean="0"/>
              <a:t>步：从辅助杆到开始的杆（</a:t>
            </a:r>
            <a:r>
              <a:rPr lang="en-US" altLang="zh-CN" sz="2800" smtClean="0"/>
              <a:t>aux</a:t>
            </a:r>
            <a:r>
              <a:rPr lang="zh-CN" altLang="en-US" sz="2800" smtClean="0"/>
              <a:t>到</a:t>
            </a:r>
            <a:r>
              <a:rPr lang="en-US" altLang="zh-CN" sz="2800" smtClean="0"/>
              <a:t>src </a:t>
            </a:r>
            <a:r>
              <a:rPr lang="zh-CN" altLang="en-US" sz="2800" smtClean="0"/>
              <a:t>）</a:t>
            </a:r>
          </a:p>
        </p:txBody>
      </p:sp>
      <p:pic>
        <p:nvPicPr>
          <p:cNvPr id="97284" name="Picture 4"/>
          <p:cNvPicPr>
            <a:picLocks noChangeAspect="1" noChangeArrowheads="1"/>
          </p:cNvPicPr>
          <p:nvPr/>
        </p:nvPicPr>
        <p:blipFill>
          <a:blip r:embed="rId2" cstate="print"/>
          <a:srcRect/>
          <a:stretch>
            <a:fillRect/>
          </a:stretch>
        </p:blipFill>
        <p:spPr bwMode="auto">
          <a:xfrm>
            <a:off x="741363" y="3403600"/>
            <a:ext cx="3200400" cy="2573338"/>
          </a:xfrm>
          <a:prstGeom prst="rect">
            <a:avLst/>
          </a:prstGeom>
          <a:noFill/>
          <a:ln w="9525">
            <a:noFill/>
            <a:miter lim="800000"/>
            <a:headEnd/>
            <a:tailEnd/>
          </a:ln>
        </p:spPr>
      </p:pic>
      <p:pic>
        <p:nvPicPr>
          <p:cNvPr id="97285" name="Picture 5"/>
          <p:cNvPicPr>
            <a:picLocks noChangeAspect="1" noChangeArrowheads="1"/>
          </p:cNvPicPr>
          <p:nvPr/>
        </p:nvPicPr>
        <p:blipFill>
          <a:blip r:embed="rId3" cstate="print"/>
          <a:srcRect/>
          <a:stretch>
            <a:fillRect/>
          </a:stretch>
        </p:blipFill>
        <p:spPr bwMode="auto">
          <a:xfrm>
            <a:off x="4953000" y="3403600"/>
            <a:ext cx="3048000" cy="2436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7570" name="Rectangle 2"/>
          <p:cNvSpPr>
            <a:spLocks noGrp="1" noChangeArrowheads="1"/>
          </p:cNvSpPr>
          <p:nvPr>
            <p:ph type="title"/>
          </p:nvPr>
        </p:nvSpPr>
        <p:spPr/>
        <p:txBody>
          <a:bodyPr/>
          <a:lstStyle/>
          <a:p>
            <a:pPr eaLnBrk="1" hangingPunct="1">
              <a:defRPr/>
            </a:pPr>
            <a:r>
              <a:rPr lang="en-US" altLang="zh-CN" smtClean="0"/>
              <a:t>Hannoi</a:t>
            </a:r>
            <a:r>
              <a:rPr lang="zh-CN" altLang="en-US" smtClean="0"/>
              <a:t>塔</a:t>
            </a:r>
          </a:p>
        </p:txBody>
      </p:sp>
      <p:sp>
        <p:nvSpPr>
          <p:cNvPr id="98307" name="Rectangle 3"/>
          <p:cNvSpPr>
            <a:spLocks noGrp="1" noChangeArrowheads="1"/>
          </p:cNvSpPr>
          <p:nvPr>
            <p:ph type="body" sz="half" idx="1"/>
          </p:nvPr>
        </p:nvSpPr>
        <p:spPr>
          <a:xfrm>
            <a:off x="814388" y="2070100"/>
            <a:ext cx="7496175" cy="1130300"/>
          </a:xfrm>
          <a:noFill/>
        </p:spPr>
        <p:txBody>
          <a:bodyPr/>
          <a:lstStyle/>
          <a:p>
            <a:pPr eaLnBrk="1" hangingPunct="1"/>
            <a:r>
              <a:rPr lang="zh-CN" altLang="en-US" sz="2800" smtClean="0"/>
              <a:t>第</a:t>
            </a:r>
            <a:r>
              <a:rPr lang="en-US" altLang="zh-CN" sz="2800" smtClean="0"/>
              <a:t>11</a:t>
            </a:r>
            <a:r>
              <a:rPr lang="zh-CN" altLang="en-US" sz="2800" smtClean="0"/>
              <a:t>步：从目的杆到开始杆（ </a:t>
            </a:r>
            <a:r>
              <a:rPr lang="en-US" altLang="zh-CN" sz="2800" smtClean="0"/>
              <a:t>dst </a:t>
            </a:r>
            <a:r>
              <a:rPr lang="zh-CN" altLang="en-US" sz="2800" smtClean="0"/>
              <a:t>到</a:t>
            </a:r>
            <a:r>
              <a:rPr lang="en-US" altLang="zh-CN" sz="2800" smtClean="0"/>
              <a:t>src</a:t>
            </a:r>
            <a:r>
              <a:rPr lang="zh-CN" altLang="en-US" sz="2800" smtClean="0"/>
              <a:t>）</a:t>
            </a:r>
          </a:p>
          <a:p>
            <a:pPr eaLnBrk="1" hangingPunct="1"/>
            <a:r>
              <a:rPr lang="zh-CN" altLang="en-US" sz="2800" smtClean="0"/>
              <a:t>第</a:t>
            </a:r>
            <a:r>
              <a:rPr lang="en-US" altLang="zh-CN" sz="2800" smtClean="0"/>
              <a:t>12</a:t>
            </a:r>
            <a:r>
              <a:rPr lang="zh-CN" altLang="en-US" sz="2800" smtClean="0"/>
              <a:t>步：从辅助杆到目的杆（ </a:t>
            </a:r>
            <a:r>
              <a:rPr lang="en-US" altLang="zh-CN" sz="2800" smtClean="0"/>
              <a:t>aux </a:t>
            </a:r>
            <a:r>
              <a:rPr lang="zh-CN" altLang="en-US" sz="2800" smtClean="0"/>
              <a:t>到</a:t>
            </a:r>
            <a:r>
              <a:rPr lang="en-US" altLang="zh-CN" sz="2800" smtClean="0"/>
              <a:t>dst </a:t>
            </a:r>
            <a:r>
              <a:rPr lang="zh-CN" altLang="en-US" sz="2800" smtClean="0"/>
              <a:t>）</a:t>
            </a:r>
          </a:p>
        </p:txBody>
      </p:sp>
      <p:pic>
        <p:nvPicPr>
          <p:cNvPr id="98308" name="Picture 4"/>
          <p:cNvPicPr>
            <a:picLocks noChangeAspect="1" noChangeArrowheads="1"/>
          </p:cNvPicPr>
          <p:nvPr/>
        </p:nvPicPr>
        <p:blipFill>
          <a:blip r:embed="rId2" cstate="print"/>
          <a:srcRect/>
          <a:stretch>
            <a:fillRect/>
          </a:stretch>
        </p:blipFill>
        <p:spPr bwMode="auto">
          <a:xfrm>
            <a:off x="814388" y="3403600"/>
            <a:ext cx="3048000" cy="2476500"/>
          </a:xfrm>
          <a:prstGeom prst="rect">
            <a:avLst/>
          </a:prstGeom>
          <a:noFill/>
          <a:ln w="9525">
            <a:noFill/>
            <a:miter lim="800000"/>
            <a:headEnd/>
            <a:tailEnd/>
          </a:ln>
        </p:spPr>
      </p:pic>
      <p:pic>
        <p:nvPicPr>
          <p:cNvPr id="98309" name="Picture 5"/>
          <p:cNvPicPr>
            <a:picLocks noChangeAspect="1" noChangeArrowheads="1"/>
          </p:cNvPicPr>
          <p:nvPr/>
        </p:nvPicPr>
        <p:blipFill>
          <a:blip r:embed="rId3" cstate="print"/>
          <a:srcRect/>
          <a:stretch>
            <a:fillRect/>
          </a:stretch>
        </p:blipFill>
        <p:spPr bwMode="auto">
          <a:xfrm>
            <a:off x="4737100" y="3403600"/>
            <a:ext cx="3352800" cy="259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8594" name="Rectangle 2"/>
          <p:cNvSpPr>
            <a:spLocks noGrp="1" noChangeArrowheads="1"/>
          </p:cNvSpPr>
          <p:nvPr>
            <p:ph type="title"/>
          </p:nvPr>
        </p:nvSpPr>
        <p:spPr/>
        <p:txBody>
          <a:bodyPr/>
          <a:lstStyle/>
          <a:p>
            <a:pPr eaLnBrk="1" hangingPunct="1">
              <a:defRPr/>
            </a:pPr>
            <a:r>
              <a:rPr lang="en-US" altLang="zh-CN" smtClean="0"/>
              <a:t>Hannoi</a:t>
            </a:r>
            <a:r>
              <a:rPr lang="zh-CN" altLang="en-US" smtClean="0"/>
              <a:t>塔</a:t>
            </a:r>
          </a:p>
        </p:txBody>
      </p:sp>
      <p:sp>
        <p:nvSpPr>
          <p:cNvPr id="99331" name="Rectangle 3"/>
          <p:cNvSpPr>
            <a:spLocks noGrp="1" noChangeArrowheads="1"/>
          </p:cNvSpPr>
          <p:nvPr>
            <p:ph type="body" sz="half" idx="1"/>
          </p:nvPr>
        </p:nvSpPr>
        <p:spPr>
          <a:xfrm>
            <a:off x="814388" y="2070100"/>
            <a:ext cx="7496175" cy="847725"/>
          </a:xfrm>
          <a:noFill/>
        </p:spPr>
        <p:txBody>
          <a:bodyPr/>
          <a:lstStyle/>
          <a:p>
            <a:pPr eaLnBrk="1" hangingPunct="1"/>
            <a:r>
              <a:rPr lang="zh-CN" altLang="en-US" sz="2800" smtClean="0"/>
              <a:t>第</a:t>
            </a:r>
            <a:r>
              <a:rPr lang="en-US" altLang="zh-CN" sz="2800" smtClean="0"/>
              <a:t>13</a:t>
            </a:r>
            <a:r>
              <a:rPr lang="zh-CN" altLang="en-US" sz="2800" smtClean="0"/>
              <a:t>步：从开始的杆到辅助杆（</a:t>
            </a:r>
            <a:r>
              <a:rPr lang="en-US" altLang="zh-CN" sz="2800" smtClean="0"/>
              <a:t>src</a:t>
            </a:r>
            <a:r>
              <a:rPr lang="zh-CN" altLang="en-US" sz="2800" smtClean="0"/>
              <a:t>到</a:t>
            </a:r>
            <a:r>
              <a:rPr lang="en-US" altLang="zh-CN" sz="2800" smtClean="0"/>
              <a:t>aux</a:t>
            </a:r>
            <a:r>
              <a:rPr lang="zh-CN" altLang="en-US" sz="2800" smtClean="0"/>
              <a:t>）</a:t>
            </a:r>
          </a:p>
          <a:p>
            <a:pPr eaLnBrk="1" hangingPunct="1"/>
            <a:r>
              <a:rPr lang="zh-CN" altLang="en-US" sz="2800" smtClean="0"/>
              <a:t>第</a:t>
            </a:r>
            <a:r>
              <a:rPr lang="en-US" altLang="zh-CN" sz="2800" smtClean="0"/>
              <a:t>14</a:t>
            </a:r>
            <a:r>
              <a:rPr lang="zh-CN" altLang="en-US" sz="2800" smtClean="0"/>
              <a:t>步：从开始杆到目的杆（</a:t>
            </a:r>
            <a:r>
              <a:rPr lang="en-US" altLang="zh-CN" sz="2800" smtClean="0"/>
              <a:t>src</a:t>
            </a:r>
            <a:r>
              <a:rPr lang="zh-CN" altLang="en-US" sz="2800" smtClean="0"/>
              <a:t>到</a:t>
            </a:r>
            <a:r>
              <a:rPr lang="en-US" altLang="zh-CN" sz="2800" smtClean="0"/>
              <a:t>dst</a:t>
            </a:r>
            <a:r>
              <a:rPr lang="zh-CN" altLang="en-US" sz="2800" smtClean="0"/>
              <a:t>）</a:t>
            </a:r>
          </a:p>
          <a:p>
            <a:pPr eaLnBrk="1" hangingPunct="1"/>
            <a:endParaRPr lang="en-US" altLang="zh-CN" sz="2800" smtClean="0"/>
          </a:p>
        </p:txBody>
      </p:sp>
      <p:pic>
        <p:nvPicPr>
          <p:cNvPr id="99332" name="Picture 4"/>
          <p:cNvPicPr>
            <a:picLocks noChangeAspect="1" noChangeArrowheads="1"/>
          </p:cNvPicPr>
          <p:nvPr/>
        </p:nvPicPr>
        <p:blipFill>
          <a:blip r:embed="rId2" cstate="print"/>
          <a:srcRect/>
          <a:stretch>
            <a:fillRect/>
          </a:stretch>
        </p:blipFill>
        <p:spPr bwMode="auto">
          <a:xfrm>
            <a:off x="685800" y="3663950"/>
            <a:ext cx="3124200" cy="2551113"/>
          </a:xfrm>
          <a:prstGeom prst="rect">
            <a:avLst/>
          </a:prstGeom>
          <a:noFill/>
          <a:ln w="9525">
            <a:noFill/>
            <a:miter lim="800000"/>
            <a:headEnd/>
            <a:tailEnd/>
          </a:ln>
        </p:spPr>
      </p:pic>
      <p:pic>
        <p:nvPicPr>
          <p:cNvPr id="99333" name="Picture 5"/>
          <p:cNvPicPr>
            <a:picLocks noChangeAspect="1" noChangeArrowheads="1"/>
          </p:cNvPicPr>
          <p:nvPr/>
        </p:nvPicPr>
        <p:blipFill>
          <a:blip r:embed="rId3" cstate="print"/>
          <a:srcRect/>
          <a:stretch>
            <a:fillRect/>
          </a:stretch>
        </p:blipFill>
        <p:spPr bwMode="auto">
          <a:xfrm>
            <a:off x="4575175" y="3663950"/>
            <a:ext cx="3200400" cy="2505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9618" name="Rectangle 2"/>
          <p:cNvSpPr>
            <a:spLocks noGrp="1" noChangeArrowheads="1"/>
          </p:cNvSpPr>
          <p:nvPr>
            <p:ph type="title"/>
          </p:nvPr>
        </p:nvSpPr>
        <p:spPr/>
        <p:txBody>
          <a:bodyPr/>
          <a:lstStyle/>
          <a:p>
            <a:pPr eaLnBrk="1" hangingPunct="1">
              <a:defRPr/>
            </a:pPr>
            <a:r>
              <a:rPr lang="en-US" altLang="zh-CN" smtClean="0"/>
              <a:t>Hannoi</a:t>
            </a:r>
            <a:r>
              <a:rPr lang="zh-CN" altLang="en-US" smtClean="0"/>
              <a:t>塔</a:t>
            </a:r>
          </a:p>
        </p:txBody>
      </p:sp>
      <p:sp>
        <p:nvSpPr>
          <p:cNvPr id="100355" name="Rectangle 3"/>
          <p:cNvSpPr>
            <a:spLocks noGrp="1" noChangeArrowheads="1"/>
          </p:cNvSpPr>
          <p:nvPr>
            <p:ph type="body" sz="half" idx="1"/>
          </p:nvPr>
        </p:nvSpPr>
        <p:spPr>
          <a:xfrm>
            <a:off x="814388" y="2070100"/>
            <a:ext cx="7496175" cy="706438"/>
          </a:xfrm>
          <a:noFill/>
        </p:spPr>
        <p:txBody>
          <a:bodyPr/>
          <a:lstStyle/>
          <a:p>
            <a:pPr eaLnBrk="1" hangingPunct="1"/>
            <a:r>
              <a:rPr lang="zh-CN" altLang="en-US" sz="2800" smtClean="0"/>
              <a:t>第</a:t>
            </a:r>
            <a:r>
              <a:rPr lang="en-US" altLang="zh-CN" sz="2800" smtClean="0"/>
              <a:t>15</a:t>
            </a:r>
            <a:r>
              <a:rPr lang="zh-CN" altLang="en-US" sz="2800" smtClean="0"/>
              <a:t>步：从辅助杆到目的杆（ </a:t>
            </a:r>
            <a:r>
              <a:rPr lang="en-US" altLang="zh-CN" sz="2800" smtClean="0"/>
              <a:t>aux </a:t>
            </a:r>
            <a:r>
              <a:rPr lang="zh-CN" altLang="en-US" sz="2800" smtClean="0"/>
              <a:t>到</a:t>
            </a:r>
            <a:r>
              <a:rPr lang="en-US" altLang="zh-CN" sz="2800" smtClean="0"/>
              <a:t>dst </a:t>
            </a:r>
            <a:r>
              <a:rPr lang="zh-CN" altLang="en-US" sz="2800" smtClean="0"/>
              <a:t>）</a:t>
            </a:r>
          </a:p>
          <a:p>
            <a:pPr eaLnBrk="1" hangingPunct="1"/>
            <a:endParaRPr lang="en-US" altLang="zh-CN" sz="2800" smtClean="0"/>
          </a:p>
        </p:txBody>
      </p:sp>
      <p:pic>
        <p:nvPicPr>
          <p:cNvPr id="100356" name="Picture 4"/>
          <p:cNvPicPr>
            <a:picLocks noChangeAspect="1" noChangeArrowheads="1"/>
          </p:cNvPicPr>
          <p:nvPr/>
        </p:nvPicPr>
        <p:blipFill>
          <a:blip r:embed="rId2" cstate="print"/>
          <a:srcRect/>
          <a:stretch>
            <a:fillRect/>
          </a:stretch>
        </p:blipFill>
        <p:spPr bwMode="auto">
          <a:xfrm>
            <a:off x="1828800" y="2667000"/>
            <a:ext cx="5334000" cy="2352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0642" name="Rectangle 2"/>
          <p:cNvSpPr>
            <a:spLocks noGrp="1" noChangeArrowheads="1"/>
          </p:cNvSpPr>
          <p:nvPr>
            <p:ph type="title"/>
          </p:nvPr>
        </p:nvSpPr>
        <p:spPr/>
        <p:txBody>
          <a:bodyPr/>
          <a:lstStyle/>
          <a:p>
            <a:pPr eaLnBrk="1" hangingPunct="1">
              <a:defRPr/>
            </a:pPr>
            <a:r>
              <a:rPr lang="zh-CN" altLang="en-US" smtClean="0"/>
              <a:t>解题思路</a:t>
            </a:r>
          </a:p>
        </p:txBody>
      </p:sp>
      <p:sp>
        <p:nvSpPr>
          <p:cNvPr id="101379" name="Rectangle 3"/>
          <p:cNvSpPr>
            <a:spLocks noGrp="1" noChangeArrowheads="1"/>
          </p:cNvSpPr>
          <p:nvPr>
            <p:ph type="body" idx="1"/>
          </p:nvPr>
        </p:nvSpPr>
        <p:spPr/>
        <p:txBody>
          <a:bodyPr/>
          <a:lstStyle/>
          <a:p>
            <a:pPr eaLnBrk="1" hangingPunct="1">
              <a:lnSpc>
                <a:spcPct val="110000"/>
              </a:lnSpc>
            </a:pPr>
            <a:r>
              <a:rPr lang="zh-CN" altLang="en-US" smtClean="0"/>
              <a:t>最简单的情况，只有一个盘子：将盘子直接从</a:t>
            </a:r>
            <a:r>
              <a:rPr lang="en-US" altLang="zh-CN" smtClean="0"/>
              <a:t>A</a:t>
            </a:r>
            <a:r>
              <a:rPr lang="zh-CN" altLang="en-US" smtClean="0"/>
              <a:t>移到</a:t>
            </a:r>
            <a:r>
              <a:rPr lang="en-US" altLang="zh-CN" smtClean="0"/>
              <a:t>B</a:t>
            </a:r>
          </a:p>
          <a:p>
            <a:pPr eaLnBrk="1" hangingPunct="1">
              <a:lnSpc>
                <a:spcPct val="110000"/>
              </a:lnSpc>
            </a:pPr>
            <a:r>
              <a:rPr lang="zh-CN" altLang="en-US" smtClean="0"/>
              <a:t>大于一个盘子的情况：</a:t>
            </a:r>
          </a:p>
          <a:p>
            <a:pPr lvl="1" eaLnBrk="1" hangingPunct="1">
              <a:lnSpc>
                <a:spcPct val="110000"/>
              </a:lnSpc>
            </a:pPr>
            <a:r>
              <a:rPr lang="zh-CN" altLang="en-US" smtClean="0"/>
              <a:t>将除了最下面一个盘子外的所有盘子从</a:t>
            </a:r>
            <a:r>
              <a:rPr lang="en-US" altLang="zh-CN" smtClean="0"/>
              <a:t>A</a:t>
            </a:r>
            <a:r>
              <a:rPr lang="zh-CN" altLang="en-US" smtClean="0"/>
              <a:t>移到</a:t>
            </a:r>
            <a:r>
              <a:rPr lang="en-US" altLang="zh-CN" smtClean="0"/>
              <a:t>C</a:t>
            </a:r>
          </a:p>
          <a:p>
            <a:pPr lvl="1" eaLnBrk="1" hangingPunct="1">
              <a:lnSpc>
                <a:spcPct val="110000"/>
              </a:lnSpc>
            </a:pPr>
            <a:r>
              <a:rPr lang="zh-CN" altLang="en-US" smtClean="0"/>
              <a:t>将最下面的盘子从</a:t>
            </a:r>
            <a:r>
              <a:rPr lang="en-US" altLang="zh-CN" smtClean="0"/>
              <a:t>A</a:t>
            </a:r>
            <a:r>
              <a:rPr lang="zh-CN" altLang="en-US" smtClean="0"/>
              <a:t>移到</a:t>
            </a:r>
            <a:r>
              <a:rPr lang="en-US" altLang="zh-CN" smtClean="0"/>
              <a:t>B</a:t>
            </a:r>
          </a:p>
          <a:p>
            <a:pPr lvl="1" eaLnBrk="1" hangingPunct="1">
              <a:lnSpc>
                <a:spcPct val="110000"/>
              </a:lnSpc>
            </a:pPr>
            <a:r>
              <a:rPr lang="zh-CN" altLang="en-US" smtClean="0"/>
              <a:t>将</a:t>
            </a:r>
            <a:r>
              <a:rPr lang="en-US" altLang="zh-CN" smtClean="0"/>
              <a:t>C</a:t>
            </a:r>
            <a:r>
              <a:rPr lang="zh-CN" altLang="en-US" smtClean="0"/>
              <a:t>上的盘子移回</a:t>
            </a:r>
            <a:r>
              <a:rPr lang="en-US" altLang="zh-CN" smtClean="0"/>
              <a:t>B</a:t>
            </a:r>
          </a:p>
          <a:p>
            <a:pPr eaLnBrk="1" hangingPunct="1">
              <a:lnSpc>
                <a:spcPct val="110000"/>
              </a:lnSpc>
            </a:pPr>
            <a:endParaRPr lang="en-US" altLang="zh-CN"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Arial" pitchFamily="34" charset="0"/>
            <a:ea typeface="黑体" pitchFamily="2" charset="-122"/>
          </a:defRPr>
        </a:defPPr>
      </a:lstStyle>
    </a:spDef>
    <a:lnDef>
      <a:spPr bwMode="auto">
        <a:xfrm>
          <a:off x="0" y="0"/>
          <a:ext cx="1" cy="1"/>
        </a:xfrm>
        <a:custGeom>
          <a:avLst/>
          <a:gdLst/>
          <a:ahLst/>
          <a:cxnLst/>
          <a:rect l="0" t="0" r="0" b="0"/>
          <a:pathLst/>
        </a:custGeom>
        <a:no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Arial" pitchFamily="34" charset="0"/>
            <a:ea typeface="黑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D:\Microsoft Office\Templates\Presentation Designs\Soaring.pot</Template>
  <TotalTime>25530</TotalTime>
  <Words>7031</Words>
  <Application>Microsoft Office PowerPoint</Application>
  <PresentationFormat>全屏显示(4:3)</PresentationFormat>
  <Paragraphs>1002</Paragraphs>
  <Slides>106</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106</vt:i4>
      </vt:variant>
    </vt:vector>
  </HeadingPairs>
  <TitlesOfParts>
    <vt:vector size="121" baseType="lpstr">
      <vt:lpstr>TimesNewRoman</vt:lpstr>
      <vt:lpstr>仿宋_GB2312</vt:lpstr>
      <vt:lpstr>黑体</vt:lpstr>
      <vt:lpstr>楷体_GB2312</vt:lpstr>
      <vt:lpstr>宋体</vt:lpstr>
      <vt:lpstr>Arial</vt:lpstr>
      <vt:lpstr>Century Gothic</vt:lpstr>
      <vt:lpstr>Symbol</vt:lpstr>
      <vt:lpstr>Times New Roman</vt:lpstr>
      <vt:lpstr>Wingdings</vt:lpstr>
      <vt:lpstr>Soaring</vt:lpstr>
      <vt:lpstr>图片</vt:lpstr>
      <vt:lpstr>位图图像</vt:lpstr>
      <vt:lpstr>Equation</vt:lpstr>
      <vt:lpstr>Microsoft 公式 3.0</vt:lpstr>
      <vt:lpstr>第6章 过程封装－－函数</vt:lpstr>
      <vt:lpstr>函数的用途</vt:lpstr>
      <vt:lpstr>函数的例子</vt:lpstr>
      <vt:lpstr>调用函数的一个例子</vt:lpstr>
      <vt:lpstr>第6章 过程封装－－函数</vt:lpstr>
      <vt:lpstr>如何写一个函数</vt:lpstr>
      <vt:lpstr>函数的命名</vt:lpstr>
      <vt:lpstr>函数举例— 无参数、无返回值的函数 </vt:lpstr>
      <vt:lpstr>函数举例— 有参数、无返回值的函数</vt:lpstr>
      <vt:lpstr>函数举例— 有参数、有返回值的函数 </vt:lpstr>
      <vt:lpstr>函数举例— 返回布尔量的函数</vt:lpstr>
      <vt:lpstr>第6章 过程封装－－函数</vt:lpstr>
      <vt:lpstr>函数的声明</vt:lpstr>
      <vt:lpstr>函数说明规则</vt:lpstr>
      <vt:lpstr>函数调用</vt:lpstr>
      <vt:lpstr>函数调用</vt:lpstr>
      <vt:lpstr>函数调用</vt:lpstr>
      <vt:lpstr>函数调用</vt:lpstr>
      <vt:lpstr>函数执行过程</vt:lpstr>
      <vt:lpstr>函数执行过程</vt:lpstr>
      <vt:lpstr>第6章 过程封装－－函数</vt:lpstr>
      <vt:lpstr>数组作为函数的参数</vt:lpstr>
      <vt:lpstr>问题一的解决方案</vt:lpstr>
      <vt:lpstr>问题二的解决方案 数组参数的传递机制</vt:lpstr>
      <vt:lpstr>函数原型的确定</vt:lpstr>
      <vt:lpstr>Main函数</vt:lpstr>
      <vt:lpstr>GetIntegerArray</vt:lpstr>
      <vt:lpstr>ReverseIntegerArray</vt:lpstr>
      <vt:lpstr>PrintIntegerArray</vt:lpstr>
      <vt:lpstr>数组作为函数的参数小结</vt:lpstr>
      <vt:lpstr>第6章 过程封装－－函数</vt:lpstr>
      <vt:lpstr>默认参数</vt:lpstr>
      <vt:lpstr>带有默认参数的函数的使用</vt:lpstr>
      <vt:lpstr>带有默认参数的函数 —注意事项</vt:lpstr>
      <vt:lpstr>带有默认参数的函数 —注意事项</vt:lpstr>
      <vt:lpstr>第6章 过程封装－－函数</vt:lpstr>
      <vt:lpstr>内联函数</vt:lpstr>
      <vt:lpstr>内联函数</vt:lpstr>
      <vt:lpstr>慎用内联函数</vt:lpstr>
      <vt:lpstr>第6章 过程封装－－函数</vt:lpstr>
      <vt:lpstr>重载函数</vt:lpstr>
      <vt:lpstr>函数重载</vt:lpstr>
      <vt:lpstr>函数重载的实现</vt:lpstr>
      <vt:lpstr>重载与带有默认参数的函数 —注意事项</vt:lpstr>
      <vt:lpstr>第6章 过程封装－－函数</vt:lpstr>
      <vt:lpstr>函数模板</vt:lpstr>
      <vt:lpstr>函数模板的定义</vt:lpstr>
      <vt:lpstr>例子</vt:lpstr>
      <vt:lpstr>PowerPoint 演示文稿</vt:lpstr>
      <vt:lpstr>power函数的template版本</vt:lpstr>
      <vt:lpstr>Template函数的调用方法</vt:lpstr>
      <vt:lpstr>显式实例化</vt:lpstr>
      <vt:lpstr>第6章 过程封装－－函数</vt:lpstr>
      <vt:lpstr>变量的作用域</vt:lpstr>
      <vt:lpstr>变量的作用域—续</vt:lpstr>
      <vt:lpstr>局部变量和全局变量</vt:lpstr>
      <vt:lpstr>PowerPoint 演示文稿</vt:lpstr>
      <vt:lpstr>PowerPoint 演示文稿</vt:lpstr>
      <vt:lpstr>全局变量的使用说明</vt:lpstr>
      <vt:lpstr>第6章 过程封装－－函数</vt:lpstr>
      <vt:lpstr>存储类型</vt:lpstr>
      <vt:lpstr>auto</vt:lpstr>
      <vt:lpstr>register</vt:lpstr>
      <vt:lpstr>extern</vt:lpstr>
      <vt:lpstr>PowerPoint 演示文稿</vt:lpstr>
      <vt:lpstr>static</vt:lpstr>
      <vt:lpstr>静态的局部变量</vt:lpstr>
      <vt:lpstr>静态的外部变量</vt:lpstr>
      <vt:lpstr>设置本模块专用的全局变量</vt:lpstr>
      <vt:lpstr>静态变量的使用</vt:lpstr>
      <vt:lpstr>PowerPoint 演示文稿</vt:lpstr>
      <vt:lpstr>第6章 过程封装－－函数</vt:lpstr>
      <vt:lpstr>递归用途</vt:lpstr>
      <vt:lpstr>递归条件</vt:lpstr>
      <vt:lpstr>递归的标准模式</vt:lpstr>
      <vt:lpstr>典型的递归函数—阶乘函数</vt:lpstr>
      <vt:lpstr>递归执行的过程</vt:lpstr>
      <vt:lpstr>简单应用——求n的k次幂</vt:lpstr>
      <vt:lpstr>递归与迭代的选择</vt:lpstr>
      <vt:lpstr>Fibonacci函数</vt:lpstr>
      <vt:lpstr>Fibonacci函数的递归实现</vt:lpstr>
      <vt:lpstr>Fibonacci函数的迭代实现</vt:lpstr>
      <vt:lpstr>系统考虑</vt:lpstr>
      <vt:lpstr>递归过程--数字旋转方阵（蛇阵）</vt:lpstr>
      <vt:lpstr>用递归的观点看问题</vt:lpstr>
      <vt:lpstr>main函数</vt:lpstr>
      <vt:lpstr>Fill函数的设计</vt:lpstr>
      <vt:lpstr>PowerPoint 演示文稿</vt:lpstr>
      <vt:lpstr>递归过程—Hanoi塔问题</vt:lpstr>
      <vt:lpstr>Hannoi塔</vt:lpstr>
      <vt:lpstr>Hannoi塔</vt:lpstr>
      <vt:lpstr>Hannoi塔</vt:lpstr>
      <vt:lpstr>Hannoi塔</vt:lpstr>
      <vt:lpstr>Hannoi塔</vt:lpstr>
      <vt:lpstr>Hannoi塔</vt:lpstr>
      <vt:lpstr>Hannoi塔</vt:lpstr>
      <vt:lpstr>Hannoi塔</vt:lpstr>
      <vt:lpstr>Hannoi塔</vt:lpstr>
      <vt:lpstr>解题思路</vt:lpstr>
      <vt:lpstr>Hanoi 塔函数</vt:lpstr>
      <vt:lpstr>全排列问题</vt:lpstr>
      <vt:lpstr>用递归的思想分析问题</vt:lpstr>
      <vt:lpstr>选择存储结构</vt:lpstr>
      <vt:lpstr>排列函数</vt:lpstr>
      <vt:lpstr>包装函数</vt:lpstr>
      <vt:lpstr>总结 </vt:lpstr>
    </vt:vector>
  </TitlesOfParts>
  <Company>Shanghai JiaoTong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过程封装－－函数</dc:title>
  <dc:creator>administrat</dc:creator>
  <cp:lastModifiedBy>Jian</cp:lastModifiedBy>
  <cp:revision>511</cp:revision>
  <dcterms:created xsi:type="dcterms:W3CDTF">2002-03-09T00:08:02Z</dcterms:created>
  <dcterms:modified xsi:type="dcterms:W3CDTF">2018-06-18T03:03:55Z</dcterms:modified>
</cp:coreProperties>
</file>