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8"/>
  </p:notesMasterIdLst>
  <p:handoutMasterIdLst>
    <p:handoutMasterId r:id="rId39"/>
  </p:handoutMasterIdLst>
  <p:sldIdLst>
    <p:sldId id="2543" r:id="rId2"/>
    <p:sldId id="2545" r:id="rId3"/>
    <p:sldId id="2546" r:id="rId4"/>
    <p:sldId id="2547" r:id="rId5"/>
    <p:sldId id="2548" r:id="rId6"/>
    <p:sldId id="2549" r:id="rId7"/>
    <p:sldId id="2550" r:id="rId8"/>
    <p:sldId id="2552" r:id="rId9"/>
    <p:sldId id="2553" r:id="rId10"/>
    <p:sldId id="2554" r:id="rId11"/>
    <p:sldId id="2555" r:id="rId12"/>
    <p:sldId id="2556" r:id="rId13"/>
    <p:sldId id="2557" r:id="rId14"/>
    <p:sldId id="2558" r:id="rId15"/>
    <p:sldId id="2559" r:id="rId16"/>
    <p:sldId id="2380" r:id="rId17"/>
    <p:sldId id="2560" r:id="rId18"/>
    <p:sldId id="2561" r:id="rId19"/>
    <p:sldId id="2562" r:id="rId20"/>
    <p:sldId id="2563" r:id="rId21"/>
    <p:sldId id="2564" r:id="rId22"/>
    <p:sldId id="2565" r:id="rId23"/>
    <p:sldId id="2566" r:id="rId24"/>
    <p:sldId id="2567" r:id="rId25"/>
    <p:sldId id="2568" r:id="rId26"/>
    <p:sldId id="2570" r:id="rId27"/>
    <p:sldId id="2571" r:id="rId28"/>
    <p:sldId id="2572" r:id="rId29"/>
    <p:sldId id="2573" r:id="rId30"/>
    <p:sldId id="2579" r:id="rId31"/>
    <p:sldId id="2574" r:id="rId32"/>
    <p:sldId id="2575" r:id="rId33"/>
    <p:sldId id="2576" r:id="rId34"/>
    <p:sldId id="2580" r:id="rId35"/>
    <p:sldId id="2577" r:id="rId36"/>
    <p:sldId id="2578" r:id="rId37"/>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charset="0"/>
        <a:ea typeface="黑体" pitchFamily="49" charset="-122"/>
        <a:cs typeface="+mn-cs"/>
      </a:defRPr>
    </a:lvl1pPr>
    <a:lvl2pPr marL="457200" algn="l" rtl="0" fontAlgn="base">
      <a:spcBef>
        <a:spcPct val="0"/>
      </a:spcBef>
      <a:spcAft>
        <a:spcPct val="0"/>
      </a:spcAft>
      <a:defRPr kumimoji="1" sz="2800" kern="1200">
        <a:solidFill>
          <a:schemeClr val="tx1"/>
        </a:solidFill>
        <a:latin typeface="Arial" charset="0"/>
        <a:ea typeface="黑体" pitchFamily="49" charset="-122"/>
        <a:cs typeface="+mn-cs"/>
      </a:defRPr>
    </a:lvl2pPr>
    <a:lvl3pPr marL="914400" algn="l" rtl="0" fontAlgn="base">
      <a:spcBef>
        <a:spcPct val="0"/>
      </a:spcBef>
      <a:spcAft>
        <a:spcPct val="0"/>
      </a:spcAft>
      <a:defRPr kumimoji="1" sz="2800" kern="1200">
        <a:solidFill>
          <a:schemeClr val="tx1"/>
        </a:solidFill>
        <a:latin typeface="Arial" charset="0"/>
        <a:ea typeface="黑体" pitchFamily="49" charset="-122"/>
        <a:cs typeface="+mn-cs"/>
      </a:defRPr>
    </a:lvl3pPr>
    <a:lvl4pPr marL="1371600" algn="l" rtl="0" fontAlgn="base">
      <a:spcBef>
        <a:spcPct val="0"/>
      </a:spcBef>
      <a:spcAft>
        <a:spcPct val="0"/>
      </a:spcAft>
      <a:defRPr kumimoji="1" sz="2800" kern="1200">
        <a:solidFill>
          <a:schemeClr val="tx1"/>
        </a:solidFill>
        <a:latin typeface="Arial" charset="0"/>
        <a:ea typeface="黑体" pitchFamily="49" charset="-122"/>
        <a:cs typeface="+mn-cs"/>
      </a:defRPr>
    </a:lvl4pPr>
    <a:lvl5pPr marL="1828800" algn="l" rtl="0" fontAlgn="base">
      <a:spcBef>
        <a:spcPct val="0"/>
      </a:spcBef>
      <a:spcAft>
        <a:spcPct val="0"/>
      </a:spcAft>
      <a:defRPr kumimoji="1" sz="2800" kern="1200">
        <a:solidFill>
          <a:schemeClr val="tx1"/>
        </a:solidFill>
        <a:latin typeface="Arial" charset="0"/>
        <a:ea typeface="黑体" pitchFamily="49" charset="-122"/>
        <a:cs typeface="+mn-cs"/>
      </a:defRPr>
    </a:lvl5pPr>
    <a:lvl6pPr marL="2286000" algn="l" defTabSz="914400" rtl="0" eaLnBrk="1" latinLnBrk="0" hangingPunct="1">
      <a:defRPr kumimoji="1" sz="2800" kern="1200">
        <a:solidFill>
          <a:schemeClr val="tx1"/>
        </a:solidFill>
        <a:latin typeface="Arial" charset="0"/>
        <a:ea typeface="黑体" pitchFamily="49" charset="-122"/>
        <a:cs typeface="+mn-cs"/>
      </a:defRPr>
    </a:lvl6pPr>
    <a:lvl7pPr marL="2743200" algn="l" defTabSz="914400" rtl="0" eaLnBrk="1" latinLnBrk="0" hangingPunct="1">
      <a:defRPr kumimoji="1" sz="2800" kern="1200">
        <a:solidFill>
          <a:schemeClr val="tx1"/>
        </a:solidFill>
        <a:latin typeface="Arial" charset="0"/>
        <a:ea typeface="黑体" pitchFamily="49" charset="-122"/>
        <a:cs typeface="+mn-cs"/>
      </a:defRPr>
    </a:lvl7pPr>
    <a:lvl8pPr marL="3200400" algn="l" defTabSz="914400" rtl="0" eaLnBrk="1" latinLnBrk="0" hangingPunct="1">
      <a:defRPr kumimoji="1" sz="2800" kern="1200">
        <a:solidFill>
          <a:schemeClr val="tx1"/>
        </a:solidFill>
        <a:latin typeface="Arial" charset="0"/>
        <a:ea typeface="黑体" pitchFamily="49" charset="-122"/>
        <a:cs typeface="+mn-cs"/>
      </a:defRPr>
    </a:lvl8pPr>
    <a:lvl9pPr marL="3657600" algn="l" defTabSz="914400" rtl="0" eaLnBrk="1" latinLnBrk="0" hangingPunct="1">
      <a:defRPr kumimoji="1" sz="2800" kern="1200">
        <a:solidFill>
          <a:schemeClr val="tx1"/>
        </a:solidFill>
        <a:latin typeface="Arial"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B2B2B2"/>
    <a:srgbClr val="DDDDDD"/>
    <a:srgbClr val="CC66FF"/>
    <a:srgbClr val="D60093"/>
    <a:srgbClr val="0066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94683" autoAdjust="0"/>
  </p:normalViewPr>
  <p:slideViewPr>
    <p:cSldViewPr snapToGrid="0" snapToObjects="1">
      <p:cViewPr varScale="1">
        <p:scale>
          <a:sx n="65" d="100"/>
          <a:sy n="65" d="100"/>
        </p:scale>
        <p:origin x="1244"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47" d="100"/>
          <a:sy n="47" d="100"/>
        </p:scale>
        <p:origin x="-1373"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7713BE13-AB5E-4057-9ECB-B17BA417540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ea typeface="黑体" pitchFamily="2" charset="-122"/>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ea typeface="黑体" pitchFamily="2" charset="-122"/>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ea typeface="黑体" pitchFamily="2" charset="-122"/>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ea typeface="黑体" pitchFamily="2" charset="-122"/>
              </a:defRPr>
            </a:lvl1pPr>
          </a:lstStyle>
          <a:p>
            <a:pPr>
              <a:defRPr/>
            </a:pPr>
            <a:fld id="{8F788437-B873-43AF-B9D1-80E2FD6F073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a typeface="黑体" pitchFamily="2" charset="-122"/>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a typeface="黑体" pitchFamily="2" charset="-122"/>
              </a:endParaRPr>
            </a:p>
          </p:txBody>
        </p:sp>
      </p:grpSp>
      <p:graphicFrame>
        <p:nvGraphicFramePr>
          <p:cNvPr id="7" name="Object 10"/>
          <p:cNvGraphicFramePr>
            <a:graphicFrameLocks noChangeAspect="1"/>
          </p:cNvGraphicFramePr>
          <p:nvPr/>
        </p:nvGraphicFramePr>
        <p:xfrm>
          <a:off x="228600" y="228600"/>
          <a:ext cx="771525" cy="771525"/>
        </p:xfrm>
        <a:graphic>
          <a:graphicData uri="http://schemas.openxmlformats.org/presentationml/2006/ole">
            <mc:AlternateContent xmlns:mc="http://schemas.openxmlformats.org/markup-compatibility/2006">
              <mc:Choice xmlns:v="urn:schemas-microsoft-com:vml" Requires="v">
                <p:oleObj spid="_x0000_s58374" name="图片" r:id="rId3" imgW="771429" imgH="771429" progId="Word.Picture.8">
                  <p:embed/>
                </p:oleObj>
              </mc:Choice>
              <mc:Fallback>
                <p:oleObj name="图片" r:id="rId3" imgW="771429" imgH="771429"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
                        <a:ext cx="7715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defRPr kumimoji="0" sz="1400">
                <a:latin typeface="+mn-lt"/>
                <a:ea typeface="宋体" pitchFamily="2" charset="-122"/>
              </a:defRPr>
            </a:lvl1pPr>
          </a:lstStyle>
          <a:p>
            <a:pPr>
              <a:defRPr/>
            </a:pPr>
            <a:fld id="{8CD59282-7DAE-4CF3-8484-E032177ECC0D}" type="datetime1">
              <a:rPr lang="zh-CN" altLang="en-US"/>
              <a:pPr>
                <a:defRPr/>
              </a:pPr>
              <a:t>2018/6/18</a:t>
            </a:fld>
            <a:endParaRPr lang="en-US" altLang="zh-CN"/>
          </a:p>
        </p:txBody>
      </p:sp>
      <p:sp>
        <p:nvSpPr>
          <p:cNvPr id="9" name="Rectangle 8"/>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defRPr kumimoji="0" sz="1400">
                <a:latin typeface="+mn-lt"/>
                <a:ea typeface="宋体" pitchFamily="2" charset="-122"/>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OverChart" preserve="1">
  <p:cSld name="垂直排列标题且文本在图表之上">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sz="half" idx="1"/>
          </p:nvPr>
        </p:nvSpPr>
        <p:spPr>
          <a:xfrm>
            <a:off x="685800" y="609600"/>
            <a:ext cx="5676900" cy="2667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685800" y="3429000"/>
            <a:ext cx="5676900" cy="2667000"/>
          </a:xfrm>
        </p:spPr>
        <p:txBody>
          <a:bodyPr/>
          <a:lstStyle/>
          <a:p>
            <a:pPr lvl="0"/>
            <a:endParaRPr lang="zh-CN" altLang="en-US" noProof="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a typeface="黑体" pitchFamily="2" charset="-122"/>
              </a:endParaRPr>
            </a:p>
          </p:txBody>
        </p:sp>
        <p:sp>
          <p:nvSpPr>
            <p:cNvPr id="2"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a typeface="黑体" pitchFamily="2" charset="-122"/>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4100"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4092"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0" r:id="rId15"/>
    <p:sldLayoutId id="2147484091" r:id="rId16"/>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9858" name="Rectangle 2"/>
          <p:cNvSpPr>
            <a:spLocks noGrp="1" noChangeArrowheads="1"/>
          </p:cNvSpPr>
          <p:nvPr>
            <p:ph type="title"/>
          </p:nvPr>
        </p:nvSpPr>
        <p:spPr/>
        <p:txBody>
          <a:bodyPr/>
          <a:lstStyle/>
          <a:p>
            <a:pPr eaLnBrk="1" hangingPunct="1">
              <a:defRPr/>
            </a:pPr>
            <a:r>
              <a:rPr lang="zh-CN" altLang="en-US" sz="4000" smtClean="0"/>
              <a:t>基于递归的算法</a:t>
            </a:r>
          </a:p>
        </p:txBody>
      </p:sp>
      <p:sp>
        <p:nvSpPr>
          <p:cNvPr id="5123" name="Rectangle 3"/>
          <p:cNvSpPr>
            <a:spLocks noGrp="1" noChangeArrowheads="1"/>
          </p:cNvSpPr>
          <p:nvPr>
            <p:ph type="body" idx="1"/>
          </p:nvPr>
        </p:nvSpPr>
        <p:spPr>
          <a:xfrm>
            <a:off x="2400300" y="2159000"/>
            <a:ext cx="2679700" cy="3937000"/>
          </a:xfrm>
        </p:spPr>
        <p:txBody>
          <a:bodyPr/>
          <a:lstStyle/>
          <a:p>
            <a:pPr eaLnBrk="1" hangingPunct="1">
              <a:lnSpc>
                <a:spcPct val="120000"/>
              </a:lnSpc>
            </a:pPr>
            <a:r>
              <a:rPr lang="zh-CN" altLang="en-US" smtClean="0"/>
              <a:t>回溯法 </a:t>
            </a:r>
          </a:p>
          <a:p>
            <a:pPr eaLnBrk="1" hangingPunct="1">
              <a:lnSpc>
                <a:spcPct val="120000"/>
              </a:lnSpc>
            </a:pPr>
            <a:r>
              <a:rPr lang="zh-CN" altLang="en-US" smtClean="0"/>
              <a:t>分治法 </a:t>
            </a:r>
          </a:p>
          <a:p>
            <a:pPr eaLnBrk="1" hangingPunct="1">
              <a:lnSpc>
                <a:spcPct val="120000"/>
              </a:lnSpc>
            </a:pPr>
            <a:r>
              <a:rPr lang="zh-CN" altLang="en-US" smtClean="0"/>
              <a:t>动态规划 </a:t>
            </a:r>
          </a:p>
        </p:txBody>
      </p:sp>
      <p:sp>
        <p:nvSpPr>
          <p:cNvPr id="5124" name="AutoShape 4"/>
          <p:cNvSpPr>
            <a:spLocks noChangeArrowheads="1"/>
          </p:cNvSpPr>
          <p:nvPr/>
        </p:nvSpPr>
        <p:spPr bwMode="auto">
          <a:xfrm rot="-5400000" flipH="1" flipV="1">
            <a:off x="5156200" y="229393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5125" name="AutoShape 5"/>
          <p:cNvSpPr>
            <a:spLocks noChangeArrowheads="1"/>
          </p:cNvSpPr>
          <p:nvPr/>
        </p:nvSpPr>
        <p:spPr bwMode="auto">
          <a:xfrm rot="-5400000" flipH="1" flipV="1">
            <a:off x="5156200" y="297973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126" name="AutoShape 6"/>
          <p:cNvSpPr>
            <a:spLocks noChangeArrowheads="1"/>
          </p:cNvSpPr>
          <p:nvPr/>
        </p:nvSpPr>
        <p:spPr bwMode="auto">
          <a:xfrm rot="-5400000" flipH="1" flipV="1">
            <a:off x="5156200" y="369093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1122" name="Rectangle 2"/>
          <p:cNvSpPr>
            <a:spLocks noGrp="1" noChangeArrowheads="1"/>
          </p:cNvSpPr>
          <p:nvPr>
            <p:ph type="title"/>
          </p:nvPr>
        </p:nvSpPr>
        <p:spPr>
          <a:xfrm>
            <a:off x="685800" y="0"/>
            <a:ext cx="7772400" cy="1143000"/>
          </a:xfrm>
        </p:spPr>
        <p:txBody>
          <a:bodyPr/>
          <a:lstStyle/>
          <a:p>
            <a:pPr eaLnBrk="1" hangingPunct="1">
              <a:defRPr/>
            </a:pPr>
            <a:r>
              <a:rPr lang="zh-CN" altLang="en-US" smtClean="0">
                <a:latin typeface="Times New Roman" pitchFamily="18" charset="0"/>
              </a:rPr>
              <a:t>算法</a:t>
            </a:r>
            <a:r>
              <a:rPr lang="zh-CN" altLang="en-US" smtClean="0"/>
              <a:t> </a:t>
            </a:r>
          </a:p>
        </p:txBody>
      </p:sp>
      <p:sp>
        <p:nvSpPr>
          <p:cNvPr id="13315" name="Rectangle 3"/>
          <p:cNvSpPr>
            <a:spLocks noGrp="1" noChangeArrowheads="1"/>
          </p:cNvSpPr>
          <p:nvPr>
            <p:ph type="body" idx="1"/>
          </p:nvPr>
        </p:nvSpPr>
        <p:spPr>
          <a:xfrm>
            <a:off x="762000" y="1066800"/>
            <a:ext cx="7772400" cy="5537200"/>
          </a:xfrm>
          <a:noFill/>
          <a:ln>
            <a:solidFill>
              <a:schemeClr val="tx1"/>
            </a:solidFill>
          </a:ln>
        </p:spPr>
        <p:txBody>
          <a:bodyPr/>
          <a:lstStyle/>
          <a:p>
            <a:pPr eaLnBrk="1" hangingPunct="1">
              <a:buFont typeface="Wingdings" pitchFamily="2" charset="2"/>
              <a:buNone/>
            </a:pPr>
            <a:r>
              <a:rPr lang="en-US" altLang="zh-CN" sz="2400" smtClean="0"/>
              <a:t>queen_all(k)</a:t>
            </a:r>
          </a:p>
          <a:p>
            <a:pPr eaLnBrk="1" hangingPunct="1">
              <a:buFont typeface="Wingdings" pitchFamily="2" charset="2"/>
              <a:buNone/>
            </a:pPr>
            <a:r>
              <a:rPr lang="en-US" altLang="zh-CN" sz="2400" smtClean="0"/>
              <a:t>{   for (i = 1; i &lt;=8; ++i)</a:t>
            </a:r>
          </a:p>
          <a:p>
            <a:pPr eaLnBrk="1" hangingPunct="1">
              <a:buFont typeface="Wingdings" pitchFamily="2" charset="2"/>
              <a:buNone/>
            </a:pPr>
            <a:r>
              <a:rPr lang="en-US" altLang="zh-CN" sz="2400" smtClean="0"/>
              <a:t>        if (</a:t>
            </a:r>
            <a:r>
              <a:rPr lang="zh-CN" altLang="en-US" sz="2400" smtClean="0"/>
              <a:t>皇后放在第</a:t>
            </a:r>
            <a:r>
              <a:rPr lang="en-US" altLang="zh-CN" sz="2400" smtClean="0"/>
              <a:t>i</a:t>
            </a:r>
            <a:r>
              <a:rPr lang="zh-CN" altLang="en-US" sz="2400" smtClean="0"/>
              <a:t>行是可行的</a:t>
            </a:r>
            <a:r>
              <a:rPr lang="en-US" altLang="zh-CN" sz="2400" smtClean="0"/>
              <a:t>) {</a:t>
            </a:r>
          </a:p>
          <a:p>
            <a:pPr eaLnBrk="1" hangingPunct="1">
              <a:buFont typeface="Wingdings" pitchFamily="2" charset="2"/>
              <a:buNone/>
            </a:pPr>
            <a:r>
              <a:rPr lang="en-US" altLang="zh-CN" sz="2400" smtClean="0"/>
              <a:t>             </a:t>
            </a:r>
            <a:r>
              <a:rPr lang="zh-CN" altLang="en-US" sz="2400" smtClean="0"/>
              <a:t>在第</a:t>
            </a:r>
            <a:r>
              <a:rPr lang="en-US" altLang="zh-CN" sz="2400" smtClean="0"/>
              <a:t>i</a:t>
            </a:r>
            <a:r>
              <a:rPr lang="zh-CN" altLang="en-US" sz="2400" smtClean="0"/>
              <a:t>行放入皇后；</a:t>
            </a:r>
          </a:p>
          <a:p>
            <a:pPr eaLnBrk="1" hangingPunct="1">
              <a:buFont typeface="Wingdings" pitchFamily="2" charset="2"/>
              <a:buNone/>
            </a:pPr>
            <a:r>
              <a:rPr lang="zh-CN" altLang="en-US" sz="2400" smtClean="0"/>
              <a:t>             </a:t>
            </a:r>
            <a:r>
              <a:rPr lang="en-US" altLang="zh-CN" sz="2400" smtClean="0"/>
              <a:t>if</a:t>
            </a:r>
            <a:r>
              <a:rPr lang="zh-CN" altLang="en-US" sz="2400" smtClean="0"/>
              <a:t>（</a:t>
            </a:r>
            <a:r>
              <a:rPr lang="en-US" altLang="zh-CN" sz="2400" smtClean="0"/>
              <a:t>k == 8</a:t>
            </a:r>
            <a:r>
              <a:rPr lang="zh-CN" altLang="en-US" sz="2400" smtClean="0"/>
              <a:t>） 输出解；</a:t>
            </a:r>
          </a:p>
          <a:p>
            <a:pPr eaLnBrk="1" hangingPunct="1">
              <a:buFont typeface="Wingdings" pitchFamily="2" charset="2"/>
              <a:buNone/>
            </a:pPr>
            <a:r>
              <a:rPr lang="zh-CN" altLang="en-US" sz="2400" smtClean="0"/>
              <a:t>             </a:t>
            </a:r>
            <a:r>
              <a:rPr lang="en-US" altLang="zh-CN" sz="2400" smtClean="0"/>
              <a:t>else queen_all(k+1);</a:t>
            </a:r>
          </a:p>
          <a:p>
            <a:pPr eaLnBrk="1" hangingPunct="1">
              <a:buFont typeface="Wingdings" pitchFamily="2" charset="2"/>
              <a:buNone/>
            </a:pPr>
            <a:r>
              <a:rPr lang="en-US" altLang="zh-CN" sz="2400" smtClean="0"/>
              <a:t>            </a:t>
            </a:r>
            <a:r>
              <a:rPr lang="zh-CN" altLang="en-US" sz="2400" smtClean="0"/>
              <a:t>恢复该位置为空；</a:t>
            </a:r>
          </a:p>
          <a:p>
            <a:pPr eaLnBrk="1" hangingPunct="1">
              <a:buFont typeface="Wingdings" pitchFamily="2" charset="2"/>
              <a:buNone/>
            </a:pPr>
            <a:r>
              <a:rPr lang="zh-CN" altLang="en-US" sz="2400" smtClean="0"/>
              <a:t>        </a:t>
            </a:r>
            <a:r>
              <a:rPr lang="en-US" altLang="zh-CN" sz="2400" smtClean="0"/>
              <a:t>}</a:t>
            </a:r>
          </a:p>
          <a:p>
            <a:pPr eaLnBrk="1" hangingPunct="1">
              <a:buFont typeface="Wingdings" pitchFamily="2" charset="2"/>
              <a:buNone/>
            </a:pPr>
            <a:r>
              <a:rPr lang="en-US" altLang="zh-CN" sz="240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2146" name="Rectangle 2"/>
          <p:cNvSpPr>
            <a:spLocks noGrp="1" noChangeArrowheads="1"/>
          </p:cNvSpPr>
          <p:nvPr>
            <p:ph type="title"/>
          </p:nvPr>
        </p:nvSpPr>
        <p:spPr>
          <a:xfrm>
            <a:off x="533400" y="152400"/>
            <a:ext cx="7772400" cy="914400"/>
          </a:xfrm>
        </p:spPr>
        <p:txBody>
          <a:bodyPr/>
          <a:lstStyle/>
          <a:p>
            <a:pPr eaLnBrk="1" hangingPunct="1">
              <a:defRPr/>
            </a:pPr>
            <a:r>
              <a:rPr lang="zh-CN" altLang="en-US" b="0" smtClean="0">
                <a:latin typeface="楷体_GB2312" pitchFamily="49" charset="-122"/>
              </a:rPr>
              <a:t>棋盘的</a:t>
            </a:r>
            <a:r>
              <a:rPr lang="zh-CN" altLang="en-US" b="0" smtClean="0"/>
              <a:t>数据结构的设计</a:t>
            </a:r>
          </a:p>
        </p:txBody>
      </p:sp>
      <p:sp>
        <p:nvSpPr>
          <p:cNvPr id="14339" name="Rectangle 3"/>
          <p:cNvSpPr>
            <a:spLocks noGrp="1" noChangeArrowheads="1"/>
          </p:cNvSpPr>
          <p:nvPr>
            <p:ph type="body" idx="1"/>
          </p:nvPr>
        </p:nvSpPr>
        <p:spPr>
          <a:xfrm>
            <a:off x="304800" y="1219200"/>
            <a:ext cx="8610600" cy="5429250"/>
          </a:xfrm>
        </p:spPr>
        <p:txBody>
          <a:bodyPr/>
          <a:lstStyle/>
          <a:p>
            <a:pPr algn="just" eaLnBrk="1" hangingPunct="1">
              <a:lnSpc>
                <a:spcPct val="120000"/>
              </a:lnSpc>
            </a:pPr>
            <a:r>
              <a:rPr lang="zh-CN" altLang="en-US" sz="2400" smtClean="0">
                <a:latin typeface="楷体_GB2312" pitchFamily="49" charset="-122"/>
              </a:rPr>
              <a:t>比较直观的方法是采用一个二维数组，但仔细考察，就会发现，这种表示方法给调整候选解及检查其合理性会带来困难。</a:t>
            </a:r>
          </a:p>
          <a:p>
            <a:pPr algn="just" eaLnBrk="1" hangingPunct="1">
              <a:lnSpc>
                <a:spcPct val="120000"/>
              </a:lnSpc>
            </a:pPr>
            <a:r>
              <a:rPr lang="zh-CN" altLang="en-US" sz="2400" smtClean="0">
                <a:latin typeface="楷体_GB2312" pitchFamily="49" charset="-122"/>
              </a:rPr>
              <a:t>对于本题来说，我们关心的并不是皇后的具体位置，而是</a:t>
            </a:r>
            <a:r>
              <a:rPr lang="zh-CN" altLang="en-US" sz="2400" smtClean="0">
                <a:latin typeface="Courier New" pitchFamily="49" charset="0"/>
              </a:rPr>
              <a:t>“</a:t>
            </a:r>
            <a:r>
              <a:rPr lang="zh-CN" altLang="en-US" sz="2400" smtClean="0">
                <a:latin typeface="楷体_GB2312" pitchFamily="49" charset="-122"/>
              </a:rPr>
              <a:t>一个皇后是否已经在某行和某条斜线合理地安置好了</a:t>
            </a:r>
            <a:r>
              <a:rPr lang="zh-CN" altLang="en-US" sz="2400" smtClean="0">
                <a:latin typeface="Courier New" pitchFamily="49" charset="0"/>
              </a:rPr>
              <a:t>”</a:t>
            </a:r>
            <a:r>
              <a:rPr lang="zh-CN" altLang="en-US" sz="2400" smtClean="0">
                <a:latin typeface="楷体_GB2312" pitchFamily="49" charset="-122"/>
              </a:rPr>
              <a:t>。</a:t>
            </a:r>
          </a:p>
          <a:p>
            <a:pPr algn="just" eaLnBrk="1" hangingPunct="1">
              <a:lnSpc>
                <a:spcPct val="120000"/>
              </a:lnSpc>
            </a:pPr>
            <a:r>
              <a:rPr lang="zh-CN" altLang="en-US" sz="2400" smtClean="0">
                <a:latin typeface="楷体_GB2312" pitchFamily="49" charset="-122"/>
              </a:rPr>
              <a:t>因为在每一列上恰好放一个皇后，所以引入一个一维数组</a:t>
            </a:r>
            <a:r>
              <a:rPr lang="en-US" altLang="zh-CN" sz="2400" smtClean="0">
                <a:latin typeface="楷体_GB2312" pitchFamily="49" charset="-122"/>
              </a:rPr>
              <a:t>(</a:t>
            </a:r>
            <a:r>
              <a:rPr lang="zh-CN" altLang="en-US" sz="2400" smtClean="0">
                <a:latin typeface="楷体_GB2312" pitchFamily="49" charset="-122"/>
              </a:rPr>
              <a:t>设为</a:t>
            </a:r>
            <a:r>
              <a:rPr lang="en-US" altLang="zh-CN" sz="2400" smtClean="0">
                <a:latin typeface="楷体_GB2312" pitchFamily="49" charset="-122"/>
              </a:rPr>
              <a:t>col</a:t>
            </a:r>
            <a:r>
              <a:rPr lang="zh-CN" altLang="en-US" sz="2400" smtClean="0">
                <a:latin typeface="楷体_GB2312" pitchFamily="49" charset="-122"/>
              </a:rPr>
              <a:t>（</a:t>
            </a:r>
            <a:r>
              <a:rPr lang="en-US" altLang="zh-CN" sz="2400" smtClean="0">
                <a:latin typeface="楷体_GB2312" pitchFamily="49" charset="-122"/>
              </a:rPr>
              <a:t>9</a:t>
            </a:r>
            <a:r>
              <a:rPr lang="zh-CN" altLang="en-US" sz="2400" smtClean="0">
                <a:latin typeface="楷体_GB2312" pitchFamily="49" charset="-122"/>
              </a:rPr>
              <a:t>）</a:t>
            </a:r>
            <a:r>
              <a:rPr lang="en-US" altLang="zh-CN" sz="2400" smtClean="0">
                <a:latin typeface="楷体_GB2312" pitchFamily="49" charset="-122"/>
              </a:rPr>
              <a:t>)</a:t>
            </a:r>
            <a:r>
              <a:rPr lang="zh-CN" altLang="en-US" sz="2400" smtClean="0">
                <a:latin typeface="楷体_GB2312" pitchFamily="49" charset="-122"/>
              </a:rPr>
              <a:t>，值</a:t>
            </a:r>
            <a:r>
              <a:rPr lang="en-US" altLang="zh-CN" sz="2400" smtClean="0">
                <a:latin typeface="楷体_GB2312" pitchFamily="49" charset="-122"/>
              </a:rPr>
              <a:t>col[j]</a:t>
            </a:r>
            <a:r>
              <a:rPr lang="zh-CN" altLang="en-US" sz="2400" smtClean="0">
                <a:latin typeface="楷体_GB2312" pitchFamily="49" charset="-122"/>
              </a:rPr>
              <a:t>表示在棋盘第</a:t>
            </a:r>
            <a:r>
              <a:rPr lang="en-US" altLang="zh-CN" sz="2400" smtClean="0">
                <a:latin typeface="楷体_GB2312" pitchFamily="49" charset="-122"/>
              </a:rPr>
              <a:t>j</a:t>
            </a:r>
            <a:r>
              <a:rPr lang="zh-CN" altLang="en-US" sz="2400" smtClean="0">
                <a:latin typeface="楷体_GB2312" pitchFamily="49" charset="-122"/>
              </a:rPr>
              <a:t>列上的皇后位置。如</a:t>
            </a:r>
            <a:r>
              <a:rPr lang="en-US" altLang="zh-CN" sz="2400" smtClean="0">
                <a:latin typeface="楷体_GB2312" pitchFamily="49" charset="-122"/>
              </a:rPr>
              <a:t>col[3]</a:t>
            </a:r>
            <a:r>
              <a:rPr lang="zh-CN" altLang="en-US" sz="2400" smtClean="0">
                <a:latin typeface="楷体_GB2312" pitchFamily="49" charset="-122"/>
              </a:rPr>
              <a:t>的值为</a:t>
            </a:r>
            <a:r>
              <a:rPr lang="en-US" altLang="zh-CN" sz="2400" smtClean="0">
                <a:latin typeface="楷体_GB2312" pitchFamily="49" charset="-122"/>
              </a:rPr>
              <a:t>4</a:t>
            </a:r>
            <a:r>
              <a:rPr lang="zh-CN" altLang="en-US" sz="2400" smtClean="0">
                <a:latin typeface="楷体_GB2312" pitchFamily="49" charset="-122"/>
              </a:rPr>
              <a:t>，就表示第三列的皇后在第四行。另外，为了使程序在找完了全部解后回溯到最初位置，设定</a:t>
            </a:r>
            <a:r>
              <a:rPr lang="en-US" altLang="zh-CN" sz="2400" smtClean="0">
                <a:latin typeface="楷体_GB2312" pitchFamily="49" charset="-122"/>
              </a:rPr>
              <a:t>col[0]</a:t>
            </a:r>
            <a:r>
              <a:rPr lang="zh-CN" altLang="en-US" sz="2400" smtClean="0">
                <a:latin typeface="楷体_GB2312" pitchFamily="49" charset="-122"/>
              </a:rPr>
              <a:t>的初值为</a:t>
            </a:r>
            <a:r>
              <a:rPr lang="en-US" altLang="zh-CN" sz="2400" smtClean="0">
                <a:latin typeface="楷体_GB2312" pitchFamily="49" charset="-122"/>
              </a:rPr>
              <a:t>0</a:t>
            </a:r>
            <a:r>
              <a:rPr lang="zh-CN" altLang="en-US" sz="2400" smtClean="0">
                <a:latin typeface="楷体_GB2312" pitchFamily="49" charset="-122"/>
              </a:rPr>
              <a:t>。当回溯到第</a:t>
            </a:r>
            <a:r>
              <a:rPr lang="en-US" altLang="zh-CN" sz="2400" smtClean="0">
                <a:latin typeface="楷体_GB2312" pitchFamily="49" charset="-122"/>
              </a:rPr>
              <a:t>0</a:t>
            </a:r>
            <a:r>
              <a:rPr lang="zh-CN" altLang="en-US" sz="2400" smtClean="0">
                <a:latin typeface="楷体_GB2312" pitchFamily="49" charset="-122"/>
              </a:rPr>
              <a:t>列时，说明程序已求得全部解</a:t>
            </a:r>
            <a:r>
              <a:rPr lang="en-US" altLang="zh-CN" sz="2400" smtClean="0">
                <a:latin typeface="楷体_GB2312" pitchFamily="49" charset="-122"/>
              </a:rPr>
              <a:t>(</a:t>
            </a:r>
            <a:r>
              <a:rPr lang="zh-CN" altLang="en-US" sz="2400" smtClean="0">
                <a:latin typeface="楷体_GB2312" pitchFamily="49" charset="-122"/>
              </a:rPr>
              <a:t>或无解</a:t>
            </a:r>
            <a:r>
              <a:rPr lang="en-US" altLang="zh-CN" sz="2400" smtClean="0">
                <a:latin typeface="楷体_GB2312" pitchFamily="49" charset="-122"/>
              </a:rPr>
              <a:t>)</a:t>
            </a:r>
            <a:r>
              <a:rPr lang="zh-CN" altLang="en-US" sz="2400" smtClean="0">
                <a:latin typeface="楷体_GB2312" pitchFamily="49" charset="-122"/>
              </a:rPr>
              <a:t>，结束程序执行。</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3170" name="Rectangle 2"/>
          <p:cNvSpPr>
            <a:spLocks noGrp="1" noChangeArrowheads="1"/>
          </p:cNvSpPr>
          <p:nvPr>
            <p:ph type="title"/>
          </p:nvPr>
        </p:nvSpPr>
        <p:spPr/>
        <p:txBody>
          <a:bodyPr/>
          <a:lstStyle/>
          <a:p>
            <a:pPr eaLnBrk="1" hangingPunct="1">
              <a:defRPr/>
            </a:pPr>
            <a:r>
              <a:rPr lang="zh-CN" altLang="en-US" b="0" smtClean="0"/>
              <a:t>候选解的合理性检查</a:t>
            </a:r>
          </a:p>
        </p:txBody>
      </p:sp>
      <p:sp>
        <p:nvSpPr>
          <p:cNvPr id="15363" name="Rectangle 3"/>
          <p:cNvSpPr>
            <a:spLocks noGrp="1" noChangeArrowheads="1"/>
          </p:cNvSpPr>
          <p:nvPr>
            <p:ph type="body" idx="1"/>
          </p:nvPr>
        </p:nvSpPr>
        <p:spPr>
          <a:xfrm>
            <a:off x="165100" y="1981200"/>
            <a:ext cx="8674100" cy="4114800"/>
          </a:xfrm>
        </p:spPr>
        <p:txBody>
          <a:bodyPr/>
          <a:lstStyle/>
          <a:p>
            <a:pPr eaLnBrk="1" hangingPunct="1">
              <a:lnSpc>
                <a:spcPct val="120000"/>
              </a:lnSpc>
            </a:pPr>
            <a:r>
              <a:rPr lang="zh-CN" altLang="en-US" smtClean="0">
                <a:latin typeface="楷体_GB2312" pitchFamily="49" charset="-122"/>
              </a:rPr>
              <a:t>引入以下三个工作数组 </a:t>
            </a:r>
          </a:p>
          <a:p>
            <a:pPr lvl="1" algn="just" eaLnBrk="1" hangingPunct="1">
              <a:lnSpc>
                <a:spcPct val="120000"/>
              </a:lnSpc>
            </a:pPr>
            <a:r>
              <a:rPr lang="zh-CN" altLang="en-US" smtClean="0">
                <a:latin typeface="楷体_GB2312" pitchFamily="49" charset="-122"/>
              </a:rPr>
              <a:t>数组</a:t>
            </a:r>
            <a:r>
              <a:rPr lang="en-US" altLang="zh-CN" smtClean="0">
                <a:latin typeface="楷体_GB2312" pitchFamily="49" charset="-122"/>
              </a:rPr>
              <a:t>a[9]</a:t>
            </a:r>
            <a:r>
              <a:rPr lang="zh-CN" altLang="en-US" smtClean="0">
                <a:latin typeface="楷体_GB2312" pitchFamily="49" charset="-122"/>
              </a:rPr>
              <a:t>，</a:t>
            </a:r>
            <a:r>
              <a:rPr lang="en-US" altLang="zh-CN" smtClean="0">
                <a:latin typeface="楷体_GB2312" pitchFamily="49" charset="-122"/>
              </a:rPr>
              <a:t>a[A]=true</a:t>
            </a:r>
            <a:r>
              <a:rPr lang="zh-CN" altLang="en-US" smtClean="0">
                <a:latin typeface="楷体_GB2312" pitchFamily="49" charset="-122"/>
              </a:rPr>
              <a:t>表示第</a:t>
            </a:r>
            <a:r>
              <a:rPr lang="en-US" altLang="zh-CN" smtClean="0">
                <a:latin typeface="楷体_GB2312" pitchFamily="49" charset="-122"/>
              </a:rPr>
              <a:t>A</a:t>
            </a:r>
            <a:r>
              <a:rPr lang="zh-CN" altLang="en-US" smtClean="0">
                <a:latin typeface="楷体_GB2312" pitchFamily="49" charset="-122"/>
              </a:rPr>
              <a:t>行上还没有皇后；</a:t>
            </a:r>
          </a:p>
          <a:p>
            <a:pPr lvl="1" algn="just" eaLnBrk="1" hangingPunct="1">
              <a:lnSpc>
                <a:spcPct val="120000"/>
              </a:lnSpc>
            </a:pPr>
            <a:r>
              <a:rPr lang="zh-CN" altLang="en-US" smtClean="0">
                <a:latin typeface="楷体_GB2312" pitchFamily="49" charset="-122"/>
              </a:rPr>
              <a:t>数组</a:t>
            </a:r>
            <a:r>
              <a:rPr lang="en-US" altLang="zh-CN" smtClean="0">
                <a:latin typeface="楷体_GB2312" pitchFamily="49" charset="-122"/>
              </a:rPr>
              <a:t>b[16]</a:t>
            </a:r>
            <a:r>
              <a:rPr lang="zh-CN" altLang="en-US" smtClean="0">
                <a:latin typeface="楷体_GB2312" pitchFamily="49" charset="-122"/>
              </a:rPr>
              <a:t>，</a:t>
            </a:r>
            <a:r>
              <a:rPr lang="en-US" altLang="zh-CN" smtClean="0">
                <a:latin typeface="楷体_GB2312" pitchFamily="49" charset="-122"/>
              </a:rPr>
              <a:t>b[A]=true</a:t>
            </a:r>
            <a:r>
              <a:rPr lang="zh-CN" altLang="en-US" smtClean="0">
                <a:latin typeface="楷体_GB2312" pitchFamily="49" charset="-122"/>
              </a:rPr>
              <a:t>表示第</a:t>
            </a:r>
            <a:r>
              <a:rPr lang="en-US" altLang="zh-CN" smtClean="0">
                <a:latin typeface="楷体_GB2312" pitchFamily="49" charset="-122"/>
              </a:rPr>
              <a:t>A</a:t>
            </a:r>
            <a:r>
              <a:rPr lang="zh-CN" altLang="en-US" smtClean="0">
                <a:latin typeface="楷体_GB2312" pitchFamily="49" charset="-122"/>
              </a:rPr>
              <a:t>条右高左低斜线上没有皇后；从左上角依次编到右下角</a:t>
            </a:r>
            <a:r>
              <a:rPr lang="en-US" altLang="zh-CN" smtClean="0">
                <a:latin typeface="楷体_GB2312" pitchFamily="49" charset="-122"/>
              </a:rPr>
              <a:t>(1-15)</a:t>
            </a:r>
            <a:r>
              <a:rPr lang="zh-CN" altLang="en-US" smtClean="0">
                <a:latin typeface="楷体_GB2312" pitchFamily="49" charset="-122"/>
              </a:rPr>
              <a:t>。</a:t>
            </a:r>
          </a:p>
          <a:p>
            <a:pPr lvl="1" algn="just" eaLnBrk="1" hangingPunct="1">
              <a:lnSpc>
                <a:spcPct val="120000"/>
              </a:lnSpc>
            </a:pPr>
            <a:r>
              <a:rPr lang="zh-CN" altLang="en-US" smtClean="0">
                <a:latin typeface="楷体_GB2312" pitchFamily="49" charset="-122"/>
              </a:rPr>
              <a:t>数组</a:t>
            </a:r>
            <a:r>
              <a:rPr lang="en-US" altLang="zh-CN" smtClean="0">
                <a:latin typeface="楷体_GB2312" pitchFamily="49" charset="-122"/>
              </a:rPr>
              <a:t>c[16]</a:t>
            </a:r>
            <a:r>
              <a:rPr lang="zh-CN" altLang="en-US" smtClean="0">
                <a:latin typeface="楷体_GB2312" pitchFamily="49" charset="-122"/>
              </a:rPr>
              <a:t>，</a:t>
            </a:r>
            <a:r>
              <a:rPr lang="en-US" altLang="zh-CN" smtClean="0">
                <a:latin typeface="楷体_GB2312" pitchFamily="49" charset="-122"/>
              </a:rPr>
              <a:t>c[A]=true</a:t>
            </a:r>
            <a:r>
              <a:rPr lang="zh-CN" altLang="en-US" smtClean="0">
                <a:latin typeface="楷体_GB2312" pitchFamily="49" charset="-122"/>
              </a:rPr>
              <a:t>表示第</a:t>
            </a:r>
            <a:r>
              <a:rPr lang="en-US" altLang="zh-CN" smtClean="0">
                <a:latin typeface="楷体_GB2312" pitchFamily="49" charset="-122"/>
              </a:rPr>
              <a:t>A</a:t>
            </a:r>
            <a:r>
              <a:rPr lang="zh-CN" altLang="en-US" smtClean="0">
                <a:latin typeface="楷体_GB2312" pitchFamily="49" charset="-122"/>
              </a:rPr>
              <a:t>条左高右低斜线上没有皇后。从左下角依次编到右上角</a:t>
            </a:r>
            <a:r>
              <a:rPr lang="en-US" altLang="zh-CN" smtClean="0">
                <a:latin typeface="楷体_GB2312" pitchFamily="49" charset="-122"/>
              </a:rPr>
              <a:t>(1-15)</a:t>
            </a:r>
            <a:r>
              <a:rPr lang="zh-CN" altLang="en-US" smtClean="0">
                <a:latin typeface="楷体_GB2312" pitchFamily="49"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508000"/>
            <a:ext cx="8686800" cy="6740307"/>
          </a:xfrm>
          <a:prstGeom prst="rect">
            <a:avLst/>
          </a:prstGeom>
          <a:noFill/>
          <a:ln w="9525">
            <a:noFill/>
            <a:miter lim="800000"/>
            <a:headEnd/>
            <a:tailEnd/>
          </a:ln>
        </p:spPr>
        <p:txBody>
          <a:bodyPr>
            <a:spAutoFit/>
          </a:bodyPr>
          <a:lstStyle/>
          <a:p>
            <a:r>
              <a:rPr lang="en-US" altLang="zh-CN" sz="1000" b="1">
                <a:latin typeface="Times New Roman" pitchFamily="18" charset="0"/>
                <a:ea typeface="仿宋_GB2312" pitchFamily="49" charset="-122"/>
              </a:rPr>
              <a:t>    </a:t>
            </a:r>
            <a:r>
              <a:rPr lang="pt-BR" altLang="zh-CN" sz="2400" b="1"/>
              <a:t>void queen_a11(int k) //</a:t>
            </a:r>
            <a:r>
              <a:rPr lang="zh-CN" altLang="pt-BR" sz="2400" b="1"/>
              <a:t>在</a:t>
            </a:r>
            <a:r>
              <a:rPr lang="pt-BR" altLang="zh-CN" sz="2400" b="1"/>
              <a:t>8x8</a:t>
            </a:r>
            <a:r>
              <a:rPr lang="zh-CN" altLang="pt-BR" sz="2400" b="1"/>
              <a:t>棋盘的第</a:t>
            </a:r>
            <a:r>
              <a:rPr lang="pt-BR" altLang="zh-CN" sz="2400" b="1"/>
              <a:t>k</a:t>
            </a:r>
            <a:r>
              <a:rPr lang="zh-CN" altLang="pt-BR" sz="2400" b="1"/>
              <a:t>列上找合理的配置</a:t>
            </a:r>
          </a:p>
          <a:p>
            <a:r>
              <a:rPr lang="pt-BR" altLang="zh-CN" sz="2400" b="1"/>
              <a:t>{int i, j;</a:t>
            </a:r>
          </a:p>
          <a:p>
            <a:r>
              <a:rPr lang="pt-BR" altLang="zh-CN" sz="2400" b="1"/>
              <a:t> </a:t>
            </a:r>
            <a:r>
              <a:rPr lang="en-US" altLang="zh-CN" sz="2400" b="1"/>
              <a:t>char awn;</a:t>
            </a:r>
          </a:p>
          <a:p>
            <a:r>
              <a:rPr lang="en-US" altLang="zh-CN" sz="2400" b="1"/>
              <a:t> for(i = 1; i &lt;9; i++) // </a:t>
            </a:r>
            <a:r>
              <a:rPr lang="zh-CN" altLang="pt-BR" sz="2400" b="1"/>
              <a:t>依次在</a:t>
            </a:r>
            <a:r>
              <a:rPr lang="en-US" altLang="zh-CN" sz="2400" b="1"/>
              <a:t>l</a:t>
            </a:r>
            <a:r>
              <a:rPr lang="zh-CN" altLang="pt-BR" sz="2400" b="1"/>
              <a:t>至</a:t>
            </a:r>
            <a:r>
              <a:rPr lang="en-US" altLang="zh-CN" sz="2400" b="1"/>
              <a:t>8</a:t>
            </a:r>
            <a:r>
              <a:rPr lang="zh-CN" altLang="pt-BR" sz="2400" b="1"/>
              <a:t>行上配置</a:t>
            </a:r>
            <a:r>
              <a:rPr lang="en-US" altLang="zh-CN" sz="2400" b="1"/>
              <a:t>k</a:t>
            </a:r>
            <a:r>
              <a:rPr lang="zh-CN" altLang="pt-BR" sz="2400" b="1"/>
              <a:t>列的皇后</a:t>
            </a:r>
            <a:endParaRPr lang="zh-CN" altLang="en-US" sz="2400" b="1"/>
          </a:p>
          <a:p>
            <a:r>
              <a:rPr lang="zh-CN" altLang="en-US" sz="2400" b="1"/>
              <a:t>     </a:t>
            </a:r>
            <a:r>
              <a:rPr lang="en-US" altLang="zh-CN" sz="2400" b="1"/>
              <a:t>if ( a[i] &amp;&amp; b[k+i-1] &amp;&amp; c[8+k-i]) //</a:t>
            </a:r>
            <a:r>
              <a:rPr lang="zh-CN" altLang="pt-BR" sz="2400" b="1"/>
              <a:t>可行位置</a:t>
            </a:r>
            <a:r>
              <a:rPr lang="zh-CN" altLang="en-US" sz="2400" b="1"/>
              <a:t> </a:t>
            </a:r>
          </a:p>
          <a:p>
            <a:r>
              <a:rPr lang="zh-CN" altLang="en-US" sz="2400" b="1"/>
              <a:t>         </a:t>
            </a:r>
            <a:r>
              <a:rPr lang="en-US" altLang="zh-CN" sz="2400" b="1"/>
              <a:t>{ col[k] = i;</a:t>
            </a:r>
          </a:p>
          <a:p>
            <a:r>
              <a:rPr lang="en-US" altLang="zh-CN" sz="2400" b="1"/>
              <a:t>           a[i] = b[k+i-1] = c[8+k-i] = false; //</a:t>
            </a:r>
            <a:r>
              <a:rPr lang="zh-CN" altLang="pt-BR" sz="2400" b="1"/>
              <a:t>置对应位置有皇后</a:t>
            </a:r>
            <a:endParaRPr lang="zh-CN" altLang="en-US" sz="2400" b="1"/>
          </a:p>
          <a:p>
            <a:r>
              <a:rPr lang="zh-CN" altLang="en-US" sz="2400" b="1"/>
              <a:t>           </a:t>
            </a:r>
            <a:r>
              <a:rPr lang="en-US" altLang="zh-CN" sz="2400" b="1"/>
              <a:t>if (k == 8) // </a:t>
            </a:r>
            <a:r>
              <a:rPr lang="zh-CN" altLang="pt-BR" sz="2400" b="1"/>
              <a:t>找到一个可行解</a:t>
            </a:r>
            <a:r>
              <a:rPr lang="zh-CN" altLang="en-US" sz="2400" b="1"/>
              <a:t> </a:t>
            </a:r>
          </a:p>
          <a:p>
            <a:r>
              <a:rPr lang="zh-CN" altLang="en-US" sz="2400" b="1"/>
              <a:t>               </a:t>
            </a:r>
            <a:r>
              <a:rPr lang="en-US" altLang="zh-CN" sz="2400" b="1"/>
              <a:t>{ for (j = 1; j &lt;= 8; j++)  cout &lt;&lt; j &lt;&lt; col[j]&lt;&lt; '\t' ;</a:t>
            </a:r>
          </a:p>
          <a:p>
            <a:r>
              <a:rPr lang="en-US" altLang="zh-CN" sz="2400" b="1"/>
              <a:t>				 cout &lt;&lt; endl;</a:t>
            </a:r>
          </a:p>
          <a:p>
            <a:r>
              <a:rPr lang="en-US" altLang="zh-CN" sz="2400" b="1"/>
              <a:t>                 cin &gt;&gt; awn;</a:t>
            </a:r>
          </a:p>
          <a:p>
            <a:r>
              <a:rPr lang="en-US" altLang="zh-CN" sz="2400" b="1"/>
              <a:t>                 if (awn=='Q' || awn=='q') exit(0);</a:t>
            </a:r>
          </a:p>
          <a:p>
            <a:r>
              <a:rPr lang="en-US" altLang="zh-CN" sz="2400" b="1"/>
              <a:t>               }</a:t>
            </a:r>
          </a:p>
          <a:p>
            <a:r>
              <a:rPr lang="en-US" altLang="zh-CN" sz="2400" b="1"/>
              <a:t>              else  queen_a11(k+1);//</a:t>
            </a:r>
            <a:r>
              <a:rPr lang="zh-CN" altLang="pt-BR" sz="2400" b="1"/>
              <a:t>递归至第</a:t>
            </a:r>
            <a:r>
              <a:rPr lang="en-US" altLang="zh-CN" sz="2400" b="1"/>
              <a:t>k</a:t>
            </a:r>
            <a:r>
              <a:rPr lang="zh-CN" altLang="pt-BR" sz="2400" b="1"/>
              <a:t>十</a:t>
            </a:r>
            <a:r>
              <a:rPr lang="en-US" altLang="zh-CN" sz="2400" b="1"/>
              <a:t>1</a:t>
            </a:r>
            <a:r>
              <a:rPr lang="zh-CN" altLang="pt-BR" sz="2400" b="1"/>
              <a:t>列</a:t>
            </a:r>
            <a:endParaRPr lang="zh-CN" altLang="en-US" sz="2400" b="1"/>
          </a:p>
          <a:p>
            <a:r>
              <a:rPr lang="zh-CN" altLang="en-US" sz="2400" b="1"/>
              <a:t>           </a:t>
            </a:r>
            <a:r>
              <a:rPr lang="en-US" altLang="zh-CN" sz="2400" b="1"/>
              <a:t>a[i] = b[k+i-1] = c[8+k-i] = true; //</a:t>
            </a:r>
            <a:r>
              <a:rPr lang="zh-CN" altLang="pt-BR" sz="2400" b="1"/>
              <a:t>恢复对应位置无</a:t>
            </a:r>
            <a:r>
              <a:rPr lang="zh-CN" altLang="pt-BR" sz="2400" b="1" smtClean="0"/>
              <a:t>皇后</a:t>
            </a:r>
            <a:r>
              <a:rPr lang="en-US" altLang="zh-CN" sz="2400" b="1" smtClean="0"/>
              <a:t>,t</a:t>
            </a:r>
            <a:r>
              <a:rPr lang="zh-CN" altLang="en-US" sz="2400" b="1" smtClean="0"/>
              <a:t>同书本问题，</a:t>
            </a:r>
            <a:r>
              <a:rPr lang="en-US" altLang="zh-CN" sz="2400" b="1" smtClean="0"/>
              <a:t>coj[k]</a:t>
            </a:r>
            <a:r>
              <a:rPr lang="zh-CN" altLang="en-US" sz="2400" b="1" smtClean="0"/>
              <a:t>为记录，不用清零，清零则全是</a:t>
            </a:r>
            <a:r>
              <a:rPr lang="en-US" altLang="zh-CN" sz="2400" b="1" smtClean="0"/>
              <a:t>0</a:t>
            </a:r>
            <a:endParaRPr lang="zh-CN" altLang="en-US" sz="2400" b="1"/>
          </a:p>
          <a:p>
            <a:r>
              <a:rPr lang="zh-CN" altLang="en-US" sz="2400" b="1"/>
              <a:t>         </a:t>
            </a:r>
            <a:r>
              <a:rPr lang="pt-BR" altLang="zh-CN" sz="2400" b="1"/>
              <a:t>}</a:t>
            </a:r>
          </a:p>
          <a:p>
            <a:r>
              <a:rPr lang="pt-BR" altLang="zh-CN" sz="2400" b="1"/>
              <a:t>}</a:t>
            </a:r>
            <a:r>
              <a:rPr lang="pt-BR" altLang="zh-CN" sz="2400"/>
              <a:t> </a:t>
            </a:r>
            <a:endParaRPr lang="en-US"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5218" name="Rectangle 2"/>
          <p:cNvSpPr>
            <a:spLocks noGrp="1" noChangeArrowheads="1"/>
          </p:cNvSpPr>
          <p:nvPr>
            <p:ph type="title"/>
          </p:nvPr>
        </p:nvSpPr>
        <p:spPr>
          <a:xfrm>
            <a:off x="685800" y="396875"/>
            <a:ext cx="7772400" cy="1143000"/>
          </a:xfrm>
        </p:spPr>
        <p:txBody>
          <a:bodyPr/>
          <a:lstStyle/>
          <a:p>
            <a:pPr eaLnBrk="1" hangingPunct="1">
              <a:defRPr/>
            </a:pPr>
            <a:r>
              <a:rPr lang="zh-CN" altLang="en-US" smtClean="0"/>
              <a:t>主程序</a:t>
            </a:r>
          </a:p>
        </p:txBody>
      </p:sp>
      <p:sp>
        <p:nvSpPr>
          <p:cNvPr id="17411" name="Rectangle 3"/>
          <p:cNvSpPr>
            <a:spLocks noGrp="1" noChangeArrowheads="1"/>
          </p:cNvSpPr>
          <p:nvPr>
            <p:ph type="body" idx="1"/>
          </p:nvPr>
        </p:nvSpPr>
        <p:spPr>
          <a:xfrm>
            <a:off x="685800" y="1539875"/>
            <a:ext cx="7772400" cy="5086350"/>
          </a:xfrm>
        </p:spPr>
        <p:txBody>
          <a:bodyPr/>
          <a:lstStyle/>
          <a:p>
            <a:pPr eaLnBrk="1" hangingPunct="1">
              <a:lnSpc>
                <a:spcPct val="90000"/>
              </a:lnSpc>
              <a:buFont typeface="Wingdings" pitchFamily="2" charset="2"/>
              <a:buNone/>
            </a:pPr>
            <a:r>
              <a:rPr lang="en-US" altLang="en-US" sz="2400" smtClean="0"/>
              <a:t>int col[9];</a:t>
            </a:r>
          </a:p>
          <a:p>
            <a:pPr eaLnBrk="1" hangingPunct="1">
              <a:lnSpc>
                <a:spcPct val="90000"/>
              </a:lnSpc>
              <a:buFont typeface="Wingdings" pitchFamily="2" charset="2"/>
              <a:buNone/>
            </a:pPr>
            <a:r>
              <a:rPr lang="en-US" altLang="en-US" sz="2400" smtClean="0"/>
              <a:t>bool a[9], b[17],c[17];</a:t>
            </a:r>
          </a:p>
          <a:p>
            <a:pPr eaLnBrk="1" hangingPunct="1">
              <a:lnSpc>
                <a:spcPct val="90000"/>
              </a:lnSpc>
              <a:buFont typeface="Wingdings" pitchFamily="2" charset="2"/>
              <a:buNone/>
            </a:pPr>
            <a:endParaRPr lang="en-US" altLang="en-US" sz="2400" smtClean="0"/>
          </a:p>
          <a:p>
            <a:pPr eaLnBrk="1" hangingPunct="1">
              <a:lnSpc>
                <a:spcPct val="90000"/>
              </a:lnSpc>
              <a:buFont typeface="Wingdings" pitchFamily="2" charset="2"/>
              <a:buNone/>
            </a:pPr>
            <a:r>
              <a:rPr lang="en-US" altLang="en-US" sz="2400" smtClean="0"/>
              <a:t>int main()</a:t>
            </a:r>
          </a:p>
          <a:p>
            <a:pPr eaLnBrk="1" hangingPunct="1">
              <a:lnSpc>
                <a:spcPct val="90000"/>
              </a:lnSpc>
              <a:buFont typeface="Wingdings" pitchFamily="2" charset="2"/>
              <a:buNone/>
            </a:pPr>
            <a:r>
              <a:rPr lang="en-US" altLang="en-US" sz="2400" smtClean="0"/>
              <a:t> { int j;</a:t>
            </a:r>
            <a:endParaRPr lang="en-US" altLang="zh-CN" sz="2400" smtClean="0"/>
          </a:p>
          <a:p>
            <a:pPr eaLnBrk="1" hangingPunct="1">
              <a:lnSpc>
                <a:spcPct val="90000"/>
              </a:lnSpc>
              <a:buFont typeface="Wingdings" pitchFamily="2" charset="2"/>
              <a:buNone/>
            </a:pPr>
            <a:endParaRPr lang="en-US" altLang="en-US" sz="2400" smtClean="0"/>
          </a:p>
          <a:p>
            <a:pPr eaLnBrk="1" hangingPunct="1">
              <a:lnSpc>
                <a:spcPct val="90000"/>
              </a:lnSpc>
              <a:buFont typeface="Wingdings" pitchFamily="2" charset="2"/>
              <a:buNone/>
            </a:pPr>
            <a:r>
              <a:rPr lang="en-US" altLang="en-US" sz="2400" smtClean="0"/>
              <a:t>   for(j = 0; j &lt;=8; j++) a[j] = true;</a:t>
            </a:r>
          </a:p>
          <a:p>
            <a:pPr eaLnBrk="1" hangingPunct="1">
              <a:lnSpc>
                <a:spcPct val="90000"/>
              </a:lnSpc>
              <a:buFont typeface="Wingdings" pitchFamily="2" charset="2"/>
              <a:buNone/>
            </a:pPr>
            <a:r>
              <a:rPr lang="en-US" altLang="en-US" sz="2400" smtClean="0"/>
              <a:t>   for(j = 0; j &lt;= 16; j++) b[j] = c[j] = true;</a:t>
            </a:r>
          </a:p>
          <a:p>
            <a:pPr eaLnBrk="1" hangingPunct="1">
              <a:lnSpc>
                <a:spcPct val="90000"/>
              </a:lnSpc>
              <a:buFont typeface="Wingdings" pitchFamily="2" charset="2"/>
              <a:buNone/>
            </a:pPr>
            <a:r>
              <a:rPr lang="en-US" altLang="en-US" sz="2400" smtClean="0"/>
              <a:t>   queen_a11(1);</a:t>
            </a:r>
          </a:p>
          <a:p>
            <a:pPr eaLnBrk="1" hangingPunct="1">
              <a:lnSpc>
                <a:spcPct val="90000"/>
              </a:lnSpc>
              <a:buFont typeface="Wingdings" pitchFamily="2" charset="2"/>
              <a:buNone/>
            </a:pPr>
            <a:endParaRPr lang="en-US" altLang="en-US" sz="2400" smtClean="0"/>
          </a:p>
          <a:p>
            <a:pPr eaLnBrk="1" hangingPunct="1">
              <a:lnSpc>
                <a:spcPct val="90000"/>
              </a:lnSpc>
              <a:buFont typeface="Wingdings" pitchFamily="2" charset="2"/>
              <a:buNone/>
            </a:pPr>
            <a:r>
              <a:rPr lang="en-US" altLang="en-US" sz="2400" smtClean="0"/>
              <a:t>   return 0;</a:t>
            </a:r>
          </a:p>
          <a:p>
            <a:pPr eaLnBrk="1" hangingPunct="1">
              <a:lnSpc>
                <a:spcPct val="90000"/>
              </a:lnSpc>
              <a:buFont typeface="Wingdings" pitchFamily="2" charset="2"/>
              <a:buNone/>
            </a:pPr>
            <a:r>
              <a:rPr lang="en-US" altLang="en-US" sz="2400" smtClean="0"/>
              <a:t> } </a:t>
            </a:r>
            <a:endParaRPr lang="en-US" altLang="zh-CN"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42" name="Rectangle 2"/>
          <p:cNvSpPr>
            <a:spLocks noGrp="1" noChangeArrowheads="1"/>
          </p:cNvSpPr>
          <p:nvPr>
            <p:ph type="title"/>
          </p:nvPr>
        </p:nvSpPr>
        <p:spPr/>
        <p:txBody>
          <a:bodyPr/>
          <a:lstStyle/>
          <a:p>
            <a:pPr eaLnBrk="1" hangingPunct="1">
              <a:defRPr/>
            </a:pPr>
            <a:r>
              <a:rPr lang="zh-CN" altLang="en-US" sz="4000" smtClean="0"/>
              <a:t>基于递归的算法</a:t>
            </a:r>
          </a:p>
        </p:txBody>
      </p:sp>
      <p:sp>
        <p:nvSpPr>
          <p:cNvPr id="18435" name="Rectangle 3"/>
          <p:cNvSpPr>
            <a:spLocks noGrp="1" noChangeArrowheads="1"/>
          </p:cNvSpPr>
          <p:nvPr>
            <p:ph type="body" idx="1"/>
          </p:nvPr>
        </p:nvSpPr>
        <p:spPr>
          <a:xfrm>
            <a:off x="2400300" y="2159000"/>
            <a:ext cx="2679700" cy="3937000"/>
          </a:xfrm>
        </p:spPr>
        <p:txBody>
          <a:bodyPr/>
          <a:lstStyle/>
          <a:p>
            <a:pPr eaLnBrk="1" hangingPunct="1">
              <a:lnSpc>
                <a:spcPct val="120000"/>
              </a:lnSpc>
            </a:pPr>
            <a:r>
              <a:rPr lang="zh-CN" altLang="en-US" smtClean="0"/>
              <a:t>回溯法 </a:t>
            </a:r>
          </a:p>
          <a:p>
            <a:pPr eaLnBrk="1" hangingPunct="1">
              <a:lnSpc>
                <a:spcPct val="120000"/>
              </a:lnSpc>
            </a:pPr>
            <a:r>
              <a:rPr lang="zh-CN" altLang="en-US" smtClean="0"/>
              <a:t>分治法 </a:t>
            </a:r>
          </a:p>
          <a:p>
            <a:pPr eaLnBrk="1" hangingPunct="1">
              <a:lnSpc>
                <a:spcPct val="120000"/>
              </a:lnSpc>
            </a:pPr>
            <a:r>
              <a:rPr lang="zh-CN" altLang="en-US" smtClean="0"/>
              <a:t>动态规划 </a:t>
            </a:r>
          </a:p>
        </p:txBody>
      </p:sp>
      <p:sp>
        <p:nvSpPr>
          <p:cNvPr id="18436" name="AutoShape 4"/>
          <p:cNvSpPr>
            <a:spLocks noChangeArrowheads="1"/>
          </p:cNvSpPr>
          <p:nvPr/>
        </p:nvSpPr>
        <p:spPr bwMode="auto">
          <a:xfrm rot="-5400000" flipH="1" flipV="1">
            <a:off x="5156200" y="22939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8437" name="AutoShape 5"/>
          <p:cNvSpPr>
            <a:spLocks noChangeArrowheads="1"/>
          </p:cNvSpPr>
          <p:nvPr/>
        </p:nvSpPr>
        <p:spPr bwMode="auto">
          <a:xfrm rot="-5400000" flipH="1" flipV="1">
            <a:off x="5156200" y="297973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18438" name="AutoShape 6"/>
          <p:cNvSpPr>
            <a:spLocks noChangeArrowheads="1"/>
          </p:cNvSpPr>
          <p:nvPr/>
        </p:nvSpPr>
        <p:spPr bwMode="auto">
          <a:xfrm rot="-5400000" flipH="1" flipV="1">
            <a:off x="5156200" y="3690938"/>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9634" name="Rectangle 2"/>
          <p:cNvSpPr>
            <a:spLocks noGrp="1" noChangeArrowheads="1"/>
          </p:cNvSpPr>
          <p:nvPr>
            <p:ph type="title"/>
          </p:nvPr>
        </p:nvSpPr>
        <p:spPr/>
        <p:txBody>
          <a:bodyPr/>
          <a:lstStyle/>
          <a:p>
            <a:pPr eaLnBrk="1" hangingPunct="1">
              <a:defRPr/>
            </a:pPr>
            <a:r>
              <a:rPr lang="zh-CN" altLang="en-US" smtClean="0"/>
              <a:t>递归与分而治之法</a:t>
            </a:r>
          </a:p>
        </p:txBody>
      </p:sp>
      <p:sp>
        <p:nvSpPr>
          <p:cNvPr id="19459" name="Rectangle 3"/>
          <p:cNvSpPr>
            <a:spLocks noGrp="1" noChangeArrowheads="1"/>
          </p:cNvSpPr>
          <p:nvPr>
            <p:ph type="body" idx="1"/>
          </p:nvPr>
        </p:nvSpPr>
        <p:spPr>
          <a:xfrm>
            <a:off x="685800" y="1981200"/>
            <a:ext cx="7772400" cy="4659313"/>
          </a:xfrm>
        </p:spPr>
        <p:txBody>
          <a:bodyPr/>
          <a:lstStyle/>
          <a:p>
            <a:pPr eaLnBrk="1" hangingPunct="1">
              <a:lnSpc>
                <a:spcPct val="130000"/>
              </a:lnSpc>
            </a:pPr>
            <a:r>
              <a:rPr lang="zh-CN" altLang="en-US" smtClean="0"/>
              <a:t>分而治之法</a:t>
            </a:r>
          </a:p>
          <a:p>
            <a:pPr lvl="1" eaLnBrk="1" hangingPunct="1">
              <a:lnSpc>
                <a:spcPct val="130000"/>
              </a:lnSpc>
            </a:pPr>
            <a:r>
              <a:rPr lang="zh-CN" altLang="en-US" smtClean="0"/>
              <a:t>分：分成较小的可以递归解决的问题</a:t>
            </a:r>
          </a:p>
          <a:p>
            <a:pPr lvl="1" eaLnBrk="1" hangingPunct="1">
              <a:lnSpc>
                <a:spcPct val="130000"/>
              </a:lnSpc>
            </a:pPr>
            <a:r>
              <a:rPr kumimoji="0" lang="zh-CN" altLang="en-US" smtClean="0"/>
              <a:t>治：从子问题的解形成原始问题的解</a:t>
            </a:r>
          </a:p>
          <a:p>
            <a:pPr eaLnBrk="1" hangingPunct="1">
              <a:lnSpc>
                <a:spcPct val="130000"/>
              </a:lnSpc>
            </a:pPr>
            <a:r>
              <a:rPr kumimoji="0" lang="zh-CN" altLang="en-US" smtClean="0"/>
              <a:t>分而治之算法通常都是高效的递归算法</a:t>
            </a:r>
          </a:p>
          <a:p>
            <a:pPr eaLnBrk="1" hangingPunct="1">
              <a:lnSpc>
                <a:spcPct val="130000"/>
              </a:lnSpc>
            </a:pPr>
            <a:r>
              <a:rPr kumimoji="0" lang="zh-CN" altLang="en-US" smtClean="0"/>
              <a:t>在分而治之法中，递归是“分”，额外的开销是“治”</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7266" name="Rectangle 2"/>
          <p:cNvSpPr>
            <a:spLocks noGrp="1" noChangeArrowheads="1"/>
          </p:cNvSpPr>
          <p:nvPr>
            <p:ph type="title"/>
          </p:nvPr>
        </p:nvSpPr>
        <p:spPr>
          <a:xfrm>
            <a:off x="685800" y="115888"/>
            <a:ext cx="7772400" cy="1143000"/>
          </a:xfrm>
        </p:spPr>
        <p:txBody>
          <a:bodyPr/>
          <a:lstStyle/>
          <a:p>
            <a:pPr eaLnBrk="1" hangingPunct="1">
              <a:defRPr/>
            </a:pPr>
            <a:r>
              <a:rPr lang="zh-CN" altLang="en-US" smtClean="0"/>
              <a:t>快速排序</a:t>
            </a:r>
          </a:p>
        </p:txBody>
      </p:sp>
      <p:sp>
        <p:nvSpPr>
          <p:cNvPr id="20483" name="Rectangle 3"/>
          <p:cNvSpPr>
            <a:spLocks noGrp="1" noChangeArrowheads="1"/>
          </p:cNvSpPr>
          <p:nvPr>
            <p:ph type="body" idx="1"/>
          </p:nvPr>
        </p:nvSpPr>
        <p:spPr>
          <a:xfrm>
            <a:off x="368300" y="1258888"/>
            <a:ext cx="8393113" cy="5278437"/>
          </a:xfrm>
        </p:spPr>
        <p:txBody>
          <a:bodyPr/>
          <a:lstStyle/>
          <a:p>
            <a:pPr eaLnBrk="1" hangingPunct="1">
              <a:lnSpc>
                <a:spcPct val="105000"/>
              </a:lnSpc>
            </a:pPr>
            <a:r>
              <a:rPr lang="zh-CN" altLang="en-US" smtClean="0"/>
              <a:t>思路：</a:t>
            </a:r>
          </a:p>
          <a:p>
            <a:pPr lvl="1" eaLnBrk="1" hangingPunct="1">
              <a:lnSpc>
                <a:spcPct val="105000"/>
              </a:lnSpc>
            </a:pPr>
            <a:r>
              <a:rPr lang="zh-CN" altLang="en-US" smtClean="0"/>
              <a:t>将待排序的数据放入数组</a:t>
            </a:r>
            <a:r>
              <a:rPr lang="en-US" altLang="zh-CN" smtClean="0"/>
              <a:t>a</a:t>
            </a:r>
            <a:r>
              <a:rPr lang="zh-CN" altLang="en-US" smtClean="0"/>
              <a:t>中，数据为</a:t>
            </a:r>
            <a:r>
              <a:rPr lang="en-US" altLang="zh-CN" smtClean="0"/>
              <a:t>a[low], … , a[high]</a:t>
            </a:r>
          </a:p>
          <a:p>
            <a:pPr lvl="1" eaLnBrk="1" hangingPunct="1">
              <a:lnSpc>
                <a:spcPct val="105000"/>
              </a:lnSpc>
            </a:pPr>
            <a:r>
              <a:rPr lang="zh-CN" altLang="en-US" smtClean="0"/>
              <a:t>从待排序的数据中任意选择一个，如</a:t>
            </a:r>
            <a:r>
              <a:rPr lang="en-US" altLang="zh-CN" smtClean="0"/>
              <a:t>a[low]</a:t>
            </a:r>
            <a:r>
              <a:rPr lang="zh-CN" altLang="en-US" smtClean="0"/>
              <a:t>，将它放入变量</a:t>
            </a:r>
            <a:r>
              <a:rPr lang="en-US" altLang="zh-CN" smtClean="0"/>
              <a:t>k</a:t>
            </a:r>
          </a:p>
          <a:p>
            <a:pPr lvl="1" eaLnBrk="1" hangingPunct="1">
              <a:lnSpc>
                <a:spcPct val="105000"/>
              </a:lnSpc>
            </a:pPr>
            <a:r>
              <a:rPr lang="zh-CN" altLang="en-US" smtClean="0"/>
              <a:t>将待排序的数据分成两组，一组比</a:t>
            </a:r>
            <a:r>
              <a:rPr lang="en-US" altLang="zh-CN" smtClean="0"/>
              <a:t>k</a:t>
            </a:r>
            <a:r>
              <a:rPr lang="zh-CN" altLang="en-US" smtClean="0"/>
              <a:t>小，放入数组的前一半；一组比</a:t>
            </a:r>
            <a:r>
              <a:rPr lang="en-US" altLang="zh-CN" smtClean="0"/>
              <a:t>k</a:t>
            </a:r>
            <a:r>
              <a:rPr lang="zh-CN" altLang="en-US" smtClean="0"/>
              <a:t>大，放入数组的后一半；将</a:t>
            </a:r>
            <a:r>
              <a:rPr lang="en-US" altLang="zh-CN" smtClean="0"/>
              <a:t>k</a:t>
            </a:r>
            <a:r>
              <a:rPr lang="zh-CN" altLang="en-US" smtClean="0"/>
              <a:t>放入中间位置。</a:t>
            </a:r>
          </a:p>
          <a:p>
            <a:pPr lvl="1" eaLnBrk="1" hangingPunct="1">
              <a:lnSpc>
                <a:spcPct val="105000"/>
              </a:lnSpc>
            </a:pPr>
            <a:r>
              <a:rPr lang="zh-CN" altLang="en-US" smtClean="0"/>
              <a:t>对前一半和后一半分别重复上述方法。</a:t>
            </a:r>
          </a:p>
          <a:p>
            <a:pPr eaLnBrk="1" hangingPunct="1">
              <a:lnSpc>
                <a:spcPct val="105000"/>
              </a:lnSpc>
            </a:pPr>
            <a:r>
              <a:rPr lang="zh-CN" altLang="en-US" smtClean="0"/>
              <a:t>最好时间效率：</a:t>
            </a:r>
            <a:r>
              <a:rPr lang="en-US" altLang="zh-CN" smtClean="0"/>
              <a:t>O(nlogn)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8290" name="Group 2"/>
          <p:cNvGraphicFramePr>
            <a:graphicFrameLocks noGrp="1"/>
          </p:cNvGraphicFramePr>
          <p:nvPr/>
        </p:nvGraphicFramePr>
        <p:xfrm>
          <a:off x="495300" y="1612900"/>
          <a:ext cx="4530725" cy="396240"/>
        </p:xfrm>
        <a:graphic>
          <a:graphicData uri="http://schemas.openxmlformats.org/drawingml/2006/table">
            <a:tbl>
              <a:tblPr/>
              <a:tblGrid>
                <a:gridCol w="452438">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454025">
                  <a:extLst>
                    <a:ext uri="{9D8B030D-6E8A-4147-A177-3AD203B41FA5}">
                      <a16:colId xmlns:a16="http://schemas.microsoft.com/office/drawing/2014/main" val="20003"/>
                    </a:ext>
                  </a:extLst>
                </a:gridCol>
                <a:gridCol w="452438">
                  <a:extLst>
                    <a:ext uri="{9D8B030D-6E8A-4147-A177-3AD203B41FA5}">
                      <a16:colId xmlns:a16="http://schemas.microsoft.com/office/drawing/2014/main" val="20004"/>
                    </a:ext>
                  </a:extLst>
                </a:gridCol>
                <a:gridCol w="452437">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68313">
                  <a:extLst>
                    <a:ext uri="{9D8B030D-6E8A-4147-A177-3AD203B41FA5}">
                      <a16:colId xmlns:a16="http://schemas.microsoft.com/office/drawing/2014/main" val="20007"/>
                    </a:ext>
                  </a:extLst>
                </a:gridCol>
                <a:gridCol w="454025">
                  <a:extLst>
                    <a:ext uri="{9D8B030D-6E8A-4147-A177-3AD203B41FA5}">
                      <a16:colId xmlns:a16="http://schemas.microsoft.com/office/drawing/2014/main" val="20008"/>
                    </a:ext>
                  </a:extLst>
                </a:gridCol>
                <a:gridCol w="452437">
                  <a:extLst>
                    <a:ext uri="{9D8B030D-6E8A-4147-A177-3AD203B41FA5}">
                      <a16:colId xmlns:a16="http://schemas.microsoft.com/office/drawing/2014/main" val="20009"/>
                    </a:ext>
                  </a:extLst>
                </a:gridCol>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828314" name="Group 26"/>
          <p:cNvGraphicFramePr>
            <a:graphicFrameLocks noGrp="1"/>
          </p:cNvGraphicFramePr>
          <p:nvPr/>
        </p:nvGraphicFramePr>
        <p:xfrm>
          <a:off x="4292600" y="2381250"/>
          <a:ext cx="4716463" cy="396240"/>
        </p:xfrm>
        <a:graphic>
          <a:graphicData uri="http://schemas.openxmlformats.org/drawingml/2006/table">
            <a:tbl>
              <a:tblPr/>
              <a:tblGrid>
                <a:gridCol w="471488">
                  <a:extLst>
                    <a:ext uri="{9D8B030D-6E8A-4147-A177-3AD203B41FA5}">
                      <a16:colId xmlns:a16="http://schemas.microsoft.com/office/drawing/2014/main" val="20000"/>
                    </a:ext>
                  </a:extLst>
                </a:gridCol>
                <a:gridCol w="471487">
                  <a:extLst>
                    <a:ext uri="{9D8B030D-6E8A-4147-A177-3AD203B41FA5}">
                      <a16:colId xmlns:a16="http://schemas.microsoft.com/office/drawing/2014/main" val="20001"/>
                    </a:ext>
                  </a:extLst>
                </a:gridCol>
                <a:gridCol w="471488">
                  <a:extLst>
                    <a:ext uri="{9D8B030D-6E8A-4147-A177-3AD203B41FA5}">
                      <a16:colId xmlns:a16="http://schemas.microsoft.com/office/drawing/2014/main" val="20002"/>
                    </a:ext>
                  </a:extLst>
                </a:gridCol>
                <a:gridCol w="471487">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1488">
                  <a:extLst>
                    <a:ext uri="{9D8B030D-6E8A-4147-A177-3AD203B41FA5}">
                      <a16:colId xmlns:a16="http://schemas.microsoft.com/office/drawing/2014/main" val="20005"/>
                    </a:ext>
                  </a:extLst>
                </a:gridCol>
                <a:gridCol w="455612">
                  <a:extLst>
                    <a:ext uri="{9D8B030D-6E8A-4147-A177-3AD203B41FA5}">
                      <a16:colId xmlns:a16="http://schemas.microsoft.com/office/drawing/2014/main" val="20006"/>
                    </a:ext>
                  </a:extLst>
                </a:gridCol>
                <a:gridCol w="487363">
                  <a:extLst>
                    <a:ext uri="{9D8B030D-6E8A-4147-A177-3AD203B41FA5}">
                      <a16:colId xmlns:a16="http://schemas.microsoft.com/office/drawing/2014/main" val="20007"/>
                    </a:ext>
                  </a:extLst>
                </a:gridCol>
                <a:gridCol w="471487">
                  <a:extLst>
                    <a:ext uri="{9D8B030D-6E8A-4147-A177-3AD203B41FA5}">
                      <a16:colId xmlns:a16="http://schemas.microsoft.com/office/drawing/2014/main" val="20008"/>
                    </a:ext>
                  </a:extLst>
                </a:gridCol>
                <a:gridCol w="471488">
                  <a:extLst>
                    <a:ext uri="{9D8B030D-6E8A-4147-A177-3AD203B41FA5}">
                      <a16:colId xmlns:a16="http://schemas.microsoft.com/office/drawing/2014/main" val="20009"/>
                    </a:ext>
                  </a:extLst>
                </a:gridCol>
              </a:tblGrid>
              <a:tr h="3333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54" name="Line 50"/>
          <p:cNvSpPr>
            <a:spLocks noChangeShapeType="1"/>
          </p:cNvSpPr>
          <p:nvPr/>
        </p:nvSpPr>
        <p:spPr bwMode="auto">
          <a:xfrm>
            <a:off x="642938" y="1100138"/>
            <a:ext cx="0" cy="512762"/>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1555" name="Line 51"/>
          <p:cNvSpPr>
            <a:spLocks noChangeShapeType="1"/>
          </p:cNvSpPr>
          <p:nvPr/>
        </p:nvSpPr>
        <p:spPr bwMode="auto">
          <a:xfrm>
            <a:off x="4764088" y="1100138"/>
            <a:ext cx="0" cy="512762"/>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1556" name="Text Box 52"/>
          <p:cNvSpPr txBox="1">
            <a:spLocks noChangeArrowheads="1"/>
          </p:cNvSpPr>
          <p:nvPr/>
        </p:nvSpPr>
        <p:spPr bwMode="auto">
          <a:xfrm>
            <a:off x="503238" y="1100138"/>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low</a:t>
            </a:r>
          </a:p>
        </p:txBody>
      </p:sp>
      <p:sp>
        <p:nvSpPr>
          <p:cNvPr id="21557" name="Text Box 53"/>
          <p:cNvSpPr txBox="1">
            <a:spLocks noChangeArrowheads="1"/>
          </p:cNvSpPr>
          <p:nvPr/>
        </p:nvSpPr>
        <p:spPr bwMode="auto">
          <a:xfrm>
            <a:off x="4267200" y="703263"/>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high</a:t>
            </a:r>
          </a:p>
        </p:txBody>
      </p:sp>
      <p:sp>
        <p:nvSpPr>
          <p:cNvPr id="21558" name="AutoShape 54"/>
          <p:cNvSpPr>
            <a:spLocks/>
          </p:cNvSpPr>
          <p:nvPr/>
        </p:nvSpPr>
        <p:spPr bwMode="auto">
          <a:xfrm rot="-5400000">
            <a:off x="5422106" y="1108870"/>
            <a:ext cx="104775" cy="2354262"/>
          </a:xfrm>
          <a:prstGeom prst="rightBrace">
            <a:avLst>
              <a:gd name="adj1" fmla="val 187247"/>
              <a:gd name="adj2" fmla="val 47875"/>
            </a:avLst>
          </a:prstGeom>
          <a:noFill/>
          <a:ln w="12700" cap="sq">
            <a:solidFill>
              <a:schemeClr val="tx1"/>
            </a:solidFill>
            <a:round/>
            <a:headEnd type="none" w="sm" len="sm"/>
            <a:tailEnd type="none" w="sm" len="sm"/>
          </a:ln>
        </p:spPr>
        <p:txBody>
          <a:bodyPr wrap="none" anchor="ctr"/>
          <a:lstStyle/>
          <a:p>
            <a:endParaRPr lang="zh-CN" altLang="en-US"/>
          </a:p>
        </p:txBody>
      </p:sp>
      <p:sp>
        <p:nvSpPr>
          <p:cNvPr id="21559" name="AutoShape 55"/>
          <p:cNvSpPr>
            <a:spLocks/>
          </p:cNvSpPr>
          <p:nvPr/>
        </p:nvSpPr>
        <p:spPr bwMode="auto">
          <a:xfrm rot="-5400000">
            <a:off x="8013700" y="1368426"/>
            <a:ext cx="104775" cy="1885950"/>
          </a:xfrm>
          <a:prstGeom prst="rightBrace">
            <a:avLst>
              <a:gd name="adj1" fmla="val 150000"/>
              <a:gd name="adj2" fmla="val 51935"/>
            </a:avLst>
          </a:prstGeom>
          <a:noFill/>
          <a:ln w="12700" cap="sq">
            <a:solidFill>
              <a:schemeClr val="tx1"/>
            </a:solidFill>
            <a:round/>
            <a:headEnd type="none" w="sm" len="sm"/>
            <a:tailEnd type="none" w="sm" len="sm"/>
          </a:ln>
        </p:spPr>
        <p:txBody>
          <a:bodyPr wrap="none" anchor="ctr"/>
          <a:lstStyle/>
          <a:p>
            <a:endParaRPr lang="zh-CN" altLang="en-US"/>
          </a:p>
        </p:txBody>
      </p:sp>
      <p:graphicFrame>
        <p:nvGraphicFramePr>
          <p:cNvPr id="2828344" name="Group 56"/>
          <p:cNvGraphicFramePr>
            <a:graphicFrameLocks noGrp="1"/>
          </p:cNvGraphicFramePr>
          <p:nvPr/>
        </p:nvGraphicFramePr>
        <p:xfrm>
          <a:off x="401638" y="3243263"/>
          <a:ext cx="4716462" cy="396240"/>
        </p:xfrm>
        <a:graphic>
          <a:graphicData uri="http://schemas.openxmlformats.org/drawingml/2006/table">
            <a:tbl>
              <a:tblPr/>
              <a:tblGrid>
                <a:gridCol w="471487">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471487">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1487">
                  <a:extLst>
                    <a:ext uri="{9D8B030D-6E8A-4147-A177-3AD203B41FA5}">
                      <a16:colId xmlns:a16="http://schemas.microsoft.com/office/drawing/2014/main" val="20005"/>
                    </a:ext>
                  </a:extLst>
                </a:gridCol>
                <a:gridCol w="455613">
                  <a:extLst>
                    <a:ext uri="{9D8B030D-6E8A-4147-A177-3AD203B41FA5}">
                      <a16:colId xmlns:a16="http://schemas.microsoft.com/office/drawing/2014/main" val="20006"/>
                    </a:ext>
                  </a:extLst>
                </a:gridCol>
                <a:gridCol w="487362">
                  <a:extLst>
                    <a:ext uri="{9D8B030D-6E8A-4147-A177-3AD203B41FA5}">
                      <a16:colId xmlns:a16="http://schemas.microsoft.com/office/drawing/2014/main" val="20007"/>
                    </a:ext>
                  </a:extLst>
                </a:gridCol>
                <a:gridCol w="471488">
                  <a:extLst>
                    <a:ext uri="{9D8B030D-6E8A-4147-A177-3AD203B41FA5}">
                      <a16:colId xmlns:a16="http://schemas.microsoft.com/office/drawing/2014/main" val="20008"/>
                    </a:ext>
                  </a:extLst>
                </a:gridCol>
                <a:gridCol w="471487">
                  <a:extLst>
                    <a:ext uri="{9D8B030D-6E8A-4147-A177-3AD203B41FA5}">
                      <a16:colId xmlns:a16="http://schemas.microsoft.com/office/drawing/2014/main" val="20009"/>
                    </a:ext>
                  </a:extLst>
                </a:gridCol>
              </a:tblGrid>
              <a:tr h="3333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84" name="AutoShape 80"/>
          <p:cNvSpPr>
            <a:spLocks/>
          </p:cNvSpPr>
          <p:nvPr/>
        </p:nvSpPr>
        <p:spPr bwMode="auto">
          <a:xfrm rot="-5400000">
            <a:off x="1777206" y="2216944"/>
            <a:ext cx="79375" cy="1887538"/>
          </a:xfrm>
          <a:prstGeom prst="rightBrace">
            <a:avLst>
              <a:gd name="adj1" fmla="val 198167"/>
              <a:gd name="adj2" fmla="val 47875"/>
            </a:avLst>
          </a:prstGeom>
          <a:noFill/>
          <a:ln w="12700" cap="sq">
            <a:solidFill>
              <a:schemeClr val="tx1"/>
            </a:solidFill>
            <a:round/>
            <a:headEnd type="none" w="sm" len="sm"/>
            <a:tailEnd type="none" w="sm" len="sm"/>
          </a:ln>
        </p:spPr>
        <p:txBody>
          <a:bodyPr wrap="none" anchor="ctr"/>
          <a:lstStyle/>
          <a:p>
            <a:endParaRPr lang="zh-CN" altLang="en-US"/>
          </a:p>
        </p:txBody>
      </p:sp>
      <p:sp>
        <p:nvSpPr>
          <p:cNvPr id="21585" name="AutoShape 81"/>
          <p:cNvSpPr>
            <a:spLocks/>
          </p:cNvSpPr>
          <p:nvPr/>
        </p:nvSpPr>
        <p:spPr bwMode="auto">
          <a:xfrm rot="-5400000">
            <a:off x="4122737" y="2230438"/>
            <a:ext cx="104775" cy="1885950"/>
          </a:xfrm>
          <a:prstGeom prst="rightBrace">
            <a:avLst>
              <a:gd name="adj1" fmla="val 150000"/>
              <a:gd name="adj2" fmla="val 51935"/>
            </a:avLst>
          </a:prstGeom>
          <a:noFill/>
          <a:ln w="12700" cap="sq">
            <a:solidFill>
              <a:schemeClr val="tx1"/>
            </a:solidFill>
            <a:round/>
            <a:headEnd type="none" w="sm" len="sm"/>
            <a:tailEnd type="none" w="sm" len="sm"/>
          </a:ln>
        </p:spPr>
        <p:txBody>
          <a:bodyPr wrap="none" anchor="ctr"/>
          <a:lstStyle/>
          <a:p>
            <a:endParaRPr lang="zh-CN" altLang="en-US"/>
          </a:p>
        </p:txBody>
      </p:sp>
      <p:graphicFrame>
        <p:nvGraphicFramePr>
          <p:cNvPr id="2828370" name="Group 82"/>
          <p:cNvGraphicFramePr>
            <a:graphicFrameLocks noGrp="1"/>
          </p:cNvGraphicFramePr>
          <p:nvPr/>
        </p:nvGraphicFramePr>
        <p:xfrm>
          <a:off x="4119563" y="4219575"/>
          <a:ext cx="4716462" cy="396240"/>
        </p:xfrm>
        <a:graphic>
          <a:graphicData uri="http://schemas.openxmlformats.org/drawingml/2006/table">
            <a:tbl>
              <a:tblPr/>
              <a:tblGrid>
                <a:gridCol w="471487">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471487">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1487">
                  <a:extLst>
                    <a:ext uri="{9D8B030D-6E8A-4147-A177-3AD203B41FA5}">
                      <a16:colId xmlns:a16="http://schemas.microsoft.com/office/drawing/2014/main" val="20005"/>
                    </a:ext>
                  </a:extLst>
                </a:gridCol>
                <a:gridCol w="455613">
                  <a:extLst>
                    <a:ext uri="{9D8B030D-6E8A-4147-A177-3AD203B41FA5}">
                      <a16:colId xmlns:a16="http://schemas.microsoft.com/office/drawing/2014/main" val="20006"/>
                    </a:ext>
                  </a:extLst>
                </a:gridCol>
                <a:gridCol w="487362">
                  <a:extLst>
                    <a:ext uri="{9D8B030D-6E8A-4147-A177-3AD203B41FA5}">
                      <a16:colId xmlns:a16="http://schemas.microsoft.com/office/drawing/2014/main" val="20007"/>
                    </a:ext>
                  </a:extLst>
                </a:gridCol>
                <a:gridCol w="471488">
                  <a:extLst>
                    <a:ext uri="{9D8B030D-6E8A-4147-A177-3AD203B41FA5}">
                      <a16:colId xmlns:a16="http://schemas.microsoft.com/office/drawing/2014/main" val="20008"/>
                    </a:ext>
                  </a:extLst>
                </a:gridCol>
                <a:gridCol w="471487">
                  <a:extLst>
                    <a:ext uri="{9D8B030D-6E8A-4147-A177-3AD203B41FA5}">
                      <a16:colId xmlns:a16="http://schemas.microsoft.com/office/drawing/2014/main" val="20009"/>
                    </a:ext>
                  </a:extLst>
                </a:gridCol>
              </a:tblGrid>
              <a:tr h="3333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610" name="AutoShape 106"/>
          <p:cNvSpPr>
            <a:spLocks/>
          </p:cNvSpPr>
          <p:nvPr/>
        </p:nvSpPr>
        <p:spPr bwMode="auto">
          <a:xfrm rot="-5400000">
            <a:off x="5730875" y="3429001"/>
            <a:ext cx="79375" cy="1416050"/>
          </a:xfrm>
          <a:prstGeom prst="rightBrace">
            <a:avLst>
              <a:gd name="adj1" fmla="val 148667"/>
              <a:gd name="adj2" fmla="val 47875"/>
            </a:avLst>
          </a:prstGeom>
          <a:noFill/>
          <a:ln w="12700" cap="sq">
            <a:solidFill>
              <a:schemeClr val="tx1"/>
            </a:solidFill>
            <a:round/>
            <a:headEnd type="none" w="sm" len="sm"/>
            <a:tailEnd type="none" w="sm" len="sm"/>
          </a:ln>
        </p:spPr>
        <p:txBody>
          <a:bodyPr wrap="none" anchor="ctr"/>
          <a:lstStyle/>
          <a:p>
            <a:endParaRPr lang="zh-CN" altLang="en-US"/>
          </a:p>
        </p:txBody>
      </p:sp>
      <p:sp>
        <p:nvSpPr>
          <p:cNvPr id="21611" name="AutoShape 107"/>
          <p:cNvSpPr>
            <a:spLocks/>
          </p:cNvSpPr>
          <p:nvPr/>
        </p:nvSpPr>
        <p:spPr bwMode="auto">
          <a:xfrm rot="-5400000">
            <a:off x="7840662" y="3206751"/>
            <a:ext cx="104775" cy="1885950"/>
          </a:xfrm>
          <a:prstGeom prst="rightBrace">
            <a:avLst>
              <a:gd name="adj1" fmla="val 150000"/>
              <a:gd name="adj2" fmla="val 51935"/>
            </a:avLst>
          </a:prstGeom>
          <a:noFill/>
          <a:ln w="12700" cap="sq">
            <a:solidFill>
              <a:schemeClr val="tx1"/>
            </a:solidFill>
            <a:round/>
            <a:headEnd type="none" w="sm" len="sm"/>
            <a:tailEnd type="none" w="sm" len="sm"/>
          </a:ln>
        </p:spPr>
        <p:txBody>
          <a:bodyPr wrap="none" anchor="ctr"/>
          <a:lstStyle/>
          <a:p>
            <a:endParaRPr lang="zh-CN" altLang="en-US"/>
          </a:p>
        </p:txBody>
      </p:sp>
      <p:graphicFrame>
        <p:nvGraphicFramePr>
          <p:cNvPr id="2828396" name="Group 108"/>
          <p:cNvGraphicFramePr>
            <a:graphicFrameLocks noGrp="1"/>
          </p:cNvGraphicFramePr>
          <p:nvPr/>
        </p:nvGraphicFramePr>
        <p:xfrm>
          <a:off x="392113" y="5111750"/>
          <a:ext cx="4716462" cy="396240"/>
        </p:xfrm>
        <a:graphic>
          <a:graphicData uri="http://schemas.openxmlformats.org/drawingml/2006/table">
            <a:tbl>
              <a:tblPr/>
              <a:tblGrid>
                <a:gridCol w="471487">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471487">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1487">
                  <a:extLst>
                    <a:ext uri="{9D8B030D-6E8A-4147-A177-3AD203B41FA5}">
                      <a16:colId xmlns:a16="http://schemas.microsoft.com/office/drawing/2014/main" val="20005"/>
                    </a:ext>
                  </a:extLst>
                </a:gridCol>
                <a:gridCol w="455613">
                  <a:extLst>
                    <a:ext uri="{9D8B030D-6E8A-4147-A177-3AD203B41FA5}">
                      <a16:colId xmlns:a16="http://schemas.microsoft.com/office/drawing/2014/main" val="20006"/>
                    </a:ext>
                  </a:extLst>
                </a:gridCol>
                <a:gridCol w="487362">
                  <a:extLst>
                    <a:ext uri="{9D8B030D-6E8A-4147-A177-3AD203B41FA5}">
                      <a16:colId xmlns:a16="http://schemas.microsoft.com/office/drawing/2014/main" val="20007"/>
                    </a:ext>
                  </a:extLst>
                </a:gridCol>
                <a:gridCol w="471488">
                  <a:extLst>
                    <a:ext uri="{9D8B030D-6E8A-4147-A177-3AD203B41FA5}">
                      <a16:colId xmlns:a16="http://schemas.microsoft.com/office/drawing/2014/main" val="20008"/>
                    </a:ext>
                  </a:extLst>
                </a:gridCol>
                <a:gridCol w="471487">
                  <a:extLst>
                    <a:ext uri="{9D8B030D-6E8A-4147-A177-3AD203B41FA5}">
                      <a16:colId xmlns:a16="http://schemas.microsoft.com/office/drawing/2014/main" val="20009"/>
                    </a:ext>
                  </a:extLst>
                </a:gridCol>
              </a:tblGrid>
              <a:tr h="3333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636" name="AutoShape 132"/>
          <p:cNvSpPr>
            <a:spLocks/>
          </p:cNvSpPr>
          <p:nvPr/>
        </p:nvSpPr>
        <p:spPr bwMode="auto">
          <a:xfrm rot="-5400000">
            <a:off x="2239169" y="4556919"/>
            <a:ext cx="79375" cy="944563"/>
          </a:xfrm>
          <a:prstGeom prst="rightBrace">
            <a:avLst>
              <a:gd name="adj1" fmla="val 99167"/>
              <a:gd name="adj2" fmla="val 47875"/>
            </a:avLst>
          </a:prstGeom>
          <a:noFill/>
          <a:ln w="12700" cap="sq">
            <a:solidFill>
              <a:schemeClr val="tx1"/>
            </a:solidFill>
            <a:round/>
            <a:headEnd type="none" w="sm" len="sm"/>
            <a:tailEnd type="none" w="sm" len="sm"/>
          </a:ln>
        </p:spPr>
        <p:txBody>
          <a:bodyPr wrap="none" anchor="ctr"/>
          <a:lstStyle/>
          <a:p>
            <a:endParaRPr lang="zh-CN" altLang="en-US"/>
          </a:p>
        </p:txBody>
      </p:sp>
      <p:sp>
        <p:nvSpPr>
          <p:cNvPr id="21637" name="AutoShape 133"/>
          <p:cNvSpPr>
            <a:spLocks/>
          </p:cNvSpPr>
          <p:nvPr/>
        </p:nvSpPr>
        <p:spPr bwMode="auto">
          <a:xfrm rot="-5400000">
            <a:off x="4113212" y="4098926"/>
            <a:ext cx="104775" cy="1885950"/>
          </a:xfrm>
          <a:prstGeom prst="rightBrace">
            <a:avLst>
              <a:gd name="adj1" fmla="val 150000"/>
              <a:gd name="adj2" fmla="val 51935"/>
            </a:avLst>
          </a:prstGeom>
          <a:noFill/>
          <a:ln w="12700" cap="sq">
            <a:solidFill>
              <a:schemeClr val="tx1"/>
            </a:solidFill>
            <a:round/>
            <a:headEnd type="none" w="sm" len="sm"/>
            <a:tailEnd type="none" w="sm" len="sm"/>
          </a:ln>
        </p:spPr>
        <p:txBody>
          <a:bodyPr wrap="none" anchor="ctr"/>
          <a:lstStyle/>
          <a:p>
            <a:endParaRPr lang="zh-CN" altLang="en-US"/>
          </a:p>
        </p:txBody>
      </p:sp>
      <p:sp>
        <p:nvSpPr>
          <p:cNvPr id="21638" name="AutoShape 134"/>
          <p:cNvSpPr>
            <a:spLocks/>
          </p:cNvSpPr>
          <p:nvPr/>
        </p:nvSpPr>
        <p:spPr bwMode="auto">
          <a:xfrm rot="-5400000">
            <a:off x="4305300" y="3889375"/>
            <a:ext cx="79375" cy="415925"/>
          </a:xfrm>
          <a:prstGeom prst="rightBrace">
            <a:avLst>
              <a:gd name="adj1" fmla="val 43667"/>
              <a:gd name="adj2" fmla="val 47875"/>
            </a:avLst>
          </a:prstGeom>
          <a:noFill/>
          <a:ln w="12700" cap="sq">
            <a:solidFill>
              <a:schemeClr val="tx1"/>
            </a:solidFill>
            <a:round/>
            <a:headEnd type="none" w="sm" len="sm"/>
            <a:tailEnd type="none" w="sm" len="sm"/>
          </a:ln>
        </p:spPr>
        <p:txBody>
          <a:bodyPr wrap="none" anchor="ctr"/>
          <a:lstStyle/>
          <a:p>
            <a:endParaRPr lang="zh-CN" altLang="en-US"/>
          </a:p>
        </p:txBody>
      </p:sp>
      <p:graphicFrame>
        <p:nvGraphicFramePr>
          <p:cNvPr id="2828423" name="Group 135"/>
          <p:cNvGraphicFramePr>
            <a:graphicFrameLocks noGrp="1"/>
          </p:cNvGraphicFramePr>
          <p:nvPr/>
        </p:nvGraphicFramePr>
        <p:xfrm>
          <a:off x="4119563" y="5969000"/>
          <a:ext cx="4716462" cy="396240"/>
        </p:xfrm>
        <a:graphic>
          <a:graphicData uri="http://schemas.openxmlformats.org/drawingml/2006/table">
            <a:tbl>
              <a:tblPr/>
              <a:tblGrid>
                <a:gridCol w="471487">
                  <a:extLst>
                    <a:ext uri="{9D8B030D-6E8A-4147-A177-3AD203B41FA5}">
                      <a16:colId xmlns:a16="http://schemas.microsoft.com/office/drawing/2014/main" val="20000"/>
                    </a:ext>
                  </a:extLst>
                </a:gridCol>
                <a:gridCol w="471488">
                  <a:extLst>
                    <a:ext uri="{9D8B030D-6E8A-4147-A177-3AD203B41FA5}">
                      <a16:colId xmlns:a16="http://schemas.microsoft.com/office/drawing/2014/main" val="20001"/>
                    </a:ext>
                  </a:extLst>
                </a:gridCol>
                <a:gridCol w="471487">
                  <a:extLst>
                    <a:ext uri="{9D8B030D-6E8A-4147-A177-3AD203B41FA5}">
                      <a16:colId xmlns:a16="http://schemas.microsoft.com/office/drawing/2014/main" val="20002"/>
                    </a:ext>
                  </a:extLst>
                </a:gridCol>
                <a:gridCol w="471488">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1487">
                  <a:extLst>
                    <a:ext uri="{9D8B030D-6E8A-4147-A177-3AD203B41FA5}">
                      <a16:colId xmlns:a16="http://schemas.microsoft.com/office/drawing/2014/main" val="20005"/>
                    </a:ext>
                  </a:extLst>
                </a:gridCol>
                <a:gridCol w="455613">
                  <a:extLst>
                    <a:ext uri="{9D8B030D-6E8A-4147-A177-3AD203B41FA5}">
                      <a16:colId xmlns:a16="http://schemas.microsoft.com/office/drawing/2014/main" val="20006"/>
                    </a:ext>
                  </a:extLst>
                </a:gridCol>
                <a:gridCol w="487362">
                  <a:extLst>
                    <a:ext uri="{9D8B030D-6E8A-4147-A177-3AD203B41FA5}">
                      <a16:colId xmlns:a16="http://schemas.microsoft.com/office/drawing/2014/main" val="20007"/>
                    </a:ext>
                  </a:extLst>
                </a:gridCol>
                <a:gridCol w="471488">
                  <a:extLst>
                    <a:ext uri="{9D8B030D-6E8A-4147-A177-3AD203B41FA5}">
                      <a16:colId xmlns:a16="http://schemas.microsoft.com/office/drawing/2014/main" val="20008"/>
                    </a:ext>
                  </a:extLst>
                </a:gridCol>
                <a:gridCol w="471487">
                  <a:extLst>
                    <a:ext uri="{9D8B030D-6E8A-4147-A177-3AD203B41FA5}">
                      <a16:colId xmlns:a16="http://schemas.microsoft.com/office/drawing/2014/main" val="20009"/>
                    </a:ext>
                  </a:extLst>
                </a:gridCol>
              </a:tblGrid>
              <a:tr h="3333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663" name="AutoShape 159"/>
          <p:cNvSpPr>
            <a:spLocks/>
          </p:cNvSpPr>
          <p:nvPr/>
        </p:nvSpPr>
        <p:spPr bwMode="auto">
          <a:xfrm rot="-5400000">
            <a:off x="8312150" y="5427663"/>
            <a:ext cx="104775" cy="942975"/>
          </a:xfrm>
          <a:prstGeom prst="rightBrace">
            <a:avLst>
              <a:gd name="adj1" fmla="val 75000"/>
              <a:gd name="adj2" fmla="val 51935"/>
            </a:avLst>
          </a:prstGeom>
          <a:noFill/>
          <a:ln w="12700" cap="sq">
            <a:solidFill>
              <a:schemeClr val="tx1"/>
            </a:solidFill>
            <a:round/>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9314" name="Rectangle 2"/>
          <p:cNvSpPr>
            <a:spLocks noGrp="1" noChangeArrowheads="1"/>
          </p:cNvSpPr>
          <p:nvPr>
            <p:ph type="title"/>
          </p:nvPr>
        </p:nvSpPr>
        <p:spPr/>
        <p:txBody>
          <a:bodyPr/>
          <a:lstStyle/>
          <a:p>
            <a:pPr eaLnBrk="1" hangingPunct="1">
              <a:defRPr/>
            </a:pPr>
            <a:r>
              <a:rPr lang="zh-CN" altLang="en-US" smtClean="0"/>
              <a:t>快速排序要解决的问题</a:t>
            </a:r>
          </a:p>
        </p:txBody>
      </p:sp>
      <p:sp>
        <p:nvSpPr>
          <p:cNvPr id="22531" name="Rectangle 3"/>
          <p:cNvSpPr>
            <a:spLocks noGrp="1" noChangeArrowheads="1"/>
          </p:cNvSpPr>
          <p:nvPr>
            <p:ph type="body" idx="1"/>
          </p:nvPr>
        </p:nvSpPr>
        <p:spPr/>
        <p:txBody>
          <a:bodyPr/>
          <a:lstStyle/>
          <a:p>
            <a:pPr eaLnBrk="1" hangingPunct="1">
              <a:lnSpc>
                <a:spcPct val="115000"/>
              </a:lnSpc>
            </a:pPr>
            <a:r>
              <a:rPr lang="zh-CN" altLang="en-US" smtClean="0"/>
              <a:t>如何选择作为分段基准的元素？</a:t>
            </a:r>
          </a:p>
          <a:p>
            <a:pPr lvl="1" eaLnBrk="1" hangingPunct="1">
              <a:lnSpc>
                <a:spcPct val="115000"/>
              </a:lnSpc>
            </a:pPr>
            <a:r>
              <a:rPr lang="zh-CN" altLang="en-US" smtClean="0"/>
              <a:t>采用第一个元素</a:t>
            </a:r>
          </a:p>
          <a:p>
            <a:pPr lvl="1" eaLnBrk="1" hangingPunct="1">
              <a:lnSpc>
                <a:spcPct val="115000"/>
              </a:lnSpc>
            </a:pPr>
            <a:r>
              <a:rPr lang="zh-CN" altLang="en-US" smtClean="0"/>
              <a:t>选取第一个、中间一个和最后一个中的中间元素</a:t>
            </a:r>
          </a:p>
          <a:p>
            <a:pPr eaLnBrk="1" hangingPunct="1">
              <a:lnSpc>
                <a:spcPct val="115000"/>
              </a:lnSpc>
            </a:pPr>
            <a:r>
              <a:rPr lang="zh-CN" altLang="en-US" smtClean="0"/>
              <a:t>如何分段？考虑空间问题</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1906" name="Rectangle 2"/>
          <p:cNvSpPr>
            <a:spLocks noGrp="1" noChangeArrowheads="1"/>
          </p:cNvSpPr>
          <p:nvPr>
            <p:ph type="title"/>
          </p:nvPr>
        </p:nvSpPr>
        <p:spPr>
          <a:xfrm>
            <a:off x="685800" y="228600"/>
            <a:ext cx="7772400" cy="1143000"/>
          </a:xfrm>
        </p:spPr>
        <p:txBody>
          <a:bodyPr/>
          <a:lstStyle/>
          <a:p>
            <a:pPr eaLnBrk="1" hangingPunct="1">
              <a:defRPr/>
            </a:pPr>
            <a:r>
              <a:rPr lang="zh-CN" altLang="en-US" b="0" smtClean="0">
                <a:latin typeface="Times New Roman" pitchFamily="18" charset="0"/>
              </a:rPr>
              <a:t>回溯法</a:t>
            </a:r>
            <a:r>
              <a:rPr lang="zh-CN" altLang="en-US" b="0" smtClean="0"/>
              <a:t> </a:t>
            </a:r>
          </a:p>
        </p:txBody>
      </p:sp>
      <p:sp>
        <p:nvSpPr>
          <p:cNvPr id="6147" name="Rectangle 3"/>
          <p:cNvSpPr>
            <a:spLocks noGrp="1" noChangeArrowheads="1"/>
          </p:cNvSpPr>
          <p:nvPr>
            <p:ph type="body" idx="1"/>
          </p:nvPr>
        </p:nvSpPr>
        <p:spPr>
          <a:xfrm>
            <a:off x="381000" y="1447800"/>
            <a:ext cx="8305800" cy="5410200"/>
          </a:xfrm>
        </p:spPr>
        <p:txBody>
          <a:bodyPr/>
          <a:lstStyle/>
          <a:p>
            <a:pPr algn="just" eaLnBrk="1" hangingPunct="1"/>
            <a:r>
              <a:rPr lang="zh-CN" altLang="en-US" sz="2800" smtClean="0">
                <a:latin typeface="楷体_GB2312" pitchFamily="49" charset="-122"/>
              </a:rPr>
              <a:t>首先暂时放弃问题规模大小的限制，并将问题的候选解按某种顺序逐一枚举和检验。当发现候选解不可能是解时，就选择下一候选解。如果当前候选解除了不满足规模要求外，满足其他所有要求时，继续扩大当前候选解的规模，并继续试探。如果当前的候选解满足包括问题规模在内的所有要求时，该候选解就是问题的一个解。</a:t>
            </a:r>
          </a:p>
          <a:p>
            <a:pPr algn="just" eaLnBrk="1" hangingPunct="1"/>
            <a:r>
              <a:rPr lang="zh-CN" altLang="en-US" sz="2800" smtClean="0">
                <a:latin typeface="楷体_GB2312" pitchFamily="49" charset="-122"/>
              </a:rPr>
              <a:t>寻找下一候选解的过程称为回溯。</a:t>
            </a:r>
          </a:p>
          <a:p>
            <a:pPr eaLnBrk="1" hangingPunct="1"/>
            <a:r>
              <a:rPr lang="zh-CN" altLang="en-US" sz="2800" smtClean="0">
                <a:latin typeface="楷体_GB2312" pitchFamily="49" charset="-122"/>
              </a:rPr>
              <a:t>扩大当前候选解的规模，并继续试探的过程称为向前试探。</a:t>
            </a:r>
          </a:p>
          <a:p>
            <a:pPr eaLnBrk="1" hangingPunct="1"/>
            <a:r>
              <a:rPr lang="zh-CN" altLang="en-US" sz="2800" smtClean="0">
                <a:latin typeface="楷体_GB2312" pitchFamily="49" charset="-122"/>
              </a:rPr>
              <a:t>分书问题和八皇后都是典型的回溯法问题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0338" name="Rectangle 2"/>
          <p:cNvSpPr>
            <a:spLocks noGrp="1" noChangeArrowheads="1"/>
          </p:cNvSpPr>
          <p:nvPr>
            <p:ph type="title"/>
          </p:nvPr>
        </p:nvSpPr>
        <p:spPr/>
        <p:txBody>
          <a:bodyPr/>
          <a:lstStyle/>
          <a:p>
            <a:pPr eaLnBrk="1" hangingPunct="1">
              <a:defRPr/>
            </a:pPr>
            <a:r>
              <a:rPr lang="zh-CN" altLang="en-US" smtClean="0"/>
              <a:t>快速排序函数</a:t>
            </a:r>
          </a:p>
        </p:txBody>
      </p:sp>
      <p:sp>
        <p:nvSpPr>
          <p:cNvPr id="23555" name="Rectangle 3"/>
          <p:cNvSpPr>
            <a:spLocks noGrp="1" noChangeArrowheads="1"/>
          </p:cNvSpPr>
          <p:nvPr>
            <p:ph type="body" idx="1"/>
          </p:nvPr>
        </p:nvSpPr>
        <p:spPr/>
        <p:txBody>
          <a:bodyPr/>
          <a:lstStyle/>
          <a:p>
            <a:pPr eaLnBrk="1" hangingPunct="1">
              <a:buFont typeface="Wingdings" pitchFamily="2" charset="2"/>
              <a:buNone/>
            </a:pPr>
            <a:r>
              <a:rPr lang="en-US" altLang="zh-CN" smtClean="0"/>
              <a:t>void quicksort(int a[], int low, int high)</a:t>
            </a:r>
          </a:p>
          <a:p>
            <a:pPr eaLnBrk="1" hangingPunct="1">
              <a:buFont typeface="Wingdings" pitchFamily="2" charset="2"/>
              <a:buNone/>
            </a:pPr>
            <a:r>
              <a:rPr lang="en-US" altLang="zh-CN" smtClean="0"/>
              <a:t>{ int mid;</a:t>
            </a:r>
          </a:p>
          <a:p>
            <a:pPr eaLnBrk="1" hangingPunct="1">
              <a:buFont typeface="Wingdings" pitchFamily="2" charset="2"/>
              <a:buNone/>
            </a:pPr>
            <a:r>
              <a:rPr lang="en-US" altLang="zh-CN" smtClean="0"/>
              <a:t>   if (low &gt;= high) return;</a:t>
            </a:r>
          </a:p>
          <a:p>
            <a:pPr eaLnBrk="1" hangingPunct="1">
              <a:buFont typeface="Wingdings" pitchFamily="2" charset="2"/>
              <a:buNone/>
            </a:pPr>
            <a:r>
              <a:rPr lang="en-US" altLang="zh-CN" smtClean="0"/>
              <a:t>   mid = divide(a, low, high);</a:t>
            </a:r>
          </a:p>
          <a:p>
            <a:pPr eaLnBrk="1" hangingPunct="1">
              <a:buFont typeface="Wingdings" pitchFamily="2" charset="2"/>
              <a:buNone/>
            </a:pPr>
            <a:r>
              <a:rPr lang="en-US" altLang="zh-CN" smtClean="0"/>
              <a:t>   quicksort( a, low, mid-1);</a:t>
            </a:r>
          </a:p>
          <a:p>
            <a:pPr eaLnBrk="1" hangingPunct="1">
              <a:buFont typeface="Wingdings" pitchFamily="2" charset="2"/>
              <a:buNone/>
            </a:pPr>
            <a:r>
              <a:rPr lang="en-US" altLang="zh-CN" smtClean="0"/>
              <a:t>   quicksort( a, mid+1, high);</a:t>
            </a:r>
          </a:p>
          <a:p>
            <a:pPr eaLnBrk="1" hangingPunct="1">
              <a:buFont typeface="Wingdings" pitchFamily="2" charset="2"/>
              <a:buNone/>
            </a:pPr>
            <a:r>
              <a:rPr lang="en-US" altLang="zh-CN"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1362" name="Rectangle 2"/>
          <p:cNvSpPr>
            <a:spLocks noGrp="1" noChangeArrowheads="1"/>
          </p:cNvSpPr>
          <p:nvPr>
            <p:ph type="title"/>
          </p:nvPr>
        </p:nvSpPr>
        <p:spPr>
          <a:xfrm>
            <a:off x="711200" y="377825"/>
            <a:ext cx="7772400" cy="1143000"/>
          </a:xfrm>
        </p:spPr>
        <p:txBody>
          <a:bodyPr/>
          <a:lstStyle/>
          <a:p>
            <a:pPr eaLnBrk="1" hangingPunct="1">
              <a:defRPr/>
            </a:pPr>
            <a:r>
              <a:rPr lang="zh-CN" altLang="en-US" smtClean="0"/>
              <a:t>划分过程</a:t>
            </a:r>
          </a:p>
        </p:txBody>
      </p:sp>
      <p:sp>
        <p:nvSpPr>
          <p:cNvPr id="24579" name="Rectangle 3"/>
          <p:cNvSpPr>
            <a:spLocks noGrp="1" noChangeArrowheads="1"/>
          </p:cNvSpPr>
          <p:nvPr>
            <p:ph type="body" idx="1"/>
          </p:nvPr>
        </p:nvSpPr>
        <p:spPr>
          <a:xfrm>
            <a:off x="685800" y="3471863"/>
            <a:ext cx="7772400" cy="2954337"/>
          </a:xfrm>
        </p:spPr>
        <p:txBody>
          <a:bodyPr/>
          <a:lstStyle/>
          <a:p>
            <a:pPr eaLnBrk="1" hangingPunct="1">
              <a:lnSpc>
                <a:spcPct val="120000"/>
              </a:lnSpc>
              <a:spcBef>
                <a:spcPct val="50000"/>
              </a:spcBef>
              <a:buClrTx/>
              <a:buSzTx/>
              <a:buFontTx/>
              <a:buChar char="•"/>
            </a:pPr>
            <a:r>
              <a:rPr lang="zh-CN" altLang="en-US" sz="2400" smtClean="0"/>
              <a:t>从右向左开始检查。如果</a:t>
            </a:r>
            <a:r>
              <a:rPr lang="en-US" altLang="zh-CN" sz="2400" smtClean="0"/>
              <a:t>high</a:t>
            </a:r>
            <a:r>
              <a:rPr lang="zh-CN" altLang="en-US" sz="2400" smtClean="0"/>
              <a:t>的值大于</a:t>
            </a:r>
            <a:r>
              <a:rPr lang="en-US" altLang="zh-CN" sz="2400" smtClean="0"/>
              <a:t>k</a:t>
            </a:r>
            <a:r>
              <a:rPr lang="zh-CN" altLang="en-US" sz="2400" smtClean="0"/>
              <a:t>，</a:t>
            </a:r>
            <a:r>
              <a:rPr lang="en-US" altLang="zh-CN" sz="2400" smtClean="0"/>
              <a:t>high</a:t>
            </a:r>
            <a:r>
              <a:rPr lang="zh-CN" altLang="en-US" sz="2400" smtClean="0"/>
              <a:t>减</a:t>
            </a:r>
            <a:r>
              <a:rPr lang="en-US" altLang="zh-CN" sz="2400" smtClean="0"/>
              <a:t>1</a:t>
            </a:r>
            <a:r>
              <a:rPr lang="zh-CN" altLang="en-US" sz="2400" smtClean="0"/>
              <a:t>，继续往前检查，直到遇到一个小于</a:t>
            </a:r>
            <a:r>
              <a:rPr lang="en-US" altLang="zh-CN" sz="2400" smtClean="0"/>
              <a:t>k</a:t>
            </a:r>
            <a:r>
              <a:rPr lang="zh-CN" altLang="en-US" sz="2400" smtClean="0"/>
              <a:t>的值。</a:t>
            </a:r>
          </a:p>
          <a:p>
            <a:pPr eaLnBrk="1" hangingPunct="1">
              <a:lnSpc>
                <a:spcPct val="120000"/>
              </a:lnSpc>
            </a:pPr>
            <a:r>
              <a:rPr lang="zh-CN" altLang="en-US" sz="2400" smtClean="0"/>
              <a:t>将小于</a:t>
            </a:r>
            <a:r>
              <a:rPr lang="en-US" altLang="zh-CN" sz="2400" smtClean="0"/>
              <a:t>k</a:t>
            </a:r>
            <a:r>
              <a:rPr lang="zh-CN" altLang="en-US" sz="2400" smtClean="0"/>
              <a:t>的这个值放入</a:t>
            </a:r>
            <a:r>
              <a:rPr lang="en-US" altLang="zh-CN" sz="2400" smtClean="0"/>
              <a:t>low</a:t>
            </a:r>
            <a:r>
              <a:rPr lang="zh-CN" altLang="en-US" sz="2400" smtClean="0"/>
              <a:t>的位置。然后从</a:t>
            </a:r>
            <a:r>
              <a:rPr lang="en-US" altLang="zh-CN" sz="2400" smtClean="0"/>
              <a:t>low</a:t>
            </a:r>
            <a:r>
              <a:rPr lang="zh-CN" altLang="en-US" sz="2400" smtClean="0"/>
              <a:t>位置开始从左向右检查，直到遇到一个大于</a:t>
            </a:r>
            <a:r>
              <a:rPr lang="en-US" altLang="zh-CN" sz="2400" smtClean="0"/>
              <a:t>k</a:t>
            </a:r>
            <a:r>
              <a:rPr lang="zh-CN" altLang="en-US" sz="2400" smtClean="0"/>
              <a:t>的值。</a:t>
            </a:r>
          </a:p>
          <a:p>
            <a:pPr eaLnBrk="1" hangingPunct="1">
              <a:lnSpc>
                <a:spcPct val="120000"/>
              </a:lnSpc>
            </a:pPr>
            <a:r>
              <a:rPr lang="zh-CN" altLang="en-US" sz="2400" smtClean="0"/>
              <a:t>将</a:t>
            </a:r>
            <a:r>
              <a:rPr lang="en-US" altLang="zh-CN" sz="2400" smtClean="0"/>
              <a:t>low</a:t>
            </a:r>
            <a:r>
              <a:rPr lang="zh-CN" altLang="en-US" sz="2400" smtClean="0"/>
              <a:t>位置的值放入</a:t>
            </a:r>
            <a:r>
              <a:rPr lang="en-US" altLang="zh-CN" sz="2400" smtClean="0"/>
              <a:t>high</a:t>
            </a:r>
            <a:r>
              <a:rPr lang="zh-CN" altLang="en-US" sz="2400" smtClean="0"/>
              <a:t>位置，重复第一步，直到</a:t>
            </a:r>
            <a:r>
              <a:rPr lang="en-US" altLang="zh-CN" sz="2400" smtClean="0"/>
              <a:t>low</a:t>
            </a:r>
            <a:r>
              <a:rPr lang="zh-CN" altLang="en-US" sz="2400" smtClean="0"/>
              <a:t>和</a:t>
            </a:r>
            <a:r>
              <a:rPr lang="en-US" altLang="zh-CN" sz="2400" smtClean="0"/>
              <a:t>high</a:t>
            </a:r>
            <a:r>
              <a:rPr lang="zh-CN" altLang="en-US" sz="2400" smtClean="0"/>
              <a:t>重叠。将</a:t>
            </a:r>
            <a:r>
              <a:rPr lang="en-US" altLang="zh-CN" sz="2400" smtClean="0"/>
              <a:t>k</a:t>
            </a:r>
            <a:r>
              <a:rPr lang="zh-CN" altLang="en-US" sz="2400" smtClean="0"/>
              <a:t>放入此位置。</a:t>
            </a:r>
          </a:p>
        </p:txBody>
      </p:sp>
      <p:graphicFrame>
        <p:nvGraphicFramePr>
          <p:cNvPr id="2831364" name="Group 4"/>
          <p:cNvGraphicFramePr>
            <a:graphicFrameLocks noGrp="1"/>
          </p:cNvGraphicFramePr>
          <p:nvPr/>
        </p:nvGraphicFramePr>
        <p:xfrm>
          <a:off x="711200" y="2641600"/>
          <a:ext cx="4530725" cy="396240"/>
        </p:xfrm>
        <a:graphic>
          <a:graphicData uri="http://schemas.openxmlformats.org/drawingml/2006/table">
            <a:tbl>
              <a:tblPr/>
              <a:tblGrid>
                <a:gridCol w="452438">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454025">
                  <a:extLst>
                    <a:ext uri="{9D8B030D-6E8A-4147-A177-3AD203B41FA5}">
                      <a16:colId xmlns:a16="http://schemas.microsoft.com/office/drawing/2014/main" val="20003"/>
                    </a:ext>
                  </a:extLst>
                </a:gridCol>
                <a:gridCol w="452438">
                  <a:extLst>
                    <a:ext uri="{9D8B030D-6E8A-4147-A177-3AD203B41FA5}">
                      <a16:colId xmlns:a16="http://schemas.microsoft.com/office/drawing/2014/main" val="20004"/>
                    </a:ext>
                  </a:extLst>
                </a:gridCol>
                <a:gridCol w="452437">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68313">
                  <a:extLst>
                    <a:ext uri="{9D8B030D-6E8A-4147-A177-3AD203B41FA5}">
                      <a16:colId xmlns:a16="http://schemas.microsoft.com/office/drawing/2014/main" val="20007"/>
                    </a:ext>
                  </a:extLst>
                </a:gridCol>
                <a:gridCol w="454025">
                  <a:extLst>
                    <a:ext uri="{9D8B030D-6E8A-4147-A177-3AD203B41FA5}">
                      <a16:colId xmlns:a16="http://schemas.microsoft.com/office/drawing/2014/main" val="20008"/>
                    </a:ext>
                  </a:extLst>
                </a:gridCol>
                <a:gridCol w="452437">
                  <a:extLst>
                    <a:ext uri="{9D8B030D-6E8A-4147-A177-3AD203B41FA5}">
                      <a16:colId xmlns:a16="http://schemas.microsoft.com/office/drawing/2014/main" val="20009"/>
                    </a:ext>
                  </a:extLst>
                </a:gridCol>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604" name="Line 28"/>
          <p:cNvSpPr>
            <a:spLocks noChangeShapeType="1"/>
          </p:cNvSpPr>
          <p:nvPr/>
        </p:nvSpPr>
        <p:spPr bwMode="auto">
          <a:xfrm>
            <a:off x="858838" y="2128838"/>
            <a:ext cx="0" cy="512762"/>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4605" name="Line 29"/>
          <p:cNvSpPr>
            <a:spLocks noChangeShapeType="1"/>
          </p:cNvSpPr>
          <p:nvPr/>
        </p:nvSpPr>
        <p:spPr bwMode="auto">
          <a:xfrm>
            <a:off x="4979988" y="2128838"/>
            <a:ext cx="0" cy="512762"/>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4606" name="Text Box 30"/>
          <p:cNvSpPr txBox="1">
            <a:spLocks noChangeArrowheads="1"/>
          </p:cNvSpPr>
          <p:nvPr/>
        </p:nvSpPr>
        <p:spPr bwMode="auto">
          <a:xfrm>
            <a:off x="479425" y="1752600"/>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low</a:t>
            </a:r>
          </a:p>
        </p:txBody>
      </p:sp>
      <p:sp>
        <p:nvSpPr>
          <p:cNvPr id="24607" name="Text Box 31"/>
          <p:cNvSpPr txBox="1">
            <a:spLocks noChangeArrowheads="1"/>
          </p:cNvSpPr>
          <p:nvPr/>
        </p:nvSpPr>
        <p:spPr bwMode="auto">
          <a:xfrm>
            <a:off x="4483100" y="1731963"/>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high</a:t>
            </a:r>
          </a:p>
        </p:txBody>
      </p:sp>
      <p:sp>
        <p:nvSpPr>
          <p:cNvPr id="24608" name="Text Box 32"/>
          <p:cNvSpPr txBox="1">
            <a:spLocks noChangeArrowheads="1"/>
          </p:cNvSpPr>
          <p:nvPr/>
        </p:nvSpPr>
        <p:spPr bwMode="auto">
          <a:xfrm>
            <a:off x="6315075" y="2641600"/>
            <a:ext cx="1482725" cy="519113"/>
          </a:xfrm>
          <a:prstGeom prst="rect">
            <a:avLst/>
          </a:prstGeom>
          <a:noFill/>
          <a:ln w="12700" cap="sq" algn="ctr">
            <a:noFill/>
            <a:miter lim="800000"/>
            <a:headEnd type="none" w="sm" len="sm"/>
            <a:tailEnd type="none" w="sm" len="sm"/>
          </a:ln>
        </p:spPr>
        <p:txBody>
          <a:bodyPr>
            <a:spAutoFit/>
          </a:bodyPr>
          <a:lstStyle/>
          <a:p>
            <a:pPr algn="ctr">
              <a:spcBef>
                <a:spcPct val="50000"/>
              </a:spcBef>
            </a:pPr>
            <a:endParaRPr lang="zh-CN" altLang="zh-CN" b="1"/>
          </a:p>
        </p:txBody>
      </p:sp>
      <p:sp>
        <p:nvSpPr>
          <p:cNvPr id="24609" name="Text Box 33"/>
          <p:cNvSpPr txBox="1">
            <a:spLocks noChangeArrowheads="1"/>
          </p:cNvSpPr>
          <p:nvPr/>
        </p:nvSpPr>
        <p:spPr bwMode="auto">
          <a:xfrm>
            <a:off x="5894388" y="2428875"/>
            <a:ext cx="2236787" cy="519113"/>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b="1"/>
              <a:t>K=5</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2386" name="Group 2"/>
          <p:cNvGraphicFramePr>
            <a:graphicFrameLocks noGrp="1"/>
          </p:cNvGraphicFramePr>
          <p:nvPr/>
        </p:nvGraphicFramePr>
        <p:xfrm>
          <a:off x="1371600" y="1103313"/>
          <a:ext cx="4530725" cy="396240"/>
        </p:xfrm>
        <a:graphic>
          <a:graphicData uri="http://schemas.openxmlformats.org/drawingml/2006/table">
            <a:tbl>
              <a:tblPr/>
              <a:tblGrid>
                <a:gridCol w="452438">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454025">
                  <a:extLst>
                    <a:ext uri="{9D8B030D-6E8A-4147-A177-3AD203B41FA5}">
                      <a16:colId xmlns:a16="http://schemas.microsoft.com/office/drawing/2014/main" val="20003"/>
                    </a:ext>
                  </a:extLst>
                </a:gridCol>
                <a:gridCol w="452438">
                  <a:extLst>
                    <a:ext uri="{9D8B030D-6E8A-4147-A177-3AD203B41FA5}">
                      <a16:colId xmlns:a16="http://schemas.microsoft.com/office/drawing/2014/main" val="20004"/>
                    </a:ext>
                  </a:extLst>
                </a:gridCol>
                <a:gridCol w="452437">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68313">
                  <a:extLst>
                    <a:ext uri="{9D8B030D-6E8A-4147-A177-3AD203B41FA5}">
                      <a16:colId xmlns:a16="http://schemas.microsoft.com/office/drawing/2014/main" val="20007"/>
                    </a:ext>
                  </a:extLst>
                </a:gridCol>
                <a:gridCol w="454025">
                  <a:extLst>
                    <a:ext uri="{9D8B030D-6E8A-4147-A177-3AD203B41FA5}">
                      <a16:colId xmlns:a16="http://schemas.microsoft.com/office/drawing/2014/main" val="20008"/>
                    </a:ext>
                  </a:extLst>
                </a:gridCol>
                <a:gridCol w="452437">
                  <a:extLst>
                    <a:ext uri="{9D8B030D-6E8A-4147-A177-3AD203B41FA5}">
                      <a16:colId xmlns:a16="http://schemas.microsoft.com/office/drawing/2014/main" val="20009"/>
                    </a:ext>
                  </a:extLst>
                </a:gridCol>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26" name="Line 26"/>
          <p:cNvSpPr>
            <a:spLocks noChangeShapeType="1"/>
          </p:cNvSpPr>
          <p:nvPr/>
        </p:nvSpPr>
        <p:spPr bwMode="auto">
          <a:xfrm>
            <a:off x="1519238" y="590550"/>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5627" name="Line 27"/>
          <p:cNvSpPr>
            <a:spLocks noChangeShapeType="1"/>
          </p:cNvSpPr>
          <p:nvPr/>
        </p:nvSpPr>
        <p:spPr bwMode="auto">
          <a:xfrm>
            <a:off x="5640388" y="590550"/>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5628" name="Text Box 28"/>
          <p:cNvSpPr txBox="1">
            <a:spLocks noChangeArrowheads="1"/>
          </p:cNvSpPr>
          <p:nvPr/>
        </p:nvSpPr>
        <p:spPr bwMode="auto">
          <a:xfrm>
            <a:off x="1139825" y="214313"/>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low</a:t>
            </a:r>
          </a:p>
        </p:txBody>
      </p:sp>
      <p:sp>
        <p:nvSpPr>
          <p:cNvPr id="25629" name="Text Box 29"/>
          <p:cNvSpPr txBox="1">
            <a:spLocks noChangeArrowheads="1"/>
          </p:cNvSpPr>
          <p:nvPr/>
        </p:nvSpPr>
        <p:spPr bwMode="auto">
          <a:xfrm>
            <a:off x="5143500" y="193675"/>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high</a:t>
            </a:r>
          </a:p>
        </p:txBody>
      </p:sp>
      <p:sp>
        <p:nvSpPr>
          <p:cNvPr id="25630" name="Text Box 30"/>
          <p:cNvSpPr txBox="1">
            <a:spLocks noChangeArrowheads="1"/>
          </p:cNvSpPr>
          <p:nvPr/>
        </p:nvSpPr>
        <p:spPr bwMode="auto">
          <a:xfrm>
            <a:off x="6530975" y="1662113"/>
            <a:ext cx="1482725" cy="519112"/>
          </a:xfrm>
          <a:prstGeom prst="rect">
            <a:avLst/>
          </a:prstGeom>
          <a:noFill/>
          <a:ln w="12700" cap="sq" algn="ctr">
            <a:noFill/>
            <a:miter lim="800000"/>
            <a:headEnd type="none" w="sm" len="sm"/>
            <a:tailEnd type="none" w="sm" len="sm"/>
          </a:ln>
        </p:spPr>
        <p:txBody>
          <a:bodyPr>
            <a:spAutoFit/>
          </a:bodyPr>
          <a:lstStyle/>
          <a:p>
            <a:pPr algn="ctr">
              <a:spcBef>
                <a:spcPct val="50000"/>
              </a:spcBef>
            </a:pPr>
            <a:endParaRPr lang="zh-CN" altLang="zh-CN" b="1"/>
          </a:p>
        </p:txBody>
      </p:sp>
      <p:sp>
        <p:nvSpPr>
          <p:cNvPr id="25631" name="Text Box 31"/>
          <p:cNvSpPr txBox="1">
            <a:spLocks noChangeArrowheads="1"/>
          </p:cNvSpPr>
          <p:nvPr/>
        </p:nvSpPr>
        <p:spPr bwMode="auto">
          <a:xfrm>
            <a:off x="6110288" y="1449388"/>
            <a:ext cx="2236787" cy="519112"/>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b="1"/>
              <a:t>K=5</a:t>
            </a:r>
          </a:p>
        </p:txBody>
      </p:sp>
      <p:graphicFrame>
        <p:nvGraphicFramePr>
          <p:cNvPr id="2832416" name="Group 32"/>
          <p:cNvGraphicFramePr>
            <a:graphicFrameLocks noGrp="1"/>
          </p:cNvGraphicFramePr>
          <p:nvPr/>
        </p:nvGraphicFramePr>
        <p:xfrm>
          <a:off x="1346200" y="2509838"/>
          <a:ext cx="4530725" cy="396240"/>
        </p:xfrm>
        <a:graphic>
          <a:graphicData uri="http://schemas.openxmlformats.org/drawingml/2006/table">
            <a:tbl>
              <a:tblPr/>
              <a:tblGrid>
                <a:gridCol w="452438">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452437">
                  <a:extLst>
                    <a:ext uri="{9D8B030D-6E8A-4147-A177-3AD203B41FA5}">
                      <a16:colId xmlns:a16="http://schemas.microsoft.com/office/drawing/2014/main" val="20002"/>
                    </a:ext>
                  </a:extLst>
                </a:gridCol>
                <a:gridCol w="454025">
                  <a:extLst>
                    <a:ext uri="{9D8B030D-6E8A-4147-A177-3AD203B41FA5}">
                      <a16:colId xmlns:a16="http://schemas.microsoft.com/office/drawing/2014/main" val="20003"/>
                    </a:ext>
                  </a:extLst>
                </a:gridCol>
                <a:gridCol w="452438">
                  <a:extLst>
                    <a:ext uri="{9D8B030D-6E8A-4147-A177-3AD203B41FA5}">
                      <a16:colId xmlns:a16="http://schemas.microsoft.com/office/drawing/2014/main" val="20004"/>
                    </a:ext>
                  </a:extLst>
                </a:gridCol>
                <a:gridCol w="452437">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68313">
                  <a:extLst>
                    <a:ext uri="{9D8B030D-6E8A-4147-A177-3AD203B41FA5}">
                      <a16:colId xmlns:a16="http://schemas.microsoft.com/office/drawing/2014/main" val="20007"/>
                    </a:ext>
                  </a:extLst>
                </a:gridCol>
                <a:gridCol w="454025">
                  <a:extLst>
                    <a:ext uri="{9D8B030D-6E8A-4147-A177-3AD203B41FA5}">
                      <a16:colId xmlns:a16="http://schemas.microsoft.com/office/drawing/2014/main" val="20008"/>
                    </a:ext>
                  </a:extLst>
                </a:gridCol>
                <a:gridCol w="452437">
                  <a:extLst>
                    <a:ext uri="{9D8B030D-6E8A-4147-A177-3AD203B41FA5}">
                      <a16:colId xmlns:a16="http://schemas.microsoft.com/office/drawing/2014/main" val="20009"/>
                    </a:ext>
                  </a:extLst>
                </a:gridCol>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56" name="Line 56"/>
          <p:cNvSpPr>
            <a:spLocks noChangeShapeType="1"/>
          </p:cNvSpPr>
          <p:nvPr/>
        </p:nvSpPr>
        <p:spPr bwMode="auto">
          <a:xfrm>
            <a:off x="1493838" y="1997075"/>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5657" name="Line 57"/>
          <p:cNvSpPr>
            <a:spLocks noChangeShapeType="1"/>
          </p:cNvSpPr>
          <p:nvPr/>
        </p:nvSpPr>
        <p:spPr bwMode="auto">
          <a:xfrm>
            <a:off x="4240213" y="2017713"/>
            <a:ext cx="0" cy="512762"/>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5658" name="Text Box 58"/>
          <p:cNvSpPr txBox="1">
            <a:spLocks noChangeArrowheads="1"/>
          </p:cNvSpPr>
          <p:nvPr/>
        </p:nvSpPr>
        <p:spPr bwMode="auto">
          <a:xfrm>
            <a:off x="1114425" y="1620838"/>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low</a:t>
            </a:r>
          </a:p>
        </p:txBody>
      </p:sp>
      <p:sp>
        <p:nvSpPr>
          <p:cNvPr id="25659" name="Text Box 59"/>
          <p:cNvSpPr txBox="1">
            <a:spLocks noChangeArrowheads="1"/>
          </p:cNvSpPr>
          <p:nvPr/>
        </p:nvSpPr>
        <p:spPr bwMode="auto">
          <a:xfrm>
            <a:off x="3743325" y="1620838"/>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high</a:t>
            </a:r>
          </a:p>
        </p:txBody>
      </p:sp>
      <p:graphicFrame>
        <p:nvGraphicFramePr>
          <p:cNvPr id="2832444" name="Group 60"/>
          <p:cNvGraphicFramePr>
            <a:graphicFrameLocks noGrp="1"/>
          </p:cNvGraphicFramePr>
          <p:nvPr/>
        </p:nvGraphicFramePr>
        <p:xfrm>
          <a:off x="1404938" y="3827463"/>
          <a:ext cx="4530725" cy="396240"/>
        </p:xfrm>
        <a:graphic>
          <a:graphicData uri="http://schemas.openxmlformats.org/drawingml/2006/table">
            <a:tbl>
              <a:tblPr/>
              <a:tblGrid>
                <a:gridCol w="452437">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452438">
                  <a:extLst>
                    <a:ext uri="{9D8B030D-6E8A-4147-A177-3AD203B41FA5}">
                      <a16:colId xmlns:a16="http://schemas.microsoft.com/office/drawing/2014/main" val="20002"/>
                    </a:ext>
                  </a:extLst>
                </a:gridCol>
                <a:gridCol w="454025">
                  <a:extLst>
                    <a:ext uri="{9D8B030D-6E8A-4147-A177-3AD203B41FA5}">
                      <a16:colId xmlns:a16="http://schemas.microsoft.com/office/drawing/2014/main" val="20003"/>
                    </a:ext>
                  </a:extLst>
                </a:gridCol>
                <a:gridCol w="452437">
                  <a:extLst>
                    <a:ext uri="{9D8B030D-6E8A-4147-A177-3AD203B41FA5}">
                      <a16:colId xmlns:a16="http://schemas.microsoft.com/office/drawing/2014/main" val="20004"/>
                    </a:ext>
                  </a:extLst>
                </a:gridCol>
                <a:gridCol w="452438">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68312">
                  <a:extLst>
                    <a:ext uri="{9D8B030D-6E8A-4147-A177-3AD203B41FA5}">
                      <a16:colId xmlns:a16="http://schemas.microsoft.com/office/drawing/2014/main" val="20007"/>
                    </a:ext>
                  </a:extLst>
                </a:gridCol>
                <a:gridCol w="454025">
                  <a:extLst>
                    <a:ext uri="{9D8B030D-6E8A-4147-A177-3AD203B41FA5}">
                      <a16:colId xmlns:a16="http://schemas.microsoft.com/office/drawing/2014/main" val="20008"/>
                    </a:ext>
                  </a:extLst>
                </a:gridCol>
                <a:gridCol w="452438">
                  <a:extLst>
                    <a:ext uri="{9D8B030D-6E8A-4147-A177-3AD203B41FA5}">
                      <a16:colId xmlns:a16="http://schemas.microsoft.com/office/drawing/2014/main" val="20009"/>
                    </a:ext>
                  </a:extLst>
                </a:gridCol>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84" name="Line 84"/>
          <p:cNvSpPr>
            <a:spLocks noChangeShapeType="1"/>
          </p:cNvSpPr>
          <p:nvPr/>
        </p:nvSpPr>
        <p:spPr bwMode="auto">
          <a:xfrm>
            <a:off x="1552575" y="3314700"/>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5685" name="Line 85"/>
          <p:cNvSpPr>
            <a:spLocks noChangeShapeType="1"/>
          </p:cNvSpPr>
          <p:nvPr/>
        </p:nvSpPr>
        <p:spPr bwMode="auto">
          <a:xfrm>
            <a:off x="4298950" y="3335338"/>
            <a:ext cx="0" cy="512762"/>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5686" name="Text Box 86"/>
          <p:cNvSpPr txBox="1">
            <a:spLocks noChangeArrowheads="1"/>
          </p:cNvSpPr>
          <p:nvPr/>
        </p:nvSpPr>
        <p:spPr bwMode="auto">
          <a:xfrm>
            <a:off x="1173163" y="2938463"/>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low</a:t>
            </a:r>
          </a:p>
        </p:txBody>
      </p:sp>
      <p:sp>
        <p:nvSpPr>
          <p:cNvPr id="25687" name="Text Box 87"/>
          <p:cNvSpPr txBox="1">
            <a:spLocks noChangeArrowheads="1"/>
          </p:cNvSpPr>
          <p:nvPr/>
        </p:nvSpPr>
        <p:spPr bwMode="auto">
          <a:xfrm>
            <a:off x="3802063" y="2938463"/>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high</a:t>
            </a:r>
          </a:p>
        </p:txBody>
      </p:sp>
      <p:graphicFrame>
        <p:nvGraphicFramePr>
          <p:cNvPr id="2832472" name="Group 88"/>
          <p:cNvGraphicFramePr>
            <a:graphicFrameLocks noGrp="1"/>
          </p:cNvGraphicFramePr>
          <p:nvPr/>
        </p:nvGraphicFramePr>
        <p:xfrm>
          <a:off x="1338263" y="5137150"/>
          <a:ext cx="4530725" cy="396240"/>
        </p:xfrm>
        <a:graphic>
          <a:graphicData uri="http://schemas.openxmlformats.org/drawingml/2006/table">
            <a:tbl>
              <a:tblPr/>
              <a:tblGrid>
                <a:gridCol w="452437">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452438">
                  <a:extLst>
                    <a:ext uri="{9D8B030D-6E8A-4147-A177-3AD203B41FA5}">
                      <a16:colId xmlns:a16="http://schemas.microsoft.com/office/drawing/2014/main" val="20002"/>
                    </a:ext>
                  </a:extLst>
                </a:gridCol>
                <a:gridCol w="454025">
                  <a:extLst>
                    <a:ext uri="{9D8B030D-6E8A-4147-A177-3AD203B41FA5}">
                      <a16:colId xmlns:a16="http://schemas.microsoft.com/office/drawing/2014/main" val="20003"/>
                    </a:ext>
                  </a:extLst>
                </a:gridCol>
                <a:gridCol w="452437">
                  <a:extLst>
                    <a:ext uri="{9D8B030D-6E8A-4147-A177-3AD203B41FA5}">
                      <a16:colId xmlns:a16="http://schemas.microsoft.com/office/drawing/2014/main" val="20004"/>
                    </a:ext>
                  </a:extLst>
                </a:gridCol>
                <a:gridCol w="452438">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68312">
                  <a:extLst>
                    <a:ext uri="{9D8B030D-6E8A-4147-A177-3AD203B41FA5}">
                      <a16:colId xmlns:a16="http://schemas.microsoft.com/office/drawing/2014/main" val="20007"/>
                    </a:ext>
                  </a:extLst>
                </a:gridCol>
                <a:gridCol w="454025">
                  <a:extLst>
                    <a:ext uri="{9D8B030D-6E8A-4147-A177-3AD203B41FA5}">
                      <a16:colId xmlns:a16="http://schemas.microsoft.com/office/drawing/2014/main" val="20008"/>
                    </a:ext>
                  </a:extLst>
                </a:gridCol>
                <a:gridCol w="452438">
                  <a:extLst>
                    <a:ext uri="{9D8B030D-6E8A-4147-A177-3AD203B41FA5}">
                      <a16:colId xmlns:a16="http://schemas.microsoft.com/office/drawing/2014/main" val="20009"/>
                    </a:ext>
                  </a:extLst>
                </a:gridCol>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712" name="Line 112"/>
          <p:cNvSpPr>
            <a:spLocks noChangeShapeType="1"/>
          </p:cNvSpPr>
          <p:nvPr/>
        </p:nvSpPr>
        <p:spPr bwMode="auto">
          <a:xfrm>
            <a:off x="2038350" y="4624388"/>
            <a:ext cx="0" cy="512762"/>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5713" name="Line 113"/>
          <p:cNvSpPr>
            <a:spLocks noChangeShapeType="1"/>
          </p:cNvSpPr>
          <p:nvPr/>
        </p:nvSpPr>
        <p:spPr bwMode="auto">
          <a:xfrm>
            <a:off x="4232275" y="4645025"/>
            <a:ext cx="0" cy="512763"/>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5714" name="Text Box 114"/>
          <p:cNvSpPr txBox="1">
            <a:spLocks noChangeArrowheads="1"/>
          </p:cNvSpPr>
          <p:nvPr/>
        </p:nvSpPr>
        <p:spPr bwMode="auto">
          <a:xfrm>
            <a:off x="1658938" y="4248150"/>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low</a:t>
            </a:r>
          </a:p>
        </p:txBody>
      </p:sp>
      <p:sp>
        <p:nvSpPr>
          <p:cNvPr id="25715" name="Text Box 115"/>
          <p:cNvSpPr txBox="1">
            <a:spLocks noChangeArrowheads="1"/>
          </p:cNvSpPr>
          <p:nvPr/>
        </p:nvSpPr>
        <p:spPr bwMode="auto">
          <a:xfrm>
            <a:off x="3735388" y="4248150"/>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high</a:t>
            </a:r>
          </a:p>
        </p:txBody>
      </p:sp>
      <p:graphicFrame>
        <p:nvGraphicFramePr>
          <p:cNvPr id="2832500" name="Group 116"/>
          <p:cNvGraphicFramePr>
            <a:graphicFrameLocks noGrp="1"/>
          </p:cNvGraphicFramePr>
          <p:nvPr/>
        </p:nvGraphicFramePr>
        <p:xfrm>
          <a:off x="1519238" y="6376988"/>
          <a:ext cx="4530725" cy="396240"/>
        </p:xfrm>
        <a:graphic>
          <a:graphicData uri="http://schemas.openxmlformats.org/drawingml/2006/table">
            <a:tbl>
              <a:tblPr/>
              <a:tblGrid>
                <a:gridCol w="452437">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452438">
                  <a:extLst>
                    <a:ext uri="{9D8B030D-6E8A-4147-A177-3AD203B41FA5}">
                      <a16:colId xmlns:a16="http://schemas.microsoft.com/office/drawing/2014/main" val="20002"/>
                    </a:ext>
                  </a:extLst>
                </a:gridCol>
                <a:gridCol w="454025">
                  <a:extLst>
                    <a:ext uri="{9D8B030D-6E8A-4147-A177-3AD203B41FA5}">
                      <a16:colId xmlns:a16="http://schemas.microsoft.com/office/drawing/2014/main" val="20003"/>
                    </a:ext>
                  </a:extLst>
                </a:gridCol>
                <a:gridCol w="452437">
                  <a:extLst>
                    <a:ext uri="{9D8B030D-6E8A-4147-A177-3AD203B41FA5}">
                      <a16:colId xmlns:a16="http://schemas.microsoft.com/office/drawing/2014/main" val="20004"/>
                    </a:ext>
                  </a:extLst>
                </a:gridCol>
                <a:gridCol w="452438">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68312">
                  <a:extLst>
                    <a:ext uri="{9D8B030D-6E8A-4147-A177-3AD203B41FA5}">
                      <a16:colId xmlns:a16="http://schemas.microsoft.com/office/drawing/2014/main" val="20007"/>
                    </a:ext>
                  </a:extLst>
                </a:gridCol>
                <a:gridCol w="454025">
                  <a:extLst>
                    <a:ext uri="{9D8B030D-6E8A-4147-A177-3AD203B41FA5}">
                      <a16:colId xmlns:a16="http://schemas.microsoft.com/office/drawing/2014/main" val="20008"/>
                    </a:ext>
                  </a:extLst>
                </a:gridCol>
                <a:gridCol w="452438">
                  <a:extLst>
                    <a:ext uri="{9D8B030D-6E8A-4147-A177-3AD203B41FA5}">
                      <a16:colId xmlns:a16="http://schemas.microsoft.com/office/drawing/2014/main" val="20009"/>
                    </a:ext>
                  </a:extLst>
                </a:gridCol>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0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740" name="Line 140"/>
          <p:cNvSpPr>
            <a:spLocks noChangeShapeType="1"/>
          </p:cNvSpPr>
          <p:nvPr/>
        </p:nvSpPr>
        <p:spPr bwMode="auto">
          <a:xfrm>
            <a:off x="4067175" y="5884863"/>
            <a:ext cx="0" cy="512762"/>
          </a:xfrm>
          <a:prstGeom prst="line">
            <a:avLst/>
          </a:prstGeom>
          <a:noFill/>
          <a:ln w="28575" cap="sq">
            <a:solidFill>
              <a:schemeClr val="tx1"/>
            </a:solidFill>
            <a:round/>
            <a:headEnd type="none" w="sm" len="sm"/>
            <a:tailEnd type="triangle" w="med" len="med"/>
          </a:ln>
        </p:spPr>
        <p:txBody>
          <a:bodyPr wrap="none" anchor="ctr"/>
          <a:lstStyle/>
          <a:p>
            <a:endParaRPr lang="zh-CN" altLang="en-US"/>
          </a:p>
        </p:txBody>
      </p:sp>
      <p:sp>
        <p:nvSpPr>
          <p:cNvPr id="25741" name="Text Box 141"/>
          <p:cNvSpPr txBox="1">
            <a:spLocks noChangeArrowheads="1"/>
          </p:cNvSpPr>
          <p:nvPr/>
        </p:nvSpPr>
        <p:spPr bwMode="auto">
          <a:xfrm>
            <a:off x="3473450" y="5686425"/>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low</a:t>
            </a:r>
          </a:p>
        </p:txBody>
      </p:sp>
      <p:sp>
        <p:nvSpPr>
          <p:cNvPr id="25742" name="Text Box 142"/>
          <p:cNvSpPr txBox="1">
            <a:spLocks noChangeArrowheads="1"/>
          </p:cNvSpPr>
          <p:nvPr/>
        </p:nvSpPr>
        <p:spPr bwMode="auto">
          <a:xfrm>
            <a:off x="3916363" y="5487988"/>
            <a:ext cx="758825"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en-US" altLang="zh-CN" sz="2000" b="1"/>
              <a:t>high</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3410" name="Rectangle 2"/>
          <p:cNvSpPr>
            <a:spLocks noGrp="1" noChangeArrowheads="1"/>
          </p:cNvSpPr>
          <p:nvPr>
            <p:ph type="title"/>
          </p:nvPr>
        </p:nvSpPr>
        <p:spPr>
          <a:xfrm>
            <a:off x="685800" y="336550"/>
            <a:ext cx="7772400" cy="1143000"/>
          </a:xfrm>
        </p:spPr>
        <p:txBody>
          <a:bodyPr/>
          <a:lstStyle/>
          <a:p>
            <a:pPr eaLnBrk="1" hangingPunct="1">
              <a:defRPr/>
            </a:pPr>
            <a:r>
              <a:rPr lang="en-US" altLang="zh-CN" smtClean="0"/>
              <a:t>Divide</a:t>
            </a:r>
            <a:r>
              <a:rPr lang="zh-CN" altLang="en-US" smtClean="0"/>
              <a:t>函数</a:t>
            </a:r>
          </a:p>
        </p:txBody>
      </p:sp>
      <p:sp>
        <p:nvSpPr>
          <p:cNvPr id="26627" name="Rectangle 3"/>
          <p:cNvSpPr>
            <a:spLocks noGrp="1" noChangeArrowheads="1"/>
          </p:cNvSpPr>
          <p:nvPr>
            <p:ph type="body" idx="1"/>
          </p:nvPr>
        </p:nvSpPr>
        <p:spPr>
          <a:xfrm>
            <a:off x="685800" y="1752600"/>
            <a:ext cx="8102600" cy="5105400"/>
          </a:xfrm>
        </p:spPr>
        <p:txBody>
          <a:bodyPr/>
          <a:lstStyle/>
          <a:p>
            <a:pPr eaLnBrk="1" hangingPunct="1">
              <a:lnSpc>
                <a:spcPct val="90000"/>
              </a:lnSpc>
              <a:buFont typeface="Wingdings" pitchFamily="2" charset="2"/>
              <a:buNone/>
            </a:pPr>
            <a:r>
              <a:rPr lang="en-US" altLang="zh-CN" sz="2800" smtClean="0"/>
              <a:t>int divide( int a[], int low, int high)</a:t>
            </a:r>
          </a:p>
          <a:p>
            <a:pPr eaLnBrk="1" hangingPunct="1">
              <a:lnSpc>
                <a:spcPct val="90000"/>
              </a:lnSpc>
              <a:buFont typeface="Wingdings" pitchFamily="2" charset="2"/>
              <a:buNone/>
            </a:pPr>
            <a:r>
              <a:rPr lang="en-US" altLang="zh-CN" sz="2800" smtClean="0"/>
              <a:t>{ int k = a[low];</a:t>
            </a:r>
          </a:p>
          <a:p>
            <a:pPr eaLnBrk="1" hangingPunct="1">
              <a:lnSpc>
                <a:spcPct val="90000"/>
              </a:lnSpc>
              <a:buFont typeface="Wingdings" pitchFamily="2" charset="2"/>
              <a:buNone/>
            </a:pPr>
            <a:r>
              <a:rPr lang="en-US" altLang="zh-CN" sz="2800" smtClean="0"/>
              <a:t>   do  { while (low&lt;high &amp;&amp; a[high]&gt;=k) - -high;</a:t>
            </a:r>
          </a:p>
          <a:p>
            <a:pPr eaLnBrk="1" hangingPunct="1">
              <a:lnSpc>
                <a:spcPct val="90000"/>
              </a:lnSpc>
              <a:buFont typeface="Wingdings" pitchFamily="2" charset="2"/>
              <a:buNone/>
            </a:pPr>
            <a:r>
              <a:rPr lang="en-US" altLang="zh-CN" sz="2800" smtClean="0"/>
              <a:t>            if (low &lt; high) { a[low] = a[high]; ++low;}</a:t>
            </a:r>
          </a:p>
          <a:p>
            <a:pPr eaLnBrk="1" hangingPunct="1">
              <a:lnSpc>
                <a:spcPct val="90000"/>
              </a:lnSpc>
              <a:buFont typeface="Wingdings" pitchFamily="2" charset="2"/>
              <a:buNone/>
            </a:pPr>
            <a:r>
              <a:rPr lang="en-US" altLang="zh-CN" sz="2800" smtClean="0"/>
              <a:t>            while (low &lt; high &amp;&amp; a[low] &lt;=k) ++low;</a:t>
            </a:r>
          </a:p>
          <a:p>
            <a:pPr eaLnBrk="1" hangingPunct="1">
              <a:lnSpc>
                <a:spcPct val="90000"/>
              </a:lnSpc>
              <a:buFont typeface="Wingdings" pitchFamily="2" charset="2"/>
              <a:buNone/>
            </a:pPr>
            <a:r>
              <a:rPr lang="en-US" altLang="zh-CN" sz="2800" smtClean="0"/>
              <a:t>            if (low &lt; high)  {a[high] = a[low]; - -high;}</a:t>
            </a:r>
          </a:p>
          <a:p>
            <a:pPr eaLnBrk="1" hangingPunct="1">
              <a:lnSpc>
                <a:spcPct val="90000"/>
              </a:lnSpc>
              <a:buFont typeface="Wingdings" pitchFamily="2" charset="2"/>
              <a:buNone/>
            </a:pPr>
            <a:r>
              <a:rPr lang="en-US" altLang="zh-CN" sz="2800" smtClean="0"/>
              <a:t>         } while (low != high);</a:t>
            </a:r>
          </a:p>
          <a:p>
            <a:pPr eaLnBrk="1" hangingPunct="1">
              <a:lnSpc>
                <a:spcPct val="90000"/>
              </a:lnSpc>
              <a:buFont typeface="Wingdings" pitchFamily="2" charset="2"/>
              <a:buNone/>
            </a:pPr>
            <a:r>
              <a:rPr lang="en-US" altLang="zh-CN" sz="2800" smtClean="0"/>
              <a:t>   a[low] = k;</a:t>
            </a:r>
          </a:p>
          <a:p>
            <a:pPr eaLnBrk="1" hangingPunct="1">
              <a:lnSpc>
                <a:spcPct val="90000"/>
              </a:lnSpc>
              <a:buFont typeface="Wingdings" pitchFamily="2" charset="2"/>
              <a:buNone/>
            </a:pPr>
            <a:r>
              <a:rPr lang="en-US" altLang="zh-CN" sz="2800" smtClean="0"/>
              <a:t>   return low;</a:t>
            </a:r>
          </a:p>
          <a:p>
            <a:pPr eaLnBrk="1" hangingPunct="1">
              <a:lnSpc>
                <a:spcPct val="90000"/>
              </a:lnSpc>
              <a:buFont typeface="Wingdings" pitchFamily="2" charset="2"/>
              <a:buNone/>
            </a:pPr>
            <a:r>
              <a:rPr lang="en-US" altLang="zh-CN" sz="280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4434" name="Rectangle 2"/>
          <p:cNvSpPr>
            <a:spLocks noGrp="1" noChangeArrowheads="1"/>
          </p:cNvSpPr>
          <p:nvPr>
            <p:ph type="title"/>
          </p:nvPr>
        </p:nvSpPr>
        <p:spPr/>
        <p:txBody>
          <a:bodyPr/>
          <a:lstStyle/>
          <a:p>
            <a:pPr eaLnBrk="1" hangingPunct="1">
              <a:defRPr/>
            </a:pPr>
            <a:r>
              <a:rPr lang="zh-CN" altLang="en-US" sz="4000" smtClean="0"/>
              <a:t>基于递归的算法</a:t>
            </a:r>
          </a:p>
        </p:txBody>
      </p:sp>
      <p:sp>
        <p:nvSpPr>
          <p:cNvPr id="27651" name="Rectangle 3"/>
          <p:cNvSpPr>
            <a:spLocks noGrp="1" noChangeArrowheads="1"/>
          </p:cNvSpPr>
          <p:nvPr>
            <p:ph type="body" idx="1"/>
          </p:nvPr>
        </p:nvSpPr>
        <p:spPr>
          <a:xfrm>
            <a:off x="2400300" y="2159000"/>
            <a:ext cx="2679700" cy="3937000"/>
          </a:xfrm>
        </p:spPr>
        <p:txBody>
          <a:bodyPr/>
          <a:lstStyle/>
          <a:p>
            <a:pPr eaLnBrk="1" hangingPunct="1">
              <a:lnSpc>
                <a:spcPct val="120000"/>
              </a:lnSpc>
            </a:pPr>
            <a:r>
              <a:rPr lang="zh-CN" altLang="en-US" smtClean="0"/>
              <a:t>回溯法 </a:t>
            </a:r>
          </a:p>
          <a:p>
            <a:pPr eaLnBrk="1" hangingPunct="1">
              <a:lnSpc>
                <a:spcPct val="120000"/>
              </a:lnSpc>
            </a:pPr>
            <a:r>
              <a:rPr lang="zh-CN" altLang="en-US" smtClean="0"/>
              <a:t>分治法 </a:t>
            </a:r>
          </a:p>
          <a:p>
            <a:pPr eaLnBrk="1" hangingPunct="1">
              <a:lnSpc>
                <a:spcPct val="120000"/>
              </a:lnSpc>
            </a:pPr>
            <a:r>
              <a:rPr lang="zh-CN" altLang="en-US" smtClean="0"/>
              <a:t>动态规划 </a:t>
            </a:r>
          </a:p>
        </p:txBody>
      </p:sp>
      <p:sp>
        <p:nvSpPr>
          <p:cNvPr id="27652" name="AutoShape 4"/>
          <p:cNvSpPr>
            <a:spLocks noChangeArrowheads="1"/>
          </p:cNvSpPr>
          <p:nvPr/>
        </p:nvSpPr>
        <p:spPr bwMode="auto">
          <a:xfrm rot="-5400000" flipH="1" flipV="1">
            <a:off x="5156200" y="22939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7653" name="AutoShape 5"/>
          <p:cNvSpPr>
            <a:spLocks noChangeArrowheads="1"/>
          </p:cNvSpPr>
          <p:nvPr/>
        </p:nvSpPr>
        <p:spPr bwMode="auto">
          <a:xfrm rot="-5400000" flipH="1" flipV="1">
            <a:off x="5156200" y="29797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7654" name="AutoShape 6"/>
          <p:cNvSpPr>
            <a:spLocks noChangeArrowheads="1"/>
          </p:cNvSpPr>
          <p:nvPr/>
        </p:nvSpPr>
        <p:spPr bwMode="auto">
          <a:xfrm rot="-5400000" flipH="1" flipV="1">
            <a:off x="5156200" y="369093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5458" name="Rectangle 2"/>
          <p:cNvSpPr>
            <a:spLocks noGrp="1" noChangeArrowheads="1"/>
          </p:cNvSpPr>
          <p:nvPr>
            <p:ph type="title"/>
          </p:nvPr>
        </p:nvSpPr>
        <p:spPr>
          <a:xfrm>
            <a:off x="685800" y="406400"/>
            <a:ext cx="7772400" cy="1143000"/>
          </a:xfrm>
        </p:spPr>
        <p:txBody>
          <a:bodyPr/>
          <a:lstStyle/>
          <a:p>
            <a:pPr eaLnBrk="1" hangingPunct="1">
              <a:defRPr/>
            </a:pPr>
            <a:r>
              <a:rPr lang="zh-CN" altLang="en-US" smtClean="0"/>
              <a:t>动态规划的思想</a:t>
            </a:r>
          </a:p>
        </p:txBody>
      </p:sp>
      <p:sp>
        <p:nvSpPr>
          <p:cNvPr id="28675" name="Rectangle 3"/>
          <p:cNvSpPr>
            <a:spLocks noGrp="1" noChangeArrowheads="1"/>
          </p:cNvSpPr>
          <p:nvPr>
            <p:ph type="body" idx="1"/>
          </p:nvPr>
        </p:nvSpPr>
        <p:spPr>
          <a:xfrm>
            <a:off x="685800" y="1549400"/>
            <a:ext cx="7772400" cy="4678363"/>
          </a:xfrm>
        </p:spPr>
        <p:txBody>
          <a:bodyPr/>
          <a:lstStyle/>
          <a:p>
            <a:pPr eaLnBrk="1" hangingPunct="1">
              <a:lnSpc>
                <a:spcPct val="120000"/>
              </a:lnSpc>
            </a:pPr>
            <a:r>
              <a:rPr lang="zh-CN" altLang="en-US" sz="2400" smtClean="0"/>
              <a:t>在实际中经常会遇到一个复杂的问题不能简单地分成几个独立的子问题，如果用分治法的话会使得递归调用的次数呈指数增长。如</a:t>
            </a:r>
            <a:r>
              <a:rPr lang="en-US" altLang="zh-CN" sz="2400" smtClean="0"/>
              <a:t>Finonacci</a:t>
            </a:r>
            <a:r>
              <a:rPr lang="zh-CN" altLang="en-US" sz="2400" smtClean="0"/>
              <a:t>数列的计算，第</a:t>
            </a:r>
            <a:r>
              <a:rPr lang="en-US" altLang="zh-CN" sz="2400" smtClean="0"/>
              <a:t>i</a:t>
            </a:r>
            <a:r>
              <a:rPr lang="zh-CN" altLang="en-US" sz="2400" smtClean="0"/>
              <a:t>个</a:t>
            </a:r>
            <a:r>
              <a:rPr lang="en-US" altLang="zh-CN" sz="2400" smtClean="0"/>
              <a:t>Fibonacci</a:t>
            </a:r>
            <a:r>
              <a:rPr lang="zh-CN" altLang="en-US" sz="2400" smtClean="0"/>
              <a:t>数是前两个</a:t>
            </a:r>
            <a:r>
              <a:rPr lang="en-US" altLang="zh-CN" sz="2400" smtClean="0"/>
              <a:t>Fibonacci</a:t>
            </a:r>
            <a:r>
              <a:rPr lang="zh-CN" altLang="en-US" sz="2400" smtClean="0"/>
              <a:t>数之和。</a:t>
            </a:r>
          </a:p>
          <a:p>
            <a:pPr eaLnBrk="1" hangingPunct="1">
              <a:lnSpc>
                <a:spcPct val="120000"/>
              </a:lnSpc>
            </a:pPr>
            <a:r>
              <a:rPr lang="zh-CN" altLang="en-US" sz="2400" smtClean="0"/>
              <a:t>它是基于分而治之算法。在每一阶段都将当前问题分解为多个已解决的子问题</a:t>
            </a:r>
          </a:p>
          <a:p>
            <a:pPr eaLnBrk="1" hangingPunct="1">
              <a:lnSpc>
                <a:spcPct val="120000"/>
              </a:lnSpc>
            </a:pPr>
            <a:r>
              <a:rPr lang="zh-CN" altLang="en-US" sz="2400" smtClean="0"/>
              <a:t>为解决递归爆炸问题，通常先找出小问题的解，记录在一个表中，在解决大问题时不需要递归，只需要从表中取出小问题的解。</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7506" name="Rectangle 2"/>
          <p:cNvSpPr>
            <a:spLocks noGrp="1" noChangeArrowheads="1"/>
          </p:cNvSpPr>
          <p:nvPr>
            <p:ph type="title"/>
          </p:nvPr>
        </p:nvSpPr>
        <p:spPr/>
        <p:txBody>
          <a:bodyPr/>
          <a:lstStyle/>
          <a:p>
            <a:pPr eaLnBrk="1" hangingPunct="1">
              <a:defRPr/>
            </a:pPr>
            <a:r>
              <a:rPr lang="zh-CN" altLang="en-US" smtClean="0"/>
              <a:t>找零问题</a:t>
            </a:r>
          </a:p>
        </p:txBody>
      </p:sp>
      <p:sp>
        <p:nvSpPr>
          <p:cNvPr id="29699" name="Rectangle 3"/>
          <p:cNvSpPr>
            <a:spLocks noGrp="1" noChangeArrowheads="1"/>
          </p:cNvSpPr>
          <p:nvPr>
            <p:ph type="body" idx="1"/>
          </p:nvPr>
        </p:nvSpPr>
        <p:spPr/>
        <p:txBody>
          <a:bodyPr/>
          <a:lstStyle/>
          <a:p>
            <a:pPr eaLnBrk="1" hangingPunct="1">
              <a:lnSpc>
                <a:spcPct val="150000"/>
              </a:lnSpc>
            </a:pPr>
            <a:r>
              <a:rPr lang="zh-CN" altLang="en-US" smtClean="0"/>
              <a:t>对于一种货币，有面值为</a:t>
            </a:r>
            <a:r>
              <a:rPr lang="en-US" altLang="zh-CN" smtClean="0"/>
              <a:t>C</a:t>
            </a:r>
            <a:r>
              <a:rPr lang="en-US" altLang="zh-CN" baseline="-25000" smtClean="0"/>
              <a:t>1</a:t>
            </a:r>
            <a:r>
              <a:rPr lang="en-US" altLang="zh-CN" smtClean="0"/>
              <a:t>, C</a:t>
            </a:r>
            <a:r>
              <a:rPr lang="en-US" altLang="zh-CN" baseline="-25000" smtClean="0"/>
              <a:t>2</a:t>
            </a:r>
            <a:r>
              <a:rPr lang="en-US" altLang="zh-CN" smtClean="0"/>
              <a:t>, …, C</a:t>
            </a:r>
            <a:r>
              <a:rPr lang="en-US" altLang="zh-CN" baseline="-25000" smtClean="0"/>
              <a:t>N</a:t>
            </a:r>
            <a:r>
              <a:rPr lang="en-US" altLang="zh-CN" smtClean="0"/>
              <a:t>(</a:t>
            </a:r>
            <a:r>
              <a:rPr lang="zh-CN" altLang="en-US" smtClean="0"/>
              <a:t>分</a:t>
            </a:r>
            <a:r>
              <a:rPr lang="en-US" altLang="zh-CN" smtClean="0"/>
              <a:t>)</a:t>
            </a:r>
            <a:r>
              <a:rPr lang="zh-CN" altLang="en-US" smtClean="0"/>
              <a:t>的硬币，最少需要多少个硬币来找出</a:t>
            </a:r>
            <a:r>
              <a:rPr lang="en-US" altLang="zh-CN" smtClean="0"/>
              <a:t>K</a:t>
            </a:r>
            <a:r>
              <a:rPr lang="zh-CN" altLang="en-US" smtClean="0"/>
              <a:t>分钱的零钱。</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8530" name="Rectangle 2"/>
          <p:cNvSpPr>
            <a:spLocks noGrp="1" noChangeArrowheads="1"/>
          </p:cNvSpPr>
          <p:nvPr>
            <p:ph type="title"/>
          </p:nvPr>
        </p:nvSpPr>
        <p:spPr>
          <a:xfrm>
            <a:off x="685800" y="254000"/>
            <a:ext cx="7772400" cy="1143000"/>
          </a:xfrm>
        </p:spPr>
        <p:txBody>
          <a:bodyPr/>
          <a:lstStyle/>
          <a:p>
            <a:pPr eaLnBrk="1" hangingPunct="1">
              <a:defRPr/>
            </a:pPr>
            <a:r>
              <a:rPr lang="zh-CN" altLang="en-US" smtClean="0"/>
              <a:t>贪婪法解法</a:t>
            </a:r>
          </a:p>
        </p:txBody>
      </p:sp>
      <p:sp>
        <p:nvSpPr>
          <p:cNvPr id="30723" name="Rectangle 3"/>
          <p:cNvSpPr>
            <a:spLocks noGrp="1" noChangeArrowheads="1"/>
          </p:cNvSpPr>
          <p:nvPr>
            <p:ph type="body" idx="1"/>
          </p:nvPr>
        </p:nvSpPr>
        <p:spPr>
          <a:xfrm>
            <a:off x="381000" y="1587500"/>
            <a:ext cx="8380413" cy="4991100"/>
          </a:xfrm>
        </p:spPr>
        <p:txBody>
          <a:bodyPr/>
          <a:lstStyle/>
          <a:p>
            <a:pPr eaLnBrk="1" hangingPunct="1">
              <a:lnSpc>
                <a:spcPct val="130000"/>
              </a:lnSpc>
            </a:pPr>
            <a:r>
              <a:rPr lang="zh-CN" altLang="en-US" sz="2800" smtClean="0"/>
              <a:t>我们不断使用可能的最大面值的硬币 </a:t>
            </a:r>
          </a:p>
          <a:p>
            <a:pPr eaLnBrk="1" hangingPunct="1">
              <a:lnSpc>
                <a:spcPct val="130000"/>
              </a:lnSpc>
            </a:pPr>
            <a:r>
              <a:rPr lang="zh-CN" altLang="en-US" sz="2800" smtClean="0"/>
              <a:t>如：美元的硬币有</a:t>
            </a:r>
            <a:r>
              <a:rPr lang="en-US" altLang="zh-CN" sz="2800" smtClean="0"/>
              <a:t>1</a:t>
            </a:r>
            <a:r>
              <a:rPr lang="zh-CN" altLang="en-US" sz="2800" smtClean="0"/>
              <a:t>、</a:t>
            </a:r>
            <a:r>
              <a:rPr lang="en-US" altLang="zh-CN" sz="2800" smtClean="0"/>
              <a:t>5</a:t>
            </a:r>
            <a:r>
              <a:rPr lang="zh-CN" altLang="en-US" sz="2800" smtClean="0"/>
              <a:t>、</a:t>
            </a:r>
            <a:r>
              <a:rPr lang="en-US" altLang="zh-CN" sz="2800" smtClean="0"/>
              <a:t>10</a:t>
            </a:r>
            <a:r>
              <a:rPr lang="zh-CN" altLang="en-US" sz="2800" smtClean="0"/>
              <a:t>和</a:t>
            </a:r>
            <a:r>
              <a:rPr lang="en-US" altLang="zh-CN" sz="2800" smtClean="0"/>
              <a:t>25</a:t>
            </a:r>
            <a:r>
              <a:rPr lang="zh-CN" altLang="en-US" sz="2800" smtClean="0"/>
              <a:t>分的面值</a:t>
            </a:r>
            <a:r>
              <a:rPr lang="en-US" altLang="zh-CN" sz="2800" smtClean="0"/>
              <a:t>(</a:t>
            </a:r>
            <a:r>
              <a:rPr lang="zh-CN" altLang="en-US" sz="2800" smtClean="0"/>
              <a:t>忽略流通频率很低的</a:t>
            </a:r>
            <a:r>
              <a:rPr lang="en-US" altLang="zh-CN" sz="2800" smtClean="0"/>
              <a:t>50</a:t>
            </a:r>
            <a:r>
              <a:rPr lang="zh-CN" altLang="en-US" sz="2800" smtClean="0"/>
              <a:t>分硬币</a:t>
            </a:r>
            <a:r>
              <a:rPr lang="en-US" altLang="zh-CN" sz="2800" smtClean="0"/>
              <a:t>)</a:t>
            </a:r>
            <a:r>
              <a:rPr lang="zh-CN" altLang="en-US" sz="2800" smtClean="0"/>
              <a:t>。我们可以通过使用</a:t>
            </a:r>
            <a:r>
              <a:rPr lang="en-US" altLang="zh-CN" sz="2800" smtClean="0"/>
              <a:t>2</a:t>
            </a:r>
            <a:r>
              <a:rPr lang="zh-CN" altLang="en-US" sz="2800" smtClean="0"/>
              <a:t>个</a:t>
            </a:r>
            <a:r>
              <a:rPr lang="en-US" altLang="zh-CN" sz="2800" smtClean="0"/>
              <a:t>25</a:t>
            </a:r>
            <a:r>
              <a:rPr lang="zh-CN" altLang="en-US" sz="2800" smtClean="0"/>
              <a:t>分、一个</a:t>
            </a:r>
            <a:r>
              <a:rPr lang="en-US" altLang="zh-CN" sz="2800" smtClean="0"/>
              <a:t>10</a:t>
            </a:r>
            <a:r>
              <a:rPr lang="zh-CN" altLang="en-US" sz="2800" smtClean="0"/>
              <a:t>分的硬币以及三个</a:t>
            </a:r>
            <a:r>
              <a:rPr lang="en-US" altLang="zh-CN" sz="2800" smtClean="0"/>
              <a:t>1</a:t>
            </a:r>
            <a:r>
              <a:rPr lang="zh-CN" altLang="en-US" sz="2800" smtClean="0"/>
              <a:t>分来找出</a:t>
            </a:r>
            <a:r>
              <a:rPr lang="en-US" altLang="zh-CN" sz="2800" smtClean="0"/>
              <a:t>63</a:t>
            </a:r>
            <a:r>
              <a:rPr lang="zh-CN" altLang="en-US" sz="2800" smtClean="0"/>
              <a:t>分钱，一共是</a:t>
            </a:r>
            <a:r>
              <a:rPr lang="en-US" altLang="zh-CN" sz="2800" smtClean="0"/>
              <a:t>6</a:t>
            </a:r>
            <a:r>
              <a:rPr lang="zh-CN" altLang="en-US" sz="2800" smtClean="0"/>
              <a:t>个硬币。 </a:t>
            </a:r>
          </a:p>
          <a:p>
            <a:pPr eaLnBrk="1" hangingPunct="1">
              <a:lnSpc>
                <a:spcPct val="130000"/>
              </a:lnSpc>
            </a:pPr>
            <a:r>
              <a:rPr lang="zh-CN" altLang="en-US" sz="2800" smtClean="0"/>
              <a:t>如果美元中包含一个</a:t>
            </a:r>
            <a:r>
              <a:rPr lang="en-US" altLang="zh-CN" sz="2800" smtClean="0"/>
              <a:t>21</a:t>
            </a:r>
            <a:r>
              <a:rPr lang="zh-CN" altLang="en-US" sz="2800" smtClean="0"/>
              <a:t>分硬币时，贪心算法仍然给出一个用六个硬币的解，但是最佳的解是用三个硬币</a:t>
            </a:r>
            <a:r>
              <a:rPr lang="en-US" altLang="zh-CN" sz="2800" smtClean="0"/>
              <a:t>(</a:t>
            </a:r>
            <a:r>
              <a:rPr lang="zh-CN" altLang="en-US" sz="2800" smtClean="0"/>
              <a:t>三个都是</a:t>
            </a:r>
            <a:r>
              <a:rPr lang="en-US" altLang="zh-CN" sz="2800" smtClean="0"/>
              <a:t>21</a:t>
            </a:r>
            <a:r>
              <a:rPr lang="zh-CN" altLang="en-US" sz="2800" smtClean="0"/>
              <a:t>分的硬币。</a:t>
            </a:r>
            <a:r>
              <a:rPr lang="en-US" altLang="zh-CN" sz="280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9554" name="Rectangle 2"/>
          <p:cNvSpPr>
            <a:spLocks noGrp="1" noChangeArrowheads="1"/>
          </p:cNvSpPr>
          <p:nvPr>
            <p:ph type="title"/>
          </p:nvPr>
        </p:nvSpPr>
        <p:spPr/>
        <p:txBody>
          <a:bodyPr/>
          <a:lstStyle/>
          <a:p>
            <a:pPr eaLnBrk="1" hangingPunct="1">
              <a:defRPr/>
            </a:pPr>
            <a:r>
              <a:rPr lang="zh-CN" altLang="en-US" smtClean="0"/>
              <a:t>解法</a:t>
            </a:r>
            <a:r>
              <a:rPr lang="en-US" altLang="zh-CN" smtClean="0"/>
              <a:t>1</a:t>
            </a:r>
            <a:r>
              <a:rPr lang="zh-CN" altLang="en-US" smtClean="0"/>
              <a:t>　－－分治法</a:t>
            </a:r>
          </a:p>
        </p:txBody>
      </p:sp>
      <p:sp>
        <p:nvSpPr>
          <p:cNvPr id="31747" name="Rectangle 3"/>
          <p:cNvSpPr>
            <a:spLocks noGrp="1" noChangeArrowheads="1"/>
          </p:cNvSpPr>
          <p:nvPr>
            <p:ph type="body" idx="1"/>
          </p:nvPr>
        </p:nvSpPr>
        <p:spPr>
          <a:xfrm>
            <a:off x="685800" y="1981200"/>
            <a:ext cx="8089900" cy="4541838"/>
          </a:xfrm>
        </p:spPr>
        <p:txBody>
          <a:bodyPr/>
          <a:lstStyle/>
          <a:p>
            <a:pPr marL="609600" indent="-609600" eaLnBrk="1" hangingPunct="1">
              <a:lnSpc>
                <a:spcPct val="145000"/>
              </a:lnSpc>
            </a:pPr>
            <a:r>
              <a:rPr lang="zh-CN" altLang="en-US" smtClean="0"/>
              <a:t>如果我们可以用一个硬币找零，这就是最小的。</a:t>
            </a:r>
          </a:p>
          <a:p>
            <a:pPr marL="609600" indent="-609600" eaLnBrk="1" hangingPunct="1">
              <a:lnSpc>
                <a:spcPct val="145000"/>
              </a:lnSpc>
            </a:pPr>
            <a:r>
              <a:rPr lang="zh-CN" altLang="en-US" smtClean="0"/>
              <a:t>否则，对于每个可能的值</a:t>
            </a:r>
            <a:r>
              <a:rPr lang="en-US" altLang="zh-CN" smtClean="0"/>
              <a:t>i</a:t>
            </a:r>
            <a:r>
              <a:rPr lang="zh-CN" altLang="en-US" smtClean="0"/>
              <a:t>，我们可以独立计算找</a:t>
            </a:r>
            <a:r>
              <a:rPr lang="en-US" altLang="zh-CN" smtClean="0"/>
              <a:t>i</a:t>
            </a:r>
            <a:r>
              <a:rPr lang="zh-CN" altLang="en-US" smtClean="0"/>
              <a:t>分钱零钱和</a:t>
            </a:r>
            <a:r>
              <a:rPr lang="en-US" altLang="zh-CN" smtClean="0"/>
              <a:t>K-i</a:t>
            </a:r>
            <a:r>
              <a:rPr lang="zh-CN" altLang="en-US" smtClean="0"/>
              <a:t>分钱需要的最小硬币数。然后选择两者之和最小的</a:t>
            </a:r>
            <a:r>
              <a:rPr lang="en-US" altLang="zh-CN" smtClean="0"/>
              <a:t>i</a:t>
            </a:r>
            <a:r>
              <a:rPr lang="zh-CN" altLang="en-US" smtClean="0"/>
              <a:t>。</a:t>
            </a:r>
            <a:r>
              <a:rPr lang="zh-CN" altLang="en-US" sz="280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578" name="Rectangle 2"/>
          <p:cNvSpPr>
            <a:spLocks noGrp="1" noChangeArrowheads="1"/>
          </p:cNvSpPr>
          <p:nvPr>
            <p:ph type="title"/>
          </p:nvPr>
        </p:nvSpPr>
        <p:spPr>
          <a:xfrm>
            <a:off x="685800" y="338138"/>
            <a:ext cx="7772400" cy="1143000"/>
          </a:xfrm>
        </p:spPr>
        <p:txBody>
          <a:bodyPr/>
          <a:lstStyle/>
          <a:p>
            <a:pPr eaLnBrk="1" hangingPunct="1">
              <a:defRPr/>
            </a:pPr>
            <a:r>
              <a:rPr lang="zh-CN" altLang="en-US" smtClean="0"/>
              <a:t>怎样找出</a:t>
            </a:r>
            <a:r>
              <a:rPr lang="en-US" altLang="zh-CN" smtClean="0"/>
              <a:t>63</a:t>
            </a:r>
            <a:r>
              <a:rPr lang="zh-CN" altLang="en-US" smtClean="0"/>
              <a:t>分钱零钱</a:t>
            </a:r>
          </a:p>
        </p:txBody>
      </p:sp>
      <p:sp>
        <p:nvSpPr>
          <p:cNvPr id="32771" name="Rectangle 3"/>
          <p:cNvSpPr>
            <a:spLocks noGrp="1" noChangeArrowheads="1"/>
          </p:cNvSpPr>
          <p:nvPr>
            <p:ph type="body" idx="1"/>
          </p:nvPr>
        </p:nvSpPr>
        <p:spPr>
          <a:xfrm>
            <a:off x="504825" y="1481138"/>
            <a:ext cx="8243888" cy="5165725"/>
          </a:xfrm>
        </p:spPr>
        <p:txBody>
          <a:bodyPr/>
          <a:lstStyle/>
          <a:p>
            <a:pPr eaLnBrk="1" hangingPunct="1">
              <a:lnSpc>
                <a:spcPct val="90000"/>
              </a:lnSpc>
            </a:pPr>
            <a:r>
              <a:rPr lang="zh-CN" altLang="en-US" sz="2800" smtClean="0"/>
              <a:t>找出</a:t>
            </a:r>
            <a:r>
              <a:rPr lang="en-US" altLang="zh-CN" sz="2800" smtClean="0"/>
              <a:t>1</a:t>
            </a:r>
            <a:r>
              <a:rPr lang="zh-CN" altLang="en-US" sz="2800" smtClean="0"/>
              <a:t>分钱零钱和</a:t>
            </a:r>
            <a:r>
              <a:rPr lang="en-US" altLang="zh-CN" sz="2800" smtClean="0"/>
              <a:t>62</a:t>
            </a:r>
            <a:r>
              <a:rPr lang="zh-CN" altLang="en-US" sz="2800" smtClean="0"/>
              <a:t>分钱零钱分别需要的硬币数是</a:t>
            </a:r>
            <a:r>
              <a:rPr lang="en-US" altLang="zh-CN" sz="2800" smtClean="0"/>
              <a:t>1</a:t>
            </a:r>
            <a:r>
              <a:rPr lang="zh-CN" altLang="en-US" sz="2800" smtClean="0"/>
              <a:t>和</a:t>
            </a:r>
            <a:r>
              <a:rPr lang="en-US" altLang="zh-CN" sz="2800" smtClean="0"/>
              <a:t>4</a:t>
            </a:r>
            <a:r>
              <a:rPr lang="zh-CN" altLang="en-US" sz="2800" smtClean="0"/>
              <a:t>。因此，</a:t>
            </a:r>
            <a:r>
              <a:rPr lang="en-US" altLang="zh-CN" sz="2800" smtClean="0"/>
              <a:t>63</a:t>
            </a:r>
            <a:r>
              <a:rPr lang="zh-CN" altLang="en-US" sz="2800" smtClean="0"/>
              <a:t>分钱需要使用五个硬币。</a:t>
            </a:r>
          </a:p>
          <a:p>
            <a:pPr eaLnBrk="1" hangingPunct="1">
              <a:lnSpc>
                <a:spcPct val="90000"/>
              </a:lnSpc>
            </a:pPr>
            <a:r>
              <a:rPr lang="zh-CN" altLang="en-US" sz="2800" smtClean="0"/>
              <a:t>找出</a:t>
            </a:r>
            <a:r>
              <a:rPr lang="en-US" altLang="zh-CN" sz="2800" smtClean="0"/>
              <a:t>2</a:t>
            </a:r>
            <a:r>
              <a:rPr lang="zh-CN" altLang="en-US" sz="2800" smtClean="0"/>
              <a:t>分钱和</a:t>
            </a:r>
            <a:r>
              <a:rPr lang="en-US" altLang="zh-CN" sz="2800" smtClean="0"/>
              <a:t>61</a:t>
            </a:r>
            <a:r>
              <a:rPr lang="zh-CN" altLang="en-US" sz="2800" smtClean="0"/>
              <a:t>分钱分别需要</a:t>
            </a:r>
            <a:r>
              <a:rPr lang="en-US" altLang="zh-CN" sz="2800" smtClean="0"/>
              <a:t>2</a:t>
            </a:r>
            <a:r>
              <a:rPr lang="zh-CN" altLang="en-US" sz="2800" smtClean="0"/>
              <a:t>和</a:t>
            </a:r>
            <a:r>
              <a:rPr lang="en-US" altLang="zh-CN" sz="2800" smtClean="0"/>
              <a:t>4</a:t>
            </a:r>
            <a:r>
              <a:rPr lang="zh-CN" altLang="en-US" sz="2800" smtClean="0"/>
              <a:t>个硬币，一共是六个硬币。</a:t>
            </a:r>
          </a:p>
          <a:p>
            <a:pPr eaLnBrk="1" hangingPunct="1">
              <a:lnSpc>
                <a:spcPct val="90000"/>
              </a:lnSpc>
            </a:pPr>
            <a:r>
              <a:rPr lang="zh-CN" altLang="en-US" sz="2800" smtClean="0"/>
              <a:t>我们继续尝试所有的可能性。我们看到一个</a:t>
            </a:r>
            <a:r>
              <a:rPr lang="en-US" altLang="zh-CN" sz="2800" smtClean="0"/>
              <a:t>21</a:t>
            </a:r>
            <a:r>
              <a:rPr lang="zh-CN" altLang="en-US" sz="2800" smtClean="0"/>
              <a:t>分和</a:t>
            </a:r>
            <a:r>
              <a:rPr lang="en-US" altLang="zh-CN" sz="2800" smtClean="0"/>
              <a:t>42</a:t>
            </a:r>
            <a:r>
              <a:rPr lang="zh-CN" altLang="en-US" sz="2800" smtClean="0"/>
              <a:t>分的分解，它可以分别用一个和两个硬币来找开，因此，这个找零问题就可以用三个硬币解决。</a:t>
            </a:r>
          </a:p>
          <a:p>
            <a:pPr eaLnBrk="1" hangingPunct="1">
              <a:lnSpc>
                <a:spcPct val="90000"/>
              </a:lnSpc>
            </a:pPr>
            <a:r>
              <a:rPr lang="zh-CN" altLang="en-US" sz="2800" smtClean="0"/>
              <a:t>我们需要尝试的最后一种分解是</a:t>
            </a:r>
            <a:r>
              <a:rPr lang="en-US" altLang="zh-CN" sz="2800" smtClean="0"/>
              <a:t>31</a:t>
            </a:r>
            <a:r>
              <a:rPr lang="zh-CN" altLang="en-US" sz="2800" smtClean="0"/>
              <a:t>分和</a:t>
            </a:r>
            <a:r>
              <a:rPr lang="en-US" altLang="zh-CN" sz="2800" smtClean="0"/>
              <a:t>32</a:t>
            </a:r>
            <a:r>
              <a:rPr lang="zh-CN" altLang="en-US" sz="2800" smtClean="0"/>
              <a:t>分。我们可以用两个硬币找出</a:t>
            </a:r>
            <a:r>
              <a:rPr lang="en-US" altLang="zh-CN" sz="2800" smtClean="0"/>
              <a:t>31</a:t>
            </a:r>
            <a:r>
              <a:rPr lang="zh-CN" altLang="en-US" sz="2800" smtClean="0"/>
              <a:t>分零钱，用三个硬币找出</a:t>
            </a:r>
            <a:r>
              <a:rPr lang="en-US" altLang="zh-CN" sz="2800" smtClean="0"/>
              <a:t>32</a:t>
            </a:r>
            <a:r>
              <a:rPr lang="zh-CN" altLang="en-US" sz="2800" smtClean="0"/>
              <a:t>分零钱，一共是五个硬币。</a:t>
            </a:r>
          </a:p>
          <a:p>
            <a:pPr eaLnBrk="1" hangingPunct="1">
              <a:lnSpc>
                <a:spcPct val="90000"/>
              </a:lnSpc>
            </a:pPr>
            <a:r>
              <a:rPr lang="zh-CN" altLang="en-US" sz="2800" smtClean="0"/>
              <a:t>因此最小值是三个硬币。</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2930" name="Rectangle 2"/>
          <p:cNvSpPr>
            <a:spLocks noGrp="1" noChangeArrowheads="1"/>
          </p:cNvSpPr>
          <p:nvPr>
            <p:ph type="title"/>
          </p:nvPr>
        </p:nvSpPr>
        <p:spPr/>
        <p:txBody>
          <a:bodyPr/>
          <a:lstStyle/>
          <a:p>
            <a:pPr eaLnBrk="1" hangingPunct="1">
              <a:defRPr/>
            </a:pPr>
            <a:r>
              <a:rPr lang="zh-CN" altLang="en-US" smtClean="0"/>
              <a:t>分书问题</a:t>
            </a:r>
          </a:p>
        </p:txBody>
      </p:sp>
      <p:sp>
        <p:nvSpPr>
          <p:cNvPr id="7171" name="Rectangle 3"/>
          <p:cNvSpPr>
            <a:spLocks noGrp="1" noChangeArrowheads="1"/>
          </p:cNvSpPr>
          <p:nvPr>
            <p:ph type="body" sz="half" idx="1"/>
          </p:nvPr>
        </p:nvSpPr>
        <p:spPr>
          <a:xfrm>
            <a:off x="685800" y="1981200"/>
            <a:ext cx="4343400" cy="4394200"/>
          </a:xfrm>
        </p:spPr>
        <p:txBody>
          <a:bodyPr/>
          <a:lstStyle/>
          <a:p>
            <a:pPr eaLnBrk="1" hangingPunct="1">
              <a:lnSpc>
                <a:spcPct val="115000"/>
              </a:lnSpc>
            </a:pPr>
            <a:r>
              <a:rPr lang="zh-CN" altLang="en-US" sz="2400" smtClean="0"/>
              <a:t>有编号为</a:t>
            </a:r>
            <a:r>
              <a:rPr lang="en-US" altLang="zh-CN" sz="2400" smtClean="0"/>
              <a:t>0</a:t>
            </a:r>
            <a:r>
              <a:rPr lang="zh-CN" altLang="en-US" sz="2400" smtClean="0"/>
              <a:t>，</a:t>
            </a:r>
            <a:r>
              <a:rPr lang="en-US" altLang="zh-CN" sz="2400" smtClean="0"/>
              <a:t>1</a:t>
            </a:r>
            <a:r>
              <a:rPr lang="zh-CN" altLang="en-US" sz="2400" smtClean="0"/>
              <a:t>，</a:t>
            </a:r>
            <a:r>
              <a:rPr lang="en-US" altLang="zh-CN" sz="2400" smtClean="0"/>
              <a:t>2</a:t>
            </a:r>
            <a:r>
              <a:rPr lang="zh-CN" altLang="en-US" sz="2400" smtClean="0"/>
              <a:t>，</a:t>
            </a:r>
            <a:r>
              <a:rPr lang="en-US" altLang="zh-CN" sz="2400" smtClean="0"/>
              <a:t>3</a:t>
            </a:r>
            <a:r>
              <a:rPr lang="zh-CN" altLang="en-US" sz="2400" smtClean="0"/>
              <a:t>，</a:t>
            </a:r>
            <a:r>
              <a:rPr lang="en-US" altLang="zh-CN" sz="2400" smtClean="0"/>
              <a:t>4</a:t>
            </a:r>
            <a:r>
              <a:rPr lang="zh-CN" altLang="en-US" sz="2400" smtClean="0"/>
              <a:t>的</a:t>
            </a:r>
            <a:r>
              <a:rPr lang="en-US" altLang="zh-CN" sz="2400" smtClean="0"/>
              <a:t>5</a:t>
            </a:r>
            <a:r>
              <a:rPr lang="zh-CN" altLang="en-US" sz="2400" smtClean="0"/>
              <a:t>本书，准备分给</a:t>
            </a:r>
            <a:r>
              <a:rPr lang="en-US" altLang="zh-CN" sz="2400" smtClean="0"/>
              <a:t>5</a:t>
            </a:r>
            <a:r>
              <a:rPr lang="zh-CN" altLang="en-US" sz="2400" smtClean="0"/>
              <a:t>个人</a:t>
            </a:r>
            <a:r>
              <a:rPr lang="en-US" altLang="zh-CN" sz="2400" smtClean="0"/>
              <a:t>A</a:t>
            </a:r>
            <a:r>
              <a:rPr lang="zh-CN" altLang="en-US" sz="2400" smtClean="0"/>
              <a:t>，</a:t>
            </a:r>
            <a:r>
              <a:rPr lang="en-US" altLang="zh-CN" sz="2400" smtClean="0"/>
              <a:t>B</a:t>
            </a:r>
            <a:r>
              <a:rPr lang="zh-CN" altLang="en-US" sz="2400" smtClean="0"/>
              <a:t>，</a:t>
            </a:r>
            <a:r>
              <a:rPr lang="en-US" altLang="zh-CN" sz="2400" smtClean="0"/>
              <a:t>C</a:t>
            </a:r>
            <a:r>
              <a:rPr lang="zh-CN" altLang="en-US" sz="2400" smtClean="0"/>
              <a:t>，</a:t>
            </a:r>
            <a:r>
              <a:rPr lang="en-US" altLang="zh-CN" sz="2400" smtClean="0"/>
              <a:t>D</a:t>
            </a:r>
            <a:r>
              <a:rPr lang="zh-CN" altLang="en-US" sz="2400" smtClean="0"/>
              <a:t>，</a:t>
            </a:r>
            <a:r>
              <a:rPr lang="en-US" altLang="zh-CN" sz="2400" smtClean="0"/>
              <a:t>E</a:t>
            </a:r>
            <a:r>
              <a:rPr lang="zh-CN" altLang="en-US" sz="2400" smtClean="0"/>
              <a:t>，每个人的阅读兴趣用一个二维数组描述：</a:t>
            </a:r>
          </a:p>
          <a:p>
            <a:pPr eaLnBrk="1" hangingPunct="1">
              <a:lnSpc>
                <a:spcPct val="115000"/>
              </a:lnSpc>
              <a:buFont typeface="Wingdings" pitchFamily="2" charset="2"/>
              <a:buNone/>
            </a:pPr>
            <a:r>
              <a:rPr lang="zh-CN" altLang="en-US" sz="2400" smtClean="0"/>
              <a:t>     </a:t>
            </a:r>
            <a:r>
              <a:rPr lang="en-US" altLang="zh-CN" sz="2400" smtClean="0"/>
              <a:t>Like[i][j] = true  i</a:t>
            </a:r>
            <a:r>
              <a:rPr lang="zh-CN" altLang="en-US" sz="2400" smtClean="0"/>
              <a:t>喜欢书</a:t>
            </a:r>
            <a:r>
              <a:rPr lang="en-US" altLang="zh-CN" sz="2400" smtClean="0"/>
              <a:t>j</a:t>
            </a:r>
          </a:p>
          <a:p>
            <a:pPr eaLnBrk="1" hangingPunct="1">
              <a:lnSpc>
                <a:spcPct val="115000"/>
              </a:lnSpc>
              <a:buFont typeface="Wingdings" pitchFamily="2" charset="2"/>
              <a:buNone/>
            </a:pPr>
            <a:r>
              <a:rPr lang="en-US" altLang="zh-CN" sz="2400" smtClean="0"/>
              <a:t>     Like[i][j] = false  i</a:t>
            </a:r>
            <a:r>
              <a:rPr lang="zh-CN" altLang="en-US" sz="2400" smtClean="0"/>
              <a:t>不喜欢书</a:t>
            </a:r>
            <a:r>
              <a:rPr lang="en-US" altLang="zh-CN" sz="2400" smtClean="0"/>
              <a:t>j</a:t>
            </a:r>
          </a:p>
          <a:p>
            <a:pPr eaLnBrk="1" hangingPunct="1">
              <a:lnSpc>
                <a:spcPct val="115000"/>
              </a:lnSpc>
              <a:buFont typeface="Wingdings" pitchFamily="2" charset="2"/>
              <a:buNone/>
            </a:pPr>
            <a:r>
              <a:rPr lang="en-US" altLang="zh-CN" sz="2400" smtClean="0"/>
              <a:t>     </a:t>
            </a:r>
            <a:r>
              <a:rPr lang="zh-CN" altLang="en-US" sz="2400" smtClean="0"/>
              <a:t>写一个程序，输出所有皆大欢喜的分书方案</a:t>
            </a:r>
          </a:p>
        </p:txBody>
      </p:sp>
      <p:graphicFrame>
        <p:nvGraphicFramePr>
          <p:cNvPr id="2812932" name="Group 4"/>
          <p:cNvGraphicFramePr>
            <a:graphicFrameLocks noGrp="1"/>
          </p:cNvGraphicFramePr>
          <p:nvPr>
            <p:ph sz="half" idx="2"/>
          </p:nvPr>
        </p:nvGraphicFramePr>
        <p:xfrm>
          <a:off x="5803900" y="1981200"/>
          <a:ext cx="3048000" cy="3282951"/>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65722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5563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5722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5563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5722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500063" y="1125538"/>
            <a:ext cx="7742237" cy="5092700"/>
          </a:xfrm>
          <a:prstGeom prst="rect">
            <a:avLst/>
          </a:prstGeom>
          <a:noFill/>
          <a:ln w="12700" cap="sq" algn="ctr">
            <a:noFill/>
            <a:miter lim="800000"/>
            <a:headEnd type="none" w="sm" len="sm"/>
            <a:tailEnd type="none" w="sm" len="sm"/>
          </a:ln>
        </p:spPr>
        <p:txBody>
          <a:bodyPr anchor="ctr">
            <a:spAutoFit/>
          </a:bodyPr>
          <a:lstStyle/>
          <a:p>
            <a:pPr>
              <a:lnSpc>
                <a:spcPct val="130000"/>
              </a:lnSpc>
            </a:pPr>
            <a:r>
              <a:rPr lang="en-US" altLang="zh-CN" b="1"/>
              <a:t>int coin(int k)</a:t>
            </a:r>
          </a:p>
          <a:p>
            <a:pPr>
              <a:lnSpc>
                <a:spcPct val="130000"/>
              </a:lnSpc>
            </a:pPr>
            <a:r>
              <a:rPr lang="en-US" altLang="zh-CN" b="1"/>
              <a:t>{ int i, tmp, int coinNum = k;</a:t>
            </a:r>
          </a:p>
          <a:p>
            <a:pPr>
              <a:lnSpc>
                <a:spcPct val="130000"/>
              </a:lnSpc>
            </a:pPr>
            <a:r>
              <a:rPr lang="en-US" altLang="zh-CN" b="1"/>
              <a:t> </a:t>
            </a:r>
          </a:p>
          <a:p>
            <a:pPr>
              <a:lnSpc>
                <a:spcPct val="130000"/>
              </a:lnSpc>
            </a:pPr>
            <a:r>
              <a:rPr lang="en-US" altLang="zh-CN" b="1"/>
              <a:t> if </a:t>
            </a:r>
            <a:r>
              <a:rPr lang="zh-CN" altLang="en-US" b="1"/>
              <a:t>（能用一个硬币找零） </a:t>
            </a:r>
            <a:r>
              <a:rPr lang="en-US" altLang="zh-CN" b="1"/>
              <a:t>return 1;</a:t>
            </a:r>
          </a:p>
          <a:p>
            <a:pPr>
              <a:lnSpc>
                <a:spcPct val="130000"/>
              </a:lnSpc>
            </a:pPr>
            <a:r>
              <a:rPr lang="en-US" altLang="zh-CN" b="1"/>
              <a:t> for (i=1; i&lt;k; ++i) </a:t>
            </a:r>
          </a:p>
          <a:p>
            <a:pPr>
              <a:lnSpc>
                <a:spcPct val="130000"/>
              </a:lnSpc>
            </a:pPr>
            <a:r>
              <a:rPr lang="en-US" altLang="zh-CN" b="1"/>
              <a:t>     if ((tmp = coin(i) + coin(k-i)) &lt; coinNum) </a:t>
            </a:r>
          </a:p>
          <a:p>
            <a:pPr>
              <a:lnSpc>
                <a:spcPct val="130000"/>
              </a:lnSpc>
            </a:pPr>
            <a:r>
              <a:rPr lang="zh-CN" altLang="en-US" b="1"/>
              <a:t>　　　　</a:t>
            </a:r>
            <a:r>
              <a:rPr lang="en-US" altLang="zh-CN" b="1"/>
              <a:t>coinNum = tmp;</a:t>
            </a:r>
          </a:p>
          <a:p>
            <a:pPr>
              <a:lnSpc>
                <a:spcPct val="130000"/>
              </a:lnSpc>
            </a:pPr>
            <a:r>
              <a:rPr lang="en-US" altLang="zh-CN" b="1"/>
              <a:t>  return coinNum;</a:t>
            </a:r>
          </a:p>
          <a:p>
            <a:pPr>
              <a:lnSpc>
                <a:spcPct val="130000"/>
              </a:lnSpc>
            </a:pPr>
            <a:r>
              <a:rPr lang="en-US" altLang="zh-CN" b="1"/>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1602" name="Rectangle 2"/>
          <p:cNvSpPr>
            <a:spLocks noGrp="1" noChangeArrowheads="1"/>
          </p:cNvSpPr>
          <p:nvPr>
            <p:ph type="title"/>
          </p:nvPr>
        </p:nvSpPr>
        <p:spPr/>
        <p:txBody>
          <a:bodyPr/>
          <a:lstStyle/>
          <a:p>
            <a:pPr eaLnBrk="1" hangingPunct="1">
              <a:defRPr/>
            </a:pPr>
            <a:r>
              <a:rPr lang="zh-CN" altLang="en-US" smtClean="0"/>
              <a:t>上述解法分析</a:t>
            </a:r>
          </a:p>
        </p:txBody>
      </p:sp>
      <p:sp>
        <p:nvSpPr>
          <p:cNvPr id="34819" name="Rectangle 3"/>
          <p:cNvSpPr>
            <a:spLocks noGrp="1" noChangeArrowheads="1"/>
          </p:cNvSpPr>
          <p:nvPr>
            <p:ph type="body" idx="1"/>
          </p:nvPr>
        </p:nvSpPr>
        <p:spPr/>
        <p:txBody>
          <a:bodyPr/>
          <a:lstStyle/>
          <a:p>
            <a:pPr eaLnBrk="1" hangingPunct="1">
              <a:lnSpc>
                <a:spcPct val="125000"/>
              </a:lnSpc>
            </a:pPr>
            <a:r>
              <a:rPr lang="zh-CN" altLang="en-US" smtClean="0"/>
              <a:t>此算法的效率很低</a:t>
            </a:r>
          </a:p>
          <a:p>
            <a:pPr eaLnBrk="1" hangingPunct="1">
              <a:lnSpc>
                <a:spcPct val="125000"/>
              </a:lnSpc>
            </a:pPr>
            <a:r>
              <a:rPr lang="zh-CN" altLang="en-US" smtClean="0"/>
              <a:t>事实上</a:t>
            </a:r>
            <a:r>
              <a:rPr lang="en-US" altLang="zh-CN" smtClean="0"/>
              <a:t>63</a:t>
            </a:r>
            <a:r>
              <a:rPr lang="zh-CN" altLang="en-US" smtClean="0"/>
              <a:t>分钱找零的问题是不会在一个合理的时间内解决的。就如</a:t>
            </a:r>
            <a:r>
              <a:rPr lang="en-US" altLang="zh-CN" smtClean="0"/>
              <a:t>Finbonacci </a:t>
            </a:r>
            <a:r>
              <a:rPr lang="zh-CN" altLang="en-US" smtClean="0"/>
              <a:t>函数一样</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2626" name="Rectangle 2"/>
          <p:cNvSpPr>
            <a:spLocks noGrp="1" noChangeArrowheads="1"/>
          </p:cNvSpPr>
          <p:nvPr>
            <p:ph type="title"/>
          </p:nvPr>
        </p:nvSpPr>
        <p:spPr/>
        <p:txBody>
          <a:bodyPr/>
          <a:lstStyle/>
          <a:p>
            <a:pPr eaLnBrk="1" hangingPunct="1">
              <a:defRPr/>
            </a:pPr>
            <a:r>
              <a:rPr lang="zh-CN" altLang="en-US" smtClean="0"/>
              <a:t>解法</a:t>
            </a:r>
            <a:r>
              <a:rPr lang="en-US" altLang="zh-CN" smtClean="0"/>
              <a:t>2</a:t>
            </a:r>
          </a:p>
        </p:txBody>
      </p:sp>
      <p:sp>
        <p:nvSpPr>
          <p:cNvPr id="35843" name="Rectangle 3"/>
          <p:cNvSpPr>
            <a:spLocks noGrp="1" noChangeArrowheads="1"/>
          </p:cNvSpPr>
          <p:nvPr>
            <p:ph type="body" idx="1"/>
          </p:nvPr>
        </p:nvSpPr>
        <p:spPr>
          <a:xfrm>
            <a:off x="685800" y="1752600"/>
            <a:ext cx="8199438" cy="4867275"/>
          </a:xfrm>
        </p:spPr>
        <p:txBody>
          <a:bodyPr/>
          <a:lstStyle/>
          <a:p>
            <a:pPr eaLnBrk="1" hangingPunct="1">
              <a:lnSpc>
                <a:spcPct val="115000"/>
              </a:lnSpc>
            </a:pPr>
            <a:r>
              <a:rPr lang="zh-CN" altLang="en-US" sz="2800" smtClean="0"/>
              <a:t>通过指定其中的一个硬币来递归地简化问题。</a:t>
            </a:r>
          </a:p>
          <a:p>
            <a:pPr eaLnBrk="1" hangingPunct="1">
              <a:lnSpc>
                <a:spcPct val="115000"/>
              </a:lnSpc>
            </a:pPr>
            <a:r>
              <a:rPr lang="zh-CN" altLang="en-US" sz="2800" smtClean="0"/>
              <a:t>例如，对于</a:t>
            </a:r>
            <a:r>
              <a:rPr lang="en-US" altLang="zh-CN" sz="2800" smtClean="0"/>
              <a:t>63</a:t>
            </a:r>
            <a:r>
              <a:rPr lang="zh-CN" altLang="en-US" sz="2800" smtClean="0"/>
              <a:t>分钱，我们可以给出以下找零的办法。</a:t>
            </a:r>
          </a:p>
          <a:p>
            <a:pPr lvl="1" eaLnBrk="1" hangingPunct="1">
              <a:lnSpc>
                <a:spcPct val="115000"/>
              </a:lnSpc>
            </a:pPr>
            <a:r>
              <a:rPr lang="zh-CN" altLang="en-US" sz="2400" smtClean="0"/>
              <a:t>一个</a:t>
            </a:r>
            <a:r>
              <a:rPr lang="en-US" altLang="zh-CN" sz="2400" smtClean="0"/>
              <a:t>1</a:t>
            </a:r>
            <a:r>
              <a:rPr lang="zh-CN" altLang="en-US" sz="2400" smtClean="0"/>
              <a:t>分的硬币加上递归地分派</a:t>
            </a:r>
            <a:r>
              <a:rPr lang="en-US" altLang="zh-CN" sz="2400" smtClean="0"/>
              <a:t>62</a:t>
            </a:r>
            <a:r>
              <a:rPr lang="zh-CN" altLang="en-US" sz="2400" smtClean="0"/>
              <a:t>分钱</a:t>
            </a:r>
          </a:p>
          <a:p>
            <a:pPr lvl="1" eaLnBrk="1" hangingPunct="1">
              <a:lnSpc>
                <a:spcPct val="115000"/>
              </a:lnSpc>
            </a:pPr>
            <a:r>
              <a:rPr lang="zh-CN" altLang="en-US" sz="2400" smtClean="0"/>
              <a:t>一个</a:t>
            </a:r>
            <a:r>
              <a:rPr lang="en-US" altLang="zh-CN" sz="2400" smtClean="0"/>
              <a:t>5</a:t>
            </a:r>
            <a:r>
              <a:rPr lang="zh-CN" altLang="en-US" sz="2400" smtClean="0"/>
              <a:t>分的硬币加上递归地分派</a:t>
            </a:r>
            <a:r>
              <a:rPr lang="en-US" altLang="zh-CN" sz="2400" smtClean="0"/>
              <a:t>58</a:t>
            </a:r>
            <a:r>
              <a:rPr lang="zh-CN" altLang="en-US" sz="2400" smtClean="0"/>
              <a:t>分钱</a:t>
            </a:r>
          </a:p>
          <a:p>
            <a:pPr lvl="1" eaLnBrk="1" hangingPunct="1">
              <a:lnSpc>
                <a:spcPct val="115000"/>
              </a:lnSpc>
            </a:pPr>
            <a:r>
              <a:rPr lang="zh-CN" altLang="en-US" sz="2400" smtClean="0"/>
              <a:t>一个</a:t>
            </a:r>
            <a:r>
              <a:rPr lang="en-US" altLang="zh-CN" sz="2400" smtClean="0"/>
              <a:t>10</a:t>
            </a:r>
            <a:r>
              <a:rPr lang="zh-CN" altLang="en-US" sz="2400" smtClean="0"/>
              <a:t>分的硬币加上递归地分派</a:t>
            </a:r>
            <a:r>
              <a:rPr lang="en-US" altLang="zh-CN" sz="2400" smtClean="0"/>
              <a:t>53</a:t>
            </a:r>
            <a:r>
              <a:rPr lang="zh-CN" altLang="en-US" sz="2400" smtClean="0"/>
              <a:t>分钱</a:t>
            </a:r>
          </a:p>
          <a:p>
            <a:pPr lvl="1" eaLnBrk="1" hangingPunct="1">
              <a:lnSpc>
                <a:spcPct val="115000"/>
              </a:lnSpc>
            </a:pPr>
            <a:r>
              <a:rPr lang="zh-CN" altLang="en-US" sz="2400" smtClean="0"/>
              <a:t>一个</a:t>
            </a:r>
            <a:r>
              <a:rPr lang="en-US" altLang="zh-CN" sz="2400" smtClean="0"/>
              <a:t>21</a:t>
            </a:r>
            <a:r>
              <a:rPr lang="zh-CN" altLang="en-US" sz="2400" smtClean="0"/>
              <a:t>分的硬币加上递归地分派</a:t>
            </a:r>
            <a:r>
              <a:rPr lang="en-US" altLang="zh-CN" sz="2400" smtClean="0"/>
              <a:t>42</a:t>
            </a:r>
            <a:r>
              <a:rPr lang="zh-CN" altLang="en-US" sz="2400" smtClean="0"/>
              <a:t>分钱</a:t>
            </a:r>
          </a:p>
          <a:p>
            <a:pPr lvl="1" eaLnBrk="1" hangingPunct="1">
              <a:lnSpc>
                <a:spcPct val="115000"/>
              </a:lnSpc>
            </a:pPr>
            <a:r>
              <a:rPr lang="zh-CN" altLang="en-US" sz="2400" smtClean="0"/>
              <a:t>一个</a:t>
            </a:r>
            <a:r>
              <a:rPr lang="en-US" altLang="zh-CN" sz="2400" smtClean="0"/>
              <a:t>25</a:t>
            </a:r>
            <a:r>
              <a:rPr lang="zh-CN" altLang="en-US" sz="2400" smtClean="0"/>
              <a:t>分的硬币加上递归地分派</a:t>
            </a:r>
            <a:r>
              <a:rPr lang="en-US" altLang="zh-CN" sz="2400" smtClean="0"/>
              <a:t>38</a:t>
            </a:r>
            <a:r>
              <a:rPr lang="zh-CN" altLang="en-US" sz="2400" smtClean="0"/>
              <a:t>分钱</a:t>
            </a:r>
          </a:p>
          <a:p>
            <a:pPr eaLnBrk="1" hangingPunct="1">
              <a:lnSpc>
                <a:spcPct val="115000"/>
              </a:lnSpc>
            </a:pPr>
            <a:r>
              <a:rPr lang="zh-CN" altLang="en-US" sz="2800" smtClean="0"/>
              <a:t>该算法的问题仍然是效率问题</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3650" name="Rectangle 2"/>
          <p:cNvSpPr>
            <a:spLocks noGrp="1" noChangeArrowheads="1"/>
          </p:cNvSpPr>
          <p:nvPr>
            <p:ph type="title"/>
          </p:nvPr>
        </p:nvSpPr>
        <p:spPr/>
        <p:txBody>
          <a:bodyPr/>
          <a:lstStyle/>
          <a:p>
            <a:pPr eaLnBrk="1" hangingPunct="1">
              <a:defRPr/>
            </a:pPr>
            <a:r>
              <a:rPr lang="zh-CN" altLang="en-US" smtClean="0"/>
              <a:t>动态规划解</a:t>
            </a:r>
          </a:p>
        </p:txBody>
      </p:sp>
      <p:sp>
        <p:nvSpPr>
          <p:cNvPr id="36867" name="Rectangle 3"/>
          <p:cNvSpPr>
            <a:spLocks noGrp="1" noChangeArrowheads="1"/>
          </p:cNvSpPr>
          <p:nvPr>
            <p:ph type="body" idx="1"/>
          </p:nvPr>
        </p:nvSpPr>
        <p:spPr>
          <a:xfrm>
            <a:off x="685800" y="1981200"/>
            <a:ext cx="7772400" cy="4541838"/>
          </a:xfrm>
        </p:spPr>
        <p:txBody>
          <a:bodyPr/>
          <a:lstStyle/>
          <a:p>
            <a:pPr eaLnBrk="1" hangingPunct="1">
              <a:lnSpc>
                <a:spcPct val="115000"/>
              </a:lnSpc>
            </a:pPr>
            <a:r>
              <a:rPr lang="zh-CN" altLang="en-US" smtClean="0"/>
              <a:t>效率低下主要是由于重复计算造成的。因此，可把已有子问题的答案存放起来，当再次遇到此子问题时就不用重复计算了。</a:t>
            </a:r>
          </a:p>
          <a:p>
            <a:pPr eaLnBrk="1" hangingPunct="1">
              <a:lnSpc>
                <a:spcPct val="115000"/>
              </a:lnSpc>
            </a:pPr>
            <a:r>
              <a:rPr lang="zh-CN" altLang="en-US" smtClean="0"/>
              <a:t>在本例中，我们用</a:t>
            </a:r>
            <a:r>
              <a:rPr lang="en-US" altLang="zh-CN" smtClean="0"/>
              <a:t>coinsUsed[i]</a:t>
            </a:r>
            <a:r>
              <a:rPr lang="zh-CN" altLang="en-US" smtClean="0"/>
              <a:t>代表了找</a:t>
            </a:r>
            <a:r>
              <a:rPr lang="en-US" altLang="zh-CN" smtClean="0"/>
              <a:t>i</a:t>
            </a:r>
            <a:r>
              <a:rPr lang="zh-CN" altLang="en-US" smtClean="0"/>
              <a:t>分零钱所需的最小硬币数。</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7746" name="Rectangle 2"/>
          <p:cNvSpPr>
            <a:spLocks noGrp="1" noChangeArrowheads="1"/>
          </p:cNvSpPr>
          <p:nvPr>
            <p:ph type="title"/>
          </p:nvPr>
        </p:nvSpPr>
        <p:spPr>
          <a:xfrm>
            <a:off x="685800" y="342900"/>
            <a:ext cx="7772400" cy="1143000"/>
          </a:xfrm>
        </p:spPr>
        <p:txBody>
          <a:bodyPr/>
          <a:lstStyle/>
          <a:p>
            <a:pPr eaLnBrk="1" hangingPunct="1">
              <a:defRPr/>
            </a:pPr>
            <a:r>
              <a:rPr lang="zh-CN" altLang="en-US" smtClean="0"/>
              <a:t>算法思想</a:t>
            </a:r>
          </a:p>
        </p:txBody>
      </p:sp>
      <p:sp>
        <p:nvSpPr>
          <p:cNvPr id="37891" name="Rectangle 3"/>
          <p:cNvSpPr>
            <a:spLocks noGrp="1" noChangeArrowheads="1"/>
          </p:cNvSpPr>
          <p:nvPr>
            <p:ph type="body" idx="1"/>
          </p:nvPr>
        </p:nvSpPr>
        <p:spPr>
          <a:xfrm>
            <a:off x="685800" y="1485900"/>
            <a:ext cx="7772400" cy="5080000"/>
          </a:xfrm>
        </p:spPr>
        <p:txBody>
          <a:bodyPr/>
          <a:lstStyle/>
          <a:p>
            <a:pPr eaLnBrk="1" hangingPunct="1">
              <a:lnSpc>
                <a:spcPct val="110000"/>
              </a:lnSpc>
            </a:pPr>
            <a:r>
              <a:rPr lang="zh-CN" altLang="en-US" smtClean="0"/>
              <a:t>先找出一分钱的找零方法，把最小硬币数存入</a:t>
            </a:r>
            <a:r>
              <a:rPr lang="en-US" altLang="zh-CN" smtClean="0"/>
              <a:t>coinUsed[1] </a:t>
            </a:r>
          </a:p>
          <a:p>
            <a:pPr eaLnBrk="1" hangingPunct="1">
              <a:lnSpc>
                <a:spcPct val="110000"/>
              </a:lnSpc>
            </a:pPr>
            <a:r>
              <a:rPr lang="zh-CN" altLang="en-US" smtClean="0"/>
              <a:t>依次找出</a:t>
            </a:r>
            <a:r>
              <a:rPr lang="en-US" altLang="zh-CN" smtClean="0"/>
              <a:t>2</a:t>
            </a:r>
            <a:r>
              <a:rPr lang="zh-CN" altLang="en-US" smtClean="0"/>
              <a:t>分钱、</a:t>
            </a:r>
            <a:r>
              <a:rPr lang="en-US" altLang="zh-CN" smtClean="0"/>
              <a:t>3</a:t>
            </a:r>
            <a:r>
              <a:rPr lang="zh-CN" altLang="en-US" smtClean="0"/>
              <a:t>分钱</a:t>
            </a:r>
            <a:r>
              <a:rPr lang="en-US" altLang="zh-CN" smtClean="0"/>
              <a:t>…</a:t>
            </a:r>
            <a:r>
              <a:rPr lang="zh-CN" altLang="en-US" smtClean="0"/>
              <a:t>的找零方法，知道到达要找零的钱为止：</a:t>
            </a:r>
          </a:p>
          <a:p>
            <a:pPr lvl="1" eaLnBrk="1" hangingPunct="1">
              <a:lnSpc>
                <a:spcPct val="110000"/>
              </a:lnSpc>
            </a:pPr>
            <a:r>
              <a:rPr lang="zh-CN" altLang="en-US" smtClean="0"/>
              <a:t>对每个要找的零钱</a:t>
            </a:r>
            <a:r>
              <a:rPr lang="en-US" altLang="zh-CN" smtClean="0"/>
              <a:t>i</a:t>
            </a:r>
            <a:r>
              <a:rPr lang="zh-CN" altLang="en-US" smtClean="0"/>
              <a:t>，可以把</a:t>
            </a:r>
            <a:r>
              <a:rPr lang="en-US" altLang="zh-CN" smtClean="0"/>
              <a:t>i</a:t>
            </a:r>
            <a:r>
              <a:rPr lang="zh-CN" altLang="en-US" smtClean="0"/>
              <a:t>分解成某个</a:t>
            </a:r>
            <a:r>
              <a:rPr lang="en-US" altLang="zh-CN" smtClean="0"/>
              <a:t>coins[j]</a:t>
            </a:r>
            <a:r>
              <a:rPr lang="zh-CN" altLang="en-US" smtClean="0"/>
              <a:t>和 </a:t>
            </a:r>
            <a:r>
              <a:rPr lang="en-US" altLang="zh-CN" smtClean="0"/>
              <a:t>i - coins[j]</a:t>
            </a:r>
            <a:r>
              <a:rPr lang="zh-CN" altLang="en-US" smtClean="0"/>
              <a:t>，</a:t>
            </a:r>
          </a:p>
          <a:p>
            <a:pPr lvl="1" eaLnBrk="1" hangingPunct="1">
              <a:lnSpc>
                <a:spcPct val="110000"/>
              </a:lnSpc>
            </a:pPr>
            <a:r>
              <a:rPr lang="zh-CN" altLang="en-US" smtClean="0"/>
              <a:t>所需硬币数为</a:t>
            </a:r>
            <a:r>
              <a:rPr lang="en-US" altLang="zh-CN" smtClean="0"/>
              <a:t>coinUsed[i-coins[j]]+1</a:t>
            </a:r>
            <a:r>
              <a:rPr lang="zh-CN" altLang="en-US" smtClean="0"/>
              <a:t>。对所有的</a:t>
            </a:r>
            <a:r>
              <a:rPr lang="en-US" altLang="zh-CN" smtClean="0"/>
              <a:t>j</a:t>
            </a:r>
            <a:r>
              <a:rPr lang="zh-CN" altLang="en-US" smtClean="0"/>
              <a:t>，取最小的</a:t>
            </a:r>
            <a:r>
              <a:rPr lang="en-US" altLang="zh-CN" smtClean="0"/>
              <a:t>coinUsed[i-coins[j]]+1</a:t>
            </a:r>
            <a:r>
              <a:rPr lang="zh-CN" altLang="en-US" smtClean="0"/>
              <a:t>作为</a:t>
            </a:r>
            <a:r>
              <a:rPr lang="en-US" altLang="zh-CN" smtClean="0"/>
              <a:t>i</a:t>
            </a:r>
            <a:r>
              <a:rPr lang="zh-CN" altLang="en-US" smtClean="0"/>
              <a:t>分钱找零的的答案。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4674" name="Rectangle 2"/>
          <p:cNvSpPr>
            <a:spLocks noGrp="1" noChangeArrowheads="1"/>
          </p:cNvSpPr>
          <p:nvPr>
            <p:ph type="title"/>
          </p:nvPr>
        </p:nvSpPr>
        <p:spPr/>
        <p:txBody>
          <a:bodyPr/>
          <a:lstStyle/>
          <a:p>
            <a:pPr eaLnBrk="1" hangingPunct="1">
              <a:defRPr/>
            </a:pPr>
            <a:r>
              <a:rPr lang="zh-CN" altLang="en-US" smtClean="0"/>
              <a:t>函数原型</a:t>
            </a:r>
          </a:p>
        </p:txBody>
      </p:sp>
      <p:sp>
        <p:nvSpPr>
          <p:cNvPr id="38915" name="Rectangle 3"/>
          <p:cNvSpPr>
            <a:spLocks noGrp="1" noChangeArrowheads="1"/>
          </p:cNvSpPr>
          <p:nvPr>
            <p:ph type="body" idx="1"/>
          </p:nvPr>
        </p:nvSpPr>
        <p:spPr/>
        <p:txBody>
          <a:bodyPr/>
          <a:lstStyle/>
          <a:p>
            <a:pPr eaLnBrk="1" hangingPunct="1">
              <a:lnSpc>
                <a:spcPct val="120000"/>
              </a:lnSpc>
            </a:pPr>
            <a:r>
              <a:rPr lang="en-US" altLang="zh-CN" dirty="0" smtClean="0"/>
              <a:t>void </a:t>
            </a:r>
            <a:r>
              <a:rPr lang="en-US" altLang="zh-CN" dirty="0" err="1" smtClean="0"/>
              <a:t>makechange</a:t>
            </a:r>
            <a:r>
              <a:rPr lang="en-US" altLang="zh-CN" dirty="0" smtClean="0"/>
              <a:t>( </a:t>
            </a:r>
            <a:r>
              <a:rPr lang="en-US" altLang="zh-CN" dirty="0" err="1" smtClean="0"/>
              <a:t>int</a:t>
            </a:r>
            <a:r>
              <a:rPr lang="en-US" altLang="zh-CN" dirty="0" smtClean="0"/>
              <a:t> coins[], </a:t>
            </a:r>
          </a:p>
          <a:p>
            <a:pPr eaLnBrk="1" hangingPunct="1">
              <a:lnSpc>
                <a:spcPct val="120000"/>
              </a:lnSpc>
              <a:buFont typeface="Wingdings" pitchFamily="2" charset="2"/>
              <a:buNone/>
            </a:pPr>
            <a:r>
              <a:rPr lang="en-US" altLang="zh-CN" dirty="0" smtClean="0"/>
              <a:t>              </a:t>
            </a:r>
            <a:r>
              <a:rPr lang="en-US" altLang="zh-CN" dirty="0" err="1" smtClean="0"/>
              <a:t>int</a:t>
            </a:r>
            <a:r>
              <a:rPr lang="en-US" altLang="zh-CN" dirty="0" smtClean="0"/>
              <a:t> </a:t>
            </a:r>
            <a:r>
              <a:rPr lang="en-US" altLang="zh-CN" dirty="0" err="1" smtClean="0"/>
              <a:t>differentCoins</a:t>
            </a:r>
            <a:r>
              <a:rPr lang="en-US" altLang="zh-CN" dirty="0" smtClean="0"/>
              <a:t>, </a:t>
            </a:r>
            <a:r>
              <a:rPr lang="en-US" altLang="zh-CN" dirty="0" err="1" smtClean="0"/>
              <a:t>int</a:t>
            </a:r>
            <a:r>
              <a:rPr lang="en-US" altLang="zh-CN" dirty="0" smtClean="0"/>
              <a:t> </a:t>
            </a:r>
            <a:r>
              <a:rPr lang="en-US" altLang="zh-CN" dirty="0" err="1" smtClean="0"/>
              <a:t>maxChange</a:t>
            </a:r>
            <a:r>
              <a:rPr lang="en-US" altLang="zh-CN" dirty="0" smtClean="0"/>
              <a:t>,</a:t>
            </a:r>
          </a:p>
          <a:p>
            <a:pPr eaLnBrk="1" hangingPunct="1">
              <a:lnSpc>
                <a:spcPct val="120000"/>
              </a:lnSpc>
              <a:buFont typeface="Wingdings" pitchFamily="2" charset="2"/>
              <a:buNone/>
            </a:pPr>
            <a:r>
              <a:rPr lang="en-US" altLang="zh-CN" dirty="0" smtClean="0"/>
              <a:t>              </a:t>
            </a:r>
            <a:r>
              <a:rPr lang="en-US" altLang="zh-CN" dirty="0" err="1" smtClean="0"/>
              <a:t>int</a:t>
            </a:r>
            <a:r>
              <a:rPr lang="en-US" altLang="zh-CN" dirty="0" smtClean="0"/>
              <a:t> </a:t>
            </a:r>
            <a:r>
              <a:rPr lang="en-US" altLang="zh-CN" dirty="0" err="1" smtClean="0"/>
              <a:t>coinUsed</a:t>
            </a:r>
            <a:r>
              <a:rPr lang="en-US" altLang="zh-CN" dirty="0" smtClean="0"/>
              <a:t> [] )</a:t>
            </a:r>
          </a:p>
          <a:p>
            <a:pPr eaLnBrk="1" hangingPunct="1">
              <a:lnSpc>
                <a:spcPct val="120000"/>
              </a:lnSpc>
            </a:pPr>
            <a:r>
              <a:rPr lang="en-US" altLang="zh-CN" dirty="0" smtClean="0"/>
              <a:t>coins</a:t>
            </a:r>
            <a:r>
              <a:rPr lang="zh-CN" altLang="en-US" dirty="0" smtClean="0"/>
              <a:t>存放所有不同的硬币值，不同的硬币个数为</a:t>
            </a:r>
            <a:r>
              <a:rPr lang="en-US" altLang="zh-CN" dirty="0" err="1" smtClean="0"/>
              <a:t>differentCoins</a:t>
            </a:r>
            <a:r>
              <a:rPr lang="zh-CN" altLang="en-US" dirty="0" smtClean="0"/>
              <a:t>。</a:t>
            </a:r>
          </a:p>
          <a:p>
            <a:pPr eaLnBrk="1" hangingPunct="1">
              <a:lnSpc>
                <a:spcPct val="120000"/>
              </a:lnSpc>
            </a:pPr>
            <a:r>
              <a:rPr lang="en-US" altLang="zh-CN" dirty="0" err="1" smtClean="0"/>
              <a:t>maxChange</a:t>
            </a:r>
            <a:r>
              <a:rPr lang="zh-CN" altLang="en-US" dirty="0" smtClean="0"/>
              <a:t>为要找的零钱数</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9075" y="873125"/>
            <a:ext cx="8624888" cy="6002338"/>
          </a:xfrm>
          <a:prstGeom prst="rect">
            <a:avLst/>
          </a:prstGeom>
          <a:noFill/>
          <a:ln w="12700" cap="sq" algn="ctr">
            <a:noFill/>
            <a:miter lim="800000"/>
            <a:headEnd type="none" w="sm" len="sm"/>
            <a:tailEnd type="none" w="sm" len="sm"/>
          </a:ln>
        </p:spPr>
        <p:txBody>
          <a:bodyPr>
            <a:spAutoFit/>
          </a:bodyPr>
          <a:lstStyle/>
          <a:p>
            <a:r>
              <a:rPr lang="en-US" altLang="zh-CN" sz="2400" b="1"/>
              <a:t>void makechange( int coins[ ],  int differentCoins, </a:t>
            </a:r>
          </a:p>
          <a:p>
            <a:r>
              <a:rPr lang="en-US" altLang="zh-CN" sz="2400" b="1"/>
              <a:t>                    int maxChange, int coinUsed[] )</a:t>
            </a:r>
          </a:p>
          <a:p>
            <a:r>
              <a:rPr lang="en-US" altLang="zh-CN" sz="2400" b="1"/>
              <a:t>{ </a:t>
            </a:r>
          </a:p>
          <a:p>
            <a:r>
              <a:rPr lang="en-US" altLang="zh-CN" sz="2400" b="1"/>
              <a:t>  coinUsed[0] = 0; </a:t>
            </a:r>
          </a:p>
          <a:p>
            <a:r>
              <a:rPr lang="en-US" altLang="zh-CN" sz="2400" b="1"/>
              <a:t>  for (int cents = 1; cents &lt;= maxChange; cents++) {</a:t>
            </a:r>
          </a:p>
          <a:p>
            <a:r>
              <a:rPr lang="en-US" altLang="zh-CN" sz="2400" b="1"/>
              <a:t>         int minCoins = cents; //</a:t>
            </a:r>
            <a:r>
              <a:rPr lang="zh-CN" altLang="en-US" sz="2400" b="1"/>
              <a:t>都用</a:t>
            </a:r>
            <a:r>
              <a:rPr lang="en-US" altLang="zh-CN" sz="2400" b="1"/>
              <a:t>1</a:t>
            </a:r>
            <a:r>
              <a:rPr lang="zh-CN" altLang="en-US" sz="2400" b="1"/>
              <a:t>分找零，硬币数最大</a:t>
            </a:r>
          </a:p>
          <a:p>
            <a:r>
              <a:rPr lang="zh-CN" altLang="en-US" sz="2400" b="1"/>
              <a:t>         </a:t>
            </a:r>
            <a:r>
              <a:rPr lang="en-US" altLang="zh-CN" sz="2400" b="1"/>
              <a:t>for (int j = 1; j &lt;= differentCoins; j++)  //</a:t>
            </a:r>
            <a:r>
              <a:rPr lang="zh-CN" altLang="en-US" sz="2400" b="1"/>
              <a:t>尝试所有硬币</a:t>
            </a:r>
          </a:p>
          <a:p>
            <a:r>
              <a:rPr lang="zh-CN" altLang="en-US" sz="2400" b="1"/>
              <a:t>               </a:t>
            </a:r>
            <a:r>
              <a:rPr lang="en-US" altLang="zh-CN" sz="2400" b="1"/>
              <a:t>{ if (coins[j] &gt; cents) continue; //coin[j]</a:t>
            </a:r>
            <a:r>
              <a:rPr lang="zh-CN" altLang="en-US" sz="2400" b="1"/>
              <a:t>硬币不可用</a:t>
            </a:r>
          </a:p>
          <a:p>
            <a:r>
              <a:rPr lang="zh-CN" altLang="en-US" sz="2400" b="1"/>
              <a:t>                 </a:t>
            </a:r>
            <a:r>
              <a:rPr lang="en-US" altLang="zh-CN" sz="2400" b="1"/>
              <a:t>if (coinUsed[ cents - coins[j] ] + 1 &lt; minCoins) </a:t>
            </a:r>
          </a:p>
          <a:p>
            <a:r>
              <a:rPr lang="en-US" altLang="zh-CN" sz="2400" b="1"/>
              <a:t>                                            //</a:t>
            </a:r>
            <a:r>
              <a:rPr lang="zh-CN" altLang="en-US" sz="2400" b="1"/>
              <a:t>分解成</a:t>
            </a:r>
            <a:r>
              <a:rPr lang="en-US" altLang="zh-CN" sz="2400" b="1"/>
              <a:t>coins[i]</a:t>
            </a:r>
            <a:r>
              <a:rPr lang="zh-CN" altLang="en-US" sz="2400" b="1"/>
              <a:t>和</a:t>
            </a:r>
            <a:r>
              <a:rPr lang="en-US" altLang="zh-CN" sz="2400" b="1"/>
              <a:t>cents-coins[j]</a:t>
            </a:r>
          </a:p>
          <a:p>
            <a:r>
              <a:rPr lang="en-US" altLang="zh-CN" sz="2400" b="1"/>
              <a:t>                        minCoins = coinUsed[ cents - coins[j] ] + 1;</a:t>
            </a:r>
          </a:p>
          <a:p>
            <a:r>
              <a:rPr lang="en-US" altLang="zh-CN" sz="2400" b="1"/>
              <a:t>                                            //</a:t>
            </a:r>
            <a:r>
              <a:rPr lang="zh-CN" altLang="en-US" sz="2400" b="1"/>
              <a:t>用此硬币</a:t>
            </a:r>
          </a:p>
          <a:p>
            <a:r>
              <a:rPr lang="zh-CN" altLang="en-US" sz="2400" b="1"/>
              <a:t>               </a:t>
            </a:r>
            <a:r>
              <a:rPr lang="en-US" altLang="zh-CN" sz="2400" b="1"/>
              <a:t>}</a:t>
            </a:r>
          </a:p>
          <a:p>
            <a:r>
              <a:rPr lang="en-US" altLang="zh-CN" sz="2400" b="1"/>
              <a:t>          coinUsed[cents] = minCoins; </a:t>
            </a:r>
          </a:p>
          <a:p>
            <a:r>
              <a:rPr lang="en-US" altLang="zh-CN" sz="2400" b="1"/>
              <a:t>     }</a:t>
            </a:r>
          </a:p>
          <a:p>
            <a:r>
              <a:rPr lang="en-US" altLang="zh-CN" sz="2400" b="1"/>
              <a:t>}</a:t>
            </a:r>
            <a:r>
              <a:rPr lang="en-US" altLang="zh-CN" sz="240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3954" name="Rectangle 2"/>
          <p:cNvSpPr>
            <a:spLocks noGrp="1" noChangeArrowheads="1"/>
          </p:cNvSpPr>
          <p:nvPr>
            <p:ph type="title"/>
          </p:nvPr>
        </p:nvSpPr>
        <p:spPr/>
        <p:txBody>
          <a:bodyPr/>
          <a:lstStyle/>
          <a:p>
            <a:pPr eaLnBrk="1" hangingPunct="1">
              <a:defRPr/>
            </a:pPr>
            <a:r>
              <a:rPr lang="zh-CN" altLang="en-US" smtClean="0"/>
              <a:t>存储设计</a:t>
            </a:r>
          </a:p>
        </p:txBody>
      </p:sp>
      <p:sp>
        <p:nvSpPr>
          <p:cNvPr id="8195" name="Rectangle 3"/>
          <p:cNvSpPr>
            <a:spLocks noGrp="1" noChangeArrowheads="1"/>
          </p:cNvSpPr>
          <p:nvPr>
            <p:ph type="body" idx="1"/>
          </p:nvPr>
        </p:nvSpPr>
        <p:spPr>
          <a:xfrm>
            <a:off x="685800" y="1752600"/>
            <a:ext cx="8239125" cy="4772025"/>
          </a:xfrm>
        </p:spPr>
        <p:txBody>
          <a:bodyPr/>
          <a:lstStyle/>
          <a:p>
            <a:pPr eaLnBrk="1" hangingPunct="1">
              <a:lnSpc>
                <a:spcPct val="125000"/>
              </a:lnSpc>
            </a:pPr>
            <a:r>
              <a:rPr lang="zh-CN" altLang="en-US" smtClean="0"/>
              <a:t>用一个二维数组</a:t>
            </a:r>
            <a:r>
              <a:rPr lang="en-US" altLang="zh-CN" smtClean="0"/>
              <a:t>like</a:t>
            </a:r>
            <a:r>
              <a:rPr lang="zh-CN" altLang="en-US" smtClean="0"/>
              <a:t>存储用户的兴趣</a:t>
            </a:r>
          </a:p>
          <a:p>
            <a:pPr eaLnBrk="1" hangingPunct="1">
              <a:lnSpc>
                <a:spcPct val="125000"/>
              </a:lnSpc>
            </a:pPr>
            <a:r>
              <a:rPr lang="zh-CN" altLang="en-US" smtClean="0"/>
              <a:t>用一个一维数组</a:t>
            </a:r>
            <a:r>
              <a:rPr lang="en-US" altLang="zh-CN" smtClean="0"/>
              <a:t>book</a:t>
            </a:r>
            <a:r>
              <a:rPr lang="zh-CN" altLang="en-US" smtClean="0"/>
              <a:t>记录书是否被分掉。如果</a:t>
            </a:r>
            <a:r>
              <a:rPr lang="en-US" altLang="zh-CN" smtClean="0"/>
              <a:t>book[i] = false</a:t>
            </a:r>
            <a:r>
              <a:rPr lang="zh-CN" altLang="en-US" smtClean="0"/>
              <a:t>表示第</a:t>
            </a:r>
            <a:r>
              <a:rPr lang="en-US" altLang="zh-CN" smtClean="0"/>
              <a:t>i</a:t>
            </a:r>
            <a:r>
              <a:rPr lang="zh-CN" altLang="en-US" smtClean="0"/>
              <a:t>本书尚未被分掉，等于</a:t>
            </a:r>
            <a:r>
              <a:rPr lang="en-US" altLang="zh-CN" smtClean="0"/>
              <a:t>1</a:t>
            </a:r>
            <a:r>
              <a:rPr lang="zh-CN" altLang="en-US" smtClean="0"/>
              <a:t>则表示以被分掉</a:t>
            </a:r>
          </a:p>
          <a:p>
            <a:pPr eaLnBrk="1" hangingPunct="1">
              <a:lnSpc>
                <a:spcPct val="125000"/>
              </a:lnSpc>
            </a:pPr>
            <a:r>
              <a:rPr lang="zh-CN" altLang="en-US" smtClean="0"/>
              <a:t>用一个一维数组</a:t>
            </a:r>
            <a:r>
              <a:rPr lang="en-US" altLang="zh-CN" smtClean="0"/>
              <a:t>take</a:t>
            </a:r>
            <a:r>
              <a:rPr lang="zh-CN" altLang="en-US" smtClean="0"/>
              <a:t>表示某本书分给了某人。</a:t>
            </a:r>
            <a:r>
              <a:rPr lang="en-US" altLang="zh-CN" smtClean="0"/>
              <a:t>Take[i] = j</a:t>
            </a:r>
            <a:r>
              <a:rPr lang="zh-CN" altLang="en-US" smtClean="0"/>
              <a:t>表示第</a:t>
            </a:r>
            <a:r>
              <a:rPr lang="en-US" altLang="zh-CN" smtClean="0"/>
              <a:t>j</a:t>
            </a:r>
            <a:r>
              <a:rPr lang="zh-CN" altLang="en-US" smtClean="0"/>
              <a:t>本书给了第</a:t>
            </a:r>
            <a:r>
              <a:rPr lang="en-US" altLang="zh-CN" smtClean="0"/>
              <a:t>i</a:t>
            </a:r>
            <a:r>
              <a:rPr lang="zh-CN" altLang="en-US" smtClean="0"/>
              <a:t>个人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4978"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解题思路</a:t>
            </a:r>
          </a:p>
        </p:txBody>
      </p:sp>
      <p:sp>
        <p:nvSpPr>
          <p:cNvPr id="9219" name="Rectangle 3"/>
          <p:cNvSpPr>
            <a:spLocks noGrp="1" noChangeArrowheads="1"/>
          </p:cNvSpPr>
          <p:nvPr>
            <p:ph type="body" idx="1"/>
          </p:nvPr>
        </p:nvSpPr>
        <p:spPr>
          <a:xfrm>
            <a:off x="482600" y="2001838"/>
            <a:ext cx="8351838" cy="4708525"/>
          </a:xfrm>
        </p:spPr>
        <p:txBody>
          <a:bodyPr/>
          <a:lstStyle/>
          <a:p>
            <a:pPr eaLnBrk="1" hangingPunct="1"/>
            <a:r>
              <a:rPr lang="zh-CN" altLang="en-US" sz="2800" smtClean="0"/>
              <a:t>依次尝试把书</a:t>
            </a:r>
            <a:r>
              <a:rPr lang="en-US" altLang="zh-CN" sz="2800" smtClean="0"/>
              <a:t>j</a:t>
            </a:r>
            <a:r>
              <a:rPr lang="zh-CN" altLang="en-US" sz="2800" smtClean="0"/>
              <a:t>分给人</a:t>
            </a:r>
            <a:r>
              <a:rPr lang="en-US" altLang="zh-CN" sz="2800" smtClean="0"/>
              <a:t>i</a:t>
            </a:r>
            <a:r>
              <a:rPr lang="zh-CN" altLang="en-US" sz="2800" smtClean="0"/>
              <a:t>。</a:t>
            </a:r>
          </a:p>
          <a:p>
            <a:pPr lvl="1" eaLnBrk="1" hangingPunct="1">
              <a:buSzPct val="70000"/>
            </a:pPr>
            <a:r>
              <a:rPr lang="zh-CN" altLang="en-US" sz="2400" smtClean="0">
                <a:latin typeface="楷体_GB2312" pitchFamily="49" charset="-122"/>
              </a:rPr>
              <a:t>如果第</a:t>
            </a:r>
            <a:r>
              <a:rPr lang="en-US" altLang="zh-CN" sz="2400" smtClean="0">
                <a:latin typeface="楷体_GB2312" pitchFamily="49" charset="-122"/>
              </a:rPr>
              <a:t>i</a:t>
            </a:r>
            <a:r>
              <a:rPr lang="zh-CN" altLang="en-US" sz="2400" smtClean="0">
                <a:latin typeface="楷体_GB2312" pitchFamily="49" charset="-122"/>
              </a:rPr>
              <a:t>个人不喜欢第</a:t>
            </a:r>
            <a:r>
              <a:rPr lang="en-US" altLang="zh-CN" sz="2400" smtClean="0">
                <a:latin typeface="楷体_GB2312" pitchFamily="49" charset="-122"/>
              </a:rPr>
              <a:t>j</a:t>
            </a:r>
            <a:r>
              <a:rPr lang="zh-CN" altLang="en-US" sz="2400" smtClean="0">
                <a:latin typeface="楷体_GB2312" pitchFamily="49" charset="-122"/>
              </a:rPr>
              <a:t>本书，则尝试下一本书，如果喜欢，并且第</a:t>
            </a:r>
            <a:r>
              <a:rPr lang="en-US" altLang="zh-CN" sz="2400" smtClean="0">
                <a:latin typeface="楷体_GB2312" pitchFamily="49" charset="-122"/>
              </a:rPr>
              <a:t>j</a:t>
            </a:r>
            <a:r>
              <a:rPr lang="zh-CN" altLang="en-US" sz="2400" smtClean="0">
                <a:latin typeface="楷体_GB2312" pitchFamily="49" charset="-122"/>
              </a:rPr>
              <a:t>本书尚未分配，则把书</a:t>
            </a:r>
            <a:r>
              <a:rPr lang="en-US" altLang="zh-CN" sz="2400" smtClean="0">
                <a:latin typeface="楷体_GB2312" pitchFamily="49" charset="-122"/>
              </a:rPr>
              <a:t>j</a:t>
            </a:r>
            <a:r>
              <a:rPr lang="zh-CN" altLang="en-US" sz="2400" smtClean="0">
                <a:latin typeface="楷体_GB2312" pitchFamily="49" charset="-122"/>
              </a:rPr>
              <a:t>分配给</a:t>
            </a:r>
            <a:r>
              <a:rPr lang="en-US" altLang="zh-CN" sz="2400" smtClean="0">
                <a:latin typeface="楷体_GB2312" pitchFamily="49" charset="-122"/>
              </a:rPr>
              <a:t>i</a:t>
            </a:r>
            <a:r>
              <a:rPr lang="zh-CN" altLang="en-US" sz="2400" smtClean="0">
                <a:latin typeface="楷体_GB2312" pitchFamily="49" charset="-122"/>
              </a:rPr>
              <a:t>。</a:t>
            </a:r>
          </a:p>
          <a:p>
            <a:pPr lvl="1" eaLnBrk="1" hangingPunct="1">
              <a:buSzPct val="70000"/>
            </a:pPr>
            <a:r>
              <a:rPr lang="zh-CN" altLang="en-US" sz="2400" smtClean="0">
                <a:latin typeface="楷体_GB2312" pitchFamily="49" charset="-122"/>
              </a:rPr>
              <a:t>如果</a:t>
            </a:r>
            <a:r>
              <a:rPr lang="en-US" altLang="zh-CN" sz="2400" smtClean="0">
                <a:latin typeface="楷体_GB2312" pitchFamily="49" charset="-122"/>
              </a:rPr>
              <a:t>i</a:t>
            </a:r>
            <a:r>
              <a:rPr lang="zh-CN" altLang="en-US" sz="2400" smtClean="0">
                <a:latin typeface="楷体_GB2312" pitchFamily="49" charset="-122"/>
              </a:rPr>
              <a:t>是最后一个人，则方案数加</a:t>
            </a:r>
            <a:r>
              <a:rPr lang="en-US" altLang="zh-CN" sz="2400" smtClean="0">
                <a:latin typeface="楷体_GB2312" pitchFamily="49" charset="-122"/>
              </a:rPr>
              <a:t>1</a:t>
            </a:r>
            <a:r>
              <a:rPr lang="zh-CN" altLang="en-US" sz="2400" smtClean="0">
                <a:latin typeface="楷体_GB2312" pitchFamily="49" charset="-122"/>
              </a:rPr>
              <a:t>，输出该方案。否则调用</a:t>
            </a:r>
            <a:r>
              <a:rPr lang="en-US" altLang="zh-CN" sz="2400" smtClean="0">
                <a:latin typeface="楷体_GB2312" pitchFamily="49" charset="-122"/>
              </a:rPr>
              <a:t>try</a:t>
            </a:r>
            <a:r>
              <a:rPr lang="zh-CN" altLang="en-US" sz="2400" smtClean="0">
                <a:latin typeface="楷体_GB2312" pitchFamily="49" charset="-122"/>
              </a:rPr>
              <a:t>（</a:t>
            </a:r>
            <a:r>
              <a:rPr lang="en-US" altLang="zh-CN" sz="2400" smtClean="0">
                <a:latin typeface="楷体_GB2312" pitchFamily="49" charset="-122"/>
              </a:rPr>
              <a:t>i+1)</a:t>
            </a:r>
            <a:r>
              <a:rPr lang="zh-CN" altLang="en-US" sz="2400" smtClean="0">
                <a:latin typeface="楷体_GB2312" pitchFamily="49" charset="-122"/>
              </a:rPr>
              <a:t>为第</a:t>
            </a:r>
            <a:r>
              <a:rPr lang="en-US" altLang="zh-CN" sz="2400" smtClean="0">
                <a:latin typeface="楷体_GB2312" pitchFamily="49" charset="-122"/>
              </a:rPr>
              <a:t>i+1</a:t>
            </a:r>
            <a:r>
              <a:rPr lang="zh-CN" altLang="en-US" sz="2400" smtClean="0">
                <a:latin typeface="楷体_GB2312" pitchFamily="49" charset="-122"/>
              </a:rPr>
              <a:t>个人分书。</a:t>
            </a:r>
          </a:p>
          <a:p>
            <a:pPr lvl="1" eaLnBrk="1" hangingPunct="1">
              <a:buSzPct val="70000"/>
            </a:pPr>
            <a:r>
              <a:rPr lang="zh-CN" altLang="en-US" sz="2400" smtClean="0">
                <a:latin typeface="楷体_GB2312" pitchFamily="49" charset="-122"/>
              </a:rPr>
              <a:t>回溯：第</a:t>
            </a:r>
            <a:r>
              <a:rPr lang="en-US" altLang="zh-CN" sz="2400" smtClean="0">
                <a:latin typeface="楷体_GB2312" pitchFamily="49" charset="-122"/>
              </a:rPr>
              <a:t>i+1</a:t>
            </a:r>
            <a:r>
              <a:rPr lang="zh-CN" altLang="en-US" sz="2400" smtClean="0">
                <a:latin typeface="楷体_GB2312" pitchFamily="49" charset="-122"/>
              </a:rPr>
              <a:t>个人选不到合适的书，让第</a:t>
            </a:r>
            <a:r>
              <a:rPr lang="en-US" altLang="zh-CN" sz="2400" smtClean="0">
                <a:latin typeface="楷体_GB2312" pitchFamily="49" charset="-122"/>
              </a:rPr>
              <a:t>i</a:t>
            </a:r>
            <a:r>
              <a:rPr lang="zh-CN" altLang="en-US" sz="2400" smtClean="0">
                <a:latin typeface="楷体_GB2312" pitchFamily="49" charset="-122"/>
              </a:rPr>
              <a:t>个人退回书</a:t>
            </a:r>
            <a:r>
              <a:rPr lang="en-US" altLang="zh-CN" sz="2400" smtClean="0">
                <a:latin typeface="楷体_GB2312" pitchFamily="49" charset="-122"/>
              </a:rPr>
              <a:t>j</a:t>
            </a:r>
            <a:r>
              <a:rPr lang="zh-CN" altLang="en-US" sz="2400" smtClean="0">
                <a:latin typeface="楷体_GB2312" pitchFamily="49" charset="-122"/>
              </a:rPr>
              <a:t>，尝试下一个</a:t>
            </a:r>
            <a:r>
              <a:rPr lang="en-US" altLang="zh-CN" sz="2400" smtClean="0">
                <a:latin typeface="楷体_GB2312" pitchFamily="49" charset="-122"/>
              </a:rPr>
              <a:t>j</a:t>
            </a:r>
            <a:r>
              <a:rPr lang="zh-CN" altLang="en-US" sz="2400" smtClean="0">
                <a:latin typeface="楷体_GB2312" pitchFamily="49" charset="-122"/>
              </a:rPr>
              <a:t>，即寻找下一个可行的方案</a:t>
            </a:r>
          </a:p>
          <a:p>
            <a:pPr eaLnBrk="1" hangingPunct="1">
              <a:buSzPct val="70000"/>
            </a:pPr>
            <a:r>
              <a:rPr lang="zh-CN" altLang="en-US" sz="2800" smtClean="0">
                <a:latin typeface="楷体_GB2312" pitchFamily="49" charset="-122"/>
              </a:rPr>
              <a:t>由于在每次</a:t>
            </a:r>
            <a:r>
              <a:rPr lang="en-US" altLang="zh-CN" sz="2800" smtClean="0">
                <a:latin typeface="楷体_GB2312" pitchFamily="49" charset="-122"/>
              </a:rPr>
              <a:t>try</a:t>
            </a:r>
            <a:r>
              <a:rPr lang="zh-CN" altLang="en-US" sz="2800" smtClean="0">
                <a:latin typeface="楷体_GB2312" pitchFamily="49" charset="-122"/>
              </a:rPr>
              <a:t>中都要用到</a:t>
            </a:r>
            <a:r>
              <a:rPr lang="en-US" altLang="zh-CN" sz="2800" smtClean="0">
                <a:latin typeface="楷体_GB2312" pitchFamily="49" charset="-122"/>
              </a:rPr>
              <a:t>like</a:t>
            </a:r>
            <a:r>
              <a:rPr lang="zh-CN" altLang="en-US" sz="2800" smtClean="0">
                <a:latin typeface="楷体_GB2312" pitchFamily="49" charset="-122"/>
              </a:rPr>
              <a:t>，</a:t>
            </a:r>
            <a:r>
              <a:rPr lang="en-US" altLang="zh-CN" sz="2800" smtClean="0">
                <a:latin typeface="楷体_GB2312" pitchFamily="49" charset="-122"/>
              </a:rPr>
              <a:t>book, take</a:t>
            </a:r>
            <a:r>
              <a:rPr lang="zh-CN" altLang="en-US" sz="2800" smtClean="0">
                <a:latin typeface="楷体_GB2312" pitchFamily="49" charset="-122"/>
              </a:rPr>
              <a:t>以及目前找到的方案数</a:t>
            </a:r>
            <a:r>
              <a:rPr lang="en-US" altLang="zh-CN" sz="2800" smtClean="0">
                <a:latin typeface="楷体_GB2312" pitchFamily="49" charset="-122"/>
              </a:rPr>
              <a:t>n</a:t>
            </a:r>
            <a:r>
              <a:rPr lang="zh-CN" altLang="en-US" sz="2800" smtClean="0">
                <a:latin typeface="楷体_GB2312" pitchFamily="49" charset="-122"/>
              </a:rPr>
              <a:t>，因此可将它们作为全局变量，以免每次函数调用时都要带一大串参数。</a:t>
            </a:r>
          </a:p>
        </p:txBody>
      </p:sp>
      <p:sp>
        <p:nvSpPr>
          <p:cNvPr id="9220" name="Rectangle 4"/>
          <p:cNvSpPr>
            <a:spLocks noChangeArrowheads="1"/>
          </p:cNvSpPr>
          <p:nvPr/>
        </p:nvSpPr>
        <p:spPr bwMode="auto">
          <a:xfrm>
            <a:off x="1455738" y="1233488"/>
            <a:ext cx="5716587" cy="519112"/>
          </a:xfrm>
          <a:prstGeom prst="rect">
            <a:avLst/>
          </a:prstGeom>
          <a:noFill/>
          <a:ln w="12700" cap="sq" algn="ctr">
            <a:noFill/>
            <a:miter lim="800000"/>
            <a:headEnd type="none" w="sm" len="sm"/>
            <a:tailEnd type="none" w="sm" len="sm"/>
          </a:ln>
        </p:spPr>
        <p:txBody>
          <a:bodyPr wrap="none">
            <a:spAutoFit/>
          </a:bodyPr>
          <a:lstStyle/>
          <a:p>
            <a:pPr algn="ctr"/>
            <a:r>
              <a:rPr lang="zh-CN" altLang="en-US" b="1"/>
              <a:t>设计一个函数</a:t>
            </a:r>
            <a:r>
              <a:rPr lang="en-US" altLang="zh-CN" b="1"/>
              <a:t>try(i)</a:t>
            </a:r>
            <a:r>
              <a:rPr lang="zh-CN" altLang="en-US" b="1"/>
              <a:t>给第</a:t>
            </a:r>
            <a:r>
              <a:rPr lang="en-US" altLang="zh-CN" b="1"/>
              <a:t>i</a:t>
            </a:r>
            <a:r>
              <a:rPr lang="zh-CN" altLang="en-US" b="1"/>
              <a:t>个人分书。</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79400" y="558800"/>
            <a:ext cx="8864600" cy="6586418"/>
          </a:xfrm>
          <a:prstGeom prst="rect">
            <a:avLst/>
          </a:prstGeom>
          <a:noFill/>
          <a:ln w="12700" cap="sq" algn="ctr">
            <a:noFill/>
            <a:miter lim="800000"/>
            <a:headEnd type="none" w="sm" len="sm"/>
            <a:tailEnd type="none" w="sm" len="sm"/>
          </a:ln>
        </p:spPr>
        <p:txBody>
          <a:bodyPr>
            <a:spAutoFit/>
          </a:bodyPr>
          <a:lstStyle/>
          <a:p>
            <a:r>
              <a:rPr lang="en-US" altLang="zh-CN" sz="2400" b="1"/>
              <a:t>void trynext(int i)</a:t>
            </a:r>
          </a:p>
          <a:p>
            <a:r>
              <a:rPr lang="en-US" altLang="zh-CN" sz="2400" b="1"/>
              <a:t>{ int j, k;</a:t>
            </a:r>
          </a:p>
          <a:p>
            <a:r>
              <a:rPr lang="en-US" altLang="zh-CN" sz="2400" b="1"/>
              <a:t>  for (j=0; j&lt;5; ++j)</a:t>
            </a:r>
          </a:p>
          <a:p>
            <a:r>
              <a:rPr lang="en-US" altLang="zh-CN" sz="2400" b="1"/>
              <a:t>     { if (like[i][j] &amp;&amp; book[j])</a:t>
            </a:r>
          </a:p>
          <a:p>
            <a:r>
              <a:rPr lang="en-US" altLang="zh-CN" sz="2400" b="1"/>
              <a:t>              { take[i] = j; book[j] = false;</a:t>
            </a:r>
          </a:p>
          <a:p>
            <a:r>
              <a:rPr lang="en-US" altLang="zh-CN" sz="2400" b="1"/>
              <a:t>                 if (i == 4)  {</a:t>
            </a:r>
          </a:p>
          <a:p>
            <a:r>
              <a:rPr lang="en-US" altLang="zh-CN" sz="2400" b="1"/>
              <a:t>	          n++;</a:t>
            </a:r>
            <a:endParaRPr lang="fr-FR" altLang="zh-CN" sz="2400" b="1"/>
          </a:p>
          <a:p>
            <a:r>
              <a:rPr lang="fr-FR" altLang="zh-CN" sz="2400" b="1"/>
              <a:t>                     cout &lt;&lt; "\n</a:t>
            </a:r>
            <a:r>
              <a:rPr lang="zh-CN" altLang="fr-FR" sz="2400" b="1"/>
              <a:t>第</a:t>
            </a:r>
            <a:r>
              <a:rPr lang="fr-FR" altLang="zh-CN" sz="2400" b="1"/>
              <a:t>" &lt;&lt; n &lt;&lt; "</a:t>
            </a:r>
            <a:r>
              <a:rPr lang="zh-CN" altLang="fr-FR" sz="2400" b="1"/>
              <a:t>种方案</a:t>
            </a:r>
            <a:r>
              <a:rPr lang="fr-FR" altLang="zh-CN" sz="2400" b="1"/>
              <a:t>: "&lt;&lt; endl;</a:t>
            </a:r>
          </a:p>
          <a:p>
            <a:r>
              <a:rPr lang="fr-FR" altLang="zh-CN" sz="2400" b="1"/>
              <a:t>	          </a:t>
            </a:r>
            <a:r>
              <a:rPr lang="en-US" altLang="zh-CN" sz="2400" b="1"/>
              <a:t>cout &lt;&lt; "</a:t>
            </a:r>
            <a:r>
              <a:rPr lang="zh-CN" altLang="en-US" sz="2400" b="1"/>
              <a:t>人</a:t>
            </a:r>
            <a:r>
              <a:rPr lang="en-US" altLang="zh-CN" sz="2400" b="1"/>
              <a:t>\t</a:t>
            </a:r>
            <a:r>
              <a:rPr lang="zh-CN" altLang="en-US" sz="2400" b="1"/>
              <a:t>书</a:t>
            </a:r>
            <a:r>
              <a:rPr lang="en-US" altLang="zh-CN" sz="2400" b="1"/>
              <a:t>" &lt;&lt; endl;</a:t>
            </a:r>
          </a:p>
          <a:p>
            <a:r>
              <a:rPr lang="en-US" altLang="zh-CN" sz="2400" b="1"/>
              <a:t>                     for (k=0; k&lt;5; k++) </a:t>
            </a:r>
          </a:p>
          <a:p>
            <a:r>
              <a:rPr lang="en-US" altLang="zh-CN" sz="2400" b="1"/>
              <a:t>                        cout &lt;&lt; char(k+'A') &lt;&lt; '\t' &lt;&lt; take[k] &lt;&lt; endl;</a:t>
            </a:r>
          </a:p>
          <a:p>
            <a:r>
              <a:rPr lang="en-US" altLang="zh-CN" sz="2400" b="1"/>
              <a:t>                    }</a:t>
            </a:r>
          </a:p>
          <a:p>
            <a:r>
              <a:rPr lang="en-US" altLang="zh-CN" sz="2400" b="1"/>
              <a:t>                   else  trynext(i+1);</a:t>
            </a:r>
          </a:p>
          <a:p>
            <a:r>
              <a:rPr lang="en-US" altLang="zh-CN" sz="2400" b="1"/>
              <a:t>                 book[j] = true</a:t>
            </a:r>
            <a:r>
              <a:rPr lang="en-US" altLang="zh-CN" sz="2400" b="1" smtClean="0"/>
              <a:t>; //</a:t>
            </a:r>
            <a:r>
              <a:rPr lang="zh-CN" altLang="en-US" sz="1400" b="1" smtClean="0"/>
              <a:t>没找到书时将书归还，找到书时将</a:t>
            </a:r>
            <a:r>
              <a:rPr lang="en-US" altLang="zh-CN" sz="1400" b="1" smtClean="0"/>
              <a:t>book</a:t>
            </a:r>
            <a:r>
              <a:rPr lang="zh-CN" altLang="en-US" sz="1400" b="1" smtClean="0"/>
              <a:t>归零，方便下次寻找。</a:t>
            </a:r>
            <a:endParaRPr lang="en-US" altLang="zh-CN" sz="1400" b="1" smtClean="0"/>
          </a:p>
          <a:p>
            <a:r>
              <a:rPr lang="zh-CN" altLang="en-US" sz="1400" b="1" smtClean="0"/>
              <a:t>即为回溯。</a:t>
            </a:r>
            <a:r>
              <a:rPr lang="en-US" altLang="zh-CN" sz="1400" b="1" smtClean="0"/>
              <a:t>Take[i]=j  </a:t>
            </a:r>
            <a:r>
              <a:rPr lang="zh-CN" altLang="en-US" sz="1400" b="1" smtClean="0"/>
              <a:t>仅为借书记录，若有新的会直接覆盖，不可清零，清零则输出全为</a:t>
            </a:r>
            <a:r>
              <a:rPr lang="en-US" altLang="zh-CN" sz="1400" b="1" smtClean="0"/>
              <a:t>0</a:t>
            </a:r>
            <a:endParaRPr lang="en-US" altLang="zh-CN" sz="1400" b="1"/>
          </a:p>
          <a:p>
            <a:r>
              <a:rPr lang="en-US" altLang="zh-CN" sz="2400" b="1"/>
              <a:t>               }</a:t>
            </a:r>
          </a:p>
          <a:p>
            <a:r>
              <a:rPr lang="en-US" altLang="zh-CN" sz="2400" b="1"/>
              <a:t>        }</a:t>
            </a:r>
          </a:p>
          <a:p>
            <a:r>
              <a:rPr lang="en-US" altLang="zh-CN" sz="2400" b="1"/>
              <a:t>}</a:t>
            </a:r>
            <a:r>
              <a:rPr lang="en-US" altLang="zh-CN" sz="240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0" y="2747963"/>
          <a:ext cx="114300" cy="219075"/>
        </p:xfrm>
        <a:graphic>
          <a:graphicData uri="http://schemas.openxmlformats.org/presentationml/2006/ole">
            <mc:AlternateContent xmlns:mc="http://schemas.openxmlformats.org/markup-compatibility/2006">
              <mc:Choice xmlns:v="urn:schemas-microsoft-com:vml" Requires="v">
                <p:oleObj spid="_x0000_s2058" name="公式" r:id="rId3" imgW="114151" imgH="215619" progId="Equation.3">
                  <p:embed/>
                </p:oleObj>
              </mc:Choice>
              <mc:Fallback>
                <p:oleObj name="公式" r:id="rId3" imgW="114151"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47963"/>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3467100" y="1033463"/>
          <a:ext cx="3644900" cy="1714500"/>
        </p:xfrm>
        <a:graphic>
          <a:graphicData uri="http://schemas.openxmlformats.org/presentationml/2006/ole">
            <mc:AlternateContent xmlns:mc="http://schemas.openxmlformats.org/markup-compatibility/2006">
              <mc:Choice xmlns:v="urn:schemas-microsoft-com:vml" Requires="v">
                <p:oleObj spid="_x0000_s2059" name="公式" r:id="rId5" imgW="2349360" imgH="1143000" progId="Equation.3">
                  <p:embed/>
                </p:oleObj>
              </mc:Choice>
              <mc:Fallback>
                <p:oleObj name="公式" r:id="rId5" imgW="2349360" imgH="1143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1033463"/>
                        <a:ext cx="3644900"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5"/>
          <p:cNvSpPr>
            <a:spLocks noChangeArrowheads="1"/>
          </p:cNvSpPr>
          <p:nvPr/>
        </p:nvSpPr>
        <p:spPr bwMode="auto">
          <a:xfrm>
            <a:off x="568325" y="1025525"/>
            <a:ext cx="2638425" cy="457200"/>
          </a:xfrm>
          <a:prstGeom prst="rect">
            <a:avLst/>
          </a:prstGeom>
          <a:noFill/>
          <a:ln w="12700" cap="sq" algn="ctr">
            <a:noFill/>
            <a:miter lim="800000"/>
            <a:headEnd type="none" w="sm" len="sm"/>
            <a:tailEnd type="none" w="sm" len="sm"/>
          </a:ln>
        </p:spPr>
        <p:txBody>
          <a:bodyPr wrap="none" anchor="ctr">
            <a:spAutoFit/>
          </a:bodyPr>
          <a:lstStyle/>
          <a:p>
            <a:r>
              <a:rPr lang="zh-CN" altLang="en-US" sz="2400" b="1">
                <a:latin typeface="楷体_GB2312" pitchFamily="49" charset="-122"/>
                <a:ea typeface="楷体_GB2312" pitchFamily="49" charset="-122"/>
                <a:cs typeface="Times New Roman" pitchFamily="18" charset="0"/>
              </a:rPr>
              <a:t>当</a:t>
            </a:r>
            <a:r>
              <a:rPr lang="en-US" altLang="zh-CN" sz="2400" b="1">
                <a:latin typeface="楷体_GB2312" pitchFamily="49" charset="-122"/>
                <a:ea typeface="楷体_GB2312" pitchFamily="49" charset="-122"/>
                <a:cs typeface="Times New Roman" pitchFamily="18" charset="0"/>
              </a:rPr>
              <a:t>like</a:t>
            </a:r>
            <a:r>
              <a:rPr lang="zh-CN" altLang="en-US" sz="2400" b="1">
                <a:latin typeface="楷体_GB2312" pitchFamily="49" charset="-122"/>
                <a:ea typeface="楷体_GB2312" pitchFamily="49" charset="-122"/>
                <a:cs typeface="Times New Roman" pitchFamily="18" charset="0"/>
              </a:rPr>
              <a:t>矩阵的值为</a:t>
            </a:r>
          </a:p>
        </p:txBody>
      </p:sp>
      <p:sp>
        <p:nvSpPr>
          <p:cNvPr id="2053" name="Rectangle 6"/>
          <p:cNvSpPr>
            <a:spLocks noChangeArrowheads="1"/>
          </p:cNvSpPr>
          <p:nvPr/>
        </p:nvSpPr>
        <p:spPr bwMode="auto">
          <a:xfrm>
            <a:off x="0" y="2967038"/>
            <a:ext cx="9144000" cy="0"/>
          </a:xfrm>
          <a:prstGeom prst="rect">
            <a:avLst/>
          </a:prstGeom>
          <a:noFill/>
          <a:ln w="12700" cap="sq" algn="ctr">
            <a:noFill/>
            <a:miter lim="800000"/>
            <a:headEnd type="none" w="sm" len="sm"/>
            <a:tailEnd type="none" w="sm" len="sm"/>
          </a:ln>
        </p:spPr>
        <p:txBody>
          <a:bodyPr wrap="none" anchor="ctr">
            <a:spAutoFit/>
          </a:bodyPr>
          <a:lstStyle/>
          <a:p>
            <a:endParaRPr lang="zh-CN" altLang="en-US"/>
          </a:p>
        </p:txBody>
      </p:sp>
      <p:sp>
        <p:nvSpPr>
          <p:cNvPr id="2054" name="Rectangle 8"/>
          <p:cNvSpPr>
            <a:spLocks noChangeArrowheads="1"/>
          </p:cNvSpPr>
          <p:nvPr/>
        </p:nvSpPr>
        <p:spPr bwMode="auto">
          <a:xfrm>
            <a:off x="468313" y="2947988"/>
            <a:ext cx="4022725" cy="457200"/>
          </a:xfrm>
          <a:prstGeom prst="rect">
            <a:avLst/>
          </a:prstGeom>
          <a:noFill/>
          <a:ln w="12700" cap="sq" algn="ctr">
            <a:noFill/>
            <a:miter lim="800000"/>
            <a:headEnd type="none" w="sm" len="sm"/>
            <a:tailEnd type="none" w="sm" len="sm"/>
          </a:ln>
        </p:spPr>
        <p:txBody>
          <a:bodyPr wrap="none">
            <a:spAutoFit/>
          </a:bodyPr>
          <a:lstStyle/>
          <a:p>
            <a:pPr algn="ctr"/>
            <a:r>
              <a:rPr lang="zh-CN" altLang="en-US" sz="2400" b="1">
                <a:latin typeface="楷体_GB2312" pitchFamily="49" charset="-122"/>
                <a:ea typeface="楷体_GB2312" pitchFamily="49" charset="-122"/>
              </a:rPr>
              <a:t>调用</a:t>
            </a:r>
            <a:r>
              <a:rPr lang="en-US" altLang="zh-CN" sz="2400" b="1">
                <a:latin typeface="楷体_GB2312" pitchFamily="49" charset="-122"/>
                <a:ea typeface="楷体_GB2312" pitchFamily="49" charset="-122"/>
              </a:rPr>
              <a:t>trynext(0);</a:t>
            </a:r>
            <a:r>
              <a:rPr lang="zh-CN" altLang="en-US" sz="2400" b="1">
                <a:latin typeface="楷体_GB2312" pitchFamily="49" charset="-122"/>
                <a:ea typeface="楷体_GB2312" pitchFamily="49" charset="-122"/>
              </a:rPr>
              <a:t>的结果为：</a:t>
            </a:r>
          </a:p>
        </p:txBody>
      </p:sp>
      <p:sp>
        <p:nvSpPr>
          <p:cNvPr id="2055" name="Rectangle 9"/>
          <p:cNvSpPr>
            <a:spLocks noChangeArrowheads="1"/>
          </p:cNvSpPr>
          <p:nvPr/>
        </p:nvSpPr>
        <p:spPr bwMode="auto">
          <a:xfrm>
            <a:off x="1589088" y="3830638"/>
            <a:ext cx="1878012" cy="2647950"/>
          </a:xfrm>
          <a:prstGeom prst="rect">
            <a:avLst/>
          </a:prstGeom>
          <a:noFill/>
          <a:ln w="12700" cap="sq" algn="ctr">
            <a:noFill/>
            <a:miter lim="800000"/>
            <a:headEnd type="none" w="sm" len="sm"/>
            <a:tailEnd type="none" w="sm" len="sm"/>
          </a:ln>
        </p:spPr>
        <p:txBody>
          <a:bodyPr wrap="none" anchor="ctr">
            <a:spAutoFit/>
          </a:bodyPr>
          <a:lstStyle/>
          <a:p>
            <a:pPr indent="276225" algn="ctr"/>
            <a:r>
              <a:rPr lang="zh-CN" altLang="en-US" sz="2400"/>
              <a:t>第</a:t>
            </a:r>
            <a:r>
              <a:rPr lang="en-US" altLang="zh-CN" sz="2400"/>
              <a:t>1</a:t>
            </a:r>
            <a:r>
              <a:rPr lang="zh-CN" altLang="en-US" sz="2400"/>
              <a:t>种方案：</a:t>
            </a:r>
          </a:p>
          <a:p>
            <a:pPr indent="276225" algn="ctr"/>
            <a:r>
              <a:rPr lang="zh-CN" altLang="en-US" sz="2400"/>
              <a:t>人       书</a:t>
            </a:r>
          </a:p>
          <a:p>
            <a:pPr indent="276225" algn="ctr"/>
            <a:r>
              <a:rPr lang="en-US" altLang="zh-CN" sz="2400"/>
              <a:t>A        2</a:t>
            </a:r>
          </a:p>
          <a:p>
            <a:pPr indent="276225" algn="ctr"/>
            <a:r>
              <a:rPr lang="en-US" altLang="zh-CN" sz="2400"/>
              <a:t>B        0</a:t>
            </a:r>
          </a:p>
          <a:p>
            <a:pPr indent="276225" algn="ctr"/>
            <a:r>
              <a:rPr lang="en-US" altLang="zh-CN" sz="2400"/>
              <a:t>C        1</a:t>
            </a:r>
          </a:p>
          <a:p>
            <a:pPr indent="276225" algn="ctr"/>
            <a:r>
              <a:rPr lang="en-US" altLang="zh-CN" sz="2400"/>
              <a:t>D        3</a:t>
            </a:r>
          </a:p>
          <a:p>
            <a:pPr indent="276225" algn="ctr"/>
            <a:r>
              <a:rPr lang="en-US" altLang="zh-CN" sz="2400"/>
              <a:t>E        4</a:t>
            </a:r>
          </a:p>
        </p:txBody>
      </p:sp>
      <p:sp>
        <p:nvSpPr>
          <p:cNvPr id="2056" name="Rectangle 10"/>
          <p:cNvSpPr>
            <a:spLocks noChangeArrowheads="1"/>
          </p:cNvSpPr>
          <p:nvPr/>
        </p:nvSpPr>
        <p:spPr bwMode="auto">
          <a:xfrm>
            <a:off x="4852988" y="3830638"/>
            <a:ext cx="1878012" cy="2647950"/>
          </a:xfrm>
          <a:prstGeom prst="rect">
            <a:avLst/>
          </a:prstGeom>
          <a:noFill/>
          <a:ln w="12700" cap="sq" algn="ctr">
            <a:noFill/>
            <a:miter lim="800000"/>
            <a:headEnd type="none" w="sm" len="sm"/>
            <a:tailEnd type="none" w="sm" len="sm"/>
          </a:ln>
        </p:spPr>
        <p:txBody>
          <a:bodyPr wrap="none" anchor="ctr">
            <a:spAutoFit/>
          </a:bodyPr>
          <a:lstStyle/>
          <a:p>
            <a:pPr indent="276225" algn="ctr"/>
            <a:r>
              <a:rPr lang="zh-CN" altLang="en-US" sz="2400"/>
              <a:t>第</a:t>
            </a:r>
            <a:r>
              <a:rPr lang="en-US" altLang="zh-CN" sz="2400"/>
              <a:t>2</a:t>
            </a:r>
            <a:r>
              <a:rPr lang="zh-CN" altLang="en-US" sz="2400"/>
              <a:t>种方案：</a:t>
            </a:r>
          </a:p>
          <a:p>
            <a:pPr indent="276225" algn="ctr"/>
            <a:r>
              <a:rPr lang="zh-CN" altLang="en-US" sz="2400"/>
              <a:t>人       书</a:t>
            </a:r>
          </a:p>
          <a:p>
            <a:pPr indent="276225" algn="ctr"/>
            <a:r>
              <a:rPr lang="en-US" altLang="zh-CN" sz="2400"/>
              <a:t>A        2</a:t>
            </a:r>
          </a:p>
          <a:p>
            <a:pPr indent="276225" algn="ctr"/>
            <a:r>
              <a:rPr lang="en-US" altLang="zh-CN" sz="2400"/>
              <a:t>B        0</a:t>
            </a:r>
          </a:p>
          <a:p>
            <a:pPr indent="276225" algn="ctr"/>
            <a:r>
              <a:rPr lang="en-US" altLang="zh-CN" sz="2400"/>
              <a:t>C        4</a:t>
            </a:r>
          </a:p>
          <a:p>
            <a:pPr indent="276225" algn="ctr"/>
            <a:r>
              <a:rPr lang="en-US" altLang="zh-CN" sz="2400"/>
              <a:t>D        3</a:t>
            </a:r>
          </a:p>
          <a:p>
            <a:pPr indent="276225" algn="ctr"/>
            <a:r>
              <a:rPr lang="en-US" altLang="zh-CN" sz="2400"/>
              <a:t>E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9074" name="Rectangle 2"/>
          <p:cNvSpPr>
            <a:spLocks noGrp="1" noChangeArrowheads="1"/>
          </p:cNvSpPr>
          <p:nvPr>
            <p:ph type="title"/>
          </p:nvPr>
        </p:nvSpPr>
        <p:spPr/>
        <p:txBody>
          <a:bodyPr/>
          <a:lstStyle/>
          <a:p>
            <a:pPr eaLnBrk="1" hangingPunct="1">
              <a:defRPr/>
            </a:pPr>
            <a:r>
              <a:rPr lang="zh-CN" altLang="en-US" b="0" smtClean="0">
                <a:latin typeface="Times New Roman" pitchFamily="18" charset="0"/>
              </a:rPr>
              <a:t>八皇后问题</a:t>
            </a:r>
            <a:r>
              <a:rPr lang="zh-CN" altLang="en-US" b="0" smtClean="0"/>
              <a:t> </a:t>
            </a:r>
          </a:p>
        </p:txBody>
      </p:sp>
      <p:sp>
        <p:nvSpPr>
          <p:cNvPr id="11267" name="Rectangle 3"/>
          <p:cNvSpPr>
            <a:spLocks noGrp="1" noChangeArrowheads="1"/>
          </p:cNvSpPr>
          <p:nvPr>
            <p:ph type="body" idx="1"/>
          </p:nvPr>
        </p:nvSpPr>
        <p:spPr>
          <a:xfrm>
            <a:off x="685800" y="2286000"/>
            <a:ext cx="7772400" cy="3089275"/>
          </a:xfrm>
        </p:spPr>
        <p:txBody>
          <a:bodyPr/>
          <a:lstStyle/>
          <a:p>
            <a:pPr eaLnBrk="1" hangingPunct="1">
              <a:lnSpc>
                <a:spcPct val="135000"/>
              </a:lnSpc>
            </a:pPr>
            <a:r>
              <a:rPr lang="zh-CN" altLang="en-US" smtClean="0">
                <a:latin typeface="楷体_GB2312" pitchFamily="49" charset="-122"/>
              </a:rPr>
              <a:t>在一个</a:t>
            </a:r>
            <a:r>
              <a:rPr lang="en-US" altLang="zh-CN" smtClean="0">
                <a:latin typeface="楷体_GB2312" pitchFamily="49" charset="-122"/>
              </a:rPr>
              <a:t>8*8</a:t>
            </a:r>
            <a:r>
              <a:rPr lang="zh-CN" altLang="en-US" smtClean="0">
                <a:latin typeface="楷体_GB2312" pitchFamily="49" charset="-122"/>
              </a:rPr>
              <a:t>的棋盘上放</a:t>
            </a:r>
            <a:r>
              <a:rPr lang="en-US" altLang="zh-CN" smtClean="0">
                <a:latin typeface="楷体_GB2312" pitchFamily="49" charset="-122"/>
              </a:rPr>
              <a:t>8</a:t>
            </a:r>
            <a:r>
              <a:rPr lang="zh-CN" altLang="en-US" smtClean="0">
                <a:latin typeface="楷体_GB2312" pitchFamily="49" charset="-122"/>
              </a:rPr>
              <a:t>个皇后，使</a:t>
            </a:r>
            <a:r>
              <a:rPr lang="en-US" altLang="zh-CN" smtClean="0">
                <a:latin typeface="楷体_GB2312" pitchFamily="49" charset="-122"/>
              </a:rPr>
              <a:t>8</a:t>
            </a:r>
            <a:r>
              <a:rPr lang="zh-CN" altLang="en-US" smtClean="0">
                <a:latin typeface="楷体_GB2312" pitchFamily="49" charset="-122"/>
              </a:rPr>
              <a:t>个皇后中没有两个以上的皇后会在同一行、同一列或同一对角线上</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0098" name="Rectangle 2"/>
          <p:cNvSpPr>
            <a:spLocks noGrp="1" noChangeArrowheads="1"/>
          </p:cNvSpPr>
          <p:nvPr>
            <p:ph type="title"/>
          </p:nvPr>
        </p:nvSpPr>
        <p:spPr>
          <a:xfrm>
            <a:off x="685800" y="381000"/>
            <a:ext cx="7772400" cy="1143000"/>
          </a:xfrm>
        </p:spPr>
        <p:txBody>
          <a:bodyPr/>
          <a:lstStyle/>
          <a:p>
            <a:pPr eaLnBrk="1" hangingPunct="1">
              <a:defRPr/>
            </a:pPr>
            <a:r>
              <a:rPr lang="zh-CN" altLang="en-US" b="0" smtClean="0"/>
              <a:t>八皇后问题的求解过程</a:t>
            </a:r>
          </a:p>
        </p:txBody>
      </p:sp>
      <p:sp>
        <p:nvSpPr>
          <p:cNvPr id="12291" name="Rectangle 3"/>
          <p:cNvSpPr>
            <a:spLocks noGrp="1" noChangeArrowheads="1"/>
          </p:cNvSpPr>
          <p:nvPr>
            <p:ph type="body" idx="1"/>
          </p:nvPr>
        </p:nvSpPr>
        <p:spPr>
          <a:xfrm>
            <a:off x="614363" y="1595438"/>
            <a:ext cx="8048625" cy="4114800"/>
          </a:xfrm>
        </p:spPr>
        <p:txBody>
          <a:bodyPr/>
          <a:lstStyle/>
          <a:p>
            <a:pPr algn="just" eaLnBrk="1" hangingPunct="1">
              <a:lnSpc>
                <a:spcPct val="125000"/>
              </a:lnSpc>
            </a:pPr>
            <a:r>
              <a:rPr lang="zh-CN" altLang="en-US" smtClean="0">
                <a:latin typeface="楷体_GB2312" pitchFamily="49" charset="-122"/>
              </a:rPr>
              <a:t>求解过程从空配置开始，在第一列到第</a:t>
            </a:r>
            <a:r>
              <a:rPr lang="en-US" altLang="zh-CN" smtClean="0">
                <a:latin typeface="楷体_GB2312" pitchFamily="49" charset="-122"/>
              </a:rPr>
              <a:t>m</a:t>
            </a:r>
            <a:r>
              <a:rPr lang="zh-CN" altLang="en-US" smtClean="0">
                <a:latin typeface="楷体_GB2312" pitchFamily="49" charset="-122"/>
              </a:rPr>
              <a:t>列为合理配置的基础上再配置</a:t>
            </a:r>
            <a:r>
              <a:rPr lang="en-US" altLang="zh-CN" smtClean="0">
                <a:latin typeface="楷体_GB2312" pitchFamily="49" charset="-122"/>
              </a:rPr>
              <a:t>m+1</a:t>
            </a:r>
            <a:r>
              <a:rPr lang="zh-CN" altLang="en-US" smtClean="0">
                <a:latin typeface="楷体_GB2312" pitchFamily="49" charset="-122"/>
              </a:rPr>
              <a:t>列，直到第</a:t>
            </a:r>
            <a:r>
              <a:rPr lang="en-US" altLang="zh-CN" smtClean="0">
                <a:latin typeface="楷体_GB2312" pitchFamily="49" charset="-122"/>
              </a:rPr>
              <a:t>n</a:t>
            </a:r>
            <a:r>
              <a:rPr lang="zh-CN" altLang="en-US" smtClean="0">
                <a:latin typeface="楷体_GB2312" pitchFamily="49" charset="-122"/>
              </a:rPr>
              <a:t>列的配置也时合理时，就找到了一个解。另外在一列上也有</a:t>
            </a:r>
            <a:r>
              <a:rPr lang="en-US" altLang="zh-CN" smtClean="0">
                <a:latin typeface="楷体_GB2312" pitchFamily="49" charset="-122"/>
              </a:rPr>
              <a:t>n</a:t>
            </a:r>
            <a:r>
              <a:rPr lang="zh-CN" altLang="en-US" smtClean="0">
                <a:latin typeface="楷体_GB2312" pitchFamily="49" charset="-122"/>
              </a:rPr>
              <a:t>种配置。开始时配置在第一行，以后改变时，顺序选择第二行、第三行、</a:t>
            </a:r>
            <a:r>
              <a:rPr lang="en-US" altLang="zh-CN" smtClean="0">
                <a:latin typeface="楷体_GB2312" pitchFamily="49" charset="-122"/>
              </a:rPr>
              <a:t>…</a:t>
            </a:r>
            <a:r>
              <a:rPr lang="zh-CN" altLang="en-US" smtClean="0">
                <a:latin typeface="楷体_GB2312" pitchFamily="49" charset="-122"/>
              </a:rPr>
              <a:t>、第</a:t>
            </a:r>
            <a:r>
              <a:rPr lang="en-US" altLang="zh-CN" smtClean="0">
                <a:latin typeface="楷体_GB2312" pitchFamily="49" charset="-122"/>
              </a:rPr>
              <a:t>n</a:t>
            </a:r>
            <a:r>
              <a:rPr lang="zh-CN" altLang="en-US" smtClean="0">
                <a:latin typeface="楷体_GB2312" pitchFamily="49" charset="-122"/>
              </a:rPr>
              <a:t>行。当配置到第</a:t>
            </a:r>
            <a:r>
              <a:rPr lang="en-US" altLang="zh-CN" smtClean="0">
                <a:latin typeface="楷体_GB2312" pitchFamily="49" charset="-122"/>
              </a:rPr>
              <a:t>n</a:t>
            </a:r>
            <a:r>
              <a:rPr lang="zh-CN" altLang="en-US" smtClean="0">
                <a:latin typeface="楷体_GB2312" pitchFamily="49" charset="-122"/>
              </a:rPr>
              <a:t>行时还找不到一个合理的配置时，就要回溯，去改变前一列的配置。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no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D:\Microsoft Office\Templates\Presentation Designs\Soaring.pot</Template>
  <TotalTime>25651</TotalTime>
  <Words>2855</Words>
  <Application>Microsoft Office PowerPoint</Application>
  <PresentationFormat>全屏显示(4:3)</PresentationFormat>
  <Paragraphs>387</Paragraphs>
  <Slides>36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7" baseType="lpstr">
      <vt:lpstr>仿宋_GB2312</vt:lpstr>
      <vt:lpstr>黑体</vt:lpstr>
      <vt:lpstr>楷体_GB2312</vt:lpstr>
      <vt:lpstr>宋体</vt:lpstr>
      <vt:lpstr>Arial</vt:lpstr>
      <vt:lpstr>Courier New</vt:lpstr>
      <vt:lpstr>Times New Roman</vt:lpstr>
      <vt:lpstr>Wingdings</vt:lpstr>
      <vt:lpstr>Soaring</vt:lpstr>
      <vt:lpstr>图片</vt:lpstr>
      <vt:lpstr>公式</vt:lpstr>
      <vt:lpstr>基于递归的算法</vt:lpstr>
      <vt:lpstr>回溯法 </vt:lpstr>
      <vt:lpstr>分书问题</vt:lpstr>
      <vt:lpstr>存储设计</vt:lpstr>
      <vt:lpstr>解题思路</vt:lpstr>
      <vt:lpstr>PowerPoint 演示文稿</vt:lpstr>
      <vt:lpstr>PowerPoint 演示文稿</vt:lpstr>
      <vt:lpstr>八皇后问题 </vt:lpstr>
      <vt:lpstr>八皇后问题的求解过程</vt:lpstr>
      <vt:lpstr>算法 </vt:lpstr>
      <vt:lpstr>棋盘的数据结构的设计</vt:lpstr>
      <vt:lpstr>候选解的合理性检查</vt:lpstr>
      <vt:lpstr>PowerPoint 演示文稿</vt:lpstr>
      <vt:lpstr>主程序</vt:lpstr>
      <vt:lpstr>基于递归的算法</vt:lpstr>
      <vt:lpstr>递归与分而治之法</vt:lpstr>
      <vt:lpstr>快速排序</vt:lpstr>
      <vt:lpstr>PowerPoint 演示文稿</vt:lpstr>
      <vt:lpstr>快速排序要解决的问题</vt:lpstr>
      <vt:lpstr>快速排序函数</vt:lpstr>
      <vt:lpstr>划分过程</vt:lpstr>
      <vt:lpstr>PowerPoint 演示文稿</vt:lpstr>
      <vt:lpstr>Divide函数</vt:lpstr>
      <vt:lpstr>基于递归的算法</vt:lpstr>
      <vt:lpstr>动态规划的思想</vt:lpstr>
      <vt:lpstr>找零问题</vt:lpstr>
      <vt:lpstr>贪婪法解法</vt:lpstr>
      <vt:lpstr>解法1　－－分治法</vt:lpstr>
      <vt:lpstr>怎样找出63分钱零钱</vt:lpstr>
      <vt:lpstr>PowerPoint 演示文稿</vt:lpstr>
      <vt:lpstr>上述解法分析</vt:lpstr>
      <vt:lpstr>解法2</vt:lpstr>
      <vt:lpstr>动态规划解</vt:lpstr>
      <vt:lpstr>算法思想</vt:lpstr>
      <vt:lpstr>函数原型</vt:lpstr>
      <vt:lpstr>PowerPoint 演示文稿</vt:lpstr>
    </vt:vector>
  </TitlesOfParts>
  <Company>Shanghai JiaoTong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过程封装－－函数</dc:title>
  <dc:creator>administrat</dc:creator>
  <cp:lastModifiedBy>Jian</cp:lastModifiedBy>
  <cp:revision>506</cp:revision>
  <dcterms:created xsi:type="dcterms:W3CDTF">2002-03-09T00:08:02Z</dcterms:created>
  <dcterms:modified xsi:type="dcterms:W3CDTF">2018-06-18T03:46:48Z</dcterms:modified>
</cp:coreProperties>
</file>