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1"/>
  </p:notesMasterIdLst>
  <p:handoutMasterIdLst>
    <p:handoutMasterId r:id="rId122"/>
  </p:handoutMasterIdLst>
  <p:sldIdLst>
    <p:sldId id="2593" r:id="rId2"/>
    <p:sldId id="1235" r:id="rId3"/>
    <p:sldId id="1236" r:id="rId4"/>
    <p:sldId id="3020" r:id="rId5"/>
    <p:sldId id="1237" r:id="rId6"/>
    <p:sldId id="3021" r:id="rId7"/>
    <p:sldId id="1238" r:id="rId8"/>
    <p:sldId id="1239" r:id="rId9"/>
    <p:sldId id="1240" r:id="rId10"/>
    <p:sldId id="1241" r:id="rId11"/>
    <p:sldId id="1242" r:id="rId12"/>
    <p:sldId id="2683" r:id="rId13"/>
    <p:sldId id="2684" r:id="rId14"/>
    <p:sldId id="2685" r:id="rId15"/>
    <p:sldId id="2686" r:id="rId16"/>
    <p:sldId id="2687" r:id="rId17"/>
    <p:sldId id="2688" r:id="rId18"/>
    <p:sldId id="3038" r:id="rId19"/>
    <p:sldId id="2690" r:id="rId20"/>
    <p:sldId id="2691" r:id="rId21"/>
    <p:sldId id="2692" r:id="rId22"/>
    <p:sldId id="2660" r:id="rId23"/>
    <p:sldId id="3022" r:id="rId24"/>
    <p:sldId id="2661" r:id="rId25"/>
    <p:sldId id="3023" r:id="rId26"/>
    <p:sldId id="2681" r:id="rId27"/>
    <p:sldId id="2662" r:id="rId28"/>
    <p:sldId id="2682" r:id="rId29"/>
    <p:sldId id="2693" r:id="rId30"/>
    <p:sldId id="2696" r:id="rId31"/>
    <p:sldId id="2694" r:id="rId32"/>
    <p:sldId id="2698" r:id="rId33"/>
    <p:sldId id="2697" r:id="rId34"/>
    <p:sldId id="3024" r:id="rId35"/>
    <p:sldId id="2699" r:id="rId36"/>
    <p:sldId id="2700" r:id="rId37"/>
    <p:sldId id="2701" r:id="rId38"/>
    <p:sldId id="2702" r:id="rId39"/>
    <p:sldId id="3025" r:id="rId40"/>
    <p:sldId id="3026" r:id="rId41"/>
    <p:sldId id="2664" r:id="rId42"/>
    <p:sldId id="2665" r:id="rId43"/>
    <p:sldId id="2703" r:id="rId44"/>
    <p:sldId id="2704" r:id="rId45"/>
    <p:sldId id="2705" r:id="rId46"/>
    <p:sldId id="2706" r:id="rId47"/>
    <p:sldId id="2708" r:id="rId48"/>
    <p:sldId id="2709" r:id="rId49"/>
    <p:sldId id="3027" r:id="rId50"/>
    <p:sldId id="2710" r:id="rId51"/>
    <p:sldId id="2711" r:id="rId52"/>
    <p:sldId id="2715" r:id="rId53"/>
    <p:sldId id="2712" r:id="rId54"/>
    <p:sldId id="2717" r:id="rId55"/>
    <p:sldId id="2716" r:id="rId56"/>
    <p:sldId id="2718" r:id="rId57"/>
    <p:sldId id="1312" r:id="rId58"/>
    <p:sldId id="1313" r:id="rId59"/>
    <p:sldId id="2644" r:id="rId60"/>
    <p:sldId id="2645" r:id="rId61"/>
    <p:sldId id="2646" r:id="rId62"/>
    <p:sldId id="3028" r:id="rId63"/>
    <p:sldId id="2647" r:id="rId64"/>
    <p:sldId id="2648" r:id="rId65"/>
    <p:sldId id="2649" r:id="rId66"/>
    <p:sldId id="1338" r:id="rId67"/>
    <p:sldId id="1339" r:id="rId68"/>
    <p:sldId id="1340" r:id="rId69"/>
    <p:sldId id="3039" r:id="rId70"/>
    <p:sldId id="3040" r:id="rId71"/>
    <p:sldId id="3041" r:id="rId72"/>
    <p:sldId id="3042" r:id="rId73"/>
    <p:sldId id="2719" r:id="rId74"/>
    <p:sldId id="2653" r:id="rId75"/>
    <p:sldId id="1348" r:id="rId76"/>
    <p:sldId id="2654" r:id="rId77"/>
    <p:sldId id="3029" r:id="rId78"/>
    <p:sldId id="1353" r:id="rId79"/>
    <p:sldId id="1930" r:id="rId80"/>
    <p:sldId id="1354" r:id="rId81"/>
    <p:sldId id="3047" r:id="rId82"/>
    <p:sldId id="3048" r:id="rId83"/>
    <p:sldId id="3049" r:id="rId84"/>
    <p:sldId id="1571" r:id="rId85"/>
    <p:sldId id="1572" r:id="rId86"/>
    <p:sldId id="3030" r:id="rId87"/>
    <p:sldId id="1574" r:id="rId88"/>
    <p:sldId id="1575" r:id="rId89"/>
    <p:sldId id="1573" r:id="rId90"/>
    <p:sldId id="2720" r:id="rId91"/>
    <p:sldId id="2725" r:id="rId92"/>
    <p:sldId id="2721" r:id="rId93"/>
    <p:sldId id="2722" r:id="rId94"/>
    <p:sldId id="2723" r:id="rId95"/>
    <p:sldId id="2724" r:id="rId96"/>
    <p:sldId id="3031" r:id="rId97"/>
    <p:sldId id="2727" r:id="rId98"/>
    <p:sldId id="2728" r:id="rId99"/>
    <p:sldId id="2729" r:id="rId100"/>
    <p:sldId id="2730" r:id="rId101"/>
    <p:sldId id="3046" r:id="rId102"/>
    <p:sldId id="2731" r:id="rId103"/>
    <p:sldId id="2641" r:id="rId104"/>
    <p:sldId id="2733" r:id="rId105"/>
    <p:sldId id="2642" r:id="rId106"/>
    <p:sldId id="2734" r:id="rId107"/>
    <p:sldId id="3044" r:id="rId108"/>
    <p:sldId id="3045" r:id="rId109"/>
    <p:sldId id="2735" r:id="rId110"/>
    <p:sldId id="1409" r:id="rId111"/>
    <p:sldId id="3032" r:id="rId112"/>
    <p:sldId id="2736" r:id="rId113"/>
    <p:sldId id="2737" r:id="rId114"/>
    <p:sldId id="2738" r:id="rId115"/>
    <p:sldId id="3034" r:id="rId116"/>
    <p:sldId id="3035" r:id="rId117"/>
    <p:sldId id="3036" r:id="rId118"/>
    <p:sldId id="3037" r:id="rId119"/>
    <p:sldId id="2742" r:id="rId1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B2B2B2"/>
    <a:srgbClr val="DDDDDD"/>
    <a:srgbClr val="CC66FF"/>
    <a:srgbClr val="D60093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8" autoAdjust="0"/>
    <p:restoredTop sz="94683" autoAdjust="0"/>
  </p:normalViewPr>
  <p:slideViewPr>
    <p:cSldViewPr snapToGrid="0" snapToObjects="1">
      <p:cViewPr varScale="1">
        <p:scale>
          <a:sx n="65" d="100"/>
          <a:sy n="65" d="100"/>
        </p:scale>
        <p:origin x="124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718"/>
    </p:cViewPr>
  </p:sorterViewPr>
  <p:notesViewPr>
    <p:cSldViewPr snapToGrid="0" snapToObjects="1">
      <p:cViewPr varScale="1">
        <p:scale>
          <a:sx n="47" d="100"/>
          <a:sy n="47" d="100"/>
        </p:scale>
        <p:origin x="-1373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计算机网络讲义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9123D7F-7C36-4AC0-BEFF-20ADB88405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计算机网络讲义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fld id="{140B0845-4AA1-44A8-A00D-0AA2D454E9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228600" y="228600"/>
          <a:ext cx="7715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3" name="图片" r:id="rId3" imgW="771429" imgH="771429" progId="Word.Picture.8">
                  <p:embed/>
                </p:oleObj>
              </mc:Choice>
              <mc:Fallback>
                <p:oleObj name="图片" r:id="rId3" imgW="771429" imgH="771429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"/>
                        <a:ext cx="77152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F070337C-5889-45FA-864D-2609044BF27C}" type="datetime1">
              <a:rPr lang="zh-CN" altLang="en-US"/>
              <a:pPr>
                <a:defRPr/>
              </a:pPr>
              <a:t>2018/6/18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OverChart" preserve="1">
  <p:cSld name="垂直排列标题且文本在图表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sz="half" idx="1"/>
          </p:nvPr>
        </p:nvSpPr>
        <p:spPr>
          <a:xfrm>
            <a:off x="685800" y="609600"/>
            <a:ext cx="5676900" cy="266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685800" y="3429000"/>
            <a:ext cx="5676900" cy="2667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1267" name="Freeform 3"/>
            <p:cNvSpPr>
              <a:spLocks/>
            </p:cNvSpPr>
            <p:nvPr userDrawn="1"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1268" name="Arc 4"/>
            <p:cNvSpPr>
              <a:spLocks/>
            </p:cNvSpPr>
            <p:nvPr userDrawn="1"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7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9pPr>
    </p:titleStyle>
    <p:bodyStyle>
      <a:lvl1pPr marL="477838" indent="-4778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v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911225" indent="-3190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</a:defRPr>
      </a:lvl2pPr>
      <a:lvl3pPr marL="15684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987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4066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8638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3210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7782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42354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 间接访问</a:t>
            </a:r>
            <a:r>
              <a:rPr lang="en-US" altLang="zh-CN" dirty="0" smtClean="0">
                <a:latin typeface="Times New Roman"/>
              </a:rPr>
              <a:t>—</a:t>
            </a:r>
            <a:r>
              <a:rPr lang="zh-CN" altLang="en-US" dirty="0" smtClean="0"/>
              <a:t>指针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0513" y="1752600"/>
            <a:ext cx="4637087" cy="48641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指针的概念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指针运算与数组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指针作为函数参数和返回值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动态内存分配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字符串再讨论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指针数组与多级指针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指向多维数组的指针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指向函数的指针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 rot="-5400000" flipH="1" flipV="1">
            <a:off x="6273800" y="18748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 rot="-5400000" flipH="1" flipV="1">
            <a:off x="6273800" y="2408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 rot="-5400000" flipH="1" flipV="1">
            <a:off x="6273800" y="29416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 rot="-5400000" flipH="1" flipV="1">
            <a:off x="6273800" y="34623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 rot="-5400000" flipH="1" flipV="1">
            <a:off x="6273800" y="4059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 rot="-5400000" flipH="1" flipV="1">
            <a:off x="6273800" y="45926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 rot="-5400000" flipH="1" flipV="1">
            <a:off x="6273800" y="5710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 rot="-5400000" flipH="1" flipV="1">
            <a:off x="6261100" y="51895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指针实例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57200" y="9525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有以下结构</a:t>
            </a:r>
            <a:r>
              <a:rPr lang="zh-CN" altLang="en-US" sz="2400" b="1">
                <a:latin typeface="Times New Roman" pitchFamily="18" charset="0"/>
                <a:ea typeface="宋体" charset="-122"/>
              </a:rPr>
              <a:t> 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905000" y="1562100"/>
            <a:ext cx="4114800" cy="1693863"/>
            <a:chOff x="1200" y="720"/>
            <a:chExt cx="2592" cy="1296"/>
          </a:xfrm>
        </p:grpSpPr>
        <p:sp>
          <p:nvSpPr>
            <p:cNvPr id="13340" name="Text Box 5"/>
            <p:cNvSpPr txBox="1">
              <a:spLocks noChangeArrowheads="1"/>
            </p:cNvSpPr>
            <p:nvPr/>
          </p:nvSpPr>
          <p:spPr bwMode="auto">
            <a:xfrm>
              <a:off x="1200" y="720"/>
              <a:ext cx="846" cy="2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kumimoji="0" lang="zh-CN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41" name="Text Box 6"/>
            <p:cNvSpPr txBox="1">
              <a:spLocks noChangeArrowheads="1"/>
            </p:cNvSpPr>
            <p:nvPr/>
          </p:nvSpPr>
          <p:spPr bwMode="auto">
            <a:xfrm>
              <a:off x="2946" y="720"/>
              <a:ext cx="846" cy="2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3342" name="Line 7"/>
            <p:cNvSpPr>
              <a:spLocks noChangeShapeType="1"/>
            </p:cNvSpPr>
            <p:nvPr/>
          </p:nvSpPr>
          <p:spPr bwMode="auto">
            <a:xfrm>
              <a:off x="1676" y="796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Text Box 8"/>
            <p:cNvSpPr txBox="1">
              <a:spLocks noChangeArrowheads="1"/>
            </p:cNvSpPr>
            <p:nvPr/>
          </p:nvSpPr>
          <p:spPr bwMode="auto">
            <a:xfrm>
              <a:off x="1359" y="1025"/>
              <a:ext cx="63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p1</a:t>
              </a:r>
            </a:p>
          </p:txBody>
        </p:sp>
        <p:sp>
          <p:nvSpPr>
            <p:cNvPr id="13344" name="Text Box 9"/>
            <p:cNvSpPr txBox="1">
              <a:spLocks noChangeArrowheads="1"/>
            </p:cNvSpPr>
            <p:nvPr/>
          </p:nvSpPr>
          <p:spPr bwMode="auto">
            <a:xfrm>
              <a:off x="2946" y="1025"/>
              <a:ext cx="63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3345" name="Text Box 10"/>
            <p:cNvSpPr txBox="1">
              <a:spLocks noChangeArrowheads="1"/>
            </p:cNvSpPr>
            <p:nvPr/>
          </p:nvSpPr>
          <p:spPr bwMode="auto">
            <a:xfrm>
              <a:off x="1200" y="1482"/>
              <a:ext cx="846" cy="2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kumimoji="0" lang="zh-CN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46" name="Text Box 11"/>
            <p:cNvSpPr txBox="1">
              <a:spLocks noChangeArrowheads="1"/>
            </p:cNvSpPr>
            <p:nvPr/>
          </p:nvSpPr>
          <p:spPr bwMode="auto">
            <a:xfrm>
              <a:off x="2946" y="1482"/>
              <a:ext cx="846" cy="2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3347" name="Line 12"/>
            <p:cNvSpPr>
              <a:spLocks noChangeShapeType="1"/>
            </p:cNvSpPr>
            <p:nvPr/>
          </p:nvSpPr>
          <p:spPr bwMode="auto">
            <a:xfrm>
              <a:off x="1676" y="1559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Text Box 13"/>
            <p:cNvSpPr txBox="1">
              <a:spLocks noChangeArrowheads="1"/>
            </p:cNvSpPr>
            <p:nvPr/>
          </p:nvSpPr>
          <p:spPr bwMode="auto">
            <a:xfrm>
              <a:off x="1359" y="1787"/>
              <a:ext cx="63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p2</a:t>
              </a:r>
            </a:p>
          </p:txBody>
        </p:sp>
        <p:sp>
          <p:nvSpPr>
            <p:cNvPr id="13349" name="Text Box 14"/>
            <p:cNvSpPr txBox="1">
              <a:spLocks noChangeArrowheads="1"/>
            </p:cNvSpPr>
            <p:nvPr/>
          </p:nvSpPr>
          <p:spPr bwMode="auto">
            <a:xfrm>
              <a:off x="2946" y="1787"/>
              <a:ext cx="63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</p:grpSp>
      <p:sp>
        <p:nvSpPr>
          <p:cNvPr id="13317" name="Rectangle 15"/>
          <p:cNvSpPr>
            <a:spLocks noChangeArrowheads="1"/>
          </p:cNvSpPr>
          <p:nvPr/>
        </p:nvSpPr>
        <p:spPr bwMode="auto">
          <a:xfrm>
            <a:off x="495300" y="3370263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比较执行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p1=p2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和 *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p1= *p2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后的不同结果。</a:t>
            </a:r>
            <a:r>
              <a:rPr lang="zh-CN" altLang="en-US" sz="1100">
                <a:latin typeface="Times New Roman" pitchFamily="18" charset="0"/>
                <a:ea typeface="宋体" charset="-122"/>
              </a:rPr>
              <a:t> </a:t>
            </a:r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33400" y="4076700"/>
            <a:ext cx="6629400" cy="2362200"/>
            <a:chOff x="336" y="2544"/>
            <a:chExt cx="4176" cy="1488"/>
          </a:xfrm>
        </p:grpSpPr>
        <p:sp>
          <p:nvSpPr>
            <p:cNvPr id="13319" name="Rectangle 17"/>
            <p:cNvSpPr>
              <a:spLocks noChangeArrowheads="1"/>
            </p:cNvSpPr>
            <p:nvPr/>
          </p:nvSpPr>
          <p:spPr bwMode="auto">
            <a:xfrm>
              <a:off x="336" y="254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Times New Roman" pitchFamily="18" charset="0"/>
                  <a:ea typeface="楷体_GB2312" pitchFamily="49" charset="-122"/>
                </a:rPr>
                <a:t>解：</a:t>
              </a:r>
              <a:r>
                <a:rPr lang="zh-CN" altLang="en-US" sz="1100">
                  <a:latin typeface="Times New Roman" pitchFamily="18" charset="0"/>
                  <a:ea typeface="宋体" charset="-122"/>
                </a:rPr>
                <a:t> </a:t>
              </a:r>
              <a:endParaRPr lang="zh-CN" altLang="en-US" sz="24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20" name="Text Box 18"/>
            <p:cNvSpPr txBox="1">
              <a:spLocks noChangeArrowheads="1"/>
            </p:cNvSpPr>
            <p:nvPr/>
          </p:nvSpPr>
          <p:spPr bwMode="auto">
            <a:xfrm>
              <a:off x="1104" y="2592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kumimoji="0" lang="zh-CN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21" name="Text Box 19"/>
            <p:cNvSpPr txBox="1">
              <a:spLocks noChangeArrowheads="1"/>
            </p:cNvSpPr>
            <p:nvPr/>
          </p:nvSpPr>
          <p:spPr bwMode="auto">
            <a:xfrm>
              <a:off x="2082" y="2592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3322" name="Text Box 20"/>
            <p:cNvSpPr txBox="1">
              <a:spLocks noChangeArrowheads="1"/>
            </p:cNvSpPr>
            <p:nvPr/>
          </p:nvSpPr>
          <p:spPr bwMode="auto">
            <a:xfrm>
              <a:off x="1193" y="2931"/>
              <a:ext cx="356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p1</a:t>
              </a:r>
            </a:p>
          </p:txBody>
        </p:sp>
        <p:sp>
          <p:nvSpPr>
            <p:cNvPr id="13323" name="Text Box 21"/>
            <p:cNvSpPr txBox="1">
              <a:spLocks noChangeArrowheads="1"/>
            </p:cNvSpPr>
            <p:nvPr/>
          </p:nvSpPr>
          <p:spPr bwMode="auto">
            <a:xfrm>
              <a:off x="2082" y="2931"/>
              <a:ext cx="356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3324" name="Text Box 22"/>
            <p:cNvSpPr txBox="1">
              <a:spLocks noChangeArrowheads="1"/>
            </p:cNvSpPr>
            <p:nvPr/>
          </p:nvSpPr>
          <p:spPr bwMode="auto">
            <a:xfrm>
              <a:off x="1104" y="3439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kumimoji="0" lang="zh-CN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25" name="Text Box 23"/>
            <p:cNvSpPr txBox="1">
              <a:spLocks noChangeArrowheads="1"/>
            </p:cNvSpPr>
            <p:nvPr/>
          </p:nvSpPr>
          <p:spPr bwMode="auto">
            <a:xfrm>
              <a:off x="2082" y="3439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3326" name="Line 24"/>
            <p:cNvSpPr>
              <a:spLocks noChangeShapeType="1"/>
            </p:cNvSpPr>
            <p:nvPr/>
          </p:nvSpPr>
          <p:spPr bwMode="auto">
            <a:xfrm>
              <a:off x="1460" y="3524"/>
              <a:ext cx="6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Text Box 25"/>
            <p:cNvSpPr txBox="1">
              <a:spLocks noChangeArrowheads="1"/>
            </p:cNvSpPr>
            <p:nvPr/>
          </p:nvSpPr>
          <p:spPr bwMode="auto">
            <a:xfrm>
              <a:off x="1193" y="3778"/>
              <a:ext cx="356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p2</a:t>
              </a:r>
            </a:p>
          </p:txBody>
        </p:sp>
        <p:sp>
          <p:nvSpPr>
            <p:cNvPr id="13328" name="Text Box 26"/>
            <p:cNvSpPr txBox="1">
              <a:spLocks noChangeArrowheads="1"/>
            </p:cNvSpPr>
            <p:nvPr/>
          </p:nvSpPr>
          <p:spPr bwMode="auto">
            <a:xfrm>
              <a:off x="2082" y="3778"/>
              <a:ext cx="356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3329" name="Text Box 27"/>
            <p:cNvSpPr txBox="1">
              <a:spLocks noChangeArrowheads="1"/>
            </p:cNvSpPr>
            <p:nvPr/>
          </p:nvSpPr>
          <p:spPr bwMode="auto">
            <a:xfrm>
              <a:off x="3060" y="2592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kumimoji="0" lang="zh-CN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30" name="Text Box 28"/>
            <p:cNvSpPr txBox="1">
              <a:spLocks noChangeArrowheads="1"/>
            </p:cNvSpPr>
            <p:nvPr/>
          </p:nvSpPr>
          <p:spPr bwMode="auto">
            <a:xfrm>
              <a:off x="4038" y="2592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3331" name="Line 29"/>
            <p:cNvSpPr>
              <a:spLocks noChangeShapeType="1"/>
            </p:cNvSpPr>
            <p:nvPr/>
          </p:nvSpPr>
          <p:spPr bwMode="auto">
            <a:xfrm>
              <a:off x="3327" y="2677"/>
              <a:ext cx="7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Text Box 30"/>
            <p:cNvSpPr txBox="1">
              <a:spLocks noChangeArrowheads="1"/>
            </p:cNvSpPr>
            <p:nvPr/>
          </p:nvSpPr>
          <p:spPr bwMode="auto">
            <a:xfrm>
              <a:off x="3149" y="2931"/>
              <a:ext cx="355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p1</a:t>
              </a:r>
            </a:p>
          </p:txBody>
        </p:sp>
        <p:sp>
          <p:nvSpPr>
            <p:cNvPr id="13333" name="Text Box 31"/>
            <p:cNvSpPr txBox="1">
              <a:spLocks noChangeArrowheads="1"/>
            </p:cNvSpPr>
            <p:nvPr/>
          </p:nvSpPr>
          <p:spPr bwMode="auto">
            <a:xfrm>
              <a:off x="4038" y="2931"/>
              <a:ext cx="355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3334" name="Text Box 32"/>
            <p:cNvSpPr txBox="1">
              <a:spLocks noChangeArrowheads="1"/>
            </p:cNvSpPr>
            <p:nvPr/>
          </p:nvSpPr>
          <p:spPr bwMode="auto">
            <a:xfrm>
              <a:off x="3060" y="3439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kumimoji="0" lang="zh-CN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35" name="Text Box 33"/>
            <p:cNvSpPr txBox="1">
              <a:spLocks noChangeArrowheads="1"/>
            </p:cNvSpPr>
            <p:nvPr/>
          </p:nvSpPr>
          <p:spPr bwMode="auto">
            <a:xfrm>
              <a:off x="4038" y="3439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3336" name="Line 34"/>
            <p:cNvSpPr>
              <a:spLocks noChangeShapeType="1"/>
            </p:cNvSpPr>
            <p:nvPr/>
          </p:nvSpPr>
          <p:spPr bwMode="auto">
            <a:xfrm>
              <a:off x="3327" y="3524"/>
              <a:ext cx="7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Text Box 35"/>
            <p:cNvSpPr txBox="1">
              <a:spLocks noChangeArrowheads="1"/>
            </p:cNvSpPr>
            <p:nvPr/>
          </p:nvSpPr>
          <p:spPr bwMode="auto">
            <a:xfrm>
              <a:off x="3149" y="3778"/>
              <a:ext cx="355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p2</a:t>
              </a:r>
            </a:p>
          </p:txBody>
        </p:sp>
        <p:sp>
          <p:nvSpPr>
            <p:cNvPr id="13338" name="Text Box 36"/>
            <p:cNvSpPr txBox="1">
              <a:spLocks noChangeArrowheads="1"/>
            </p:cNvSpPr>
            <p:nvPr/>
          </p:nvSpPr>
          <p:spPr bwMode="auto">
            <a:xfrm>
              <a:off x="4038" y="3778"/>
              <a:ext cx="355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3339" name="Line 37"/>
            <p:cNvSpPr>
              <a:spLocks noChangeShapeType="1"/>
            </p:cNvSpPr>
            <p:nvPr/>
          </p:nvSpPr>
          <p:spPr bwMode="auto">
            <a:xfrm>
              <a:off x="1460" y="2677"/>
              <a:ext cx="622" cy="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83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多级指针的应用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5113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可以用指向指针的指针访问指针数组的元素。如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{ char *city[] = {"aaa", "bbb", "ccc", "ddd",  "eee"};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char **p;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for (p=city; p&lt;city+5; ++p)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    cout &lt;&lt; *p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}</a:t>
            </a:r>
          </a:p>
        </p:txBody>
      </p:sp>
      <p:sp>
        <p:nvSpPr>
          <p:cNvPr id="100356" name="Text Box 5"/>
          <p:cNvSpPr txBox="1">
            <a:spLocks noChangeArrowheads="1"/>
          </p:cNvSpPr>
          <p:nvPr/>
        </p:nvSpPr>
        <p:spPr bwMode="auto">
          <a:xfrm>
            <a:off x="5454650" y="3779838"/>
            <a:ext cx="2160588" cy="2989262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/>
              <a:t>输出结果：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/>
              <a:t>aaa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/>
              <a:t>bbb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/>
              <a:t>ccc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/>
              <a:t>ddd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/>
              <a:t>eee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一种常见错误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char str1[10],*str2[10];</a:t>
            </a:r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err="1" smtClean="0"/>
              <a:t>cin</a:t>
            </a:r>
            <a:r>
              <a:rPr lang="en-US" altLang="zh-CN" dirty="0" smtClean="0"/>
              <a:t>&gt;&gt;str1;</a:t>
            </a:r>
          </a:p>
          <a:p>
            <a:pPr>
              <a:buNone/>
            </a:pPr>
            <a:r>
              <a:rPr lang="en-US" altLang="zh-CN" dirty="0" smtClean="0"/>
              <a:t>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=0;i&lt;10;i++)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&gt;&gt;str2[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  <a:endParaRPr lang="zh-CN" alt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  间接访问</a:t>
            </a:r>
            <a:r>
              <a:rPr lang="en-US" altLang="zh-CN" smtClean="0">
                <a:latin typeface="Times New Roman"/>
              </a:rPr>
              <a:t>—</a:t>
            </a:r>
            <a:r>
              <a:rPr lang="zh-CN" altLang="en-US" smtClean="0"/>
              <a:t>指针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0513" y="1752600"/>
            <a:ext cx="4637087" cy="48641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指针的概念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指针运算与数组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指针作为函数参数和返回值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动态内存分配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字符串再讨论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指针数组与多级指针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指向多维数组的指针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指向函数的指针</a:t>
            </a:r>
          </a:p>
        </p:txBody>
      </p:sp>
      <p:sp>
        <p:nvSpPr>
          <p:cNvPr id="101380" name="AutoShape 4"/>
          <p:cNvSpPr>
            <a:spLocks noChangeArrowheads="1"/>
          </p:cNvSpPr>
          <p:nvPr/>
        </p:nvSpPr>
        <p:spPr bwMode="auto">
          <a:xfrm rot="-5400000" flipH="1" flipV="1">
            <a:off x="6273800" y="18748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1" name="AutoShape 5"/>
          <p:cNvSpPr>
            <a:spLocks noChangeArrowheads="1"/>
          </p:cNvSpPr>
          <p:nvPr/>
        </p:nvSpPr>
        <p:spPr bwMode="auto">
          <a:xfrm rot="-5400000" flipH="1" flipV="1">
            <a:off x="6273800" y="24082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2" name="AutoShape 6"/>
          <p:cNvSpPr>
            <a:spLocks noChangeArrowheads="1"/>
          </p:cNvSpPr>
          <p:nvPr/>
        </p:nvSpPr>
        <p:spPr bwMode="auto">
          <a:xfrm rot="-5400000" flipH="1" flipV="1">
            <a:off x="6273800" y="29416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3" name="AutoShape 7"/>
          <p:cNvSpPr>
            <a:spLocks noChangeArrowheads="1"/>
          </p:cNvSpPr>
          <p:nvPr/>
        </p:nvSpPr>
        <p:spPr bwMode="auto">
          <a:xfrm rot="-5400000" flipH="1" flipV="1">
            <a:off x="6273800" y="34623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4" name="AutoShape 8"/>
          <p:cNvSpPr>
            <a:spLocks noChangeArrowheads="1"/>
          </p:cNvSpPr>
          <p:nvPr/>
        </p:nvSpPr>
        <p:spPr bwMode="auto">
          <a:xfrm rot="-5400000" flipH="1" flipV="1">
            <a:off x="6273800" y="40592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5" name="AutoShape 9"/>
          <p:cNvSpPr>
            <a:spLocks noChangeArrowheads="1"/>
          </p:cNvSpPr>
          <p:nvPr/>
        </p:nvSpPr>
        <p:spPr bwMode="auto">
          <a:xfrm rot="-5400000" flipH="1" flipV="1">
            <a:off x="6273800" y="45926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6" name="AutoShape 10"/>
          <p:cNvSpPr>
            <a:spLocks noChangeArrowheads="1"/>
          </p:cNvSpPr>
          <p:nvPr/>
        </p:nvSpPr>
        <p:spPr bwMode="auto">
          <a:xfrm rot="-5400000" flipH="1" flipV="1">
            <a:off x="6273800" y="5710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7" name="AutoShape 11"/>
          <p:cNvSpPr>
            <a:spLocks noChangeArrowheads="1"/>
          </p:cNvSpPr>
          <p:nvPr/>
        </p:nvSpPr>
        <p:spPr bwMode="auto">
          <a:xfrm rot="-5400000" flipH="1" flipV="1">
            <a:off x="6261100" y="51895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二维数组与指针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2363" y="2198688"/>
            <a:ext cx="5853112" cy="993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int  a[3][4];</a:t>
            </a:r>
            <a:r>
              <a:rPr lang="zh-CN" altLang="en-US" sz="2800" smtClean="0"/>
              <a:t>等价于定义了</a:t>
            </a:r>
            <a:r>
              <a:rPr lang="en-US" altLang="zh-CN" sz="2800" smtClean="0"/>
              <a:t>3</a:t>
            </a:r>
            <a:r>
              <a:rPr lang="zh-CN" altLang="en-US" sz="2800" smtClean="0"/>
              <a:t>个变量</a:t>
            </a:r>
          </a:p>
        </p:txBody>
      </p:sp>
      <p:grpSp>
        <p:nvGrpSpPr>
          <p:cNvPr id="102404" name="Group 4"/>
          <p:cNvGrpSpPr>
            <a:grpSpLocks/>
          </p:cNvGrpSpPr>
          <p:nvPr/>
        </p:nvGrpSpPr>
        <p:grpSpPr bwMode="auto">
          <a:xfrm>
            <a:off x="692150" y="3276600"/>
            <a:ext cx="5970588" cy="2436813"/>
            <a:chOff x="1212" y="1854"/>
            <a:chExt cx="3761" cy="1535"/>
          </a:xfrm>
        </p:grpSpPr>
        <p:sp>
          <p:nvSpPr>
            <p:cNvPr id="102405" name="Line 5"/>
            <p:cNvSpPr>
              <a:spLocks noChangeShapeType="1"/>
            </p:cNvSpPr>
            <p:nvPr/>
          </p:nvSpPr>
          <p:spPr bwMode="auto">
            <a:xfrm>
              <a:off x="2822" y="2631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6" name="Line 6"/>
            <p:cNvSpPr>
              <a:spLocks noChangeShapeType="1"/>
            </p:cNvSpPr>
            <p:nvPr/>
          </p:nvSpPr>
          <p:spPr bwMode="auto">
            <a:xfrm>
              <a:off x="1595" y="2199"/>
              <a:ext cx="6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7" name="Line 7"/>
            <p:cNvSpPr>
              <a:spLocks noChangeShapeType="1"/>
            </p:cNvSpPr>
            <p:nvPr/>
          </p:nvSpPr>
          <p:spPr bwMode="auto">
            <a:xfrm>
              <a:off x="2822" y="2199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8" name="Line 8"/>
            <p:cNvSpPr>
              <a:spLocks noChangeShapeType="1"/>
            </p:cNvSpPr>
            <p:nvPr/>
          </p:nvSpPr>
          <p:spPr bwMode="auto">
            <a:xfrm>
              <a:off x="2822" y="3063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9" name="Text Box 9"/>
            <p:cNvSpPr txBox="1">
              <a:spLocks noChangeArrowheads="1"/>
            </p:cNvSpPr>
            <p:nvPr/>
          </p:nvSpPr>
          <p:spPr bwMode="auto">
            <a:xfrm>
              <a:off x="1212" y="2032"/>
              <a:ext cx="230" cy="33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a</a:t>
              </a:r>
            </a:p>
            <a:p>
              <a:pPr eaLnBrk="0" hangingPunct="0"/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2410" name="Rectangle 10"/>
            <p:cNvSpPr>
              <a:spLocks noChangeArrowheads="1"/>
            </p:cNvSpPr>
            <p:nvPr/>
          </p:nvSpPr>
          <p:spPr bwMode="auto">
            <a:xfrm>
              <a:off x="2106" y="2487"/>
              <a:ext cx="60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a[1]</a:t>
              </a:r>
            </a:p>
            <a:p>
              <a:pPr eaLnBrk="0" hangingPunct="0"/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2411" name="Rectangle 11"/>
            <p:cNvSpPr>
              <a:spLocks noChangeArrowheads="1"/>
            </p:cNvSpPr>
            <p:nvPr/>
          </p:nvSpPr>
          <p:spPr bwMode="auto">
            <a:xfrm>
              <a:off x="2106" y="2871"/>
              <a:ext cx="60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a[2]</a:t>
              </a:r>
            </a:p>
            <a:p>
              <a:pPr eaLnBrk="0" hangingPunct="0"/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102412" name="Group 12"/>
            <p:cNvGrpSpPr>
              <a:grpSpLocks/>
            </p:cNvGrpSpPr>
            <p:nvPr/>
          </p:nvGrpSpPr>
          <p:grpSpPr bwMode="auto">
            <a:xfrm>
              <a:off x="2106" y="1854"/>
              <a:ext cx="639" cy="693"/>
              <a:chOff x="0" y="23"/>
              <a:chExt cx="324" cy="693"/>
            </a:xfrm>
          </p:grpSpPr>
          <p:sp>
            <p:nvSpPr>
              <p:cNvPr id="102452" name="Rectangle 13"/>
              <p:cNvSpPr>
                <a:spLocks noChangeArrowheads="1"/>
              </p:cNvSpPr>
              <p:nvPr/>
            </p:nvSpPr>
            <p:spPr bwMode="auto">
              <a:xfrm>
                <a:off x="0" y="23"/>
                <a:ext cx="324" cy="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453" name="Rectangle 14"/>
              <p:cNvSpPr>
                <a:spLocks noChangeArrowheads="1"/>
              </p:cNvSpPr>
              <p:nvPr/>
            </p:nvSpPr>
            <p:spPr bwMode="auto">
              <a:xfrm>
                <a:off x="0" y="198"/>
                <a:ext cx="324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 b="1">
                    <a:latin typeface="Times New Roman" pitchFamily="18" charset="0"/>
                    <a:ea typeface="宋体" charset="-122"/>
                  </a:rPr>
                  <a:t>　</a:t>
                </a:r>
                <a:r>
                  <a:rPr lang="en-US" altLang="zh-CN" sz="2400" b="1">
                    <a:latin typeface="Times New Roman" pitchFamily="18" charset="0"/>
                    <a:ea typeface="宋体" charset="-122"/>
                  </a:rPr>
                  <a:t>a[0]</a:t>
                </a:r>
              </a:p>
              <a:p>
                <a:pPr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02413" name="Rectangle 15"/>
            <p:cNvSpPr>
              <a:spLocks noChangeArrowheads="1"/>
            </p:cNvSpPr>
            <p:nvPr/>
          </p:nvSpPr>
          <p:spPr bwMode="auto">
            <a:xfrm>
              <a:off x="2354" y="2029"/>
              <a:ext cx="437" cy="3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414" name="Group 16"/>
            <p:cNvGrpSpPr>
              <a:grpSpLocks/>
            </p:cNvGrpSpPr>
            <p:nvPr/>
          </p:nvGrpSpPr>
          <p:grpSpPr bwMode="auto">
            <a:xfrm>
              <a:off x="3227" y="2029"/>
              <a:ext cx="437" cy="394"/>
              <a:chOff x="820" y="0"/>
              <a:chExt cx="410" cy="569"/>
            </a:xfrm>
          </p:grpSpPr>
          <p:sp>
            <p:nvSpPr>
              <p:cNvPr id="102450" name="Rectangle 17"/>
              <p:cNvSpPr>
                <a:spLocks noChangeArrowheads="1"/>
              </p:cNvSpPr>
              <p:nvPr/>
            </p:nvSpPr>
            <p:spPr bwMode="auto">
              <a:xfrm>
                <a:off x="863" y="0"/>
                <a:ext cx="324" cy="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1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51" name="Rectangle 18"/>
              <p:cNvSpPr>
                <a:spLocks noChangeArrowheads="1"/>
              </p:cNvSpPr>
              <p:nvPr/>
            </p:nvSpPr>
            <p:spPr bwMode="auto">
              <a:xfrm>
                <a:off x="820" y="0"/>
                <a:ext cx="410" cy="56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15" name="Group 19"/>
            <p:cNvGrpSpPr>
              <a:grpSpLocks/>
            </p:cNvGrpSpPr>
            <p:nvPr/>
          </p:nvGrpSpPr>
          <p:grpSpPr bwMode="auto">
            <a:xfrm>
              <a:off x="3664" y="2029"/>
              <a:ext cx="436" cy="394"/>
              <a:chOff x="1230" y="0"/>
              <a:chExt cx="410" cy="569"/>
            </a:xfrm>
          </p:grpSpPr>
          <p:sp>
            <p:nvSpPr>
              <p:cNvPr id="102448" name="Rectangle 20"/>
              <p:cNvSpPr>
                <a:spLocks noChangeArrowheads="1"/>
              </p:cNvSpPr>
              <p:nvPr/>
            </p:nvSpPr>
            <p:spPr bwMode="auto">
              <a:xfrm>
                <a:off x="1273" y="0"/>
                <a:ext cx="324" cy="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2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49" name="Rectangle 21"/>
              <p:cNvSpPr>
                <a:spLocks noChangeArrowheads="1"/>
              </p:cNvSpPr>
              <p:nvPr/>
            </p:nvSpPr>
            <p:spPr bwMode="auto">
              <a:xfrm>
                <a:off x="1230" y="0"/>
                <a:ext cx="410" cy="56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16" name="Group 22"/>
            <p:cNvGrpSpPr>
              <a:grpSpLocks/>
            </p:cNvGrpSpPr>
            <p:nvPr/>
          </p:nvGrpSpPr>
          <p:grpSpPr bwMode="auto">
            <a:xfrm>
              <a:off x="4100" y="2029"/>
              <a:ext cx="437" cy="394"/>
              <a:chOff x="1640" y="0"/>
              <a:chExt cx="410" cy="569"/>
            </a:xfrm>
          </p:grpSpPr>
          <p:sp>
            <p:nvSpPr>
              <p:cNvPr id="102446" name="Rectangle 23"/>
              <p:cNvSpPr>
                <a:spLocks noChangeArrowheads="1"/>
              </p:cNvSpPr>
              <p:nvPr/>
            </p:nvSpPr>
            <p:spPr bwMode="auto">
              <a:xfrm>
                <a:off x="1683" y="0"/>
                <a:ext cx="324" cy="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3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47" name="Rectangle 24"/>
              <p:cNvSpPr>
                <a:spLocks noChangeArrowheads="1"/>
              </p:cNvSpPr>
              <p:nvPr/>
            </p:nvSpPr>
            <p:spPr bwMode="auto">
              <a:xfrm>
                <a:off x="1640" y="0"/>
                <a:ext cx="410" cy="56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17" name="Group 25"/>
            <p:cNvGrpSpPr>
              <a:grpSpLocks/>
            </p:cNvGrpSpPr>
            <p:nvPr/>
          </p:nvGrpSpPr>
          <p:grpSpPr bwMode="auto">
            <a:xfrm>
              <a:off x="4537" y="2029"/>
              <a:ext cx="436" cy="394"/>
              <a:chOff x="2050" y="0"/>
              <a:chExt cx="410" cy="569"/>
            </a:xfrm>
          </p:grpSpPr>
          <p:sp>
            <p:nvSpPr>
              <p:cNvPr id="102444" name="Rectangle 26"/>
              <p:cNvSpPr>
                <a:spLocks noChangeArrowheads="1"/>
              </p:cNvSpPr>
              <p:nvPr/>
            </p:nvSpPr>
            <p:spPr bwMode="auto">
              <a:xfrm>
                <a:off x="2093" y="0"/>
                <a:ext cx="324" cy="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4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45" name="Rectangle 27"/>
              <p:cNvSpPr>
                <a:spLocks noChangeArrowheads="1"/>
              </p:cNvSpPr>
              <p:nvPr/>
            </p:nvSpPr>
            <p:spPr bwMode="auto">
              <a:xfrm>
                <a:off x="2050" y="0"/>
                <a:ext cx="410" cy="56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18" name="Group 28"/>
            <p:cNvGrpSpPr>
              <a:grpSpLocks/>
            </p:cNvGrpSpPr>
            <p:nvPr/>
          </p:nvGrpSpPr>
          <p:grpSpPr bwMode="auto">
            <a:xfrm>
              <a:off x="3227" y="2423"/>
              <a:ext cx="437" cy="403"/>
              <a:chOff x="820" y="569"/>
              <a:chExt cx="410" cy="403"/>
            </a:xfrm>
          </p:grpSpPr>
          <p:sp>
            <p:nvSpPr>
              <p:cNvPr id="102442" name="Rectangle 29"/>
              <p:cNvSpPr>
                <a:spLocks noChangeArrowheads="1"/>
              </p:cNvSpPr>
              <p:nvPr/>
            </p:nvSpPr>
            <p:spPr bwMode="auto">
              <a:xfrm>
                <a:off x="863" y="569"/>
                <a:ext cx="324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5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43" name="Rectangle 30"/>
              <p:cNvSpPr>
                <a:spLocks noChangeArrowheads="1"/>
              </p:cNvSpPr>
              <p:nvPr/>
            </p:nvSpPr>
            <p:spPr bwMode="auto">
              <a:xfrm>
                <a:off x="820" y="569"/>
                <a:ext cx="41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19" name="Group 31"/>
            <p:cNvGrpSpPr>
              <a:grpSpLocks/>
            </p:cNvGrpSpPr>
            <p:nvPr/>
          </p:nvGrpSpPr>
          <p:grpSpPr bwMode="auto">
            <a:xfrm>
              <a:off x="3664" y="2423"/>
              <a:ext cx="436" cy="403"/>
              <a:chOff x="1230" y="569"/>
              <a:chExt cx="410" cy="403"/>
            </a:xfrm>
          </p:grpSpPr>
          <p:sp>
            <p:nvSpPr>
              <p:cNvPr id="102440" name="Rectangle 32"/>
              <p:cNvSpPr>
                <a:spLocks noChangeArrowheads="1"/>
              </p:cNvSpPr>
              <p:nvPr/>
            </p:nvSpPr>
            <p:spPr bwMode="auto">
              <a:xfrm>
                <a:off x="1273" y="569"/>
                <a:ext cx="324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6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41" name="Rectangle 33"/>
              <p:cNvSpPr>
                <a:spLocks noChangeArrowheads="1"/>
              </p:cNvSpPr>
              <p:nvPr/>
            </p:nvSpPr>
            <p:spPr bwMode="auto">
              <a:xfrm>
                <a:off x="1230" y="569"/>
                <a:ext cx="41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20" name="Group 34"/>
            <p:cNvGrpSpPr>
              <a:grpSpLocks/>
            </p:cNvGrpSpPr>
            <p:nvPr/>
          </p:nvGrpSpPr>
          <p:grpSpPr bwMode="auto">
            <a:xfrm>
              <a:off x="4100" y="2423"/>
              <a:ext cx="437" cy="403"/>
              <a:chOff x="1640" y="569"/>
              <a:chExt cx="410" cy="403"/>
            </a:xfrm>
          </p:grpSpPr>
          <p:sp>
            <p:nvSpPr>
              <p:cNvPr id="102438" name="Rectangle 35"/>
              <p:cNvSpPr>
                <a:spLocks noChangeArrowheads="1"/>
              </p:cNvSpPr>
              <p:nvPr/>
            </p:nvSpPr>
            <p:spPr bwMode="auto">
              <a:xfrm>
                <a:off x="1683" y="569"/>
                <a:ext cx="324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7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39" name="Rectangle 36"/>
              <p:cNvSpPr>
                <a:spLocks noChangeArrowheads="1"/>
              </p:cNvSpPr>
              <p:nvPr/>
            </p:nvSpPr>
            <p:spPr bwMode="auto">
              <a:xfrm>
                <a:off x="1640" y="569"/>
                <a:ext cx="41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21" name="Group 37"/>
            <p:cNvGrpSpPr>
              <a:grpSpLocks/>
            </p:cNvGrpSpPr>
            <p:nvPr/>
          </p:nvGrpSpPr>
          <p:grpSpPr bwMode="auto">
            <a:xfrm>
              <a:off x="4537" y="2423"/>
              <a:ext cx="436" cy="403"/>
              <a:chOff x="2050" y="569"/>
              <a:chExt cx="410" cy="403"/>
            </a:xfrm>
          </p:grpSpPr>
          <p:sp>
            <p:nvSpPr>
              <p:cNvPr id="102436" name="Rectangle 38"/>
              <p:cNvSpPr>
                <a:spLocks noChangeArrowheads="1"/>
              </p:cNvSpPr>
              <p:nvPr/>
            </p:nvSpPr>
            <p:spPr bwMode="auto">
              <a:xfrm>
                <a:off x="2093" y="569"/>
                <a:ext cx="324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8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37" name="Rectangle 39"/>
              <p:cNvSpPr>
                <a:spLocks noChangeArrowheads="1"/>
              </p:cNvSpPr>
              <p:nvPr/>
            </p:nvSpPr>
            <p:spPr bwMode="auto">
              <a:xfrm>
                <a:off x="2050" y="569"/>
                <a:ext cx="41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22" name="Group 40"/>
            <p:cNvGrpSpPr>
              <a:grpSpLocks/>
            </p:cNvGrpSpPr>
            <p:nvPr/>
          </p:nvGrpSpPr>
          <p:grpSpPr bwMode="auto">
            <a:xfrm>
              <a:off x="3227" y="2826"/>
              <a:ext cx="437" cy="403"/>
              <a:chOff x="820" y="972"/>
              <a:chExt cx="410" cy="403"/>
            </a:xfrm>
          </p:grpSpPr>
          <p:sp>
            <p:nvSpPr>
              <p:cNvPr id="102434" name="Rectangle 41"/>
              <p:cNvSpPr>
                <a:spLocks noChangeArrowheads="1"/>
              </p:cNvSpPr>
              <p:nvPr/>
            </p:nvSpPr>
            <p:spPr bwMode="auto">
              <a:xfrm>
                <a:off x="863" y="972"/>
                <a:ext cx="324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9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35" name="Rectangle 42"/>
              <p:cNvSpPr>
                <a:spLocks noChangeArrowheads="1"/>
              </p:cNvSpPr>
              <p:nvPr/>
            </p:nvSpPr>
            <p:spPr bwMode="auto">
              <a:xfrm>
                <a:off x="820" y="972"/>
                <a:ext cx="41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23" name="Group 43"/>
            <p:cNvGrpSpPr>
              <a:grpSpLocks/>
            </p:cNvGrpSpPr>
            <p:nvPr/>
          </p:nvGrpSpPr>
          <p:grpSpPr bwMode="auto">
            <a:xfrm>
              <a:off x="3664" y="2826"/>
              <a:ext cx="436" cy="403"/>
              <a:chOff x="1230" y="972"/>
              <a:chExt cx="410" cy="403"/>
            </a:xfrm>
          </p:grpSpPr>
          <p:sp>
            <p:nvSpPr>
              <p:cNvPr id="102432" name="Rectangle 44"/>
              <p:cNvSpPr>
                <a:spLocks noChangeArrowheads="1"/>
              </p:cNvSpPr>
              <p:nvPr/>
            </p:nvSpPr>
            <p:spPr bwMode="auto">
              <a:xfrm>
                <a:off x="1273" y="972"/>
                <a:ext cx="324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10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33" name="Rectangle 45"/>
              <p:cNvSpPr>
                <a:spLocks noChangeArrowheads="1"/>
              </p:cNvSpPr>
              <p:nvPr/>
            </p:nvSpPr>
            <p:spPr bwMode="auto">
              <a:xfrm>
                <a:off x="1230" y="972"/>
                <a:ext cx="41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24" name="Group 46"/>
            <p:cNvGrpSpPr>
              <a:grpSpLocks/>
            </p:cNvGrpSpPr>
            <p:nvPr/>
          </p:nvGrpSpPr>
          <p:grpSpPr bwMode="auto">
            <a:xfrm>
              <a:off x="4100" y="2826"/>
              <a:ext cx="437" cy="403"/>
              <a:chOff x="1640" y="972"/>
              <a:chExt cx="410" cy="403"/>
            </a:xfrm>
          </p:grpSpPr>
          <p:sp>
            <p:nvSpPr>
              <p:cNvPr id="102430" name="Rectangle 47"/>
              <p:cNvSpPr>
                <a:spLocks noChangeArrowheads="1"/>
              </p:cNvSpPr>
              <p:nvPr/>
            </p:nvSpPr>
            <p:spPr bwMode="auto">
              <a:xfrm>
                <a:off x="1683" y="972"/>
                <a:ext cx="324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11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31" name="Rectangle 48"/>
              <p:cNvSpPr>
                <a:spLocks noChangeArrowheads="1"/>
              </p:cNvSpPr>
              <p:nvPr/>
            </p:nvSpPr>
            <p:spPr bwMode="auto">
              <a:xfrm>
                <a:off x="1640" y="972"/>
                <a:ext cx="41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25" name="Group 49"/>
            <p:cNvGrpSpPr>
              <a:grpSpLocks/>
            </p:cNvGrpSpPr>
            <p:nvPr/>
          </p:nvGrpSpPr>
          <p:grpSpPr bwMode="auto">
            <a:xfrm>
              <a:off x="4537" y="2826"/>
              <a:ext cx="436" cy="403"/>
              <a:chOff x="2050" y="972"/>
              <a:chExt cx="410" cy="403"/>
            </a:xfrm>
          </p:grpSpPr>
          <p:sp>
            <p:nvSpPr>
              <p:cNvPr id="102428" name="Rectangle 50"/>
              <p:cNvSpPr>
                <a:spLocks noChangeArrowheads="1"/>
              </p:cNvSpPr>
              <p:nvPr/>
            </p:nvSpPr>
            <p:spPr bwMode="auto">
              <a:xfrm>
                <a:off x="2093" y="972"/>
                <a:ext cx="324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楷体_GB2312" pitchFamily="49" charset="-122"/>
                  </a:rPr>
                  <a:t>12</a:t>
                </a:r>
              </a:p>
              <a:p>
                <a:pPr algn="ctr" eaLnBrk="0" hangingPunct="0"/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2429" name="Rectangle 51"/>
              <p:cNvSpPr>
                <a:spLocks noChangeArrowheads="1"/>
              </p:cNvSpPr>
              <p:nvPr/>
            </p:nvSpPr>
            <p:spPr bwMode="auto">
              <a:xfrm>
                <a:off x="2050" y="972"/>
                <a:ext cx="41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426" name="Rectangle 52"/>
            <p:cNvSpPr>
              <a:spLocks noChangeArrowheads="1"/>
            </p:cNvSpPr>
            <p:nvPr/>
          </p:nvSpPr>
          <p:spPr bwMode="auto">
            <a:xfrm>
              <a:off x="2354" y="2437"/>
              <a:ext cx="437" cy="3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7" name="Rectangle 53"/>
            <p:cNvSpPr>
              <a:spLocks noChangeArrowheads="1"/>
            </p:cNvSpPr>
            <p:nvPr/>
          </p:nvSpPr>
          <p:spPr bwMode="auto">
            <a:xfrm>
              <a:off x="2354" y="2821"/>
              <a:ext cx="437" cy="3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指向一维数组的指针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752600"/>
            <a:ext cx="8496300" cy="4775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smtClean="0">
                <a:latin typeface="楷体_GB2312" pitchFamily="49" charset="-122"/>
              </a:rPr>
              <a:t>a[ ]</a:t>
            </a:r>
            <a:r>
              <a:rPr lang="zh-CN" altLang="en-US" sz="2800" smtClean="0">
                <a:latin typeface="楷体_GB2312" pitchFamily="49" charset="-122"/>
              </a:rPr>
              <a:t>是一个指针数组，它的每个元素是一个整型指针，指向每一行的第一个元素。</a:t>
            </a:r>
            <a:r>
              <a:rPr lang="en-US" altLang="zh-CN" sz="2800" smtClean="0">
                <a:latin typeface="楷体_GB2312" pitchFamily="49" charset="-122"/>
              </a:rPr>
              <a:t>a</a:t>
            </a:r>
            <a:r>
              <a:rPr lang="zh-CN" altLang="en-US" sz="2800" smtClean="0">
                <a:latin typeface="楷体_GB2312" pitchFamily="49" charset="-122"/>
              </a:rPr>
              <a:t>是一个指向一维数组的指针，指向</a:t>
            </a:r>
            <a:r>
              <a:rPr lang="en-US" altLang="zh-CN" sz="2800" smtClean="0">
                <a:latin typeface="楷体_GB2312" pitchFamily="49" charset="-122"/>
              </a:rPr>
              <a:t>a[ ]</a:t>
            </a:r>
            <a:r>
              <a:rPr lang="zh-CN" altLang="en-US" sz="2800" smtClean="0">
                <a:latin typeface="楷体_GB2312" pitchFamily="49" charset="-122"/>
              </a:rPr>
              <a:t>的第一个元素。对</a:t>
            </a:r>
            <a:r>
              <a:rPr lang="en-US" altLang="zh-CN" sz="2800" smtClean="0">
                <a:latin typeface="楷体_GB2312" pitchFamily="49" charset="-122"/>
              </a:rPr>
              <a:t>a</a:t>
            </a:r>
            <a:r>
              <a:rPr lang="zh-CN" altLang="en-US" sz="2800" smtClean="0">
                <a:latin typeface="楷体_GB2312" pitchFamily="49" charset="-122"/>
              </a:rPr>
              <a:t>加</a:t>
            </a:r>
            <a:r>
              <a:rPr lang="en-US" altLang="zh-CN" sz="2800" smtClean="0">
                <a:latin typeface="楷体_GB2312" pitchFamily="49" charset="-122"/>
              </a:rPr>
              <a:t>1</a:t>
            </a:r>
            <a:r>
              <a:rPr lang="zh-CN" altLang="en-US" sz="2800" smtClean="0">
                <a:latin typeface="楷体_GB2312" pitchFamily="49" charset="-122"/>
              </a:rPr>
              <a:t>，事实上是跳到下一行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楷体_GB2312" pitchFamily="49" charset="-122"/>
              </a:rPr>
              <a:t>指向一维数组的指针可以这样定义：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楷体_GB2312" pitchFamily="49" charset="-122"/>
              </a:rPr>
              <a:t>  类型名 （*指针变量名）</a:t>
            </a:r>
            <a:r>
              <a:rPr lang="en-US" altLang="zh-CN" sz="2800" smtClean="0">
                <a:latin typeface="楷体_GB2312" pitchFamily="49" charset="-122"/>
              </a:rPr>
              <a:t>[</a:t>
            </a:r>
            <a:r>
              <a:rPr lang="zh-CN" altLang="en-US" sz="2800" smtClean="0">
                <a:latin typeface="楷体_GB2312" pitchFamily="49" charset="-122"/>
              </a:rPr>
              <a:t>一维数组的元素个数</a:t>
            </a:r>
            <a:r>
              <a:rPr lang="en-US" altLang="zh-CN" sz="2800" smtClean="0">
                <a:latin typeface="楷体_GB2312" pitchFamily="49" charset="-122"/>
              </a:rPr>
              <a:t>]</a:t>
            </a:r>
            <a:r>
              <a:rPr lang="zh-CN" altLang="en-US" sz="2800" smtClean="0">
                <a:latin typeface="楷体_GB2312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楷体_GB2312" pitchFamily="49" charset="-122"/>
              </a:rPr>
              <a:t>注意：圆括号不能省略，如果省略了圆括号就变成了指针数组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等价于</a:t>
            </a:r>
            <a:r>
              <a:rPr lang="en-US" altLang="zh-CN" smtClean="0"/>
              <a:t>a[i][j]</a:t>
            </a:r>
            <a:r>
              <a:rPr lang="zh-CN" altLang="en-US" smtClean="0"/>
              <a:t>的表达式</a:t>
            </a:r>
          </a:p>
        </p:txBody>
      </p:sp>
      <p:graphicFrame>
        <p:nvGraphicFramePr>
          <p:cNvPr id="2912259" name="Group 3"/>
          <p:cNvGraphicFramePr>
            <a:graphicFrameLocks noGrp="1"/>
          </p:cNvGraphicFramePr>
          <p:nvPr>
            <p:ph idx="1"/>
          </p:nvPr>
        </p:nvGraphicFramePr>
        <p:xfrm>
          <a:off x="2020888" y="2970213"/>
          <a:ext cx="4814887" cy="2740025"/>
        </p:xfrm>
        <a:graphic>
          <a:graphicData uri="http://schemas.openxmlformats.org/drawingml/2006/table">
            <a:tbl>
              <a:tblPr/>
              <a:tblGrid>
                <a:gridCol w="4814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a[i][j]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*(a[i] + j)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(*(a + i))[j]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*(*(a + i) + j)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*(&amp;a[0][0] + 5 * i + 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1928813" y="2176463"/>
            <a:ext cx="2006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1"/>
              <a:t>int  a[3][5];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10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用指向数组的指针输出二维数组</a:t>
            </a:r>
            <a:r>
              <a:rPr lang="en-US" altLang="zh-CN" sz="4000" smtClean="0"/>
              <a:t>a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4013"/>
            <a:ext cx="7772400" cy="32639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int (*p)[4], *q</a:t>
            </a:r>
            <a:r>
              <a:rPr lang="en-US" altLang="zh-CN" sz="2800" smtClean="0"/>
              <a:t>; //p</a:t>
            </a:r>
            <a:r>
              <a:rPr lang="zh-CN" altLang="en-US" sz="2800" smtClean="0"/>
              <a:t>为一个指向大小为</a:t>
            </a:r>
            <a:r>
              <a:rPr lang="en-US" altLang="zh-CN" sz="2800" smtClean="0"/>
              <a:t>4</a:t>
            </a:r>
            <a:r>
              <a:rPr lang="zh-CN" altLang="en-US" sz="2800" smtClean="0"/>
              <a:t>数组的指针</a:t>
            </a:r>
            <a:endParaRPr lang="en-US" altLang="zh-CN" sz="28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for (p = a; p &lt; a + 3; ++p)    { //</a:t>
            </a:r>
            <a:r>
              <a:rPr lang="zh-CN" altLang="en-US" sz="2800" smtClean="0"/>
              <a:t>每</a:t>
            </a:r>
            <a:r>
              <a:rPr lang="zh-CN" altLang="en-US" sz="2800" smtClean="0"/>
              <a:t>一行  </a:t>
            </a:r>
            <a:r>
              <a:rPr lang="en-US" altLang="zh-CN" sz="1200" smtClean="0"/>
              <a:t>//</a:t>
            </a:r>
            <a:r>
              <a:rPr lang="zh-CN" altLang="en-US" sz="1200" smtClean="0"/>
              <a:t>令</a:t>
            </a:r>
            <a:r>
              <a:rPr lang="en-US" altLang="zh-CN" sz="1200" smtClean="0"/>
              <a:t>p=a</a:t>
            </a:r>
            <a:r>
              <a:rPr lang="zh-CN" altLang="en-US" sz="1200" smtClean="0"/>
              <a:t>即让</a:t>
            </a:r>
            <a:r>
              <a:rPr lang="en-US" altLang="zh-CN" sz="1200" smtClean="0"/>
              <a:t>p</a:t>
            </a:r>
            <a:r>
              <a:rPr lang="zh-CN" altLang="en-US" sz="1200" smtClean="0"/>
              <a:t>可操作</a:t>
            </a:r>
            <a:r>
              <a:rPr lang="en-US" altLang="zh-CN" sz="1200" smtClean="0"/>
              <a:t>a</a:t>
            </a:r>
            <a:r>
              <a:rPr lang="zh-CN" altLang="en-US" sz="1200" smtClean="0"/>
              <a:t>的每一行</a:t>
            </a:r>
            <a:endParaRPr lang="zh-CN" altLang="en-US" sz="12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       </a:t>
            </a:r>
            <a:r>
              <a:rPr lang="en-US" altLang="zh-CN" sz="2800" smtClean="0"/>
              <a:t>for (q = *p; q &lt; *p+4; ++q)  //</a:t>
            </a:r>
            <a:r>
              <a:rPr lang="zh-CN" altLang="en-US" sz="2800" smtClean="0"/>
              <a:t>每一</a:t>
            </a:r>
            <a:r>
              <a:rPr lang="zh-CN" altLang="en-US" sz="2800" smtClean="0"/>
              <a:t>列 </a:t>
            </a:r>
            <a:endParaRPr lang="en-US" altLang="zh-CN" sz="28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cout </a:t>
            </a:r>
            <a:r>
              <a:rPr lang="en-US" altLang="zh-CN" sz="2800" smtClean="0"/>
              <a:t>&lt;&lt; *q &lt;&lt; '\t';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      cout &lt;&lt; endl;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	 }     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309563" y="4887913"/>
            <a:ext cx="8326437" cy="156966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zh-CN" altLang="en-US" sz="2400" dirty="0"/>
              <a:t>注意：如果输出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a[0]</a:t>
            </a:r>
            <a:r>
              <a:rPr lang="zh-CN" altLang="en-US" sz="2400" dirty="0"/>
              <a:t>，这两个值是相同的。但是，这两个值的含义是不同的，前者是第</a:t>
            </a:r>
            <a:r>
              <a:rPr lang="en-US" altLang="zh-CN" sz="2400" dirty="0"/>
              <a:t>0</a:t>
            </a:r>
            <a:r>
              <a:rPr lang="zh-CN" altLang="en-US" sz="2400" dirty="0"/>
              <a:t>行的首地址，它的类型是指向由四个元素组成</a:t>
            </a:r>
            <a:r>
              <a:rPr lang="zh-CN" altLang="en-US" sz="2400"/>
              <a:t>的</a:t>
            </a:r>
            <a:r>
              <a:rPr lang="zh-CN" altLang="en-US" sz="2400" smtClean="0"/>
              <a:t>一维数组</a:t>
            </a:r>
            <a:r>
              <a:rPr lang="zh-CN" altLang="en-US" sz="2400" dirty="0"/>
              <a:t>的首地址，后者是第</a:t>
            </a:r>
            <a:r>
              <a:rPr lang="en-US" altLang="zh-CN" sz="2400" dirty="0"/>
              <a:t>0</a:t>
            </a:r>
            <a:r>
              <a:rPr lang="zh-CN" altLang="en-US" sz="2400" dirty="0"/>
              <a:t>行第一个元素的地址，它的类型是整型指针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动态的二维数组</a:t>
            </a:r>
            <a:endParaRPr lang="zh-CN" altLang="en-US" dirty="0"/>
          </a:p>
        </p:txBody>
      </p:sp>
      <p:sp>
        <p:nvSpPr>
          <p:cNvPr id="1095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方法一：用一维动态数组</a:t>
            </a:r>
          </a:p>
          <a:p>
            <a:pPr lvl="1"/>
            <a:r>
              <a:rPr lang="zh-CN" altLang="en-US" sz="2400" smtClean="0"/>
              <a:t>将它按行序转换成一维数组，用动态的一维数组存储。如一个</a:t>
            </a:r>
            <a:r>
              <a:rPr lang="en-US" altLang="zh-CN" sz="2400" smtClean="0"/>
              <a:t>3</a:t>
            </a:r>
            <a:r>
              <a:rPr lang="zh-CN" altLang="en-US" sz="2400" smtClean="0"/>
              <a:t>行</a:t>
            </a:r>
            <a:r>
              <a:rPr lang="en-US" altLang="zh-CN" sz="2400" smtClean="0"/>
              <a:t>4</a:t>
            </a:r>
            <a:r>
              <a:rPr lang="zh-CN" altLang="en-US" sz="2400" smtClean="0"/>
              <a:t>列的矩阵</a:t>
            </a:r>
            <a:r>
              <a:rPr lang="en-US" altLang="zh-CN" sz="2400" smtClean="0"/>
              <a:t>a</a:t>
            </a:r>
            <a:r>
              <a:rPr lang="zh-CN" altLang="en-US" sz="2400" smtClean="0"/>
              <a:t>可以存储为</a:t>
            </a:r>
            <a:r>
              <a:rPr lang="en-US" altLang="zh-CN" sz="2400" smtClean="0"/>
              <a:t>12</a:t>
            </a:r>
            <a:r>
              <a:rPr lang="zh-CN" altLang="en-US" sz="2400" smtClean="0"/>
              <a:t>个元素的一维数组</a:t>
            </a:r>
          </a:p>
          <a:p>
            <a:pPr lvl="1"/>
            <a:r>
              <a:rPr lang="zh-CN" altLang="en-US" sz="2400" smtClean="0"/>
              <a:t>访问</a:t>
            </a:r>
            <a:r>
              <a:rPr lang="en-US" altLang="zh-CN" sz="2400" smtClean="0"/>
              <a:t>i</a:t>
            </a:r>
            <a:r>
              <a:rPr lang="zh-CN" altLang="en-US" sz="2400" smtClean="0"/>
              <a:t>行</a:t>
            </a:r>
            <a:r>
              <a:rPr lang="en-US" altLang="zh-CN" sz="2400" smtClean="0"/>
              <a:t>j</a:t>
            </a:r>
            <a:r>
              <a:rPr lang="zh-CN" altLang="en-US" sz="2400" smtClean="0"/>
              <a:t>列的元素转换成访问一维数组的第</a:t>
            </a:r>
            <a:r>
              <a:rPr lang="en-US" altLang="zh-CN" sz="2400" smtClean="0"/>
              <a:t>4*i+j</a:t>
            </a:r>
            <a:r>
              <a:rPr lang="zh-CN" altLang="en-US" sz="2400" smtClean="0"/>
              <a:t>个元素</a:t>
            </a:r>
          </a:p>
          <a:p>
            <a:r>
              <a:rPr lang="zh-CN" altLang="en-US" sz="2800" smtClean="0"/>
              <a:t>方法二：用指向指针的指针，可以用</a:t>
            </a:r>
            <a:r>
              <a:rPr lang="en-US" altLang="zh-CN" sz="2800" smtClean="0"/>
              <a:t>a[i][j]</a:t>
            </a:r>
            <a:r>
              <a:rPr lang="zh-CN" altLang="en-US" sz="2800" smtClean="0"/>
              <a:t>访问</a:t>
            </a:r>
          </a:p>
          <a:p>
            <a:pPr lvl="1"/>
            <a:r>
              <a:rPr lang="zh-CN" altLang="en-US" sz="2400" smtClean="0"/>
              <a:t>用指向指针的指针指向一个一维的指针数组</a:t>
            </a:r>
          </a:p>
          <a:p>
            <a:pPr lvl="1"/>
            <a:r>
              <a:rPr lang="zh-CN" altLang="en-US" sz="2400" smtClean="0"/>
              <a:t>指针数组中的每个元素指向矩阵的每一行的第一个元素</a:t>
            </a:r>
          </a:p>
          <a:p>
            <a:endParaRPr lang="zh-CN" altLang="en-US" sz="2800" smtClean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内容占位符 2"/>
          <p:cNvSpPr>
            <a:spLocks noGrp="1"/>
          </p:cNvSpPr>
          <p:nvPr>
            <p:ph idx="1"/>
          </p:nvPr>
        </p:nvSpPr>
        <p:spPr>
          <a:xfrm>
            <a:off x="685800" y="820738"/>
            <a:ext cx="7772400" cy="5275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int 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{  int **a, i, j, k = 0;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a = new int *[3];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for (i = 0; i &lt; 3; ++i)   a[i] = new int[4];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for (i = 0; i &lt; 3; ++i)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	   </a:t>
            </a:r>
            <a:r>
              <a:rPr lang="nb-NO" altLang="zh-CN" sz="2400" smtClean="0"/>
              <a:t>for (j = 0; j &lt; 4; ++j)   a[i][j] = k++;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b-NO" altLang="zh-CN" sz="2400" smtClean="0"/>
              <a:t>   for (i = 0; i &lt; 3; ++i) {       </a:t>
            </a:r>
            <a:endParaRPr lang="zh-CN" altLang="nb-NO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nb-NO" sz="2400" smtClean="0"/>
              <a:t>	   </a:t>
            </a:r>
            <a:r>
              <a:rPr lang="nb-NO" altLang="zh-CN" sz="2400" smtClean="0"/>
              <a:t>cout &lt;&lt; endl;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b-NO" altLang="zh-CN" sz="2400" smtClean="0"/>
              <a:t>	   for (j = 0; j &lt; 4; ++j)   </a:t>
            </a:r>
            <a:r>
              <a:rPr lang="en-US" altLang="zh-CN" sz="2400" smtClean="0"/>
              <a:t>cout &lt;&lt; a[i][j] &lt;&lt; '\t';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}</a:t>
            </a:r>
            <a:endParaRPr lang="nb-NO" altLang="zh-CN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b-NO" altLang="zh-CN" sz="2400" smtClean="0"/>
              <a:t>   for (i = 0; i &lt; 3; ++i) </a:t>
            </a:r>
            <a:r>
              <a:rPr lang="zh-CN" altLang="nb-NO" sz="2400" smtClean="0"/>
              <a:t>   </a:t>
            </a:r>
            <a:r>
              <a:rPr lang="nb-NO" altLang="zh-CN" sz="2400" smtClean="0"/>
              <a:t>delete [] a[i];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b-NO" altLang="zh-CN" sz="2400" smtClean="0"/>
              <a:t>   </a:t>
            </a:r>
            <a:r>
              <a:rPr lang="en-US" altLang="zh-CN" sz="2400" smtClean="0"/>
              <a:t>delete [] a;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}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  间接访问</a:t>
            </a:r>
            <a:r>
              <a:rPr lang="en-US" altLang="zh-CN" smtClean="0">
                <a:latin typeface="Times New Roman"/>
              </a:rPr>
              <a:t>—</a:t>
            </a:r>
            <a:r>
              <a:rPr lang="zh-CN" altLang="en-US" smtClean="0"/>
              <a:t>指针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0513" y="1752600"/>
            <a:ext cx="4637087" cy="48641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指针的概念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指针运算与数组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指针作为函数参数和返回值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动态内存分配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字符串再讨论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指针数组与多级指针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指向多维数组的指针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指向函数的指针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 rot="-5400000" flipH="1" flipV="1">
            <a:off x="6273800" y="18748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1" name="AutoShape 5"/>
          <p:cNvSpPr>
            <a:spLocks noChangeArrowheads="1"/>
          </p:cNvSpPr>
          <p:nvPr/>
        </p:nvSpPr>
        <p:spPr bwMode="auto">
          <a:xfrm rot="-5400000" flipH="1" flipV="1">
            <a:off x="6273800" y="24082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2" name="AutoShape 6"/>
          <p:cNvSpPr>
            <a:spLocks noChangeArrowheads="1"/>
          </p:cNvSpPr>
          <p:nvPr/>
        </p:nvSpPr>
        <p:spPr bwMode="auto">
          <a:xfrm rot="-5400000" flipH="1" flipV="1">
            <a:off x="6273800" y="29416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3" name="AutoShape 7"/>
          <p:cNvSpPr>
            <a:spLocks noChangeArrowheads="1"/>
          </p:cNvSpPr>
          <p:nvPr/>
        </p:nvSpPr>
        <p:spPr bwMode="auto">
          <a:xfrm rot="-5400000" flipH="1" flipV="1">
            <a:off x="6273800" y="34623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4" name="AutoShape 8"/>
          <p:cNvSpPr>
            <a:spLocks noChangeArrowheads="1"/>
          </p:cNvSpPr>
          <p:nvPr/>
        </p:nvSpPr>
        <p:spPr bwMode="auto">
          <a:xfrm rot="-5400000" flipH="1" flipV="1">
            <a:off x="6273800" y="40592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5" name="AutoShape 9"/>
          <p:cNvSpPr>
            <a:spLocks noChangeArrowheads="1"/>
          </p:cNvSpPr>
          <p:nvPr/>
        </p:nvSpPr>
        <p:spPr bwMode="auto">
          <a:xfrm rot="-5400000" flipH="1" flipV="1">
            <a:off x="6273800" y="45926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 rot="-5400000" flipH="1" flipV="1">
            <a:off x="6273800" y="5710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 rot="-5400000" flipH="1" flipV="1">
            <a:off x="6261100" y="51895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576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指针的初始化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8763"/>
            <a:ext cx="7772400" cy="5021262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smtClean="0">
                <a:latin typeface="楷体_GB2312" pitchFamily="49" charset="-122"/>
              </a:rPr>
              <a:t>指针在使用前必须初始化。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smtClean="0">
                <a:latin typeface="楷体_GB2312" pitchFamily="49" charset="-122"/>
              </a:rPr>
              <a:t>和别的变量一样，定义指针不初始化是一个比较普遍的错误。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smtClean="0">
                <a:latin typeface="楷体_GB2312" pitchFamily="49" charset="-122"/>
              </a:rPr>
              <a:t>没有初始化的指针可能指向任意地址，对这些指针作操作可能会导致程序错误。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smtClean="0">
                <a:latin typeface="楷体_GB2312" pitchFamily="49" charset="-122"/>
              </a:rPr>
              <a:t>NULL</a:t>
            </a:r>
            <a:r>
              <a:rPr lang="zh-CN" altLang="en-US" sz="2800" smtClean="0">
                <a:latin typeface="楷体_GB2312" pitchFamily="49" charset="-122"/>
              </a:rPr>
              <a:t>是一个特殊指针值，称为空指针。它的值为</a:t>
            </a:r>
            <a:r>
              <a:rPr lang="en-US" altLang="zh-CN" sz="2800" smtClean="0">
                <a:latin typeface="楷体_GB2312" pitchFamily="49" charset="-122"/>
              </a:rPr>
              <a:t>0</a:t>
            </a:r>
            <a:r>
              <a:rPr lang="zh-CN" altLang="en-US" sz="2800" smtClean="0">
                <a:latin typeface="楷体_GB2312" pitchFamily="49" charset="-122"/>
              </a:rPr>
              <a:t>。它可被用来初始化一个指针，表示不指向任何地址。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effectLst/>
              </a:rPr>
              <a:t>函数的指针和指向函数的指针变量</a:t>
            </a:r>
          </a:p>
        </p:txBody>
      </p:sp>
      <p:sp>
        <p:nvSpPr>
          <p:cNvPr id="10752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927100" y="2441575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定义：返回类型  </a:t>
            </a:r>
            <a:r>
              <a:rPr lang="en-US" altLang="zh-CN" sz="2800" smtClean="0"/>
              <a:t>(*</a:t>
            </a:r>
            <a:r>
              <a:rPr lang="zh-CN" altLang="en-US" sz="2800" smtClean="0"/>
              <a:t>指针变量名</a:t>
            </a:r>
            <a:r>
              <a:rPr lang="en-US" altLang="zh-CN" sz="2800" smtClean="0"/>
              <a:t>)( ) ; </a:t>
            </a:r>
            <a:r>
              <a:rPr lang="en-US" altLang="zh-CN" sz="2800" b="0" smtClean="0"/>
              <a:t> </a:t>
            </a:r>
          </a:p>
          <a:p>
            <a:pPr eaLnBrk="1" hangingPunct="1"/>
            <a:r>
              <a:rPr lang="zh-CN" altLang="en-US" sz="2800" smtClean="0"/>
              <a:t>使用</a:t>
            </a:r>
            <a:r>
              <a:rPr lang="zh-CN" altLang="en-US" sz="2800" b="0" smtClean="0"/>
              <a:t> ：</a:t>
            </a:r>
          </a:p>
          <a:p>
            <a:pPr lvl="1" eaLnBrk="1" hangingPunct="1"/>
            <a:r>
              <a:rPr lang="zh-CN" altLang="en-US" sz="2400" smtClean="0"/>
              <a:t>赋值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400" b="0" smtClean="0"/>
              <a:t>    </a:t>
            </a:r>
            <a:r>
              <a:rPr lang="en-US" altLang="zh-CN" sz="2400" smtClean="0"/>
              <a:t>eg. int  isdigit(int n, int k);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smtClean="0"/>
              <a:t>                  {...}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smtClean="0"/>
              <a:t>          int  (*p)(int</a:t>
            </a:r>
            <a:r>
              <a:rPr lang="zh-CN" altLang="en-US" sz="2400" smtClean="0"/>
              <a:t>， </a:t>
            </a:r>
            <a:r>
              <a:rPr lang="en-US" altLang="zh-CN" sz="2400" smtClean="0"/>
              <a:t>int 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smtClean="0"/>
              <a:t>         p = isdigit;</a:t>
            </a:r>
            <a:r>
              <a:rPr lang="en-US" altLang="zh-CN" sz="2400" b="0" smtClean="0"/>
              <a:t> </a:t>
            </a:r>
          </a:p>
          <a:p>
            <a:pPr lvl="1" eaLnBrk="1" hangingPunct="1"/>
            <a:r>
              <a:rPr lang="zh-CN" altLang="en-US" sz="2400" smtClean="0"/>
              <a:t>引用：</a:t>
            </a:r>
            <a:r>
              <a:rPr lang="en-US" altLang="zh-CN" sz="2400" smtClean="0"/>
              <a:t>a = isdigit(n,k);</a:t>
            </a:r>
            <a:r>
              <a:rPr lang="en-US" altLang="zh-CN" sz="2400" b="0" smtClean="0"/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smtClean="0"/>
              <a:t>                a = (*p)(n,k);  </a:t>
            </a:r>
            <a:r>
              <a:rPr lang="zh-CN" altLang="en-US" sz="2400" smtClean="0"/>
              <a:t>或 </a:t>
            </a:r>
            <a:r>
              <a:rPr lang="en-US" altLang="zh-CN" sz="2400" smtClean="0"/>
              <a:t>a = p(n,k)</a:t>
            </a:r>
          </a:p>
        </p:txBody>
      </p:sp>
      <p:sp>
        <p:nvSpPr>
          <p:cNvPr id="107524" name="Text Box 11"/>
          <p:cNvSpPr txBox="1">
            <a:spLocks noChangeArrowheads="1"/>
          </p:cNvSpPr>
          <p:nvPr/>
        </p:nvSpPr>
        <p:spPr bwMode="auto">
          <a:xfrm>
            <a:off x="685800" y="1524000"/>
            <a:ext cx="8013700" cy="51911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a typeface="幼圆" pitchFamily="49" charset="-122"/>
              </a:rPr>
              <a:t>函数的指针：指向函数代码的起始地址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effectLst/>
              </a:rPr>
              <a:t>函数的指针的用途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8188" y="1981200"/>
            <a:ext cx="4406900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菜单选择的实现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作为函数的参数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函数指针的应用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81100"/>
            <a:ext cx="8801100" cy="52578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用函数指针的数组实现菜单选择</a:t>
            </a:r>
          </a:p>
          <a:p>
            <a:pPr eaLnBrk="1" hangingPunct="1"/>
            <a:r>
              <a:rPr lang="zh-CN" altLang="en-US" sz="2400" smtClean="0"/>
              <a:t>例如，在一个工资管理系统中有如下功能：</a:t>
            </a:r>
          </a:p>
          <a:p>
            <a:pPr lvl="1" eaLnBrk="1" hangingPunct="1"/>
            <a:r>
              <a:rPr lang="en-US" altLang="zh-CN" sz="2400" smtClean="0"/>
              <a:t>1</a:t>
            </a:r>
            <a:r>
              <a:rPr lang="zh-CN" altLang="en-US" sz="2400" smtClean="0"/>
              <a:t>。添加员工；</a:t>
            </a:r>
          </a:p>
          <a:p>
            <a:pPr lvl="1" eaLnBrk="1" hangingPunct="1"/>
            <a:r>
              <a:rPr lang="en-US" altLang="zh-CN" sz="2400" smtClean="0"/>
              <a:t>2</a:t>
            </a:r>
            <a:r>
              <a:rPr lang="zh-CN" altLang="en-US" sz="2400" smtClean="0"/>
              <a:t>。删除员工；</a:t>
            </a:r>
          </a:p>
          <a:p>
            <a:pPr lvl="1" eaLnBrk="1" hangingPunct="1"/>
            <a:r>
              <a:rPr lang="en-US" altLang="zh-CN" sz="2400" smtClean="0"/>
              <a:t>3</a:t>
            </a:r>
            <a:r>
              <a:rPr lang="zh-CN" altLang="en-US" sz="2400" smtClean="0"/>
              <a:t>。修改员工信息；</a:t>
            </a:r>
          </a:p>
          <a:p>
            <a:pPr lvl="1" eaLnBrk="1" hangingPunct="1"/>
            <a:r>
              <a:rPr lang="en-US" altLang="zh-CN" sz="2400" smtClean="0"/>
              <a:t>4</a:t>
            </a:r>
            <a:r>
              <a:rPr lang="zh-CN" altLang="en-US" sz="2400" smtClean="0"/>
              <a:t>。打印工资单；</a:t>
            </a:r>
          </a:p>
          <a:p>
            <a:pPr lvl="1" eaLnBrk="1" hangingPunct="1"/>
            <a:r>
              <a:rPr lang="en-US" altLang="zh-CN" sz="2400" smtClean="0"/>
              <a:t>5</a:t>
            </a:r>
            <a:r>
              <a:rPr lang="zh-CN" altLang="en-US" sz="2400" smtClean="0"/>
              <a:t>。打印汇总表；</a:t>
            </a:r>
          </a:p>
          <a:p>
            <a:pPr lvl="1" eaLnBrk="1" hangingPunct="1"/>
            <a:r>
              <a:rPr lang="en-US" altLang="zh-CN" sz="2400" smtClean="0"/>
              <a:t>6</a:t>
            </a:r>
            <a:r>
              <a:rPr lang="zh-CN" altLang="en-US" sz="2400" smtClean="0"/>
              <a:t>。退出。</a:t>
            </a:r>
          </a:p>
          <a:p>
            <a:pPr eaLnBrk="1" hangingPunct="1"/>
            <a:r>
              <a:rPr lang="zh-CN" altLang="en-US" sz="2400" smtClean="0"/>
              <a:t>在设计中，一般把每个功能设计成一个函数。如添加员工的函数为</a:t>
            </a:r>
            <a:r>
              <a:rPr lang="en-US" altLang="zh-CN" sz="2400" smtClean="0"/>
              <a:t>add</a:t>
            </a:r>
            <a:r>
              <a:rPr lang="zh-CN" altLang="en-US" sz="2400" smtClean="0"/>
              <a:t>，删除员工的函数为</a:t>
            </a:r>
            <a:r>
              <a:rPr lang="en-US" altLang="zh-CN" sz="2400" smtClean="0"/>
              <a:t>delete</a:t>
            </a:r>
            <a:r>
              <a:rPr lang="zh-CN" altLang="en-US" sz="2400" smtClean="0"/>
              <a:t>，修改员工信息的函数为</a:t>
            </a:r>
            <a:r>
              <a:rPr lang="en-US" altLang="zh-CN" sz="2400" smtClean="0"/>
              <a:t>modify</a:t>
            </a:r>
            <a:r>
              <a:rPr lang="zh-CN" altLang="en-US" sz="2400" smtClean="0"/>
              <a:t>，打印工资单的函数为</a:t>
            </a:r>
            <a:r>
              <a:rPr lang="en-US" altLang="zh-CN" sz="2400" smtClean="0"/>
              <a:t>printSalary</a:t>
            </a:r>
            <a:r>
              <a:rPr lang="zh-CN" altLang="en-US" sz="2400" smtClean="0"/>
              <a:t>，打印汇总表函数为</a:t>
            </a:r>
            <a:r>
              <a:rPr lang="en-US" altLang="zh-CN" sz="2400" smtClean="0"/>
              <a:t>printReport</a:t>
            </a:r>
            <a:r>
              <a:rPr lang="zh-CN" altLang="en-US" sz="2400" smtClean="0"/>
              <a:t>。主程序是一个循环，显示所有功能和它的编号，请用户输入编号，根据编号调用相应的函数。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4"/>
          <p:cNvSpPr>
            <a:spLocks noChangeArrowheads="1"/>
          </p:cNvSpPr>
          <p:nvPr/>
        </p:nvSpPr>
        <p:spPr bwMode="auto">
          <a:xfrm>
            <a:off x="1231900" y="-2708"/>
            <a:ext cx="6375400" cy="686341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en-US" altLang="zh-CN" sz="2000" b="1" dirty="0" err="1"/>
              <a:t>int</a:t>
            </a:r>
            <a:r>
              <a:rPr lang="en-US" altLang="zh-CN" sz="2000" b="1" dirty="0"/>
              <a:t> main()</a:t>
            </a:r>
          </a:p>
          <a:p>
            <a:r>
              <a:rPr lang="en-US" altLang="zh-CN" sz="2000" b="1" dirty="0"/>
              <a:t>{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select;</a:t>
            </a:r>
          </a:p>
          <a:p>
            <a:r>
              <a:rPr lang="en-US" altLang="zh-CN" sz="2000" b="1" dirty="0"/>
              <a:t>  while(1) { 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"1--add \n";</a:t>
            </a:r>
          </a:p>
          <a:p>
            <a:r>
              <a:rPr lang="en-US" altLang="zh-CN" sz="2000" b="1" dirty="0"/>
              <a:t>                   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"2--delete\n";</a:t>
            </a:r>
          </a:p>
          <a:p>
            <a:r>
              <a:rPr lang="en-US" altLang="zh-CN" sz="2000" b="1" dirty="0"/>
              <a:t>                   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"3--modify\n";</a:t>
            </a:r>
          </a:p>
          <a:p>
            <a:r>
              <a:rPr lang="en-US" altLang="zh-CN" sz="2000" b="1" dirty="0"/>
              <a:t>                   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"4--print salary\n";</a:t>
            </a:r>
          </a:p>
          <a:p>
            <a:r>
              <a:rPr lang="en-US" altLang="zh-CN" sz="2000" b="1" dirty="0"/>
              <a:t>                   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"5--print report\n";</a:t>
            </a:r>
          </a:p>
          <a:p>
            <a:r>
              <a:rPr lang="en-US" altLang="zh-CN" sz="2000" b="1" dirty="0"/>
              <a:t>                   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"0--quit\n";</a:t>
            </a:r>
          </a:p>
          <a:p>
            <a:r>
              <a:rPr lang="en-US" altLang="zh-CN" sz="2000" b="1" dirty="0"/>
              <a:t>                        </a:t>
            </a:r>
            <a:r>
              <a:rPr lang="en-US" altLang="zh-CN" sz="2000" b="1" dirty="0" err="1"/>
              <a:t>cin</a:t>
            </a:r>
            <a:r>
              <a:rPr lang="en-US" altLang="zh-CN" sz="2000" b="1" dirty="0"/>
              <a:t> &gt;&gt; select;</a:t>
            </a:r>
          </a:p>
          <a:p>
            <a:r>
              <a:rPr lang="en-US" altLang="zh-CN" sz="2000" b="1" dirty="0"/>
              <a:t>   </a:t>
            </a:r>
          </a:p>
          <a:p>
            <a:r>
              <a:rPr lang="en-US" altLang="zh-CN" sz="2000" b="1" dirty="0"/>
              <a:t>                       switch(select) {</a:t>
            </a:r>
          </a:p>
          <a:p>
            <a:r>
              <a:rPr lang="en-US" altLang="zh-CN" sz="2000" b="1" dirty="0"/>
              <a:t>                               case 0: return 0;</a:t>
            </a:r>
          </a:p>
          <a:p>
            <a:r>
              <a:rPr lang="en-US" altLang="zh-CN" sz="2000" b="1" dirty="0"/>
              <a:t>                               case 1: add(); break;</a:t>
            </a:r>
          </a:p>
          <a:p>
            <a:r>
              <a:rPr lang="en-US" altLang="zh-CN" sz="2000" b="1" dirty="0"/>
              <a:t>                               case 2: erase(); break;</a:t>
            </a:r>
          </a:p>
          <a:p>
            <a:r>
              <a:rPr lang="en-US" altLang="zh-CN" sz="2000" b="1" dirty="0"/>
              <a:t>                               case 3: modify(); break;</a:t>
            </a:r>
          </a:p>
          <a:p>
            <a:r>
              <a:rPr lang="en-US" altLang="zh-CN" sz="2000" b="1" dirty="0"/>
              <a:t>                               case 4: </a:t>
            </a:r>
            <a:r>
              <a:rPr lang="en-US" altLang="zh-CN" sz="2000" b="1" dirty="0" err="1"/>
              <a:t>printSalary</a:t>
            </a:r>
            <a:r>
              <a:rPr lang="en-US" altLang="zh-CN" sz="2000" b="1" dirty="0"/>
              <a:t>(); break;</a:t>
            </a:r>
          </a:p>
          <a:p>
            <a:r>
              <a:rPr lang="en-US" altLang="zh-CN" sz="2000" b="1" dirty="0"/>
              <a:t>                               case 5: </a:t>
            </a:r>
            <a:r>
              <a:rPr lang="en-US" altLang="zh-CN" sz="2000" b="1" dirty="0" err="1"/>
              <a:t>printReport</a:t>
            </a:r>
            <a:r>
              <a:rPr lang="en-US" altLang="zh-CN" sz="2000" b="1" dirty="0"/>
              <a:t>(); break;</a:t>
            </a:r>
          </a:p>
          <a:p>
            <a:r>
              <a:rPr lang="en-US" altLang="zh-CN" sz="2000" b="1" dirty="0"/>
              <a:t>                               default: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"input error\n";</a:t>
            </a:r>
          </a:p>
          <a:p>
            <a:r>
              <a:rPr lang="en-US" altLang="zh-CN" sz="2000" b="1" dirty="0"/>
              <a:t>                             }</a:t>
            </a:r>
          </a:p>
          <a:p>
            <a:r>
              <a:rPr lang="en-US" altLang="zh-CN" sz="2000" b="1" dirty="0"/>
              <a:t>                </a:t>
            </a:r>
            <a:r>
              <a:rPr lang="en-US" altLang="zh-CN" sz="2000" b="1" dirty="0" smtClean="0"/>
              <a:t>}</a:t>
            </a:r>
          </a:p>
          <a:p>
            <a:r>
              <a:rPr lang="en-US" altLang="zh-CN" sz="2000" b="1" dirty="0" smtClean="0"/>
              <a:t>  return 0;</a:t>
            </a:r>
            <a:endParaRPr lang="en-US" altLang="zh-CN" sz="2000" b="1" dirty="0"/>
          </a:p>
          <a:p>
            <a:r>
              <a:rPr lang="en-US" altLang="zh-CN" sz="20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利用指向函数的指针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81100"/>
            <a:ext cx="9144000" cy="5397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 smtClean="0"/>
              <a:t>{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select;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 smtClean="0"/>
              <a:t>  void (*</a:t>
            </a:r>
            <a:r>
              <a:rPr lang="en-US" altLang="zh-CN" sz="2200" dirty="0" err="1" smtClean="0"/>
              <a:t>func</a:t>
            </a:r>
            <a:r>
              <a:rPr lang="en-US" altLang="zh-CN" sz="2200" dirty="0" smtClean="0"/>
              <a:t>[6])() = {NULL, add, erase, modify, </a:t>
            </a:r>
            <a:r>
              <a:rPr lang="en-US" altLang="zh-CN" sz="2200" dirty="0" err="1" smtClean="0"/>
              <a:t>printSalary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printReport</a:t>
            </a:r>
            <a:r>
              <a:rPr lang="en-US" altLang="zh-CN" sz="2200" dirty="0" smtClean="0"/>
              <a:t>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 smtClean="0"/>
              <a:t>  while(1) { </a:t>
            </a: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 &lt;&lt; "1--add \n";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 smtClean="0"/>
              <a:t>                    </a:t>
            </a: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 &lt;&lt; "2--delete\n";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 smtClean="0"/>
              <a:t>                    </a:t>
            </a:r>
            <a:r>
              <a:rPr lang="fr-FR" altLang="zh-CN" sz="2200" dirty="0" smtClean="0"/>
              <a:t>cout &lt;&lt; "3--modify\n";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z="2200" dirty="0" smtClean="0"/>
              <a:t>                    cout &lt;&lt; "4--print salary\n";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z="2200" dirty="0" smtClean="0"/>
              <a:t>                    cout &lt;&lt; "5--print report\n";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z="2200" dirty="0" smtClean="0"/>
              <a:t>                    cout &lt;&lt; "0--quit\n";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z="2200" dirty="0" smtClean="0"/>
              <a:t>                    </a:t>
            </a:r>
            <a:r>
              <a:rPr lang="en-US" altLang="zh-CN" sz="2200" dirty="0" err="1" smtClean="0"/>
              <a:t>cin</a:t>
            </a:r>
            <a:r>
              <a:rPr lang="en-US" altLang="zh-CN" sz="2200" dirty="0" smtClean="0"/>
              <a:t> &gt;&gt; select;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 smtClean="0"/>
              <a:t>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 smtClean="0"/>
              <a:t>                    if (select == 0) 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 smtClean="0"/>
              <a:t>                    if (select &gt; 5) </a:t>
            </a: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 &lt;&lt; "input error\n"; else </a:t>
            </a:r>
            <a:r>
              <a:rPr lang="en-US" altLang="zh-CN" sz="2200" dirty="0" err="1" smtClean="0"/>
              <a:t>func</a:t>
            </a:r>
            <a:r>
              <a:rPr lang="en-US" altLang="zh-CN" sz="2200" dirty="0" smtClean="0"/>
              <a:t>[select]();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 smtClean="0"/>
              <a:t>           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 smtClean="0"/>
              <a:t>  return 0;}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13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函数指针的应用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4300"/>
            <a:ext cx="7772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 smtClean="0"/>
              <a:t>把函数指针作为函数的参数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 smtClean="0"/>
              <a:t>例：设计一个通用的选择排序函数，可以排序任何类型的数据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 smtClean="0"/>
              <a:t>关键问题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如何表示要排序的数据：将选择排序设计成一个函数模板，将待排序的数据类型设计成模板参数</a:t>
            </a:r>
            <a:r>
              <a:rPr lang="zh-CN" altLang="en-US" sz="3200" dirty="0" smtClean="0"/>
              <a:t> </a:t>
            </a:r>
            <a:endParaRPr lang="zh-CN" altLang="en-US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不同类型的数据有不同的比较方式：向排序函数传递一个比较函数来解决。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4"/>
          <p:cNvSpPr>
            <a:spLocks noChangeArrowheads="1"/>
          </p:cNvSpPr>
          <p:nvPr/>
        </p:nvSpPr>
        <p:spPr bwMode="auto">
          <a:xfrm>
            <a:off x="419100" y="1027113"/>
            <a:ext cx="8469313" cy="499268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dirty="0"/>
              <a:t>template &lt;class T&gt;</a:t>
            </a:r>
          </a:p>
          <a:p>
            <a:pPr>
              <a:lnSpc>
                <a:spcPct val="140000"/>
              </a:lnSpc>
            </a:pPr>
            <a:r>
              <a:rPr lang="en-US" altLang="zh-CN" sz="2400" b="1" dirty="0"/>
              <a:t>void  sort(T data[ ],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num,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(*comp)(T, T))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{ 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  T </a:t>
            </a:r>
            <a:r>
              <a:rPr lang="en-US" altLang="zh-CN" sz="2400" b="1" dirty="0" err="1"/>
              <a:t>tmp</a:t>
            </a:r>
            <a:r>
              <a:rPr lang="en-US" altLang="zh-CN" sz="24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  for (</a:t>
            </a:r>
            <a:r>
              <a:rPr lang="en-US" altLang="zh-CN" sz="2400" b="1" dirty="0" err="1"/>
              <a:t>lh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lh</a:t>
            </a:r>
            <a:r>
              <a:rPr lang="en-US" altLang="zh-CN" sz="2400" b="1" dirty="0"/>
              <a:t> &lt; num; </a:t>
            </a:r>
            <a:r>
              <a:rPr lang="en-US" altLang="zh-CN" sz="2400" b="1" dirty="0" err="1"/>
              <a:t>lh</a:t>
            </a:r>
            <a:r>
              <a:rPr lang="en-US" altLang="zh-CN" sz="2400" b="1" dirty="0"/>
              <a:t>++)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       { </a:t>
            </a:r>
            <a:r>
              <a:rPr lang="en-US" altLang="zh-CN" sz="2400" b="1" dirty="0" err="1"/>
              <a:t>rh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lh</a:t>
            </a:r>
            <a:r>
              <a:rPr lang="en-US" altLang="zh-CN" sz="24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         for (k = </a:t>
            </a:r>
            <a:r>
              <a:rPr lang="en-US" altLang="zh-CN" sz="2400" b="1" dirty="0" err="1"/>
              <a:t>lh</a:t>
            </a:r>
            <a:r>
              <a:rPr lang="en-US" altLang="zh-CN" sz="2400" b="1" dirty="0"/>
              <a:t>; k &lt;num; ++k)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                if ( </a:t>
            </a:r>
            <a:r>
              <a:rPr lang="en-US" altLang="zh-CN" sz="2400" b="1" dirty="0" smtClean="0"/>
              <a:t>comp(data[k</a:t>
            </a:r>
            <a:r>
              <a:rPr lang="en-US" altLang="zh-CN" sz="2400" b="1" dirty="0"/>
              <a:t>] , </a:t>
            </a:r>
            <a:r>
              <a:rPr lang="en-US" altLang="zh-CN" sz="2400" b="1" dirty="0" smtClean="0"/>
              <a:t>data[</a:t>
            </a:r>
            <a:r>
              <a:rPr lang="en-US" altLang="zh-CN" sz="2400" b="1" dirty="0" err="1" smtClean="0"/>
              <a:t>rh</a:t>
            </a:r>
            <a:r>
              <a:rPr lang="en-US" altLang="zh-CN" sz="2400" b="1" dirty="0"/>
              <a:t>])&lt;0 )   </a:t>
            </a:r>
            <a:r>
              <a:rPr lang="en-US" altLang="zh-CN" sz="2400" b="1" dirty="0" err="1"/>
              <a:t>rh</a:t>
            </a:r>
            <a:r>
              <a:rPr lang="en-US" altLang="zh-CN" sz="2400" b="1" dirty="0"/>
              <a:t> = k;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         </a:t>
            </a:r>
            <a:r>
              <a:rPr lang="en-US" altLang="zh-CN" sz="2400" b="1" dirty="0" err="1"/>
              <a:t>tmp</a:t>
            </a:r>
            <a:r>
              <a:rPr lang="en-US" altLang="zh-CN" sz="2400" b="1" dirty="0"/>
              <a:t> = </a:t>
            </a:r>
            <a:r>
              <a:rPr lang="en-US" altLang="zh-CN" sz="2400" b="1" dirty="0" smtClean="0"/>
              <a:t>data [</a:t>
            </a:r>
            <a:r>
              <a:rPr lang="en-US" altLang="zh-CN" sz="2400" b="1" dirty="0" err="1"/>
              <a:t>lh</a:t>
            </a:r>
            <a:r>
              <a:rPr lang="en-US" altLang="zh-CN" sz="2400" b="1" dirty="0"/>
              <a:t>]; </a:t>
            </a:r>
            <a:r>
              <a:rPr lang="en-US" altLang="zh-CN" sz="2400" b="1" dirty="0" smtClean="0"/>
              <a:t>data[</a:t>
            </a:r>
            <a:r>
              <a:rPr lang="en-US" altLang="zh-CN" sz="2400" b="1" dirty="0" err="1" smtClean="0"/>
              <a:t>lh</a:t>
            </a:r>
            <a:r>
              <a:rPr lang="en-US" altLang="zh-CN" sz="2400" b="1" dirty="0"/>
              <a:t>] = </a:t>
            </a:r>
            <a:r>
              <a:rPr lang="en-US" altLang="zh-CN" sz="2400" b="1" dirty="0" smtClean="0"/>
              <a:t>data [</a:t>
            </a:r>
            <a:r>
              <a:rPr lang="en-US" altLang="zh-CN" sz="2400" b="1" dirty="0" err="1"/>
              <a:t>rh</a:t>
            </a:r>
            <a:r>
              <a:rPr lang="en-US" altLang="zh-CN" sz="2400" b="1" dirty="0"/>
              <a:t>];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         </a:t>
            </a:r>
            <a:r>
              <a:rPr lang="en-US" altLang="zh-CN" sz="2400" b="1" dirty="0" smtClean="0"/>
              <a:t>data [</a:t>
            </a:r>
            <a:r>
              <a:rPr lang="en-US" altLang="zh-CN" sz="2400" b="1" dirty="0" err="1"/>
              <a:t>rh</a:t>
            </a:r>
            <a:r>
              <a:rPr lang="en-US" altLang="zh-CN" sz="2400" b="1" dirty="0"/>
              <a:t>] = </a:t>
            </a:r>
            <a:r>
              <a:rPr lang="en-US" altLang="zh-CN" sz="2400" b="1" dirty="0" err="1"/>
              <a:t>tmp</a:t>
            </a:r>
            <a:r>
              <a:rPr lang="en-US" altLang="zh-CN" sz="2400" b="1" dirty="0"/>
              <a:t>;  }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 }</a:t>
            </a:r>
          </a:p>
          <a:p>
            <a:pPr>
              <a:lnSpc>
                <a:spcPct val="140000"/>
              </a:lnSpc>
            </a:pPr>
            <a:endParaRPr lang="en-US" altLang="zh-CN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9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通用排序的应用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33538"/>
            <a:ext cx="8039100" cy="497681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 smtClean="0"/>
              <a:t>如果需要排序一组字符串，待排序的一组字符串保存在数组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的定义如下：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3200" dirty="0" smtClean="0"/>
              <a:t>const char  *a[]={"</a:t>
            </a:r>
            <a:r>
              <a:rPr lang="en-US" altLang="zh-CN" sz="3200" dirty="0" err="1" smtClean="0"/>
              <a:t>aaa</a:t>
            </a:r>
            <a:r>
              <a:rPr lang="en-US" altLang="zh-CN" sz="3200" dirty="0" smtClean="0"/>
              <a:t>", "</a:t>
            </a:r>
            <a:r>
              <a:rPr lang="en-US" altLang="zh-CN" sz="3200" dirty="0" err="1" smtClean="0"/>
              <a:t>nnn</a:t>
            </a:r>
            <a:r>
              <a:rPr lang="en-US" altLang="zh-CN" sz="3200" dirty="0" smtClean="0"/>
              <a:t>", "</a:t>
            </a:r>
            <a:r>
              <a:rPr lang="en-US" altLang="zh-CN" sz="3200" dirty="0" err="1" smtClean="0"/>
              <a:t>rrr</a:t>
            </a:r>
            <a:r>
              <a:rPr lang="en-US" altLang="zh-CN" sz="3200" dirty="0" smtClean="0"/>
              <a:t>", "</a:t>
            </a:r>
            <a:r>
              <a:rPr lang="en-US" altLang="zh-CN" sz="3200" dirty="0" err="1" smtClean="0"/>
              <a:t>fff</a:t>
            </a:r>
            <a:r>
              <a:rPr lang="en-US" altLang="zh-CN" sz="3200" dirty="0" smtClean="0"/>
              <a:t>", "</a:t>
            </a:r>
            <a:r>
              <a:rPr lang="en-US" altLang="zh-CN" sz="3200" dirty="0" err="1" smtClean="0"/>
              <a:t>sss</a:t>
            </a:r>
            <a:r>
              <a:rPr lang="en-US" altLang="zh-CN" sz="3200" dirty="0" smtClean="0"/>
              <a:t>", "</a:t>
            </a:r>
            <a:r>
              <a:rPr lang="en-US" altLang="zh-CN" sz="3200" dirty="0" err="1" smtClean="0"/>
              <a:t>ggg</a:t>
            </a:r>
            <a:r>
              <a:rPr lang="en-US" altLang="zh-CN" sz="3200" dirty="0" smtClean="0"/>
              <a:t>", "</a:t>
            </a:r>
            <a:r>
              <a:rPr lang="en-US" altLang="zh-CN" sz="3200" dirty="0" err="1" smtClean="0"/>
              <a:t>ddd</a:t>
            </a:r>
            <a:r>
              <a:rPr lang="en-US" altLang="zh-CN" sz="3200" dirty="0" smtClean="0"/>
              <a:t>"};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 smtClean="0"/>
              <a:t>调用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3200" dirty="0" smtClean="0"/>
              <a:t> </a:t>
            </a:r>
            <a:r>
              <a:rPr lang="en-US" altLang="zh-CN" sz="3200" dirty="0" smtClean="0"/>
              <a:t>sort(a, 7, </a:t>
            </a:r>
            <a:r>
              <a:rPr lang="en-US" altLang="zh-CN" sz="3200" dirty="0" err="1" smtClean="0"/>
              <a:t>strcmp</a:t>
            </a:r>
            <a:r>
              <a:rPr lang="en-US" altLang="zh-CN" sz="3200" dirty="0" smtClean="0"/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00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通用排序的应用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1543050"/>
            <a:ext cx="8293100" cy="53149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如果要排序一组整型数，则需要定义一个比较函数，如下所示：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intcmp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{   if (a == b) return 0;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    if (a &lt; b) return -1; else return 1;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}</a:t>
            </a:r>
          </a:p>
          <a:p>
            <a:pPr eaLnBrk="1" hangingPunct="1"/>
            <a:r>
              <a:rPr lang="zh-CN" altLang="en-US" dirty="0" smtClean="0"/>
              <a:t>如果整型数组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定义如下：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a[] = {7, 9, 4, 3, 8, 1, 2, 5, 6, 0};</a:t>
            </a:r>
          </a:p>
          <a:p>
            <a:pPr eaLnBrk="1" hangingPunct="1"/>
            <a:r>
              <a:rPr lang="zh-CN" altLang="en-US" dirty="0" smtClean="0"/>
              <a:t>调用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sort(b, 10, </a:t>
            </a:r>
            <a:r>
              <a:rPr lang="en-US" altLang="zh-CN" dirty="0" err="1" smtClean="0"/>
              <a:t>intcmp</a:t>
            </a:r>
            <a:r>
              <a:rPr lang="en-US" altLang="zh-CN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总结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本章介绍了指针的概念 ，指针变量的定义、运算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采用指针，可以使数组有多种访问方式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将指针作为形式参数可以使一个函数与其调用函数共享数据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动态分配内存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  间接访问</a:t>
            </a:r>
            <a:r>
              <a:rPr lang="en-US" altLang="zh-CN" smtClean="0">
                <a:latin typeface="Times New Roman"/>
              </a:rPr>
              <a:t>—</a:t>
            </a:r>
            <a:r>
              <a:rPr lang="zh-CN" altLang="en-US" smtClean="0"/>
              <a:t>指针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0513" y="1752600"/>
            <a:ext cx="4637087" cy="48641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指针的概念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指针运算与数组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指针作为函数参数和返回值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动态内存分配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字符串再讨论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指针数组与多级指针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指向多维数组的指针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指向函数的指针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 rot="-5400000" flipH="1" flipV="1">
            <a:off x="6273800" y="18748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 rot="-5400000" flipH="1" flipV="1">
            <a:off x="6273800" y="2408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 rot="-5400000" flipH="1" flipV="1">
            <a:off x="6273800" y="29416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 rot="-5400000" flipH="1" flipV="1">
            <a:off x="6273800" y="34623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 rot="-5400000" flipH="1" flipV="1">
            <a:off x="6273800" y="4059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 rot="-5400000" flipH="1" flipV="1">
            <a:off x="6273800" y="45926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 rot="-5400000" flipH="1" flipV="1">
            <a:off x="6273800" y="5710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 rot="-5400000" flipH="1" flipV="1">
            <a:off x="6261100" y="51895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381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指针运算和数组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781175"/>
            <a:ext cx="8377237" cy="4745038"/>
          </a:xfrm>
        </p:spPr>
        <p:txBody>
          <a:bodyPr/>
          <a:lstStyle/>
          <a:p>
            <a:pPr marL="403225" indent="-403225" defTabSz="804863" eaLnBrk="1" hangingPunct="1">
              <a:lnSpc>
                <a:spcPct val="150000"/>
              </a:lnSpc>
            </a:pPr>
            <a:r>
              <a:rPr lang="zh-CN" altLang="en-US" smtClean="0"/>
              <a:t>指向数组元素的指针</a:t>
            </a:r>
          </a:p>
          <a:p>
            <a:pPr marL="804863" lvl="1" indent="-287338" defTabSz="804863" eaLnBrk="1" hangingPunct="1">
              <a:lnSpc>
                <a:spcPct val="150000"/>
              </a:lnSpc>
            </a:pPr>
            <a:r>
              <a:rPr lang="zh-CN" altLang="en-US" smtClean="0"/>
              <a:t>数组元素是一个独立的变量，因此可以有指针指向它。如：</a:t>
            </a:r>
            <a:r>
              <a:rPr lang="en-US" altLang="zh-CN" smtClean="0"/>
              <a:t>p = &amp;a[1], p = &amp;a[i]</a:t>
            </a:r>
          </a:p>
          <a:p>
            <a:pPr marL="804863" lvl="1" indent="-287338" defTabSz="804863" eaLnBrk="1" hangingPunct="1">
              <a:lnSpc>
                <a:spcPct val="150000"/>
              </a:lnSpc>
            </a:pPr>
            <a:r>
              <a:rPr lang="zh-CN" altLang="en-US" smtClean="0"/>
              <a:t>数组元素的地址是通过数组首地址计算的。如数组的首地址是 </a:t>
            </a:r>
            <a:r>
              <a:rPr lang="en-US" altLang="zh-CN" smtClean="0"/>
              <a:t>1000</a:t>
            </a:r>
            <a:r>
              <a:rPr lang="zh-CN" altLang="en-US" smtClean="0"/>
              <a:t>，则第</a:t>
            </a:r>
            <a:r>
              <a:rPr lang="en-US" altLang="zh-CN" smtClean="0"/>
              <a:t>i </a:t>
            </a:r>
            <a:r>
              <a:rPr lang="zh-CN" altLang="en-US" smtClean="0"/>
              <a:t>个元素的地址是</a:t>
            </a:r>
            <a:r>
              <a:rPr lang="en-US" altLang="zh-CN" smtClean="0"/>
              <a:t>1000 + i * </a:t>
            </a:r>
            <a:r>
              <a:rPr lang="zh-CN" altLang="en-US" smtClean="0"/>
              <a:t>每个数组元素所占的空间长度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指针与数组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307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dirty="0" smtClean="0">
                <a:latin typeface="+mn-ea"/>
              </a:rPr>
              <a:t>在</a:t>
            </a:r>
            <a:r>
              <a:rPr lang="en-US" altLang="zh-CN" sz="2800" dirty="0" smtClean="0">
                <a:latin typeface="+mn-ea"/>
              </a:rPr>
              <a:t>C++</a:t>
            </a:r>
            <a:r>
              <a:rPr lang="zh-CN" altLang="en-US" sz="2800" dirty="0" smtClean="0">
                <a:latin typeface="+mn-ea"/>
              </a:rPr>
              <a:t>中，指针和数组关系密切，几乎可以互换使用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dirty="0" smtClean="0">
                <a:latin typeface="+mn-ea"/>
              </a:rPr>
              <a:t>数组名可以看成是</a:t>
            </a:r>
            <a:r>
              <a:rPr lang="zh-CN" altLang="en-US" sz="2800" dirty="0" smtClean="0">
                <a:solidFill>
                  <a:srgbClr val="FFC000"/>
                </a:solidFill>
                <a:latin typeface="+mn-ea"/>
              </a:rPr>
              <a:t>常量</a:t>
            </a:r>
            <a:r>
              <a:rPr lang="zh-CN" altLang="en-US" sz="2800" dirty="0" smtClean="0">
                <a:latin typeface="+mn-ea"/>
              </a:rPr>
              <a:t>指针，对一维数组来说，数组名是数组的起始地址，也就是第</a:t>
            </a:r>
            <a:r>
              <a:rPr lang="en-US" altLang="zh-CN" sz="2800" dirty="0" smtClean="0">
                <a:latin typeface="+mn-ea"/>
              </a:rPr>
              <a:t>0</a:t>
            </a:r>
            <a:r>
              <a:rPr lang="zh-CN" altLang="en-US" sz="2800" dirty="0" smtClean="0">
                <a:latin typeface="+mn-ea"/>
              </a:rPr>
              <a:t>个元素的地址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dirty="0" smtClean="0">
                <a:latin typeface="+mn-ea"/>
              </a:rPr>
              <a:t>如执行了</a:t>
            </a:r>
            <a:r>
              <a:rPr lang="en-US" altLang="zh-CN" sz="2800" dirty="0" smtClean="0">
                <a:latin typeface="+mn-ea"/>
              </a:rPr>
              <a:t>p=array</a:t>
            </a:r>
            <a:r>
              <a:rPr lang="zh-CN" altLang="en-US" sz="2800" dirty="0" smtClean="0">
                <a:latin typeface="+mn-ea"/>
              </a:rPr>
              <a:t>，则</a:t>
            </a:r>
            <a:r>
              <a:rPr lang="en-US" altLang="zh-CN" sz="2800" dirty="0" smtClean="0">
                <a:latin typeface="+mn-ea"/>
              </a:rPr>
              <a:t>p</a:t>
            </a:r>
            <a:r>
              <a:rPr lang="zh-CN" altLang="en-US" sz="2800" dirty="0" smtClean="0">
                <a:latin typeface="+mn-ea"/>
              </a:rPr>
              <a:t>与</a:t>
            </a:r>
            <a:r>
              <a:rPr lang="en-US" altLang="zh-CN" sz="2800" dirty="0" smtClean="0">
                <a:latin typeface="+mn-ea"/>
              </a:rPr>
              <a:t>array</a:t>
            </a:r>
            <a:r>
              <a:rPr lang="zh-CN" altLang="en-US" sz="2800" dirty="0" smtClean="0">
                <a:latin typeface="+mn-ea"/>
              </a:rPr>
              <a:t>是等价的，对该指针可以进行任何有关数组下标的操作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069975" y="1225550"/>
            <a:ext cx="7512050" cy="29733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例如：有定义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int  a[10], *p</a:t>
            </a:r>
          </a:p>
          <a:p>
            <a:pPr>
              <a:lnSpc>
                <a:spcPct val="135000"/>
              </a:lnSpc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并且执行了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 = 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lnSpc>
                <a:spcPct val="135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那么可用下列语句访问数组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的元素</a:t>
            </a:r>
          </a:p>
          <a:p>
            <a:pPr>
              <a:lnSpc>
                <a:spcPct val="135000"/>
              </a:lnSpc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for  ( i=0; i&lt;10; ++i )</a:t>
            </a:r>
          </a:p>
          <a:p>
            <a:pPr>
              <a:lnSpc>
                <a:spcPct val="135000"/>
              </a:lnSpc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    cout &lt;&lt;  p[i];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543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指针运算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63925"/>
            <a:ext cx="7772400" cy="30527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指针</a:t>
            </a:r>
            <a:r>
              <a:rPr lang="en-US" altLang="zh-CN" sz="2800" smtClean="0"/>
              <a:t>+1</a:t>
            </a:r>
            <a:r>
              <a:rPr lang="zh-CN" altLang="en-US" sz="2800" smtClean="0"/>
              <a:t>表示数组中指针指向元素的下一元素地址；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指针</a:t>
            </a:r>
            <a:r>
              <a:rPr lang="en-US" altLang="zh-CN" sz="2800" smtClean="0"/>
              <a:t>-1</a:t>
            </a:r>
            <a:r>
              <a:rPr lang="zh-CN" altLang="en-US" sz="2800" smtClean="0"/>
              <a:t>表示数组中指针指向元素的上一元素地址；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合法的指针操作：</a:t>
            </a:r>
            <a:r>
              <a:rPr lang="en-US" altLang="zh-CN" sz="2800" smtClean="0"/>
              <a:t>p + k, p - k, p1 - p2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23863" y="1468438"/>
            <a:ext cx="8388350" cy="18113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b="1" dirty="0">
                <a:latin typeface="+mn-ea"/>
                <a:ea typeface="+mn-ea"/>
              </a:rPr>
              <a:t>指针保存的是一个地址，地址是一个整型数，因此可以进行各种算术运算，但仅有加减运算是有意义的。指针运算与数组有密切的关系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31825"/>
            <a:ext cx="7477125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数组元素的指针表示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70088"/>
            <a:ext cx="8153400" cy="48879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当把数组名，如 </a:t>
            </a:r>
            <a:r>
              <a:rPr lang="en-US" altLang="zh-CN" sz="2800" smtClean="0"/>
              <a:t>intarray</a:t>
            </a:r>
            <a:r>
              <a:rPr lang="zh-CN" altLang="en-US" sz="2800" smtClean="0"/>
              <a:t>，赋给了一个同类指针</a:t>
            </a:r>
            <a:r>
              <a:rPr lang="en-US" altLang="zh-CN" sz="2800" smtClean="0"/>
              <a:t>intp </a:t>
            </a:r>
            <a:r>
              <a:rPr lang="zh-CN" altLang="en-US" sz="2800" smtClean="0"/>
              <a:t>后，</a:t>
            </a:r>
            <a:r>
              <a:rPr lang="en-US" altLang="zh-CN" sz="2800" smtClean="0"/>
              <a:t>intarray </a:t>
            </a:r>
            <a:r>
              <a:rPr lang="zh-CN" altLang="en-US" sz="2800" smtClean="0"/>
              <a:t>的元素可以通过</a:t>
            </a:r>
            <a:r>
              <a:rPr lang="en-US" altLang="zh-CN" sz="2800" smtClean="0"/>
              <a:t>intp</a:t>
            </a:r>
            <a:r>
              <a:rPr lang="zh-CN" altLang="en-US" sz="2800" smtClean="0"/>
              <a:t>访问。第</a:t>
            </a:r>
            <a:r>
              <a:rPr lang="en-US" altLang="zh-CN" sz="2800" smtClean="0"/>
              <a:t>i</a:t>
            </a:r>
            <a:r>
              <a:rPr lang="zh-CN" altLang="en-US" sz="2800" smtClean="0"/>
              <a:t>个元素的地址可表示为 </a:t>
            </a:r>
            <a:r>
              <a:rPr lang="en-US" altLang="zh-CN" sz="2800" smtClean="0"/>
              <a:t>intp + i</a:t>
            </a:r>
            <a:r>
              <a:rPr lang="zh-CN" altLang="en-US" sz="2800" smtClean="0"/>
              <a:t>，第</a:t>
            </a:r>
            <a:r>
              <a:rPr lang="en-US" altLang="zh-CN" sz="2800" smtClean="0"/>
              <a:t>i</a:t>
            </a:r>
            <a:r>
              <a:rPr lang="zh-CN" altLang="en-US" sz="2800" smtClean="0"/>
              <a:t>个元素的值可表示为 *</a:t>
            </a:r>
            <a:r>
              <a:rPr lang="en-US" altLang="zh-CN" sz="2800" smtClean="0"/>
              <a:t>(intp + i)</a:t>
            </a:r>
            <a:r>
              <a:rPr lang="zh-CN" altLang="en-US" sz="2800" smtClean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通过指针访问数组时，下标有效范围由程序员自己检查。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如输出数组 </a:t>
            </a:r>
            <a:r>
              <a:rPr lang="en-US" altLang="zh-CN" sz="2800" smtClean="0"/>
              <a:t>a </a:t>
            </a:r>
            <a:r>
              <a:rPr lang="zh-CN" altLang="en-US" sz="2800" smtClean="0"/>
              <a:t>的十个元素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8938" y="2546350"/>
            <a:ext cx="4191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ea typeface="楷体_GB2312" pitchFamily="49" charset="-122"/>
              </a:rPr>
              <a:t>方法</a:t>
            </a:r>
            <a:r>
              <a:rPr lang="en-US" altLang="zh-CN" sz="2400" b="1">
                <a:ea typeface="楷体_GB2312" pitchFamily="49" charset="-122"/>
              </a:rPr>
              <a:t>3</a:t>
            </a:r>
            <a:r>
              <a:rPr lang="zh-CN" altLang="en-US" sz="2400" b="1">
                <a:ea typeface="楷体_GB2312" pitchFamily="49" charset="-122"/>
              </a:rPr>
              <a:t>：</a:t>
            </a:r>
          </a:p>
          <a:p>
            <a:pPr eaLnBrk="0" hangingPunct="0"/>
            <a:r>
              <a:rPr lang="zh-CN" altLang="en-US" sz="2400" b="1">
                <a:ea typeface="楷体_GB2312" pitchFamily="49" charset="-122"/>
              </a:rPr>
              <a:t>    </a:t>
            </a:r>
            <a:r>
              <a:rPr lang="en-US" altLang="zh-CN" sz="2400" b="1">
                <a:ea typeface="楷体_GB2312" pitchFamily="49" charset="-122"/>
              </a:rPr>
              <a:t>for  ( p=a; p&lt;a+10; ++p )</a:t>
            </a:r>
          </a:p>
          <a:p>
            <a:pPr eaLnBrk="0" hangingPunct="0"/>
            <a:r>
              <a:rPr lang="en-US" altLang="zh-CN" sz="2400" b="1">
                <a:ea typeface="楷体_GB2312" pitchFamily="49" charset="-122"/>
              </a:rPr>
              <a:t>        </a:t>
            </a:r>
            <a:r>
              <a:rPr lang="en-US" altLang="zh-CN" sz="2400" b="1"/>
              <a:t>cout &lt;&lt;</a:t>
            </a:r>
            <a:r>
              <a:rPr lang="en-US" altLang="zh-CN" sz="2400"/>
              <a:t> </a:t>
            </a:r>
            <a:r>
              <a:rPr lang="en-US" altLang="zh-CN" sz="2400" b="1">
                <a:ea typeface="楷体_GB2312" pitchFamily="49" charset="-122"/>
              </a:rPr>
              <a:t>*p ;</a:t>
            </a:r>
            <a:r>
              <a:rPr lang="en-US" altLang="zh-CN" sz="2400" b="1">
                <a:ea typeface="宋体" pitchFamily="2" charset="-122"/>
              </a:rPr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649788" y="977900"/>
            <a:ext cx="403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方法</a:t>
            </a:r>
            <a:r>
              <a:rPr lang="en-US" altLang="zh-CN" sz="2400" b="1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：</a:t>
            </a:r>
          </a:p>
          <a:p>
            <a:pPr eaLnBrk="0" hangingPunct="0"/>
            <a:r>
              <a:rPr lang="zh-CN" altLang="en-US" sz="2400" b="1">
                <a:ea typeface="楷体_GB2312" pitchFamily="49" charset="-122"/>
              </a:rPr>
              <a:t>     </a:t>
            </a:r>
            <a:r>
              <a:rPr lang="en-US" altLang="zh-CN" sz="2400" b="1">
                <a:ea typeface="楷体_GB2312" pitchFamily="49" charset="-122"/>
              </a:rPr>
              <a:t>for  ( i=0; i&lt;10; ++i )</a:t>
            </a:r>
          </a:p>
          <a:p>
            <a:pPr eaLnBrk="0" hangingPunct="0"/>
            <a:r>
              <a:rPr lang="en-US" altLang="zh-CN" sz="2400" b="1">
                <a:ea typeface="楷体_GB2312" pitchFamily="49" charset="-122"/>
              </a:rPr>
              <a:t>          cout &lt;&lt; *(a+i);</a:t>
            </a:r>
            <a:r>
              <a:rPr lang="en-US" altLang="zh-CN" sz="2400" b="1">
                <a:ea typeface="宋体" pitchFamily="2" charset="-122"/>
              </a:rPr>
              <a:t>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88938" y="1044575"/>
            <a:ext cx="403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方法</a:t>
            </a:r>
            <a:r>
              <a:rPr lang="en-US" altLang="zh-CN" sz="2400" b="1">
                <a:ea typeface="楷体_GB2312" pitchFamily="49" charset="-122"/>
              </a:rPr>
              <a:t>1:</a:t>
            </a:r>
          </a:p>
          <a:p>
            <a:pPr eaLnBrk="0" hangingPunct="0"/>
            <a:r>
              <a:rPr lang="en-US" altLang="zh-CN" sz="2400" b="1">
                <a:ea typeface="楷体_GB2312" pitchFamily="49" charset="-122"/>
              </a:rPr>
              <a:t>    for  ( i=0; i&lt;10; ++i )</a:t>
            </a:r>
          </a:p>
          <a:p>
            <a:pPr eaLnBrk="0" hangingPunct="0"/>
            <a:r>
              <a:rPr lang="en-US" altLang="zh-CN" sz="2400" b="1">
                <a:ea typeface="楷体_GB2312" pitchFamily="49" charset="-122"/>
              </a:rPr>
              <a:t>         cout &lt;&lt;  a[i];</a:t>
            </a:r>
            <a:r>
              <a:rPr lang="en-US" altLang="zh-CN" sz="2400" b="1">
                <a:ea typeface="宋体" pitchFamily="2" charset="-122"/>
              </a:rPr>
              <a:t>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630738" y="2546350"/>
            <a:ext cx="403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方法</a:t>
            </a:r>
            <a:r>
              <a:rPr lang="en-US" altLang="zh-CN" sz="2400" b="1">
                <a:ea typeface="楷体_GB2312" pitchFamily="49" charset="-122"/>
              </a:rPr>
              <a:t>4</a:t>
            </a:r>
            <a:r>
              <a:rPr lang="zh-CN" altLang="en-US" sz="2400" b="1">
                <a:ea typeface="楷体_GB2312" pitchFamily="49" charset="-122"/>
              </a:rPr>
              <a:t>：</a:t>
            </a:r>
          </a:p>
          <a:p>
            <a:r>
              <a:rPr lang="zh-CN" altLang="en-US" sz="2400" b="1">
                <a:ea typeface="楷体_GB2312" pitchFamily="49" charset="-122"/>
              </a:rPr>
              <a:t>     </a:t>
            </a:r>
            <a:r>
              <a:rPr lang="en-US" altLang="zh-CN" sz="2400" b="1">
                <a:ea typeface="楷体_GB2312" pitchFamily="49" charset="-122"/>
              </a:rPr>
              <a:t>for  ( p=a, i=0; i&lt;10; ++i )</a:t>
            </a:r>
          </a:p>
          <a:p>
            <a:pPr eaLnBrk="0" hangingPunct="0"/>
            <a:r>
              <a:rPr lang="en-US" altLang="zh-CN" sz="2400" b="1">
                <a:ea typeface="楷体_GB2312" pitchFamily="49" charset="-122"/>
              </a:rPr>
              <a:t>           </a:t>
            </a:r>
            <a:r>
              <a:rPr lang="en-US" altLang="zh-CN" sz="2400" b="1"/>
              <a:t>cout &lt;&lt;</a:t>
            </a:r>
            <a:r>
              <a:rPr lang="en-US" altLang="zh-CN" sz="2400"/>
              <a:t> </a:t>
            </a:r>
            <a:r>
              <a:rPr lang="en-US" altLang="zh-CN" sz="2400" b="1">
                <a:ea typeface="楷体_GB2312" pitchFamily="49" charset="-122"/>
              </a:rPr>
              <a:t>*(p+i);</a:t>
            </a:r>
            <a:r>
              <a:rPr lang="en-US" altLang="zh-CN" sz="2400" b="1">
                <a:ea typeface="宋体" pitchFamily="2" charset="-122"/>
              </a:rPr>
              <a:t> 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65125" y="4344988"/>
            <a:ext cx="403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b="1" dirty="0">
                <a:ea typeface="楷体_GB2312" pitchFamily="49" charset="-122"/>
              </a:rPr>
              <a:t>方法</a:t>
            </a:r>
            <a:r>
              <a:rPr lang="en-US" altLang="zh-CN" sz="2400" b="1" dirty="0">
                <a:ea typeface="楷体_GB2312" pitchFamily="49" charset="-122"/>
              </a:rPr>
              <a:t>5:</a:t>
            </a:r>
          </a:p>
          <a:p>
            <a:pPr eaLnBrk="0" hangingPunct="0"/>
            <a:r>
              <a:rPr lang="en-US" altLang="zh-CN" sz="2400" b="1" dirty="0">
                <a:ea typeface="楷体_GB2312" pitchFamily="49" charset="-122"/>
              </a:rPr>
              <a:t>    for  ( p=a, </a:t>
            </a:r>
            <a:r>
              <a:rPr lang="en-US" altLang="zh-CN" sz="2400" b="1" dirty="0" err="1">
                <a:ea typeface="楷体_GB2312" pitchFamily="49" charset="-122"/>
              </a:rPr>
              <a:t>i</a:t>
            </a:r>
            <a:r>
              <a:rPr lang="en-US" altLang="zh-CN" sz="2400" b="1" dirty="0">
                <a:ea typeface="楷体_GB2312" pitchFamily="49" charset="-122"/>
              </a:rPr>
              <a:t>=0; </a:t>
            </a:r>
            <a:r>
              <a:rPr lang="en-US" altLang="zh-CN" sz="2400" b="1" dirty="0" err="1">
                <a:ea typeface="楷体_GB2312" pitchFamily="49" charset="-122"/>
              </a:rPr>
              <a:t>i</a:t>
            </a:r>
            <a:r>
              <a:rPr lang="en-US" altLang="zh-CN" sz="2400" b="1" dirty="0">
                <a:ea typeface="楷体_GB2312" pitchFamily="49" charset="-122"/>
              </a:rPr>
              <a:t>&lt;10; ++</a:t>
            </a:r>
            <a:r>
              <a:rPr lang="en-US" altLang="zh-CN" sz="2400" b="1" dirty="0" err="1">
                <a:ea typeface="楷体_GB2312" pitchFamily="49" charset="-122"/>
              </a:rPr>
              <a:t>i</a:t>
            </a:r>
            <a:r>
              <a:rPr lang="en-US" altLang="zh-CN" sz="2400" b="1" dirty="0">
                <a:ea typeface="楷体_GB2312" pitchFamily="49" charset="-122"/>
              </a:rPr>
              <a:t> )</a:t>
            </a:r>
          </a:p>
          <a:p>
            <a:pPr eaLnBrk="0" hangingPunct="0"/>
            <a:r>
              <a:rPr lang="en-US" altLang="zh-CN" sz="2400" b="1" dirty="0">
                <a:ea typeface="楷体_GB2312" pitchFamily="49" charset="-122"/>
              </a:rPr>
              <a:t>          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 &lt;&lt;</a:t>
            </a:r>
            <a:r>
              <a:rPr lang="en-US" altLang="zh-CN" sz="2400" dirty="0"/>
              <a:t> </a:t>
            </a:r>
            <a:r>
              <a:rPr lang="en-US" altLang="zh-CN" sz="2400" b="1" dirty="0">
                <a:ea typeface="楷体_GB2312" pitchFamily="49" charset="-122"/>
              </a:rPr>
              <a:t>p[</a:t>
            </a:r>
            <a:r>
              <a:rPr lang="en-US" altLang="zh-CN" sz="2400" b="1" dirty="0" err="1">
                <a:ea typeface="楷体_GB2312" pitchFamily="49" charset="-122"/>
              </a:rPr>
              <a:t>i</a:t>
            </a:r>
            <a:r>
              <a:rPr lang="en-US" altLang="zh-CN" sz="2400" b="1" dirty="0">
                <a:ea typeface="楷体_GB2312" pitchFamily="49" charset="-122"/>
              </a:rPr>
              <a:t>] ;</a:t>
            </a:r>
            <a:r>
              <a:rPr lang="en-US" altLang="zh-CN" sz="2400" b="1" dirty="0">
                <a:ea typeface="宋体" pitchFamily="2" charset="-122"/>
              </a:rPr>
              <a:t> 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799013" y="4391025"/>
            <a:ext cx="38893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ea typeface="楷体_GB2312" pitchFamily="49" charset="-122"/>
              </a:rPr>
              <a:t>方法</a:t>
            </a:r>
            <a:r>
              <a:rPr lang="en-US" altLang="zh-CN" sz="2400" b="1">
                <a:ea typeface="楷体_GB2312" pitchFamily="49" charset="-122"/>
              </a:rPr>
              <a:t>6</a:t>
            </a:r>
          </a:p>
          <a:p>
            <a:r>
              <a:rPr lang="en-US" altLang="zh-CN" sz="2400" b="1">
                <a:ea typeface="楷体_GB2312" pitchFamily="49" charset="-122"/>
              </a:rPr>
              <a:t>  </a:t>
            </a:r>
            <a:r>
              <a:rPr lang="zh-CN" altLang="en-US" sz="2400" b="1">
                <a:ea typeface="楷体_GB2312" pitchFamily="49" charset="-122"/>
              </a:rPr>
              <a:t>  </a:t>
            </a:r>
            <a:r>
              <a:rPr lang="en-US" altLang="zh-CN" sz="2400" b="1">
                <a:ea typeface="楷体_GB2312" pitchFamily="49" charset="-122"/>
              </a:rPr>
              <a:t>for  ( i=0; i&lt;10; ++i )</a:t>
            </a:r>
          </a:p>
          <a:p>
            <a:pPr eaLnBrk="0" hangingPunct="0"/>
            <a:r>
              <a:rPr lang="en-US" altLang="zh-CN" sz="2400" b="1">
                <a:ea typeface="楷体_GB2312" pitchFamily="49" charset="-122"/>
              </a:rPr>
              <a:t>           {</a:t>
            </a:r>
          </a:p>
          <a:p>
            <a:pPr eaLnBrk="0" hangingPunct="0"/>
            <a:r>
              <a:rPr lang="en-US" altLang="zh-CN" sz="2400" b="1">
                <a:ea typeface="楷体_GB2312" pitchFamily="49" charset="-122"/>
              </a:rPr>
              <a:t>             </a:t>
            </a:r>
            <a:r>
              <a:rPr lang="en-US" altLang="zh-CN" sz="2400" b="1"/>
              <a:t>cout &lt;&lt;</a:t>
            </a:r>
            <a:r>
              <a:rPr lang="en-US" altLang="zh-CN" sz="2400"/>
              <a:t> </a:t>
            </a:r>
            <a:r>
              <a:rPr lang="en-US" altLang="zh-CN" sz="2400" b="1">
                <a:ea typeface="楷体_GB2312" pitchFamily="49" charset="-122"/>
              </a:rPr>
              <a:t>*a ;</a:t>
            </a:r>
          </a:p>
          <a:p>
            <a:pPr eaLnBrk="0" hangingPunct="0"/>
            <a:r>
              <a:rPr lang="en-US" altLang="zh-CN" sz="2400" b="1">
                <a:ea typeface="楷体_GB2312" pitchFamily="49" charset="-122"/>
              </a:rPr>
              <a:t>            ++a;</a:t>
            </a:r>
          </a:p>
          <a:p>
            <a:pPr eaLnBrk="0" hangingPunct="0"/>
            <a:r>
              <a:rPr lang="en-US" altLang="zh-CN" sz="2400" b="1">
                <a:ea typeface="楷体_GB2312" pitchFamily="49" charset="-122"/>
              </a:rPr>
              <a:t>            }</a:t>
            </a:r>
            <a:r>
              <a:rPr lang="en-US" altLang="zh-CN" sz="2400" b="1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指针和数组的区别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3200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latin typeface="楷体_GB2312" pitchFamily="49" charset="-122"/>
              </a:rPr>
              <a:t>虽然通过指针可以访问数组，但两者本质是不同的。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latin typeface="楷体_GB2312" pitchFamily="49" charset="-122"/>
              </a:rPr>
              <a:t>在定义数组时为数组的各个元素分配了全部的存储区，而在定义指针时，仅仅分配四个字节的存储区存放指针地址。只有把一个数组名赋给了对应的指针后，指针才能当作数组使用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latin typeface="楷体_GB2312" pitchFamily="49" charset="-122"/>
              </a:rPr>
              <a:t>如有：</a:t>
            </a:r>
            <a:r>
              <a:rPr lang="en-US" altLang="zh-CN" sz="2400" smtClean="0">
                <a:latin typeface="楷体_GB2312" pitchFamily="49" charset="-122"/>
              </a:rPr>
              <a:t>int array[5], *intp;</a:t>
            </a:r>
            <a:endParaRPr lang="en-US" altLang="zh-CN" sz="2800" smtClean="0">
              <a:latin typeface="楷体_GB2312" pitchFamily="49" charset="-122"/>
            </a:endParaRP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071563" y="4806950"/>
            <a:ext cx="3705225" cy="1371600"/>
            <a:chOff x="864" y="2888"/>
            <a:chExt cx="1920" cy="864"/>
          </a:xfrm>
        </p:grpSpPr>
        <p:grpSp>
          <p:nvGrpSpPr>
            <p:cNvPr id="22535" name="Group 5"/>
            <p:cNvGrpSpPr>
              <a:grpSpLocks/>
            </p:cNvGrpSpPr>
            <p:nvPr/>
          </p:nvGrpSpPr>
          <p:grpSpPr bwMode="auto">
            <a:xfrm>
              <a:off x="1392" y="3024"/>
              <a:ext cx="1392" cy="144"/>
              <a:chOff x="1392" y="3120"/>
              <a:chExt cx="1392" cy="144"/>
            </a:xfrm>
          </p:grpSpPr>
          <p:sp>
            <p:nvSpPr>
              <p:cNvPr id="22539" name="Rectangle 6"/>
              <p:cNvSpPr>
                <a:spLocks noChangeArrowheads="1"/>
              </p:cNvSpPr>
              <p:nvPr/>
            </p:nvSpPr>
            <p:spPr bwMode="auto">
              <a:xfrm>
                <a:off x="1392" y="3120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0" name="Rectangle 7"/>
              <p:cNvSpPr>
                <a:spLocks noChangeArrowheads="1"/>
              </p:cNvSpPr>
              <p:nvPr/>
            </p:nvSpPr>
            <p:spPr bwMode="auto">
              <a:xfrm>
                <a:off x="1680" y="3120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1" name="Rectangle 8"/>
              <p:cNvSpPr>
                <a:spLocks noChangeArrowheads="1"/>
              </p:cNvSpPr>
              <p:nvPr/>
            </p:nvSpPr>
            <p:spPr bwMode="auto">
              <a:xfrm>
                <a:off x="1968" y="3120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2" name="Rectangle 9"/>
              <p:cNvSpPr>
                <a:spLocks noChangeArrowheads="1"/>
              </p:cNvSpPr>
              <p:nvPr/>
            </p:nvSpPr>
            <p:spPr bwMode="auto">
              <a:xfrm>
                <a:off x="2256" y="3120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3" name="Rectangle 10"/>
              <p:cNvSpPr>
                <a:spLocks noChangeArrowheads="1"/>
              </p:cNvSpPr>
              <p:nvPr/>
            </p:nvSpPr>
            <p:spPr bwMode="auto">
              <a:xfrm>
                <a:off x="2544" y="3120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36" name="Text Box 11"/>
            <p:cNvSpPr txBox="1">
              <a:spLocks noChangeArrowheads="1"/>
            </p:cNvSpPr>
            <p:nvPr/>
          </p:nvSpPr>
          <p:spPr bwMode="auto">
            <a:xfrm>
              <a:off x="864" y="2888"/>
              <a:ext cx="52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array</a:t>
              </a:r>
            </a:p>
          </p:txBody>
        </p:sp>
        <p:sp>
          <p:nvSpPr>
            <p:cNvPr id="22537" name="Text Box 12"/>
            <p:cNvSpPr txBox="1">
              <a:spLocks noChangeArrowheads="1"/>
            </p:cNvSpPr>
            <p:nvPr/>
          </p:nvSpPr>
          <p:spPr bwMode="auto">
            <a:xfrm>
              <a:off x="864" y="3464"/>
              <a:ext cx="52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intp</a:t>
              </a:r>
            </a:p>
          </p:txBody>
        </p:sp>
        <p:sp>
          <p:nvSpPr>
            <p:cNvPr id="22538" name="Rectangle 13"/>
            <p:cNvSpPr>
              <a:spLocks noChangeArrowheads="1"/>
            </p:cNvSpPr>
            <p:nvPr/>
          </p:nvSpPr>
          <p:spPr bwMode="auto">
            <a:xfrm>
              <a:off x="1392" y="3464"/>
              <a:ext cx="240" cy="2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3" name="Text Box 14"/>
          <p:cNvSpPr txBox="1">
            <a:spLocks noChangeArrowheads="1"/>
          </p:cNvSpPr>
          <p:nvPr/>
        </p:nvSpPr>
        <p:spPr bwMode="auto">
          <a:xfrm>
            <a:off x="5407025" y="4914900"/>
            <a:ext cx="3736975" cy="154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当执行了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intp = array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后</a:t>
            </a:r>
          </a:p>
        </p:txBody>
      </p:sp>
      <p:sp>
        <p:nvSpPr>
          <p:cNvPr id="22534" name="Line 15"/>
          <p:cNvSpPr>
            <a:spLocks noChangeShapeType="1"/>
          </p:cNvSpPr>
          <p:nvPr/>
        </p:nvSpPr>
        <p:spPr bwMode="auto">
          <a:xfrm flipV="1">
            <a:off x="2420938" y="5143500"/>
            <a:ext cx="0" cy="577850"/>
          </a:xfrm>
          <a:prstGeom prst="line">
            <a:avLst/>
          </a:prstGeom>
          <a:noFill/>
          <a:ln w="38100" cap="sq">
            <a:solidFill>
              <a:srgbClr val="FFC000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 orient="vert"/>
          </p:nvPr>
        </p:nvSpPr>
        <p:spPr>
          <a:xfrm>
            <a:off x="1600200" y="622300"/>
            <a:ext cx="6400800" cy="762000"/>
          </a:xfrm>
        </p:spPr>
        <p:txBody>
          <a:bodyPr vert="horz"/>
          <a:lstStyle/>
          <a:p>
            <a:pPr eaLnBrk="1" hangingPunct="1">
              <a:defRPr/>
            </a:pPr>
            <a:r>
              <a:rPr lang="zh-CN" altLang="en-US" b="0" smtClean="0"/>
              <a:t>指针介绍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orient="vert" sz="half" idx="1"/>
          </p:nvPr>
        </p:nvSpPr>
        <p:spPr>
          <a:xfrm>
            <a:off x="685800" y="1817688"/>
            <a:ext cx="7591425" cy="1670050"/>
          </a:xfrm>
        </p:spPr>
        <p:txBody>
          <a:bodyPr vert="horz"/>
          <a:lstStyle/>
          <a:p>
            <a:pPr marL="533400" indent="-5334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400" smtClean="0">
                <a:latin typeface="幼圆" pitchFamily="49" charset="-122"/>
                <a:ea typeface="幼圆" pitchFamily="49" charset="-122"/>
              </a:rPr>
              <a:t>本章将介绍</a:t>
            </a:r>
            <a:r>
              <a:rPr lang="en-US" altLang="zh-CN" sz="2400" smtClean="0">
                <a:latin typeface="幼圆" pitchFamily="49" charset="-122"/>
                <a:ea typeface="幼圆" pitchFamily="49" charset="-122"/>
              </a:rPr>
              <a:t>C++</a:t>
            </a:r>
            <a:r>
              <a:rPr lang="zh-CN" altLang="en-US" sz="2400" smtClean="0">
                <a:latin typeface="幼圆" pitchFamily="49" charset="-122"/>
                <a:ea typeface="幼圆" pitchFamily="49" charset="-122"/>
              </a:rPr>
              <a:t>语言的一个重要的特性：指针，为了成为一个优秀的</a:t>
            </a:r>
            <a:r>
              <a:rPr lang="en-US" altLang="zh-CN" sz="2400" smtClean="0">
                <a:latin typeface="幼圆" pitchFamily="49" charset="-122"/>
                <a:ea typeface="幼圆" pitchFamily="49" charset="-122"/>
              </a:rPr>
              <a:t>C++</a:t>
            </a:r>
            <a:r>
              <a:rPr lang="zh-CN" altLang="en-US" sz="2400" smtClean="0">
                <a:latin typeface="幼圆" pitchFamily="49" charset="-122"/>
                <a:ea typeface="幼圆" pitchFamily="49" charset="-122"/>
              </a:rPr>
              <a:t>语言程序员，你必须掌握指针并熟练地使用它们。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198563" y="3663950"/>
            <a:ext cx="7078662" cy="27098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指针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是内存的</a:t>
            </a:r>
            <a:r>
              <a:rPr lang="zh-CN" altLang="en-US" sz="2400" b="1" i="1" u="sng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地址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并可作为数据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是一个灵活和危险的机制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允许</a:t>
            </a:r>
            <a:r>
              <a:rPr lang="zh-CN" altLang="en-US" sz="2400" b="1" i="1" u="sng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共享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处理数据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允许内存</a:t>
            </a:r>
            <a:r>
              <a:rPr lang="zh-CN" altLang="en-US" sz="2400" b="1" i="1" u="sng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动态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分配（只要需要，而非预先定义）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  间接访问</a:t>
            </a:r>
            <a:r>
              <a:rPr lang="en-US" altLang="zh-CN" smtClean="0">
                <a:latin typeface="Times New Roman"/>
              </a:rPr>
              <a:t>—</a:t>
            </a:r>
            <a:r>
              <a:rPr lang="zh-CN" altLang="en-US" smtClean="0"/>
              <a:t>指针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0513" y="1752600"/>
            <a:ext cx="4637087" cy="48641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指针的概念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指针运算与数组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指针作为函数参数和返回值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动态内存分配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字符串再讨论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指针数组与多级指针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指向多维数组的指针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指向函数的指针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 rot="-5400000" flipH="1" flipV="1">
            <a:off x="6273800" y="18748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 rot="-5400000" flipH="1" flipV="1">
            <a:off x="6273800" y="24082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 rot="-5400000" flipH="1" flipV="1">
            <a:off x="6273800" y="29416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 rot="-5400000" flipH="1" flipV="1">
            <a:off x="6273800" y="34623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 rot="-5400000" flipH="1" flipV="1">
            <a:off x="6273800" y="4059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AutoShape 9"/>
          <p:cNvSpPr>
            <a:spLocks noChangeArrowheads="1"/>
          </p:cNvSpPr>
          <p:nvPr/>
        </p:nvSpPr>
        <p:spPr bwMode="auto">
          <a:xfrm rot="-5400000" flipH="1" flipV="1">
            <a:off x="6273800" y="45926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 rot="-5400000" flipH="1" flipV="1">
            <a:off x="6273800" y="5710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3" name="AutoShape 11"/>
          <p:cNvSpPr>
            <a:spLocks noChangeArrowheads="1"/>
          </p:cNvSpPr>
          <p:nvPr/>
        </p:nvSpPr>
        <p:spPr bwMode="auto">
          <a:xfrm rot="-5400000" flipH="1" flipV="1">
            <a:off x="6261100" y="51895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指针作为函数参数和返回值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4200" y="1981200"/>
            <a:ext cx="46101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指针作为函数参数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数组名作为函数参数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返回指针的函数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引用和引用传递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返回引用的函数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 rot="-5400000" flipH="1" flipV="1">
            <a:off x="6311900" y="21415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 rot="-5400000" flipH="1" flipV="1">
            <a:off x="6311900" y="27257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 rot="-5400000" flipH="1" flipV="1">
            <a:off x="6311900" y="33480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 rot="-5400000" flipH="1" flipV="1">
            <a:off x="6311900" y="40084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 rot="-5400000" flipH="1" flipV="1">
            <a:off x="6299200" y="46688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702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指针作为函数参数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85800" y="1511300"/>
            <a:ext cx="6269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例：编一函数，交换二个参数值。</a:t>
            </a:r>
            <a:r>
              <a:rPr lang="zh-CN" altLang="en-US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62000" y="2781300"/>
            <a:ext cx="3846513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void swap(int a, int b)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{ int c;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c=a;    a=b;    b=c;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}</a:t>
            </a:r>
            <a:r>
              <a:rPr lang="en-US" altLang="zh-CN" b="1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4972050" y="3125788"/>
            <a:ext cx="39655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希望通过调用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swap(x, y)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交换变量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的值</a:t>
            </a:r>
          </a:p>
        </p:txBody>
      </p:sp>
      <p:sp>
        <p:nvSpPr>
          <p:cNvPr id="25606" name="Text Box 30"/>
          <p:cNvSpPr txBox="1">
            <a:spLocks noChangeArrowheads="1"/>
          </p:cNvSpPr>
          <p:nvPr/>
        </p:nvSpPr>
        <p:spPr bwMode="auto">
          <a:xfrm>
            <a:off x="762000" y="2030413"/>
            <a:ext cx="6702425" cy="519112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新手可能会编出如下的函数：</a:t>
            </a:r>
          </a:p>
        </p:txBody>
      </p:sp>
      <p:sp>
        <p:nvSpPr>
          <p:cNvPr id="25607" name="Text Box 31"/>
          <p:cNvSpPr txBox="1">
            <a:spLocks noChangeArrowheads="1"/>
          </p:cNvSpPr>
          <p:nvPr/>
        </p:nvSpPr>
        <p:spPr bwMode="auto">
          <a:xfrm>
            <a:off x="762000" y="5111750"/>
            <a:ext cx="7696200" cy="11176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因为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采用的是值传递机制，函数中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值的交换不会影响实际参数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381000" y="1593850"/>
            <a:ext cx="4446588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void swap(int  *a, int *b)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{ int c;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c=*a;   *a= *b;     *b=c;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}</a:t>
            </a: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</a:p>
        </p:txBody>
      </p:sp>
      <p:grpSp>
        <p:nvGrpSpPr>
          <p:cNvPr id="26627" name="Group 5"/>
          <p:cNvGrpSpPr>
            <a:grpSpLocks/>
          </p:cNvGrpSpPr>
          <p:nvPr/>
        </p:nvGrpSpPr>
        <p:grpSpPr bwMode="auto">
          <a:xfrm>
            <a:off x="6664325" y="1593850"/>
            <a:ext cx="2008188" cy="4106863"/>
            <a:chOff x="4343" y="1120"/>
            <a:chExt cx="1265" cy="2587"/>
          </a:xfrm>
        </p:grpSpPr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4679" y="1120"/>
              <a:ext cx="1" cy="2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>
              <a:off x="5255" y="1120"/>
              <a:ext cx="1" cy="2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4679" y="1264"/>
              <a:ext cx="6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4679" y="1600"/>
              <a:ext cx="6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5" name="Line 10"/>
            <p:cNvSpPr>
              <a:spLocks noChangeShapeType="1"/>
            </p:cNvSpPr>
            <p:nvPr/>
          </p:nvSpPr>
          <p:spPr bwMode="auto">
            <a:xfrm>
              <a:off x="4679" y="1936"/>
              <a:ext cx="6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6" name="Line 11"/>
            <p:cNvSpPr>
              <a:spLocks noChangeShapeType="1"/>
            </p:cNvSpPr>
            <p:nvPr/>
          </p:nvSpPr>
          <p:spPr bwMode="auto">
            <a:xfrm>
              <a:off x="4679" y="2608"/>
              <a:ext cx="6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7" name="Line 12"/>
            <p:cNvSpPr>
              <a:spLocks noChangeShapeType="1"/>
            </p:cNvSpPr>
            <p:nvPr/>
          </p:nvSpPr>
          <p:spPr bwMode="auto">
            <a:xfrm>
              <a:off x="4679" y="2944"/>
              <a:ext cx="6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8" name="Line 13"/>
            <p:cNvSpPr>
              <a:spLocks noChangeShapeType="1"/>
            </p:cNvSpPr>
            <p:nvPr/>
          </p:nvSpPr>
          <p:spPr bwMode="auto">
            <a:xfrm>
              <a:off x="4679" y="3279"/>
              <a:ext cx="6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9" name="Line 14"/>
            <p:cNvSpPr>
              <a:spLocks noChangeShapeType="1"/>
            </p:cNvSpPr>
            <p:nvPr/>
          </p:nvSpPr>
          <p:spPr bwMode="auto">
            <a:xfrm>
              <a:off x="4679" y="3616"/>
              <a:ext cx="6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Line 15"/>
            <p:cNvSpPr>
              <a:spLocks noChangeShapeType="1"/>
            </p:cNvSpPr>
            <p:nvPr/>
          </p:nvSpPr>
          <p:spPr bwMode="auto">
            <a:xfrm flipH="1">
              <a:off x="4343" y="2752"/>
              <a:ext cx="336" cy="0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Line 16"/>
            <p:cNvSpPr>
              <a:spLocks noChangeShapeType="1"/>
            </p:cNvSpPr>
            <p:nvPr/>
          </p:nvSpPr>
          <p:spPr bwMode="auto">
            <a:xfrm flipV="1">
              <a:off x="4343" y="1408"/>
              <a:ext cx="0" cy="13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Line 17"/>
            <p:cNvSpPr>
              <a:spLocks noChangeShapeType="1"/>
            </p:cNvSpPr>
            <p:nvPr/>
          </p:nvSpPr>
          <p:spPr bwMode="auto">
            <a:xfrm>
              <a:off x="4343" y="1408"/>
              <a:ext cx="33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3" name="Line 18"/>
            <p:cNvSpPr>
              <a:spLocks noChangeShapeType="1"/>
            </p:cNvSpPr>
            <p:nvPr/>
          </p:nvSpPr>
          <p:spPr bwMode="auto">
            <a:xfrm flipH="1">
              <a:off x="4583" y="3136"/>
              <a:ext cx="9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4" name="Line 19"/>
            <p:cNvSpPr>
              <a:spLocks noChangeShapeType="1"/>
            </p:cNvSpPr>
            <p:nvPr/>
          </p:nvSpPr>
          <p:spPr bwMode="auto">
            <a:xfrm flipV="1">
              <a:off x="4583" y="1840"/>
              <a:ext cx="0" cy="12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5" name="Line 20"/>
            <p:cNvSpPr>
              <a:spLocks noChangeShapeType="1"/>
            </p:cNvSpPr>
            <p:nvPr/>
          </p:nvSpPr>
          <p:spPr bwMode="auto">
            <a:xfrm>
              <a:off x="4583" y="1840"/>
              <a:ext cx="9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6" name="Text Box 21"/>
            <p:cNvSpPr txBox="1">
              <a:spLocks noChangeArrowheads="1"/>
            </p:cNvSpPr>
            <p:nvPr/>
          </p:nvSpPr>
          <p:spPr bwMode="auto">
            <a:xfrm>
              <a:off x="4680" y="1265"/>
              <a:ext cx="57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  3</a:t>
              </a:r>
            </a:p>
          </p:txBody>
        </p:sp>
        <p:sp>
          <p:nvSpPr>
            <p:cNvPr id="26647" name="Text Box 22"/>
            <p:cNvSpPr txBox="1">
              <a:spLocks noChangeArrowheads="1"/>
            </p:cNvSpPr>
            <p:nvPr/>
          </p:nvSpPr>
          <p:spPr bwMode="auto">
            <a:xfrm>
              <a:off x="4680" y="1648"/>
              <a:ext cx="57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  4</a:t>
              </a:r>
            </a:p>
          </p:txBody>
        </p:sp>
        <p:sp>
          <p:nvSpPr>
            <p:cNvPr id="26648" name="Text Box 23"/>
            <p:cNvSpPr txBox="1">
              <a:spLocks noChangeArrowheads="1"/>
            </p:cNvSpPr>
            <p:nvPr/>
          </p:nvSpPr>
          <p:spPr bwMode="auto">
            <a:xfrm>
              <a:off x="5328" y="1264"/>
              <a:ext cx="280" cy="6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altLang="zh-CN" b="1"/>
                <a:t>x</a:t>
              </a:r>
            </a:p>
            <a:p>
              <a:pPr>
                <a:spcBef>
                  <a:spcPct val="30000"/>
                </a:spcBef>
              </a:pPr>
              <a:r>
                <a:rPr lang="en-US" altLang="zh-CN" b="1"/>
                <a:t>y</a:t>
              </a:r>
            </a:p>
          </p:txBody>
        </p:sp>
        <p:sp>
          <p:nvSpPr>
            <p:cNvPr id="26649" name="Text Box 24"/>
            <p:cNvSpPr txBox="1">
              <a:spLocks noChangeArrowheads="1"/>
            </p:cNvSpPr>
            <p:nvPr/>
          </p:nvSpPr>
          <p:spPr bwMode="auto">
            <a:xfrm>
              <a:off x="5280" y="2609"/>
              <a:ext cx="192" cy="6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b="1"/>
                <a:t>b</a:t>
              </a:r>
            </a:p>
          </p:txBody>
        </p:sp>
      </p:grpSp>
      <p:sp>
        <p:nvSpPr>
          <p:cNvPr id="26628" name="Text Box 25"/>
          <p:cNvSpPr txBox="1">
            <a:spLocks noChangeArrowheads="1"/>
          </p:cNvSpPr>
          <p:nvPr/>
        </p:nvSpPr>
        <p:spPr bwMode="auto">
          <a:xfrm>
            <a:off x="381000" y="3867150"/>
            <a:ext cx="51054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交换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的值，可以调用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swap(&amp;x, &amp;y)</a:t>
            </a:r>
          </a:p>
        </p:txBody>
      </p:sp>
      <p:sp>
        <p:nvSpPr>
          <p:cNvPr id="3611674" name="Text Box 26"/>
          <p:cNvSpPr txBox="1">
            <a:spLocks noChangeArrowheads="1"/>
          </p:cNvSpPr>
          <p:nvPr/>
        </p:nvSpPr>
        <p:spPr bwMode="auto">
          <a:xfrm>
            <a:off x="381000" y="5281613"/>
            <a:ext cx="6034088" cy="1406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用指针作为参数可以在函数中修改主调程序的变量值，即实现变量传递。必须小心使用！！！</a:t>
            </a:r>
          </a:p>
        </p:txBody>
      </p:sp>
      <p:sp>
        <p:nvSpPr>
          <p:cNvPr id="26630" name="Text Box 27"/>
          <p:cNvSpPr txBox="1">
            <a:spLocks noChangeArrowheads="1"/>
          </p:cNvSpPr>
          <p:nvPr/>
        </p:nvSpPr>
        <p:spPr bwMode="auto">
          <a:xfrm>
            <a:off x="1947863" y="384175"/>
            <a:ext cx="5721350" cy="7620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/>
              <a:t>正确的方法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68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能解一元二次方程的函数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3375"/>
            <a:ext cx="8048625" cy="52546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目前为止我们了解到的函数只能有一个返回值，由</a:t>
            </a:r>
            <a:r>
              <a:rPr lang="en-US" altLang="zh-CN" smtClean="0"/>
              <a:t>return </a:t>
            </a:r>
            <a:r>
              <a:rPr lang="zh-CN" altLang="en-US" smtClean="0"/>
              <a:t>语句返回。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一个一元二次方程有二个解，如何让此函数返回二个解。答案是采用指针作为函数的参数。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由调用程序准备好存放两个根的变量，将变量地址传给函数。在函数中将两个根的值分别放入这两个地址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dirty="0" smtClean="0"/>
              <a:t>函数原型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1981200"/>
            <a:ext cx="8485187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函数原型可设计为：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      </a:t>
            </a:r>
            <a:r>
              <a:rPr lang="en-US" altLang="zh-CN" sz="2400" dirty="0" smtClean="0"/>
              <a:t>void </a:t>
            </a:r>
            <a:r>
              <a:rPr lang="en-US" altLang="zh-CN" sz="2400" dirty="0" err="1" smtClean="0">
                <a:ea typeface="黑体" pitchFamily="49" charset="-122"/>
              </a:rPr>
              <a:t>SolveQuadratic</a:t>
            </a:r>
            <a:r>
              <a:rPr lang="en-US" altLang="zh-CN" sz="2400" dirty="0" smtClean="0">
                <a:ea typeface="黑体" pitchFamily="49" charset="-122"/>
              </a:rPr>
              <a:t>(double a, double b, double c, 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 smtClean="0">
                <a:ea typeface="黑体" pitchFamily="49" charset="-122"/>
              </a:rPr>
              <a:t>                                         </a:t>
            </a:r>
            <a:r>
              <a:rPr lang="en-US" altLang="zh-CN" sz="2400" dirty="0" smtClean="0">
                <a:solidFill>
                  <a:schemeClr val="tx2"/>
                </a:solidFill>
                <a:ea typeface="黑体" pitchFamily="49" charset="-122"/>
              </a:rPr>
              <a:t>double *px1, double *px2</a:t>
            </a:r>
            <a:r>
              <a:rPr lang="en-US" altLang="zh-CN" sz="2400" dirty="0" smtClean="0">
                <a:ea typeface="黑体" pitchFamily="49" charset="-122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函数的调用</a:t>
            </a:r>
            <a:r>
              <a:rPr lang="zh-CN" altLang="en-US" sz="2400" dirty="0" smtClean="0">
                <a:ea typeface="黑体" pitchFamily="49" charset="-122"/>
              </a:rPr>
              <a:t>   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>
                <a:ea typeface="黑体" pitchFamily="49" charset="-122"/>
              </a:rPr>
              <a:t>       </a:t>
            </a:r>
            <a:r>
              <a:rPr lang="en-US" altLang="zh-CN" sz="2400" dirty="0" err="1" smtClean="0">
                <a:ea typeface="黑体" pitchFamily="49" charset="-122"/>
              </a:rPr>
              <a:t>SolveQuadratic</a:t>
            </a:r>
            <a:r>
              <a:rPr lang="en-US" altLang="zh-CN" sz="2400" dirty="0" smtClean="0">
                <a:ea typeface="黑体" pitchFamily="49" charset="-122"/>
              </a:rPr>
              <a:t>(1.3, 4.5, 2.1, &amp;x1, &amp;x2)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 smtClean="0">
                <a:ea typeface="黑体" pitchFamily="49" charset="-122"/>
              </a:rPr>
              <a:t>      </a:t>
            </a:r>
            <a:r>
              <a:rPr lang="en-US" altLang="zh-CN" sz="2400" dirty="0" err="1" smtClean="0">
                <a:ea typeface="黑体" pitchFamily="49" charset="-122"/>
              </a:rPr>
              <a:t>SolveQuadratic</a:t>
            </a:r>
            <a:r>
              <a:rPr lang="en-US" altLang="zh-CN" sz="2400" dirty="0" smtClean="0">
                <a:ea typeface="黑体" pitchFamily="49" charset="-122"/>
              </a:rPr>
              <a:t>(a, b, c, &amp;x1, &amp;x2)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>
                <a:ea typeface="黑体" pitchFamily="49" charset="-122"/>
              </a:rPr>
              <a:t>函数的参数有两类：输入参数和输出参数。一般，输入参数用值传递，输出参数用指针传递。在参数表中，输入参数放在前面，输出参数放在后面。</a:t>
            </a:r>
            <a:endParaRPr lang="en-US" altLang="zh-CN" sz="2400" dirty="0" smtClean="0">
              <a:ea typeface="黑体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原型的改进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1981200"/>
            <a:ext cx="8574087" cy="45402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pt-BR" smtClean="0"/>
              <a:t>并不是每个一元二次方程都有两个不同根，有的可能有两个等根，有的可能没有根。函数的调用者如何知道</a:t>
            </a:r>
            <a:r>
              <a:rPr lang="pt-BR" altLang="zh-CN" smtClean="0"/>
              <a:t>x1</a:t>
            </a:r>
            <a:r>
              <a:rPr lang="zh-CN" altLang="pt-BR" smtClean="0"/>
              <a:t>和</a:t>
            </a:r>
            <a:r>
              <a:rPr lang="pt-BR" altLang="zh-CN" smtClean="0"/>
              <a:t>x2</a:t>
            </a:r>
            <a:r>
              <a:rPr lang="zh-CN" altLang="pt-BR" smtClean="0"/>
              <a:t>中包含的是否是有效的解？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pt-BR" smtClean="0"/>
              <a:t>解决方案：让函数返回一个整型数。该整型数表示解的情况 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完整的函数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54000" y="1181100"/>
            <a:ext cx="8686800" cy="5751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pt-BR" altLang="zh-CN" sz="2400" b="1"/>
              <a:t>int SolveQuadratic(double a,double b,double c, double *px1,double *px2)	</a:t>
            </a:r>
          </a:p>
          <a:p>
            <a:r>
              <a:rPr lang="pt-BR" altLang="zh-CN" sz="2400" b="1"/>
              <a:t>{</a:t>
            </a:r>
          </a:p>
          <a:p>
            <a:r>
              <a:rPr lang="pt-BR" altLang="zh-CN" sz="2400" b="1"/>
              <a:t> double disc, sqrtDisc;</a:t>
            </a:r>
          </a:p>
          <a:p>
            <a:pPr>
              <a:spcAft>
                <a:spcPct val="50000"/>
              </a:spcAft>
            </a:pPr>
            <a:r>
              <a:rPr lang="pt-BR" altLang="zh-CN" sz="2400" b="1"/>
              <a:t> if(a == 0) return 3; //</a:t>
            </a:r>
            <a:r>
              <a:rPr lang="zh-CN" altLang="pt-BR" sz="2400" b="1"/>
              <a:t>不是一元二次方程 </a:t>
            </a:r>
          </a:p>
          <a:p>
            <a:r>
              <a:rPr lang="zh-CN" altLang="pt-BR" sz="2400" b="1"/>
              <a:t> </a:t>
            </a:r>
            <a:r>
              <a:rPr lang="pt-BR" altLang="zh-CN" sz="2400" b="1"/>
              <a:t>disc = b * b - 4 * a * c;</a:t>
            </a:r>
          </a:p>
          <a:p>
            <a:pPr>
              <a:spcAft>
                <a:spcPct val="50000"/>
              </a:spcAft>
            </a:pPr>
            <a:r>
              <a:rPr lang="pt-BR" altLang="zh-CN" sz="2400" b="1"/>
              <a:t> if( disc &lt; 0 ) return 2; //</a:t>
            </a:r>
            <a:r>
              <a:rPr lang="zh-CN" altLang="pt-BR" sz="2400" b="1"/>
              <a:t>无根</a:t>
            </a:r>
            <a:endParaRPr lang="zh-CN" altLang="en-US" sz="2400" b="1"/>
          </a:p>
          <a:p>
            <a:pPr>
              <a:spcAft>
                <a:spcPct val="50000"/>
              </a:spcAft>
            </a:pPr>
            <a:r>
              <a:rPr lang="zh-CN" altLang="en-US" sz="2400" b="1"/>
              <a:t> </a:t>
            </a:r>
            <a:r>
              <a:rPr lang="en-US" altLang="zh-CN" sz="2400" b="1"/>
              <a:t>if ( disc == 0 ) { *px1 = -b /(2 * a); return 1;}  //</a:t>
            </a:r>
            <a:r>
              <a:rPr lang="zh-CN" altLang="pt-BR" sz="2400" b="1"/>
              <a:t>等根</a:t>
            </a:r>
          </a:p>
          <a:p>
            <a:r>
              <a:rPr lang="pt-BR" altLang="zh-CN" sz="2400" b="1"/>
              <a:t>//</a:t>
            </a:r>
            <a:r>
              <a:rPr lang="zh-CN" altLang="pt-BR" sz="2400" b="1"/>
              <a:t>两个不等根</a:t>
            </a:r>
          </a:p>
          <a:p>
            <a:r>
              <a:rPr lang="zh-CN" altLang="pt-BR" sz="2400" b="1"/>
              <a:t> </a:t>
            </a:r>
            <a:r>
              <a:rPr lang="en-US" altLang="zh-CN" sz="2400" b="1"/>
              <a:t>sqrtDisc = sqrt(disc);</a:t>
            </a:r>
          </a:p>
          <a:p>
            <a:r>
              <a:rPr lang="en-US" altLang="zh-CN" sz="2400" b="1"/>
              <a:t> *px1 = (-b + sqrtDisc) / (2 * a);</a:t>
            </a:r>
          </a:p>
          <a:p>
            <a:r>
              <a:rPr lang="en-US" altLang="zh-CN" sz="2400" b="1"/>
              <a:t> *px2 = (-b - sqrtDisc) / (2 * a);</a:t>
            </a:r>
          </a:p>
          <a:p>
            <a:r>
              <a:rPr lang="en-US" altLang="zh-CN" sz="2400" b="1"/>
              <a:t> return 0;</a:t>
            </a:r>
            <a:endParaRPr lang="pt-BR" altLang="zh-CN" sz="2400" b="1"/>
          </a:p>
          <a:p>
            <a:r>
              <a:rPr lang="pt-BR" altLang="zh-CN" sz="2400" b="1"/>
              <a:t>}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函数的调用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81100"/>
            <a:ext cx="8178800" cy="5422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{ double a,b,c,x1,x2;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int result;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cout &lt;&lt; "</a:t>
            </a:r>
            <a:r>
              <a:rPr lang="zh-CN" altLang="pt-BR" sz="2400" smtClean="0"/>
              <a:t>请输入</a:t>
            </a:r>
            <a:r>
              <a:rPr lang="en-US" altLang="zh-CN" sz="2400" smtClean="0"/>
              <a:t>a,b,c: 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cin &gt;&gt; a &gt;&gt; b &gt;&gt; 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result = SolveQuadratic(a, b, c, &amp;x1, &amp;x2);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switch (result)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{ case 0: cout &lt;&lt; "</a:t>
            </a:r>
            <a:r>
              <a:rPr lang="zh-CN" altLang="pt-BR" sz="2400" smtClean="0"/>
              <a:t>方程有两个不同的根：</a:t>
            </a:r>
            <a:r>
              <a:rPr lang="en-US" altLang="zh-CN" sz="2400" smtClean="0"/>
              <a:t>x1 = " &lt;&lt; x1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                     &lt;&lt; "  x2 = " &lt;&lt; x2; 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case 1: cout &lt;&lt; "</a:t>
            </a:r>
            <a:r>
              <a:rPr lang="zh-CN" altLang="pt-BR" sz="2400" smtClean="0"/>
              <a:t>方程有两个等根：</a:t>
            </a:r>
            <a:r>
              <a:rPr lang="en-US" altLang="zh-CN" sz="2400" smtClean="0"/>
              <a:t>" &lt;&lt; x1; 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</a:t>
            </a:r>
            <a:r>
              <a:rPr lang="pt-BR" altLang="zh-CN" sz="2400" smtClean="0"/>
              <a:t>case 2: cout &lt;&lt; "</a:t>
            </a:r>
            <a:r>
              <a:rPr lang="zh-CN" altLang="pt-BR" sz="2400" smtClean="0"/>
              <a:t>方程无根</a:t>
            </a:r>
            <a:r>
              <a:rPr lang="pt-BR" altLang="zh-CN" sz="2400" smtClean="0"/>
              <a:t>"; 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400" smtClean="0"/>
              <a:t>    case 3: cout &lt;&lt; "</a:t>
            </a:r>
            <a:r>
              <a:rPr lang="zh-CN" altLang="pt-BR" sz="2400" smtClean="0"/>
              <a:t>不是一元二次方程</a:t>
            </a:r>
            <a:r>
              <a:rPr lang="pt-BR" altLang="zh-CN" sz="2400" smtClean="0"/>
              <a:t>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400" smtClean="0"/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400" smtClean="0"/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400" smtClean="0"/>
              <a:t>} 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指针作为函数参数和返回值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4200" y="1981200"/>
            <a:ext cx="46101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指针作为函数参数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数组名作为函数参数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返回指针的函数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引用和引用传递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返回引用的函数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 rot="-5400000" flipH="1" flipV="1">
            <a:off x="6311900" y="21415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 rot="-5400000" flipH="1" flipV="1">
            <a:off x="6311900" y="27257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 rot="-5400000" flipH="1" flipV="1">
            <a:off x="6311900" y="33480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 rot="-5400000" flipH="1" flipV="1">
            <a:off x="6311900" y="40084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 rot="-5400000" flipH="1" flipV="1">
            <a:off x="6299200" y="46688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指针的概念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738313"/>
            <a:ext cx="8423275" cy="43624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楷体_GB2312" pitchFamily="49" charset="-122"/>
              </a:rPr>
              <a:t>指针就是把地址作为数据处理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楷体_GB2312" pitchFamily="49" charset="-122"/>
              </a:rPr>
              <a:t>指针变量：存储地址的变量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楷体_GB2312" pitchFamily="49" charset="-122"/>
              </a:rPr>
              <a:t>变量的指针：当一个变量存储另一个变量的地址时，那我们说它就是那个变量的指针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楷体_GB2312" pitchFamily="49" charset="-122"/>
              </a:rPr>
              <a:t>使用指针的目的：</a:t>
            </a:r>
            <a:endParaRPr lang="en-US" altLang="zh-CN" dirty="0" smtClean="0">
              <a:latin typeface="楷体_GB2312" pitchFamily="49" charset="-122"/>
            </a:endParaRPr>
          </a:p>
          <a:p>
            <a:pPr marL="1135063" lvl="2" indent="-477838" eaLnBrk="1" hangingPunct="1">
              <a:lnSpc>
                <a:spcPct val="125000"/>
              </a:lnSpc>
              <a:buSzPct val="80000"/>
              <a:buFont typeface="Wingdings" pitchFamily="2" charset="2"/>
              <a:buChar char="v"/>
            </a:pPr>
            <a:r>
              <a:rPr lang="zh-CN" altLang="en-US" b="1" dirty="0" smtClean="0">
                <a:latin typeface="楷体_GB2312" pitchFamily="49" charset="-122"/>
              </a:rPr>
              <a:t>提供间接访问</a:t>
            </a:r>
          </a:p>
          <a:p>
            <a:pPr marL="1135063" lvl="2" indent="-477838" eaLnBrk="1" hangingPunct="1">
              <a:lnSpc>
                <a:spcPct val="125000"/>
              </a:lnSpc>
              <a:buSzPct val="80000"/>
              <a:buFont typeface="Wingdings" pitchFamily="2" charset="2"/>
              <a:buChar char="v"/>
            </a:pPr>
            <a:r>
              <a:rPr lang="zh-CN" altLang="en-US" b="1" dirty="0" smtClean="0">
                <a:latin typeface="楷体_GB2312" pitchFamily="49" charset="-122"/>
              </a:rPr>
              <a:t>允许函数之间共享内存空间</a:t>
            </a:r>
          </a:p>
          <a:p>
            <a:pPr marL="1135063" lvl="2" indent="-477838" eaLnBrk="1" hangingPunct="1">
              <a:lnSpc>
                <a:spcPct val="125000"/>
              </a:lnSpc>
              <a:buSzPct val="80000"/>
              <a:buFont typeface="Wingdings" pitchFamily="2" charset="2"/>
              <a:buChar char="v"/>
            </a:pPr>
            <a:r>
              <a:rPr lang="zh-CN" altLang="en-US" b="1" dirty="0" smtClean="0">
                <a:latin typeface="楷体_GB2312" pitchFamily="49" charset="-122"/>
              </a:rPr>
              <a:t>实现动态变量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数组传递的进一步讨论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665288"/>
            <a:ext cx="8380412" cy="4430712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smtClean="0"/>
              <a:t>数组传递的本质是地址传递，因此形参和实参可以使用数组名，也可以使用指针。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400" smtClean="0"/>
              <a:t>数组传递时函数原型可写为：</a:t>
            </a:r>
          </a:p>
          <a:p>
            <a:pPr lvl="1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smtClean="0"/>
              <a:t>     </a:t>
            </a:r>
            <a:r>
              <a:rPr lang="en-US" altLang="zh-CN" sz="2400" smtClean="0"/>
              <a:t>type fun(type a[], int size);</a:t>
            </a:r>
          </a:p>
          <a:p>
            <a:pPr lvl="1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也可写为 </a:t>
            </a:r>
            <a:r>
              <a:rPr lang="en-US" altLang="zh-CN" sz="2400" smtClean="0"/>
              <a:t>type fun(type *p, int size);</a:t>
            </a:r>
          </a:p>
          <a:p>
            <a:pPr lvl="1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但在函数内部，</a:t>
            </a:r>
            <a:r>
              <a:rPr lang="en-US" altLang="zh-CN" sz="2400" smtClean="0"/>
              <a:t>a</a:t>
            </a:r>
            <a:r>
              <a:rPr lang="zh-CN" altLang="en-US" sz="2400" smtClean="0"/>
              <a:t>和</a:t>
            </a:r>
            <a:r>
              <a:rPr lang="en-US" altLang="zh-CN" sz="2400" smtClean="0"/>
              <a:t>p</a:t>
            </a:r>
            <a:r>
              <a:rPr lang="zh-CN" altLang="en-US" sz="2400" smtClean="0"/>
              <a:t>都能当作数组使用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400" smtClean="0"/>
              <a:t>调用时，对这两种形式都可用数组名或指针作为实参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smtClean="0"/>
              <a:t>建议：如果传递的是数组，用第一种形式；如果传递的是普通的指针，用第二种形式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93700" y="1009650"/>
            <a:ext cx="7874000" cy="581313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/>
              <a:t>#include &lt;</a:t>
            </a:r>
            <a:r>
              <a:rPr lang="en-US" altLang="zh-CN" sz="2400" b="1" dirty="0" err="1"/>
              <a:t>iostream</a:t>
            </a:r>
            <a:r>
              <a:rPr lang="en-US" altLang="zh-CN" sz="2400" b="1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/>
              <a:t>using namespace std;</a:t>
            </a:r>
          </a:p>
          <a:p>
            <a:pPr>
              <a:lnSpc>
                <a:spcPct val="120000"/>
              </a:lnSpc>
            </a:pPr>
            <a:endParaRPr lang="en-US" altLang="zh-CN" sz="2400" b="1" dirty="0"/>
          </a:p>
          <a:p>
            <a:pPr>
              <a:lnSpc>
                <a:spcPct val="120000"/>
              </a:lnSpc>
            </a:pPr>
            <a:r>
              <a:rPr lang="en-US" altLang="zh-CN" sz="2400" b="1" dirty="0"/>
              <a:t>void f(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[],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k)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/>
              <a:t>{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 &lt;&lt; </a:t>
            </a:r>
            <a:r>
              <a:rPr lang="en-US" altLang="zh-CN" sz="2400" b="1" dirty="0" err="1"/>
              <a:t>sizeof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) &lt;&lt; "   " &lt;&lt; </a:t>
            </a:r>
            <a:r>
              <a:rPr lang="en-US" altLang="zh-CN" sz="2400" b="1" dirty="0" err="1"/>
              <a:t>sizeof</a:t>
            </a:r>
            <a:r>
              <a:rPr lang="en-US" altLang="zh-CN" sz="2400" b="1" dirty="0"/>
              <a:t>(k) &lt;&lt; </a:t>
            </a:r>
            <a:r>
              <a:rPr lang="en-US" altLang="zh-CN" sz="2400" b="1" dirty="0" err="1"/>
              <a:t>endl</a:t>
            </a:r>
            <a:r>
              <a:rPr lang="en-US" altLang="zh-CN" sz="2400" b="1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/>
              <a:t>}</a:t>
            </a:r>
          </a:p>
          <a:p>
            <a:pPr>
              <a:lnSpc>
                <a:spcPct val="120000"/>
              </a:lnSpc>
            </a:pPr>
            <a:endParaRPr lang="en-US" altLang="zh-CN" sz="2400" b="1" dirty="0"/>
          </a:p>
          <a:p>
            <a:pPr>
              <a:lnSpc>
                <a:spcPct val="120000"/>
              </a:lnSpc>
            </a:pP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main()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/>
              <a:t>{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a[10]={1,2,3,4,5,6,7,8,9,0};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/>
              <a:t>  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 &lt;&lt; </a:t>
            </a:r>
            <a:r>
              <a:rPr lang="en-US" altLang="zh-CN" sz="2400" b="1" dirty="0" err="1"/>
              <a:t>sizeof</a:t>
            </a:r>
            <a:r>
              <a:rPr lang="en-US" altLang="zh-CN" sz="2400" b="1" dirty="0"/>
              <a:t>(a) &lt;&lt; </a:t>
            </a:r>
            <a:r>
              <a:rPr lang="en-US" altLang="zh-CN" sz="2400" b="1" dirty="0" err="1"/>
              <a:t>endl</a:t>
            </a:r>
            <a:r>
              <a:rPr lang="en-US" altLang="zh-CN" sz="2400" b="1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/>
              <a:t>  f(a,10</a:t>
            </a:r>
            <a:r>
              <a:rPr lang="en-US" altLang="zh-CN" sz="2400" b="1" dirty="0" smtClean="0"/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  return 0;</a:t>
            </a:r>
            <a:endParaRPr lang="en-US" altLang="zh-CN" sz="2400" b="1" dirty="0"/>
          </a:p>
          <a:p>
            <a:pPr>
              <a:lnSpc>
                <a:spcPct val="120000"/>
              </a:lnSpc>
            </a:pPr>
            <a:r>
              <a:rPr lang="en-US" altLang="zh-CN" sz="2400" b="1" dirty="0"/>
              <a:t>  }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000625" y="1319213"/>
            <a:ext cx="3267075" cy="14351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609600" indent="-609600"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输出：</a:t>
            </a:r>
            <a:endParaRPr lang="en-US" altLang="zh-CN" b="1">
              <a:ea typeface="楷体_GB2312" pitchFamily="49" charset="-122"/>
            </a:endParaRPr>
          </a:p>
          <a:p>
            <a:pPr marL="609600" indent="-609600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ea typeface="楷体_GB2312" pitchFamily="49" charset="-122"/>
              </a:rPr>
              <a:t>40</a:t>
            </a:r>
          </a:p>
          <a:p>
            <a:pPr marL="609600" indent="-609600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ea typeface="楷体_GB2312" pitchFamily="49" charset="-122"/>
              </a:rPr>
              <a:t>4   4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282700" y="552450"/>
            <a:ext cx="6275388" cy="4572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/>
              <a:t>C++</a:t>
            </a:r>
            <a:r>
              <a:rPr lang="zh-CN" altLang="en-US" sz="2400" b="1"/>
              <a:t>将数组名作为参数传递处理成指针的传递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592763" y="4146550"/>
            <a:ext cx="3267075" cy="1812925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即在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main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是数组，占用了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40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个字节。而在函数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arr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是一个指针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数组传递的灵活性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508000" y="1752600"/>
            <a:ext cx="81788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void  sort(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p[ ] , 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n)</a:t>
            </a:r>
          </a:p>
          <a:p>
            <a:pPr eaLnBrk="0" hangingPunct="0"/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{...}</a:t>
            </a:r>
          </a:p>
          <a:p>
            <a:pPr eaLnBrk="0" hangingPunct="0"/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eaLnBrk="0" hangingPunct="0"/>
            <a:r>
              <a:rPr lang="en-US" altLang="zh-CN" b="1" dirty="0" err="1" smtClean="0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 main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()</a:t>
            </a:r>
          </a:p>
          <a:p>
            <a:pPr eaLnBrk="0" hangingPunct="0"/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a[100];</a:t>
            </a:r>
          </a:p>
          <a:p>
            <a:pPr eaLnBrk="0" hangingPunct="0"/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...</a:t>
            </a:r>
          </a:p>
          <a:p>
            <a:pPr eaLnBrk="0" hangingPunct="0"/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sort(a, 100);  //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排序整个数组</a:t>
            </a:r>
          </a:p>
          <a:p>
            <a:pPr eaLnBrk="0" hangingPunct="0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sort(a, 50);  //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排序数组的前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50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个元素</a:t>
            </a:r>
          </a:p>
          <a:p>
            <a:pPr eaLnBrk="0" hangingPunct="0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sort(a+50, 50);  //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排序数组的后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50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个元素</a:t>
            </a:r>
          </a:p>
          <a:p>
            <a:pPr eaLnBrk="0" hangingPunct="0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...</a:t>
            </a:r>
          </a:p>
          <a:p>
            <a:pPr eaLnBrk="0" hangingPunct="0"/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52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实例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438275"/>
            <a:ext cx="8356600" cy="54197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pt-BR" sz="2800" smtClean="0"/>
              <a:t>设计一函数用分治法在一个整数数组中找出最大和最小值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smtClean="0"/>
              <a:t>具体方法是：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smtClean="0"/>
              <a:t>如果数组只有一个元素，则最大最小都是他。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smtClean="0"/>
              <a:t>如果数组中只有两个元素，则大的一个就是最大数，小的就是最小数。这种情况不需要递归。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smtClean="0"/>
              <a:t>否则，将数组分成两半，递归找出前一半的最大最小值和后一半的最大最小值。取两个最大值中的较大者作为最大值，两个最小值中的较小值作为最小值。 </a:t>
            </a:r>
            <a:r>
              <a:rPr lang="zh-CN" altLang="pt-BR" sz="2400" smtClean="0"/>
              <a:t> 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设计考虑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100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函数的参数是要查找的数组，传递一个数组要两个参数：数组名和数组规模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函数返回的是数组中的最大值和最小值，将它们作为指针传递的参数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查找数组的前一半就是递归调用本函数，传给它的参数是当前的数组名，数组的规模是原来的一半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查找数组的后一半也是递归调用本函数，传给它的参数是数组后一半的起始地址，规模也是原来的一半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02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伪代码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947863"/>
            <a:ext cx="8585200" cy="4521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void minmax ( int a[ ] , int n , int *min_ptr , int *max_ptr)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 { switch (n)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        {  case 1: </a:t>
            </a:r>
            <a:r>
              <a:rPr lang="zh-CN" altLang="en-US" sz="2400" smtClean="0"/>
              <a:t>最大最小都是</a:t>
            </a:r>
            <a:r>
              <a:rPr lang="en-US" altLang="zh-CN" sz="2400" smtClean="0"/>
              <a:t>a[0];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           case 2: </a:t>
            </a:r>
            <a:r>
              <a:rPr lang="zh-CN" altLang="en-US" sz="2400" smtClean="0"/>
              <a:t>大的放入*</a:t>
            </a:r>
            <a:r>
              <a:rPr lang="en-US" altLang="zh-CN" sz="2400" smtClean="0"/>
              <a:t>max_ptr</a:t>
            </a:r>
            <a:r>
              <a:rPr lang="zh-CN" altLang="en-US" sz="2400" smtClean="0"/>
              <a:t>，小的放入*</a:t>
            </a:r>
            <a:r>
              <a:rPr lang="en-US" altLang="zh-CN" sz="2400" smtClean="0"/>
              <a:t>min_ptr</a:t>
            </a:r>
            <a:r>
              <a:rPr lang="zh-CN" altLang="en-US" sz="2400" smtClean="0"/>
              <a:t>；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smtClean="0"/>
              <a:t>            </a:t>
            </a:r>
            <a:r>
              <a:rPr lang="en-US" altLang="zh-CN" sz="2400" smtClean="0"/>
              <a:t>default: </a:t>
            </a:r>
            <a:r>
              <a:rPr lang="zh-CN" altLang="en-US" sz="2400" smtClean="0"/>
              <a:t>对数组</a:t>
            </a:r>
            <a:r>
              <a:rPr lang="en-US" altLang="zh-CN" sz="2400" smtClean="0"/>
              <a:t>a</a:t>
            </a:r>
            <a:r>
              <a:rPr lang="zh-CN" altLang="en-US" sz="2400" smtClean="0"/>
              <a:t>的前一半和后一般分别调用</a:t>
            </a:r>
            <a:r>
              <a:rPr lang="en-US" altLang="zh-CN" sz="2400" smtClean="0"/>
              <a:t>minmax</a:t>
            </a:r>
            <a:r>
              <a:rPr lang="zh-CN" altLang="en-US" sz="2400" smtClean="0"/>
              <a:t>；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smtClean="0"/>
              <a:t>                           取两个最大值中的较大者作为最大值；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smtClean="0"/>
              <a:t>                           取两个最小值中的较小值作为最小值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smtClean="0"/>
              <a:t>        </a:t>
            </a:r>
            <a:r>
              <a:rPr lang="en-US" altLang="zh-CN" sz="2400" smtClean="0"/>
              <a:t>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452438" y="633413"/>
            <a:ext cx="8574087" cy="62992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en-US" altLang="zh-CN" sz="2400" b="1"/>
              <a:t>void minmax ( int a[] , int n , int *min_ptr , int *max_ptr)</a:t>
            </a:r>
          </a:p>
          <a:p>
            <a:r>
              <a:rPr lang="en-US" altLang="zh-CN" sz="2400" b="1"/>
              <a:t> {  int   min1 , max1 , min2 , max2;</a:t>
            </a:r>
          </a:p>
          <a:p>
            <a:r>
              <a:rPr lang="en-US" altLang="zh-CN" sz="2400" b="1"/>
              <a:t>     switch(n)</a:t>
            </a:r>
          </a:p>
          <a:p>
            <a:r>
              <a:rPr lang="en-US" altLang="zh-CN" sz="2400" b="1"/>
              <a:t>          { case 1: *min_ptr = *max_ptr = a[0]; return;</a:t>
            </a:r>
          </a:p>
          <a:p>
            <a:r>
              <a:rPr lang="en-US" altLang="zh-CN" sz="2400" b="1"/>
              <a:t>            case 2:  if (a[0] &lt; a[1] ) </a:t>
            </a:r>
          </a:p>
          <a:p>
            <a:r>
              <a:rPr lang="en-US" altLang="zh-CN" sz="2400" b="1"/>
              <a:t>                                {  *min_ptr = a[0];  *max_ptr= a[1];  }</a:t>
            </a:r>
          </a:p>
          <a:p>
            <a:r>
              <a:rPr lang="en-US" altLang="zh-CN" sz="2400" b="1"/>
              <a:t>                            else {   *min_ptr = a[1];  *max_ptr= a[0];}</a:t>
            </a:r>
          </a:p>
          <a:p>
            <a:r>
              <a:rPr lang="en-US" altLang="zh-CN" sz="2400" b="1"/>
              <a:t>                          return;</a:t>
            </a:r>
          </a:p>
          <a:p>
            <a:r>
              <a:rPr lang="en-US" altLang="zh-CN" sz="2400" b="1"/>
              <a:t>            default: minmax( a, n/2, &amp;min1, &amp;max1 );</a:t>
            </a:r>
          </a:p>
          <a:p>
            <a:r>
              <a:rPr lang="en-US" altLang="zh-CN" sz="2400" b="1"/>
              <a:t>                          </a:t>
            </a:r>
            <a:r>
              <a:rPr lang="pt-BR" altLang="zh-CN" sz="2400" b="1"/>
              <a:t>minmax( a + n/2, n - n / 2, &amp;min2, &amp;max2 );  </a:t>
            </a:r>
          </a:p>
          <a:p>
            <a:r>
              <a:rPr lang="pt-BR" altLang="zh-CN" sz="2400" b="1"/>
              <a:t>                          </a:t>
            </a:r>
            <a:r>
              <a:rPr lang="de-DE" altLang="zh-CN" sz="2400" b="1"/>
              <a:t>if (min1 &lt; min2)    *min_ptr = min1;</a:t>
            </a:r>
          </a:p>
          <a:p>
            <a:r>
              <a:rPr lang="de-DE" altLang="zh-CN" sz="2400" b="1"/>
              <a:t>                                  </a:t>
            </a:r>
            <a:r>
              <a:rPr lang="en-US" altLang="zh-CN" sz="2400" b="1"/>
              <a:t>else    *min_ptr = min2;</a:t>
            </a:r>
          </a:p>
          <a:p>
            <a:r>
              <a:rPr lang="en-US" altLang="zh-CN" sz="2400" b="1"/>
              <a:t>                          if (max1 &lt; max2)    *max_ptr = max2;</a:t>
            </a:r>
          </a:p>
          <a:p>
            <a:r>
              <a:rPr lang="en-US" altLang="zh-CN" sz="2400" b="1"/>
              <a:t>                                 else    *max_ptr = max1;</a:t>
            </a:r>
          </a:p>
          <a:p>
            <a:r>
              <a:rPr lang="en-US" altLang="zh-CN" sz="2400" b="1"/>
              <a:t>                         return;</a:t>
            </a:r>
          </a:p>
          <a:p>
            <a:r>
              <a:rPr lang="en-US" altLang="zh-CN" sz="2400" b="1"/>
              <a:t>	 }</a:t>
            </a:r>
          </a:p>
          <a:p>
            <a:r>
              <a:rPr lang="en-US" altLang="zh-CN" sz="24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指针作为函数参数和返回值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4200" y="1981200"/>
            <a:ext cx="46101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指针作为函数参数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数组名作为函数参数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返回指针的函数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引用和引用传递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返回引用的函数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 rot="-5400000" flipH="1" flipV="1">
            <a:off x="6311900" y="21415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 rot="-5400000" flipH="1" flipV="1">
            <a:off x="6311900" y="27257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 rot="-5400000" flipH="1" flipV="1">
            <a:off x="6311900" y="33480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 rot="-5400000" flipH="1" flipV="1">
            <a:off x="6311900" y="40084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 rot="-5400000" flipH="1" flipV="1">
            <a:off x="6299200" y="46688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41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返回指针的函数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2024063"/>
            <a:ext cx="7967662" cy="42862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函数的返回值可以是一个指针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返回指针的函数原型：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 smtClean="0"/>
              <a:t>      类型 *函数名（形式参数表）；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s-ES" sz="2800" dirty="0" smtClean="0"/>
              <a:t>当函数的返回值是指针时，返回地址对应的变量</a:t>
            </a:r>
            <a:r>
              <a:rPr lang="zh-CN" altLang="es-ES" sz="2800" dirty="0" smtClean="0">
                <a:solidFill>
                  <a:srgbClr val="FFC000"/>
                </a:solidFill>
              </a:rPr>
              <a:t>不能</a:t>
            </a:r>
            <a:r>
              <a:rPr lang="zh-CN" altLang="es-ES" sz="2800" dirty="0" smtClean="0"/>
              <a:t>是</a:t>
            </a:r>
            <a:r>
              <a:rPr lang="zh-CN" altLang="en-US" sz="2800" dirty="0" smtClean="0"/>
              <a:t>被调函数的</a:t>
            </a:r>
            <a:r>
              <a:rPr lang="zh-CN" altLang="es-ES" sz="2800" dirty="0" smtClean="0"/>
              <a:t>局部变量。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vc</a:t>
            </a:r>
            <a:r>
              <a:rPr lang="zh-CN" altLang="en-US" sz="2800" dirty="0" smtClean="0"/>
              <a:t>不能，</a:t>
            </a:r>
            <a:r>
              <a:rPr lang="en-US" altLang="zh-CN" sz="2800" dirty="0" err="1" smtClean="0"/>
              <a:t>cb</a:t>
            </a:r>
            <a:r>
              <a:rPr lang="zh-CN" altLang="en-US" sz="2800" dirty="0" smtClean="0"/>
              <a:t>编译可通过，但不保证结果正确，见</a:t>
            </a:r>
            <a:r>
              <a:rPr lang="en-US" altLang="zh-CN" sz="2800" dirty="0" err="1" smtClean="0"/>
              <a:t>localpoint</a:t>
            </a:r>
            <a:r>
              <a:rPr lang="en-US" altLang="zh-CN" sz="2800" dirty="0" smtClean="0"/>
              <a:t>)</a:t>
            </a:r>
            <a:endParaRPr lang="zh-CN" alt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实例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843463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找出变量</a:t>
            </a:r>
            <a:r>
              <a:rPr lang="en-US" altLang="zh-CN" smtClean="0"/>
              <a:t>a, b, c</a:t>
            </a:r>
            <a:r>
              <a:rPr lang="zh-CN" altLang="en-US" smtClean="0"/>
              <a:t>中的最大值和最小值，并交换两个变量的值</a:t>
            </a:r>
            <a:r>
              <a:rPr lang="zh-CN" altLang="es-ES" smtClean="0"/>
              <a:t>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该问题的解决分成三个步骤：找出三个变量中的最大者；找出三个变量中的最小者；交换这两个变量的值。 分别用三个函数来实现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09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指针的概念   </a:t>
            </a:r>
            <a:r>
              <a:rPr lang="zh-CN" altLang="en-US" sz="2800" smtClean="0"/>
              <a:t>续</a:t>
            </a:r>
          </a:p>
        </p:txBody>
      </p:sp>
      <p:sp>
        <p:nvSpPr>
          <p:cNvPr id="7171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280988" y="1423988"/>
            <a:ext cx="5880100" cy="5434012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如在某一程序中定义了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smtClean="0"/>
              <a:t>    </a:t>
            </a:r>
            <a:r>
              <a:rPr lang="en-US" altLang="zh-CN" sz="2800" smtClean="0"/>
              <a:t>int x = 2;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如系统给</a:t>
            </a:r>
            <a:r>
              <a:rPr lang="en-US" altLang="zh-CN" sz="2800" smtClean="0"/>
              <a:t>x</a:t>
            </a:r>
            <a:r>
              <a:rPr lang="zh-CN" altLang="en-US" sz="2800" smtClean="0"/>
              <a:t>分配的空间是</a:t>
            </a:r>
            <a:r>
              <a:rPr lang="en-US" altLang="zh-CN" sz="2800" smtClean="0"/>
              <a:t>1000</a:t>
            </a:r>
            <a:r>
              <a:rPr lang="zh-CN" altLang="en-US" sz="2800" smtClean="0"/>
              <a:t>号单元，则指向</a:t>
            </a:r>
            <a:r>
              <a:rPr lang="en-US" altLang="zh-CN" sz="2800" smtClean="0"/>
              <a:t>x</a:t>
            </a:r>
            <a:r>
              <a:rPr lang="zh-CN" altLang="en-US" sz="2800" smtClean="0"/>
              <a:t>的指针是另一个变量</a:t>
            </a:r>
            <a:r>
              <a:rPr lang="en-US" altLang="zh-CN" sz="2800" smtClean="0"/>
              <a:t>p</a:t>
            </a:r>
            <a:r>
              <a:rPr lang="zh-CN" altLang="en-US" sz="2800" smtClean="0"/>
              <a:t>，</a:t>
            </a:r>
            <a:r>
              <a:rPr lang="en-US" altLang="zh-CN" sz="2800" smtClean="0"/>
              <a:t>p</a:t>
            </a:r>
            <a:r>
              <a:rPr lang="zh-CN" altLang="en-US" sz="2800" smtClean="0"/>
              <a:t>中存放的数据为</a:t>
            </a:r>
            <a:r>
              <a:rPr lang="en-US" altLang="zh-CN" sz="2800" smtClean="0"/>
              <a:t>1000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smtClean="0"/>
              <a:t>1000</a:t>
            </a:r>
            <a:r>
              <a:rPr lang="zh-CN" altLang="en-US" sz="2800" smtClean="0"/>
              <a:t>号单元的内容有两种访问方式：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/>
              <a:t>访问变量</a:t>
            </a:r>
            <a:r>
              <a:rPr lang="en-US" altLang="zh-CN" sz="2400" smtClean="0"/>
              <a:t>x</a:t>
            </a:r>
            <a:r>
              <a:rPr lang="zh-CN" altLang="en-US" sz="2400" smtClean="0"/>
              <a:t>（直接访问）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/>
              <a:t>访问变量</a:t>
            </a:r>
            <a:r>
              <a:rPr lang="en-US" altLang="zh-CN" sz="2400" smtClean="0"/>
              <a:t>p</a:t>
            </a:r>
            <a:r>
              <a:rPr lang="zh-CN" altLang="en-US" sz="2400" smtClean="0"/>
              <a:t>指向的单元的内容（间接访问）</a:t>
            </a:r>
          </a:p>
        </p:txBody>
      </p:sp>
      <p:grpSp>
        <p:nvGrpSpPr>
          <p:cNvPr id="7172" name="Group 23"/>
          <p:cNvGrpSpPr>
            <a:grpSpLocks/>
          </p:cNvGrpSpPr>
          <p:nvPr/>
        </p:nvGrpSpPr>
        <p:grpSpPr bwMode="auto">
          <a:xfrm>
            <a:off x="6376988" y="1981200"/>
            <a:ext cx="2582862" cy="3581400"/>
            <a:chOff x="4017" y="1248"/>
            <a:chExt cx="1627" cy="2256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4017" y="1248"/>
              <a:ext cx="1627" cy="2256"/>
              <a:chOff x="3489" y="1248"/>
              <a:chExt cx="1627" cy="2256"/>
            </a:xfrm>
          </p:grpSpPr>
          <p:grpSp>
            <p:nvGrpSpPr>
              <p:cNvPr id="7176" name="Group 6"/>
              <p:cNvGrpSpPr>
                <a:grpSpLocks/>
              </p:cNvGrpSpPr>
              <p:nvPr/>
            </p:nvGrpSpPr>
            <p:grpSpPr bwMode="auto">
              <a:xfrm>
                <a:off x="3489" y="1248"/>
                <a:ext cx="1104" cy="2256"/>
                <a:chOff x="4353" y="1248"/>
                <a:chExt cx="1104" cy="2256"/>
              </a:xfrm>
            </p:grpSpPr>
            <p:grpSp>
              <p:nvGrpSpPr>
                <p:cNvPr id="7178" name="Group 7"/>
                <p:cNvGrpSpPr>
                  <a:grpSpLocks/>
                </p:cNvGrpSpPr>
                <p:nvPr/>
              </p:nvGrpSpPr>
              <p:grpSpPr bwMode="auto">
                <a:xfrm>
                  <a:off x="4353" y="1248"/>
                  <a:ext cx="1104" cy="2256"/>
                  <a:chOff x="4512" y="1968"/>
                  <a:chExt cx="1104" cy="2256"/>
                </a:xfrm>
              </p:grpSpPr>
              <p:sp>
                <p:nvSpPr>
                  <p:cNvPr id="7181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1968"/>
                    <a:ext cx="0" cy="225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2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5616" y="1968"/>
                    <a:ext cx="0" cy="225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3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112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4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448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5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78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6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345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7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3792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8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12" y="3648"/>
                    <a:ext cx="52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9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12" y="2208"/>
                    <a:ext cx="0" cy="144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0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208"/>
                    <a:ext cx="52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17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881" y="2736"/>
                  <a:ext cx="576" cy="28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1000</a:t>
                  </a:r>
                </a:p>
              </p:txBody>
            </p:sp>
            <p:sp>
              <p:nvSpPr>
                <p:cNvPr id="718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881" y="1488"/>
                  <a:ext cx="576" cy="28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   2</a:t>
                  </a:r>
                </a:p>
              </p:txBody>
            </p:sp>
          </p:grpSp>
          <p:sp>
            <p:nvSpPr>
              <p:cNvPr id="7177" name="Text Box 20"/>
              <p:cNvSpPr txBox="1">
                <a:spLocks noChangeArrowheads="1"/>
              </p:cNvSpPr>
              <p:nvPr/>
            </p:nvSpPr>
            <p:spPr bwMode="auto">
              <a:xfrm>
                <a:off x="4593" y="1488"/>
                <a:ext cx="523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1000</a:t>
                </a:r>
              </a:p>
            </p:txBody>
          </p:sp>
        </p:grpSp>
        <p:sp>
          <p:nvSpPr>
            <p:cNvPr id="7174" name="Text Box 21"/>
            <p:cNvSpPr txBox="1">
              <a:spLocks noChangeArrowheads="1"/>
            </p:cNvSpPr>
            <p:nvPr/>
          </p:nvSpPr>
          <p:spPr bwMode="auto">
            <a:xfrm>
              <a:off x="5121" y="1248"/>
              <a:ext cx="346" cy="327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</a:t>
              </a:r>
            </a:p>
          </p:txBody>
        </p:sp>
        <p:sp>
          <p:nvSpPr>
            <p:cNvPr id="7175" name="Text Box 22"/>
            <p:cNvSpPr txBox="1">
              <a:spLocks noChangeArrowheads="1"/>
            </p:cNvSpPr>
            <p:nvPr/>
          </p:nvSpPr>
          <p:spPr bwMode="auto">
            <a:xfrm>
              <a:off x="5121" y="2764"/>
              <a:ext cx="523" cy="327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181100"/>
            <a:ext cx="8394700" cy="5459413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800" smtClean="0"/>
              <a:t>max</a:t>
            </a:r>
            <a:r>
              <a:rPr lang="zh-CN" altLang="en-US" sz="2800" smtClean="0"/>
              <a:t>和</a:t>
            </a:r>
            <a:r>
              <a:rPr lang="en-US" altLang="zh-CN" sz="2800" smtClean="0"/>
              <a:t>min</a:t>
            </a:r>
            <a:r>
              <a:rPr lang="zh-CN" altLang="en-US" sz="2800" smtClean="0"/>
              <a:t>函数的原型能否设计为 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      </a:t>
            </a:r>
            <a:r>
              <a:rPr lang="en-US" altLang="zh-CN" sz="2800" smtClean="0"/>
              <a:t>int  max(int, int, int)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smtClean="0"/>
              <a:t>      int  min(int, int, int)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smtClean="0"/>
              <a:t>不能！该函数返回了三个形式参数中的最大（最小）值，但并没有指出那个实际参数存储了这个最大（最小）值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smtClean="0"/>
              <a:t>解决方案：用指针传递，返回包含最大（最小）值的地址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1004888" y="465138"/>
            <a:ext cx="7848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int *max(int *a, int *b, int *c)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{ if (*a&gt;*b) 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        if (*a&gt;*c)  return(a);   else return(c);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     else if (*b&gt;*c)   return(b);     else return(c); }</a:t>
            </a:r>
            <a:r>
              <a:rPr lang="en-US" altLang="zh-CN" b="1">
                <a:latin typeface="Courier New" pitchFamily="49" charset="0"/>
                <a:ea typeface="宋体" charset="-122"/>
              </a:rPr>
              <a:t> </a:t>
            </a:r>
            <a:endParaRPr lang="en-US" altLang="zh-CN" b="1">
              <a:latin typeface="Times New Roman" pitchFamily="18" charset="0"/>
              <a:ea typeface="宋体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int *min(int *a, int *b, int *c)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{ if (*a&lt;*b)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        if (*a&lt;*c)  return(a);  else return(c);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     else if (*b&lt;*c) return(b);   else return(c); }</a:t>
            </a:r>
            <a:r>
              <a:rPr lang="en-US" altLang="zh-CN" b="1">
                <a:latin typeface="Courier New" pitchFamily="49" charset="0"/>
                <a:ea typeface="宋体" charset="-122"/>
              </a:rPr>
              <a:t> </a:t>
            </a:r>
            <a:endParaRPr lang="en-US" altLang="zh-CN" b="1">
              <a:latin typeface="Times New Roman" pitchFamily="18" charset="0"/>
              <a:ea typeface="宋体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void swap(int *a, int *b)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{ int c;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  c = *a; *a = *b; *b = c; }</a:t>
            </a:r>
            <a:r>
              <a:rPr lang="en-US" altLang="zh-CN" b="1">
                <a:latin typeface="Courier New" pitchFamily="49" charset="0"/>
                <a:ea typeface="宋体" charset="-122"/>
              </a:rPr>
              <a:t> </a:t>
            </a:r>
            <a:endParaRPr lang="en-US" altLang="zh-CN" b="1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777875" y="963613"/>
            <a:ext cx="7573963" cy="555307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b="1"/>
              <a:t>int main()</a:t>
            </a:r>
          </a:p>
          <a:p>
            <a:pPr>
              <a:lnSpc>
                <a:spcPct val="160000"/>
              </a:lnSpc>
            </a:pPr>
            <a:r>
              <a:rPr lang="en-US" altLang="zh-CN" b="1"/>
              <a:t>{ int x, y, z;</a:t>
            </a:r>
          </a:p>
          <a:p>
            <a:pPr>
              <a:lnSpc>
                <a:spcPct val="160000"/>
              </a:lnSpc>
            </a:pPr>
            <a:r>
              <a:rPr lang="en-US" altLang="zh-CN" b="1"/>
              <a:t>  cin &gt;&gt; x &gt;&gt; y &gt;&gt; z;</a:t>
            </a:r>
          </a:p>
          <a:p>
            <a:pPr>
              <a:lnSpc>
                <a:spcPct val="160000"/>
              </a:lnSpc>
            </a:pPr>
            <a:r>
              <a:rPr lang="en-US" altLang="zh-CN" b="1"/>
              <a:t>  cout &lt;&lt; endl &lt;&lt; x &lt;&lt; y &lt;&lt; z;</a:t>
            </a:r>
          </a:p>
          <a:p>
            <a:pPr>
              <a:lnSpc>
                <a:spcPct val="160000"/>
              </a:lnSpc>
            </a:pPr>
            <a:r>
              <a:rPr lang="en-US" altLang="zh-CN" b="1"/>
              <a:t>  swap(max(&amp;x, &amp;y, &amp;z),  min(&amp;x, &amp;y, &amp;z));</a:t>
            </a:r>
          </a:p>
          <a:p>
            <a:pPr>
              <a:lnSpc>
                <a:spcPct val="160000"/>
              </a:lnSpc>
            </a:pPr>
            <a:r>
              <a:rPr lang="en-US" altLang="zh-CN" b="1"/>
              <a:t>  cout &lt;&lt; endl &lt;&lt; x &lt;&lt; y &lt;&lt; z;</a:t>
            </a:r>
          </a:p>
          <a:p>
            <a:pPr>
              <a:lnSpc>
                <a:spcPct val="160000"/>
              </a:lnSpc>
            </a:pPr>
            <a:r>
              <a:rPr lang="en-US" altLang="zh-CN" b="1"/>
              <a:t>  return 0;</a:t>
            </a:r>
          </a:p>
          <a:p>
            <a:pPr>
              <a:lnSpc>
                <a:spcPct val="160000"/>
              </a:lnSpc>
            </a:pPr>
            <a:r>
              <a:rPr lang="en-US" altLang="zh-CN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指针作为函数参数和返回值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4200" y="1981200"/>
            <a:ext cx="46101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指针作为函数参数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数组名作为函数参数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返回指针的函数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引用和引用传递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返回引用的函数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 rot="-5400000" flipH="1" flipV="1">
            <a:off x="6311900" y="21415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 rot="-5400000" flipH="1" flipV="1">
            <a:off x="6311900" y="27257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 rot="-5400000" flipH="1" flipV="1">
            <a:off x="6311900" y="33480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 rot="-5400000" flipH="1" flipV="1">
            <a:off x="6311900" y="40084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 rot="-5400000" flipH="1" flipV="1">
            <a:off x="6299200" y="46688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引用传递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5811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引用传递是地址传递的另一种更简单明了的实现方法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924050" y="3567113"/>
            <a:ext cx="2811463" cy="131127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引用的概念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函数中的引用</a:t>
            </a: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 rot="-5400000" flipH="1" flipV="1">
            <a:off x="4811713" y="367506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 rot="-5400000" flipH="1" flipV="1">
            <a:off x="4811713" y="441166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7623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0" smtClean="0"/>
              <a:t>C++</a:t>
            </a:r>
            <a:r>
              <a:rPr lang="zh-CN" altLang="en-US" b="0" smtClean="0"/>
              <a:t>中的引用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19238"/>
            <a:ext cx="8077200" cy="50800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2800" smtClean="0">
                <a:latin typeface="楷体_GB2312" pitchFamily="49" charset="-122"/>
              </a:rPr>
              <a:t>引用的定义：给一个变量取一个别名</a:t>
            </a:r>
            <a:r>
              <a:rPr lang="en-US" altLang="zh-CN" sz="2800" smtClean="0">
                <a:latin typeface="楷体_GB2312" pitchFamily="49" charset="-122"/>
              </a:rPr>
              <a:t>,</a:t>
            </a:r>
            <a:r>
              <a:rPr lang="zh-CN" altLang="en-US" sz="2800" smtClean="0">
                <a:latin typeface="楷体_GB2312" pitchFamily="49" charset="-122"/>
              </a:rPr>
              <a:t>使一个内存单元可以通过不同的变量名来访问。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楷体_GB2312" pitchFamily="49" charset="-122"/>
              </a:rPr>
              <a:t>  例：</a:t>
            </a:r>
            <a:r>
              <a:rPr lang="en-US" altLang="zh-CN" sz="2800" smtClean="0">
                <a:latin typeface="楷体_GB2312" pitchFamily="49" charset="-122"/>
              </a:rPr>
              <a:t>int i;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楷体_GB2312" pitchFamily="49" charset="-122"/>
              </a:rPr>
              <a:t>      int &amp;j=i;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楷体_GB2312" pitchFamily="49" charset="-122"/>
              </a:rPr>
              <a:t>    j</a:t>
            </a:r>
            <a:r>
              <a:rPr lang="zh-CN" altLang="en-US" sz="2800" smtClean="0">
                <a:latin typeface="楷体_GB2312" pitchFamily="49" charset="-122"/>
              </a:rPr>
              <a:t>是</a:t>
            </a:r>
            <a:r>
              <a:rPr lang="en-US" altLang="zh-CN" sz="2800" smtClean="0">
                <a:latin typeface="楷体_GB2312" pitchFamily="49" charset="-122"/>
              </a:rPr>
              <a:t>i</a:t>
            </a:r>
            <a:r>
              <a:rPr lang="zh-CN" altLang="en-US" sz="2800" smtClean="0">
                <a:latin typeface="楷体_GB2312" pitchFamily="49" charset="-122"/>
              </a:rPr>
              <a:t>的别名，</a:t>
            </a:r>
            <a:r>
              <a:rPr lang="en-US" altLang="zh-CN" sz="2800" smtClean="0">
                <a:latin typeface="楷体_GB2312" pitchFamily="49" charset="-122"/>
              </a:rPr>
              <a:t>i</a:t>
            </a:r>
            <a:r>
              <a:rPr lang="zh-CN" altLang="en-US" sz="2800" smtClean="0">
                <a:latin typeface="楷体_GB2312" pitchFamily="49" charset="-122"/>
              </a:rPr>
              <a:t>与</a:t>
            </a:r>
            <a:r>
              <a:rPr lang="en-US" altLang="zh-CN" sz="2800" smtClean="0">
                <a:latin typeface="楷体_GB2312" pitchFamily="49" charset="-122"/>
              </a:rPr>
              <a:t>j</a:t>
            </a:r>
            <a:r>
              <a:rPr lang="zh-CN" altLang="en-US" sz="2800" smtClean="0">
                <a:latin typeface="楷体_GB2312" pitchFamily="49" charset="-122"/>
              </a:rPr>
              <a:t>是同一个内存单元。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zh-CN" altLang="en-US" sz="2800" smtClean="0">
              <a:latin typeface="楷体_GB2312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sz="2800" smtClean="0">
                <a:latin typeface="楷体_GB2312" pitchFamily="49" charset="-122"/>
              </a:rPr>
              <a:t>C++</a:t>
            </a:r>
            <a:r>
              <a:rPr lang="zh-CN" altLang="en-US" sz="2800" smtClean="0">
                <a:latin typeface="楷体_GB2312" pitchFamily="49" charset="-122"/>
              </a:rPr>
              <a:t>引入引用的主要目的是将引用作为函数的参数。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6950"/>
            <a:ext cx="8488363" cy="35814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定义引用时必须立即对它初始化，不能定义完成后再赋值。如：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   </a:t>
            </a:r>
            <a:r>
              <a:rPr lang="en-US" altLang="zh-CN" sz="2400" smtClean="0"/>
              <a:t>int i;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 int &amp;j; //</a:t>
            </a:r>
            <a:r>
              <a:rPr lang="zh-CN" altLang="en-US" sz="2400" smtClean="0"/>
              <a:t>错误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   </a:t>
            </a:r>
            <a:r>
              <a:rPr lang="en-US" altLang="zh-CN" sz="2400" smtClean="0"/>
              <a:t>j=i;</a:t>
            </a:r>
          </a:p>
          <a:p>
            <a:pPr eaLnBrk="1" hangingPunct="1"/>
            <a:r>
              <a:rPr lang="zh-CN" altLang="en-US" sz="2400" smtClean="0"/>
              <a:t>为引用提供的初始值可以是一个变量或另一个引用。如：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   </a:t>
            </a:r>
            <a:r>
              <a:rPr lang="en-US" altLang="zh-CN" sz="2400" smtClean="0"/>
              <a:t>int i=5;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 int &amp;j1=i;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 int &amp;j2=j1;</a:t>
            </a:r>
          </a:p>
          <a:p>
            <a:pPr eaLnBrk="1" hangingPunct="1"/>
            <a:r>
              <a:rPr lang="zh-CN" altLang="en-US" sz="2400" smtClean="0"/>
              <a:t>引用不可重新赋值，不可使其作为另一变量的别名。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   </a:t>
            </a:r>
            <a:r>
              <a:rPr lang="en-US" altLang="zh-CN" sz="2400" smtClean="0"/>
              <a:t>int i, k;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 int &amp;j=i;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 j=&amp;k;//</a:t>
            </a:r>
            <a:r>
              <a:rPr lang="zh-CN" altLang="en-US" sz="2400" smtClean="0"/>
              <a:t>错误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-914400" y="16764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991108" name="Rectangle 4"/>
          <p:cNvSpPr>
            <a:spLocks noChangeArrowheads="1"/>
          </p:cNvSpPr>
          <p:nvPr/>
        </p:nvSpPr>
        <p:spPr bwMode="auto">
          <a:xfrm>
            <a:off x="2011363" y="198438"/>
            <a:ext cx="5227637" cy="7620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引用使用的注意事项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引用传递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5811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引用传递是地址传递的另一种更简单明了的实现方法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924050" y="3567113"/>
            <a:ext cx="2811463" cy="131127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引用的概念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函数中的引用</a:t>
            </a: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 rot="-5400000" flipH="1" flipV="1">
            <a:off x="4811713" y="367506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 rot="-5400000" flipH="1" flipV="1">
            <a:off x="4811713" y="441166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引用参数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C++</a:t>
            </a:r>
            <a:r>
              <a:rPr lang="zh-CN" altLang="en-US" smtClean="0"/>
              <a:t>引入引用的主要目的是将引用作为函数的参数。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81000" y="2514600"/>
            <a:ext cx="43434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latin typeface="Times New Roman" pitchFamily="18" charset="0"/>
                <a:ea typeface="宋体" charset="-122"/>
              </a:rPr>
              <a:t>指针参数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void swap(int *m, int *n)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{ int temp;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  temp=*m;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 *m=*n;  *n=temp;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latin typeface="Times New Roman" pitchFamily="18" charset="0"/>
                <a:ea typeface="宋体" charset="-122"/>
              </a:rPr>
              <a:t>调用：</a:t>
            </a:r>
            <a:r>
              <a:rPr lang="en-US" altLang="zh-CN" b="1">
                <a:latin typeface="Times New Roman" pitchFamily="18" charset="0"/>
                <a:ea typeface="宋体" charset="-122"/>
              </a:rPr>
              <a:t>swap(&amp;x, &amp;y)</a:t>
            </a:r>
            <a:endParaRPr lang="en-US" altLang="zh-CN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572000" y="2489200"/>
            <a:ext cx="4343400" cy="368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Times New Roman" pitchFamily="18" charset="0"/>
                <a:ea typeface="宋体" charset="-122"/>
              </a:rPr>
              <a:t>引用参数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void swap(int &amp;m, int &amp;n)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{int temp;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 temp=m;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 m=n; n=temp;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Times New Roman" pitchFamily="18" charset="0"/>
                <a:ea typeface="宋体" charset="-122"/>
              </a:rPr>
              <a:t>调用：</a:t>
            </a:r>
            <a:r>
              <a:rPr lang="en-US" altLang="zh-CN" b="1">
                <a:latin typeface="Times New Roman" pitchFamily="18" charset="0"/>
                <a:ea typeface="宋体" charset="-122"/>
              </a:rPr>
              <a:t>swap( x, y)</a:t>
            </a:r>
            <a:endParaRPr lang="en-US" altLang="zh-CN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33400" y="6172200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仿宋_GB2312" pitchFamily="49" charset="-122"/>
              </a:rPr>
              <a:t>注意：实参必须是变量，而不能是一个表达式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39825"/>
            <a:ext cx="8053388" cy="57181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调用</a:t>
            </a:r>
            <a:r>
              <a:rPr lang="en-US" altLang="zh-CN" smtClean="0"/>
              <a:t>swap(x,y)</a:t>
            </a:r>
            <a:r>
              <a:rPr lang="zh-CN" altLang="en-US" smtClean="0"/>
              <a:t>时，相当于发生了变量定义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     </a:t>
            </a:r>
            <a:r>
              <a:rPr lang="en-US" altLang="zh-CN" smtClean="0"/>
              <a:t>int &amp;m = x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mtClean="0"/>
              <a:t>     int &amp;n = y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即，形式参数</a:t>
            </a:r>
            <a:r>
              <a:rPr lang="en-US" altLang="zh-CN" smtClean="0"/>
              <a:t>m</a:t>
            </a:r>
            <a:r>
              <a:rPr lang="zh-CN" altLang="en-US" smtClean="0"/>
              <a:t>和实际参数</a:t>
            </a:r>
            <a:r>
              <a:rPr lang="en-US" altLang="zh-CN" smtClean="0"/>
              <a:t>x</a:t>
            </a:r>
            <a:r>
              <a:rPr lang="zh-CN" altLang="en-US" smtClean="0"/>
              <a:t>共享一块空间，形式参数</a:t>
            </a:r>
            <a:r>
              <a:rPr lang="en-US" altLang="zh-CN" smtClean="0"/>
              <a:t>n</a:t>
            </a:r>
            <a:r>
              <a:rPr lang="zh-CN" altLang="en-US" smtClean="0"/>
              <a:t>和实际参数</a:t>
            </a:r>
            <a:r>
              <a:rPr lang="en-US" altLang="zh-CN" smtClean="0"/>
              <a:t>y</a:t>
            </a:r>
            <a:r>
              <a:rPr lang="zh-CN" altLang="en-US" smtClean="0"/>
              <a:t>共享一块空间。在</a:t>
            </a:r>
            <a:r>
              <a:rPr lang="en-US" altLang="zh-CN" smtClean="0"/>
              <a:t>swap</a:t>
            </a:r>
            <a:r>
              <a:rPr lang="zh-CN" altLang="en-US" smtClean="0"/>
              <a:t>函数中交换了</a:t>
            </a:r>
            <a:r>
              <a:rPr lang="en-US" altLang="zh-CN" smtClean="0"/>
              <a:t>m</a:t>
            </a:r>
            <a:r>
              <a:rPr lang="zh-CN" altLang="en-US" smtClean="0"/>
              <a:t>和</a:t>
            </a:r>
            <a:r>
              <a:rPr lang="en-US" altLang="zh-CN" smtClean="0"/>
              <a:t>n</a:t>
            </a:r>
            <a:r>
              <a:rPr lang="zh-CN" altLang="en-US" smtClean="0"/>
              <a:t>的值，就相当于交换了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的值。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52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定义指针变量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8275"/>
            <a:ext cx="8283575" cy="5141913"/>
          </a:xfrm>
        </p:spPr>
        <p:txBody>
          <a:bodyPr/>
          <a:lstStyle/>
          <a:p>
            <a:pPr marL="349250" indent="-349250" eaLnBrk="1" hangingPunct="1">
              <a:lnSpc>
                <a:spcPct val="115000"/>
              </a:lnSpc>
            </a:pPr>
            <a:r>
              <a:rPr lang="zh-CN" altLang="en-US" sz="2800" smtClean="0">
                <a:latin typeface="楷体_GB2312" pitchFamily="49" charset="-122"/>
              </a:rPr>
              <a:t>定义指针变量要告诉编译器该变量中存放的是一个地址。</a:t>
            </a:r>
          </a:p>
          <a:p>
            <a:pPr marL="349250" indent="-349250" eaLnBrk="1" hangingPunct="1">
              <a:lnSpc>
                <a:spcPct val="115000"/>
              </a:lnSpc>
            </a:pPr>
            <a:r>
              <a:rPr lang="zh-CN" altLang="en-US" sz="2800" smtClean="0">
                <a:latin typeface="楷体_GB2312" pitchFamily="49" charset="-122"/>
              </a:rPr>
              <a:t>指针变量的主要用途是提供间接访问，因此也需要知道指针指向的单元的数据类型</a:t>
            </a:r>
          </a:p>
          <a:p>
            <a:pPr marL="349250" indent="-349250" eaLnBrk="1" hangingPunct="1">
              <a:lnSpc>
                <a:spcPct val="115000"/>
              </a:lnSpc>
            </a:pPr>
            <a:r>
              <a:rPr lang="zh-CN" altLang="en-US" sz="2800" smtClean="0">
                <a:latin typeface="楷体_GB2312" pitchFamily="49" charset="-122"/>
              </a:rPr>
              <a:t>指针变量的定义</a:t>
            </a:r>
          </a:p>
          <a:p>
            <a:pPr marL="349250" indent="-34925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楷体_GB2312" pitchFamily="49" charset="-122"/>
              </a:rPr>
              <a:t>  类型标识符   </a:t>
            </a:r>
            <a:r>
              <a:rPr lang="zh-CN" altLang="en-US" sz="2800" smtClean="0">
                <a:latin typeface="Arial" charset="0"/>
              </a:rPr>
              <a:t>*</a:t>
            </a:r>
            <a:r>
              <a:rPr lang="zh-CN" altLang="en-US" sz="2800" smtClean="0">
                <a:latin typeface="楷体_GB2312" pitchFamily="49" charset="-122"/>
              </a:rPr>
              <a:t>指针变量；</a:t>
            </a:r>
          </a:p>
          <a:p>
            <a:pPr marL="349250" indent="-34925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楷体_GB2312" pitchFamily="49" charset="-122"/>
              </a:rPr>
              <a:t>  如：</a:t>
            </a:r>
            <a:r>
              <a:rPr lang="en-US" altLang="zh-CN" sz="2800" smtClean="0">
                <a:latin typeface="楷体_GB2312" pitchFamily="49" charset="-122"/>
              </a:rPr>
              <a:t>int  </a:t>
            </a:r>
            <a:r>
              <a:rPr lang="en-US" altLang="zh-CN" sz="2800" smtClean="0">
                <a:latin typeface="Arial" charset="0"/>
              </a:rPr>
              <a:t>*</a:t>
            </a:r>
            <a:r>
              <a:rPr lang="en-US" altLang="zh-CN" sz="2800" smtClean="0">
                <a:latin typeface="楷体_GB2312" pitchFamily="49" charset="-122"/>
              </a:rPr>
              <a:t>intp;</a:t>
            </a:r>
          </a:p>
          <a:p>
            <a:pPr marL="349250" indent="-34925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楷体_GB2312" pitchFamily="49" charset="-122"/>
              </a:rPr>
              <a:t>      double </a:t>
            </a:r>
            <a:r>
              <a:rPr lang="en-US" altLang="zh-CN" sz="2800" smtClean="0">
                <a:latin typeface="Arial" charset="0"/>
              </a:rPr>
              <a:t>*</a:t>
            </a:r>
            <a:r>
              <a:rPr lang="en-US" altLang="zh-CN" sz="2800" smtClean="0">
                <a:latin typeface="楷体_GB2312" pitchFamily="49" charset="-122"/>
              </a:rPr>
              <a:t>doublep;</a:t>
            </a:r>
          </a:p>
          <a:p>
            <a:pPr marL="349250" indent="-34925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楷体_GB2312" pitchFamily="49" charset="-122"/>
              </a:rPr>
              <a:t>      int *p, x, *q;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smtClean="0">
                <a:ea typeface="宋体" pitchFamily="2" charset="-122"/>
              </a:rPr>
              <a:t>验证引用传递</a:t>
            </a:r>
            <a:endParaRPr lang="zh-CN" altLang="en-US" sz="3600" smtClean="0">
              <a:ea typeface="宋体" pitchFamily="2" charset="-122"/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04800" y="1339850"/>
            <a:ext cx="4800600" cy="5632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void f(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&amp; r)</a:t>
            </a:r>
          </a:p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{ 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cout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&lt;&lt;  “r=“ &lt;&lt; r &lt;&lt;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endl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cout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&lt;&lt;  “&amp;r=“ &lt;&lt; &amp;r &lt;&lt;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endl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  r= 5;</a:t>
            </a:r>
          </a:p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cout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&lt;&lt;  “r=“ &lt;&lt; r &lt;&lt;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endl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}</a:t>
            </a:r>
          </a:p>
          <a:p>
            <a:endParaRPr lang="en-US" altLang="zh-CN" sz="2400" b="1" dirty="0">
              <a:latin typeface="Times New Roman" pitchFamily="18" charset="0"/>
              <a:ea typeface="仿宋_GB2312" pitchFamily="49" charset="-122"/>
            </a:endParaRPr>
          </a:p>
          <a:p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main( )</a:t>
            </a:r>
          </a:p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{ 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x=47;</a:t>
            </a:r>
          </a:p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cout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&lt;&lt;  “x=“ &lt;&lt; x &lt;&lt;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endl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cout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&lt;&lt;  “&amp;x=“ &lt;&lt; &amp;x &lt;&lt;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endl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  f(x);</a:t>
            </a:r>
          </a:p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cout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&lt;&lt;  “x=“ &lt;&lt; x &lt;&lt;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endl</a:t>
            </a:r>
            <a:r>
              <a:rPr lang="en-US" altLang="zh-CN" sz="2400" b="1" dirty="0" smtClean="0"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r>
              <a:rPr lang="en-US" altLang="zh-CN" sz="2400" b="1" dirty="0" smtClean="0">
                <a:latin typeface="Times New Roman" pitchFamily="18" charset="0"/>
                <a:ea typeface="仿宋_GB2312" pitchFamily="49" charset="-122"/>
              </a:rPr>
              <a:t>   return 0;</a:t>
            </a:r>
            <a:endParaRPr lang="en-US" altLang="zh-CN" sz="2400" b="1" dirty="0">
              <a:latin typeface="Times New Roman" pitchFamily="18" charset="0"/>
              <a:ea typeface="仿宋_GB2312" pitchFamily="49" charset="-122"/>
            </a:endParaRPr>
          </a:p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}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5791200" y="1428750"/>
            <a:ext cx="251460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ea typeface="仿宋_GB2312" pitchFamily="49" charset="-122"/>
              </a:rPr>
              <a:t>执行结果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x = 47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&amp;x = 0065FE00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r = 47 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&amp;r = 0065FE00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r=5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  <a:ea typeface="仿宋_GB2312" pitchFamily="49" charset="-122"/>
              </a:rPr>
              <a:t>x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参数的引用传递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981200"/>
            <a:ext cx="846455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在</a:t>
            </a:r>
            <a:r>
              <a:rPr lang="en-US" altLang="zh-CN" smtClean="0"/>
              <a:t>C++</a:t>
            </a:r>
            <a:r>
              <a:rPr lang="zh-CN" altLang="en-US" smtClean="0"/>
              <a:t>中，函数参数一般都采用引用传递。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利用引用传递的好处是减少函数调用时的开销。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如果在函数内不许改变参数的值，则参数用</a:t>
            </a:r>
            <a:r>
              <a:rPr lang="en-US" altLang="zh-CN" smtClean="0"/>
              <a:t>const</a:t>
            </a:r>
            <a:r>
              <a:rPr lang="zh-CN" altLang="en-US" smtClean="0"/>
              <a:t>限定。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对非</a:t>
            </a:r>
            <a:r>
              <a:rPr lang="en-US" altLang="zh-CN" smtClean="0"/>
              <a:t>const</a:t>
            </a:r>
            <a:r>
              <a:rPr lang="zh-CN" altLang="en-US" smtClean="0"/>
              <a:t>的参数，实际参数不能是常量或临时量。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指针作为函数参数和返回值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4200" y="1981200"/>
            <a:ext cx="46101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指针作为函数参数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数组名作为函数参数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返回指针的函数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引用和引用传递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返回引用的函数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 rot="-5400000" flipH="1" flipV="1">
            <a:off x="6311900" y="21415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 rot="-5400000" flipH="1" flipV="1">
            <a:off x="6311900" y="27257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AutoShape 6"/>
          <p:cNvSpPr>
            <a:spLocks noChangeArrowheads="1"/>
          </p:cNvSpPr>
          <p:nvPr/>
        </p:nvSpPr>
        <p:spPr bwMode="auto">
          <a:xfrm rot="-5400000" flipH="1" flipV="1">
            <a:off x="6311900" y="33480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AutoShape 7"/>
          <p:cNvSpPr>
            <a:spLocks noChangeArrowheads="1"/>
          </p:cNvSpPr>
          <p:nvPr/>
        </p:nvSpPr>
        <p:spPr bwMode="auto">
          <a:xfrm rot="-5400000" flipH="1" flipV="1">
            <a:off x="6311900" y="40084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8" name="AutoShape 8"/>
          <p:cNvSpPr>
            <a:spLocks noChangeArrowheads="1"/>
          </p:cNvSpPr>
          <p:nvPr/>
        </p:nvSpPr>
        <p:spPr bwMode="auto">
          <a:xfrm rot="-5400000" flipH="1" flipV="1">
            <a:off x="6299200" y="46688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返回引用的函数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86013"/>
            <a:ext cx="8351838" cy="4311650"/>
          </a:xfrm>
        </p:spPr>
        <p:txBody>
          <a:bodyPr/>
          <a:lstStyle/>
          <a:p>
            <a:pPr eaLnBrk="1" hangingPunct="1">
              <a:lnSpc>
                <a:spcPct val="145000"/>
              </a:lnSpc>
            </a:pPr>
            <a:r>
              <a:rPr lang="zh-CN" altLang="en-US" smtClean="0"/>
              <a:t>函数的返回值可以是一个引用。它表示函数的返回值是函数内某一个变量的引用。在</a:t>
            </a:r>
            <a:r>
              <a:rPr lang="en-US" altLang="zh-CN" smtClean="0"/>
              <a:t>vc</a:t>
            </a:r>
            <a:r>
              <a:rPr lang="zh-CN" altLang="en-US" smtClean="0"/>
              <a:t>中，不能返回函数内局部变量的引用。</a:t>
            </a:r>
          </a:p>
          <a:p>
            <a:pPr eaLnBrk="1" hangingPunct="1">
              <a:lnSpc>
                <a:spcPct val="145000"/>
              </a:lnSpc>
            </a:pPr>
            <a:r>
              <a:rPr lang="zh-CN" altLang="en-US" smtClean="0"/>
              <a:t>如：找出变量</a:t>
            </a:r>
            <a:r>
              <a:rPr lang="en-US" altLang="zh-CN" smtClean="0"/>
              <a:t>a, b, c</a:t>
            </a:r>
            <a:r>
              <a:rPr lang="zh-CN" altLang="en-US" smtClean="0"/>
              <a:t>中的最大值和最小值，并交换两个变量的值</a:t>
            </a:r>
            <a:r>
              <a:rPr lang="zh-CN" altLang="es-ES" smtClean="0"/>
              <a:t> 的函数也可以用引用返回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1117600" y="676275"/>
            <a:ext cx="7772400" cy="578802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/>
              <a:t>int &amp;max(int &amp;a, int &amp;b, int &amp;c)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{ if (a &gt; b) 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   if (a &gt; c)  return(a);   else return(c);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  else if (b &gt; c)   return(b);  else return(c); }</a:t>
            </a:r>
          </a:p>
          <a:p>
            <a:pPr>
              <a:lnSpc>
                <a:spcPct val="120000"/>
              </a:lnSpc>
            </a:pPr>
            <a:endParaRPr lang="en-US" altLang="zh-CN" sz="2400" b="1"/>
          </a:p>
          <a:p>
            <a:pPr>
              <a:lnSpc>
                <a:spcPct val="120000"/>
              </a:lnSpc>
            </a:pPr>
            <a:r>
              <a:rPr lang="en-US" altLang="zh-CN" sz="2400" b="1"/>
              <a:t>int &amp;min(int &amp;a, int &amp;b, int &amp;c)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{ if (a &lt; b)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   if (a &lt; c)  return(a);  else return(c);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  else if (b &lt; c) return(b);   else return(c); }</a:t>
            </a:r>
          </a:p>
          <a:p>
            <a:pPr>
              <a:lnSpc>
                <a:spcPct val="120000"/>
              </a:lnSpc>
            </a:pPr>
            <a:endParaRPr lang="en-US" altLang="zh-CN" sz="2400" b="1"/>
          </a:p>
          <a:p>
            <a:pPr>
              <a:lnSpc>
                <a:spcPct val="120000"/>
              </a:lnSpc>
            </a:pPr>
            <a:r>
              <a:rPr lang="en-US" altLang="zh-CN" sz="2400" b="1"/>
              <a:t>void swap(int &amp;a, int &amp;b)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{ int c;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c = a; a = b; b = c;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smtClean="0"/>
              <a:t>返回引</a:t>
            </a:r>
            <a:r>
              <a:rPr lang="zh-CN" altLang="en-US" smtClean="0"/>
              <a:t>用的函数的主要用途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74038" cy="45847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z="2800" dirty="0" smtClean="0"/>
              <a:t>将函数用于赋值运算符的左边，即作为左值。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a[] = {1, 3, 5, 7, 9};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&amp;index(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);    //</a:t>
            </a:r>
            <a:r>
              <a:rPr lang="zh-CN" altLang="en-US" sz="2800" dirty="0" smtClean="0"/>
              <a:t>声明返回引用的函数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{ index(2) = 25;     //</a:t>
            </a:r>
            <a:r>
              <a:rPr lang="zh-CN" altLang="en-US" sz="2800" dirty="0" smtClean="0"/>
              <a:t>将</a:t>
            </a:r>
            <a:r>
              <a:rPr lang="en-US" altLang="zh-CN" sz="2800" dirty="0" smtClean="0"/>
              <a:t>a[2]</a:t>
            </a:r>
            <a:r>
              <a:rPr lang="zh-CN" altLang="en-US" sz="2800" dirty="0" smtClean="0"/>
              <a:t>重新赋值为</a:t>
            </a:r>
            <a:r>
              <a:rPr lang="en-US" altLang="zh-CN" sz="2800" dirty="0" smtClean="0"/>
              <a:t>25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index(2); return 0;}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&amp;index(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j)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{ return a[j]; }     //</a:t>
            </a:r>
            <a:r>
              <a:rPr lang="zh-CN" altLang="en-US" sz="2800" dirty="0" smtClean="0"/>
              <a:t>函数是</a:t>
            </a:r>
            <a:r>
              <a:rPr lang="en-US" altLang="zh-CN" sz="2800" dirty="0" smtClean="0"/>
              <a:t>a[j]</a:t>
            </a:r>
            <a:r>
              <a:rPr lang="zh-CN" altLang="en-US" sz="2800" dirty="0" smtClean="0"/>
              <a:t>的一个引用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  间接访问</a:t>
            </a:r>
            <a:r>
              <a:rPr lang="en-US" altLang="zh-CN" smtClean="0">
                <a:latin typeface="Times New Roman"/>
              </a:rPr>
              <a:t>—</a:t>
            </a:r>
            <a:r>
              <a:rPr lang="zh-CN" altLang="en-US" smtClean="0"/>
              <a:t>指针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0513" y="1752600"/>
            <a:ext cx="4637087" cy="48641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指针的概念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指针运算与数组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指针作为函数参数和返回值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动态内存分配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字符串再讨论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指针数组与多级指针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指向多维数组的指针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指向函数的指针</a:t>
            </a:r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 rot="-5400000" flipH="1" flipV="1">
            <a:off x="6273800" y="18748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AutoShape 5"/>
          <p:cNvSpPr>
            <a:spLocks noChangeArrowheads="1"/>
          </p:cNvSpPr>
          <p:nvPr/>
        </p:nvSpPr>
        <p:spPr bwMode="auto">
          <a:xfrm rot="-5400000" flipH="1" flipV="1">
            <a:off x="6273800" y="24082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 rot="-5400000" flipH="1" flipV="1">
            <a:off x="6273800" y="29416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 rot="-5400000" flipH="1" flipV="1">
            <a:off x="6273800" y="34623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4" name="AutoShape 8"/>
          <p:cNvSpPr>
            <a:spLocks noChangeArrowheads="1"/>
          </p:cNvSpPr>
          <p:nvPr/>
        </p:nvSpPr>
        <p:spPr bwMode="auto">
          <a:xfrm rot="-5400000" flipH="1" flipV="1">
            <a:off x="6273800" y="4059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5" name="AutoShape 9"/>
          <p:cNvSpPr>
            <a:spLocks noChangeArrowheads="1"/>
          </p:cNvSpPr>
          <p:nvPr/>
        </p:nvSpPr>
        <p:spPr bwMode="auto">
          <a:xfrm rot="-5400000" flipH="1" flipV="1">
            <a:off x="6273800" y="45926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6" name="AutoShape 10"/>
          <p:cNvSpPr>
            <a:spLocks noChangeArrowheads="1"/>
          </p:cNvSpPr>
          <p:nvPr/>
        </p:nvSpPr>
        <p:spPr bwMode="auto">
          <a:xfrm rot="-5400000" flipH="1" flipV="1">
            <a:off x="6273800" y="5710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7" name="AutoShape 11"/>
          <p:cNvSpPr>
            <a:spLocks noChangeArrowheads="1"/>
          </p:cNvSpPr>
          <p:nvPr/>
        </p:nvSpPr>
        <p:spPr bwMode="auto">
          <a:xfrm rot="-5400000" flipH="1" flipV="1">
            <a:off x="6261100" y="51895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651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动态分配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8150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楷体_GB2312" pitchFamily="49" charset="-122"/>
              </a:rPr>
              <a:t>在</a:t>
            </a:r>
            <a:r>
              <a:rPr lang="en-US" altLang="zh-CN" sz="2800" smtClean="0">
                <a:latin typeface="楷体_GB2312" pitchFamily="49" charset="-122"/>
              </a:rPr>
              <a:t>C++</a:t>
            </a:r>
            <a:r>
              <a:rPr lang="zh-CN" altLang="en-US" sz="2800" smtClean="0">
                <a:latin typeface="楷体_GB2312" pitchFamily="49" charset="-122"/>
              </a:rPr>
              <a:t>语言中，每个程序需要用到几个变量，在写程序前就应该知道。每个数组有几个元素也必须在写程序时就决定。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楷体_GB2312" pitchFamily="49" charset="-122"/>
              </a:rPr>
              <a:t>有时我们并不知道我们需要多大的数组元素直到程序开始运行。因此希望能在程序中根据某一个当前运行值来决定数组的大小。如设计一个打印魔阵的程序，我们希望先输入魔阵的阶数，然后根据阶数定义一个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动态分配方法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这些问题的解决方案就是内存的动态分配。我们定义一个指针，并让它指向一个合适的内存。如：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</a:rPr>
              <a:t>    </a:t>
            </a:r>
            <a:r>
              <a:rPr lang="en-US" altLang="zh-CN" smtClean="0">
                <a:latin typeface="楷体_GB2312" pitchFamily="49" charset="-122"/>
              </a:rPr>
              <a:t>int *scores;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mtClean="0">
                <a:latin typeface="楷体_GB2312" pitchFamily="49" charset="-122"/>
              </a:rPr>
              <a:t>    scores = </a:t>
            </a:r>
            <a:r>
              <a:rPr lang="zh-CN" altLang="en-US" smtClean="0">
                <a:latin typeface="楷体_GB2312" pitchFamily="49" charset="-122"/>
              </a:rPr>
              <a:t>内存的起始地址；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动态内存分配与回收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447800"/>
            <a:ext cx="8763000" cy="5207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smtClean="0">
                <a:latin typeface="仿宋_GB2312" pitchFamily="49" charset="-122"/>
              </a:rPr>
              <a:t>用</a:t>
            </a:r>
            <a:r>
              <a:rPr lang="en-US" altLang="zh-CN" sz="2800" smtClean="0">
                <a:latin typeface="仿宋_GB2312" pitchFamily="49" charset="-122"/>
              </a:rPr>
              <a:t>C</a:t>
            </a:r>
            <a:r>
              <a:rPr lang="zh-CN" altLang="en-US" sz="2800" smtClean="0">
                <a:latin typeface="仿宋_GB2312" pitchFamily="49" charset="-122"/>
              </a:rPr>
              <a:t>语言编程，动态分配是通过系统函数</a:t>
            </a:r>
            <a:r>
              <a:rPr lang="en-US" altLang="zh-CN" sz="2800" smtClean="0">
                <a:latin typeface="仿宋_GB2312" pitchFamily="49" charset="-122"/>
              </a:rPr>
              <a:t>malloc(),free()</a:t>
            </a:r>
            <a:r>
              <a:rPr lang="zh-CN" altLang="en-US" sz="2800" smtClean="0">
                <a:latin typeface="仿宋_GB2312" pitchFamily="49" charset="-122"/>
              </a:rPr>
              <a:t>和运算符</a:t>
            </a:r>
            <a:r>
              <a:rPr lang="en-US" altLang="zh-CN" sz="2800" smtClean="0">
                <a:latin typeface="仿宋_GB2312" pitchFamily="49" charset="-122"/>
              </a:rPr>
              <a:t>sizeof</a:t>
            </a:r>
            <a:r>
              <a:rPr lang="zh-CN" altLang="en-US" sz="2800" smtClean="0">
                <a:latin typeface="仿宋_GB2312" pitchFamily="49" charset="-122"/>
              </a:rPr>
              <a:t>来实现动态分配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smtClean="0">
                <a:latin typeface="仿宋_GB2312" pitchFamily="49" charset="-122"/>
              </a:rPr>
              <a:t>C++</a:t>
            </a:r>
            <a:r>
              <a:rPr lang="zh-CN" altLang="en-US" sz="2800" smtClean="0">
                <a:latin typeface="仿宋_GB2312" pitchFamily="49" charset="-122"/>
              </a:rPr>
              <a:t>中由</a:t>
            </a:r>
            <a:r>
              <a:rPr lang="en-US" altLang="zh-CN" sz="2800" smtClean="0">
                <a:latin typeface="仿宋_GB2312" pitchFamily="49" charset="-122"/>
              </a:rPr>
              <a:t>new </a:t>
            </a:r>
            <a:r>
              <a:rPr lang="zh-CN" altLang="en-US" sz="2800" smtClean="0">
                <a:latin typeface="仿宋_GB2312" pitchFamily="49" charset="-122"/>
              </a:rPr>
              <a:t>和 </a:t>
            </a:r>
            <a:r>
              <a:rPr lang="en-US" altLang="zh-CN" sz="2800" smtClean="0">
                <a:latin typeface="仿宋_GB2312" pitchFamily="49" charset="-122"/>
              </a:rPr>
              <a:t>delete</a:t>
            </a:r>
            <a:r>
              <a:rPr lang="zh-CN" altLang="en-US" sz="2800" smtClean="0">
                <a:latin typeface="仿宋_GB2312" pitchFamily="49" charset="-122"/>
              </a:rPr>
              <a:t>两个运算符替代</a:t>
            </a:r>
            <a:br>
              <a:rPr lang="zh-CN" altLang="en-US" sz="2800" smtClean="0">
                <a:latin typeface="仿宋_GB2312" pitchFamily="49" charset="-122"/>
              </a:rPr>
            </a:br>
            <a:r>
              <a:rPr lang="en-US" altLang="zh-CN" sz="2800" smtClean="0">
                <a:latin typeface="仿宋_GB2312" pitchFamily="49" charset="-122"/>
              </a:rPr>
              <a:t>- </a:t>
            </a:r>
            <a:r>
              <a:rPr lang="zh-CN" altLang="en-US" sz="2800" smtClean="0">
                <a:latin typeface="仿宋_GB2312" pitchFamily="49" charset="-122"/>
              </a:rPr>
              <a:t>运算符</a:t>
            </a:r>
            <a:r>
              <a:rPr lang="en-US" altLang="zh-CN" sz="2800" smtClean="0">
                <a:latin typeface="仿宋_GB2312" pitchFamily="49" charset="-122"/>
              </a:rPr>
              <a:t>new</a:t>
            </a:r>
            <a:r>
              <a:rPr lang="zh-CN" altLang="en-US" sz="2800" smtClean="0">
                <a:latin typeface="仿宋_GB2312" pitchFamily="49" charset="-122"/>
              </a:rPr>
              <a:t>用于进行内存分配：</a:t>
            </a:r>
            <a:br>
              <a:rPr lang="zh-CN" altLang="en-US" sz="2800" smtClean="0">
                <a:latin typeface="仿宋_GB2312" pitchFamily="49" charset="-122"/>
              </a:rPr>
            </a:br>
            <a:r>
              <a:rPr lang="zh-CN" altLang="en-US" sz="2800" smtClean="0">
                <a:latin typeface="仿宋_GB2312" pitchFamily="49" charset="-122"/>
              </a:rPr>
              <a:t>  申请动态变量：</a:t>
            </a:r>
            <a:r>
              <a:rPr lang="en-US" altLang="zh-CN" sz="2800" smtClean="0">
                <a:latin typeface="仿宋_GB2312" pitchFamily="49" charset="-122"/>
              </a:rPr>
              <a:t>p = new type;</a:t>
            </a:r>
            <a:br>
              <a:rPr lang="en-US" altLang="zh-CN" sz="2800" smtClean="0">
                <a:latin typeface="仿宋_GB2312" pitchFamily="49" charset="-122"/>
              </a:rPr>
            </a:br>
            <a:r>
              <a:rPr lang="en-US" altLang="zh-CN" sz="2800" smtClean="0">
                <a:latin typeface="仿宋_GB2312" pitchFamily="49" charset="-122"/>
              </a:rPr>
              <a:t>  </a:t>
            </a:r>
            <a:r>
              <a:rPr lang="zh-CN" altLang="en-US" sz="2800" smtClean="0">
                <a:latin typeface="仿宋_GB2312" pitchFamily="49" charset="-122"/>
              </a:rPr>
              <a:t>申请动态数组：</a:t>
            </a:r>
            <a:r>
              <a:rPr lang="en-US" altLang="zh-CN" sz="2800" smtClean="0">
                <a:latin typeface="仿宋_GB2312" pitchFamily="49" charset="-122"/>
              </a:rPr>
              <a:t>p = new type[size];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仿宋_GB2312" pitchFamily="49" charset="-122"/>
              </a:rPr>
              <a:t>     </a:t>
            </a:r>
            <a:r>
              <a:rPr lang="zh-CN" altLang="en-US" sz="2800" smtClean="0">
                <a:latin typeface="仿宋_GB2312" pitchFamily="49" charset="-122"/>
              </a:rPr>
              <a:t>申请动态变量并初始化：</a:t>
            </a:r>
            <a:r>
              <a:rPr lang="en-US" altLang="zh-CN" sz="2800" smtClean="0">
                <a:latin typeface="仿宋_GB2312" pitchFamily="49" charset="-122"/>
              </a:rPr>
              <a:t>p = new type(</a:t>
            </a:r>
            <a:r>
              <a:rPr lang="zh-CN" altLang="en-US" sz="2800" smtClean="0">
                <a:latin typeface="仿宋_GB2312" pitchFamily="49" charset="-122"/>
              </a:rPr>
              <a:t>初值</a:t>
            </a:r>
            <a:r>
              <a:rPr lang="en-US" altLang="zh-CN" sz="2800" smtClean="0">
                <a:latin typeface="仿宋_GB2312" pitchFamily="49" charset="-122"/>
              </a:rPr>
              <a:t>)</a:t>
            </a:r>
            <a:r>
              <a:rPr lang="zh-CN" altLang="en-US" sz="2800" smtClean="0">
                <a:latin typeface="仿宋_GB2312" pitchFamily="49" charset="-122"/>
              </a:rPr>
              <a:t>；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仿宋_GB2312" pitchFamily="49" charset="-122"/>
              </a:rPr>
              <a:t>  </a:t>
            </a:r>
            <a:r>
              <a:rPr lang="en-US" altLang="zh-CN" sz="2800" smtClean="0">
                <a:latin typeface="仿宋_GB2312" pitchFamily="49" charset="-122"/>
              </a:rPr>
              <a:t>- </a:t>
            </a:r>
            <a:r>
              <a:rPr lang="zh-CN" altLang="en-US" sz="2800" smtClean="0">
                <a:latin typeface="仿宋_GB2312" pitchFamily="49" charset="-122"/>
              </a:rPr>
              <a:t>运算符</a:t>
            </a:r>
            <a:r>
              <a:rPr lang="en-US" altLang="zh-CN" sz="2800" smtClean="0">
                <a:latin typeface="仿宋_GB2312" pitchFamily="49" charset="-122"/>
              </a:rPr>
              <a:t>delete </a:t>
            </a:r>
            <a:r>
              <a:rPr lang="zh-CN" altLang="en-US" sz="2800" smtClean="0">
                <a:latin typeface="仿宋_GB2312" pitchFamily="49" charset="-122"/>
              </a:rPr>
              <a:t>释放 </a:t>
            </a:r>
            <a:r>
              <a:rPr lang="en-US" altLang="zh-CN" sz="2800" smtClean="0">
                <a:latin typeface="仿宋_GB2312" pitchFamily="49" charset="-122"/>
              </a:rPr>
              <a:t>new</a:t>
            </a:r>
            <a:r>
              <a:rPr lang="zh-CN" altLang="en-US" sz="2800" smtClean="0">
                <a:latin typeface="仿宋_GB2312" pitchFamily="49" charset="-122"/>
              </a:rPr>
              <a:t>分配的内存：</a:t>
            </a:r>
            <a:br>
              <a:rPr lang="zh-CN" altLang="en-US" sz="2800" smtClean="0">
                <a:latin typeface="仿宋_GB2312" pitchFamily="49" charset="-122"/>
              </a:rPr>
            </a:br>
            <a:r>
              <a:rPr lang="zh-CN" altLang="en-US" sz="2800" smtClean="0">
                <a:latin typeface="仿宋_GB2312" pitchFamily="49" charset="-122"/>
              </a:rPr>
              <a:t>  释放动态变量：</a:t>
            </a:r>
            <a:r>
              <a:rPr lang="en-US" altLang="zh-CN" sz="2800" smtClean="0">
                <a:latin typeface="仿宋_GB2312" pitchFamily="49" charset="-122"/>
              </a:rPr>
              <a:t>delete p;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仿宋_GB2312" pitchFamily="49" charset="-122"/>
              </a:rPr>
              <a:t>     </a:t>
            </a:r>
            <a:r>
              <a:rPr lang="zh-CN" altLang="en-US" sz="2800" smtClean="0">
                <a:latin typeface="仿宋_GB2312" pitchFamily="49" charset="-122"/>
              </a:rPr>
              <a:t>释放动态数组：</a:t>
            </a:r>
            <a:r>
              <a:rPr lang="en-US" altLang="zh-CN" sz="2800" smtClean="0">
                <a:latin typeface="仿宋_GB2312" pitchFamily="49" charset="-122"/>
              </a:rPr>
              <a:t>delete [] p;</a:t>
            </a:r>
            <a:r>
              <a:rPr lang="en-US" altLang="zh-CN" sz="2000" smtClean="0">
                <a:latin typeface="仿宋_GB2312" pitchFamily="49" charset="-122"/>
              </a:rPr>
              <a:t>(</a:t>
            </a:r>
            <a:r>
              <a:rPr lang="zh-CN" altLang="en-US" sz="2000" smtClean="0">
                <a:latin typeface="仿宋_GB2312" pitchFamily="49" charset="-122"/>
              </a:rPr>
              <a:t>字符数组可以不加方括号</a:t>
            </a:r>
            <a:r>
              <a:rPr lang="en-US" altLang="zh-CN" sz="2000" smtClean="0">
                <a:latin typeface="仿宋_GB2312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5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指针变量的操作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484313"/>
            <a:ext cx="8799513" cy="5157787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z="2800" smtClean="0">
                <a:latin typeface="楷体_GB2312" pitchFamily="49" charset="-122"/>
              </a:rPr>
              <a:t>如何让指针指向某一变量？因为我们不知道系统分配给变量的真正地址是什么。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400" smtClean="0">
                <a:latin typeface="楷体_GB2312" pitchFamily="49" charset="-122"/>
              </a:rPr>
              <a:t>用地址运算符 </a:t>
            </a:r>
            <a:r>
              <a:rPr lang="zh-CN" altLang="en-US" sz="2400" smtClean="0"/>
              <a:t>“</a:t>
            </a:r>
            <a:r>
              <a:rPr lang="en-US" altLang="zh-CN" sz="2400" smtClean="0">
                <a:latin typeface="Arial" charset="0"/>
              </a:rPr>
              <a:t>&amp;</a:t>
            </a:r>
            <a:r>
              <a:rPr lang="en-US" altLang="zh-CN" sz="2400" smtClean="0"/>
              <a:t>”</a:t>
            </a:r>
            <a:r>
              <a:rPr lang="en-US" altLang="zh-CN" sz="2400" smtClean="0">
                <a:latin typeface="楷体_GB2312" pitchFamily="49" charset="-122"/>
              </a:rPr>
              <a:t> </a:t>
            </a:r>
            <a:r>
              <a:rPr lang="zh-CN" altLang="en-US" sz="2400" smtClean="0">
                <a:latin typeface="楷体_GB2312" pitchFamily="49" charset="-122"/>
              </a:rPr>
              <a:t>解决。如表达式 </a:t>
            </a:r>
            <a:r>
              <a:rPr lang="zh-CN" altLang="en-US" sz="2400" smtClean="0"/>
              <a:t>“</a:t>
            </a:r>
            <a:r>
              <a:rPr lang="en-US" altLang="zh-CN" sz="2400" smtClean="0">
                <a:latin typeface="Arial" charset="0"/>
              </a:rPr>
              <a:t>&amp;x</a:t>
            </a:r>
            <a:r>
              <a:rPr lang="en-US" altLang="zh-CN" sz="2400" smtClean="0"/>
              <a:t>”</a:t>
            </a:r>
            <a:r>
              <a:rPr lang="en-US" altLang="zh-CN" sz="2400" smtClean="0">
                <a:latin typeface="楷体_GB2312" pitchFamily="49" charset="-122"/>
              </a:rPr>
              <a:t> </a:t>
            </a:r>
            <a:r>
              <a:rPr lang="zh-CN" altLang="en-US" sz="2400" smtClean="0">
                <a:latin typeface="楷体_GB2312" pitchFamily="49" charset="-122"/>
              </a:rPr>
              <a:t>返回的是变量 </a:t>
            </a:r>
            <a:r>
              <a:rPr lang="en-US" altLang="zh-CN" sz="2400" smtClean="0">
                <a:latin typeface="Arial" charset="0"/>
              </a:rPr>
              <a:t>x</a:t>
            </a:r>
            <a:r>
              <a:rPr lang="en-US" altLang="zh-CN" sz="2400" smtClean="0">
                <a:latin typeface="楷体_GB2312" pitchFamily="49" charset="-122"/>
              </a:rPr>
              <a:t> </a:t>
            </a:r>
            <a:r>
              <a:rPr lang="zh-CN" altLang="en-US" sz="2400" smtClean="0">
                <a:latin typeface="楷体_GB2312" pitchFamily="49" charset="-122"/>
              </a:rPr>
              <a:t>的地址。如：</a:t>
            </a:r>
            <a:r>
              <a:rPr lang="en-US" altLang="zh-CN" sz="2400" smtClean="0">
                <a:latin typeface="Arial" charset="0"/>
              </a:rPr>
              <a:t>intp = &amp;x</a:t>
            </a:r>
            <a:r>
              <a:rPr lang="en-US" altLang="zh-CN" sz="2400" smtClean="0">
                <a:latin typeface="楷体_GB2312" pitchFamily="49" charset="-122"/>
              </a:rPr>
              <a:t>;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z="2400" smtClean="0">
                <a:latin typeface="Arial" charset="0"/>
              </a:rPr>
              <a:t>&amp; </a:t>
            </a:r>
            <a:r>
              <a:rPr lang="zh-CN" altLang="en-US" sz="2400" smtClean="0">
                <a:latin typeface="楷体_GB2312" pitchFamily="49" charset="-122"/>
              </a:rPr>
              <a:t>运算符后面不能跟常量或表达式。如 </a:t>
            </a:r>
            <a:r>
              <a:rPr lang="en-US" altLang="zh-CN" sz="2400" smtClean="0">
                <a:latin typeface="Arial" charset="0"/>
              </a:rPr>
              <a:t>&amp;2</a:t>
            </a:r>
            <a:r>
              <a:rPr lang="en-US" altLang="zh-CN" sz="2400" smtClean="0">
                <a:latin typeface="楷体_GB2312" pitchFamily="49" charset="-122"/>
              </a:rPr>
              <a:t> </a:t>
            </a:r>
            <a:r>
              <a:rPr lang="zh-CN" altLang="en-US" sz="2400" smtClean="0">
                <a:latin typeface="楷体_GB2312" pitchFamily="49" charset="-122"/>
              </a:rPr>
              <a:t>是没有意义的，</a:t>
            </a:r>
            <a:r>
              <a:rPr lang="en-US" altLang="zh-CN" sz="2400" smtClean="0">
                <a:latin typeface="Arial" charset="0"/>
              </a:rPr>
              <a:t>&amp;(m * n + p )</a:t>
            </a:r>
            <a:r>
              <a:rPr lang="zh-CN" altLang="en-US" sz="2400" smtClean="0">
                <a:latin typeface="楷体_GB2312" pitchFamily="49" charset="-122"/>
              </a:rPr>
              <a:t>。也是没有意义的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800" smtClean="0">
                <a:latin typeface="楷体_GB2312" pitchFamily="49" charset="-122"/>
              </a:rPr>
              <a:t>如何通过指针变量处理和改变它所指向的单元的值？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400" smtClean="0">
                <a:latin typeface="楷体_GB2312" pitchFamily="49" charset="-122"/>
              </a:rPr>
              <a:t>用引用运算符 </a:t>
            </a:r>
            <a:r>
              <a:rPr lang="zh-CN" altLang="en-US" sz="2400" smtClean="0"/>
              <a:t>“</a:t>
            </a:r>
            <a:r>
              <a:rPr lang="zh-CN" altLang="en-US" sz="2400" smtClean="0">
                <a:latin typeface="Arial" charset="0"/>
              </a:rPr>
              <a:t>*</a:t>
            </a:r>
            <a:r>
              <a:rPr lang="zh-CN" altLang="en-US" sz="2400" smtClean="0"/>
              <a:t>”</a:t>
            </a:r>
            <a:r>
              <a:rPr lang="zh-CN" altLang="en-US" sz="2400" smtClean="0">
                <a:latin typeface="楷体_GB2312" pitchFamily="49" charset="-122"/>
              </a:rPr>
              <a:t> 解决。如 </a:t>
            </a:r>
            <a:r>
              <a:rPr lang="zh-CN" altLang="en-US" sz="2400" smtClean="0">
                <a:latin typeface="Arial" charset="0"/>
              </a:rPr>
              <a:t>*</a:t>
            </a:r>
            <a:r>
              <a:rPr lang="en-US" altLang="zh-CN" sz="2400" smtClean="0">
                <a:latin typeface="Arial" charset="0"/>
              </a:rPr>
              <a:t>intp</a:t>
            </a:r>
            <a:r>
              <a:rPr lang="en-US" altLang="zh-CN" sz="2400" smtClean="0">
                <a:latin typeface="楷体_GB2312" pitchFamily="49" charset="-122"/>
              </a:rPr>
              <a:t> </a:t>
            </a:r>
            <a:r>
              <a:rPr lang="zh-CN" altLang="en-US" sz="2400" smtClean="0">
                <a:latin typeface="楷体_GB2312" pitchFamily="49" charset="-122"/>
              </a:rPr>
              <a:t>表示的是 </a:t>
            </a:r>
            <a:r>
              <a:rPr lang="en-US" altLang="zh-CN" sz="2400" smtClean="0">
                <a:latin typeface="Arial" charset="0"/>
              </a:rPr>
              <a:t>intp</a:t>
            </a:r>
            <a:r>
              <a:rPr lang="en-US" altLang="zh-CN" sz="2400" smtClean="0">
                <a:latin typeface="楷体_GB2312" pitchFamily="49" charset="-122"/>
              </a:rPr>
              <a:t> </a:t>
            </a:r>
            <a:r>
              <a:rPr lang="zh-CN" altLang="en-US" sz="2400" smtClean="0">
                <a:latin typeface="楷体_GB2312" pitchFamily="49" charset="-122"/>
              </a:rPr>
              <a:t>指向的这个单元的内容。如：*</a:t>
            </a:r>
            <a:r>
              <a:rPr lang="en-US" altLang="zh-CN" sz="2400" smtClean="0">
                <a:latin typeface="楷体_GB2312" pitchFamily="49" charset="-122"/>
              </a:rPr>
              <a:t>intp = 5 </a:t>
            </a:r>
            <a:r>
              <a:rPr lang="zh-CN" altLang="en-US" sz="2400" smtClean="0">
                <a:latin typeface="楷体_GB2312" pitchFamily="49" charset="-122"/>
              </a:rPr>
              <a:t>等价于 </a:t>
            </a:r>
            <a:r>
              <a:rPr lang="en-US" altLang="zh-CN" sz="2400" smtClean="0">
                <a:latin typeface="楷体_GB2312" pitchFamily="49" charset="-122"/>
              </a:rPr>
              <a:t>x = 5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400" smtClean="0">
                <a:latin typeface="楷体_GB2312" pitchFamily="49" charset="-122"/>
              </a:rPr>
              <a:t>在对 </a:t>
            </a:r>
            <a:r>
              <a:rPr lang="en-US" altLang="zh-CN" sz="2400" smtClean="0">
                <a:latin typeface="Arial" charset="0"/>
              </a:rPr>
              <a:t>intp</a:t>
            </a:r>
            <a:r>
              <a:rPr lang="en-US" altLang="zh-CN" sz="2400" smtClean="0">
                <a:latin typeface="楷体_GB2312" pitchFamily="49" charset="-122"/>
              </a:rPr>
              <a:t> </a:t>
            </a:r>
            <a:r>
              <a:rPr lang="zh-CN" altLang="en-US" sz="2400" smtClean="0">
                <a:latin typeface="楷体_GB2312" pitchFamily="49" charset="-122"/>
              </a:rPr>
              <a:t>使用引用运算之前，必须先对 </a:t>
            </a:r>
            <a:r>
              <a:rPr lang="en-US" altLang="zh-CN" sz="2400" smtClean="0">
                <a:latin typeface="Arial" charset="0"/>
              </a:rPr>
              <a:t>intp</a:t>
            </a:r>
            <a:r>
              <a:rPr lang="en-US" altLang="zh-CN" sz="2400" smtClean="0">
                <a:latin typeface="楷体_GB2312" pitchFamily="49" charset="-122"/>
              </a:rPr>
              <a:t> </a:t>
            </a:r>
            <a:r>
              <a:rPr lang="zh-CN" altLang="en-US" sz="2400" smtClean="0">
                <a:latin typeface="楷体_GB2312" pitchFamily="49" charset="-122"/>
              </a:rPr>
              <a:t>赋值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动态内存分配与回收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8229600" cy="5229225"/>
          </a:xfrm>
        </p:spPr>
        <p:txBody>
          <a:bodyPr/>
          <a:lstStyle/>
          <a:p>
            <a:pPr marL="1143000" lvl="2" indent="-9144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//</a:t>
            </a:r>
            <a:r>
              <a:rPr lang="zh-CN" altLang="en-US" sz="2800" b="1" smtClean="0">
                <a:latin typeface="仿宋_GB2312" pitchFamily="49" charset="-122"/>
                <a:ea typeface="宋体" charset="-122"/>
              </a:rPr>
              <a:t>为简单变量动态分配内存，并作初始化</a:t>
            </a:r>
          </a:p>
          <a:p>
            <a:pPr marL="1143000" lvl="2" indent="-9144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int main()</a:t>
            </a:r>
          </a:p>
          <a:p>
            <a:pPr marL="1143000" lvl="2" indent="-9144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{ int *p;</a:t>
            </a:r>
          </a:p>
          <a:p>
            <a:pPr marL="1143000" lvl="2" indent="-9144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  p = new int(99);</a:t>
            </a:r>
          </a:p>
          <a:p>
            <a:pPr marL="1143000" lvl="2" indent="-9144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   //</a:t>
            </a:r>
            <a:r>
              <a:rPr lang="zh-CN" altLang="en-US" sz="2800" b="1" smtClean="0">
                <a:latin typeface="仿宋_GB2312" pitchFamily="49" charset="-122"/>
                <a:ea typeface="宋体" charset="-122"/>
              </a:rPr>
              <a:t>动态分配内存，并将</a:t>
            </a: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99</a:t>
            </a:r>
            <a:r>
              <a:rPr lang="zh-CN" altLang="en-US" sz="2800" b="1" smtClean="0">
                <a:latin typeface="仿宋_GB2312" pitchFamily="49" charset="-122"/>
                <a:ea typeface="宋体" charset="-122"/>
              </a:rPr>
              <a:t>作为初始化值赋给它</a:t>
            </a:r>
          </a:p>
          <a:p>
            <a:pPr marL="1143000" lvl="2" indent="-9144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smtClean="0">
                <a:latin typeface="仿宋_GB2312" pitchFamily="49" charset="-122"/>
                <a:ea typeface="宋体" charset="-122"/>
              </a:rPr>
              <a:t>  </a:t>
            </a: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cout&lt;&lt; *p;</a:t>
            </a:r>
          </a:p>
          <a:p>
            <a:pPr marL="1143000" lvl="2" indent="-9144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  delete p;</a:t>
            </a:r>
          </a:p>
          <a:p>
            <a:pPr marL="1143000" lvl="2" indent="-9144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  return 0;</a:t>
            </a:r>
          </a:p>
          <a:p>
            <a:pPr marL="1143000" lvl="2" indent="-9144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动态内存分配与回收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34682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//</a:t>
            </a:r>
            <a:r>
              <a:rPr lang="zh-CN" altLang="en-US" sz="2800" smtClean="0"/>
              <a:t>动态字符串的使用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int 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{int *p;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 char *q;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 p = new int(5);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 q = new char[10];  strcpy(q, "abcde");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 cout &lt;&lt; *p &lt;&lt; endl;  cout &lt;&lt; q &lt;&lt; endl;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 delete p; delete q;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 return 0;</a:t>
            </a:r>
            <a:endParaRPr kumimoji="0" lang="en-US" altLang="zh-CN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}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262688" y="2114550"/>
            <a:ext cx="2195512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Times New Roman" pitchFamily="18" charset="0"/>
                <a:ea typeface="仿宋_GB2312" pitchFamily="49" charset="-122"/>
              </a:rPr>
              <a:t>输出结果：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ea typeface="仿宋_GB2312" pitchFamily="49" charset="-122"/>
              </a:rPr>
              <a:t>5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ea typeface="仿宋_GB2312" pitchFamily="49" charset="-122"/>
              </a:rPr>
              <a:t>abcde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动态分配的检查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new</a:t>
            </a:r>
            <a:r>
              <a:rPr lang="zh-CN" altLang="en-US" smtClean="0"/>
              <a:t>操作的结果是申请到的空间的地址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当系统空间用完时，</a:t>
            </a:r>
            <a:r>
              <a:rPr lang="en-US" altLang="zh-CN" smtClean="0"/>
              <a:t>new</a:t>
            </a:r>
            <a:r>
              <a:rPr lang="zh-CN" altLang="en-US" smtClean="0"/>
              <a:t>操作可能失败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new</a:t>
            </a:r>
            <a:r>
              <a:rPr lang="zh-CN" altLang="en-US" smtClean="0"/>
              <a:t>操作失败时，返回空指针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动态内存分配与回收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5111750"/>
          </a:xfrm>
        </p:spPr>
        <p:txBody>
          <a:bodyPr/>
          <a:lstStyle/>
          <a:p>
            <a:pPr marL="228600" lvl="2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//</a:t>
            </a:r>
            <a:r>
              <a:rPr lang="zh-CN" altLang="en-US" sz="2800" b="1" smtClean="0">
                <a:latin typeface="仿宋_GB2312" pitchFamily="49" charset="-122"/>
                <a:ea typeface="宋体" charset="-122"/>
              </a:rPr>
              <a:t>动态分配检查</a:t>
            </a:r>
          </a:p>
          <a:p>
            <a:pPr marL="228600" lvl="2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int main()</a:t>
            </a:r>
          </a:p>
          <a:p>
            <a:pPr marL="228600" lvl="2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{int *p;</a:t>
            </a:r>
          </a:p>
          <a:p>
            <a:pPr marL="228600" lvl="2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 p = new int;</a:t>
            </a:r>
          </a:p>
          <a:p>
            <a:pPr marL="228600" lvl="2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 if(!p)</a:t>
            </a:r>
          </a:p>
          <a:p>
            <a:pPr marL="228600" lvl="2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   { cout &lt;&lt; "allocation failure\n"; </a:t>
            </a:r>
          </a:p>
          <a:p>
            <a:pPr marL="228600" lvl="2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     return 1;}</a:t>
            </a:r>
          </a:p>
          <a:p>
            <a:pPr marL="228600" lvl="2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 *p = 20;  cout &lt;&lt; *p; </a:t>
            </a:r>
          </a:p>
          <a:p>
            <a:pPr marL="228600" lvl="2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 delete p; return 0;</a:t>
            </a:r>
          </a:p>
          <a:p>
            <a:pPr marL="228600" lvl="2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latin typeface="仿宋_GB2312" pitchFamily="49" charset="-122"/>
                <a:ea typeface="宋体" charset="-122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assert</a:t>
            </a:r>
            <a:r>
              <a:rPr lang="zh-CN" altLang="en-US" smtClean="0"/>
              <a:t>宏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assert</a:t>
            </a:r>
            <a:r>
              <a:rPr lang="zh-CN" altLang="en-US" smtClean="0"/>
              <a:t>（）宏在标准头文件</a:t>
            </a:r>
            <a:r>
              <a:rPr lang="en-US" altLang="zh-CN" smtClean="0"/>
              <a:t>cassert</a:t>
            </a:r>
            <a:r>
              <a:rPr lang="zh-CN" altLang="en-US" smtClean="0"/>
              <a:t>中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assert()</a:t>
            </a:r>
            <a:r>
              <a:rPr lang="zh-CN" altLang="en-US" smtClean="0"/>
              <a:t>有一个参数，表示断言为真的表达式，预处理器产生测试该断言的代码。如果断言不是真，则在发出一个错误消息后程序会终止。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ChangeArrowheads="1"/>
          </p:cNvSpPr>
          <p:nvPr/>
        </p:nvSpPr>
        <p:spPr bwMode="auto">
          <a:xfrm>
            <a:off x="1128713" y="93663"/>
            <a:ext cx="7515225" cy="667067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indent="276225">
              <a:lnSpc>
                <a:spcPct val="110000"/>
              </a:lnSpc>
            </a:pPr>
            <a:r>
              <a:rPr lang="en-US" altLang="zh-CN" b="1"/>
              <a:t>#include &lt;iostream&gt;</a:t>
            </a:r>
          </a:p>
          <a:p>
            <a:pPr indent="276225">
              <a:lnSpc>
                <a:spcPct val="110000"/>
              </a:lnSpc>
            </a:pPr>
            <a:r>
              <a:rPr lang="en-US" altLang="zh-CN" b="1"/>
              <a:t>#include &lt;cassert&gt; //</a:t>
            </a:r>
            <a:r>
              <a:rPr lang="zh-CN" altLang="en-US" b="1"/>
              <a:t>包含</a:t>
            </a:r>
            <a:r>
              <a:rPr lang="en-US" altLang="zh-CN" b="1"/>
              <a:t>assert</a:t>
            </a:r>
            <a:r>
              <a:rPr lang="zh-CN" altLang="en-US" b="1"/>
              <a:t>宏的头文件</a:t>
            </a:r>
          </a:p>
          <a:p>
            <a:pPr indent="276225">
              <a:lnSpc>
                <a:spcPct val="110000"/>
              </a:lnSpc>
            </a:pPr>
            <a:r>
              <a:rPr lang="en-US" altLang="zh-CN" b="1"/>
              <a:t>using namespace std;</a:t>
            </a:r>
          </a:p>
          <a:p>
            <a:pPr indent="276225">
              <a:lnSpc>
                <a:spcPct val="110000"/>
              </a:lnSpc>
            </a:pPr>
            <a:endParaRPr lang="en-US" altLang="zh-CN" b="1"/>
          </a:p>
          <a:p>
            <a:pPr indent="276225">
              <a:lnSpc>
                <a:spcPct val="110000"/>
              </a:lnSpc>
            </a:pPr>
            <a:r>
              <a:rPr lang="en-US" altLang="zh-CN" b="1"/>
              <a:t>int main()</a:t>
            </a:r>
          </a:p>
          <a:p>
            <a:pPr indent="276225">
              <a:lnSpc>
                <a:spcPct val="110000"/>
              </a:lnSpc>
            </a:pPr>
            <a:r>
              <a:rPr lang="en-US" altLang="zh-CN" b="1"/>
              <a:t>{ int *p;</a:t>
            </a:r>
          </a:p>
          <a:p>
            <a:pPr indent="276225">
              <a:lnSpc>
                <a:spcPct val="110000"/>
              </a:lnSpc>
            </a:pPr>
            <a:endParaRPr lang="en-US" altLang="zh-CN" b="1"/>
          </a:p>
          <a:p>
            <a:pPr indent="276225">
              <a:lnSpc>
                <a:spcPct val="110000"/>
              </a:lnSpc>
            </a:pPr>
            <a:r>
              <a:rPr lang="en-US" altLang="zh-CN" b="1"/>
              <a:t>  p = new int;</a:t>
            </a:r>
          </a:p>
          <a:p>
            <a:pPr indent="276225">
              <a:lnSpc>
                <a:spcPct val="110000"/>
              </a:lnSpc>
            </a:pPr>
            <a:r>
              <a:rPr lang="fr-FR" altLang="zh-CN" b="1"/>
              <a:t>  assert (p != 0);  //p</a:t>
            </a:r>
            <a:r>
              <a:rPr lang="zh-CN" altLang="fr-FR" b="1"/>
              <a:t>等于</a:t>
            </a:r>
            <a:r>
              <a:rPr lang="fr-FR" altLang="zh-CN" b="1"/>
              <a:t>0</a:t>
            </a:r>
            <a:r>
              <a:rPr lang="zh-CN" altLang="fr-FR" b="1"/>
              <a:t>，则退出程序</a:t>
            </a:r>
            <a:endParaRPr lang="fr-FR" altLang="zh-CN" b="1"/>
          </a:p>
          <a:p>
            <a:pPr indent="276225">
              <a:lnSpc>
                <a:spcPct val="110000"/>
              </a:lnSpc>
            </a:pPr>
            <a:r>
              <a:rPr lang="fr-FR" altLang="zh-CN" b="1"/>
              <a:t>  *p=20;   cout &lt;&lt; *p;</a:t>
            </a:r>
          </a:p>
          <a:p>
            <a:pPr indent="276225">
              <a:lnSpc>
                <a:spcPct val="110000"/>
              </a:lnSpc>
            </a:pPr>
            <a:r>
              <a:rPr lang="fr-FR" altLang="zh-CN" b="1"/>
              <a:t>   </a:t>
            </a:r>
            <a:r>
              <a:rPr lang="en-US" altLang="zh-CN" b="1"/>
              <a:t>delete p;</a:t>
            </a:r>
          </a:p>
          <a:p>
            <a:pPr indent="276225">
              <a:lnSpc>
                <a:spcPct val="110000"/>
              </a:lnSpc>
            </a:pPr>
            <a:endParaRPr lang="en-US" altLang="zh-CN" b="1"/>
          </a:p>
          <a:p>
            <a:pPr indent="276225">
              <a:lnSpc>
                <a:spcPct val="110000"/>
              </a:lnSpc>
            </a:pPr>
            <a:r>
              <a:rPr lang="en-US" altLang="zh-CN" b="1"/>
              <a:t>   return 0;</a:t>
            </a:r>
          </a:p>
          <a:p>
            <a:pPr indent="276225">
              <a:lnSpc>
                <a:spcPct val="110000"/>
              </a:lnSpc>
            </a:pPr>
            <a:r>
              <a:rPr lang="en-US" altLang="zh-CN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733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内存分配的进一步介绍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388" y="1371600"/>
            <a:ext cx="6043612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静态分配：对全局变量和静态变量，编译器为它们分配空间，这些空间在整个程序运行期间都存在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自动分配：函数内的局部变量空间是分配在系统的栈工作区。当函数被调用时，空间被分配；当函数执行结束后，空间被释放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动态分配：在程序执行过程中需要新的存储空间时，可用动态分配的方法向系统申请新的空间，当不再使用时用显式的方法还给系统。这部分空间是从被称为堆的内存区域分配。</a:t>
            </a:r>
          </a:p>
        </p:txBody>
      </p:sp>
      <p:graphicFrame>
        <p:nvGraphicFramePr>
          <p:cNvPr id="1361924" name="Group 4"/>
          <p:cNvGraphicFramePr>
            <a:graphicFrameLocks noGrp="1"/>
          </p:cNvGraphicFramePr>
          <p:nvPr/>
        </p:nvGraphicFramePr>
        <p:xfrm>
          <a:off x="101600" y="1803400"/>
          <a:ext cx="2998788" cy="4074160"/>
        </p:xfrm>
        <a:graphic>
          <a:graphicData uri="http://schemas.openxmlformats.org/drawingml/2006/table">
            <a:tbl>
              <a:tblPr/>
              <a:tblGrid>
                <a:gridCol w="152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Program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动态分配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自动分配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Globe variables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静态分配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orient="vert"/>
          </p:nvPr>
        </p:nvSpPr>
        <p:spPr>
          <a:xfrm>
            <a:off x="1600200" y="355600"/>
            <a:ext cx="6400800" cy="685800"/>
          </a:xfrm>
          <a:noFill/>
        </p:spPr>
        <p:txBody>
          <a:bodyPr vert="horz"/>
          <a:lstStyle/>
          <a:p>
            <a:pPr eaLnBrk="1" hangingPunct="1"/>
            <a:r>
              <a:rPr lang="zh-CN" altLang="en-US" smtClean="0">
                <a:effectLst/>
              </a:rPr>
              <a:t>内存泄漏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orient="vert" sz="half" idx="1"/>
          </p:nvPr>
        </p:nvSpPr>
        <p:spPr>
          <a:xfrm>
            <a:off x="417513" y="1196975"/>
            <a:ext cx="8380412" cy="4572000"/>
          </a:xfrm>
        </p:spPr>
        <p:txBody>
          <a:bodyPr vert="horz"/>
          <a:lstStyle/>
          <a:p>
            <a:pPr marL="533400" indent="-533400" eaLnBrk="1" hangingPunct="1">
              <a:lnSpc>
                <a:spcPct val="110000"/>
              </a:lnSpc>
            </a:pPr>
            <a:r>
              <a:rPr lang="zh-CN" altLang="en-US" sz="2400" smtClean="0">
                <a:latin typeface="楷体_GB2312" pitchFamily="49" charset="-122"/>
              </a:rPr>
              <a:t>动态变量是通过指针间接访问的。如果该指针被修改，这个区域就被丢失了。堆管理器认为你在继续使用它们，但你不知道它们在哪里，这称为内存泄露。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zh-CN" altLang="en-US" sz="2400" smtClean="0">
                <a:latin typeface="楷体_GB2312" pitchFamily="49" charset="-122"/>
              </a:rPr>
              <a:t>为了避免出现孤立的区域，应该明白地告诉堆管理器这些区域不再使用。可以采用</a:t>
            </a:r>
            <a:r>
              <a:rPr lang="en-US" altLang="zh-CN" sz="2400" smtClean="0">
                <a:latin typeface="楷体_GB2312" pitchFamily="49" charset="-122"/>
              </a:rPr>
              <a:t>delete</a:t>
            </a:r>
            <a:r>
              <a:rPr lang="zh-CN" altLang="en-US" sz="2400" smtClean="0">
                <a:latin typeface="楷体_GB2312" pitchFamily="49" charset="-122"/>
              </a:rPr>
              <a:t>操作，它释放由</a:t>
            </a:r>
            <a:r>
              <a:rPr lang="en-US" altLang="zh-CN" sz="2400" smtClean="0">
                <a:latin typeface="楷体_GB2312" pitchFamily="49" charset="-122"/>
              </a:rPr>
              <a:t>new</a:t>
            </a:r>
            <a:r>
              <a:rPr lang="zh-CN" altLang="en-US" sz="2400" smtClean="0">
                <a:latin typeface="楷体_GB2312" pitchFamily="49" charset="-122"/>
              </a:rPr>
              <a:t>申请的内存。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zh-CN" altLang="en-US" sz="2400" smtClean="0">
                <a:latin typeface="楷体_GB2312" pitchFamily="49" charset="-122"/>
              </a:rPr>
              <a:t>当释放了内存区域，堆管理器重新收回这些区域，而指针仍然指向堆区域，但不能再使用指针指向的这些区域。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zh-CN" altLang="en-US" sz="2400" smtClean="0">
                <a:latin typeface="楷体_GB2312" pitchFamily="49" charset="-122"/>
              </a:rPr>
              <a:t>要确保在程序中同一个区域释放一次。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zh-CN" altLang="en-US" sz="2400" smtClean="0">
                <a:latin typeface="楷体_GB2312" pitchFamily="49" charset="-122"/>
              </a:rPr>
              <a:t>释放内存对一些程序不重要，但对有些程序很重要。如果你的程序要运行很长时间，而且存在内存泄漏，这样程序会耗尽所有内存，直至崩溃。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动态空间分配示例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73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 smtClean="0"/>
              <a:t>设计一个计算某次考试成绩的均值和方差的程序。程序运行时，先输入学生数，然后输入每位学生的成绩，最后程序给出均值和均方差。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/>
              <a:t>存储一批数据应该用数组，但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语言的数组大小必须是固定的。该问题有两个解决方案：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/>
              <a:t>开设一个足够大的数组，每次运行时只使用一部分。缺点：浪费空间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/>
              <a:t>用动态内存分配根据输入的数据量申请一个动态数组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406400" y="866775"/>
            <a:ext cx="8407400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#include &lt;iostream&gt;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#include &lt;cmath&gt;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using namespace std;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int main()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{ 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	  int *score, num,  i;                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	  double average = 0, variance = 0;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 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 cout &lt;&lt; "</a:t>
            </a:r>
            <a:r>
              <a:rPr lang="zh-CN" altLang="en-US" sz="2000" b="1">
                <a:latin typeface="Times New Roman" pitchFamily="18" charset="0"/>
                <a:ea typeface="楷体_GB2312" pitchFamily="49" charset="-122"/>
              </a:rPr>
              <a:t>请输入参加考试的人数：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";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 cin &gt;&gt; num;  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 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 score = new int[num];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 cout &lt;&lt; "</a:t>
            </a:r>
            <a:r>
              <a:rPr lang="zh-CN" altLang="en-US" sz="2000" b="1">
                <a:latin typeface="Times New Roman" pitchFamily="18" charset="0"/>
                <a:ea typeface="楷体_GB2312" pitchFamily="49" charset="-122"/>
              </a:rPr>
              <a:t>请输入成绩：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\n";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 for (i = 0; i &lt; num; ++i)</a:t>
            </a:r>
          </a:p>
          <a:p>
            <a:pPr marL="477838" indent="-47783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       cin &gt;&gt; score[i];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59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指针实例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76238" y="2025650"/>
            <a:ext cx="2514600" cy="2063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 b="1"/>
              <a:t>如有：</a:t>
            </a:r>
          </a:p>
          <a:p>
            <a:pPr>
              <a:spcBef>
                <a:spcPct val="10000"/>
              </a:spcBef>
            </a:pPr>
            <a:r>
              <a:rPr lang="en-US" altLang="zh-CN" sz="2400" b="1"/>
              <a:t>int X, *intp, Y;</a:t>
            </a:r>
          </a:p>
          <a:p>
            <a:pPr>
              <a:spcBef>
                <a:spcPct val="10000"/>
              </a:spcBef>
            </a:pPr>
            <a:r>
              <a:rPr lang="en-US" altLang="zh-CN" sz="2400" b="1"/>
              <a:t>X=3;</a:t>
            </a:r>
          </a:p>
          <a:p>
            <a:pPr>
              <a:spcBef>
                <a:spcPct val="10000"/>
              </a:spcBef>
            </a:pPr>
            <a:r>
              <a:rPr lang="en-US" altLang="zh-CN" sz="2400" b="1"/>
              <a:t>Y=4;</a:t>
            </a:r>
          </a:p>
          <a:p>
            <a:pPr>
              <a:spcBef>
                <a:spcPct val="10000"/>
              </a:spcBef>
            </a:pPr>
            <a:r>
              <a:rPr lang="en-US" altLang="zh-CN" sz="2400" b="1"/>
              <a:t>intp=&amp;X;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3556000" y="2735263"/>
            <a:ext cx="0" cy="455612"/>
          </a:xfrm>
          <a:prstGeom prst="line">
            <a:avLst/>
          </a:prstGeom>
          <a:noFill/>
          <a:ln w="28575" cap="sq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5734050" y="2735263"/>
            <a:ext cx="0" cy="455612"/>
          </a:xfrm>
          <a:prstGeom prst="line">
            <a:avLst/>
          </a:prstGeom>
          <a:noFill/>
          <a:ln w="28575" cap="sq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3556000" y="3190875"/>
            <a:ext cx="0" cy="455613"/>
          </a:xfrm>
          <a:prstGeom prst="line">
            <a:avLst/>
          </a:prstGeom>
          <a:noFill/>
          <a:ln w="28575" cap="sq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5734050" y="3190875"/>
            <a:ext cx="0" cy="455613"/>
          </a:xfrm>
          <a:prstGeom prst="line">
            <a:avLst/>
          </a:prstGeom>
          <a:noFill/>
          <a:ln w="28575" cap="sq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3556000" y="4324350"/>
            <a:ext cx="0" cy="517525"/>
          </a:xfrm>
          <a:prstGeom prst="line">
            <a:avLst/>
          </a:prstGeom>
          <a:noFill/>
          <a:ln w="28575" cap="sq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5734050" y="4841875"/>
            <a:ext cx="0" cy="639763"/>
          </a:xfrm>
          <a:prstGeom prst="line">
            <a:avLst/>
          </a:prstGeom>
          <a:noFill/>
          <a:ln w="28575" cap="sq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295775" y="2025650"/>
            <a:ext cx="793750" cy="0"/>
          </a:xfrm>
          <a:prstGeom prst="line">
            <a:avLst/>
          </a:prstGeom>
          <a:noFill/>
          <a:ln w="28575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2627313" y="1852613"/>
            <a:ext cx="2649537" cy="3455987"/>
            <a:chOff x="1943" y="1276"/>
            <a:chExt cx="1669" cy="2177"/>
          </a:xfrm>
        </p:grpSpPr>
        <p:sp>
          <p:nvSpPr>
            <p:cNvPr id="10283" name="Rectangle 12"/>
            <p:cNvSpPr>
              <a:spLocks noChangeArrowheads="1"/>
            </p:cNvSpPr>
            <p:nvPr/>
          </p:nvSpPr>
          <p:spPr bwMode="auto">
            <a:xfrm>
              <a:off x="3206" y="3050"/>
              <a:ext cx="406" cy="4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84" name="Rectangle 13"/>
            <p:cNvSpPr>
              <a:spLocks noChangeArrowheads="1"/>
            </p:cNvSpPr>
            <p:nvPr/>
          </p:nvSpPr>
          <p:spPr bwMode="auto">
            <a:xfrm>
              <a:off x="2706" y="3050"/>
              <a:ext cx="500" cy="4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85" name="Rectangle 14"/>
            <p:cNvSpPr>
              <a:spLocks noChangeArrowheads="1"/>
            </p:cNvSpPr>
            <p:nvPr/>
          </p:nvSpPr>
          <p:spPr bwMode="auto">
            <a:xfrm>
              <a:off x="2240" y="3050"/>
              <a:ext cx="466" cy="4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86" name="Rectangle 15"/>
            <p:cNvSpPr>
              <a:spLocks noChangeArrowheads="1"/>
            </p:cNvSpPr>
            <p:nvPr/>
          </p:nvSpPr>
          <p:spPr bwMode="auto">
            <a:xfrm>
              <a:off x="3206" y="2724"/>
              <a:ext cx="406" cy="32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87" name="Rectangle 16"/>
            <p:cNvSpPr>
              <a:spLocks noChangeArrowheads="1"/>
            </p:cNvSpPr>
            <p:nvPr/>
          </p:nvSpPr>
          <p:spPr bwMode="auto">
            <a:xfrm>
              <a:off x="2706" y="2724"/>
              <a:ext cx="500" cy="32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1000</a:t>
              </a:r>
            </a:p>
          </p:txBody>
        </p:sp>
        <p:sp>
          <p:nvSpPr>
            <p:cNvPr id="10288" name="Rectangle 17"/>
            <p:cNvSpPr>
              <a:spLocks noChangeArrowheads="1"/>
            </p:cNvSpPr>
            <p:nvPr/>
          </p:nvSpPr>
          <p:spPr bwMode="auto">
            <a:xfrm>
              <a:off x="2240" y="2724"/>
              <a:ext cx="466" cy="32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intp</a:t>
              </a:r>
            </a:p>
          </p:txBody>
        </p:sp>
        <p:sp>
          <p:nvSpPr>
            <p:cNvPr id="10289" name="Rectangle 18"/>
            <p:cNvSpPr>
              <a:spLocks noChangeArrowheads="1"/>
            </p:cNvSpPr>
            <p:nvPr/>
          </p:nvSpPr>
          <p:spPr bwMode="auto">
            <a:xfrm>
              <a:off x="3206" y="2297"/>
              <a:ext cx="406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90" name="Rectangle 19"/>
            <p:cNvSpPr>
              <a:spLocks noChangeArrowheads="1"/>
            </p:cNvSpPr>
            <p:nvPr/>
          </p:nvSpPr>
          <p:spPr bwMode="auto">
            <a:xfrm>
              <a:off x="2706" y="2297"/>
              <a:ext cx="500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91" name="Rectangle 20"/>
            <p:cNvSpPr>
              <a:spLocks noChangeArrowheads="1"/>
            </p:cNvSpPr>
            <p:nvPr/>
          </p:nvSpPr>
          <p:spPr bwMode="auto">
            <a:xfrm>
              <a:off x="2240" y="2297"/>
              <a:ext cx="466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92" name="Rectangle 21"/>
            <p:cNvSpPr>
              <a:spLocks noChangeArrowheads="1"/>
            </p:cNvSpPr>
            <p:nvPr/>
          </p:nvSpPr>
          <p:spPr bwMode="auto">
            <a:xfrm>
              <a:off x="3206" y="2010"/>
              <a:ext cx="406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1600" b="1">
                  <a:latin typeface="Times New Roman" pitchFamily="18" charset="0"/>
                  <a:ea typeface="楷体_GB2312" pitchFamily="49" charset="-122"/>
                </a:rPr>
                <a:t>1004</a:t>
              </a:r>
            </a:p>
          </p:txBody>
        </p:sp>
        <p:sp>
          <p:nvSpPr>
            <p:cNvPr id="10293" name="Rectangle 22"/>
            <p:cNvSpPr>
              <a:spLocks noChangeArrowheads="1"/>
            </p:cNvSpPr>
            <p:nvPr/>
          </p:nvSpPr>
          <p:spPr bwMode="auto">
            <a:xfrm>
              <a:off x="2706" y="2010"/>
              <a:ext cx="500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10294" name="Rectangle 23"/>
            <p:cNvSpPr>
              <a:spLocks noChangeArrowheads="1"/>
            </p:cNvSpPr>
            <p:nvPr/>
          </p:nvSpPr>
          <p:spPr bwMode="auto">
            <a:xfrm>
              <a:off x="2240" y="2010"/>
              <a:ext cx="466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10295" name="Rectangle 24"/>
            <p:cNvSpPr>
              <a:spLocks noChangeArrowheads="1"/>
            </p:cNvSpPr>
            <p:nvPr/>
          </p:nvSpPr>
          <p:spPr bwMode="auto">
            <a:xfrm>
              <a:off x="3206" y="1723"/>
              <a:ext cx="406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1600" b="1">
                  <a:latin typeface="Times New Roman" pitchFamily="18" charset="0"/>
                  <a:ea typeface="楷体_GB2312" pitchFamily="49" charset="-122"/>
                </a:rPr>
                <a:t>1000</a:t>
              </a:r>
            </a:p>
          </p:txBody>
        </p:sp>
        <p:sp>
          <p:nvSpPr>
            <p:cNvPr id="10296" name="Rectangle 25"/>
            <p:cNvSpPr>
              <a:spLocks noChangeArrowheads="1"/>
            </p:cNvSpPr>
            <p:nvPr/>
          </p:nvSpPr>
          <p:spPr bwMode="auto">
            <a:xfrm>
              <a:off x="2706" y="1723"/>
              <a:ext cx="500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0297" name="Rectangle 26"/>
            <p:cNvSpPr>
              <a:spLocks noChangeArrowheads="1"/>
            </p:cNvSpPr>
            <p:nvPr/>
          </p:nvSpPr>
          <p:spPr bwMode="auto">
            <a:xfrm>
              <a:off x="2240" y="1723"/>
              <a:ext cx="466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0298" name="Rectangle 27"/>
            <p:cNvSpPr>
              <a:spLocks noChangeArrowheads="1"/>
            </p:cNvSpPr>
            <p:nvPr/>
          </p:nvSpPr>
          <p:spPr bwMode="auto">
            <a:xfrm>
              <a:off x="3206" y="1276"/>
              <a:ext cx="406" cy="44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99" name="Rectangle 28"/>
            <p:cNvSpPr>
              <a:spLocks noChangeArrowheads="1"/>
            </p:cNvSpPr>
            <p:nvPr/>
          </p:nvSpPr>
          <p:spPr bwMode="auto">
            <a:xfrm>
              <a:off x="2706" y="1276"/>
              <a:ext cx="500" cy="44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300" name="Rectangle 29"/>
            <p:cNvSpPr>
              <a:spLocks noChangeArrowheads="1"/>
            </p:cNvSpPr>
            <p:nvPr/>
          </p:nvSpPr>
          <p:spPr bwMode="auto">
            <a:xfrm>
              <a:off x="2240" y="1276"/>
              <a:ext cx="466" cy="44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301" name="Line 30"/>
            <p:cNvSpPr>
              <a:spLocks noChangeShapeType="1"/>
            </p:cNvSpPr>
            <p:nvPr/>
          </p:nvSpPr>
          <p:spPr bwMode="auto">
            <a:xfrm>
              <a:off x="2706" y="1276"/>
              <a:ext cx="0" cy="2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2" name="Line 31"/>
            <p:cNvSpPr>
              <a:spLocks noChangeShapeType="1"/>
            </p:cNvSpPr>
            <p:nvPr/>
          </p:nvSpPr>
          <p:spPr bwMode="auto">
            <a:xfrm>
              <a:off x="3206" y="1276"/>
              <a:ext cx="0" cy="2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3" name="Line 32"/>
            <p:cNvSpPr>
              <a:spLocks noChangeShapeType="1"/>
            </p:cNvSpPr>
            <p:nvPr/>
          </p:nvSpPr>
          <p:spPr bwMode="auto">
            <a:xfrm>
              <a:off x="2706" y="1723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4" name="Line 33"/>
            <p:cNvSpPr>
              <a:spLocks noChangeShapeType="1"/>
            </p:cNvSpPr>
            <p:nvPr/>
          </p:nvSpPr>
          <p:spPr bwMode="auto">
            <a:xfrm>
              <a:off x="2706" y="2010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5" name="Line 34"/>
            <p:cNvSpPr>
              <a:spLocks noChangeShapeType="1"/>
            </p:cNvSpPr>
            <p:nvPr/>
          </p:nvSpPr>
          <p:spPr bwMode="auto">
            <a:xfrm>
              <a:off x="2706" y="2297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6" name="Line 35"/>
            <p:cNvSpPr>
              <a:spLocks noChangeShapeType="1"/>
            </p:cNvSpPr>
            <p:nvPr/>
          </p:nvSpPr>
          <p:spPr bwMode="auto">
            <a:xfrm>
              <a:off x="2706" y="2724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7" name="Line 36"/>
            <p:cNvSpPr>
              <a:spLocks noChangeShapeType="1"/>
            </p:cNvSpPr>
            <p:nvPr/>
          </p:nvSpPr>
          <p:spPr bwMode="auto">
            <a:xfrm>
              <a:off x="2706" y="3050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8" name="Line 37"/>
            <p:cNvSpPr>
              <a:spLocks noChangeShapeType="1"/>
            </p:cNvSpPr>
            <p:nvPr/>
          </p:nvSpPr>
          <p:spPr bwMode="auto">
            <a:xfrm flipH="1">
              <a:off x="1943" y="2920"/>
              <a:ext cx="29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9" name="Line 38"/>
            <p:cNvSpPr>
              <a:spLocks noChangeShapeType="1"/>
            </p:cNvSpPr>
            <p:nvPr/>
          </p:nvSpPr>
          <p:spPr bwMode="auto">
            <a:xfrm>
              <a:off x="1943" y="1861"/>
              <a:ext cx="0" cy="10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10" name="Line 39"/>
            <p:cNvSpPr>
              <a:spLocks noChangeShapeType="1"/>
            </p:cNvSpPr>
            <p:nvPr/>
          </p:nvSpPr>
          <p:spPr bwMode="auto">
            <a:xfrm>
              <a:off x="1943" y="1861"/>
              <a:ext cx="29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252" name="Text Box 40"/>
          <p:cNvSpPr txBox="1">
            <a:spLocks noChangeArrowheads="1"/>
          </p:cNvSpPr>
          <p:nvPr/>
        </p:nvSpPr>
        <p:spPr bwMode="auto">
          <a:xfrm>
            <a:off x="6181725" y="1458913"/>
            <a:ext cx="2354263" cy="1004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/>
              <a:t>如执行：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/>
              <a:t>*</a:t>
            </a:r>
            <a:r>
              <a:rPr lang="en-US" altLang="zh-CN" sz="2400" b="1"/>
              <a:t>intp=Y+4;</a:t>
            </a:r>
          </a:p>
        </p:txBody>
      </p:sp>
      <p:grpSp>
        <p:nvGrpSpPr>
          <p:cNvPr id="10253" name="Group 41"/>
          <p:cNvGrpSpPr>
            <a:grpSpLocks/>
          </p:cNvGrpSpPr>
          <p:nvPr/>
        </p:nvGrpSpPr>
        <p:grpSpPr bwMode="auto">
          <a:xfrm>
            <a:off x="5886450" y="2595563"/>
            <a:ext cx="2649538" cy="3455987"/>
            <a:chOff x="1943" y="1276"/>
            <a:chExt cx="1669" cy="2177"/>
          </a:xfrm>
        </p:grpSpPr>
        <p:sp>
          <p:nvSpPr>
            <p:cNvPr id="10255" name="Rectangle 42"/>
            <p:cNvSpPr>
              <a:spLocks noChangeArrowheads="1"/>
            </p:cNvSpPr>
            <p:nvPr/>
          </p:nvSpPr>
          <p:spPr bwMode="auto">
            <a:xfrm>
              <a:off x="3206" y="3050"/>
              <a:ext cx="406" cy="4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56" name="Rectangle 43"/>
            <p:cNvSpPr>
              <a:spLocks noChangeArrowheads="1"/>
            </p:cNvSpPr>
            <p:nvPr/>
          </p:nvSpPr>
          <p:spPr bwMode="auto">
            <a:xfrm>
              <a:off x="2706" y="3050"/>
              <a:ext cx="500" cy="4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57" name="Rectangle 44"/>
            <p:cNvSpPr>
              <a:spLocks noChangeArrowheads="1"/>
            </p:cNvSpPr>
            <p:nvPr/>
          </p:nvSpPr>
          <p:spPr bwMode="auto">
            <a:xfrm>
              <a:off x="2240" y="3050"/>
              <a:ext cx="466" cy="4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58" name="Rectangle 45"/>
            <p:cNvSpPr>
              <a:spLocks noChangeArrowheads="1"/>
            </p:cNvSpPr>
            <p:nvPr/>
          </p:nvSpPr>
          <p:spPr bwMode="auto">
            <a:xfrm>
              <a:off x="3206" y="2724"/>
              <a:ext cx="406" cy="32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59" name="Rectangle 46"/>
            <p:cNvSpPr>
              <a:spLocks noChangeArrowheads="1"/>
            </p:cNvSpPr>
            <p:nvPr/>
          </p:nvSpPr>
          <p:spPr bwMode="auto">
            <a:xfrm>
              <a:off x="2706" y="2724"/>
              <a:ext cx="500" cy="32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1000</a:t>
              </a:r>
            </a:p>
          </p:txBody>
        </p:sp>
        <p:sp>
          <p:nvSpPr>
            <p:cNvPr id="10260" name="Rectangle 47"/>
            <p:cNvSpPr>
              <a:spLocks noChangeArrowheads="1"/>
            </p:cNvSpPr>
            <p:nvPr/>
          </p:nvSpPr>
          <p:spPr bwMode="auto">
            <a:xfrm>
              <a:off x="2240" y="2724"/>
              <a:ext cx="466" cy="32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intp</a:t>
              </a:r>
            </a:p>
          </p:txBody>
        </p:sp>
        <p:sp>
          <p:nvSpPr>
            <p:cNvPr id="10261" name="Rectangle 48"/>
            <p:cNvSpPr>
              <a:spLocks noChangeArrowheads="1"/>
            </p:cNvSpPr>
            <p:nvPr/>
          </p:nvSpPr>
          <p:spPr bwMode="auto">
            <a:xfrm>
              <a:off x="3206" y="2297"/>
              <a:ext cx="406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62" name="Rectangle 49"/>
            <p:cNvSpPr>
              <a:spLocks noChangeArrowheads="1"/>
            </p:cNvSpPr>
            <p:nvPr/>
          </p:nvSpPr>
          <p:spPr bwMode="auto">
            <a:xfrm>
              <a:off x="2706" y="2297"/>
              <a:ext cx="500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63" name="Rectangle 50"/>
            <p:cNvSpPr>
              <a:spLocks noChangeArrowheads="1"/>
            </p:cNvSpPr>
            <p:nvPr/>
          </p:nvSpPr>
          <p:spPr bwMode="auto">
            <a:xfrm>
              <a:off x="2240" y="2297"/>
              <a:ext cx="466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64" name="Rectangle 51"/>
            <p:cNvSpPr>
              <a:spLocks noChangeArrowheads="1"/>
            </p:cNvSpPr>
            <p:nvPr/>
          </p:nvSpPr>
          <p:spPr bwMode="auto">
            <a:xfrm>
              <a:off x="3206" y="2010"/>
              <a:ext cx="406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1600" b="1">
                  <a:latin typeface="Times New Roman" pitchFamily="18" charset="0"/>
                  <a:ea typeface="楷体_GB2312" pitchFamily="49" charset="-122"/>
                </a:rPr>
                <a:t>1004</a:t>
              </a:r>
            </a:p>
          </p:txBody>
        </p:sp>
        <p:sp>
          <p:nvSpPr>
            <p:cNvPr id="10265" name="Rectangle 52"/>
            <p:cNvSpPr>
              <a:spLocks noChangeArrowheads="1"/>
            </p:cNvSpPr>
            <p:nvPr/>
          </p:nvSpPr>
          <p:spPr bwMode="auto">
            <a:xfrm>
              <a:off x="2706" y="2010"/>
              <a:ext cx="500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10266" name="Rectangle 53"/>
            <p:cNvSpPr>
              <a:spLocks noChangeArrowheads="1"/>
            </p:cNvSpPr>
            <p:nvPr/>
          </p:nvSpPr>
          <p:spPr bwMode="auto">
            <a:xfrm>
              <a:off x="2240" y="2010"/>
              <a:ext cx="466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10267" name="Rectangle 54"/>
            <p:cNvSpPr>
              <a:spLocks noChangeArrowheads="1"/>
            </p:cNvSpPr>
            <p:nvPr/>
          </p:nvSpPr>
          <p:spPr bwMode="auto">
            <a:xfrm>
              <a:off x="3206" y="1723"/>
              <a:ext cx="406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1600" b="1">
                  <a:latin typeface="Times New Roman" pitchFamily="18" charset="0"/>
                  <a:ea typeface="楷体_GB2312" pitchFamily="49" charset="-122"/>
                </a:rPr>
                <a:t>1000</a:t>
              </a:r>
            </a:p>
          </p:txBody>
        </p:sp>
        <p:sp>
          <p:nvSpPr>
            <p:cNvPr id="10268" name="Rectangle 55"/>
            <p:cNvSpPr>
              <a:spLocks noChangeArrowheads="1"/>
            </p:cNvSpPr>
            <p:nvPr/>
          </p:nvSpPr>
          <p:spPr bwMode="auto">
            <a:xfrm>
              <a:off x="2706" y="1723"/>
              <a:ext cx="500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8</a:t>
              </a:r>
            </a:p>
          </p:txBody>
        </p:sp>
        <p:sp>
          <p:nvSpPr>
            <p:cNvPr id="10269" name="Rectangle 56"/>
            <p:cNvSpPr>
              <a:spLocks noChangeArrowheads="1"/>
            </p:cNvSpPr>
            <p:nvPr/>
          </p:nvSpPr>
          <p:spPr bwMode="auto">
            <a:xfrm>
              <a:off x="2240" y="1723"/>
              <a:ext cx="466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0270" name="Rectangle 57"/>
            <p:cNvSpPr>
              <a:spLocks noChangeArrowheads="1"/>
            </p:cNvSpPr>
            <p:nvPr/>
          </p:nvSpPr>
          <p:spPr bwMode="auto">
            <a:xfrm>
              <a:off x="3206" y="1276"/>
              <a:ext cx="406" cy="44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71" name="Rectangle 58"/>
            <p:cNvSpPr>
              <a:spLocks noChangeArrowheads="1"/>
            </p:cNvSpPr>
            <p:nvPr/>
          </p:nvSpPr>
          <p:spPr bwMode="auto">
            <a:xfrm>
              <a:off x="2706" y="1276"/>
              <a:ext cx="500" cy="44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72" name="Rectangle 59"/>
            <p:cNvSpPr>
              <a:spLocks noChangeArrowheads="1"/>
            </p:cNvSpPr>
            <p:nvPr/>
          </p:nvSpPr>
          <p:spPr bwMode="auto">
            <a:xfrm>
              <a:off x="2240" y="1276"/>
              <a:ext cx="466" cy="44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</a:pPr>
              <a:endParaRPr lang="zh-CN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73" name="Line 60"/>
            <p:cNvSpPr>
              <a:spLocks noChangeShapeType="1"/>
            </p:cNvSpPr>
            <p:nvPr/>
          </p:nvSpPr>
          <p:spPr bwMode="auto">
            <a:xfrm>
              <a:off x="2706" y="1276"/>
              <a:ext cx="0" cy="2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4" name="Line 61"/>
            <p:cNvSpPr>
              <a:spLocks noChangeShapeType="1"/>
            </p:cNvSpPr>
            <p:nvPr/>
          </p:nvSpPr>
          <p:spPr bwMode="auto">
            <a:xfrm>
              <a:off x="3206" y="1276"/>
              <a:ext cx="0" cy="2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5" name="Line 62"/>
            <p:cNvSpPr>
              <a:spLocks noChangeShapeType="1"/>
            </p:cNvSpPr>
            <p:nvPr/>
          </p:nvSpPr>
          <p:spPr bwMode="auto">
            <a:xfrm>
              <a:off x="2706" y="1723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6" name="Line 63"/>
            <p:cNvSpPr>
              <a:spLocks noChangeShapeType="1"/>
            </p:cNvSpPr>
            <p:nvPr/>
          </p:nvSpPr>
          <p:spPr bwMode="auto">
            <a:xfrm>
              <a:off x="2706" y="2010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7" name="Line 64"/>
            <p:cNvSpPr>
              <a:spLocks noChangeShapeType="1"/>
            </p:cNvSpPr>
            <p:nvPr/>
          </p:nvSpPr>
          <p:spPr bwMode="auto">
            <a:xfrm>
              <a:off x="2706" y="2297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8" name="Line 65"/>
            <p:cNvSpPr>
              <a:spLocks noChangeShapeType="1"/>
            </p:cNvSpPr>
            <p:nvPr/>
          </p:nvSpPr>
          <p:spPr bwMode="auto">
            <a:xfrm>
              <a:off x="2706" y="2724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9" name="Line 66"/>
            <p:cNvSpPr>
              <a:spLocks noChangeShapeType="1"/>
            </p:cNvSpPr>
            <p:nvPr/>
          </p:nvSpPr>
          <p:spPr bwMode="auto">
            <a:xfrm>
              <a:off x="2706" y="3050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0" name="Line 67"/>
            <p:cNvSpPr>
              <a:spLocks noChangeShapeType="1"/>
            </p:cNvSpPr>
            <p:nvPr/>
          </p:nvSpPr>
          <p:spPr bwMode="auto">
            <a:xfrm flipH="1">
              <a:off x="1943" y="2920"/>
              <a:ext cx="29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1" name="Line 68"/>
            <p:cNvSpPr>
              <a:spLocks noChangeShapeType="1"/>
            </p:cNvSpPr>
            <p:nvPr/>
          </p:nvSpPr>
          <p:spPr bwMode="auto">
            <a:xfrm>
              <a:off x="1943" y="1861"/>
              <a:ext cx="0" cy="10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2" name="Line 69"/>
            <p:cNvSpPr>
              <a:spLocks noChangeShapeType="1"/>
            </p:cNvSpPr>
            <p:nvPr/>
          </p:nvSpPr>
          <p:spPr bwMode="auto">
            <a:xfrm>
              <a:off x="1943" y="1861"/>
              <a:ext cx="29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254" name="Text Box 70"/>
          <p:cNvSpPr txBox="1">
            <a:spLocks noChangeArrowheads="1"/>
          </p:cNvSpPr>
          <p:nvPr/>
        </p:nvSpPr>
        <p:spPr bwMode="auto">
          <a:xfrm>
            <a:off x="376238" y="5340350"/>
            <a:ext cx="5829300" cy="1260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注意：不能用   </a:t>
            </a:r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intp=100;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因为我们永远不知道变量存储的	真实地址，而且程序每次运行变量地址可能都不同。</a:t>
            </a:r>
            <a:endParaRPr lang="zh-CN" altLang="en-US" sz="2400" b="1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矩形 1"/>
          <p:cNvSpPr>
            <a:spLocks noChangeArrowheads="1"/>
          </p:cNvSpPr>
          <p:nvPr/>
        </p:nvSpPr>
        <p:spPr bwMode="auto">
          <a:xfrm>
            <a:off x="123825" y="955675"/>
            <a:ext cx="8789988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254000" eaLnBrk="0" hangingPunct="0"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r>
              <a:rPr kumimoji="0" lang="en-US" altLang="zh-CN" sz="2400" b="1" dirty="0">
                <a:latin typeface="Times New Roman" pitchFamily="18" charset="0"/>
                <a:ea typeface="Courier"/>
                <a:cs typeface="Courier New" pitchFamily="49" charset="0"/>
              </a:rPr>
              <a:t>for (</a:t>
            </a:r>
            <a:r>
              <a:rPr kumimoji="0" lang="en-US" altLang="zh-CN" sz="2400" b="1" dirty="0" err="1">
                <a:latin typeface="Times New Roman" pitchFamily="18" charset="0"/>
                <a:ea typeface="Courier"/>
                <a:cs typeface="Courier New" pitchFamily="49" charset="0"/>
              </a:rPr>
              <a:t>i</a:t>
            </a:r>
            <a:r>
              <a:rPr kumimoji="0" lang="en-US" altLang="zh-CN" sz="2400" b="1" dirty="0">
                <a:latin typeface="Times New Roman" pitchFamily="18" charset="0"/>
                <a:ea typeface="Courier"/>
                <a:cs typeface="Courier New" pitchFamily="49" charset="0"/>
              </a:rPr>
              <a:t> = 0; </a:t>
            </a:r>
            <a:r>
              <a:rPr kumimoji="0" lang="en-US" altLang="zh-CN" sz="2400" b="1" dirty="0" err="1">
                <a:latin typeface="Times New Roman" pitchFamily="18" charset="0"/>
                <a:ea typeface="Courier"/>
                <a:cs typeface="Courier New" pitchFamily="49" charset="0"/>
              </a:rPr>
              <a:t>i</a:t>
            </a:r>
            <a:r>
              <a:rPr kumimoji="0" lang="en-US" altLang="zh-CN" sz="2400" b="1" dirty="0">
                <a:latin typeface="Times New Roman" pitchFamily="18" charset="0"/>
                <a:ea typeface="Courier"/>
                <a:cs typeface="Courier New" pitchFamily="49" charset="0"/>
              </a:rPr>
              <a:t> &lt; num; ++</a:t>
            </a:r>
            <a:r>
              <a:rPr kumimoji="0" lang="en-US" altLang="zh-CN" sz="2400" b="1" dirty="0" err="1">
                <a:latin typeface="Times New Roman" pitchFamily="18" charset="0"/>
                <a:ea typeface="Courier"/>
                <a:cs typeface="Courier New" pitchFamily="49" charset="0"/>
              </a:rPr>
              <a:t>i</a:t>
            </a:r>
            <a:r>
              <a:rPr kumimoji="0" lang="en-US" altLang="zh-CN" sz="2400" b="1" dirty="0">
                <a:latin typeface="Times New Roman" pitchFamily="18" charset="0"/>
                <a:ea typeface="Courier"/>
                <a:cs typeface="Courier New" pitchFamily="49" charset="0"/>
              </a:rPr>
              <a:t>)</a:t>
            </a:r>
            <a:endParaRPr kumimoji="0" lang="en-US" altLang="zh-CN" sz="2400" b="1" dirty="0"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lvl="1" indent="254000" eaLnBrk="0" hangingPunct="0"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r>
              <a:rPr kumimoji="0" lang="en-US" altLang="zh-CN" sz="2400" b="1" dirty="0">
                <a:latin typeface="Times New Roman" pitchFamily="18" charset="0"/>
                <a:ea typeface="Courier"/>
                <a:cs typeface="Courier New" pitchFamily="49" charset="0"/>
              </a:rPr>
              <a:t>	        average += </a:t>
            </a:r>
            <a:r>
              <a:rPr kumimoji="0" lang="en-US" altLang="zh-CN" sz="2400" b="1" dirty="0" smtClean="0">
                <a:latin typeface="Times New Roman" pitchFamily="18" charset="0"/>
                <a:ea typeface="Courier"/>
                <a:cs typeface="Courier New" pitchFamily="49" charset="0"/>
              </a:rPr>
              <a:t>score[</a:t>
            </a:r>
            <a:r>
              <a:rPr kumimoji="0" lang="en-US" altLang="zh-CN" sz="2400" b="1" smtClean="0">
                <a:latin typeface="Times New Roman" pitchFamily="18" charset="0"/>
                <a:ea typeface="Courier"/>
                <a:cs typeface="Courier New" pitchFamily="49" charset="0"/>
              </a:rPr>
              <a:t>i];</a:t>
            </a:r>
            <a:endParaRPr kumimoji="0" lang="en-US" altLang="zh-CN" sz="2400" b="1" dirty="0"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lvl="1" indent="254000" eaLnBrk="0" hangingPunct="0"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r>
              <a:rPr kumimoji="0" lang="en-US" altLang="zh-CN" sz="2400" b="1" dirty="0">
                <a:latin typeface="Times New Roman" pitchFamily="18" charset="0"/>
                <a:ea typeface="Courier"/>
                <a:cs typeface="Courier"/>
              </a:rPr>
              <a:t>    average = average / num; 	</a:t>
            </a:r>
            <a:endParaRPr kumimoji="0" lang="en-US" altLang="zh-CN" sz="2400" b="1" dirty="0">
              <a:latin typeface="Times New Roman" pitchFamily="18" charset="0"/>
              <a:ea typeface="宋体" pitchFamily="2" charset="-122"/>
            </a:endParaRPr>
          </a:p>
          <a:p>
            <a:pPr lvl="1" indent="254000" eaLnBrk="0" hangingPunct="0"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endParaRPr kumimoji="0" lang="en-US" altLang="zh-CN" sz="2400" b="1" dirty="0">
              <a:latin typeface="Times New Roman" pitchFamily="18" charset="0"/>
              <a:ea typeface="Courier"/>
              <a:cs typeface="Courier"/>
            </a:endParaRPr>
          </a:p>
          <a:p>
            <a:pPr lvl="1" indent="254000" eaLnBrk="0" hangingPunct="0"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r>
              <a:rPr kumimoji="0" lang="en-US" altLang="zh-CN" sz="2400" b="1" dirty="0">
                <a:latin typeface="Times New Roman" pitchFamily="18" charset="0"/>
                <a:ea typeface="Courier"/>
                <a:cs typeface="Courier"/>
              </a:rPr>
              <a:t>for (</a:t>
            </a:r>
            <a:r>
              <a:rPr kumimoji="0" lang="en-US" altLang="zh-CN" sz="2400" b="1" dirty="0" err="1">
                <a:latin typeface="Times New Roman" pitchFamily="18" charset="0"/>
                <a:ea typeface="Courier"/>
                <a:cs typeface="Courier"/>
              </a:rPr>
              <a:t>i</a:t>
            </a:r>
            <a:r>
              <a:rPr kumimoji="0" lang="en-US" altLang="zh-CN" sz="2400" b="1" dirty="0">
                <a:latin typeface="Times New Roman" pitchFamily="18" charset="0"/>
                <a:ea typeface="Courier"/>
                <a:cs typeface="Courier"/>
              </a:rPr>
              <a:t> = 0; </a:t>
            </a:r>
            <a:r>
              <a:rPr kumimoji="0" lang="en-US" altLang="zh-CN" sz="2400" b="1" dirty="0" err="1">
                <a:latin typeface="Times New Roman" pitchFamily="18" charset="0"/>
                <a:ea typeface="Courier"/>
                <a:cs typeface="Courier"/>
              </a:rPr>
              <a:t>i</a:t>
            </a:r>
            <a:r>
              <a:rPr kumimoji="0" lang="en-US" altLang="zh-CN" sz="2400" b="1" dirty="0">
                <a:latin typeface="Times New Roman" pitchFamily="18" charset="0"/>
                <a:ea typeface="Courier"/>
                <a:cs typeface="Courier"/>
              </a:rPr>
              <a:t> &lt; num ; ++</a:t>
            </a:r>
            <a:r>
              <a:rPr kumimoji="0" lang="en-US" altLang="zh-CN" sz="2400" b="1" dirty="0" err="1">
                <a:latin typeface="Times New Roman" pitchFamily="18" charset="0"/>
                <a:ea typeface="Courier"/>
                <a:cs typeface="Courier"/>
              </a:rPr>
              <a:t>i</a:t>
            </a:r>
            <a:r>
              <a:rPr kumimoji="0" lang="en-US" altLang="zh-CN" sz="2400" b="1" dirty="0">
                <a:latin typeface="Times New Roman" pitchFamily="18" charset="0"/>
                <a:ea typeface="Courier"/>
                <a:cs typeface="Courier"/>
              </a:rPr>
              <a:t>)   	</a:t>
            </a:r>
            <a:endParaRPr kumimoji="0" lang="en-US" altLang="zh-CN" sz="2400" b="1" dirty="0">
              <a:latin typeface="Times New Roman" pitchFamily="18" charset="0"/>
              <a:ea typeface="宋体" pitchFamily="2" charset="-122"/>
            </a:endParaRPr>
          </a:p>
          <a:p>
            <a:pPr lvl="1" indent="254000" eaLnBrk="0" hangingPunct="0"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r>
              <a:rPr kumimoji="0" lang="en-US" altLang="zh-CN" sz="2400" b="1" dirty="0">
                <a:latin typeface="Times New Roman" pitchFamily="18" charset="0"/>
                <a:ea typeface="Courier"/>
                <a:cs typeface="Courier"/>
              </a:rPr>
              <a:t>	     variance += (average - score[</a:t>
            </a:r>
            <a:r>
              <a:rPr kumimoji="0" lang="en-US" altLang="zh-CN" sz="2400" b="1" dirty="0" err="1">
                <a:latin typeface="Times New Roman" pitchFamily="18" charset="0"/>
                <a:ea typeface="Courier"/>
                <a:cs typeface="Courier"/>
              </a:rPr>
              <a:t>i</a:t>
            </a:r>
            <a:r>
              <a:rPr kumimoji="0" lang="en-US" altLang="zh-CN" sz="2400" b="1" dirty="0">
                <a:latin typeface="Times New Roman" pitchFamily="18" charset="0"/>
                <a:ea typeface="Courier"/>
                <a:cs typeface="Courier"/>
              </a:rPr>
              <a:t>]) * (average - score[</a:t>
            </a:r>
            <a:r>
              <a:rPr kumimoji="0" lang="en-US" altLang="zh-CN" sz="2400" b="1" dirty="0" err="1">
                <a:latin typeface="Times New Roman" pitchFamily="18" charset="0"/>
                <a:ea typeface="Courier"/>
                <a:cs typeface="Courier"/>
              </a:rPr>
              <a:t>i</a:t>
            </a:r>
            <a:r>
              <a:rPr kumimoji="0" lang="en-US" altLang="zh-CN" sz="2400" b="1" dirty="0">
                <a:latin typeface="Times New Roman" pitchFamily="18" charset="0"/>
                <a:ea typeface="Courier"/>
                <a:cs typeface="Courier"/>
              </a:rPr>
              <a:t>]);    </a:t>
            </a:r>
            <a:endParaRPr kumimoji="0" lang="en-US" altLang="zh-CN" sz="2400" b="1" dirty="0">
              <a:latin typeface="Times New Roman" pitchFamily="18" charset="0"/>
              <a:ea typeface="宋体" pitchFamily="2" charset="-122"/>
            </a:endParaRPr>
          </a:p>
          <a:p>
            <a:pPr lvl="1" indent="254000" eaLnBrk="0" hangingPunct="0"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r>
              <a:rPr kumimoji="0" lang="en-US" altLang="zh-CN" sz="2400" b="1" dirty="0">
                <a:latin typeface="Times New Roman" pitchFamily="18" charset="0"/>
                <a:ea typeface="Courier"/>
                <a:cs typeface="Courier"/>
              </a:rPr>
              <a:t>variance = </a:t>
            </a:r>
            <a:r>
              <a:rPr kumimoji="0" lang="en-US" altLang="zh-CN" sz="2400" b="1" dirty="0" err="1">
                <a:latin typeface="Times New Roman" pitchFamily="18" charset="0"/>
                <a:ea typeface="Courier"/>
                <a:cs typeface="Courier"/>
              </a:rPr>
              <a:t>sqrt</a:t>
            </a:r>
            <a:r>
              <a:rPr kumimoji="0" lang="en-US" altLang="zh-CN" sz="2400" b="1" dirty="0">
                <a:latin typeface="Times New Roman" pitchFamily="18" charset="0"/>
                <a:ea typeface="Courier"/>
                <a:cs typeface="Courier"/>
              </a:rPr>
              <a:t>(variance) / num; </a:t>
            </a:r>
            <a:endParaRPr kumimoji="0" lang="en-US" altLang="zh-CN" sz="2400" b="1" dirty="0">
              <a:latin typeface="Times New Roman" pitchFamily="18" charset="0"/>
              <a:ea typeface="宋体" pitchFamily="2" charset="-122"/>
            </a:endParaRPr>
          </a:p>
          <a:p>
            <a:pPr lvl="1" indent="254000" eaLnBrk="0" hangingPunct="0"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endParaRPr kumimoji="0" lang="en-US" altLang="zh-CN" sz="2400" b="1" dirty="0">
              <a:latin typeface="Times New Roman" pitchFamily="18" charset="0"/>
              <a:ea typeface="Courier"/>
              <a:cs typeface="Courier"/>
            </a:endParaRPr>
          </a:p>
          <a:p>
            <a:pPr lvl="1" indent="254000" eaLnBrk="0" hangingPunct="0"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r>
              <a:rPr kumimoji="0" lang="en-US" altLang="zh-CN" sz="2400" b="1" dirty="0" err="1">
                <a:latin typeface="Times New Roman" pitchFamily="18" charset="0"/>
                <a:ea typeface="Courier"/>
                <a:cs typeface="Courier"/>
              </a:rPr>
              <a:t>cout</a:t>
            </a:r>
            <a:r>
              <a:rPr kumimoji="0" lang="en-US" altLang="zh-CN" sz="2400" b="1" dirty="0">
                <a:latin typeface="Times New Roman" pitchFamily="18" charset="0"/>
                <a:ea typeface="Courier"/>
                <a:cs typeface="Courier"/>
              </a:rPr>
              <a:t> &lt;&lt; "</a:t>
            </a:r>
            <a:r>
              <a:rPr kumimoji="0" lang="zh-CN" altLang="en-US" sz="2400" b="1" dirty="0">
                <a:latin typeface="Times New Roman" pitchFamily="18" charset="0"/>
                <a:ea typeface="宋体" pitchFamily="2" charset="-122"/>
              </a:rPr>
              <a:t>平均分是：</a:t>
            </a:r>
            <a:r>
              <a:rPr kumimoji="0" lang="en-US" altLang="zh-CN" sz="2400" b="1" dirty="0">
                <a:latin typeface="Times New Roman" pitchFamily="18" charset="0"/>
                <a:ea typeface="Courier"/>
                <a:cs typeface="Courier"/>
              </a:rPr>
              <a:t>" &lt;&lt; average &lt;&lt; "\n</a:t>
            </a:r>
            <a:r>
              <a:rPr kumimoji="0" lang="zh-CN" altLang="en-US" sz="2400" b="1" dirty="0">
                <a:latin typeface="Times New Roman" pitchFamily="18" charset="0"/>
                <a:ea typeface="宋体" pitchFamily="2" charset="-122"/>
              </a:rPr>
              <a:t>均方差是：</a:t>
            </a:r>
            <a:r>
              <a:rPr kumimoji="0" lang="en-US" altLang="zh-CN" sz="2400" b="1" dirty="0">
                <a:latin typeface="Times New Roman" pitchFamily="18" charset="0"/>
                <a:ea typeface="Courier"/>
                <a:cs typeface="Courier"/>
              </a:rPr>
              <a:t>" </a:t>
            </a:r>
          </a:p>
          <a:p>
            <a:pPr lvl="1" indent="254000" eaLnBrk="0" hangingPunct="0"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r>
              <a:rPr kumimoji="0" lang="en-US" altLang="zh-CN" sz="2400" b="1" dirty="0">
                <a:latin typeface="Times New Roman" pitchFamily="18" charset="0"/>
                <a:ea typeface="Courier"/>
                <a:cs typeface="Courier"/>
              </a:rPr>
              <a:t>        &lt;&lt;  variance &lt;&lt;  </a:t>
            </a:r>
            <a:r>
              <a:rPr kumimoji="0" lang="en-US" altLang="zh-CN" sz="2400" b="1" dirty="0" err="1">
                <a:latin typeface="Times New Roman" pitchFamily="18" charset="0"/>
                <a:ea typeface="Courier"/>
                <a:cs typeface="Courier"/>
              </a:rPr>
              <a:t>endl</a:t>
            </a:r>
            <a:r>
              <a:rPr kumimoji="0" lang="en-US" altLang="zh-CN" sz="2400" b="1" dirty="0">
                <a:latin typeface="Times New Roman" pitchFamily="18" charset="0"/>
                <a:ea typeface="Courier"/>
                <a:cs typeface="Courier"/>
              </a:rPr>
              <a:t>;</a:t>
            </a:r>
          </a:p>
          <a:p>
            <a:pPr lvl="1" indent="254000" eaLnBrk="0" hangingPunct="0"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endParaRPr kumimoji="0" lang="en-US" altLang="zh-CN" sz="2400" b="1" dirty="0">
              <a:latin typeface="Times New Roman" pitchFamily="18" charset="0"/>
              <a:ea typeface="宋体" pitchFamily="2" charset="-122"/>
            </a:endParaRPr>
          </a:p>
          <a:p>
            <a:pPr lvl="1" indent="254000" eaLnBrk="0" hangingPunct="0"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r>
              <a:rPr kumimoji="0" lang="en-US" altLang="zh-CN" sz="2400" b="1" dirty="0">
                <a:latin typeface="Times New Roman" pitchFamily="18" charset="0"/>
                <a:ea typeface="宋体" pitchFamily="2" charset="-122"/>
              </a:rPr>
              <a:t>delete [ ] score;</a:t>
            </a:r>
          </a:p>
          <a:p>
            <a:pPr lvl="1" indent="254000" eaLnBrk="0" hangingPunct="0"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r>
              <a:rPr kumimoji="0" lang="en-US" altLang="zh-CN" sz="2400" b="1" dirty="0">
                <a:latin typeface="Times New Roman" pitchFamily="18" charset="0"/>
                <a:ea typeface="Courier"/>
                <a:cs typeface="Courier"/>
              </a:rPr>
              <a:t>  </a:t>
            </a:r>
          </a:p>
          <a:p>
            <a:pPr lvl="1" indent="254000" eaLnBrk="0" hangingPunct="0"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r>
              <a:rPr kumimoji="0" lang="en-US" altLang="zh-CN" sz="2400" b="1" dirty="0">
                <a:latin typeface="Times New Roman" pitchFamily="18" charset="0"/>
                <a:ea typeface="Courier"/>
                <a:cs typeface="Courier"/>
              </a:rPr>
              <a:t>return 0;</a:t>
            </a:r>
            <a:endParaRPr kumimoji="0" lang="en-US" altLang="zh-CN" sz="2400" b="1" dirty="0">
              <a:latin typeface="Times New Roman" pitchFamily="18" charset="0"/>
              <a:ea typeface="宋体" pitchFamily="2" charset="-122"/>
            </a:endParaRPr>
          </a:p>
          <a:p>
            <a:pPr indent="254000" eaLnBrk="0" hangingPunct="0"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r>
              <a:rPr kumimoji="0" lang="en-US" altLang="zh-CN" sz="2400" b="1" dirty="0">
                <a:latin typeface="Times New Roman" pitchFamily="18" charset="0"/>
                <a:ea typeface="Courier"/>
                <a:cs typeface="Courier"/>
              </a:rPr>
              <a:t>}</a:t>
            </a:r>
            <a:endParaRPr kumimoji="0"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8066088" cy="4114800"/>
          </a:xfrm>
        </p:spPr>
        <p:txBody>
          <a:bodyPr/>
          <a:lstStyle/>
          <a:p>
            <a:r>
              <a:rPr lang="zh-CN" altLang="en-US" sz="2800" smtClean="0"/>
              <a:t>设计一个函数从一个字符串中取出一个子串。 </a:t>
            </a:r>
          </a:p>
          <a:p>
            <a:r>
              <a:rPr lang="zh-CN" altLang="en-US" sz="2800" smtClean="0"/>
              <a:t>原型设计：</a:t>
            </a:r>
          </a:p>
          <a:p>
            <a:pPr lvl="1"/>
            <a:r>
              <a:rPr lang="zh-CN" altLang="en-US" sz="2400" smtClean="0"/>
              <a:t>从哪一个字符串中取子串、起点和终点</a:t>
            </a:r>
          </a:p>
          <a:p>
            <a:pPr lvl="1"/>
            <a:r>
              <a:rPr lang="zh-CN" altLang="en-US" sz="2400" smtClean="0"/>
              <a:t>返回值：字符串可以用一个指向字符的指针表示，所以函数的执行结果是一个字符串，表示一个字符串可以用一个指向字符的指针 </a:t>
            </a:r>
          </a:p>
          <a:p>
            <a:r>
              <a:rPr lang="zh-CN" altLang="en-US" sz="2800" smtClean="0"/>
              <a:t>返回值指针指向的空间必须在返回后还存在。这可以用动态字符数组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内容占位符 2"/>
          <p:cNvSpPr>
            <a:spLocks noGrp="1"/>
          </p:cNvSpPr>
          <p:nvPr>
            <p:ph idx="1"/>
          </p:nvPr>
        </p:nvSpPr>
        <p:spPr>
          <a:xfrm>
            <a:off x="685800" y="876300"/>
            <a:ext cx="7772400" cy="52197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华文楷体" pitchFamily="2" charset="-122"/>
              </a:rPr>
              <a:t>char *subString(char *s, int start, int end)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华文楷体" pitchFamily="2" charset="-122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华文楷体" pitchFamily="2" charset="-122"/>
              </a:rPr>
              <a:t>	int len = strlen(s);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华文楷体" pitchFamily="2" charset="-122"/>
              </a:rPr>
              <a:t>	if (start &lt; 0 || start &gt;= len || end &lt; 0 ||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华文楷体" pitchFamily="2" charset="-122"/>
              </a:rPr>
              <a:t>           end &gt;= len || start &gt; end)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华文楷体" pitchFamily="2" charset="-122"/>
              </a:rPr>
              <a:t>		cout &lt;&lt; "</a:t>
            </a:r>
            <a:r>
              <a:rPr lang="zh-CN" altLang="en-US" sz="2800" smtClean="0">
                <a:ea typeface="华文楷体" pitchFamily="2" charset="-122"/>
              </a:rPr>
              <a:t>起始或终止位置错</a:t>
            </a:r>
            <a:r>
              <a:rPr lang="en-US" altLang="zh-CN" sz="2800" smtClean="0">
                <a:ea typeface="华文楷体" pitchFamily="2" charset="-122"/>
              </a:rPr>
              <a:t>"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华文楷体" pitchFamily="2" charset="-122"/>
              </a:rPr>
              <a:t>		return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华文楷体" pitchFamily="2" charset="-122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华文楷体" pitchFamily="2" charset="-122"/>
              </a:rPr>
              <a:t>	char *sub = new char[end - start + 2];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华文楷体" pitchFamily="2" charset="-122"/>
              </a:rPr>
              <a:t>	strncpy(sub, s + start, end - start +1);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华文楷体" pitchFamily="2" charset="-122"/>
              </a:rPr>
              <a:t>	sub[end - start +1] = '\0';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华文楷体" pitchFamily="2" charset="-122"/>
              </a:rPr>
              <a:t>	return sub; //</a:t>
            </a:r>
            <a:r>
              <a:rPr lang="zh-CN" altLang="en-US" sz="2800" smtClean="0">
                <a:ea typeface="华文楷体" pitchFamily="2" charset="-122"/>
              </a:rPr>
              <a:t>合法</a:t>
            </a:r>
            <a:endParaRPr lang="en-US" altLang="zh-CN" sz="2800" smtClean="0">
              <a:ea typeface="华文楷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华文楷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  间接访问</a:t>
            </a:r>
            <a:r>
              <a:rPr lang="en-US" altLang="zh-CN" smtClean="0">
                <a:latin typeface="Times New Roman"/>
              </a:rPr>
              <a:t>—</a:t>
            </a:r>
            <a:r>
              <a:rPr lang="zh-CN" altLang="en-US" smtClean="0"/>
              <a:t>指针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0513" y="1752600"/>
            <a:ext cx="4637087" cy="48641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指针的概念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指针运算与数组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指针作为函数参数和返回值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动态内存分配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字符串再讨论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指针数组与多级指针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指向多维数组的指针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指向函数的指针</a:t>
            </a: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 rot="-5400000" flipH="1" flipV="1">
            <a:off x="6273800" y="18748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7" name="AutoShape 5"/>
          <p:cNvSpPr>
            <a:spLocks noChangeArrowheads="1"/>
          </p:cNvSpPr>
          <p:nvPr/>
        </p:nvSpPr>
        <p:spPr bwMode="auto">
          <a:xfrm rot="-5400000" flipH="1" flipV="1">
            <a:off x="6273800" y="24082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8" name="AutoShape 6"/>
          <p:cNvSpPr>
            <a:spLocks noChangeArrowheads="1"/>
          </p:cNvSpPr>
          <p:nvPr/>
        </p:nvSpPr>
        <p:spPr bwMode="auto">
          <a:xfrm rot="-5400000" flipH="1" flipV="1">
            <a:off x="6273800" y="29416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9" name="AutoShape 7"/>
          <p:cNvSpPr>
            <a:spLocks noChangeArrowheads="1"/>
          </p:cNvSpPr>
          <p:nvPr/>
        </p:nvSpPr>
        <p:spPr bwMode="auto">
          <a:xfrm rot="-5400000" flipH="1" flipV="1">
            <a:off x="6273800" y="34623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0" name="AutoShape 8"/>
          <p:cNvSpPr>
            <a:spLocks noChangeArrowheads="1"/>
          </p:cNvSpPr>
          <p:nvPr/>
        </p:nvSpPr>
        <p:spPr bwMode="auto">
          <a:xfrm rot="-5400000" flipH="1" flipV="1">
            <a:off x="6273800" y="4059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1" name="AutoShape 9"/>
          <p:cNvSpPr>
            <a:spLocks noChangeArrowheads="1"/>
          </p:cNvSpPr>
          <p:nvPr/>
        </p:nvSpPr>
        <p:spPr bwMode="auto">
          <a:xfrm rot="-5400000" flipH="1" flipV="1">
            <a:off x="6273800" y="45926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2" name="AutoShape 10"/>
          <p:cNvSpPr>
            <a:spLocks noChangeArrowheads="1"/>
          </p:cNvSpPr>
          <p:nvPr/>
        </p:nvSpPr>
        <p:spPr bwMode="auto">
          <a:xfrm rot="-5400000" flipH="1" flipV="1">
            <a:off x="6273800" y="5710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3" name="AutoShape 11"/>
          <p:cNvSpPr>
            <a:spLocks noChangeArrowheads="1"/>
          </p:cNvSpPr>
          <p:nvPr/>
        </p:nvSpPr>
        <p:spPr bwMode="auto">
          <a:xfrm rot="-5400000" flipH="1" flipV="1">
            <a:off x="6261100" y="51895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0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字符串再讨论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73200"/>
            <a:ext cx="83947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字符串的另一种表示是定义一个指向字符的指针。然后直接将一个字符串常量或字符串变量赋给它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如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400" dirty="0" smtClean="0"/>
              <a:t> char *String;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400" dirty="0" smtClean="0"/>
              <a:t>    String = “</a:t>
            </a:r>
            <a:r>
              <a:rPr lang="en-US" altLang="zh-CN" sz="2400" dirty="0" err="1" smtClean="0"/>
              <a:t>abcde</a:t>
            </a:r>
            <a:r>
              <a:rPr lang="en-US" altLang="zh-CN" sz="2400" dirty="0" smtClean="0"/>
              <a:t>”; 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400" dirty="0" smtClean="0"/>
              <a:t>char *String, </a:t>
            </a:r>
            <a:r>
              <a:rPr lang="en-US" altLang="zh-CN" sz="2400" dirty="0" err="1" smtClean="0"/>
              <a:t>ss</a:t>
            </a:r>
            <a:r>
              <a:rPr lang="en-US" altLang="zh-CN" sz="2400" dirty="0" smtClean="0"/>
              <a:t>[ ] =“</a:t>
            </a:r>
            <a:r>
              <a:rPr lang="en-US" altLang="zh-CN" sz="2400" dirty="0" err="1" smtClean="0"/>
              <a:t>abcdef</a:t>
            </a:r>
            <a:r>
              <a:rPr lang="en-US" altLang="zh-CN" sz="2400" dirty="0" smtClean="0"/>
              <a:t>”; 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400" dirty="0" smtClean="0"/>
              <a:t>    String  = </a:t>
            </a:r>
            <a:r>
              <a:rPr lang="en-US" altLang="zh-CN" sz="2400" dirty="0" err="1" smtClean="0"/>
              <a:t>ss</a:t>
            </a:r>
            <a:r>
              <a:rPr lang="en-US" altLang="zh-CN" sz="2400" dirty="0" smtClean="0"/>
              <a:t>;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400" dirty="0" smtClean="0"/>
              <a:t>char *String; 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400" dirty="0" smtClean="0"/>
              <a:t>    String = new char[10]; 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strcpy</a:t>
            </a:r>
            <a:r>
              <a:rPr lang="en-US" altLang="zh-CN" sz="2400" dirty="0" smtClean="0"/>
              <a:t>(String, “</a:t>
            </a:r>
            <a:r>
              <a:rPr lang="en-US" altLang="zh-CN" sz="2400" dirty="0" err="1" smtClean="0"/>
              <a:t>abc</a:t>
            </a:r>
            <a:r>
              <a:rPr lang="en-US" altLang="zh-CN" sz="2400" dirty="0" smtClean="0"/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9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String = </a:t>
            </a:r>
            <a:r>
              <a:rPr lang="en-US" altLang="zh-CN" dirty="0" smtClean="0">
                <a:latin typeface="Times New Roman"/>
              </a:rPr>
              <a:t>“</a:t>
            </a:r>
            <a:r>
              <a:rPr lang="en-US" altLang="zh-CN" dirty="0" err="1" smtClean="0"/>
              <a:t>abcde</a:t>
            </a:r>
            <a:r>
              <a:rPr lang="en-US" altLang="zh-CN" dirty="0" smtClean="0">
                <a:latin typeface="Times New Roman"/>
              </a:rPr>
              <a:t>”</a:t>
            </a:r>
            <a:r>
              <a:rPr lang="en-US" altLang="zh-CN" dirty="0" smtClean="0"/>
              <a:t>;</a:t>
            </a:r>
            <a:endParaRPr lang="zh-CN" altLang="en-US" dirty="0" smtClean="0"/>
          </a:p>
        </p:txBody>
      </p:sp>
      <p:sp>
        <p:nvSpPr>
          <p:cNvPr id="76804" name="Rectangle 32"/>
          <p:cNvSpPr>
            <a:spLocks noChangeArrowheads="1"/>
          </p:cNvSpPr>
          <p:nvPr/>
        </p:nvSpPr>
        <p:spPr bwMode="auto">
          <a:xfrm>
            <a:off x="128588" y="1801813"/>
            <a:ext cx="8329612" cy="2930739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77838" indent="-477838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v"/>
              <a:defRPr/>
            </a:pPr>
            <a:r>
              <a:rPr lang="zh-CN" altLang="en-US" sz="2400" b="1" dirty="0" smtClean="0"/>
              <a:t>字符串常量一般与静态变量存放在一个区域 </a:t>
            </a:r>
          </a:p>
          <a:p>
            <a:pPr marL="477838" indent="-477838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v"/>
              <a:defRPr/>
            </a:pPr>
            <a:r>
              <a:rPr lang="zh-CN" altLang="en-US" sz="2400" b="1" dirty="0" smtClean="0"/>
              <a:t>将存储字符串</a:t>
            </a:r>
            <a:r>
              <a:rPr lang="en-US" altLang="zh-CN" sz="2400" b="1" dirty="0" smtClean="0"/>
              <a:t>”</a:t>
            </a:r>
            <a:r>
              <a:rPr lang="en-US" altLang="zh-CN" sz="2400" b="1" dirty="0" err="1" smtClean="0"/>
              <a:t>abcde</a:t>
            </a:r>
            <a:r>
              <a:rPr lang="en-US" altLang="zh-CN" sz="2400" b="1" dirty="0" smtClean="0"/>
              <a:t>”</a:t>
            </a:r>
            <a:r>
              <a:rPr lang="zh-CN" altLang="en-US" sz="2400" b="1" dirty="0" smtClean="0"/>
              <a:t>的内存的首地址赋给指针变量</a:t>
            </a:r>
            <a:r>
              <a:rPr lang="en-US" altLang="zh-CN" sz="2400" b="1" dirty="0" smtClean="0"/>
              <a:t>String</a:t>
            </a:r>
          </a:p>
          <a:p>
            <a:pPr marL="477838" indent="-477838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v"/>
              <a:defRPr/>
            </a:pPr>
            <a:r>
              <a:rPr lang="zh-CN" altLang="en-US" sz="2400" b="1" dirty="0" smtClean="0"/>
              <a:t>可通过下标访问其中的字符，如</a:t>
            </a:r>
            <a:r>
              <a:rPr lang="en-US" altLang="zh-CN" sz="2400" b="1" dirty="0" smtClean="0"/>
              <a:t>String[3]</a:t>
            </a:r>
            <a:r>
              <a:rPr lang="zh-CN" altLang="en-US" sz="2400" b="1" dirty="0" smtClean="0"/>
              <a:t>的值为</a:t>
            </a:r>
            <a:r>
              <a:rPr lang="en-US" altLang="zh-CN" sz="2400" b="1" dirty="0" smtClean="0"/>
              <a:t>d</a:t>
            </a:r>
            <a:r>
              <a:rPr lang="zh-CN" altLang="en-US" sz="2400" b="1" dirty="0" smtClean="0"/>
              <a:t> </a:t>
            </a:r>
            <a:endParaRPr lang="en-US" altLang="zh-CN" sz="2400" b="1" dirty="0" smtClean="0"/>
          </a:p>
          <a:p>
            <a:pPr marL="477838" indent="-477838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v"/>
              <a:defRPr/>
            </a:pPr>
            <a:r>
              <a:rPr lang="zh-CN" altLang="en-US" sz="2400" b="1" dirty="0" smtClean="0"/>
              <a:t>不能将</a:t>
            </a:r>
            <a:r>
              <a:rPr lang="en-US" altLang="zh-CN" sz="2400" b="1" dirty="0" smtClean="0"/>
              <a:t>String</a:t>
            </a:r>
            <a:r>
              <a:rPr lang="zh-CN" altLang="en-US" sz="2400" b="1" dirty="0" smtClean="0"/>
              <a:t>作为</a:t>
            </a:r>
            <a:r>
              <a:rPr lang="en-US" altLang="zh-CN" sz="2400" b="1" dirty="0" err="1" smtClean="0"/>
              <a:t>strcpy</a:t>
            </a:r>
            <a:r>
              <a:rPr lang="zh-CN" altLang="en-US" sz="2400" b="1" dirty="0" smtClean="0"/>
              <a:t>或</a:t>
            </a:r>
            <a:r>
              <a:rPr lang="en-US" altLang="zh-CN" sz="2400" b="1" dirty="0" err="1" smtClean="0"/>
              <a:t>strcat</a:t>
            </a:r>
            <a:r>
              <a:rPr lang="zh-CN" altLang="en-US" sz="2400" b="1" dirty="0" smtClean="0"/>
              <a:t>的第一个参数，也不能修改字符串中的字符，因为指向的是常量 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603" name="Rectangle 35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0" lvl="1" algn="ctr">
              <a:defRPr/>
            </a:pPr>
            <a:r>
              <a:rPr lang="en-US" altLang="zh-CN" sz="3200" b="1" dirty="0" smtClean="0">
                <a:latin typeface="华文楷体" pitchFamily="2" charset="-122"/>
                <a:ea typeface="华文楷体" pitchFamily="2" charset="-122"/>
              </a:rPr>
              <a:t>char *String, </a:t>
            </a:r>
            <a:r>
              <a:rPr lang="en-US" altLang="zh-CN" sz="3200" b="1" dirty="0" err="1" smtClean="0">
                <a:latin typeface="华文楷体" pitchFamily="2" charset="-122"/>
                <a:ea typeface="华文楷体" pitchFamily="2" charset="-122"/>
              </a:rPr>
              <a:t>ss</a:t>
            </a:r>
            <a:r>
              <a:rPr lang="en-US" altLang="zh-CN" sz="3200" b="1" dirty="0" smtClean="0">
                <a:latin typeface="华文楷体" pitchFamily="2" charset="-122"/>
                <a:ea typeface="华文楷体" pitchFamily="2" charset="-122"/>
              </a:rPr>
              <a:t>[ ] =“</a:t>
            </a:r>
            <a:r>
              <a:rPr lang="en-US" altLang="zh-CN" sz="3200" b="1" dirty="0" err="1" smtClean="0">
                <a:latin typeface="华文楷体" pitchFamily="2" charset="-122"/>
                <a:ea typeface="华文楷体" pitchFamily="2" charset="-122"/>
              </a:rPr>
              <a:t>abcdef”,</a:t>
            </a:r>
            <a:r>
              <a:rPr lang="en-US" altLang="zh-CN" sz="32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String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  = </a:t>
            </a:r>
            <a:r>
              <a:rPr lang="en-US" altLang="zh-CN" sz="32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ss</a:t>
            </a:r>
            <a:endParaRPr lang="zh-CN" altLang="en-US" sz="32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7828" name="Text Box 36"/>
          <p:cNvSpPr txBox="1">
            <a:spLocks noChangeArrowheads="1"/>
          </p:cNvSpPr>
          <p:nvPr/>
        </p:nvSpPr>
        <p:spPr bwMode="auto">
          <a:xfrm>
            <a:off x="685800" y="2698750"/>
            <a:ext cx="8140959" cy="160043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b="1" dirty="0" smtClean="0">
                <a:latin typeface="+mn-ea"/>
              </a:rPr>
              <a:t>将字符数组</a:t>
            </a:r>
            <a:r>
              <a:rPr lang="en-US" altLang="zh-CN" b="1" dirty="0" err="1" smtClean="0">
                <a:latin typeface="+mn-ea"/>
              </a:rPr>
              <a:t>ss</a:t>
            </a:r>
            <a:r>
              <a:rPr lang="zh-CN" altLang="en-US" b="1" dirty="0" smtClean="0">
                <a:latin typeface="+mn-ea"/>
              </a:rPr>
              <a:t>的起始地址存入</a:t>
            </a:r>
            <a:r>
              <a:rPr lang="en-US" altLang="zh-CN" b="1" dirty="0" smtClean="0">
                <a:latin typeface="+mn-ea"/>
              </a:rPr>
              <a:t>String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b="1" dirty="0" smtClean="0">
                <a:latin typeface="+mn-ea"/>
              </a:rPr>
              <a:t>真正的字符串存储在栈</a:t>
            </a: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2288"/>
            <a:ext cx="7772400" cy="1143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4000" smtClean="0"/>
              <a:t>String = new char[5];</a:t>
            </a:r>
            <a:br>
              <a:rPr lang="en-US" altLang="zh-CN" sz="4000" smtClean="0"/>
            </a:br>
            <a:r>
              <a:rPr lang="en-US" altLang="zh-CN" sz="4000" smtClean="0"/>
              <a:t>strcpy(String, </a:t>
            </a:r>
            <a:r>
              <a:rPr lang="en-US" altLang="zh-CN" sz="4000" smtClean="0">
                <a:latin typeface="Times New Roman"/>
              </a:rPr>
              <a:t>“</a:t>
            </a:r>
            <a:r>
              <a:rPr lang="en-US" altLang="zh-CN" sz="4000" smtClean="0"/>
              <a:t>aaa</a:t>
            </a:r>
            <a:r>
              <a:rPr lang="en-US" altLang="zh-CN" sz="4000" smtClean="0">
                <a:latin typeface="Times New Roman"/>
              </a:rPr>
              <a:t>”</a:t>
            </a:r>
            <a:r>
              <a:rPr lang="en-US" altLang="zh-CN" sz="4000" smtClean="0"/>
              <a:t>)</a:t>
            </a:r>
          </a:p>
        </p:txBody>
      </p:sp>
      <p:sp>
        <p:nvSpPr>
          <p:cNvPr id="78852" name="Rectangle 27"/>
          <p:cNvSpPr>
            <a:spLocks noChangeArrowheads="1"/>
          </p:cNvSpPr>
          <p:nvPr/>
        </p:nvSpPr>
        <p:spPr bwMode="auto">
          <a:xfrm>
            <a:off x="398463" y="2212975"/>
            <a:ext cx="8059737" cy="1557349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指针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中保存了堆中的一个地址，该地址中存放了字符串</a:t>
            </a:r>
            <a:r>
              <a:rPr lang="en-US" altLang="zh-CN" b="1" dirty="0" err="1" smtClean="0">
                <a:latin typeface="楷体_GB2312" pitchFamily="49" charset="-122"/>
                <a:ea typeface="楷体_GB2312" pitchFamily="49" charset="-122"/>
              </a:rPr>
              <a:t>aaa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963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用指针处理串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3638"/>
            <a:ext cx="7772400" cy="403066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目的：编写一个记录串中单词的个数的函数。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关键技术：要传递一个字符串给函数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字符串作为函数的参数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949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字符串作为函数的参数和数组名作为参数传递一样，可以有两种方法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/>
              <a:t>作为字符数组传递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/>
              <a:t>作为指向字符的指针传递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两种传递方式的本质是一样的，都是传递了字符串的首地址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字符串作为字符数组传递时不需要指定长度。因为字符串操作的结束是依据‘</a:t>
            </a:r>
            <a:r>
              <a:rPr lang="en-US" altLang="zh-CN" sz="2800" smtClean="0"/>
              <a:t>\0’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30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指针使用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416050"/>
            <a:ext cx="8637588" cy="4303713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</a:pPr>
            <a:r>
              <a:rPr lang="zh-CN" altLang="en-US" sz="2800" smtClean="0"/>
              <a:t>指针变量可以指向不同的变量。如上例中</a:t>
            </a:r>
            <a:r>
              <a:rPr lang="en-US" altLang="zh-CN" sz="2800" smtClean="0"/>
              <a:t>intp</a:t>
            </a:r>
            <a:r>
              <a:rPr lang="zh-CN" altLang="en-US" sz="2800" smtClean="0"/>
              <a:t>指向</a:t>
            </a:r>
            <a:r>
              <a:rPr lang="en-US" altLang="zh-CN" sz="2800" smtClean="0"/>
              <a:t>x</a:t>
            </a:r>
            <a:r>
              <a:rPr lang="zh-CN" altLang="en-US" sz="2800" smtClean="0"/>
              <a:t>，我们可以通过对</a:t>
            </a:r>
            <a:r>
              <a:rPr lang="en-US" altLang="zh-CN" sz="2800" smtClean="0"/>
              <a:t>intp</a:t>
            </a:r>
            <a:r>
              <a:rPr lang="zh-CN" altLang="en-US" sz="2800" smtClean="0"/>
              <a:t>的重新赋值改变指针的指向。如果想让</a:t>
            </a:r>
            <a:r>
              <a:rPr lang="en-US" altLang="zh-CN" sz="2800" smtClean="0"/>
              <a:t>intp</a:t>
            </a:r>
            <a:r>
              <a:rPr lang="zh-CN" altLang="en-US" sz="2800" smtClean="0"/>
              <a:t>指向</a:t>
            </a:r>
            <a:r>
              <a:rPr lang="en-US" altLang="zh-CN" sz="2800" smtClean="0"/>
              <a:t>y</a:t>
            </a:r>
            <a:r>
              <a:rPr lang="zh-CN" altLang="en-US" sz="2800" smtClean="0"/>
              <a:t>，只要执行</a:t>
            </a:r>
            <a:r>
              <a:rPr lang="en-US" altLang="zh-CN" sz="2800" smtClean="0"/>
              <a:t>intp=&amp;y</a:t>
            </a:r>
            <a:r>
              <a:rPr lang="zh-CN" altLang="en-US" sz="2800" smtClean="0"/>
              <a:t>就可以了。这时，</a:t>
            </a:r>
            <a:r>
              <a:rPr lang="en-US" altLang="zh-CN" sz="2800" smtClean="0"/>
              <a:t>intp</a:t>
            </a:r>
            <a:r>
              <a:rPr lang="zh-CN" altLang="en-US" sz="2800" smtClean="0"/>
              <a:t>与</a:t>
            </a:r>
            <a:r>
              <a:rPr lang="en-US" altLang="zh-CN" sz="2800" smtClean="0"/>
              <a:t>x</a:t>
            </a:r>
            <a:r>
              <a:rPr lang="zh-CN" altLang="en-US" sz="2800" smtClean="0"/>
              <a:t>无任何关系。</a:t>
            </a:r>
            <a:endParaRPr lang="zh-CN" altLang="en-US" sz="2400" smtClean="0"/>
          </a:p>
          <a:p>
            <a:pPr marL="533400" indent="-533400" eaLnBrk="1" hangingPunct="1">
              <a:lnSpc>
                <a:spcPct val="110000"/>
              </a:lnSpc>
            </a:pPr>
            <a:r>
              <a:rPr lang="zh-CN" altLang="en-US" sz="2800" smtClean="0"/>
              <a:t>同类的指针</a:t>
            </a:r>
            <a:r>
              <a:rPr lang="zh-CN" altLang="en-US" sz="2800" smtClean="0">
                <a:latin typeface="楷体_GB2312" pitchFamily="49" charset="-122"/>
              </a:rPr>
              <a:t>变量之间可相互赋值，表示两个指针指向同一内存空间。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zh-CN" altLang="en-US" sz="2800" smtClean="0">
                <a:latin typeface="楷体_GB2312" pitchFamily="49" charset="-122"/>
              </a:rPr>
              <a:t>空指针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>
                <a:latin typeface="楷体_GB2312" pitchFamily="49" charset="-122"/>
              </a:rPr>
              <a:t>指针没有指向任何空间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>
                <a:latin typeface="楷体_GB2312" pitchFamily="49" charset="-122"/>
              </a:rPr>
              <a:t>空指针用常量</a:t>
            </a:r>
            <a:r>
              <a:rPr lang="en-US" altLang="zh-CN" sz="2400" smtClean="0">
                <a:latin typeface="楷体_GB2312" pitchFamily="49" charset="-122"/>
              </a:rPr>
              <a:t>NULL</a:t>
            </a:r>
            <a:r>
              <a:rPr lang="zh-CN" altLang="en-US" sz="2400" smtClean="0">
                <a:latin typeface="楷体_GB2312" pitchFamily="49" charset="-122"/>
              </a:rPr>
              <a:t>表示，</a:t>
            </a:r>
            <a:r>
              <a:rPr lang="en-US" altLang="zh-CN" sz="2400" smtClean="0">
                <a:latin typeface="楷体_GB2312" pitchFamily="49" charset="-122"/>
              </a:rPr>
              <a:t>NULL</a:t>
            </a:r>
            <a:r>
              <a:rPr lang="zh-CN" altLang="en-US" sz="2400" smtClean="0">
                <a:latin typeface="楷体_GB2312" pitchFamily="49" charset="-122"/>
              </a:rPr>
              <a:t>的值一般赋为</a:t>
            </a:r>
            <a:r>
              <a:rPr lang="en-US" altLang="zh-CN" sz="2400" smtClean="0">
                <a:latin typeface="楷体_GB2312" pitchFamily="49" charset="-122"/>
              </a:rPr>
              <a:t>0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>
                <a:latin typeface="楷体_GB2312" pitchFamily="49" charset="-122"/>
              </a:rPr>
              <a:t>不能引用空指针指向的值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1111250" y="1069975"/>
            <a:ext cx="7554913" cy="58547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/>
              <a:t>#include &lt;ctype&gt;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int word_cnt(const char *s)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{ int cnt = 0;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while (*s != '\0')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    {	while (isspace(*s))   ++s; //</a:t>
            </a:r>
            <a:r>
              <a:rPr lang="zh-CN" altLang="en-US" sz="2400" b="1"/>
              <a:t>跳过空白字符</a:t>
            </a:r>
          </a:p>
          <a:p>
            <a:pPr>
              <a:lnSpc>
                <a:spcPct val="120000"/>
              </a:lnSpc>
            </a:pPr>
            <a:r>
              <a:rPr lang="zh-CN" altLang="en-US" sz="2400" b="1"/>
              <a:t>	</a:t>
            </a:r>
            <a:r>
              <a:rPr lang="en-US" altLang="zh-CN" sz="2400" b="1"/>
              <a:t>if (*s != '\0')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             { ++cnt;		//</a:t>
            </a:r>
            <a:r>
              <a:rPr lang="zh-CN" altLang="en-US" sz="2400" b="1"/>
              <a:t>找到一个单词</a:t>
            </a:r>
          </a:p>
          <a:p>
            <a:pPr>
              <a:lnSpc>
                <a:spcPct val="120000"/>
              </a:lnSpc>
            </a:pPr>
            <a:r>
              <a:rPr lang="zh-CN" altLang="en-US" sz="2400" b="1"/>
              <a:t>	        </a:t>
            </a:r>
            <a:r>
              <a:rPr lang="en-US" altLang="zh-CN" sz="2400" b="1"/>
              <a:t>while (!isspace(*s) &amp;&amp; *s != '\0')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		  ++s;     //</a:t>
            </a:r>
            <a:r>
              <a:rPr lang="zh-CN" altLang="en-US" sz="2400" b="1"/>
              <a:t>跳过单词	</a:t>
            </a:r>
            <a:endParaRPr lang="en-US" altLang="zh-CN" sz="2400" b="1"/>
          </a:p>
          <a:p>
            <a:pPr>
              <a:lnSpc>
                <a:spcPct val="120000"/>
              </a:lnSpc>
            </a:pPr>
            <a:r>
              <a:rPr lang="zh-CN" altLang="en-US" sz="2400" b="1"/>
              <a:t>     </a:t>
            </a:r>
            <a:r>
              <a:rPr lang="en-US" altLang="zh-CN" sz="2400" b="1"/>
              <a:t>}       }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return cnt;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}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1868488" y="276225"/>
            <a:ext cx="4864100" cy="51911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统计字符串中单词数的函数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/>
              <a:t>带有</a:t>
            </a:r>
            <a:r>
              <a:rPr lang="en-US" altLang="zh-CN" dirty="0" smtClean="0"/>
              <a:t>const</a:t>
            </a:r>
            <a:r>
              <a:rPr lang="zh-CN" altLang="zh-CN" dirty="0" smtClean="0"/>
              <a:t>的指针</a:t>
            </a:r>
            <a:endParaRPr lang="zh-CN" altLang="en-US" dirty="0"/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在用带有</a:t>
            </a:r>
            <a:r>
              <a:rPr lang="en-US" altLang="zh-CN" smtClean="0"/>
              <a:t>const</a:t>
            </a:r>
            <a:r>
              <a:rPr lang="zh-CN" altLang="zh-CN" smtClean="0"/>
              <a:t>的指针时，我们有两种选择：</a:t>
            </a:r>
            <a:r>
              <a:rPr lang="en-US" altLang="zh-CN" smtClean="0"/>
              <a:t>const</a:t>
            </a:r>
            <a:r>
              <a:rPr lang="zh-CN" altLang="zh-CN" smtClean="0"/>
              <a:t>修饰指针指向的对象，或者</a:t>
            </a:r>
            <a:r>
              <a:rPr lang="en-US" altLang="zh-CN" smtClean="0"/>
              <a:t>const</a:t>
            </a:r>
            <a:r>
              <a:rPr lang="zh-CN" altLang="zh-CN" smtClean="0"/>
              <a:t>修饰指针自己指向的存储空间。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/>
              <a:t>带有</a:t>
            </a:r>
            <a:r>
              <a:rPr lang="en-US" altLang="zh-CN" dirty="0" smtClean="0"/>
              <a:t>const</a:t>
            </a:r>
            <a:r>
              <a:rPr lang="zh-CN" altLang="zh-CN" smtClean="0"/>
              <a:t>的指针</a:t>
            </a:r>
            <a:endParaRPr lang="zh-CN" altLang="en-US" dirty="0"/>
          </a:p>
        </p:txBody>
      </p:sp>
      <p:sp>
        <p:nvSpPr>
          <p:cNvPr id="870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smtClean="0"/>
              <a:t>如果要使指向的对象不发生改变，则需要这样写：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smtClean="0"/>
              <a:t>const int *p;</a:t>
            </a:r>
            <a:endParaRPr lang="zh-CN" altLang="zh-CN" sz="2400" smtClean="0"/>
          </a:p>
          <a:p>
            <a:r>
              <a:rPr lang="zh-CN" altLang="zh-CN" sz="2400" smtClean="0"/>
              <a:t>这里</a:t>
            </a:r>
            <a:r>
              <a:rPr lang="en-US" altLang="zh-CN" sz="2400" smtClean="0"/>
              <a:t>p</a:t>
            </a:r>
            <a:r>
              <a:rPr lang="zh-CN" altLang="zh-CN" sz="2400" smtClean="0"/>
              <a:t>是一个指向</a:t>
            </a:r>
            <a:r>
              <a:rPr lang="en-US" altLang="zh-CN" sz="2400" smtClean="0"/>
              <a:t>const int </a:t>
            </a:r>
            <a:r>
              <a:rPr lang="zh-CN" altLang="zh-CN" sz="2400" smtClean="0"/>
              <a:t>的指针，它自己并不是一个</a:t>
            </a:r>
            <a:r>
              <a:rPr lang="en-US" altLang="zh-CN" sz="2400" smtClean="0"/>
              <a:t>const</a:t>
            </a:r>
            <a:r>
              <a:rPr lang="zh-CN" altLang="zh-CN" sz="2400" smtClean="0"/>
              <a:t>，但是它所指的值是不能改变的</a:t>
            </a:r>
            <a:r>
              <a:rPr lang="zh-CN" altLang="en-US" sz="2400" smtClean="0"/>
              <a:t>。</a:t>
            </a:r>
            <a:r>
              <a:rPr lang="zh-CN" altLang="zh-CN" sz="2400" smtClean="0"/>
              <a:t>我们</a:t>
            </a:r>
            <a:r>
              <a:rPr lang="zh-CN" altLang="en-US" sz="2400" smtClean="0"/>
              <a:t>还</a:t>
            </a:r>
            <a:r>
              <a:rPr lang="zh-CN" altLang="zh-CN" sz="2400" smtClean="0"/>
              <a:t>可以这样写：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smtClean="0"/>
              <a:t>int const *p;</a:t>
            </a:r>
            <a:endParaRPr lang="zh-CN" altLang="zh-CN" sz="2400" smtClean="0"/>
          </a:p>
          <a:p>
            <a:r>
              <a:rPr lang="zh-CN" altLang="zh-CN" sz="2400" smtClean="0"/>
              <a:t>这两种方法是等同的，依据个人习惯以及编码风格不同，程序员自己决定使用哪一种形式。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/>
              <a:t>带有</a:t>
            </a:r>
            <a:r>
              <a:rPr lang="en-US" altLang="zh-CN" dirty="0" smtClean="0"/>
              <a:t>const</a:t>
            </a:r>
            <a:r>
              <a:rPr lang="zh-CN" altLang="zh-CN" smtClean="0"/>
              <a:t>的指针</a:t>
            </a:r>
            <a:endParaRPr lang="zh-CN" altLang="en-US" dirty="0"/>
          </a:p>
        </p:txBody>
      </p:sp>
      <p:sp>
        <p:nvSpPr>
          <p:cNvPr id="880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如果希望使指针成为一个</a:t>
            </a:r>
            <a:r>
              <a:rPr lang="en-US" altLang="zh-CN" smtClean="0"/>
              <a:t>const</a:t>
            </a:r>
            <a:r>
              <a:rPr lang="zh-CN" altLang="zh-CN" smtClean="0"/>
              <a:t>必须将</a:t>
            </a:r>
            <a:r>
              <a:rPr lang="en-US" altLang="zh-CN" smtClean="0"/>
              <a:t>const</a:t>
            </a:r>
            <a:r>
              <a:rPr lang="zh-CN" altLang="zh-CN" smtClean="0"/>
              <a:t>标明的部分放在</a:t>
            </a:r>
            <a:r>
              <a:rPr lang="en-US" altLang="zh-CN" smtClean="0"/>
              <a:t>*</a:t>
            </a:r>
            <a:r>
              <a:rPr lang="zh-CN" altLang="zh-CN" smtClean="0"/>
              <a:t>右边。</a:t>
            </a:r>
          </a:p>
          <a:p>
            <a:r>
              <a:rPr lang="en-US" altLang="zh-CN" smtClean="0"/>
              <a:t>int a=3;</a:t>
            </a:r>
            <a:endParaRPr lang="zh-CN" altLang="zh-CN" smtClean="0"/>
          </a:p>
          <a:p>
            <a:r>
              <a:rPr lang="en-US" altLang="zh-CN" smtClean="0"/>
              <a:t>int *const j=&amp;a</a:t>
            </a:r>
            <a:endParaRPr lang="zh-CN" altLang="zh-CN" smtClean="0"/>
          </a:p>
          <a:p>
            <a:r>
              <a:rPr lang="zh-CN" altLang="zh-CN" smtClean="0"/>
              <a:t>指针始终指向</a:t>
            </a:r>
            <a:r>
              <a:rPr lang="en-US" altLang="zh-CN" smtClean="0"/>
              <a:t>a</a:t>
            </a:r>
            <a:r>
              <a:rPr lang="zh-CN" altLang="zh-CN" smtClean="0"/>
              <a:t>的地址，不过要改变它地址中的值是可以的：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33400" y="1235075"/>
            <a:ext cx="82296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68325" indent="-568325">
              <a:lnSpc>
                <a:spcPct val="110000"/>
              </a:lnSpc>
              <a:spcBef>
                <a:spcPct val="5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Eg.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试设计一个函数，计算两个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128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位的整数的和，结果作为函数值返回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822325" y="3068638"/>
            <a:ext cx="832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33400" y="2709863"/>
            <a:ext cx="84328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20850" indent="-1720850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设计思想：用一个由数字组成的字符串来表示数据。如允许的最大长度为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128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位，则字符数组的长度为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128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。如数字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123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，可表示为</a:t>
            </a:r>
          </a:p>
        </p:txBody>
      </p:sp>
      <p:graphicFrame>
        <p:nvGraphicFramePr>
          <p:cNvPr id="1674274" name="Group 34"/>
          <p:cNvGraphicFramePr>
            <a:graphicFrameLocks noGrp="1"/>
          </p:cNvGraphicFramePr>
          <p:nvPr/>
        </p:nvGraphicFramePr>
        <p:xfrm>
          <a:off x="1447800" y="4913313"/>
          <a:ext cx="6096000" cy="1219200"/>
        </p:xfrm>
        <a:graphic>
          <a:graphicData uri="http://schemas.openxmlformats.org/drawingml/2006/table">
            <a:tbl>
              <a:tblPr/>
              <a:tblGrid>
                <a:gridCol w="77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‘0’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‘0’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‘0’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‘0’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‘0’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‘1’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‘2’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‘3’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加法函数的设计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180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void add(const char  *p1, const char  *p2, char *s)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 { int i, j = 0; /* j</a:t>
            </a:r>
            <a:r>
              <a:rPr lang="zh-CN" altLang="en-US" sz="2800" smtClean="0"/>
              <a:t>为进位 *</a:t>
            </a:r>
            <a:r>
              <a:rPr lang="en-US" altLang="zh-CN" sz="2800" smtClean="0"/>
              <a:t>/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   for (i=0; i &lt; 128; ++i)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          { s[i] = p1[i] - '0' + p2[i] - '0' + j;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             if ( s[i] &gt;= 10)  j = s[i] / 10; else j 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	         s[i] = s[i] % 10 + '0';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      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辅助函数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为了测试这个函数，设计了两个辅助函数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/>
              <a:t>set</a:t>
            </a:r>
            <a:r>
              <a:rPr lang="zh-CN" altLang="en-US" smtClean="0"/>
              <a:t>函数将一个字符串存储为所设计的格式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/>
              <a:t>show</a:t>
            </a:r>
            <a:r>
              <a:rPr lang="zh-CN" altLang="en-US" smtClean="0"/>
              <a:t>函数显示一个字符串表示的整型数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ChangeArrowheads="1"/>
          </p:cNvSpPr>
          <p:nvPr/>
        </p:nvSpPr>
        <p:spPr bwMode="auto">
          <a:xfrm>
            <a:off x="360363" y="1044575"/>
            <a:ext cx="7997825" cy="531336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/>
              <a:t>int set(const char *s1, char *s)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{ int i= strlen(s1) - 1, j = 0;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   while (i&gt;= 0)</a:t>
            </a:r>
            <a:r>
              <a:rPr lang="zh-CN" altLang="en-US" sz="2400" b="1"/>
              <a:t>｛</a:t>
            </a:r>
          </a:p>
          <a:p>
            <a:pPr>
              <a:lnSpc>
                <a:spcPct val="110000"/>
              </a:lnSpc>
            </a:pPr>
            <a:r>
              <a:rPr lang="zh-CN" altLang="en-US" sz="2400" b="1"/>
              <a:t>　　　 </a:t>
            </a:r>
            <a:r>
              <a:rPr lang="en-US" altLang="zh-CN" sz="2400" b="1"/>
              <a:t>if (s1[i] &gt; '9' || s1[i] &lt; '0') 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		{cout &lt;&lt; "set error\n";  return -1;}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	   else {s[j] = s1[i]; --i; ++j;}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       }</a:t>
            </a:r>
          </a:p>
          <a:p>
            <a:pPr>
              <a:lnSpc>
                <a:spcPct val="110000"/>
              </a:lnSpc>
            </a:pPr>
            <a:endParaRPr lang="en-US" altLang="zh-CN" sz="2400" b="1"/>
          </a:p>
          <a:p>
            <a:pPr>
              <a:lnSpc>
                <a:spcPct val="110000"/>
              </a:lnSpc>
            </a:pPr>
            <a:r>
              <a:rPr lang="en-US" altLang="zh-CN" sz="2400" b="1"/>
              <a:t>    for ( ; j &lt; 128; ++j ) s[j] = ‘0’;</a:t>
            </a:r>
            <a:r>
              <a:rPr lang="zh-CN" altLang="en-US" sz="2400" b="1"/>
              <a:t>　</a:t>
            </a:r>
            <a:r>
              <a:rPr lang="en-US" altLang="zh-CN" sz="2400" b="1"/>
              <a:t>// </a:t>
            </a:r>
            <a:r>
              <a:rPr lang="zh-CN" altLang="en-US" sz="2400" b="1"/>
              <a:t>前置空格</a:t>
            </a:r>
          </a:p>
          <a:p>
            <a:pPr>
              <a:lnSpc>
                <a:spcPct val="110000"/>
              </a:lnSpc>
            </a:pPr>
            <a:r>
              <a:rPr lang="zh-CN" altLang="en-US" sz="2400" b="1"/>
              <a:t>    </a:t>
            </a:r>
          </a:p>
          <a:p>
            <a:pPr>
              <a:lnSpc>
                <a:spcPct val="110000"/>
              </a:lnSpc>
            </a:pPr>
            <a:r>
              <a:rPr lang="zh-CN" altLang="en-US" sz="2400" b="1"/>
              <a:t>　</a:t>
            </a:r>
            <a:r>
              <a:rPr lang="en-US" altLang="zh-CN" sz="2400" b="1"/>
              <a:t>return 0;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"/>
          <p:cNvSpPr>
            <a:spLocks noChangeArrowheads="1"/>
          </p:cNvSpPr>
          <p:nvPr/>
        </p:nvSpPr>
        <p:spPr bwMode="auto">
          <a:xfrm>
            <a:off x="395288" y="1260475"/>
            <a:ext cx="8107362" cy="48387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/>
              <a:t>void show(const char *s)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{ int i=127;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  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  while (s[i] == '0')  --i; //</a:t>
            </a:r>
            <a:r>
              <a:rPr lang="zh-CN" altLang="en-US" sz="2400" b="1"/>
              <a:t>跳过前置的</a:t>
            </a:r>
            <a:r>
              <a:rPr lang="en-US" altLang="zh-CN" sz="2400" b="1"/>
              <a:t>0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  while (i&gt;=0)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         { cout &lt;&lt; s[i];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            --i;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         }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  cout &lt;&lt; endl;</a:t>
            </a:r>
          </a:p>
          <a:p>
            <a:pPr>
              <a:lnSpc>
                <a:spcPct val="130000"/>
              </a:lnSpc>
            </a:pPr>
            <a:r>
              <a:rPr lang="en-US" altLang="zh-CN" sz="2400" b="1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测试程序的设计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0500"/>
            <a:ext cx="7772400" cy="4635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altLang="zh-CN" sz="2400" smtClean="0"/>
              <a:t>int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z="2400" smtClean="0"/>
              <a:t>{char num1[128], num2[128], sum[128];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z="24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z="2400" smtClean="0"/>
              <a:t> set("123", num1);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z="2400" smtClean="0"/>
              <a:t> set("345", num2);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z="24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z="2400" smtClean="0"/>
              <a:t> show(num1);  show(num2);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z="2400" smtClean="0"/>
              <a:t> add(num1, num2, sum);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z="2400" smtClean="0"/>
              <a:t> show(sum);</a:t>
            </a:r>
          </a:p>
          <a:p>
            <a:pPr eaLnBrk="1" hangingPunct="1">
              <a:buFont typeface="Wingdings" pitchFamily="2" charset="2"/>
              <a:buNone/>
            </a:pPr>
            <a:endParaRPr lang="pt-BR" altLang="zh-CN" sz="2400" smtClean="0"/>
          </a:p>
          <a:p>
            <a:pPr eaLnBrk="1" hangingPunct="1">
              <a:buFont typeface="Wingdings" pitchFamily="2" charset="2"/>
              <a:buNone/>
            </a:pPr>
            <a:r>
              <a:rPr lang="pt-BR" altLang="zh-CN" sz="2400" smtClean="0"/>
              <a:t> 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zh-CN" sz="2400" smtClean="0"/>
              <a:t> }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842000" y="3251200"/>
            <a:ext cx="2019300" cy="2112963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执行结果：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123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345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468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指针变量的使用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981200"/>
            <a:ext cx="2228850" cy="121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设有定义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     </a:t>
            </a:r>
            <a:r>
              <a:rPr lang="en-US" altLang="zh-CN" sz="2400" smtClean="0"/>
              <a:t>int x, y;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int *p1,*p2;</a:t>
            </a:r>
          </a:p>
        </p:txBody>
      </p:sp>
      <p:graphicFrame>
        <p:nvGraphicFramePr>
          <p:cNvPr id="1261572" name="Group 4"/>
          <p:cNvGraphicFramePr>
            <a:graphicFrameLocks noGrp="1"/>
          </p:cNvGraphicFramePr>
          <p:nvPr/>
        </p:nvGraphicFramePr>
        <p:xfrm>
          <a:off x="61913" y="3765550"/>
          <a:ext cx="2157412" cy="1949452"/>
        </p:xfrm>
        <a:graphic>
          <a:graphicData uri="http://schemas.openxmlformats.org/drawingml/2006/table">
            <a:tbl>
              <a:tblPr/>
              <a:tblGrid>
                <a:gridCol w="69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12" name="Text Box 36"/>
          <p:cNvSpPr txBox="1">
            <a:spLocks noChangeArrowheads="1"/>
          </p:cNvSpPr>
          <p:nvPr/>
        </p:nvSpPr>
        <p:spPr bwMode="auto">
          <a:xfrm>
            <a:off x="2794000" y="1993900"/>
            <a:ext cx="1770063" cy="1260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 b="1">
                <a:ea typeface="楷体_GB2312" pitchFamily="49" charset="-122"/>
              </a:rPr>
              <a:t>执行语句：</a:t>
            </a:r>
          </a:p>
          <a:p>
            <a:pPr>
              <a:spcBef>
                <a:spcPct val="10000"/>
              </a:spcBef>
            </a:pPr>
            <a:r>
              <a:rPr lang="en-US" altLang="zh-CN" sz="2400" b="1">
                <a:ea typeface="楷体_GB2312" pitchFamily="49" charset="-122"/>
              </a:rPr>
              <a:t>x=23;</a:t>
            </a:r>
          </a:p>
          <a:p>
            <a:pPr>
              <a:spcBef>
                <a:spcPct val="10000"/>
              </a:spcBef>
            </a:pPr>
            <a:r>
              <a:rPr lang="en-US" altLang="zh-CN" sz="2400" b="1">
                <a:ea typeface="楷体_GB2312" pitchFamily="49" charset="-122"/>
              </a:rPr>
              <a:t>y=234;</a:t>
            </a:r>
          </a:p>
        </p:txBody>
      </p:sp>
      <p:graphicFrame>
        <p:nvGraphicFramePr>
          <p:cNvPr id="1261605" name="Group 37"/>
          <p:cNvGraphicFramePr>
            <a:graphicFrameLocks noGrp="1"/>
          </p:cNvGraphicFramePr>
          <p:nvPr/>
        </p:nvGraphicFramePr>
        <p:xfrm>
          <a:off x="2406650" y="3765550"/>
          <a:ext cx="2157413" cy="1949452"/>
        </p:xfrm>
        <a:graphic>
          <a:graphicData uri="http://schemas.openxmlformats.org/drawingml/2006/table">
            <a:tbl>
              <a:tblPr/>
              <a:tblGrid>
                <a:gridCol w="69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33" name="Text Box 69"/>
          <p:cNvSpPr txBox="1">
            <a:spLocks noChangeArrowheads="1"/>
          </p:cNvSpPr>
          <p:nvPr/>
        </p:nvSpPr>
        <p:spPr bwMode="auto">
          <a:xfrm>
            <a:off x="5022850" y="2032000"/>
            <a:ext cx="1770063" cy="1260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 b="1">
                <a:ea typeface="楷体_GB2312" pitchFamily="49" charset="-122"/>
              </a:rPr>
              <a:t>执行语句：</a:t>
            </a:r>
          </a:p>
          <a:p>
            <a:pPr>
              <a:spcBef>
                <a:spcPct val="10000"/>
              </a:spcBef>
            </a:pPr>
            <a:r>
              <a:rPr lang="en-US" altLang="zh-CN" sz="2400" b="1">
                <a:ea typeface="楷体_GB2312" pitchFamily="49" charset="-122"/>
              </a:rPr>
              <a:t>p1=&amp;x;</a:t>
            </a:r>
          </a:p>
          <a:p>
            <a:pPr>
              <a:spcBef>
                <a:spcPct val="10000"/>
              </a:spcBef>
            </a:pPr>
            <a:r>
              <a:rPr lang="en-US" altLang="zh-CN" sz="2400" b="1">
                <a:ea typeface="楷体_GB2312" pitchFamily="49" charset="-122"/>
              </a:rPr>
              <a:t>p2=&amp;y;</a:t>
            </a:r>
          </a:p>
        </p:txBody>
      </p:sp>
      <p:graphicFrame>
        <p:nvGraphicFramePr>
          <p:cNvPr id="1261638" name="Group 70"/>
          <p:cNvGraphicFramePr>
            <a:graphicFrameLocks noGrp="1"/>
          </p:cNvGraphicFramePr>
          <p:nvPr/>
        </p:nvGraphicFramePr>
        <p:xfrm>
          <a:off x="4708525" y="3765550"/>
          <a:ext cx="2157413" cy="1949452"/>
        </p:xfrm>
        <a:graphic>
          <a:graphicData uri="http://schemas.openxmlformats.org/drawingml/2006/table">
            <a:tbl>
              <a:tblPr/>
              <a:tblGrid>
                <a:gridCol w="69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54" name="Text Box 102"/>
          <p:cNvSpPr txBox="1">
            <a:spLocks noChangeArrowheads="1"/>
          </p:cNvSpPr>
          <p:nvPr/>
        </p:nvSpPr>
        <p:spPr bwMode="auto">
          <a:xfrm>
            <a:off x="7085013" y="2082800"/>
            <a:ext cx="1770062" cy="1260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 b="1">
                <a:ea typeface="楷体_GB2312" pitchFamily="49" charset="-122"/>
              </a:rPr>
              <a:t>执行语句：</a:t>
            </a:r>
          </a:p>
          <a:p>
            <a:pPr>
              <a:spcBef>
                <a:spcPct val="10000"/>
              </a:spcBef>
            </a:pPr>
            <a:r>
              <a:rPr lang="zh-CN" altLang="en-US" sz="2400" b="1">
                <a:ea typeface="楷体_GB2312" pitchFamily="49" charset="-122"/>
              </a:rPr>
              <a:t>*</a:t>
            </a:r>
            <a:r>
              <a:rPr lang="en-US" altLang="zh-CN" sz="2400" b="1">
                <a:ea typeface="楷体_GB2312" pitchFamily="49" charset="-122"/>
              </a:rPr>
              <a:t>p1=34;</a:t>
            </a:r>
          </a:p>
          <a:p>
            <a:pPr>
              <a:spcBef>
                <a:spcPct val="10000"/>
              </a:spcBef>
            </a:pPr>
            <a:r>
              <a:rPr lang="en-US" altLang="zh-CN" sz="2400" b="1">
                <a:ea typeface="楷体_GB2312" pitchFamily="49" charset="-122"/>
              </a:rPr>
              <a:t>p2=p1;</a:t>
            </a:r>
          </a:p>
        </p:txBody>
      </p:sp>
      <p:graphicFrame>
        <p:nvGraphicFramePr>
          <p:cNvPr id="1261671" name="Group 103"/>
          <p:cNvGraphicFramePr>
            <a:graphicFrameLocks noGrp="1"/>
          </p:cNvGraphicFramePr>
          <p:nvPr/>
        </p:nvGraphicFramePr>
        <p:xfrm>
          <a:off x="6865938" y="3765550"/>
          <a:ext cx="2157412" cy="1949452"/>
        </p:xfrm>
        <a:graphic>
          <a:graphicData uri="http://schemas.openxmlformats.org/drawingml/2006/table">
            <a:tbl>
              <a:tblPr/>
              <a:tblGrid>
                <a:gridCol w="69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  间接访问</a:t>
            </a:r>
            <a:r>
              <a:rPr lang="en-US" altLang="zh-CN" smtClean="0">
                <a:latin typeface="Times New Roman"/>
              </a:rPr>
              <a:t>—</a:t>
            </a:r>
            <a:r>
              <a:rPr lang="zh-CN" altLang="en-US" smtClean="0"/>
              <a:t>指针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0513" y="1752600"/>
            <a:ext cx="4637087" cy="48641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指针的概念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指针运算与数组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指针作为函数参数和返回值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动态内存分配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字符串再讨论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指针数组与多级指针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指向多维数组的指针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smtClean="0"/>
              <a:t>指向函数的指针</a:t>
            </a:r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 rot="-5400000" flipH="1" flipV="1">
            <a:off x="6273800" y="18748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7" name="AutoShape 5"/>
          <p:cNvSpPr>
            <a:spLocks noChangeArrowheads="1"/>
          </p:cNvSpPr>
          <p:nvPr/>
        </p:nvSpPr>
        <p:spPr bwMode="auto">
          <a:xfrm rot="-5400000" flipH="1" flipV="1">
            <a:off x="6273800" y="24082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 rot="-5400000" flipH="1" flipV="1">
            <a:off x="6273800" y="29416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 rot="-5400000" flipH="1" flipV="1">
            <a:off x="6273800" y="34623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 rot="-5400000" flipH="1" flipV="1">
            <a:off x="6273800" y="40592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 rot="-5400000" flipH="1" flipV="1">
            <a:off x="6273800" y="45926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2" name="AutoShape 10"/>
          <p:cNvSpPr>
            <a:spLocks noChangeArrowheads="1"/>
          </p:cNvSpPr>
          <p:nvPr/>
        </p:nvSpPr>
        <p:spPr bwMode="auto">
          <a:xfrm rot="-5400000" flipH="1" flipV="1">
            <a:off x="6273800" y="57102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3" name="AutoShape 11"/>
          <p:cNvSpPr>
            <a:spLocks noChangeArrowheads="1"/>
          </p:cNvSpPr>
          <p:nvPr/>
        </p:nvSpPr>
        <p:spPr bwMode="auto">
          <a:xfrm rot="-5400000" flipH="1" flipV="1">
            <a:off x="6261100" y="51895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指针数组与多级指针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2300" y="1981200"/>
            <a:ext cx="37973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指针数组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多级指针</a:t>
            </a:r>
          </a:p>
        </p:txBody>
      </p:sp>
      <p:sp>
        <p:nvSpPr>
          <p:cNvPr id="91140" name="AutoShape 4"/>
          <p:cNvSpPr>
            <a:spLocks noChangeArrowheads="1"/>
          </p:cNvSpPr>
          <p:nvPr/>
        </p:nvSpPr>
        <p:spPr bwMode="auto">
          <a:xfrm rot="-5400000" flipH="1" flipV="1">
            <a:off x="5765800" y="21796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1" name="AutoShape 6"/>
          <p:cNvSpPr>
            <a:spLocks noChangeArrowheads="1"/>
          </p:cNvSpPr>
          <p:nvPr/>
        </p:nvSpPr>
        <p:spPr bwMode="auto">
          <a:xfrm rot="-5400000" flipH="1" flipV="1">
            <a:off x="5753100" y="28146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05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指针数组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0838"/>
            <a:ext cx="7772400" cy="52371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地址本身也是数据，它们也可以像其它数据一样组织成一个数组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一个数组，如果它的元素均为指针，则称为指针数组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一维指针数组的定义形式：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smtClean="0"/>
              <a:t>     类型名  *数组名</a:t>
            </a:r>
            <a:r>
              <a:rPr lang="en-US" altLang="zh-CN" sz="2800" smtClean="0"/>
              <a:t>[</a:t>
            </a:r>
            <a:r>
              <a:rPr lang="zh-CN" altLang="en-US" sz="2800" smtClean="0"/>
              <a:t>数组长度</a:t>
            </a:r>
            <a:r>
              <a:rPr lang="en-US" altLang="zh-CN" sz="2800" smtClean="0"/>
              <a:t>]</a:t>
            </a:r>
            <a:r>
              <a:rPr lang="zh-CN" altLang="en-US" sz="2800" smtClean="0"/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例如，</a:t>
            </a:r>
            <a:r>
              <a:rPr lang="en-US" altLang="zh-CN" sz="2800" smtClean="0"/>
              <a:t>char *String[10]; </a:t>
            </a:r>
            <a:r>
              <a:rPr lang="zh-CN" altLang="en-US" sz="2800" smtClean="0"/>
              <a:t>定义了一个名为</a:t>
            </a:r>
            <a:r>
              <a:rPr lang="en-US" altLang="zh-CN" sz="2800" smtClean="0"/>
              <a:t>String</a:t>
            </a:r>
            <a:r>
              <a:rPr lang="zh-CN" altLang="en-US" sz="2800" smtClean="0"/>
              <a:t>的指针数组，该数组有</a:t>
            </a:r>
            <a:r>
              <a:rPr lang="en-US" altLang="zh-CN" sz="2800" smtClean="0"/>
              <a:t>10</a:t>
            </a:r>
            <a:r>
              <a:rPr lang="zh-CN" altLang="en-US" sz="2800" smtClean="0"/>
              <a:t>个元素，数组的每个成员是一个指向字符的指针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指针数组的应用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25975"/>
          </a:xfrm>
        </p:spPr>
        <p:txBody>
          <a:bodyPr/>
          <a:lstStyle/>
          <a:p>
            <a:pPr eaLnBrk="1" hangingPunct="1"/>
            <a:r>
              <a:rPr lang="zh-CN" altLang="en-US" smtClean="0"/>
              <a:t>字符串可以用一个指向字符的指针表示，一组字符串可以用一个指向字符的指针数组来表示</a:t>
            </a:r>
          </a:p>
          <a:p>
            <a:pPr eaLnBrk="1" hangingPunct="1"/>
            <a:r>
              <a:rPr lang="zh-CN" altLang="en-US" smtClean="0"/>
              <a:t>例：写一个函数用二分法查找某一个城市在城市表中是否出现。用递归实现</a:t>
            </a:r>
          </a:p>
          <a:p>
            <a:pPr eaLnBrk="1" hangingPunct="1"/>
            <a:r>
              <a:rPr lang="zh-CN" altLang="en-US" smtClean="0"/>
              <a:t>关键问题：</a:t>
            </a:r>
          </a:p>
          <a:p>
            <a:pPr lvl="1" eaLnBrk="1" hangingPunct="1"/>
            <a:r>
              <a:rPr lang="zh-CN" altLang="en-US" smtClean="0"/>
              <a:t>城市表的存储：用指向字符的指针数组</a:t>
            </a:r>
          </a:p>
          <a:p>
            <a:pPr lvl="1" eaLnBrk="1" hangingPunct="1"/>
            <a:r>
              <a:rPr lang="zh-CN" altLang="en-US" smtClean="0"/>
              <a:t>查找时的比较：用字符串比较函数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"/>
          <p:cNvSpPr>
            <a:spLocks noChangeArrowheads="1"/>
          </p:cNvSpPr>
          <p:nvPr/>
        </p:nvSpPr>
        <p:spPr bwMode="auto">
          <a:xfrm>
            <a:off x="127000" y="720725"/>
            <a:ext cx="8686800" cy="60706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/>
              <a:t>int binarySearch(char *cityTable[], int lh, int rh, char *cityName)</a:t>
            </a:r>
          </a:p>
          <a:p>
            <a:pPr>
              <a:lnSpc>
                <a:spcPct val="140000"/>
              </a:lnSpc>
            </a:pPr>
            <a:r>
              <a:rPr lang="en-US" altLang="zh-CN" sz="2000" b="1"/>
              <a:t>{int mid, result;  </a:t>
            </a:r>
          </a:p>
          <a:p>
            <a:pPr>
              <a:lnSpc>
                <a:spcPct val="140000"/>
              </a:lnSpc>
            </a:pPr>
            <a:endParaRPr lang="en-US" altLang="zh-CN" sz="2000" b="1"/>
          </a:p>
          <a:p>
            <a:pPr>
              <a:lnSpc>
                <a:spcPct val="140000"/>
              </a:lnSpc>
            </a:pPr>
            <a:r>
              <a:rPr lang="en-US" altLang="zh-CN" sz="2000" b="1"/>
              <a:t> while (lh &lt;= rh) {</a:t>
            </a:r>
          </a:p>
          <a:p>
            <a:pPr>
              <a:lnSpc>
                <a:spcPct val="140000"/>
              </a:lnSpc>
            </a:pPr>
            <a:r>
              <a:rPr lang="en-US" altLang="zh-CN" sz="2000" b="1"/>
              <a:t>	mid = (lh + rh) / 2;</a:t>
            </a:r>
          </a:p>
          <a:p>
            <a:pPr>
              <a:lnSpc>
                <a:spcPct val="140000"/>
              </a:lnSpc>
            </a:pPr>
            <a:r>
              <a:rPr lang="en-US" altLang="zh-CN" sz="2000" b="1"/>
              <a:t>	result = strcmp(cityTable[mid], cityName);</a:t>
            </a:r>
          </a:p>
          <a:p>
            <a:pPr>
              <a:lnSpc>
                <a:spcPct val="140000"/>
              </a:lnSpc>
            </a:pPr>
            <a:r>
              <a:rPr lang="en-US" altLang="zh-CN" sz="2000" b="1"/>
              <a:t>             if (result == 0) return mid; //</a:t>
            </a:r>
            <a:r>
              <a:rPr lang="zh-CN" altLang="en-US" sz="2000" b="1"/>
              <a:t>找到</a:t>
            </a:r>
          </a:p>
          <a:p>
            <a:pPr>
              <a:lnSpc>
                <a:spcPct val="14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else if (result &gt; 0) </a:t>
            </a:r>
          </a:p>
          <a:p>
            <a:pPr>
              <a:lnSpc>
                <a:spcPct val="140000"/>
              </a:lnSpc>
            </a:pPr>
            <a:r>
              <a:rPr lang="en-US" altLang="zh-CN" sz="2000" b="1"/>
              <a:t>                               return binarySearch(cityTable, lh, mid-1, cityName); </a:t>
            </a:r>
          </a:p>
          <a:p>
            <a:pPr>
              <a:lnSpc>
                <a:spcPct val="140000"/>
              </a:lnSpc>
            </a:pPr>
            <a:r>
              <a:rPr lang="en-US" altLang="zh-CN" sz="2000" b="1"/>
              <a:t>                     else return binarySearch(cityTable, mid+1, rh, cityName); </a:t>
            </a:r>
          </a:p>
          <a:p>
            <a:pPr>
              <a:lnSpc>
                <a:spcPct val="140000"/>
              </a:lnSpc>
            </a:pPr>
            <a:r>
              <a:rPr lang="en-US" altLang="zh-CN" sz="2000" b="1"/>
              <a:t>           }</a:t>
            </a:r>
          </a:p>
          <a:p>
            <a:pPr>
              <a:lnSpc>
                <a:spcPct val="140000"/>
              </a:lnSpc>
            </a:pPr>
            <a:endParaRPr lang="en-US" altLang="zh-CN" sz="2000" b="1"/>
          </a:p>
          <a:p>
            <a:pPr>
              <a:lnSpc>
                <a:spcPct val="140000"/>
              </a:lnSpc>
            </a:pPr>
            <a:r>
              <a:rPr lang="en-US" altLang="zh-CN" sz="2000" b="1"/>
              <a:t>  return -1; //</a:t>
            </a:r>
            <a:r>
              <a:rPr lang="zh-CN" altLang="en-US" sz="2000" b="1"/>
              <a:t>没有找到</a:t>
            </a:r>
          </a:p>
          <a:p>
            <a:pPr>
              <a:lnSpc>
                <a:spcPct val="140000"/>
              </a:lnSpc>
            </a:pPr>
            <a:r>
              <a:rPr lang="en-US" altLang="zh-CN" sz="20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1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函数的应用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244600"/>
            <a:ext cx="82169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int binarySearch(char *cityTable[], int lh, int rh,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                          char *cityName);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{char *string[10] = {"aaa", "bbb", "ccc", "ddd", "eee",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                                 "fff", "ggg", "hhh", "iii","jjj"};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char tmp[10];;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cin &gt;&gt; tmp</a:t>
            </a:r>
            <a:r>
              <a:rPr lang="zh-CN" altLang="en-US" sz="2400" smtClean="0"/>
              <a:t>；</a:t>
            </a: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cout &lt;&lt; binarySearch(string, 0, 9, tmp)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1032" name="Group 168"/>
          <p:cNvGraphicFramePr>
            <a:graphicFrameLocks noGrp="1"/>
          </p:cNvGraphicFramePr>
          <p:nvPr/>
        </p:nvGraphicFramePr>
        <p:xfrm>
          <a:off x="2189163" y="879475"/>
          <a:ext cx="3671887" cy="5181600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“aaa”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“bbb”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“ccc”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“ddd”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“eee”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“fff”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“ggg”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“hhh”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“iii”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“jjj”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6302" name="Line 149"/>
          <p:cNvSpPr>
            <a:spLocks noChangeShapeType="1"/>
          </p:cNvSpPr>
          <p:nvPr/>
        </p:nvSpPr>
        <p:spPr bwMode="auto">
          <a:xfrm>
            <a:off x="2773363" y="1139825"/>
            <a:ext cx="15255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03" name="Line 169"/>
          <p:cNvSpPr>
            <a:spLocks noChangeShapeType="1"/>
          </p:cNvSpPr>
          <p:nvPr/>
        </p:nvSpPr>
        <p:spPr bwMode="auto">
          <a:xfrm>
            <a:off x="2773363" y="1639888"/>
            <a:ext cx="15255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04" name="Line 170"/>
          <p:cNvSpPr>
            <a:spLocks noChangeShapeType="1"/>
          </p:cNvSpPr>
          <p:nvPr/>
        </p:nvSpPr>
        <p:spPr bwMode="auto">
          <a:xfrm>
            <a:off x="2801938" y="2171700"/>
            <a:ext cx="15255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05" name="Line 171"/>
          <p:cNvSpPr>
            <a:spLocks noChangeShapeType="1"/>
          </p:cNvSpPr>
          <p:nvPr/>
        </p:nvSpPr>
        <p:spPr bwMode="auto">
          <a:xfrm>
            <a:off x="2773363" y="2671763"/>
            <a:ext cx="15255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06" name="Line 172"/>
          <p:cNvSpPr>
            <a:spLocks noChangeShapeType="1"/>
          </p:cNvSpPr>
          <p:nvPr/>
        </p:nvSpPr>
        <p:spPr bwMode="auto">
          <a:xfrm>
            <a:off x="2801938" y="3217863"/>
            <a:ext cx="15255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07" name="Line 173"/>
          <p:cNvSpPr>
            <a:spLocks noChangeShapeType="1"/>
          </p:cNvSpPr>
          <p:nvPr/>
        </p:nvSpPr>
        <p:spPr bwMode="auto">
          <a:xfrm>
            <a:off x="2833688" y="3763963"/>
            <a:ext cx="15255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08" name="Line 174"/>
          <p:cNvSpPr>
            <a:spLocks noChangeShapeType="1"/>
          </p:cNvSpPr>
          <p:nvPr/>
        </p:nvSpPr>
        <p:spPr bwMode="auto">
          <a:xfrm>
            <a:off x="2759075" y="4264025"/>
            <a:ext cx="1525588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09" name="Line 175"/>
          <p:cNvSpPr>
            <a:spLocks noChangeShapeType="1"/>
          </p:cNvSpPr>
          <p:nvPr/>
        </p:nvSpPr>
        <p:spPr bwMode="auto">
          <a:xfrm>
            <a:off x="2773363" y="4779963"/>
            <a:ext cx="15255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10" name="Line 176"/>
          <p:cNvSpPr>
            <a:spLocks noChangeShapeType="1"/>
          </p:cNvSpPr>
          <p:nvPr/>
        </p:nvSpPr>
        <p:spPr bwMode="auto">
          <a:xfrm>
            <a:off x="2773363" y="5251450"/>
            <a:ext cx="15255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11" name="Line 177"/>
          <p:cNvSpPr>
            <a:spLocks noChangeShapeType="1"/>
          </p:cNvSpPr>
          <p:nvPr/>
        </p:nvSpPr>
        <p:spPr bwMode="auto">
          <a:xfrm>
            <a:off x="2759075" y="5840413"/>
            <a:ext cx="1525588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指针数组与多级指针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2300" y="1981200"/>
            <a:ext cx="37973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指针数组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多级指针</a:t>
            </a:r>
          </a:p>
        </p:txBody>
      </p:sp>
      <p:sp>
        <p:nvSpPr>
          <p:cNvPr id="97284" name="AutoShape 4"/>
          <p:cNvSpPr>
            <a:spLocks noChangeArrowheads="1"/>
          </p:cNvSpPr>
          <p:nvPr/>
        </p:nvSpPr>
        <p:spPr bwMode="auto">
          <a:xfrm rot="-5400000" flipH="1" flipV="1">
            <a:off x="5765800" y="21796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 rot="-5400000" flipH="1" flipV="1">
            <a:off x="5765800" y="28781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多级指针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6101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smtClean="0"/>
              <a:t>指针指向的内容还是一个指针，称为多级指针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smtClean="0"/>
              <a:t>如有定义：</a:t>
            </a:r>
            <a:r>
              <a:rPr lang="en-US" altLang="zh-CN" sz="2800" smtClean="0"/>
              <a:t>char *string[10];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smtClean="0"/>
              <a:t>     string</a:t>
            </a:r>
            <a:r>
              <a:rPr lang="zh-CN" altLang="en-US" sz="2800" smtClean="0"/>
              <a:t>是一个数组，数组元素可以通过指针来访问。如果</a:t>
            </a:r>
            <a:r>
              <a:rPr lang="en-US" altLang="zh-CN" sz="2800" smtClean="0"/>
              <a:t>p</a:t>
            </a:r>
            <a:r>
              <a:rPr lang="zh-CN" altLang="en-US" sz="2800" smtClean="0"/>
              <a:t>是指向数组</a:t>
            </a:r>
            <a:r>
              <a:rPr lang="en-US" altLang="zh-CN" sz="2800" smtClean="0"/>
              <a:t>string</a:t>
            </a:r>
            <a:r>
              <a:rPr lang="zh-CN" altLang="en-US" sz="2800" smtClean="0"/>
              <a:t>的某一个元素，那么</a:t>
            </a:r>
            <a:r>
              <a:rPr lang="en-US" altLang="zh-CN" sz="2800" smtClean="0"/>
              <a:t>p</a:t>
            </a:r>
            <a:r>
              <a:rPr lang="zh-CN" altLang="en-US" sz="2800" smtClean="0"/>
              <a:t>指向的内容是一个指向字符的指针，因此</a:t>
            </a:r>
            <a:r>
              <a:rPr lang="en-US" altLang="zh-CN" sz="2800" smtClean="0"/>
              <a:t>p</a:t>
            </a:r>
            <a:r>
              <a:rPr lang="zh-CN" altLang="en-US" sz="2800" smtClean="0"/>
              <a:t>就是一个多级指针。</a:t>
            </a:r>
            <a:r>
              <a:rPr lang="en-US" altLang="zh-CN" sz="2800" smtClean="0"/>
              <a:t>string</a:t>
            </a:r>
            <a:r>
              <a:rPr lang="zh-CN" altLang="en-US" sz="2800" smtClean="0"/>
              <a:t>也是一个多级指针，不过是一个常指针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多级指针的定义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73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两级指针：类型名 **变量名；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三级指针：类型名 ***变量名；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如：</a:t>
            </a:r>
            <a:r>
              <a:rPr lang="en-US" altLang="zh-CN" sz="2400" smtClean="0"/>
              <a:t>int **q;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     </a:t>
            </a:r>
            <a:r>
              <a:rPr lang="zh-CN" altLang="en-US" sz="2400" smtClean="0"/>
              <a:t>表示</a:t>
            </a:r>
            <a:r>
              <a:rPr lang="en-US" altLang="zh-CN" sz="2400" smtClean="0"/>
              <a:t>q</a:t>
            </a:r>
            <a:r>
              <a:rPr lang="zh-CN" altLang="en-US" sz="2400" smtClean="0"/>
              <a:t>指向的内容是一个指向整型的指针。可以这样使用：</a:t>
            </a:r>
            <a:r>
              <a:rPr lang="en-US" altLang="zh-CN" sz="2400" smtClean="0"/>
              <a:t>int  x=15, *p=&amp;x;  q = &amp;p;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同样：</a:t>
            </a:r>
            <a:r>
              <a:rPr lang="en-US" altLang="zh-CN" sz="2400" smtClean="0"/>
              <a:t>char  **s;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表示</a:t>
            </a:r>
            <a:r>
              <a:rPr lang="en-US" altLang="zh-CN" sz="2400" smtClean="0"/>
              <a:t>s</a:t>
            </a:r>
            <a:r>
              <a:rPr lang="zh-CN" altLang="en-US" sz="2400" smtClean="0"/>
              <a:t>指向的内容是一个指向字符的指针</a:t>
            </a:r>
          </a:p>
        </p:txBody>
      </p:sp>
      <p:grpSp>
        <p:nvGrpSpPr>
          <p:cNvPr id="99332" name="Group 14"/>
          <p:cNvGrpSpPr>
            <a:grpSpLocks/>
          </p:cNvGrpSpPr>
          <p:nvPr/>
        </p:nvGrpSpPr>
        <p:grpSpPr bwMode="auto">
          <a:xfrm>
            <a:off x="1295400" y="4318000"/>
            <a:ext cx="3073400" cy="469900"/>
            <a:chOff x="816" y="2720"/>
            <a:chExt cx="1936" cy="296"/>
          </a:xfrm>
        </p:grpSpPr>
        <p:sp>
          <p:nvSpPr>
            <p:cNvPr id="99338" name="Text Box 4"/>
            <p:cNvSpPr txBox="1">
              <a:spLocks noChangeArrowheads="1"/>
            </p:cNvSpPr>
            <p:nvPr/>
          </p:nvSpPr>
          <p:spPr bwMode="auto">
            <a:xfrm>
              <a:off x="816" y="2720"/>
              <a:ext cx="304" cy="29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q</a:t>
              </a:r>
            </a:p>
          </p:txBody>
        </p:sp>
        <p:sp>
          <p:nvSpPr>
            <p:cNvPr id="99339" name="Text Box 5"/>
            <p:cNvSpPr txBox="1">
              <a:spLocks noChangeArrowheads="1"/>
            </p:cNvSpPr>
            <p:nvPr/>
          </p:nvSpPr>
          <p:spPr bwMode="auto">
            <a:xfrm>
              <a:off x="1448" y="2720"/>
              <a:ext cx="304" cy="29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p</a:t>
              </a:r>
            </a:p>
          </p:txBody>
        </p:sp>
        <p:sp>
          <p:nvSpPr>
            <p:cNvPr id="99340" name="Text Box 6"/>
            <p:cNvSpPr txBox="1">
              <a:spLocks noChangeArrowheads="1"/>
            </p:cNvSpPr>
            <p:nvPr/>
          </p:nvSpPr>
          <p:spPr bwMode="auto">
            <a:xfrm>
              <a:off x="2208" y="2720"/>
              <a:ext cx="544" cy="29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15</a:t>
              </a:r>
            </a:p>
          </p:txBody>
        </p:sp>
        <p:sp>
          <p:nvSpPr>
            <p:cNvPr id="99341" name="Line 7"/>
            <p:cNvSpPr>
              <a:spLocks noChangeShapeType="1"/>
            </p:cNvSpPr>
            <p:nvPr/>
          </p:nvSpPr>
          <p:spPr bwMode="auto">
            <a:xfrm>
              <a:off x="1120" y="2872"/>
              <a:ext cx="3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Line 8"/>
            <p:cNvSpPr>
              <a:spLocks noChangeShapeType="1"/>
            </p:cNvSpPr>
            <p:nvPr/>
          </p:nvSpPr>
          <p:spPr bwMode="auto">
            <a:xfrm>
              <a:off x="1752" y="2872"/>
              <a:ext cx="45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9333" name="Text Box 9"/>
          <p:cNvSpPr txBox="1">
            <a:spLocks noChangeArrowheads="1"/>
          </p:cNvSpPr>
          <p:nvPr/>
        </p:nvSpPr>
        <p:spPr bwMode="auto">
          <a:xfrm>
            <a:off x="1536700" y="5816600"/>
            <a:ext cx="482600" cy="4699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</a:p>
        </p:txBody>
      </p:sp>
      <p:sp>
        <p:nvSpPr>
          <p:cNvPr id="99334" name="Text Box 10"/>
          <p:cNvSpPr txBox="1">
            <a:spLocks noChangeArrowheads="1"/>
          </p:cNvSpPr>
          <p:nvPr/>
        </p:nvSpPr>
        <p:spPr bwMode="auto">
          <a:xfrm>
            <a:off x="2540000" y="5816600"/>
            <a:ext cx="482600" cy="4699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/>
          </a:p>
        </p:txBody>
      </p:sp>
      <p:sp>
        <p:nvSpPr>
          <p:cNvPr id="99335" name="Text Box 11"/>
          <p:cNvSpPr txBox="1">
            <a:spLocks noChangeArrowheads="1"/>
          </p:cNvSpPr>
          <p:nvPr/>
        </p:nvSpPr>
        <p:spPr bwMode="auto">
          <a:xfrm>
            <a:off x="3505200" y="5816600"/>
            <a:ext cx="1968500" cy="4699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“abcde”</a:t>
            </a:r>
          </a:p>
        </p:txBody>
      </p:sp>
      <p:sp>
        <p:nvSpPr>
          <p:cNvPr id="99336" name="Line 12"/>
          <p:cNvSpPr>
            <a:spLocks noChangeShapeType="1"/>
          </p:cNvSpPr>
          <p:nvPr/>
        </p:nvSpPr>
        <p:spPr bwMode="auto">
          <a:xfrm>
            <a:off x="2019300" y="6045200"/>
            <a:ext cx="5207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7" name="Line 13"/>
          <p:cNvSpPr>
            <a:spLocks noChangeShapeType="1"/>
          </p:cNvSpPr>
          <p:nvPr/>
        </p:nvSpPr>
        <p:spPr bwMode="auto">
          <a:xfrm>
            <a:off x="3022600" y="6045200"/>
            <a:ext cx="482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Office\Templates\Presentation Designs\Soaring.pot</Template>
  <TotalTime>25265</TotalTime>
  <Words>8210</Words>
  <Application>Microsoft Office PowerPoint</Application>
  <PresentationFormat>全屏显示(4:3)</PresentationFormat>
  <Paragraphs>1118</Paragraphs>
  <Slides>119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119</vt:i4>
      </vt:variant>
    </vt:vector>
  </HeadingPairs>
  <TitlesOfParts>
    <vt:vector size="132" baseType="lpstr">
      <vt:lpstr>Courier</vt:lpstr>
      <vt:lpstr>仿宋_GB2312</vt:lpstr>
      <vt:lpstr>黑体</vt:lpstr>
      <vt:lpstr>华文楷体</vt:lpstr>
      <vt:lpstr>楷体_GB2312</vt:lpstr>
      <vt:lpstr>宋体</vt:lpstr>
      <vt:lpstr>幼圆</vt:lpstr>
      <vt:lpstr>Arial</vt:lpstr>
      <vt:lpstr>Courier New</vt:lpstr>
      <vt:lpstr>Times New Roman</vt:lpstr>
      <vt:lpstr>Wingdings</vt:lpstr>
      <vt:lpstr>Soaring</vt:lpstr>
      <vt:lpstr>图片</vt:lpstr>
      <vt:lpstr>第7章  间接访问—指针</vt:lpstr>
      <vt:lpstr>指针介绍</vt:lpstr>
      <vt:lpstr>指针的概念</vt:lpstr>
      <vt:lpstr>指针的概念   续</vt:lpstr>
      <vt:lpstr>定义指针变量</vt:lpstr>
      <vt:lpstr>指针变量的操作</vt:lpstr>
      <vt:lpstr>指针实例</vt:lpstr>
      <vt:lpstr>指针使用</vt:lpstr>
      <vt:lpstr>指针变量的使用</vt:lpstr>
      <vt:lpstr>指针实例</vt:lpstr>
      <vt:lpstr>指针的初始化</vt:lpstr>
      <vt:lpstr>第7章  间接访问—指针</vt:lpstr>
      <vt:lpstr>指针运算和数组</vt:lpstr>
      <vt:lpstr>指针与数组</vt:lpstr>
      <vt:lpstr>PowerPoint 演示文稿</vt:lpstr>
      <vt:lpstr>指针运算</vt:lpstr>
      <vt:lpstr>数组元素的指针表示</vt:lpstr>
      <vt:lpstr>PowerPoint 演示文稿</vt:lpstr>
      <vt:lpstr>指针和数组的区别</vt:lpstr>
      <vt:lpstr>第7章  间接访问—指针</vt:lpstr>
      <vt:lpstr>指针作为函数参数和返回值</vt:lpstr>
      <vt:lpstr>指针作为函数参数</vt:lpstr>
      <vt:lpstr>PowerPoint 演示文稿</vt:lpstr>
      <vt:lpstr>能解一元二次方程的函数</vt:lpstr>
      <vt:lpstr>函数原型</vt:lpstr>
      <vt:lpstr>原型的改进</vt:lpstr>
      <vt:lpstr>完整的函数</vt:lpstr>
      <vt:lpstr>函数的调用</vt:lpstr>
      <vt:lpstr>指针作为函数参数和返回值</vt:lpstr>
      <vt:lpstr>数组传递的进一步讨论</vt:lpstr>
      <vt:lpstr>PowerPoint 演示文稿</vt:lpstr>
      <vt:lpstr>数组传递的灵活性</vt:lpstr>
      <vt:lpstr>实例</vt:lpstr>
      <vt:lpstr>设计考虑</vt:lpstr>
      <vt:lpstr>伪代码</vt:lpstr>
      <vt:lpstr>PowerPoint 演示文稿</vt:lpstr>
      <vt:lpstr>指针作为函数参数和返回值</vt:lpstr>
      <vt:lpstr>返回指针的函数</vt:lpstr>
      <vt:lpstr>实例</vt:lpstr>
      <vt:lpstr>思考</vt:lpstr>
      <vt:lpstr>PowerPoint 演示文稿</vt:lpstr>
      <vt:lpstr>PowerPoint 演示文稿</vt:lpstr>
      <vt:lpstr>指针作为函数参数和返回值</vt:lpstr>
      <vt:lpstr>引用传递</vt:lpstr>
      <vt:lpstr>C++中的引用</vt:lpstr>
      <vt:lpstr>PowerPoint 演示文稿</vt:lpstr>
      <vt:lpstr>引用传递</vt:lpstr>
      <vt:lpstr>引用参数</vt:lpstr>
      <vt:lpstr>PowerPoint 演示文稿</vt:lpstr>
      <vt:lpstr>验证引用传递</vt:lpstr>
      <vt:lpstr>参数的引用传递</vt:lpstr>
      <vt:lpstr>指针作为函数参数和返回值</vt:lpstr>
      <vt:lpstr>返回引用的函数</vt:lpstr>
      <vt:lpstr>PowerPoint 演示文稿</vt:lpstr>
      <vt:lpstr>返回引用的函数的主要用途</vt:lpstr>
      <vt:lpstr>第7章  间接访问—指针</vt:lpstr>
      <vt:lpstr>动态分配</vt:lpstr>
      <vt:lpstr>动态分配方法</vt:lpstr>
      <vt:lpstr>动态内存分配与回收</vt:lpstr>
      <vt:lpstr>动态内存分配与回收</vt:lpstr>
      <vt:lpstr>动态内存分配与回收</vt:lpstr>
      <vt:lpstr>动态分配的检查</vt:lpstr>
      <vt:lpstr>动态内存分配与回收</vt:lpstr>
      <vt:lpstr>assert宏 </vt:lpstr>
      <vt:lpstr>PowerPoint 演示文稿</vt:lpstr>
      <vt:lpstr>内存分配的进一步介绍</vt:lpstr>
      <vt:lpstr>内存泄漏</vt:lpstr>
      <vt:lpstr>动态空间分配示例</vt:lpstr>
      <vt:lpstr>PowerPoint 演示文稿</vt:lpstr>
      <vt:lpstr>PowerPoint 演示文稿</vt:lpstr>
      <vt:lpstr>实例</vt:lpstr>
      <vt:lpstr>PowerPoint 演示文稿</vt:lpstr>
      <vt:lpstr>第7章  间接访问—指针</vt:lpstr>
      <vt:lpstr>字符串再讨论</vt:lpstr>
      <vt:lpstr>String = “abcde”;</vt:lpstr>
      <vt:lpstr>PowerPoint 演示文稿</vt:lpstr>
      <vt:lpstr>String = new char[5]; strcpy(String, “aaa”)</vt:lpstr>
      <vt:lpstr>用指针处理串</vt:lpstr>
      <vt:lpstr>字符串作为函数的参数</vt:lpstr>
      <vt:lpstr>PowerPoint 演示文稿</vt:lpstr>
      <vt:lpstr>带有const的指针</vt:lpstr>
      <vt:lpstr>带有const的指针</vt:lpstr>
      <vt:lpstr>带有const的指针</vt:lpstr>
      <vt:lpstr>PowerPoint 演示文稿</vt:lpstr>
      <vt:lpstr>加法函数的设计</vt:lpstr>
      <vt:lpstr>辅助函数</vt:lpstr>
      <vt:lpstr>PowerPoint 演示文稿</vt:lpstr>
      <vt:lpstr>PowerPoint 演示文稿</vt:lpstr>
      <vt:lpstr>测试程序的设计</vt:lpstr>
      <vt:lpstr>第7章  间接访问—指针</vt:lpstr>
      <vt:lpstr>指针数组与多级指针</vt:lpstr>
      <vt:lpstr>指针数组</vt:lpstr>
      <vt:lpstr>指针数组的应用</vt:lpstr>
      <vt:lpstr>PowerPoint 演示文稿</vt:lpstr>
      <vt:lpstr>函数的应用</vt:lpstr>
      <vt:lpstr>PowerPoint 演示文稿</vt:lpstr>
      <vt:lpstr>指针数组与多级指针</vt:lpstr>
      <vt:lpstr>多级指针</vt:lpstr>
      <vt:lpstr>多级指针的定义</vt:lpstr>
      <vt:lpstr>多级指针的应用</vt:lpstr>
      <vt:lpstr>一种常见错误</vt:lpstr>
      <vt:lpstr>第7章  间接访问—指针</vt:lpstr>
      <vt:lpstr>二维数组与指针</vt:lpstr>
      <vt:lpstr>指向一维数组的指针</vt:lpstr>
      <vt:lpstr>等价于a[i][j]的表达式</vt:lpstr>
      <vt:lpstr>用指向数组的指针输出二维数组a</vt:lpstr>
      <vt:lpstr>动态的二维数组</vt:lpstr>
      <vt:lpstr>PowerPoint 演示文稿</vt:lpstr>
      <vt:lpstr>第7章  间接访问—指针</vt:lpstr>
      <vt:lpstr>函数的指针和指向函数的指针变量</vt:lpstr>
      <vt:lpstr>函数的指针的用途</vt:lpstr>
      <vt:lpstr>函数指针的应用</vt:lpstr>
      <vt:lpstr>PowerPoint 演示文稿</vt:lpstr>
      <vt:lpstr>利用指向函数的指针</vt:lpstr>
      <vt:lpstr>函数指针的应用</vt:lpstr>
      <vt:lpstr>PowerPoint 演示文稿</vt:lpstr>
      <vt:lpstr>通用排序的应用</vt:lpstr>
      <vt:lpstr>通用排序的应用</vt:lpstr>
      <vt:lpstr>总结</vt:lpstr>
    </vt:vector>
  </TitlesOfParts>
  <Company>Shanghai JiaoTong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 间接访问—指针</dc:title>
  <dc:creator>administrat</dc:creator>
  <cp:lastModifiedBy>Jian</cp:lastModifiedBy>
  <cp:revision>508</cp:revision>
  <dcterms:created xsi:type="dcterms:W3CDTF">2002-03-09T00:08:02Z</dcterms:created>
  <dcterms:modified xsi:type="dcterms:W3CDTF">2018-06-18T08:16:42Z</dcterms:modified>
</cp:coreProperties>
</file>