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9"/>
  </p:notesMasterIdLst>
  <p:handoutMasterIdLst>
    <p:handoutMasterId r:id="rId70"/>
  </p:handoutMasterIdLst>
  <p:sldIdLst>
    <p:sldId id="2744" r:id="rId2"/>
    <p:sldId id="2746" r:id="rId3"/>
    <p:sldId id="2747" r:id="rId4"/>
    <p:sldId id="2750" r:id="rId5"/>
    <p:sldId id="2751" r:id="rId6"/>
    <p:sldId id="2745" r:id="rId7"/>
    <p:sldId id="2754" r:id="rId8"/>
    <p:sldId id="2752" r:id="rId9"/>
    <p:sldId id="2753" r:id="rId10"/>
    <p:sldId id="2755" r:id="rId11"/>
    <p:sldId id="2760" r:id="rId12"/>
    <p:sldId id="2756" r:id="rId13"/>
    <p:sldId id="2761" r:id="rId14"/>
    <p:sldId id="2757" r:id="rId15"/>
    <p:sldId id="2758" r:id="rId16"/>
    <p:sldId id="2759" r:id="rId17"/>
    <p:sldId id="2765" r:id="rId18"/>
    <p:sldId id="2762" r:id="rId19"/>
    <p:sldId id="2763" r:id="rId20"/>
    <p:sldId id="2764" r:id="rId21"/>
    <p:sldId id="2766" r:id="rId22"/>
    <p:sldId id="1308" r:id="rId23"/>
    <p:sldId id="1310" r:id="rId24"/>
    <p:sldId id="2767" r:id="rId25"/>
    <p:sldId id="1309" r:id="rId26"/>
    <p:sldId id="2768" r:id="rId27"/>
    <p:sldId id="2610" r:id="rId28"/>
    <p:sldId id="2613" r:id="rId29"/>
    <p:sldId id="2614" r:id="rId30"/>
    <p:sldId id="2615" r:id="rId31"/>
    <p:sldId id="2769" r:id="rId32"/>
    <p:sldId id="2770" r:id="rId33"/>
    <p:sldId id="2618" r:id="rId34"/>
    <p:sldId id="2772" r:id="rId35"/>
    <p:sldId id="2774" r:id="rId36"/>
    <p:sldId id="2775" r:id="rId37"/>
    <p:sldId id="2802" r:id="rId38"/>
    <p:sldId id="2803" r:id="rId39"/>
    <p:sldId id="2804" r:id="rId40"/>
    <p:sldId id="2805" r:id="rId41"/>
    <p:sldId id="2773" r:id="rId42"/>
    <p:sldId id="2780" r:id="rId43"/>
    <p:sldId id="2781" r:id="rId44"/>
    <p:sldId id="2782" r:id="rId45"/>
    <p:sldId id="2783" r:id="rId46"/>
    <p:sldId id="2784" r:id="rId47"/>
    <p:sldId id="2785" r:id="rId48"/>
    <p:sldId id="2786" r:id="rId49"/>
    <p:sldId id="2791" r:id="rId50"/>
    <p:sldId id="2792" r:id="rId51"/>
    <p:sldId id="2793" r:id="rId52"/>
    <p:sldId id="2787" r:id="rId53"/>
    <p:sldId id="2788" r:id="rId54"/>
    <p:sldId id="2789" r:id="rId55"/>
    <p:sldId id="2790" r:id="rId56"/>
    <p:sldId id="3136" r:id="rId57"/>
    <p:sldId id="3137" r:id="rId58"/>
    <p:sldId id="2794" r:id="rId59"/>
    <p:sldId id="2795" r:id="rId60"/>
    <p:sldId id="2796" r:id="rId61"/>
    <p:sldId id="3138" r:id="rId62"/>
    <p:sldId id="2797" r:id="rId63"/>
    <p:sldId id="2798" r:id="rId64"/>
    <p:sldId id="2799" r:id="rId65"/>
    <p:sldId id="2800" r:id="rId66"/>
    <p:sldId id="2801" r:id="rId67"/>
    <p:sldId id="2807" r:id="rId6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B2B2B2"/>
    <a:srgbClr val="DDDDDD"/>
    <a:srgbClr val="CC66FF"/>
    <a:srgbClr val="D60093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33" autoAdjust="0"/>
    <p:restoredTop sz="94683" autoAdjust="0"/>
  </p:normalViewPr>
  <p:slideViewPr>
    <p:cSldViewPr snapToGrid="0" snapToObjects="1">
      <p:cViewPr varScale="1">
        <p:scale>
          <a:sx n="65" d="100"/>
          <a:sy n="65" d="100"/>
        </p:scale>
        <p:origin x="9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624"/>
    </p:cViewPr>
  </p:sorterViewPr>
  <p:notesViewPr>
    <p:cSldViewPr snapToGrid="0" snapToObjects="1">
      <p:cViewPr varScale="1">
        <p:scale>
          <a:sx n="47" d="100"/>
          <a:sy n="47" d="100"/>
        </p:scale>
        <p:origin x="-1373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计算机网络讲义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D31C56A-2D96-4279-A12C-00981D7D8E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计算机网络讲义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fld id="{FD31206E-9176-4DA3-983E-7A6E20D09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228600" y="228600"/>
          <a:ext cx="7715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3" name="图片" r:id="rId3" imgW="771429" imgH="771429" progId="Word.Picture.8">
                  <p:embed/>
                </p:oleObj>
              </mc:Choice>
              <mc:Fallback>
                <p:oleObj name="图片" r:id="rId3" imgW="771429" imgH="771429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"/>
                        <a:ext cx="77152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E7C9CFA6-8774-47EA-B675-8E2E5B6C63A5}" type="datetime1">
              <a:rPr lang="zh-CN" altLang="en-US"/>
              <a:pPr>
                <a:defRPr/>
              </a:pPr>
              <a:t>2018/6/18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1267" name="Freeform 3"/>
            <p:cNvSpPr>
              <a:spLocks/>
            </p:cNvSpPr>
            <p:nvPr userDrawn="1"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1268" name="Arc 4"/>
            <p:cNvSpPr>
              <a:spLocks/>
            </p:cNvSpPr>
            <p:nvPr userDrawn="1"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0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9pPr>
    </p:titleStyle>
    <p:bodyStyle>
      <a:lvl1pPr marL="477838" indent="-4778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v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911225" indent="-3190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</a:defRPr>
      </a:lvl2pPr>
      <a:lvl3pPr marL="15684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987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4066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8638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3210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7782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42354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  数据封装</a:t>
            </a:r>
            <a:r>
              <a:rPr lang="en-US" altLang="zh-CN" dirty="0" smtClean="0">
                <a:latin typeface="Times New Roman"/>
              </a:rPr>
              <a:t>—</a:t>
            </a:r>
            <a:r>
              <a:rPr lang="zh-CN" altLang="en-US" dirty="0" smtClean="0"/>
              <a:t>结构体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8275" y="1981200"/>
            <a:ext cx="4973638" cy="44751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结构体的概述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结构体类型的定义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结构体类型的变量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结构体数组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结构体作为函数的参数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链表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 rot="-5400000" flipH="1" flipV="1">
            <a:off x="6248400" y="2108200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 rot="-5400000" flipH="1" flipV="1">
            <a:off x="6273800" y="490696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 rot="-5400000" flipH="1" flipV="1">
            <a:off x="6273800" y="43084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 rot="-5400000" flipH="1" flipV="1">
            <a:off x="6248400" y="28527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 rot="-5400000" flipH="1" flipV="1">
            <a:off x="6248400" y="359251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 rot="-5400000" flipH="1" flipV="1">
            <a:off x="6273800" y="561816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注意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字段名可与程序中的变量名相同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在不同的结构体中可以有相同的字段名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结构体成员的类型可以是任意类型，当然也可以是结构体类型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286000" y="854075"/>
            <a:ext cx="4572000" cy="49974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/>
              <a:t>struct dateT</a:t>
            </a:r>
          </a:p>
          <a:p>
            <a:pPr>
              <a:lnSpc>
                <a:spcPct val="115000"/>
              </a:lnSpc>
            </a:pPr>
            <a:r>
              <a:rPr lang="en-US" altLang="zh-CN" b="1"/>
              <a:t>{	int month;</a:t>
            </a:r>
          </a:p>
          <a:p>
            <a:pPr>
              <a:lnSpc>
                <a:spcPct val="115000"/>
              </a:lnSpc>
            </a:pPr>
            <a:r>
              <a:rPr lang="en-US" altLang="zh-CN" b="1"/>
              <a:t>	int day;</a:t>
            </a:r>
          </a:p>
          <a:p>
            <a:pPr>
              <a:lnSpc>
                <a:spcPct val="115000"/>
              </a:lnSpc>
            </a:pPr>
            <a:r>
              <a:rPr lang="en-US" altLang="zh-CN" b="1"/>
              <a:t>	int year;</a:t>
            </a:r>
          </a:p>
          <a:p>
            <a:pPr>
              <a:lnSpc>
                <a:spcPct val="115000"/>
              </a:lnSpc>
            </a:pPr>
            <a:r>
              <a:rPr lang="en-US" altLang="zh-CN" b="1"/>
              <a:t>};</a:t>
            </a:r>
          </a:p>
          <a:p>
            <a:pPr>
              <a:lnSpc>
                <a:spcPct val="115000"/>
              </a:lnSpc>
            </a:pPr>
            <a:endParaRPr lang="en-US" altLang="zh-CN" b="1"/>
          </a:p>
          <a:p>
            <a:pPr>
              <a:lnSpc>
                <a:spcPct val="115000"/>
              </a:lnSpc>
            </a:pPr>
            <a:r>
              <a:rPr lang="en-US" altLang="zh-CN" b="1"/>
              <a:t>struct studentT</a:t>
            </a:r>
          </a:p>
          <a:p>
            <a:pPr>
              <a:lnSpc>
                <a:spcPct val="115000"/>
              </a:lnSpc>
            </a:pPr>
            <a:r>
              <a:rPr lang="en-US" altLang="zh-CN" b="1"/>
              <a:t>{	...</a:t>
            </a:r>
          </a:p>
          <a:p>
            <a:pPr>
              <a:lnSpc>
                <a:spcPct val="115000"/>
              </a:lnSpc>
            </a:pPr>
            <a:r>
              <a:rPr lang="en-US" altLang="zh-CN" b="1"/>
              <a:t>	dateT birthday;</a:t>
            </a:r>
          </a:p>
          <a:p>
            <a:pPr>
              <a:lnSpc>
                <a:spcPct val="115000"/>
              </a:lnSpc>
            </a:pPr>
            <a:r>
              <a:rPr lang="en-US" altLang="zh-CN" b="1"/>
              <a:t>};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章   数据封装</a:t>
            </a:r>
            <a:r>
              <a:rPr lang="en-US" altLang="zh-CN" smtClean="0">
                <a:latin typeface="Times New Roman"/>
              </a:rPr>
              <a:t>—</a:t>
            </a:r>
            <a:r>
              <a:rPr lang="zh-CN" altLang="en-US" smtClean="0"/>
              <a:t>结构体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8275" y="1981200"/>
            <a:ext cx="4973638" cy="44751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结构体的概述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结构体类型的定义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结构体类型的变量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结构体数组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结构体作为函数的参数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链表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 rot="-5400000" flipH="1" flipV="1">
            <a:off x="6248400" y="21082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 rot="-5400000" flipH="1" flipV="1">
            <a:off x="6273800" y="490696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 rot="-5400000" flipH="1" flipV="1">
            <a:off x="6273800" y="43084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 rot="-5400000" flipH="1" flipV="1">
            <a:off x="6248400" y="28527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 rot="-5400000" flipH="1" flipV="1">
            <a:off x="6248400" y="359251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 rot="-5400000" flipH="1" flipV="1">
            <a:off x="6273800" y="561816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结构体类型的变量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8100" y="2108200"/>
            <a:ext cx="4965700" cy="3937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结构体变量的定义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结构体类型的引用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指向结构体的指针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动态分配结构体的空间 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 rot="-5400000" flipH="1" flipV="1">
            <a:off x="6527800" y="35972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 rot="-5400000" flipH="1" flipV="1">
            <a:off x="6527800" y="299878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 rot="-5400000" flipH="1" flipV="1">
            <a:off x="6502400" y="228282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 rot="-5400000" flipH="1" flipV="1">
            <a:off x="6527800" y="43084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59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结构体变量的定义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8900"/>
            <a:ext cx="7772400" cy="38100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结构体变量的定义和普通的变量定义一样。如定义了结构体类型</a:t>
            </a:r>
            <a:r>
              <a:rPr lang="en-US" altLang="zh-CN" sz="2800" smtClean="0"/>
              <a:t>studentT</a:t>
            </a:r>
            <a:r>
              <a:rPr lang="zh-CN" altLang="en-US" sz="2800" smtClean="0"/>
              <a:t>，就可以定义结构体变量：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     </a:t>
            </a:r>
            <a:r>
              <a:rPr lang="en-US" altLang="zh-CN" sz="2800" smtClean="0"/>
              <a:t>studentT  student1;</a:t>
            </a:r>
          </a:p>
          <a:p>
            <a:pPr eaLnBrk="1" hangingPunct="1"/>
            <a:r>
              <a:rPr lang="zh-CN" altLang="en-US" sz="2800" smtClean="0"/>
              <a:t>一旦定义了一个结构体类型的变量，系统在分配内存时就会分配一块连续的空间，依次存放它的每一个分量。这块空间总的名字就是结构体变量的名字。内部还有各自的名字 </a:t>
            </a:r>
          </a:p>
        </p:txBody>
      </p:sp>
      <p:grpSp>
        <p:nvGrpSpPr>
          <p:cNvPr id="17412" name="Group 13"/>
          <p:cNvGrpSpPr>
            <a:grpSpLocks/>
          </p:cNvGrpSpPr>
          <p:nvPr/>
        </p:nvGrpSpPr>
        <p:grpSpPr bwMode="auto">
          <a:xfrm>
            <a:off x="889000" y="5168900"/>
            <a:ext cx="7264400" cy="1079500"/>
            <a:chOff x="560" y="3256"/>
            <a:chExt cx="4576" cy="680"/>
          </a:xfrm>
        </p:grpSpPr>
        <p:sp>
          <p:nvSpPr>
            <p:cNvPr id="17413" name="Rectangle 4"/>
            <p:cNvSpPr>
              <a:spLocks noChangeArrowheads="1"/>
            </p:cNvSpPr>
            <p:nvPr/>
          </p:nvSpPr>
          <p:spPr bwMode="auto">
            <a:xfrm>
              <a:off x="1360" y="3256"/>
              <a:ext cx="3776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 </a:t>
              </a:r>
              <a:endParaRPr lang="en-US" altLang="zh-CN" sz="2400" b="1">
                <a:solidFill>
                  <a:schemeClr val="bg2"/>
                </a:solidFill>
              </a:endParaRPr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4296" y="3404"/>
              <a:ext cx="704" cy="258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english</a:t>
              </a: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3624" y="3404"/>
              <a:ext cx="568" cy="258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math</a:t>
              </a:r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2822" y="3439"/>
              <a:ext cx="720" cy="258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chinese</a:t>
              </a:r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2096" y="3439"/>
              <a:ext cx="568" cy="258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name</a:t>
              </a:r>
            </a:p>
          </p:txBody>
        </p:sp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1584" y="3439"/>
              <a:ext cx="304" cy="258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no</a:t>
              </a:r>
            </a:p>
          </p:txBody>
        </p:sp>
        <p:sp>
          <p:nvSpPr>
            <p:cNvPr id="17419" name="Text Box 12"/>
            <p:cNvSpPr txBox="1">
              <a:spLocks noChangeArrowheads="1"/>
            </p:cNvSpPr>
            <p:nvPr/>
          </p:nvSpPr>
          <p:spPr bwMode="auto">
            <a:xfrm>
              <a:off x="560" y="3256"/>
              <a:ext cx="800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student1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ffectLst/>
              </a:rPr>
              <a:t>结构体变量的初始化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85800" y="2343150"/>
            <a:ext cx="7620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studentT  student1=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         {“00001”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，“张三” ，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87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90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77}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；</a:t>
            </a:r>
            <a:r>
              <a:rPr lang="zh-CN" altLang="en-US" b="1">
                <a:latin typeface="Times New Roman" pitchFamily="18" charset="0"/>
                <a:ea typeface="宋体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定义结构体类型的同时定义变量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685800" y="2241550"/>
            <a:ext cx="3683000" cy="207645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>
              <a:lnSpc>
                <a:spcPct val="180000"/>
              </a:lnSpc>
            </a:pPr>
            <a:r>
              <a:rPr lang="en-US" altLang="zh-CN" sz="2400" b="1"/>
              <a:t>struct </a:t>
            </a:r>
            <a:r>
              <a:rPr lang="zh-CN" altLang="en-US" sz="2400" b="1"/>
              <a:t>结构体类型名</a:t>
            </a:r>
            <a:r>
              <a:rPr lang="en-US" altLang="zh-CN" sz="2400" b="1"/>
              <a:t>{</a:t>
            </a:r>
          </a:p>
          <a:p>
            <a:pPr lvl="1">
              <a:lnSpc>
                <a:spcPct val="180000"/>
              </a:lnSpc>
            </a:pPr>
            <a:r>
              <a:rPr lang="en-US" altLang="zh-CN" sz="2400" b="1"/>
              <a:t>    </a:t>
            </a:r>
            <a:r>
              <a:rPr lang="zh-CN" altLang="en-US" sz="2400" b="1"/>
              <a:t>字段声明；</a:t>
            </a:r>
          </a:p>
          <a:p>
            <a:pPr lvl="1">
              <a:lnSpc>
                <a:spcPct val="180000"/>
              </a:lnSpc>
            </a:pPr>
            <a:r>
              <a:rPr lang="en-US" altLang="zh-CN" sz="2400" b="1"/>
              <a:t>} </a:t>
            </a:r>
            <a:r>
              <a:rPr lang="zh-CN" altLang="en-US" sz="2400" b="1"/>
              <a:t>结构体变量；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4635500" y="2241550"/>
            <a:ext cx="3416300" cy="207645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>
              <a:lnSpc>
                <a:spcPct val="180000"/>
              </a:lnSpc>
            </a:pPr>
            <a:r>
              <a:rPr lang="en-US" altLang="zh-CN" sz="2400" b="1"/>
              <a:t>struct {</a:t>
            </a:r>
          </a:p>
          <a:p>
            <a:pPr lvl="1">
              <a:lnSpc>
                <a:spcPct val="180000"/>
              </a:lnSpc>
            </a:pPr>
            <a:r>
              <a:rPr lang="en-US" altLang="zh-CN" sz="2400" b="1"/>
              <a:t>     </a:t>
            </a:r>
            <a:r>
              <a:rPr lang="zh-CN" altLang="en-US" sz="2400" b="1"/>
              <a:t>字段声明；</a:t>
            </a:r>
          </a:p>
          <a:p>
            <a:pPr lvl="1">
              <a:lnSpc>
                <a:spcPct val="180000"/>
              </a:lnSpc>
            </a:pPr>
            <a:r>
              <a:rPr lang="en-US" altLang="zh-CN" sz="2400" b="1"/>
              <a:t>} </a:t>
            </a:r>
            <a:r>
              <a:rPr lang="zh-CN" altLang="en-US" sz="2400" b="1"/>
              <a:t>结构体变量；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1130300" y="4787900"/>
            <a:ext cx="6438900" cy="4572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区别：前者可以继续用结构体类型名定义变量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结构体类型的变量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8100" y="2108200"/>
            <a:ext cx="4965700" cy="3937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结构体变量的定义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结构体类型的引用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指向结构体的指针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动态分配结构体的空间 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 rot="-5400000" flipH="1" flipV="1">
            <a:off x="6527800" y="35972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 rot="-5400000" flipH="1" flipV="1">
            <a:off x="6527800" y="299878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 rot="-5400000" flipH="1" flipV="1">
            <a:off x="6502400" y="22828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 rot="-5400000" flipH="1" flipV="1">
            <a:off x="6527800" y="43084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905000" y="627063"/>
            <a:ext cx="5105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latin typeface="黑体" pitchFamily="2" charset="-122"/>
              </a:rPr>
              <a:t>结构体变量的访问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990600" y="30353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成员的表示：</a:t>
            </a:r>
            <a:r>
              <a:rPr lang="zh-CN" altLang="en-US" sz="1100">
                <a:latin typeface="Times New Roman" pitchFamily="18" charset="0"/>
                <a:ea typeface="宋体" charset="-122"/>
              </a:rPr>
              <a:t> </a:t>
            </a:r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1905000" y="36449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结构变量名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.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成员名</a:t>
            </a:r>
            <a:r>
              <a:rPr lang="zh-CN" altLang="en-US" sz="1100">
                <a:latin typeface="Times New Roman" pitchFamily="18" charset="0"/>
                <a:ea typeface="宋体" charset="-122"/>
              </a:rPr>
              <a:t> </a:t>
            </a:r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990600" y="44069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如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:  student1.name</a:t>
            </a:r>
            <a:r>
              <a:rPr lang="en-US" altLang="zh-CN" sz="1100">
                <a:latin typeface="Times New Roman" pitchFamily="18" charset="0"/>
                <a:ea typeface="宋体" charset="-122"/>
              </a:rPr>
              <a:t> </a:t>
            </a:r>
            <a:endParaRPr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965200" y="50546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如结构中还有结构，则一级一级用”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.”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分开</a:t>
            </a:r>
            <a:r>
              <a:rPr lang="zh-CN" altLang="en-US" sz="2400" b="1">
                <a:latin typeface="Times New Roman" pitchFamily="18" charset="0"/>
                <a:ea typeface="宋体" charset="-122"/>
              </a:rPr>
              <a:t> ，如</a:t>
            </a:r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965200" y="55880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如：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student1.birthday.year</a:t>
            </a:r>
            <a:endParaRPr lang="en-US" altLang="zh-CN" sz="24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151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1714500"/>
            <a:ext cx="7772400" cy="3835400"/>
          </a:xfrm>
        </p:spPr>
        <p:txBody>
          <a:bodyPr/>
          <a:lstStyle/>
          <a:p>
            <a:pPr eaLnBrk="1" hangingPunct="1"/>
            <a:r>
              <a:rPr lang="zh-CN" altLang="en-US" smtClean="0"/>
              <a:t>对结构体类型变量的引用一般为引用它的成员 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effectLst/>
              </a:rPr>
              <a:t>结构变量的赋值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43000"/>
            <a:ext cx="8420100" cy="54229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结构体是一个统称。每个结构体类型在使用前都要先定义自己有哪些分量。系统事先无法知道如何处理他。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因此，结构体变量的赋值通常是通过对它的每一个成员的赋值而实现。如：输入</a:t>
            </a:r>
            <a:r>
              <a:rPr lang="en-US" altLang="zh-CN" sz="2400" smtClean="0"/>
              <a:t>student1</a:t>
            </a:r>
            <a:r>
              <a:rPr lang="zh-CN" altLang="en-US" sz="2400" smtClean="0"/>
              <a:t>的内容可用</a:t>
            </a:r>
            <a:r>
              <a:rPr lang="zh-CN" altLang="en-US" sz="2400" b="0" smtClean="0"/>
              <a:t>：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smtClean="0"/>
              <a:t>cin &gt;&gt; student1.no &gt;&gt; student1.name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smtClean="0"/>
              <a:t>      &gt;&gt; student1.chinese  &gt;&gt; student1.math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smtClean="0"/>
              <a:t>      &gt;&gt; student1.english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smtClean="0"/>
              <a:t>      &gt;&gt; student1.birthday.year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smtClean="0"/>
              <a:t>      &gt;&gt; student1.birthday.month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b="0" smtClean="0"/>
              <a:t>      &gt;&gt; </a:t>
            </a:r>
            <a:r>
              <a:rPr lang="en-US" altLang="zh-CN" sz="2000" smtClean="0"/>
              <a:t>student1.birthday.day;</a:t>
            </a:r>
            <a:endParaRPr lang="en-US" altLang="zh-CN" sz="2000" b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同类型的结构变量之间可以相互赋值，如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smtClean="0"/>
              <a:t>student1 = student2;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smtClean="0"/>
              <a:t>将</a:t>
            </a:r>
            <a:r>
              <a:rPr lang="en-US" altLang="zh-CN" sz="2000" smtClean="0"/>
              <a:t>student2</a:t>
            </a:r>
            <a:r>
              <a:rPr lang="zh-CN" altLang="en-US" sz="2000" smtClean="0"/>
              <a:t>的成员对应赋给</a:t>
            </a:r>
            <a:r>
              <a:rPr lang="en-US" altLang="zh-CN" sz="2000" smtClean="0"/>
              <a:t>student1</a:t>
            </a:r>
            <a:r>
              <a:rPr lang="zh-CN" altLang="en-US" sz="2000" smtClean="0"/>
              <a:t>的成员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结构体的概念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打印学生成绩单 ，格式如下：</a:t>
            </a:r>
          </a:p>
        </p:txBody>
      </p:sp>
      <p:graphicFrame>
        <p:nvGraphicFramePr>
          <p:cNvPr id="3033259" name="Group 171"/>
          <p:cNvGraphicFramePr>
            <a:graphicFrameLocks noGrp="1"/>
          </p:cNvGraphicFramePr>
          <p:nvPr>
            <p:ph sz="half" idx="2"/>
          </p:nvPr>
        </p:nvGraphicFramePr>
        <p:xfrm>
          <a:off x="685800" y="2743200"/>
          <a:ext cx="7772400" cy="2641600"/>
        </p:xfrm>
        <a:graphic>
          <a:graphicData uri="http://schemas.openxmlformats.org/drawingml/2006/table">
            <a:tbl>
              <a:tblPr/>
              <a:tblGrid>
                <a:gridCol w="173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语文成绩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数学成绩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英语成绩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张三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王五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7838" marR="0" lvl="0" indent="-477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56" name="Text Box 172"/>
          <p:cNvSpPr txBox="1">
            <a:spLocks noChangeArrowheads="1"/>
          </p:cNvSpPr>
          <p:nvPr/>
        </p:nvSpPr>
        <p:spPr bwMode="auto">
          <a:xfrm>
            <a:off x="685800" y="5626100"/>
            <a:ext cx="7480300" cy="51911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如何在程序中表示这组学生信息？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32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effectLst/>
              </a:rPr>
              <a:t>结构变量的输出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346200"/>
            <a:ext cx="8420100" cy="52197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结构体变量的输出通常是通过输出它的每一个成员而实现。如：输出</a:t>
            </a:r>
            <a:r>
              <a:rPr lang="en-US" altLang="zh-CN" smtClean="0"/>
              <a:t>student1</a:t>
            </a:r>
            <a:r>
              <a:rPr lang="zh-CN" altLang="en-US" smtClean="0"/>
              <a:t>的内容可用</a:t>
            </a:r>
            <a:r>
              <a:rPr lang="zh-CN" altLang="en-US" b="0" smtClean="0"/>
              <a:t>：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mtClean="0"/>
              <a:t>cout &lt;&lt; student1.no &lt;&lt; student1.name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mtClean="0"/>
              <a:t>      &lt;&lt; student1.chinese &lt;&lt; student1.math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mtClean="0"/>
              <a:t>      &lt;&lt; student1.english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mtClean="0"/>
              <a:t>      &lt;&lt; student1.birthday.year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mtClean="0"/>
              <a:t>      &lt;&lt; student1.birthday.month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0" smtClean="0"/>
              <a:t>      &lt;&lt; </a:t>
            </a:r>
            <a:r>
              <a:rPr lang="en-US" altLang="zh-CN" smtClean="0"/>
              <a:t>student1.birthday.day;</a:t>
            </a:r>
            <a:endParaRPr lang="en-US" altLang="zh-CN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结构体类型的变量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8100" y="2108200"/>
            <a:ext cx="4965700" cy="3937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结构体变量的定义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结构体类型的引用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指向结构体的指针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动态分配结构体的空间 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 rot="-5400000" flipH="1" flipV="1">
            <a:off x="6527800" y="35972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 rot="-5400000" flipH="1" flipV="1">
            <a:off x="6527800" y="29987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 rot="-5400000" flipH="1" flipV="1">
            <a:off x="6502400" y="22828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 rot="-5400000" flipH="1" flipV="1">
            <a:off x="6527800" y="43084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指向结构体的指针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1981200"/>
            <a:ext cx="810895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直接定义指针变量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      </a:t>
            </a:r>
            <a:r>
              <a:rPr lang="en-US" altLang="zh-CN" smtClean="0"/>
              <a:t>studentT  *sp;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也可以在定义结构体类型的同时定义指向结构体的指针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4064000" y="4286250"/>
            <a:ext cx="4032250" cy="207645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>
              <a:lnSpc>
                <a:spcPct val="180000"/>
              </a:lnSpc>
            </a:pPr>
            <a:r>
              <a:rPr lang="en-US" altLang="zh-CN" sz="2400" b="1"/>
              <a:t>struct </a:t>
            </a:r>
            <a:r>
              <a:rPr lang="zh-CN" altLang="en-US" sz="2400" b="1"/>
              <a:t>结构体类型名</a:t>
            </a:r>
            <a:r>
              <a:rPr lang="en-US" altLang="zh-CN" sz="2400" b="1"/>
              <a:t>{</a:t>
            </a:r>
          </a:p>
          <a:p>
            <a:pPr lvl="1">
              <a:lnSpc>
                <a:spcPct val="180000"/>
              </a:lnSpc>
            </a:pPr>
            <a:r>
              <a:rPr lang="en-US" altLang="zh-CN" sz="2400" b="1"/>
              <a:t>     </a:t>
            </a:r>
            <a:r>
              <a:rPr lang="zh-CN" altLang="en-US" sz="2400" b="1"/>
              <a:t>字段声明；</a:t>
            </a:r>
          </a:p>
          <a:p>
            <a:pPr lvl="1">
              <a:lnSpc>
                <a:spcPct val="180000"/>
              </a:lnSpc>
            </a:pPr>
            <a:r>
              <a:rPr lang="en-US" altLang="zh-CN" sz="2400" b="1"/>
              <a:t>}  *</a:t>
            </a:r>
            <a:r>
              <a:rPr lang="zh-CN" altLang="en-US" sz="2400" b="1"/>
              <a:t>结构体指针；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5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通过指针操作记录</a:t>
            </a:r>
          </a:p>
        </p:txBody>
      </p:sp>
      <p:sp>
        <p:nvSpPr>
          <p:cNvPr id="266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943100"/>
          </a:xfrm>
        </p:spPr>
        <p:txBody>
          <a:bodyPr/>
          <a:lstStyle/>
          <a:p>
            <a:pPr eaLnBrk="1" hangingPunct="1"/>
            <a:r>
              <a:rPr lang="zh-CN" altLang="en-US" smtClean="0"/>
              <a:t>给结构体指针赋值，如：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</a:t>
            </a:r>
            <a:r>
              <a:rPr lang="en-US" altLang="zh-CN" smtClean="0"/>
              <a:t>sp = &amp;student1;</a:t>
            </a:r>
          </a:p>
          <a:p>
            <a:pPr eaLnBrk="1" hangingPunct="1"/>
            <a:r>
              <a:rPr lang="zh-CN" altLang="en-US" smtClean="0"/>
              <a:t>结构体指针的引用：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143000" y="36576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(*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指针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成员</a:t>
            </a:r>
            <a:r>
              <a:rPr lang="zh-CN" altLang="en-US" sz="11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如：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(*sp).name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143000" y="41148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指针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-&gt;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成员     如：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sp-&gt;name</a:t>
            </a:r>
            <a:endParaRPr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26630" name="AutoShape 5"/>
          <p:cNvSpPr>
            <a:spLocks/>
          </p:cNvSpPr>
          <p:nvPr/>
        </p:nvSpPr>
        <p:spPr bwMode="auto">
          <a:xfrm>
            <a:off x="6172200" y="3695700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6438900" y="3657600"/>
            <a:ext cx="2289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student1.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成员</a:t>
            </a:r>
            <a:r>
              <a:rPr lang="zh-CN" altLang="en-US" sz="1100">
                <a:latin typeface="Times New Roman" pitchFamily="18" charset="0"/>
                <a:ea typeface="宋体" charset="-122"/>
              </a:rPr>
              <a:t> </a:t>
            </a:r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1066800" y="48768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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-&gt;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是所有运算符中优先级最高的</a:t>
            </a:r>
            <a:r>
              <a:rPr lang="zh-CN" altLang="en-US" sz="1100">
                <a:latin typeface="Times New Roman" pitchFamily="18" charset="0"/>
                <a:ea typeface="宋体" charset="-122"/>
                <a:sym typeface="Symbol" pitchFamily="18" charset="2"/>
              </a:rPr>
              <a:t> </a:t>
            </a:r>
            <a:endParaRPr lang="zh-CN" altLang="en-US" sz="120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143000" y="5653088"/>
            <a:ext cx="56800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通常程序员习惯使用第二种方法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结构体类型的变量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8100" y="2108200"/>
            <a:ext cx="4965700" cy="3937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结构体变量的定义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结构体类型的引用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指向结构体的指针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动态分配结构体的空间 </a:t>
            </a:r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 rot="-5400000" flipH="1" flipV="1">
            <a:off x="6527800" y="35972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 rot="-5400000" flipH="1" flipV="1">
            <a:off x="6527800" y="29987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 rot="-5400000" flipH="1" flipV="1">
            <a:off x="6502400" y="22828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 rot="-5400000" flipH="1" flipV="1">
            <a:off x="6527800" y="43084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11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动态分配结构体的空间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39938"/>
            <a:ext cx="7772400" cy="43576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指向结构体指针的另一种用法是存储动态申请到的内存的首地址。用法和申请普通的动态变量一样。如：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      </a:t>
            </a:r>
            <a:r>
              <a:rPr lang="en-US" altLang="zh-CN" smtClean="0"/>
              <a:t>studentT  *sp;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      sp = new studentT;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章   数据封装</a:t>
            </a:r>
            <a:r>
              <a:rPr lang="en-US" altLang="zh-CN" smtClean="0">
                <a:latin typeface="Times New Roman"/>
              </a:rPr>
              <a:t>—</a:t>
            </a:r>
            <a:r>
              <a:rPr lang="zh-CN" altLang="en-US" smtClean="0"/>
              <a:t>结构体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8275" y="1981200"/>
            <a:ext cx="4973638" cy="44751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结构体的概述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结构体类型的定义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结构体类型的变量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结构体数组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结构体作为函数的参数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链表</a:t>
            </a: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 rot="-5400000" flipH="1" flipV="1">
            <a:off x="6248400" y="21082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 rot="-5400000" flipH="1" flipV="1">
            <a:off x="6273800" y="490696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 rot="-5400000" flipH="1" flipV="1">
            <a:off x="6273800" y="43084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 rot="-5400000" flipH="1" flipV="1">
            <a:off x="6248400" y="28527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 rot="-5400000" flipH="1" flipV="1">
            <a:off x="6248400" y="359251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 rot="-5400000" flipH="1" flipV="1">
            <a:off x="6273800" y="561816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568575" y="592138"/>
            <a:ext cx="3779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400" b="1">
                <a:latin typeface="黑体" pitchFamily="2" charset="-122"/>
              </a:rPr>
              <a:t> </a:t>
            </a:r>
            <a:endParaRPr lang="en-US" altLang="zh-CN" sz="4400" i="1">
              <a:latin typeface="黑体" pitchFamily="2" charset="-122"/>
            </a:endParaRP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37623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effectLst/>
              </a:rPr>
              <a:t>结构体数组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739900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用于描述个体的集合</a:t>
            </a:r>
          </a:p>
          <a:p>
            <a:pPr eaLnBrk="1" hangingPunct="1"/>
            <a:r>
              <a:rPr lang="zh-CN" altLang="en-US" smtClean="0"/>
              <a:t>定义格式：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</a:t>
            </a:r>
            <a:r>
              <a:rPr lang="en-US" altLang="zh-CN" smtClean="0"/>
              <a:t>studentT   studentArray[SIZE];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31432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effectLst/>
              </a:rPr>
              <a:t>结构体数组的引用</a:t>
            </a:r>
          </a:p>
        </p:txBody>
      </p:sp>
      <p:sp>
        <p:nvSpPr>
          <p:cNvPr id="3174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5800" y="1647825"/>
            <a:ext cx="7772400" cy="48799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引用数组的某一成员的成员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     </a:t>
            </a:r>
            <a:r>
              <a:rPr lang="en-US" altLang="zh-CN" smtClean="0"/>
              <a:t>studentArray[3].name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数组成员之间相互赋值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     </a:t>
            </a:r>
            <a:r>
              <a:rPr lang="en-US" altLang="zh-CN" smtClean="0"/>
              <a:t>studentArray[4] = studentArray[2]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结构数组的初始化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     </a:t>
            </a:r>
            <a:r>
              <a:rPr lang="en-US" altLang="zh-CN" smtClean="0"/>
              <a:t>studentT   studentArray[5] = { {“00001”, </a:t>
            </a:r>
            <a:r>
              <a:rPr lang="zh-CN" altLang="en-US" smtClean="0"/>
              <a:t>张三“</a:t>
            </a:r>
            <a:r>
              <a:rPr lang="en-US" altLang="zh-CN" smtClean="0"/>
              <a:t>, 80, 90,98 }, {…}, {…}, {…}};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838200" y="1127125"/>
            <a:ext cx="80772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统计候选人得票。设有三个候选人，每次输入一个</a:t>
            </a:r>
          </a:p>
          <a:p>
            <a:pPr>
              <a:lnSpc>
                <a:spcPct val="125000"/>
              </a:lnSpc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得票的候选人名字，要求最后输出各人得票结果。</a:t>
            </a:r>
            <a:r>
              <a:rPr lang="zh-CN" altLang="en-US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27113" y="2665413"/>
            <a:ext cx="71628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struct  personT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   { int id;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     int count;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   } leader[3]= {0, 0,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                        1, 0,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                        2, 0};</a:t>
            </a:r>
            <a:r>
              <a:rPr lang="en-US" altLang="zh-CN" b="1">
                <a:latin typeface="Times New Roman" pitchFamily="18" charset="0"/>
                <a:ea typeface="宋体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可选方案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97838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楷体_GB2312" pitchFamily="49" charset="-122"/>
              </a:rPr>
              <a:t>用二维的数组来表示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>
                <a:latin typeface="楷体_GB2312" pitchFamily="49" charset="-122"/>
              </a:rPr>
              <a:t>该方案不可行，因为这些信息有不同的类型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楷体_GB2312" pitchFamily="49" charset="-122"/>
              </a:rPr>
              <a:t>每一列用一个一维数组来表示，这种方法称为并联数组。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>
                <a:latin typeface="楷体_GB2312" pitchFamily="49" charset="-122"/>
              </a:rPr>
              <a:t>要保证每位学生信息的完整性和正确性很难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143000" y="157163"/>
            <a:ext cx="7708900" cy="651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int main()</a:t>
            </a:r>
          </a:p>
          <a:p>
            <a:pPr eaLnBrk="0" hangingPunct="0">
              <a:lnSpc>
                <a:spcPct val="135000"/>
              </a:lnSpc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{   int i, j, inputID;</a:t>
            </a:r>
          </a:p>
          <a:p>
            <a:pPr eaLnBrk="0" hangingPunct="0">
              <a:lnSpc>
                <a:spcPct val="135000"/>
              </a:lnSpc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for (i=1; i&lt;=10; ++i)</a:t>
            </a:r>
          </a:p>
          <a:p>
            <a:pPr eaLnBrk="0" hangingPunct="0">
              <a:lnSpc>
                <a:spcPct val="135000"/>
              </a:lnSpc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{cin &gt;&gt;  inputID;</a:t>
            </a:r>
          </a:p>
          <a:p>
            <a:pPr eaLnBrk="0" hangingPunct="0">
              <a:lnSpc>
                <a:spcPct val="135000"/>
              </a:lnSpc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  if (inputID &lt; 0 || inputID &gt; 2)</a:t>
            </a:r>
          </a:p>
          <a:p>
            <a:pPr eaLnBrk="0" hangingPunct="0">
              <a:lnSpc>
                <a:spcPct val="135000"/>
              </a:lnSpc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       { cout &lt;&lt; “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废票”；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continue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；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0" hangingPunct="0">
              <a:lnSpc>
                <a:spcPct val="135000"/>
              </a:lnSpc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  leader[inputID].count += 1;</a:t>
            </a:r>
          </a:p>
          <a:p>
            <a:pPr eaLnBrk="0" hangingPunct="0">
              <a:lnSpc>
                <a:spcPct val="135000"/>
              </a:lnSpc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}</a:t>
            </a:r>
          </a:p>
          <a:p>
            <a:pPr eaLnBrk="0" hangingPunct="0">
              <a:lnSpc>
                <a:spcPct val="135000"/>
              </a:lnSpc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cout &lt;&lt; endl;</a:t>
            </a:r>
          </a:p>
          <a:p>
            <a:pPr eaLnBrk="0" hangingPunct="0">
              <a:lnSpc>
                <a:spcPct val="135000"/>
              </a:lnSpc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for (i=0; i&lt;3; ++i)</a:t>
            </a:r>
          </a:p>
          <a:p>
            <a:pPr eaLnBrk="0" hangingPunct="0">
              <a:lnSpc>
                <a:spcPct val="135000"/>
              </a:lnSpc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 cout &lt;&lt; leader[i].id &lt;&lt; “   “ &lt;&lt;   leader[i].count);</a:t>
            </a:r>
          </a:p>
          <a:p>
            <a:pPr eaLnBrk="0" hangingPunct="0">
              <a:lnSpc>
                <a:spcPct val="135000"/>
              </a:lnSpc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return 0;</a:t>
            </a:r>
          </a:p>
          <a:p>
            <a:pPr eaLnBrk="0" hangingPunct="0">
              <a:lnSpc>
                <a:spcPct val="135000"/>
              </a:lnSpc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}</a:t>
            </a:r>
            <a:r>
              <a:rPr lang="en-US" altLang="zh-CN" sz="2400" b="1">
                <a:latin typeface="Times New Roman" pitchFamily="18" charset="0"/>
                <a:ea typeface="宋体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指针与结构体数组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与普通的指针一样，指向结构体的指针也能够用来指向一个结构体数组。此时，对指针加</a:t>
            </a:r>
            <a:r>
              <a:rPr lang="en-US" altLang="zh-CN" smtClean="0"/>
              <a:t>1</a:t>
            </a:r>
            <a:r>
              <a:rPr lang="zh-CN" altLang="en-US" smtClean="0"/>
              <a:t>就是加了该结构体的大小。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章   数据封装</a:t>
            </a:r>
            <a:r>
              <a:rPr lang="en-US" altLang="zh-CN" smtClean="0">
                <a:latin typeface="Times New Roman"/>
              </a:rPr>
              <a:t>—</a:t>
            </a:r>
            <a:r>
              <a:rPr lang="zh-CN" altLang="en-US" smtClean="0"/>
              <a:t>结构体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8275" y="1981200"/>
            <a:ext cx="4973638" cy="44751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结构体的概述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结构体类型的定义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结构体类型的变量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结构体数组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结构体作为函数的参数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链表</a:t>
            </a: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 rot="-5400000" flipH="1" flipV="1">
            <a:off x="6248400" y="21082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 rot="-5400000" flipH="1" flipV="1">
            <a:off x="6273800" y="490696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 rot="-5400000" flipH="1" flipV="1">
            <a:off x="6273800" y="43084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 rot="-5400000" flipH="1" flipV="1">
            <a:off x="6248400" y="28527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AutoShape 8"/>
          <p:cNvSpPr>
            <a:spLocks noChangeArrowheads="1"/>
          </p:cNvSpPr>
          <p:nvPr/>
        </p:nvSpPr>
        <p:spPr bwMode="auto">
          <a:xfrm rot="-5400000" flipH="1" flipV="1">
            <a:off x="6248400" y="359251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AutoShape 9"/>
          <p:cNvSpPr>
            <a:spLocks noChangeArrowheads="1"/>
          </p:cNvSpPr>
          <p:nvPr/>
        </p:nvSpPr>
        <p:spPr bwMode="auto">
          <a:xfrm rot="-5400000" flipH="1" flipV="1">
            <a:off x="6273800" y="561816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结构体作为参数传递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尽管结构体和数组一样也有许多分量组成，但结构体的传递和普通内置类型是一样的。它是将实际参数中的每个分量复制到形式参数的每个分量中。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606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结构体的传递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900" y="1389063"/>
            <a:ext cx="8283575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081588" y="3684588"/>
            <a:ext cx="3671887" cy="39687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2"/>
                </a:solidFill>
              </a:rPr>
              <a:t>Void printPerson(PersonT 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指向结构体的指针作为参数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24000"/>
            <a:ext cx="8382000" cy="48641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smtClean="0">
                <a:latin typeface="楷体_GB2312" pitchFamily="49" charset="-122"/>
              </a:rPr>
              <a:t>因为结构体是值传递，当希望把函数内部对结构体的修改返回给主调函数时，可以用指针传递或引用传递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smtClean="0">
                <a:latin typeface="楷体_GB2312" pitchFamily="49" charset="-122"/>
              </a:rPr>
              <a:t>由于结构体一般占用的内存量都比较大，值传递既浪费空间又浪费时间。因此可用指针传递或引用传递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smtClean="0">
                <a:latin typeface="楷体_GB2312" pitchFamily="49" charset="-122"/>
              </a:rPr>
              <a:t>指针传递形式比较繁琐，所以</a:t>
            </a:r>
            <a:r>
              <a:rPr lang="en-US" altLang="zh-CN" sz="2800" smtClean="0">
                <a:latin typeface="楷体_GB2312" pitchFamily="49" charset="-122"/>
              </a:rPr>
              <a:t>C++</a:t>
            </a:r>
            <a:r>
              <a:rPr lang="zh-CN" altLang="en-US" sz="2800" smtClean="0">
                <a:latin typeface="楷体_GB2312" pitchFamily="49" charset="-122"/>
              </a:rPr>
              <a:t>通常用引用传递</a:t>
            </a:r>
          </a:p>
          <a:p>
            <a:pPr eaLnBrk="1" hangingPunct="1">
              <a:lnSpc>
                <a:spcPct val="110000"/>
              </a:lnSpc>
            </a:pPr>
            <a:r>
              <a:rPr kumimoji="0" lang="zh-CN" altLang="en-US" sz="2800" smtClean="0">
                <a:latin typeface="楷体_GB2312" pitchFamily="49" charset="-122"/>
              </a:rPr>
              <a:t>引用传递的问题是函数中可以修改实际参数，要控制函数中不能修改实际参数，可以加</a:t>
            </a:r>
            <a:r>
              <a:rPr kumimoji="0" lang="en-US" altLang="zh-CN" sz="2800" smtClean="0">
                <a:latin typeface="楷体_GB2312" pitchFamily="49" charset="-122"/>
              </a:rPr>
              <a:t>const</a:t>
            </a:r>
            <a:r>
              <a:rPr kumimoji="0" lang="zh-CN" altLang="en-US" sz="2800" smtClean="0">
                <a:latin typeface="楷体_GB2312" pitchFamily="49" charset="-122"/>
              </a:rPr>
              <a:t>限定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指向结构体的指针作为参数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1752600"/>
            <a:ext cx="2584450" cy="45085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和普通的指针传递一样，函数中可以通过指针访问主调函数的记录</a:t>
            </a:r>
          </a:p>
          <a:p>
            <a:pPr eaLnBrk="1" hangingPunct="1"/>
            <a:r>
              <a:rPr lang="zh-CN" altLang="en-US" sz="2800" smtClean="0"/>
              <a:t>减少函数调用时的数据传递量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75" y="1738313"/>
            <a:ext cx="6372225" cy="4357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753100" y="4445000"/>
            <a:ext cx="3390900" cy="119221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</a:rPr>
              <a:t>Void PrintPerson(personT &amp;p);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</a:rPr>
              <a:t>Void PrintPerson(const 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</a:rPr>
              <a:t>                             personT &amp;p);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结构体传递的实例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设计一函数，打印学生信息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设计一：值传递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void PrintStudent(studentT  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{cout &lt;&lt; s.no &lt;&lt; ‘\t’ &lt;&lt; s.name &lt;&lt; ‘\t’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     &lt;&lt; s.chinese &lt;&lt; ‘\t’ &lt;&lt; s.math &lt;&lt; ‘\t’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     &lt;&lt; s.english &lt;&lt; endl;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缺点：浪费时间空间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设计二：指针传递或引用传递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void PrintStudent(studentT  *s)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{ cout &lt;&lt; s-&gt;no &lt;&lt; ‘\t’ &lt;&lt; s-&gt;name &lt;&lt; ‘\t’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    &lt;&lt; s-&gt;chinese &lt;&lt; ‘\t’ &lt;&lt; s-&gt;math &lt;&lt; ‘\t’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    &lt;&lt; s-&gt;english &lt;&lt; endl;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void PrintStudent(studentT  &amp;s)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{ cout &lt;&lt; s.no &lt;&lt; ‘\t’ &lt;&lt; s.name &lt;&lt; ‘\t’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    &lt;&lt; s.chinese &lt;&lt; ‘\t’ &lt;&lt; s.math &lt;&lt; ‘\t’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      &lt;&lt; s.english &lt;&lt; endl;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缺点：不安全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为什么要使用记录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26400" cy="14097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楷体_GB2312" pitchFamily="49" charset="-122"/>
              </a:rPr>
              <a:t>当我们考虑怎么逻辑地组织数据时，应该将一个人的所有信息项放在一起，即保持相关性。</a:t>
            </a:r>
          </a:p>
        </p:txBody>
      </p:sp>
      <p:graphicFrame>
        <p:nvGraphicFramePr>
          <p:cNvPr id="3038287" name="Group 79"/>
          <p:cNvGraphicFramePr>
            <a:graphicFrameLocks noGrp="1"/>
          </p:cNvGraphicFramePr>
          <p:nvPr>
            <p:ph sz="half" idx="2"/>
          </p:nvPr>
        </p:nvGraphicFramePr>
        <p:xfrm>
          <a:off x="1244600" y="3432175"/>
          <a:ext cx="7213600" cy="2547939"/>
        </p:xfrm>
        <a:graphic>
          <a:graphicData uri="http://schemas.openxmlformats.org/drawingml/2006/table">
            <a:tbl>
              <a:tblPr/>
              <a:tblGrid>
                <a:gridCol w="161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3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语文成绩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数学成绩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英语成绩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张三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王五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设计三：</a:t>
            </a:r>
            <a:r>
              <a:rPr lang="en-US" altLang="zh-CN" smtClean="0"/>
              <a:t>C++</a:t>
            </a:r>
            <a:r>
              <a:rPr lang="zh-CN" altLang="en-US" smtClean="0"/>
              <a:t>的常规做法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void PrintStudent(const studentT  &amp;s)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{cout &lt;&lt; s.no &lt;&lt; ‘\t’ &lt;&lt; s.name &lt;&lt; ‘\t’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        &lt;&lt; s.chinese &lt;&lt; ‘\t’ &lt;&lt; s.math &lt;&lt; ‘\t’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        &lt;&lt; s.english &lt;&lt; endl;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特点：节约内存，提高函数调用速度，可靠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702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返回结构体类型的函数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4650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 smtClean="0"/>
              <a:t>一个函数返回一个结构体。如：</a:t>
            </a:r>
          </a:p>
          <a:p>
            <a:pPr lvl="1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ea typeface="宋体" charset="-122"/>
              </a:rPr>
              <a:t>personT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 err="1" smtClean="0">
                <a:ea typeface="宋体" charset="-122"/>
              </a:rPr>
              <a:t>GetPersonData</a:t>
            </a:r>
            <a:r>
              <a:rPr lang="en-US" altLang="zh-CN" sz="2400" dirty="0" smtClean="0">
                <a:ea typeface="宋体" charset="-122"/>
              </a:rPr>
              <a:t>(void)</a:t>
            </a:r>
          </a:p>
          <a:p>
            <a:pPr lvl="1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charset="-122"/>
              </a:rPr>
              <a:t>{</a:t>
            </a:r>
            <a:r>
              <a:rPr lang="en-US" altLang="zh-CN" sz="2400" dirty="0" err="1" smtClean="0">
                <a:ea typeface="宋体" charset="-122"/>
              </a:rPr>
              <a:t>personT</a:t>
            </a:r>
            <a:r>
              <a:rPr lang="en-US" altLang="zh-CN" sz="2400" dirty="0" smtClean="0">
                <a:ea typeface="宋体" charset="-122"/>
              </a:rPr>
              <a:t> person;</a:t>
            </a:r>
          </a:p>
          <a:p>
            <a:pPr lvl="1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charset="-122"/>
              </a:rPr>
              <a:t>…….</a:t>
            </a:r>
          </a:p>
          <a:p>
            <a:pPr lvl="1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charset="-122"/>
              </a:rPr>
              <a:t>return(person);}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 smtClean="0">
                <a:latin typeface="楷体_GB2312" pitchFamily="49" charset="-122"/>
              </a:rPr>
              <a:t>返回的是一个结构体的复制。 在主调函数中必须有这样的程序段：</a:t>
            </a:r>
          </a:p>
          <a:p>
            <a:pPr lvl="1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charset="-122"/>
              </a:rPr>
              <a:t>main()</a:t>
            </a:r>
          </a:p>
          <a:p>
            <a:pPr lvl="1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charset="-122"/>
              </a:rPr>
              <a:t>{ </a:t>
            </a:r>
            <a:r>
              <a:rPr lang="en-US" altLang="zh-CN" sz="2400" dirty="0" err="1" smtClean="0">
                <a:ea typeface="宋体" charset="-122"/>
              </a:rPr>
              <a:t>personT</a:t>
            </a:r>
            <a:r>
              <a:rPr lang="en-US" altLang="zh-CN" sz="2400" dirty="0" smtClean="0">
                <a:ea typeface="宋体" charset="-122"/>
              </a:rPr>
              <a:t> p1,p2;</a:t>
            </a:r>
          </a:p>
          <a:p>
            <a:pPr lvl="1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charset="-122"/>
              </a:rPr>
              <a:t>   p1=</a:t>
            </a:r>
            <a:r>
              <a:rPr lang="en-US" altLang="zh-CN" sz="2400" dirty="0" err="1" smtClean="0">
                <a:ea typeface="宋体" charset="-122"/>
              </a:rPr>
              <a:t>GetPersonData</a:t>
            </a:r>
            <a:r>
              <a:rPr lang="en-US" altLang="zh-CN" sz="2400" dirty="0" smtClean="0">
                <a:ea typeface="宋体" charset="-122"/>
              </a:rPr>
              <a:t>();}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章   数据封装</a:t>
            </a:r>
            <a:r>
              <a:rPr lang="en-US" altLang="zh-CN" smtClean="0">
                <a:latin typeface="Times New Roman"/>
              </a:rPr>
              <a:t>—</a:t>
            </a:r>
            <a:r>
              <a:rPr lang="zh-CN" altLang="en-US" smtClean="0"/>
              <a:t>结构体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8275" y="1981200"/>
            <a:ext cx="4973638" cy="44751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结构体的概述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结构体类型的定义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结构体类型的变量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结构体数组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结构体作为函数的参数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链表</a:t>
            </a: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 rot="-5400000" flipH="1" flipV="1">
            <a:off x="6248400" y="21082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 rot="-5400000" flipH="1" flipV="1">
            <a:off x="6273800" y="490696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 rot="-5400000" flipH="1" flipV="1">
            <a:off x="6273800" y="43084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 rot="-5400000" flipH="1" flipV="1">
            <a:off x="6248400" y="28527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8" name="AutoShape 8"/>
          <p:cNvSpPr>
            <a:spLocks noChangeArrowheads="1"/>
          </p:cNvSpPr>
          <p:nvPr/>
        </p:nvSpPr>
        <p:spPr bwMode="auto">
          <a:xfrm rot="-5400000" flipH="1" flipV="1">
            <a:off x="6248400" y="359251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9" name="AutoShape 9"/>
          <p:cNvSpPr>
            <a:spLocks noChangeArrowheads="1"/>
          </p:cNvSpPr>
          <p:nvPr/>
        </p:nvSpPr>
        <p:spPr bwMode="auto">
          <a:xfrm rot="-5400000" flipH="1" flipV="1">
            <a:off x="6273800" y="561816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单链表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5175" y="1981200"/>
            <a:ext cx="3413125" cy="4114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链表的概念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链表的存储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链表的操作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链表的应用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循环链表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 rot="-5400000" flipH="1" flipV="1">
            <a:off x="5551488" y="30813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 rot="-5400000" flipH="1" flipV="1">
            <a:off x="5553075" y="227171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 rot="-5400000" flipH="1" flipV="1">
            <a:off x="5538788" y="383222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 rot="-5400000" flipH="1" flipV="1">
            <a:off x="5524500" y="4597400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 rot="-5400000" flipH="1" flipV="1">
            <a:off x="5553075" y="53800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ffectLst/>
              </a:rPr>
              <a:t>单链表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377825" y="2667000"/>
            <a:ext cx="8466138" cy="1295400"/>
            <a:chOff x="720" y="2496"/>
            <a:chExt cx="4224" cy="816"/>
          </a:xfrm>
        </p:grpSpPr>
        <p:sp>
          <p:nvSpPr>
            <p:cNvPr id="48134" name="Rectangle 4"/>
            <p:cNvSpPr>
              <a:spLocks noChangeArrowheads="1"/>
            </p:cNvSpPr>
            <p:nvPr/>
          </p:nvSpPr>
          <p:spPr bwMode="auto">
            <a:xfrm>
              <a:off x="720" y="3079"/>
              <a:ext cx="241" cy="233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5" name="Rectangle 5"/>
            <p:cNvSpPr>
              <a:spLocks noChangeArrowheads="1"/>
            </p:cNvSpPr>
            <p:nvPr/>
          </p:nvSpPr>
          <p:spPr bwMode="auto">
            <a:xfrm>
              <a:off x="961" y="3079"/>
              <a:ext cx="24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136" name="Group 6"/>
            <p:cNvGrpSpPr>
              <a:grpSpLocks/>
            </p:cNvGrpSpPr>
            <p:nvPr/>
          </p:nvGrpSpPr>
          <p:grpSpPr bwMode="auto">
            <a:xfrm>
              <a:off x="1565" y="3079"/>
              <a:ext cx="483" cy="233"/>
              <a:chOff x="4680" y="5028"/>
              <a:chExt cx="720" cy="312"/>
            </a:xfrm>
          </p:grpSpPr>
          <p:sp>
            <p:nvSpPr>
              <p:cNvPr id="48153" name="Rectangle 7"/>
              <p:cNvSpPr>
                <a:spLocks noChangeArrowheads="1"/>
              </p:cNvSpPr>
              <p:nvPr/>
            </p:nvSpPr>
            <p:spPr bwMode="auto">
              <a:xfrm>
                <a:off x="468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4" name="Rectangle 8"/>
              <p:cNvSpPr>
                <a:spLocks noChangeArrowheads="1"/>
              </p:cNvSpPr>
              <p:nvPr/>
            </p:nvSpPr>
            <p:spPr bwMode="auto">
              <a:xfrm>
                <a:off x="504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137" name="Group 9"/>
            <p:cNvGrpSpPr>
              <a:grpSpLocks/>
            </p:cNvGrpSpPr>
            <p:nvPr/>
          </p:nvGrpSpPr>
          <p:grpSpPr bwMode="auto">
            <a:xfrm>
              <a:off x="3254" y="3079"/>
              <a:ext cx="483" cy="233"/>
              <a:chOff x="4680" y="5028"/>
              <a:chExt cx="720" cy="312"/>
            </a:xfrm>
          </p:grpSpPr>
          <p:sp>
            <p:nvSpPr>
              <p:cNvPr id="48151" name="Rectangle 10"/>
              <p:cNvSpPr>
                <a:spLocks noChangeArrowheads="1"/>
              </p:cNvSpPr>
              <p:nvPr/>
            </p:nvSpPr>
            <p:spPr bwMode="auto">
              <a:xfrm>
                <a:off x="468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2" name="Rectangle 11"/>
              <p:cNvSpPr>
                <a:spLocks noChangeArrowheads="1"/>
              </p:cNvSpPr>
              <p:nvPr/>
            </p:nvSpPr>
            <p:spPr bwMode="auto">
              <a:xfrm>
                <a:off x="504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138" name="Group 12"/>
            <p:cNvGrpSpPr>
              <a:grpSpLocks/>
            </p:cNvGrpSpPr>
            <p:nvPr/>
          </p:nvGrpSpPr>
          <p:grpSpPr bwMode="auto">
            <a:xfrm>
              <a:off x="4461" y="3079"/>
              <a:ext cx="483" cy="233"/>
              <a:chOff x="4680" y="5028"/>
              <a:chExt cx="720" cy="312"/>
            </a:xfrm>
          </p:grpSpPr>
          <p:sp>
            <p:nvSpPr>
              <p:cNvPr id="48149" name="Rectangle 13"/>
              <p:cNvSpPr>
                <a:spLocks noChangeArrowheads="1"/>
              </p:cNvSpPr>
              <p:nvPr/>
            </p:nvSpPr>
            <p:spPr bwMode="auto">
              <a:xfrm>
                <a:off x="468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0" name="Rectangle 14"/>
              <p:cNvSpPr>
                <a:spLocks noChangeArrowheads="1"/>
              </p:cNvSpPr>
              <p:nvPr/>
            </p:nvSpPr>
            <p:spPr bwMode="auto">
              <a:xfrm>
                <a:off x="504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r>
                  <a:rPr lang="en-US" altLang="zh-CN" sz="2400"/>
                  <a:t>nil</a:t>
                </a:r>
              </a:p>
            </p:txBody>
          </p:sp>
        </p:grpSp>
        <p:grpSp>
          <p:nvGrpSpPr>
            <p:cNvPr id="48139" name="Group 15"/>
            <p:cNvGrpSpPr>
              <a:grpSpLocks/>
            </p:cNvGrpSpPr>
            <p:nvPr/>
          </p:nvGrpSpPr>
          <p:grpSpPr bwMode="auto">
            <a:xfrm>
              <a:off x="2410" y="3079"/>
              <a:ext cx="482" cy="233"/>
              <a:chOff x="4680" y="5028"/>
              <a:chExt cx="720" cy="312"/>
            </a:xfrm>
          </p:grpSpPr>
          <p:sp>
            <p:nvSpPr>
              <p:cNvPr id="48147" name="Rectangle 16"/>
              <p:cNvSpPr>
                <a:spLocks noChangeArrowheads="1"/>
              </p:cNvSpPr>
              <p:nvPr/>
            </p:nvSpPr>
            <p:spPr bwMode="auto">
              <a:xfrm>
                <a:off x="468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8" name="Rectangle 17"/>
              <p:cNvSpPr>
                <a:spLocks noChangeArrowheads="1"/>
              </p:cNvSpPr>
              <p:nvPr/>
            </p:nvSpPr>
            <p:spPr bwMode="auto">
              <a:xfrm>
                <a:off x="504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40" name="Line 18"/>
            <p:cNvSpPr>
              <a:spLocks noChangeShapeType="1"/>
            </p:cNvSpPr>
            <p:nvPr/>
          </p:nvSpPr>
          <p:spPr bwMode="auto">
            <a:xfrm>
              <a:off x="1082" y="3195"/>
              <a:ext cx="4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1" name="Line 19"/>
            <p:cNvSpPr>
              <a:spLocks noChangeShapeType="1"/>
            </p:cNvSpPr>
            <p:nvPr/>
          </p:nvSpPr>
          <p:spPr bwMode="auto">
            <a:xfrm>
              <a:off x="2048" y="3195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Line 20"/>
            <p:cNvSpPr>
              <a:spLocks noChangeShapeType="1"/>
            </p:cNvSpPr>
            <p:nvPr/>
          </p:nvSpPr>
          <p:spPr bwMode="auto">
            <a:xfrm>
              <a:off x="2772" y="3195"/>
              <a:ext cx="4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3" name="Line 21"/>
            <p:cNvSpPr>
              <a:spLocks noChangeShapeType="1"/>
            </p:cNvSpPr>
            <p:nvPr/>
          </p:nvSpPr>
          <p:spPr bwMode="auto">
            <a:xfrm>
              <a:off x="3616" y="3195"/>
              <a:ext cx="2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Line 22"/>
            <p:cNvSpPr>
              <a:spLocks noChangeShapeType="1"/>
            </p:cNvSpPr>
            <p:nvPr/>
          </p:nvSpPr>
          <p:spPr bwMode="auto">
            <a:xfrm>
              <a:off x="4220" y="3195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Text Box 23"/>
            <p:cNvSpPr txBox="1">
              <a:spLocks noChangeArrowheads="1"/>
            </p:cNvSpPr>
            <p:nvPr/>
          </p:nvSpPr>
          <p:spPr bwMode="auto">
            <a:xfrm>
              <a:off x="720" y="2496"/>
              <a:ext cx="603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000" b="1">
                  <a:latin typeface="Times New Roman" pitchFamily="18" charset="0"/>
                  <a:ea typeface="宋体" charset="-122"/>
                </a:rPr>
                <a:t>head</a:t>
              </a:r>
            </a:p>
          </p:txBody>
        </p:sp>
        <p:sp>
          <p:nvSpPr>
            <p:cNvPr id="48146" name="Line 24"/>
            <p:cNvSpPr>
              <a:spLocks noChangeShapeType="1"/>
            </p:cNvSpPr>
            <p:nvPr/>
          </p:nvSpPr>
          <p:spPr bwMode="auto">
            <a:xfrm>
              <a:off x="961" y="2846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32" name="AutoShape 25"/>
          <p:cNvSpPr>
            <a:spLocks noChangeArrowheads="1"/>
          </p:cNvSpPr>
          <p:nvPr/>
        </p:nvSpPr>
        <p:spPr bwMode="auto">
          <a:xfrm>
            <a:off x="2195513" y="4752975"/>
            <a:ext cx="1524000" cy="533400"/>
          </a:xfrm>
          <a:prstGeom prst="wedgeRoundRectCallout">
            <a:avLst>
              <a:gd name="adj1" fmla="val -130625"/>
              <a:gd name="adj2" fmla="val -21458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头结点</a:t>
            </a:r>
          </a:p>
        </p:txBody>
      </p:sp>
      <p:sp>
        <p:nvSpPr>
          <p:cNvPr id="48133" name="Text Box 26"/>
          <p:cNvSpPr txBox="1">
            <a:spLocks noChangeArrowheads="1"/>
          </p:cNvSpPr>
          <p:nvPr/>
        </p:nvSpPr>
        <p:spPr bwMode="auto">
          <a:xfrm>
            <a:off x="1585913" y="2041525"/>
            <a:ext cx="5807075" cy="57943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ea typeface="幼圆" pitchFamily="49" charset="-122"/>
              </a:rPr>
              <a:t>只指出后继关系的链表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177925" y="252413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双链表</a:t>
            </a:r>
            <a:r>
              <a:rPr lang="zh-CN" altLang="en-US" sz="1100">
                <a:latin typeface="Times New Roman" pitchFamily="18" charset="0"/>
                <a:ea typeface="宋体" charset="-122"/>
              </a:rPr>
              <a:t> </a:t>
            </a:r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1177925" y="1174750"/>
            <a:ext cx="6594475" cy="1263650"/>
            <a:chOff x="742" y="740"/>
            <a:chExt cx="4154" cy="796"/>
          </a:xfrm>
        </p:grpSpPr>
        <p:sp>
          <p:nvSpPr>
            <p:cNvPr id="49183" name="Rectangle 4"/>
            <p:cNvSpPr>
              <a:spLocks noChangeArrowheads="1"/>
            </p:cNvSpPr>
            <p:nvPr/>
          </p:nvSpPr>
          <p:spPr bwMode="auto">
            <a:xfrm>
              <a:off x="742" y="1337"/>
              <a:ext cx="198" cy="1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Rectangle 5"/>
            <p:cNvSpPr>
              <a:spLocks noChangeArrowheads="1"/>
            </p:cNvSpPr>
            <p:nvPr/>
          </p:nvSpPr>
          <p:spPr bwMode="auto">
            <a:xfrm>
              <a:off x="1138" y="1337"/>
              <a:ext cx="197" cy="1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Rectangle 6"/>
            <p:cNvSpPr>
              <a:spLocks noChangeArrowheads="1"/>
            </p:cNvSpPr>
            <p:nvPr/>
          </p:nvSpPr>
          <p:spPr bwMode="auto">
            <a:xfrm>
              <a:off x="940" y="1337"/>
              <a:ext cx="198" cy="199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6" name="Rectangle 7"/>
            <p:cNvSpPr>
              <a:spLocks noChangeArrowheads="1"/>
            </p:cNvSpPr>
            <p:nvPr/>
          </p:nvSpPr>
          <p:spPr bwMode="auto">
            <a:xfrm>
              <a:off x="1731" y="1337"/>
              <a:ext cx="198" cy="1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7" name="Rectangle 8"/>
            <p:cNvSpPr>
              <a:spLocks noChangeArrowheads="1"/>
            </p:cNvSpPr>
            <p:nvPr/>
          </p:nvSpPr>
          <p:spPr bwMode="auto">
            <a:xfrm>
              <a:off x="2127" y="1337"/>
              <a:ext cx="197" cy="1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8" name="Rectangle 9"/>
            <p:cNvSpPr>
              <a:spLocks noChangeArrowheads="1"/>
            </p:cNvSpPr>
            <p:nvPr/>
          </p:nvSpPr>
          <p:spPr bwMode="auto">
            <a:xfrm>
              <a:off x="1929" y="1337"/>
              <a:ext cx="198" cy="1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9" name="Rectangle 10"/>
            <p:cNvSpPr>
              <a:spLocks noChangeArrowheads="1"/>
            </p:cNvSpPr>
            <p:nvPr/>
          </p:nvSpPr>
          <p:spPr bwMode="auto">
            <a:xfrm>
              <a:off x="2720" y="1337"/>
              <a:ext cx="198" cy="1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0" name="Rectangle 11"/>
            <p:cNvSpPr>
              <a:spLocks noChangeArrowheads="1"/>
            </p:cNvSpPr>
            <p:nvPr/>
          </p:nvSpPr>
          <p:spPr bwMode="auto">
            <a:xfrm>
              <a:off x="3116" y="1337"/>
              <a:ext cx="198" cy="1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1" name="Rectangle 12"/>
            <p:cNvSpPr>
              <a:spLocks noChangeArrowheads="1"/>
            </p:cNvSpPr>
            <p:nvPr/>
          </p:nvSpPr>
          <p:spPr bwMode="auto">
            <a:xfrm>
              <a:off x="2918" y="1337"/>
              <a:ext cx="198" cy="1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2" name="Rectangle 13"/>
            <p:cNvSpPr>
              <a:spLocks noChangeArrowheads="1"/>
            </p:cNvSpPr>
            <p:nvPr/>
          </p:nvSpPr>
          <p:spPr bwMode="auto">
            <a:xfrm>
              <a:off x="4303" y="1337"/>
              <a:ext cx="197" cy="1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3" name="Rectangle 14"/>
            <p:cNvSpPr>
              <a:spLocks noChangeArrowheads="1"/>
            </p:cNvSpPr>
            <p:nvPr/>
          </p:nvSpPr>
          <p:spPr bwMode="auto">
            <a:xfrm>
              <a:off x="4698" y="1337"/>
              <a:ext cx="198" cy="1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4" name="Rectangle 15"/>
            <p:cNvSpPr>
              <a:spLocks noChangeArrowheads="1"/>
            </p:cNvSpPr>
            <p:nvPr/>
          </p:nvSpPr>
          <p:spPr bwMode="auto">
            <a:xfrm>
              <a:off x="4500" y="1337"/>
              <a:ext cx="198" cy="1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Line 16"/>
            <p:cNvSpPr>
              <a:spLocks noChangeShapeType="1"/>
            </p:cNvSpPr>
            <p:nvPr/>
          </p:nvSpPr>
          <p:spPr bwMode="auto">
            <a:xfrm>
              <a:off x="1237" y="1383"/>
              <a:ext cx="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6" name="Line 17"/>
            <p:cNvSpPr>
              <a:spLocks noChangeShapeType="1"/>
            </p:cNvSpPr>
            <p:nvPr/>
          </p:nvSpPr>
          <p:spPr bwMode="auto">
            <a:xfrm flipH="1">
              <a:off x="1335" y="1498"/>
              <a:ext cx="4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7" name="Line 18"/>
            <p:cNvSpPr>
              <a:spLocks noChangeShapeType="1"/>
            </p:cNvSpPr>
            <p:nvPr/>
          </p:nvSpPr>
          <p:spPr bwMode="auto">
            <a:xfrm>
              <a:off x="2226" y="1383"/>
              <a:ext cx="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8" name="Line 19"/>
            <p:cNvSpPr>
              <a:spLocks noChangeShapeType="1"/>
            </p:cNvSpPr>
            <p:nvPr/>
          </p:nvSpPr>
          <p:spPr bwMode="auto">
            <a:xfrm flipH="1">
              <a:off x="2324" y="1498"/>
              <a:ext cx="4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Line 20"/>
            <p:cNvSpPr>
              <a:spLocks noChangeShapeType="1"/>
            </p:cNvSpPr>
            <p:nvPr/>
          </p:nvSpPr>
          <p:spPr bwMode="auto">
            <a:xfrm>
              <a:off x="3215" y="1375"/>
              <a:ext cx="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0" name="Line 21"/>
            <p:cNvSpPr>
              <a:spLocks noChangeShapeType="1"/>
            </p:cNvSpPr>
            <p:nvPr/>
          </p:nvSpPr>
          <p:spPr bwMode="auto">
            <a:xfrm flipH="1">
              <a:off x="3314" y="1490"/>
              <a:ext cx="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1" name="Line 22"/>
            <p:cNvSpPr>
              <a:spLocks noChangeShapeType="1"/>
            </p:cNvSpPr>
            <p:nvPr/>
          </p:nvSpPr>
          <p:spPr bwMode="auto">
            <a:xfrm>
              <a:off x="3808" y="1391"/>
              <a:ext cx="4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2" name="Line 23"/>
            <p:cNvSpPr>
              <a:spLocks noChangeShapeType="1"/>
            </p:cNvSpPr>
            <p:nvPr/>
          </p:nvSpPr>
          <p:spPr bwMode="auto">
            <a:xfrm flipH="1">
              <a:off x="3907" y="1505"/>
              <a:ext cx="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3" name="Text Box 24"/>
            <p:cNvSpPr txBox="1">
              <a:spLocks noChangeArrowheads="1"/>
            </p:cNvSpPr>
            <p:nvPr/>
          </p:nvSpPr>
          <p:spPr bwMode="auto">
            <a:xfrm>
              <a:off x="1039" y="740"/>
              <a:ext cx="593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head</a:t>
              </a:r>
            </a:p>
          </p:txBody>
        </p:sp>
        <p:sp>
          <p:nvSpPr>
            <p:cNvPr id="49204" name="Line 25"/>
            <p:cNvSpPr>
              <a:spLocks noChangeShapeType="1"/>
            </p:cNvSpPr>
            <p:nvPr/>
          </p:nvSpPr>
          <p:spPr bwMode="auto">
            <a:xfrm>
              <a:off x="1237" y="939"/>
              <a:ext cx="0" cy="3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56" name="Rectangle 26"/>
          <p:cNvSpPr>
            <a:spLocks noChangeArrowheads="1"/>
          </p:cNvSpPr>
          <p:nvPr/>
        </p:nvSpPr>
        <p:spPr bwMode="auto">
          <a:xfrm>
            <a:off x="304800" y="31242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循环链表</a:t>
            </a:r>
            <a:r>
              <a:rPr lang="zh-CN" altLang="en-US" sz="1100">
                <a:latin typeface="Times New Roman" pitchFamily="18" charset="0"/>
                <a:ea typeface="宋体" charset="-122"/>
              </a:rPr>
              <a:t> </a:t>
            </a:r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grpSp>
        <p:nvGrpSpPr>
          <p:cNvPr id="49157" name="Group 27"/>
          <p:cNvGrpSpPr>
            <a:grpSpLocks/>
          </p:cNvGrpSpPr>
          <p:nvPr/>
        </p:nvGrpSpPr>
        <p:grpSpPr bwMode="auto">
          <a:xfrm>
            <a:off x="1066800" y="3886200"/>
            <a:ext cx="6781800" cy="1752600"/>
            <a:chOff x="672" y="2448"/>
            <a:chExt cx="4272" cy="1104"/>
          </a:xfrm>
        </p:grpSpPr>
        <p:sp>
          <p:nvSpPr>
            <p:cNvPr id="49159" name="Rectangle 28"/>
            <p:cNvSpPr>
              <a:spLocks noChangeArrowheads="1"/>
            </p:cNvSpPr>
            <p:nvPr/>
          </p:nvSpPr>
          <p:spPr bwMode="auto">
            <a:xfrm>
              <a:off x="672" y="3059"/>
              <a:ext cx="244" cy="24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0" name="Rectangle 29"/>
            <p:cNvSpPr>
              <a:spLocks noChangeArrowheads="1"/>
            </p:cNvSpPr>
            <p:nvPr/>
          </p:nvSpPr>
          <p:spPr bwMode="auto">
            <a:xfrm>
              <a:off x="916" y="3064"/>
              <a:ext cx="244" cy="2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9161" name="Group 30"/>
            <p:cNvGrpSpPr>
              <a:grpSpLocks/>
            </p:cNvGrpSpPr>
            <p:nvPr/>
          </p:nvGrpSpPr>
          <p:grpSpPr bwMode="auto">
            <a:xfrm>
              <a:off x="1526" y="3064"/>
              <a:ext cx="489" cy="246"/>
              <a:chOff x="4680" y="5028"/>
              <a:chExt cx="720" cy="312"/>
            </a:xfrm>
          </p:grpSpPr>
          <p:sp>
            <p:nvSpPr>
              <p:cNvPr id="49181" name="Rectangle 31"/>
              <p:cNvSpPr>
                <a:spLocks noChangeArrowheads="1"/>
              </p:cNvSpPr>
              <p:nvPr/>
            </p:nvSpPr>
            <p:spPr bwMode="auto">
              <a:xfrm>
                <a:off x="468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2" name="Rectangle 32"/>
              <p:cNvSpPr>
                <a:spLocks noChangeArrowheads="1"/>
              </p:cNvSpPr>
              <p:nvPr/>
            </p:nvSpPr>
            <p:spPr bwMode="auto">
              <a:xfrm>
                <a:off x="504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62" name="Group 33"/>
            <p:cNvGrpSpPr>
              <a:grpSpLocks/>
            </p:cNvGrpSpPr>
            <p:nvPr/>
          </p:nvGrpSpPr>
          <p:grpSpPr bwMode="auto">
            <a:xfrm>
              <a:off x="3235" y="3064"/>
              <a:ext cx="488" cy="246"/>
              <a:chOff x="4680" y="5028"/>
              <a:chExt cx="720" cy="312"/>
            </a:xfrm>
          </p:grpSpPr>
          <p:sp>
            <p:nvSpPr>
              <p:cNvPr id="49179" name="Rectangle 34"/>
              <p:cNvSpPr>
                <a:spLocks noChangeArrowheads="1"/>
              </p:cNvSpPr>
              <p:nvPr/>
            </p:nvSpPr>
            <p:spPr bwMode="auto">
              <a:xfrm>
                <a:off x="468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0" name="Rectangle 35"/>
              <p:cNvSpPr>
                <a:spLocks noChangeArrowheads="1"/>
              </p:cNvSpPr>
              <p:nvPr/>
            </p:nvSpPr>
            <p:spPr bwMode="auto">
              <a:xfrm>
                <a:off x="504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63" name="Group 36"/>
            <p:cNvGrpSpPr>
              <a:grpSpLocks/>
            </p:cNvGrpSpPr>
            <p:nvPr/>
          </p:nvGrpSpPr>
          <p:grpSpPr bwMode="auto">
            <a:xfrm>
              <a:off x="4456" y="3064"/>
              <a:ext cx="488" cy="246"/>
              <a:chOff x="4680" y="5028"/>
              <a:chExt cx="720" cy="312"/>
            </a:xfrm>
          </p:grpSpPr>
          <p:sp>
            <p:nvSpPr>
              <p:cNvPr id="49177" name="Rectangle 37"/>
              <p:cNvSpPr>
                <a:spLocks noChangeArrowheads="1"/>
              </p:cNvSpPr>
              <p:nvPr/>
            </p:nvSpPr>
            <p:spPr bwMode="auto">
              <a:xfrm>
                <a:off x="468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8" name="Rectangle 38"/>
              <p:cNvSpPr>
                <a:spLocks noChangeArrowheads="1"/>
              </p:cNvSpPr>
              <p:nvPr/>
            </p:nvSpPr>
            <p:spPr bwMode="auto">
              <a:xfrm>
                <a:off x="504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64" name="Group 39"/>
            <p:cNvGrpSpPr>
              <a:grpSpLocks/>
            </p:cNvGrpSpPr>
            <p:nvPr/>
          </p:nvGrpSpPr>
          <p:grpSpPr bwMode="auto">
            <a:xfrm>
              <a:off x="2381" y="3064"/>
              <a:ext cx="488" cy="246"/>
              <a:chOff x="4680" y="5028"/>
              <a:chExt cx="720" cy="312"/>
            </a:xfrm>
          </p:grpSpPr>
          <p:sp>
            <p:nvSpPr>
              <p:cNvPr id="49175" name="Rectangle 40"/>
              <p:cNvSpPr>
                <a:spLocks noChangeArrowheads="1"/>
              </p:cNvSpPr>
              <p:nvPr/>
            </p:nvSpPr>
            <p:spPr bwMode="auto">
              <a:xfrm>
                <a:off x="468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6" name="Rectangle 41"/>
              <p:cNvSpPr>
                <a:spLocks noChangeArrowheads="1"/>
              </p:cNvSpPr>
              <p:nvPr/>
            </p:nvSpPr>
            <p:spPr bwMode="auto">
              <a:xfrm>
                <a:off x="504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65" name="Line 42"/>
            <p:cNvSpPr>
              <a:spLocks noChangeShapeType="1"/>
            </p:cNvSpPr>
            <p:nvPr/>
          </p:nvSpPr>
          <p:spPr bwMode="auto">
            <a:xfrm>
              <a:off x="1038" y="3187"/>
              <a:ext cx="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Line 43"/>
            <p:cNvSpPr>
              <a:spLocks noChangeShapeType="1"/>
            </p:cNvSpPr>
            <p:nvPr/>
          </p:nvSpPr>
          <p:spPr bwMode="auto">
            <a:xfrm>
              <a:off x="2015" y="3187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Line 44"/>
            <p:cNvSpPr>
              <a:spLocks noChangeShapeType="1"/>
            </p:cNvSpPr>
            <p:nvPr/>
          </p:nvSpPr>
          <p:spPr bwMode="auto">
            <a:xfrm>
              <a:off x="2747" y="3187"/>
              <a:ext cx="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Line 45"/>
            <p:cNvSpPr>
              <a:spLocks noChangeShapeType="1"/>
            </p:cNvSpPr>
            <p:nvPr/>
          </p:nvSpPr>
          <p:spPr bwMode="auto">
            <a:xfrm>
              <a:off x="3601" y="3187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Line 46"/>
            <p:cNvSpPr>
              <a:spLocks noChangeShapeType="1"/>
            </p:cNvSpPr>
            <p:nvPr/>
          </p:nvSpPr>
          <p:spPr bwMode="auto">
            <a:xfrm>
              <a:off x="4212" y="3187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Text Box 47"/>
            <p:cNvSpPr txBox="1">
              <a:spLocks noChangeArrowheads="1"/>
            </p:cNvSpPr>
            <p:nvPr/>
          </p:nvSpPr>
          <p:spPr bwMode="auto">
            <a:xfrm>
              <a:off x="672" y="2448"/>
              <a:ext cx="610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  <a:ea typeface="宋体" charset="-122"/>
                </a:rPr>
                <a:t>head</a:t>
              </a:r>
            </a:p>
          </p:txBody>
        </p:sp>
        <p:sp>
          <p:nvSpPr>
            <p:cNvPr id="49171" name="Line 48"/>
            <p:cNvSpPr>
              <a:spLocks noChangeShapeType="1"/>
            </p:cNvSpPr>
            <p:nvPr/>
          </p:nvSpPr>
          <p:spPr bwMode="auto">
            <a:xfrm>
              <a:off x="916" y="2818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2" name="Line 49"/>
            <p:cNvSpPr>
              <a:spLocks noChangeShapeType="1"/>
            </p:cNvSpPr>
            <p:nvPr/>
          </p:nvSpPr>
          <p:spPr bwMode="auto">
            <a:xfrm>
              <a:off x="4822" y="3182"/>
              <a:ext cx="0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3" name="Line 50"/>
            <p:cNvSpPr>
              <a:spLocks noChangeShapeType="1"/>
            </p:cNvSpPr>
            <p:nvPr/>
          </p:nvSpPr>
          <p:spPr bwMode="auto">
            <a:xfrm>
              <a:off x="1038" y="3550"/>
              <a:ext cx="3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4" name="Line 51"/>
            <p:cNvSpPr>
              <a:spLocks noChangeShapeType="1"/>
            </p:cNvSpPr>
            <p:nvPr/>
          </p:nvSpPr>
          <p:spPr bwMode="auto">
            <a:xfrm flipV="1">
              <a:off x="1038" y="3303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58" name="Text Box 52"/>
          <p:cNvSpPr txBox="1">
            <a:spLocks noChangeArrowheads="1"/>
          </p:cNvSpPr>
          <p:nvPr/>
        </p:nvSpPr>
        <p:spPr bwMode="auto">
          <a:xfrm>
            <a:off x="3062288" y="490538"/>
            <a:ext cx="3624262" cy="4572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同时存储前趋和后继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单链表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5175" y="1981200"/>
            <a:ext cx="3413125" cy="4114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链表的概念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链表的存储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链表的操作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链表的应用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循环链表</a:t>
            </a: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 rot="-5400000" flipH="1" flipV="1">
            <a:off x="5551488" y="30813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 rot="-5400000" flipH="1" flipV="1">
            <a:off x="5553075" y="227171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 rot="-5400000" flipH="1" flipV="1">
            <a:off x="5538788" y="383222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AutoShape 7"/>
          <p:cNvSpPr>
            <a:spLocks noChangeArrowheads="1"/>
          </p:cNvSpPr>
          <p:nvPr/>
        </p:nvSpPr>
        <p:spPr bwMode="auto">
          <a:xfrm rot="-5400000" flipH="1" flipV="1">
            <a:off x="5524500" y="4597400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 rot="-5400000" flipH="1" flipV="1">
            <a:off x="5553075" y="53800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ffectLst/>
              </a:rPr>
              <a:t>单链表的存储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143000" y="3421063"/>
            <a:ext cx="5856288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00038"/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struct  linkRec</a:t>
            </a:r>
          </a:p>
          <a:p>
            <a:pPr indent="300038" eaLnBrk="0" hangingPunct="0"/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   {</a:t>
            </a:r>
          </a:p>
          <a:p>
            <a:pPr indent="300038" eaLnBrk="0" hangingPunct="0"/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     datatype  data;</a:t>
            </a:r>
          </a:p>
          <a:p>
            <a:pPr indent="300038" eaLnBrk="0" hangingPunct="0"/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     linkRec  *next;</a:t>
            </a:r>
          </a:p>
          <a:p>
            <a:pPr indent="300038" eaLnBrk="0" hangingPunct="0"/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   }</a:t>
            </a:r>
            <a:r>
              <a:rPr lang="en-US" altLang="zh-CN" sz="3600" b="1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7772400" cy="73342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>
                <a:ea typeface="幼圆" pitchFamily="49" charset="-122"/>
              </a:rPr>
              <a:t>定义一个节点类型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单链表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5175" y="1981200"/>
            <a:ext cx="3413125" cy="4114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链表的概念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链表的存储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链表的操作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链表的应用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循环链表</a:t>
            </a:r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 rot="-5400000" flipH="1" flipV="1">
            <a:off x="5551488" y="30813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 rot="-5400000" flipH="1" flipV="1">
            <a:off x="5553075" y="227171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 rot="-5400000" flipH="1" flipV="1">
            <a:off x="5538788" y="383222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AutoShape 7"/>
          <p:cNvSpPr>
            <a:spLocks noChangeArrowheads="1"/>
          </p:cNvSpPr>
          <p:nvPr/>
        </p:nvSpPr>
        <p:spPr bwMode="auto">
          <a:xfrm rot="-5400000" flipH="1" flipV="1">
            <a:off x="5524500" y="4597400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2" name="AutoShape 8"/>
          <p:cNvSpPr>
            <a:spLocks noChangeArrowheads="1"/>
          </p:cNvSpPr>
          <p:nvPr/>
        </p:nvSpPr>
        <p:spPr bwMode="auto">
          <a:xfrm rot="-5400000" flipH="1" flipV="1">
            <a:off x="5553075" y="53800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3048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effectLst/>
              </a:rPr>
              <a:t>单链表操作</a:t>
            </a:r>
            <a:r>
              <a:rPr lang="en-US" altLang="zh-CN" smtClean="0">
                <a:effectLst/>
                <a:latin typeface="Times New Roman" pitchFamily="18" charset="0"/>
              </a:rPr>
              <a:t>—</a:t>
            </a:r>
            <a:r>
              <a:rPr lang="zh-CN" altLang="en-US" smtClean="0">
                <a:effectLst/>
              </a:rPr>
              <a:t>插入</a:t>
            </a:r>
          </a:p>
        </p:txBody>
      </p:sp>
      <p:sp>
        <p:nvSpPr>
          <p:cNvPr id="308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379913"/>
            <a:ext cx="7772400" cy="1911350"/>
          </a:xfrm>
        </p:spPr>
        <p:txBody>
          <a:bodyPr/>
          <a:lstStyle/>
          <a:p>
            <a:pPr eaLnBrk="1" hangingPunct="1"/>
            <a:r>
              <a:rPr lang="zh-CN" altLang="en-US" smtClean="0"/>
              <a:t>申请空间</a:t>
            </a:r>
          </a:p>
          <a:p>
            <a:pPr eaLnBrk="1" hangingPunct="1"/>
            <a:r>
              <a:rPr lang="zh-CN" altLang="en-US" smtClean="0"/>
              <a:t>输入数据放入申请到的空间</a:t>
            </a:r>
          </a:p>
          <a:p>
            <a:pPr eaLnBrk="1" hangingPunct="1"/>
            <a:r>
              <a:rPr lang="zh-CN" altLang="en-US" smtClean="0"/>
              <a:t>链入</a:t>
            </a:r>
            <a:r>
              <a:rPr lang="en-US" altLang="zh-CN" smtClean="0"/>
              <a:t>p</a:t>
            </a:r>
            <a:r>
              <a:rPr lang="zh-CN" altLang="en-US" smtClean="0"/>
              <a:t>后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692150" y="17526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在结点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后插入一个结点</a:t>
            </a:r>
            <a:r>
              <a:rPr lang="zh-CN" altLang="en-US" sz="2400" b="1">
                <a:latin typeface="Times New Roman" pitchFamily="18" charset="0"/>
                <a:ea typeface="宋体" charset="-122"/>
              </a:rPr>
              <a:t> </a:t>
            </a:r>
          </a:p>
        </p:txBody>
      </p:sp>
      <p:grpSp>
        <p:nvGrpSpPr>
          <p:cNvPr id="53253" name="Group 5"/>
          <p:cNvGrpSpPr>
            <a:grpSpLocks/>
          </p:cNvGrpSpPr>
          <p:nvPr/>
        </p:nvGrpSpPr>
        <p:grpSpPr bwMode="auto">
          <a:xfrm>
            <a:off x="1130300" y="2284413"/>
            <a:ext cx="6705600" cy="1295400"/>
            <a:chOff x="712" y="1439"/>
            <a:chExt cx="4224" cy="816"/>
          </a:xfrm>
        </p:grpSpPr>
        <p:sp>
          <p:nvSpPr>
            <p:cNvPr id="53264" name="Rectangle 6"/>
            <p:cNvSpPr>
              <a:spLocks noChangeArrowheads="1"/>
            </p:cNvSpPr>
            <p:nvPr/>
          </p:nvSpPr>
          <p:spPr bwMode="auto">
            <a:xfrm>
              <a:off x="712" y="2022"/>
              <a:ext cx="241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5" name="Rectangle 7"/>
            <p:cNvSpPr>
              <a:spLocks noChangeArrowheads="1"/>
            </p:cNvSpPr>
            <p:nvPr/>
          </p:nvSpPr>
          <p:spPr bwMode="auto">
            <a:xfrm>
              <a:off x="953" y="2022"/>
              <a:ext cx="24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66" name="Group 8"/>
            <p:cNvGrpSpPr>
              <a:grpSpLocks/>
            </p:cNvGrpSpPr>
            <p:nvPr/>
          </p:nvGrpSpPr>
          <p:grpSpPr bwMode="auto">
            <a:xfrm>
              <a:off x="1557" y="2022"/>
              <a:ext cx="483" cy="233"/>
              <a:chOff x="4680" y="5028"/>
              <a:chExt cx="720" cy="312"/>
            </a:xfrm>
          </p:grpSpPr>
          <p:sp>
            <p:nvSpPr>
              <p:cNvPr id="53285" name="Rectangle 9"/>
              <p:cNvSpPr>
                <a:spLocks noChangeArrowheads="1"/>
              </p:cNvSpPr>
              <p:nvPr/>
            </p:nvSpPr>
            <p:spPr bwMode="auto">
              <a:xfrm>
                <a:off x="468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6" name="Rectangle 10"/>
              <p:cNvSpPr>
                <a:spLocks noChangeArrowheads="1"/>
              </p:cNvSpPr>
              <p:nvPr/>
            </p:nvSpPr>
            <p:spPr bwMode="auto">
              <a:xfrm>
                <a:off x="504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67" name="Group 11"/>
            <p:cNvGrpSpPr>
              <a:grpSpLocks/>
            </p:cNvGrpSpPr>
            <p:nvPr/>
          </p:nvGrpSpPr>
          <p:grpSpPr bwMode="auto">
            <a:xfrm>
              <a:off x="3246" y="2022"/>
              <a:ext cx="483" cy="233"/>
              <a:chOff x="4680" y="5028"/>
              <a:chExt cx="720" cy="312"/>
            </a:xfrm>
          </p:grpSpPr>
          <p:sp>
            <p:nvSpPr>
              <p:cNvPr id="53283" name="Rectangle 12"/>
              <p:cNvSpPr>
                <a:spLocks noChangeArrowheads="1"/>
              </p:cNvSpPr>
              <p:nvPr/>
            </p:nvSpPr>
            <p:spPr bwMode="auto">
              <a:xfrm>
                <a:off x="468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Rectangle 13"/>
              <p:cNvSpPr>
                <a:spLocks noChangeArrowheads="1"/>
              </p:cNvSpPr>
              <p:nvPr/>
            </p:nvSpPr>
            <p:spPr bwMode="auto">
              <a:xfrm>
                <a:off x="504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68" name="Group 14"/>
            <p:cNvGrpSpPr>
              <a:grpSpLocks/>
            </p:cNvGrpSpPr>
            <p:nvPr/>
          </p:nvGrpSpPr>
          <p:grpSpPr bwMode="auto">
            <a:xfrm>
              <a:off x="4453" y="2022"/>
              <a:ext cx="483" cy="233"/>
              <a:chOff x="4680" y="5028"/>
              <a:chExt cx="720" cy="312"/>
            </a:xfrm>
          </p:grpSpPr>
          <p:sp>
            <p:nvSpPr>
              <p:cNvPr id="53281" name="Rectangle 15"/>
              <p:cNvSpPr>
                <a:spLocks noChangeArrowheads="1"/>
              </p:cNvSpPr>
              <p:nvPr/>
            </p:nvSpPr>
            <p:spPr bwMode="auto">
              <a:xfrm>
                <a:off x="468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2" name="Rectangle 16"/>
              <p:cNvSpPr>
                <a:spLocks noChangeArrowheads="1"/>
              </p:cNvSpPr>
              <p:nvPr/>
            </p:nvSpPr>
            <p:spPr bwMode="auto">
              <a:xfrm>
                <a:off x="504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69" name="Group 17"/>
            <p:cNvGrpSpPr>
              <a:grpSpLocks/>
            </p:cNvGrpSpPr>
            <p:nvPr/>
          </p:nvGrpSpPr>
          <p:grpSpPr bwMode="auto">
            <a:xfrm>
              <a:off x="2402" y="2022"/>
              <a:ext cx="482" cy="233"/>
              <a:chOff x="4680" y="5028"/>
              <a:chExt cx="720" cy="312"/>
            </a:xfrm>
          </p:grpSpPr>
          <p:sp>
            <p:nvSpPr>
              <p:cNvPr id="53279" name="Rectangle 18"/>
              <p:cNvSpPr>
                <a:spLocks noChangeArrowheads="1"/>
              </p:cNvSpPr>
              <p:nvPr/>
            </p:nvSpPr>
            <p:spPr bwMode="auto">
              <a:xfrm>
                <a:off x="468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0" name="Rectangle 19"/>
              <p:cNvSpPr>
                <a:spLocks noChangeArrowheads="1"/>
              </p:cNvSpPr>
              <p:nvPr/>
            </p:nvSpPr>
            <p:spPr bwMode="auto">
              <a:xfrm>
                <a:off x="504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70" name="Line 20"/>
            <p:cNvSpPr>
              <a:spLocks noChangeShapeType="1"/>
            </p:cNvSpPr>
            <p:nvPr/>
          </p:nvSpPr>
          <p:spPr bwMode="auto">
            <a:xfrm>
              <a:off x="1074" y="2138"/>
              <a:ext cx="4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1" name="Line 21"/>
            <p:cNvSpPr>
              <a:spLocks noChangeShapeType="1"/>
            </p:cNvSpPr>
            <p:nvPr/>
          </p:nvSpPr>
          <p:spPr bwMode="auto">
            <a:xfrm>
              <a:off x="2040" y="2138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2" name="Line 22"/>
            <p:cNvSpPr>
              <a:spLocks noChangeShapeType="1"/>
            </p:cNvSpPr>
            <p:nvPr/>
          </p:nvSpPr>
          <p:spPr bwMode="auto">
            <a:xfrm>
              <a:off x="2764" y="2138"/>
              <a:ext cx="4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3" name="Line 23"/>
            <p:cNvSpPr>
              <a:spLocks noChangeShapeType="1"/>
            </p:cNvSpPr>
            <p:nvPr/>
          </p:nvSpPr>
          <p:spPr bwMode="auto">
            <a:xfrm>
              <a:off x="3608" y="2138"/>
              <a:ext cx="2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4" name="Line 24"/>
            <p:cNvSpPr>
              <a:spLocks noChangeShapeType="1"/>
            </p:cNvSpPr>
            <p:nvPr/>
          </p:nvSpPr>
          <p:spPr bwMode="auto">
            <a:xfrm>
              <a:off x="4212" y="2138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Text Box 25"/>
            <p:cNvSpPr txBox="1">
              <a:spLocks noChangeArrowheads="1"/>
            </p:cNvSpPr>
            <p:nvPr/>
          </p:nvSpPr>
          <p:spPr bwMode="auto">
            <a:xfrm>
              <a:off x="712" y="1439"/>
              <a:ext cx="603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000" b="1">
                  <a:latin typeface="Times New Roman" pitchFamily="18" charset="0"/>
                  <a:ea typeface="宋体" charset="-122"/>
                </a:rPr>
                <a:t>head</a:t>
              </a:r>
            </a:p>
          </p:txBody>
        </p:sp>
        <p:sp>
          <p:nvSpPr>
            <p:cNvPr id="53276" name="Line 26"/>
            <p:cNvSpPr>
              <a:spLocks noChangeShapeType="1"/>
            </p:cNvSpPr>
            <p:nvPr/>
          </p:nvSpPr>
          <p:spPr bwMode="auto">
            <a:xfrm>
              <a:off x="953" y="1789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Text Box 27"/>
            <p:cNvSpPr txBox="1">
              <a:spLocks noChangeArrowheads="1"/>
            </p:cNvSpPr>
            <p:nvPr/>
          </p:nvSpPr>
          <p:spPr bwMode="auto">
            <a:xfrm>
              <a:off x="2536" y="1439"/>
              <a:ext cx="336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000" b="1">
                  <a:latin typeface="Times New Roman" pitchFamily="18" charset="0"/>
                  <a:ea typeface="宋体" charset="-122"/>
                </a:rPr>
                <a:t>p</a:t>
              </a:r>
            </a:p>
          </p:txBody>
        </p:sp>
        <p:sp>
          <p:nvSpPr>
            <p:cNvPr id="53278" name="Line 28"/>
            <p:cNvSpPr>
              <a:spLocks noChangeShapeType="1"/>
            </p:cNvSpPr>
            <p:nvPr/>
          </p:nvSpPr>
          <p:spPr bwMode="auto">
            <a:xfrm>
              <a:off x="2633" y="1789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8413" name="Text Box 29"/>
          <p:cNvSpPr txBox="1">
            <a:spLocks noChangeArrowheads="1"/>
          </p:cNvSpPr>
          <p:nvPr/>
        </p:nvSpPr>
        <p:spPr bwMode="auto">
          <a:xfrm>
            <a:off x="4772025" y="312261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  <a:endParaRPr lang="en-US" altLang="zh-CN" sz="24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3088414" name="Line 30"/>
          <p:cNvSpPr>
            <a:spLocks noChangeShapeType="1"/>
          </p:cNvSpPr>
          <p:nvPr/>
        </p:nvSpPr>
        <p:spPr bwMode="auto">
          <a:xfrm>
            <a:off x="5340350" y="277495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8415" name="Line 31"/>
          <p:cNvSpPr>
            <a:spLocks noChangeShapeType="1"/>
          </p:cNvSpPr>
          <p:nvPr/>
        </p:nvSpPr>
        <p:spPr bwMode="auto">
          <a:xfrm flipV="1">
            <a:off x="4273550" y="285115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4578350" y="1876425"/>
            <a:ext cx="1663700" cy="963613"/>
            <a:chOff x="4042" y="538"/>
            <a:chExt cx="1048" cy="607"/>
          </a:xfrm>
        </p:grpSpPr>
        <p:sp>
          <p:nvSpPr>
            <p:cNvPr id="53258" name="Rectangle 33"/>
            <p:cNvSpPr>
              <a:spLocks noChangeArrowheads="1"/>
            </p:cNvSpPr>
            <p:nvPr/>
          </p:nvSpPr>
          <p:spPr bwMode="auto">
            <a:xfrm>
              <a:off x="4514" y="538"/>
              <a:ext cx="576" cy="2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tmp</a:t>
              </a:r>
            </a:p>
          </p:txBody>
        </p:sp>
        <p:grpSp>
          <p:nvGrpSpPr>
            <p:cNvPr id="53259" name="Group 34"/>
            <p:cNvGrpSpPr>
              <a:grpSpLocks/>
            </p:cNvGrpSpPr>
            <p:nvPr/>
          </p:nvGrpSpPr>
          <p:grpSpPr bwMode="auto">
            <a:xfrm>
              <a:off x="4042" y="721"/>
              <a:ext cx="592" cy="424"/>
              <a:chOff x="4042" y="721"/>
              <a:chExt cx="592" cy="424"/>
            </a:xfrm>
          </p:grpSpPr>
          <p:grpSp>
            <p:nvGrpSpPr>
              <p:cNvPr id="53260" name="Group 35"/>
              <p:cNvGrpSpPr>
                <a:grpSpLocks/>
              </p:cNvGrpSpPr>
              <p:nvPr/>
            </p:nvGrpSpPr>
            <p:grpSpPr bwMode="auto">
              <a:xfrm>
                <a:off x="4042" y="912"/>
                <a:ext cx="483" cy="233"/>
                <a:chOff x="4680" y="5028"/>
                <a:chExt cx="720" cy="312"/>
              </a:xfrm>
            </p:grpSpPr>
            <p:sp>
              <p:nvSpPr>
                <p:cNvPr id="53262" name="Rectangle 36"/>
                <p:cNvSpPr>
                  <a:spLocks noChangeArrowheads="1"/>
                </p:cNvSpPr>
                <p:nvPr/>
              </p:nvSpPr>
              <p:spPr bwMode="auto">
                <a:xfrm>
                  <a:off x="4680" y="5028"/>
                  <a:ext cx="360" cy="3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63" name="Rectangle 37"/>
                <p:cNvSpPr>
                  <a:spLocks noChangeArrowheads="1"/>
                </p:cNvSpPr>
                <p:nvPr/>
              </p:nvSpPr>
              <p:spPr bwMode="auto">
                <a:xfrm>
                  <a:off x="5040" y="5028"/>
                  <a:ext cx="360" cy="3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261" name="Line 38"/>
              <p:cNvSpPr>
                <a:spLocks noChangeShapeType="1"/>
              </p:cNvSpPr>
              <p:nvPr/>
            </p:nvSpPr>
            <p:spPr bwMode="auto">
              <a:xfrm flipH="1">
                <a:off x="4514" y="721"/>
                <a:ext cx="120" cy="191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8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8413" grpId="0" build="p" autoUpdateAnimBg="0"/>
      <p:bldP spid="3088414" grpId="0" animBg="1"/>
      <p:bldP spid="30884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949575"/>
            <a:ext cx="1016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我</a:t>
            </a:r>
            <a:br>
              <a:rPr lang="zh-CN" altLang="en-US" sz="4000" smtClean="0"/>
            </a:br>
            <a:r>
              <a:rPr lang="zh-CN" altLang="en-US" sz="4000" smtClean="0"/>
              <a:t>们</a:t>
            </a:r>
            <a:br>
              <a:rPr lang="zh-CN" altLang="en-US" sz="4000" smtClean="0"/>
            </a:br>
            <a:r>
              <a:rPr lang="zh-CN" altLang="en-US" sz="4000" smtClean="0"/>
              <a:t>希</a:t>
            </a:r>
            <a:br>
              <a:rPr lang="zh-CN" altLang="en-US" sz="4000" smtClean="0"/>
            </a:br>
            <a:r>
              <a:rPr lang="zh-CN" altLang="en-US" sz="4000" smtClean="0"/>
              <a:t>望</a:t>
            </a:r>
            <a:br>
              <a:rPr lang="zh-CN" altLang="en-US" sz="4000" smtClean="0"/>
            </a:br>
            <a:r>
              <a:rPr lang="zh-CN" altLang="en-US" sz="4000" smtClean="0"/>
              <a:t>的</a:t>
            </a:r>
            <a:br>
              <a:rPr lang="zh-CN" altLang="en-US" sz="4000" smtClean="0"/>
            </a:br>
            <a:r>
              <a:rPr lang="zh-CN" altLang="en-US" sz="4000" smtClean="0"/>
              <a:t>结</a:t>
            </a:r>
            <a:br>
              <a:rPr lang="zh-CN" altLang="en-US" sz="4000" smtClean="0"/>
            </a:br>
            <a:r>
              <a:rPr lang="zh-CN" altLang="en-US" sz="4000" smtClean="0"/>
              <a:t>构</a:t>
            </a:r>
          </a:p>
        </p:txBody>
      </p:sp>
      <p:graphicFrame>
        <p:nvGraphicFramePr>
          <p:cNvPr id="3039397" name="Group 165"/>
          <p:cNvGraphicFramePr>
            <a:graphicFrameLocks noGrp="1"/>
          </p:cNvGraphicFramePr>
          <p:nvPr>
            <p:ph idx="1"/>
          </p:nvPr>
        </p:nvGraphicFramePr>
        <p:xfrm>
          <a:off x="3175000" y="577850"/>
          <a:ext cx="1803400" cy="594360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263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张三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3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00003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李四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875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00004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王五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33" name="AutoShape 167"/>
          <p:cNvSpPr>
            <a:spLocks/>
          </p:cNvSpPr>
          <p:nvPr/>
        </p:nvSpPr>
        <p:spPr bwMode="auto">
          <a:xfrm>
            <a:off x="4978400" y="577850"/>
            <a:ext cx="203200" cy="1976438"/>
          </a:xfrm>
          <a:prstGeom prst="rightBrace">
            <a:avLst>
              <a:gd name="adj1" fmla="val 8105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4" name="Text Box 168"/>
          <p:cNvSpPr txBox="1">
            <a:spLocks noChangeArrowheads="1"/>
          </p:cNvSpPr>
          <p:nvPr/>
        </p:nvSpPr>
        <p:spPr bwMode="auto">
          <a:xfrm>
            <a:off x="5372100" y="973138"/>
            <a:ext cx="2971800" cy="100488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记录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在</a:t>
            </a:r>
            <a:r>
              <a:rPr lang="en-US" altLang="zh-CN" sz="2400" b="1"/>
              <a:t>C++</a:t>
            </a:r>
            <a:r>
              <a:rPr lang="zh-CN" altLang="en-US" sz="2400" b="1"/>
              <a:t>中称为结构体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517525" y="1538288"/>
            <a:ext cx="8034338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 sz="2400" b="1"/>
              <a:t>tmp = new linkRec;  // </a:t>
            </a:r>
            <a:r>
              <a:rPr lang="zh-CN" altLang="en-US" sz="2400" b="1"/>
              <a:t>创建一个新节点</a:t>
            </a:r>
          </a:p>
          <a:p>
            <a:pPr>
              <a:lnSpc>
                <a:spcPct val="230000"/>
              </a:lnSpc>
            </a:pPr>
            <a:r>
              <a:rPr lang="en-US" altLang="zh-CN" sz="2400" b="1"/>
              <a:t>tmp-&gt;data = x;        // </a:t>
            </a:r>
            <a:r>
              <a:rPr lang="zh-CN" altLang="en-US" sz="2400" b="1"/>
              <a:t>把</a:t>
            </a:r>
            <a:r>
              <a:rPr lang="en-US" altLang="zh-CN" sz="2400" b="1"/>
              <a:t>x</a:t>
            </a:r>
            <a:r>
              <a:rPr lang="zh-CN" altLang="en-US" sz="2400" b="1"/>
              <a:t>放入新节点的数据成员中</a:t>
            </a:r>
          </a:p>
          <a:p>
            <a:pPr>
              <a:lnSpc>
                <a:spcPct val="230000"/>
              </a:lnSpc>
            </a:pPr>
            <a:r>
              <a:rPr lang="en-US" altLang="zh-CN" sz="2400" b="1"/>
              <a:t>tmp-&gt;next = p-&gt;next;   // </a:t>
            </a:r>
            <a:r>
              <a:rPr lang="zh-CN" altLang="en-US" sz="2400" b="1"/>
              <a:t>把新节点和</a:t>
            </a:r>
            <a:r>
              <a:rPr lang="en-US" altLang="zh-CN" sz="2400" b="1"/>
              <a:t>p</a:t>
            </a:r>
            <a:r>
              <a:rPr lang="zh-CN" altLang="en-US" sz="2400" b="1"/>
              <a:t>的下一成员相连</a:t>
            </a:r>
          </a:p>
          <a:p>
            <a:pPr>
              <a:lnSpc>
                <a:spcPct val="230000"/>
              </a:lnSpc>
            </a:pPr>
            <a:r>
              <a:rPr lang="en-US" altLang="zh-CN" sz="2400" b="1"/>
              <a:t>p-&gt;next = tmp;        //</a:t>
            </a:r>
            <a:r>
              <a:rPr lang="zh-CN" altLang="en-US" sz="2400" b="1"/>
              <a:t>把</a:t>
            </a:r>
            <a:r>
              <a:rPr lang="en-US" altLang="zh-CN" sz="2400" b="1"/>
              <a:t>p</a:t>
            </a:r>
            <a:r>
              <a:rPr lang="zh-CN" altLang="en-US" sz="2400" b="1"/>
              <a:t>和新节点连接起来</a:t>
            </a:r>
            <a:r>
              <a:rPr lang="zh-CN" alt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3048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effectLst/>
              </a:rPr>
              <a:t>单链表操作</a:t>
            </a:r>
            <a:r>
              <a:rPr lang="en-US" altLang="zh-CN" smtClean="0">
                <a:effectLst/>
                <a:latin typeface="Times New Roman" pitchFamily="18" charset="0"/>
              </a:rPr>
              <a:t>—</a:t>
            </a:r>
            <a:r>
              <a:rPr lang="zh-CN" altLang="en-US" smtClean="0">
                <a:effectLst/>
              </a:rPr>
              <a:t>删除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692150" y="15240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把结点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后的结点删除</a:t>
            </a:r>
            <a:endParaRPr lang="zh-CN" altLang="en-US" sz="2400" b="1">
              <a:latin typeface="Times New Roman" pitchFamily="18" charset="0"/>
              <a:ea typeface="宋体" charset="-122"/>
            </a:endParaRPr>
          </a:p>
        </p:txBody>
      </p:sp>
      <p:grpSp>
        <p:nvGrpSpPr>
          <p:cNvPr id="55300" name="Group 37"/>
          <p:cNvGrpSpPr>
            <a:grpSpLocks/>
          </p:cNvGrpSpPr>
          <p:nvPr/>
        </p:nvGrpSpPr>
        <p:grpSpPr bwMode="auto">
          <a:xfrm>
            <a:off x="1130300" y="1801813"/>
            <a:ext cx="6705600" cy="1778000"/>
            <a:chOff x="712" y="1135"/>
            <a:chExt cx="4224" cy="1120"/>
          </a:xfrm>
        </p:grpSpPr>
        <p:sp>
          <p:nvSpPr>
            <p:cNvPr id="55302" name="Line 4"/>
            <p:cNvSpPr>
              <a:spLocks noChangeShapeType="1"/>
            </p:cNvSpPr>
            <p:nvPr/>
          </p:nvSpPr>
          <p:spPr bwMode="auto">
            <a:xfrm>
              <a:off x="2795" y="2138"/>
              <a:ext cx="4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3" name="Rectangle 5"/>
            <p:cNvSpPr>
              <a:spLocks noChangeArrowheads="1"/>
            </p:cNvSpPr>
            <p:nvPr/>
          </p:nvSpPr>
          <p:spPr bwMode="auto">
            <a:xfrm>
              <a:off x="712" y="2022"/>
              <a:ext cx="241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4" name="Rectangle 6"/>
            <p:cNvSpPr>
              <a:spLocks noChangeArrowheads="1"/>
            </p:cNvSpPr>
            <p:nvPr/>
          </p:nvSpPr>
          <p:spPr bwMode="auto">
            <a:xfrm>
              <a:off x="953" y="2022"/>
              <a:ext cx="24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05" name="Group 7"/>
            <p:cNvGrpSpPr>
              <a:grpSpLocks/>
            </p:cNvGrpSpPr>
            <p:nvPr/>
          </p:nvGrpSpPr>
          <p:grpSpPr bwMode="auto">
            <a:xfrm>
              <a:off x="1557" y="2022"/>
              <a:ext cx="483" cy="233"/>
              <a:chOff x="4680" y="5028"/>
              <a:chExt cx="720" cy="312"/>
            </a:xfrm>
          </p:grpSpPr>
          <p:sp>
            <p:nvSpPr>
              <p:cNvPr id="55332" name="Rectangle 8"/>
              <p:cNvSpPr>
                <a:spLocks noChangeArrowheads="1"/>
              </p:cNvSpPr>
              <p:nvPr/>
            </p:nvSpPr>
            <p:spPr bwMode="auto">
              <a:xfrm>
                <a:off x="468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3" name="Rectangle 9"/>
              <p:cNvSpPr>
                <a:spLocks noChangeArrowheads="1"/>
              </p:cNvSpPr>
              <p:nvPr/>
            </p:nvSpPr>
            <p:spPr bwMode="auto">
              <a:xfrm>
                <a:off x="504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06" name="Group 10"/>
            <p:cNvGrpSpPr>
              <a:grpSpLocks/>
            </p:cNvGrpSpPr>
            <p:nvPr/>
          </p:nvGrpSpPr>
          <p:grpSpPr bwMode="auto">
            <a:xfrm>
              <a:off x="3246" y="2022"/>
              <a:ext cx="483" cy="233"/>
              <a:chOff x="4680" y="5028"/>
              <a:chExt cx="720" cy="312"/>
            </a:xfrm>
          </p:grpSpPr>
          <p:sp>
            <p:nvSpPr>
              <p:cNvPr id="55330" name="Rectangle 11"/>
              <p:cNvSpPr>
                <a:spLocks noChangeArrowheads="1"/>
              </p:cNvSpPr>
              <p:nvPr/>
            </p:nvSpPr>
            <p:spPr bwMode="auto">
              <a:xfrm>
                <a:off x="468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1" name="Rectangle 12"/>
              <p:cNvSpPr>
                <a:spLocks noChangeArrowheads="1"/>
              </p:cNvSpPr>
              <p:nvPr/>
            </p:nvSpPr>
            <p:spPr bwMode="auto">
              <a:xfrm>
                <a:off x="504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07" name="Group 13"/>
            <p:cNvGrpSpPr>
              <a:grpSpLocks/>
            </p:cNvGrpSpPr>
            <p:nvPr/>
          </p:nvGrpSpPr>
          <p:grpSpPr bwMode="auto">
            <a:xfrm>
              <a:off x="4453" y="2022"/>
              <a:ext cx="483" cy="233"/>
              <a:chOff x="4680" y="5028"/>
              <a:chExt cx="720" cy="312"/>
            </a:xfrm>
          </p:grpSpPr>
          <p:sp>
            <p:nvSpPr>
              <p:cNvPr id="55328" name="Rectangle 14"/>
              <p:cNvSpPr>
                <a:spLocks noChangeArrowheads="1"/>
              </p:cNvSpPr>
              <p:nvPr/>
            </p:nvSpPr>
            <p:spPr bwMode="auto">
              <a:xfrm>
                <a:off x="468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9" name="Rectangle 15"/>
              <p:cNvSpPr>
                <a:spLocks noChangeArrowheads="1"/>
              </p:cNvSpPr>
              <p:nvPr/>
            </p:nvSpPr>
            <p:spPr bwMode="auto">
              <a:xfrm>
                <a:off x="504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08" name="Group 16"/>
            <p:cNvGrpSpPr>
              <a:grpSpLocks/>
            </p:cNvGrpSpPr>
            <p:nvPr/>
          </p:nvGrpSpPr>
          <p:grpSpPr bwMode="auto">
            <a:xfrm>
              <a:off x="2402" y="2022"/>
              <a:ext cx="482" cy="233"/>
              <a:chOff x="4680" y="5028"/>
              <a:chExt cx="720" cy="312"/>
            </a:xfrm>
          </p:grpSpPr>
          <p:sp>
            <p:nvSpPr>
              <p:cNvPr id="55326" name="Rectangle 17"/>
              <p:cNvSpPr>
                <a:spLocks noChangeArrowheads="1"/>
              </p:cNvSpPr>
              <p:nvPr/>
            </p:nvSpPr>
            <p:spPr bwMode="auto">
              <a:xfrm>
                <a:off x="468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7" name="Rectangle 18"/>
              <p:cNvSpPr>
                <a:spLocks noChangeArrowheads="1"/>
              </p:cNvSpPr>
              <p:nvPr/>
            </p:nvSpPr>
            <p:spPr bwMode="auto">
              <a:xfrm>
                <a:off x="504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09" name="Line 19"/>
            <p:cNvSpPr>
              <a:spLocks noChangeShapeType="1"/>
            </p:cNvSpPr>
            <p:nvPr/>
          </p:nvSpPr>
          <p:spPr bwMode="auto">
            <a:xfrm>
              <a:off x="1074" y="2138"/>
              <a:ext cx="4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Line 20"/>
            <p:cNvSpPr>
              <a:spLocks noChangeShapeType="1"/>
            </p:cNvSpPr>
            <p:nvPr/>
          </p:nvSpPr>
          <p:spPr bwMode="auto">
            <a:xfrm>
              <a:off x="2040" y="2138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Line 21"/>
            <p:cNvSpPr>
              <a:spLocks noChangeShapeType="1"/>
            </p:cNvSpPr>
            <p:nvPr/>
          </p:nvSpPr>
          <p:spPr bwMode="auto">
            <a:xfrm>
              <a:off x="3608" y="2138"/>
              <a:ext cx="2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2" name="Line 22"/>
            <p:cNvSpPr>
              <a:spLocks noChangeShapeType="1"/>
            </p:cNvSpPr>
            <p:nvPr/>
          </p:nvSpPr>
          <p:spPr bwMode="auto">
            <a:xfrm>
              <a:off x="4212" y="2138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Text Box 23"/>
            <p:cNvSpPr txBox="1">
              <a:spLocks noChangeArrowheads="1"/>
            </p:cNvSpPr>
            <p:nvPr/>
          </p:nvSpPr>
          <p:spPr bwMode="auto">
            <a:xfrm>
              <a:off x="712" y="1439"/>
              <a:ext cx="603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000" b="1">
                  <a:latin typeface="Times New Roman" pitchFamily="18" charset="0"/>
                  <a:ea typeface="宋体" charset="-122"/>
                </a:rPr>
                <a:t>head</a:t>
              </a:r>
            </a:p>
          </p:txBody>
        </p:sp>
        <p:sp>
          <p:nvSpPr>
            <p:cNvPr id="55314" name="Line 24"/>
            <p:cNvSpPr>
              <a:spLocks noChangeShapeType="1"/>
            </p:cNvSpPr>
            <p:nvPr/>
          </p:nvSpPr>
          <p:spPr bwMode="auto">
            <a:xfrm>
              <a:off x="953" y="1789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Text Box 25"/>
            <p:cNvSpPr txBox="1">
              <a:spLocks noChangeArrowheads="1"/>
            </p:cNvSpPr>
            <p:nvPr/>
          </p:nvSpPr>
          <p:spPr bwMode="auto">
            <a:xfrm>
              <a:off x="2536" y="1439"/>
              <a:ext cx="336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000" b="1">
                  <a:latin typeface="Times New Roman" pitchFamily="18" charset="0"/>
                  <a:ea typeface="宋体" charset="-122"/>
                </a:rPr>
                <a:t>p</a:t>
              </a:r>
            </a:p>
          </p:txBody>
        </p:sp>
        <p:sp>
          <p:nvSpPr>
            <p:cNvPr id="55316" name="Line 26"/>
            <p:cNvSpPr>
              <a:spLocks noChangeShapeType="1"/>
            </p:cNvSpPr>
            <p:nvPr/>
          </p:nvSpPr>
          <p:spPr bwMode="auto">
            <a:xfrm>
              <a:off x="2633" y="1789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7" name="Line 27"/>
            <p:cNvSpPr>
              <a:spLocks noChangeShapeType="1"/>
            </p:cNvSpPr>
            <p:nvPr/>
          </p:nvSpPr>
          <p:spPr bwMode="auto">
            <a:xfrm>
              <a:off x="3367" y="174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8" name="Line 28"/>
            <p:cNvSpPr>
              <a:spLocks noChangeShapeType="1"/>
            </p:cNvSpPr>
            <p:nvPr/>
          </p:nvSpPr>
          <p:spPr bwMode="auto">
            <a:xfrm flipV="1">
              <a:off x="2692" y="17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19" name="Group 29"/>
            <p:cNvGrpSpPr>
              <a:grpSpLocks/>
            </p:cNvGrpSpPr>
            <p:nvPr/>
          </p:nvGrpSpPr>
          <p:grpSpPr bwMode="auto">
            <a:xfrm>
              <a:off x="2884" y="1556"/>
              <a:ext cx="483" cy="233"/>
              <a:chOff x="4680" y="5028"/>
              <a:chExt cx="720" cy="312"/>
            </a:xfrm>
          </p:grpSpPr>
          <p:sp>
            <p:nvSpPr>
              <p:cNvPr id="55324" name="Rectangle 30"/>
              <p:cNvSpPr>
                <a:spLocks noChangeArrowheads="1"/>
              </p:cNvSpPr>
              <p:nvPr/>
            </p:nvSpPr>
            <p:spPr bwMode="auto">
              <a:xfrm>
                <a:off x="468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5" name="Rectangle 31"/>
              <p:cNvSpPr>
                <a:spLocks noChangeArrowheads="1"/>
              </p:cNvSpPr>
              <p:nvPr/>
            </p:nvSpPr>
            <p:spPr bwMode="auto">
              <a:xfrm>
                <a:off x="504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20" name="Group 32"/>
            <p:cNvGrpSpPr>
              <a:grpSpLocks/>
            </p:cNvGrpSpPr>
            <p:nvPr/>
          </p:nvGrpSpPr>
          <p:grpSpPr bwMode="auto">
            <a:xfrm>
              <a:off x="3320" y="1135"/>
              <a:ext cx="576" cy="421"/>
              <a:chOff x="4936" y="3137"/>
              <a:chExt cx="576" cy="421"/>
            </a:xfrm>
          </p:grpSpPr>
          <p:sp>
            <p:nvSpPr>
              <p:cNvPr id="55322" name="Rectangle 33"/>
              <p:cNvSpPr>
                <a:spLocks noChangeArrowheads="1"/>
              </p:cNvSpPr>
              <p:nvPr/>
            </p:nvSpPr>
            <p:spPr bwMode="auto">
              <a:xfrm>
                <a:off x="4936" y="3137"/>
                <a:ext cx="576" cy="2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delPtr</a:t>
                </a:r>
              </a:p>
            </p:txBody>
          </p:sp>
          <p:sp>
            <p:nvSpPr>
              <p:cNvPr id="55323" name="Line 34"/>
              <p:cNvSpPr>
                <a:spLocks noChangeShapeType="1"/>
              </p:cNvSpPr>
              <p:nvPr/>
            </p:nvSpPr>
            <p:spPr bwMode="auto">
              <a:xfrm flipH="1">
                <a:off x="4936" y="3367"/>
                <a:ext cx="120" cy="191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5321" name="Text Box 35"/>
            <p:cNvSpPr txBox="1">
              <a:spLocks noChangeArrowheads="1"/>
            </p:cNvSpPr>
            <p:nvPr/>
          </p:nvSpPr>
          <p:spPr bwMode="auto">
            <a:xfrm>
              <a:off x="2692" y="17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  <a:ea typeface="宋体" charset="-122"/>
                  <a:sym typeface="Symbol" pitchFamily="18" charset="2"/>
                </a:rPr>
                <a:t></a:t>
              </a:r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55301" name="Rectangle 36"/>
          <p:cNvSpPr>
            <a:spLocks noChangeArrowheads="1"/>
          </p:cNvSpPr>
          <p:nvPr/>
        </p:nvSpPr>
        <p:spPr bwMode="auto">
          <a:xfrm>
            <a:off x="1130300" y="4241800"/>
            <a:ext cx="36576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delPtr=p-&gt;next;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p-&gt;next=delPtr-&gt;next;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delete delPtr;</a:t>
            </a:r>
            <a:r>
              <a:rPr lang="en-US" altLang="zh-CN" sz="2400" b="1">
                <a:latin typeface="Times New Roman" pitchFamily="18" charset="0"/>
                <a:ea typeface="宋体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ffectLst/>
              </a:rPr>
              <a:t>单链表操作</a:t>
            </a:r>
            <a:r>
              <a:rPr lang="en-US" altLang="zh-CN" smtClean="0">
                <a:effectLst/>
              </a:rPr>
              <a:t>--</a:t>
            </a:r>
            <a:r>
              <a:rPr lang="zh-CN" altLang="en-US" smtClean="0">
                <a:effectLst/>
              </a:rPr>
              <a:t>建立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2527300"/>
          </a:xfrm>
        </p:spPr>
        <p:txBody>
          <a:bodyPr/>
          <a:lstStyle/>
          <a:p>
            <a:pPr eaLnBrk="1" hangingPunct="1"/>
            <a:r>
              <a:rPr lang="zh-CN" altLang="en-US" smtClean="0"/>
              <a:t>定义头指针：</a:t>
            </a:r>
            <a:r>
              <a:rPr lang="en-US" altLang="zh-CN" smtClean="0"/>
              <a:t>linkRec  *head;</a:t>
            </a:r>
          </a:p>
          <a:p>
            <a:pPr eaLnBrk="1" hangingPunct="1"/>
            <a:r>
              <a:rPr lang="zh-CN" altLang="en-US" smtClean="0"/>
              <a:t>建立头结点</a:t>
            </a:r>
          </a:p>
          <a:p>
            <a:pPr lvl="1" eaLnBrk="1" hangingPunct="1"/>
            <a:r>
              <a:rPr lang="zh-CN" altLang="en-US" smtClean="0"/>
              <a:t>申请空间</a:t>
            </a:r>
          </a:p>
          <a:p>
            <a:pPr lvl="1" eaLnBrk="1" hangingPunct="1"/>
            <a:r>
              <a:rPr lang="zh-CN" altLang="en-US" smtClean="0"/>
              <a:t>设为头结点 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1970088" y="5032375"/>
            <a:ext cx="898525" cy="544513"/>
            <a:chOff x="2574" y="5057"/>
            <a:chExt cx="720" cy="318"/>
          </a:xfrm>
        </p:grpSpPr>
        <p:sp>
          <p:nvSpPr>
            <p:cNvPr id="56327" name="Rectangle 5"/>
            <p:cNvSpPr>
              <a:spLocks noChangeArrowheads="1"/>
            </p:cNvSpPr>
            <p:nvPr/>
          </p:nvSpPr>
          <p:spPr bwMode="auto">
            <a:xfrm>
              <a:off x="2574" y="5057"/>
              <a:ext cx="360" cy="31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8" name="Rectangle 6"/>
            <p:cNvSpPr>
              <a:spLocks noChangeArrowheads="1"/>
            </p:cNvSpPr>
            <p:nvPr/>
          </p:nvSpPr>
          <p:spPr bwMode="auto">
            <a:xfrm>
              <a:off x="2934" y="5063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25" name="Text Box 7"/>
          <p:cNvSpPr txBox="1">
            <a:spLocks noChangeArrowheads="1"/>
          </p:cNvSpPr>
          <p:nvPr/>
        </p:nvSpPr>
        <p:spPr bwMode="auto">
          <a:xfrm>
            <a:off x="2044700" y="4270375"/>
            <a:ext cx="112236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 b="1">
                <a:latin typeface="Times New Roman" pitchFamily="18" charset="0"/>
                <a:ea typeface="宋体" charset="-122"/>
              </a:rPr>
              <a:t>head</a:t>
            </a:r>
          </a:p>
        </p:txBody>
      </p:sp>
      <p:sp>
        <p:nvSpPr>
          <p:cNvPr id="56326" name="Line 8"/>
          <p:cNvSpPr>
            <a:spLocks noChangeShapeType="1"/>
          </p:cNvSpPr>
          <p:nvPr/>
        </p:nvSpPr>
        <p:spPr bwMode="auto">
          <a:xfrm>
            <a:off x="2381250" y="4727575"/>
            <a:ext cx="31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ffectLst/>
              </a:rPr>
              <a:t>单链表操作</a:t>
            </a:r>
            <a:r>
              <a:rPr lang="en-US" altLang="zh-CN" smtClean="0">
                <a:effectLst/>
              </a:rPr>
              <a:t>--</a:t>
            </a:r>
            <a:r>
              <a:rPr lang="zh-CN" altLang="en-US" smtClean="0">
                <a:effectLst/>
              </a:rPr>
              <a:t>建立</a:t>
            </a:r>
            <a:r>
              <a:rPr lang="zh-CN" altLang="en-US" sz="3600" smtClean="0">
                <a:effectLst/>
              </a:rPr>
              <a:t>（续）</a:t>
            </a:r>
            <a:endParaRPr lang="zh-CN" altLang="en-US" smtClean="0">
              <a:effectLst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1575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逐个从键盘输入数据，存入链表</a:t>
            </a:r>
            <a:r>
              <a:rPr lang="zh-CN" altLang="en-US" b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接受输入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申请空间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输入数据放入申请到的空间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链入链表尾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置链表结束标志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1438275" y="5257800"/>
            <a:ext cx="1196975" cy="1220788"/>
            <a:chOff x="906" y="3312"/>
            <a:chExt cx="754" cy="769"/>
          </a:xfrm>
        </p:grpSpPr>
        <p:grpSp>
          <p:nvGrpSpPr>
            <p:cNvPr id="57370" name="Group 5"/>
            <p:cNvGrpSpPr>
              <a:grpSpLocks/>
            </p:cNvGrpSpPr>
            <p:nvPr/>
          </p:nvGrpSpPr>
          <p:grpSpPr bwMode="auto">
            <a:xfrm>
              <a:off x="906" y="3792"/>
              <a:ext cx="566" cy="289"/>
              <a:chOff x="2574" y="5057"/>
              <a:chExt cx="720" cy="318"/>
            </a:xfrm>
          </p:grpSpPr>
          <p:sp>
            <p:nvSpPr>
              <p:cNvPr id="57373" name="Rectangle 6"/>
              <p:cNvSpPr>
                <a:spLocks noChangeArrowheads="1"/>
              </p:cNvSpPr>
              <p:nvPr/>
            </p:nvSpPr>
            <p:spPr bwMode="auto">
              <a:xfrm>
                <a:off x="2574" y="5057"/>
                <a:ext cx="360" cy="31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4" name="Rectangle 7"/>
              <p:cNvSpPr>
                <a:spLocks noChangeArrowheads="1"/>
              </p:cNvSpPr>
              <p:nvPr/>
            </p:nvSpPr>
            <p:spPr bwMode="auto">
              <a:xfrm>
                <a:off x="2934" y="5063"/>
                <a:ext cx="3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371" name="Text Box 8"/>
            <p:cNvSpPr txBox="1">
              <a:spLocks noChangeArrowheads="1"/>
            </p:cNvSpPr>
            <p:nvPr/>
          </p:nvSpPr>
          <p:spPr bwMode="auto">
            <a:xfrm>
              <a:off x="953" y="3312"/>
              <a:ext cx="7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800" b="1">
                  <a:latin typeface="Times New Roman" pitchFamily="18" charset="0"/>
                  <a:ea typeface="宋体" charset="-122"/>
                </a:rPr>
                <a:t>head</a:t>
              </a:r>
            </a:p>
          </p:txBody>
        </p:sp>
        <p:sp>
          <p:nvSpPr>
            <p:cNvPr id="57372" name="Line 9"/>
            <p:cNvSpPr>
              <a:spLocks noChangeShapeType="1"/>
            </p:cNvSpPr>
            <p:nvPr/>
          </p:nvSpPr>
          <p:spPr bwMode="auto">
            <a:xfrm>
              <a:off x="1165" y="3600"/>
              <a:ext cx="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349" name="Group 10"/>
          <p:cNvGrpSpPr>
            <a:grpSpLocks/>
          </p:cNvGrpSpPr>
          <p:nvPr/>
        </p:nvGrpSpPr>
        <p:grpSpPr bwMode="auto">
          <a:xfrm>
            <a:off x="2730500" y="6097588"/>
            <a:ext cx="609600" cy="381000"/>
            <a:chOff x="4680" y="5028"/>
            <a:chExt cx="720" cy="312"/>
          </a:xfrm>
        </p:grpSpPr>
        <p:sp>
          <p:nvSpPr>
            <p:cNvPr id="57368" name="Rectangle 11"/>
            <p:cNvSpPr>
              <a:spLocks noChangeArrowheads="1"/>
            </p:cNvSpPr>
            <p:nvPr/>
          </p:nvSpPr>
          <p:spPr bwMode="auto">
            <a:xfrm>
              <a:off x="4680" y="5028"/>
              <a:ext cx="36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9" name="Rectangle 12"/>
            <p:cNvSpPr>
              <a:spLocks noChangeArrowheads="1"/>
            </p:cNvSpPr>
            <p:nvPr/>
          </p:nvSpPr>
          <p:spPr bwMode="auto">
            <a:xfrm>
              <a:off x="5040" y="5028"/>
              <a:ext cx="36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50" name="Text Box 13"/>
          <p:cNvSpPr txBox="1">
            <a:spLocks noChangeArrowheads="1"/>
          </p:cNvSpPr>
          <p:nvPr/>
        </p:nvSpPr>
        <p:spPr bwMode="auto">
          <a:xfrm>
            <a:off x="2730500" y="6097588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  <a:ea typeface="宋体" charset="-122"/>
              </a:rPr>
              <a:t>a</a:t>
            </a:r>
          </a:p>
        </p:txBody>
      </p:sp>
      <p:sp>
        <p:nvSpPr>
          <p:cNvPr id="57351" name="Line 14"/>
          <p:cNvSpPr>
            <a:spLocks noChangeShapeType="1"/>
          </p:cNvSpPr>
          <p:nvPr/>
        </p:nvSpPr>
        <p:spPr bwMode="auto">
          <a:xfrm>
            <a:off x="2273300" y="6249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7352" name="Group 15"/>
          <p:cNvGrpSpPr>
            <a:grpSpLocks/>
          </p:cNvGrpSpPr>
          <p:nvPr/>
        </p:nvGrpSpPr>
        <p:grpSpPr bwMode="auto">
          <a:xfrm>
            <a:off x="3797300" y="6097588"/>
            <a:ext cx="609600" cy="381000"/>
            <a:chOff x="4680" y="5028"/>
            <a:chExt cx="720" cy="312"/>
          </a:xfrm>
        </p:grpSpPr>
        <p:sp>
          <p:nvSpPr>
            <p:cNvPr id="57366" name="Rectangle 16"/>
            <p:cNvSpPr>
              <a:spLocks noChangeArrowheads="1"/>
            </p:cNvSpPr>
            <p:nvPr/>
          </p:nvSpPr>
          <p:spPr bwMode="auto">
            <a:xfrm>
              <a:off x="4680" y="5028"/>
              <a:ext cx="36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7" name="Rectangle 17"/>
            <p:cNvSpPr>
              <a:spLocks noChangeArrowheads="1"/>
            </p:cNvSpPr>
            <p:nvPr/>
          </p:nvSpPr>
          <p:spPr bwMode="auto">
            <a:xfrm>
              <a:off x="5040" y="5028"/>
              <a:ext cx="36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53" name="Text Box 18"/>
          <p:cNvSpPr txBox="1">
            <a:spLocks noChangeArrowheads="1"/>
          </p:cNvSpPr>
          <p:nvPr/>
        </p:nvSpPr>
        <p:spPr bwMode="auto">
          <a:xfrm>
            <a:off x="3797300" y="6097588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  <a:ea typeface="宋体" charset="-122"/>
              </a:rPr>
              <a:t>b</a:t>
            </a:r>
          </a:p>
        </p:txBody>
      </p:sp>
      <p:sp>
        <p:nvSpPr>
          <p:cNvPr id="57354" name="Line 19"/>
          <p:cNvSpPr>
            <a:spLocks noChangeShapeType="1"/>
          </p:cNvSpPr>
          <p:nvPr/>
        </p:nvSpPr>
        <p:spPr bwMode="auto">
          <a:xfrm>
            <a:off x="3340100" y="6249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7355" name="Group 20"/>
          <p:cNvGrpSpPr>
            <a:grpSpLocks/>
          </p:cNvGrpSpPr>
          <p:nvPr/>
        </p:nvGrpSpPr>
        <p:grpSpPr bwMode="auto">
          <a:xfrm>
            <a:off x="4787900" y="6097588"/>
            <a:ext cx="609600" cy="381000"/>
            <a:chOff x="4680" y="5028"/>
            <a:chExt cx="720" cy="312"/>
          </a:xfrm>
        </p:grpSpPr>
        <p:sp>
          <p:nvSpPr>
            <p:cNvPr id="57364" name="Rectangle 21"/>
            <p:cNvSpPr>
              <a:spLocks noChangeArrowheads="1"/>
            </p:cNvSpPr>
            <p:nvPr/>
          </p:nvSpPr>
          <p:spPr bwMode="auto">
            <a:xfrm>
              <a:off x="4680" y="5028"/>
              <a:ext cx="36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5" name="Rectangle 22"/>
            <p:cNvSpPr>
              <a:spLocks noChangeArrowheads="1"/>
            </p:cNvSpPr>
            <p:nvPr/>
          </p:nvSpPr>
          <p:spPr bwMode="auto">
            <a:xfrm>
              <a:off x="5040" y="5028"/>
              <a:ext cx="36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56" name="Text Box 23"/>
          <p:cNvSpPr txBox="1">
            <a:spLocks noChangeArrowheads="1"/>
          </p:cNvSpPr>
          <p:nvPr/>
        </p:nvSpPr>
        <p:spPr bwMode="auto">
          <a:xfrm>
            <a:off x="4787900" y="6097588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  <a:ea typeface="宋体" charset="-122"/>
              </a:rPr>
              <a:t>c</a:t>
            </a:r>
          </a:p>
        </p:txBody>
      </p:sp>
      <p:sp>
        <p:nvSpPr>
          <p:cNvPr id="57357" name="Line 24"/>
          <p:cNvSpPr>
            <a:spLocks noChangeShapeType="1"/>
          </p:cNvSpPr>
          <p:nvPr/>
        </p:nvSpPr>
        <p:spPr bwMode="auto">
          <a:xfrm>
            <a:off x="4330700" y="6249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7358" name="Group 25"/>
          <p:cNvGrpSpPr>
            <a:grpSpLocks/>
          </p:cNvGrpSpPr>
          <p:nvPr/>
        </p:nvGrpSpPr>
        <p:grpSpPr bwMode="auto">
          <a:xfrm>
            <a:off x="5854700" y="6097588"/>
            <a:ext cx="609600" cy="381000"/>
            <a:chOff x="4680" y="5028"/>
            <a:chExt cx="720" cy="312"/>
          </a:xfrm>
        </p:grpSpPr>
        <p:sp>
          <p:nvSpPr>
            <p:cNvPr id="57362" name="Rectangle 26"/>
            <p:cNvSpPr>
              <a:spLocks noChangeArrowheads="1"/>
            </p:cNvSpPr>
            <p:nvPr/>
          </p:nvSpPr>
          <p:spPr bwMode="auto">
            <a:xfrm>
              <a:off x="4680" y="5028"/>
              <a:ext cx="36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3" name="Rectangle 27"/>
            <p:cNvSpPr>
              <a:spLocks noChangeArrowheads="1"/>
            </p:cNvSpPr>
            <p:nvPr/>
          </p:nvSpPr>
          <p:spPr bwMode="auto">
            <a:xfrm>
              <a:off x="5040" y="5028"/>
              <a:ext cx="36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59" name="Text Box 28"/>
          <p:cNvSpPr txBox="1">
            <a:spLocks noChangeArrowheads="1"/>
          </p:cNvSpPr>
          <p:nvPr/>
        </p:nvSpPr>
        <p:spPr bwMode="auto">
          <a:xfrm>
            <a:off x="5854700" y="6097588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  <a:ea typeface="宋体" charset="-122"/>
              </a:rPr>
              <a:t>d</a:t>
            </a:r>
          </a:p>
        </p:txBody>
      </p:sp>
      <p:sp>
        <p:nvSpPr>
          <p:cNvPr id="57360" name="Line 29"/>
          <p:cNvSpPr>
            <a:spLocks noChangeShapeType="1"/>
          </p:cNvSpPr>
          <p:nvPr/>
        </p:nvSpPr>
        <p:spPr bwMode="auto">
          <a:xfrm>
            <a:off x="5397500" y="6249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1" name="Text Box 30"/>
          <p:cNvSpPr txBox="1">
            <a:spLocks noChangeArrowheads="1"/>
          </p:cNvSpPr>
          <p:nvPr/>
        </p:nvSpPr>
        <p:spPr bwMode="auto">
          <a:xfrm>
            <a:off x="6159500" y="609758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  <a:ea typeface="宋体" charset="-122"/>
              </a:rPr>
              <a:t>^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482725" y="652463"/>
            <a:ext cx="5610225" cy="59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head = new  linkRec;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rear = head;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cin &gt;&gt; in_data;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while (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输入未结束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{ p = new linkRec;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p-&gt;data = in_data;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rear-&gt;next = p;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rear = p;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cin &gt;&gt; in_data;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}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rear-&gt;next = NULL;</a:t>
            </a:r>
            <a:r>
              <a:rPr lang="en-US" altLang="zh-CN" b="1">
                <a:latin typeface="Times New Roman" pitchFamily="18" charset="0"/>
                <a:ea typeface="宋体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ffectLst/>
              </a:rPr>
              <a:t>单链表操作</a:t>
            </a:r>
            <a:r>
              <a:rPr lang="en-US" altLang="zh-CN" smtClean="0">
                <a:effectLst/>
                <a:latin typeface="Times New Roman" pitchFamily="18" charset="0"/>
              </a:rPr>
              <a:t>—</a:t>
            </a:r>
            <a:r>
              <a:rPr lang="zh-CN" altLang="en-US" smtClean="0">
                <a:effectLst/>
              </a:rPr>
              <a:t>输出</a:t>
            </a:r>
          </a:p>
        </p:txBody>
      </p:sp>
      <p:grpSp>
        <p:nvGrpSpPr>
          <p:cNvPr id="59395" name="Group 3"/>
          <p:cNvGrpSpPr>
            <a:grpSpLocks/>
          </p:cNvGrpSpPr>
          <p:nvPr/>
        </p:nvGrpSpPr>
        <p:grpSpPr bwMode="auto">
          <a:xfrm>
            <a:off x="1654175" y="1997075"/>
            <a:ext cx="5102225" cy="1296988"/>
            <a:chOff x="1042" y="1258"/>
            <a:chExt cx="3214" cy="817"/>
          </a:xfrm>
        </p:grpSpPr>
        <p:grpSp>
          <p:nvGrpSpPr>
            <p:cNvPr id="59397" name="Group 4"/>
            <p:cNvGrpSpPr>
              <a:grpSpLocks/>
            </p:cNvGrpSpPr>
            <p:nvPr/>
          </p:nvGrpSpPr>
          <p:grpSpPr bwMode="auto">
            <a:xfrm>
              <a:off x="1042" y="1258"/>
              <a:ext cx="754" cy="769"/>
              <a:chOff x="906" y="3312"/>
              <a:chExt cx="754" cy="769"/>
            </a:xfrm>
          </p:grpSpPr>
          <p:grpSp>
            <p:nvGrpSpPr>
              <p:cNvPr id="59419" name="Group 5"/>
              <p:cNvGrpSpPr>
                <a:grpSpLocks/>
              </p:cNvGrpSpPr>
              <p:nvPr/>
            </p:nvGrpSpPr>
            <p:grpSpPr bwMode="auto">
              <a:xfrm>
                <a:off x="906" y="3792"/>
                <a:ext cx="566" cy="289"/>
                <a:chOff x="2574" y="5057"/>
                <a:chExt cx="720" cy="318"/>
              </a:xfrm>
            </p:grpSpPr>
            <p:sp>
              <p:nvSpPr>
                <p:cNvPr id="59422" name="Rectangle 6"/>
                <p:cNvSpPr>
                  <a:spLocks noChangeArrowheads="1"/>
                </p:cNvSpPr>
                <p:nvPr/>
              </p:nvSpPr>
              <p:spPr bwMode="auto">
                <a:xfrm>
                  <a:off x="2574" y="5057"/>
                  <a:ext cx="360" cy="31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23" name="Rectangle 7"/>
                <p:cNvSpPr>
                  <a:spLocks noChangeArrowheads="1"/>
                </p:cNvSpPr>
                <p:nvPr/>
              </p:nvSpPr>
              <p:spPr bwMode="auto">
                <a:xfrm>
                  <a:off x="2934" y="5063"/>
                  <a:ext cx="3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9420" name="Text Box 8"/>
              <p:cNvSpPr txBox="1">
                <a:spLocks noChangeArrowheads="1"/>
              </p:cNvSpPr>
              <p:nvPr/>
            </p:nvSpPr>
            <p:spPr bwMode="auto">
              <a:xfrm>
                <a:off x="953" y="3312"/>
                <a:ext cx="70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800" b="1">
                    <a:latin typeface="Times New Roman" pitchFamily="18" charset="0"/>
                    <a:ea typeface="宋体" charset="-122"/>
                  </a:rPr>
                  <a:t>head</a:t>
                </a:r>
              </a:p>
            </p:txBody>
          </p:sp>
          <p:sp>
            <p:nvSpPr>
              <p:cNvPr id="59421" name="Line 9"/>
              <p:cNvSpPr>
                <a:spLocks noChangeShapeType="1"/>
              </p:cNvSpPr>
              <p:nvPr/>
            </p:nvSpPr>
            <p:spPr bwMode="auto">
              <a:xfrm>
                <a:off x="1165" y="3600"/>
                <a:ext cx="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398" name="Group 10"/>
            <p:cNvGrpSpPr>
              <a:grpSpLocks/>
            </p:cNvGrpSpPr>
            <p:nvPr/>
          </p:nvGrpSpPr>
          <p:grpSpPr bwMode="auto">
            <a:xfrm>
              <a:off x="1856" y="1787"/>
              <a:ext cx="384" cy="240"/>
              <a:chOff x="4680" y="5028"/>
              <a:chExt cx="720" cy="312"/>
            </a:xfrm>
          </p:grpSpPr>
          <p:sp>
            <p:nvSpPr>
              <p:cNvPr id="59417" name="Rectangle 11"/>
              <p:cNvSpPr>
                <a:spLocks noChangeArrowheads="1"/>
              </p:cNvSpPr>
              <p:nvPr/>
            </p:nvSpPr>
            <p:spPr bwMode="auto">
              <a:xfrm>
                <a:off x="468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8" name="Rectangle 12"/>
              <p:cNvSpPr>
                <a:spLocks noChangeArrowheads="1"/>
              </p:cNvSpPr>
              <p:nvPr/>
            </p:nvSpPr>
            <p:spPr bwMode="auto">
              <a:xfrm>
                <a:off x="504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399" name="Text Box 13"/>
            <p:cNvSpPr txBox="1">
              <a:spLocks noChangeArrowheads="1"/>
            </p:cNvSpPr>
            <p:nvPr/>
          </p:nvSpPr>
          <p:spPr bwMode="auto">
            <a:xfrm>
              <a:off x="1856" y="1787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59400" name="Line 14"/>
            <p:cNvSpPr>
              <a:spLocks noChangeShapeType="1"/>
            </p:cNvSpPr>
            <p:nvPr/>
          </p:nvSpPr>
          <p:spPr bwMode="auto">
            <a:xfrm>
              <a:off x="1568" y="188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9401" name="Group 15"/>
            <p:cNvGrpSpPr>
              <a:grpSpLocks/>
            </p:cNvGrpSpPr>
            <p:nvPr/>
          </p:nvGrpSpPr>
          <p:grpSpPr bwMode="auto">
            <a:xfrm>
              <a:off x="2528" y="1787"/>
              <a:ext cx="384" cy="240"/>
              <a:chOff x="4680" y="5028"/>
              <a:chExt cx="720" cy="312"/>
            </a:xfrm>
          </p:grpSpPr>
          <p:sp>
            <p:nvSpPr>
              <p:cNvPr id="59415" name="Rectangle 16"/>
              <p:cNvSpPr>
                <a:spLocks noChangeArrowheads="1"/>
              </p:cNvSpPr>
              <p:nvPr/>
            </p:nvSpPr>
            <p:spPr bwMode="auto">
              <a:xfrm>
                <a:off x="468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6" name="Rectangle 17"/>
              <p:cNvSpPr>
                <a:spLocks noChangeArrowheads="1"/>
              </p:cNvSpPr>
              <p:nvPr/>
            </p:nvSpPr>
            <p:spPr bwMode="auto">
              <a:xfrm>
                <a:off x="504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402" name="Text Box 18"/>
            <p:cNvSpPr txBox="1">
              <a:spLocks noChangeArrowheads="1"/>
            </p:cNvSpPr>
            <p:nvPr/>
          </p:nvSpPr>
          <p:spPr bwMode="auto">
            <a:xfrm>
              <a:off x="2528" y="1787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59403" name="Line 19"/>
            <p:cNvSpPr>
              <a:spLocks noChangeShapeType="1"/>
            </p:cNvSpPr>
            <p:nvPr/>
          </p:nvSpPr>
          <p:spPr bwMode="auto">
            <a:xfrm>
              <a:off x="2240" y="188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9404" name="Group 20"/>
            <p:cNvGrpSpPr>
              <a:grpSpLocks/>
            </p:cNvGrpSpPr>
            <p:nvPr/>
          </p:nvGrpSpPr>
          <p:grpSpPr bwMode="auto">
            <a:xfrm>
              <a:off x="3152" y="1787"/>
              <a:ext cx="384" cy="240"/>
              <a:chOff x="4680" y="5028"/>
              <a:chExt cx="720" cy="312"/>
            </a:xfrm>
          </p:grpSpPr>
          <p:sp>
            <p:nvSpPr>
              <p:cNvPr id="59413" name="Rectangle 21"/>
              <p:cNvSpPr>
                <a:spLocks noChangeArrowheads="1"/>
              </p:cNvSpPr>
              <p:nvPr/>
            </p:nvSpPr>
            <p:spPr bwMode="auto">
              <a:xfrm>
                <a:off x="468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4" name="Rectangle 22"/>
              <p:cNvSpPr>
                <a:spLocks noChangeArrowheads="1"/>
              </p:cNvSpPr>
              <p:nvPr/>
            </p:nvSpPr>
            <p:spPr bwMode="auto">
              <a:xfrm>
                <a:off x="504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405" name="Text Box 23"/>
            <p:cNvSpPr txBox="1">
              <a:spLocks noChangeArrowheads="1"/>
            </p:cNvSpPr>
            <p:nvPr/>
          </p:nvSpPr>
          <p:spPr bwMode="auto">
            <a:xfrm>
              <a:off x="3152" y="1787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59406" name="Line 24"/>
            <p:cNvSpPr>
              <a:spLocks noChangeShapeType="1"/>
            </p:cNvSpPr>
            <p:nvPr/>
          </p:nvSpPr>
          <p:spPr bwMode="auto">
            <a:xfrm>
              <a:off x="2864" y="188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9407" name="Group 25"/>
            <p:cNvGrpSpPr>
              <a:grpSpLocks/>
            </p:cNvGrpSpPr>
            <p:nvPr/>
          </p:nvGrpSpPr>
          <p:grpSpPr bwMode="auto">
            <a:xfrm>
              <a:off x="3824" y="1787"/>
              <a:ext cx="384" cy="240"/>
              <a:chOff x="4680" y="5028"/>
              <a:chExt cx="720" cy="312"/>
            </a:xfrm>
          </p:grpSpPr>
          <p:sp>
            <p:nvSpPr>
              <p:cNvPr id="59411" name="Rectangle 26"/>
              <p:cNvSpPr>
                <a:spLocks noChangeArrowheads="1"/>
              </p:cNvSpPr>
              <p:nvPr/>
            </p:nvSpPr>
            <p:spPr bwMode="auto">
              <a:xfrm>
                <a:off x="468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2" name="Rectangle 27"/>
              <p:cNvSpPr>
                <a:spLocks noChangeArrowheads="1"/>
              </p:cNvSpPr>
              <p:nvPr/>
            </p:nvSpPr>
            <p:spPr bwMode="auto">
              <a:xfrm>
                <a:off x="5040" y="5028"/>
                <a:ext cx="36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408" name="Text Box 28"/>
            <p:cNvSpPr txBox="1">
              <a:spLocks noChangeArrowheads="1"/>
            </p:cNvSpPr>
            <p:nvPr/>
          </p:nvSpPr>
          <p:spPr bwMode="auto">
            <a:xfrm>
              <a:off x="3824" y="1787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59409" name="Line 29"/>
            <p:cNvSpPr>
              <a:spLocks noChangeShapeType="1"/>
            </p:cNvSpPr>
            <p:nvPr/>
          </p:nvSpPr>
          <p:spPr bwMode="auto">
            <a:xfrm>
              <a:off x="3536" y="188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0" name="Text Box 30"/>
            <p:cNvSpPr txBox="1">
              <a:spLocks noChangeArrowheads="1"/>
            </p:cNvSpPr>
            <p:nvPr/>
          </p:nvSpPr>
          <p:spPr bwMode="auto">
            <a:xfrm>
              <a:off x="4016" y="1787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^</a:t>
              </a:r>
            </a:p>
          </p:txBody>
        </p:sp>
      </p:grpSp>
      <p:sp>
        <p:nvSpPr>
          <p:cNvPr id="59396" name="Rectangle 31"/>
          <p:cNvSpPr>
            <a:spLocks noChangeArrowheads="1"/>
          </p:cNvSpPr>
          <p:nvPr/>
        </p:nvSpPr>
        <p:spPr bwMode="auto">
          <a:xfrm>
            <a:off x="1654175" y="3654425"/>
            <a:ext cx="47212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 = head-&gt;next;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while ( p != NULL)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   { cout &lt;&lt; p-&gt;data;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      p = p-&gt;next;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   }</a:t>
            </a:r>
            <a:r>
              <a:rPr lang="en-US" altLang="zh-CN" sz="3200" b="1">
                <a:latin typeface="Times New Roman" pitchFamily="18" charset="0"/>
                <a:ea typeface="宋体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9950"/>
            <a:ext cx="7772400" cy="14541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创建并访问一个带头结点的、存储整型数据的单链表，数据从键盘输入，</a:t>
            </a:r>
            <a:r>
              <a:rPr lang="en-US" altLang="zh-CN" sz="4000" smtClean="0"/>
              <a:t>0</a:t>
            </a:r>
            <a:r>
              <a:rPr lang="zh-CN" altLang="en-US" sz="4000" smtClean="0"/>
              <a:t>为输入结束标志。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33688"/>
            <a:ext cx="7772400" cy="3578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#include &lt;iostream&gt;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using namespace std;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struct  linkRec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    int  data;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    linkRec *next;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6488" y="225425"/>
            <a:ext cx="7772400" cy="56372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{   int x; //</a:t>
            </a:r>
            <a:r>
              <a:rPr lang="zh-CN" altLang="en-US" sz="2000" smtClean="0"/>
              <a:t>存放输入的值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/>
              <a:t>    </a:t>
            </a:r>
            <a:r>
              <a:rPr lang="en-US" altLang="zh-CN" sz="2000" smtClean="0"/>
              <a:t>linkRec *head, *p, *rear;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  head = rear = new linkRec;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 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  while (true) {  //</a:t>
            </a:r>
            <a:r>
              <a:rPr lang="zh-CN" altLang="en-US" sz="2000" smtClean="0"/>
              <a:t>创建链表的其他结点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/>
              <a:t>        </a:t>
            </a:r>
            <a:r>
              <a:rPr lang="en-US" altLang="zh-CN" sz="2000" smtClean="0"/>
              <a:t>cin &gt;&gt; 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      if (x == 0) 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      p = new linkRec;	 p-&gt;data = x;  rear-&gt;next = p;    rear = p;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 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  rear-&gt;next = NULL;	//</a:t>
            </a:r>
            <a:r>
              <a:rPr lang="zh-CN" altLang="en-US" sz="2000" smtClean="0"/>
              <a:t>设置</a:t>
            </a:r>
            <a:r>
              <a:rPr lang="en-US" altLang="zh-CN" sz="2000" smtClean="0"/>
              <a:t>rear</a:t>
            </a:r>
            <a:r>
              <a:rPr lang="zh-CN" altLang="en-US" sz="2000" smtClean="0"/>
              <a:t>为表尾，其后没有结点了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/>
              <a:t> 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/>
              <a:t>    </a:t>
            </a:r>
            <a:r>
              <a:rPr lang="en-US" altLang="zh-CN" sz="2000" smtClean="0"/>
              <a:t>//</a:t>
            </a:r>
            <a:r>
              <a:rPr lang="zh-CN" altLang="en-US" sz="2000" smtClean="0"/>
              <a:t>读链表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/>
              <a:t>    </a:t>
            </a:r>
            <a:r>
              <a:rPr lang="en-US" altLang="zh-CN" sz="2000" smtClean="0"/>
              <a:t>cout &lt;&lt; "</a:t>
            </a:r>
            <a:r>
              <a:rPr lang="zh-CN" altLang="en-US" sz="2000" smtClean="0"/>
              <a:t>链表的内容为：</a:t>
            </a:r>
            <a:r>
              <a:rPr lang="en-US" altLang="zh-CN" sz="2000" smtClean="0"/>
              <a:t>\n";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  p = head-&gt;next;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  while (p != NULL) {    cout &lt;&lt; p-&gt;data &lt;&lt; '\t';     p = p-&gt;next;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  cout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 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单链表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5175" y="1981200"/>
            <a:ext cx="3413125" cy="4114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链表的概念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链表的存储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链表的操作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链表的应用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循环链表</a:t>
            </a:r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 rot="-5400000" flipH="1" flipV="1">
            <a:off x="5551488" y="30813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9" name="AutoShape 5"/>
          <p:cNvSpPr>
            <a:spLocks noChangeArrowheads="1"/>
          </p:cNvSpPr>
          <p:nvPr/>
        </p:nvSpPr>
        <p:spPr bwMode="auto">
          <a:xfrm rot="-5400000" flipH="1" flipV="1">
            <a:off x="5553075" y="227171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0" name="AutoShape 6"/>
          <p:cNvSpPr>
            <a:spLocks noChangeArrowheads="1"/>
          </p:cNvSpPr>
          <p:nvPr/>
        </p:nvSpPr>
        <p:spPr bwMode="auto">
          <a:xfrm rot="-5400000" flipH="1" flipV="1">
            <a:off x="5538788" y="38322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1" name="AutoShape 7"/>
          <p:cNvSpPr>
            <a:spLocks noChangeArrowheads="1"/>
          </p:cNvSpPr>
          <p:nvPr/>
        </p:nvSpPr>
        <p:spPr bwMode="auto">
          <a:xfrm rot="-5400000" flipH="1" flipV="1">
            <a:off x="5524500" y="4597400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2" name="AutoShape 8"/>
          <p:cNvSpPr>
            <a:spLocks noChangeArrowheads="1"/>
          </p:cNvSpPr>
          <p:nvPr/>
        </p:nvSpPr>
        <p:spPr bwMode="auto">
          <a:xfrm rot="-5400000" flipH="1" flipV="1">
            <a:off x="5553075" y="5340350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链表的应用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762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mtClean="0"/>
              <a:t>合并二个有序链表</a:t>
            </a:r>
            <a:r>
              <a:rPr lang="zh-CN" altLang="en-US" b="0" smtClean="0"/>
              <a:t> </a:t>
            </a:r>
            <a:endParaRPr lang="zh-CN" altLang="en-US" smtClean="0"/>
          </a:p>
        </p:txBody>
      </p:sp>
      <p:grpSp>
        <p:nvGrpSpPr>
          <p:cNvPr id="63492" name="Group 4"/>
          <p:cNvGrpSpPr>
            <a:grpSpLocks/>
          </p:cNvGrpSpPr>
          <p:nvPr/>
        </p:nvGrpSpPr>
        <p:grpSpPr bwMode="auto">
          <a:xfrm>
            <a:off x="1143000" y="3036888"/>
            <a:ext cx="4724400" cy="457200"/>
            <a:chOff x="528" y="864"/>
            <a:chExt cx="2976" cy="288"/>
          </a:xfrm>
        </p:grpSpPr>
        <p:sp>
          <p:nvSpPr>
            <p:cNvPr id="63526" name="Text Box 5"/>
            <p:cNvSpPr txBox="1">
              <a:spLocks noChangeArrowheads="1"/>
            </p:cNvSpPr>
            <p:nvPr/>
          </p:nvSpPr>
          <p:spPr bwMode="auto">
            <a:xfrm>
              <a:off x="528" y="86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63527" name="Rectangle 6"/>
            <p:cNvSpPr>
              <a:spLocks noChangeArrowheads="1"/>
            </p:cNvSpPr>
            <p:nvPr/>
          </p:nvSpPr>
          <p:spPr bwMode="auto">
            <a:xfrm>
              <a:off x="1248" y="912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63528" name="Rectangle 7"/>
            <p:cNvSpPr>
              <a:spLocks noChangeArrowheads="1"/>
            </p:cNvSpPr>
            <p:nvPr/>
          </p:nvSpPr>
          <p:spPr bwMode="auto">
            <a:xfrm>
              <a:off x="1872" y="912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63529" name="Rectangle 8"/>
            <p:cNvSpPr>
              <a:spLocks noChangeArrowheads="1"/>
            </p:cNvSpPr>
            <p:nvPr/>
          </p:nvSpPr>
          <p:spPr bwMode="auto">
            <a:xfrm>
              <a:off x="2544" y="912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63530" name="Rectangle 9"/>
            <p:cNvSpPr>
              <a:spLocks noChangeArrowheads="1"/>
            </p:cNvSpPr>
            <p:nvPr/>
          </p:nvSpPr>
          <p:spPr bwMode="auto">
            <a:xfrm>
              <a:off x="3216" y="912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63531" name="Line 10"/>
            <p:cNvSpPr>
              <a:spLocks noChangeShapeType="1"/>
            </p:cNvSpPr>
            <p:nvPr/>
          </p:nvSpPr>
          <p:spPr bwMode="auto">
            <a:xfrm>
              <a:off x="768" y="10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2" name="Line 11"/>
            <p:cNvSpPr>
              <a:spLocks noChangeShapeType="1"/>
            </p:cNvSpPr>
            <p:nvPr/>
          </p:nvSpPr>
          <p:spPr bwMode="auto">
            <a:xfrm>
              <a:off x="1536" y="10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3" name="Line 12"/>
            <p:cNvSpPr>
              <a:spLocks noChangeShapeType="1"/>
            </p:cNvSpPr>
            <p:nvPr/>
          </p:nvSpPr>
          <p:spPr bwMode="auto">
            <a:xfrm>
              <a:off x="2160" y="10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4" name="Line 13"/>
            <p:cNvSpPr>
              <a:spLocks noChangeShapeType="1"/>
            </p:cNvSpPr>
            <p:nvPr/>
          </p:nvSpPr>
          <p:spPr bwMode="auto">
            <a:xfrm>
              <a:off x="2832" y="10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493" name="Group 14"/>
          <p:cNvGrpSpPr>
            <a:grpSpLocks/>
          </p:cNvGrpSpPr>
          <p:nvPr/>
        </p:nvGrpSpPr>
        <p:grpSpPr bwMode="auto">
          <a:xfrm>
            <a:off x="1219200" y="3951288"/>
            <a:ext cx="5867400" cy="457200"/>
            <a:chOff x="576" y="1440"/>
            <a:chExt cx="3696" cy="288"/>
          </a:xfrm>
        </p:grpSpPr>
        <p:sp>
          <p:nvSpPr>
            <p:cNvPr id="63515" name="Rectangle 15"/>
            <p:cNvSpPr>
              <a:spLocks noChangeArrowheads="1"/>
            </p:cNvSpPr>
            <p:nvPr/>
          </p:nvSpPr>
          <p:spPr bwMode="auto">
            <a:xfrm>
              <a:off x="1200" y="148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63516" name="Rectangle 16"/>
            <p:cNvSpPr>
              <a:spLocks noChangeArrowheads="1"/>
            </p:cNvSpPr>
            <p:nvPr/>
          </p:nvSpPr>
          <p:spPr bwMode="auto">
            <a:xfrm>
              <a:off x="2592" y="148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7</a:t>
              </a:r>
            </a:p>
          </p:txBody>
        </p:sp>
        <p:sp>
          <p:nvSpPr>
            <p:cNvPr id="63517" name="Rectangle 17"/>
            <p:cNvSpPr>
              <a:spLocks noChangeArrowheads="1"/>
            </p:cNvSpPr>
            <p:nvPr/>
          </p:nvSpPr>
          <p:spPr bwMode="auto">
            <a:xfrm>
              <a:off x="1872" y="148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63518" name="Text Box 18"/>
            <p:cNvSpPr txBox="1">
              <a:spLocks noChangeArrowheads="1"/>
            </p:cNvSpPr>
            <p:nvPr/>
          </p:nvSpPr>
          <p:spPr bwMode="auto">
            <a:xfrm>
              <a:off x="576" y="14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63519" name="Rectangle 19"/>
            <p:cNvSpPr>
              <a:spLocks noChangeArrowheads="1"/>
            </p:cNvSpPr>
            <p:nvPr/>
          </p:nvSpPr>
          <p:spPr bwMode="auto">
            <a:xfrm>
              <a:off x="3984" y="148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63520" name="Rectangle 20"/>
            <p:cNvSpPr>
              <a:spLocks noChangeArrowheads="1"/>
            </p:cNvSpPr>
            <p:nvPr/>
          </p:nvSpPr>
          <p:spPr bwMode="auto">
            <a:xfrm>
              <a:off x="3264" y="148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63521" name="Line 21"/>
            <p:cNvSpPr>
              <a:spLocks noChangeShapeType="1"/>
            </p:cNvSpPr>
            <p:nvPr/>
          </p:nvSpPr>
          <p:spPr bwMode="auto">
            <a:xfrm>
              <a:off x="816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2" name="Line 22"/>
            <p:cNvSpPr>
              <a:spLocks noChangeShapeType="1"/>
            </p:cNvSpPr>
            <p:nvPr/>
          </p:nvSpPr>
          <p:spPr bwMode="auto">
            <a:xfrm>
              <a:off x="1488" y="15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3" name="Line 23"/>
            <p:cNvSpPr>
              <a:spLocks noChangeShapeType="1"/>
            </p:cNvSpPr>
            <p:nvPr/>
          </p:nvSpPr>
          <p:spPr bwMode="auto">
            <a:xfrm>
              <a:off x="2160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4" name="Line 24"/>
            <p:cNvSpPr>
              <a:spLocks noChangeShapeType="1"/>
            </p:cNvSpPr>
            <p:nvPr/>
          </p:nvSpPr>
          <p:spPr bwMode="auto">
            <a:xfrm>
              <a:off x="2880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5" name="Line 25"/>
            <p:cNvSpPr>
              <a:spLocks noChangeShapeType="1"/>
            </p:cNvSpPr>
            <p:nvPr/>
          </p:nvSpPr>
          <p:spPr bwMode="auto">
            <a:xfrm>
              <a:off x="3552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494" name="Rectangle 26"/>
          <p:cNvSpPr>
            <a:spLocks noChangeArrowheads="1"/>
          </p:cNvSpPr>
          <p:nvPr/>
        </p:nvSpPr>
        <p:spPr bwMode="auto">
          <a:xfrm>
            <a:off x="2286000" y="31130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latin typeface="Times New Roman" pitchFamily="18" charset="0"/>
                <a:ea typeface="宋体" charset="-122"/>
              </a:rPr>
              <a:t>1</a:t>
            </a:r>
          </a:p>
        </p:txBody>
      </p:sp>
      <p:grpSp>
        <p:nvGrpSpPr>
          <p:cNvPr id="63495" name="Group 27"/>
          <p:cNvGrpSpPr>
            <a:grpSpLocks/>
          </p:cNvGrpSpPr>
          <p:nvPr/>
        </p:nvGrpSpPr>
        <p:grpSpPr bwMode="auto">
          <a:xfrm>
            <a:off x="838200" y="4941888"/>
            <a:ext cx="7772400" cy="457200"/>
            <a:chOff x="336" y="2064"/>
            <a:chExt cx="4896" cy="288"/>
          </a:xfrm>
        </p:grpSpPr>
        <p:sp>
          <p:nvSpPr>
            <p:cNvPr id="63496" name="Text Box 28"/>
            <p:cNvSpPr txBox="1">
              <a:spLocks noChangeArrowheads="1"/>
            </p:cNvSpPr>
            <p:nvPr/>
          </p:nvSpPr>
          <p:spPr bwMode="auto">
            <a:xfrm>
              <a:off x="336" y="206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63497" name="Rectangle 29"/>
            <p:cNvSpPr>
              <a:spLocks noChangeArrowheads="1"/>
            </p:cNvSpPr>
            <p:nvPr/>
          </p:nvSpPr>
          <p:spPr bwMode="auto">
            <a:xfrm>
              <a:off x="816" y="2112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63498" name="Rectangle 30"/>
            <p:cNvSpPr>
              <a:spLocks noChangeArrowheads="1"/>
            </p:cNvSpPr>
            <p:nvPr/>
          </p:nvSpPr>
          <p:spPr bwMode="auto">
            <a:xfrm>
              <a:off x="4464" y="2112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63499" name="Rectangle 31"/>
            <p:cNvSpPr>
              <a:spLocks noChangeArrowheads="1"/>
            </p:cNvSpPr>
            <p:nvPr/>
          </p:nvSpPr>
          <p:spPr bwMode="auto">
            <a:xfrm>
              <a:off x="3984" y="2112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7</a:t>
              </a:r>
            </a:p>
          </p:txBody>
        </p:sp>
        <p:sp>
          <p:nvSpPr>
            <p:cNvPr id="63500" name="Rectangle 32"/>
            <p:cNvSpPr>
              <a:spLocks noChangeArrowheads="1"/>
            </p:cNvSpPr>
            <p:nvPr/>
          </p:nvSpPr>
          <p:spPr bwMode="auto">
            <a:xfrm>
              <a:off x="3504" y="2112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63501" name="Rectangle 33"/>
            <p:cNvSpPr>
              <a:spLocks noChangeArrowheads="1"/>
            </p:cNvSpPr>
            <p:nvPr/>
          </p:nvSpPr>
          <p:spPr bwMode="auto">
            <a:xfrm>
              <a:off x="2976" y="2112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63502" name="Rectangle 34"/>
            <p:cNvSpPr>
              <a:spLocks noChangeArrowheads="1"/>
            </p:cNvSpPr>
            <p:nvPr/>
          </p:nvSpPr>
          <p:spPr bwMode="auto">
            <a:xfrm>
              <a:off x="2448" y="2112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63503" name="Rectangle 35"/>
            <p:cNvSpPr>
              <a:spLocks noChangeArrowheads="1"/>
            </p:cNvSpPr>
            <p:nvPr/>
          </p:nvSpPr>
          <p:spPr bwMode="auto">
            <a:xfrm>
              <a:off x="1920" y="2112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63504" name="Rectangle 36"/>
            <p:cNvSpPr>
              <a:spLocks noChangeArrowheads="1"/>
            </p:cNvSpPr>
            <p:nvPr/>
          </p:nvSpPr>
          <p:spPr bwMode="auto">
            <a:xfrm>
              <a:off x="1392" y="2112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63505" name="Rectangle 37"/>
            <p:cNvSpPr>
              <a:spLocks noChangeArrowheads="1"/>
            </p:cNvSpPr>
            <p:nvPr/>
          </p:nvSpPr>
          <p:spPr bwMode="auto">
            <a:xfrm>
              <a:off x="4944" y="2112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63506" name="Line 38"/>
            <p:cNvSpPr>
              <a:spLocks noChangeShapeType="1"/>
            </p:cNvSpPr>
            <p:nvPr/>
          </p:nvSpPr>
          <p:spPr bwMode="auto">
            <a:xfrm>
              <a:off x="576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7" name="Line 39"/>
            <p:cNvSpPr>
              <a:spLocks noChangeShapeType="1"/>
            </p:cNvSpPr>
            <p:nvPr/>
          </p:nvSpPr>
          <p:spPr bwMode="auto">
            <a:xfrm>
              <a:off x="1104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8" name="Line 40"/>
            <p:cNvSpPr>
              <a:spLocks noChangeShapeType="1"/>
            </p:cNvSpPr>
            <p:nvPr/>
          </p:nvSpPr>
          <p:spPr bwMode="auto">
            <a:xfrm>
              <a:off x="1680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9" name="Line 41"/>
            <p:cNvSpPr>
              <a:spLocks noChangeShapeType="1"/>
            </p:cNvSpPr>
            <p:nvPr/>
          </p:nvSpPr>
          <p:spPr bwMode="auto">
            <a:xfrm>
              <a:off x="2208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0" name="Line 42"/>
            <p:cNvSpPr>
              <a:spLocks noChangeShapeType="1"/>
            </p:cNvSpPr>
            <p:nvPr/>
          </p:nvSpPr>
          <p:spPr bwMode="auto">
            <a:xfrm>
              <a:off x="2736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1" name="Line 43"/>
            <p:cNvSpPr>
              <a:spLocks noChangeShapeType="1"/>
            </p:cNvSpPr>
            <p:nvPr/>
          </p:nvSpPr>
          <p:spPr bwMode="auto">
            <a:xfrm>
              <a:off x="3264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Line 44"/>
            <p:cNvSpPr>
              <a:spLocks noChangeShapeType="1"/>
            </p:cNvSpPr>
            <p:nvPr/>
          </p:nvSpPr>
          <p:spPr bwMode="auto">
            <a:xfrm>
              <a:off x="3792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3" name="Line 45"/>
            <p:cNvSpPr>
              <a:spLocks noChangeShapeType="1"/>
            </p:cNvSpPr>
            <p:nvPr/>
          </p:nvSpPr>
          <p:spPr bwMode="auto">
            <a:xfrm>
              <a:off x="4272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4" name="Line 46"/>
            <p:cNvSpPr>
              <a:spLocks noChangeShapeType="1"/>
            </p:cNvSpPr>
            <p:nvPr/>
          </p:nvSpPr>
          <p:spPr bwMode="auto">
            <a:xfrm>
              <a:off x="4752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6673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结构体类型作用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9738"/>
            <a:ext cx="7772400" cy="45847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mtClean="0"/>
              <a:t>结构体类型允许程序员把一些分量聚合成一个整体，用一个变量表示。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mtClean="0"/>
              <a:t>一个结构体的各个分量都有名字，把这些分量称为成员</a:t>
            </a:r>
            <a:r>
              <a:rPr lang="en-US" altLang="zh-CN" smtClean="0"/>
              <a:t>(member)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mtClean="0"/>
              <a:t>由于结构体的成员可以是各种类型的，程序员能创建适合于问题的数据集合。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003300" y="193675"/>
            <a:ext cx="77724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2400" b="1">
                <a:ea typeface="宋体" charset="-122"/>
              </a:rPr>
              <a:t>struct  linkRec</a:t>
            </a:r>
          </a:p>
          <a:p>
            <a:pPr algn="just" eaLnBrk="0" hangingPunct="0"/>
            <a:r>
              <a:rPr lang="en-US" altLang="zh-CN" sz="2400" b="1">
                <a:ea typeface="宋体" charset="-122"/>
              </a:rPr>
              <a:t>     {int data;</a:t>
            </a:r>
          </a:p>
          <a:p>
            <a:pPr algn="just" eaLnBrk="0" hangingPunct="0"/>
            <a:r>
              <a:rPr lang="en-US" altLang="zh-CN" sz="2400" b="1">
                <a:ea typeface="宋体" charset="-122"/>
              </a:rPr>
              <a:t>      struct linkRec *next;</a:t>
            </a:r>
          </a:p>
          <a:p>
            <a:pPr algn="just" eaLnBrk="0" hangingPunct="0"/>
            <a:r>
              <a:rPr lang="en-US" altLang="zh-CN" sz="2400" b="1">
                <a:ea typeface="宋体" charset="-122"/>
              </a:rPr>
              <a:t>     }</a:t>
            </a:r>
          </a:p>
          <a:p>
            <a:pPr algn="just" eaLnBrk="0" hangingPunct="0"/>
            <a:r>
              <a:rPr lang="en-US" altLang="zh-CN" sz="2400" b="1"/>
              <a:t>linkRec  </a:t>
            </a:r>
            <a:r>
              <a:rPr lang="en-US" altLang="zh-CN" sz="2400" b="1">
                <a:ea typeface="宋体" charset="-122"/>
              </a:rPr>
              <a:t>*merge(</a:t>
            </a:r>
            <a:r>
              <a:rPr lang="en-US" altLang="zh-CN" sz="2400" b="1"/>
              <a:t>linkRec  *</a:t>
            </a:r>
            <a:r>
              <a:rPr lang="en-US" altLang="zh-CN" sz="2400" b="1">
                <a:ea typeface="宋体" charset="-122"/>
              </a:rPr>
              <a:t>a, </a:t>
            </a:r>
            <a:r>
              <a:rPr lang="en-US" altLang="zh-CN" sz="2400" b="1"/>
              <a:t>linkRec  *</a:t>
            </a:r>
            <a:r>
              <a:rPr lang="en-US" altLang="zh-CN" sz="2400" b="1">
                <a:ea typeface="宋体" charset="-122"/>
              </a:rPr>
              <a:t>b)</a:t>
            </a:r>
          </a:p>
          <a:p>
            <a:pPr algn="just" eaLnBrk="0" hangingPunct="0"/>
            <a:r>
              <a:rPr lang="en-US" altLang="zh-CN" sz="2400" b="1">
                <a:ea typeface="宋体" charset="-122"/>
              </a:rPr>
              <a:t>{</a:t>
            </a:r>
            <a:r>
              <a:rPr lang="en-US" altLang="zh-CN" sz="2400" b="1"/>
              <a:t>linkRec  </a:t>
            </a:r>
            <a:r>
              <a:rPr lang="en-US" altLang="zh-CN" sz="2400" b="1">
                <a:ea typeface="宋体" charset="-122"/>
              </a:rPr>
              <a:t>*c, *p;</a:t>
            </a:r>
          </a:p>
          <a:p>
            <a:pPr algn="just" eaLnBrk="0" hangingPunct="0"/>
            <a:r>
              <a:rPr lang="en-US" altLang="zh-CN" sz="2400" b="1">
                <a:ea typeface="宋体" charset="-122"/>
              </a:rPr>
              <a:t>    if  (a-&gt;data &lt; b-&gt;data)  {c = a; a = a-&gt;next;}</a:t>
            </a:r>
          </a:p>
          <a:p>
            <a:pPr algn="just" eaLnBrk="0" hangingPunct="0"/>
            <a:r>
              <a:rPr lang="en-US" altLang="zh-CN" sz="2400" b="1">
                <a:ea typeface="宋体" charset="-122"/>
              </a:rPr>
              <a:t>       else {c = b; b = b-&gt;next;}</a:t>
            </a:r>
          </a:p>
          <a:p>
            <a:pPr algn="just" eaLnBrk="0" hangingPunct="0"/>
            <a:r>
              <a:rPr lang="en-US" altLang="zh-CN" sz="2400" b="1">
                <a:ea typeface="宋体" charset="-122"/>
              </a:rPr>
              <a:t>    p = c;</a:t>
            </a:r>
          </a:p>
          <a:p>
            <a:pPr algn="just" eaLnBrk="0" hangingPunct="0"/>
            <a:r>
              <a:rPr lang="en-US" altLang="zh-CN" sz="2400" b="1">
                <a:ea typeface="宋体" charset="-122"/>
              </a:rPr>
              <a:t>    while  (a != NULL  &amp;&amp;  b != NULL)</a:t>
            </a:r>
          </a:p>
          <a:p>
            <a:pPr algn="just" eaLnBrk="0" hangingPunct="0"/>
            <a:r>
              <a:rPr lang="en-US" altLang="zh-CN" sz="2400" b="1">
                <a:ea typeface="宋体" charset="-122"/>
              </a:rPr>
              <a:t>      { if (a-&gt;data &lt; b-&gt;data) {p-&gt;next = a; a = a-&gt;next;}</a:t>
            </a:r>
          </a:p>
          <a:p>
            <a:pPr algn="just" eaLnBrk="0" hangingPunct="0"/>
            <a:r>
              <a:rPr lang="en-US" altLang="zh-CN" sz="2400" b="1">
                <a:ea typeface="宋体" charset="-122"/>
              </a:rPr>
              <a:t>         else {p-&gt;next = b; b = b-&gt;next;}</a:t>
            </a:r>
          </a:p>
          <a:p>
            <a:pPr algn="just" eaLnBrk="0" hangingPunct="0"/>
            <a:r>
              <a:rPr lang="en-US" altLang="zh-CN" sz="2400" b="1">
                <a:ea typeface="宋体" charset="-122"/>
              </a:rPr>
              <a:t>       p = p-&gt;next;</a:t>
            </a:r>
          </a:p>
          <a:p>
            <a:pPr algn="just" eaLnBrk="0" hangingPunct="0"/>
            <a:r>
              <a:rPr lang="en-US" altLang="zh-CN" sz="2400" b="1">
                <a:ea typeface="宋体" charset="-122"/>
              </a:rPr>
              <a:t>      }</a:t>
            </a:r>
          </a:p>
          <a:p>
            <a:pPr algn="just" eaLnBrk="0" hangingPunct="0"/>
            <a:r>
              <a:rPr lang="en-US" altLang="zh-CN" sz="2400" b="1">
                <a:ea typeface="宋体" charset="-122"/>
              </a:rPr>
              <a:t>    if (a == NULL) p-&gt;next = b; else p-&gt;next = a</a:t>
            </a:r>
            <a:r>
              <a:rPr lang="en-US" altLang="zh-CN" sz="2400" b="1" smtClean="0">
                <a:ea typeface="宋体" charset="-122"/>
              </a:rPr>
              <a:t>;</a:t>
            </a:r>
          </a:p>
          <a:p>
            <a:pPr algn="just" eaLnBrk="0" hangingPunct="0"/>
            <a:r>
              <a:rPr lang="en-US" altLang="zh-CN" sz="1800" b="1" smtClean="0">
                <a:ea typeface="宋体" charset="-122"/>
              </a:rPr>
              <a:t>//b </a:t>
            </a:r>
            <a:r>
              <a:rPr lang="zh-CN" altLang="en-US" sz="1800" b="1" smtClean="0">
                <a:ea typeface="宋体" charset="-122"/>
              </a:rPr>
              <a:t>和</a:t>
            </a:r>
            <a:r>
              <a:rPr lang="en-US" altLang="zh-CN" sz="1800" b="1" smtClean="0">
                <a:ea typeface="宋体" charset="-122"/>
              </a:rPr>
              <a:t>a</a:t>
            </a:r>
            <a:r>
              <a:rPr lang="zh-CN" altLang="en-US" sz="1800" b="1" smtClean="0">
                <a:ea typeface="宋体" charset="-122"/>
              </a:rPr>
              <a:t>后仍有数据，所以直接连接</a:t>
            </a:r>
            <a:r>
              <a:rPr lang="en-US" altLang="zh-CN" sz="1800" b="1" smtClean="0">
                <a:ea typeface="宋体" charset="-122"/>
              </a:rPr>
              <a:t>b</a:t>
            </a:r>
            <a:r>
              <a:rPr lang="zh-CN" altLang="en-US" sz="1800" b="1" smtClean="0">
                <a:ea typeface="宋体" charset="-122"/>
              </a:rPr>
              <a:t>和</a:t>
            </a:r>
            <a:r>
              <a:rPr lang="en-US" altLang="zh-CN" sz="1800" b="1" smtClean="0">
                <a:ea typeface="宋体" charset="-122"/>
              </a:rPr>
              <a:t>a</a:t>
            </a:r>
            <a:r>
              <a:rPr lang="zh-CN" altLang="en-US" sz="1800" b="1" smtClean="0">
                <a:ea typeface="宋体" charset="-122"/>
              </a:rPr>
              <a:t>即可</a:t>
            </a:r>
            <a:endParaRPr lang="en-US" altLang="zh-CN" sz="1800" b="1">
              <a:ea typeface="宋体" charset="-122"/>
            </a:endParaRPr>
          </a:p>
          <a:p>
            <a:pPr algn="just" eaLnBrk="0" hangingPunct="0"/>
            <a:r>
              <a:rPr lang="en-US" altLang="zh-CN" sz="2400" b="1">
                <a:ea typeface="宋体" charset="-122"/>
              </a:rPr>
              <a:t>    return (c);</a:t>
            </a:r>
          </a:p>
          <a:p>
            <a:pPr eaLnBrk="0" hangingPunct="0"/>
            <a:r>
              <a:rPr lang="en-US" altLang="zh-CN" sz="2400" b="1">
                <a:ea typeface="楷体_GB2312" pitchFamily="49" charset="-122"/>
              </a:rPr>
              <a:t>   }</a:t>
            </a:r>
            <a:r>
              <a:rPr lang="en-US" altLang="zh-CN" sz="2400" b="1">
                <a:ea typeface="宋体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003300" y="193675"/>
            <a:ext cx="7772400" cy="666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1.  comment: B[p..r] is an auxiliary array</a:t>
            </a:r>
          </a:p>
          <a:p>
            <a:r>
              <a:rPr lang="en-US" altLang="zh-CN" sz="2400"/>
              <a:t>2.  s</a:t>
            </a:r>
            <a:r>
              <a:rPr lang="en-US" altLang="zh-CN" sz="2400">
                <a:sym typeface="Symbol" pitchFamily="18" charset="2"/>
              </a:rPr>
              <a:t>p, tq+1, kp</a:t>
            </a:r>
          </a:p>
          <a:p>
            <a:r>
              <a:rPr lang="en-US" altLang="zh-CN" sz="2400">
                <a:sym typeface="Symbol" pitchFamily="18" charset="2"/>
              </a:rPr>
              <a:t>3.  while sq and tr</a:t>
            </a:r>
          </a:p>
          <a:p>
            <a:r>
              <a:rPr lang="en-US" altLang="zh-CN" sz="2400">
                <a:sym typeface="Symbol" pitchFamily="18" charset="2"/>
              </a:rPr>
              <a:t>4.    if A[s]A[t] then</a:t>
            </a:r>
          </a:p>
          <a:p>
            <a:r>
              <a:rPr lang="en-US" altLang="zh-CN" sz="2400">
                <a:sym typeface="Symbol" pitchFamily="18" charset="2"/>
              </a:rPr>
              <a:t>5.         B[k]A[s]</a:t>
            </a:r>
          </a:p>
          <a:p>
            <a:r>
              <a:rPr lang="en-US" altLang="zh-CN" sz="2400">
                <a:sym typeface="Symbol" pitchFamily="18" charset="2"/>
              </a:rPr>
              <a:t>6.         ss+1</a:t>
            </a:r>
          </a:p>
          <a:p>
            <a:r>
              <a:rPr lang="en-US" altLang="zh-CN" sz="2400">
                <a:sym typeface="Symbol" pitchFamily="18" charset="2"/>
              </a:rPr>
              <a:t>7.     else</a:t>
            </a:r>
          </a:p>
          <a:p>
            <a:r>
              <a:rPr lang="en-US" altLang="zh-CN" sz="2400">
                <a:sym typeface="Symbol" pitchFamily="18" charset="2"/>
              </a:rPr>
              <a:t>8.          B[k]A[t]</a:t>
            </a:r>
          </a:p>
          <a:p>
            <a:r>
              <a:rPr lang="en-US" altLang="zh-CN" sz="2400">
                <a:sym typeface="Symbol" pitchFamily="18" charset="2"/>
              </a:rPr>
              <a:t>9.          tt+1</a:t>
            </a:r>
          </a:p>
          <a:p>
            <a:r>
              <a:rPr lang="en-US" altLang="zh-CN" sz="2400">
                <a:sym typeface="Symbol" pitchFamily="18" charset="2"/>
              </a:rPr>
              <a:t>10.   end if</a:t>
            </a:r>
          </a:p>
          <a:p>
            <a:r>
              <a:rPr lang="en-US" altLang="zh-CN" sz="2400">
                <a:sym typeface="Symbol" pitchFamily="18" charset="2"/>
              </a:rPr>
              <a:t>11.   kk+1</a:t>
            </a:r>
          </a:p>
          <a:p>
            <a:r>
              <a:rPr lang="en-US" altLang="zh-CN" sz="2400">
                <a:sym typeface="Symbol" pitchFamily="18" charset="2"/>
              </a:rPr>
              <a:t>12. endwhile</a:t>
            </a:r>
          </a:p>
          <a:p>
            <a:r>
              <a:rPr lang="en-US" altLang="zh-CN" sz="2400">
                <a:sym typeface="Symbol" pitchFamily="18" charset="2"/>
              </a:rPr>
              <a:t>13. if s=q+1 then B[k..r]A[t..r]</a:t>
            </a:r>
          </a:p>
          <a:p>
            <a:r>
              <a:rPr lang="en-US" altLang="zh-CN" sz="2400">
                <a:sym typeface="Symbol" pitchFamily="18" charset="2"/>
              </a:rPr>
              <a:t>14. else B[k..r]A[s..q]</a:t>
            </a:r>
          </a:p>
          <a:p>
            <a:r>
              <a:rPr lang="en-US" altLang="zh-CN" sz="2400">
                <a:sym typeface="Symbol" pitchFamily="18" charset="2"/>
              </a:rPr>
              <a:t>15. endif</a:t>
            </a:r>
          </a:p>
          <a:p>
            <a:r>
              <a:rPr lang="en-US" altLang="zh-CN" sz="2400">
                <a:sym typeface="Symbol" pitchFamily="18" charset="2"/>
              </a:rPr>
              <a:t>16. A[p..r]B[p..r]</a:t>
            </a:r>
          </a:p>
          <a:p>
            <a:endParaRPr lang="en-US" altLang="zh-CN" sz="2400">
              <a:sym typeface="Symbol" pitchFamily="18" charset="2"/>
            </a:endParaRPr>
          </a:p>
          <a:p>
            <a:r>
              <a:rPr lang="zh-CN" altLang="en-US" sz="2400">
                <a:sym typeface="Symbol" pitchFamily="18" charset="2"/>
              </a:rPr>
              <a:t>数组段</a:t>
            </a:r>
            <a:r>
              <a:rPr lang="en-US" altLang="zh-CN" sz="2400">
                <a:sym typeface="Symbol" pitchFamily="18" charset="2"/>
              </a:rPr>
              <a:t>A[p..q]</a:t>
            </a:r>
            <a:r>
              <a:rPr lang="zh-CN" altLang="en-US" sz="2400">
                <a:sym typeface="Symbol" pitchFamily="18" charset="2"/>
              </a:rPr>
              <a:t>和</a:t>
            </a:r>
            <a:r>
              <a:rPr lang="en-US" altLang="zh-CN" sz="2400">
                <a:sym typeface="Symbol" pitchFamily="18" charset="2"/>
              </a:rPr>
              <a:t>A[q+1..r]</a:t>
            </a:r>
            <a:r>
              <a:rPr lang="zh-CN" altLang="en-US" sz="2400">
                <a:sym typeface="Symbol" pitchFamily="18" charset="2"/>
              </a:rPr>
              <a:t>都为升序，使</a:t>
            </a:r>
            <a:r>
              <a:rPr lang="en-US" altLang="zh-CN" sz="2400">
                <a:sym typeface="Symbol" pitchFamily="18" charset="2"/>
              </a:rPr>
              <a:t>A[p,r]</a:t>
            </a:r>
            <a:r>
              <a:rPr lang="zh-CN" altLang="en-US" sz="2400">
                <a:sym typeface="Symbol" pitchFamily="18" charset="2"/>
              </a:rPr>
              <a:t>为升序</a:t>
            </a:r>
            <a:endParaRPr lang="zh-CN" altLang="en-US" sz="2400" b="1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单链表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5175" y="1981200"/>
            <a:ext cx="3413125" cy="4114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链表的概念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链表的存储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链表的操作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链表的应用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循环链表</a:t>
            </a:r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 rot="-5400000" flipH="1" flipV="1">
            <a:off x="5551488" y="30813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 rot="-5400000" flipH="1" flipV="1">
            <a:off x="5553075" y="227171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6" name="AutoShape 6"/>
          <p:cNvSpPr>
            <a:spLocks noChangeArrowheads="1"/>
          </p:cNvSpPr>
          <p:nvPr/>
        </p:nvSpPr>
        <p:spPr bwMode="auto">
          <a:xfrm rot="-5400000" flipH="1" flipV="1">
            <a:off x="5538788" y="38322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7" name="AutoShape 7"/>
          <p:cNvSpPr>
            <a:spLocks noChangeArrowheads="1"/>
          </p:cNvSpPr>
          <p:nvPr/>
        </p:nvSpPr>
        <p:spPr bwMode="auto">
          <a:xfrm rot="-5400000" flipH="1" flipV="1">
            <a:off x="5524500" y="45974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AutoShape 8"/>
          <p:cNvSpPr>
            <a:spLocks noChangeArrowheads="1"/>
          </p:cNvSpPr>
          <p:nvPr/>
        </p:nvSpPr>
        <p:spPr bwMode="auto">
          <a:xfrm rot="-5400000" flipH="1" flipV="1">
            <a:off x="5553075" y="5340350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609600" y="1766888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例：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个人围成一圈，从第一个人开始报数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。凡报到</a:t>
            </a:r>
          </a:p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者退出圈子。找出最后留在圈子中的人的序号。</a:t>
            </a:r>
            <a:r>
              <a:rPr lang="zh-CN" altLang="en-US" sz="1100">
                <a:latin typeface="Times New Roman" pitchFamily="18" charset="0"/>
                <a:ea typeface="宋体" charset="-122"/>
              </a:rPr>
              <a:t> </a:t>
            </a:r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81000" y="283845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解。用循环链表</a:t>
            </a:r>
            <a:r>
              <a:rPr lang="zh-CN" altLang="en-US" sz="1100">
                <a:latin typeface="Times New Roman" pitchFamily="18" charset="0"/>
                <a:ea typeface="宋体" charset="-122"/>
              </a:rPr>
              <a:t> </a:t>
            </a:r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609600" y="3600450"/>
            <a:ext cx="7696200" cy="1066800"/>
            <a:chOff x="1686" y="3468"/>
            <a:chExt cx="8394" cy="624"/>
          </a:xfrm>
        </p:grpSpPr>
        <p:grpSp>
          <p:nvGrpSpPr>
            <p:cNvPr id="67591" name="Group 5"/>
            <p:cNvGrpSpPr>
              <a:grpSpLocks/>
            </p:cNvGrpSpPr>
            <p:nvPr/>
          </p:nvGrpSpPr>
          <p:grpSpPr bwMode="auto">
            <a:xfrm>
              <a:off x="3060" y="3468"/>
              <a:ext cx="1080" cy="312"/>
              <a:chOff x="3060" y="3468"/>
              <a:chExt cx="1080" cy="312"/>
            </a:xfrm>
          </p:grpSpPr>
          <p:sp>
            <p:nvSpPr>
              <p:cNvPr id="67615" name="Rectangle 6"/>
              <p:cNvSpPr>
                <a:spLocks noChangeArrowheads="1"/>
              </p:cNvSpPr>
              <p:nvPr/>
            </p:nvSpPr>
            <p:spPr bwMode="auto">
              <a:xfrm>
                <a:off x="3060" y="3468"/>
                <a:ext cx="54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lnSpc>
                    <a:spcPct val="72000"/>
                  </a:lnSpc>
                </a:pPr>
                <a:r>
                  <a:rPr kumimoji="0" lang="en-US" altLang="zh-CN" sz="2000" b="1">
                    <a:latin typeface="Times New Roman" pitchFamily="18" charset="0"/>
                    <a:ea typeface="宋体" charset="-122"/>
                  </a:rPr>
                  <a:t>0</a:t>
                </a:r>
              </a:p>
            </p:txBody>
          </p:sp>
          <p:sp>
            <p:nvSpPr>
              <p:cNvPr id="67616" name="Rectangle 7"/>
              <p:cNvSpPr>
                <a:spLocks noChangeArrowheads="1"/>
              </p:cNvSpPr>
              <p:nvPr/>
            </p:nvSpPr>
            <p:spPr bwMode="auto">
              <a:xfrm>
                <a:off x="3600" y="3468"/>
                <a:ext cx="54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592" name="Group 8"/>
            <p:cNvGrpSpPr>
              <a:grpSpLocks/>
            </p:cNvGrpSpPr>
            <p:nvPr/>
          </p:nvGrpSpPr>
          <p:grpSpPr bwMode="auto">
            <a:xfrm>
              <a:off x="4500" y="3468"/>
              <a:ext cx="1080" cy="312"/>
              <a:chOff x="3060" y="3468"/>
              <a:chExt cx="1080" cy="312"/>
            </a:xfrm>
          </p:grpSpPr>
          <p:sp>
            <p:nvSpPr>
              <p:cNvPr id="67613" name="Rectangle 9"/>
              <p:cNvSpPr>
                <a:spLocks noChangeArrowheads="1"/>
              </p:cNvSpPr>
              <p:nvPr/>
            </p:nvSpPr>
            <p:spPr bwMode="auto">
              <a:xfrm>
                <a:off x="3060" y="3468"/>
                <a:ext cx="54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lnSpc>
                    <a:spcPct val="72000"/>
                  </a:lnSpc>
                </a:pPr>
                <a:r>
                  <a:rPr kumimoji="0" lang="en-US" altLang="zh-CN" sz="2000" b="1">
                    <a:latin typeface="Times New Roman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67614" name="Rectangle 10"/>
              <p:cNvSpPr>
                <a:spLocks noChangeArrowheads="1"/>
              </p:cNvSpPr>
              <p:nvPr/>
            </p:nvSpPr>
            <p:spPr bwMode="auto">
              <a:xfrm>
                <a:off x="3600" y="3468"/>
                <a:ext cx="54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593" name="Group 11"/>
            <p:cNvGrpSpPr>
              <a:grpSpLocks/>
            </p:cNvGrpSpPr>
            <p:nvPr/>
          </p:nvGrpSpPr>
          <p:grpSpPr bwMode="auto">
            <a:xfrm>
              <a:off x="5940" y="3468"/>
              <a:ext cx="1080" cy="312"/>
              <a:chOff x="3060" y="3468"/>
              <a:chExt cx="1080" cy="312"/>
            </a:xfrm>
          </p:grpSpPr>
          <p:sp>
            <p:nvSpPr>
              <p:cNvPr id="67611" name="Rectangle 12"/>
              <p:cNvSpPr>
                <a:spLocks noChangeArrowheads="1"/>
              </p:cNvSpPr>
              <p:nvPr/>
            </p:nvSpPr>
            <p:spPr bwMode="auto">
              <a:xfrm>
                <a:off x="3060" y="3468"/>
                <a:ext cx="54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lnSpc>
                    <a:spcPct val="72000"/>
                  </a:lnSpc>
                </a:pPr>
                <a:r>
                  <a:rPr kumimoji="0" lang="en-US" altLang="zh-CN" sz="2000" b="1">
                    <a:latin typeface="Times New Roman" pitchFamily="18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67612" name="Rectangle 13"/>
              <p:cNvSpPr>
                <a:spLocks noChangeArrowheads="1"/>
              </p:cNvSpPr>
              <p:nvPr/>
            </p:nvSpPr>
            <p:spPr bwMode="auto">
              <a:xfrm>
                <a:off x="3600" y="3468"/>
                <a:ext cx="54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594" name="Group 14"/>
            <p:cNvGrpSpPr>
              <a:grpSpLocks/>
            </p:cNvGrpSpPr>
            <p:nvPr/>
          </p:nvGrpSpPr>
          <p:grpSpPr bwMode="auto">
            <a:xfrm>
              <a:off x="8820" y="3468"/>
              <a:ext cx="1080" cy="312"/>
              <a:chOff x="3060" y="3468"/>
              <a:chExt cx="1080" cy="312"/>
            </a:xfrm>
          </p:grpSpPr>
          <p:sp>
            <p:nvSpPr>
              <p:cNvPr id="67609" name="Rectangle 15"/>
              <p:cNvSpPr>
                <a:spLocks noChangeArrowheads="1"/>
              </p:cNvSpPr>
              <p:nvPr/>
            </p:nvSpPr>
            <p:spPr bwMode="auto">
              <a:xfrm>
                <a:off x="3060" y="3468"/>
                <a:ext cx="54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lnSpc>
                    <a:spcPct val="72000"/>
                  </a:lnSpc>
                </a:pPr>
                <a:r>
                  <a:rPr kumimoji="0" lang="en-US" altLang="zh-CN" sz="2000" b="1">
                    <a:latin typeface="Times New Roman" pitchFamily="18" charset="0"/>
                    <a:ea typeface="宋体" charset="-122"/>
                  </a:rPr>
                  <a:t>4</a:t>
                </a:r>
              </a:p>
            </p:txBody>
          </p:sp>
          <p:sp>
            <p:nvSpPr>
              <p:cNvPr id="67610" name="Rectangle 16"/>
              <p:cNvSpPr>
                <a:spLocks noChangeArrowheads="1"/>
              </p:cNvSpPr>
              <p:nvPr/>
            </p:nvSpPr>
            <p:spPr bwMode="auto">
              <a:xfrm>
                <a:off x="3600" y="3468"/>
                <a:ext cx="54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595" name="Group 17"/>
            <p:cNvGrpSpPr>
              <a:grpSpLocks/>
            </p:cNvGrpSpPr>
            <p:nvPr/>
          </p:nvGrpSpPr>
          <p:grpSpPr bwMode="auto">
            <a:xfrm>
              <a:off x="7380" y="3468"/>
              <a:ext cx="1080" cy="312"/>
              <a:chOff x="3060" y="3468"/>
              <a:chExt cx="1080" cy="312"/>
            </a:xfrm>
          </p:grpSpPr>
          <p:sp>
            <p:nvSpPr>
              <p:cNvPr id="67607" name="Rectangle 18"/>
              <p:cNvSpPr>
                <a:spLocks noChangeArrowheads="1"/>
              </p:cNvSpPr>
              <p:nvPr/>
            </p:nvSpPr>
            <p:spPr bwMode="auto">
              <a:xfrm>
                <a:off x="3060" y="3468"/>
                <a:ext cx="54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lnSpc>
                    <a:spcPct val="72000"/>
                  </a:lnSpc>
                </a:pPr>
                <a:r>
                  <a:rPr kumimoji="0" lang="en-US" altLang="zh-CN" sz="2000" b="1">
                    <a:latin typeface="Times New Roman" pitchFamily="18" charset="0"/>
                    <a:ea typeface="宋体" charset="-122"/>
                  </a:rPr>
                  <a:t>3</a:t>
                </a:r>
              </a:p>
            </p:txBody>
          </p:sp>
          <p:sp>
            <p:nvSpPr>
              <p:cNvPr id="67608" name="Rectangle 19"/>
              <p:cNvSpPr>
                <a:spLocks noChangeArrowheads="1"/>
              </p:cNvSpPr>
              <p:nvPr/>
            </p:nvSpPr>
            <p:spPr bwMode="auto">
              <a:xfrm>
                <a:off x="3600" y="3468"/>
                <a:ext cx="54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596" name="Line 20"/>
            <p:cNvSpPr>
              <a:spLocks noChangeShapeType="1"/>
            </p:cNvSpPr>
            <p:nvPr/>
          </p:nvSpPr>
          <p:spPr bwMode="auto">
            <a:xfrm>
              <a:off x="3960" y="3624"/>
              <a:ext cx="5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7" name="Line 21"/>
            <p:cNvSpPr>
              <a:spLocks noChangeShapeType="1"/>
            </p:cNvSpPr>
            <p:nvPr/>
          </p:nvSpPr>
          <p:spPr bwMode="auto">
            <a:xfrm>
              <a:off x="5400" y="3624"/>
              <a:ext cx="5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8" name="Line 22"/>
            <p:cNvSpPr>
              <a:spLocks noChangeShapeType="1"/>
            </p:cNvSpPr>
            <p:nvPr/>
          </p:nvSpPr>
          <p:spPr bwMode="auto">
            <a:xfrm>
              <a:off x="6840" y="3624"/>
              <a:ext cx="5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9" name="Line 23"/>
            <p:cNvSpPr>
              <a:spLocks noChangeShapeType="1"/>
            </p:cNvSpPr>
            <p:nvPr/>
          </p:nvSpPr>
          <p:spPr bwMode="auto">
            <a:xfrm>
              <a:off x="8280" y="3624"/>
              <a:ext cx="5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0" name="Line 24"/>
            <p:cNvSpPr>
              <a:spLocks noChangeShapeType="1"/>
            </p:cNvSpPr>
            <p:nvPr/>
          </p:nvSpPr>
          <p:spPr bwMode="auto">
            <a:xfrm>
              <a:off x="2406" y="3549"/>
              <a:ext cx="6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1" name="Rectangle 25"/>
            <p:cNvSpPr>
              <a:spLocks noChangeArrowheads="1"/>
            </p:cNvSpPr>
            <p:nvPr/>
          </p:nvSpPr>
          <p:spPr bwMode="auto">
            <a:xfrm>
              <a:off x="1686" y="3468"/>
              <a:ext cx="72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5440" rIns="55440"/>
            <a:lstStyle/>
            <a:p>
              <a:pPr algn="ctr" eaLnBrk="0" hangingPunct="0">
                <a:lnSpc>
                  <a:spcPct val="72000"/>
                </a:lnSpc>
              </a:pPr>
              <a:r>
                <a:rPr kumimoji="0" lang="en-US" altLang="zh-CN" sz="2000" b="1">
                  <a:latin typeface="Times New Roman" pitchFamily="18" charset="0"/>
                  <a:ea typeface="宋体" charset="-122"/>
                </a:rPr>
                <a:t>head</a:t>
              </a:r>
            </a:p>
          </p:txBody>
        </p:sp>
        <p:sp>
          <p:nvSpPr>
            <p:cNvPr id="67602" name="Line 26"/>
            <p:cNvSpPr>
              <a:spLocks noChangeShapeType="1"/>
            </p:cNvSpPr>
            <p:nvPr/>
          </p:nvSpPr>
          <p:spPr bwMode="auto">
            <a:xfrm flipH="1">
              <a:off x="2700" y="4092"/>
              <a:ext cx="73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3" name="Line 27"/>
            <p:cNvSpPr>
              <a:spLocks noChangeShapeType="1"/>
            </p:cNvSpPr>
            <p:nvPr/>
          </p:nvSpPr>
          <p:spPr bwMode="auto">
            <a:xfrm>
              <a:off x="9720" y="3624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4" name="Line 28"/>
            <p:cNvSpPr>
              <a:spLocks noChangeShapeType="1"/>
            </p:cNvSpPr>
            <p:nvPr/>
          </p:nvSpPr>
          <p:spPr bwMode="auto">
            <a:xfrm>
              <a:off x="10080" y="3624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5" name="Line 29"/>
            <p:cNvSpPr>
              <a:spLocks noChangeShapeType="1"/>
            </p:cNvSpPr>
            <p:nvPr/>
          </p:nvSpPr>
          <p:spPr bwMode="auto">
            <a:xfrm>
              <a:off x="2700" y="3708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6" name="Line 30"/>
            <p:cNvSpPr>
              <a:spLocks noChangeShapeType="1"/>
            </p:cNvSpPr>
            <p:nvPr/>
          </p:nvSpPr>
          <p:spPr bwMode="auto">
            <a:xfrm>
              <a:off x="2700" y="37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589" name="Rectangle 31"/>
          <p:cNvSpPr>
            <a:spLocks noChangeArrowheads="1"/>
          </p:cNvSpPr>
          <p:nvPr/>
        </p:nvSpPr>
        <p:spPr bwMode="auto">
          <a:xfrm>
            <a:off x="685800" y="5048250"/>
            <a:ext cx="7620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n = 5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时，其删除的节点的顺序为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，最后剩下的节点为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。</a:t>
            </a:r>
            <a:r>
              <a:rPr lang="zh-CN" altLang="en-US" sz="2400" b="1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67590" name="Text Box 32"/>
          <p:cNvSpPr txBox="1">
            <a:spLocks noChangeArrowheads="1"/>
          </p:cNvSpPr>
          <p:nvPr/>
        </p:nvSpPr>
        <p:spPr bwMode="auto">
          <a:xfrm>
            <a:off x="1539875" y="641350"/>
            <a:ext cx="6435725" cy="70167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/>
              <a:t>循环链表的应用</a:t>
            </a:r>
            <a:r>
              <a:rPr lang="en-US" altLang="zh-CN" sz="4000" b="1"/>
              <a:t>—</a:t>
            </a:r>
            <a:r>
              <a:rPr lang="zh-CN" altLang="en-US" sz="4000" b="1"/>
              <a:t>约瑟夫环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023938" y="193675"/>
            <a:ext cx="7894637" cy="666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/>
              <a:t>struct  node</a:t>
            </a:r>
          </a:p>
          <a:p>
            <a:r>
              <a:rPr lang="en-US" altLang="zh-CN" sz="2400" b="1"/>
              <a:t>    { int data;     </a:t>
            </a:r>
          </a:p>
          <a:p>
            <a:r>
              <a:rPr lang="en-US" altLang="zh-CN" sz="2400" b="1"/>
              <a:t>      node  *next; };</a:t>
            </a:r>
          </a:p>
          <a:p>
            <a:endParaRPr lang="en-US" altLang="zh-CN" sz="2400" b="1"/>
          </a:p>
          <a:p>
            <a:r>
              <a:rPr lang="en-US" altLang="zh-CN" sz="2400" b="1"/>
              <a:t>int main()</a:t>
            </a:r>
          </a:p>
          <a:p>
            <a:r>
              <a:rPr lang="en-US" altLang="zh-CN" sz="2400" b="1"/>
              <a:t>{ node *head, *p, *q;  // head</a:t>
            </a:r>
            <a:r>
              <a:rPr lang="zh-CN" altLang="en-US" sz="2400" b="1"/>
              <a:t>为链表头</a:t>
            </a:r>
          </a:p>
          <a:p>
            <a:r>
              <a:rPr lang="zh-CN" altLang="en-US" sz="2400" b="1"/>
              <a:t>  </a:t>
            </a:r>
            <a:r>
              <a:rPr lang="en-US" altLang="zh-CN" sz="2400" b="1"/>
              <a:t>int n, i; </a:t>
            </a:r>
          </a:p>
          <a:p>
            <a:endParaRPr lang="en-US" altLang="zh-CN" sz="2400" b="1"/>
          </a:p>
          <a:p>
            <a:r>
              <a:rPr lang="en-US" altLang="zh-CN" sz="2400" b="1"/>
              <a:t>  //</a:t>
            </a:r>
            <a:r>
              <a:rPr lang="zh-CN" altLang="en-US" sz="2400" b="1"/>
              <a:t>输入</a:t>
            </a:r>
            <a:r>
              <a:rPr lang="en-US" altLang="zh-CN" sz="2400" b="1"/>
              <a:t>n</a:t>
            </a:r>
          </a:p>
          <a:p>
            <a:r>
              <a:rPr lang="en-US" altLang="zh-CN" sz="2400" b="1"/>
              <a:t>   cout &lt;&lt; "\ninput n:";     cin &gt;&gt; n;</a:t>
            </a:r>
          </a:p>
          <a:p>
            <a:endParaRPr lang="en-US" altLang="zh-CN" sz="2400" b="1"/>
          </a:p>
          <a:p>
            <a:r>
              <a:rPr lang="en-US" altLang="zh-CN" sz="2400" b="1"/>
              <a:t>   //</a:t>
            </a:r>
            <a:r>
              <a:rPr lang="zh-CN" altLang="en-US" sz="2400" b="1"/>
              <a:t>建立链表</a:t>
            </a:r>
          </a:p>
          <a:p>
            <a:r>
              <a:rPr lang="zh-CN" altLang="en-US" sz="2400" b="1"/>
              <a:t>  </a:t>
            </a:r>
            <a:r>
              <a:rPr lang="en-US" altLang="zh-CN" sz="2400" b="1"/>
              <a:t>head = p = new node;   p-&gt;data = 0;       //p</a:t>
            </a:r>
            <a:r>
              <a:rPr lang="zh-CN" altLang="en-US" sz="2400" b="1"/>
              <a:t>指向表尾</a:t>
            </a:r>
          </a:p>
          <a:p>
            <a:r>
              <a:rPr lang="zh-CN" altLang="en-US" sz="2400" b="1"/>
              <a:t>  </a:t>
            </a:r>
            <a:r>
              <a:rPr lang="en-US" altLang="zh-CN" sz="2400" b="1"/>
              <a:t>for (i=1; i&lt;n; ++i) </a:t>
            </a:r>
          </a:p>
          <a:p>
            <a:r>
              <a:rPr lang="en-US" altLang="zh-CN" sz="2400" b="1"/>
              <a:t>    { q = new node;                 //q</a:t>
            </a:r>
            <a:r>
              <a:rPr lang="zh-CN" altLang="en-US" sz="2400" b="1"/>
              <a:t>为当前正在创建的节点</a:t>
            </a:r>
          </a:p>
          <a:p>
            <a:r>
              <a:rPr lang="zh-CN" altLang="en-US" sz="2400" b="1"/>
              <a:t>      </a:t>
            </a:r>
            <a:r>
              <a:rPr lang="en-US" altLang="zh-CN" sz="2400" b="1"/>
              <a:t>q-&gt;data = i;  p-&gt;next = q;  p = q;      //</a:t>
            </a:r>
            <a:r>
              <a:rPr lang="zh-CN" altLang="en-US" sz="2400" b="1"/>
              <a:t>将</a:t>
            </a:r>
            <a:r>
              <a:rPr lang="en-US" altLang="zh-CN" sz="2400" b="1"/>
              <a:t>q</a:t>
            </a:r>
            <a:r>
              <a:rPr lang="zh-CN" altLang="en-US" sz="2400" b="1"/>
              <a:t>链入表尾</a:t>
            </a:r>
          </a:p>
          <a:p>
            <a:r>
              <a:rPr lang="zh-CN" altLang="en-US" sz="2400" b="1"/>
              <a:t>   </a:t>
            </a:r>
            <a:r>
              <a:rPr lang="en-US" altLang="zh-CN" sz="2400" b="1"/>
              <a:t>}</a:t>
            </a:r>
          </a:p>
          <a:p>
            <a:r>
              <a:rPr lang="en-US" altLang="zh-CN" sz="2400" b="1"/>
              <a:t>  p-&gt;next = head;                                          // </a:t>
            </a:r>
            <a:r>
              <a:rPr lang="zh-CN" altLang="en-US" sz="2400" b="1"/>
              <a:t>头尾相连</a:t>
            </a:r>
            <a:r>
              <a:rPr lang="zh-CN" alt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873125" y="477838"/>
            <a:ext cx="7478713" cy="62992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400" b="1"/>
              <a:t>// </a:t>
            </a:r>
            <a:r>
              <a:rPr lang="zh-CN" altLang="en-US" sz="2400" b="1"/>
              <a:t>删除过程 </a:t>
            </a:r>
          </a:p>
          <a:p>
            <a:r>
              <a:rPr lang="zh-CN" altLang="en-US" sz="2400" b="1"/>
              <a:t>  </a:t>
            </a:r>
            <a:r>
              <a:rPr lang="en-US" altLang="zh-CN" sz="2400" b="1"/>
              <a:t>q=head;</a:t>
            </a:r>
          </a:p>
          <a:p>
            <a:r>
              <a:rPr lang="en-US" altLang="zh-CN" sz="2400" b="1"/>
              <a:t>  while (q-&gt;next != q) //</a:t>
            </a:r>
            <a:r>
              <a:rPr lang="zh-CN" altLang="en-US" sz="2400" b="1"/>
              <a:t>只要表非空</a:t>
            </a:r>
          </a:p>
          <a:p>
            <a:r>
              <a:rPr lang="zh-CN" altLang="en-US" sz="2400" b="1"/>
              <a:t>     </a:t>
            </a:r>
            <a:r>
              <a:rPr lang="en-US" altLang="zh-CN" sz="2400" b="1"/>
              <a:t>{ for (i = 0; i&lt;2; ++i) //</a:t>
            </a:r>
            <a:r>
              <a:rPr lang="zh-CN" altLang="en-US" sz="2400" b="1"/>
              <a:t>报数， </a:t>
            </a:r>
          </a:p>
          <a:p>
            <a:r>
              <a:rPr lang="zh-CN" altLang="en-US" sz="2400" b="1"/>
              <a:t>          </a:t>
            </a:r>
            <a:r>
              <a:rPr lang="en-US" altLang="zh-CN" sz="2400" b="1"/>
              <a:t>{ p = q;  q = p-&gt;next;}</a:t>
            </a:r>
          </a:p>
          <a:p>
            <a:endParaRPr lang="en-US" altLang="zh-CN" sz="2400" b="1"/>
          </a:p>
          <a:p>
            <a:r>
              <a:rPr lang="en-US" altLang="zh-CN" sz="2400" b="1"/>
              <a:t>       p-&gt;next = q-&gt;next;  //</a:t>
            </a:r>
            <a:r>
              <a:rPr lang="zh-CN" altLang="en-US" sz="2400" b="1"/>
              <a:t>绕过节点</a:t>
            </a:r>
            <a:r>
              <a:rPr lang="en-US" altLang="zh-CN" sz="2400" b="1"/>
              <a:t>q</a:t>
            </a:r>
          </a:p>
          <a:p>
            <a:r>
              <a:rPr lang="en-US" altLang="zh-CN" sz="2400" b="1"/>
              <a:t>       cout &lt;&lt; q-&gt;data &lt;&lt; '\t';    //</a:t>
            </a:r>
            <a:r>
              <a:rPr lang="zh-CN" altLang="en-US" sz="2400" b="1"/>
              <a:t>显示被删者的编号</a:t>
            </a:r>
          </a:p>
          <a:p>
            <a:r>
              <a:rPr lang="zh-CN" altLang="en-US" sz="2400" b="1"/>
              <a:t>       </a:t>
            </a:r>
            <a:r>
              <a:rPr lang="en-US" altLang="zh-CN" sz="2400" b="1"/>
              <a:t>delete q;	//</a:t>
            </a:r>
            <a:r>
              <a:rPr lang="zh-CN" altLang="en-US" sz="2400" b="1"/>
              <a:t>回收被删者的空间</a:t>
            </a:r>
          </a:p>
          <a:p>
            <a:r>
              <a:rPr lang="zh-CN" altLang="en-US" sz="2400" b="1"/>
              <a:t>       </a:t>
            </a:r>
            <a:r>
              <a:rPr lang="en-US" altLang="zh-CN" sz="2400" b="1"/>
              <a:t>q=p-&gt;next; //</a:t>
            </a:r>
            <a:r>
              <a:rPr lang="zh-CN" altLang="en-US" sz="2400" b="1"/>
              <a:t>让</a:t>
            </a:r>
            <a:r>
              <a:rPr lang="en-US" altLang="zh-CN" sz="2400" b="1"/>
              <a:t>q</a:t>
            </a:r>
            <a:r>
              <a:rPr lang="zh-CN" altLang="en-US" sz="2400" b="1"/>
              <a:t>指向报</a:t>
            </a:r>
            <a:r>
              <a:rPr lang="en-US" altLang="zh-CN" sz="2400" b="1"/>
              <a:t>1</a:t>
            </a:r>
            <a:r>
              <a:rPr lang="zh-CN" altLang="en-US" sz="2400" b="1"/>
              <a:t>的节点</a:t>
            </a:r>
          </a:p>
          <a:p>
            <a:r>
              <a:rPr lang="zh-CN" altLang="en-US" sz="2400" b="1"/>
              <a:t>     </a:t>
            </a:r>
            <a:r>
              <a:rPr lang="en-US" altLang="zh-CN" sz="2400" b="1"/>
              <a:t>}</a:t>
            </a:r>
          </a:p>
          <a:p>
            <a:endParaRPr lang="en-US" altLang="zh-CN" sz="2400" b="1"/>
          </a:p>
          <a:p>
            <a:r>
              <a:rPr lang="en-US" altLang="zh-CN" sz="2400" b="1"/>
              <a:t>// </a:t>
            </a:r>
            <a:r>
              <a:rPr lang="zh-CN" altLang="en-US" sz="2400" b="1"/>
              <a:t>打印结果 </a:t>
            </a:r>
          </a:p>
          <a:p>
            <a:r>
              <a:rPr lang="zh-CN" altLang="en-US" sz="2400" b="1"/>
              <a:t>  </a:t>
            </a:r>
            <a:r>
              <a:rPr lang="en-US" altLang="zh-CN" sz="2400" b="1"/>
              <a:t>cout &lt;&lt; "\n</a:t>
            </a:r>
            <a:r>
              <a:rPr lang="zh-CN" altLang="en-US" sz="2400" b="1"/>
              <a:t>最后剩下： </a:t>
            </a:r>
            <a:r>
              <a:rPr lang="en-US" altLang="zh-CN" sz="2400" b="1"/>
              <a:t>" &lt;&lt;  q-&gt;data &lt;&lt; endl;</a:t>
            </a:r>
          </a:p>
          <a:p>
            <a:endParaRPr lang="en-US" altLang="zh-CN" sz="2400" b="1"/>
          </a:p>
          <a:p>
            <a:r>
              <a:rPr lang="en-US" altLang="zh-CN" sz="2400" b="1"/>
              <a:t>return 0;</a:t>
            </a:r>
          </a:p>
          <a:p>
            <a:r>
              <a:rPr lang="en-US" altLang="zh-CN" sz="2400" b="1"/>
              <a:t>}</a:t>
            </a:r>
            <a:r>
              <a:rPr lang="en-US" altLang="zh-CN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链表总结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实现较复杂</a:t>
            </a:r>
          </a:p>
          <a:p>
            <a:pPr eaLnBrk="1" hangingPunct="1"/>
            <a:r>
              <a:rPr lang="zh-CN" altLang="en-US" smtClean="0"/>
              <a:t>插入、删除效率高，但查找第</a:t>
            </a:r>
            <a:r>
              <a:rPr lang="en-US" altLang="zh-CN" smtClean="0"/>
              <a:t>i</a:t>
            </a:r>
            <a:r>
              <a:rPr lang="zh-CN" altLang="en-US" smtClean="0"/>
              <a:t>个元素效率低</a:t>
            </a:r>
          </a:p>
          <a:p>
            <a:pPr eaLnBrk="1" hangingPunct="1"/>
            <a:r>
              <a:rPr lang="zh-CN" altLang="en-US" smtClean="0"/>
              <a:t>无表满的问题</a:t>
            </a:r>
          </a:p>
          <a:p>
            <a:pPr eaLnBrk="1" hangingPunct="1"/>
            <a:r>
              <a:rPr lang="zh-CN" altLang="en-US" smtClean="0"/>
              <a:t>适合于动态表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21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总结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39900"/>
            <a:ext cx="7772400" cy="4368800"/>
          </a:xfrm>
        </p:spPr>
        <p:txBody>
          <a:bodyPr/>
          <a:lstStyle/>
          <a:p>
            <a:pPr eaLnBrk="1" hangingPunct="1"/>
            <a:r>
              <a:rPr lang="zh-CN" altLang="en-US" smtClean="0"/>
              <a:t>本章介绍了结构体</a:t>
            </a:r>
          </a:p>
          <a:p>
            <a:pPr eaLnBrk="1" hangingPunct="1"/>
            <a:r>
              <a:rPr lang="zh-CN" altLang="en-US" smtClean="0"/>
              <a:t>作用：</a:t>
            </a:r>
          </a:p>
          <a:p>
            <a:pPr lvl="1" eaLnBrk="1" hangingPunct="1"/>
            <a:r>
              <a:rPr lang="zh-CN" altLang="en-US" smtClean="0"/>
              <a:t>处理更复杂的数据</a:t>
            </a:r>
          </a:p>
          <a:p>
            <a:pPr eaLnBrk="1" hangingPunct="1"/>
            <a:r>
              <a:rPr lang="zh-CN" altLang="en-US" smtClean="0"/>
              <a:t>使用：</a:t>
            </a:r>
          </a:p>
          <a:p>
            <a:pPr lvl="1" eaLnBrk="1" hangingPunct="1"/>
            <a:r>
              <a:rPr lang="zh-CN" altLang="en-US" smtClean="0"/>
              <a:t>定义类型</a:t>
            </a:r>
          </a:p>
          <a:p>
            <a:pPr lvl="1" eaLnBrk="1" hangingPunct="1"/>
            <a:r>
              <a:rPr lang="zh-CN" altLang="en-US" smtClean="0"/>
              <a:t>定义变量</a:t>
            </a:r>
          </a:p>
          <a:p>
            <a:pPr eaLnBrk="1" hangingPunct="1"/>
            <a:r>
              <a:rPr lang="zh-CN" altLang="en-US" smtClean="0"/>
              <a:t>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结构体的使用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981200"/>
            <a:ext cx="53213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定义一个新的结构体类型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定义新类型的变量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访问结构体变量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章   数据封装</a:t>
            </a:r>
            <a:r>
              <a:rPr lang="en-US" altLang="zh-CN" smtClean="0">
                <a:latin typeface="Times New Roman"/>
              </a:rPr>
              <a:t>—</a:t>
            </a:r>
            <a:r>
              <a:rPr lang="zh-CN" altLang="en-US" smtClean="0"/>
              <a:t>结构体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8275" y="1981200"/>
            <a:ext cx="4973638" cy="44751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结构体的概述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结构体类型的定义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结构体类型的变量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结构体数组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结构体作为函数的参数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链表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 rot="-5400000" flipH="1" flipV="1">
            <a:off x="6248400" y="21082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 rot="-5400000" flipH="1" flipV="1">
            <a:off x="6273800" y="490696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 rot="-5400000" flipH="1" flipV="1">
            <a:off x="6273800" y="43084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 rot="-5400000" flipH="1" flipV="1">
            <a:off x="6248400" y="285273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 rot="-5400000" flipH="1" flipV="1">
            <a:off x="6248400" y="359251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 rot="-5400000" flipH="1" flipV="1">
            <a:off x="6273800" y="561816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结构体类型的定义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65532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定义结构体类型中包括哪些分量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格式：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struct </a:t>
            </a:r>
            <a:r>
              <a:rPr lang="zh-CN" altLang="en-US" smtClean="0"/>
              <a:t>结构体类型名</a:t>
            </a:r>
            <a:r>
              <a:rPr lang="en-US" altLang="zh-CN" smtClean="0"/>
              <a:t>{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字段声明；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}</a:t>
            </a:r>
            <a:r>
              <a:rPr lang="zh-CN" altLang="en-US" smtClean="0"/>
              <a:t>；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599113" y="2519363"/>
            <a:ext cx="2871787" cy="3902075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zh-CN" altLang="en-US" sz="2400" b="1"/>
              <a:t>如：</a:t>
            </a: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400" b="1"/>
              <a:t>struct studentT {</a:t>
            </a: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pt-BR" altLang="zh-CN" sz="2400" b="1"/>
              <a:t>     char  no[10];</a:t>
            </a: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pt-BR" altLang="zh-CN" sz="2400" b="1"/>
              <a:t>     char  name[10];</a:t>
            </a: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400" b="1"/>
              <a:t>     int chinese;</a:t>
            </a: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400" b="1"/>
              <a:t>     int math;</a:t>
            </a: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400" b="1"/>
              <a:t>     int english;</a:t>
            </a: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400" b="1"/>
              <a:t>  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22291</TotalTime>
  <Words>2987</Words>
  <Application>Microsoft Office PowerPoint</Application>
  <PresentationFormat>全屏显示(4:3)</PresentationFormat>
  <Paragraphs>599</Paragraphs>
  <Slides>67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7" baseType="lpstr">
      <vt:lpstr>黑体</vt:lpstr>
      <vt:lpstr>楷体_GB2312</vt:lpstr>
      <vt:lpstr>宋体</vt:lpstr>
      <vt:lpstr>幼圆</vt:lpstr>
      <vt:lpstr>Arial</vt:lpstr>
      <vt:lpstr>Symbol</vt:lpstr>
      <vt:lpstr>Times New Roman</vt:lpstr>
      <vt:lpstr>Wingdings</vt:lpstr>
      <vt:lpstr>Soaring</vt:lpstr>
      <vt:lpstr>图片</vt:lpstr>
      <vt:lpstr>第8章   数据封装—结构体 </vt:lpstr>
      <vt:lpstr>结构体的概念</vt:lpstr>
      <vt:lpstr>可选方案</vt:lpstr>
      <vt:lpstr>为什么要使用记录</vt:lpstr>
      <vt:lpstr>我 们 希 望 的 结 构</vt:lpstr>
      <vt:lpstr>结构体类型作用</vt:lpstr>
      <vt:lpstr>结构体的使用</vt:lpstr>
      <vt:lpstr>第8章   数据封装—结构体 </vt:lpstr>
      <vt:lpstr>结构体类型的定义</vt:lpstr>
      <vt:lpstr>注意</vt:lpstr>
      <vt:lpstr>PowerPoint 演示文稿</vt:lpstr>
      <vt:lpstr>第8章   数据封装—结构体 </vt:lpstr>
      <vt:lpstr>结构体类型的变量</vt:lpstr>
      <vt:lpstr>结构体变量的定义</vt:lpstr>
      <vt:lpstr>结构体变量的初始化</vt:lpstr>
      <vt:lpstr>定义结构体类型的同时定义变量</vt:lpstr>
      <vt:lpstr>结构体类型的变量</vt:lpstr>
      <vt:lpstr>PowerPoint 演示文稿</vt:lpstr>
      <vt:lpstr>结构变量的赋值</vt:lpstr>
      <vt:lpstr>结构变量的输出</vt:lpstr>
      <vt:lpstr>结构体类型的变量</vt:lpstr>
      <vt:lpstr>指向结构体的指针</vt:lpstr>
      <vt:lpstr>通过指针操作记录</vt:lpstr>
      <vt:lpstr>结构体类型的变量</vt:lpstr>
      <vt:lpstr>动态分配结构体的空间</vt:lpstr>
      <vt:lpstr>第8章   数据封装—结构体 </vt:lpstr>
      <vt:lpstr>结构体数组</vt:lpstr>
      <vt:lpstr>结构体数组的引用</vt:lpstr>
      <vt:lpstr>PowerPoint 演示文稿</vt:lpstr>
      <vt:lpstr>PowerPoint 演示文稿</vt:lpstr>
      <vt:lpstr>指针与结构体数组</vt:lpstr>
      <vt:lpstr>第8章   数据封装—结构体 </vt:lpstr>
      <vt:lpstr>结构体作为参数传递</vt:lpstr>
      <vt:lpstr>结构体的传递</vt:lpstr>
      <vt:lpstr>指向结构体的指针作为参数</vt:lpstr>
      <vt:lpstr>指向结构体的指针作为参数</vt:lpstr>
      <vt:lpstr>结构体传递的实例</vt:lpstr>
      <vt:lpstr>设计一：值传递</vt:lpstr>
      <vt:lpstr>设计二：指针传递或引用传递</vt:lpstr>
      <vt:lpstr>设计三：C++的常规做法</vt:lpstr>
      <vt:lpstr>返回结构体类型的函数</vt:lpstr>
      <vt:lpstr>第8章   数据封装—结构体 </vt:lpstr>
      <vt:lpstr>单链表</vt:lpstr>
      <vt:lpstr>单链表</vt:lpstr>
      <vt:lpstr>PowerPoint 演示文稿</vt:lpstr>
      <vt:lpstr>单链表</vt:lpstr>
      <vt:lpstr>单链表的存储</vt:lpstr>
      <vt:lpstr>单链表</vt:lpstr>
      <vt:lpstr>单链表操作—插入</vt:lpstr>
      <vt:lpstr>PowerPoint 演示文稿</vt:lpstr>
      <vt:lpstr>单链表操作—删除</vt:lpstr>
      <vt:lpstr>单链表操作--建立</vt:lpstr>
      <vt:lpstr>单链表操作--建立（续）</vt:lpstr>
      <vt:lpstr>PowerPoint 演示文稿</vt:lpstr>
      <vt:lpstr>单链表操作—输出</vt:lpstr>
      <vt:lpstr>创建并访问一个带头结点的、存储整型数据的单链表，数据从键盘输入，0为输入结束标志。 </vt:lpstr>
      <vt:lpstr>PowerPoint 演示文稿</vt:lpstr>
      <vt:lpstr>单链表</vt:lpstr>
      <vt:lpstr>链表的应用</vt:lpstr>
      <vt:lpstr>PowerPoint 演示文稿</vt:lpstr>
      <vt:lpstr>PowerPoint 演示文稿</vt:lpstr>
      <vt:lpstr>单链表</vt:lpstr>
      <vt:lpstr>PowerPoint 演示文稿</vt:lpstr>
      <vt:lpstr>PowerPoint 演示文稿</vt:lpstr>
      <vt:lpstr>PowerPoint 演示文稿</vt:lpstr>
      <vt:lpstr>链表总结</vt:lpstr>
      <vt:lpstr>总结</vt:lpstr>
    </vt:vector>
  </TitlesOfParts>
  <Company>Shanghai JiaoTong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   数据封装—结构体</dc:title>
  <dc:creator>administrat</dc:creator>
  <cp:lastModifiedBy>Jian</cp:lastModifiedBy>
  <cp:revision>497</cp:revision>
  <dcterms:created xsi:type="dcterms:W3CDTF">2002-03-09T00:08:02Z</dcterms:created>
  <dcterms:modified xsi:type="dcterms:W3CDTF">2018-06-18T08:29:25Z</dcterms:modified>
</cp:coreProperties>
</file>