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7"/>
  </p:notesMasterIdLst>
  <p:handoutMasterIdLst>
    <p:handoutMasterId r:id="rId68"/>
  </p:handoutMasterIdLst>
  <p:sldIdLst>
    <p:sldId id="2810" r:id="rId2"/>
    <p:sldId id="2868" r:id="rId3"/>
    <p:sldId id="2811" r:id="rId4"/>
    <p:sldId id="2812" r:id="rId5"/>
    <p:sldId id="2813" r:id="rId6"/>
    <p:sldId id="2814" r:id="rId7"/>
    <p:sldId id="2815" r:id="rId8"/>
    <p:sldId id="2816" r:id="rId9"/>
    <p:sldId id="2817" r:id="rId10"/>
    <p:sldId id="2818" r:id="rId11"/>
    <p:sldId id="2819" r:id="rId12"/>
    <p:sldId id="2820" r:id="rId13"/>
    <p:sldId id="2821" r:id="rId14"/>
    <p:sldId id="2822" r:id="rId15"/>
    <p:sldId id="2823" r:id="rId16"/>
    <p:sldId id="2824" r:id="rId17"/>
    <p:sldId id="2825" r:id="rId18"/>
    <p:sldId id="2826" r:id="rId19"/>
    <p:sldId id="2827" r:id="rId20"/>
    <p:sldId id="2828" r:id="rId21"/>
    <p:sldId id="2829" r:id="rId22"/>
    <p:sldId id="2830" r:id="rId23"/>
    <p:sldId id="2867" r:id="rId24"/>
    <p:sldId id="2831" r:id="rId25"/>
    <p:sldId id="2873" r:id="rId26"/>
    <p:sldId id="2847" r:id="rId27"/>
    <p:sldId id="2876" r:id="rId28"/>
    <p:sldId id="2877" r:id="rId29"/>
    <p:sldId id="2874" r:id="rId30"/>
    <p:sldId id="2832" r:id="rId31"/>
    <p:sldId id="2833" r:id="rId32"/>
    <p:sldId id="2834" r:id="rId33"/>
    <p:sldId id="2835" r:id="rId34"/>
    <p:sldId id="2836" r:id="rId35"/>
    <p:sldId id="2837" r:id="rId36"/>
    <p:sldId id="2838" r:id="rId37"/>
    <p:sldId id="2839" r:id="rId38"/>
    <p:sldId id="2841" r:id="rId39"/>
    <p:sldId id="2840" r:id="rId40"/>
    <p:sldId id="2869" r:id="rId41"/>
    <p:sldId id="2842" r:id="rId42"/>
    <p:sldId id="2843" r:id="rId43"/>
    <p:sldId id="2844" r:id="rId44"/>
    <p:sldId id="2845" r:id="rId45"/>
    <p:sldId id="2849" r:id="rId46"/>
    <p:sldId id="2846" r:id="rId47"/>
    <p:sldId id="2848" r:id="rId48"/>
    <p:sldId id="2850" r:id="rId49"/>
    <p:sldId id="2851" r:id="rId50"/>
    <p:sldId id="2852" r:id="rId51"/>
    <p:sldId id="2853" r:id="rId52"/>
    <p:sldId id="2854" r:id="rId53"/>
    <p:sldId id="2858" r:id="rId54"/>
    <p:sldId id="2859" r:id="rId55"/>
    <p:sldId id="2860" r:id="rId56"/>
    <p:sldId id="2861" r:id="rId57"/>
    <p:sldId id="2862" r:id="rId58"/>
    <p:sldId id="2856" r:id="rId59"/>
    <p:sldId id="2863" r:id="rId60"/>
    <p:sldId id="2864" r:id="rId61"/>
    <p:sldId id="2865" r:id="rId62"/>
    <p:sldId id="2866" r:id="rId63"/>
    <p:sldId id="2872" r:id="rId64"/>
    <p:sldId id="2870" r:id="rId65"/>
    <p:sldId id="2871" r:id="rId66"/>
  </p:sldIdLst>
  <p:sldSz cx="9144000" cy="6858000" type="screen4x3"/>
  <p:notesSz cx="6858000" cy="9144000"/>
  <p:defaultTextStyle>
    <a:defPPr>
      <a:defRPr lang="zh-CN"/>
    </a:defPPr>
    <a:lvl1pPr algn="l" rtl="0" fontAlgn="base">
      <a:spcBef>
        <a:spcPct val="0"/>
      </a:spcBef>
      <a:spcAft>
        <a:spcPct val="0"/>
      </a:spcAft>
      <a:defRPr kumimoji="1" sz="2800" kern="1200">
        <a:solidFill>
          <a:schemeClr val="tx1"/>
        </a:solidFill>
        <a:latin typeface="Arial" charset="0"/>
        <a:ea typeface="黑体" pitchFamily="2" charset="-122"/>
        <a:cs typeface="+mn-cs"/>
      </a:defRPr>
    </a:lvl1pPr>
    <a:lvl2pPr marL="457200" algn="l" rtl="0" fontAlgn="base">
      <a:spcBef>
        <a:spcPct val="0"/>
      </a:spcBef>
      <a:spcAft>
        <a:spcPct val="0"/>
      </a:spcAft>
      <a:defRPr kumimoji="1" sz="2800" kern="1200">
        <a:solidFill>
          <a:schemeClr val="tx1"/>
        </a:solidFill>
        <a:latin typeface="Arial" charset="0"/>
        <a:ea typeface="黑体" pitchFamily="2" charset="-122"/>
        <a:cs typeface="+mn-cs"/>
      </a:defRPr>
    </a:lvl2pPr>
    <a:lvl3pPr marL="914400" algn="l" rtl="0" fontAlgn="base">
      <a:spcBef>
        <a:spcPct val="0"/>
      </a:spcBef>
      <a:spcAft>
        <a:spcPct val="0"/>
      </a:spcAft>
      <a:defRPr kumimoji="1" sz="2800" kern="1200">
        <a:solidFill>
          <a:schemeClr val="tx1"/>
        </a:solidFill>
        <a:latin typeface="Arial" charset="0"/>
        <a:ea typeface="黑体" pitchFamily="2" charset="-122"/>
        <a:cs typeface="+mn-cs"/>
      </a:defRPr>
    </a:lvl3pPr>
    <a:lvl4pPr marL="1371600" algn="l" rtl="0" fontAlgn="base">
      <a:spcBef>
        <a:spcPct val="0"/>
      </a:spcBef>
      <a:spcAft>
        <a:spcPct val="0"/>
      </a:spcAft>
      <a:defRPr kumimoji="1" sz="2800" kern="1200">
        <a:solidFill>
          <a:schemeClr val="tx1"/>
        </a:solidFill>
        <a:latin typeface="Arial" charset="0"/>
        <a:ea typeface="黑体" pitchFamily="2" charset="-122"/>
        <a:cs typeface="+mn-cs"/>
      </a:defRPr>
    </a:lvl4pPr>
    <a:lvl5pPr marL="1828800" algn="l" rtl="0" fontAlgn="base">
      <a:spcBef>
        <a:spcPct val="0"/>
      </a:spcBef>
      <a:spcAft>
        <a:spcPct val="0"/>
      </a:spcAft>
      <a:defRPr kumimoji="1" sz="2800" kern="1200">
        <a:solidFill>
          <a:schemeClr val="tx1"/>
        </a:solidFill>
        <a:latin typeface="Arial" charset="0"/>
        <a:ea typeface="黑体" pitchFamily="2" charset="-122"/>
        <a:cs typeface="+mn-cs"/>
      </a:defRPr>
    </a:lvl5pPr>
    <a:lvl6pPr marL="2286000" algn="l" defTabSz="914400" rtl="0" eaLnBrk="1" latinLnBrk="0" hangingPunct="1">
      <a:defRPr kumimoji="1" sz="2800" kern="1200">
        <a:solidFill>
          <a:schemeClr val="tx1"/>
        </a:solidFill>
        <a:latin typeface="Arial" charset="0"/>
        <a:ea typeface="黑体" pitchFamily="2" charset="-122"/>
        <a:cs typeface="+mn-cs"/>
      </a:defRPr>
    </a:lvl6pPr>
    <a:lvl7pPr marL="2743200" algn="l" defTabSz="914400" rtl="0" eaLnBrk="1" latinLnBrk="0" hangingPunct="1">
      <a:defRPr kumimoji="1" sz="2800" kern="1200">
        <a:solidFill>
          <a:schemeClr val="tx1"/>
        </a:solidFill>
        <a:latin typeface="Arial" charset="0"/>
        <a:ea typeface="黑体" pitchFamily="2" charset="-122"/>
        <a:cs typeface="+mn-cs"/>
      </a:defRPr>
    </a:lvl7pPr>
    <a:lvl8pPr marL="3200400" algn="l" defTabSz="914400" rtl="0" eaLnBrk="1" latinLnBrk="0" hangingPunct="1">
      <a:defRPr kumimoji="1" sz="2800" kern="1200">
        <a:solidFill>
          <a:schemeClr val="tx1"/>
        </a:solidFill>
        <a:latin typeface="Arial" charset="0"/>
        <a:ea typeface="黑体" pitchFamily="2" charset="-122"/>
        <a:cs typeface="+mn-cs"/>
      </a:defRPr>
    </a:lvl8pPr>
    <a:lvl9pPr marL="3657600" algn="l" defTabSz="914400" rtl="0" eaLnBrk="1" latinLnBrk="0" hangingPunct="1">
      <a:defRPr kumimoji="1" sz="2800" kern="1200">
        <a:solidFill>
          <a:schemeClr val="tx1"/>
        </a:solidFill>
        <a:latin typeface="Arial"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CCFF"/>
    <a:srgbClr val="B2B2B2"/>
    <a:srgbClr val="DDDDDD"/>
    <a:srgbClr val="CC66FF"/>
    <a:srgbClr val="D60093"/>
    <a:srgbClr val="0066FF"/>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28" autoAdjust="0"/>
    <p:restoredTop sz="84416" autoAdjust="0"/>
  </p:normalViewPr>
  <p:slideViewPr>
    <p:cSldViewPr snapToGrid="0" snapToObjects="1">
      <p:cViewPr varScale="1">
        <p:scale>
          <a:sx n="59" d="100"/>
          <a:sy n="59" d="100"/>
        </p:scale>
        <p:origin x="-160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47" d="100"/>
          <a:sy n="47" d="100"/>
        </p:scale>
        <p:origin x="-1373" y="-6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r>
              <a:rPr lang="en-US" altLang="zh-CN"/>
              <a:t>计算机网络讲义</a:t>
            </a: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A9C4052D-1408-4258-AFFC-F63634F5B1E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atin typeface="Arial" pitchFamily="34" charset="0"/>
              </a:defRPr>
            </a:lvl1pPr>
          </a:lstStyle>
          <a:p>
            <a:pPr>
              <a:defRPr/>
            </a:pPr>
            <a:r>
              <a:rPr lang="en-US" altLang="zh-CN"/>
              <a:t>计算机网络讲义</a:t>
            </a:r>
          </a:p>
        </p:txBody>
      </p:sp>
      <p:sp>
        <p:nvSpPr>
          <p:cNvPr id="440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Arial" pitchFamily="34" charset="0"/>
              </a:defRPr>
            </a:lvl1pPr>
          </a:lstStyle>
          <a:p>
            <a:pPr>
              <a:defRPr/>
            </a:pPr>
            <a:endParaRPr lang="en-US" altLang="zh-CN"/>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40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40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latin typeface="Arial" pitchFamily="34" charset="0"/>
              </a:defRPr>
            </a:lvl1pPr>
          </a:lstStyle>
          <a:p>
            <a:pPr>
              <a:defRPr/>
            </a:pPr>
            <a:endParaRPr lang="en-US" altLang="zh-CN"/>
          </a:p>
        </p:txBody>
      </p:sp>
      <p:sp>
        <p:nvSpPr>
          <p:cNvPr id="440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atin typeface="Arial" pitchFamily="34" charset="0"/>
              </a:defRPr>
            </a:lvl1pPr>
          </a:lstStyle>
          <a:p>
            <a:pPr>
              <a:defRPr/>
            </a:pPr>
            <a:fld id="{D33A16E8-8811-4B3E-B22F-BD6A869DFD5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33A16E8-8811-4B3E-B22F-BD6A869DFD59}" type="slidenum">
              <a:rPr lang="en-US" altLang="zh-CN" smtClean="0"/>
              <a:pPr>
                <a:defRPr/>
              </a:pPr>
              <a:t>24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33A16E8-8811-4B3E-B22F-BD6A869DFD59}" type="slidenum">
              <a:rPr lang="en-US" altLang="zh-CN" smtClean="0"/>
              <a:pPr>
                <a:defRPr/>
              </a:pPr>
              <a:t>25</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D33A16E8-8811-4B3E-B22F-BD6A869DFD59}" type="slidenum">
              <a:rPr lang="en-US" altLang="zh-CN" smtClean="0"/>
              <a:pPr>
                <a:defRPr/>
              </a:pPr>
              <a:t>29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latin typeface="Arial" pitchFamily="34" charset="0"/>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latin typeface="Arial" pitchFamily="34" charset="0"/>
              </a:endParaRPr>
            </a:p>
          </p:txBody>
        </p:sp>
      </p:grpSp>
      <p:graphicFrame>
        <p:nvGraphicFramePr>
          <p:cNvPr id="7" name="Object 10"/>
          <p:cNvGraphicFramePr>
            <a:graphicFrameLocks noChangeAspect="1"/>
          </p:cNvGraphicFramePr>
          <p:nvPr/>
        </p:nvGraphicFramePr>
        <p:xfrm>
          <a:off x="228600" y="228600"/>
          <a:ext cx="771525" cy="771525"/>
        </p:xfrm>
        <a:graphic>
          <a:graphicData uri="http://schemas.openxmlformats.org/presentationml/2006/ole">
            <p:oleObj spid="_x0000_s80898" name="图片" r:id="rId3" imgW="771429" imgH="771429" progId="Word.Picture.8">
              <p:embed/>
            </p:oleObj>
          </a:graphicData>
        </a:graphic>
      </p:graphicFrame>
      <p:sp>
        <p:nvSpPr>
          <p:cNvPr id="12293" name="Rectangle 5"/>
          <p:cNvSpPr>
            <a:spLocks noGrp="1" noChangeArrowheads="1"/>
          </p:cNvSpPr>
          <p:nvPr>
            <p:ph type="ctrTitle" sz="quarter"/>
          </p:nvPr>
        </p:nvSpPr>
        <p:spPr>
          <a:xfrm>
            <a:off x="1293813" y="762000"/>
            <a:ext cx="7772400" cy="1143000"/>
          </a:xfrm>
        </p:spPr>
        <p:txBody>
          <a:bodyPr anchor="b"/>
          <a:lstStyle>
            <a:lvl1pPr>
              <a:defRPr/>
            </a:lvl1pPr>
          </a:lstStyle>
          <a:p>
            <a:r>
              <a:rPr lang="zh-CN" altLang="en-US"/>
              <a:t>单击此处编辑母版标题样式</a:t>
            </a:r>
          </a:p>
        </p:txBody>
      </p:sp>
      <p:sp>
        <p:nvSpPr>
          <p:cNvPr id="1229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zh-CN" altLang="en-US"/>
              <a:t>单击此处编辑母版副标题样式</a:t>
            </a:r>
          </a:p>
        </p:txBody>
      </p:sp>
      <p:sp>
        <p:nvSpPr>
          <p:cNvPr id="8" name="Rectangle 7"/>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defRPr kumimoji="0" sz="1400">
                <a:latin typeface="+mn-lt"/>
                <a:ea typeface="宋体" pitchFamily="2" charset="-122"/>
              </a:defRPr>
            </a:lvl1pPr>
          </a:lstStyle>
          <a:p>
            <a:pPr>
              <a:defRPr/>
            </a:pPr>
            <a:fld id="{C84A2F95-CC1E-42AF-8946-FEFA40C32D46}" type="datetime1">
              <a:rPr lang="zh-CN" altLang="en-US"/>
              <a:pPr>
                <a:defRPr/>
              </a:pPr>
              <a:t>2018/4/15</a:t>
            </a:fld>
            <a:endParaRPr lang="en-US" altLang="zh-CN"/>
          </a:p>
        </p:txBody>
      </p:sp>
      <p:sp>
        <p:nvSpPr>
          <p:cNvPr id="9" name="Rectangle 8"/>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lgn="ctr">
              <a:defRPr kumimoji="0" sz="1400">
                <a:latin typeface="+mn-lt"/>
                <a:ea typeface="宋体" pitchFamily="2" charset="-122"/>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1588"/>
            <a:ext cx="9132888" cy="6845300"/>
            <a:chOff x="0" y="1"/>
            <a:chExt cx="5753" cy="4312"/>
          </a:xfrm>
        </p:grpSpPr>
        <p:sp>
          <p:nvSpPr>
            <p:cNvPr id="11267" name="Freeform 3"/>
            <p:cNvSpPr>
              <a:spLocks/>
            </p:cNvSpPr>
            <p:nvPr userDrawn="1"/>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latin typeface="Arial" pitchFamily="34" charset="0"/>
              </a:endParaRPr>
            </a:p>
          </p:txBody>
        </p:sp>
        <p:sp>
          <p:nvSpPr>
            <p:cNvPr id="11268" name="Arc 4"/>
            <p:cNvSpPr>
              <a:spLocks/>
            </p:cNvSpPr>
            <p:nvPr userDrawn="1"/>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latin typeface="Arial" pitchFamily="34" charset="0"/>
              </a:endParaRPr>
            </a:p>
          </p:txBody>
        </p:sp>
      </p:grpSp>
      <p:sp>
        <p:nvSpPr>
          <p:cNvPr id="11269"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3076"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dk2" tx1="lt1" bg2="dk1" tx2="lt2" accent1="accent1" accent2="accent2" accent3="accent3" accent4="accent4" accent5="accent5" accent6="accent6" hlink="hlink" folHlink="folHlink"/>
  <p:sldLayoutIdLst>
    <p:sldLayoutId id="2147483702"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2pPr>
      <a:lvl3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3pPr>
      <a:lvl4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4pPr>
      <a:lvl5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5pPr>
      <a:lvl6pPr marL="4572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6pPr>
      <a:lvl7pPr marL="9144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7pPr>
      <a:lvl8pPr marL="13716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8pPr>
      <a:lvl9pPr marL="18288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9pPr>
    </p:titleStyle>
    <p:bodyStyle>
      <a:lvl1pPr marL="477838" indent="-477838" algn="l" rtl="0" eaLnBrk="0" fontAlgn="base" hangingPunct="0">
        <a:spcBef>
          <a:spcPct val="20000"/>
        </a:spcBef>
        <a:spcAft>
          <a:spcPct val="0"/>
        </a:spcAft>
        <a:buClr>
          <a:schemeClr val="tx1"/>
        </a:buClr>
        <a:buSzPct val="80000"/>
        <a:buFont typeface="Wingdings" pitchFamily="2" charset="2"/>
        <a:buChar char="v"/>
        <a:defRPr kumimoji="1" sz="3200" b="1">
          <a:solidFill>
            <a:schemeClr val="tx1"/>
          </a:solidFill>
          <a:latin typeface="+mn-lt"/>
          <a:ea typeface="+mn-ea"/>
          <a:cs typeface="+mn-cs"/>
        </a:defRPr>
      </a:lvl1pPr>
      <a:lvl2pPr marL="911225" indent="-319088" algn="l" rtl="0" eaLnBrk="0" fontAlgn="base" hangingPunct="0">
        <a:spcBef>
          <a:spcPct val="20000"/>
        </a:spcBef>
        <a:spcAft>
          <a:spcPct val="0"/>
        </a:spcAft>
        <a:buClr>
          <a:schemeClr val="tx1"/>
        </a:buClr>
        <a:buSzPct val="90000"/>
        <a:buFont typeface="Wingdings" pitchFamily="2" charset="2"/>
        <a:buChar char="Ø"/>
        <a:defRPr kumimoji="1" sz="2800" b="1">
          <a:solidFill>
            <a:schemeClr val="tx1"/>
          </a:solidFill>
          <a:latin typeface="+mn-lt"/>
          <a:ea typeface="+mn-ea"/>
        </a:defRPr>
      </a:lvl2pPr>
      <a:lvl3pPr marL="156845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宋体" pitchFamily="2" charset="-122"/>
        </a:defRPr>
      </a:lvl3pPr>
      <a:lvl4pPr marL="1987550" indent="-228600" algn="l" rtl="0" eaLnBrk="0" fontAlgn="base" hangingPunct="0">
        <a:spcBef>
          <a:spcPct val="20000"/>
        </a:spcBef>
        <a:spcAft>
          <a:spcPct val="0"/>
        </a:spcAft>
        <a:buClr>
          <a:schemeClr val="tx1"/>
        </a:buClr>
        <a:buChar char="–"/>
        <a:defRPr kumimoji="1" sz="2000">
          <a:solidFill>
            <a:schemeClr val="tx1"/>
          </a:solidFill>
          <a:latin typeface="+mn-lt"/>
          <a:ea typeface="宋体" pitchFamily="2" charset="-122"/>
        </a:defRPr>
      </a:lvl4pPr>
      <a:lvl5pPr marL="2406650" indent="-228600" algn="l" rtl="0" eaLnBrk="0" fontAlgn="base" hangingPunct="0">
        <a:spcBef>
          <a:spcPct val="20000"/>
        </a:spcBef>
        <a:spcAft>
          <a:spcPct val="0"/>
        </a:spcAft>
        <a:buClr>
          <a:schemeClr val="accent1"/>
        </a:buClr>
        <a:buChar char="•"/>
        <a:defRPr kumimoji="1" sz="2000">
          <a:solidFill>
            <a:schemeClr val="tx1"/>
          </a:solidFill>
          <a:latin typeface="+mn-lt"/>
          <a:ea typeface="宋体" pitchFamily="2" charset="-122"/>
        </a:defRPr>
      </a:lvl5pPr>
      <a:lvl6pPr marL="28638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6pPr>
      <a:lvl7pPr marL="33210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7pPr>
      <a:lvl8pPr marL="37782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8pPr>
      <a:lvl9pPr marL="42354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8868" name="Rectangle 4"/>
          <p:cNvSpPr>
            <a:spLocks noGrp="1" noChangeArrowheads="1"/>
          </p:cNvSpPr>
          <p:nvPr>
            <p:ph type="title"/>
          </p:nvPr>
        </p:nvSpPr>
        <p:spPr/>
        <p:txBody>
          <a:bodyPr/>
          <a:lstStyle/>
          <a:p>
            <a:pPr eaLnBrk="1" hangingPunct="1">
              <a:defRPr/>
            </a:pPr>
            <a:r>
              <a:rPr lang="zh-CN" altLang="en-US" dirty="0" smtClean="0"/>
              <a:t>第</a:t>
            </a:r>
            <a:r>
              <a:rPr lang="en-US" altLang="zh-CN" dirty="0" smtClean="0"/>
              <a:t>9</a:t>
            </a:r>
            <a:r>
              <a:rPr lang="zh-CN" altLang="en-US" dirty="0" smtClean="0"/>
              <a:t>章 模块化开发</a:t>
            </a:r>
          </a:p>
        </p:txBody>
      </p:sp>
      <p:sp>
        <p:nvSpPr>
          <p:cNvPr id="4099" name="Rectangle 5"/>
          <p:cNvSpPr>
            <a:spLocks noGrp="1" noChangeArrowheads="1"/>
          </p:cNvSpPr>
          <p:nvPr>
            <p:ph type="body" idx="1"/>
          </p:nvPr>
        </p:nvSpPr>
        <p:spPr>
          <a:xfrm>
            <a:off x="1790700" y="1981200"/>
            <a:ext cx="4191000" cy="4114800"/>
          </a:xfrm>
        </p:spPr>
        <p:txBody>
          <a:bodyPr/>
          <a:lstStyle/>
          <a:p>
            <a:pPr eaLnBrk="1" hangingPunct="1">
              <a:lnSpc>
                <a:spcPct val="130000"/>
              </a:lnSpc>
            </a:pPr>
            <a:r>
              <a:rPr lang="zh-CN" altLang="en-US" smtClean="0"/>
              <a:t>自顶向下的分解</a:t>
            </a:r>
          </a:p>
          <a:p>
            <a:pPr eaLnBrk="1" hangingPunct="1">
              <a:lnSpc>
                <a:spcPct val="130000"/>
              </a:lnSpc>
            </a:pPr>
            <a:r>
              <a:rPr lang="zh-CN" altLang="en-US" smtClean="0"/>
              <a:t>模块划分</a:t>
            </a:r>
          </a:p>
          <a:p>
            <a:pPr eaLnBrk="1" hangingPunct="1">
              <a:lnSpc>
                <a:spcPct val="130000"/>
              </a:lnSpc>
            </a:pPr>
            <a:r>
              <a:rPr lang="zh-CN" altLang="en-US" smtClean="0"/>
              <a:t>库的设计与实现</a:t>
            </a:r>
          </a:p>
          <a:p>
            <a:pPr eaLnBrk="1" hangingPunct="1">
              <a:lnSpc>
                <a:spcPct val="130000"/>
              </a:lnSpc>
            </a:pPr>
            <a:r>
              <a:rPr lang="zh-CN" altLang="en-US" smtClean="0"/>
              <a:t>库的应用</a:t>
            </a:r>
          </a:p>
        </p:txBody>
      </p:sp>
      <p:sp>
        <p:nvSpPr>
          <p:cNvPr id="4100" name="AutoShape 6"/>
          <p:cNvSpPr>
            <a:spLocks noChangeArrowheads="1"/>
          </p:cNvSpPr>
          <p:nvPr/>
        </p:nvSpPr>
        <p:spPr bwMode="auto">
          <a:xfrm rot="-5400000" flipH="1" flipV="1">
            <a:off x="5781675" y="219075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4101" name="AutoShape 7"/>
          <p:cNvSpPr>
            <a:spLocks noChangeArrowheads="1"/>
          </p:cNvSpPr>
          <p:nvPr/>
        </p:nvSpPr>
        <p:spPr bwMode="auto">
          <a:xfrm rot="-5400000" flipH="1" flipV="1">
            <a:off x="5781675" y="29400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02" name="AutoShape 8"/>
          <p:cNvSpPr>
            <a:spLocks noChangeArrowheads="1"/>
          </p:cNvSpPr>
          <p:nvPr/>
        </p:nvSpPr>
        <p:spPr bwMode="auto">
          <a:xfrm rot="-5400000" flipH="1" flipV="1">
            <a:off x="5768975" y="36766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4103" name="AutoShape 9"/>
          <p:cNvSpPr>
            <a:spLocks noChangeArrowheads="1"/>
          </p:cNvSpPr>
          <p:nvPr/>
        </p:nvSpPr>
        <p:spPr bwMode="auto">
          <a:xfrm rot="-5400000" flipH="1" flipV="1">
            <a:off x="5756275" y="43751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7058" name="Rectangle 2"/>
          <p:cNvSpPr>
            <a:spLocks noGrp="1" noChangeArrowheads="1"/>
          </p:cNvSpPr>
          <p:nvPr>
            <p:ph type="title"/>
          </p:nvPr>
        </p:nvSpPr>
        <p:spPr/>
        <p:txBody>
          <a:bodyPr/>
          <a:lstStyle/>
          <a:p>
            <a:pPr eaLnBrk="1" hangingPunct="1">
              <a:defRPr/>
            </a:pPr>
            <a:r>
              <a:rPr lang="en-US" altLang="zh-CN" smtClean="0"/>
              <a:t>get_call_from_user</a:t>
            </a:r>
            <a:r>
              <a:rPr lang="zh-CN" altLang="en-US" smtClean="0"/>
              <a:t>的实现 </a:t>
            </a:r>
          </a:p>
        </p:txBody>
      </p:sp>
      <p:sp>
        <p:nvSpPr>
          <p:cNvPr id="13315" name="Rectangle 3"/>
          <p:cNvSpPr>
            <a:spLocks noGrp="1" noChangeArrowheads="1"/>
          </p:cNvSpPr>
          <p:nvPr>
            <p:ph type="body" idx="1"/>
          </p:nvPr>
        </p:nvSpPr>
        <p:spPr>
          <a:xfrm>
            <a:off x="685800" y="1752600"/>
            <a:ext cx="7772400" cy="1612900"/>
          </a:xfrm>
        </p:spPr>
        <p:txBody>
          <a:bodyPr/>
          <a:lstStyle/>
          <a:p>
            <a:pPr eaLnBrk="1" hangingPunct="1"/>
            <a:r>
              <a:rPr lang="zh-CN" altLang="en-GB" smtClean="0"/>
              <a:t>该函数接收用户输入的一个整型数。如果输入的数不是</a:t>
            </a:r>
            <a:r>
              <a:rPr lang="en-GB" altLang="zh-CN" smtClean="0"/>
              <a:t>0</a:t>
            </a:r>
            <a:r>
              <a:rPr lang="zh-CN" altLang="en-GB" smtClean="0"/>
              <a:t>或</a:t>
            </a:r>
            <a:r>
              <a:rPr lang="en-GB" altLang="zh-CN" smtClean="0"/>
              <a:t>1</a:t>
            </a:r>
            <a:r>
              <a:rPr lang="zh-CN" altLang="en-GB" smtClean="0"/>
              <a:t>，则重新输入，否则返回输入的值 </a:t>
            </a:r>
            <a:endParaRPr lang="zh-CN" altLang="en-US" smtClean="0"/>
          </a:p>
        </p:txBody>
      </p:sp>
      <p:sp>
        <p:nvSpPr>
          <p:cNvPr id="13316" name="Text Box 4"/>
          <p:cNvSpPr txBox="1">
            <a:spLocks noChangeArrowheads="1"/>
          </p:cNvSpPr>
          <p:nvPr/>
        </p:nvSpPr>
        <p:spPr bwMode="auto">
          <a:xfrm>
            <a:off x="496888" y="3365500"/>
            <a:ext cx="8385175" cy="3168650"/>
          </a:xfrm>
          <a:prstGeom prst="rect">
            <a:avLst/>
          </a:prstGeom>
          <a:noFill/>
          <a:ln w="9525">
            <a:solidFill>
              <a:schemeClr val="tx1"/>
            </a:solidFill>
            <a:miter lim="800000"/>
            <a:headEnd/>
            <a:tailEnd/>
          </a:ln>
        </p:spPr>
        <p:txBody>
          <a:bodyPr wrap="none">
            <a:spAutoFit/>
          </a:bodyPr>
          <a:lstStyle/>
          <a:p>
            <a:pPr algn="just">
              <a:lnSpc>
                <a:spcPct val="120000"/>
              </a:lnSpc>
            </a:pPr>
            <a:r>
              <a:rPr lang="en-GB" altLang="zh-CN" sz="2400" b="1">
                <a:latin typeface="Times New Roman" pitchFamily="18" charset="0"/>
                <a:ea typeface="宋体" pitchFamily="2" charset="-122"/>
              </a:rPr>
              <a:t>int get_call_from_user()</a:t>
            </a:r>
          </a:p>
          <a:p>
            <a:pPr algn="just">
              <a:lnSpc>
                <a:spcPct val="120000"/>
              </a:lnSpc>
            </a:pPr>
            <a:r>
              <a:rPr lang="en-GB" altLang="zh-CN" sz="2400" b="1">
                <a:latin typeface="Times New Roman" pitchFamily="18" charset="0"/>
                <a:ea typeface="宋体" pitchFamily="2" charset="-122"/>
              </a:rPr>
              <a:t>{int  guess;   // 0 = head, 1 = tail</a:t>
            </a:r>
          </a:p>
          <a:p>
            <a:pPr algn="just">
              <a:lnSpc>
                <a:spcPct val="120000"/>
              </a:lnSpc>
            </a:pPr>
            <a:r>
              <a:rPr lang="en-GB" altLang="zh-CN" sz="2400" b="1">
                <a:latin typeface="Times New Roman" pitchFamily="18" charset="0"/>
                <a:ea typeface="宋体" pitchFamily="2" charset="-122"/>
              </a:rPr>
              <a:t>   do { cout &lt;&lt; "\n</a:t>
            </a:r>
            <a:r>
              <a:rPr lang="zh-CN" altLang="en-GB" sz="2400" b="1">
                <a:latin typeface="Times New Roman" pitchFamily="18" charset="0"/>
                <a:ea typeface="宋体" pitchFamily="2" charset="-122"/>
              </a:rPr>
              <a:t>输入你的选择（</a:t>
            </a:r>
            <a:r>
              <a:rPr lang="en-GB" altLang="zh-CN" sz="2400" b="1">
                <a:latin typeface="Times New Roman" pitchFamily="18" charset="0"/>
                <a:ea typeface="宋体" pitchFamily="2" charset="-122"/>
              </a:rPr>
              <a:t>0</a:t>
            </a:r>
            <a:r>
              <a:rPr lang="zh-CN" altLang="en-GB" sz="2400" b="1">
                <a:latin typeface="Times New Roman" pitchFamily="18" charset="0"/>
                <a:ea typeface="宋体" pitchFamily="2" charset="-122"/>
              </a:rPr>
              <a:t>表示正面，</a:t>
            </a:r>
            <a:r>
              <a:rPr lang="en-GB" altLang="zh-CN" sz="2400" b="1">
                <a:latin typeface="Times New Roman" pitchFamily="18" charset="0"/>
                <a:ea typeface="宋体" pitchFamily="2" charset="-122"/>
              </a:rPr>
              <a:t>1</a:t>
            </a:r>
            <a:r>
              <a:rPr lang="zh-CN" altLang="en-GB" sz="2400" b="1">
                <a:latin typeface="Times New Roman" pitchFamily="18" charset="0"/>
                <a:ea typeface="宋体" pitchFamily="2" charset="-122"/>
              </a:rPr>
              <a:t>表示反面）</a:t>
            </a:r>
            <a:r>
              <a:rPr lang="en-GB" altLang="zh-CN" sz="2400" b="1">
                <a:latin typeface="Times New Roman" pitchFamily="18" charset="0"/>
                <a:ea typeface="宋体" pitchFamily="2" charset="-122"/>
              </a:rPr>
              <a:t>:";</a:t>
            </a:r>
          </a:p>
          <a:p>
            <a:pPr algn="just">
              <a:lnSpc>
                <a:spcPct val="120000"/>
              </a:lnSpc>
            </a:pPr>
            <a:r>
              <a:rPr lang="en-GB" altLang="zh-CN" sz="2400" b="1">
                <a:latin typeface="Times New Roman" pitchFamily="18" charset="0"/>
                <a:ea typeface="宋体" pitchFamily="2" charset="-122"/>
              </a:rPr>
              <a:t>           cin &gt;&gt; guess;</a:t>
            </a:r>
          </a:p>
          <a:p>
            <a:pPr algn="just">
              <a:lnSpc>
                <a:spcPct val="120000"/>
              </a:lnSpc>
            </a:pPr>
            <a:r>
              <a:rPr lang="en-GB" altLang="zh-CN" sz="2400" b="1">
                <a:latin typeface="Times New Roman" pitchFamily="18" charset="0"/>
                <a:ea typeface="宋体" pitchFamily="2" charset="-122"/>
              </a:rPr>
              <a:t>        } while (guess  !=0 &amp;&amp; guess !=1) ;</a:t>
            </a:r>
          </a:p>
          <a:p>
            <a:pPr algn="just">
              <a:lnSpc>
                <a:spcPct val="120000"/>
              </a:lnSpc>
            </a:pPr>
            <a:r>
              <a:rPr lang="en-GB" altLang="zh-CN" sz="2400" b="1">
                <a:latin typeface="Times New Roman" pitchFamily="18" charset="0"/>
                <a:ea typeface="宋体" pitchFamily="2" charset="-122"/>
              </a:rPr>
              <a:t>     return guess;</a:t>
            </a:r>
          </a:p>
          <a:p>
            <a:pPr algn="just">
              <a:lnSpc>
                <a:spcPct val="120000"/>
              </a:lnSpc>
            </a:pPr>
            <a:r>
              <a:rPr lang="en-GB" altLang="zh-CN" sz="2400" b="1">
                <a:latin typeface="Times New Roman" pitchFamily="18" charset="0"/>
                <a:ea typeface="宋体" pitchFamily="2" charset="-122"/>
              </a:rPr>
              <a:t>}</a:t>
            </a:r>
            <a:endParaRPr lang="en-US" altLang="zh-CN" sz="2400"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1219200" y="1292225"/>
            <a:ext cx="6418263" cy="5359400"/>
          </a:xfrm>
          <a:prstGeom prst="rect">
            <a:avLst/>
          </a:prstGeom>
          <a:noFill/>
          <a:ln w="9525">
            <a:solidFill>
              <a:schemeClr val="tx1"/>
            </a:solidFill>
            <a:miter lim="800000"/>
            <a:headEnd/>
            <a:tailEnd/>
          </a:ln>
        </p:spPr>
        <p:txBody>
          <a:bodyPr wrap="none">
            <a:spAutoFit/>
          </a:bodyPr>
          <a:lstStyle/>
          <a:p>
            <a:pPr lvl="1" algn="just">
              <a:lnSpc>
                <a:spcPct val="120000"/>
              </a:lnSpc>
            </a:pPr>
            <a:r>
              <a:rPr lang="zh-CN" altLang="en-GB" sz="2400" b="1">
                <a:latin typeface="Times New Roman" pitchFamily="18" charset="0"/>
                <a:ea typeface="宋体" pitchFamily="2" charset="-122"/>
              </a:rPr>
              <a:t>这是一个猜硬币正反面的游戏</a:t>
            </a:r>
            <a:r>
              <a:rPr lang="en-GB" altLang="zh-CN" sz="2400" b="1">
                <a:latin typeface="Times New Roman" pitchFamily="18" charset="0"/>
                <a:ea typeface="宋体" pitchFamily="2" charset="-122"/>
              </a:rPr>
              <a:t>.</a:t>
            </a:r>
          </a:p>
          <a:p>
            <a:pPr lvl="1" algn="just">
              <a:lnSpc>
                <a:spcPct val="120000"/>
              </a:lnSpc>
            </a:pPr>
            <a:r>
              <a:rPr lang="zh-CN" altLang="en-GB" sz="2400" b="1">
                <a:latin typeface="Times New Roman" pitchFamily="18" charset="0"/>
                <a:ea typeface="宋体" pitchFamily="2" charset="-122"/>
              </a:rPr>
              <a:t>我会扔一个硬币，你来猜</a:t>
            </a:r>
            <a:r>
              <a:rPr lang="en-GB" altLang="zh-CN" sz="2400" b="1">
                <a:latin typeface="Times New Roman" pitchFamily="18" charset="0"/>
                <a:ea typeface="宋体" pitchFamily="2" charset="-122"/>
              </a:rPr>
              <a:t>.</a:t>
            </a:r>
          </a:p>
          <a:p>
            <a:pPr lvl="1" algn="just">
              <a:lnSpc>
                <a:spcPct val="120000"/>
              </a:lnSpc>
            </a:pPr>
            <a:r>
              <a:rPr lang="zh-CN" altLang="en-GB" sz="2400" b="1">
                <a:latin typeface="Times New Roman" pitchFamily="18" charset="0"/>
                <a:ea typeface="宋体" pitchFamily="2" charset="-122"/>
              </a:rPr>
              <a:t>如果猜对了，你赢，否则我赢。</a:t>
            </a:r>
          </a:p>
          <a:p>
            <a:pPr lvl="1" algn="just">
              <a:lnSpc>
                <a:spcPct val="120000"/>
              </a:lnSpc>
            </a:pPr>
            <a:endParaRPr lang="zh-CN" altLang="en-GB" sz="2400" b="1">
              <a:latin typeface="Times New Roman" pitchFamily="18" charset="0"/>
              <a:ea typeface="宋体" pitchFamily="2" charset="-122"/>
            </a:endParaRPr>
          </a:p>
          <a:p>
            <a:pPr lvl="1" algn="just">
              <a:lnSpc>
                <a:spcPct val="120000"/>
              </a:lnSpc>
            </a:pPr>
            <a:r>
              <a:rPr lang="zh-CN" altLang="en-GB" sz="2400" b="1">
                <a:latin typeface="Times New Roman" pitchFamily="18" charset="0"/>
                <a:ea typeface="宋体" pitchFamily="2" charset="-122"/>
              </a:rPr>
              <a:t>输入你的选择（</a:t>
            </a:r>
            <a:r>
              <a:rPr lang="en-GB" altLang="zh-CN" sz="2400" b="1">
                <a:latin typeface="Times New Roman" pitchFamily="18" charset="0"/>
                <a:ea typeface="宋体" pitchFamily="2" charset="-122"/>
              </a:rPr>
              <a:t>0</a:t>
            </a:r>
            <a:r>
              <a:rPr lang="zh-CN" altLang="en-GB" sz="2400" b="1">
                <a:latin typeface="Times New Roman" pitchFamily="18" charset="0"/>
                <a:ea typeface="宋体" pitchFamily="2" charset="-122"/>
              </a:rPr>
              <a:t>表示正面，</a:t>
            </a:r>
            <a:r>
              <a:rPr lang="en-GB" altLang="zh-CN" sz="2400" b="1">
                <a:latin typeface="Times New Roman" pitchFamily="18" charset="0"/>
                <a:ea typeface="宋体" pitchFamily="2" charset="-122"/>
              </a:rPr>
              <a:t>1</a:t>
            </a:r>
            <a:r>
              <a:rPr lang="zh-CN" altLang="en-GB" sz="2400" b="1">
                <a:latin typeface="Times New Roman" pitchFamily="18" charset="0"/>
                <a:ea typeface="宋体" pitchFamily="2" charset="-122"/>
              </a:rPr>
              <a:t>表示反面）</a:t>
            </a:r>
            <a:r>
              <a:rPr lang="en-GB" altLang="zh-CN" sz="2400" b="1">
                <a:latin typeface="Times New Roman" pitchFamily="18" charset="0"/>
                <a:ea typeface="宋体" pitchFamily="2" charset="-122"/>
              </a:rPr>
              <a:t>:1</a:t>
            </a:r>
          </a:p>
          <a:p>
            <a:pPr lvl="1" algn="just">
              <a:lnSpc>
                <a:spcPct val="120000"/>
              </a:lnSpc>
            </a:pPr>
            <a:r>
              <a:rPr lang="zh-CN" altLang="en-US" sz="2400" b="1">
                <a:latin typeface="Times New Roman" pitchFamily="18" charset="0"/>
                <a:ea typeface="宋体" pitchFamily="2" charset="-122"/>
              </a:rPr>
              <a:t>我赢了</a:t>
            </a:r>
            <a:endParaRPr lang="zh-CN" altLang="en-GB" sz="2400" b="1">
              <a:latin typeface="Times New Roman" pitchFamily="18" charset="0"/>
              <a:ea typeface="宋体" pitchFamily="2" charset="-122"/>
            </a:endParaRPr>
          </a:p>
          <a:p>
            <a:pPr lvl="1" algn="just">
              <a:lnSpc>
                <a:spcPct val="120000"/>
              </a:lnSpc>
            </a:pPr>
            <a:r>
              <a:rPr lang="zh-CN" altLang="en-US" sz="2400" b="1">
                <a:latin typeface="Times New Roman" pitchFamily="18" charset="0"/>
                <a:ea typeface="宋体" pitchFamily="2" charset="-122"/>
              </a:rPr>
              <a:t>继续玩吗（</a:t>
            </a:r>
            <a:r>
              <a:rPr lang="en-US" altLang="zh-CN" sz="2400" b="1">
                <a:latin typeface="Times New Roman" pitchFamily="18" charset="0"/>
                <a:ea typeface="宋体" pitchFamily="2" charset="-122"/>
              </a:rPr>
              <a:t>Y</a:t>
            </a:r>
            <a:r>
              <a:rPr lang="zh-CN" altLang="en-US" sz="2400" b="1">
                <a:latin typeface="Times New Roman" pitchFamily="18" charset="0"/>
                <a:ea typeface="宋体" pitchFamily="2" charset="-122"/>
              </a:rPr>
              <a:t>或</a:t>
            </a:r>
            <a:r>
              <a:rPr lang="en-US" altLang="zh-CN" sz="2400" b="1">
                <a:latin typeface="Times New Roman" pitchFamily="18" charset="0"/>
                <a:ea typeface="宋体" pitchFamily="2" charset="-122"/>
              </a:rPr>
              <a:t>y</a:t>
            </a:r>
            <a:r>
              <a:rPr lang="zh-CN" altLang="en-US" sz="2400" b="1">
                <a:latin typeface="Times New Roman" pitchFamily="18" charset="0"/>
                <a:ea typeface="宋体" pitchFamily="2" charset="-122"/>
              </a:rPr>
              <a:t>）？</a:t>
            </a:r>
            <a:r>
              <a:rPr lang="en-US" altLang="zh-CN" sz="2400" b="1">
                <a:latin typeface="Times New Roman" pitchFamily="18" charset="0"/>
                <a:ea typeface="宋体" pitchFamily="2" charset="-122"/>
              </a:rPr>
              <a:t>y</a:t>
            </a:r>
          </a:p>
          <a:p>
            <a:pPr lvl="1" algn="just">
              <a:lnSpc>
                <a:spcPct val="120000"/>
              </a:lnSpc>
            </a:pPr>
            <a:r>
              <a:rPr lang="zh-CN" altLang="en-GB" sz="2400" b="1">
                <a:latin typeface="Times New Roman" pitchFamily="18" charset="0"/>
                <a:ea typeface="宋体" pitchFamily="2" charset="-122"/>
              </a:rPr>
              <a:t>输入你的选择（</a:t>
            </a:r>
            <a:r>
              <a:rPr lang="en-GB" altLang="zh-CN" sz="2400" b="1">
                <a:latin typeface="Times New Roman" pitchFamily="18" charset="0"/>
                <a:ea typeface="宋体" pitchFamily="2" charset="-122"/>
              </a:rPr>
              <a:t>0</a:t>
            </a:r>
            <a:r>
              <a:rPr lang="zh-CN" altLang="en-GB" sz="2400" b="1">
                <a:latin typeface="Times New Roman" pitchFamily="18" charset="0"/>
                <a:ea typeface="宋体" pitchFamily="2" charset="-122"/>
              </a:rPr>
              <a:t>表示正面，</a:t>
            </a:r>
            <a:r>
              <a:rPr lang="en-GB" altLang="zh-CN" sz="2400" b="1">
                <a:latin typeface="Times New Roman" pitchFamily="18" charset="0"/>
                <a:ea typeface="宋体" pitchFamily="2" charset="-122"/>
              </a:rPr>
              <a:t>1</a:t>
            </a:r>
            <a:r>
              <a:rPr lang="zh-CN" altLang="en-GB" sz="2400" b="1">
                <a:latin typeface="Times New Roman" pitchFamily="18" charset="0"/>
                <a:ea typeface="宋体" pitchFamily="2" charset="-122"/>
              </a:rPr>
              <a:t>表示反面）</a:t>
            </a:r>
            <a:r>
              <a:rPr lang="en-GB" altLang="zh-CN" sz="2400" b="1">
                <a:latin typeface="Times New Roman" pitchFamily="18" charset="0"/>
                <a:ea typeface="宋体" pitchFamily="2" charset="-122"/>
              </a:rPr>
              <a:t>:6</a:t>
            </a:r>
          </a:p>
          <a:p>
            <a:pPr lvl="1" algn="just">
              <a:lnSpc>
                <a:spcPct val="120000"/>
              </a:lnSpc>
            </a:pPr>
            <a:r>
              <a:rPr lang="zh-CN" altLang="en-GB" sz="2400" b="1">
                <a:latin typeface="Times New Roman" pitchFamily="18" charset="0"/>
                <a:ea typeface="宋体" pitchFamily="2" charset="-122"/>
              </a:rPr>
              <a:t>输入你的选择（</a:t>
            </a:r>
            <a:r>
              <a:rPr lang="en-GB" altLang="zh-CN" sz="2400" b="1">
                <a:latin typeface="Times New Roman" pitchFamily="18" charset="0"/>
                <a:ea typeface="宋体" pitchFamily="2" charset="-122"/>
              </a:rPr>
              <a:t>0</a:t>
            </a:r>
            <a:r>
              <a:rPr lang="zh-CN" altLang="en-GB" sz="2400" b="1">
                <a:latin typeface="Times New Roman" pitchFamily="18" charset="0"/>
                <a:ea typeface="宋体" pitchFamily="2" charset="-122"/>
              </a:rPr>
              <a:t>表示正面，</a:t>
            </a:r>
            <a:r>
              <a:rPr lang="en-GB" altLang="zh-CN" sz="2400" b="1">
                <a:latin typeface="Times New Roman" pitchFamily="18" charset="0"/>
                <a:ea typeface="宋体" pitchFamily="2" charset="-122"/>
              </a:rPr>
              <a:t>1</a:t>
            </a:r>
            <a:r>
              <a:rPr lang="zh-CN" altLang="en-GB" sz="2400" b="1">
                <a:latin typeface="Times New Roman" pitchFamily="18" charset="0"/>
                <a:ea typeface="宋体" pitchFamily="2" charset="-122"/>
              </a:rPr>
              <a:t>表示反面）</a:t>
            </a:r>
            <a:r>
              <a:rPr lang="en-GB" altLang="zh-CN" sz="2400" b="1">
                <a:latin typeface="Times New Roman" pitchFamily="18" charset="0"/>
                <a:ea typeface="宋体" pitchFamily="2" charset="-122"/>
              </a:rPr>
              <a:t>:1</a:t>
            </a:r>
          </a:p>
          <a:p>
            <a:pPr lvl="1" algn="just">
              <a:lnSpc>
                <a:spcPct val="120000"/>
              </a:lnSpc>
            </a:pPr>
            <a:r>
              <a:rPr lang="zh-CN" altLang="en-GB" sz="2400" b="1">
                <a:latin typeface="Times New Roman" pitchFamily="18" charset="0"/>
                <a:ea typeface="宋体" pitchFamily="2" charset="-122"/>
              </a:rPr>
              <a:t>你</a:t>
            </a:r>
            <a:r>
              <a:rPr lang="zh-CN" altLang="en-US" sz="2400" b="1">
                <a:latin typeface="Times New Roman" pitchFamily="18" charset="0"/>
                <a:ea typeface="宋体" pitchFamily="2" charset="-122"/>
              </a:rPr>
              <a:t>赢了</a:t>
            </a:r>
            <a:endParaRPr lang="zh-CN" altLang="en-GB" sz="2400" b="1">
              <a:latin typeface="Times New Roman" pitchFamily="18" charset="0"/>
              <a:ea typeface="宋体" pitchFamily="2" charset="-122"/>
            </a:endParaRPr>
          </a:p>
          <a:p>
            <a:pPr lvl="1" algn="just">
              <a:lnSpc>
                <a:spcPct val="120000"/>
              </a:lnSpc>
            </a:pPr>
            <a:r>
              <a:rPr lang="zh-CN" altLang="en-US" sz="2400" b="1">
                <a:latin typeface="Times New Roman" pitchFamily="18" charset="0"/>
                <a:ea typeface="宋体" pitchFamily="2" charset="-122"/>
              </a:rPr>
              <a:t>继续玩吗（</a:t>
            </a:r>
            <a:r>
              <a:rPr lang="en-US" altLang="zh-CN" sz="2400" b="1">
                <a:latin typeface="Times New Roman" pitchFamily="18" charset="0"/>
                <a:ea typeface="宋体" pitchFamily="2" charset="-122"/>
              </a:rPr>
              <a:t>Y</a:t>
            </a:r>
            <a:r>
              <a:rPr lang="zh-CN" altLang="en-US" sz="2400" b="1">
                <a:latin typeface="Times New Roman" pitchFamily="18" charset="0"/>
                <a:ea typeface="宋体" pitchFamily="2" charset="-122"/>
              </a:rPr>
              <a:t>或</a:t>
            </a:r>
            <a:r>
              <a:rPr lang="en-US" altLang="zh-CN" sz="2400" b="1">
                <a:latin typeface="Times New Roman" pitchFamily="18" charset="0"/>
                <a:ea typeface="宋体" pitchFamily="2" charset="-122"/>
              </a:rPr>
              <a:t>y</a:t>
            </a:r>
            <a:r>
              <a:rPr lang="zh-CN" altLang="en-US" sz="2400" b="1">
                <a:latin typeface="Times New Roman" pitchFamily="18" charset="0"/>
                <a:ea typeface="宋体" pitchFamily="2" charset="-122"/>
              </a:rPr>
              <a:t>）？</a:t>
            </a:r>
            <a:r>
              <a:rPr lang="en-US" altLang="zh-CN" sz="2400" b="1">
                <a:latin typeface="Times New Roman" pitchFamily="18" charset="0"/>
                <a:ea typeface="宋体" pitchFamily="2" charset="-122"/>
              </a:rPr>
              <a:t>n</a:t>
            </a:r>
          </a:p>
          <a:p>
            <a:pPr lvl="1" algn="just">
              <a:lnSpc>
                <a:spcPct val="120000"/>
              </a:lnSpc>
            </a:pPr>
            <a:r>
              <a:rPr lang="en-GB" altLang="zh-CN" sz="2400" b="1">
                <a:latin typeface="Times New Roman" pitchFamily="18" charset="0"/>
                <a:ea typeface="宋体" pitchFamily="2" charset="-122"/>
              </a:rPr>
              <a:t>Press any key to continue</a:t>
            </a:r>
            <a:endParaRPr lang="en-US" altLang="zh-CN" sz="2400" b="1"/>
          </a:p>
        </p:txBody>
      </p:sp>
      <p:sp>
        <p:nvSpPr>
          <p:cNvPr id="14339" name="Text Box 5"/>
          <p:cNvSpPr txBox="1">
            <a:spLocks noChangeArrowheads="1"/>
          </p:cNvSpPr>
          <p:nvPr/>
        </p:nvSpPr>
        <p:spPr bwMode="auto">
          <a:xfrm>
            <a:off x="1603375" y="225425"/>
            <a:ext cx="4752975" cy="701675"/>
          </a:xfrm>
          <a:prstGeom prst="rect">
            <a:avLst/>
          </a:prstGeom>
          <a:noFill/>
          <a:ln w="12700" cap="sq" algn="ctr">
            <a:noFill/>
            <a:miter lim="800000"/>
            <a:headEnd type="none" w="sm" len="sm"/>
            <a:tailEnd type="none" w="sm" len="sm"/>
          </a:ln>
        </p:spPr>
        <p:txBody>
          <a:bodyPr>
            <a:spAutoFit/>
          </a:bodyPr>
          <a:lstStyle/>
          <a:p>
            <a:pPr>
              <a:spcBef>
                <a:spcPct val="50000"/>
              </a:spcBef>
            </a:pPr>
            <a:r>
              <a:rPr lang="zh-CN" altLang="en-US" sz="4000" b="1"/>
              <a:t>运行实例</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9106" name="Rectangle 2"/>
          <p:cNvSpPr>
            <a:spLocks noGrp="1" noChangeArrowheads="1"/>
          </p:cNvSpPr>
          <p:nvPr>
            <p:ph type="title"/>
          </p:nvPr>
        </p:nvSpPr>
        <p:spPr/>
        <p:txBody>
          <a:bodyPr/>
          <a:lstStyle/>
          <a:p>
            <a:pPr eaLnBrk="1" hangingPunct="1">
              <a:defRPr/>
            </a:pPr>
            <a:r>
              <a:rPr lang="zh-CN" altLang="en-US" smtClean="0"/>
              <a:t>第</a:t>
            </a:r>
            <a:r>
              <a:rPr lang="en-US" altLang="zh-CN" smtClean="0"/>
              <a:t>9</a:t>
            </a:r>
            <a:r>
              <a:rPr lang="zh-CN" altLang="en-US" smtClean="0"/>
              <a:t>章 模块化开发</a:t>
            </a:r>
          </a:p>
        </p:txBody>
      </p:sp>
      <p:sp>
        <p:nvSpPr>
          <p:cNvPr id="15363" name="Rectangle 3"/>
          <p:cNvSpPr>
            <a:spLocks noGrp="1" noChangeArrowheads="1"/>
          </p:cNvSpPr>
          <p:nvPr>
            <p:ph type="body" idx="1"/>
          </p:nvPr>
        </p:nvSpPr>
        <p:spPr>
          <a:xfrm>
            <a:off x="1790700" y="1981200"/>
            <a:ext cx="4191000" cy="4114800"/>
          </a:xfrm>
        </p:spPr>
        <p:txBody>
          <a:bodyPr/>
          <a:lstStyle/>
          <a:p>
            <a:pPr eaLnBrk="1" hangingPunct="1">
              <a:lnSpc>
                <a:spcPct val="130000"/>
              </a:lnSpc>
            </a:pPr>
            <a:r>
              <a:rPr lang="zh-CN" altLang="en-US" smtClean="0"/>
              <a:t>自顶向下的分解</a:t>
            </a:r>
          </a:p>
          <a:p>
            <a:pPr eaLnBrk="1" hangingPunct="1">
              <a:lnSpc>
                <a:spcPct val="130000"/>
              </a:lnSpc>
            </a:pPr>
            <a:r>
              <a:rPr lang="zh-CN" altLang="en-US" smtClean="0"/>
              <a:t>模块划分</a:t>
            </a:r>
          </a:p>
          <a:p>
            <a:pPr eaLnBrk="1" hangingPunct="1">
              <a:lnSpc>
                <a:spcPct val="130000"/>
              </a:lnSpc>
            </a:pPr>
            <a:r>
              <a:rPr lang="zh-CN" altLang="en-US" smtClean="0"/>
              <a:t>库的设计与实现</a:t>
            </a:r>
          </a:p>
          <a:p>
            <a:pPr eaLnBrk="1" hangingPunct="1">
              <a:lnSpc>
                <a:spcPct val="130000"/>
              </a:lnSpc>
            </a:pPr>
            <a:r>
              <a:rPr lang="zh-CN" altLang="en-US" smtClean="0"/>
              <a:t>库的应用</a:t>
            </a:r>
          </a:p>
        </p:txBody>
      </p:sp>
      <p:sp>
        <p:nvSpPr>
          <p:cNvPr id="15364" name="AutoShape 4"/>
          <p:cNvSpPr>
            <a:spLocks noChangeArrowheads="1"/>
          </p:cNvSpPr>
          <p:nvPr/>
        </p:nvSpPr>
        <p:spPr bwMode="auto">
          <a:xfrm rot="-5400000" flipH="1" flipV="1">
            <a:off x="5781675" y="219075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15365" name="AutoShape 5"/>
          <p:cNvSpPr>
            <a:spLocks noChangeArrowheads="1"/>
          </p:cNvSpPr>
          <p:nvPr/>
        </p:nvSpPr>
        <p:spPr bwMode="auto">
          <a:xfrm rot="-5400000" flipH="1" flipV="1">
            <a:off x="5781675" y="294005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15366" name="AutoShape 6"/>
          <p:cNvSpPr>
            <a:spLocks noChangeArrowheads="1"/>
          </p:cNvSpPr>
          <p:nvPr/>
        </p:nvSpPr>
        <p:spPr bwMode="auto">
          <a:xfrm rot="-5400000" flipH="1" flipV="1">
            <a:off x="5768975" y="36766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15367" name="AutoShape 7"/>
          <p:cNvSpPr>
            <a:spLocks noChangeArrowheads="1"/>
          </p:cNvSpPr>
          <p:nvPr/>
        </p:nvSpPr>
        <p:spPr bwMode="auto">
          <a:xfrm rot="-5400000" flipH="1" flipV="1">
            <a:off x="5756275" y="43751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0130" name="Rectangle 2"/>
          <p:cNvSpPr>
            <a:spLocks noGrp="1" noChangeArrowheads="1"/>
          </p:cNvSpPr>
          <p:nvPr>
            <p:ph type="title"/>
          </p:nvPr>
        </p:nvSpPr>
        <p:spPr/>
        <p:txBody>
          <a:bodyPr/>
          <a:lstStyle/>
          <a:p>
            <a:pPr eaLnBrk="1" hangingPunct="1">
              <a:defRPr/>
            </a:pPr>
            <a:r>
              <a:rPr lang="zh-CN" altLang="en-GB" smtClean="0"/>
              <a:t>模块划分 </a:t>
            </a:r>
            <a:endParaRPr lang="zh-CN" altLang="en-US" smtClean="0"/>
          </a:p>
        </p:txBody>
      </p:sp>
      <p:sp>
        <p:nvSpPr>
          <p:cNvPr id="16387" name="Rectangle 3"/>
          <p:cNvSpPr>
            <a:spLocks noGrp="1" noChangeArrowheads="1"/>
          </p:cNvSpPr>
          <p:nvPr>
            <p:ph type="body" idx="1"/>
          </p:nvPr>
        </p:nvSpPr>
        <p:spPr/>
        <p:txBody>
          <a:bodyPr/>
          <a:lstStyle/>
          <a:p>
            <a:pPr eaLnBrk="1" hangingPunct="1">
              <a:lnSpc>
                <a:spcPct val="120000"/>
              </a:lnSpc>
            </a:pPr>
            <a:r>
              <a:rPr lang="zh-CN" altLang="en-GB" sz="2800" smtClean="0"/>
              <a:t>当程序变得更长的时候，要在一个单独的源文件中处理如此众多的函数会变得困难 </a:t>
            </a:r>
          </a:p>
          <a:p>
            <a:pPr eaLnBrk="1" hangingPunct="1">
              <a:lnSpc>
                <a:spcPct val="120000"/>
              </a:lnSpc>
            </a:pPr>
            <a:r>
              <a:rPr lang="zh-CN" altLang="en-GB" sz="2800" smtClean="0"/>
              <a:t>把程序再分成几个小的源文件。每个源文件都包含一组相关的函数。一个源文件被称为一个模块。</a:t>
            </a:r>
          </a:p>
          <a:p>
            <a:pPr eaLnBrk="1" hangingPunct="1">
              <a:lnSpc>
                <a:spcPct val="120000"/>
              </a:lnSpc>
            </a:pPr>
            <a:r>
              <a:rPr lang="zh-CN" altLang="en-GB" sz="2800" smtClean="0"/>
              <a:t>模块划分标准：块内联系尽可能大，块间联系尽可能小</a:t>
            </a:r>
            <a:r>
              <a:rPr lang="en-GB" altLang="zh-CN" sz="2800" smtClean="0"/>
              <a:t> </a:t>
            </a:r>
            <a:endParaRPr lang="zh-CN" altLang="en-US" sz="28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1154" name="Rectangle 2"/>
          <p:cNvSpPr>
            <a:spLocks noGrp="1" noChangeArrowheads="1"/>
          </p:cNvSpPr>
          <p:nvPr>
            <p:ph type="title"/>
          </p:nvPr>
        </p:nvSpPr>
        <p:spPr/>
        <p:txBody>
          <a:bodyPr/>
          <a:lstStyle/>
          <a:p>
            <a:pPr eaLnBrk="1" hangingPunct="1">
              <a:defRPr/>
            </a:pPr>
            <a:r>
              <a:rPr lang="zh-CN" altLang="en-US" smtClean="0"/>
              <a:t>石头、剪刀、布游戏 </a:t>
            </a:r>
          </a:p>
        </p:txBody>
      </p:sp>
      <p:sp>
        <p:nvSpPr>
          <p:cNvPr id="17411" name="Rectangle 3"/>
          <p:cNvSpPr>
            <a:spLocks noGrp="1" noChangeArrowheads="1"/>
          </p:cNvSpPr>
          <p:nvPr>
            <p:ph type="body" idx="1"/>
          </p:nvPr>
        </p:nvSpPr>
        <p:spPr>
          <a:xfrm>
            <a:off x="685800" y="1752600"/>
            <a:ext cx="7772400" cy="4635500"/>
          </a:xfrm>
        </p:spPr>
        <p:txBody>
          <a:bodyPr/>
          <a:lstStyle/>
          <a:p>
            <a:pPr eaLnBrk="1" hangingPunct="1">
              <a:lnSpc>
                <a:spcPct val="110000"/>
              </a:lnSpc>
            </a:pPr>
            <a:r>
              <a:rPr lang="zh-CN" altLang="en-US" sz="2800" smtClean="0"/>
              <a:t>游戏规则</a:t>
            </a:r>
          </a:p>
          <a:p>
            <a:pPr lvl="1" eaLnBrk="1" hangingPunct="1">
              <a:lnSpc>
                <a:spcPct val="110000"/>
              </a:lnSpc>
            </a:pPr>
            <a:r>
              <a:rPr lang="zh-CN" altLang="en-US" sz="2400" smtClean="0"/>
              <a:t>布覆盖石头</a:t>
            </a:r>
          </a:p>
          <a:p>
            <a:pPr lvl="1" eaLnBrk="1" hangingPunct="1">
              <a:lnSpc>
                <a:spcPct val="110000"/>
              </a:lnSpc>
            </a:pPr>
            <a:r>
              <a:rPr lang="zh-CN" altLang="en-US" sz="2400" smtClean="0"/>
              <a:t>石头砸坏剪刀</a:t>
            </a:r>
          </a:p>
          <a:p>
            <a:pPr lvl="1" eaLnBrk="1" hangingPunct="1">
              <a:lnSpc>
                <a:spcPct val="110000"/>
              </a:lnSpc>
            </a:pPr>
            <a:r>
              <a:rPr lang="zh-CN" altLang="en-US" sz="2400" smtClean="0"/>
              <a:t>剪刀剪碎布 </a:t>
            </a:r>
          </a:p>
          <a:p>
            <a:pPr eaLnBrk="1" hangingPunct="1">
              <a:lnSpc>
                <a:spcPct val="110000"/>
              </a:lnSpc>
            </a:pPr>
            <a:r>
              <a:rPr lang="zh-CN" altLang="en-US" sz="2800" smtClean="0"/>
              <a:t>游戏的过程为：游戏者选择出石头、剪子或布，计算机也随机选择一个，输出结果，继续游戏，直到游戏者选择结束为止。在此过程中，游戏者也可以阅读游戏指南或看看当前战况。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2178" name="Rectangle 2"/>
          <p:cNvSpPr>
            <a:spLocks noGrp="1" noChangeArrowheads="1"/>
          </p:cNvSpPr>
          <p:nvPr>
            <p:ph type="title"/>
          </p:nvPr>
        </p:nvSpPr>
        <p:spPr>
          <a:xfrm>
            <a:off x="685800" y="38100"/>
            <a:ext cx="7772400" cy="1143000"/>
          </a:xfrm>
        </p:spPr>
        <p:txBody>
          <a:bodyPr/>
          <a:lstStyle/>
          <a:p>
            <a:pPr eaLnBrk="1" hangingPunct="1">
              <a:defRPr/>
            </a:pPr>
            <a:r>
              <a:rPr lang="zh-CN" altLang="en-US" smtClean="0"/>
              <a:t>第一层的分解 </a:t>
            </a:r>
          </a:p>
        </p:txBody>
      </p:sp>
      <p:sp>
        <p:nvSpPr>
          <p:cNvPr id="18435" name="Text Box 4"/>
          <p:cNvSpPr txBox="1">
            <a:spLocks noChangeArrowheads="1"/>
          </p:cNvSpPr>
          <p:nvPr/>
        </p:nvSpPr>
        <p:spPr bwMode="auto">
          <a:xfrm>
            <a:off x="685800" y="1425575"/>
            <a:ext cx="7640638" cy="5286375"/>
          </a:xfrm>
          <a:prstGeom prst="rect">
            <a:avLst/>
          </a:prstGeom>
          <a:noFill/>
          <a:ln w="9525">
            <a:solidFill>
              <a:schemeClr val="tx1"/>
            </a:solidFill>
            <a:miter lim="800000"/>
            <a:headEnd/>
            <a:tailEnd/>
          </a:ln>
        </p:spPr>
        <p:txBody>
          <a:bodyPr wrap="none">
            <a:spAutoFit/>
          </a:bodyPr>
          <a:lstStyle/>
          <a:p>
            <a:pPr>
              <a:spcBef>
                <a:spcPts val="500"/>
              </a:spcBef>
              <a:spcAft>
                <a:spcPts val="775"/>
              </a:spcAft>
            </a:pPr>
            <a:r>
              <a:rPr lang="en-US" altLang="zh-CN" sz="2400" b="1">
                <a:latin typeface="宋体" pitchFamily="2" charset="-122"/>
                <a:ea typeface="宋体" pitchFamily="2" charset="-122"/>
              </a:rPr>
              <a:t>while </a:t>
            </a:r>
            <a:r>
              <a:rPr lang="zh-CN" altLang="en-US" sz="2400" b="1">
                <a:latin typeface="宋体" pitchFamily="2" charset="-122"/>
                <a:ea typeface="宋体" pitchFamily="2" charset="-122"/>
              </a:rPr>
              <a:t>（用户输入 </a:t>
            </a:r>
            <a:r>
              <a:rPr lang="en-US" altLang="zh-CN" sz="2400" b="1">
                <a:latin typeface="宋体" pitchFamily="2" charset="-122"/>
                <a:ea typeface="宋体" pitchFamily="2" charset="-122"/>
              </a:rPr>
              <a:t>!= quit</a:t>
            </a:r>
            <a:r>
              <a:rPr lang="zh-CN" altLang="en-US" sz="2400" b="1">
                <a:latin typeface="宋体" pitchFamily="2" charset="-122"/>
                <a:ea typeface="宋体" pitchFamily="2" charset="-122"/>
              </a:rPr>
              <a:t>）</a:t>
            </a:r>
            <a:endParaRPr lang="zh-CN" altLang="en-US" sz="2400" b="1">
              <a:latin typeface="Times New Roman" pitchFamily="18" charset="0"/>
              <a:ea typeface="宋体" pitchFamily="2" charset="-122"/>
            </a:endParaRPr>
          </a:p>
          <a:p>
            <a:pPr>
              <a:spcBef>
                <a:spcPts val="500"/>
              </a:spcBef>
              <a:spcAft>
                <a:spcPts val="775"/>
              </a:spcAft>
            </a:pPr>
            <a:r>
              <a:rPr lang="zh-CN" altLang="en-US" sz="2400" b="1">
                <a:latin typeface="宋体" pitchFamily="2" charset="-122"/>
                <a:ea typeface="宋体" pitchFamily="2" charset="-122"/>
              </a:rPr>
              <a:t>    </a:t>
            </a:r>
            <a:r>
              <a:rPr lang="en-US" altLang="zh-CN" sz="2400" b="1">
                <a:latin typeface="宋体" pitchFamily="2" charset="-122"/>
                <a:ea typeface="宋体" pitchFamily="2" charset="-122"/>
              </a:rPr>
              <a:t>{switch</a:t>
            </a:r>
            <a:r>
              <a:rPr lang="zh-CN" altLang="en-US" sz="2400" b="1">
                <a:latin typeface="宋体" pitchFamily="2" charset="-122"/>
                <a:ea typeface="宋体" pitchFamily="2" charset="-122"/>
              </a:rPr>
              <a:t>（用户的选择）  </a:t>
            </a:r>
            <a:endParaRPr lang="zh-CN" altLang="en-US" sz="2400" b="1">
              <a:latin typeface="Times New Roman" pitchFamily="18" charset="0"/>
              <a:ea typeface="宋体" pitchFamily="2" charset="-122"/>
            </a:endParaRPr>
          </a:p>
          <a:p>
            <a:pPr>
              <a:spcBef>
                <a:spcPts val="500"/>
              </a:spcBef>
              <a:spcAft>
                <a:spcPts val="775"/>
              </a:spcAft>
            </a:pPr>
            <a:r>
              <a:rPr lang="zh-CN" altLang="en-US" sz="2400" b="1">
                <a:latin typeface="宋体" pitchFamily="2" charset="-122"/>
                <a:ea typeface="宋体" pitchFamily="2" charset="-122"/>
              </a:rPr>
              <a:t>         </a:t>
            </a:r>
            <a:r>
              <a:rPr lang="en-US" altLang="zh-CN" sz="2400" b="1">
                <a:latin typeface="宋体" pitchFamily="2" charset="-122"/>
                <a:ea typeface="宋体" pitchFamily="2" charset="-122"/>
              </a:rPr>
              <a:t>{case paper, rock, scissor:  </a:t>
            </a:r>
            <a:r>
              <a:rPr lang="zh-CN" altLang="en-US" sz="2400" b="1">
                <a:latin typeface="宋体" pitchFamily="2" charset="-122"/>
                <a:ea typeface="宋体" pitchFamily="2" charset="-122"/>
              </a:rPr>
              <a:t>机器选择；</a:t>
            </a:r>
            <a:endParaRPr lang="zh-CN" altLang="en-US" sz="2400" b="1">
              <a:latin typeface="Times New Roman" pitchFamily="18" charset="0"/>
              <a:ea typeface="宋体" pitchFamily="2" charset="-122"/>
            </a:endParaRPr>
          </a:p>
          <a:p>
            <a:pPr>
              <a:spcBef>
                <a:spcPts val="500"/>
              </a:spcBef>
              <a:spcAft>
                <a:spcPts val="775"/>
              </a:spcAft>
            </a:pPr>
            <a:r>
              <a:rPr lang="zh-CN" altLang="en-US" sz="2400" b="1">
                <a:latin typeface="宋体" pitchFamily="2" charset="-122"/>
                <a:ea typeface="宋体" pitchFamily="2" charset="-122"/>
              </a:rPr>
              <a:t>                                      评判结果；</a:t>
            </a:r>
            <a:endParaRPr lang="zh-CN" altLang="en-US" sz="2400" b="1">
              <a:latin typeface="Times New Roman" pitchFamily="18" charset="0"/>
              <a:ea typeface="宋体" pitchFamily="2" charset="-122"/>
            </a:endParaRPr>
          </a:p>
          <a:p>
            <a:pPr>
              <a:spcBef>
                <a:spcPts val="500"/>
              </a:spcBef>
              <a:spcAft>
                <a:spcPts val="775"/>
              </a:spcAft>
            </a:pPr>
            <a:r>
              <a:rPr lang="zh-CN" altLang="en-US" sz="2400" b="1">
                <a:latin typeface="宋体" pitchFamily="2" charset="-122"/>
                <a:ea typeface="宋体" pitchFamily="2" charset="-122"/>
              </a:rPr>
              <a:t>                                      报告结果；</a:t>
            </a:r>
            <a:endParaRPr lang="zh-CN" altLang="en-US" sz="2400" b="1">
              <a:latin typeface="Times New Roman" pitchFamily="18" charset="0"/>
              <a:ea typeface="宋体" pitchFamily="2" charset="-122"/>
            </a:endParaRPr>
          </a:p>
          <a:p>
            <a:pPr>
              <a:spcBef>
                <a:spcPts val="500"/>
              </a:spcBef>
              <a:spcAft>
                <a:spcPts val="775"/>
              </a:spcAft>
            </a:pPr>
            <a:r>
              <a:rPr lang="zh-CN" altLang="en-US" sz="2400" b="1">
                <a:latin typeface="宋体" pitchFamily="2" charset="-122"/>
                <a:ea typeface="宋体" pitchFamily="2" charset="-122"/>
              </a:rPr>
              <a:t>           </a:t>
            </a:r>
            <a:r>
              <a:rPr lang="en-US" altLang="zh-CN" sz="2400" b="1">
                <a:latin typeface="宋体" pitchFamily="2" charset="-122"/>
                <a:ea typeface="宋体" pitchFamily="2" charset="-122"/>
              </a:rPr>
              <a:t>case game: </a:t>
            </a:r>
            <a:r>
              <a:rPr lang="zh-CN" altLang="en-US" sz="2400" b="1">
                <a:latin typeface="宋体" pitchFamily="2" charset="-122"/>
                <a:ea typeface="宋体" pitchFamily="2" charset="-122"/>
              </a:rPr>
              <a:t>显示目前的战况；</a:t>
            </a:r>
            <a:endParaRPr lang="zh-CN" altLang="en-US" sz="2400" b="1">
              <a:latin typeface="Times New Roman" pitchFamily="18" charset="0"/>
              <a:ea typeface="宋体" pitchFamily="2" charset="-122"/>
            </a:endParaRPr>
          </a:p>
          <a:p>
            <a:pPr>
              <a:spcBef>
                <a:spcPts val="500"/>
              </a:spcBef>
              <a:spcAft>
                <a:spcPts val="775"/>
              </a:spcAft>
            </a:pPr>
            <a:r>
              <a:rPr lang="zh-CN" altLang="en-US" sz="2400" b="1">
                <a:latin typeface="宋体" pitchFamily="2" charset="-122"/>
                <a:ea typeface="宋体" pitchFamily="2" charset="-122"/>
              </a:rPr>
              <a:t>           </a:t>
            </a:r>
            <a:r>
              <a:rPr lang="en-US" altLang="zh-CN" sz="2400" b="1">
                <a:latin typeface="宋体" pitchFamily="2" charset="-122"/>
                <a:ea typeface="宋体" pitchFamily="2" charset="-122"/>
              </a:rPr>
              <a:t>case help: </a:t>
            </a:r>
            <a:r>
              <a:rPr lang="zh-CN" altLang="en-US" sz="2400" b="1">
                <a:latin typeface="宋体" pitchFamily="2" charset="-122"/>
                <a:ea typeface="宋体" pitchFamily="2" charset="-122"/>
              </a:rPr>
              <a:t>显示帮助信息；</a:t>
            </a:r>
            <a:endParaRPr lang="zh-CN" altLang="en-US" sz="2400" b="1">
              <a:latin typeface="Times New Roman" pitchFamily="18" charset="0"/>
              <a:ea typeface="宋体" pitchFamily="2" charset="-122"/>
            </a:endParaRPr>
          </a:p>
          <a:p>
            <a:pPr>
              <a:spcBef>
                <a:spcPts val="500"/>
              </a:spcBef>
              <a:spcAft>
                <a:spcPts val="775"/>
              </a:spcAft>
            </a:pPr>
            <a:r>
              <a:rPr lang="zh-CN" altLang="en-US" sz="2400" b="1">
                <a:latin typeface="宋体" pitchFamily="2" charset="-122"/>
                <a:ea typeface="宋体" pitchFamily="2" charset="-122"/>
              </a:rPr>
              <a:t>           </a:t>
            </a:r>
            <a:r>
              <a:rPr lang="en-US" altLang="zh-CN" sz="2400" b="1">
                <a:latin typeface="宋体" pitchFamily="2" charset="-122"/>
                <a:ea typeface="宋体" pitchFamily="2" charset="-122"/>
              </a:rPr>
              <a:t>default: </a:t>
            </a:r>
            <a:r>
              <a:rPr lang="zh-CN" altLang="en-US" sz="2400" b="1">
                <a:latin typeface="宋体" pitchFamily="2" charset="-122"/>
                <a:ea typeface="宋体" pitchFamily="2" charset="-122"/>
              </a:rPr>
              <a:t>报告错误；</a:t>
            </a:r>
            <a:endParaRPr lang="zh-CN" altLang="en-US" sz="2400" b="1">
              <a:latin typeface="Times New Roman" pitchFamily="18" charset="0"/>
              <a:ea typeface="宋体" pitchFamily="2" charset="-122"/>
            </a:endParaRPr>
          </a:p>
          <a:p>
            <a:pPr>
              <a:spcBef>
                <a:spcPts val="500"/>
              </a:spcBef>
              <a:spcAft>
                <a:spcPts val="775"/>
              </a:spcAft>
            </a:pPr>
            <a:r>
              <a:rPr lang="zh-CN" altLang="en-US" sz="2400" b="1">
                <a:latin typeface="宋体" pitchFamily="2" charset="-122"/>
                <a:ea typeface="宋体" pitchFamily="2" charset="-122"/>
              </a:rPr>
              <a:t>     </a:t>
            </a:r>
            <a:r>
              <a:rPr lang="en-US" altLang="zh-CN" sz="2400" b="1">
                <a:latin typeface="宋体" pitchFamily="2" charset="-122"/>
                <a:ea typeface="宋体" pitchFamily="2" charset="-122"/>
              </a:rPr>
              <a:t>}</a:t>
            </a:r>
            <a:endParaRPr lang="en-US" altLang="zh-CN" sz="2400" b="1">
              <a:latin typeface="Times New Roman" pitchFamily="18" charset="0"/>
              <a:ea typeface="宋体" pitchFamily="2" charset="-122"/>
            </a:endParaRPr>
          </a:p>
          <a:p>
            <a:pPr>
              <a:spcBef>
                <a:spcPts val="500"/>
              </a:spcBef>
              <a:spcAft>
                <a:spcPts val="775"/>
              </a:spcAft>
            </a:pPr>
            <a:r>
              <a:rPr lang="zh-CN" altLang="en-US" sz="2400" b="1">
                <a:latin typeface="宋体" pitchFamily="2" charset="-122"/>
                <a:ea typeface="宋体" pitchFamily="2" charset="-122"/>
              </a:rPr>
              <a:t>显示战况；</a:t>
            </a:r>
            <a:endParaRPr lang="zh-CN" altLang="en-US" sz="2400" b="1"/>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02" name="Rectangle 2"/>
          <p:cNvSpPr>
            <a:spLocks noGrp="1" noChangeArrowheads="1"/>
          </p:cNvSpPr>
          <p:nvPr>
            <p:ph type="title"/>
          </p:nvPr>
        </p:nvSpPr>
        <p:spPr/>
        <p:txBody>
          <a:bodyPr/>
          <a:lstStyle/>
          <a:p>
            <a:pPr eaLnBrk="1" hangingPunct="1">
              <a:defRPr/>
            </a:pPr>
            <a:r>
              <a:rPr lang="zh-CN" altLang="en-US" smtClean="0"/>
              <a:t>函数抽取</a:t>
            </a:r>
          </a:p>
        </p:txBody>
      </p:sp>
      <p:sp>
        <p:nvSpPr>
          <p:cNvPr id="19459" name="Rectangle 3"/>
          <p:cNvSpPr>
            <a:spLocks noGrp="1" noChangeArrowheads="1"/>
          </p:cNvSpPr>
          <p:nvPr>
            <p:ph type="body" idx="1"/>
          </p:nvPr>
        </p:nvSpPr>
        <p:spPr>
          <a:xfrm>
            <a:off x="685800" y="1981200"/>
            <a:ext cx="7772400" cy="4584700"/>
          </a:xfrm>
        </p:spPr>
        <p:txBody>
          <a:bodyPr/>
          <a:lstStyle/>
          <a:p>
            <a:pPr eaLnBrk="1" hangingPunct="1">
              <a:lnSpc>
                <a:spcPct val="120000"/>
              </a:lnSpc>
            </a:pPr>
            <a:r>
              <a:rPr lang="zh-CN" altLang="en-US" sz="2800" smtClean="0"/>
              <a:t>获取用户输入</a:t>
            </a:r>
            <a:r>
              <a:rPr lang="en-US" altLang="zh-CN" sz="2800" smtClean="0"/>
              <a:t>selection_by_player</a:t>
            </a:r>
          </a:p>
          <a:p>
            <a:pPr eaLnBrk="1" hangingPunct="1">
              <a:lnSpc>
                <a:spcPct val="120000"/>
              </a:lnSpc>
            </a:pPr>
            <a:r>
              <a:rPr lang="zh-CN" altLang="en-US" sz="2800" smtClean="0"/>
              <a:t>获取机器输入</a:t>
            </a:r>
            <a:r>
              <a:rPr lang="en-US" altLang="zh-CN" sz="2800" smtClean="0"/>
              <a:t>selection_by_machine</a:t>
            </a:r>
          </a:p>
          <a:p>
            <a:pPr eaLnBrk="1" hangingPunct="1">
              <a:lnSpc>
                <a:spcPct val="120000"/>
              </a:lnSpc>
            </a:pPr>
            <a:r>
              <a:rPr lang="zh-CN" altLang="en-US" sz="2800" smtClean="0"/>
              <a:t>评判结果</a:t>
            </a:r>
            <a:r>
              <a:rPr lang="en-US" altLang="zh-CN" sz="2800" smtClean="0"/>
              <a:t>compare</a:t>
            </a:r>
          </a:p>
          <a:p>
            <a:pPr eaLnBrk="1" hangingPunct="1">
              <a:lnSpc>
                <a:spcPct val="120000"/>
              </a:lnSpc>
            </a:pPr>
            <a:r>
              <a:rPr lang="zh-CN" altLang="en-US" sz="2800" smtClean="0"/>
              <a:t>报告结果并记录结果信息</a:t>
            </a:r>
            <a:r>
              <a:rPr lang="en-US" altLang="zh-CN" sz="2800" smtClean="0"/>
              <a:t>report</a:t>
            </a:r>
          </a:p>
          <a:p>
            <a:pPr eaLnBrk="1" hangingPunct="1">
              <a:lnSpc>
                <a:spcPct val="120000"/>
              </a:lnSpc>
            </a:pPr>
            <a:r>
              <a:rPr lang="zh-CN" altLang="en-US" sz="2800" smtClean="0"/>
              <a:t>显示目前战况</a:t>
            </a:r>
            <a:r>
              <a:rPr lang="en-US" altLang="zh-CN" sz="2800" smtClean="0"/>
              <a:t>prn_game_status</a:t>
            </a:r>
          </a:p>
          <a:p>
            <a:pPr eaLnBrk="1" hangingPunct="1">
              <a:lnSpc>
                <a:spcPct val="120000"/>
              </a:lnSpc>
            </a:pPr>
            <a:r>
              <a:rPr lang="zh-CN" altLang="en-US" sz="2800" smtClean="0"/>
              <a:t>显示帮助信息</a:t>
            </a:r>
            <a:r>
              <a:rPr lang="en-US" altLang="zh-CN" sz="2800" smtClean="0"/>
              <a:t>prn_help</a:t>
            </a:r>
          </a:p>
          <a:p>
            <a:pPr eaLnBrk="1" hangingPunct="1">
              <a:lnSpc>
                <a:spcPct val="120000"/>
              </a:lnSpc>
              <a:buFont typeface="Wingdings" pitchFamily="2" charset="2"/>
              <a:buNone/>
            </a:pPr>
            <a:r>
              <a:rPr lang="zh-CN" altLang="en-US" sz="2800" smtClean="0"/>
              <a:t>六个函数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4226" name="Rectangle 2"/>
          <p:cNvSpPr>
            <a:spLocks noGrp="1" noChangeArrowheads="1"/>
          </p:cNvSpPr>
          <p:nvPr>
            <p:ph type="title"/>
          </p:nvPr>
        </p:nvSpPr>
        <p:spPr/>
        <p:txBody>
          <a:bodyPr/>
          <a:lstStyle/>
          <a:p>
            <a:pPr eaLnBrk="1" hangingPunct="1">
              <a:defRPr/>
            </a:pPr>
            <a:r>
              <a:rPr lang="zh-CN" altLang="en-US" smtClean="0"/>
              <a:t>枚举类型的定义 </a:t>
            </a:r>
          </a:p>
        </p:txBody>
      </p:sp>
      <p:sp>
        <p:nvSpPr>
          <p:cNvPr id="20483" name="Rectangle 3"/>
          <p:cNvSpPr>
            <a:spLocks noGrp="1" noChangeArrowheads="1"/>
          </p:cNvSpPr>
          <p:nvPr>
            <p:ph type="body" idx="1"/>
          </p:nvPr>
        </p:nvSpPr>
        <p:spPr/>
        <p:txBody>
          <a:bodyPr/>
          <a:lstStyle/>
          <a:p>
            <a:pPr eaLnBrk="1" hangingPunct="1">
              <a:lnSpc>
                <a:spcPct val="130000"/>
              </a:lnSpc>
            </a:pPr>
            <a:r>
              <a:rPr lang="zh-CN" altLang="en-US" smtClean="0"/>
              <a:t>为了提高程序的可读性，我们定义两个枚举类型 ：</a:t>
            </a:r>
          </a:p>
          <a:p>
            <a:pPr eaLnBrk="1" hangingPunct="1">
              <a:lnSpc>
                <a:spcPct val="130000"/>
              </a:lnSpc>
              <a:buFont typeface="Wingdings" pitchFamily="2" charset="2"/>
              <a:buNone/>
            </a:pPr>
            <a:r>
              <a:rPr lang="zh-CN" altLang="en-US" smtClean="0"/>
              <a:t>    </a:t>
            </a:r>
            <a:r>
              <a:rPr lang="en-US" altLang="zh-CN" smtClean="0"/>
              <a:t>enum p_r_s {paper, rock, scissor, game, </a:t>
            </a:r>
          </a:p>
          <a:p>
            <a:pPr eaLnBrk="1" hangingPunct="1">
              <a:lnSpc>
                <a:spcPct val="130000"/>
              </a:lnSpc>
              <a:buFont typeface="Wingdings" pitchFamily="2" charset="2"/>
              <a:buNone/>
            </a:pPr>
            <a:r>
              <a:rPr lang="en-US" altLang="zh-CN" smtClean="0"/>
              <a:t>                           help, quit} ;</a:t>
            </a:r>
          </a:p>
          <a:p>
            <a:pPr eaLnBrk="1" hangingPunct="1">
              <a:lnSpc>
                <a:spcPct val="130000"/>
              </a:lnSpc>
              <a:buFont typeface="Wingdings" pitchFamily="2" charset="2"/>
              <a:buNone/>
            </a:pPr>
            <a:r>
              <a:rPr lang="en-US" altLang="zh-CN" smtClean="0"/>
              <a:t>    enum outcome {win, lose, tie, error} ;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5250" name="Rectangle 2"/>
          <p:cNvSpPr>
            <a:spLocks noGrp="1" noChangeArrowheads="1"/>
          </p:cNvSpPr>
          <p:nvPr>
            <p:ph type="title"/>
          </p:nvPr>
        </p:nvSpPr>
        <p:spPr/>
        <p:txBody>
          <a:bodyPr/>
          <a:lstStyle/>
          <a:p>
            <a:pPr eaLnBrk="1" hangingPunct="1">
              <a:defRPr/>
            </a:pPr>
            <a:r>
              <a:rPr lang="zh-CN" altLang="en-US" smtClean="0"/>
              <a:t>模块划分 </a:t>
            </a:r>
          </a:p>
        </p:txBody>
      </p:sp>
      <p:sp>
        <p:nvSpPr>
          <p:cNvPr id="21507" name="Rectangle 3"/>
          <p:cNvSpPr>
            <a:spLocks noGrp="1" noChangeArrowheads="1"/>
          </p:cNvSpPr>
          <p:nvPr>
            <p:ph type="body" idx="1"/>
          </p:nvPr>
        </p:nvSpPr>
        <p:spPr>
          <a:xfrm>
            <a:off x="685800" y="1752600"/>
            <a:ext cx="7772400" cy="4914900"/>
          </a:xfrm>
        </p:spPr>
        <p:txBody>
          <a:bodyPr/>
          <a:lstStyle/>
          <a:p>
            <a:pPr eaLnBrk="1" hangingPunct="1">
              <a:lnSpc>
                <a:spcPct val="130000"/>
              </a:lnSpc>
            </a:pPr>
            <a:r>
              <a:rPr lang="zh-CN" altLang="en-US" smtClean="0"/>
              <a:t>分成四个模块：</a:t>
            </a:r>
          </a:p>
          <a:p>
            <a:pPr lvl="1" eaLnBrk="1" hangingPunct="1">
              <a:lnSpc>
                <a:spcPct val="130000"/>
              </a:lnSpc>
            </a:pPr>
            <a:r>
              <a:rPr lang="zh-CN" altLang="en-US" smtClean="0"/>
              <a:t>主模块： </a:t>
            </a:r>
            <a:r>
              <a:rPr lang="en-US" altLang="zh-CN" smtClean="0"/>
              <a:t>main</a:t>
            </a:r>
            <a:r>
              <a:rPr lang="zh-CN" altLang="en-US" smtClean="0"/>
              <a:t>函数</a:t>
            </a:r>
          </a:p>
          <a:p>
            <a:pPr lvl="1" eaLnBrk="1" hangingPunct="1">
              <a:lnSpc>
                <a:spcPct val="130000"/>
              </a:lnSpc>
            </a:pPr>
            <a:r>
              <a:rPr lang="zh-CN" altLang="en-US" smtClean="0"/>
              <a:t>获取选择的模块： </a:t>
            </a:r>
            <a:r>
              <a:rPr lang="en-US" altLang="zh-CN" smtClean="0"/>
              <a:t>selection_by_player</a:t>
            </a:r>
            <a:r>
              <a:rPr lang="zh-CN" altLang="en-US" smtClean="0"/>
              <a:t>和  </a:t>
            </a:r>
          </a:p>
          <a:p>
            <a:pPr lvl="1" eaLnBrk="1" hangingPunct="1">
              <a:lnSpc>
                <a:spcPct val="130000"/>
              </a:lnSpc>
              <a:buFont typeface="Wingdings" pitchFamily="2" charset="2"/>
              <a:buNone/>
            </a:pPr>
            <a:r>
              <a:rPr lang="zh-CN" altLang="en-US" smtClean="0"/>
              <a:t>                                     </a:t>
            </a:r>
            <a:r>
              <a:rPr lang="en-US" altLang="zh-CN" smtClean="0"/>
              <a:t>selection_by_machine</a:t>
            </a:r>
          </a:p>
          <a:p>
            <a:pPr lvl="1" eaLnBrk="1" hangingPunct="1">
              <a:lnSpc>
                <a:spcPct val="130000"/>
              </a:lnSpc>
            </a:pPr>
            <a:r>
              <a:rPr lang="zh-CN" altLang="en-US" smtClean="0"/>
              <a:t>比较模块： </a:t>
            </a:r>
            <a:r>
              <a:rPr lang="en-US" altLang="zh-CN" smtClean="0"/>
              <a:t>compare</a:t>
            </a:r>
          </a:p>
          <a:p>
            <a:pPr lvl="1" eaLnBrk="1" hangingPunct="1">
              <a:lnSpc>
                <a:spcPct val="130000"/>
              </a:lnSpc>
            </a:pPr>
            <a:r>
              <a:rPr lang="zh-CN" altLang="en-US" smtClean="0"/>
              <a:t>输出模块： </a:t>
            </a:r>
            <a:r>
              <a:rPr lang="en-US" altLang="zh-CN" smtClean="0"/>
              <a:t>report</a:t>
            </a:r>
            <a:r>
              <a:rPr lang="zh-CN" altLang="en-US" smtClean="0"/>
              <a:t>、</a:t>
            </a:r>
            <a:r>
              <a:rPr lang="en-US" altLang="zh-CN" smtClean="0"/>
              <a:t>prn_game_status</a:t>
            </a:r>
            <a:r>
              <a:rPr lang="zh-CN" altLang="en-US" smtClean="0"/>
              <a:t>和</a:t>
            </a:r>
          </a:p>
          <a:p>
            <a:pPr lvl="1" eaLnBrk="1" hangingPunct="1">
              <a:lnSpc>
                <a:spcPct val="130000"/>
              </a:lnSpc>
              <a:buFont typeface="Wingdings" pitchFamily="2" charset="2"/>
              <a:buNone/>
            </a:pPr>
            <a:r>
              <a:rPr lang="zh-CN" altLang="en-US" smtClean="0"/>
              <a:t>                         </a:t>
            </a:r>
            <a:r>
              <a:rPr lang="en-US" altLang="zh-CN" smtClean="0"/>
              <a:t>prn_help</a:t>
            </a:r>
            <a:r>
              <a:rPr lang="zh-CN" altLang="en-US" smtClean="0"/>
              <a:t>函数</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6274" name="Rectangle 2"/>
          <p:cNvSpPr>
            <a:spLocks noGrp="1" noChangeArrowheads="1"/>
          </p:cNvSpPr>
          <p:nvPr>
            <p:ph type="title"/>
          </p:nvPr>
        </p:nvSpPr>
        <p:spPr/>
        <p:txBody>
          <a:bodyPr/>
          <a:lstStyle/>
          <a:p>
            <a:pPr eaLnBrk="1" hangingPunct="1">
              <a:defRPr/>
            </a:pPr>
            <a:r>
              <a:rPr lang="en-US" altLang="zh-CN" smtClean="0"/>
              <a:t>Select</a:t>
            </a:r>
            <a:r>
              <a:rPr lang="zh-CN" altLang="en-US" smtClean="0"/>
              <a:t>模块的设计</a:t>
            </a:r>
          </a:p>
        </p:txBody>
      </p:sp>
      <p:sp>
        <p:nvSpPr>
          <p:cNvPr id="22531" name="Rectangle 3"/>
          <p:cNvSpPr>
            <a:spLocks noGrp="1" noChangeArrowheads="1"/>
          </p:cNvSpPr>
          <p:nvPr>
            <p:ph type="body" idx="1"/>
          </p:nvPr>
        </p:nvSpPr>
        <p:spPr>
          <a:xfrm>
            <a:off x="685800" y="1981200"/>
            <a:ext cx="7772400" cy="4876800"/>
          </a:xfrm>
        </p:spPr>
        <p:txBody>
          <a:bodyPr/>
          <a:lstStyle/>
          <a:p>
            <a:pPr eaLnBrk="1" hangingPunct="1">
              <a:lnSpc>
                <a:spcPct val="120000"/>
              </a:lnSpc>
            </a:pPr>
            <a:r>
              <a:rPr lang="en-US" altLang="zh-CN" smtClean="0"/>
              <a:t>selection_by_player</a:t>
            </a:r>
            <a:r>
              <a:rPr lang="zh-CN" altLang="en-US" smtClean="0"/>
              <a:t>从键盘接收用户的输入并返回此输入值。因此，原型为</a:t>
            </a:r>
          </a:p>
          <a:p>
            <a:pPr eaLnBrk="1" hangingPunct="1">
              <a:lnSpc>
                <a:spcPct val="120000"/>
              </a:lnSpc>
              <a:buFont typeface="Wingdings" pitchFamily="2" charset="2"/>
              <a:buNone/>
            </a:pPr>
            <a:r>
              <a:rPr lang="zh-CN" altLang="en-US" smtClean="0"/>
              <a:t>    </a:t>
            </a:r>
            <a:r>
              <a:rPr lang="en-US" altLang="zh-CN" smtClean="0"/>
              <a:t>p_r_s selection_by_player</a:t>
            </a:r>
            <a:r>
              <a:rPr lang="zh-CN" altLang="en-US" smtClean="0"/>
              <a:t>（）；</a:t>
            </a:r>
          </a:p>
          <a:p>
            <a:pPr eaLnBrk="1" hangingPunct="1">
              <a:lnSpc>
                <a:spcPct val="120000"/>
              </a:lnSpc>
            </a:pPr>
            <a:r>
              <a:rPr lang="en-US" altLang="zh-CN" smtClean="0"/>
              <a:t>selection_by_machine</a:t>
            </a:r>
            <a:r>
              <a:rPr lang="zh-CN" altLang="en-US" smtClean="0"/>
              <a:t>函数由机器产生一个石头、剪子、布的值，并返回。因此，原型为</a:t>
            </a:r>
          </a:p>
          <a:p>
            <a:pPr eaLnBrk="1" hangingPunct="1">
              <a:lnSpc>
                <a:spcPct val="120000"/>
              </a:lnSpc>
              <a:buFont typeface="Wingdings" pitchFamily="2" charset="2"/>
              <a:buNone/>
            </a:pPr>
            <a:r>
              <a:rPr lang="zh-CN" altLang="en-US" smtClean="0"/>
              <a:t>     </a:t>
            </a:r>
            <a:r>
              <a:rPr lang="en-US" altLang="zh-CN" smtClean="0"/>
              <a:t>p_r_s selection_by_machine</a:t>
            </a:r>
            <a:r>
              <a:rPr lang="zh-CN" altLang="en-US"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结构化程序设计</a:t>
            </a:r>
            <a:endParaRPr lang="zh-CN" altLang="en-US" dirty="0"/>
          </a:p>
        </p:txBody>
      </p:sp>
      <p:sp>
        <p:nvSpPr>
          <p:cNvPr id="5123" name="内容占位符 2"/>
          <p:cNvSpPr>
            <a:spLocks noGrp="1"/>
          </p:cNvSpPr>
          <p:nvPr>
            <p:ph idx="1"/>
          </p:nvPr>
        </p:nvSpPr>
        <p:spPr/>
        <p:txBody>
          <a:bodyPr/>
          <a:lstStyle/>
          <a:p>
            <a:r>
              <a:rPr lang="zh-CN" altLang="en-US" smtClean="0"/>
              <a:t>自顶向下的分解</a:t>
            </a:r>
          </a:p>
          <a:p>
            <a:endParaRPr lang="zh-CN" altLang="en-US" smtClean="0"/>
          </a:p>
          <a:p>
            <a:r>
              <a:rPr lang="zh-CN" altLang="en-US" smtClean="0"/>
              <a:t>自底向上的实现</a:t>
            </a:r>
          </a:p>
          <a:p>
            <a:endParaRPr lang="zh-CN" altLang="en-US" smtClean="0"/>
          </a:p>
          <a:p>
            <a:r>
              <a:rPr lang="zh-CN" altLang="en-US" smtClean="0"/>
              <a:t>程序由</a:t>
            </a:r>
            <a:r>
              <a:rPr lang="en-US" altLang="zh-CN" smtClean="0"/>
              <a:t>3</a:t>
            </a:r>
            <a:r>
              <a:rPr lang="zh-CN" altLang="en-US" smtClean="0"/>
              <a:t>种基本结构组成：顺序，分支，循环</a:t>
            </a:r>
          </a:p>
          <a:p>
            <a:endParaRPr lang="zh-CN" alt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7298" name="Rectangle 2"/>
          <p:cNvSpPr>
            <a:spLocks noGrp="1" noChangeArrowheads="1"/>
          </p:cNvSpPr>
          <p:nvPr>
            <p:ph type="title"/>
          </p:nvPr>
        </p:nvSpPr>
        <p:spPr/>
        <p:txBody>
          <a:bodyPr/>
          <a:lstStyle/>
          <a:p>
            <a:pPr eaLnBrk="1" hangingPunct="1">
              <a:defRPr/>
            </a:pPr>
            <a:r>
              <a:rPr lang="en-US" altLang="zh-CN" smtClean="0"/>
              <a:t>Compare</a:t>
            </a:r>
            <a:r>
              <a:rPr lang="zh-CN" altLang="en-US" smtClean="0"/>
              <a:t>模块的设计</a:t>
            </a:r>
          </a:p>
        </p:txBody>
      </p:sp>
      <p:sp>
        <p:nvSpPr>
          <p:cNvPr id="23555" name="Rectangle 3"/>
          <p:cNvSpPr>
            <a:spLocks noGrp="1" noChangeArrowheads="1"/>
          </p:cNvSpPr>
          <p:nvPr>
            <p:ph type="body" idx="1"/>
          </p:nvPr>
        </p:nvSpPr>
        <p:spPr>
          <a:xfrm>
            <a:off x="495300" y="1981200"/>
            <a:ext cx="8318500" cy="4114800"/>
          </a:xfrm>
        </p:spPr>
        <p:txBody>
          <a:bodyPr/>
          <a:lstStyle/>
          <a:p>
            <a:pPr eaLnBrk="1" hangingPunct="1">
              <a:lnSpc>
                <a:spcPct val="140000"/>
              </a:lnSpc>
            </a:pPr>
            <a:r>
              <a:rPr lang="en-US" altLang="zh-CN" smtClean="0"/>
              <a:t>compare</a:t>
            </a:r>
            <a:r>
              <a:rPr lang="zh-CN" altLang="en-US" smtClean="0"/>
              <a:t>函数比较用户输入的值和机器产生的值，确定输赢。</a:t>
            </a:r>
          </a:p>
          <a:p>
            <a:pPr eaLnBrk="1" hangingPunct="1">
              <a:lnSpc>
                <a:spcPct val="140000"/>
              </a:lnSpc>
            </a:pPr>
            <a:r>
              <a:rPr lang="zh-CN" altLang="en-US" smtClean="0"/>
              <a:t>它要有两个参数，都是</a:t>
            </a:r>
            <a:r>
              <a:rPr lang="en-US" altLang="zh-CN" smtClean="0"/>
              <a:t>p_r_s</a:t>
            </a:r>
            <a:r>
              <a:rPr lang="zh-CN" altLang="en-US" smtClean="0"/>
              <a:t>类型的，它也应该有一个返回值，就是判断的结果 。</a:t>
            </a:r>
          </a:p>
          <a:p>
            <a:pPr eaLnBrk="1" hangingPunct="1">
              <a:lnSpc>
                <a:spcPct val="140000"/>
              </a:lnSpc>
            </a:pPr>
            <a:r>
              <a:rPr lang="zh-CN" altLang="en-US" smtClean="0"/>
              <a:t>原型为：</a:t>
            </a:r>
            <a:r>
              <a:rPr lang="pt-BR" altLang="zh-CN" smtClean="0"/>
              <a:t>outcome compare(p_r_s, p_r_s)</a:t>
            </a:r>
            <a:r>
              <a:rPr lang="zh-CN" altLang="pt-BR" smtClean="0"/>
              <a:t>；</a:t>
            </a:r>
            <a:r>
              <a:rPr lang="zh-CN" altLang="en-US" smtClean="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322" name="Rectangle 2"/>
          <p:cNvSpPr>
            <a:spLocks noGrp="1" noChangeArrowheads="1"/>
          </p:cNvSpPr>
          <p:nvPr>
            <p:ph type="title"/>
          </p:nvPr>
        </p:nvSpPr>
        <p:spPr>
          <a:xfrm>
            <a:off x="685800" y="406400"/>
            <a:ext cx="7772400" cy="1143000"/>
          </a:xfrm>
        </p:spPr>
        <p:txBody>
          <a:bodyPr/>
          <a:lstStyle/>
          <a:p>
            <a:pPr eaLnBrk="1" hangingPunct="1">
              <a:defRPr/>
            </a:pPr>
            <a:r>
              <a:rPr lang="en-US" altLang="zh-CN" smtClean="0"/>
              <a:t>print</a:t>
            </a:r>
            <a:r>
              <a:rPr lang="zh-CN" altLang="en-US" smtClean="0"/>
              <a:t>模块的设计</a:t>
            </a:r>
          </a:p>
        </p:txBody>
      </p:sp>
      <p:sp>
        <p:nvSpPr>
          <p:cNvPr id="24579" name="Rectangle 3"/>
          <p:cNvSpPr>
            <a:spLocks noGrp="1" noChangeArrowheads="1"/>
          </p:cNvSpPr>
          <p:nvPr>
            <p:ph type="body" idx="1"/>
          </p:nvPr>
        </p:nvSpPr>
        <p:spPr>
          <a:xfrm>
            <a:off x="685800" y="1752600"/>
            <a:ext cx="7772400" cy="5105400"/>
          </a:xfrm>
        </p:spPr>
        <p:txBody>
          <a:bodyPr/>
          <a:lstStyle/>
          <a:p>
            <a:pPr eaLnBrk="1" hangingPunct="1"/>
            <a:r>
              <a:rPr lang="en-US" altLang="zh-CN" sz="2800" smtClean="0"/>
              <a:t>prn_help</a:t>
            </a:r>
            <a:r>
              <a:rPr lang="zh-CN" altLang="en-US" sz="2800" smtClean="0"/>
              <a:t>显示一个用户输入的指南，告诉用户如何输入他的选择。因此，它没有参数也没有返回值。</a:t>
            </a:r>
          </a:p>
          <a:p>
            <a:pPr eaLnBrk="1" hangingPunct="1"/>
            <a:r>
              <a:rPr lang="en-US" altLang="zh-CN" sz="2800" smtClean="0"/>
              <a:t>report</a:t>
            </a:r>
            <a:r>
              <a:rPr lang="zh-CN" altLang="en-US" sz="2800" smtClean="0"/>
              <a:t>函数报告输赢结果，并记录输赢的次数。因此它必须有四个参数：输赢结果、输的次数、赢的次数和平局的次数，但没有返回值。</a:t>
            </a:r>
          </a:p>
          <a:p>
            <a:pPr eaLnBrk="1" hangingPunct="1"/>
            <a:r>
              <a:rPr lang="en-US" altLang="zh-CN" sz="2800" smtClean="0"/>
              <a:t>prn_game_status</a:t>
            </a:r>
            <a:r>
              <a:rPr lang="zh-CN" altLang="en-US" sz="2800" smtClean="0"/>
              <a:t>函数报告至今为止的战况，因此需要三个参数：输的次数、赢的次数和平的次数，但没有返回值。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9346" name="Rectangle 2"/>
          <p:cNvSpPr>
            <a:spLocks noGrp="1" noChangeArrowheads="1"/>
          </p:cNvSpPr>
          <p:nvPr>
            <p:ph type="title"/>
          </p:nvPr>
        </p:nvSpPr>
        <p:spPr>
          <a:xfrm>
            <a:off x="685800" y="369888"/>
            <a:ext cx="7772400" cy="1143000"/>
          </a:xfrm>
        </p:spPr>
        <p:txBody>
          <a:bodyPr/>
          <a:lstStyle/>
          <a:p>
            <a:pPr eaLnBrk="1" hangingPunct="1">
              <a:defRPr/>
            </a:pPr>
            <a:r>
              <a:rPr lang="en-US" altLang="zh-CN" smtClean="0"/>
              <a:t>print</a:t>
            </a:r>
            <a:r>
              <a:rPr lang="zh-CN" altLang="en-US" smtClean="0"/>
              <a:t>模块的进一步考虑</a:t>
            </a:r>
          </a:p>
        </p:txBody>
      </p:sp>
      <p:sp>
        <p:nvSpPr>
          <p:cNvPr id="25603" name="Rectangle 3"/>
          <p:cNvSpPr>
            <a:spLocks noGrp="1" noChangeArrowheads="1"/>
          </p:cNvSpPr>
          <p:nvPr>
            <p:ph type="body" idx="1"/>
          </p:nvPr>
        </p:nvSpPr>
        <p:spPr>
          <a:xfrm>
            <a:off x="504825" y="1512888"/>
            <a:ext cx="8188325" cy="5345112"/>
          </a:xfrm>
        </p:spPr>
        <p:txBody>
          <a:bodyPr/>
          <a:lstStyle/>
          <a:p>
            <a:pPr eaLnBrk="1" hangingPunct="1">
              <a:lnSpc>
                <a:spcPct val="120000"/>
              </a:lnSpc>
            </a:pPr>
            <a:r>
              <a:rPr lang="zh-CN" altLang="en-US" sz="2400" smtClean="0"/>
              <a:t>输的次数、赢的次数和平局的次数在</a:t>
            </a:r>
            <a:r>
              <a:rPr lang="en-US" altLang="zh-CN" sz="2400" smtClean="0"/>
              <a:t>Report</a:t>
            </a:r>
            <a:r>
              <a:rPr lang="zh-CN" altLang="en-US" sz="2400" smtClean="0"/>
              <a:t>和</a:t>
            </a:r>
            <a:r>
              <a:rPr lang="en-US" altLang="zh-CN" sz="2400" smtClean="0"/>
              <a:t>prn_game_status</a:t>
            </a:r>
            <a:r>
              <a:rPr lang="zh-CN" altLang="en-US" sz="2400" smtClean="0"/>
              <a:t>两个函数中都出现。</a:t>
            </a:r>
          </a:p>
          <a:p>
            <a:pPr eaLnBrk="1" hangingPunct="1">
              <a:lnSpc>
                <a:spcPct val="120000"/>
              </a:lnSpc>
            </a:pPr>
            <a:r>
              <a:rPr lang="en-US" altLang="zh-CN" sz="2400" smtClean="0"/>
              <a:t>report</a:t>
            </a:r>
            <a:r>
              <a:rPr lang="zh-CN" altLang="en-US" sz="2400" smtClean="0"/>
              <a:t>函数修改这些变量的值，</a:t>
            </a:r>
            <a:r>
              <a:rPr lang="en-US" altLang="zh-CN" sz="2400" smtClean="0"/>
              <a:t>prn_game_status</a:t>
            </a:r>
            <a:r>
              <a:rPr lang="zh-CN" altLang="en-US" sz="2400" smtClean="0"/>
              <a:t>函数显示这些变量的值。</a:t>
            </a:r>
          </a:p>
          <a:p>
            <a:pPr eaLnBrk="1" hangingPunct="1">
              <a:lnSpc>
                <a:spcPct val="120000"/>
              </a:lnSpc>
            </a:pPr>
            <a:r>
              <a:rPr lang="zh-CN" altLang="en-US" sz="2400" smtClean="0"/>
              <a:t>这三个函数的原型和用户期望的原型不一致，用户不希望原型中有参数。</a:t>
            </a:r>
          </a:p>
          <a:p>
            <a:pPr eaLnBrk="1" hangingPunct="1">
              <a:lnSpc>
                <a:spcPct val="120000"/>
              </a:lnSpc>
            </a:pPr>
            <a:r>
              <a:rPr lang="zh-CN" altLang="en-US" sz="2400" smtClean="0"/>
              <a:t>输的次数、赢的次数和平局的次数和其他模块的函数无任何关系，因此可作为该模块的内部状态。</a:t>
            </a:r>
          </a:p>
          <a:p>
            <a:pPr eaLnBrk="1" hangingPunct="1">
              <a:lnSpc>
                <a:spcPct val="120000"/>
              </a:lnSpc>
            </a:pPr>
            <a:r>
              <a:rPr lang="zh-CN" altLang="en-US" sz="2400" smtClean="0"/>
              <a:t>内部状态可以作为该模块的全局变量</a:t>
            </a:r>
          </a:p>
          <a:p>
            <a:pPr eaLnBrk="1" hangingPunct="1">
              <a:lnSpc>
                <a:spcPct val="120000"/>
              </a:lnSpc>
            </a:pPr>
            <a:r>
              <a:rPr lang="zh-CN" altLang="en-US" sz="2400" smtClean="0"/>
              <a:t>这样</a:t>
            </a:r>
            <a:r>
              <a:rPr lang="en-US" altLang="zh-CN" sz="2400" smtClean="0"/>
              <a:t>report</a:t>
            </a:r>
            <a:r>
              <a:rPr lang="zh-CN" altLang="en-US" sz="2400" smtClean="0"/>
              <a:t>和</a:t>
            </a:r>
            <a:r>
              <a:rPr lang="en-US" altLang="zh-CN" sz="2400" smtClean="0"/>
              <a:t>prn_game_status</a:t>
            </a:r>
            <a:r>
              <a:rPr lang="zh-CN" altLang="en-US" sz="2400" smtClean="0"/>
              <a:t>函数中都不需要这三个参数了。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7298" name="Rectangle 2"/>
          <p:cNvSpPr>
            <a:spLocks noGrp="1" noChangeArrowheads="1"/>
          </p:cNvSpPr>
          <p:nvPr>
            <p:ph type="title"/>
          </p:nvPr>
        </p:nvSpPr>
        <p:spPr/>
        <p:txBody>
          <a:bodyPr/>
          <a:lstStyle/>
          <a:p>
            <a:pPr eaLnBrk="1" hangingPunct="1">
              <a:defRPr/>
            </a:pPr>
            <a:r>
              <a:rPr lang="zh-CN" altLang="en-US" smtClean="0"/>
              <a:t>函数原型</a:t>
            </a:r>
          </a:p>
        </p:txBody>
      </p:sp>
      <p:sp>
        <p:nvSpPr>
          <p:cNvPr id="26627" name="Rectangle 3"/>
          <p:cNvSpPr>
            <a:spLocks noGrp="1" noChangeArrowheads="1"/>
          </p:cNvSpPr>
          <p:nvPr>
            <p:ph type="body" idx="1"/>
          </p:nvPr>
        </p:nvSpPr>
        <p:spPr/>
        <p:txBody>
          <a:bodyPr/>
          <a:lstStyle/>
          <a:p>
            <a:pPr eaLnBrk="1" hangingPunct="1"/>
            <a:r>
              <a:rPr lang="en-US" altLang="zh-CN" smtClean="0"/>
              <a:t>p_r_s selection_by_player( )</a:t>
            </a:r>
          </a:p>
          <a:p>
            <a:pPr eaLnBrk="1" hangingPunct="1"/>
            <a:r>
              <a:rPr lang="en-US" altLang="zh-CN" smtClean="0"/>
              <a:t>p_r_s selection_by_machine( )</a:t>
            </a:r>
          </a:p>
          <a:p>
            <a:pPr eaLnBrk="1" hangingPunct="1"/>
            <a:r>
              <a:rPr lang="en-US" altLang="zh-CN" smtClean="0"/>
              <a:t>outcome compare(p_r_s, p_r_s)</a:t>
            </a:r>
          </a:p>
          <a:p>
            <a:pPr eaLnBrk="1" hangingPunct="1"/>
            <a:r>
              <a:rPr lang="en-US" altLang="zh-CN" smtClean="0"/>
              <a:t>void prn_help( )</a:t>
            </a:r>
          </a:p>
          <a:p>
            <a:pPr eaLnBrk="1" hangingPunct="1"/>
            <a:r>
              <a:rPr lang="en-US" altLang="zh-CN" smtClean="0"/>
              <a:t>void report(outcome)</a:t>
            </a:r>
          </a:p>
          <a:p>
            <a:pPr eaLnBrk="1" hangingPunct="1"/>
            <a:r>
              <a:rPr lang="en-US" altLang="zh-CN" smtClean="0"/>
              <a:t>void prn_game_status(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0370" name="Rectangle 2"/>
          <p:cNvSpPr>
            <a:spLocks noGrp="1" noChangeArrowheads="1"/>
          </p:cNvSpPr>
          <p:nvPr>
            <p:ph type="title"/>
          </p:nvPr>
        </p:nvSpPr>
        <p:spPr>
          <a:xfrm>
            <a:off x="685800" y="304800"/>
            <a:ext cx="7772400" cy="1143000"/>
          </a:xfrm>
        </p:spPr>
        <p:txBody>
          <a:bodyPr/>
          <a:lstStyle/>
          <a:p>
            <a:pPr eaLnBrk="1" hangingPunct="1">
              <a:defRPr/>
            </a:pPr>
            <a:r>
              <a:rPr lang="zh-CN" altLang="en-US" smtClean="0"/>
              <a:t>头文件的设计</a:t>
            </a:r>
          </a:p>
        </p:txBody>
      </p:sp>
      <p:sp>
        <p:nvSpPr>
          <p:cNvPr id="27651" name="Rectangle 3"/>
          <p:cNvSpPr>
            <a:spLocks noGrp="1" noChangeArrowheads="1"/>
          </p:cNvSpPr>
          <p:nvPr>
            <p:ph type="body" idx="1"/>
          </p:nvPr>
        </p:nvSpPr>
        <p:spPr>
          <a:xfrm>
            <a:off x="685800" y="1447800"/>
            <a:ext cx="7772400" cy="5156200"/>
          </a:xfrm>
        </p:spPr>
        <p:txBody>
          <a:bodyPr/>
          <a:lstStyle/>
          <a:p>
            <a:pPr eaLnBrk="1" hangingPunct="1">
              <a:lnSpc>
                <a:spcPct val="110000"/>
              </a:lnSpc>
            </a:pPr>
            <a:r>
              <a:rPr lang="zh-CN" altLang="en-US" sz="2800" dirty="0" smtClean="0"/>
              <a:t>把所有的符号常量定义、类型定义和函数原型声明写在一个头文件中，让每个模块都</a:t>
            </a:r>
            <a:r>
              <a:rPr lang="en-US" altLang="zh-CN" sz="2800" dirty="0" smtClean="0"/>
              <a:t>include</a:t>
            </a:r>
            <a:r>
              <a:rPr lang="zh-CN" altLang="en-US" sz="2800" dirty="0" smtClean="0"/>
              <a:t>这个头文件。</a:t>
            </a:r>
          </a:p>
          <a:p>
            <a:pPr eaLnBrk="1" hangingPunct="1">
              <a:lnSpc>
                <a:spcPct val="110000"/>
              </a:lnSpc>
            </a:pPr>
            <a:r>
              <a:rPr lang="zh-CN" altLang="en-US" sz="2800" dirty="0" smtClean="0"/>
              <a:t>每个模块就不必要再写那些函数的原型声明了。</a:t>
            </a:r>
            <a:endParaRPr lang="en-US" altLang="zh-CN" sz="2800" dirty="0" smtClean="0"/>
          </a:p>
          <a:p>
            <a:pPr eaLnBrk="1" hangingPunct="1">
              <a:lnSpc>
                <a:spcPct val="110000"/>
              </a:lnSpc>
            </a:pPr>
            <a:r>
              <a:rPr lang="zh-CN" altLang="en-US" sz="2800" dirty="0" smtClean="0"/>
              <a:t>将这个头文件包含在使用这些函数和定义这些函数的任何文件中，就能确保在整个系统中声明的一致性。</a:t>
            </a:r>
            <a:endParaRPr lang="en-US" altLang="zh-CN" sz="2800" dirty="0" smtClean="0"/>
          </a:p>
          <a:p>
            <a:pPr eaLnBrk="1" hangingPunct="1">
              <a:lnSpc>
                <a:spcPct val="110000"/>
              </a:lnSpc>
            </a:pPr>
            <a:r>
              <a:rPr lang="zh-CN" altLang="en-US" sz="2800" dirty="0" smtClean="0"/>
              <a:t>将这个头文件包含在定义文件中，还可以确保声明和定义一致</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0370" name="Rectangle 2"/>
          <p:cNvSpPr>
            <a:spLocks noGrp="1" noChangeArrowheads="1"/>
          </p:cNvSpPr>
          <p:nvPr>
            <p:ph type="title"/>
          </p:nvPr>
        </p:nvSpPr>
        <p:spPr>
          <a:xfrm>
            <a:off x="685800" y="304800"/>
            <a:ext cx="7772400" cy="1143000"/>
          </a:xfrm>
        </p:spPr>
        <p:txBody>
          <a:bodyPr/>
          <a:lstStyle/>
          <a:p>
            <a:pPr eaLnBrk="1" hangingPunct="1">
              <a:defRPr/>
            </a:pPr>
            <a:r>
              <a:rPr lang="zh-CN" altLang="en-US" smtClean="0"/>
              <a:t>头文件的设计</a:t>
            </a:r>
          </a:p>
        </p:txBody>
      </p:sp>
      <p:sp>
        <p:nvSpPr>
          <p:cNvPr id="27651" name="Rectangle 3"/>
          <p:cNvSpPr>
            <a:spLocks noGrp="1" noChangeArrowheads="1"/>
          </p:cNvSpPr>
          <p:nvPr>
            <p:ph type="body" idx="1"/>
          </p:nvPr>
        </p:nvSpPr>
        <p:spPr>
          <a:xfrm>
            <a:off x="685800" y="1447800"/>
            <a:ext cx="7772400" cy="5156200"/>
          </a:xfrm>
        </p:spPr>
        <p:txBody>
          <a:bodyPr/>
          <a:lstStyle/>
          <a:p>
            <a:pPr eaLnBrk="1" hangingPunct="1">
              <a:lnSpc>
                <a:spcPct val="110000"/>
              </a:lnSpc>
            </a:pPr>
            <a:r>
              <a:rPr lang="zh-CN" altLang="en-US" sz="2800" dirty="0" smtClean="0"/>
              <a:t>但这样做又会引起另一个问题，当把这些模块连接起来时，编译器会发现这些类型定义、符号常量和函数原型的声明在程序中反复出现多次。编译器允许重声明函数，但不允许重声明类型（包括</a:t>
            </a:r>
            <a:r>
              <a:rPr lang="en-US" altLang="zh-CN" sz="2800" dirty="0" err="1" smtClean="0"/>
              <a:t>struct</a:t>
            </a:r>
            <a:r>
              <a:rPr lang="zh-CN" altLang="en-US" sz="2800" dirty="0" smtClean="0"/>
              <a:t>和</a:t>
            </a:r>
            <a:r>
              <a:rPr lang="en-US" altLang="zh-CN" sz="2800" dirty="0" smtClean="0"/>
              <a:t>class</a:t>
            </a:r>
            <a:r>
              <a:rPr lang="zh-CN" altLang="en-US" sz="2800" dirty="0" smtClean="0"/>
              <a:t>）</a:t>
            </a:r>
          </a:p>
          <a:p>
            <a:pPr eaLnBrk="1" hangingPunct="1">
              <a:lnSpc>
                <a:spcPct val="110000"/>
              </a:lnSpc>
            </a:pPr>
            <a:r>
              <a:rPr lang="zh-CN" altLang="en-US" sz="2800" dirty="0" smtClean="0"/>
              <a:t>解决方法：需要用到一个新的编译预处理命令：</a:t>
            </a:r>
          </a:p>
          <a:p>
            <a:pPr lvl="1" eaLnBrk="1" hangingPunct="1">
              <a:lnSpc>
                <a:spcPct val="110000"/>
              </a:lnSpc>
              <a:buFont typeface="Wingdings" pitchFamily="2" charset="2"/>
              <a:buNone/>
            </a:pPr>
            <a:r>
              <a:rPr lang="en-US" altLang="zh-CN" dirty="0" smtClean="0"/>
              <a:t>#</a:t>
            </a:r>
            <a:r>
              <a:rPr lang="en-US" altLang="zh-CN" dirty="0" err="1" smtClean="0"/>
              <a:t>ifndef</a:t>
            </a:r>
            <a:r>
              <a:rPr lang="en-US" altLang="zh-CN" dirty="0" smtClean="0"/>
              <a:t>   </a:t>
            </a:r>
            <a:r>
              <a:rPr lang="zh-CN" altLang="en-US" dirty="0" smtClean="0"/>
              <a:t>标识符</a:t>
            </a:r>
          </a:p>
          <a:p>
            <a:pPr lvl="1" eaLnBrk="1" hangingPunct="1">
              <a:lnSpc>
                <a:spcPct val="110000"/>
              </a:lnSpc>
              <a:buFont typeface="Wingdings" pitchFamily="2" charset="2"/>
              <a:buNone/>
            </a:pPr>
            <a:r>
              <a:rPr lang="en-US" altLang="zh-CN" dirty="0" smtClean="0"/>
              <a:t>… </a:t>
            </a:r>
          </a:p>
          <a:p>
            <a:pPr lvl="1" eaLnBrk="1" hangingPunct="1">
              <a:lnSpc>
                <a:spcPct val="110000"/>
              </a:lnSpc>
              <a:buFont typeface="Wingdings" pitchFamily="2" charset="2"/>
              <a:buNone/>
            </a:pPr>
            <a:r>
              <a:rPr lang="en-US" altLang="zh-CN" dirty="0" smtClean="0"/>
              <a:t>#</a:t>
            </a:r>
            <a:r>
              <a:rPr lang="en-US" altLang="zh-CN" dirty="0" err="1" smtClean="0"/>
              <a:t>endif</a:t>
            </a:r>
            <a:r>
              <a:rPr lang="en-US" altLang="zh-CN" dirty="0" smtClean="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6754" name="Rectangle 2"/>
          <p:cNvSpPr>
            <a:spLocks noGrp="1" noChangeArrowheads="1"/>
          </p:cNvSpPr>
          <p:nvPr>
            <p:ph type="title"/>
          </p:nvPr>
        </p:nvSpPr>
        <p:spPr/>
        <p:txBody>
          <a:bodyPr/>
          <a:lstStyle/>
          <a:p>
            <a:pPr eaLnBrk="1" hangingPunct="1">
              <a:defRPr/>
            </a:pPr>
            <a:r>
              <a:rPr lang="zh-CN" altLang="en-US" dirty="0" smtClean="0"/>
              <a:t>头文件的格式</a:t>
            </a:r>
          </a:p>
        </p:txBody>
      </p:sp>
      <p:sp>
        <p:nvSpPr>
          <p:cNvPr id="28675" name="Text Box 4"/>
          <p:cNvSpPr txBox="1">
            <a:spLocks noChangeArrowheads="1"/>
          </p:cNvSpPr>
          <p:nvPr/>
        </p:nvSpPr>
        <p:spPr bwMode="auto">
          <a:xfrm>
            <a:off x="1854200" y="2455863"/>
            <a:ext cx="3716338" cy="2876550"/>
          </a:xfrm>
          <a:prstGeom prst="rect">
            <a:avLst/>
          </a:prstGeom>
          <a:noFill/>
          <a:ln w="9525">
            <a:solidFill>
              <a:schemeClr val="tx1"/>
            </a:solidFill>
            <a:miter lim="800000"/>
            <a:headEnd/>
            <a:tailEnd/>
          </a:ln>
        </p:spPr>
        <p:txBody>
          <a:bodyPr wrap="none">
            <a:spAutoFit/>
          </a:bodyPr>
          <a:lstStyle/>
          <a:p>
            <a:pPr algn="just">
              <a:lnSpc>
                <a:spcPct val="190000"/>
              </a:lnSpc>
            </a:pPr>
            <a:r>
              <a:rPr lang="en-US" altLang="zh-CN" sz="2400" b="1">
                <a:latin typeface="Times New Roman" pitchFamily="18" charset="0"/>
                <a:ea typeface="宋体" pitchFamily="2" charset="-122"/>
              </a:rPr>
              <a:t>#ifndef   </a:t>
            </a:r>
            <a:r>
              <a:rPr lang="en-US" altLang="zh-CN" sz="2400" b="1" i="1">
                <a:latin typeface="Times New Roman" pitchFamily="18" charset="0"/>
                <a:ea typeface="宋体" pitchFamily="2" charset="-122"/>
              </a:rPr>
              <a:t>_name_h</a:t>
            </a:r>
            <a:endParaRPr lang="en-US" altLang="zh-CN" sz="2400" b="1">
              <a:latin typeface="Times New Roman" pitchFamily="18" charset="0"/>
              <a:ea typeface="宋体" pitchFamily="2" charset="-122"/>
            </a:endParaRPr>
          </a:p>
          <a:p>
            <a:pPr algn="just">
              <a:lnSpc>
                <a:spcPct val="190000"/>
              </a:lnSpc>
            </a:pPr>
            <a:r>
              <a:rPr lang="en-US" altLang="zh-CN" sz="2400" b="1">
                <a:latin typeface="Times New Roman" pitchFamily="18" charset="0"/>
                <a:ea typeface="宋体" pitchFamily="2" charset="-122"/>
              </a:rPr>
              <a:t>#define  </a:t>
            </a:r>
            <a:r>
              <a:rPr lang="en-US" altLang="zh-CN" sz="2400" b="1" i="1">
                <a:latin typeface="Times New Roman" pitchFamily="18" charset="0"/>
                <a:ea typeface="宋体" pitchFamily="2" charset="-122"/>
              </a:rPr>
              <a:t>_name_h</a:t>
            </a:r>
          </a:p>
          <a:p>
            <a:pPr algn="just">
              <a:lnSpc>
                <a:spcPct val="190000"/>
              </a:lnSpc>
            </a:pPr>
            <a:r>
              <a:rPr lang="en-US" altLang="zh-CN" sz="2400" b="1" i="1">
                <a:latin typeface="Times New Roman" pitchFamily="18" charset="0"/>
                <a:ea typeface="宋体" pitchFamily="2" charset="-122"/>
              </a:rPr>
              <a:t>  </a:t>
            </a:r>
            <a:r>
              <a:rPr lang="zh-CN" altLang="en-US" sz="2400" b="1">
                <a:latin typeface="Times New Roman" pitchFamily="18" charset="0"/>
                <a:ea typeface="宋体" pitchFamily="2" charset="-122"/>
              </a:rPr>
              <a:t>头文件真正需要写的内容</a:t>
            </a:r>
          </a:p>
          <a:p>
            <a:pPr algn="just">
              <a:lnSpc>
                <a:spcPct val="190000"/>
              </a:lnSpc>
            </a:pPr>
            <a:r>
              <a:rPr lang="en-US" altLang="zh-CN" sz="2400" b="1">
                <a:latin typeface="Times New Roman" pitchFamily="18" charset="0"/>
                <a:ea typeface="宋体" pitchFamily="2" charset="-122"/>
              </a:rPr>
              <a:t>#endif</a:t>
            </a:r>
            <a:endParaRPr lang="en-US" altLang="zh-CN" sz="2400" b="1"/>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头文件的格式</a:t>
            </a:r>
            <a:endParaRPr lang="zh-CN" altLang="en-US" dirty="0"/>
          </a:p>
        </p:txBody>
      </p:sp>
      <p:sp>
        <p:nvSpPr>
          <p:cNvPr id="3" name="内容占位符 2"/>
          <p:cNvSpPr>
            <a:spLocks noGrp="1"/>
          </p:cNvSpPr>
          <p:nvPr>
            <p:ph idx="1"/>
          </p:nvPr>
        </p:nvSpPr>
        <p:spPr/>
        <p:txBody>
          <a:bodyPr numCol="2"/>
          <a:lstStyle/>
          <a:p>
            <a:pPr>
              <a:buNone/>
            </a:pPr>
            <a:r>
              <a:rPr lang="en-US" altLang="zh-CN" sz="2400" dirty="0" smtClean="0"/>
              <a:t>//main.cpp</a:t>
            </a:r>
          </a:p>
          <a:p>
            <a:pPr>
              <a:buNone/>
            </a:pPr>
            <a:r>
              <a:rPr lang="en-US" altLang="zh-CN" sz="2400" dirty="0" smtClean="0"/>
              <a:t>#include "</a:t>
            </a:r>
            <a:r>
              <a:rPr lang="en-US" altLang="zh-CN" sz="2400" dirty="0" err="1" smtClean="0"/>
              <a:t>a.h</a:t>
            </a:r>
            <a:r>
              <a:rPr lang="en-US" altLang="zh-CN" sz="2400" dirty="0" smtClean="0"/>
              <a:t>"</a:t>
            </a:r>
          </a:p>
          <a:p>
            <a:pPr>
              <a:buNone/>
            </a:pPr>
            <a:r>
              <a:rPr lang="en-US" altLang="zh-CN" sz="2400" dirty="0" smtClean="0"/>
              <a:t>#include "</a:t>
            </a:r>
            <a:r>
              <a:rPr lang="en-US" altLang="zh-CN" sz="2400" dirty="0" err="1" smtClean="0"/>
              <a:t>b.h</a:t>
            </a:r>
            <a:r>
              <a:rPr lang="en-US" altLang="zh-CN" sz="2400" dirty="0" smtClean="0"/>
              <a:t>“</a:t>
            </a:r>
          </a:p>
          <a:p>
            <a:pPr>
              <a:buNone/>
            </a:pPr>
            <a:r>
              <a:rPr lang="en-US" altLang="zh-CN" sz="2400" dirty="0" err="1" smtClean="0"/>
              <a:t>int</a:t>
            </a:r>
            <a:r>
              <a:rPr lang="en-US" altLang="zh-CN" sz="2400" dirty="0" smtClean="0"/>
              <a:t> main()</a:t>
            </a:r>
          </a:p>
          <a:p>
            <a:pPr>
              <a:buNone/>
            </a:pPr>
            <a:r>
              <a:rPr lang="en-US" altLang="zh-CN" sz="2400" dirty="0" smtClean="0"/>
              <a:t>{return 0;}</a:t>
            </a:r>
          </a:p>
          <a:p>
            <a:pPr>
              <a:buNone/>
            </a:pPr>
            <a:endParaRPr lang="en-US" altLang="zh-CN" sz="2400" dirty="0" smtClean="0"/>
          </a:p>
          <a:p>
            <a:pPr>
              <a:buNone/>
            </a:pPr>
            <a:r>
              <a:rPr lang="en-US" altLang="zh-CN" sz="2400" dirty="0" smtClean="0"/>
              <a:t>//</a:t>
            </a:r>
            <a:r>
              <a:rPr lang="en-US" altLang="zh-CN" sz="2400" dirty="0" err="1" smtClean="0"/>
              <a:t>a.h</a:t>
            </a:r>
            <a:endParaRPr lang="en-US" altLang="zh-CN" sz="2400" dirty="0" smtClean="0"/>
          </a:p>
          <a:p>
            <a:pPr>
              <a:buNone/>
            </a:pPr>
            <a:r>
              <a:rPr lang="en-US" altLang="zh-CN" sz="2400" dirty="0" smtClean="0"/>
              <a:t>#</a:t>
            </a:r>
            <a:r>
              <a:rPr lang="en-US" altLang="zh-CN" sz="2400" dirty="0" err="1" smtClean="0"/>
              <a:t>ifndef</a:t>
            </a:r>
            <a:r>
              <a:rPr lang="en-US" altLang="zh-CN" sz="2400" dirty="0" smtClean="0"/>
              <a:t> A_H_INCLUDED</a:t>
            </a:r>
          </a:p>
          <a:p>
            <a:pPr>
              <a:buNone/>
            </a:pPr>
            <a:r>
              <a:rPr lang="en-US" altLang="zh-CN" sz="2400" dirty="0" smtClean="0"/>
              <a:t>#define A_H_INCLUDED</a:t>
            </a:r>
          </a:p>
          <a:p>
            <a:pPr>
              <a:buNone/>
            </a:pPr>
            <a:r>
              <a:rPr lang="en-US" altLang="zh-CN" sz="2400" dirty="0" smtClean="0"/>
              <a:t>#include "</a:t>
            </a:r>
            <a:r>
              <a:rPr lang="en-US" altLang="zh-CN" sz="2400" dirty="0" err="1" smtClean="0"/>
              <a:t>c.h</a:t>
            </a:r>
            <a:r>
              <a:rPr lang="en-US" altLang="zh-CN" sz="2400" dirty="0" smtClean="0"/>
              <a:t>“</a:t>
            </a:r>
          </a:p>
          <a:p>
            <a:pPr>
              <a:buNone/>
            </a:pPr>
            <a:r>
              <a:rPr lang="en-US" altLang="zh-CN" sz="2400" dirty="0" smtClean="0"/>
              <a:t>#</a:t>
            </a:r>
            <a:r>
              <a:rPr lang="en-US" altLang="zh-CN" sz="2400" dirty="0" err="1" smtClean="0"/>
              <a:t>endif</a:t>
            </a:r>
            <a:endParaRPr lang="en-US" altLang="zh-CN" sz="2400" dirty="0" smtClean="0"/>
          </a:p>
          <a:p>
            <a:pPr>
              <a:buNone/>
            </a:pPr>
            <a:endParaRPr lang="en-US" altLang="zh-CN" sz="2400" dirty="0" smtClean="0"/>
          </a:p>
          <a:p>
            <a:pPr>
              <a:buNone/>
            </a:pPr>
            <a:r>
              <a:rPr lang="en-US" altLang="zh-CN" sz="2400" dirty="0" smtClean="0"/>
              <a:t>//</a:t>
            </a:r>
            <a:r>
              <a:rPr lang="en-US" altLang="zh-CN" sz="2400" dirty="0" err="1" smtClean="0"/>
              <a:t>b.h</a:t>
            </a:r>
            <a:endParaRPr lang="en-US" altLang="zh-CN" sz="2400" dirty="0" smtClean="0"/>
          </a:p>
          <a:p>
            <a:pPr>
              <a:buNone/>
            </a:pPr>
            <a:r>
              <a:rPr lang="en-US" altLang="zh-CN" sz="2400" dirty="0" smtClean="0"/>
              <a:t>#</a:t>
            </a:r>
            <a:r>
              <a:rPr lang="en-US" altLang="zh-CN" sz="2400" dirty="0" err="1" smtClean="0"/>
              <a:t>ifndef</a:t>
            </a:r>
            <a:r>
              <a:rPr lang="en-US" altLang="zh-CN" sz="2400" dirty="0" smtClean="0"/>
              <a:t> B_H_INCLUDED</a:t>
            </a:r>
          </a:p>
          <a:p>
            <a:pPr>
              <a:buNone/>
            </a:pPr>
            <a:r>
              <a:rPr lang="en-US" altLang="zh-CN" sz="2400" dirty="0" smtClean="0"/>
              <a:t>#define B_H_INCLUDED</a:t>
            </a:r>
          </a:p>
          <a:p>
            <a:pPr>
              <a:buNone/>
            </a:pPr>
            <a:r>
              <a:rPr lang="en-US" altLang="zh-CN" sz="2400" dirty="0" smtClean="0"/>
              <a:t>#include "</a:t>
            </a:r>
            <a:r>
              <a:rPr lang="en-US" altLang="zh-CN" sz="2400" dirty="0" err="1" smtClean="0"/>
              <a:t>c.h</a:t>
            </a:r>
            <a:r>
              <a:rPr lang="en-US" altLang="zh-CN" sz="2400" dirty="0" smtClean="0"/>
              <a:t>“</a:t>
            </a:r>
          </a:p>
          <a:p>
            <a:pPr>
              <a:buNone/>
            </a:pPr>
            <a:r>
              <a:rPr lang="en-US" altLang="zh-CN" sz="2400" dirty="0" smtClean="0"/>
              <a:t>#</a:t>
            </a:r>
            <a:r>
              <a:rPr lang="en-US" altLang="zh-CN" sz="2400" dirty="0" err="1" smtClean="0"/>
              <a:t>endif</a:t>
            </a:r>
            <a:r>
              <a:rPr lang="en-US" altLang="zh-CN" sz="2400" dirty="0" smtClean="0"/>
              <a:t> </a:t>
            </a:r>
          </a:p>
          <a:p>
            <a:pPr>
              <a:buNone/>
            </a:pPr>
            <a:endParaRPr lang="en-US" altLang="zh-CN" sz="2400" dirty="0" smtClean="0"/>
          </a:p>
          <a:p>
            <a:pPr>
              <a:buNone/>
            </a:pPr>
            <a:r>
              <a:rPr lang="en-US" altLang="zh-CN" sz="2400" dirty="0" smtClean="0"/>
              <a:t>//</a:t>
            </a:r>
            <a:r>
              <a:rPr lang="en-US" altLang="zh-CN" sz="2400" dirty="0" err="1" smtClean="0"/>
              <a:t>c.h</a:t>
            </a:r>
            <a:endParaRPr lang="en-US" altLang="zh-CN" sz="2400" dirty="0" smtClean="0"/>
          </a:p>
          <a:p>
            <a:pPr>
              <a:buNone/>
            </a:pPr>
            <a:r>
              <a:rPr lang="en-US" altLang="zh-CN" sz="2400" dirty="0" smtClean="0"/>
              <a:t>#</a:t>
            </a:r>
            <a:r>
              <a:rPr lang="en-US" altLang="zh-CN" sz="2400" dirty="0" err="1" smtClean="0"/>
              <a:t>ifndef</a:t>
            </a:r>
            <a:r>
              <a:rPr lang="en-US" altLang="zh-CN" sz="2400" dirty="0" smtClean="0"/>
              <a:t> C_H_INCLUDED</a:t>
            </a:r>
          </a:p>
          <a:p>
            <a:pPr>
              <a:buNone/>
            </a:pPr>
            <a:r>
              <a:rPr lang="en-US" altLang="zh-CN" sz="2400" dirty="0" smtClean="0"/>
              <a:t>#define C_H_INCLUDED</a:t>
            </a:r>
          </a:p>
          <a:p>
            <a:pPr>
              <a:buNone/>
            </a:pPr>
            <a:r>
              <a:rPr lang="en-US" altLang="zh-CN" sz="2400" dirty="0" err="1" smtClean="0"/>
              <a:t>struct</a:t>
            </a:r>
            <a:r>
              <a:rPr lang="en-US" altLang="zh-CN" sz="2400" dirty="0" smtClean="0"/>
              <a:t> A{};</a:t>
            </a:r>
          </a:p>
          <a:p>
            <a:pPr>
              <a:buNone/>
            </a:pPr>
            <a:r>
              <a:rPr lang="en-US" altLang="zh-CN" sz="2400" dirty="0" smtClean="0"/>
              <a:t>#</a:t>
            </a:r>
            <a:r>
              <a:rPr lang="en-US" altLang="zh-CN" sz="2400" dirty="0" err="1" smtClean="0"/>
              <a:t>endif</a:t>
            </a:r>
            <a:r>
              <a:rPr lang="en-US" altLang="zh-CN" sz="2400" dirty="0" smtClean="0"/>
              <a:t> </a:t>
            </a:r>
          </a:p>
          <a:p>
            <a:pPr>
              <a:buNone/>
            </a:pPr>
            <a:endParaRPr lang="zh-CN" alt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头文件的格式</a:t>
            </a:r>
            <a:endParaRPr lang="zh-CN" altLang="en-US" dirty="0"/>
          </a:p>
        </p:txBody>
      </p:sp>
      <p:sp>
        <p:nvSpPr>
          <p:cNvPr id="3" name="内容占位符 2"/>
          <p:cNvSpPr>
            <a:spLocks noGrp="1"/>
          </p:cNvSpPr>
          <p:nvPr>
            <p:ph idx="1"/>
          </p:nvPr>
        </p:nvSpPr>
        <p:spPr>
          <a:xfrm>
            <a:off x="685800" y="1981200"/>
            <a:ext cx="7772400" cy="4114800"/>
          </a:xfrm>
        </p:spPr>
        <p:txBody>
          <a:bodyPr numCol="2"/>
          <a:lstStyle/>
          <a:p>
            <a:pPr>
              <a:buNone/>
            </a:pPr>
            <a:r>
              <a:rPr lang="en-US" altLang="zh-CN" sz="2400" dirty="0" smtClean="0"/>
              <a:t>//main.cpp</a:t>
            </a:r>
          </a:p>
          <a:p>
            <a:pPr>
              <a:buNone/>
            </a:pPr>
            <a:r>
              <a:rPr lang="en-US" altLang="zh-CN" sz="2400" dirty="0" smtClean="0"/>
              <a:t>#include "</a:t>
            </a:r>
            <a:r>
              <a:rPr lang="en-US" altLang="zh-CN" sz="2400" dirty="0" err="1" smtClean="0"/>
              <a:t>a.h</a:t>
            </a:r>
            <a:r>
              <a:rPr lang="en-US" altLang="zh-CN" sz="2400" dirty="0" smtClean="0"/>
              <a:t>"</a:t>
            </a:r>
          </a:p>
          <a:p>
            <a:pPr>
              <a:buNone/>
            </a:pPr>
            <a:r>
              <a:rPr lang="en-US" altLang="zh-CN" sz="2400" dirty="0" smtClean="0"/>
              <a:t>#include "</a:t>
            </a:r>
            <a:r>
              <a:rPr lang="en-US" altLang="zh-CN" sz="2400" dirty="0" err="1" smtClean="0"/>
              <a:t>b.h</a:t>
            </a:r>
            <a:r>
              <a:rPr lang="en-US" altLang="zh-CN" sz="2400" dirty="0" smtClean="0"/>
              <a:t>“</a:t>
            </a:r>
          </a:p>
          <a:p>
            <a:pPr>
              <a:buNone/>
            </a:pPr>
            <a:r>
              <a:rPr lang="en-US" altLang="zh-CN" sz="2400" dirty="0" err="1" smtClean="0"/>
              <a:t>int</a:t>
            </a:r>
            <a:r>
              <a:rPr lang="en-US" altLang="zh-CN" sz="2400" dirty="0" smtClean="0"/>
              <a:t> main()</a:t>
            </a:r>
          </a:p>
          <a:p>
            <a:pPr>
              <a:buNone/>
            </a:pPr>
            <a:r>
              <a:rPr lang="en-US" altLang="zh-CN" sz="2400" dirty="0" smtClean="0"/>
              <a:t>{return 0;}</a:t>
            </a:r>
          </a:p>
          <a:p>
            <a:pPr>
              <a:buNone/>
            </a:pPr>
            <a:endParaRPr lang="en-US" altLang="zh-CN" sz="2400" dirty="0" smtClean="0"/>
          </a:p>
          <a:p>
            <a:pPr>
              <a:buNone/>
            </a:pPr>
            <a:r>
              <a:rPr lang="en-US" altLang="zh-CN" sz="2400" dirty="0" smtClean="0"/>
              <a:t>//</a:t>
            </a:r>
            <a:r>
              <a:rPr lang="en-US" altLang="zh-CN" sz="2400" dirty="0" err="1" smtClean="0"/>
              <a:t>a.h</a:t>
            </a:r>
            <a:endParaRPr lang="en-US" altLang="zh-CN" sz="2400" dirty="0" smtClean="0"/>
          </a:p>
          <a:p>
            <a:pPr>
              <a:buNone/>
            </a:pPr>
            <a:r>
              <a:rPr lang="en-US" altLang="zh-CN" sz="2400" dirty="0" smtClean="0"/>
              <a:t>#</a:t>
            </a:r>
            <a:r>
              <a:rPr lang="en-US" altLang="zh-CN" sz="2400" dirty="0" err="1" smtClean="0"/>
              <a:t>ifndef</a:t>
            </a:r>
            <a:r>
              <a:rPr lang="en-US" altLang="zh-CN" sz="2400" dirty="0" smtClean="0"/>
              <a:t> A_H_INCLUDED</a:t>
            </a:r>
          </a:p>
          <a:p>
            <a:pPr>
              <a:buNone/>
            </a:pPr>
            <a:r>
              <a:rPr lang="en-US" altLang="zh-CN" sz="2400" dirty="0" smtClean="0"/>
              <a:t>#define A_H_INCLUDED</a:t>
            </a:r>
          </a:p>
          <a:p>
            <a:pPr>
              <a:buNone/>
            </a:pPr>
            <a:r>
              <a:rPr lang="en-US" altLang="zh-CN" sz="2400" dirty="0" smtClean="0"/>
              <a:t>#include "</a:t>
            </a:r>
            <a:r>
              <a:rPr lang="en-US" altLang="zh-CN" sz="2400" dirty="0" err="1" smtClean="0"/>
              <a:t>c.h</a:t>
            </a:r>
            <a:r>
              <a:rPr lang="en-US" altLang="zh-CN" sz="2400" dirty="0" smtClean="0"/>
              <a:t>“</a:t>
            </a:r>
          </a:p>
          <a:p>
            <a:pPr>
              <a:buNone/>
            </a:pPr>
            <a:r>
              <a:rPr lang="en-US" altLang="zh-CN" sz="2400" dirty="0" smtClean="0"/>
              <a:t>#</a:t>
            </a:r>
            <a:r>
              <a:rPr lang="en-US" altLang="zh-CN" sz="2400" dirty="0" err="1" smtClean="0"/>
              <a:t>endif</a:t>
            </a:r>
            <a:endParaRPr lang="en-US" altLang="zh-CN" sz="2400" dirty="0" smtClean="0"/>
          </a:p>
          <a:p>
            <a:pPr>
              <a:buNone/>
            </a:pPr>
            <a:endParaRPr lang="en-US" altLang="zh-CN" sz="2400" dirty="0" smtClean="0"/>
          </a:p>
          <a:p>
            <a:pPr>
              <a:buNone/>
            </a:pPr>
            <a:r>
              <a:rPr lang="en-US" altLang="zh-CN" sz="2400" dirty="0" smtClean="0"/>
              <a:t>//</a:t>
            </a:r>
            <a:r>
              <a:rPr lang="en-US" altLang="zh-CN" sz="2400" dirty="0" err="1" smtClean="0"/>
              <a:t>b.h</a:t>
            </a:r>
            <a:endParaRPr lang="en-US" altLang="zh-CN" sz="2400" dirty="0" smtClean="0"/>
          </a:p>
          <a:p>
            <a:pPr>
              <a:buNone/>
            </a:pPr>
            <a:r>
              <a:rPr lang="en-US" altLang="zh-CN" sz="2400" dirty="0" smtClean="0"/>
              <a:t>#</a:t>
            </a:r>
            <a:r>
              <a:rPr lang="en-US" altLang="zh-CN" sz="2400" dirty="0" err="1" smtClean="0"/>
              <a:t>ifndef</a:t>
            </a:r>
            <a:r>
              <a:rPr lang="en-US" altLang="zh-CN" sz="2400" dirty="0" smtClean="0"/>
              <a:t> B_H_INCLUDED</a:t>
            </a:r>
          </a:p>
          <a:p>
            <a:pPr>
              <a:buNone/>
            </a:pPr>
            <a:r>
              <a:rPr lang="en-US" altLang="zh-CN" sz="2400" dirty="0" smtClean="0"/>
              <a:t>#define B_H_INCLUDED</a:t>
            </a:r>
          </a:p>
          <a:p>
            <a:pPr>
              <a:buNone/>
            </a:pPr>
            <a:r>
              <a:rPr lang="en-US" altLang="zh-CN" sz="2400" dirty="0" smtClean="0"/>
              <a:t>#include "</a:t>
            </a:r>
            <a:r>
              <a:rPr lang="en-US" altLang="zh-CN" sz="2400" dirty="0" err="1" smtClean="0"/>
              <a:t>c.h</a:t>
            </a:r>
            <a:r>
              <a:rPr lang="en-US" altLang="zh-CN" sz="2400" dirty="0" smtClean="0"/>
              <a:t>“</a:t>
            </a:r>
          </a:p>
          <a:p>
            <a:pPr>
              <a:buNone/>
            </a:pPr>
            <a:r>
              <a:rPr lang="en-US" altLang="zh-CN" sz="2400" dirty="0" smtClean="0"/>
              <a:t>#</a:t>
            </a:r>
            <a:r>
              <a:rPr lang="en-US" altLang="zh-CN" sz="2400" dirty="0" err="1" smtClean="0"/>
              <a:t>endif</a:t>
            </a:r>
            <a:r>
              <a:rPr lang="en-US" altLang="zh-CN" sz="2400" dirty="0" smtClean="0"/>
              <a:t> </a:t>
            </a:r>
          </a:p>
          <a:p>
            <a:pPr>
              <a:buNone/>
            </a:pPr>
            <a:endParaRPr lang="en-US" altLang="zh-CN" sz="2400" dirty="0" smtClean="0"/>
          </a:p>
          <a:p>
            <a:pPr>
              <a:buNone/>
            </a:pPr>
            <a:r>
              <a:rPr lang="en-US" altLang="zh-CN" sz="2400" dirty="0" smtClean="0"/>
              <a:t>//</a:t>
            </a:r>
            <a:r>
              <a:rPr lang="en-US" altLang="zh-CN" sz="2400" dirty="0" err="1" smtClean="0"/>
              <a:t>c.h</a:t>
            </a:r>
            <a:endParaRPr lang="en-US" altLang="zh-CN" sz="2400" dirty="0" smtClean="0"/>
          </a:p>
          <a:p>
            <a:pPr>
              <a:buNone/>
            </a:pPr>
            <a:r>
              <a:rPr lang="en-US" altLang="zh-CN" sz="2400" dirty="0" err="1" smtClean="0"/>
              <a:t>struct</a:t>
            </a:r>
            <a:r>
              <a:rPr lang="en-US" altLang="zh-CN" sz="2400" dirty="0" smtClean="0"/>
              <a:t> A{};</a:t>
            </a:r>
          </a:p>
          <a:p>
            <a:pPr>
              <a:buNone/>
            </a:pPr>
            <a:endParaRPr lang="en-US" altLang="zh-CN" sz="2400" dirty="0" smtClean="0"/>
          </a:p>
          <a:p>
            <a:pPr>
              <a:buNone/>
            </a:pPr>
            <a:r>
              <a:rPr lang="en-US" altLang="zh-CN" sz="2400" dirty="0" smtClean="0">
                <a:solidFill>
                  <a:srgbClr val="FFC000"/>
                </a:solidFill>
              </a:rPr>
              <a:t>redefinition of '</a:t>
            </a:r>
            <a:r>
              <a:rPr lang="en-US" altLang="zh-CN" sz="2400" dirty="0" err="1" smtClean="0">
                <a:solidFill>
                  <a:srgbClr val="FFC000"/>
                </a:solidFill>
              </a:rPr>
              <a:t>struct</a:t>
            </a:r>
            <a:r>
              <a:rPr lang="en-US" altLang="zh-CN" sz="2400" dirty="0" smtClean="0">
                <a:solidFill>
                  <a:srgbClr val="FFC000"/>
                </a:solidFill>
              </a:rPr>
              <a:t> A’</a:t>
            </a:r>
          </a:p>
          <a:p>
            <a:pPr>
              <a:buNone/>
            </a:pPr>
            <a:endParaRPr lang="zh-CN"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0370" name="Rectangle 2"/>
          <p:cNvSpPr>
            <a:spLocks noGrp="1" noChangeArrowheads="1"/>
          </p:cNvSpPr>
          <p:nvPr>
            <p:ph type="title"/>
          </p:nvPr>
        </p:nvSpPr>
        <p:spPr>
          <a:xfrm>
            <a:off x="685800" y="304800"/>
            <a:ext cx="7772400" cy="1143000"/>
          </a:xfrm>
        </p:spPr>
        <p:txBody>
          <a:bodyPr/>
          <a:lstStyle/>
          <a:p>
            <a:pPr eaLnBrk="1" hangingPunct="1">
              <a:defRPr/>
            </a:pPr>
            <a:r>
              <a:rPr lang="zh-CN" altLang="en-US" dirty="0" smtClean="0"/>
              <a:t>全局变量在头文件中</a:t>
            </a:r>
          </a:p>
        </p:txBody>
      </p:sp>
      <p:sp>
        <p:nvSpPr>
          <p:cNvPr id="27651" name="Rectangle 3"/>
          <p:cNvSpPr>
            <a:spLocks noGrp="1" noChangeArrowheads="1"/>
          </p:cNvSpPr>
          <p:nvPr>
            <p:ph type="body" idx="1"/>
          </p:nvPr>
        </p:nvSpPr>
        <p:spPr>
          <a:xfrm>
            <a:off x="685800" y="1447800"/>
            <a:ext cx="3934326" cy="5156200"/>
          </a:xfrm>
        </p:spPr>
        <p:txBody>
          <a:bodyPr/>
          <a:lstStyle/>
          <a:p>
            <a:pPr eaLnBrk="1" hangingPunct="1">
              <a:lnSpc>
                <a:spcPct val="110000"/>
              </a:lnSpc>
            </a:pPr>
            <a:r>
              <a:rPr lang="zh-CN" altLang="en-US" sz="2400" dirty="0" smtClean="0"/>
              <a:t>全局变量在头文件中用</a:t>
            </a:r>
            <a:r>
              <a:rPr lang="en-US" altLang="zh-CN" sz="2400" dirty="0" smtClean="0"/>
              <a:t>extern</a:t>
            </a:r>
            <a:r>
              <a:rPr lang="zh-CN" altLang="en-US" sz="2400" dirty="0" smtClean="0"/>
              <a:t>声明，而在某个</a:t>
            </a:r>
            <a:r>
              <a:rPr lang="en-US" altLang="zh-CN" sz="2400" dirty="0" err="1" smtClean="0"/>
              <a:t>cpp</a:t>
            </a:r>
            <a:r>
              <a:rPr lang="zh-CN" altLang="en-US" sz="2400" dirty="0" smtClean="0"/>
              <a:t>文件中定义</a:t>
            </a:r>
            <a:endParaRPr lang="en-US" altLang="zh-CN" sz="2400" dirty="0" smtClean="0"/>
          </a:p>
          <a:p>
            <a:pPr eaLnBrk="1" hangingPunct="1">
              <a:lnSpc>
                <a:spcPct val="110000"/>
              </a:lnSpc>
              <a:buNone/>
            </a:pPr>
            <a:r>
              <a:rPr lang="en-US" altLang="zh-CN" sz="2400" dirty="0" smtClean="0"/>
              <a:t>      //</a:t>
            </a:r>
            <a:r>
              <a:rPr lang="en-US" altLang="zh-CN" sz="2400" dirty="0" err="1" smtClean="0"/>
              <a:t>test.h</a:t>
            </a:r>
            <a:r>
              <a:rPr lang="zh-CN" altLang="en-US" sz="2400" dirty="0" smtClean="0"/>
              <a:t/>
            </a:r>
            <a:br>
              <a:rPr lang="zh-CN" altLang="en-US" sz="2400" dirty="0" smtClean="0"/>
            </a:br>
            <a:r>
              <a:rPr lang="en-US" altLang="zh-CN" sz="2400" dirty="0" smtClean="0"/>
              <a:t>extern </a:t>
            </a:r>
            <a:r>
              <a:rPr lang="en-US" altLang="zh-CN" sz="2400" dirty="0" err="1" smtClean="0"/>
              <a:t>int</a:t>
            </a:r>
            <a:r>
              <a:rPr lang="en-US" altLang="zh-CN" sz="2400" dirty="0" smtClean="0"/>
              <a:t> a;</a:t>
            </a:r>
            <a:br>
              <a:rPr lang="en-US" altLang="zh-CN" sz="2400" dirty="0" smtClean="0"/>
            </a:br>
            <a:r>
              <a:rPr lang="en-US" altLang="zh-CN" sz="2400" dirty="0" smtClean="0"/>
              <a:t>//test.cpp</a:t>
            </a:r>
            <a:r>
              <a:rPr lang="zh-CN" altLang="en-US" sz="2400" dirty="0" smtClean="0"/>
              <a:t/>
            </a:r>
            <a:br>
              <a:rPr lang="zh-CN" altLang="en-US" sz="2400" dirty="0" smtClean="0"/>
            </a:br>
            <a:r>
              <a:rPr lang="en-US" altLang="zh-CN" sz="2400" dirty="0" smtClean="0"/>
              <a:t>#</a:t>
            </a:r>
            <a:r>
              <a:rPr lang="en-US" altLang="zh-CN" sz="2400" dirty="0" err="1" smtClean="0"/>
              <a:t>include“test.h</a:t>
            </a:r>
            <a:r>
              <a:rPr lang="en-US" altLang="zh-CN" sz="2400" dirty="0" smtClean="0"/>
              <a:t>”</a:t>
            </a:r>
            <a:br>
              <a:rPr lang="en-US" altLang="zh-CN" sz="2400" dirty="0" smtClean="0"/>
            </a:br>
            <a:r>
              <a:rPr lang="en-US" altLang="zh-CN" sz="2400" dirty="0" err="1" smtClean="0"/>
              <a:t>int</a:t>
            </a:r>
            <a:r>
              <a:rPr lang="en-US" altLang="zh-CN" sz="2400" dirty="0" smtClean="0"/>
              <a:t> a;</a:t>
            </a:r>
            <a:br>
              <a:rPr lang="en-US" altLang="zh-CN" sz="2400" dirty="0" smtClean="0"/>
            </a:br>
            <a:r>
              <a:rPr lang="en-US" altLang="zh-CN" sz="2400" dirty="0" err="1" smtClean="0"/>
              <a:t>int</a:t>
            </a:r>
            <a:r>
              <a:rPr lang="en-US" altLang="zh-CN" sz="2400" dirty="0" smtClean="0"/>
              <a:t> main()</a:t>
            </a:r>
            <a:br>
              <a:rPr lang="en-US" altLang="zh-CN" sz="2400" dirty="0" smtClean="0"/>
            </a:br>
            <a:r>
              <a:rPr lang="en-US" altLang="zh-CN" sz="2400" dirty="0" smtClean="0"/>
              <a:t>{</a:t>
            </a:r>
            <a:r>
              <a:rPr lang="zh-CN" altLang="en-US" sz="2400" dirty="0" smtClean="0"/>
              <a:t>。。。</a:t>
            </a:r>
            <a:r>
              <a:rPr lang="en-US" altLang="zh-CN" sz="2400" dirty="0" smtClean="0"/>
              <a:t>} </a:t>
            </a:r>
          </a:p>
          <a:p>
            <a:pPr eaLnBrk="1" hangingPunct="1">
              <a:lnSpc>
                <a:spcPct val="110000"/>
              </a:lnSpc>
            </a:pPr>
            <a:r>
              <a:rPr lang="zh-CN" altLang="en-US" sz="2400" dirty="0" smtClean="0"/>
              <a:t>全局常量在头文件中定义</a:t>
            </a:r>
            <a:endParaRPr lang="en-US" altLang="zh-CN" sz="2400" dirty="0" smtClean="0"/>
          </a:p>
          <a:p>
            <a:pPr lvl="1" eaLnBrk="1" hangingPunct="1">
              <a:lnSpc>
                <a:spcPct val="110000"/>
              </a:lnSpc>
              <a:buNone/>
            </a:pPr>
            <a:endParaRPr lang="en-US" altLang="zh-CN" sz="2400" dirty="0" smtClean="0"/>
          </a:p>
        </p:txBody>
      </p:sp>
      <p:sp>
        <p:nvSpPr>
          <p:cNvPr id="4" name="Rectangle 3"/>
          <p:cNvSpPr txBox="1">
            <a:spLocks noChangeArrowheads="1"/>
          </p:cNvSpPr>
          <p:nvPr/>
        </p:nvSpPr>
        <p:spPr bwMode="auto">
          <a:xfrm>
            <a:off x="4620127" y="1447800"/>
            <a:ext cx="4186990" cy="515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77838" marR="0" lvl="0" indent="-477838" algn="l" defTabSz="914400" rtl="0" eaLnBrk="1" fontAlgn="base" latinLnBrk="0" hangingPunct="1">
              <a:lnSpc>
                <a:spcPct val="110000"/>
              </a:lnSpc>
              <a:spcBef>
                <a:spcPct val="20000"/>
              </a:spcBef>
              <a:spcAft>
                <a:spcPct val="0"/>
              </a:spcAft>
              <a:buClr>
                <a:schemeClr val="tx1"/>
              </a:buClr>
              <a:buSzPct val="80000"/>
              <a:buFont typeface="Wingdings" pitchFamily="2" charset="2"/>
              <a:buChar char="v"/>
              <a:tabLst/>
              <a:defRPr/>
            </a:pP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错误的做法</a:t>
            </a:r>
            <a:b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b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//m1.h</a:t>
            </a:r>
            <a:b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br>
            <a:r>
              <a:rPr kumimoji="1" lang="en-US" altLang="zh-CN" sz="2400" b="1" i="0" u="none" strike="noStrike" kern="0" cap="none" spc="0" normalizeH="0" baseline="0" noProof="0" dirty="0" err="1" smtClean="0">
                <a:ln>
                  <a:noFill/>
                </a:ln>
                <a:solidFill>
                  <a:schemeClr val="tx1"/>
                </a:solidFill>
                <a:effectLst/>
                <a:uLnTx/>
                <a:uFillTx/>
                <a:latin typeface="+mn-lt"/>
                <a:ea typeface="+mn-ea"/>
                <a:cs typeface="+mn-cs"/>
              </a:rPr>
              <a:t>int</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 a = 1; </a:t>
            </a:r>
            <a:b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b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//m1.cpp</a:t>
            </a:r>
            <a:b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b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#include “m1.h” </a:t>
            </a:r>
            <a:b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b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//m2.cpp</a:t>
            </a:r>
            <a:b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b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#include “m1.h” </a:t>
            </a:r>
            <a:b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b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//m3.cpp</a:t>
            </a:r>
            <a:b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b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#include “m1.h”</a:t>
            </a:r>
          </a:p>
          <a:p>
            <a:pPr marL="477838" marR="0" lvl="0" indent="-477838" algn="l" defTabSz="914400" rtl="0" eaLnBrk="1" fontAlgn="base" latinLnBrk="0" hangingPunct="1">
              <a:lnSpc>
                <a:spcPct val="110000"/>
              </a:lnSpc>
              <a:spcBef>
                <a:spcPct val="20000"/>
              </a:spcBef>
              <a:spcAft>
                <a:spcPct val="0"/>
              </a:spcAft>
              <a:buClr>
                <a:schemeClr val="tx1"/>
              </a:buClr>
              <a:buSzPct val="80000"/>
              <a:buFont typeface="Wingdings" pitchFamily="2" charset="2"/>
              <a:buChar char="v"/>
              <a:tabLst/>
              <a:defRPr/>
            </a:pPr>
            <a:r>
              <a:rPr kumimoji="1" lang="en-US" altLang="zh-CN" sz="2400" b="1" i="0" u="none" strike="noStrike" kern="0" cap="none" spc="0" normalizeH="0" baseline="0" noProof="0" dirty="0" smtClean="0">
                <a:ln>
                  <a:noFill/>
                </a:ln>
                <a:solidFill>
                  <a:srgbClr val="FFC000"/>
                </a:solidFill>
                <a:effectLst/>
                <a:uLnTx/>
                <a:uFillTx/>
                <a:latin typeface="+mn-lt"/>
                <a:ea typeface="+mn-ea"/>
                <a:cs typeface="+mn-cs"/>
              </a:rPr>
              <a:t>multiple definition of `a’</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 </a:t>
            </a:r>
            <a:b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br>
            <a:endParaRPr kumimoji="1" lang="en-US" altLang="zh-CN" sz="24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9890" name="Rectangle 2"/>
          <p:cNvSpPr>
            <a:spLocks noGrp="1" noChangeArrowheads="1"/>
          </p:cNvSpPr>
          <p:nvPr>
            <p:ph type="title"/>
          </p:nvPr>
        </p:nvSpPr>
        <p:spPr/>
        <p:txBody>
          <a:bodyPr/>
          <a:lstStyle/>
          <a:p>
            <a:pPr eaLnBrk="1" hangingPunct="1">
              <a:defRPr/>
            </a:pPr>
            <a:r>
              <a:rPr lang="zh-CN" altLang="en-US" smtClean="0"/>
              <a:t>猜硬币的游戏 </a:t>
            </a:r>
          </a:p>
        </p:txBody>
      </p:sp>
      <p:sp>
        <p:nvSpPr>
          <p:cNvPr id="6147" name="Rectangle 3"/>
          <p:cNvSpPr>
            <a:spLocks noGrp="1" noChangeArrowheads="1"/>
          </p:cNvSpPr>
          <p:nvPr>
            <p:ph type="body" idx="1"/>
          </p:nvPr>
        </p:nvSpPr>
        <p:spPr/>
        <p:txBody>
          <a:bodyPr/>
          <a:lstStyle/>
          <a:p>
            <a:pPr eaLnBrk="1" hangingPunct="1">
              <a:lnSpc>
                <a:spcPct val="120000"/>
              </a:lnSpc>
            </a:pPr>
            <a:r>
              <a:rPr lang="zh-CN" altLang="en-US" smtClean="0"/>
              <a:t>功能：</a:t>
            </a:r>
          </a:p>
          <a:p>
            <a:pPr lvl="1" eaLnBrk="1" hangingPunct="1">
              <a:lnSpc>
                <a:spcPct val="120000"/>
              </a:lnSpc>
            </a:pPr>
            <a:r>
              <a:rPr lang="zh-CN" altLang="en-US" smtClean="0"/>
              <a:t>提供游戏指南；</a:t>
            </a:r>
          </a:p>
          <a:p>
            <a:pPr lvl="1" eaLnBrk="1" hangingPunct="1">
              <a:lnSpc>
                <a:spcPct val="120000"/>
              </a:lnSpc>
            </a:pPr>
            <a:r>
              <a:rPr lang="zh-CN" altLang="en-US" smtClean="0"/>
              <a:t>计算机随机产生正反面，让用户猜，报告对错结果。</a:t>
            </a:r>
          </a:p>
          <a:p>
            <a:pPr eaLnBrk="1" hangingPunct="1">
              <a:lnSpc>
                <a:spcPct val="120000"/>
              </a:lnSpc>
            </a:pPr>
            <a:r>
              <a:rPr lang="zh-CN" altLang="en-US" smtClean="0"/>
              <a:t>重复此过程，直到用户不想玩了为止。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1394" name="Rectangle 2"/>
          <p:cNvSpPr>
            <a:spLocks noGrp="1" noChangeArrowheads="1"/>
          </p:cNvSpPr>
          <p:nvPr>
            <p:ph type="title"/>
          </p:nvPr>
        </p:nvSpPr>
        <p:spPr>
          <a:xfrm>
            <a:off x="685800" y="139700"/>
            <a:ext cx="8305800" cy="825500"/>
          </a:xfrm>
        </p:spPr>
        <p:txBody>
          <a:bodyPr/>
          <a:lstStyle/>
          <a:p>
            <a:pPr eaLnBrk="1" hangingPunct="1">
              <a:defRPr/>
            </a:pPr>
            <a:r>
              <a:rPr lang="zh-CN" altLang="pt-BR" smtClean="0"/>
              <a:t>石头、剪子、布游戏的头文件 </a:t>
            </a:r>
            <a:endParaRPr lang="zh-CN" altLang="en-US" smtClean="0"/>
          </a:p>
        </p:txBody>
      </p:sp>
      <p:sp>
        <p:nvSpPr>
          <p:cNvPr id="29699" name="Text Box 4"/>
          <p:cNvSpPr txBox="1">
            <a:spLocks noChangeArrowheads="1"/>
          </p:cNvSpPr>
          <p:nvPr/>
        </p:nvSpPr>
        <p:spPr bwMode="auto">
          <a:xfrm>
            <a:off x="927100" y="965200"/>
            <a:ext cx="6778625" cy="5594350"/>
          </a:xfrm>
          <a:prstGeom prst="rect">
            <a:avLst/>
          </a:prstGeom>
          <a:noFill/>
          <a:ln w="9525">
            <a:solidFill>
              <a:schemeClr val="tx1"/>
            </a:solidFill>
            <a:miter lim="800000"/>
            <a:headEnd/>
            <a:tailEnd/>
          </a:ln>
        </p:spPr>
        <p:txBody>
          <a:bodyPr wrap="none">
            <a:spAutoFit/>
          </a:bodyPr>
          <a:lstStyle/>
          <a:p>
            <a:pPr algn="just"/>
            <a:r>
              <a:rPr lang="pt-BR" altLang="zh-CN" sz="1800" b="1">
                <a:latin typeface="Times New Roman" pitchFamily="18" charset="0"/>
                <a:ea typeface="宋体" pitchFamily="2" charset="-122"/>
              </a:rPr>
              <a:t>// </a:t>
            </a:r>
            <a:r>
              <a:rPr lang="zh-CN" altLang="pt-BR" sz="1800" b="1">
                <a:latin typeface="Times New Roman" pitchFamily="18" charset="0"/>
                <a:ea typeface="宋体" pitchFamily="2" charset="-122"/>
              </a:rPr>
              <a:t>文件：</a:t>
            </a:r>
            <a:r>
              <a:rPr lang="pt-BR" altLang="zh-CN" sz="1800" b="1">
                <a:latin typeface="Times New Roman" pitchFamily="18" charset="0"/>
                <a:ea typeface="宋体" pitchFamily="2" charset="-122"/>
              </a:rPr>
              <a:t>p_r_s.h</a:t>
            </a:r>
          </a:p>
          <a:p>
            <a:pPr algn="just"/>
            <a:r>
              <a:rPr lang="pt-BR" altLang="zh-CN" sz="1800" b="1">
                <a:latin typeface="Times New Roman" pitchFamily="18" charset="0"/>
                <a:ea typeface="宋体" pitchFamily="2" charset="-122"/>
              </a:rPr>
              <a:t>// </a:t>
            </a:r>
            <a:r>
              <a:rPr lang="zh-CN" altLang="pt-BR" sz="1800" b="1">
                <a:latin typeface="Times New Roman" pitchFamily="18" charset="0"/>
                <a:ea typeface="宋体" pitchFamily="2" charset="-122"/>
              </a:rPr>
              <a:t>本文件定义了两个枚举类型，声明了本程序包括的所有函数原型</a:t>
            </a:r>
          </a:p>
          <a:p>
            <a:pPr algn="just"/>
            <a:endParaRPr lang="zh-CN" altLang="pt-BR" sz="1800" b="1">
              <a:latin typeface="Times New Roman" pitchFamily="18" charset="0"/>
              <a:ea typeface="宋体" pitchFamily="2" charset="-122"/>
            </a:endParaRPr>
          </a:p>
          <a:p>
            <a:pPr algn="just"/>
            <a:r>
              <a:rPr lang="pt-BR" altLang="zh-CN" sz="1800" b="1">
                <a:latin typeface="Times New Roman" pitchFamily="18" charset="0"/>
                <a:ea typeface="宋体" pitchFamily="2" charset="-122"/>
              </a:rPr>
              <a:t>#ifndef  P_R_S</a:t>
            </a:r>
          </a:p>
          <a:p>
            <a:pPr algn="just"/>
            <a:r>
              <a:rPr lang="pt-BR" altLang="zh-CN" sz="1800" b="1">
                <a:latin typeface="Times New Roman" pitchFamily="18" charset="0"/>
                <a:ea typeface="宋体" pitchFamily="2" charset="-122"/>
              </a:rPr>
              <a:t>#define P_R_S</a:t>
            </a:r>
          </a:p>
          <a:p>
            <a:pPr algn="just"/>
            <a:r>
              <a:rPr lang="pt-BR" altLang="zh-CN" sz="1800" b="1">
                <a:latin typeface="Times New Roman" pitchFamily="18" charset="0"/>
                <a:ea typeface="宋体" pitchFamily="2" charset="-122"/>
              </a:rPr>
              <a:t>   </a:t>
            </a:r>
            <a:r>
              <a:rPr lang="en-US" altLang="zh-CN" sz="1800" b="1">
                <a:latin typeface="Times New Roman" pitchFamily="18" charset="0"/>
                <a:ea typeface="宋体" pitchFamily="2" charset="-122"/>
              </a:rPr>
              <a:t>#include &lt;iostream&gt;</a:t>
            </a:r>
          </a:p>
          <a:p>
            <a:pPr algn="just"/>
            <a:r>
              <a:rPr lang="en-US" altLang="zh-CN" sz="1800" b="1">
                <a:latin typeface="Times New Roman" pitchFamily="18" charset="0"/>
                <a:ea typeface="宋体" pitchFamily="2" charset="-122"/>
              </a:rPr>
              <a:t>   #include &lt;cstdlib&gt;</a:t>
            </a:r>
          </a:p>
          <a:p>
            <a:pPr algn="just"/>
            <a:r>
              <a:rPr lang="en-US" altLang="zh-CN" sz="1800" b="1">
                <a:latin typeface="Times New Roman" pitchFamily="18" charset="0"/>
                <a:ea typeface="宋体" pitchFamily="2" charset="-122"/>
              </a:rPr>
              <a:t>   #include &lt;ctime&gt;</a:t>
            </a:r>
          </a:p>
          <a:p>
            <a:pPr algn="just"/>
            <a:r>
              <a:rPr lang="en-US" altLang="zh-CN" sz="1800" b="1">
                <a:latin typeface="Times New Roman" pitchFamily="18" charset="0"/>
                <a:ea typeface="宋体" pitchFamily="2" charset="-122"/>
              </a:rPr>
              <a:t>   using namespace std;</a:t>
            </a:r>
          </a:p>
          <a:p>
            <a:pPr algn="just"/>
            <a:endParaRPr lang="en-US" altLang="zh-CN" sz="1800" b="1">
              <a:latin typeface="Times New Roman" pitchFamily="18" charset="0"/>
              <a:ea typeface="宋体" pitchFamily="2" charset="-122"/>
            </a:endParaRPr>
          </a:p>
          <a:p>
            <a:pPr algn="just"/>
            <a:r>
              <a:rPr lang="en-US" altLang="zh-CN" sz="1800" b="1">
                <a:latin typeface="Times New Roman" pitchFamily="18" charset="0"/>
                <a:ea typeface="宋体" pitchFamily="2" charset="-122"/>
              </a:rPr>
              <a:t>   enum p_r_s {paper, rock, scissor, game, help, quit} ;</a:t>
            </a:r>
          </a:p>
          <a:p>
            <a:pPr algn="just"/>
            <a:r>
              <a:rPr lang="en-US" altLang="zh-CN" sz="1800" b="1">
                <a:latin typeface="Times New Roman" pitchFamily="18" charset="0"/>
                <a:ea typeface="宋体" pitchFamily="2" charset="-122"/>
              </a:rPr>
              <a:t>   enum outcome {win, lose, tie, error} ;</a:t>
            </a:r>
          </a:p>
          <a:p>
            <a:pPr algn="just"/>
            <a:r>
              <a:rPr lang="en-US" altLang="zh-CN" sz="1800" b="1">
                <a:latin typeface="Times New Roman" pitchFamily="18" charset="0"/>
                <a:ea typeface="宋体" pitchFamily="2" charset="-122"/>
              </a:rPr>
              <a:t> </a:t>
            </a:r>
          </a:p>
          <a:p>
            <a:pPr algn="just"/>
            <a:r>
              <a:rPr lang="en-US" altLang="zh-CN" sz="1800" b="1">
                <a:latin typeface="Times New Roman" pitchFamily="18" charset="0"/>
                <a:ea typeface="宋体" pitchFamily="2" charset="-122"/>
              </a:rPr>
              <a:t>   outcome compare(p_r_s player_choice, p_r_s machine_choice);</a:t>
            </a:r>
          </a:p>
          <a:p>
            <a:pPr algn="just"/>
            <a:r>
              <a:rPr lang="en-US" altLang="zh-CN" sz="1800" b="1">
                <a:latin typeface="Times New Roman" pitchFamily="18" charset="0"/>
                <a:ea typeface="宋体" pitchFamily="2" charset="-122"/>
              </a:rPr>
              <a:t>   void prn_game_status();</a:t>
            </a:r>
          </a:p>
          <a:p>
            <a:pPr algn="just"/>
            <a:r>
              <a:rPr lang="en-US" altLang="zh-CN" sz="1800" b="1">
                <a:latin typeface="Times New Roman" pitchFamily="18" charset="0"/>
                <a:ea typeface="宋体" pitchFamily="2" charset="-122"/>
              </a:rPr>
              <a:t>   void prn_help();</a:t>
            </a:r>
          </a:p>
          <a:p>
            <a:pPr algn="just"/>
            <a:r>
              <a:rPr lang="en-US" altLang="zh-CN" sz="1800" b="1">
                <a:latin typeface="Times New Roman" pitchFamily="18" charset="0"/>
                <a:ea typeface="宋体" pitchFamily="2" charset="-122"/>
              </a:rPr>
              <a:t>   void report(outcome result);</a:t>
            </a:r>
          </a:p>
          <a:p>
            <a:pPr algn="just"/>
            <a:r>
              <a:rPr lang="en-US" altLang="zh-CN" sz="1800" b="1">
                <a:latin typeface="Times New Roman" pitchFamily="18" charset="0"/>
                <a:ea typeface="宋体" pitchFamily="2" charset="-122"/>
              </a:rPr>
              <a:t>   p_r_s selection_by_machine();</a:t>
            </a:r>
          </a:p>
          <a:p>
            <a:pPr algn="just"/>
            <a:r>
              <a:rPr lang="en-US" altLang="zh-CN" sz="1800" b="1">
                <a:latin typeface="Times New Roman" pitchFamily="18" charset="0"/>
                <a:ea typeface="宋体" pitchFamily="2" charset="-122"/>
              </a:rPr>
              <a:t>   p_r_s selection_by_player();</a:t>
            </a:r>
          </a:p>
          <a:p>
            <a:pPr algn="just"/>
            <a:r>
              <a:rPr lang="pt-BR" altLang="zh-CN" sz="1800" b="1">
                <a:latin typeface="Times New Roman" pitchFamily="18" charset="0"/>
                <a:ea typeface="宋体" pitchFamily="2" charset="-122"/>
              </a:rPr>
              <a:t>#endif</a:t>
            </a:r>
            <a:endParaRPr lang="en-US" altLang="zh-CN" sz="1800" b="1"/>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2418" name="Rectangle 2"/>
          <p:cNvSpPr>
            <a:spLocks noGrp="1" noChangeArrowheads="1"/>
          </p:cNvSpPr>
          <p:nvPr>
            <p:ph type="title"/>
          </p:nvPr>
        </p:nvSpPr>
        <p:spPr>
          <a:xfrm>
            <a:off x="685800" y="38100"/>
            <a:ext cx="7772400" cy="1143000"/>
          </a:xfrm>
        </p:spPr>
        <p:txBody>
          <a:bodyPr/>
          <a:lstStyle/>
          <a:p>
            <a:pPr eaLnBrk="1" hangingPunct="1">
              <a:defRPr/>
            </a:pPr>
            <a:r>
              <a:rPr lang="zh-CN" altLang="en-US" smtClean="0"/>
              <a:t>主模块的实现</a:t>
            </a:r>
          </a:p>
        </p:txBody>
      </p:sp>
      <p:sp>
        <p:nvSpPr>
          <p:cNvPr id="30723" name="Text Box 4"/>
          <p:cNvSpPr txBox="1">
            <a:spLocks noChangeArrowheads="1"/>
          </p:cNvSpPr>
          <p:nvPr/>
        </p:nvSpPr>
        <p:spPr bwMode="auto">
          <a:xfrm>
            <a:off x="685800" y="1181100"/>
            <a:ext cx="8051800" cy="5226050"/>
          </a:xfrm>
          <a:prstGeom prst="rect">
            <a:avLst/>
          </a:prstGeom>
          <a:noFill/>
          <a:ln w="9525">
            <a:solidFill>
              <a:schemeClr val="tx1"/>
            </a:solidFill>
            <a:miter lim="800000"/>
            <a:headEnd/>
            <a:tailEnd/>
          </a:ln>
        </p:spPr>
        <p:txBody>
          <a:bodyPr>
            <a:spAutoFit/>
          </a:bodyPr>
          <a:lstStyle/>
          <a:p>
            <a:pPr algn="just"/>
            <a:r>
              <a:rPr lang="pt-BR" altLang="zh-CN" b="1">
                <a:latin typeface="Times New Roman" pitchFamily="18" charset="0"/>
                <a:ea typeface="宋体" pitchFamily="2" charset="-122"/>
              </a:rPr>
              <a:t>//</a:t>
            </a:r>
            <a:r>
              <a:rPr lang="zh-CN" altLang="pt-BR" b="1">
                <a:latin typeface="Times New Roman" pitchFamily="18" charset="0"/>
                <a:ea typeface="宋体" pitchFamily="2" charset="-122"/>
              </a:rPr>
              <a:t>文件：</a:t>
            </a:r>
            <a:r>
              <a:rPr lang="pt-BR" altLang="zh-CN" b="1">
                <a:latin typeface="Times New Roman" pitchFamily="18" charset="0"/>
                <a:ea typeface="宋体" pitchFamily="2" charset="-122"/>
              </a:rPr>
              <a:t>main.cpp</a:t>
            </a:r>
          </a:p>
          <a:p>
            <a:pPr algn="just"/>
            <a:r>
              <a:rPr lang="pt-BR" altLang="zh-CN" b="1">
                <a:latin typeface="Times New Roman" pitchFamily="18" charset="0"/>
                <a:ea typeface="宋体" pitchFamily="2" charset="-122"/>
              </a:rPr>
              <a:t>// </a:t>
            </a:r>
            <a:r>
              <a:rPr lang="zh-CN" altLang="pt-BR" b="1">
                <a:latin typeface="Times New Roman" pitchFamily="18" charset="0"/>
                <a:ea typeface="宋体" pitchFamily="2" charset="-122"/>
              </a:rPr>
              <a:t>石头、剪子、布游戏的主模块</a:t>
            </a:r>
          </a:p>
          <a:p>
            <a:pPr algn="just"/>
            <a:endParaRPr lang="zh-CN" altLang="pt-BR" b="1">
              <a:latin typeface="Times New Roman" pitchFamily="18" charset="0"/>
              <a:ea typeface="宋体" pitchFamily="2" charset="-122"/>
            </a:endParaRPr>
          </a:p>
          <a:p>
            <a:pPr algn="just"/>
            <a:r>
              <a:rPr lang="en-US" altLang="zh-CN" b="1">
                <a:latin typeface="Times New Roman" pitchFamily="18" charset="0"/>
                <a:ea typeface="宋体" pitchFamily="2" charset="-122"/>
              </a:rPr>
              <a:t>#include "p_r_s.h"</a:t>
            </a:r>
          </a:p>
          <a:p>
            <a:pPr algn="just"/>
            <a:endParaRPr lang="en-US" altLang="zh-CN" b="1">
              <a:latin typeface="Times New Roman" pitchFamily="18" charset="0"/>
              <a:ea typeface="宋体" pitchFamily="2" charset="-122"/>
            </a:endParaRPr>
          </a:p>
          <a:p>
            <a:pPr algn="just"/>
            <a:r>
              <a:rPr lang="en-US" altLang="zh-CN" b="1">
                <a:latin typeface="Times New Roman" pitchFamily="18" charset="0"/>
                <a:ea typeface="宋体" pitchFamily="2" charset="-122"/>
              </a:rPr>
              <a:t>int main(void)</a:t>
            </a:r>
          </a:p>
          <a:p>
            <a:pPr lvl="1" algn="just"/>
            <a:r>
              <a:rPr lang="en-US" altLang="zh-CN" b="1">
                <a:latin typeface="Times New Roman" pitchFamily="18" charset="0"/>
                <a:ea typeface="宋体" pitchFamily="2" charset="-122"/>
              </a:rPr>
              <a:t>{ outcome  result;</a:t>
            </a:r>
          </a:p>
          <a:p>
            <a:pPr lvl="1" algn="just"/>
            <a:r>
              <a:rPr lang="en-US" altLang="zh-CN" b="1">
                <a:latin typeface="Times New Roman" pitchFamily="18" charset="0"/>
                <a:ea typeface="宋体" pitchFamily="2" charset="-122"/>
              </a:rPr>
              <a:t>   p_r_s player_choice, machine_choice;</a:t>
            </a:r>
          </a:p>
          <a:p>
            <a:pPr lvl="1" algn="just"/>
            <a:endParaRPr lang="en-US" altLang="zh-CN" b="1">
              <a:latin typeface="Times New Roman" pitchFamily="18" charset="0"/>
              <a:ea typeface="宋体" pitchFamily="2" charset="-122"/>
            </a:endParaRPr>
          </a:p>
          <a:p>
            <a:pPr lvl="1" algn="just"/>
            <a:r>
              <a:rPr lang="en-US" altLang="zh-CN" b="1">
                <a:latin typeface="Times New Roman" pitchFamily="18" charset="0"/>
                <a:ea typeface="宋体" pitchFamily="2" charset="-122"/>
              </a:rPr>
              <a:t>   // seed the random number generator </a:t>
            </a:r>
          </a:p>
          <a:p>
            <a:pPr lvl="1" algn="just"/>
            <a:r>
              <a:rPr lang="en-US" altLang="zh-CN" b="1">
                <a:latin typeface="Times New Roman" pitchFamily="18" charset="0"/>
                <a:ea typeface="宋体" pitchFamily="2" charset="-122"/>
              </a:rPr>
              <a:t>   srand(time(NULL));</a:t>
            </a:r>
          </a:p>
          <a:p>
            <a:pPr lvl="1" algn="just"/>
            <a:r>
              <a:rPr lang="en-US" altLang="zh-CN" b="1">
                <a:latin typeface="Times New Roman" pitchFamily="18" charset="0"/>
                <a:ea typeface="宋体" pitchFamily="2" charset="-122"/>
              </a:rPr>
              <a:t>   </a:t>
            </a:r>
            <a:endParaRPr lang="en-US" altLang="zh-CN" b="1"/>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165100" y="923925"/>
            <a:ext cx="8890000" cy="5934075"/>
          </a:xfrm>
          <a:prstGeom prst="rect">
            <a:avLst/>
          </a:prstGeom>
          <a:noFill/>
          <a:ln w="12700" cap="sq" algn="ctr">
            <a:noFill/>
            <a:miter lim="800000"/>
            <a:headEnd type="none" w="sm" len="sm"/>
            <a:tailEnd type="none" w="sm" len="sm"/>
          </a:ln>
        </p:spPr>
        <p:txBody>
          <a:bodyPr>
            <a:spAutoFit/>
          </a:bodyPr>
          <a:lstStyle/>
          <a:p>
            <a:pPr lvl="1"/>
            <a:r>
              <a:rPr lang="en-US" altLang="zh-CN" sz="2400" b="1"/>
              <a:t>while((player_choice = selection_by_player()) != quit)</a:t>
            </a:r>
          </a:p>
          <a:p>
            <a:pPr lvl="1"/>
            <a:r>
              <a:rPr lang="en-US" altLang="zh-CN" sz="2400" b="1"/>
              <a:t>      switch(player_choice) { </a:t>
            </a:r>
          </a:p>
          <a:p>
            <a:pPr lvl="1"/>
            <a:r>
              <a:rPr lang="en-US" altLang="zh-CN" sz="2400" b="1"/>
              <a:t>          case paper:    case rock:      case scissor:</a:t>
            </a:r>
          </a:p>
          <a:p>
            <a:pPr lvl="1"/>
            <a:r>
              <a:rPr lang="en-US" altLang="zh-CN" sz="2400" b="1"/>
              <a:t>                machine_choice = selection_by_machine();</a:t>
            </a:r>
          </a:p>
          <a:p>
            <a:pPr lvl="1"/>
            <a:r>
              <a:rPr lang="en-US" altLang="zh-CN" sz="2400" b="1"/>
              <a:t>                result = compare(player_choice, </a:t>
            </a:r>
          </a:p>
          <a:p>
            <a:pPr lvl="1"/>
            <a:r>
              <a:rPr lang="en-US" altLang="zh-CN" sz="2400" b="1"/>
              <a:t>                                              machine_choice);</a:t>
            </a:r>
          </a:p>
          <a:p>
            <a:pPr lvl="1"/>
            <a:r>
              <a:rPr lang="en-US" altLang="zh-CN" sz="2400" b="1"/>
              <a:t>                 report(result);  break;</a:t>
            </a:r>
          </a:p>
          <a:p>
            <a:pPr lvl="1"/>
            <a:r>
              <a:rPr lang="en-US" altLang="zh-CN" sz="2400" b="1"/>
              <a:t>        case game: prn_game_status();  break;</a:t>
            </a:r>
          </a:p>
          <a:p>
            <a:pPr lvl="1"/>
            <a:r>
              <a:rPr lang="en-US" altLang="zh-CN" sz="2400" b="1"/>
              <a:t>        case help: prn_help();   break;</a:t>
            </a:r>
          </a:p>
          <a:p>
            <a:pPr lvl="1"/>
            <a:r>
              <a:rPr lang="en-US" altLang="zh-CN" sz="2400" b="1"/>
              <a:t>        default:</a:t>
            </a:r>
          </a:p>
          <a:p>
            <a:pPr lvl="1"/>
            <a:r>
              <a:rPr lang="en-US" altLang="zh-CN" sz="2400" b="1"/>
              <a:t>            cout&lt;&lt; " PROGRAMMER ERROR!\n\n";      </a:t>
            </a:r>
          </a:p>
          <a:p>
            <a:pPr lvl="1"/>
            <a:r>
              <a:rPr lang="en-US" altLang="zh-CN" sz="2400" b="1"/>
              <a:t>            exit(1);</a:t>
            </a:r>
          </a:p>
          <a:p>
            <a:pPr lvl="1"/>
            <a:r>
              <a:rPr lang="en-US" altLang="zh-CN" sz="2400" b="1"/>
              <a:t>       }</a:t>
            </a:r>
          </a:p>
          <a:p>
            <a:pPr lvl="1"/>
            <a:r>
              <a:rPr lang="en-US" altLang="zh-CN" sz="2400" b="1"/>
              <a:t>  prn_game_status(); </a:t>
            </a:r>
          </a:p>
          <a:p>
            <a:pPr lvl="1"/>
            <a:r>
              <a:rPr lang="en-US" altLang="zh-CN" sz="2400" b="1"/>
              <a:t>  return 0;</a:t>
            </a:r>
          </a:p>
          <a:p>
            <a:pPr lvl="1"/>
            <a:r>
              <a:rPr lang="pt-BR" altLang="zh-CN" sz="2400" b="1"/>
              <a:t>}</a:t>
            </a:r>
            <a:endParaRPr lang="en-US" altLang="zh-CN" sz="2400" b="1"/>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4466" name="Rectangle 2"/>
          <p:cNvSpPr>
            <a:spLocks noGrp="1" noChangeArrowheads="1"/>
          </p:cNvSpPr>
          <p:nvPr>
            <p:ph type="title"/>
          </p:nvPr>
        </p:nvSpPr>
        <p:spPr>
          <a:xfrm>
            <a:off x="685800" y="215900"/>
            <a:ext cx="7772400" cy="876300"/>
          </a:xfrm>
        </p:spPr>
        <p:txBody>
          <a:bodyPr/>
          <a:lstStyle/>
          <a:p>
            <a:pPr eaLnBrk="1" hangingPunct="1">
              <a:defRPr/>
            </a:pPr>
            <a:r>
              <a:rPr lang="en-US" altLang="zh-CN" smtClean="0"/>
              <a:t>select</a:t>
            </a:r>
            <a:r>
              <a:rPr lang="zh-CN" altLang="en-US" smtClean="0"/>
              <a:t>模块的实现 </a:t>
            </a:r>
          </a:p>
        </p:txBody>
      </p:sp>
      <p:sp>
        <p:nvSpPr>
          <p:cNvPr id="32771" name="Text Box 4"/>
          <p:cNvSpPr txBox="1">
            <a:spLocks noChangeArrowheads="1"/>
          </p:cNvSpPr>
          <p:nvPr/>
        </p:nvSpPr>
        <p:spPr bwMode="auto">
          <a:xfrm>
            <a:off x="614363" y="1092200"/>
            <a:ext cx="7064375" cy="5688013"/>
          </a:xfrm>
          <a:prstGeom prst="rect">
            <a:avLst/>
          </a:prstGeom>
          <a:noFill/>
          <a:ln w="9525">
            <a:solidFill>
              <a:schemeClr val="tx1"/>
            </a:solidFill>
            <a:miter lim="800000"/>
            <a:headEnd/>
            <a:tailEnd/>
          </a:ln>
        </p:spPr>
        <p:txBody>
          <a:bodyPr>
            <a:spAutoFit/>
          </a:bodyPr>
          <a:lstStyle/>
          <a:p>
            <a:pPr algn="just">
              <a:lnSpc>
                <a:spcPct val="90000"/>
              </a:lnSpc>
            </a:pPr>
            <a:r>
              <a:rPr lang="pt-BR" altLang="zh-CN" sz="2400" b="1">
                <a:latin typeface="Times New Roman" pitchFamily="18" charset="0"/>
                <a:ea typeface="宋体" pitchFamily="2" charset="-122"/>
              </a:rPr>
              <a:t>//</a:t>
            </a:r>
            <a:r>
              <a:rPr lang="zh-CN" altLang="pt-BR" sz="2400" b="1">
                <a:latin typeface="Times New Roman" pitchFamily="18" charset="0"/>
                <a:ea typeface="宋体" pitchFamily="2" charset="-122"/>
              </a:rPr>
              <a:t>文件：</a:t>
            </a:r>
            <a:r>
              <a:rPr lang="pt-BR" altLang="zh-CN" sz="2400" b="1">
                <a:latin typeface="Times New Roman" pitchFamily="18" charset="0"/>
                <a:ea typeface="宋体" pitchFamily="2" charset="-122"/>
              </a:rPr>
              <a:t>select.cpp</a:t>
            </a:r>
          </a:p>
          <a:p>
            <a:pPr algn="just">
              <a:lnSpc>
                <a:spcPct val="90000"/>
              </a:lnSpc>
            </a:pPr>
            <a:r>
              <a:rPr lang="pt-BR" altLang="zh-CN" sz="2400" b="1">
                <a:latin typeface="Times New Roman" pitchFamily="18" charset="0"/>
                <a:ea typeface="宋体" pitchFamily="2" charset="-122"/>
              </a:rPr>
              <a:t>//</a:t>
            </a:r>
            <a:r>
              <a:rPr lang="zh-CN" altLang="pt-BR" sz="2400" b="1">
                <a:latin typeface="Times New Roman" pitchFamily="18" charset="0"/>
                <a:ea typeface="宋体" pitchFamily="2" charset="-122"/>
              </a:rPr>
              <a:t>包括机器选择</a:t>
            </a:r>
            <a:r>
              <a:rPr lang="en-US" altLang="zh-CN" sz="2400" b="1">
                <a:latin typeface="Times New Roman" pitchFamily="18" charset="0"/>
                <a:ea typeface="宋体" pitchFamily="2" charset="-122"/>
              </a:rPr>
              <a:t>selection_by_machine</a:t>
            </a:r>
            <a:r>
              <a:rPr lang="zh-CN" altLang="en-US" sz="2400" b="1">
                <a:latin typeface="Times New Roman" pitchFamily="18" charset="0"/>
                <a:ea typeface="宋体" pitchFamily="2" charset="-122"/>
              </a:rPr>
              <a:t>和</a:t>
            </a:r>
          </a:p>
          <a:p>
            <a:pPr algn="just">
              <a:lnSpc>
                <a:spcPct val="90000"/>
              </a:lnSpc>
            </a:pPr>
            <a:r>
              <a:rPr lang="en-US" altLang="zh-CN" sz="2400" b="1">
                <a:latin typeface="Times New Roman" pitchFamily="18" charset="0"/>
                <a:ea typeface="宋体" pitchFamily="2" charset="-122"/>
              </a:rPr>
              <a:t>//</a:t>
            </a:r>
            <a:r>
              <a:rPr lang="zh-CN" altLang="en-US" sz="2400" b="1">
                <a:latin typeface="Times New Roman" pitchFamily="18" charset="0"/>
                <a:ea typeface="宋体" pitchFamily="2" charset="-122"/>
              </a:rPr>
              <a:t>玩家选择</a:t>
            </a:r>
            <a:r>
              <a:rPr lang="en-US" altLang="zh-CN" sz="2400" b="1">
                <a:latin typeface="Times New Roman" pitchFamily="18" charset="0"/>
                <a:ea typeface="宋体" pitchFamily="2" charset="-122"/>
              </a:rPr>
              <a:t>selection_by_player</a:t>
            </a:r>
            <a:r>
              <a:rPr lang="zh-CN" altLang="en-US" sz="2400" b="1">
                <a:latin typeface="Times New Roman" pitchFamily="18" charset="0"/>
                <a:ea typeface="宋体" pitchFamily="2" charset="-122"/>
              </a:rPr>
              <a:t>函数的实现</a:t>
            </a:r>
          </a:p>
          <a:p>
            <a:pPr algn="just">
              <a:lnSpc>
                <a:spcPct val="90000"/>
              </a:lnSpc>
            </a:pPr>
            <a:endParaRPr lang="zh-CN" altLang="pt-BR" sz="2400" b="1">
              <a:latin typeface="Times New Roman" pitchFamily="18" charset="0"/>
              <a:ea typeface="宋体" pitchFamily="2" charset="-122"/>
            </a:endParaRPr>
          </a:p>
          <a:p>
            <a:pPr algn="just">
              <a:lnSpc>
                <a:spcPct val="90000"/>
              </a:lnSpc>
            </a:pPr>
            <a:r>
              <a:rPr lang="pt-BR" altLang="zh-CN" sz="2400" b="1">
                <a:latin typeface="Times New Roman" pitchFamily="18" charset="0"/>
                <a:ea typeface="宋体" pitchFamily="2" charset="-122"/>
              </a:rPr>
              <a:t>#include "p_r_s.h"</a:t>
            </a:r>
          </a:p>
          <a:p>
            <a:pPr algn="just">
              <a:lnSpc>
                <a:spcPct val="90000"/>
              </a:lnSpc>
            </a:pPr>
            <a:endParaRPr lang="pt-BR" altLang="zh-CN" sz="2400" b="1">
              <a:latin typeface="Times New Roman" pitchFamily="18" charset="0"/>
              <a:ea typeface="宋体" pitchFamily="2" charset="-122"/>
            </a:endParaRPr>
          </a:p>
          <a:p>
            <a:pPr algn="just">
              <a:lnSpc>
                <a:spcPct val="90000"/>
              </a:lnSpc>
            </a:pPr>
            <a:r>
              <a:rPr lang="en-US" altLang="zh-CN" sz="2400" b="1">
                <a:latin typeface="Times New Roman" pitchFamily="18" charset="0"/>
                <a:ea typeface="宋体" pitchFamily="2" charset="-122"/>
              </a:rPr>
              <a:t>p_r_s selection_by_machine( )</a:t>
            </a:r>
          </a:p>
          <a:p>
            <a:pPr algn="just">
              <a:lnSpc>
                <a:spcPct val="90000"/>
              </a:lnSpc>
            </a:pPr>
            <a:r>
              <a:rPr lang="en-US" altLang="zh-CN" sz="2400" b="1">
                <a:latin typeface="Times New Roman" pitchFamily="18" charset="0"/>
                <a:ea typeface="宋体" pitchFamily="2" charset="-122"/>
              </a:rPr>
              <a:t>{ int select = (rand( ) * 3 / (RAND_MAX + 1)); </a:t>
            </a:r>
          </a:p>
          <a:p>
            <a:pPr algn="just">
              <a:lnSpc>
                <a:spcPct val="90000"/>
              </a:lnSpc>
            </a:pPr>
            <a:endParaRPr lang="en-US" altLang="zh-CN" sz="2400" b="1">
              <a:latin typeface="Times New Roman" pitchFamily="18" charset="0"/>
              <a:ea typeface="宋体" pitchFamily="2" charset="-122"/>
            </a:endParaRPr>
          </a:p>
          <a:p>
            <a:pPr algn="just">
              <a:lnSpc>
                <a:spcPct val="90000"/>
              </a:lnSpc>
            </a:pPr>
            <a:r>
              <a:rPr lang="en-US" altLang="zh-CN" sz="2400" b="1">
                <a:latin typeface="Times New Roman" pitchFamily="18" charset="0"/>
                <a:ea typeface="宋体" pitchFamily="2" charset="-122"/>
              </a:rPr>
              <a:t>  cout &lt;&lt; " I am ";</a:t>
            </a:r>
          </a:p>
          <a:p>
            <a:pPr algn="just">
              <a:lnSpc>
                <a:spcPct val="90000"/>
              </a:lnSpc>
            </a:pPr>
            <a:r>
              <a:rPr lang="en-US" altLang="zh-CN" sz="2400" b="1">
                <a:latin typeface="Times New Roman" pitchFamily="18" charset="0"/>
                <a:ea typeface="宋体" pitchFamily="2" charset="-122"/>
              </a:rPr>
              <a:t>  switch(select){</a:t>
            </a:r>
          </a:p>
          <a:p>
            <a:pPr algn="just">
              <a:lnSpc>
                <a:spcPct val="90000"/>
              </a:lnSpc>
            </a:pPr>
            <a:r>
              <a:rPr lang="en-US" altLang="zh-CN" sz="2400" b="1">
                <a:latin typeface="Times New Roman" pitchFamily="18" charset="0"/>
                <a:ea typeface="宋体" pitchFamily="2" charset="-122"/>
              </a:rPr>
              <a:t>      case 0: cout &lt;&lt; "paper. "; break;</a:t>
            </a:r>
          </a:p>
          <a:p>
            <a:pPr algn="just">
              <a:lnSpc>
                <a:spcPct val="90000"/>
              </a:lnSpc>
            </a:pPr>
            <a:r>
              <a:rPr lang="en-US" altLang="zh-CN" sz="2400" b="1">
                <a:latin typeface="Times New Roman" pitchFamily="18" charset="0"/>
                <a:ea typeface="宋体" pitchFamily="2" charset="-122"/>
              </a:rPr>
              <a:t>      case 1: cout &lt;&lt; "rock. "; break;</a:t>
            </a:r>
          </a:p>
          <a:p>
            <a:pPr algn="just">
              <a:lnSpc>
                <a:spcPct val="90000"/>
              </a:lnSpc>
            </a:pPr>
            <a:r>
              <a:rPr lang="en-US" altLang="zh-CN" sz="2400" b="1">
                <a:latin typeface="Times New Roman" pitchFamily="18" charset="0"/>
                <a:ea typeface="宋体" pitchFamily="2" charset="-122"/>
              </a:rPr>
              <a:t>      case 2: cout &lt;&lt; "scissor. "; break;</a:t>
            </a:r>
          </a:p>
          <a:p>
            <a:pPr algn="just">
              <a:lnSpc>
                <a:spcPct val="90000"/>
              </a:lnSpc>
            </a:pPr>
            <a:r>
              <a:rPr lang="en-US" altLang="zh-CN" sz="2400" b="1">
                <a:latin typeface="Times New Roman" pitchFamily="18" charset="0"/>
                <a:ea typeface="宋体" pitchFamily="2" charset="-122"/>
              </a:rPr>
              <a:t>  </a:t>
            </a:r>
            <a:r>
              <a:rPr lang="pt-BR" altLang="zh-CN" sz="2400" b="1">
                <a:latin typeface="Times New Roman" pitchFamily="18" charset="0"/>
                <a:ea typeface="宋体" pitchFamily="2" charset="-122"/>
              </a:rPr>
              <a:t>}</a:t>
            </a:r>
          </a:p>
          <a:p>
            <a:pPr algn="just">
              <a:lnSpc>
                <a:spcPct val="90000"/>
              </a:lnSpc>
            </a:pPr>
            <a:r>
              <a:rPr lang="en-US" altLang="zh-CN" sz="2400" b="1">
                <a:latin typeface="Times New Roman" pitchFamily="18" charset="0"/>
                <a:ea typeface="宋体" pitchFamily="2" charset="-122"/>
              </a:rPr>
              <a:t>  return ((p_r_s) select);</a:t>
            </a:r>
          </a:p>
          <a:p>
            <a:pPr algn="just">
              <a:lnSpc>
                <a:spcPct val="90000"/>
              </a:lnSpc>
            </a:pPr>
            <a:r>
              <a:rPr lang="en-US" altLang="zh-CN" sz="2400" b="1">
                <a:latin typeface="Times New Roman" pitchFamily="18" charset="0"/>
                <a:ea typeface="宋体" pitchFamily="2" charset="-122"/>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228600" y="1120775"/>
            <a:ext cx="8737600" cy="5451475"/>
          </a:xfrm>
          <a:prstGeom prst="rect">
            <a:avLst/>
          </a:prstGeom>
          <a:noFill/>
          <a:ln w="12700" cap="sq" algn="ctr">
            <a:noFill/>
            <a:miter lim="800000"/>
            <a:headEnd type="none" w="sm" len="sm"/>
            <a:tailEnd type="none" w="sm" len="sm"/>
          </a:ln>
        </p:spPr>
        <p:txBody>
          <a:bodyPr>
            <a:spAutoFit/>
          </a:bodyPr>
          <a:lstStyle/>
          <a:p>
            <a:pPr>
              <a:lnSpc>
                <a:spcPct val="110000"/>
              </a:lnSpc>
            </a:pPr>
            <a:r>
              <a:rPr lang="en-US" altLang="zh-CN" sz="2000" b="1"/>
              <a:t>p_r_s selection_by_player()</a:t>
            </a:r>
          </a:p>
          <a:p>
            <a:pPr>
              <a:lnSpc>
                <a:spcPct val="110000"/>
              </a:lnSpc>
            </a:pPr>
            <a:r>
              <a:rPr lang="en-US" altLang="zh-CN" sz="2000" b="1"/>
              <a:t>{ char c;</a:t>
            </a:r>
          </a:p>
          <a:p>
            <a:pPr>
              <a:lnSpc>
                <a:spcPct val="110000"/>
              </a:lnSpc>
            </a:pPr>
            <a:r>
              <a:rPr lang="en-US" altLang="zh-CN" sz="2000" b="1"/>
              <a:t>  p_r_s player_choice;</a:t>
            </a:r>
          </a:p>
          <a:p>
            <a:pPr>
              <a:lnSpc>
                <a:spcPct val="110000"/>
              </a:lnSpc>
            </a:pPr>
            <a:endParaRPr lang="en-US" altLang="zh-CN" sz="2000" b="1"/>
          </a:p>
          <a:p>
            <a:pPr>
              <a:lnSpc>
                <a:spcPct val="110000"/>
              </a:lnSpc>
            </a:pPr>
            <a:r>
              <a:rPr lang="en-US" altLang="zh-CN" sz="2000" b="1"/>
              <a:t>  prn_help(); //</a:t>
            </a:r>
            <a:r>
              <a:rPr lang="zh-CN" altLang="en-US" sz="2000" b="1"/>
              <a:t>显示输入提示</a:t>
            </a:r>
          </a:p>
          <a:p>
            <a:pPr>
              <a:lnSpc>
                <a:spcPct val="110000"/>
              </a:lnSpc>
            </a:pPr>
            <a:r>
              <a:rPr lang="zh-CN" altLang="en-US" sz="2000" b="1"/>
              <a:t>  </a:t>
            </a:r>
            <a:r>
              <a:rPr lang="en-US" altLang="zh-CN" sz="2000" b="1"/>
              <a:t>cout &lt;&lt; "please select: "; cin &gt;&gt; c;</a:t>
            </a:r>
          </a:p>
          <a:p>
            <a:pPr>
              <a:lnSpc>
                <a:spcPct val="110000"/>
              </a:lnSpc>
            </a:pPr>
            <a:r>
              <a:rPr lang="en-US" altLang="zh-CN" sz="2000" b="1"/>
              <a:t>  switch(c) {</a:t>
            </a:r>
          </a:p>
          <a:p>
            <a:pPr>
              <a:lnSpc>
                <a:spcPct val="110000"/>
              </a:lnSpc>
            </a:pPr>
            <a:r>
              <a:rPr lang="en-US" altLang="zh-CN" sz="2000" b="1"/>
              <a:t>     case 'p':  player_choice = paper;   cout &lt;&lt; "you are paper. "; break;</a:t>
            </a:r>
          </a:p>
          <a:p>
            <a:pPr>
              <a:lnSpc>
                <a:spcPct val="110000"/>
              </a:lnSpc>
            </a:pPr>
            <a:r>
              <a:rPr lang="en-US" altLang="zh-CN" sz="2000" b="1"/>
              <a:t>     case 'r':  player_choice = rock;   cout &lt;&lt; "you are rock. "; break;</a:t>
            </a:r>
          </a:p>
          <a:p>
            <a:pPr>
              <a:lnSpc>
                <a:spcPct val="110000"/>
              </a:lnSpc>
            </a:pPr>
            <a:r>
              <a:rPr lang="en-US" altLang="zh-CN" sz="2000" b="1"/>
              <a:t>     case 's':  player_choice = scissor;  cout &lt;&lt; "you are scissor. ";break;</a:t>
            </a:r>
          </a:p>
          <a:p>
            <a:pPr>
              <a:lnSpc>
                <a:spcPct val="110000"/>
              </a:lnSpc>
            </a:pPr>
            <a:r>
              <a:rPr lang="en-US" altLang="zh-CN" sz="2000" b="1"/>
              <a:t>     case 'g':  player_choice = game;   break;</a:t>
            </a:r>
          </a:p>
          <a:p>
            <a:pPr>
              <a:lnSpc>
                <a:spcPct val="110000"/>
              </a:lnSpc>
            </a:pPr>
            <a:r>
              <a:rPr lang="en-US" altLang="zh-CN" sz="2000" b="1"/>
              <a:t>     case 'q':  player_choice = quit;  break;</a:t>
            </a:r>
          </a:p>
          <a:p>
            <a:pPr>
              <a:lnSpc>
                <a:spcPct val="110000"/>
              </a:lnSpc>
            </a:pPr>
            <a:r>
              <a:rPr lang="en-US" altLang="zh-CN" sz="2000" b="1"/>
              <a:t>     default : player_choice = help;  break;</a:t>
            </a:r>
          </a:p>
          <a:p>
            <a:pPr>
              <a:lnSpc>
                <a:spcPct val="110000"/>
              </a:lnSpc>
            </a:pPr>
            <a:r>
              <a:rPr lang="en-US" altLang="zh-CN" sz="2000" b="1"/>
              <a:t>  </a:t>
            </a:r>
            <a:r>
              <a:rPr lang="pt-BR" altLang="zh-CN" sz="2000" b="1"/>
              <a:t>}</a:t>
            </a:r>
          </a:p>
          <a:p>
            <a:pPr>
              <a:lnSpc>
                <a:spcPct val="110000"/>
              </a:lnSpc>
            </a:pPr>
            <a:r>
              <a:rPr lang="pt-BR" altLang="zh-CN" sz="2000" b="1"/>
              <a:t>  return player_choice;  </a:t>
            </a:r>
          </a:p>
          <a:p>
            <a:pPr>
              <a:lnSpc>
                <a:spcPct val="110000"/>
              </a:lnSpc>
            </a:pPr>
            <a:r>
              <a:rPr lang="pt-BR" altLang="zh-CN" sz="2000" b="1"/>
              <a:t>}</a:t>
            </a:r>
            <a:endParaRPr lang="en-US" altLang="zh-CN" sz="2000" b="1"/>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6514" name="Rectangle 2"/>
          <p:cNvSpPr>
            <a:spLocks noGrp="1" noChangeArrowheads="1"/>
          </p:cNvSpPr>
          <p:nvPr>
            <p:ph type="title"/>
          </p:nvPr>
        </p:nvSpPr>
        <p:spPr>
          <a:xfrm>
            <a:off x="685800" y="203200"/>
            <a:ext cx="7772400" cy="1143000"/>
          </a:xfrm>
        </p:spPr>
        <p:txBody>
          <a:bodyPr/>
          <a:lstStyle/>
          <a:p>
            <a:pPr eaLnBrk="1" hangingPunct="1">
              <a:defRPr/>
            </a:pPr>
            <a:r>
              <a:rPr lang="pt-BR" altLang="zh-CN" smtClean="0"/>
              <a:t>Compare</a:t>
            </a:r>
            <a:r>
              <a:rPr lang="zh-CN" altLang="pt-BR" smtClean="0"/>
              <a:t>模块的实现 </a:t>
            </a:r>
            <a:endParaRPr lang="zh-CN" altLang="en-US" smtClean="0"/>
          </a:p>
        </p:txBody>
      </p:sp>
      <p:sp>
        <p:nvSpPr>
          <p:cNvPr id="34819" name="Text Box 4"/>
          <p:cNvSpPr txBox="1">
            <a:spLocks noChangeArrowheads="1"/>
          </p:cNvSpPr>
          <p:nvPr/>
        </p:nvSpPr>
        <p:spPr bwMode="auto">
          <a:xfrm>
            <a:off x="520700" y="1270000"/>
            <a:ext cx="8386763" cy="5588000"/>
          </a:xfrm>
          <a:prstGeom prst="rect">
            <a:avLst/>
          </a:prstGeom>
          <a:noFill/>
          <a:ln w="9525">
            <a:solidFill>
              <a:schemeClr val="tx1"/>
            </a:solidFill>
            <a:miter lim="800000"/>
            <a:headEnd/>
            <a:tailEnd/>
          </a:ln>
        </p:spPr>
        <p:txBody>
          <a:bodyPr>
            <a:spAutoFit/>
          </a:bodyPr>
          <a:lstStyle/>
          <a:p>
            <a:pPr algn="just"/>
            <a:r>
              <a:rPr lang="en-US" altLang="zh-CN" sz="2000" b="1">
                <a:latin typeface="Times New Roman" pitchFamily="18" charset="0"/>
                <a:ea typeface="宋体" pitchFamily="2" charset="-122"/>
              </a:rPr>
              <a:t>//</a:t>
            </a:r>
            <a:r>
              <a:rPr lang="zh-CN" altLang="pt-BR" sz="2000" b="1">
                <a:latin typeface="Times New Roman" pitchFamily="18" charset="0"/>
                <a:ea typeface="宋体" pitchFamily="2" charset="-122"/>
              </a:rPr>
              <a:t>文件</a:t>
            </a:r>
            <a:r>
              <a:rPr lang="zh-CN" altLang="en-US" sz="2000" b="1">
                <a:latin typeface="Times New Roman" pitchFamily="18" charset="0"/>
                <a:ea typeface="宋体" pitchFamily="2" charset="-122"/>
              </a:rPr>
              <a:t>：</a:t>
            </a:r>
            <a:r>
              <a:rPr lang="en-US" altLang="zh-CN" sz="2000" b="1">
                <a:latin typeface="Times New Roman" pitchFamily="18" charset="0"/>
                <a:ea typeface="宋体" pitchFamily="2" charset="-122"/>
              </a:rPr>
              <a:t>compare.cpp </a:t>
            </a:r>
          </a:p>
          <a:p>
            <a:pPr algn="just"/>
            <a:r>
              <a:rPr lang="en-US" altLang="zh-CN" sz="2000" b="1">
                <a:latin typeface="Times New Roman" pitchFamily="18" charset="0"/>
                <a:ea typeface="宋体" pitchFamily="2" charset="-122"/>
              </a:rPr>
              <a:t>//</a:t>
            </a:r>
            <a:r>
              <a:rPr lang="zh-CN" altLang="pt-BR" sz="2000" b="1">
                <a:latin typeface="Times New Roman" pitchFamily="18" charset="0"/>
                <a:ea typeface="宋体" pitchFamily="2" charset="-122"/>
              </a:rPr>
              <a:t>包括</a:t>
            </a:r>
            <a:r>
              <a:rPr lang="en-US" altLang="zh-CN" sz="2000" b="1">
                <a:latin typeface="Times New Roman" pitchFamily="18" charset="0"/>
                <a:ea typeface="宋体" pitchFamily="2" charset="-122"/>
              </a:rPr>
              <a:t>compare</a:t>
            </a:r>
            <a:r>
              <a:rPr lang="zh-CN" altLang="en-US" sz="2000" b="1">
                <a:latin typeface="Times New Roman" pitchFamily="18" charset="0"/>
                <a:ea typeface="宋体" pitchFamily="2" charset="-122"/>
              </a:rPr>
              <a:t>函数的实现</a:t>
            </a:r>
          </a:p>
          <a:p>
            <a:pPr algn="just"/>
            <a:endParaRPr lang="zh-CN" altLang="en-US" sz="2000" b="1">
              <a:latin typeface="Times New Roman" pitchFamily="18" charset="0"/>
              <a:ea typeface="宋体" pitchFamily="2" charset="-122"/>
            </a:endParaRPr>
          </a:p>
          <a:p>
            <a:pPr algn="just"/>
            <a:r>
              <a:rPr lang="pt-BR" altLang="zh-CN" sz="2000" b="1">
                <a:latin typeface="Times New Roman" pitchFamily="18" charset="0"/>
                <a:ea typeface="宋体" pitchFamily="2" charset="-122"/>
              </a:rPr>
              <a:t>#include "p_r_s.h"</a:t>
            </a:r>
          </a:p>
          <a:p>
            <a:pPr algn="just"/>
            <a:endParaRPr lang="pt-BR" altLang="zh-CN" sz="2000" b="1">
              <a:latin typeface="Times New Roman" pitchFamily="18" charset="0"/>
              <a:ea typeface="宋体" pitchFamily="2" charset="-122"/>
            </a:endParaRPr>
          </a:p>
          <a:p>
            <a:pPr algn="just"/>
            <a:r>
              <a:rPr lang="en-US" altLang="zh-CN" sz="2000" b="1">
                <a:latin typeface="Times New Roman" pitchFamily="18" charset="0"/>
                <a:ea typeface="宋体" pitchFamily="2" charset="-122"/>
              </a:rPr>
              <a:t>outcome compare(p_r_s player_choice, p_r_s machine_choice)</a:t>
            </a:r>
          </a:p>
          <a:p>
            <a:pPr algn="just"/>
            <a:r>
              <a:rPr lang="en-US" altLang="zh-CN" sz="2000" b="1">
                <a:latin typeface="Times New Roman" pitchFamily="18" charset="0"/>
                <a:ea typeface="宋体" pitchFamily="2" charset="-122"/>
              </a:rPr>
              <a:t>{ outcome  result;</a:t>
            </a:r>
          </a:p>
          <a:p>
            <a:pPr algn="just"/>
            <a:endParaRPr lang="en-US" altLang="zh-CN" sz="2000" b="1">
              <a:latin typeface="Times New Roman" pitchFamily="18" charset="0"/>
              <a:ea typeface="宋体" pitchFamily="2" charset="-122"/>
            </a:endParaRPr>
          </a:p>
          <a:p>
            <a:pPr algn="just"/>
            <a:r>
              <a:rPr lang="en-US" altLang="zh-CN" sz="2000" b="1">
                <a:latin typeface="Times New Roman" pitchFamily="18" charset="0"/>
                <a:ea typeface="宋体" pitchFamily="2" charset="-122"/>
              </a:rPr>
              <a:t>   if (player_choice == machine_choice)   return tie;</a:t>
            </a:r>
          </a:p>
          <a:p>
            <a:pPr algn="just"/>
            <a:r>
              <a:rPr lang="en-US" altLang="zh-CN" sz="2000" b="1">
                <a:latin typeface="Times New Roman" pitchFamily="18" charset="0"/>
                <a:ea typeface="宋体" pitchFamily="2" charset="-122"/>
              </a:rPr>
              <a:t>  switch(player_choice) {</a:t>
            </a:r>
          </a:p>
          <a:p>
            <a:pPr algn="just"/>
            <a:r>
              <a:rPr lang="en-US" altLang="zh-CN" sz="2000" b="1">
                <a:latin typeface="Times New Roman" pitchFamily="18" charset="0"/>
                <a:ea typeface="宋体" pitchFamily="2" charset="-122"/>
              </a:rPr>
              <a:t>     case paper: result = (machine_choice == rock) ? win : lose;  break; </a:t>
            </a:r>
          </a:p>
          <a:p>
            <a:pPr algn="just"/>
            <a:r>
              <a:rPr lang="en-US" altLang="zh-CN" sz="2000" b="1">
                <a:latin typeface="Times New Roman" pitchFamily="18" charset="0"/>
                <a:ea typeface="宋体" pitchFamily="2" charset="-122"/>
              </a:rPr>
              <a:t>     case rock: result = (machine_choice == scissor) ? win : lose;  break;</a:t>
            </a:r>
          </a:p>
          <a:p>
            <a:pPr algn="just"/>
            <a:r>
              <a:rPr lang="en-US" altLang="zh-CN" sz="2000" b="1">
                <a:latin typeface="Times New Roman" pitchFamily="18" charset="0"/>
                <a:ea typeface="宋体" pitchFamily="2" charset="-122"/>
              </a:rPr>
              <a:t>     case scissor: result = (machine_choice == paper) ? win : lose;  break;</a:t>
            </a:r>
          </a:p>
          <a:p>
            <a:pPr algn="just"/>
            <a:r>
              <a:rPr lang="en-US" altLang="zh-CN" sz="2000" b="1">
                <a:latin typeface="Times New Roman" pitchFamily="18" charset="0"/>
                <a:ea typeface="宋体" pitchFamily="2" charset="-122"/>
              </a:rPr>
              <a:t>     default: cout &lt;&lt; " PROGRAMMER ERROR</a:t>
            </a:r>
            <a:r>
              <a:rPr lang="zh-CN" altLang="en-US" sz="2000" b="1">
                <a:latin typeface="Times New Roman" pitchFamily="18" charset="0"/>
                <a:ea typeface="宋体" pitchFamily="2" charset="-122"/>
              </a:rPr>
              <a:t>：</a:t>
            </a:r>
            <a:r>
              <a:rPr lang="en-US" altLang="zh-CN" sz="2000" b="1">
                <a:latin typeface="Times New Roman" pitchFamily="18" charset="0"/>
                <a:ea typeface="宋体" pitchFamily="2" charset="-122"/>
              </a:rPr>
              <a:t>Unexpected choice!\n\n";</a:t>
            </a:r>
          </a:p>
          <a:p>
            <a:pPr algn="just"/>
            <a:r>
              <a:rPr lang="en-US" altLang="zh-CN" sz="2000" b="1">
                <a:latin typeface="Times New Roman" pitchFamily="18" charset="0"/>
                <a:ea typeface="宋体" pitchFamily="2" charset="-122"/>
              </a:rPr>
              <a:t>                   </a:t>
            </a:r>
            <a:r>
              <a:rPr lang="pt-BR" altLang="zh-CN" sz="2000" b="1">
                <a:latin typeface="Times New Roman" pitchFamily="18" charset="0"/>
                <a:ea typeface="宋体" pitchFamily="2" charset="-122"/>
              </a:rPr>
              <a:t>exit(1);  </a:t>
            </a:r>
          </a:p>
          <a:p>
            <a:pPr algn="just"/>
            <a:r>
              <a:rPr lang="pt-BR" altLang="zh-CN" sz="2000" b="1">
                <a:latin typeface="Times New Roman" pitchFamily="18" charset="0"/>
                <a:ea typeface="宋体" pitchFamily="2" charset="-122"/>
              </a:rPr>
              <a:t>    }    </a:t>
            </a:r>
          </a:p>
          <a:p>
            <a:pPr algn="just"/>
            <a:r>
              <a:rPr lang="pt-BR" altLang="zh-CN" sz="2000" b="1">
                <a:latin typeface="Times New Roman" pitchFamily="18" charset="0"/>
                <a:ea typeface="宋体" pitchFamily="2" charset="-122"/>
              </a:rPr>
              <a:t>  return result; </a:t>
            </a:r>
          </a:p>
          <a:p>
            <a:pPr algn="just"/>
            <a:r>
              <a:rPr lang="pt-BR" altLang="zh-CN" sz="2000" b="1">
                <a:latin typeface="Times New Roman" pitchFamily="18" charset="0"/>
                <a:ea typeface="宋体" pitchFamily="2" charset="-122"/>
              </a:rPr>
              <a:t>}</a:t>
            </a:r>
            <a:endParaRPr lang="en-US" altLang="zh-CN" sz="2000" b="1"/>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7538" name="Rectangle 2"/>
          <p:cNvSpPr>
            <a:spLocks noGrp="1" noChangeArrowheads="1"/>
          </p:cNvSpPr>
          <p:nvPr>
            <p:ph type="title"/>
          </p:nvPr>
        </p:nvSpPr>
        <p:spPr/>
        <p:txBody>
          <a:bodyPr/>
          <a:lstStyle/>
          <a:p>
            <a:pPr eaLnBrk="1" hangingPunct="1">
              <a:defRPr/>
            </a:pPr>
            <a:r>
              <a:rPr lang="pt-BR" altLang="zh-CN" smtClean="0"/>
              <a:t>Print</a:t>
            </a:r>
            <a:r>
              <a:rPr lang="zh-CN" altLang="pt-BR" smtClean="0"/>
              <a:t>模块的实现 </a:t>
            </a:r>
            <a:endParaRPr lang="zh-CN" altLang="en-US" smtClean="0"/>
          </a:p>
        </p:txBody>
      </p:sp>
      <p:sp>
        <p:nvSpPr>
          <p:cNvPr id="35843" name="Text Box 4"/>
          <p:cNvSpPr txBox="1">
            <a:spLocks noChangeArrowheads="1"/>
          </p:cNvSpPr>
          <p:nvPr/>
        </p:nvSpPr>
        <p:spPr bwMode="auto">
          <a:xfrm>
            <a:off x="393700" y="1828800"/>
            <a:ext cx="7816850" cy="3168650"/>
          </a:xfrm>
          <a:prstGeom prst="rect">
            <a:avLst/>
          </a:prstGeom>
          <a:noFill/>
          <a:ln w="9525">
            <a:solidFill>
              <a:schemeClr val="tx1"/>
            </a:solidFill>
            <a:miter lim="800000"/>
            <a:headEnd/>
            <a:tailEnd/>
          </a:ln>
        </p:spPr>
        <p:txBody>
          <a:bodyPr wrap="none">
            <a:spAutoFit/>
          </a:bodyPr>
          <a:lstStyle/>
          <a:p>
            <a:pPr algn="just">
              <a:lnSpc>
                <a:spcPct val="120000"/>
              </a:lnSpc>
            </a:pPr>
            <a:r>
              <a:rPr lang="pt-BR" altLang="zh-CN" sz="2400" b="1">
                <a:latin typeface="Times New Roman" pitchFamily="18" charset="0"/>
                <a:ea typeface="宋体" pitchFamily="2" charset="-122"/>
              </a:rPr>
              <a:t>//</a:t>
            </a:r>
            <a:r>
              <a:rPr lang="zh-CN" altLang="pt-BR" sz="2400" b="1">
                <a:latin typeface="Times New Roman" pitchFamily="18" charset="0"/>
                <a:ea typeface="宋体" pitchFamily="2" charset="-122"/>
              </a:rPr>
              <a:t>文件：</a:t>
            </a:r>
            <a:r>
              <a:rPr lang="pt-BR" altLang="zh-CN" sz="2400" b="1">
                <a:latin typeface="Times New Roman" pitchFamily="18" charset="0"/>
                <a:ea typeface="宋体" pitchFamily="2" charset="-122"/>
              </a:rPr>
              <a:t>print.cpp </a:t>
            </a:r>
          </a:p>
          <a:p>
            <a:pPr algn="just">
              <a:lnSpc>
                <a:spcPct val="120000"/>
              </a:lnSpc>
            </a:pPr>
            <a:r>
              <a:rPr lang="pt-BR" altLang="zh-CN" sz="2400" b="1">
                <a:latin typeface="Times New Roman" pitchFamily="18" charset="0"/>
                <a:ea typeface="宋体" pitchFamily="2" charset="-122"/>
              </a:rPr>
              <a:t>//</a:t>
            </a:r>
            <a:r>
              <a:rPr lang="zh-CN" altLang="pt-BR" sz="2400" b="1">
                <a:latin typeface="Times New Roman" pitchFamily="18" charset="0"/>
                <a:ea typeface="宋体" pitchFamily="2" charset="-122"/>
              </a:rPr>
              <a:t>包括所有与输出有关的模块。</a:t>
            </a:r>
          </a:p>
          <a:p>
            <a:pPr algn="just">
              <a:lnSpc>
                <a:spcPct val="120000"/>
              </a:lnSpc>
            </a:pPr>
            <a:r>
              <a:rPr lang="pt-BR" altLang="zh-CN" sz="2400" b="1">
                <a:latin typeface="Times New Roman" pitchFamily="18" charset="0"/>
                <a:ea typeface="宋体" pitchFamily="2" charset="-122"/>
              </a:rPr>
              <a:t>//</a:t>
            </a:r>
            <a:r>
              <a:rPr lang="zh-CN" altLang="pt-BR" sz="2400" b="1">
                <a:latin typeface="Times New Roman" pitchFamily="18" charset="0"/>
                <a:ea typeface="宋体" pitchFamily="2" charset="-122"/>
              </a:rPr>
              <a:t>有</a:t>
            </a:r>
            <a:r>
              <a:rPr lang="en-US" altLang="zh-CN" sz="2400" b="1">
                <a:latin typeface="Times New Roman" pitchFamily="18" charset="0"/>
                <a:ea typeface="宋体" pitchFamily="2" charset="-122"/>
              </a:rPr>
              <a:t>prn_game_status</a:t>
            </a:r>
            <a:r>
              <a:rPr lang="zh-CN" altLang="en-US" sz="2400" b="1">
                <a:latin typeface="Times New Roman" pitchFamily="18" charset="0"/>
                <a:ea typeface="宋体" pitchFamily="2" charset="-122"/>
              </a:rPr>
              <a:t>，</a:t>
            </a:r>
            <a:r>
              <a:rPr lang="en-US" altLang="zh-CN" sz="2400" b="1">
                <a:latin typeface="Times New Roman" pitchFamily="18" charset="0"/>
                <a:ea typeface="宋体" pitchFamily="2" charset="-122"/>
              </a:rPr>
              <a:t>prn_help</a:t>
            </a:r>
            <a:r>
              <a:rPr lang="zh-CN" altLang="en-US" sz="2400" b="1">
                <a:latin typeface="Times New Roman" pitchFamily="18" charset="0"/>
                <a:ea typeface="宋体" pitchFamily="2" charset="-122"/>
              </a:rPr>
              <a:t>和</a:t>
            </a:r>
            <a:r>
              <a:rPr lang="en-US" altLang="zh-CN" sz="2400" b="1">
                <a:latin typeface="Times New Roman" pitchFamily="18" charset="0"/>
                <a:ea typeface="宋体" pitchFamily="2" charset="-122"/>
              </a:rPr>
              <a:t>report</a:t>
            </a:r>
            <a:r>
              <a:rPr lang="zh-CN" altLang="en-US" sz="2400" b="1">
                <a:latin typeface="Times New Roman" pitchFamily="18" charset="0"/>
                <a:ea typeface="宋体" pitchFamily="2" charset="-122"/>
              </a:rPr>
              <a:t>函数</a:t>
            </a:r>
          </a:p>
          <a:p>
            <a:pPr algn="just">
              <a:lnSpc>
                <a:spcPct val="120000"/>
              </a:lnSpc>
            </a:pPr>
            <a:endParaRPr lang="zh-CN" altLang="en-US" sz="2400" b="1">
              <a:latin typeface="Times New Roman" pitchFamily="18" charset="0"/>
              <a:ea typeface="宋体" pitchFamily="2" charset="-122"/>
            </a:endParaRPr>
          </a:p>
          <a:p>
            <a:pPr algn="just">
              <a:lnSpc>
                <a:spcPct val="120000"/>
              </a:lnSpc>
            </a:pPr>
            <a:r>
              <a:rPr lang="pt-BR" altLang="zh-CN" sz="2400" b="1">
                <a:latin typeface="Times New Roman" pitchFamily="18" charset="0"/>
                <a:ea typeface="宋体" pitchFamily="2" charset="-122"/>
              </a:rPr>
              <a:t>#include "p_r_s.h"</a:t>
            </a:r>
          </a:p>
          <a:p>
            <a:pPr algn="just">
              <a:lnSpc>
                <a:spcPct val="120000"/>
              </a:lnSpc>
            </a:pPr>
            <a:endParaRPr lang="pt-BR" altLang="zh-CN" sz="2400" b="1">
              <a:latin typeface="Times New Roman" pitchFamily="18" charset="0"/>
              <a:ea typeface="宋体" pitchFamily="2" charset="-122"/>
            </a:endParaRPr>
          </a:p>
          <a:p>
            <a:pPr algn="just">
              <a:lnSpc>
                <a:spcPct val="120000"/>
              </a:lnSpc>
            </a:pPr>
            <a:r>
              <a:rPr lang="en-US" altLang="zh-CN" sz="2400" b="1">
                <a:latin typeface="Times New Roman" pitchFamily="18" charset="0"/>
                <a:ea typeface="宋体" pitchFamily="2" charset="-122"/>
              </a:rPr>
              <a:t>int win_cnt = 0, lose_cnt = 0, tie_cnt = 0; //</a:t>
            </a:r>
            <a:r>
              <a:rPr lang="zh-CN" altLang="en-US" sz="2400" b="1">
                <a:latin typeface="Times New Roman" pitchFamily="18" charset="0"/>
                <a:ea typeface="宋体" pitchFamily="2" charset="-122"/>
              </a:rPr>
              <a:t>模块的内部状态</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0" y="1096963"/>
            <a:ext cx="9144000" cy="5656262"/>
          </a:xfrm>
          <a:prstGeom prst="rect">
            <a:avLst/>
          </a:prstGeom>
          <a:noFill/>
          <a:ln w="12700" cap="sq" algn="ctr">
            <a:solidFill>
              <a:schemeClr val="tx1"/>
            </a:solidFill>
            <a:miter lim="800000"/>
            <a:headEnd type="none" w="sm" len="sm"/>
            <a:tailEnd type="none" w="sm" len="sm"/>
          </a:ln>
        </p:spPr>
        <p:txBody>
          <a:bodyPr>
            <a:spAutoFit/>
          </a:bodyPr>
          <a:lstStyle/>
          <a:p>
            <a:pPr lvl="1"/>
            <a:r>
              <a:rPr lang="en-US" altLang="zh-CN"/>
              <a:t>void report(outcome result)</a:t>
            </a:r>
          </a:p>
          <a:p>
            <a:pPr lvl="1"/>
            <a:r>
              <a:rPr lang="en-US" altLang="zh-CN"/>
              <a:t>{switch(result) {  </a:t>
            </a:r>
          </a:p>
          <a:p>
            <a:pPr lvl="1"/>
            <a:r>
              <a:rPr lang="en-US" altLang="zh-CN"/>
              <a:t>      case win:  ++win_cnt; </a:t>
            </a:r>
          </a:p>
          <a:p>
            <a:pPr lvl="1"/>
            <a:r>
              <a:rPr lang="en-US" altLang="zh-CN"/>
              <a:t>                       cout &lt;&lt; "You win. \n";   break;</a:t>
            </a:r>
          </a:p>
          <a:p>
            <a:pPr lvl="1"/>
            <a:r>
              <a:rPr lang="en-US" altLang="zh-CN"/>
              <a:t>      case lose:  ++lose_cnt;</a:t>
            </a:r>
          </a:p>
          <a:p>
            <a:pPr lvl="1"/>
            <a:r>
              <a:rPr lang="en-US" altLang="zh-CN"/>
              <a:t>                       cout &lt;&lt; "You lose.\n";   break;</a:t>
            </a:r>
          </a:p>
          <a:p>
            <a:pPr lvl="1"/>
            <a:r>
              <a:rPr lang="en-US" altLang="zh-CN"/>
              <a:t>      </a:t>
            </a:r>
            <a:r>
              <a:rPr lang="fr-FR" altLang="zh-CN"/>
              <a:t>case tie:    ++tie_cnt;</a:t>
            </a:r>
          </a:p>
          <a:p>
            <a:pPr lvl="1"/>
            <a:r>
              <a:rPr lang="fr-FR" altLang="zh-CN"/>
              <a:t>                        cout &lt;&lt;"A  tie.\n";   break;</a:t>
            </a:r>
          </a:p>
          <a:p>
            <a:pPr lvl="1"/>
            <a:r>
              <a:rPr lang="fr-FR" altLang="zh-CN"/>
              <a:t>      </a:t>
            </a:r>
            <a:r>
              <a:rPr lang="en-US" altLang="zh-CN"/>
              <a:t>default:    </a:t>
            </a:r>
          </a:p>
          <a:p>
            <a:pPr lvl="1"/>
            <a:r>
              <a:rPr lang="en-US" altLang="zh-CN"/>
              <a:t>                  cout &lt;&lt; " PROGRAMMER ERROR!\n\n";        </a:t>
            </a:r>
          </a:p>
          <a:p>
            <a:pPr lvl="1"/>
            <a:r>
              <a:rPr lang="en-US" altLang="zh-CN"/>
              <a:t>                  </a:t>
            </a:r>
            <a:r>
              <a:rPr lang="pt-BR" altLang="zh-CN"/>
              <a:t>exit(1);</a:t>
            </a:r>
          </a:p>
          <a:p>
            <a:pPr lvl="1"/>
            <a:r>
              <a:rPr lang="pt-BR" altLang="zh-CN"/>
              <a:t>     }</a:t>
            </a:r>
          </a:p>
          <a:p>
            <a:pPr lvl="1"/>
            <a:r>
              <a:rPr lang="pt-BR" altLang="zh-CN"/>
              <a:t>}</a:t>
            </a:r>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520700" y="1206500"/>
            <a:ext cx="8382000" cy="5092700"/>
          </a:xfrm>
          <a:prstGeom prst="rect">
            <a:avLst/>
          </a:prstGeom>
          <a:noFill/>
          <a:ln w="12700" cap="sq" algn="ctr">
            <a:noFill/>
            <a:miter lim="800000"/>
            <a:headEnd type="none" w="sm" len="sm"/>
            <a:tailEnd type="none" w="sm" len="sm"/>
          </a:ln>
        </p:spPr>
        <p:txBody>
          <a:bodyPr>
            <a:spAutoFit/>
          </a:bodyPr>
          <a:lstStyle/>
          <a:p>
            <a:pPr lvl="1">
              <a:lnSpc>
                <a:spcPct val="130000"/>
              </a:lnSpc>
            </a:pPr>
            <a:r>
              <a:rPr lang="en-US" altLang="zh-CN" b="1"/>
              <a:t>void prn_game_status()</a:t>
            </a:r>
          </a:p>
          <a:p>
            <a:pPr lvl="1">
              <a:lnSpc>
                <a:spcPct val="130000"/>
              </a:lnSpc>
            </a:pPr>
            <a:r>
              <a:rPr lang="en-US" altLang="zh-CN" b="1"/>
              <a:t>{ cout &lt;&lt; endl ;</a:t>
            </a:r>
          </a:p>
          <a:p>
            <a:pPr lvl="1">
              <a:lnSpc>
                <a:spcPct val="130000"/>
              </a:lnSpc>
            </a:pPr>
            <a:r>
              <a:rPr lang="en-US" altLang="zh-CN" b="1"/>
              <a:t>  cout &lt;&lt; "GAME STATUS:" &lt;&lt; endl; </a:t>
            </a:r>
          </a:p>
          <a:p>
            <a:pPr lvl="1">
              <a:lnSpc>
                <a:spcPct val="130000"/>
              </a:lnSpc>
            </a:pPr>
            <a:r>
              <a:rPr lang="en-US" altLang="zh-CN" b="1"/>
              <a:t>  cout &lt;&lt; "win:  " &lt;&lt; win_cnt &lt;&lt; endl;</a:t>
            </a:r>
          </a:p>
          <a:p>
            <a:pPr lvl="1">
              <a:lnSpc>
                <a:spcPct val="130000"/>
              </a:lnSpc>
            </a:pPr>
            <a:r>
              <a:rPr lang="en-US" altLang="zh-CN" b="1"/>
              <a:t>  cout &lt;&lt; "Lose: " &lt;&lt;  lose_cnt &lt;&lt; endl;</a:t>
            </a:r>
          </a:p>
          <a:p>
            <a:pPr lvl="1">
              <a:lnSpc>
                <a:spcPct val="130000"/>
              </a:lnSpc>
            </a:pPr>
            <a:r>
              <a:rPr lang="fr-FR" altLang="zh-CN" b="1"/>
              <a:t>  cout &lt;&lt;  "tie:    " &lt;&lt;  tie_cnt &lt;&lt; endl;</a:t>
            </a:r>
          </a:p>
          <a:p>
            <a:pPr lvl="1">
              <a:lnSpc>
                <a:spcPct val="130000"/>
              </a:lnSpc>
            </a:pPr>
            <a:r>
              <a:rPr lang="fr-FR" altLang="zh-CN" b="1"/>
              <a:t>  </a:t>
            </a:r>
            <a:r>
              <a:rPr lang="en-US" altLang="zh-CN" b="1"/>
              <a:t>cout &lt;&lt;  "Total:" </a:t>
            </a:r>
          </a:p>
          <a:p>
            <a:pPr lvl="1">
              <a:lnSpc>
                <a:spcPct val="130000"/>
              </a:lnSpc>
            </a:pPr>
            <a:r>
              <a:rPr lang="en-US" altLang="zh-CN" b="1"/>
              <a:t>          &lt;&lt;  win_cnt + lose_cnt + tie_cnt &lt;&lt; endl;</a:t>
            </a:r>
          </a:p>
          <a:p>
            <a:pPr lvl="1">
              <a:lnSpc>
                <a:spcPct val="130000"/>
              </a:lnSpc>
            </a:pPr>
            <a:r>
              <a:rPr lang="en-US" altLang="zh-CN" b="1"/>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304800" y="1031875"/>
            <a:ext cx="8478838" cy="4851400"/>
          </a:xfrm>
          <a:prstGeom prst="rect">
            <a:avLst/>
          </a:prstGeom>
          <a:noFill/>
          <a:ln w="12700" cap="sq" algn="ctr">
            <a:solidFill>
              <a:schemeClr val="tx1"/>
            </a:solidFill>
            <a:miter lim="800000"/>
            <a:headEnd type="none" w="sm" len="sm"/>
            <a:tailEnd type="none" w="sm" len="sm"/>
          </a:ln>
        </p:spPr>
        <p:txBody>
          <a:bodyPr>
            <a:spAutoFit/>
          </a:bodyPr>
          <a:lstStyle/>
          <a:p>
            <a:pPr lvl="1">
              <a:lnSpc>
                <a:spcPct val="130000"/>
              </a:lnSpc>
            </a:pPr>
            <a:r>
              <a:rPr lang="en-US" altLang="zh-CN" sz="2400" b="1"/>
              <a:t>void prn_help()</a:t>
            </a:r>
          </a:p>
          <a:p>
            <a:pPr lvl="1">
              <a:lnSpc>
                <a:spcPct val="130000"/>
              </a:lnSpc>
            </a:pPr>
            <a:r>
              <a:rPr lang="en-US" altLang="zh-CN" sz="2400" b="1"/>
              <a:t>{ cout &lt;&lt; endl</a:t>
            </a:r>
          </a:p>
          <a:p>
            <a:pPr lvl="1">
              <a:lnSpc>
                <a:spcPct val="130000"/>
              </a:lnSpc>
            </a:pPr>
            <a:r>
              <a:rPr lang="en-US" altLang="zh-CN" sz="2400" b="1"/>
              <a:t>           &lt;&lt;  "The following characters can be used:\n"</a:t>
            </a:r>
          </a:p>
          <a:p>
            <a:pPr lvl="1">
              <a:lnSpc>
                <a:spcPct val="130000"/>
              </a:lnSpc>
            </a:pPr>
            <a:r>
              <a:rPr lang="en-US" altLang="zh-CN" sz="2400" b="1"/>
              <a:t>           </a:t>
            </a:r>
            <a:r>
              <a:rPr lang="pt-BR" altLang="zh-CN" sz="2400" b="1"/>
              <a:t>&lt;&lt;  "  p  for paper\n"</a:t>
            </a:r>
          </a:p>
          <a:p>
            <a:pPr lvl="1">
              <a:lnSpc>
                <a:spcPct val="130000"/>
              </a:lnSpc>
            </a:pPr>
            <a:r>
              <a:rPr lang="pt-BR" altLang="zh-CN" sz="2400" b="1"/>
              <a:t>           &lt;&lt; "   r   for rock\n"</a:t>
            </a:r>
          </a:p>
          <a:p>
            <a:pPr lvl="1">
              <a:lnSpc>
                <a:spcPct val="130000"/>
              </a:lnSpc>
            </a:pPr>
            <a:r>
              <a:rPr lang="pt-BR" altLang="zh-CN" sz="2400" b="1"/>
              <a:t>           </a:t>
            </a:r>
            <a:r>
              <a:rPr lang="en-US" altLang="zh-CN" sz="2400" b="1"/>
              <a:t>&lt;&lt; "   s   for scissors\n"</a:t>
            </a:r>
          </a:p>
          <a:p>
            <a:pPr lvl="1">
              <a:lnSpc>
                <a:spcPct val="130000"/>
              </a:lnSpc>
            </a:pPr>
            <a:r>
              <a:rPr lang="en-US" altLang="zh-CN" sz="2400" b="1"/>
              <a:t>           &lt;&lt; "   g   print the game status\n"</a:t>
            </a:r>
          </a:p>
          <a:p>
            <a:pPr lvl="1">
              <a:lnSpc>
                <a:spcPct val="130000"/>
              </a:lnSpc>
            </a:pPr>
            <a:r>
              <a:rPr lang="en-US" altLang="zh-CN" sz="2400" b="1"/>
              <a:t>           &lt;&lt; "   h   help, print this list\n"</a:t>
            </a:r>
          </a:p>
          <a:p>
            <a:pPr lvl="1">
              <a:lnSpc>
                <a:spcPct val="130000"/>
              </a:lnSpc>
            </a:pPr>
            <a:r>
              <a:rPr lang="en-US" altLang="zh-CN" sz="2400" b="1"/>
              <a:t>           &lt;&lt; "   q   quit the game\n";</a:t>
            </a:r>
          </a:p>
          <a:p>
            <a:pPr lvl="1">
              <a:lnSpc>
                <a:spcPct val="130000"/>
              </a:lnSpc>
            </a:pPr>
            <a:r>
              <a:rPr lang="en-US" altLang="zh-CN" sz="2400" b="1"/>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0914" name="Rectangle 2"/>
          <p:cNvSpPr>
            <a:spLocks noGrp="1" noChangeArrowheads="1"/>
          </p:cNvSpPr>
          <p:nvPr>
            <p:ph type="title"/>
          </p:nvPr>
        </p:nvSpPr>
        <p:spPr/>
        <p:txBody>
          <a:bodyPr/>
          <a:lstStyle/>
          <a:p>
            <a:pPr eaLnBrk="1" hangingPunct="1">
              <a:defRPr/>
            </a:pPr>
            <a:r>
              <a:rPr lang="zh-CN" altLang="en-US" smtClean="0"/>
              <a:t>顶层分解 </a:t>
            </a:r>
          </a:p>
        </p:txBody>
      </p:sp>
      <p:sp>
        <p:nvSpPr>
          <p:cNvPr id="7171" name="Rectangle 3"/>
          <p:cNvSpPr>
            <a:spLocks noGrp="1" noChangeArrowheads="1"/>
          </p:cNvSpPr>
          <p:nvPr>
            <p:ph type="body" idx="1"/>
          </p:nvPr>
        </p:nvSpPr>
        <p:spPr>
          <a:xfrm>
            <a:off x="685800" y="1752600"/>
            <a:ext cx="7772400" cy="1333500"/>
          </a:xfrm>
        </p:spPr>
        <p:txBody>
          <a:bodyPr/>
          <a:lstStyle/>
          <a:p>
            <a:pPr eaLnBrk="1" hangingPunct="1">
              <a:lnSpc>
                <a:spcPct val="120000"/>
              </a:lnSpc>
            </a:pPr>
            <a:r>
              <a:rPr lang="zh-CN" altLang="en-US" smtClean="0"/>
              <a:t>程序要做两件事：显示程序指南；模拟玩游戏的过程。 </a:t>
            </a:r>
          </a:p>
        </p:txBody>
      </p:sp>
      <p:sp>
        <p:nvSpPr>
          <p:cNvPr id="7172" name="Text Box 4"/>
          <p:cNvSpPr txBox="1">
            <a:spLocks noChangeArrowheads="1"/>
          </p:cNvSpPr>
          <p:nvPr/>
        </p:nvSpPr>
        <p:spPr bwMode="auto">
          <a:xfrm>
            <a:off x="923925" y="3314700"/>
            <a:ext cx="3140075" cy="2940050"/>
          </a:xfrm>
          <a:prstGeom prst="rect">
            <a:avLst/>
          </a:prstGeom>
          <a:noFill/>
          <a:ln w="9525">
            <a:solidFill>
              <a:schemeClr val="tx1"/>
            </a:solidFill>
            <a:miter lim="800000"/>
            <a:headEnd/>
            <a:tailEnd/>
          </a:ln>
        </p:spPr>
        <p:txBody>
          <a:bodyPr>
            <a:spAutoFit/>
          </a:bodyPr>
          <a:lstStyle/>
          <a:p>
            <a:pPr>
              <a:lnSpc>
                <a:spcPct val="120000"/>
              </a:lnSpc>
              <a:spcBef>
                <a:spcPts val="500"/>
              </a:spcBef>
              <a:spcAft>
                <a:spcPts val="775"/>
              </a:spcAft>
            </a:pPr>
            <a:r>
              <a:rPr lang="en-US" altLang="zh-CN" sz="2400" b="1">
                <a:latin typeface="宋体" pitchFamily="2" charset="-122"/>
                <a:ea typeface="宋体" pitchFamily="2" charset="-122"/>
              </a:rPr>
              <a:t>main( )</a:t>
            </a:r>
          </a:p>
          <a:p>
            <a:pPr>
              <a:lnSpc>
                <a:spcPct val="120000"/>
              </a:lnSpc>
              <a:spcBef>
                <a:spcPts val="500"/>
              </a:spcBef>
              <a:spcAft>
                <a:spcPts val="775"/>
              </a:spcAft>
            </a:pPr>
            <a:r>
              <a:rPr lang="en-US" altLang="zh-CN" sz="2400" b="1">
                <a:latin typeface="宋体" pitchFamily="2" charset="-122"/>
                <a:ea typeface="宋体" pitchFamily="2" charset="-122"/>
              </a:rPr>
              <a:t>{</a:t>
            </a:r>
          </a:p>
          <a:p>
            <a:pPr>
              <a:lnSpc>
                <a:spcPct val="120000"/>
              </a:lnSpc>
              <a:spcBef>
                <a:spcPts val="500"/>
              </a:spcBef>
              <a:spcAft>
                <a:spcPts val="775"/>
              </a:spcAft>
            </a:pPr>
            <a:r>
              <a:rPr lang="en-US" altLang="zh-CN" sz="2400" b="1">
                <a:latin typeface="宋体" pitchFamily="2" charset="-122"/>
                <a:ea typeface="宋体" pitchFamily="2" charset="-122"/>
              </a:rPr>
              <a:t>  </a:t>
            </a:r>
            <a:r>
              <a:rPr lang="zh-CN" altLang="en-US" sz="2400" b="1">
                <a:latin typeface="宋体" pitchFamily="2" charset="-122"/>
                <a:ea typeface="宋体" pitchFamily="2" charset="-122"/>
              </a:rPr>
              <a:t>显示游戏介绍；</a:t>
            </a:r>
            <a:endParaRPr lang="zh-CN" altLang="en-US" sz="2400" b="1">
              <a:latin typeface="Times New Roman" pitchFamily="18" charset="0"/>
              <a:ea typeface="宋体" pitchFamily="2" charset="-122"/>
            </a:endParaRPr>
          </a:p>
          <a:p>
            <a:pPr>
              <a:lnSpc>
                <a:spcPct val="120000"/>
              </a:lnSpc>
              <a:spcBef>
                <a:spcPts val="500"/>
              </a:spcBef>
              <a:spcAft>
                <a:spcPts val="775"/>
              </a:spcAft>
            </a:pPr>
            <a:r>
              <a:rPr lang="zh-CN" altLang="en-US" sz="2400" b="1">
                <a:latin typeface="宋体" pitchFamily="2" charset="-122"/>
                <a:ea typeface="宋体" pitchFamily="2" charset="-122"/>
              </a:rPr>
              <a:t>  玩游戏；</a:t>
            </a:r>
            <a:endParaRPr lang="zh-CN" altLang="en-US" sz="2400" b="1">
              <a:latin typeface="Times New Roman" pitchFamily="18" charset="0"/>
              <a:ea typeface="宋体" pitchFamily="2" charset="-122"/>
            </a:endParaRPr>
          </a:p>
          <a:p>
            <a:pPr>
              <a:lnSpc>
                <a:spcPct val="120000"/>
              </a:lnSpc>
              <a:spcBef>
                <a:spcPts val="500"/>
              </a:spcBef>
              <a:spcAft>
                <a:spcPts val="775"/>
              </a:spcAft>
            </a:pPr>
            <a:r>
              <a:rPr lang="en-US" altLang="zh-CN" sz="2400" b="1">
                <a:latin typeface="Times New Roman" pitchFamily="18" charset="0"/>
                <a:ea typeface="宋体" pitchFamily="2" charset="-122"/>
              </a:rPr>
              <a:t>}</a:t>
            </a:r>
            <a:endParaRPr lang="en-US" altLang="zh-CN" sz="2400" b="1"/>
          </a:p>
        </p:txBody>
      </p:sp>
      <p:sp>
        <p:nvSpPr>
          <p:cNvPr id="7173" name="Rectangle 5"/>
          <p:cNvSpPr>
            <a:spLocks noChangeArrowheads="1"/>
          </p:cNvSpPr>
          <p:nvPr/>
        </p:nvSpPr>
        <p:spPr bwMode="auto">
          <a:xfrm>
            <a:off x="4648200" y="3314700"/>
            <a:ext cx="4140200" cy="3013075"/>
          </a:xfrm>
          <a:prstGeom prst="rect">
            <a:avLst/>
          </a:prstGeom>
          <a:noFill/>
          <a:ln w="12700" cap="sq" algn="ctr">
            <a:noFill/>
            <a:miter lim="800000"/>
            <a:headEnd type="none" w="sm" len="sm"/>
            <a:tailEnd type="none" w="sm" len="sm"/>
          </a:ln>
        </p:spPr>
        <p:txBody>
          <a:bodyPr anchor="ctr">
            <a:spAutoFit/>
          </a:bodyPr>
          <a:lstStyle/>
          <a:p>
            <a:pPr indent="266700">
              <a:lnSpc>
                <a:spcPct val="160000"/>
              </a:lnSpc>
            </a:pPr>
            <a:r>
              <a:rPr lang="zh-CN" altLang="en-US" sz="2400" b="1"/>
              <a:t>主程序的两个步骤是相互独立的两个，没有什么联系，因此可设计成两个函数：</a:t>
            </a:r>
          </a:p>
          <a:p>
            <a:pPr indent="266700">
              <a:lnSpc>
                <a:spcPct val="160000"/>
              </a:lnSpc>
            </a:pPr>
            <a:r>
              <a:rPr lang="en-US" altLang="zh-CN" sz="2400" b="1"/>
              <a:t>void prn_instruction()</a:t>
            </a:r>
          </a:p>
          <a:p>
            <a:pPr indent="266700">
              <a:lnSpc>
                <a:spcPct val="160000"/>
              </a:lnSpc>
            </a:pPr>
            <a:r>
              <a:rPr lang="en-US" altLang="zh-CN" sz="2400" b="1"/>
              <a:t>void play(</a:t>
            </a:r>
            <a:r>
              <a:rPr lang="zh-CN" altLang="en-US" sz="2400" b="1"/>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Box 1"/>
          <p:cNvSpPr txBox="1">
            <a:spLocks noChangeArrowheads="1"/>
          </p:cNvSpPr>
          <p:nvPr/>
        </p:nvSpPr>
        <p:spPr bwMode="auto">
          <a:xfrm>
            <a:off x="1117600" y="1698625"/>
            <a:ext cx="6691313" cy="954107"/>
          </a:xfrm>
          <a:prstGeom prst="rect">
            <a:avLst/>
          </a:prstGeom>
          <a:noFill/>
          <a:ln w="9525">
            <a:noFill/>
            <a:miter lim="800000"/>
            <a:headEnd/>
            <a:tailEnd/>
          </a:ln>
        </p:spPr>
        <p:txBody>
          <a:bodyPr>
            <a:spAutoFit/>
          </a:bodyPr>
          <a:lstStyle/>
          <a:p>
            <a:r>
              <a:rPr lang="zh-CN" altLang="en-US" dirty="0"/>
              <a:t>如何在</a:t>
            </a:r>
            <a:r>
              <a:rPr lang="en-US" altLang="zh-CN" dirty="0" err="1"/>
              <a:t>codeblocks</a:t>
            </a:r>
            <a:r>
              <a:rPr lang="zh-CN" altLang="en-US" dirty="0"/>
              <a:t>实现一个项目多个文件</a:t>
            </a:r>
            <a:r>
              <a:rPr lang="zh-CN" altLang="en-US" dirty="0" smtClean="0"/>
              <a:t>？</a:t>
            </a:r>
            <a:endParaRPr lang="en-US" altLang="zh-CN" dirty="0" smtClean="0"/>
          </a:p>
          <a:p>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1634" name="Rectangle 2"/>
          <p:cNvSpPr>
            <a:spLocks noGrp="1" noChangeArrowheads="1"/>
          </p:cNvSpPr>
          <p:nvPr>
            <p:ph type="title"/>
          </p:nvPr>
        </p:nvSpPr>
        <p:spPr/>
        <p:txBody>
          <a:bodyPr/>
          <a:lstStyle/>
          <a:p>
            <a:pPr eaLnBrk="1" hangingPunct="1">
              <a:defRPr/>
            </a:pPr>
            <a:r>
              <a:rPr lang="zh-CN" altLang="en-US" smtClean="0"/>
              <a:t>第</a:t>
            </a:r>
            <a:r>
              <a:rPr lang="en-US" altLang="zh-CN" smtClean="0"/>
              <a:t>9</a:t>
            </a:r>
            <a:r>
              <a:rPr lang="zh-CN" altLang="en-US" smtClean="0"/>
              <a:t>章 模块化开发</a:t>
            </a:r>
          </a:p>
        </p:txBody>
      </p:sp>
      <p:sp>
        <p:nvSpPr>
          <p:cNvPr id="40963" name="Rectangle 3"/>
          <p:cNvSpPr>
            <a:spLocks noGrp="1" noChangeArrowheads="1"/>
          </p:cNvSpPr>
          <p:nvPr>
            <p:ph type="body" idx="1"/>
          </p:nvPr>
        </p:nvSpPr>
        <p:spPr>
          <a:xfrm>
            <a:off x="1790700" y="1981200"/>
            <a:ext cx="4191000" cy="4114800"/>
          </a:xfrm>
        </p:spPr>
        <p:txBody>
          <a:bodyPr/>
          <a:lstStyle/>
          <a:p>
            <a:pPr eaLnBrk="1" hangingPunct="1">
              <a:lnSpc>
                <a:spcPct val="130000"/>
              </a:lnSpc>
            </a:pPr>
            <a:r>
              <a:rPr lang="zh-CN" altLang="en-US" smtClean="0"/>
              <a:t>自顶向下的分解</a:t>
            </a:r>
          </a:p>
          <a:p>
            <a:pPr eaLnBrk="1" hangingPunct="1">
              <a:lnSpc>
                <a:spcPct val="130000"/>
              </a:lnSpc>
            </a:pPr>
            <a:r>
              <a:rPr lang="zh-CN" altLang="en-US" smtClean="0"/>
              <a:t>模块划分</a:t>
            </a:r>
          </a:p>
          <a:p>
            <a:pPr eaLnBrk="1" hangingPunct="1">
              <a:lnSpc>
                <a:spcPct val="130000"/>
              </a:lnSpc>
            </a:pPr>
            <a:r>
              <a:rPr lang="zh-CN" altLang="en-US" smtClean="0"/>
              <a:t>库的设计与实现</a:t>
            </a:r>
          </a:p>
          <a:p>
            <a:pPr eaLnBrk="1" hangingPunct="1">
              <a:lnSpc>
                <a:spcPct val="130000"/>
              </a:lnSpc>
            </a:pPr>
            <a:r>
              <a:rPr lang="zh-CN" altLang="en-US" smtClean="0"/>
              <a:t>库的应用</a:t>
            </a:r>
          </a:p>
        </p:txBody>
      </p:sp>
      <p:sp>
        <p:nvSpPr>
          <p:cNvPr id="40964" name="AutoShape 4"/>
          <p:cNvSpPr>
            <a:spLocks noChangeArrowheads="1"/>
          </p:cNvSpPr>
          <p:nvPr/>
        </p:nvSpPr>
        <p:spPr bwMode="auto">
          <a:xfrm rot="-5400000" flipH="1" flipV="1">
            <a:off x="5781675" y="219075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40965" name="AutoShape 5"/>
          <p:cNvSpPr>
            <a:spLocks noChangeArrowheads="1"/>
          </p:cNvSpPr>
          <p:nvPr/>
        </p:nvSpPr>
        <p:spPr bwMode="auto">
          <a:xfrm rot="-5400000" flipH="1" flipV="1">
            <a:off x="5781675" y="294005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40966" name="AutoShape 6"/>
          <p:cNvSpPr>
            <a:spLocks noChangeArrowheads="1"/>
          </p:cNvSpPr>
          <p:nvPr/>
        </p:nvSpPr>
        <p:spPr bwMode="auto">
          <a:xfrm rot="-5400000" flipH="1" flipV="1">
            <a:off x="5768975" y="367665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40967" name="AutoShape 7"/>
          <p:cNvSpPr>
            <a:spLocks noChangeArrowheads="1"/>
          </p:cNvSpPr>
          <p:nvPr/>
        </p:nvSpPr>
        <p:spPr bwMode="auto">
          <a:xfrm rot="-5400000" flipH="1" flipV="1">
            <a:off x="5756275" y="437515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2658" name="Rectangle 2"/>
          <p:cNvSpPr>
            <a:spLocks noGrp="1" noChangeArrowheads="1"/>
          </p:cNvSpPr>
          <p:nvPr>
            <p:ph type="title"/>
          </p:nvPr>
        </p:nvSpPr>
        <p:spPr>
          <a:xfrm>
            <a:off x="685800" y="0"/>
            <a:ext cx="7772400" cy="1143000"/>
          </a:xfrm>
        </p:spPr>
        <p:txBody>
          <a:bodyPr/>
          <a:lstStyle/>
          <a:p>
            <a:pPr eaLnBrk="1" hangingPunct="1">
              <a:defRPr/>
            </a:pPr>
            <a:r>
              <a:rPr lang="zh-CN" altLang="pt-BR" smtClean="0"/>
              <a:t>设计自己的库 </a:t>
            </a:r>
            <a:endParaRPr lang="zh-CN" altLang="en-US" smtClean="0"/>
          </a:p>
        </p:txBody>
      </p:sp>
      <p:sp>
        <p:nvSpPr>
          <p:cNvPr id="41987" name="Rectangle 3"/>
          <p:cNvSpPr>
            <a:spLocks noGrp="1" noChangeArrowheads="1"/>
          </p:cNvSpPr>
          <p:nvPr>
            <p:ph type="body" idx="1"/>
          </p:nvPr>
        </p:nvSpPr>
        <p:spPr>
          <a:xfrm>
            <a:off x="381000" y="1143000"/>
            <a:ext cx="8077200" cy="5438775"/>
          </a:xfrm>
        </p:spPr>
        <p:txBody>
          <a:bodyPr/>
          <a:lstStyle/>
          <a:p>
            <a:pPr eaLnBrk="1" hangingPunct="1">
              <a:lnSpc>
                <a:spcPct val="110000"/>
              </a:lnSpc>
            </a:pPr>
            <a:r>
              <a:rPr lang="zh-CN" altLang="pt-BR" sz="2800" smtClean="0"/>
              <a:t>如果你的工作经常要用到一些特殊的工具，你可以设计自己的库</a:t>
            </a:r>
          </a:p>
          <a:p>
            <a:pPr eaLnBrk="1" hangingPunct="1">
              <a:lnSpc>
                <a:spcPct val="110000"/>
              </a:lnSpc>
            </a:pPr>
            <a:r>
              <a:rPr lang="zh-CN" altLang="pt-BR" sz="2800" smtClean="0"/>
              <a:t>一个库应该有一个主题。一个库中的函数都应该是处理同一类问题。如标准库</a:t>
            </a:r>
            <a:r>
              <a:rPr lang="pt-BR" altLang="zh-CN" sz="2800" smtClean="0"/>
              <a:t>iostream</a:t>
            </a:r>
            <a:r>
              <a:rPr lang="zh-CN" altLang="pt-BR" sz="2800" smtClean="0"/>
              <a:t>包含输入输出功能，</a:t>
            </a:r>
            <a:r>
              <a:rPr lang="pt-BR" altLang="zh-CN" sz="2800" smtClean="0"/>
              <a:t>cmath</a:t>
            </a:r>
            <a:r>
              <a:rPr lang="zh-CN" altLang="pt-BR" sz="2800" smtClean="0"/>
              <a:t>包含数学运算函数。我们自己设计的库也要有一个主题。</a:t>
            </a:r>
          </a:p>
          <a:p>
            <a:pPr eaLnBrk="1" hangingPunct="1">
              <a:lnSpc>
                <a:spcPct val="110000"/>
              </a:lnSpc>
            </a:pPr>
            <a:r>
              <a:rPr lang="zh-CN" altLang="pt-BR" sz="2800" smtClean="0"/>
              <a:t>设计一个库还要考虑到它的通用性。库中的功能应来源于某一应用，但不局限于该应用，而且要高于该应用。在某一应用程序中提取库内容时应尽量考虑到兼容更多的应用，使其他应用程序也能共享这个库。 </a:t>
            </a:r>
            <a:endParaRPr lang="zh-CN" altLang="en-US" sz="28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82" name="Rectangle 2"/>
          <p:cNvSpPr>
            <a:spLocks noGrp="1" noChangeArrowheads="1"/>
          </p:cNvSpPr>
          <p:nvPr>
            <p:ph type="title"/>
          </p:nvPr>
        </p:nvSpPr>
        <p:spPr/>
        <p:txBody>
          <a:bodyPr/>
          <a:lstStyle/>
          <a:p>
            <a:pPr eaLnBrk="1" hangingPunct="1">
              <a:defRPr/>
            </a:pPr>
            <a:r>
              <a:rPr lang="zh-CN" altLang="pt-BR" smtClean="0"/>
              <a:t>库的设计和实现</a:t>
            </a:r>
            <a:endParaRPr lang="zh-CN" altLang="en-US" smtClean="0"/>
          </a:p>
        </p:txBody>
      </p:sp>
      <p:sp>
        <p:nvSpPr>
          <p:cNvPr id="43011" name="Rectangle 3"/>
          <p:cNvSpPr>
            <a:spLocks noGrp="1" noChangeArrowheads="1"/>
          </p:cNvSpPr>
          <p:nvPr>
            <p:ph type="body" idx="1"/>
          </p:nvPr>
        </p:nvSpPr>
        <p:spPr>
          <a:xfrm>
            <a:off x="495300" y="1752600"/>
            <a:ext cx="8423275" cy="4678363"/>
          </a:xfrm>
        </p:spPr>
        <p:txBody>
          <a:bodyPr/>
          <a:lstStyle/>
          <a:p>
            <a:pPr eaLnBrk="1" hangingPunct="1">
              <a:lnSpc>
                <a:spcPct val="140000"/>
              </a:lnSpc>
            </a:pPr>
            <a:r>
              <a:rPr lang="zh-CN" altLang="pt-BR" smtClean="0"/>
              <a:t>设计库的接口：</a:t>
            </a:r>
          </a:p>
          <a:p>
            <a:pPr lvl="1" eaLnBrk="1" hangingPunct="1">
              <a:lnSpc>
                <a:spcPct val="140000"/>
              </a:lnSpc>
            </a:pPr>
            <a:r>
              <a:rPr lang="zh-CN" altLang="pt-BR" smtClean="0"/>
              <a:t>库的用户必须了解的内容，包括库中函数的原型、这些函数用到的符号常量和自定义类型</a:t>
            </a:r>
            <a:endParaRPr lang="pt-BR" altLang="zh-CN" smtClean="0"/>
          </a:p>
          <a:p>
            <a:pPr lvl="1" eaLnBrk="1" hangingPunct="1">
              <a:lnSpc>
                <a:spcPct val="140000"/>
              </a:lnSpc>
            </a:pPr>
            <a:r>
              <a:rPr lang="zh-CN" altLang="pt-BR" smtClean="0"/>
              <a:t>接口表现为一个头文件</a:t>
            </a:r>
            <a:endParaRPr lang="pt-BR" altLang="zh-CN" smtClean="0"/>
          </a:p>
          <a:p>
            <a:pPr eaLnBrk="1" hangingPunct="1">
              <a:lnSpc>
                <a:spcPct val="140000"/>
              </a:lnSpc>
            </a:pPr>
            <a:r>
              <a:rPr lang="zh-CN" altLang="pt-BR" smtClean="0"/>
              <a:t>设计库中的函数的实现：表现为一个源文件</a:t>
            </a:r>
          </a:p>
          <a:p>
            <a:pPr eaLnBrk="1" hangingPunct="1">
              <a:lnSpc>
                <a:spcPct val="140000"/>
              </a:lnSpc>
            </a:pPr>
            <a:r>
              <a:rPr lang="zh-CN" altLang="pt-BR" smtClean="0"/>
              <a:t>库的这种实现方法称为信息隐藏 </a:t>
            </a:r>
            <a:endParaRPr lang="zh-CN" alt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4706" name="Rectangle 2"/>
          <p:cNvSpPr>
            <a:spLocks noGrp="1" noChangeArrowheads="1"/>
          </p:cNvSpPr>
          <p:nvPr>
            <p:ph type="title"/>
          </p:nvPr>
        </p:nvSpPr>
        <p:spPr>
          <a:xfrm>
            <a:off x="685800" y="234950"/>
            <a:ext cx="7772400" cy="1143000"/>
          </a:xfrm>
        </p:spPr>
        <p:txBody>
          <a:bodyPr/>
          <a:lstStyle/>
          <a:p>
            <a:pPr eaLnBrk="1" hangingPunct="1">
              <a:defRPr/>
            </a:pPr>
            <a:r>
              <a:rPr lang="zh-CN" altLang="pt-BR" smtClean="0"/>
              <a:t>随机函数库的设计 </a:t>
            </a:r>
            <a:endParaRPr lang="zh-CN" altLang="en-US" smtClean="0"/>
          </a:p>
        </p:txBody>
      </p:sp>
      <p:sp>
        <p:nvSpPr>
          <p:cNvPr id="44035" name="Rectangle 3"/>
          <p:cNvSpPr>
            <a:spLocks noGrp="1" noChangeArrowheads="1"/>
          </p:cNvSpPr>
          <p:nvPr>
            <p:ph type="body" idx="1"/>
          </p:nvPr>
        </p:nvSpPr>
        <p:spPr>
          <a:xfrm>
            <a:off x="431800" y="3225800"/>
            <a:ext cx="8153400" cy="3429000"/>
          </a:xfrm>
        </p:spPr>
        <p:txBody>
          <a:bodyPr/>
          <a:lstStyle/>
          <a:p>
            <a:pPr eaLnBrk="1" hangingPunct="1"/>
            <a:r>
              <a:rPr lang="zh-CN" altLang="pt-BR" sz="2800" smtClean="0"/>
              <a:t>库的功能 </a:t>
            </a:r>
          </a:p>
          <a:p>
            <a:pPr lvl="1" eaLnBrk="1" hangingPunct="1"/>
            <a:r>
              <a:rPr lang="zh-CN" altLang="pt-BR" sz="2400" smtClean="0"/>
              <a:t>在</a:t>
            </a:r>
            <a:r>
              <a:rPr lang="pt-BR" altLang="zh-CN" sz="2400" smtClean="0"/>
              <a:t>9.1</a:t>
            </a:r>
            <a:r>
              <a:rPr lang="zh-CN" altLang="pt-BR" sz="2400" smtClean="0"/>
              <a:t>中，用到了随机生成</a:t>
            </a:r>
            <a:r>
              <a:rPr lang="pt-BR" altLang="zh-CN" sz="2400" smtClean="0"/>
              <a:t>0</a:t>
            </a:r>
            <a:r>
              <a:rPr lang="zh-CN" altLang="pt-BR" sz="2400" smtClean="0"/>
              <a:t>和</a:t>
            </a:r>
            <a:r>
              <a:rPr lang="pt-BR" altLang="zh-CN" sz="2400" smtClean="0"/>
              <a:t>1 </a:t>
            </a:r>
          </a:p>
          <a:p>
            <a:pPr lvl="1" eaLnBrk="1" hangingPunct="1"/>
            <a:r>
              <a:rPr lang="zh-CN" altLang="pt-BR" sz="2400" smtClean="0"/>
              <a:t>在</a:t>
            </a:r>
            <a:r>
              <a:rPr lang="pt-BR" altLang="zh-CN" sz="2400" smtClean="0"/>
              <a:t>9.2</a:t>
            </a:r>
            <a:r>
              <a:rPr lang="zh-CN" altLang="pt-BR" sz="2400" smtClean="0"/>
              <a:t>中，用到了随机生成</a:t>
            </a:r>
            <a:r>
              <a:rPr lang="pt-BR" altLang="zh-CN" sz="2400" smtClean="0"/>
              <a:t>0, 1</a:t>
            </a:r>
            <a:r>
              <a:rPr lang="zh-CN" altLang="pt-BR" sz="2400" smtClean="0"/>
              <a:t>和</a:t>
            </a:r>
            <a:r>
              <a:rPr lang="pt-BR" altLang="zh-CN" sz="2400" smtClean="0"/>
              <a:t>2</a:t>
            </a:r>
          </a:p>
          <a:p>
            <a:pPr lvl="1" eaLnBrk="1" hangingPunct="1"/>
            <a:r>
              <a:rPr lang="zh-CN" altLang="pt-BR" sz="2400" smtClean="0"/>
              <a:t>在自动出题中，用到了随机生成</a:t>
            </a:r>
            <a:r>
              <a:rPr lang="pt-BR" altLang="zh-CN" sz="2400" smtClean="0"/>
              <a:t>0~3</a:t>
            </a:r>
            <a:r>
              <a:rPr lang="zh-CN" altLang="pt-BR" sz="2400" smtClean="0"/>
              <a:t>及随机生成</a:t>
            </a:r>
            <a:r>
              <a:rPr lang="pt-BR" altLang="zh-CN" sz="2400" smtClean="0"/>
              <a:t>0~9</a:t>
            </a:r>
          </a:p>
          <a:p>
            <a:pPr lvl="1" eaLnBrk="1" hangingPunct="1"/>
            <a:r>
              <a:rPr lang="zh-CN" altLang="pt-BR" sz="2400" smtClean="0"/>
              <a:t>用一个函数概括：生成</a:t>
            </a:r>
            <a:r>
              <a:rPr lang="pt-BR" altLang="zh-CN" sz="2400" smtClean="0"/>
              <a:t>low</a:t>
            </a:r>
            <a:r>
              <a:rPr lang="zh-CN" altLang="pt-BR" sz="2400" smtClean="0"/>
              <a:t>到</a:t>
            </a:r>
            <a:r>
              <a:rPr lang="pt-BR" altLang="zh-CN" sz="2400" smtClean="0"/>
              <a:t>high</a:t>
            </a:r>
            <a:r>
              <a:rPr lang="zh-CN" altLang="pt-BR" sz="2400" smtClean="0"/>
              <a:t>之间的随机数</a:t>
            </a:r>
          </a:p>
          <a:p>
            <a:pPr lvl="1" eaLnBrk="1" hangingPunct="1">
              <a:buFont typeface="Wingdings" pitchFamily="2" charset="2"/>
              <a:buNone/>
            </a:pPr>
            <a:r>
              <a:rPr lang="pt-BR" altLang="zh-CN" sz="2400" smtClean="0"/>
              <a:t>    </a:t>
            </a:r>
            <a:r>
              <a:rPr lang="pt-BR" altLang="zh-CN" sz="2400" smtClean="0">
                <a:solidFill>
                  <a:schemeClr val="folHlink"/>
                </a:solidFill>
              </a:rPr>
              <a:t>int RandomInteger(int low, int high)</a:t>
            </a:r>
            <a:r>
              <a:rPr lang="pt-BR" altLang="zh-CN" sz="2400" smtClean="0"/>
              <a:t> </a:t>
            </a:r>
          </a:p>
          <a:p>
            <a:pPr lvl="1" eaLnBrk="1" hangingPunct="1"/>
            <a:r>
              <a:rPr lang="zh-CN" altLang="pt-BR" sz="2400" smtClean="0"/>
              <a:t>初始化函数</a:t>
            </a:r>
            <a:r>
              <a:rPr lang="pt-BR" altLang="zh-CN" sz="2400" smtClean="0">
                <a:solidFill>
                  <a:schemeClr val="folHlink"/>
                </a:solidFill>
              </a:rPr>
              <a:t>RandomInit()</a:t>
            </a:r>
            <a:r>
              <a:rPr lang="zh-CN" altLang="pt-BR" sz="2400" smtClean="0"/>
              <a:t>实现设置随机数种子的功能  </a:t>
            </a:r>
            <a:endParaRPr lang="zh-CN" altLang="en-US" sz="2400" smtClean="0"/>
          </a:p>
        </p:txBody>
      </p:sp>
      <p:sp>
        <p:nvSpPr>
          <p:cNvPr id="44036" name="Rectangle 4"/>
          <p:cNvSpPr>
            <a:spLocks noChangeArrowheads="1"/>
          </p:cNvSpPr>
          <p:nvPr/>
        </p:nvSpPr>
        <p:spPr bwMode="auto">
          <a:xfrm>
            <a:off x="431800" y="1454150"/>
            <a:ext cx="8559800" cy="1630363"/>
          </a:xfrm>
          <a:prstGeom prst="rect">
            <a:avLst/>
          </a:prstGeom>
          <a:noFill/>
          <a:ln w="12700" cap="sq" algn="ctr">
            <a:noFill/>
            <a:miter lim="800000"/>
            <a:headEnd type="none" w="sm" len="sm"/>
            <a:tailEnd type="none" w="sm" len="sm"/>
          </a:ln>
        </p:spPr>
        <p:txBody>
          <a:bodyPr anchor="ctr">
            <a:spAutoFit/>
          </a:bodyPr>
          <a:lstStyle/>
          <a:p>
            <a:pPr>
              <a:lnSpc>
                <a:spcPct val="120000"/>
              </a:lnSpc>
            </a:pPr>
            <a:r>
              <a:rPr lang="zh-CN" altLang="pt-BR"/>
              <a:t>在</a:t>
            </a:r>
            <a:r>
              <a:rPr lang="pt-BR" altLang="zh-CN"/>
              <a:t>9.1</a:t>
            </a:r>
            <a:r>
              <a:rPr lang="zh-CN" altLang="pt-BR"/>
              <a:t>节中，设计了一个掷硬币的程序。该程序用到了随机数的一些特性。如果我们的工作经常需要用到随机数，我们可以把随机数的应用写成一个库。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8802" name="Rectangle 2"/>
          <p:cNvSpPr>
            <a:spLocks noGrp="1" noChangeArrowheads="1"/>
          </p:cNvSpPr>
          <p:nvPr>
            <p:ph type="title"/>
          </p:nvPr>
        </p:nvSpPr>
        <p:spPr/>
        <p:txBody>
          <a:bodyPr/>
          <a:lstStyle/>
          <a:p>
            <a:pPr eaLnBrk="1" hangingPunct="1">
              <a:defRPr/>
            </a:pPr>
            <a:r>
              <a:rPr lang="zh-CN" altLang="en-US" smtClean="0"/>
              <a:t>接口文件</a:t>
            </a:r>
          </a:p>
        </p:txBody>
      </p:sp>
      <p:sp>
        <p:nvSpPr>
          <p:cNvPr id="45059" name="Rectangle 3"/>
          <p:cNvSpPr>
            <a:spLocks noGrp="1" noChangeArrowheads="1"/>
          </p:cNvSpPr>
          <p:nvPr>
            <p:ph type="body" idx="1"/>
          </p:nvPr>
        </p:nvSpPr>
        <p:spPr/>
        <p:txBody>
          <a:bodyPr/>
          <a:lstStyle/>
          <a:p>
            <a:pPr eaLnBrk="1" hangingPunct="1">
              <a:lnSpc>
                <a:spcPct val="140000"/>
              </a:lnSpc>
            </a:pPr>
            <a:r>
              <a:rPr lang="zh-CN" altLang="en-US" smtClean="0"/>
              <a:t>头文件的格式：与石头、剪子、布游戏中的头文件格式一样。</a:t>
            </a:r>
          </a:p>
          <a:p>
            <a:pPr eaLnBrk="1" hangingPunct="1">
              <a:lnSpc>
                <a:spcPct val="140000"/>
              </a:lnSpc>
            </a:pPr>
            <a:r>
              <a:rPr lang="zh-CN" altLang="en-US" smtClean="0"/>
              <a:t>头文件中，每个函数声明前应该有一段注释，告诉用户如何使用这些函数。</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5730" name="Rectangle 2"/>
          <p:cNvSpPr>
            <a:spLocks noGrp="1" noChangeArrowheads="1"/>
          </p:cNvSpPr>
          <p:nvPr>
            <p:ph type="title"/>
          </p:nvPr>
        </p:nvSpPr>
        <p:spPr>
          <a:xfrm>
            <a:off x="685800" y="254000"/>
            <a:ext cx="7772400" cy="1143000"/>
          </a:xfrm>
        </p:spPr>
        <p:txBody>
          <a:bodyPr/>
          <a:lstStyle/>
          <a:p>
            <a:pPr eaLnBrk="1" hangingPunct="1">
              <a:defRPr/>
            </a:pPr>
            <a:r>
              <a:rPr lang="zh-CN" altLang="pt-BR" smtClean="0"/>
              <a:t>库接口的设计</a:t>
            </a:r>
            <a:endParaRPr lang="zh-CN" altLang="en-US" smtClean="0"/>
          </a:p>
        </p:txBody>
      </p:sp>
      <p:sp>
        <p:nvSpPr>
          <p:cNvPr id="46083" name="Text Box 5"/>
          <p:cNvSpPr txBox="1">
            <a:spLocks noChangeArrowheads="1"/>
          </p:cNvSpPr>
          <p:nvPr/>
        </p:nvSpPr>
        <p:spPr bwMode="auto">
          <a:xfrm>
            <a:off x="685800" y="1397000"/>
            <a:ext cx="7421563" cy="5283200"/>
          </a:xfrm>
          <a:prstGeom prst="rect">
            <a:avLst/>
          </a:prstGeom>
          <a:noFill/>
          <a:ln w="9525">
            <a:solidFill>
              <a:schemeClr val="tx1"/>
            </a:solidFill>
            <a:miter lim="800000"/>
            <a:headEnd/>
            <a:tailEnd/>
          </a:ln>
        </p:spPr>
        <p:txBody>
          <a:bodyPr wrap="none">
            <a:spAutoFit/>
          </a:bodyPr>
          <a:lstStyle/>
          <a:p>
            <a:pPr algn="just"/>
            <a:r>
              <a:rPr lang="en-US" altLang="zh-CN" sz="2000" b="1">
                <a:latin typeface="Times New Roman" pitchFamily="18" charset="0"/>
                <a:ea typeface="宋体" pitchFamily="2" charset="-122"/>
              </a:rPr>
              <a:t>//</a:t>
            </a:r>
            <a:r>
              <a:rPr lang="zh-CN" altLang="en-US" sz="2000" b="1">
                <a:latin typeface="Times New Roman" pitchFamily="18" charset="0"/>
                <a:ea typeface="宋体" pitchFamily="2" charset="-122"/>
              </a:rPr>
              <a:t>文件：</a:t>
            </a:r>
            <a:r>
              <a:rPr lang="en-US" altLang="zh-CN" sz="2000" b="1">
                <a:latin typeface="Times New Roman" pitchFamily="18" charset="0"/>
                <a:ea typeface="宋体" pitchFamily="2" charset="-122"/>
              </a:rPr>
              <a:t>Random.h</a:t>
            </a:r>
          </a:p>
          <a:p>
            <a:pPr algn="just"/>
            <a:r>
              <a:rPr lang="en-US" altLang="zh-CN" sz="2000" b="1">
                <a:latin typeface="Times New Roman" pitchFamily="18" charset="0"/>
                <a:ea typeface="宋体" pitchFamily="2" charset="-122"/>
              </a:rPr>
              <a:t>//</a:t>
            </a:r>
            <a:r>
              <a:rPr lang="zh-CN" altLang="en-US" sz="2000" b="1">
                <a:latin typeface="Times New Roman" pitchFamily="18" charset="0"/>
                <a:ea typeface="宋体" pitchFamily="2" charset="-122"/>
              </a:rPr>
              <a:t>随机函数库的头文件</a:t>
            </a:r>
          </a:p>
          <a:p>
            <a:pPr algn="just"/>
            <a:endParaRPr lang="zh-CN" altLang="en-US" sz="2000" b="1">
              <a:latin typeface="Times New Roman" pitchFamily="18" charset="0"/>
              <a:ea typeface="宋体" pitchFamily="2" charset="-122"/>
            </a:endParaRPr>
          </a:p>
          <a:p>
            <a:pPr algn="just"/>
            <a:r>
              <a:rPr lang="en-US" altLang="zh-CN" sz="2000" b="1">
                <a:latin typeface="Times New Roman" pitchFamily="18" charset="0"/>
                <a:ea typeface="宋体" pitchFamily="2" charset="-122"/>
              </a:rPr>
              <a:t>#ifndef _random_h</a:t>
            </a:r>
          </a:p>
          <a:p>
            <a:pPr algn="just"/>
            <a:r>
              <a:rPr lang="en-US" altLang="zh-CN" sz="2000" b="1">
                <a:latin typeface="Times New Roman" pitchFamily="18" charset="0"/>
                <a:ea typeface="宋体" pitchFamily="2" charset="-122"/>
              </a:rPr>
              <a:t>#define _random_h</a:t>
            </a:r>
          </a:p>
          <a:p>
            <a:pPr algn="just"/>
            <a:endParaRPr lang="en-US" altLang="zh-CN" sz="2000" b="1">
              <a:latin typeface="Times New Roman" pitchFamily="18" charset="0"/>
              <a:ea typeface="宋体" pitchFamily="2" charset="-122"/>
            </a:endParaRPr>
          </a:p>
          <a:p>
            <a:pPr algn="just"/>
            <a:r>
              <a:rPr lang="en-US" altLang="zh-CN" sz="2000" b="1">
                <a:latin typeface="Times New Roman" pitchFamily="18" charset="0"/>
                <a:ea typeface="宋体" pitchFamily="2" charset="-122"/>
              </a:rPr>
              <a:t>//</a:t>
            </a:r>
            <a:r>
              <a:rPr lang="zh-CN" altLang="pt-BR" sz="2000" b="1">
                <a:latin typeface="Times New Roman" pitchFamily="18" charset="0"/>
                <a:ea typeface="宋体" pitchFamily="2" charset="-122"/>
              </a:rPr>
              <a:t>函数</a:t>
            </a:r>
            <a:r>
              <a:rPr lang="zh-CN" altLang="en-US" sz="2000" b="1">
                <a:latin typeface="Times New Roman" pitchFamily="18" charset="0"/>
                <a:ea typeface="宋体" pitchFamily="2" charset="-122"/>
              </a:rPr>
              <a:t>：</a:t>
            </a:r>
            <a:r>
              <a:rPr lang="en-US" altLang="zh-CN" sz="2000" b="1">
                <a:latin typeface="Times New Roman" pitchFamily="18" charset="0"/>
                <a:ea typeface="宋体" pitchFamily="2" charset="-122"/>
              </a:rPr>
              <a:t>RandomInit</a:t>
            </a:r>
          </a:p>
          <a:p>
            <a:pPr algn="just"/>
            <a:r>
              <a:rPr lang="en-US" altLang="zh-CN" sz="2000" b="1">
                <a:latin typeface="Times New Roman" pitchFamily="18" charset="0"/>
                <a:ea typeface="宋体" pitchFamily="2" charset="-122"/>
              </a:rPr>
              <a:t>//</a:t>
            </a:r>
            <a:r>
              <a:rPr lang="zh-CN" altLang="pt-BR" sz="2000" b="1">
                <a:latin typeface="Times New Roman" pitchFamily="18" charset="0"/>
                <a:ea typeface="宋体" pitchFamily="2" charset="-122"/>
              </a:rPr>
              <a:t>用法</a:t>
            </a:r>
            <a:r>
              <a:rPr lang="zh-CN" altLang="en-US" sz="2000" b="1">
                <a:latin typeface="Times New Roman" pitchFamily="18" charset="0"/>
                <a:ea typeface="宋体" pitchFamily="2" charset="-122"/>
              </a:rPr>
              <a:t>：</a:t>
            </a:r>
            <a:r>
              <a:rPr lang="en-US" altLang="zh-CN" sz="2000" b="1">
                <a:latin typeface="Times New Roman" pitchFamily="18" charset="0"/>
                <a:ea typeface="宋体" pitchFamily="2" charset="-122"/>
              </a:rPr>
              <a:t>RandomInit()</a:t>
            </a:r>
          </a:p>
          <a:p>
            <a:pPr algn="just"/>
            <a:r>
              <a:rPr lang="en-US" altLang="zh-CN" sz="2000" b="1">
                <a:latin typeface="Times New Roman" pitchFamily="18" charset="0"/>
                <a:ea typeface="宋体" pitchFamily="2" charset="-122"/>
              </a:rPr>
              <a:t>//</a:t>
            </a:r>
            <a:r>
              <a:rPr lang="zh-CN" altLang="pt-BR" sz="2000" b="1">
                <a:latin typeface="Times New Roman" pitchFamily="18" charset="0"/>
                <a:ea typeface="宋体" pitchFamily="2" charset="-122"/>
              </a:rPr>
              <a:t>作用</a:t>
            </a:r>
            <a:r>
              <a:rPr lang="zh-CN" altLang="en-US" sz="2000" b="1">
                <a:latin typeface="Times New Roman" pitchFamily="18" charset="0"/>
                <a:ea typeface="宋体" pitchFamily="2" charset="-122"/>
              </a:rPr>
              <a:t>：</a:t>
            </a:r>
            <a:r>
              <a:rPr lang="zh-CN" altLang="pt-BR" sz="2000" b="1">
                <a:latin typeface="Times New Roman" pitchFamily="18" charset="0"/>
                <a:ea typeface="宋体" pitchFamily="2" charset="-122"/>
              </a:rPr>
              <a:t>此函数初始化随机数种子</a:t>
            </a:r>
            <a:endParaRPr lang="zh-CN" altLang="en-US" sz="2000" b="1">
              <a:latin typeface="Times New Roman" pitchFamily="18" charset="0"/>
              <a:ea typeface="宋体" pitchFamily="2" charset="-122"/>
            </a:endParaRPr>
          </a:p>
          <a:p>
            <a:pPr algn="just"/>
            <a:r>
              <a:rPr lang="en-US" altLang="zh-CN" sz="2000" b="1">
                <a:latin typeface="Times New Roman" pitchFamily="18" charset="0"/>
                <a:ea typeface="宋体" pitchFamily="2" charset="-122"/>
              </a:rPr>
              <a:t>void RandomInit();</a:t>
            </a:r>
          </a:p>
          <a:p>
            <a:pPr algn="just"/>
            <a:endParaRPr lang="en-US" altLang="zh-CN" sz="2000" b="1">
              <a:latin typeface="Times New Roman" pitchFamily="18" charset="0"/>
              <a:ea typeface="宋体" pitchFamily="2" charset="-122"/>
            </a:endParaRPr>
          </a:p>
          <a:p>
            <a:pPr algn="just"/>
            <a:r>
              <a:rPr lang="en-US" altLang="zh-CN" sz="2000" b="1">
                <a:latin typeface="Times New Roman" pitchFamily="18" charset="0"/>
                <a:ea typeface="宋体" pitchFamily="2" charset="-122"/>
              </a:rPr>
              <a:t>//</a:t>
            </a:r>
            <a:r>
              <a:rPr lang="zh-CN" altLang="pt-BR" sz="2000" b="1">
                <a:latin typeface="Times New Roman" pitchFamily="18" charset="0"/>
                <a:ea typeface="宋体" pitchFamily="2" charset="-122"/>
              </a:rPr>
              <a:t>函数</a:t>
            </a:r>
            <a:r>
              <a:rPr lang="zh-CN" altLang="en-US" sz="2000" b="1">
                <a:latin typeface="Times New Roman" pitchFamily="18" charset="0"/>
                <a:ea typeface="宋体" pitchFamily="2" charset="-122"/>
              </a:rPr>
              <a:t>：</a:t>
            </a:r>
            <a:r>
              <a:rPr lang="en-US" altLang="zh-CN" sz="2000" b="1">
                <a:latin typeface="Times New Roman" pitchFamily="18" charset="0"/>
                <a:ea typeface="宋体" pitchFamily="2" charset="-122"/>
              </a:rPr>
              <a:t>RandomInteger</a:t>
            </a:r>
          </a:p>
          <a:p>
            <a:pPr algn="just"/>
            <a:r>
              <a:rPr lang="en-US" altLang="zh-CN" sz="2000" b="1">
                <a:latin typeface="Times New Roman" pitchFamily="18" charset="0"/>
                <a:ea typeface="宋体" pitchFamily="2" charset="-122"/>
              </a:rPr>
              <a:t>//</a:t>
            </a:r>
            <a:r>
              <a:rPr lang="zh-CN" altLang="pt-BR" sz="2000" b="1">
                <a:latin typeface="Times New Roman" pitchFamily="18" charset="0"/>
                <a:ea typeface="宋体" pitchFamily="2" charset="-122"/>
              </a:rPr>
              <a:t>用法</a:t>
            </a:r>
            <a:r>
              <a:rPr lang="zh-CN" altLang="en-US" sz="2000" b="1">
                <a:latin typeface="Times New Roman" pitchFamily="18" charset="0"/>
                <a:ea typeface="宋体" pitchFamily="2" charset="-122"/>
              </a:rPr>
              <a:t>：</a:t>
            </a:r>
            <a:r>
              <a:rPr lang="en-US" altLang="zh-CN" sz="2000" b="1">
                <a:latin typeface="Times New Roman" pitchFamily="18" charset="0"/>
                <a:ea typeface="宋体" pitchFamily="2" charset="-122"/>
              </a:rPr>
              <a:t>n = RandomInteger(low, high)</a:t>
            </a:r>
          </a:p>
          <a:p>
            <a:pPr algn="just"/>
            <a:r>
              <a:rPr lang="pt-BR" altLang="zh-CN" sz="2000" b="1">
                <a:latin typeface="Times New Roman" pitchFamily="18" charset="0"/>
                <a:ea typeface="宋体" pitchFamily="2" charset="-122"/>
              </a:rPr>
              <a:t>//</a:t>
            </a:r>
            <a:r>
              <a:rPr lang="zh-CN" altLang="pt-BR" sz="2000" b="1">
                <a:latin typeface="Times New Roman" pitchFamily="18" charset="0"/>
                <a:ea typeface="宋体" pitchFamily="2" charset="-122"/>
              </a:rPr>
              <a:t>作用：此函数返回一个</a:t>
            </a:r>
            <a:r>
              <a:rPr lang="pt-BR" altLang="zh-CN" sz="2000" b="1">
                <a:latin typeface="Times New Roman" pitchFamily="18" charset="0"/>
                <a:ea typeface="宋体" pitchFamily="2" charset="-122"/>
              </a:rPr>
              <a:t>low</a:t>
            </a:r>
            <a:r>
              <a:rPr lang="zh-CN" altLang="pt-BR" sz="2000" b="1">
                <a:latin typeface="Times New Roman" pitchFamily="18" charset="0"/>
                <a:ea typeface="宋体" pitchFamily="2" charset="-122"/>
              </a:rPr>
              <a:t>到</a:t>
            </a:r>
            <a:r>
              <a:rPr lang="pt-BR" altLang="zh-CN" sz="2000" b="1">
                <a:latin typeface="Times New Roman" pitchFamily="18" charset="0"/>
                <a:ea typeface="宋体" pitchFamily="2" charset="-122"/>
              </a:rPr>
              <a:t>high</a:t>
            </a:r>
            <a:r>
              <a:rPr lang="zh-CN" altLang="pt-BR" sz="2000" b="1">
                <a:latin typeface="Times New Roman" pitchFamily="18" charset="0"/>
                <a:ea typeface="宋体" pitchFamily="2" charset="-122"/>
              </a:rPr>
              <a:t>之间的随机数，包括</a:t>
            </a:r>
            <a:r>
              <a:rPr lang="pt-BR" altLang="zh-CN" sz="2000" b="1">
                <a:latin typeface="Times New Roman" pitchFamily="18" charset="0"/>
                <a:ea typeface="宋体" pitchFamily="2" charset="-122"/>
              </a:rPr>
              <a:t>low</a:t>
            </a:r>
            <a:r>
              <a:rPr lang="zh-CN" altLang="pt-BR" sz="2000" b="1">
                <a:latin typeface="Times New Roman" pitchFamily="18" charset="0"/>
                <a:ea typeface="宋体" pitchFamily="2" charset="-122"/>
              </a:rPr>
              <a:t>和</a:t>
            </a:r>
            <a:r>
              <a:rPr lang="pt-BR" altLang="zh-CN" sz="2000" b="1">
                <a:latin typeface="Times New Roman" pitchFamily="18" charset="0"/>
                <a:ea typeface="宋体" pitchFamily="2" charset="-122"/>
              </a:rPr>
              <a:t>high</a:t>
            </a:r>
          </a:p>
          <a:p>
            <a:pPr algn="just"/>
            <a:r>
              <a:rPr lang="en-US" altLang="zh-CN" sz="2000" b="1">
                <a:latin typeface="Times New Roman" pitchFamily="18" charset="0"/>
                <a:ea typeface="宋体" pitchFamily="2" charset="-122"/>
              </a:rPr>
              <a:t>int RandomInteger(int low, int high);</a:t>
            </a:r>
          </a:p>
          <a:p>
            <a:pPr algn="just"/>
            <a:endParaRPr lang="en-US" altLang="zh-CN" sz="2000" b="1">
              <a:latin typeface="Times New Roman" pitchFamily="18" charset="0"/>
              <a:ea typeface="宋体" pitchFamily="2" charset="-122"/>
            </a:endParaRPr>
          </a:p>
          <a:p>
            <a:pPr algn="just"/>
            <a:r>
              <a:rPr lang="pt-BR" altLang="zh-CN" sz="2000" b="1">
                <a:latin typeface="Times New Roman" pitchFamily="18" charset="0"/>
                <a:ea typeface="宋体" pitchFamily="2" charset="-122"/>
              </a:rPr>
              <a:t>#endif</a:t>
            </a:r>
            <a:endParaRPr lang="en-US" altLang="zh-CN" sz="2000" b="1"/>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7778" name="Rectangle 2"/>
          <p:cNvSpPr>
            <a:spLocks noGrp="1" noChangeArrowheads="1"/>
          </p:cNvSpPr>
          <p:nvPr>
            <p:ph type="title"/>
          </p:nvPr>
        </p:nvSpPr>
        <p:spPr>
          <a:xfrm>
            <a:off x="685800" y="369888"/>
            <a:ext cx="7772400" cy="1143000"/>
          </a:xfrm>
        </p:spPr>
        <p:txBody>
          <a:bodyPr/>
          <a:lstStyle/>
          <a:p>
            <a:pPr eaLnBrk="1" hangingPunct="1">
              <a:defRPr/>
            </a:pPr>
            <a:r>
              <a:rPr lang="zh-CN" altLang="pt-BR" smtClean="0"/>
              <a:t>库的实现 </a:t>
            </a:r>
            <a:endParaRPr lang="zh-CN" altLang="en-US" smtClean="0"/>
          </a:p>
        </p:txBody>
      </p:sp>
      <p:sp>
        <p:nvSpPr>
          <p:cNvPr id="47107" name="Rectangle 3"/>
          <p:cNvSpPr>
            <a:spLocks noGrp="1" noChangeArrowheads="1"/>
          </p:cNvSpPr>
          <p:nvPr>
            <p:ph type="body" idx="1"/>
          </p:nvPr>
        </p:nvSpPr>
        <p:spPr>
          <a:xfrm>
            <a:off x="360363" y="1512888"/>
            <a:ext cx="8318500" cy="5167312"/>
          </a:xfrm>
        </p:spPr>
        <p:txBody>
          <a:bodyPr/>
          <a:lstStyle/>
          <a:p>
            <a:pPr eaLnBrk="1" hangingPunct="1"/>
            <a:r>
              <a:rPr lang="zh-CN" altLang="pt-BR" smtClean="0"/>
              <a:t>库的实现文件和头文件的名字是相同的。如头文件为</a:t>
            </a:r>
            <a:r>
              <a:rPr lang="pt-BR" altLang="zh-CN" smtClean="0"/>
              <a:t>Random.h</a:t>
            </a:r>
            <a:r>
              <a:rPr lang="zh-CN" altLang="pt-BR" smtClean="0"/>
              <a:t>，则实现文件为</a:t>
            </a:r>
            <a:r>
              <a:rPr lang="pt-BR" altLang="zh-CN" smtClean="0"/>
              <a:t>Random.cpp</a:t>
            </a:r>
            <a:r>
              <a:rPr lang="zh-CN" altLang="pt-BR" smtClean="0"/>
              <a:t>。 </a:t>
            </a:r>
          </a:p>
          <a:p>
            <a:pPr eaLnBrk="1" hangingPunct="1"/>
            <a:r>
              <a:rPr lang="zh-CN" altLang="pt-BR" smtClean="0"/>
              <a:t>实现文件的格式：</a:t>
            </a:r>
          </a:p>
          <a:p>
            <a:pPr lvl="1" eaLnBrk="1" hangingPunct="1"/>
            <a:r>
              <a:rPr lang="zh-CN" altLang="pt-BR" smtClean="0"/>
              <a:t>注释：这一部分简单介绍库的功能。</a:t>
            </a:r>
          </a:p>
          <a:p>
            <a:pPr lvl="1" eaLnBrk="1" hangingPunct="1"/>
            <a:r>
              <a:rPr lang="pt-BR" altLang="zh-CN" smtClean="0"/>
              <a:t>include</a:t>
            </a:r>
            <a:r>
              <a:rPr lang="zh-CN" altLang="pt-BR" smtClean="0"/>
              <a:t>此</a:t>
            </a:r>
            <a:r>
              <a:rPr lang="pt-BR" altLang="zh-CN" smtClean="0"/>
              <a:t>cpp</a:t>
            </a:r>
            <a:r>
              <a:rPr lang="zh-CN" altLang="pt-BR" smtClean="0"/>
              <a:t>文件所需的头文件。</a:t>
            </a:r>
          </a:p>
          <a:p>
            <a:pPr lvl="1" eaLnBrk="1" hangingPunct="1"/>
            <a:r>
              <a:rPr lang="zh-CN" altLang="pt-BR" smtClean="0"/>
              <a:t>每个实现要包含自己的头文件，以便编译器能检查函数定义和函数原型声明的一致性。</a:t>
            </a:r>
          </a:p>
          <a:p>
            <a:pPr lvl="1" eaLnBrk="1" hangingPunct="1"/>
            <a:r>
              <a:rPr lang="zh-CN" altLang="pt-BR" smtClean="0"/>
              <a:t>每个函数的实现代码。在每个函数实现的前面也必须有一段注释。</a:t>
            </a:r>
            <a:endParaRPr lang="zh-CN" alt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4"/>
          <p:cNvSpPr txBox="1">
            <a:spLocks noChangeArrowheads="1"/>
          </p:cNvSpPr>
          <p:nvPr/>
        </p:nvSpPr>
        <p:spPr bwMode="auto">
          <a:xfrm>
            <a:off x="1308100" y="914400"/>
            <a:ext cx="6796088" cy="5213350"/>
          </a:xfrm>
          <a:prstGeom prst="rect">
            <a:avLst/>
          </a:prstGeom>
          <a:noFill/>
          <a:ln w="9525">
            <a:solidFill>
              <a:schemeClr val="tx1"/>
            </a:solidFill>
            <a:miter lim="800000"/>
            <a:headEnd/>
            <a:tailEnd/>
          </a:ln>
        </p:spPr>
        <p:txBody>
          <a:bodyPr wrap="none">
            <a:spAutoFit/>
          </a:bodyPr>
          <a:lstStyle/>
          <a:p>
            <a:pPr algn="just"/>
            <a:r>
              <a:rPr lang="pt-BR" altLang="zh-CN" sz="2400" b="1">
                <a:latin typeface="Times New Roman" pitchFamily="18" charset="0"/>
                <a:ea typeface="宋体" pitchFamily="2" charset="-122"/>
              </a:rPr>
              <a:t>//</a:t>
            </a:r>
            <a:r>
              <a:rPr lang="zh-CN" altLang="pt-BR" sz="2400" b="1">
                <a:latin typeface="Times New Roman" pitchFamily="18" charset="0"/>
                <a:ea typeface="宋体" pitchFamily="2" charset="-122"/>
              </a:rPr>
              <a:t>文件：</a:t>
            </a:r>
            <a:r>
              <a:rPr lang="pt-BR" altLang="zh-CN" sz="2400" b="1">
                <a:latin typeface="Times New Roman" pitchFamily="18" charset="0"/>
                <a:ea typeface="宋体" pitchFamily="2" charset="-122"/>
              </a:rPr>
              <a:t>Random.cpp</a:t>
            </a:r>
          </a:p>
          <a:p>
            <a:pPr algn="just"/>
            <a:r>
              <a:rPr lang="pt-BR" altLang="zh-CN" sz="2400" b="1">
                <a:latin typeface="Times New Roman" pitchFamily="18" charset="0"/>
                <a:ea typeface="宋体" pitchFamily="2" charset="-122"/>
              </a:rPr>
              <a:t>//</a:t>
            </a:r>
            <a:r>
              <a:rPr lang="zh-CN" altLang="pt-BR" sz="2400" b="1">
                <a:latin typeface="Times New Roman" pitchFamily="18" charset="0"/>
                <a:ea typeface="宋体" pitchFamily="2" charset="-122"/>
              </a:rPr>
              <a:t>该文件实现了</a:t>
            </a:r>
            <a:r>
              <a:rPr lang="pt-BR" altLang="zh-CN" sz="2400" b="1">
                <a:latin typeface="Times New Roman" pitchFamily="18" charset="0"/>
                <a:ea typeface="宋体" pitchFamily="2" charset="-122"/>
              </a:rPr>
              <a:t>Random</a:t>
            </a:r>
            <a:r>
              <a:rPr lang="zh-CN" altLang="pt-BR" sz="2400" b="1">
                <a:latin typeface="Times New Roman" pitchFamily="18" charset="0"/>
                <a:ea typeface="宋体" pitchFamily="2" charset="-122"/>
              </a:rPr>
              <a:t>库</a:t>
            </a:r>
          </a:p>
          <a:p>
            <a:pPr algn="just"/>
            <a:endParaRPr lang="zh-CN" altLang="pt-BR" sz="2400" b="1">
              <a:latin typeface="Times New Roman" pitchFamily="18" charset="0"/>
              <a:ea typeface="宋体" pitchFamily="2" charset="-122"/>
            </a:endParaRPr>
          </a:p>
          <a:p>
            <a:pPr algn="just"/>
            <a:r>
              <a:rPr lang="en-US" altLang="zh-CN" sz="2400" b="1">
                <a:latin typeface="Times New Roman" pitchFamily="18" charset="0"/>
                <a:ea typeface="宋体" pitchFamily="2" charset="-122"/>
              </a:rPr>
              <a:t>#include &lt;cstdlib&gt;</a:t>
            </a:r>
          </a:p>
          <a:p>
            <a:pPr algn="just"/>
            <a:r>
              <a:rPr lang="en-US" altLang="zh-CN" sz="2400" b="1">
                <a:latin typeface="Times New Roman" pitchFamily="18" charset="0"/>
                <a:ea typeface="宋体" pitchFamily="2" charset="-122"/>
              </a:rPr>
              <a:t>#include &lt;ctime&gt;</a:t>
            </a:r>
          </a:p>
          <a:p>
            <a:pPr algn="just"/>
            <a:r>
              <a:rPr lang="en-US" altLang="zh-CN" sz="2400" b="1">
                <a:latin typeface="Times New Roman" pitchFamily="18" charset="0"/>
                <a:ea typeface="宋体" pitchFamily="2" charset="-122"/>
              </a:rPr>
              <a:t>#include "Random.h"</a:t>
            </a:r>
          </a:p>
          <a:p>
            <a:pPr algn="just"/>
            <a:endParaRPr lang="en-US" altLang="zh-CN" sz="2400" b="1">
              <a:latin typeface="Times New Roman" pitchFamily="18" charset="0"/>
              <a:ea typeface="宋体" pitchFamily="2" charset="-122"/>
            </a:endParaRPr>
          </a:p>
          <a:p>
            <a:pPr algn="just"/>
            <a:r>
              <a:rPr lang="pt-BR" altLang="zh-CN" sz="2400" b="1">
                <a:latin typeface="Times New Roman" pitchFamily="18" charset="0"/>
                <a:ea typeface="宋体" pitchFamily="2" charset="-122"/>
              </a:rPr>
              <a:t>//</a:t>
            </a:r>
            <a:r>
              <a:rPr lang="zh-CN" altLang="pt-BR" sz="2400" b="1">
                <a:latin typeface="Times New Roman" pitchFamily="18" charset="0"/>
                <a:ea typeface="宋体" pitchFamily="2" charset="-122"/>
              </a:rPr>
              <a:t>函数：</a:t>
            </a:r>
            <a:r>
              <a:rPr lang="pt-BR" altLang="zh-CN" sz="2400" b="1">
                <a:latin typeface="Times New Roman" pitchFamily="18" charset="0"/>
                <a:ea typeface="宋体" pitchFamily="2" charset="-122"/>
              </a:rPr>
              <a:t>RandomInit</a:t>
            </a:r>
          </a:p>
          <a:p>
            <a:pPr algn="just"/>
            <a:r>
              <a:rPr lang="pt-BR" altLang="zh-CN" sz="2400" b="1">
                <a:latin typeface="Times New Roman" pitchFamily="18" charset="0"/>
                <a:ea typeface="宋体" pitchFamily="2" charset="-122"/>
              </a:rPr>
              <a:t>//</a:t>
            </a:r>
            <a:r>
              <a:rPr lang="zh-CN" altLang="pt-BR" sz="2400" b="1">
                <a:latin typeface="Times New Roman" pitchFamily="18" charset="0"/>
                <a:ea typeface="宋体" pitchFamily="2" charset="-122"/>
              </a:rPr>
              <a:t>该函数取当前系统时间作为随机数发生器的种子</a:t>
            </a:r>
          </a:p>
          <a:p>
            <a:pPr algn="just"/>
            <a:r>
              <a:rPr lang="en-US" altLang="zh-CN" sz="2400" b="1">
                <a:latin typeface="Times New Roman" pitchFamily="18" charset="0"/>
                <a:ea typeface="宋体" pitchFamily="2" charset="-122"/>
              </a:rPr>
              <a:t>void RandomInit()</a:t>
            </a:r>
          </a:p>
          <a:p>
            <a:pPr algn="just"/>
            <a:r>
              <a:rPr lang="en-US" altLang="zh-CN" sz="2400" b="1">
                <a:latin typeface="Times New Roman" pitchFamily="18" charset="0"/>
                <a:ea typeface="宋体" pitchFamily="2" charset="-122"/>
              </a:rPr>
              <a:t>{</a:t>
            </a:r>
          </a:p>
          <a:p>
            <a:pPr algn="just"/>
            <a:r>
              <a:rPr lang="en-US" altLang="zh-CN" sz="2400" b="1">
                <a:latin typeface="Times New Roman" pitchFamily="18" charset="0"/>
                <a:ea typeface="宋体" pitchFamily="2" charset="-122"/>
              </a:rPr>
              <a:t>  srand(time(NULL));</a:t>
            </a:r>
          </a:p>
          <a:p>
            <a:pPr algn="just"/>
            <a:r>
              <a:rPr lang="pt-BR" altLang="zh-CN" sz="2400" b="1">
                <a:latin typeface="Times New Roman" pitchFamily="18" charset="0"/>
                <a:ea typeface="宋体" pitchFamily="2" charset="-122"/>
              </a:rPr>
              <a:t>}</a:t>
            </a:r>
          </a:p>
          <a:p>
            <a:pPr algn="just"/>
            <a:endParaRPr lang="pt-BR" altLang="zh-CN" sz="2400" b="1">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ChangeArrowheads="1"/>
          </p:cNvSpPr>
          <p:nvPr/>
        </p:nvSpPr>
        <p:spPr bwMode="auto">
          <a:xfrm>
            <a:off x="165100" y="1087438"/>
            <a:ext cx="8978900" cy="5362575"/>
          </a:xfrm>
          <a:prstGeom prst="rect">
            <a:avLst/>
          </a:prstGeom>
          <a:noFill/>
          <a:ln w="12700" cap="sq" algn="ctr">
            <a:solidFill>
              <a:schemeClr val="tx1"/>
            </a:solidFill>
            <a:miter lim="800000"/>
            <a:headEnd type="none" w="sm" len="sm"/>
            <a:tailEnd type="none" w="sm" len="sm"/>
          </a:ln>
        </p:spPr>
        <p:txBody>
          <a:bodyPr>
            <a:spAutoFit/>
          </a:bodyPr>
          <a:lstStyle/>
          <a:p>
            <a:pPr>
              <a:lnSpc>
                <a:spcPct val="160000"/>
              </a:lnSpc>
            </a:pPr>
            <a:r>
              <a:rPr lang="pt-BR" altLang="zh-CN" sz="2400" b="1"/>
              <a:t>// </a:t>
            </a:r>
            <a:r>
              <a:rPr lang="zh-CN" altLang="pt-BR" sz="2400" b="1"/>
              <a:t>函数：</a:t>
            </a:r>
            <a:r>
              <a:rPr lang="pt-BR" altLang="zh-CN" sz="2400" b="1"/>
              <a:t>RandomInteger</a:t>
            </a:r>
          </a:p>
          <a:p>
            <a:pPr>
              <a:lnSpc>
                <a:spcPct val="160000"/>
              </a:lnSpc>
            </a:pPr>
            <a:r>
              <a:rPr lang="pt-BR" altLang="zh-CN" sz="2400" b="1"/>
              <a:t>// </a:t>
            </a:r>
            <a:r>
              <a:rPr lang="zh-CN" altLang="pt-BR" sz="2400" b="1"/>
              <a:t>该函数将</a:t>
            </a:r>
            <a:r>
              <a:rPr lang="pt-BR" altLang="zh-CN" sz="2400" b="1"/>
              <a:t>0</a:t>
            </a:r>
            <a:r>
              <a:rPr lang="zh-CN" altLang="pt-BR" sz="2400" b="1"/>
              <a:t>到</a:t>
            </a:r>
            <a:r>
              <a:rPr lang="pt-BR" altLang="zh-CN" sz="2400" b="1"/>
              <a:t>RAND_MAX</a:t>
            </a:r>
            <a:r>
              <a:rPr lang="zh-CN" altLang="pt-BR" sz="2400" b="1"/>
              <a:t>的区间的划分成</a:t>
            </a:r>
            <a:r>
              <a:rPr lang="pt-BR" altLang="zh-CN" sz="2400" b="1"/>
              <a:t>high - low + 1 </a:t>
            </a:r>
            <a:r>
              <a:rPr lang="zh-CN" altLang="pt-BR" sz="2400" b="1"/>
              <a:t>个</a:t>
            </a:r>
          </a:p>
          <a:p>
            <a:pPr>
              <a:lnSpc>
                <a:spcPct val="160000"/>
              </a:lnSpc>
            </a:pPr>
            <a:r>
              <a:rPr lang="pt-BR" altLang="zh-CN" sz="2400" b="1"/>
              <a:t>// </a:t>
            </a:r>
            <a:r>
              <a:rPr lang="zh-CN" altLang="pt-BR" sz="2400" b="1"/>
              <a:t>子区间。当产生的随机数落在第一个子区间时，则映射成</a:t>
            </a:r>
            <a:r>
              <a:rPr lang="pt-BR" altLang="zh-CN" sz="2400" b="1"/>
              <a:t>low</a:t>
            </a:r>
            <a:r>
              <a:rPr lang="zh-CN" altLang="pt-BR" sz="2400" b="1"/>
              <a:t>。</a:t>
            </a:r>
          </a:p>
          <a:p>
            <a:pPr>
              <a:lnSpc>
                <a:spcPct val="160000"/>
              </a:lnSpc>
            </a:pPr>
            <a:r>
              <a:rPr lang="pt-BR" altLang="zh-CN" sz="2400" b="1"/>
              <a:t>// </a:t>
            </a:r>
            <a:r>
              <a:rPr lang="zh-CN" altLang="pt-BR" sz="2400" b="1"/>
              <a:t>当落在最后一个子区间时，映射成</a:t>
            </a:r>
            <a:r>
              <a:rPr lang="pt-BR" altLang="zh-CN" sz="2400" b="1"/>
              <a:t>high</a:t>
            </a:r>
            <a:r>
              <a:rPr lang="zh-CN" altLang="pt-BR" sz="2400" b="1"/>
              <a:t>。当落在第</a:t>
            </a:r>
            <a:r>
              <a:rPr lang="pt-BR" altLang="zh-CN" sz="2400" b="1"/>
              <a:t>i</a:t>
            </a:r>
            <a:r>
              <a:rPr lang="zh-CN" altLang="pt-BR" sz="2400" b="1"/>
              <a:t>个子区间时</a:t>
            </a:r>
          </a:p>
          <a:p>
            <a:pPr>
              <a:lnSpc>
                <a:spcPct val="160000"/>
              </a:lnSpc>
            </a:pPr>
            <a:r>
              <a:rPr lang="pt-BR" altLang="zh-CN" sz="2400" b="1"/>
              <a:t>//</a:t>
            </a:r>
            <a:r>
              <a:rPr lang="zh-CN" altLang="pt-BR" sz="2400" b="1"/>
              <a:t>（</a:t>
            </a:r>
            <a:r>
              <a:rPr lang="pt-BR" altLang="zh-CN" sz="2400" b="1"/>
              <a:t>i</a:t>
            </a:r>
            <a:r>
              <a:rPr lang="zh-CN" altLang="pt-BR" sz="2400" b="1"/>
              <a:t>从</a:t>
            </a:r>
            <a:r>
              <a:rPr lang="pt-BR" altLang="zh-CN" sz="2400" b="1"/>
              <a:t>0</a:t>
            </a:r>
            <a:r>
              <a:rPr lang="zh-CN" altLang="pt-BR" sz="2400" b="1"/>
              <a:t>到</a:t>
            </a:r>
            <a:r>
              <a:rPr lang="pt-BR" altLang="zh-CN" sz="2400" b="1"/>
              <a:t>high-low</a:t>
            </a:r>
            <a:r>
              <a:rPr lang="zh-CN" altLang="pt-BR" sz="2400" b="1"/>
              <a:t>），则映射到</a:t>
            </a:r>
            <a:r>
              <a:rPr lang="pt-BR" altLang="zh-CN" sz="2400" b="1"/>
              <a:t>low + i</a:t>
            </a:r>
          </a:p>
          <a:p>
            <a:pPr>
              <a:lnSpc>
                <a:spcPct val="160000"/>
              </a:lnSpc>
            </a:pPr>
            <a:r>
              <a:rPr lang="pt-BR" altLang="zh-CN" sz="2400" b="1"/>
              <a:t>int RandomInteger(int low, int high)</a:t>
            </a:r>
          </a:p>
          <a:p>
            <a:pPr>
              <a:lnSpc>
                <a:spcPct val="160000"/>
              </a:lnSpc>
            </a:pPr>
            <a:r>
              <a:rPr lang="pt-BR" altLang="zh-CN" sz="2400" b="1"/>
              <a:t>{</a:t>
            </a:r>
          </a:p>
          <a:p>
            <a:pPr>
              <a:lnSpc>
                <a:spcPct val="160000"/>
              </a:lnSpc>
            </a:pPr>
            <a:r>
              <a:rPr lang="pt-BR" altLang="zh-CN" sz="2400" b="1"/>
              <a:t> return (low + (high - low + 1) * rand() / (RAND_MAX + 1));</a:t>
            </a:r>
          </a:p>
          <a:p>
            <a:pPr>
              <a:lnSpc>
                <a:spcPct val="160000"/>
              </a:lnSpc>
            </a:pPr>
            <a:r>
              <a:rPr lang="pt-BR" altLang="zh-CN" sz="2400" b="1"/>
              <a:t> }</a:t>
            </a:r>
            <a:endParaRPr lang="en-US" altLang="zh-CN" sz="2400"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1676400" y="1831975"/>
            <a:ext cx="5892800" cy="3662363"/>
          </a:xfrm>
          <a:prstGeom prst="rect">
            <a:avLst/>
          </a:prstGeom>
          <a:noFill/>
          <a:ln w="9525">
            <a:solidFill>
              <a:schemeClr val="tx1"/>
            </a:solidFill>
            <a:miter lim="800000"/>
            <a:headEnd/>
            <a:tailEnd/>
          </a:ln>
        </p:spPr>
        <p:txBody>
          <a:bodyPr>
            <a:spAutoFit/>
          </a:bodyPr>
          <a:lstStyle/>
          <a:p>
            <a:pPr lvl="1">
              <a:spcBef>
                <a:spcPts val="500"/>
              </a:spcBef>
              <a:spcAft>
                <a:spcPts val="250"/>
              </a:spcAft>
            </a:pPr>
            <a:r>
              <a:rPr lang="en-US" altLang="zh-CN" b="1">
                <a:latin typeface="宋体" pitchFamily="2" charset="-122"/>
                <a:ea typeface="宋体" pitchFamily="2" charset="-122"/>
              </a:rPr>
              <a:t>int main()</a:t>
            </a:r>
          </a:p>
          <a:p>
            <a:pPr lvl="1">
              <a:spcBef>
                <a:spcPts val="500"/>
              </a:spcBef>
              <a:spcAft>
                <a:spcPts val="250"/>
              </a:spcAft>
            </a:pPr>
            <a:r>
              <a:rPr lang="en-US" altLang="zh-CN" b="1">
                <a:latin typeface="宋体" pitchFamily="2" charset="-122"/>
                <a:ea typeface="宋体" pitchFamily="2" charset="-122"/>
              </a:rPr>
              <a:t>{</a:t>
            </a:r>
          </a:p>
          <a:p>
            <a:pPr lvl="1">
              <a:spcBef>
                <a:spcPts val="500"/>
              </a:spcBef>
              <a:spcAft>
                <a:spcPts val="250"/>
              </a:spcAft>
            </a:pPr>
            <a:r>
              <a:rPr lang="en-US" altLang="zh-CN" b="1">
                <a:latin typeface="宋体" pitchFamily="2" charset="-122"/>
                <a:ea typeface="宋体" pitchFamily="2" charset="-122"/>
              </a:rPr>
              <a:t> prn_instruction();</a:t>
            </a:r>
          </a:p>
          <a:p>
            <a:pPr lvl="1">
              <a:spcBef>
                <a:spcPts val="500"/>
              </a:spcBef>
              <a:spcAft>
                <a:spcPts val="250"/>
              </a:spcAft>
            </a:pPr>
            <a:r>
              <a:rPr lang="en-US" altLang="zh-CN" b="1">
                <a:latin typeface="宋体" pitchFamily="2" charset="-122"/>
                <a:ea typeface="宋体" pitchFamily="2" charset="-122"/>
              </a:rPr>
              <a:t> play();</a:t>
            </a:r>
          </a:p>
          <a:p>
            <a:pPr lvl="1">
              <a:spcBef>
                <a:spcPts val="500"/>
              </a:spcBef>
              <a:spcAft>
                <a:spcPts val="250"/>
              </a:spcAft>
            </a:pPr>
            <a:endParaRPr lang="en-US" altLang="zh-CN" b="1">
              <a:latin typeface="宋体" pitchFamily="2" charset="-122"/>
              <a:ea typeface="宋体" pitchFamily="2" charset="-122"/>
            </a:endParaRPr>
          </a:p>
          <a:p>
            <a:pPr lvl="1">
              <a:spcBef>
                <a:spcPts val="500"/>
              </a:spcBef>
              <a:spcAft>
                <a:spcPts val="250"/>
              </a:spcAft>
            </a:pPr>
            <a:r>
              <a:rPr lang="en-US" altLang="zh-CN" b="1">
                <a:latin typeface="宋体" pitchFamily="2" charset="-122"/>
                <a:ea typeface="宋体" pitchFamily="2" charset="-122"/>
              </a:rPr>
              <a:t> return 0;</a:t>
            </a:r>
          </a:p>
          <a:p>
            <a:pPr lvl="1">
              <a:spcBef>
                <a:spcPts val="500"/>
              </a:spcBef>
              <a:spcAft>
                <a:spcPts val="775"/>
              </a:spcAft>
            </a:pPr>
            <a:r>
              <a:rPr lang="en-US" altLang="zh-CN" b="1">
                <a:latin typeface="宋体" pitchFamily="2" charset="-122"/>
                <a:ea typeface="宋体" pitchFamily="2" charset="-122"/>
              </a:rPr>
              <a:t>}</a:t>
            </a:r>
            <a:endParaRPr lang="en-US" altLang="zh-CN" b="1"/>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1874" name="Rectangle 2"/>
          <p:cNvSpPr>
            <a:spLocks noGrp="1" noChangeArrowheads="1"/>
          </p:cNvSpPr>
          <p:nvPr>
            <p:ph type="title"/>
          </p:nvPr>
        </p:nvSpPr>
        <p:spPr/>
        <p:txBody>
          <a:bodyPr/>
          <a:lstStyle/>
          <a:p>
            <a:pPr eaLnBrk="1" hangingPunct="1">
              <a:defRPr/>
            </a:pPr>
            <a:r>
              <a:rPr lang="zh-CN" altLang="en-US" smtClean="0"/>
              <a:t>第</a:t>
            </a:r>
            <a:r>
              <a:rPr lang="en-US" altLang="zh-CN" smtClean="0"/>
              <a:t>9</a:t>
            </a:r>
            <a:r>
              <a:rPr lang="zh-CN" altLang="en-US" smtClean="0"/>
              <a:t>章 模块化开发</a:t>
            </a:r>
          </a:p>
        </p:txBody>
      </p:sp>
      <p:sp>
        <p:nvSpPr>
          <p:cNvPr id="50179" name="Rectangle 3"/>
          <p:cNvSpPr>
            <a:spLocks noGrp="1" noChangeArrowheads="1"/>
          </p:cNvSpPr>
          <p:nvPr>
            <p:ph type="body" idx="1"/>
          </p:nvPr>
        </p:nvSpPr>
        <p:spPr>
          <a:xfrm>
            <a:off x="1790700" y="1981200"/>
            <a:ext cx="4191000" cy="4114800"/>
          </a:xfrm>
        </p:spPr>
        <p:txBody>
          <a:bodyPr/>
          <a:lstStyle/>
          <a:p>
            <a:pPr eaLnBrk="1" hangingPunct="1">
              <a:lnSpc>
                <a:spcPct val="130000"/>
              </a:lnSpc>
            </a:pPr>
            <a:r>
              <a:rPr lang="zh-CN" altLang="en-US" smtClean="0"/>
              <a:t>自顶向下的分解</a:t>
            </a:r>
          </a:p>
          <a:p>
            <a:pPr eaLnBrk="1" hangingPunct="1">
              <a:lnSpc>
                <a:spcPct val="130000"/>
              </a:lnSpc>
            </a:pPr>
            <a:r>
              <a:rPr lang="zh-CN" altLang="en-US" smtClean="0"/>
              <a:t>模块划分</a:t>
            </a:r>
          </a:p>
          <a:p>
            <a:pPr eaLnBrk="1" hangingPunct="1">
              <a:lnSpc>
                <a:spcPct val="130000"/>
              </a:lnSpc>
            </a:pPr>
            <a:r>
              <a:rPr lang="zh-CN" altLang="en-US" smtClean="0"/>
              <a:t>库的设计与实现</a:t>
            </a:r>
          </a:p>
          <a:p>
            <a:pPr eaLnBrk="1" hangingPunct="1">
              <a:lnSpc>
                <a:spcPct val="130000"/>
              </a:lnSpc>
            </a:pPr>
            <a:r>
              <a:rPr lang="zh-CN" altLang="en-US" smtClean="0"/>
              <a:t>库的应用</a:t>
            </a:r>
          </a:p>
        </p:txBody>
      </p:sp>
      <p:sp>
        <p:nvSpPr>
          <p:cNvPr id="50180" name="AutoShape 4"/>
          <p:cNvSpPr>
            <a:spLocks noChangeArrowheads="1"/>
          </p:cNvSpPr>
          <p:nvPr/>
        </p:nvSpPr>
        <p:spPr bwMode="auto">
          <a:xfrm rot="-5400000" flipH="1" flipV="1">
            <a:off x="5781675" y="219075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0181" name="AutoShape 5"/>
          <p:cNvSpPr>
            <a:spLocks noChangeArrowheads="1"/>
          </p:cNvSpPr>
          <p:nvPr/>
        </p:nvSpPr>
        <p:spPr bwMode="auto">
          <a:xfrm rot="-5400000" flipH="1" flipV="1">
            <a:off x="5781675" y="294005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0182" name="AutoShape 6"/>
          <p:cNvSpPr>
            <a:spLocks noChangeArrowheads="1"/>
          </p:cNvSpPr>
          <p:nvPr/>
        </p:nvSpPr>
        <p:spPr bwMode="auto">
          <a:xfrm rot="-5400000" flipH="1" flipV="1">
            <a:off x="5768975" y="367665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0183" name="AutoShape 7"/>
          <p:cNvSpPr>
            <a:spLocks noChangeArrowheads="1"/>
          </p:cNvSpPr>
          <p:nvPr/>
        </p:nvSpPr>
        <p:spPr bwMode="auto">
          <a:xfrm rot="-5400000" flipH="1" flipV="1">
            <a:off x="5756275" y="437515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2898" name="Rectangle 2"/>
          <p:cNvSpPr>
            <a:spLocks noGrp="1" noChangeArrowheads="1"/>
          </p:cNvSpPr>
          <p:nvPr>
            <p:ph type="title"/>
          </p:nvPr>
        </p:nvSpPr>
        <p:spPr/>
        <p:txBody>
          <a:bodyPr/>
          <a:lstStyle/>
          <a:p>
            <a:pPr eaLnBrk="1" hangingPunct="1">
              <a:defRPr/>
            </a:pPr>
            <a:r>
              <a:rPr lang="zh-CN" altLang="en-US" smtClean="0"/>
              <a:t>库的应用 </a:t>
            </a:r>
            <a:r>
              <a:rPr lang="en-US" altLang="zh-CN" smtClean="0"/>
              <a:t>-- </a:t>
            </a:r>
            <a:r>
              <a:rPr lang="zh-CN" altLang="pt-BR" smtClean="0"/>
              <a:t>龟兔赛跑 </a:t>
            </a:r>
            <a:endParaRPr lang="zh-CN" altLang="en-US" smtClean="0"/>
          </a:p>
        </p:txBody>
      </p:sp>
      <p:graphicFrame>
        <p:nvGraphicFramePr>
          <p:cNvPr id="3153181" name="Group 285"/>
          <p:cNvGraphicFramePr>
            <a:graphicFrameLocks noGrp="1"/>
          </p:cNvGraphicFramePr>
          <p:nvPr>
            <p:ph idx="1"/>
          </p:nvPr>
        </p:nvGraphicFramePr>
        <p:xfrm>
          <a:off x="685800" y="1981200"/>
          <a:ext cx="7772400" cy="4660904"/>
        </p:xfrm>
        <a:graphic>
          <a:graphicData uri="http://schemas.openxmlformats.org/drawingml/2006/table">
            <a:tbl>
              <a:tblPr/>
              <a:tblGrid>
                <a:gridCol w="909638"/>
                <a:gridCol w="2058987"/>
                <a:gridCol w="2344738"/>
                <a:gridCol w="2459037"/>
              </a:tblGrid>
              <a:tr h="533400">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动物</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跑动类型</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占用时间</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跑动量</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5938">
                <a:tc rowSpan="3">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乌龟</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快走</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向前走</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点</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5938">
                <a:tc vMerge="1">
                  <a:txBody>
                    <a:bodyPr/>
                    <a:lstStyle/>
                    <a:p>
                      <a:endParaRPr lang="zh-CN" altLang="en-US"/>
                    </a:p>
                  </a:txBody>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后滑</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向后退</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点</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5938">
                <a:tc vMerge="1">
                  <a:txBody>
                    <a:bodyPr/>
                    <a:lstStyle/>
                    <a:p>
                      <a:endParaRPr lang="zh-CN" altLang="en-US"/>
                    </a:p>
                  </a:txBody>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慢走</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向前走一点</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5938">
                <a:tc rowSpan="5">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兔子</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睡觉</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不动</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5938">
                <a:tc vMerge="1">
                  <a:txBody>
                    <a:bodyPr/>
                    <a:lstStyle/>
                    <a:p>
                      <a:endParaRPr lang="zh-CN" altLang="en-US"/>
                    </a:p>
                  </a:txBody>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大后滑</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向后退</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点</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5938">
                <a:tc vMerge="1">
                  <a:txBody>
                    <a:bodyPr/>
                    <a:lstStyle/>
                    <a:p>
                      <a:endParaRPr lang="zh-CN" altLang="en-US"/>
                    </a:p>
                  </a:txBody>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快走</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向前走</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点</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5938">
                <a:tc vMerge="1">
                  <a:txBody>
                    <a:bodyPr/>
                    <a:lstStyle/>
                    <a:p>
                      <a:endParaRPr lang="zh-CN" altLang="en-US"/>
                    </a:p>
                  </a:txBody>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小步跳</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向前走</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点</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15938">
                <a:tc vMerge="1">
                  <a:txBody>
                    <a:bodyPr/>
                    <a:lstStyle/>
                    <a:p>
                      <a:endParaRPr lang="zh-CN" altLang="en-US"/>
                    </a:p>
                  </a:txBody>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慢后滑</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向后退</a:t>
                      </a:r>
                      <a:r>
                        <a:rPr kumimoji="1"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点</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4946" name="Rectangle 2"/>
          <p:cNvSpPr>
            <a:spLocks noGrp="1" noChangeArrowheads="1"/>
          </p:cNvSpPr>
          <p:nvPr>
            <p:ph type="title"/>
          </p:nvPr>
        </p:nvSpPr>
        <p:spPr/>
        <p:txBody>
          <a:bodyPr/>
          <a:lstStyle/>
          <a:p>
            <a:pPr eaLnBrk="1" hangingPunct="1">
              <a:defRPr/>
            </a:pPr>
            <a:r>
              <a:rPr lang="zh-CN" altLang="en-US" smtClean="0"/>
              <a:t>龟兔赛跑解题思路</a:t>
            </a:r>
          </a:p>
        </p:txBody>
      </p:sp>
      <p:sp>
        <p:nvSpPr>
          <p:cNvPr id="52227" name="Rectangle 3"/>
          <p:cNvSpPr>
            <a:spLocks noGrp="1" noChangeArrowheads="1"/>
          </p:cNvSpPr>
          <p:nvPr>
            <p:ph type="body" idx="1"/>
          </p:nvPr>
        </p:nvSpPr>
        <p:spPr>
          <a:noFill/>
        </p:spPr>
        <p:txBody>
          <a:bodyPr/>
          <a:lstStyle/>
          <a:p>
            <a:pPr eaLnBrk="1" hangingPunct="1"/>
            <a:r>
              <a:rPr lang="zh-CN" altLang="en-US" smtClean="0">
                <a:latin typeface="仿宋_GB2312" pitchFamily="49" charset="-122"/>
                <a:ea typeface="仿宋_GB2312" pitchFamily="49" charset="-122"/>
              </a:rPr>
              <a:t>分别用变量</a:t>
            </a:r>
            <a:r>
              <a:rPr lang="en-US" altLang="zh-CN" smtClean="0">
                <a:latin typeface="仿宋_GB2312" pitchFamily="49" charset="-122"/>
                <a:ea typeface="仿宋_GB2312" pitchFamily="49" charset="-122"/>
              </a:rPr>
              <a:t>tortoise</a:t>
            </a:r>
            <a:r>
              <a:rPr lang="zh-CN" altLang="en-US" smtClean="0">
                <a:latin typeface="仿宋_GB2312" pitchFamily="49" charset="-122"/>
                <a:ea typeface="仿宋_GB2312" pitchFamily="49" charset="-122"/>
              </a:rPr>
              <a:t>和</a:t>
            </a:r>
            <a:r>
              <a:rPr lang="en-US" altLang="zh-CN" smtClean="0">
                <a:latin typeface="仿宋_GB2312" pitchFamily="49" charset="-122"/>
                <a:ea typeface="仿宋_GB2312" pitchFamily="49" charset="-122"/>
              </a:rPr>
              <a:t>hare</a:t>
            </a:r>
            <a:r>
              <a:rPr lang="zh-CN" altLang="en-US" smtClean="0">
                <a:latin typeface="仿宋_GB2312" pitchFamily="49" charset="-122"/>
                <a:ea typeface="仿宋_GB2312" pitchFamily="49" charset="-122"/>
              </a:rPr>
              <a:t>代表乌龟和兔子的当前位置</a:t>
            </a:r>
          </a:p>
          <a:p>
            <a:pPr eaLnBrk="1" hangingPunct="1"/>
            <a:r>
              <a:rPr lang="zh-CN" altLang="en-US" smtClean="0">
                <a:latin typeface="仿宋_GB2312" pitchFamily="49" charset="-122"/>
                <a:ea typeface="仿宋_GB2312" pitchFamily="49" charset="-122"/>
              </a:rPr>
              <a:t>时间用秒计算</a:t>
            </a:r>
          </a:p>
          <a:p>
            <a:pPr eaLnBrk="1" hangingPunct="1"/>
            <a:r>
              <a:rPr lang="zh-CN" altLang="en-US" smtClean="0">
                <a:latin typeface="仿宋_GB2312" pitchFamily="49" charset="-122"/>
                <a:ea typeface="仿宋_GB2312" pitchFamily="49" charset="-122"/>
              </a:rPr>
              <a:t>用随机数来决定乌龟和兔子在每一秒的动作，根据动作决定乌龟和兔子的位置的移动</a:t>
            </a:r>
          </a:p>
          <a:p>
            <a:pPr eaLnBrk="1" hangingPunct="1"/>
            <a:r>
              <a:rPr lang="zh-CN" altLang="en-US" smtClean="0">
                <a:latin typeface="仿宋_GB2312" pitchFamily="49" charset="-122"/>
                <a:ea typeface="仿宋_GB2312" pitchFamily="49" charset="-122"/>
              </a:rPr>
              <a:t>跑道的长度设为</a:t>
            </a:r>
            <a:r>
              <a:rPr lang="en-US" altLang="zh-CN" smtClean="0">
                <a:latin typeface="仿宋_GB2312" pitchFamily="49" charset="-122"/>
                <a:ea typeface="仿宋_GB2312" pitchFamily="49" charset="-122"/>
              </a:rPr>
              <a:t>70</a:t>
            </a:r>
            <a:r>
              <a:rPr lang="zh-CN" altLang="en-US" smtClean="0">
                <a:latin typeface="仿宋_GB2312" pitchFamily="49" charset="-122"/>
                <a:ea typeface="仿宋_GB2312" pitchFamily="49" charset="-122"/>
              </a:rPr>
              <a:t>个点</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9042" name="Rectangle 2"/>
          <p:cNvSpPr>
            <a:spLocks noGrp="1" noChangeArrowheads="1"/>
          </p:cNvSpPr>
          <p:nvPr>
            <p:ph type="title"/>
          </p:nvPr>
        </p:nvSpPr>
        <p:spPr>
          <a:xfrm>
            <a:off x="685800" y="254000"/>
            <a:ext cx="7772400" cy="1143000"/>
          </a:xfrm>
        </p:spPr>
        <p:txBody>
          <a:bodyPr/>
          <a:lstStyle/>
          <a:p>
            <a:pPr eaLnBrk="1" hangingPunct="1">
              <a:defRPr/>
            </a:pPr>
            <a:r>
              <a:rPr lang="zh-CN" altLang="en-US" smtClean="0"/>
              <a:t>第一层分解</a:t>
            </a:r>
          </a:p>
        </p:txBody>
      </p:sp>
      <p:sp>
        <p:nvSpPr>
          <p:cNvPr id="53251" name="Text Box 4"/>
          <p:cNvSpPr txBox="1">
            <a:spLocks noChangeArrowheads="1"/>
          </p:cNvSpPr>
          <p:nvPr/>
        </p:nvSpPr>
        <p:spPr bwMode="auto">
          <a:xfrm>
            <a:off x="196850" y="1397000"/>
            <a:ext cx="9115425" cy="5359400"/>
          </a:xfrm>
          <a:prstGeom prst="rect">
            <a:avLst/>
          </a:prstGeom>
          <a:noFill/>
          <a:ln w="9525">
            <a:solidFill>
              <a:schemeClr val="tx1"/>
            </a:solidFill>
            <a:miter lim="800000"/>
            <a:headEnd/>
            <a:tailEnd/>
          </a:ln>
        </p:spPr>
        <p:txBody>
          <a:bodyPr>
            <a:spAutoFit/>
          </a:bodyPr>
          <a:lstStyle/>
          <a:p>
            <a:pPr algn="just">
              <a:lnSpc>
                <a:spcPct val="120000"/>
              </a:lnSpc>
            </a:pPr>
            <a:r>
              <a:rPr lang="en-US" altLang="zh-CN" sz="2400" b="1">
                <a:latin typeface="Times New Roman" pitchFamily="18" charset="0"/>
                <a:ea typeface="宋体" pitchFamily="2" charset="-122"/>
              </a:rPr>
              <a:t>main()</a:t>
            </a:r>
          </a:p>
          <a:p>
            <a:pPr algn="just">
              <a:lnSpc>
                <a:spcPct val="120000"/>
              </a:lnSpc>
            </a:pPr>
            <a:r>
              <a:rPr lang="en-US" altLang="zh-CN" sz="2400" b="1">
                <a:latin typeface="Times New Roman" pitchFamily="18" charset="0"/>
                <a:ea typeface="宋体" pitchFamily="2" charset="-122"/>
              </a:rPr>
              <a:t>{ int hare = 0, tortoise = 0, timer = 0; //timer</a:t>
            </a:r>
            <a:r>
              <a:rPr lang="zh-CN" altLang="en-US" sz="2400" b="1">
                <a:latin typeface="Times New Roman" pitchFamily="18" charset="0"/>
                <a:ea typeface="宋体" pitchFamily="2" charset="-122"/>
              </a:rPr>
              <a:t>是计时器，从</a:t>
            </a:r>
            <a:r>
              <a:rPr lang="en-US" altLang="zh-CN" sz="2400" b="1">
                <a:latin typeface="Times New Roman" pitchFamily="18" charset="0"/>
                <a:ea typeface="宋体" pitchFamily="2" charset="-122"/>
              </a:rPr>
              <a:t>0</a:t>
            </a:r>
            <a:r>
              <a:rPr lang="zh-CN" altLang="en-US" sz="2400" b="1">
                <a:latin typeface="Times New Roman" pitchFamily="18" charset="0"/>
                <a:ea typeface="宋体" pitchFamily="2" charset="-122"/>
              </a:rPr>
              <a:t>开始计时</a:t>
            </a:r>
          </a:p>
          <a:p>
            <a:pPr algn="just">
              <a:lnSpc>
                <a:spcPct val="120000"/>
              </a:lnSpc>
            </a:pPr>
            <a:r>
              <a:rPr lang="zh-CN" altLang="en-US" sz="2400" b="1">
                <a:latin typeface="Times New Roman" pitchFamily="18" charset="0"/>
                <a:ea typeface="宋体" pitchFamily="2" charset="-122"/>
              </a:rPr>
              <a:t> </a:t>
            </a:r>
          </a:p>
          <a:p>
            <a:pPr algn="just">
              <a:lnSpc>
                <a:spcPct val="120000"/>
              </a:lnSpc>
            </a:pPr>
            <a:r>
              <a:rPr lang="zh-CN" altLang="en-US" sz="2400" b="1">
                <a:latin typeface="Times New Roman" pitchFamily="18" charset="0"/>
                <a:ea typeface="宋体" pitchFamily="2" charset="-122"/>
              </a:rPr>
              <a:t>  </a:t>
            </a:r>
            <a:r>
              <a:rPr lang="en-US" altLang="zh-CN" sz="2400" b="1">
                <a:latin typeface="Times New Roman" pitchFamily="18" charset="0"/>
                <a:ea typeface="宋体" pitchFamily="2" charset="-122"/>
              </a:rPr>
              <a:t>while (hare &lt; RACE_END &amp;&amp; tortoise &lt; RACE_END)</a:t>
            </a:r>
          </a:p>
          <a:p>
            <a:pPr algn="just">
              <a:lnSpc>
                <a:spcPct val="120000"/>
              </a:lnSpc>
            </a:pPr>
            <a:r>
              <a:rPr lang="en-US" altLang="zh-CN" sz="2400" b="1">
                <a:latin typeface="Times New Roman" pitchFamily="18" charset="0"/>
                <a:ea typeface="宋体" pitchFamily="2" charset="-122"/>
              </a:rPr>
              <a:t>    {  tortoise += </a:t>
            </a:r>
            <a:r>
              <a:rPr lang="zh-CN" altLang="en-US" sz="2400" b="1">
                <a:latin typeface="Times New Roman" pitchFamily="18" charset="0"/>
                <a:ea typeface="宋体" pitchFamily="2" charset="-122"/>
              </a:rPr>
              <a:t>乌龟根据他这一时刻的行为移动的距离；</a:t>
            </a:r>
          </a:p>
          <a:p>
            <a:pPr algn="just">
              <a:lnSpc>
                <a:spcPct val="120000"/>
              </a:lnSpc>
            </a:pPr>
            <a:r>
              <a:rPr lang="zh-CN" altLang="en-US" sz="2400" b="1">
                <a:latin typeface="Times New Roman" pitchFamily="18" charset="0"/>
                <a:ea typeface="宋体" pitchFamily="2" charset="-122"/>
              </a:rPr>
              <a:t>        </a:t>
            </a:r>
            <a:r>
              <a:rPr lang="en-US" altLang="zh-CN" sz="2400" b="1">
                <a:latin typeface="Times New Roman" pitchFamily="18" charset="0"/>
                <a:ea typeface="宋体" pitchFamily="2" charset="-122"/>
              </a:rPr>
              <a:t>hare += </a:t>
            </a:r>
            <a:r>
              <a:rPr lang="zh-CN" altLang="en-US" sz="2400" b="1">
                <a:latin typeface="Times New Roman" pitchFamily="18" charset="0"/>
                <a:ea typeface="宋体" pitchFamily="2" charset="-122"/>
              </a:rPr>
              <a:t>兔子根据他这一时刻的行为移动的距离</a:t>
            </a:r>
            <a:r>
              <a:rPr lang="en-US" altLang="zh-CN" sz="2400" b="1">
                <a:latin typeface="Times New Roman" pitchFamily="18" charset="0"/>
                <a:ea typeface="宋体" pitchFamily="2" charset="-122"/>
              </a:rPr>
              <a:t>;</a:t>
            </a:r>
          </a:p>
          <a:p>
            <a:pPr algn="just">
              <a:lnSpc>
                <a:spcPct val="120000"/>
              </a:lnSpc>
            </a:pPr>
            <a:r>
              <a:rPr lang="en-US" altLang="zh-CN" sz="2400" b="1">
                <a:latin typeface="Times New Roman" pitchFamily="18" charset="0"/>
                <a:ea typeface="宋体" pitchFamily="2" charset="-122"/>
              </a:rPr>
              <a:t>        </a:t>
            </a:r>
            <a:r>
              <a:rPr lang="zh-CN" altLang="fr-FR" sz="2400" b="1">
                <a:latin typeface="Times New Roman" pitchFamily="18" charset="0"/>
                <a:ea typeface="宋体" pitchFamily="2" charset="-122"/>
              </a:rPr>
              <a:t>输出当前计时和兔子乌龟的位置</a:t>
            </a:r>
            <a:r>
              <a:rPr lang="fr-FR" altLang="zh-CN" sz="2400" b="1">
                <a:latin typeface="Times New Roman" pitchFamily="18" charset="0"/>
                <a:ea typeface="宋体" pitchFamily="2" charset="-122"/>
              </a:rPr>
              <a:t>;</a:t>
            </a:r>
          </a:p>
          <a:p>
            <a:pPr algn="just">
              <a:lnSpc>
                <a:spcPct val="120000"/>
              </a:lnSpc>
            </a:pPr>
            <a:r>
              <a:rPr lang="fr-FR" altLang="zh-CN" sz="2400" b="1">
                <a:latin typeface="Times New Roman" pitchFamily="18" charset="0"/>
                <a:ea typeface="宋体" pitchFamily="2" charset="-122"/>
              </a:rPr>
              <a:t>        </a:t>
            </a:r>
            <a:r>
              <a:rPr lang="en-US" altLang="zh-CN" sz="2400" b="1">
                <a:latin typeface="Times New Roman" pitchFamily="18" charset="0"/>
                <a:ea typeface="宋体" pitchFamily="2" charset="-122"/>
              </a:rPr>
              <a:t>++timer;</a:t>
            </a:r>
          </a:p>
          <a:p>
            <a:pPr algn="just">
              <a:lnSpc>
                <a:spcPct val="120000"/>
              </a:lnSpc>
            </a:pPr>
            <a:r>
              <a:rPr lang="en-US" altLang="zh-CN" sz="2400" b="1">
                <a:latin typeface="Times New Roman" pitchFamily="18" charset="0"/>
                <a:ea typeface="宋体" pitchFamily="2" charset="-122"/>
              </a:rPr>
              <a:t>     }</a:t>
            </a:r>
          </a:p>
          <a:p>
            <a:pPr algn="just">
              <a:lnSpc>
                <a:spcPct val="120000"/>
              </a:lnSpc>
            </a:pPr>
            <a:r>
              <a:rPr lang="en-US" altLang="zh-CN" sz="2400" b="1">
                <a:latin typeface="Times New Roman" pitchFamily="18" charset="0"/>
                <a:ea typeface="宋体" pitchFamily="2" charset="-122"/>
              </a:rPr>
              <a:t>   if (hare &gt; tortoise) cout &lt;&lt; "\n hare wins!";</a:t>
            </a:r>
          </a:p>
          <a:p>
            <a:pPr algn="just">
              <a:lnSpc>
                <a:spcPct val="120000"/>
              </a:lnSpc>
            </a:pPr>
            <a:r>
              <a:rPr lang="en-US" altLang="zh-CN" sz="2400" b="1">
                <a:latin typeface="Times New Roman" pitchFamily="18" charset="0"/>
                <a:ea typeface="宋体" pitchFamily="2" charset="-122"/>
              </a:rPr>
              <a:t>       else cout &lt;&lt; "\n tortoise wins!";</a:t>
            </a:r>
          </a:p>
          <a:p>
            <a:pPr algn="just">
              <a:lnSpc>
                <a:spcPct val="120000"/>
              </a:lnSpc>
            </a:pPr>
            <a:r>
              <a:rPr lang="en-US" altLang="zh-CN" sz="2400" b="1">
                <a:latin typeface="Times New Roman" pitchFamily="18" charset="0"/>
                <a:ea typeface="宋体" pitchFamily="2" charset="-122"/>
              </a:rPr>
              <a:t>}</a:t>
            </a:r>
            <a:endParaRPr lang="en-US" altLang="zh-CN" sz="2400" b="1"/>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0066" name="Rectangle 2"/>
          <p:cNvSpPr>
            <a:spLocks noGrp="1" noChangeArrowheads="1"/>
          </p:cNvSpPr>
          <p:nvPr>
            <p:ph type="title"/>
          </p:nvPr>
        </p:nvSpPr>
        <p:spPr/>
        <p:txBody>
          <a:bodyPr/>
          <a:lstStyle/>
          <a:p>
            <a:pPr eaLnBrk="1" hangingPunct="1">
              <a:defRPr/>
            </a:pPr>
            <a:r>
              <a:rPr lang="zh-CN" altLang="en-US" smtClean="0"/>
              <a:t>抽取函数 </a:t>
            </a:r>
          </a:p>
        </p:txBody>
      </p:sp>
      <p:sp>
        <p:nvSpPr>
          <p:cNvPr id="54275" name="Rectangle 3"/>
          <p:cNvSpPr>
            <a:spLocks noGrp="1" noChangeArrowheads="1"/>
          </p:cNvSpPr>
          <p:nvPr>
            <p:ph type="body" idx="1"/>
          </p:nvPr>
        </p:nvSpPr>
        <p:spPr>
          <a:xfrm>
            <a:off x="482600" y="1981200"/>
            <a:ext cx="8216900" cy="4597400"/>
          </a:xfrm>
        </p:spPr>
        <p:txBody>
          <a:bodyPr/>
          <a:lstStyle/>
          <a:p>
            <a:pPr eaLnBrk="1" hangingPunct="1">
              <a:lnSpc>
                <a:spcPct val="110000"/>
              </a:lnSpc>
            </a:pPr>
            <a:r>
              <a:rPr lang="zh-CN" altLang="en-US" smtClean="0"/>
              <a:t>乌龟在这一秒的移动距离：</a:t>
            </a:r>
          </a:p>
          <a:p>
            <a:pPr eaLnBrk="1" hangingPunct="1">
              <a:lnSpc>
                <a:spcPct val="110000"/>
              </a:lnSpc>
              <a:buFont typeface="Wingdings" pitchFamily="2" charset="2"/>
              <a:buNone/>
            </a:pPr>
            <a:r>
              <a:rPr lang="zh-CN" altLang="en-US" smtClean="0"/>
              <a:t>     </a:t>
            </a:r>
            <a:r>
              <a:rPr lang="en-US" altLang="zh-CN" smtClean="0"/>
              <a:t>int move_tortoise();</a:t>
            </a:r>
          </a:p>
          <a:p>
            <a:pPr eaLnBrk="1" hangingPunct="1">
              <a:lnSpc>
                <a:spcPct val="110000"/>
              </a:lnSpc>
            </a:pPr>
            <a:r>
              <a:rPr lang="zh-CN" altLang="en-US" smtClean="0"/>
              <a:t>兔子在这一秒的移动距离：</a:t>
            </a:r>
          </a:p>
          <a:p>
            <a:pPr eaLnBrk="1" hangingPunct="1">
              <a:lnSpc>
                <a:spcPct val="110000"/>
              </a:lnSpc>
              <a:buFont typeface="Wingdings" pitchFamily="2" charset="2"/>
              <a:buNone/>
            </a:pPr>
            <a:r>
              <a:rPr lang="zh-CN" altLang="en-US" smtClean="0"/>
              <a:t>     </a:t>
            </a:r>
            <a:r>
              <a:rPr lang="en-US" altLang="zh-CN" smtClean="0"/>
              <a:t>int move_hare();</a:t>
            </a:r>
            <a:endParaRPr lang="fr-FR" altLang="zh-CN" smtClean="0"/>
          </a:p>
          <a:p>
            <a:pPr eaLnBrk="1" hangingPunct="1">
              <a:lnSpc>
                <a:spcPct val="110000"/>
              </a:lnSpc>
            </a:pPr>
            <a:r>
              <a:rPr lang="zh-CN" altLang="fr-FR" smtClean="0"/>
              <a:t>输出当前计时和兔子乌龟的位置</a:t>
            </a:r>
          </a:p>
          <a:p>
            <a:pPr eaLnBrk="1" hangingPunct="1">
              <a:lnSpc>
                <a:spcPct val="110000"/>
              </a:lnSpc>
              <a:buFont typeface="Wingdings" pitchFamily="2" charset="2"/>
              <a:buNone/>
            </a:pPr>
            <a:r>
              <a:rPr lang="zh-CN" altLang="en-US" smtClean="0"/>
              <a:t>    </a:t>
            </a:r>
            <a:r>
              <a:rPr lang="en-US" altLang="zh-CN" smtClean="0"/>
              <a:t>void print_position(int timer, int tortoise, int hare);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1090" name="Rectangle 2"/>
          <p:cNvSpPr>
            <a:spLocks noGrp="1" noChangeArrowheads="1"/>
          </p:cNvSpPr>
          <p:nvPr>
            <p:ph type="title"/>
          </p:nvPr>
        </p:nvSpPr>
        <p:spPr/>
        <p:txBody>
          <a:bodyPr/>
          <a:lstStyle/>
          <a:p>
            <a:pPr eaLnBrk="1" hangingPunct="1">
              <a:defRPr/>
            </a:pPr>
            <a:r>
              <a:rPr lang="zh-CN" altLang="pt-BR" smtClean="0"/>
              <a:t>模块划分 </a:t>
            </a:r>
            <a:endParaRPr lang="zh-CN" altLang="en-US" smtClean="0"/>
          </a:p>
        </p:txBody>
      </p:sp>
      <p:sp>
        <p:nvSpPr>
          <p:cNvPr id="55299" name="Rectangle 3"/>
          <p:cNvSpPr>
            <a:spLocks noGrp="1" noChangeArrowheads="1"/>
          </p:cNvSpPr>
          <p:nvPr>
            <p:ph type="body" idx="1"/>
          </p:nvPr>
        </p:nvSpPr>
        <p:spPr/>
        <p:txBody>
          <a:bodyPr/>
          <a:lstStyle/>
          <a:p>
            <a:pPr eaLnBrk="1" hangingPunct="1">
              <a:lnSpc>
                <a:spcPct val="110000"/>
              </a:lnSpc>
            </a:pPr>
            <a:r>
              <a:rPr lang="zh-CN" altLang="en-US" smtClean="0"/>
              <a:t>主模块</a:t>
            </a:r>
          </a:p>
          <a:p>
            <a:pPr eaLnBrk="1" hangingPunct="1">
              <a:lnSpc>
                <a:spcPct val="110000"/>
              </a:lnSpc>
            </a:pPr>
            <a:r>
              <a:rPr lang="zh-CN" altLang="en-US" smtClean="0"/>
              <a:t>移动模块</a:t>
            </a:r>
          </a:p>
          <a:p>
            <a:pPr lvl="1" eaLnBrk="1" hangingPunct="1">
              <a:lnSpc>
                <a:spcPct val="110000"/>
              </a:lnSpc>
            </a:pPr>
            <a:r>
              <a:rPr lang="en-US" altLang="zh-CN" smtClean="0"/>
              <a:t>move_tortoise</a:t>
            </a:r>
          </a:p>
          <a:p>
            <a:pPr lvl="1" eaLnBrk="1" hangingPunct="1">
              <a:lnSpc>
                <a:spcPct val="110000"/>
              </a:lnSpc>
            </a:pPr>
            <a:r>
              <a:rPr lang="en-US" altLang="zh-CN" smtClean="0"/>
              <a:t>move_hare </a:t>
            </a:r>
          </a:p>
          <a:p>
            <a:pPr eaLnBrk="1" hangingPunct="1">
              <a:lnSpc>
                <a:spcPct val="110000"/>
              </a:lnSpc>
            </a:pPr>
            <a:r>
              <a:rPr lang="zh-CN" altLang="en-US" smtClean="0"/>
              <a:t>输出模块</a:t>
            </a:r>
          </a:p>
          <a:p>
            <a:pPr lvl="1" eaLnBrk="1" hangingPunct="1">
              <a:lnSpc>
                <a:spcPct val="110000"/>
              </a:lnSpc>
            </a:pPr>
            <a:r>
              <a:rPr lang="en-US" altLang="zh-CN" smtClean="0"/>
              <a:t>print_position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2114" name="Rectangle 2"/>
          <p:cNvSpPr>
            <a:spLocks noGrp="1" noChangeArrowheads="1"/>
          </p:cNvSpPr>
          <p:nvPr>
            <p:ph type="title"/>
          </p:nvPr>
        </p:nvSpPr>
        <p:spPr/>
        <p:txBody>
          <a:bodyPr/>
          <a:lstStyle/>
          <a:p>
            <a:pPr eaLnBrk="1" hangingPunct="1">
              <a:defRPr/>
            </a:pPr>
            <a:r>
              <a:rPr lang="zh-CN" altLang="en-US" smtClean="0"/>
              <a:t>主模块</a:t>
            </a:r>
          </a:p>
        </p:txBody>
      </p:sp>
      <p:sp>
        <p:nvSpPr>
          <p:cNvPr id="56323" name="Text Box 4"/>
          <p:cNvSpPr txBox="1">
            <a:spLocks noChangeArrowheads="1"/>
          </p:cNvSpPr>
          <p:nvPr/>
        </p:nvSpPr>
        <p:spPr bwMode="auto">
          <a:xfrm>
            <a:off x="1270000" y="2044700"/>
            <a:ext cx="6162675" cy="3752850"/>
          </a:xfrm>
          <a:prstGeom prst="rect">
            <a:avLst/>
          </a:prstGeom>
          <a:noFill/>
          <a:ln w="9525">
            <a:solidFill>
              <a:schemeClr val="tx1"/>
            </a:solidFill>
            <a:miter lim="800000"/>
            <a:headEnd/>
            <a:tailEnd/>
          </a:ln>
        </p:spPr>
        <p:txBody>
          <a:bodyPr wrap="none">
            <a:spAutoFit/>
          </a:bodyPr>
          <a:lstStyle/>
          <a:p>
            <a:pPr algn="just"/>
            <a:r>
              <a:rPr lang="en-US" altLang="zh-CN" sz="2400" b="1">
                <a:latin typeface="Times New Roman" pitchFamily="18" charset="0"/>
                <a:ea typeface="宋体" pitchFamily="2" charset="-122"/>
              </a:rPr>
              <a:t>#include "Random.h" //</a:t>
            </a:r>
            <a:r>
              <a:rPr lang="zh-CN" altLang="en-US" sz="2400" b="1">
                <a:latin typeface="Times New Roman" pitchFamily="18" charset="0"/>
                <a:ea typeface="宋体" pitchFamily="2" charset="-122"/>
              </a:rPr>
              <a:t>包含随机数库</a:t>
            </a:r>
          </a:p>
          <a:p>
            <a:pPr algn="just"/>
            <a:r>
              <a:rPr lang="en-US" altLang="zh-CN" sz="2400" b="1">
                <a:latin typeface="Times New Roman" pitchFamily="18" charset="0"/>
                <a:ea typeface="宋体" pitchFamily="2" charset="-122"/>
              </a:rPr>
              <a:t>#include &lt;iostream&gt;</a:t>
            </a:r>
          </a:p>
          <a:p>
            <a:pPr algn="just"/>
            <a:r>
              <a:rPr lang="en-US" altLang="zh-CN" sz="2400" b="1">
                <a:latin typeface="Times New Roman" pitchFamily="18" charset="0"/>
                <a:ea typeface="宋体" pitchFamily="2" charset="-122"/>
              </a:rPr>
              <a:t>using namespace std;</a:t>
            </a:r>
          </a:p>
          <a:p>
            <a:pPr algn="just"/>
            <a:endParaRPr lang="en-US" altLang="zh-CN" sz="2400" b="1">
              <a:latin typeface="Times New Roman" pitchFamily="18" charset="0"/>
              <a:ea typeface="宋体" pitchFamily="2" charset="-122"/>
            </a:endParaRPr>
          </a:p>
          <a:p>
            <a:pPr algn="just"/>
            <a:r>
              <a:rPr lang="en-US" altLang="zh-CN" sz="2400" b="1">
                <a:latin typeface="Times New Roman" pitchFamily="18" charset="0"/>
                <a:ea typeface="宋体" pitchFamily="2" charset="-122"/>
              </a:rPr>
              <a:t>const int RACE_END = 70; //</a:t>
            </a:r>
            <a:r>
              <a:rPr lang="zh-CN" altLang="en-US" sz="2400" b="1">
                <a:latin typeface="Times New Roman" pitchFamily="18" charset="0"/>
                <a:ea typeface="宋体" pitchFamily="2" charset="-122"/>
              </a:rPr>
              <a:t>设置跑道的长度</a:t>
            </a:r>
          </a:p>
          <a:p>
            <a:pPr algn="just"/>
            <a:endParaRPr lang="zh-CN" altLang="en-US" sz="2400" b="1">
              <a:latin typeface="Times New Roman" pitchFamily="18" charset="0"/>
              <a:ea typeface="宋体" pitchFamily="2" charset="-122"/>
            </a:endParaRPr>
          </a:p>
          <a:p>
            <a:pPr algn="just"/>
            <a:r>
              <a:rPr lang="en-US" altLang="zh-CN" sz="2400" b="1">
                <a:latin typeface="Times New Roman" pitchFamily="18" charset="0"/>
                <a:ea typeface="宋体" pitchFamily="2" charset="-122"/>
              </a:rPr>
              <a:t>int move_tortoise();</a:t>
            </a:r>
          </a:p>
          <a:p>
            <a:pPr algn="just"/>
            <a:r>
              <a:rPr lang="en-US" altLang="zh-CN" sz="2400" b="1">
                <a:latin typeface="Times New Roman" pitchFamily="18" charset="0"/>
                <a:ea typeface="宋体" pitchFamily="2" charset="-122"/>
              </a:rPr>
              <a:t>int move_hare();</a:t>
            </a:r>
          </a:p>
          <a:p>
            <a:pPr algn="just"/>
            <a:r>
              <a:rPr lang="fr-FR" altLang="zh-CN" sz="2400" b="1">
                <a:latin typeface="Times New Roman" pitchFamily="18" charset="0"/>
                <a:ea typeface="宋体" pitchFamily="2" charset="-122"/>
              </a:rPr>
              <a:t>void print_position(int, int, int);</a:t>
            </a:r>
          </a:p>
          <a:p>
            <a:pPr algn="just"/>
            <a:endParaRPr lang="fr-FR" altLang="zh-CN" sz="2400" b="1">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ChangeArrowheads="1"/>
          </p:cNvSpPr>
          <p:nvPr/>
        </p:nvSpPr>
        <p:spPr bwMode="auto">
          <a:xfrm>
            <a:off x="76200" y="998538"/>
            <a:ext cx="8928100" cy="5581650"/>
          </a:xfrm>
          <a:prstGeom prst="rect">
            <a:avLst/>
          </a:prstGeom>
          <a:noFill/>
          <a:ln w="12700" cap="sq" algn="ctr">
            <a:solidFill>
              <a:schemeClr val="tx1"/>
            </a:solidFill>
            <a:miter lim="800000"/>
            <a:headEnd type="none" w="sm" len="sm"/>
            <a:tailEnd type="none" w="sm" len="sm"/>
          </a:ln>
        </p:spPr>
        <p:txBody>
          <a:bodyPr>
            <a:spAutoFit/>
          </a:bodyPr>
          <a:lstStyle/>
          <a:p>
            <a:pPr lvl="1"/>
            <a:r>
              <a:rPr lang="fr-FR" altLang="zh-CN" sz="2400" b="1"/>
              <a:t>int main()</a:t>
            </a:r>
          </a:p>
          <a:p>
            <a:pPr lvl="1"/>
            <a:r>
              <a:rPr lang="fr-FR" altLang="zh-CN" sz="2400" b="1"/>
              <a:t>{ int hare = 0, tortoise = 0, timer = 0; </a:t>
            </a:r>
          </a:p>
          <a:p>
            <a:pPr lvl="1"/>
            <a:r>
              <a:rPr lang="fr-FR" altLang="zh-CN" sz="2400" b="1"/>
              <a:t>   </a:t>
            </a:r>
            <a:r>
              <a:rPr lang="zh-CN" altLang="fr-FR" sz="2400" b="1"/>
              <a:t>  </a:t>
            </a:r>
          </a:p>
          <a:p>
            <a:pPr lvl="1"/>
            <a:r>
              <a:rPr lang="zh-CN" altLang="fr-FR" sz="2400" b="1"/>
              <a:t>  </a:t>
            </a:r>
            <a:r>
              <a:rPr lang="fr-FR" altLang="zh-CN" sz="2400" b="1"/>
              <a:t>RandomInit(); //</a:t>
            </a:r>
            <a:r>
              <a:rPr lang="zh-CN" altLang="fr-FR" sz="2400" b="1"/>
              <a:t>随机数初始化</a:t>
            </a:r>
          </a:p>
          <a:p>
            <a:pPr lvl="1"/>
            <a:r>
              <a:rPr lang="zh-CN" altLang="fr-FR" sz="2400" b="1"/>
              <a:t>  </a:t>
            </a:r>
            <a:r>
              <a:rPr lang="fr-FR" altLang="zh-CN" sz="2400" b="1"/>
              <a:t>cout &lt;&lt; "timer  tortoise  hare\n"; //</a:t>
            </a:r>
            <a:r>
              <a:rPr lang="zh-CN" altLang="fr-FR" sz="2400" b="1"/>
              <a:t>输出表头</a:t>
            </a:r>
          </a:p>
          <a:p>
            <a:pPr lvl="1"/>
            <a:r>
              <a:rPr lang="zh-CN" altLang="fr-FR" sz="2400" b="1"/>
              <a:t>  </a:t>
            </a:r>
            <a:r>
              <a:rPr lang="fr-FR" altLang="zh-CN" sz="2400" b="1"/>
              <a:t>while (hare &lt; RACE_END &amp;&amp; tortoise &lt; RACE_END)</a:t>
            </a:r>
            <a:endParaRPr lang="zh-CN" altLang="fr-FR" sz="2400" b="1"/>
          </a:p>
          <a:p>
            <a:pPr lvl="1"/>
            <a:r>
              <a:rPr lang="zh-CN" altLang="fr-FR" sz="2400" b="1"/>
              <a:t>    </a:t>
            </a:r>
            <a:r>
              <a:rPr lang="fr-FR" altLang="zh-CN" sz="2400" b="1"/>
              <a:t>{ tortoise += move_tortoise(); //</a:t>
            </a:r>
            <a:r>
              <a:rPr lang="zh-CN" altLang="fr-FR" sz="2400" b="1"/>
              <a:t>乌龟移动</a:t>
            </a:r>
          </a:p>
          <a:p>
            <a:pPr lvl="1"/>
            <a:r>
              <a:rPr lang="zh-CN" altLang="fr-FR" sz="2400" b="1"/>
              <a:t>       </a:t>
            </a:r>
            <a:r>
              <a:rPr lang="fr-FR" altLang="zh-CN" sz="2400" b="1"/>
              <a:t>hare += move_hare(); //</a:t>
            </a:r>
            <a:r>
              <a:rPr lang="zh-CN" altLang="fr-FR" sz="2400" b="1"/>
              <a:t>兔子移动</a:t>
            </a:r>
          </a:p>
          <a:p>
            <a:pPr lvl="1"/>
            <a:r>
              <a:rPr lang="zh-CN" altLang="fr-FR" sz="2400" b="1"/>
              <a:t>       </a:t>
            </a:r>
            <a:r>
              <a:rPr lang="fr-FR" altLang="zh-CN" sz="2400" b="1"/>
              <a:t>print_position(timer, tortoise, hare);</a:t>
            </a:r>
          </a:p>
          <a:p>
            <a:pPr lvl="1"/>
            <a:r>
              <a:rPr lang="fr-FR" altLang="zh-CN" sz="2400" b="1"/>
              <a:t>       ++timer;</a:t>
            </a:r>
          </a:p>
          <a:p>
            <a:pPr lvl="1"/>
            <a:r>
              <a:rPr lang="fr-FR" altLang="zh-CN" sz="2400" b="1"/>
              <a:t>     }</a:t>
            </a:r>
          </a:p>
          <a:p>
            <a:pPr lvl="1"/>
            <a:r>
              <a:rPr lang="fr-FR" altLang="zh-CN" sz="2400" b="1"/>
              <a:t>   if (hare &gt; tortoise) cout &lt;&lt; "\n hare wins!\n";</a:t>
            </a:r>
          </a:p>
          <a:p>
            <a:pPr lvl="1"/>
            <a:r>
              <a:rPr lang="fr-FR" altLang="zh-CN" sz="2400" b="1"/>
              <a:t>       </a:t>
            </a:r>
            <a:r>
              <a:rPr lang="en-US" altLang="zh-CN" sz="2400" b="1"/>
              <a:t>else cout &lt;&lt; "\n tortoise wins!\n";</a:t>
            </a:r>
          </a:p>
          <a:p>
            <a:pPr lvl="1"/>
            <a:r>
              <a:rPr lang="en-US" altLang="zh-CN" sz="2400" b="1"/>
              <a:t>   return 0;</a:t>
            </a:r>
          </a:p>
          <a:p>
            <a:pPr lvl="1"/>
            <a:r>
              <a:rPr lang="en-US" altLang="zh-CN" sz="2400" b="1"/>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6994" name="Rectangle 2"/>
          <p:cNvSpPr>
            <a:spLocks noGrp="1" noChangeArrowheads="1"/>
          </p:cNvSpPr>
          <p:nvPr>
            <p:ph type="title"/>
          </p:nvPr>
        </p:nvSpPr>
        <p:spPr/>
        <p:txBody>
          <a:bodyPr/>
          <a:lstStyle/>
          <a:p>
            <a:pPr eaLnBrk="1" hangingPunct="1">
              <a:defRPr/>
            </a:pPr>
            <a:r>
              <a:rPr lang="zh-CN" altLang="en-US" smtClean="0"/>
              <a:t>如何用随机数模拟概率</a:t>
            </a:r>
          </a:p>
        </p:txBody>
      </p:sp>
      <p:sp>
        <p:nvSpPr>
          <p:cNvPr id="58371" name="Rectangle 3"/>
          <p:cNvSpPr>
            <a:spLocks noGrp="1" noChangeArrowheads="1"/>
          </p:cNvSpPr>
          <p:nvPr>
            <p:ph type="body" idx="1"/>
          </p:nvPr>
        </p:nvSpPr>
        <p:spPr>
          <a:xfrm>
            <a:off x="344488" y="1981200"/>
            <a:ext cx="8408987" cy="4876800"/>
          </a:xfrm>
        </p:spPr>
        <p:txBody>
          <a:bodyPr/>
          <a:lstStyle/>
          <a:p>
            <a:pPr eaLnBrk="1" hangingPunct="1">
              <a:lnSpc>
                <a:spcPct val="110000"/>
              </a:lnSpc>
            </a:pPr>
            <a:r>
              <a:rPr lang="zh-CN" altLang="en-US" sz="2800" smtClean="0"/>
              <a:t>以乌龟为例，它的三种情况和概率如下：</a:t>
            </a:r>
          </a:p>
          <a:p>
            <a:pPr eaLnBrk="1" hangingPunct="1">
              <a:lnSpc>
                <a:spcPct val="110000"/>
              </a:lnSpc>
            </a:pPr>
            <a:endParaRPr lang="zh-CN" altLang="en-US" sz="2800" smtClean="0"/>
          </a:p>
          <a:p>
            <a:pPr eaLnBrk="1" hangingPunct="1">
              <a:lnSpc>
                <a:spcPct val="110000"/>
              </a:lnSpc>
            </a:pPr>
            <a:endParaRPr lang="zh-CN" altLang="en-US" sz="2800" smtClean="0"/>
          </a:p>
          <a:p>
            <a:pPr eaLnBrk="1" hangingPunct="1">
              <a:lnSpc>
                <a:spcPct val="110000"/>
              </a:lnSpc>
            </a:pPr>
            <a:endParaRPr lang="zh-CN" altLang="en-US" sz="2800" smtClean="0"/>
          </a:p>
          <a:p>
            <a:pPr eaLnBrk="1" hangingPunct="1">
              <a:lnSpc>
                <a:spcPct val="110000"/>
              </a:lnSpc>
              <a:buFont typeface="Wingdings" pitchFamily="2" charset="2"/>
              <a:buNone/>
            </a:pPr>
            <a:r>
              <a:rPr lang="zh-CN" altLang="en-US" sz="2800" smtClean="0"/>
              <a:t>    </a:t>
            </a:r>
          </a:p>
          <a:p>
            <a:pPr eaLnBrk="1" hangingPunct="1">
              <a:lnSpc>
                <a:spcPct val="110000"/>
              </a:lnSpc>
              <a:buFont typeface="Wingdings" pitchFamily="2" charset="2"/>
              <a:buNone/>
            </a:pPr>
            <a:r>
              <a:rPr lang="zh-CN" altLang="en-US" sz="2800" smtClean="0"/>
              <a:t>     为此我们可以生成</a:t>
            </a:r>
            <a:r>
              <a:rPr lang="en-US" altLang="zh-CN" sz="2800" smtClean="0"/>
              <a:t>0-9</a:t>
            </a:r>
            <a:r>
              <a:rPr lang="zh-CN" altLang="en-US" sz="2800" smtClean="0"/>
              <a:t>之间的随机数，当生成的随机数为</a:t>
            </a:r>
            <a:r>
              <a:rPr lang="en-US" altLang="zh-CN" sz="2800" smtClean="0"/>
              <a:t>0-4</a:t>
            </a:r>
            <a:r>
              <a:rPr lang="zh-CN" altLang="en-US" sz="2800" smtClean="0"/>
              <a:t>时，认为是第一种情况，</a:t>
            </a:r>
            <a:r>
              <a:rPr lang="en-US" altLang="zh-CN" sz="2800" smtClean="0"/>
              <a:t>5-6</a:t>
            </a:r>
            <a:r>
              <a:rPr lang="zh-CN" altLang="en-US" sz="2800" smtClean="0"/>
              <a:t>是第二种情况，</a:t>
            </a:r>
            <a:r>
              <a:rPr lang="en-US" altLang="zh-CN" sz="2800" smtClean="0"/>
              <a:t>7-9</a:t>
            </a:r>
            <a:r>
              <a:rPr lang="zh-CN" altLang="en-US" sz="2800" smtClean="0"/>
              <a:t>是第三种情况。这样就可以根据生成的随机数确定发生的事件</a:t>
            </a:r>
          </a:p>
        </p:txBody>
      </p:sp>
      <p:graphicFrame>
        <p:nvGraphicFramePr>
          <p:cNvPr id="3156996" name="Group 4"/>
          <p:cNvGraphicFramePr>
            <a:graphicFrameLocks noGrp="1"/>
          </p:cNvGraphicFramePr>
          <p:nvPr/>
        </p:nvGraphicFramePr>
        <p:xfrm>
          <a:off x="2027238" y="2746375"/>
          <a:ext cx="4089400" cy="1676400"/>
        </p:xfrm>
        <a:graphic>
          <a:graphicData uri="http://schemas.openxmlformats.org/drawingml/2006/table">
            <a:tbl>
              <a:tblPr/>
              <a:tblGrid>
                <a:gridCol w="2044700"/>
                <a:gridCol w="2044700"/>
              </a:tblGrid>
              <a:tr h="5588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800" b="1" i="0" u="none" strike="noStrike" cap="none" normalizeH="0" baseline="0" smtClean="0">
                          <a:ln>
                            <a:noFill/>
                          </a:ln>
                          <a:solidFill>
                            <a:schemeClr val="tx1"/>
                          </a:solidFill>
                          <a:effectLst/>
                          <a:latin typeface="仿宋_GB2312" pitchFamily="49" charset="-122"/>
                          <a:ea typeface="仿宋_GB2312" pitchFamily="49" charset="-122"/>
                        </a:rPr>
                        <a:t>快走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仿宋_GB2312" pitchFamily="49" charset="-122"/>
                          <a:ea typeface="仿宋_GB2312" pitchFamily="49" charset="-122"/>
                        </a:rPr>
                        <a:t>50%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800" b="1" i="0" u="none" strike="noStrike" cap="none" normalizeH="0" baseline="0" smtClean="0">
                          <a:ln>
                            <a:noFill/>
                          </a:ln>
                          <a:solidFill>
                            <a:schemeClr val="tx1"/>
                          </a:solidFill>
                          <a:effectLst/>
                          <a:latin typeface="仿宋_GB2312" pitchFamily="49" charset="-122"/>
                          <a:ea typeface="仿宋_GB2312" pitchFamily="49" charset="-122"/>
                        </a:rPr>
                        <a:t>后滑</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仿宋_GB2312" pitchFamily="49" charset="-122"/>
                          <a:ea typeface="仿宋_GB2312" pitchFamily="49" charset="-122"/>
                        </a:rPr>
                        <a:t>20%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800" b="1" i="0" u="none" strike="noStrike" cap="none" normalizeH="0" baseline="0" smtClean="0">
                          <a:ln>
                            <a:noFill/>
                          </a:ln>
                          <a:solidFill>
                            <a:schemeClr val="tx1"/>
                          </a:solidFill>
                          <a:effectLst/>
                          <a:latin typeface="仿宋_GB2312" pitchFamily="49" charset="-122"/>
                          <a:ea typeface="仿宋_GB2312" pitchFamily="49" charset="-122"/>
                        </a:rPr>
                        <a:t>慢走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仿宋_GB2312" pitchFamily="49" charset="-122"/>
                          <a:ea typeface="仿宋_GB2312" pitchFamily="49" charset="-122"/>
                        </a:rPr>
                        <a:t>30%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62" name="Rectangle 2"/>
          <p:cNvSpPr>
            <a:spLocks noGrp="1" noChangeArrowheads="1"/>
          </p:cNvSpPr>
          <p:nvPr>
            <p:ph type="title"/>
          </p:nvPr>
        </p:nvSpPr>
        <p:spPr/>
        <p:txBody>
          <a:bodyPr/>
          <a:lstStyle/>
          <a:p>
            <a:pPr eaLnBrk="1" hangingPunct="1">
              <a:defRPr/>
            </a:pPr>
            <a:r>
              <a:rPr lang="en-US" altLang="zh-CN" smtClean="0"/>
              <a:t>Move</a:t>
            </a:r>
            <a:r>
              <a:rPr lang="zh-CN" altLang="en-US" smtClean="0"/>
              <a:t>模块</a:t>
            </a:r>
          </a:p>
        </p:txBody>
      </p:sp>
      <p:sp>
        <p:nvSpPr>
          <p:cNvPr id="59395" name="Text Box 4"/>
          <p:cNvSpPr txBox="1">
            <a:spLocks noChangeArrowheads="1"/>
          </p:cNvSpPr>
          <p:nvPr/>
        </p:nvSpPr>
        <p:spPr bwMode="auto">
          <a:xfrm>
            <a:off x="317500" y="1752600"/>
            <a:ext cx="8586788" cy="4848225"/>
          </a:xfrm>
          <a:prstGeom prst="rect">
            <a:avLst/>
          </a:prstGeom>
          <a:noFill/>
          <a:ln w="9525">
            <a:solidFill>
              <a:schemeClr val="tx1"/>
            </a:solidFill>
            <a:miter lim="800000"/>
            <a:headEnd/>
            <a:tailEnd/>
          </a:ln>
        </p:spPr>
        <p:txBody>
          <a:bodyPr wrap="none">
            <a:spAutoFit/>
          </a:bodyPr>
          <a:lstStyle/>
          <a:p>
            <a:pPr algn="just">
              <a:lnSpc>
                <a:spcPct val="130000"/>
              </a:lnSpc>
            </a:pPr>
            <a:r>
              <a:rPr lang="en-US" altLang="zh-CN" sz="2400" b="1">
                <a:latin typeface="Times New Roman" pitchFamily="18" charset="0"/>
                <a:ea typeface="宋体" pitchFamily="2" charset="-122"/>
              </a:rPr>
              <a:t>// </a:t>
            </a:r>
            <a:r>
              <a:rPr lang="zh-CN" altLang="en-US" sz="2400" b="1">
                <a:latin typeface="Times New Roman" pitchFamily="18" charset="0"/>
                <a:ea typeface="宋体" pitchFamily="2" charset="-122"/>
              </a:rPr>
              <a:t>文件名：</a:t>
            </a:r>
            <a:r>
              <a:rPr lang="en-US" altLang="zh-CN" sz="2400" b="1">
                <a:latin typeface="Times New Roman" pitchFamily="18" charset="0"/>
                <a:ea typeface="宋体" pitchFamily="2" charset="-122"/>
              </a:rPr>
              <a:t>move.cpp</a:t>
            </a:r>
          </a:p>
          <a:p>
            <a:pPr algn="just">
              <a:lnSpc>
                <a:spcPct val="130000"/>
              </a:lnSpc>
            </a:pPr>
            <a:endParaRPr lang="en-US" altLang="zh-CN" sz="2400" b="1">
              <a:latin typeface="Times New Roman" pitchFamily="18" charset="0"/>
              <a:ea typeface="宋体" pitchFamily="2" charset="-122"/>
            </a:endParaRPr>
          </a:p>
          <a:p>
            <a:pPr algn="just">
              <a:lnSpc>
                <a:spcPct val="130000"/>
              </a:lnSpc>
            </a:pPr>
            <a:r>
              <a:rPr lang="en-US" altLang="zh-CN" sz="2400" b="1">
                <a:latin typeface="Times New Roman" pitchFamily="18" charset="0"/>
                <a:ea typeface="宋体" pitchFamily="2" charset="-122"/>
              </a:rPr>
              <a:t>#include "Random.h"  //</a:t>
            </a:r>
            <a:r>
              <a:rPr lang="zh-CN" altLang="en-US" sz="2400" b="1">
                <a:latin typeface="Times New Roman" pitchFamily="18" charset="0"/>
                <a:ea typeface="宋体" pitchFamily="2" charset="-122"/>
              </a:rPr>
              <a:t>本模块用到了随机函数库</a:t>
            </a:r>
          </a:p>
          <a:p>
            <a:pPr algn="just">
              <a:lnSpc>
                <a:spcPct val="130000"/>
              </a:lnSpc>
            </a:pPr>
            <a:endParaRPr lang="zh-CN" altLang="en-US" sz="2400" b="1">
              <a:latin typeface="Times New Roman" pitchFamily="18" charset="0"/>
              <a:ea typeface="宋体" pitchFamily="2" charset="-122"/>
            </a:endParaRPr>
          </a:p>
          <a:p>
            <a:pPr algn="just">
              <a:lnSpc>
                <a:spcPct val="130000"/>
              </a:lnSpc>
            </a:pPr>
            <a:r>
              <a:rPr lang="en-US" altLang="zh-CN" sz="2400" b="1">
                <a:latin typeface="Times New Roman" pitchFamily="18" charset="0"/>
                <a:ea typeface="宋体" pitchFamily="2" charset="-122"/>
              </a:rPr>
              <a:t>int move_tortoise()</a:t>
            </a:r>
          </a:p>
          <a:p>
            <a:pPr algn="just">
              <a:lnSpc>
                <a:spcPct val="130000"/>
              </a:lnSpc>
            </a:pPr>
            <a:r>
              <a:rPr lang="en-US" altLang="zh-CN" sz="2400" b="1">
                <a:latin typeface="Times New Roman" pitchFamily="18" charset="0"/>
                <a:ea typeface="宋体" pitchFamily="2" charset="-122"/>
              </a:rPr>
              <a:t>{int probability = RandomInteger(0,9); //</a:t>
            </a:r>
            <a:r>
              <a:rPr lang="zh-CN" altLang="en-US" sz="2400" b="1">
                <a:latin typeface="Times New Roman" pitchFamily="18" charset="0"/>
                <a:ea typeface="宋体" pitchFamily="2" charset="-122"/>
              </a:rPr>
              <a:t>产生</a:t>
            </a:r>
            <a:r>
              <a:rPr lang="en-US" altLang="zh-CN" sz="2400" b="1">
                <a:latin typeface="Times New Roman" pitchFamily="18" charset="0"/>
                <a:ea typeface="宋体" pitchFamily="2" charset="-122"/>
              </a:rPr>
              <a:t>0</a:t>
            </a:r>
            <a:r>
              <a:rPr lang="zh-CN" altLang="en-US" sz="2400" b="1">
                <a:latin typeface="Times New Roman" pitchFamily="18" charset="0"/>
                <a:ea typeface="宋体" pitchFamily="2" charset="-122"/>
              </a:rPr>
              <a:t>到</a:t>
            </a:r>
            <a:r>
              <a:rPr lang="en-US" altLang="zh-CN" sz="2400" b="1">
                <a:latin typeface="Times New Roman" pitchFamily="18" charset="0"/>
                <a:ea typeface="宋体" pitchFamily="2" charset="-122"/>
              </a:rPr>
              <a:t>9</a:t>
            </a:r>
            <a:r>
              <a:rPr lang="zh-CN" altLang="en-US" sz="2400" b="1">
                <a:latin typeface="Times New Roman" pitchFamily="18" charset="0"/>
                <a:ea typeface="宋体" pitchFamily="2" charset="-122"/>
              </a:rPr>
              <a:t>之间的随机数</a:t>
            </a:r>
          </a:p>
          <a:p>
            <a:pPr algn="just">
              <a:lnSpc>
                <a:spcPct val="130000"/>
              </a:lnSpc>
            </a:pPr>
            <a:r>
              <a:rPr lang="zh-CN" altLang="en-US" sz="2400" b="1">
                <a:latin typeface="Times New Roman" pitchFamily="18" charset="0"/>
                <a:ea typeface="宋体" pitchFamily="2" charset="-122"/>
              </a:rPr>
              <a:t> </a:t>
            </a:r>
            <a:r>
              <a:rPr lang="en-US" altLang="zh-CN" sz="2400" b="1">
                <a:latin typeface="Times New Roman" pitchFamily="18" charset="0"/>
                <a:ea typeface="宋体" pitchFamily="2" charset="-122"/>
              </a:rPr>
              <a:t>if (probability &lt; 5) return 3; //</a:t>
            </a:r>
            <a:r>
              <a:rPr lang="zh-CN" altLang="en-US" sz="2400" b="1">
                <a:latin typeface="Times New Roman" pitchFamily="18" charset="0"/>
                <a:ea typeface="宋体" pitchFamily="2" charset="-122"/>
              </a:rPr>
              <a:t>快走</a:t>
            </a:r>
          </a:p>
          <a:p>
            <a:pPr algn="just">
              <a:lnSpc>
                <a:spcPct val="130000"/>
              </a:lnSpc>
            </a:pPr>
            <a:r>
              <a:rPr lang="zh-CN" altLang="en-US" sz="2400" b="1">
                <a:latin typeface="Times New Roman" pitchFamily="18" charset="0"/>
                <a:ea typeface="宋体" pitchFamily="2" charset="-122"/>
              </a:rPr>
              <a:t>    </a:t>
            </a:r>
            <a:r>
              <a:rPr lang="en-US" altLang="zh-CN" sz="2400" b="1">
                <a:latin typeface="Times New Roman" pitchFamily="18" charset="0"/>
                <a:ea typeface="宋体" pitchFamily="2" charset="-122"/>
              </a:rPr>
              <a:t>else if (probability &lt; 7) return -6; //</a:t>
            </a:r>
            <a:r>
              <a:rPr lang="zh-CN" altLang="en-US" sz="2400" b="1">
                <a:latin typeface="Times New Roman" pitchFamily="18" charset="0"/>
                <a:ea typeface="宋体" pitchFamily="2" charset="-122"/>
              </a:rPr>
              <a:t>后滑</a:t>
            </a:r>
          </a:p>
          <a:p>
            <a:pPr algn="just">
              <a:lnSpc>
                <a:spcPct val="130000"/>
              </a:lnSpc>
            </a:pPr>
            <a:r>
              <a:rPr lang="zh-CN" altLang="en-US" sz="2400" b="1">
                <a:latin typeface="Times New Roman" pitchFamily="18" charset="0"/>
                <a:ea typeface="宋体" pitchFamily="2" charset="-122"/>
              </a:rPr>
              <a:t>           </a:t>
            </a:r>
            <a:r>
              <a:rPr lang="en-US" altLang="zh-CN" sz="2400" b="1">
                <a:latin typeface="Times New Roman" pitchFamily="18" charset="0"/>
                <a:ea typeface="宋体" pitchFamily="2" charset="-122"/>
              </a:rPr>
              <a:t>else return 1; //</a:t>
            </a:r>
            <a:r>
              <a:rPr lang="zh-CN" altLang="en-US" sz="2400" b="1">
                <a:latin typeface="Times New Roman" pitchFamily="18" charset="0"/>
                <a:ea typeface="宋体" pitchFamily="2" charset="-122"/>
              </a:rPr>
              <a:t>慢走</a:t>
            </a:r>
          </a:p>
          <a:p>
            <a:pPr algn="just">
              <a:lnSpc>
                <a:spcPct val="130000"/>
              </a:lnSpc>
            </a:pPr>
            <a:r>
              <a:rPr lang="en-US" altLang="zh-CN" sz="2400" b="1">
                <a:latin typeface="Times New Roman" pitchFamily="18" charset="0"/>
                <a:ea typeface="宋体" pitchFamily="2" charset="-122"/>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62" name="Rectangle 2"/>
          <p:cNvSpPr>
            <a:spLocks noGrp="1" noChangeArrowheads="1"/>
          </p:cNvSpPr>
          <p:nvPr>
            <p:ph type="title"/>
          </p:nvPr>
        </p:nvSpPr>
        <p:spPr/>
        <p:txBody>
          <a:bodyPr/>
          <a:lstStyle/>
          <a:p>
            <a:pPr eaLnBrk="1" hangingPunct="1">
              <a:defRPr/>
            </a:pPr>
            <a:r>
              <a:rPr lang="en-US" altLang="zh-CN" smtClean="0"/>
              <a:t>prn_instruction</a:t>
            </a:r>
            <a:r>
              <a:rPr lang="zh-CN" altLang="en-US" smtClean="0"/>
              <a:t>的实现 </a:t>
            </a:r>
          </a:p>
        </p:txBody>
      </p:sp>
      <p:sp>
        <p:nvSpPr>
          <p:cNvPr id="9219" name="Rectangle 3"/>
          <p:cNvSpPr>
            <a:spLocks noGrp="1" noChangeArrowheads="1"/>
          </p:cNvSpPr>
          <p:nvPr>
            <p:ph type="body" idx="1"/>
          </p:nvPr>
        </p:nvSpPr>
        <p:spPr>
          <a:xfrm>
            <a:off x="685800" y="1981200"/>
            <a:ext cx="7772400" cy="1663700"/>
          </a:xfrm>
        </p:spPr>
        <p:txBody>
          <a:bodyPr/>
          <a:lstStyle/>
          <a:p>
            <a:pPr eaLnBrk="1" hangingPunct="1"/>
            <a:r>
              <a:rPr lang="en-US" altLang="zh-CN" smtClean="0"/>
              <a:t>prn_instruction</a:t>
            </a:r>
            <a:r>
              <a:rPr lang="zh-CN" altLang="en-US" smtClean="0"/>
              <a:t>函数的实现非常简单，只要一系列的输出语句把程序指南显示一下就可以了 </a:t>
            </a:r>
          </a:p>
        </p:txBody>
      </p:sp>
      <p:sp>
        <p:nvSpPr>
          <p:cNvPr id="9220" name="Text Box 4"/>
          <p:cNvSpPr txBox="1">
            <a:spLocks noChangeArrowheads="1"/>
          </p:cNvSpPr>
          <p:nvPr/>
        </p:nvSpPr>
        <p:spPr bwMode="auto">
          <a:xfrm>
            <a:off x="1181100" y="3822700"/>
            <a:ext cx="6845300" cy="2474913"/>
          </a:xfrm>
          <a:prstGeom prst="rect">
            <a:avLst/>
          </a:prstGeom>
          <a:noFill/>
          <a:ln w="9525">
            <a:solidFill>
              <a:schemeClr val="tx1"/>
            </a:solidFill>
            <a:miter lim="800000"/>
            <a:headEnd/>
            <a:tailEnd/>
          </a:ln>
        </p:spPr>
        <p:txBody>
          <a:bodyPr wrap="none">
            <a:spAutoFit/>
          </a:bodyPr>
          <a:lstStyle/>
          <a:p>
            <a:pPr lvl="1" algn="just">
              <a:lnSpc>
                <a:spcPct val="130000"/>
              </a:lnSpc>
            </a:pPr>
            <a:r>
              <a:rPr lang="en-US" altLang="zh-CN" sz="2400" b="1">
                <a:latin typeface="Times New Roman" pitchFamily="18" charset="0"/>
                <a:ea typeface="宋体" pitchFamily="2" charset="-122"/>
              </a:rPr>
              <a:t>void prn_instruction()</a:t>
            </a:r>
          </a:p>
          <a:p>
            <a:pPr lvl="1" algn="just">
              <a:lnSpc>
                <a:spcPct val="130000"/>
              </a:lnSpc>
            </a:pPr>
            <a:r>
              <a:rPr lang="en-US" altLang="zh-CN" sz="2400" b="1">
                <a:latin typeface="Times New Roman" pitchFamily="18" charset="0"/>
                <a:ea typeface="宋体" pitchFamily="2" charset="-122"/>
              </a:rPr>
              <a:t>{ cout &lt;&lt; "</a:t>
            </a:r>
            <a:r>
              <a:rPr lang="zh-CN" altLang="en-US" sz="2400" b="1">
                <a:latin typeface="Times New Roman" pitchFamily="18" charset="0"/>
                <a:ea typeface="宋体" pitchFamily="2" charset="-122"/>
              </a:rPr>
              <a:t>这是一个猜硬币正反面的游戏</a:t>
            </a:r>
            <a:r>
              <a:rPr lang="en-US" altLang="zh-CN" sz="2400" b="1">
                <a:latin typeface="Times New Roman" pitchFamily="18" charset="0"/>
                <a:ea typeface="宋体" pitchFamily="2" charset="-122"/>
              </a:rPr>
              <a:t>.\n";</a:t>
            </a:r>
          </a:p>
          <a:p>
            <a:pPr lvl="1" algn="just">
              <a:lnSpc>
                <a:spcPct val="130000"/>
              </a:lnSpc>
            </a:pPr>
            <a:r>
              <a:rPr lang="en-US" altLang="zh-CN" sz="2400" b="1">
                <a:latin typeface="Times New Roman" pitchFamily="18" charset="0"/>
                <a:ea typeface="宋体" pitchFamily="2" charset="-122"/>
              </a:rPr>
              <a:t>  cout &lt;&lt; "</a:t>
            </a:r>
            <a:r>
              <a:rPr lang="zh-CN" altLang="en-US" sz="2400" b="1">
                <a:latin typeface="Times New Roman" pitchFamily="18" charset="0"/>
                <a:ea typeface="宋体" pitchFamily="2" charset="-122"/>
              </a:rPr>
              <a:t>我会扔一个硬币，你来猜</a:t>
            </a:r>
            <a:r>
              <a:rPr lang="en-US" altLang="zh-CN" sz="2400" b="1">
                <a:latin typeface="Times New Roman" pitchFamily="18" charset="0"/>
                <a:ea typeface="宋体" pitchFamily="2" charset="-122"/>
              </a:rPr>
              <a:t>.\n";</a:t>
            </a:r>
          </a:p>
          <a:p>
            <a:pPr lvl="1" algn="just">
              <a:lnSpc>
                <a:spcPct val="130000"/>
              </a:lnSpc>
            </a:pPr>
            <a:r>
              <a:rPr lang="en-US" altLang="zh-CN" sz="2400" b="1">
                <a:latin typeface="Times New Roman" pitchFamily="18" charset="0"/>
                <a:ea typeface="宋体" pitchFamily="2" charset="-122"/>
              </a:rPr>
              <a:t>  cout &lt;&lt; "</a:t>
            </a:r>
            <a:r>
              <a:rPr lang="zh-CN" altLang="en-US" sz="2400" b="1">
                <a:latin typeface="Times New Roman" pitchFamily="18" charset="0"/>
                <a:ea typeface="宋体" pitchFamily="2" charset="-122"/>
              </a:rPr>
              <a:t>如果猜对了，你赢，否则我赢。</a:t>
            </a:r>
            <a:r>
              <a:rPr lang="en-US" altLang="zh-CN" sz="2400" b="1">
                <a:latin typeface="Times New Roman" pitchFamily="18" charset="0"/>
                <a:ea typeface="宋体" pitchFamily="2" charset="-122"/>
              </a:rPr>
              <a:t>\n";</a:t>
            </a:r>
          </a:p>
          <a:p>
            <a:pPr lvl="1" algn="just">
              <a:lnSpc>
                <a:spcPct val="130000"/>
              </a:lnSpc>
            </a:pPr>
            <a:r>
              <a:rPr lang="en-US" altLang="zh-CN" sz="2400" b="1">
                <a:latin typeface="Times New Roman" pitchFamily="18" charset="0"/>
                <a:ea typeface="宋体" pitchFamily="2" charset="-122"/>
              </a:rPr>
              <a:t>}</a:t>
            </a:r>
            <a:endParaRPr lang="en-US" altLang="zh-CN" sz="2400" b="1"/>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ChangeArrowheads="1"/>
          </p:cNvSpPr>
          <p:nvPr/>
        </p:nvSpPr>
        <p:spPr bwMode="auto">
          <a:xfrm>
            <a:off x="139700" y="1095375"/>
            <a:ext cx="8890000" cy="5553075"/>
          </a:xfrm>
          <a:prstGeom prst="rect">
            <a:avLst/>
          </a:prstGeom>
          <a:noFill/>
          <a:ln w="12700" cap="sq" algn="ctr">
            <a:noFill/>
            <a:miter lim="800000"/>
            <a:headEnd type="none" w="sm" len="sm"/>
            <a:tailEnd type="none" w="sm" len="sm"/>
          </a:ln>
        </p:spPr>
        <p:txBody>
          <a:bodyPr>
            <a:spAutoFit/>
          </a:bodyPr>
          <a:lstStyle/>
          <a:p>
            <a:pPr>
              <a:lnSpc>
                <a:spcPct val="160000"/>
              </a:lnSpc>
            </a:pPr>
            <a:r>
              <a:rPr lang="en-US" altLang="zh-CN" b="1"/>
              <a:t>int move_hare()</a:t>
            </a:r>
          </a:p>
          <a:p>
            <a:pPr>
              <a:lnSpc>
                <a:spcPct val="160000"/>
              </a:lnSpc>
            </a:pPr>
            <a:r>
              <a:rPr lang="en-US" altLang="zh-CN" b="1"/>
              <a:t>{int probability = RandomInteger(0,9);</a:t>
            </a:r>
          </a:p>
          <a:p>
            <a:pPr>
              <a:lnSpc>
                <a:spcPct val="160000"/>
              </a:lnSpc>
            </a:pPr>
            <a:r>
              <a:rPr lang="en-US" altLang="zh-CN" b="1"/>
              <a:t> if (probability &lt; 2) return 0; //</a:t>
            </a:r>
            <a:r>
              <a:rPr lang="zh-CN" altLang="en-US" b="1"/>
              <a:t>睡觉</a:t>
            </a:r>
          </a:p>
          <a:p>
            <a:pPr>
              <a:lnSpc>
                <a:spcPct val="160000"/>
              </a:lnSpc>
            </a:pPr>
            <a:r>
              <a:rPr lang="zh-CN" altLang="en-US" b="1"/>
              <a:t>    </a:t>
            </a:r>
            <a:r>
              <a:rPr lang="en-US" altLang="zh-CN" b="1"/>
              <a:t>else if (probability &lt; 4) return -9; //</a:t>
            </a:r>
            <a:r>
              <a:rPr lang="zh-CN" altLang="en-US" b="1"/>
              <a:t>大后滑</a:t>
            </a:r>
          </a:p>
          <a:p>
            <a:pPr>
              <a:lnSpc>
                <a:spcPct val="160000"/>
              </a:lnSpc>
            </a:pPr>
            <a:r>
              <a:rPr lang="zh-CN" altLang="en-US" b="1"/>
              <a:t>	      </a:t>
            </a:r>
            <a:r>
              <a:rPr lang="en-US" altLang="zh-CN" b="1"/>
              <a:t>else if (probability &lt; 5) return 14; //</a:t>
            </a:r>
            <a:r>
              <a:rPr lang="zh-CN" altLang="en-US" b="1"/>
              <a:t>快走</a:t>
            </a:r>
          </a:p>
          <a:p>
            <a:pPr>
              <a:lnSpc>
                <a:spcPct val="160000"/>
              </a:lnSpc>
            </a:pPr>
            <a:r>
              <a:rPr lang="zh-CN" altLang="en-US" b="1"/>
              <a:t>	          </a:t>
            </a:r>
            <a:r>
              <a:rPr lang="en-US" altLang="zh-CN" b="1"/>
              <a:t>else if (probability &lt; 8) return 3; //</a:t>
            </a:r>
            <a:r>
              <a:rPr lang="zh-CN" altLang="en-US" b="1"/>
              <a:t>小步跳</a:t>
            </a:r>
          </a:p>
          <a:p>
            <a:pPr>
              <a:lnSpc>
                <a:spcPct val="160000"/>
              </a:lnSpc>
            </a:pPr>
            <a:r>
              <a:rPr lang="zh-CN" altLang="en-US" b="1"/>
              <a:t>		          </a:t>
            </a:r>
            <a:r>
              <a:rPr lang="en-US" altLang="zh-CN" b="1"/>
              <a:t>else return -2; //</a:t>
            </a:r>
            <a:r>
              <a:rPr lang="zh-CN" altLang="en-US" b="1"/>
              <a:t>慢后滑</a:t>
            </a:r>
          </a:p>
          <a:p>
            <a:pPr>
              <a:lnSpc>
                <a:spcPct val="160000"/>
              </a:lnSpc>
            </a:pPr>
            <a:r>
              <a:rPr lang="en-US" altLang="zh-CN" b="1"/>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6210" name="Rectangle 2"/>
          <p:cNvSpPr>
            <a:spLocks noGrp="1" noChangeArrowheads="1"/>
          </p:cNvSpPr>
          <p:nvPr>
            <p:ph type="title"/>
          </p:nvPr>
        </p:nvSpPr>
        <p:spPr/>
        <p:txBody>
          <a:bodyPr/>
          <a:lstStyle/>
          <a:p>
            <a:pPr eaLnBrk="1" hangingPunct="1">
              <a:defRPr/>
            </a:pPr>
            <a:r>
              <a:rPr lang="en-US" altLang="zh-CN" smtClean="0"/>
              <a:t>Print</a:t>
            </a:r>
            <a:r>
              <a:rPr lang="zh-CN" altLang="en-US" smtClean="0"/>
              <a:t>模块</a:t>
            </a:r>
          </a:p>
        </p:txBody>
      </p:sp>
      <p:sp>
        <p:nvSpPr>
          <p:cNvPr id="61443" name="Text Box 4"/>
          <p:cNvSpPr txBox="1">
            <a:spLocks noChangeArrowheads="1"/>
          </p:cNvSpPr>
          <p:nvPr/>
        </p:nvSpPr>
        <p:spPr bwMode="auto">
          <a:xfrm>
            <a:off x="977900" y="1752600"/>
            <a:ext cx="7277100" cy="4483100"/>
          </a:xfrm>
          <a:prstGeom prst="rect">
            <a:avLst/>
          </a:prstGeom>
          <a:noFill/>
          <a:ln w="9525">
            <a:solidFill>
              <a:schemeClr val="tx1"/>
            </a:solidFill>
            <a:miter lim="800000"/>
            <a:headEnd/>
            <a:tailEnd/>
          </a:ln>
        </p:spPr>
        <p:txBody>
          <a:bodyPr>
            <a:spAutoFit/>
          </a:bodyPr>
          <a:lstStyle/>
          <a:p>
            <a:pPr algn="just">
              <a:lnSpc>
                <a:spcPct val="120000"/>
              </a:lnSpc>
            </a:pPr>
            <a:r>
              <a:rPr lang="en-US" altLang="zh-CN" sz="2400" b="1">
                <a:latin typeface="Times New Roman" pitchFamily="18" charset="0"/>
                <a:ea typeface="宋体" pitchFamily="2" charset="-122"/>
              </a:rPr>
              <a:t>// </a:t>
            </a:r>
            <a:r>
              <a:rPr lang="zh-CN" altLang="en-US" sz="2400" b="1">
                <a:latin typeface="Times New Roman" pitchFamily="18" charset="0"/>
                <a:ea typeface="宋体" pitchFamily="2" charset="-122"/>
              </a:rPr>
              <a:t>文件名：</a:t>
            </a:r>
            <a:r>
              <a:rPr lang="en-US" altLang="zh-CN" sz="2400" b="1">
                <a:latin typeface="Times New Roman" pitchFamily="18" charset="0"/>
                <a:ea typeface="宋体" pitchFamily="2" charset="-122"/>
              </a:rPr>
              <a:t>print.cpp</a:t>
            </a:r>
          </a:p>
          <a:p>
            <a:pPr algn="just">
              <a:lnSpc>
                <a:spcPct val="120000"/>
              </a:lnSpc>
            </a:pPr>
            <a:endParaRPr lang="en-US" altLang="zh-CN" sz="2400" b="1">
              <a:latin typeface="Times New Roman" pitchFamily="18" charset="0"/>
              <a:ea typeface="宋体" pitchFamily="2" charset="-122"/>
            </a:endParaRPr>
          </a:p>
          <a:p>
            <a:pPr algn="just">
              <a:lnSpc>
                <a:spcPct val="120000"/>
              </a:lnSpc>
            </a:pPr>
            <a:r>
              <a:rPr lang="en-US" altLang="zh-CN" sz="2400" b="1">
                <a:latin typeface="Times New Roman" pitchFamily="18" charset="0"/>
                <a:ea typeface="宋体" pitchFamily="2" charset="-122"/>
              </a:rPr>
              <a:t>#include &lt;iostream&gt;</a:t>
            </a:r>
          </a:p>
          <a:p>
            <a:pPr algn="just">
              <a:lnSpc>
                <a:spcPct val="120000"/>
              </a:lnSpc>
            </a:pPr>
            <a:r>
              <a:rPr lang="en-US" altLang="zh-CN" sz="2400" b="1">
                <a:latin typeface="Times New Roman" pitchFamily="18" charset="0"/>
                <a:ea typeface="宋体" pitchFamily="2" charset="-122"/>
              </a:rPr>
              <a:t>using namespace std;</a:t>
            </a:r>
          </a:p>
          <a:p>
            <a:pPr algn="just">
              <a:lnSpc>
                <a:spcPct val="120000"/>
              </a:lnSpc>
            </a:pPr>
            <a:endParaRPr lang="en-US" altLang="zh-CN" sz="2400" b="1">
              <a:latin typeface="Times New Roman" pitchFamily="18" charset="0"/>
              <a:ea typeface="宋体" pitchFamily="2" charset="-122"/>
            </a:endParaRPr>
          </a:p>
          <a:p>
            <a:pPr algn="just">
              <a:lnSpc>
                <a:spcPct val="120000"/>
              </a:lnSpc>
            </a:pPr>
            <a:r>
              <a:rPr lang="fr-FR" altLang="zh-CN" sz="2400" b="1">
                <a:latin typeface="Times New Roman" pitchFamily="18" charset="0"/>
                <a:ea typeface="宋体" pitchFamily="2" charset="-122"/>
              </a:rPr>
              <a:t>void print_position(int timer, int t, int h)</a:t>
            </a:r>
          </a:p>
          <a:p>
            <a:pPr algn="just">
              <a:lnSpc>
                <a:spcPct val="120000"/>
              </a:lnSpc>
            </a:pPr>
            <a:r>
              <a:rPr lang="fr-FR" altLang="zh-CN" sz="2400" b="1">
                <a:latin typeface="Times New Roman" pitchFamily="18" charset="0"/>
                <a:ea typeface="宋体" pitchFamily="2" charset="-122"/>
              </a:rPr>
              <a:t>{</a:t>
            </a:r>
          </a:p>
          <a:p>
            <a:pPr algn="just">
              <a:lnSpc>
                <a:spcPct val="120000"/>
              </a:lnSpc>
            </a:pPr>
            <a:r>
              <a:rPr lang="en-US" altLang="zh-CN" sz="2400" b="1">
                <a:latin typeface="Times New Roman" pitchFamily="18" charset="0"/>
                <a:ea typeface="宋体" pitchFamily="2" charset="-122"/>
              </a:rPr>
              <a:t> if (timer % 6 == 0) cout &lt;&lt; endl; //</a:t>
            </a:r>
            <a:r>
              <a:rPr lang="zh-CN" altLang="en-US" sz="2400" b="1">
                <a:latin typeface="Times New Roman" pitchFamily="18" charset="0"/>
                <a:ea typeface="宋体" pitchFamily="2" charset="-122"/>
              </a:rPr>
              <a:t>每隔</a:t>
            </a:r>
            <a:r>
              <a:rPr lang="en-US" altLang="zh-CN" sz="2400" b="1">
                <a:latin typeface="Times New Roman" pitchFamily="18" charset="0"/>
                <a:ea typeface="宋体" pitchFamily="2" charset="-122"/>
              </a:rPr>
              <a:t>6</a:t>
            </a:r>
            <a:r>
              <a:rPr lang="zh-CN" altLang="fr-FR" sz="2400" b="1">
                <a:latin typeface="Times New Roman" pitchFamily="18" charset="0"/>
                <a:ea typeface="宋体" pitchFamily="2" charset="-122"/>
              </a:rPr>
              <a:t>秒空一行</a:t>
            </a:r>
            <a:endParaRPr lang="zh-CN" altLang="en-US" sz="2400" b="1">
              <a:latin typeface="Times New Roman" pitchFamily="18" charset="0"/>
              <a:ea typeface="宋体" pitchFamily="2" charset="-122"/>
            </a:endParaRPr>
          </a:p>
          <a:p>
            <a:pPr algn="just">
              <a:lnSpc>
                <a:spcPct val="120000"/>
              </a:lnSpc>
            </a:pPr>
            <a:r>
              <a:rPr lang="zh-CN" altLang="fr-FR" sz="2400" b="1">
                <a:latin typeface="Times New Roman" pitchFamily="18" charset="0"/>
                <a:ea typeface="宋体" pitchFamily="2" charset="-122"/>
              </a:rPr>
              <a:t>     </a:t>
            </a:r>
            <a:r>
              <a:rPr lang="fr-FR" altLang="zh-CN" sz="2400" b="1">
                <a:latin typeface="Times New Roman" pitchFamily="18" charset="0"/>
                <a:ea typeface="宋体" pitchFamily="2" charset="-122"/>
              </a:rPr>
              <a:t>cout &lt;&lt; timer &lt;&lt; '\t' &lt;&lt; t &lt;&lt; '\t' &lt;&lt; h &lt;&lt; '\n';</a:t>
            </a:r>
          </a:p>
          <a:p>
            <a:pPr algn="just">
              <a:lnSpc>
                <a:spcPct val="120000"/>
              </a:lnSpc>
            </a:pPr>
            <a:r>
              <a:rPr lang="en-US" altLang="zh-CN" sz="2400" b="1">
                <a:latin typeface="Times New Roman" pitchFamily="18" charset="0"/>
                <a:ea typeface="宋体" pitchFamily="2" charset="-122"/>
              </a:rPr>
              <a:t>}</a:t>
            </a:r>
            <a:endParaRPr lang="en-US" altLang="zh-CN" sz="2400" b="1"/>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7234" name="Rectangle 2"/>
          <p:cNvSpPr>
            <a:spLocks noGrp="1" noChangeArrowheads="1"/>
          </p:cNvSpPr>
          <p:nvPr>
            <p:ph type="title"/>
          </p:nvPr>
        </p:nvSpPr>
        <p:spPr/>
        <p:txBody>
          <a:bodyPr/>
          <a:lstStyle/>
          <a:p>
            <a:pPr eaLnBrk="1" hangingPunct="1">
              <a:defRPr/>
            </a:pPr>
            <a:r>
              <a:rPr lang="zh-CN" altLang="pt-BR" smtClean="0"/>
              <a:t>总结 </a:t>
            </a:r>
            <a:endParaRPr lang="zh-CN" altLang="en-US" smtClean="0"/>
          </a:p>
        </p:txBody>
      </p:sp>
      <p:sp>
        <p:nvSpPr>
          <p:cNvPr id="62467" name="Rectangle 3"/>
          <p:cNvSpPr>
            <a:spLocks noGrp="1" noChangeArrowheads="1"/>
          </p:cNvSpPr>
          <p:nvPr>
            <p:ph type="body" idx="1"/>
          </p:nvPr>
        </p:nvSpPr>
        <p:spPr>
          <a:xfrm>
            <a:off x="317500" y="1752600"/>
            <a:ext cx="8585200" cy="4800600"/>
          </a:xfrm>
        </p:spPr>
        <p:txBody>
          <a:bodyPr/>
          <a:lstStyle/>
          <a:p>
            <a:pPr eaLnBrk="1" hangingPunct="1">
              <a:lnSpc>
                <a:spcPct val="130000"/>
              </a:lnSpc>
            </a:pPr>
            <a:r>
              <a:rPr lang="zh-CN" altLang="pt-BR" smtClean="0"/>
              <a:t>本章介绍了</a:t>
            </a:r>
          </a:p>
          <a:p>
            <a:pPr lvl="1" eaLnBrk="1" hangingPunct="1">
              <a:lnSpc>
                <a:spcPct val="130000"/>
              </a:lnSpc>
            </a:pPr>
            <a:r>
              <a:rPr lang="zh-CN" altLang="pt-BR" smtClean="0"/>
              <a:t>如何利用结构化程序设计的技术来解决一个大问题。</a:t>
            </a:r>
          </a:p>
          <a:p>
            <a:pPr lvl="1" eaLnBrk="1" hangingPunct="1">
              <a:lnSpc>
                <a:spcPct val="130000"/>
              </a:lnSpc>
            </a:pPr>
            <a:r>
              <a:rPr lang="zh-CN" altLang="pt-BR" smtClean="0"/>
              <a:t>利用结构化程序设计的技术可以容易地将一个应用分成若干个独立的模块来构建整个程序。</a:t>
            </a:r>
          </a:p>
          <a:p>
            <a:pPr lvl="1" eaLnBrk="1" hangingPunct="1">
              <a:lnSpc>
                <a:spcPct val="130000"/>
              </a:lnSpc>
            </a:pPr>
            <a:r>
              <a:rPr lang="zh-CN" altLang="pt-BR" smtClean="0"/>
              <a:t>如何在模块中保存内部状态</a:t>
            </a:r>
          </a:p>
          <a:p>
            <a:pPr lvl="1" eaLnBrk="1" hangingPunct="1">
              <a:lnSpc>
                <a:spcPct val="130000"/>
              </a:lnSpc>
            </a:pPr>
            <a:r>
              <a:rPr lang="zh-CN" altLang="pt-BR" smtClean="0"/>
              <a:t>如何从程序中抽取出库以及如何设计和使用库 </a:t>
            </a:r>
            <a:endParaRPr lang="zh-CN" alt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973263"/>
            <a:ext cx="7772400" cy="1143000"/>
          </a:xfrm>
        </p:spPr>
        <p:txBody>
          <a:bodyPr/>
          <a:lstStyle/>
          <a:p>
            <a:pPr>
              <a:defRPr/>
            </a:pPr>
            <a:r>
              <a:rPr lang="zh-CN" altLang="en-US" dirty="0" smtClean="0"/>
              <a:t>程序设计的复杂性</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描述泡出一杯茶需要哪些步骤</a:t>
            </a:r>
            <a:endParaRPr lang="zh-CN" altLang="en-US" dirty="0"/>
          </a:p>
        </p:txBody>
      </p:sp>
      <p:sp>
        <p:nvSpPr>
          <p:cNvPr id="64515" name="内容占位符 2"/>
          <p:cNvSpPr>
            <a:spLocks noGrp="1"/>
          </p:cNvSpPr>
          <p:nvPr>
            <p:ph idx="1"/>
          </p:nvPr>
        </p:nvSpPr>
        <p:spPr/>
        <p:txBody>
          <a:bodyPr/>
          <a:lstStyle/>
          <a:p>
            <a:r>
              <a:rPr lang="zh-CN" altLang="en-US" smtClean="0"/>
              <a:t>烧水</a:t>
            </a:r>
          </a:p>
          <a:p>
            <a:r>
              <a:rPr lang="zh-CN" altLang="en-US" smtClean="0"/>
              <a:t>把茶叶放到茶壶里</a:t>
            </a:r>
          </a:p>
          <a:p>
            <a:r>
              <a:rPr lang="zh-CN" altLang="en-US" smtClean="0"/>
              <a:t>水烧开后倒入茶壶</a:t>
            </a:r>
          </a:p>
          <a:p>
            <a:r>
              <a:rPr lang="zh-CN" altLang="en-US" smtClean="0"/>
              <a:t>等待</a:t>
            </a:r>
            <a:r>
              <a:rPr lang="en-US" altLang="zh-CN" smtClean="0"/>
              <a:t>5</a:t>
            </a:r>
            <a:r>
              <a:rPr lang="zh-CN" altLang="en-US" smtClean="0"/>
              <a:t>分钟</a:t>
            </a:r>
          </a:p>
          <a:p>
            <a:r>
              <a:rPr lang="zh-CN" altLang="en-US" smtClean="0"/>
              <a:t>把茶倒进杯子</a:t>
            </a:r>
          </a:p>
          <a:p>
            <a:r>
              <a:rPr lang="zh-CN" altLang="en-US" smtClean="0"/>
              <a:t>加牛奶</a:t>
            </a:r>
          </a:p>
          <a:p>
            <a:r>
              <a:rPr lang="zh-CN" altLang="en-US" smtClean="0"/>
              <a:t>喝</a:t>
            </a:r>
          </a:p>
          <a:p>
            <a:endParaRPr lang="zh-CN" altLang="en-US"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开始问这样的问题</a:t>
            </a:r>
            <a:endParaRPr lang="zh-CN" altLang="en-US" dirty="0"/>
          </a:p>
        </p:txBody>
      </p:sp>
      <p:sp>
        <p:nvSpPr>
          <p:cNvPr id="65539" name="内容占位符 2"/>
          <p:cNvSpPr>
            <a:spLocks noGrp="1"/>
          </p:cNvSpPr>
          <p:nvPr>
            <p:ph idx="1"/>
          </p:nvPr>
        </p:nvSpPr>
        <p:spPr>
          <a:xfrm>
            <a:off x="685800" y="1676400"/>
            <a:ext cx="7772400" cy="4114800"/>
          </a:xfrm>
        </p:spPr>
        <p:txBody>
          <a:bodyPr/>
          <a:lstStyle/>
          <a:p>
            <a:r>
              <a:rPr lang="zh-CN" altLang="en-US" sz="1600" smtClean="0"/>
              <a:t>烧水</a:t>
            </a:r>
            <a:r>
              <a:rPr lang="en-US" altLang="zh-CN" sz="1600" smtClean="0"/>
              <a:t>?</a:t>
            </a:r>
          </a:p>
          <a:p>
            <a:r>
              <a:rPr lang="zh-CN" altLang="en-US" sz="1600" smtClean="0"/>
              <a:t>水哪来的？</a:t>
            </a:r>
          </a:p>
          <a:p>
            <a:r>
              <a:rPr lang="zh-CN" altLang="en-US" sz="1600" smtClean="0"/>
              <a:t>热水壶在哪里？</a:t>
            </a:r>
          </a:p>
          <a:p>
            <a:r>
              <a:rPr lang="zh-CN" altLang="en-US" sz="1600" smtClean="0"/>
              <a:t>你怎么把水倒进热水壶？</a:t>
            </a:r>
          </a:p>
          <a:p>
            <a:r>
              <a:rPr lang="zh-CN" altLang="en-US" sz="1600" smtClean="0"/>
              <a:t>你怎么知道热水壶壶里要倒多少水？</a:t>
            </a:r>
          </a:p>
          <a:p>
            <a:r>
              <a:rPr lang="zh-CN" altLang="en-US" sz="1600" smtClean="0"/>
              <a:t>如果没有水</a:t>
            </a:r>
            <a:r>
              <a:rPr lang="en-US" altLang="zh-CN" sz="1600" smtClean="0"/>
              <a:t>/</a:t>
            </a:r>
            <a:r>
              <a:rPr lang="zh-CN" altLang="en-US" sz="1600" smtClean="0"/>
              <a:t>热水壶</a:t>
            </a:r>
            <a:r>
              <a:rPr lang="en-US" altLang="zh-CN" sz="1600" smtClean="0"/>
              <a:t>/</a:t>
            </a:r>
            <a:r>
              <a:rPr lang="zh-CN" altLang="en-US" sz="1600" smtClean="0"/>
              <a:t>电怎么办呢</a:t>
            </a:r>
            <a:r>
              <a:rPr lang="en-US" altLang="zh-CN" sz="1600" smtClean="0"/>
              <a:t>?</a:t>
            </a:r>
          </a:p>
          <a:p>
            <a:r>
              <a:rPr lang="zh-CN" altLang="en-US" sz="1600" smtClean="0"/>
              <a:t>假如加水传感器失效怎么办</a:t>
            </a:r>
            <a:r>
              <a:rPr lang="en-US" altLang="zh-CN" sz="1600" smtClean="0"/>
              <a:t>?</a:t>
            </a:r>
          </a:p>
          <a:p>
            <a:r>
              <a:rPr lang="zh-CN" altLang="en-US" sz="1600" smtClean="0"/>
              <a:t>假如煮水传感器失效怎么办？</a:t>
            </a:r>
          </a:p>
          <a:p>
            <a:r>
              <a:rPr lang="zh-CN" altLang="en-US" sz="1600" smtClean="0"/>
              <a:t>茶叶放到茶壶里</a:t>
            </a:r>
            <a:r>
              <a:rPr lang="en-US" altLang="zh-CN" sz="1600" smtClean="0"/>
              <a:t>?</a:t>
            </a:r>
          </a:p>
          <a:p>
            <a:r>
              <a:rPr lang="zh-CN" altLang="en-US" sz="1600" smtClean="0"/>
              <a:t>茶壶在哪里，如果没有茶壶怎么办？烧水之前我们应该考虑到这些问题吗</a:t>
            </a:r>
            <a:r>
              <a:rPr lang="en-US" altLang="zh-CN" sz="1600" smtClean="0"/>
              <a:t>?</a:t>
            </a:r>
          </a:p>
          <a:p>
            <a:r>
              <a:rPr lang="zh-CN" altLang="en-US" sz="1600" smtClean="0"/>
              <a:t>茶叶在哪里，要用哪一种茶叶？我们是否应该先问清楚，或许如果没有对应的茶叶，我们甚至都不应该开始泡茶</a:t>
            </a:r>
            <a:r>
              <a:rPr lang="en-US" altLang="zh-CN" sz="1600" smtClean="0"/>
              <a:t>?</a:t>
            </a:r>
          </a:p>
          <a:p>
            <a:r>
              <a:rPr lang="zh-CN" altLang="en-US" sz="1600" smtClean="0"/>
              <a:t>关于加水和传感器也可以有类似的问题要问</a:t>
            </a:r>
          </a:p>
          <a:p>
            <a:r>
              <a:rPr lang="zh-CN" altLang="en-US" sz="1600" smtClean="0"/>
              <a:t>倒开水</a:t>
            </a:r>
            <a:r>
              <a:rPr lang="en-US" altLang="zh-CN" sz="1600" smtClean="0"/>
              <a:t>?</a:t>
            </a:r>
          </a:p>
          <a:p>
            <a:r>
              <a:rPr lang="zh-CN" altLang="en-US" sz="1600" smtClean="0"/>
              <a:t>你确定水已经开了么？你怎么能确保“倒水”的机器从热水壶那收到“烧水完成”的信号呢</a:t>
            </a:r>
            <a:r>
              <a:rPr lang="en-US" altLang="zh-CN" sz="1600" smtClean="0"/>
              <a:t>?</a:t>
            </a:r>
          </a:p>
          <a:p>
            <a:r>
              <a:rPr lang="zh-CN" altLang="en-US" sz="1600" smtClean="0"/>
              <a:t>你如何确保倒水的机器知道热水壶在哪里</a:t>
            </a:r>
            <a:r>
              <a:rPr lang="en-US" altLang="zh-CN" sz="1600" smtClean="0"/>
              <a:t>?</a:t>
            </a:r>
          </a:p>
          <a:p>
            <a:r>
              <a:rPr lang="zh-CN" altLang="en-US" sz="1600" smtClean="0"/>
              <a:t>如果热水壶在倒水的过程翻了怎么办呢</a:t>
            </a:r>
            <a:r>
              <a:rPr lang="en-US" altLang="zh-CN" sz="1600" smtClean="0"/>
              <a:t>?</a:t>
            </a:r>
          </a:p>
          <a:p>
            <a:endParaRPr lang="zh-CN" altLang="en-US" sz="16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986" name="Rectangle 2"/>
          <p:cNvSpPr>
            <a:spLocks noGrp="1" noChangeArrowheads="1"/>
          </p:cNvSpPr>
          <p:nvPr>
            <p:ph type="title"/>
          </p:nvPr>
        </p:nvSpPr>
        <p:spPr/>
        <p:txBody>
          <a:bodyPr/>
          <a:lstStyle/>
          <a:p>
            <a:pPr eaLnBrk="1" hangingPunct="1">
              <a:defRPr/>
            </a:pPr>
            <a:r>
              <a:rPr lang="en-GB" altLang="zh-CN" smtClean="0"/>
              <a:t>play</a:t>
            </a:r>
            <a:r>
              <a:rPr lang="zh-CN" altLang="en-GB" smtClean="0"/>
              <a:t>函数的实现 </a:t>
            </a:r>
            <a:endParaRPr lang="zh-CN" altLang="en-US" smtClean="0"/>
          </a:p>
        </p:txBody>
      </p:sp>
      <p:sp>
        <p:nvSpPr>
          <p:cNvPr id="10243" name="Rectangle 3"/>
          <p:cNvSpPr>
            <a:spLocks noGrp="1" noChangeArrowheads="1"/>
          </p:cNvSpPr>
          <p:nvPr>
            <p:ph type="body" idx="1"/>
          </p:nvPr>
        </p:nvSpPr>
        <p:spPr>
          <a:xfrm>
            <a:off x="685800" y="1981200"/>
            <a:ext cx="7772400" cy="1244600"/>
          </a:xfrm>
        </p:spPr>
        <p:txBody>
          <a:bodyPr/>
          <a:lstStyle/>
          <a:p>
            <a:pPr eaLnBrk="1" hangingPunct="1"/>
            <a:r>
              <a:rPr lang="en-US" altLang="zh-CN" smtClean="0"/>
              <a:t>play</a:t>
            </a:r>
            <a:r>
              <a:rPr lang="zh-CN" altLang="en-US" smtClean="0"/>
              <a:t>函数随机产生正反面，让用户猜，报告对错结果，然后询问是否要继续玩 </a:t>
            </a:r>
          </a:p>
        </p:txBody>
      </p:sp>
      <p:sp>
        <p:nvSpPr>
          <p:cNvPr id="10244" name="Text Box 4"/>
          <p:cNvSpPr txBox="1">
            <a:spLocks noChangeArrowheads="1"/>
          </p:cNvSpPr>
          <p:nvPr/>
        </p:nvSpPr>
        <p:spPr bwMode="auto">
          <a:xfrm>
            <a:off x="1177925" y="3225800"/>
            <a:ext cx="7466013" cy="3387725"/>
          </a:xfrm>
          <a:prstGeom prst="rect">
            <a:avLst/>
          </a:prstGeom>
          <a:noFill/>
          <a:ln w="9525">
            <a:solidFill>
              <a:schemeClr val="tx1"/>
            </a:solidFill>
            <a:miter lim="800000"/>
            <a:headEnd/>
            <a:tailEnd/>
          </a:ln>
        </p:spPr>
        <p:txBody>
          <a:bodyPr wrap="none">
            <a:spAutoFit/>
          </a:bodyPr>
          <a:lstStyle/>
          <a:p>
            <a:pPr algn="just"/>
            <a:r>
              <a:rPr lang="en-US" altLang="zh-CN" sz="2400" b="1">
                <a:latin typeface="Times New Roman" pitchFamily="18" charset="0"/>
                <a:ea typeface="宋体" pitchFamily="2" charset="-122"/>
              </a:rPr>
              <a:t>void play()</a:t>
            </a:r>
          </a:p>
          <a:p>
            <a:pPr algn="just"/>
            <a:r>
              <a:rPr lang="en-US" altLang="zh-CN" sz="2400" b="1">
                <a:latin typeface="Times New Roman" pitchFamily="18" charset="0"/>
                <a:ea typeface="宋体" pitchFamily="2" charset="-122"/>
              </a:rPr>
              <a:t>{ char flag = ‘y’;</a:t>
            </a:r>
          </a:p>
          <a:p>
            <a:pPr algn="just"/>
            <a:r>
              <a:rPr lang="fr-FR" altLang="zh-CN" sz="2400" b="1">
                <a:latin typeface="Times New Roman" pitchFamily="18" charset="0"/>
                <a:ea typeface="宋体" pitchFamily="2" charset="-122"/>
              </a:rPr>
              <a:t>   while (flag == ‘Y’ || flag == ‘y’)</a:t>
            </a:r>
          </a:p>
          <a:p>
            <a:pPr algn="just"/>
            <a:r>
              <a:rPr lang="fr-FR" altLang="zh-CN" sz="2400" b="1">
                <a:latin typeface="Times New Roman" pitchFamily="18" charset="0"/>
                <a:ea typeface="宋体" pitchFamily="2" charset="-122"/>
              </a:rPr>
              <a:t>     </a:t>
            </a:r>
            <a:r>
              <a:rPr lang="en-US" altLang="zh-CN" sz="2400" b="1">
                <a:latin typeface="Times New Roman" pitchFamily="18" charset="0"/>
                <a:ea typeface="宋体" pitchFamily="2" charset="-122"/>
              </a:rPr>
              <a:t>{ coin = </a:t>
            </a:r>
            <a:r>
              <a:rPr lang="zh-CN" altLang="en-US" sz="2400" b="1">
                <a:latin typeface="Times New Roman" pitchFamily="18" charset="0"/>
                <a:ea typeface="宋体" pitchFamily="2" charset="-122"/>
              </a:rPr>
              <a:t>生成正反面</a:t>
            </a:r>
            <a:r>
              <a:rPr lang="en-US" altLang="zh-CN" sz="2400" b="1">
                <a:latin typeface="Times New Roman" pitchFamily="18" charset="0"/>
                <a:ea typeface="宋体" pitchFamily="2" charset="-122"/>
              </a:rPr>
              <a:t>;</a:t>
            </a:r>
          </a:p>
          <a:p>
            <a:pPr algn="just"/>
            <a:r>
              <a:rPr lang="en-US" altLang="zh-CN" sz="2400" b="1">
                <a:latin typeface="Times New Roman" pitchFamily="18" charset="0"/>
                <a:ea typeface="宋体" pitchFamily="2" charset="-122"/>
              </a:rPr>
              <a:t>        </a:t>
            </a:r>
            <a:r>
              <a:rPr lang="zh-CN" altLang="en-US" sz="2400" b="1">
                <a:latin typeface="Times New Roman" pitchFamily="18" charset="0"/>
                <a:ea typeface="宋体" pitchFamily="2" charset="-122"/>
              </a:rPr>
              <a:t>输入用户的猜测；</a:t>
            </a:r>
          </a:p>
          <a:p>
            <a:pPr algn="just"/>
            <a:r>
              <a:rPr lang="zh-CN" altLang="en-US" sz="2400" b="1">
                <a:latin typeface="Times New Roman" pitchFamily="18" charset="0"/>
                <a:ea typeface="宋体" pitchFamily="2" charset="-122"/>
              </a:rPr>
              <a:t>        </a:t>
            </a:r>
            <a:r>
              <a:rPr lang="en-US" altLang="zh-CN" sz="2400" b="1">
                <a:latin typeface="Times New Roman" pitchFamily="18" charset="0"/>
                <a:ea typeface="宋体" pitchFamily="2" charset="-122"/>
              </a:rPr>
              <a:t>if  </a:t>
            </a:r>
            <a:r>
              <a:rPr lang="zh-CN" altLang="en-US" sz="2400" b="1">
                <a:latin typeface="Times New Roman" pitchFamily="18" charset="0"/>
                <a:ea typeface="宋体" pitchFamily="2" charset="-122"/>
              </a:rPr>
              <a:t>（用户猜测 </a:t>
            </a:r>
            <a:r>
              <a:rPr lang="en-US" altLang="zh-CN" sz="2400" b="1">
                <a:latin typeface="Times New Roman" pitchFamily="18" charset="0"/>
                <a:ea typeface="宋体" pitchFamily="2" charset="-122"/>
              </a:rPr>
              <a:t>== coin</a:t>
            </a:r>
            <a:r>
              <a:rPr lang="zh-CN" altLang="en-US" sz="2400" b="1">
                <a:latin typeface="Times New Roman" pitchFamily="18" charset="0"/>
                <a:ea typeface="宋体" pitchFamily="2" charset="-122"/>
              </a:rPr>
              <a:t>） 报告本次猜测结果正确；</a:t>
            </a:r>
          </a:p>
          <a:p>
            <a:pPr algn="just"/>
            <a:r>
              <a:rPr lang="zh-CN" altLang="en-US" sz="2400" b="1">
                <a:latin typeface="Times New Roman" pitchFamily="18" charset="0"/>
                <a:ea typeface="宋体" pitchFamily="2" charset="-122"/>
              </a:rPr>
              <a:t>                </a:t>
            </a:r>
            <a:r>
              <a:rPr lang="en-US" altLang="zh-CN" sz="2400" b="1">
                <a:latin typeface="Times New Roman" pitchFamily="18" charset="0"/>
                <a:ea typeface="宋体" pitchFamily="2" charset="-122"/>
              </a:rPr>
              <a:t>else  </a:t>
            </a:r>
            <a:r>
              <a:rPr lang="zh-CN" altLang="en-US" sz="2400" b="1">
                <a:latin typeface="Times New Roman" pitchFamily="18" charset="0"/>
                <a:ea typeface="宋体" pitchFamily="2" charset="-122"/>
              </a:rPr>
              <a:t>报告本次猜测结果错误；</a:t>
            </a:r>
          </a:p>
          <a:p>
            <a:pPr algn="just"/>
            <a:r>
              <a:rPr lang="zh-CN" altLang="en-US" sz="2400" b="1">
                <a:latin typeface="Times New Roman" pitchFamily="18" charset="0"/>
                <a:ea typeface="宋体" pitchFamily="2" charset="-122"/>
              </a:rPr>
              <a:t>    </a:t>
            </a:r>
            <a:r>
              <a:rPr lang="en-US" altLang="zh-CN" sz="2400" b="1">
                <a:latin typeface="Times New Roman" pitchFamily="18" charset="0"/>
                <a:ea typeface="宋体" pitchFamily="2" charset="-122"/>
              </a:rPr>
              <a:t>}</a:t>
            </a:r>
          </a:p>
          <a:p>
            <a:pPr algn="just"/>
            <a:r>
              <a:rPr lang="en-US" altLang="zh-CN" sz="2400" b="1">
                <a:latin typeface="Times New Roman" pitchFamily="18" charset="0"/>
                <a:ea typeface="宋体" pitchFamily="2" charset="-122"/>
              </a:rPr>
              <a:t>  }</a:t>
            </a:r>
            <a:endParaRPr lang="en-US" altLang="zh-CN" sz="2400" b="1"/>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5010" name="Rectangle 2"/>
          <p:cNvSpPr>
            <a:spLocks noGrp="1" noChangeArrowheads="1"/>
          </p:cNvSpPr>
          <p:nvPr>
            <p:ph type="title"/>
          </p:nvPr>
        </p:nvSpPr>
        <p:spPr/>
        <p:txBody>
          <a:bodyPr/>
          <a:lstStyle/>
          <a:p>
            <a:pPr eaLnBrk="1" hangingPunct="1">
              <a:defRPr/>
            </a:pPr>
            <a:r>
              <a:rPr lang="en-GB" altLang="zh-CN" smtClean="0"/>
              <a:t>play</a:t>
            </a:r>
            <a:r>
              <a:rPr lang="zh-CN" altLang="en-GB" smtClean="0"/>
              <a:t>函数的细化</a:t>
            </a:r>
            <a:endParaRPr lang="zh-CN" altLang="en-US" smtClean="0"/>
          </a:p>
        </p:txBody>
      </p:sp>
      <p:sp>
        <p:nvSpPr>
          <p:cNvPr id="11267" name="Rectangle 3"/>
          <p:cNvSpPr>
            <a:spLocks noGrp="1" noChangeArrowheads="1"/>
          </p:cNvSpPr>
          <p:nvPr>
            <p:ph type="body" idx="1"/>
          </p:nvPr>
        </p:nvSpPr>
        <p:spPr>
          <a:xfrm>
            <a:off x="685800" y="1981200"/>
            <a:ext cx="8026400" cy="4876800"/>
          </a:xfrm>
        </p:spPr>
        <p:txBody>
          <a:bodyPr/>
          <a:lstStyle/>
          <a:p>
            <a:pPr eaLnBrk="1" hangingPunct="1">
              <a:lnSpc>
                <a:spcPct val="110000"/>
              </a:lnSpc>
            </a:pPr>
            <a:r>
              <a:rPr lang="zh-CN" altLang="en-US" sz="2800" smtClean="0"/>
              <a:t>生成正反面：如果用</a:t>
            </a:r>
            <a:r>
              <a:rPr lang="en-US" altLang="zh-CN" sz="2800" smtClean="0"/>
              <a:t>0</a:t>
            </a:r>
            <a:r>
              <a:rPr lang="zh-CN" altLang="en-US" sz="2800" smtClean="0"/>
              <a:t>表示正面，</a:t>
            </a:r>
            <a:r>
              <a:rPr lang="en-US" altLang="zh-CN" sz="2800" smtClean="0"/>
              <a:t>1</a:t>
            </a:r>
            <a:r>
              <a:rPr lang="zh-CN" altLang="en-US" sz="2800" smtClean="0"/>
              <a:t>表示反面，那么生成正反面就是随机生成</a:t>
            </a:r>
            <a:r>
              <a:rPr lang="en-US" altLang="zh-CN" sz="2800" smtClean="0"/>
              <a:t>0</a:t>
            </a:r>
            <a:r>
              <a:rPr lang="zh-CN" altLang="en-US" sz="2800" smtClean="0"/>
              <a:t>和</a:t>
            </a:r>
            <a:r>
              <a:rPr lang="en-US" altLang="zh-CN" sz="2800" smtClean="0"/>
              <a:t>1</a:t>
            </a:r>
            <a:r>
              <a:rPr lang="zh-CN" altLang="en-US" sz="2800" smtClean="0"/>
              <a:t>两个数 </a:t>
            </a:r>
          </a:p>
          <a:p>
            <a:pPr eaLnBrk="1" hangingPunct="1">
              <a:lnSpc>
                <a:spcPct val="110000"/>
              </a:lnSpc>
            </a:pPr>
            <a:r>
              <a:rPr lang="zh-CN" altLang="en-US" sz="2800" smtClean="0"/>
              <a:t>输入用户的猜测。如果不考虑程序的鲁棒性，这个问题也可以直接用一个输入语句即可。但想让程序做得好一点，就必须考虑得全面一些。比如，用户可以不守规则，既不输入</a:t>
            </a:r>
            <a:r>
              <a:rPr lang="en-US" altLang="zh-CN" sz="2800" smtClean="0"/>
              <a:t>0</a:t>
            </a:r>
            <a:r>
              <a:rPr lang="zh-CN" altLang="en-US" sz="2800" smtClean="0"/>
              <a:t>也不输入</a:t>
            </a:r>
            <a:r>
              <a:rPr lang="en-US" altLang="zh-CN" sz="2800" smtClean="0"/>
              <a:t>1</a:t>
            </a:r>
            <a:r>
              <a:rPr lang="zh-CN" altLang="en-US" sz="2800" smtClean="0"/>
              <a:t>，而是输入一个其它值，程序该怎么办？因此这个任务还可以进一步细化，所以再把它抽象成一个函数</a:t>
            </a:r>
            <a:r>
              <a:rPr lang="en-US" altLang="zh-CN" sz="2800" smtClean="0"/>
              <a:t>get_call_from_user</a:t>
            </a:r>
            <a:r>
              <a:rPr lang="zh-CN" altLang="en-US" sz="2800" smtClean="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749300" y="869950"/>
            <a:ext cx="8315325" cy="5797550"/>
          </a:xfrm>
          <a:prstGeom prst="rect">
            <a:avLst/>
          </a:prstGeom>
          <a:noFill/>
          <a:ln w="9525">
            <a:solidFill>
              <a:schemeClr val="tx1"/>
            </a:solidFill>
            <a:miter lim="800000"/>
            <a:headEnd/>
            <a:tailEnd/>
          </a:ln>
        </p:spPr>
        <p:txBody>
          <a:bodyPr wrap="none">
            <a:spAutoFit/>
          </a:bodyPr>
          <a:lstStyle/>
          <a:p>
            <a:pPr algn="just">
              <a:lnSpc>
                <a:spcPct val="120000"/>
              </a:lnSpc>
            </a:pPr>
            <a:r>
              <a:rPr lang="en-US" altLang="zh-CN" sz="2400" b="1">
                <a:latin typeface="Times New Roman" pitchFamily="18" charset="0"/>
                <a:ea typeface="宋体" pitchFamily="2" charset="-122"/>
              </a:rPr>
              <a:t>void play()</a:t>
            </a:r>
          </a:p>
          <a:p>
            <a:pPr algn="just">
              <a:lnSpc>
                <a:spcPct val="120000"/>
              </a:lnSpc>
            </a:pPr>
            <a:r>
              <a:rPr lang="en-US" altLang="zh-CN" sz="2400" b="1">
                <a:latin typeface="Times New Roman" pitchFamily="18" charset="0"/>
                <a:ea typeface="宋体" pitchFamily="2" charset="-122"/>
              </a:rPr>
              <a:t>{ int coin ;</a:t>
            </a:r>
          </a:p>
          <a:p>
            <a:pPr algn="just">
              <a:lnSpc>
                <a:spcPct val="120000"/>
              </a:lnSpc>
            </a:pPr>
            <a:r>
              <a:rPr lang="en-US" altLang="zh-CN" sz="2400" b="1">
                <a:latin typeface="Times New Roman" pitchFamily="18" charset="0"/>
                <a:ea typeface="宋体" pitchFamily="2" charset="-122"/>
              </a:rPr>
              <a:t>  char flag = 'Y';</a:t>
            </a:r>
          </a:p>
          <a:p>
            <a:pPr algn="just">
              <a:lnSpc>
                <a:spcPct val="120000"/>
              </a:lnSpc>
            </a:pPr>
            <a:endParaRPr lang="en-US" altLang="zh-CN" sz="2400" b="1">
              <a:latin typeface="Times New Roman" pitchFamily="18" charset="0"/>
              <a:ea typeface="宋体" pitchFamily="2" charset="-122"/>
            </a:endParaRPr>
          </a:p>
          <a:p>
            <a:pPr algn="just">
              <a:lnSpc>
                <a:spcPct val="120000"/>
              </a:lnSpc>
            </a:pPr>
            <a:r>
              <a:rPr lang="en-US" altLang="zh-CN" sz="2400" b="1">
                <a:latin typeface="Times New Roman" pitchFamily="18" charset="0"/>
                <a:ea typeface="宋体" pitchFamily="2" charset="-122"/>
              </a:rPr>
              <a:t>  srand(time(NULL)); //</a:t>
            </a:r>
            <a:r>
              <a:rPr lang="zh-CN" altLang="en-US" sz="2400" b="1">
                <a:latin typeface="Times New Roman" pitchFamily="18" charset="0"/>
                <a:ea typeface="宋体" pitchFamily="2" charset="-122"/>
              </a:rPr>
              <a:t>设置随机数种子</a:t>
            </a:r>
          </a:p>
          <a:p>
            <a:pPr algn="just">
              <a:lnSpc>
                <a:spcPct val="120000"/>
              </a:lnSpc>
            </a:pPr>
            <a:r>
              <a:rPr lang="zh-CN" altLang="en-US" sz="2400" b="1">
                <a:latin typeface="Times New Roman" pitchFamily="18" charset="0"/>
                <a:ea typeface="宋体" pitchFamily="2" charset="-122"/>
              </a:rPr>
              <a:t>  </a:t>
            </a:r>
            <a:r>
              <a:rPr lang="en-US" altLang="zh-CN" sz="2400" b="1">
                <a:latin typeface="Times New Roman" pitchFamily="18" charset="0"/>
                <a:ea typeface="宋体" pitchFamily="2" charset="-122"/>
              </a:rPr>
              <a:t>while (flag == 'Y' || flag =='y')</a:t>
            </a:r>
          </a:p>
          <a:p>
            <a:pPr algn="just">
              <a:lnSpc>
                <a:spcPct val="120000"/>
              </a:lnSpc>
            </a:pPr>
            <a:r>
              <a:rPr lang="en-US" altLang="zh-CN" sz="2400" b="1">
                <a:latin typeface="Times New Roman" pitchFamily="18" charset="0"/>
                <a:ea typeface="宋体" pitchFamily="2" charset="-122"/>
              </a:rPr>
              <a:t>       { coin = rand() * 2 / (RAND_MAX+1);//</a:t>
            </a:r>
            <a:r>
              <a:rPr lang="zh-CN" altLang="en-US" sz="2400" b="1">
                <a:latin typeface="Times New Roman" pitchFamily="18" charset="0"/>
                <a:ea typeface="宋体" pitchFamily="2" charset="-122"/>
              </a:rPr>
              <a:t>生成扔硬币的结果</a:t>
            </a:r>
          </a:p>
          <a:p>
            <a:pPr algn="just">
              <a:lnSpc>
                <a:spcPct val="120000"/>
              </a:lnSpc>
            </a:pPr>
            <a:r>
              <a:rPr lang="zh-CN" altLang="en-US" sz="2400" b="1">
                <a:latin typeface="Times New Roman" pitchFamily="18" charset="0"/>
                <a:ea typeface="宋体" pitchFamily="2" charset="-122"/>
              </a:rPr>
              <a:t>         </a:t>
            </a:r>
            <a:r>
              <a:rPr lang="en-US" altLang="zh-CN" sz="2400" b="1">
                <a:latin typeface="Times New Roman" pitchFamily="18" charset="0"/>
                <a:ea typeface="宋体" pitchFamily="2" charset="-122"/>
              </a:rPr>
              <a:t>if  (get_call_from_user() == coin)  cout &lt;&lt; "</a:t>
            </a:r>
            <a:r>
              <a:rPr lang="zh-CN" altLang="en-US" sz="2400" b="1">
                <a:latin typeface="Times New Roman" pitchFamily="18" charset="0"/>
                <a:ea typeface="宋体" pitchFamily="2" charset="-122"/>
              </a:rPr>
              <a:t>你赢了</a:t>
            </a:r>
            <a:r>
              <a:rPr lang="en-US" altLang="zh-CN" sz="2400" b="1">
                <a:latin typeface="Times New Roman" pitchFamily="18" charset="0"/>
                <a:ea typeface="宋体" pitchFamily="2" charset="-122"/>
              </a:rPr>
              <a:t>";</a:t>
            </a:r>
          </a:p>
          <a:p>
            <a:pPr algn="just">
              <a:lnSpc>
                <a:spcPct val="120000"/>
              </a:lnSpc>
            </a:pPr>
            <a:r>
              <a:rPr lang="en-US" altLang="zh-CN" sz="2400" b="1">
                <a:latin typeface="Times New Roman" pitchFamily="18" charset="0"/>
                <a:ea typeface="宋体" pitchFamily="2" charset="-122"/>
              </a:rPr>
              <a:t>              else  cout &lt;&lt; "</a:t>
            </a:r>
            <a:r>
              <a:rPr lang="zh-CN" altLang="en-US" sz="2400" b="1">
                <a:latin typeface="Times New Roman" pitchFamily="18" charset="0"/>
                <a:ea typeface="宋体" pitchFamily="2" charset="-122"/>
              </a:rPr>
              <a:t>我赢了</a:t>
            </a:r>
            <a:r>
              <a:rPr lang="en-US" altLang="zh-CN" sz="2400" b="1">
                <a:latin typeface="Times New Roman" pitchFamily="18" charset="0"/>
                <a:ea typeface="宋体" pitchFamily="2" charset="-122"/>
              </a:rPr>
              <a:t>";</a:t>
            </a:r>
          </a:p>
          <a:p>
            <a:pPr algn="just">
              <a:lnSpc>
                <a:spcPct val="120000"/>
              </a:lnSpc>
            </a:pPr>
            <a:r>
              <a:rPr lang="en-US" altLang="zh-CN" sz="2400" b="1">
                <a:latin typeface="Times New Roman" pitchFamily="18" charset="0"/>
                <a:ea typeface="宋体" pitchFamily="2" charset="-122"/>
              </a:rPr>
              <a:t>         cout &lt;&lt; "\n</a:t>
            </a:r>
            <a:r>
              <a:rPr lang="zh-CN" altLang="en-US" sz="2400" b="1">
                <a:latin typeface="Times New Roman" pitchFamily="18" charset="0"/>
                <a:ea typeface="宋体" pitchFamily="2" charset="-122"/>
              </a:rPr>
              <a:t>继续玩吗（</a:t>
            </a:r>
            <a:r>
              <a:rPr lang="en-US" altLang="zh-CN" sz="2400" b="1">
                <a:latin typeface="Times New Roman" pitchFamily="18" charset="0"/>
                <a:ea typeface="宋体" pitchFamily="2" charset="-122"/>
              </a:rPr>
              <a:t>Y</a:t>
            </a:r>
            <a:r>
              <a:rPr lang="zh-CN" altLang="en-US" sz="2400" b="1">
                <a:latin typeface="Times New Roman" pitchFamily="18" charset="0"/>
                <a:ea typeface="宋体" pitchFamily="2" charset="-122"/>
              </a:rPr>
              <a:t>或</a:t>
            </a:r>
            <a:r>
              <a:rPr lang="en-US" altLang="zh-CN" sz="2400" b="1">
                <a:latin typeface="Times New Roman" pitchFamily="18" charset="0"/>
                <a:ea typeface="宋体" pitchFamily="2" charset="-122"/>
              </a:rPr>
              <a:t>y</a:t>
            </a:r>
            <a:r>
              <a:rPr lang="zh-CN" altLang="en-US" sz="2400" b="1">
                <a:latin typeface="Times New Roman" pitchFamily="18" charset="0"/>
                <a:ea typeface="宋体" pitchFamily="2" charset="-122"/>
              </a:rPr>
              <a:t>）？</a:t>
            </a:r>
            <a:r>
              <a:rPr lang="en-US" altLang="zh-CN" sz="2400" b="1">
                <a:latin typeface="Times New Roman" pitchFamily="18" charset="0"/>
                <a:ea typeface="宋体" pitchFamily="2" charset="-122"/>
              </a:rPr>
              <a:t>";</a:t>
            </a:r>
          </a:p>
          <a:p>
            <a:pPr algn="just">
              <a:lnSpc>
                <a:spcPct val="120000"/>
              </a:lnSpc>
            </a:pPr>
            <a:r>
              <a:rPr lang="en-US" altLang="zh-CN" sz="2400" b="1">
                <a:latin typeface="Times New Roman" pitchFamily="18" charset="0"/>
                <a:ea typeface="宋体" pitchFamily="2" charset="-122"/>
              </a:rPr>
              <a:t>         cin &gt;&gt; flag;</a:t>
            </a:r>
          </a:p>
          <a:p>
            <a:pPr algn="just">
              <a:lnSpc>
                <a:spcPct val="120000"/>
              </a:lnSpc>
            </a:pPr>
            <a:r>
              <a:rPr lang="en-US" altLang="zh-CN" sz="2400" b="1">
                <a:latin typeface="Times New Roman" pitchFamily="18" charset="0"/>
                <a:ea typeface="宋体" pitchFamily="2" charset="-122"/>
              </a:rPr>
              <a:t>       }</a:t>
            </a:r>
          </a:p>
          <a:p>
            <a:pPr algn="just">
              <a:lnSpc>
                <a:spcPct val="120000"/>
              </a:lnSpc>
            </a:pPr>
            <a:r>
              <a:rPr lang="en-US" altLang="zh-CN" sz="2400" b="1">
                <a:latin typeface="Times New Roman" pitchFamily="18" charset="0"/>
                <a:ea typeface="宋体" pitchFamily="2" charset="-122"/>
              </a:rPr>
              <a:t> }</a:t>
            </a:r>
            <a:endParaRPr lang="en-US" altLang="zh-CN" sz="2400" b="1"/>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Arial" pitchFamily="34" charset="0"/>
            <a:ea typeface="黑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Arial" pitchFamily="34" charset="0"/>
            <a:ea typeface="黑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22398</TotalTime>
  <Words>4356</Words>
  <Application>Microsoft Office PowerPoint</Application>
  <PresentationFormat>全屏显示(4:3)</PresentationFormat>
  <Paragraphs>621</Paragraphs>
  <Slides>65</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67" baseType="lpstr">
      <vt:lpstr>Soaring</vt:lpstr>
      <vt:lpstr>图片</vt:lpstr>
      <vt:lpstr>第9章 模块化开发</vt:lpstr>
      <vt:lpstr>结构化程序设计</vt:lpstr>
      <vt:lpstr>猜硬币的游戏 </vt:lpstr>
      <vt:lpstr>顶层分解 </vt:lpstr>
      <vt:lpstr>幻灯片 5</vt:lpstr>
      <vt:lpstr>prn_instruction的实现 </vt:lpstr>
      <vt:lpstr>play函数的实现 </vt:lpstr>
      <vt:lpstr>play函数的细化</vt:lpstr>
      <vt:lpstr>幻灯片 9</vt:lpstr>
      <vt:lpstr>get_call_from_user的实现 </vt:lpstr>
      <vt:lpstr>幻灯片 11</vt:lpstr>
      <vt:lpstr>第9章 模块化开发</vt:lpstr>
      <vt:lpstr>模块划分 </vt:lpstr>
      <vt:lpstr>石头、剪刀、布游戏 </vt:lpstr>
      <vt:lpstr>第一层的分解 </vt:lpstr>
      <vt:lpstr>函数抽取</vt:lpstr>
      <vt:lpstr>枚举类型的定义 </vt:lpstr>
      <vt:lpstr>模块划分 </vt:lpstr>
      <vt:lpstr>Select模块的设计</vt:lpstr>
      <vt:lpstr>Compare模块的设计</vt:lpstr>
      <vt:lpstr>print模块的设计</vt:lpstr>
      <vt:lpstr>print模块的进一步考虑</vt:lpstr>
      <vt:lpstr>函数原型</vt:lpstr>
      <vt:lpstr>头文件的设计</vt:lpstr>
      <vt:lpstr>头文件的设计</vt:lpstr>
      <vt:lpstr>头文件的格式</vt:lpstr>
      <vt:lpstr>头文件的格式</vt:lpstr>
      <vt:lpstr>头文件的格式</vt:lpstr>
      <vt:lpstr>全局变量在头文件中</vt:lpstr>
      <vt:lpstr>石头、剪子、布游戏的头文件 </vt:lpstr>
      <vt:lpstr>主模块的实现</vt:lpstr>
      <vt:lpstr>幻灯片 32</vt:lpstr>
      <vt:lpstr>select模块的实现 </vt:lpstr>
      <vt:lpstr>幻灯片 34</vt:lpstr>
      <vt:lpstr>Compare模块的实现 </vt:lpstr>
      <vt:lpstr>Print模块的实现 </vt:lpstr>
      <vt:lpstr>幻灯片 37</vt:lpstr>
      <vt:lpstr>幻灯片 38</vt:lpstr>
      <vt:lpstr>幻灯片 39</vt:lpstr>
      <vt:lpstr>幻灯片 40</vt:lpstr>
      <vt:lpstr>第9章 模块化开发</vt:lpstr>
      <vt:lpstr>设计自己的库 </vt:lpstr>
      <vt:lpstr>库的设计和实现</vt:lpstr>
      <vt:lpstr>随机函数库的设计 </vt:lpstr>
      <vt:lpstr>接口文件</vt:lpstr>
      <vt:lpstr>库接口的设计</vt:lpstr>
      <vt:lpstr>库的实现 </vt:lpstr>
      <vt:lpstr>幻灯片 48</vt:lpstr>
      <vt:lpstr>幻灯片 49</vt:lpstr>
      <vt:lpstr>第9章 模块化开发</vt:lpstr>
      <vt:lpstr>库的应用 -- 龟兔赛跑 </vt:lpstr>
      <vt:lpstr>龟兔赛跑解题思路</vt:lpstr>
      <vt:lpstr>第一层分解</vt:lpstr>
      <vt:lpstr>抽取函数 </vt:lpstr>
      <vt:lpstr>模块划分 </vt:lpstr>
      <vt:lpstr>主模块</vt:lpstr>
      <vt:lpstr>幻灯片 57</vt:lpstr>
      <vt:lpstr>如何用随机数模拟概率</vt:lpstr>
      <vt:lpstr>Move模块</vt:lpstr>
      <vt:lpstr>幻灯片 60</vt:lpstr>
      <vt:lpstr>Print模块</vt:lpstr>
      <vt:lpstr>总结 </vt:lpstr>
      <vt:lpstr>程序设计的复杂性</vt:lpstr>
      <vt:lpstr>描述泡出一杯茶需要哪些步骤</vt:lpstr>
      <vt:lpstr>开始问这样的问题</vt:lpstr>
    </vt:vector>
  </TitlesOfParts>
  <Company>Shanghai JiaoTong UNIV.</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模块化开发</dc:title>
  <dc:creator>administrat</dc:creator>
  <cp:lastModifiedBy>administrat</cp:lastModifiedBy>
  <cp:revision>490</cp:revision>
  <dcterms:created xsi:type="dcterms:W3CDTF">2002-03-09T00:08:02Z</dcterms:created>
  <dcterms:modified xsi:type="dcterms:W3CDTF">2018-04-15T00:49:38Z</dcterms:modified>
</cp:coreProperties>
</file>