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31"/>
  </p:notesMasterIdLst>
  <p:handoutMasterIdLst>
    <p:handoutMasterId r:id="rId132"/>
  </p:handoutMasterIdLst>
  <p:sldIdLst>
    <p:sldId id="2875" r:id="rId2"/>
    <p:sldId id="2876" r:id="rId3"/>
    <p:sldId id="2877" r:id="rId4"/>
    <p:sldId id="2878" r:id="rId5"/>
    <p:sldId id="2879" r:id="rId6"/>
    <p:sldId id="2883" r:id="rId7"/>
    <p:sldId id="2880" r:id="rId8"/>
    <p:sldId id="2881" r:id="rId9"/>
    <p:sldId id="2882" r:id="rId10"/>
    <p:sldId id="2884" r:id="rId11"/>
    <p:sldId id="2886" r:id="rId12"/>
    <p:sldId id="2887" r:id="rId13"/>
    <p:sldId id="2888" r:id="rId14"/>
    <p:sldId id="2889" r:id="rId15"/>
    <p:sldId id="2890" r:id="rId16"/>
    <p:sldId id="2891" r:id="rId17"/>
    <p:sldId id="2892" r:id="rId18"/>
    <p:sldId id="2893" r:id="rId19"/>
    <p:sldId id="2894" r:id="rId20"/>
    <p:sldId id="2895" r:id="rId21"/>
    <p:sldId id="2896" r:id="rId22"/>
    <p:sldId id="2897" r:id="rId23"/>
    <p:sldId id="2898" r:id="rId24"/>
    <p:sldId id="2899" r:id="rId25"/>
    <p:sldId id="2900" r:id="rId26"/>
    <p:sldId id="3462" r:id="rId27"/>
    <p:sldId id="2902" r:id="rId28"/>
    <p:sldId id="2903" r:id="rId29"/>
    <p:sldId id="2901" r:id="rId30"/>
    <p:sldId id="2904" r:id="rId31"/>
    <p:sldId id="3486" r:id="rId32"/>
    <p:sldId id="3457" r:id="rId33"/>
    <p:sldId id="2905" r:id="rId34"/>
    <p:sldId id="2906" r:id="rId35"/>
    <p:sldId id="2907" r:id="rId36"/>
    <p:sldId id="2908" r:id="rId37"/>
    <p:sldId id="2909" r:id="rId38"/>
    <p:sldId id="3463" r:id="rId39"/>
    <p:sldId id="2913" r:id="rId40"/>
    <p:sldId id="2914" r:id="rId41"/>
    <p:sldId id="2910" r:id="rId42"/>
    <p:sldId id="2915" r:id="rId43"/>
    <p:sldId id="2916" r:id="rId44"/>
    <p:sldId id="2917" r:id="rId45"/>
    <p:sldId id="3487" r:id="rId46"/>
    <p:sldId id="3488" r:id="rId47"/>
    <p:sldId id="3489" r:id="rId48"/>
    <p:sldId id="2919" r:id="rId49"/>
    <p:sldId id="3464" r:id="rId50"/>
    <p:sldId id="2937" r:id="rId51"/>
    <p:sldId id="2920" r:id="rId52"/>
    <p:sldId id="3490" r:id="rId53"/>
    <p:sldId id="3491" r:id="rId54"/>
    <p:sldId id="3469" r:id="rId55"/>
    <p:sldId id="3483" r:id="rId56"/>
    <p:sldId id="2922" r:id="rId57"/>
    <p:sldId id="2938" r:id="rId58"/>
    <p:sldId id="2923" r:id="rId59"/>
    <p:sldId id="3492" r:id="rId60"/>
    <p:sldId id="2925" r:id="rId61"/>
    <p:sldId id="2939" r:id="rId62"/>
    <p:sldId id="2924" r:id="rId63"/>
    <p:sldId id="2940" r:id="rId64"/>
    <p:sldId id="2941" r:id="rId65"/>
    <p:sldId id="2927" r:id="rId66"/>
    <p:sldId id="2928" r:id="rId67"/>
    <p:sldId id="2934" r:id="rId68"/>
    <p:sldId id="3471" r:id="rId69"/>
    <p:sldId id="2935" r:id="rId70"/>
    <p:sldId id="2942" r:id="rId71"/>
    <p:sldId id="2929" r:id="rId72"/>
    <p:sldId id="2930" r:id="rId73"/>
    <p:sldId id="2932" r:id="rId74"/>
    <p:sldId id="2943" r:id="rId75"/>
    <p:sldId id="2944" r:id="rId76"/>
    <p:sldId id="2945" r:id="rId77"/>
    <p:sldId id="2946" r:id="rId78"/>
    <p:sldId id="2947" r:id="rId79"/>
    <p:sldId id="2933" r:id="rId80"/>
    <p:sldId id="3485" r:id="rId81"/>
    <p:sldId id="2948" r:id="rId82"/>
    <p:sldId id="2949" r:id="rId83"/>
    <p:sldId id="3477" r:id="rId84"/>
    <p:sldId id="3478" r:id="rId85"/>
    <p:sldId id="3479" r:id="rId86"/>
    <p:sldId id="3480" r:id="rId87"/>
    <p:sldId id="3481" r:id="rId88"/>
    <p:sldId id="3484" r:id="rId89"/>
    <p:sldId id="3482" r:id="rId90"/>
    <p:sldId id="3465" r:id="rId91"/>
    <p:sldId id="2956" r:id="rId92"/>
    <p:sldId id="2957" r:id="rId93"/>
    <p:sldId id="2958" r:id="rId94"/>
    <p:sldId id="2959" r:id="rId95"/>
    <p:sldId id="2960" r:id="rId96"/>
    <p:sldId id="3466" r:id="rId97"/>
    <p:sldId id="2966" r:id="rId98"/>
    <p:sldId id="2967" r:id="rId99"/>
    <p:sldId id="2968" r:id="rId100"/>
    <p:sldId id="3467" r:id="rId101"/>
    <p:sldId id="2977" r:id="rId102"/>
    <p:sldId id="2978" r:id="rId103"/>
    <p:sldId id="2979" r:id="rId104"/>
    <p:sldId id="2993" r:id="rId105"/>
    <p:sldId id="2994" r:id="rId106"/>
    <p:sldId id="2986" r:id="rId107"/>
    <p:sldId id="2995" r:id="rId108"/>
    <p:sldId id="2987" r:id="rId109"/>
    <p:sldId id="2988" r:id="rId110"/>
    <p:sldId id="2996" r:id="rId111"/>
    <p:sldId id="2997" r:id="rId112"/>
    <p:sldId id="2998" r:id="rId113"/>
    <p:sldId id="2999" r:id="rId114"/>
    <p:sldId id="3094" r:id="rId115"/>
    <p:sldId id="3095" r:id="rId116"/>
    <p:sldId id="3096" r:id="rId117"/>
    <p:sldId id="3468" r:id="rId118"/>
    <p:sldId id="3001" r:id="rId119"/>
    <p:sldId id="3008" r:id="rId120"/>
    <p:sldId id="3002" r:id="rId121"/>
    <p:sldId id="3493" r:id="rId122"/>
    <p:sldId id="3003" r:id="rId123"/>
    <p:sldId id="3004" r:id="rId124"/>
    <p:sldId id="3005" r:id="rId125"/>
    <p:sldId id="3006" r:id="rId126"/>
    <p:sldId id="3007" r:id="rId127"/>
    <p:sldId id="3009" r:id="rId128"/>
    <p:sldId id="3010" r:id="rId129"/>
    <p:sldId id="3011" r:id="rId130"/>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2"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2"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2"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2"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2" charset="-122"/>
        <a:cs typeface="+mn-cs"/>
      </a:defRPr>
    </a:lvl5pPr>
    <a:lvl6pPr marL="2286000" algn="l" defTabSz="914400" rtl="0" eaLnBrk="1" latinLnBrk="0" hangingPunct="1">
      <a:defRPr kumimoji="1" sz="2800" kern="1200">
        <a:solidFill>
          <a:schemeClr val="tx1"/>
        </a:solidFill>
        <a:latin typeface="Arial" charset="0"/>
        <a:ea typeface="黑体" pitchFamily="2" charset="-122"/>
        <a:cs typeface="+mn-cs"/>
      </a:defRPr>
    </a:lvl6pPr>
    <a:lvl7pPr marL="2743200" algn="l" defTabSz="914400" rtl="0" eaLnBrk="1" latinLnBrk="0" hangingPunct="1">
      <a:defRPr kumimoji="1" sz="2800" kern="1200">
        <a:solidFill>
          <a:schemeClr val="tx1"/>
        </a:solidFill>
        <a:latin typeface="Arial" charset="0"/>
        <a:ea typeface="黑体" pitchFamily="2" charset="-122"/>
        <a:cs typeface="+mn-cs"/>
      </a:defRPr>
    </a:lvl7pPr>
    <a:lvl8pPr marL="3200400" algn="l" defTabSz="914400" rtl="0" eaLnBrk="1" latinLnBrk="0" hangingPunct="1">
      <a:defRPr kumimoji="1" sz="2800" kern="1200">
        <a:solidFill>
          <a:schemeClr val="tx1"/>
        </a:solidFill>
        <a:latin typeface="Arial" charset="0"/>
        <a:ea typeface="黑体" pitchFamily="2" charset="-122"/>
        <a:cs typeface="+mn-cs"/>
      </a:defRPr>
    </a:lvl8pPr>
    <a:lvl9pPr marL="3657600" algn="l" defTabSz="914400" rtl="0" eaLnBrk="1" latinLnBrk="0" hangingPunct="1">
      <a:defRPr kumimoji="1" sz="2800"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84677" autoAdjust="0"/>
  </p:normalViewPr>
  <p:slideViewPr>
    <p:cSldViewPr snapToGrid="0" snapToObjects="1">
      <p:cViewPr varScale="1">
        <p:scale>
          <a:sx n="51" d="100"/>
          <a:sy n="51" d="100"/>
        </p:scale>
        <p:origin x="-10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7" d="100"/>
          <a:sy n="47" d="100"/>
        </p:scale>
        <p:origin x="-137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5509CA5B-84C7-42C8-8BA5-2CF9651648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defRPr>
            </a:lvl1pPr>
          </a:lstStyle>
          <a:p>
            <a:pPr>
              <a:defRPr/>
            </a:pPr>
            <a:endParaRPr lang="en-US" altLang="zh-CN"/>
          </a:p>
        </p:txBody>
      </p:sp>
      <p:sp>
        <p:nvSpPr>
          <p:cNvPr id="13619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defRPr>
            </a:lvl1pPr>
          </a:lstStyle>
          <a:p>
            <a:pPr>
              <a:defRPr/>
            </a:pPr>
            <a:fld id="{B1A216B0-A464-4367-B476-276324AF62C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2DD6D4B-FF2F-4F73-A95B-88FD88CBFD08}" type="slidenum">
              <a:rPr lang="en-US" altLang="zh-CN" smtClean="0">
                <a:latin typeface="Arial" charset="0"/>
              </a:rPr>
              <a:pPr/>
              <a:t>17</a:t>
            </a:fld>
            <a:endParaRPr lang="en-US" altLang="zh-CN" smtClean="0">
              <a:latin typeface="Arial" charset="0"/>
            </a:endParaRPr>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D9F258D2-E260-4565-8339-4AD92440E730}" type="slidenum">
              <a:rPr lang="en-US" altLang="zh-CN" smtClean="0">
                <a:latin typeface="Arial" charset="0"/>
              </a:rPr>
              <a:pPr/>
              <a:t>25</a:t>
            </a:fld>
            <a:endParaRPr lang="en-US" altLang="zh-CN" smtClean="0">
              <a:latin typeface="Arial" charset="0"/>
            </a:endParaRPr>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EC05A5D-44E1-448F-A6A6-1E71C67E0326}" type="slidenum">
              <a:rPr lang="en-US" altLang="zh-CN" smtClean="0">
                <a:latin typeface="Arial" charset="0"/>
              </a:rPr>
              <a:pPr/>
              <a:t>35</a:t>
            </a:fld>
            <a:endParaRPr lang="en-US" altLang="zh-CN" smtClean="0">
              <a:latin typeface="Arial" charset="0"/>
            </a:endParaRPr>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lnSpcReduction="10000"/>
          </a:bodyPr>
          <a:lstStyle/>
          <a:p>
            <a:pPr>
              <a:defRPr/>
            </a:pPr>
            <a:r>
              <a:rPr lang="en-US" altLang="zh-CN" dirty="0" err="1" smtClean="0"/>
              <a:t>gcc</a:t>
            </a:r>
            <a:r>
              <a:rPr lang="zh-CN" altLang="en-US" dirty="0" smtClean="0"/>
              <a:t>做了优化，返回值为对象时，不再产生临时对象，因而不再调用复制构造函数</a:t>
            </a:r>
            <a:endParaRPr lang="en-US" altLang="zh-CN" dirty="0" smtClean="0"/>
          </a:p>
          <a:p>
            <a:pPr>
              <a:defRPr/>
            </a:pPr>
            <a:r>
              <a:rPr lang="zh-CN" altLang="en-US" dirty="0" smtClean="0"/>
              <a:t>在</a:t>
            </a:r>
            <a:r>
              <a:rPr lang="en-US" dirty="0" err="1" smtClean="0"/>
              <a:t>CodeBlocks</a:t>
            </a:r>
            <a:r>
              <a:rPr lang="zh-CN" altLang="en-US" dirty="0" smtClean="0"/>
              <a:t>中，通过菜单依次选：</a:t>
            </a:r>
            <a:r>
              <a:rPr lang="en-US" dirty="0" smtClean="0"/>
              <a:t>settings-&gt;Compiler...，</a:t>
            </a:r>
            <a:r>
              <a:rPr lang="zh-CN" altLang="en-US" dirty="0" smtClean="0"/>
              <a:t>在</a:t>
            </a:r>
            <a:r>
              <a:rPr lang="en-US" dirty="0" smtClean="0"/>
              <a:t>Global compiler settings</a:t>
            </a:r>
            <a:r>
              <a:rPr lang="zh-CN" altLang="en-US" dirty="0" smtClean="0"/>
              <a:t>部分，选择</a:t>
            </a:r>
            <a:r>
              <a:rPr lang="en-US" dirty="0" smtClean="0"/>
              <a:t>Other options，</a:t>
            </a:r>
            <a:r>
              <a:rPr lang="zh-CN" altLang="en-US" dirty="0" smtClean="0"/>
              <a:t>在文本框中写入“</a:t>
            </a:r>
            <a:r>
              <a:rPr lang="en-US" altLang="zh-CN" dirty="0" smtClean="0"/>
              <a:t>-</a:t>
            </a:r>
            <a:r>
              <a:rPr lang="en-US" dirty="0" err="1" smtClean="0"/>
              <a:t>fno</a:t>
            </a:r>
            <a:r>
              <a:rPr lang="en-US" dirty="0" smtClean="0"/>
              <a:t>-elide-constructors”</a:t>
            </a:r>
            <a:r>
              <a:rPr lang="zh-CN" altLang="en-US" dirty="0" smtClean="0"/>
              <a:t>，就可以让</a:t>
            </a:r>
            <a:r>
              <a:rPr lang="en-US" altLang="zh-CN" dirty="0" err="1" smtClean="0"/>
              <a:t>gcc</a:t>
            </a:r>
            <a:r>
              <a:rPr lang="zh-CN" altLang="en-US" dirty="0" smtClean="0"/>
              <a:t>不要搞这个优化</a:t>
            </a:r>
            <a:endParaRPr lang="en-US" altLang="zh-CN" dirty="0" smtClean="0"/>
          </a:p>
          <a:p>
            <a:pPr>
              <a:defRPr/>
            </a:pPr>
            <a:r>
              <a:rPr lang="en-US" altLang="zh-CN" dirty="0" smtClean="0"/>
              <a:t>Visual Studio</a:t>
            </a:r>
            <a:r>
              <a:rPr lang="zh-CN" altLang="en-US" dirty="0" smtClean="0"/>
              <a:t>的</a:t>
            </a:r>
            <a:r>
              <a:rPr lang="en-US" altLang="zh-CN" dirty="0" smtClean="0"/>
              <a:t>Release</a:t>
            </a:r>
            <a:r>
              <a:rPr lang="zh-CN" altLang="en-US" dirty="0" smtClean="0"/>
              <a:t>模式进行编译，会跟</a:t>
            </a:r>
            <a:r>
              <a:rPr lang="en-US" altLang="zh-CN" dirty="0" smtClean="0"/>
              <a:t>g++</a:t>
            </a:r>
            <a:r>
              <a:rPr lang="zh-CN" altLang="en-US" dirty="0" smtClean="0"/>
              <a:t>一样跳过拷贝构造函数的</a:t>
            </a:r>
            <a:endParaRPr lang="en-US" altLang="zh-CN" dirty="0" smtClean="0"/>
          </a:p>
          <a:p>
            <a:pPr>
              <a:defRPr/>
            </a:pPr>
            <a:r>
              <a:rPr lang="zh-CN" altLang="en-US" dirty="0" smtClean="0"/>
              <a:t>对于大多数程序员来讲，都会觉得返回值为对象时应该有个拷贝构造，而且代码的意思也很清楚，就是告诉编译器</a:t>
            </a:r>
            <a:r>
              <a:rPr lang="en-US" altLang="zh-CN" dirty="0" smtClean="0"/>
              <a:t>“</a:t>
            </a:r>
            <a:r>
              <a:rPr lang="zh-CN" altLang="en-US" b="1" dirty="0" smtClean="0"/>
              <a:t>你要用这个函数的返回值拷贝构造出新变量</a:t>
            </a:r>
            <a:r>
              <a:rPr lang="en-US" altLang="zh-CN" dirty="0" smtClean="0"/>
              <a:t>”</a:t>
            </a:r>
            <a:r>
              <a:rPr lang="zh-CN" altLang="en-US" dirty="0" smtClean="0"/>
              <a:t>。但是</a:t>
            </a:r>
            <a:r>
              <a:rPr lang="en-US" altLang="zh-CN" dirty="0" smtClean="0"/>
              <a:t>GCC</a:t>
            </a:r>
            <a:r>
              <a:rPr lang="zh-CN" altLang="en-US" dirty="0" smtClean="0"/>
              <a:t>并没有忠实的按照字面意思编译代码，而是假定你的拷贝构造函数就是构造出一个和原变量一样的变量，于是将拷贝构造省掉了。但是实际上，对于一些特定的类，我们拷贝构造函数不一定就是进行或者只进行</a:t>
            </a:r>
            <a:r>
              <a:rPr lang="en-US" altLang="zh-CN" dirty="0" smtClean="0"/>
              <a:t>“</a:t>
            </a:r>
            <a:r>
              <a:rPr lang="zh-CN" altLang="en-US" dirty="0" smtClean="0"/>
              <a:t>拷贝</a:t>
            </a:r>
            <a:r>
              <a:rPr lang="en-US" altLang="zh-CN" dirty="0" smtClean="0"/>
              <a:t>”</a:t>
            </a:r>
            <a:r>
              <a:rPr lang="zh-CN" altLang="en-US" dirty="0" smtClean="0"/>
              <a:t>这件事，很有可能干点别的特殊事情。所以，有些人不喜欢</a:t>
            </a:r>
            <a:r>
              <a:rPr lang="en-US" altLang="zh-CN" dirty="0" smtClean="0"/>
              <a:t>GCC</a:t>
            </a:r>
            <a:r>
              <a:rPr lang="zh-CN" altLang="en-US" dirty="0" smtClean="0"/>
              <a:t>这种自作主张的实现方式。但实际上，大家都知道</a:t>
            </a:r>
            <a:r>
              <a:rPr lang="en-US" altLang="zh-CN" dirty="0" smtClean="0"/>
              <a:t>GCC</a:t>
            </a:r>
            <a:r>
              <a:rPr lang="zh-CN" altLang="en-US" dirty="0" smtClean="0"/>
              <a:t>是这么干的，业界大佬们都已经默许了这种实现方式。比如</a:t>
            </a:r>
            <a:r>
              <a:rPr lang="en-US" altLang="zh-CN" dirty="0" smtClean="0"/>
              <a:t>Stephen </a:t>
            </a:r>
            <a:r>
              <a:rPr lang="en-US" altLang="zh-CN" dirty="0" err="1" smtClean="0"/>
              <a:t>Prata</a:t>
            </a:r>
            <a:r>
              <a:rPr lang="zh-CN" altLang="en-US" dirty="0" smtClean="0"/>
              <a:t>在它的书</a:t>
            </a:r>
            <a:r>
              <a:rPr lang="en-US" altLang="zh-CN" dirty="0" smtClean="0"/>
              <a:t>《C++ primer plus》</a:t>
            </a:r>
            <a:r>
              <a:rPr lang="zh-CN" altLang="en-US" dirty="0" smtClean="0"/>
              <a:t>中就说这是合理的。</a:t>
            </a:r>
          </a:p>
        </p:txBody>
      </p:sp>
      <p:sp>
        <p:nvSpPr>
          <p:cNvPr id="140292" name="灯片编号占位符 3"/>
          <p:cNvSpPr>
            <a:spLocks noGrp="1"/>
          </p:cNvSpPr>
          <p:nvPr>
            <p:ph type="sldNum" sz="quarter" idx="5"/>
          </p:nvPr>
        </p:nvSpPr>
        <p:spPr>
          <a:noFill/>
        </p:spPr>
        <p:txBody>
          <a:bodyPr/>
          <a:lstStyle/>
          <a:p>
            <a:fld id="{10F179A4-C02A-4781-B9F3-E1C59C8160AB}" type="slidenum">
              <a:rPr lang="en-US" altLang="zh-CN" smtClean="0">
                <a:latin typeface="Arial" charset="0"/>
              </a:rPr>
              <a:pPr/>
              <a:t>77</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p:oleObj spid="_x0000_s152578" name="图片" r:id="rId3" imgW="771429" imgH="771429" progId="Word.Picture.8">
              <p:embed/>
            </p:oleObj>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kumimoji="0" sz="1400">
                <a:latin typeface="+mn-lt"/>
                <a:ea typeface="宋体" pitchFamily="2" charset="-122"/>
              </a:defRPr>
            </a:lvl1pPr>
          </a:lstStyle>
          <a:p>
            <a:pPr>
              <a:defRPr/>
            </a:pPr>
            <a:fld id="{B1DA1989-EB84-4381-9648-51523532D80E}" type="datetime1">
              <a:rPr lang="zh-CN" altLang="en-US"/>
              <a:pPr>
                <a:defRPr/>
              </a:pPr>
              <a:t>2018/4/16</a:t>
            </a:fld>
            <a:endParaRPr lang="en-US" altLang="zh-CN"/>
          </a:p>
        </p:txBody>
      </p:sp>
      <p:sp>
        <p:nvSpPr>
          <p:cNvPr id="9" name="Rectangle 8"/>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defRPr kumimoji="0" sz="1400">
                <a:latin typeface="+mn-lt"/>
                <a:ea typeface="宋体"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3076"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794"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4"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dirty="0" smtClean="0"/>
              <a:t>第</a:t>
            </a:r>
            <a:r>
              <a:rPr lang="en-US" altLang="zh-CN" dirty="0" smtClean="0"/>
              <a:t>10</a:t>
            </a:r>
            <a:r>
              <a:rPr lang="zh-CN" altLang="en-US" dirty="0" smtClean="0"/>
              <a:t>章 创建功能更强的类型</a:t>
            </a:r>
          </a:p>
        </p:txBody>
      </p:sp>
      <p:sp>
        <p:nvSpPr>
          <p:cNvPr id="4099"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4100" name="AutoShape 4"/>
          <p:cNvSpPr>
            <a:spLocks noChangeArrowheads="1"/>
          </p:cNvSpPr>
          <p:nvPr/>
        </p:nvSpPr>
        <p:spPr bwMode="auto">
          <a:xfrm rot="-5400000" flipH="1" flipV="1">
            <a:off x="6507163" y="169068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101" name="AutoShape 5"/>
          <p:cNvSpPr>
            <a:spLocks noChangeArrowheads="1"/>
          </p:cNvSpPr>
          <p:nvPr/>
        </p:nvSpPr>
        <p:spPr bwMode="auto">
          <a:xfrm rot="-5400000" flipH="1" flipV="1">
            <a:off x="6507163" y="2312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2" name="AutoShape 6"/>
          <p:cNvSpPr>
            <a:spLocks noChangeArrowheads="1"/>
          </p:cNvSpPr>
          <p:nvPr/>
        </p:nvSpPr>
        <p:spPr bwMode="auto">
          <a:xfrm rot="-5400000" flipH="1" flipV="1">
            <a:off x="6507163" y="28892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3" name="AutoShape 8"/>
          <p:cNvSpPr>
            <a:spLocks noChangeArrowheads="1"/>
          </p:cNvSpPr>
          <p:nvPr/>
        </p:nvSpPr>
        <p:spPr bwMode="auto">
          <a:xfrm rot="-5400000" flipH="1" flipV="1">
            <a:off x="6494463" y="3467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4" name="AutoShape 9"/>
          <p:cNvSpPr>
            <a:spLocks noChangeArrowheads="1"/>
          </p:cNvSpPr>
          <p:nvPr/>
        </p:nvSpPr>
        <p:spPr bwMode="auto">
          <a:xfrm rot="-5400000" flipH="1" flipV="1">
            <a:off x="6507163" y="4076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5" name="AutoShape 10"/>
          <p:cNvSpPr>
            <a:spLocks noChangeArrowheads="1"/>
          </p:cNvSpPr>
          <p:nvPr/>
        </p:nvSpPr>
        <p:spPr bwMode="auto">
          <a:xfrm rot="-5400000" flipH="1" flipV="1">
            <a:off x="6507163" y="46783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6" name="AutoShape 11"/>
          <p:cNvSpPr>
            <a:spLocks noChangeArrowheads="1"/>
          </p:cNvSpPr>
          <p:nvPr/>
        </p:nvSpPr>
        <p:spPr bwMode="auto">
          <a:xfrm rot="-5400000" flipH="1" flipV="1">
            <a:off x="6507163" y="530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7" name="AutoShape 12"/>
          <p:cNvSpPr>
            <a:spLocks noChangeArrowheads="1"/>
          </p:cNvSpPr>
          <p:nvPr/>
        </p:nvSpPr>
        <p:spPr bwMode="auto">
          <a:xfrm rot="-5400000" flipH="1" flipV="1">
            <a:off x="6507163" y="58277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6690" name="Rectangle 2"/>
          <p:cNvSpPr>
            <a:spLocks noGrp="1" noChangeArrowheads="1"/>
          </p:cNvSpPr>
          <p:nvPr>
            <p:ph type="title"/>
          </p:nvPr>
        </p:nvSpPr>
        <p:spPr/>
        <p:txBody>
          <a:bodyPr/>
          <a:lstStyle/>
          <a:p>
            <a:pPr eaLnBrk="1" hangingPunct="1">
              <a:defRPr/>
            </a:pPr>
            <a:r>
              <a:rPr lang="zh-CN" altLang="en-US" smtClean="0"/>
              <a:t>从面向过程到面向对象</a:t>
            </a:r>
          </a:p>
        </p:txBody>
      </p:sp>
      <p:sp>
        <p:nvSpPr>
          <p:cNvPr id="13315" name="Rectangle 3"/>
          <p:cNvSpPr>
            <a:spLocks noGrp="1" noChangeArrowheads="1"/>
          </p:cNvSpPr>
          <p:nvPr>
            <p:ph type="body" idx="1"/>
          </p:nvPr>
        </p:nvSpPr>
        <p:spPr>
          <a:xfrm>
            <a:off x="1625600" y="1981200"/>
            <a:ext cx="5905500" cy="4114800"/>
          </a:xfrm>
        </p:spPr>
        <p:txBody>
          <a:bodyPr/>
          <a:lstStyle/>
          <a:p>
            <a:pPr eaLnBrk="1" hangingPunct="1">
              <a:lnSpc>
                <a:spcPct val="130000"/>
              </a:lnSpc>
            </a:pPr>
            <a:r>
              <a:rPr lang="zh-CN" altLang="en-US" smtClean="0"/>
              <a:t>抽象的过程 </a:t>
            </a:r>
          </a:p>
          <a:p>
            <a:pPr eaLnBrk="1" hangingPunct="1">
              <a:lnSpc>
                <a:spcPct val="130000"/>
              </a:lnSpc>
            </a:pPr>
            <a:r>
              <a:rPr lang="zh-CN" altLang="en-US" smtClean="0"/>
              <a:t>面向对象的程序设计的特点 </a:t>
            </a:r>
          </a:p>
          <a:p>
            <a:pPr eaLnBrk="1" hangingPunct="1">
              <a:lnSpc>
                <a:spcPct val="130000"/>
              </a:lnSpc>
            </a:pPr>
            <a:r>
              <a:rPr lang="zh-CN" altLang="en-US" smtClean="0"/>
              <a:t>库和类 </a:t>
            </a:r>
          </a:p>
        </p:txBody>
      </p:sp>
      <p:sp>
        <p:nvSpPr>
          <p:cNvPr id="13316" name="AutoShape 4"/>
          <p:cNvSpPr>
            <a:spLocks noChangeArrowheads="1"/>
          </p:cNvSpPr>
          <p:nvPr/>
        </p:nvSpPr>
        <p:spPr bwMode="auto">
          <a:xfrm rot="-5400000" flipH="1" flipV="1">
            <a:off x="7213600" y="21907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3317" name="AutoShape 5"/>
          <p:cNvSpPr>
            <a:spLocks noChangeArrowheads="1"/>
          </p:cNvSpPr>
          <p:nvPr/>
        </p:nvSpPr>
        <p:spPr bwMode="auto">
          <a:xfrm rot="-5400000" flipH="1" flipV="1">
            <a:off x="7213600" y="29019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3318" name="AutoShape 6"/>
          <p:cNvSpPr>
            <a:spLocks noChangeArrowheads="1"/>
          </p:cNvSpPr>
          <p:nvPr/>
        </p:nvSpPr>
        <p:spPr bwMode="auto">
          <a:xfrm rot="-5400000" flipH="1" flipV="1">
            <a:off x="7213600" y="36004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4034"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smtClean="0"/>
              <a:t>第</a:t>
            </a:r>
            <a:r>
              <a:rPr lang="en-US" altLang="zh-CN" smtClean="0"/>
              <a:t>10</a:t>
            </a:r>
            <a:r>
              <a:rPr lang="zh-CN" altLang="en-US" smtClean="0"/>
              <a:t>章 创建功能更强的类型</a:t>
            </a:r>
          </a:p>
        </p:txBody>
      </p:sp>
      <p:sp>
        <p:nvSpPr>
          <p:cNvPr id="105475"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105476" name="AutoShape 4"/>
          <p:cNvSpPr>
            <a:spLocks noChangeArrowheads="1"/>
          </p:cNvSpPr>
          <p:nvPr/>
        </p:nvSpPr>
        <p:spPr bwMode="auto">
          <a:xfrm rot="-5400000" flipH="1" flipV="1">
            <a:off x="6507163" y="1690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5477" name="AutoShape 5"/>
          <p:cNvSpPr>
            <a:spLocks noChangeArrowheads="1"/>
          </p:cNvSpPr>
          <p:nvPr/>
        </p:nvSpPr>
        <p:spPr bwMode="auto">
          <a:xfrm rot="-5400000" flipH="1" flipV="1">
            <a:off x="6507163" y="23129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5478" name="AutoShape 6"/>
          <p:cNvSpPr>
            <a:spLocks noChangeArrowheads="1"/>
          </p:cNvSpPr>
          <p:nvPr/>
        </p:nvSpPr>
        <p:spPr bwMode="auto">
          <a:xfrm rot="-5400000" flipH="1" flipV="1">
            <a:off x="6507163" y="28892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5479" name="AutoShape 7"/>
          <p:cNvSpPr>
            <a:spLocks noChangeArrowheads="1"/>
          </p:cNvSpPr>
          <p:nvPr/>
        </p:nvSpPr>
        <p:spPr bwMode="auto">
          <a:xfrm rot="-5400000" flipH="1" flipV="1">
            <a:off x="6494463" y="3467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5480" name="AutoShape 8"/>
          <p:cNvSpPr>
            <a:spLocks noChangeArrowheads="1"/>
          </p:cNvSpPr>
          <p:nvPr/>
        </p:nvSpPr>
        <p:spPr bwMode="auto">
          <a:xfrm rot="-5400000" flipH="1" flipV="1">
            <a:off x="6507163" y="4076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5481" name="AutoShape 9"/>
          <p:cNvSpPr>
            <a:spLocks noChangeArrowheads="1"/>
          </p:cNvSpPr>
          <p:nvPr/>
        </p:nvSpPr>
        <p:spPr bwMode="auto">
          <a:xfrm rot="-5400000" flipH="1" flipV="1">
            <a:off x="6507163" y="46783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5482" name="AutoShape 10"/>
          <p:cNvSpPr>
            <a:spLocks noChangeArrowheads="1"/>
          </p:cNvSpPr>
          <p:nvPr/>
        </p:nvSpPr>
        <p:spPr bwMode="auto">
          <a:xfrm rot="-5400000" flipH="1" flipV="1">
            <a:off x="6507163" y="530701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05483" name="AutoShape 11"/>
          <p:cNvSpPr>
            <a:spLocks noChangeArrowheads="1"/>
          </p:cNvSpPr>
          <p:nvPr/>
        </p:nvSpPr>
        <p:spPr bwMode="auto">
          <a:xfrm rot="-5400000" flipH="1" flipV="1">
            <a:off x="6507163" y="58277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1922" name="Rectangle 2"/>
          <p:cNvSpPr>
            <a:spLocks noGrp="1" noChangeArrowheads="1"/>
          </p:cNvSpPr>
          <p:nvPr>
            <p:ph type="title"/>
          </p:nvPr>
        </p:nvSpPr>
        <p:spPr>
          <a:xfrm>
            <a:off x="625475" y="100013"/>
            <a:ext cx="7772400" cy="1143000"/>
          </a:xfrm>
        </p:spPr>
        <p:txBody>
          <a:bodyPr/>
          <a:lstStyle/>
          <a:p>
            <a:pPr eaLnBrk="1" hangingPunct="1">
              <a:defRPr/>
            </a:pPr>
            <a:r>
              <a:rPr lang="zh-CN" altLang="en-US" b="0" dirty="0" smtClean="0"/>
              <a:t>静态数据成员</a:t>
            </a:r>
          </a:p>
        </p:txBody>
      </p:sp>
      <p:sp>
        <p:nvSpPr>
          <p:cNvPr id="106499" name="Rectangle 3"/>
          <p:cNvSpPr>
            <a:spLocks noGrp="1" noChangeArrowheads="1"/>
          </p:cNvSpPr>
          <p:nvPr>
            <p:ph type="body" idx="1"/>
          </p:nvPr>
        </p:nvSpPr>
        <p:spPr>
          <a:xfrm>
            <a:off x="128588" y="1311275"/>
            <a:ext cx="8964612" cy="4756150"/>
          </a:xfrm>
        </p:spPr>
        <p:txBody>
          <a:bodyPr/>
          <a:lstStyle/>
          <a:p>
            <a:pPr eaLnBrk="1" hangingPunct="1">
              <a:lnSpc>
                <a:spcPct val="90000"/>
              </a:lnSpc>
            </a:pPr>
            <a:r>
              <a:rPr lang="zh-CN" altLang="en-US" sz="2800" smtClean="0"/>
              <a:t>假设类</a:t>
            </a:r>
            <a:r>
              <a:rPr lang="en-US" altLang="zh-CN" sz="2800" smtClean="0"/>
              <a:t>SavingAccount</a:t>
            </a:r>
            <a:r>
              <a:rPr lang="zh-CN" altLang="en-US" sz="2800" smtClean="0"/>
              <a:t>专门用于存放存款帐户，它包括存户的姓名、地址、存款额、利率等成员变量：</a:t>
            </a:r>
          </a:p>
          <a:p>
            <a:pPr lvl="1" eaLnBrk="1" hangingPunct="1">
              <a:lnSpc>
                <a:spcPct val="90000"/>
              </a:lnSpc>
              <a:buFont typeface="Wingdings" pitchFamily="2" charset="2"/>
              <a:buNone/>
            </a:pPr>
            <a:r>
              <a:rPr lang="en-US" altLang="zh-CN" sz="2000" smtClean="0"/>
              <a:t>class SavingAccount</a:t>
            </a:r>
          </a:p>
          <a:p>
            <a:pPr lvl="1" eaLnBrk="1" hangingPunct="1">
              <a:lnSpc>
                <a:spcPct val="90000"/>
              </a:lnSpc>
              <a:buFont typeface="Wingdings" pitchFamily="2" charset="2"/>
              <a:buNone/>
            </a:pPr>
            <a:r>
              <a:rPr lang="en-US" altLang="zh-CN" sz="2000" smtClean="0"/>
              <a:t>{</a:t>
            </a:r>
          </a:p>
          <a:p>
            <a:pPr lvl="1" eaLnBrk="1" hangingPunct="1">
              <a:lnSpc>
                <a:spcPct val="90000"/>
              </a:lnSpc>
              <a:buFont typeface="Wingdings" pitchFamily="2" charset="2"/>
              <a:buNone/>
            </a:pPr>
            <a:r>
              <a:rPr lang="en-US" altLang="zh-CN" sz="2000" smtClean="0"/>
              <a:t>	char m_name[20]; //</a:t>
            </a:r>
            <a:r>
              <a:rPr lang="zh-CN" altLang="en-US" sz="2000" smtClean="0"/>
              <a:t>存户姓名</a:t>
            </a:r>
          </a:p>
          <a:p>
            <a:pPr lvl="1" eaLnBrk="1" hangingPunct="1">
              <a:lnSpc>
                <a:spcPct val="90000"/>
              </a:lnSpc>
              <a:buFont typeface="Wingdings" pitchFamily="2" charset="2"/>
              <a:buNone/>
            </a:pPr>
            <a:r>
              <a:rPr lang="zh-CN" altLang="en-US" sz="2000" smtClean="0"/>
              <a:t>     </a:t>
            </a:r>
            <a:r>
              <a:rPr lang="en-US" altLang="zh-CN" sz="2000" smtClean="0"/>
              <a:t>char m_addr[60];   //</a:t>
            </a:r>
            <a:r>
              <a:rPr lang="zh-CN" altLang="en-US" sz="2000" smtClean="0"/>
              <a:t>存户地址</a:t>
            </a:r>
          </a:p>
          <a:p>
            <a:pPr lvl="1" eaLnBrk="1" hangingPunct="1">
              <a:lnSpc>
                <a:spcPct val="90000"/>
              </a:lnSpc>
              <a:buFont typeface="Wingdings" pitchFamily="2" charset="2"/>
              <a:buNone/>
            </a:pPr>
            <a:r>
              <a:rPr lang="zh-CN" altLang="en-US" sz="2000" smtClean="0"/>
              <a:t>     </a:t>
            </a:r>
            <a:r>
              <a:rPr lang="en-US" altLang="zh-CN" sz="2000" smtClean="0"/>
              <a:t>double m_total;     //</a:t>
            </a:r>
            <a:r>
              <a:rPr lang="zh-CN" altLang="en-US" sz="2000" smtClean="0"/>
              <a:t>存款额</a:t>
            </a:r>
          </a:p>
          <a:p>
            <a:pPr lvl="1" eaLnBrk="1" hangingPunct="1">
              <a:lnSpc>
                <a:spcPct val="90000"/>
              </a:lnSpc>
              <a:buFont typeface="Wingdings" pitchFamily="2" charset="2"/>
              <a:buNone/>
            </a:pPr>
            <a:r>
              <a:rPr lang="zh-CN" altLang="en-US" sz="2000" smtClean="0"/>
              <a:t>	</a:t>
            </a:r>
            <a:r>
              <a:rPr lang="en-US" altLang="zh-CN" sz="2000" smtClean="0"/>
              <a:t>double m_rate;     //</a:t>
            </a:r>
            <a:r>
              <a:rPr lang="zh-CN" altLang="en-US" sz="2000" smtClean="0"/>
              <a:t>利率</a:t>
            </a:r>
          </a:p>
          <a:p>
            <a:pPr lvl="1" eaLnBrk="1" hangingPunct="1">
              <a:lnSpc>
                <a:spcPct val="90000"/>
              </a:lnSpc>
              <a:buFont typeface="Wingdings" pitchFamily="2" charset="2"/>
              <a:buNone/>
            </a:pPr>
            <a:r>
              <a:rPr lang="zh-CN" altLang="en-US" sz="2000" smtClean="0"/>
              <a:t>    </a:t>
            </a:r>
            <a:r>
              <a:rPr lang="en-US" altLang="zh-CN" sz="2000" smtClean="0"/>
              <a:t>…</a:t>
            </a:r>
          </a:p>
          <a:p>
            <a:pPr lvl="1" eaLnBrk="1" hangingPunct="1">
              <a:lnSpc>
                <a:spcPct val="90000"/>
              </a:lnSpc>
              <a:buFont typeface="Wingdings" pitchFamily="2" charset="2"/>
              <a:buNone/>
            </a:pPr>
            <a:r>
              <a:rPr lang="en-US" altLang="zh-CN" sz="2000" smtClean="0"/>
              <a:t>};</a:t>
            </a:r>
          </a:p>
          <a:p>
            <a:pPr eaLnBrk="1" hangingPunct="1">
              <a:lnSpc>
                <a:spcPct val="90000"/>
              </a:lnSpc>
              <a:buFont typeface="Wingdings" pitchFamily="2" charset="2"/>
              <a:buNone/>
            </a:pPr>
            <a:r>
              <a:rPr lang="en-US" altLang="zh-CN" sz="2800" smtClean="0"/>
              <a:t>    </a:t>
            </a:r>
            <a:r>
              <a:rPr lang="zh-CN" altLang="en-US" sz="2400" smtClean="0"/>
              <a:t>这家银行采用浮动利率，每个帐户的利息根据当天的挂牌利率计算。这时</a:t>
            </a:r>
            <a:r>
              <a:rPr lang="en-US" altLang="zh-CN" sz="2400" smtClean="0"/>
              <a:t>m_rate</a:t>
            </a:r>
            <a:r>
              <a:rPr lang="zh-CN" altLang="en-US" sz="2400" smtClean="0"/>
              <a:t>就不适合成为每个帐号一个资料，否则每天一开市，光把修改所有帐户的</a:t>
            </a:r>
            <a:r>
              <a:rPr lang="en-US" altLang="zh-CN" sz="2400" smtClean="0"/>
              <a:t>m_rate</a:t>
            </a:r>
            <a:r>
              <a:rPr lang="zh-CN" altLang="en-US" sz="2400" smtClean="0"/>
              <a:t>的值，就花掉不少时间。</a:t>
            </a:r>
            <a:r>
              <a:rPr lang="en-US" altLang="zh-CN" sz="2400" smtClean="0"/>
              <a:t>m_rate</a:t>
            </a:r>
            <a:r>
              <a:rPr lang="zh-CN" altLang="en-US" sz="2400" smtClean="0"/>
              <a:t>应该独立于各对象之外，成为整个类个对象共享的资料。</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946" name="Rectangle 2"/>
          <p:cNvSpPr>
            <a:spLocks noGrp="1" noChangeArrowheads="1"/>
          </p:cNvSpPr>
          <p:nvPr>
            <p:ph type="title"/>
          </p:nvPr>
        </p:nvSpPr>
        <p:spPr>
          <a:xfrm>
            <a:off x="611188" y="333375"/>
            <a:ext cx="7772400" cy="1143000"/>
          </a:xfrm>
        </p:spPr>
        <p:txBody>
          <a:bodyPr/>
          <a:lstStyle/>
          <a:p>
            <a:pPr eaLnBrk="1" hangingPunct="1">
              <a:defRPr/>
            </a:pPr>
            <a:r>
              <a:rPr lang="zh-CN" altLang="en-US" b="0" dirty="0" smtClean="0"/>
              <a:t>静态数据成员的声明</a:t>
            </a:r>
          </a:p>
        </p:txBody>
      </p:sp>
      <p:sp>
        <p:nvSpPr>
          <p:cNvPr id="107523" name="Rectangle 3"/>
          <p:cNvSpPr>
            <a:spLocks noGrp="1" noChangeArrowheads="1"/>
          </p:cNvSpPr>
          <p:nvPr>
            <p:ph type="body" idx="1"/>
          </p:nvPr>
        </p:nvSpPr>
        <p:spPr>
          <a:xfrm>
            <a:off x="611188" y="1773238"/>
            <a:ext cx="7772400" cy="4114800"/>
          </a:xfrm>
        </p:spPr>
        <p:txBody>
          <a:bodyPr/>
          <a:lstStyle/>
          <a:p>
            <a:pPr eaLnBrk="1" hangingPunct="1">
              <a:lnSpc>
                <a:spcPct val="90000"/>
              </a:lnSpc>
            </a:pPr>
            <a:r>
              <a:rPr lang="zh-CN" altLang="en-US" smtClean="0"/>
              <a:t>解决方法：在</a:t>
            </a:r>
            <a:r>
              <a:rPr lang="en-US" altLang="zh-CN" smtClean="0"/>
              <a:t>m_rate</a:t>
            </a:r>
            <a:r>
              <a:rPr lang="zh-CN" altLang="en-US" smtClean="0"/>
              <a:t>前面加上</a:t>
            </a:r>
            <a:r>
              <a:rPr lang="en-US" altLang="zh-CN" smtClean="0"/>
              <a:t>static</a:t>
            </a:r>
            <a:r>
              <a:rPr lang="zh-CN" altLang="en-US" smtClean="0"/>
              <a:t>，使之成为整个类所有对象共享的数据</a:t>
            </a:r>
            <a:endParaRPr lang="en-US" altLang="zh-CN" smtClean="0"/>
          </a:p>
          <a:p>
            <a:pPr eaLnBrk="1" hangingPunct="1">
              <a:lnSpc>
                <a:spcPct val="90000"/>
              </a:lnSpc>
              <a:buFont typeface="Wingdings" pitchFamily="2" charset="2"/>
              <a:buNone/>
            </a:pPr>
            <a:r>
              <a:rPr lang="en-US" altLang="zh-CN" smtClean="0"/>
              <a:t>class SavingAccount</a:t>
            </a:r>
          </a:p>
          <a:p>
            <a:pPr eaLnBrk="1" hangingPunct="1">
              <a:lnSpc>
                <a:spcPct val="90000"/>
              </a:lnSpc>
              <a:buFont typeface="Wingdings" pitchFamily="2" charset="2"/>
              <a:buNone/>
            </a:pPr>
            <a:r>
              <a:rPr lang="en-US" altLang="zh-CN" smtClean="0"/>
              <a:t>{</a:t>
            </a:r>
          </a:p>
          <a:p>
            <a:pPr eaLnBrk="1" hangingPunct="1">
              <a:lnSpc>
                <a:spcPct val="90000"/>
              </a:lnSpc>
              <a:buFont typeface="Wingdings" pitchFamily="2" charset="2"/>
              <a:buNone/>
            </a:pPr>
            <a:r>
              <a:rPr lang="en-US" altLang="zh-CN" smtClean="0"/>
              <a:t>	char m_name[20];	//</a:t>
            </a:r>
            <a:r>
              <a:rPr lang="zh-CN" altLang="en-US" smtClean="0"/>
              <a:t>存户姓名</a:t>
            </a:r>
          </a:p>
          <a:p>
            <a:pPr eaLnBrk="1" hangingPunct="1">
              <a:lnSpc>
                <a:spcPct val="90000"/>
              </a:lnSpc>
              <a:buFont typeface="Wingdings" pitchFamily="2" charset="2"/>
              <a:buNone/>
            </a:pPr>
            <a:r>
              <a:rPr lang="zh-CN" altLang="en-US" smtClean="0"/>
              <a:t>	</a:t>
            </a:r>
            <a:r>
              <a:rPr lang="en-US" altLang="zh-CN" smtClean="0"/>
              <a:t>char  m_addr[60];	//</a:t>
            </a:r>
            <a:r>
              <a:rPr lang="zh-CN" altLang="en-US" smtClean="0"/>
              <a:t>存户地址</a:t>
            </a:r>
          </a:p>
          <a:p>
            <a:pPr eaLnBrk="1" hangingPunct="1">
              <a:lnSpc>
                <a:spcPct val="90000"/>
              </a:lnSpc>
              <a:buFont typeface="Wingdings" pitchFamily="2" charset="2"/>
              <a:buNone/>
            </a:pPr>
            <a:r>
              <a:rPr lang="zh-CN" altLang="en-US" smtClean="0"/>
              <a:t>	</a:t>
            </a:r>
            <a:r>
              <a:rPr lang="en-US" altLang="zh-CN" smtClean="0"/>
              <a:t>double m_total;		//</a:t>
            </a:r>
            <a:r>
              <a:rPr lang="zh-CN" altLang="en-US" smtClean="0"/>
              <a:t>存款额</a:t>
            </a:r>
          </a:p>
          <a:p>
            <a:pPr eaLnBrk="1" hangingPunct="1">
              <a:lnSpc>
                <a:spcPct val="90000"/>
              </a:lnSpc>
              <a:buFont typeface="Wingdings" pitchFamily="2" charset="2"/>
              <a:buNone/>
            </a:pPr>
            <a:r>
              <a:rPr lang="zh-CN" altLang="en-US" smtClean="0"/>
              <a:t>     </a:t>
            </a:r>
            <a:r>
              <a:rPr lang="en-US" altLang="zh-CN" smtClean="0"/>
              <a:t>static double m_rate;    //</a:t>
            </a:r>
            <a:r>
              <a:rPr lang="zh-CN" altLang="en-US" smtClean="0"/>
              <a:t>利率</a:t>
            </a:r>
          </a:p>
          <a:p>
            <a:pPr eaLnBrk="1" hangingPunct="1">
              <a:lnSpc>
                <a:spcPct val="90000"/>
              </a:lnSpc>
              <a:buFont typeface="Wingdings" pitchFamily="2" charset="2"/>
              <a:buNone/>
            </a:pPr>
            <a:r>
              <a:rPr lang="zh-CN" altLang="en-US" smtClean="0"/>
              <a:t>	</a:t>
            </a:r>
            <a:r>
              <a:rPr lang="en-US" altLang="zh-CN" smtClean="0"/>
              <a:t>…</a:t>
            </a:r>
          </a:p>
          <a:p>
            <a:pPr eaLnBrk="1" hangingPunct="1">
              <a:lnSpc>
                <a:spcPct val="90000"/>
              </a:lnSpc>
              <a:buFont typeface="Wingdings" pitchFamily="2" charset="2"/>
              <a:buNone/>
            </a:pPr>
            <a:r>
              <a:rPr lang="en-US" altLang="zh-CN" smtClean="0"/>
              <a: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3970" name="Rectangle 2"/>
          <p:cNvSpPr>
            <a:spLocks noGrp="1" noChangeArrowheads="1"/>
          </p:cNvSpPr>
          <p:nvPr>
            <p:ph type="title"/>
          </p:nvPr>
        </p:nvSpPr>
        <p:spPr>
          <a:xfrm>
            <a:off x="684213" y="404813"/>
            <a:ext cx="7772400" cy="1143000"/>
          </a:xfrm>
        </p:spPr>
        <p:txBody>
          <a:bodyPr/>
          <a:lstStyle/>
          <a:p>
            <a:pPr eaLnBrk="1" hangingPunct="1">
              <a:defRPr/>
            </a:pPr>
            <a:r>
              <a:rPr lang="zh-CN" altLang="en-US" b="0" dirty="0" smtClean="0"/>
              <a:t>静态数据成员</a:t>
            </a:r>
          </a:p>
        </p:txBody>
      </p:sp>
      <p:sp>
        <p:nvSpPr>
          <p:cNvPr id="108547" name="Rectangle 3"/>
          <p:cNvSpPr>
            <a:spLocks noGrp="1" noChangeArrowheads="1"/>
          </p:cNvSpPr>
          <p:nvPr>
            <p:ph type="body" idx="1"/>
          </p:nvPr>
        </p:nvSpPr>
        <p:spPr>
          <a:xfrm>
            <a:off x="539750" y="1547813"/>
            <a:ext cx="8064500" cy="4114800"/>
          </a:xfrm>
        </p:spPr>
        <p:txBody>
          <a:bodyPr/>
          <a:lstStyle/>
          <a:p>
            <a:pPr eaLnBrk="1" hangingPunct="1">
              <a:lnSpc>
                <a:spcPct val="115000"/>
              </a:lnSpc>
            </a:pPr>
            <a:r>
              <a:rPr lang="zh-CN" altLang="en-US" smtClean="0"/>
              <a:t>静态数据成员不属于对象的一部分，而是类的一部分；</a:t>
            </a:r>
          </a:p>
          <a:p>
            <a:pPr eaLnBrk="1" hangingPunct="1">
              <a:lnSpc>
                <a:spcPct val="115000"/>
              </a:lnSpc>
            </a:pPr>
            <a:r>
              <a:rPr lang="zh-CN" altLang="en-US" smtClean="0"/>
              <a:t>静态数据成员的初始化不能放在类的构造函数中；</a:t>
            </a:r>
          </a:p>
          <a:p>
            <a:pPr eaLnBrk="1" hangingPunct="1"/>
            <a:r>
              <a:rPr lang="zh-CN" altLang="en-US" smtClean="0"/>
              <a:t>类定义并不分配空间，空间是在定义对象时分配</a:t>
            </a:r>
          </a:p>
          <a:p>
            <a:pPr eaLnBrk="1" hangingPunct="1"/>
            <a:r>
              <a:rPr lang="zh-CN" altLang="en-US" smtClean="0"/>
              <a:t>但静态数据成员属于类，因此定义对象时并不为静态成员分配空间。</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8306" name="Rectangle 2"/>
          <p:cNvSpPr>
            <a:spLocks noGrp="1" noChangeArrowheads="1"/>
          </p:cNvSpPr>
          <p:nvPr>
            <p:ph type="title"/>
          </p:nvPr>
        </p:nvSpPr>
        <p:spPr/>
        <p:txBody>
          <a:bodyPr/>
          <a:lstStyle/>
          <a:p>
            <a:pPr eaLnBrk="1" hangingPunct="1">
              <a:defRPr/>
            </a:pPr>
            <a:r>
              <a:rPr lang="zh-CN" altLang="en-US" dirty="0" smtClean="0"/>
              <a:t>静态数据成员的定义</a:t>
            </a:r>
          </a:p>
        </p:txBody>
      </p:sp>
      <p:sp>
        <p:nvSpPr>
          <p:cNvPr id="109571" name="Rectangle 3"/>
          <p:cNvSpPr>
            <a:spLocks noGrp="1" noChangeArrowheads="1"/>
          </p:cNvSpPr>
          <p:nvPr>
            <p:ph type="body" idx="1"/>
          </p:nvPr>
        </p:nvSpPr>
        <p:spPr/>
        <p:txBody>
          <a:bodyPr/>
          <a:lstStyle/>
          <a:p>
            <a:pPr eaLnBrk="1" hangingPunct="1"/>
            <a:r>
              <a:rPr lang="zh-CN" altLang="en-US" sz="2800" dirty="0" smtClean="0"/>
              <a:t>为静态成员分配空间称为静态成员的定义</a:t>
            </a:r>
          </a:p>
          <a:p>
            <a:pPr eaLnBrk="1" hangingPunct="1"/>
            <a:r>
              <a:rPr lang="zh-CN" altLang="en-US" sz="2800" dirty="0" smtClean="0"/>
              <a:t>静态成员的定义一般出现在类的实现文件中。如在</a:t>
            </a:r>
            <a:r>
              <a:rPr lang="en-US" altLang="zh-CN" sz="2800" dirty="0" err="1" smtClean="0"/>
              <a:t>SavingAccount</a:t>
            </a:r>
            <a:r>
              <a:rPr lang="zh-CN" altLang="en-US" sz="2800" dirty="0" smtClean="0"/>
              <a:t>类的实现文件中，必须要如下的定义：</a:t>
            </a:r>
          </a:p>
          <a:p>
            <a:pPr eaLnBrk="1" hangingPunct="1">
              <a:buFont typeface="Wingdings" pitchFamily="2" charset="2"/>
              <a:buNone/>
            </a:pPr>
            <a:r>
              <a:rPr lang="zh-CN" altLang="en-US" sz="2800" dirty="0" smtClean="0"/>
              <a:t>     </a:t>
            </a:r>
            <a:r>
              <a:rPr lang="en-US" altLang="zh-CN" sz="2800" dirty="0" smtClean="0"/>
              <a:t>double </a:t>
            </a:r>
            <a:r>
              <a:rPr lang="en-US" altLang="zh-CN" sz="2800" dirty="0" err="1" smtClean="0"/>
              <a:t>SavingAccount</a:t>
            </a:r>
            <a:r>
              <a:rPr lang="en-US" altLang="zh-CN" sz="2800" dirty="0" smtClean="0">
                <a:solidFill>
                  <a:srgbClr val="FFC000"/>
                </a:solidFill>
              </a:rPr>
              <a:t>::</a:t>
            </a:r>
            <a:r>
              <a:rPr lang="en-US" altLang="zh-CN" sz="2800" dirty="0" smtClean="0"/>
              <a:t>rate = 0.05;</a:t>
            </a:r>
          </a:p>
          <a:p>
            <a:pPr eaLnBrk="1" hangingPunct="1">
              <a:buFont typeface="Wingdings" pitchFamily="2" charset="2"/>
              <a:buNone/>
            </a:pPr>
            <a:r>
              <a:rPr lang="en-US" altLang="zh-CN" sz="2800" dirty="0" smtClean="0"/>
              <a:t>     </a:t>
            </a:r>
            <a:r>
              <a:rPr lang="zh-CN" altLang="en-US" sz="2800" dirty="0" smtClean="0"/>
              <a:t>该定义为</a:t>
            </a:r>
            <a:r>
              <a:rPr lang="en-US" altLang="zh-CN" sz="2800" dirty="0" smtClean="0"/>
              <a:t>rate</a:t>
            </a:r>
            <a:r>
              <a:rPr lang="zh-CN" altLang="en-US" sz="2800" dirty="0" smtClean="0"/>
              <a:t>分配了空间，并给它赋了一个初值</a:t>
            </a:r>
            <a:r>
              <a:rPr lang="en-US" altLang="zh-CN" sz="2800" dirty="0" smtClean="0"/>
              <a:t>0.05</a:t>
            </a:r>
            <a:r>
              <a:rPr lang="zh-CN" altLang="en-US" sz="2800" dirty="0" smtClean="0"/>
              <a:t>。</a:t>
            </a:r>
          </a:p>
          <a:p>
            <a:pPr eaLnBrk="1" hangingPunct="1"/>
            <a:r>
              <a:rPr lang="zh-CN" altLang="en-US" sz="2800" dirty="0" smtClean="0"/>
              <a:t>如果没有这个定义，连接器会报告一个错误。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9330" name="Rectangle 2"/>
          <p:cNvSpPr>
            <a:spLocks noGrp="1" noChangeArrowheads="1"/>
          </p:cNvSpPr>
          <p:nvPr>
            <p:ph type="title"/>
          </p:nvPr>
        </p:nvSpPr>
        <p:spPr/>
        <p:txBody>
          <a:bodyPr/>
          <a:lstStyle/>
          <a:p>
            <a:pPr eaLnBrk="1" hangingPunct="1">
              <a:defRPr/>
            </a:pPr>
            <a:r>
              <a:rPr lang="zh-CN" altLang="en-US" dirty="0" smtClean="0"/>
              <a:t>静态数据成员的使用</a:t>
            </a:r>
          </a:p>
        </p:txBody>
      </p:sp>
      <p:sp>
        <p:nvSpPr>
          <p:cNvPr id="110595" name="Rectangle 3"/>
          <p:cNvSpPr>
            <a:spLocks noGrp="1" noChangeArrowheads="1"/>
          </p:cNvSpPr>
          <p:nvPr>
            <p:ph type="body" idx="1"/>
          </p:nvPr>
        </p:nvSpPr>
        <p:spPr>
          <a:xfrm>
            <a:off x="479425" y="1881188"/>
            <a:ext cx="8274050" cy="4876800"/>
          </a:xfrm>
        </p:spPr>
        <p:txBody>
          <a:bodyPr/>
          <a:lstStyle/>
          <a:p>
            <a:pPr eaLnBrk="1" hangingPunct="1">
              <a:lnSpc>
                <a:spcPct val="110000"/>
              </a:lnSpc>
            </a:pPr>
            <a:r>
              <a:rPr lang="zh-CN" altLang="en-US" dirty="0" smtClean="0"/>
              <a:t>可以通过作用域操作符从类直接调用。如： </a:t>
            </a:r>
            <a:r>
              <a:rPr lang="en-US" altLang="zh-CN" dirty="0" err="1" smtClean="0"/>
              <a:t>SavingAccount</a:t>
            </a:r>
            <a:r>
              <a:rPr lang="en-US" altLang="zh-CN" dirty="0" smtClean="0">
                <a:solidFill>
                  <a:srgbClr val="FFC000"/>
                </a:solidFill>
              </a:rPr>
              <a:t>::</a:t>
            </a:r>
            <a:r>
              <a:rPr lang="en-US" altLang="zh-CN" dirty="0" smtClean="0"/>
              <a:t>rate </a:t>
            </a:r>
          </a:p>
          <a:p>
            <a:pPr eaLnBrk="1" hangingPunct="1">
              <a:lnSpc>
                <a:spcPct val="110000"/>
              </a:lnSpc>
            </a:pPr>
            <a:r>
              <a:rPr lang="zh-CN" altLang="en-US" dirty="0" smtClean="0"/>
              <a:t>但从每个对象的角度来看，它似乎又是对象的一部分，因此又可以从对象引用它。如有个</a:t>
            </a:r>
            <a:r>
              <a:rPr lang="en-US" altLang="zh-CN" dirty="0" err="1" smtClean="0"/>
              <a:t>SavingAccount</a:t>
            </a:r>
            <a:r>
              <a:rPr lang="zh-CN" altLang="en-US" dirty="0" smtClean="0"/>
              <a:t>类的对象</a:t>
            </a:r>
            <a:r>
              <a:rPr lang="en-US" altLang="zh-CN" dirty="0" err="1" smtClean="0"/>
              <a:t>obj</a:t>
            </a:r>
            <a:r>
              <a:rPr lang="zh-CN" altLang="en-US" dirty="0" smtClean="0"/>
              <a:t>，则可以用：</a:t>
            </a:r>
            <a:r>
              <a:rPr lang="en-US" altLang="zh-CN" dirty="0" err="1" smtClean="0"/>
              <a:t>obj.rate</a:t>
            </a:r>
            <a:endParaRPr lang="en-US" altLang="zh-CN" dirty="0" smtClean="0"/>
          </a:p>
          <a:p>
            <a:pPr eaLnBrk="1" hangingPunct="1">
              <a:lnSpc>
                <a:spcPct val="110000"/>
              </a:lnSpc>
            </a:pPr>
            <a:r>
              <a:rPr lang="zh-CN" altLang="en-US" dirty="0" smtClean="0"/>
              <a:t>由于是整个类共享的，因此不管用哪种调用方式，得到的值都是相同的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1138" name="Rectangle 2"/>
          <p:cNvSpPr>
            <a:spLocks noGrp="1" noChangeArrowheads="1"/>
          </p:cNvSpPr>
          <p:nvPr>
            <p:ph type="title"/>
          </p:nvPr>
        </p:nvSpPr>
        <p:spPr>
          <a:xfrm>
            <a:off x="685800" y="400050"/>
            <a:ext cx="7772400" cy="1143000"/>
          </a:xfrm>
        </p:spPr>
        <p:txBody>
          <a:bodyPr/>
          <a:lstStyle/>
          <a:p>
            <a:pPr eaLnBrk="1" hangingPunct="1">
              <a:defRPr/>
            </a:pPr>
            <a:r>
              <a:rPr lang="zh-CN" altLang="en-US" b="0" smtClean="0"/>
              <a:t>静态成员函数</a:t>
            </a:r>
          </a:p>
        </p:txBody>
      </p:sp>
      <p:sp>
        <p:nvSpPr>
          <p:cNvPr id="111619" name="Rectangle 3"/>
          <p:cNvSpPr>
            <a:spLocks noGrp="1" noChangeArrowheads="1"/>
          </p:cNvSpPr>
          <p:nvPr>
            <p:ph type="body" idx="1"/>
          </p:nvPr>
        </p:nvSpPr>
        <p:spPr>
          <a:xfrm>
            <a:off x="390525" y="1543050"/>
            <a:ext cx="8348663" cy="4826000"/>
          </a:xfrm>
        </p:spPr>
        <p:txBody>
          <a:bodyPr/>
          <a:lstStyle/>
          <a:p>
            <a:pPr eaLnBrk="1" hangingPunct="1">
              <a:lnSpc>
                <a:spcPct val="120000"/>
              </a:lnSpc>
            </a:pPr>
            <a:r>
              <a:rPr lang="zh-CN" altLang="en-US" sz="2800" smtClean="0"/>
              <a:t>成员函数也可以是静态的。静态的成员函数是为类的全体对象服务，而不是为某个类的特殊对象服务</a:t>
            </a:r>
          </a:p>
          <a:p>
            <a:pPr eaLnBrk="1" hangingPunct="1">
              <a:lnSpc>
                <a:spcPct val="120000"/>
              </a:lnSpc>
            </a:pPr>
            <a:r>
              <a:rPr lang="zh-CN" altLang="en-US" sz="2800" smtClean="0"/>
              <a:t>由于静态成员函数不需要借助任何对象就可以被调用，所以编译器不会为它暗加一个</a:t>
            </a:r>
            <a:r>
              <a:rPr lang="en-US" altLang="zh-CN" sz="2800" smtClean="0"/>
              <a:t>this</a:t>
            </a:r>
            <a:r>
              <a:rPr lang="zh-CN" altLang="en-US" sz="2800" smtClean="0"/>
              <a:t>指针。因此，静态成员函数无法处理类中的非静态成员变量。</a:t>
            </a:r>
          </a:p>
          <a:p>
            <a:pPr eaLnBrk="1" hangingPunct="1">
              <a:lnSpc>
                <a:spcPct val="120000"/>
              </a:lnSpc>
            </a:pPr>
            <a:r>
              <a:rPr lang="zh-CN" altLang="en-US" sz="2800" smtClean="0"/>
              <a:t>静态成员函数的声明只需要在类定义中的函数原型前加上保留词</a:t>
            </a:r>
            <a:r>
              <a:rPr lang="en-US" altLang="zh-CN" sz="2800" smtClean="0"/>
              <a:t>static</a:t>
            </a:r>
            <a:r>
              <a:rPr lang="zh-CN" altLang="en-US" sz="2800" smtClean="0"/>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0354" name="Rectangle 2"/>
          <p:cNvSpPr>
            <a:spLocks noGrp="1" noChangeArrowheads="1"/>
          </p:cNvSpPr>
          <p:nvPr>
            <p:ph type="title"/>
          </p:nvPr>
        </p:nvSpPr>
        <p:spPr/>
        <p:txBody>
          <a:bodyPr/>
          <a:lstStyle/>
          <a:p>
            <a:pPr eaLnBrk="1" hangingPunct="1">
              <a:defRPr/>
            </a:pPr>
            <a:r>
              <a:rPr lang="zh-CN" altLang="en-US" smtClean="0"/>
              <a:t>静态成员函数的用途</a:t>
            </a:r>
          </a:p>
        </p:txBody>
      </p:sp>
      <p:sp>
        <p:nvSpPr>
          <p:cNvPr id="112643" name="Rectangle 3"/>
          <p:cNvSpPr>
            <a:spLocks noGrp="1" noChangeArrowheads="1"/>
          </p:cNvSpPr>
          <p:nvPr>
            <p:ph type="body" idx="1"/>
          </p:nvPr>
        </p:nvSpPr>
        <p:spPr>
          <a:xfrm>
            <a:off x="685800" y="1981200"/>
            <a:ext cx="7772400" cy="4648200"/>
          </a:xfrm>
        </p:spPr>
        <p:txBody>
          <a:bodyPr/>
          <a:lstStyle/>
          <a:p>
            <a:pPr eaLnBrk="1" hangingPunct="1">
              <a:lnSpc>
                <a:spcPct val="120000"/>
              </a:lnSpc>
            </a:pPr>
            <a:r>
              <a:rPr lang="zh-CN" altLang="en-US" smtClean="0"/>
              <a:t>定义静态成员函数的主要目的是访问静态的数据成员。</a:t>
            </a:r>
          </a:p>
          <a:p>
            <a:pPr eaLnBrk="1" hangingPunct="1">
              <a:lnSpc>
                <a:spcPct val="120000"/>
              </a:lnSpc>
            </a:pPr>
            <a:r>
              <a:rPr lang="zh-CN" altLang="en-US" smtClean="0"/>
              <a:t>如在</a:t>
            </a:r>
            <a:r>
              <a:rPr lang="en-US" altLang="zh-CN" smtClean="0"/>
              <a:t>SavingAccount</a:t>
            </a:r>
            <a:r>
              <a:rPr lang="zh-CN" altLang="en-US" smtClean="0"/>
              <a:t>类中，当利率发生变化时，必须修改这个静态数据成员的值。为此可以设置一个静态的成员函数</a:t>
            </a:r>
          </a:p>
          <a:p>
            <a:pPr eaLnBrk="1" hangingPunct="1">
              <a:lnSpc>
                <a:spcPct val="120000"/>
              </a:lnSpc>
              <a:buFont typeface="Wingdings" pitchFamily="2" charset="2"/>
              <a:buNone/>
            </a:pPr>
            <a:r>
              <a:rPr lang="zh-CN" altLang="en-US" smtClean="0"/>
              <a:t>     </a:t>
            </a:r>
            <a:r>
              <a:rPr lang="en-US" altLang="zh-CN" smtClean="0"/>
              <a:t>static void SetRate(double newRate) {rate = newRate;}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162" name="Rectangle 2"/>
          <p:cNvSpPr>
            <a:spLocks noGrp="1" noChangeArrowheads="1"/>
          </p:cNvSpPr>
          <p:nvPr>
            <p:ph type="title"/>
          </p:nvPr>
        </p:nvSpPr>
        <p:spPr>
          <a:xfrm>
            <a:off x="685800" y="457200"/>
            <a:ext cx="7772400" cy="1143000"/>
          </a:xfrm>
        </p:spPr>
        <p:txBody>
          <a:bodyPr/>
          <a:lstStyle/>
          <a:p>
            <a:pPr eaLnBrk="1" hangingPunct="1">
              <a:defRPr/>
            </a:pPr>
            <a:r>
              <a:rPr lang="zh-CN" altLang="en-US" b="0" smtClean="0"/>
              <a:t>静态成员函数使用说明</a:t>
            </a:r>
          </a:p>
        </p:txBody>
      </p:sp>
      <p:sp>
        <p:nvSpPr>
          <p:cNvPr id="113667" name="Rectangle 3"/>
          <p:cNvSpPr>
            <a:spLocks noGrp="1" noChangeArrowheads="1"/>
          </p:cNvSpPr>
          <p:nvPr>
            <p:ph type="body" idx="1"/>
          </p:nvPr>
        </p:nvSpPr>
        <p:spPr>
          <a:xfrm>
            <a:off x="685800" y="1752600"/>
            <a:ext cx="7772400" cy="4114800"/>
          </a:xfrm>
        </p:spPr>
        <p:txBody>
          <a:bodyPr/>
          <a:lstStyle/>
          <a:p>
            <a:pPr eaLnBrk="1" hangingPunct="1">
              <a:lnSpc>
                <a:spcPct val="145000"/>
              </a:lnSpc>
            </a:pPr>
            <a:r>
              <a:rPr lang="zh-CN" altLang="en-US" sz="2800" smtClean="0"/>
              <a:t>静态成员函数可定义为内嵌的，也可在类外定义。在类外定义时，不用</a:t>
            </a:r>
            <a:r>
              <a:rPr lang="en-US" altLang="zh-CN" sz="2800" smtClean="0"/>
              <a:t>static</a:t>
            </a:r>
            <a:r>
              <a:rPr lang="zh-CN" altLang="en-US" sz="2800" smtClean="0"/>
              <a:t>。</a:t>
            </a:r>
          </a:p>
          <a:p>
            <a:pPr eaLnBrk="1" hangingPunct="1">
              <a:lnSpc>
                <a:spcPct val="145000"/>
              </a:lnSpc>
            </a:pPr>
            <a:r>
              <a:rPr lang="zh-CN" altLang="en-US" sz="2800" smtClean="0"/>
              <a:t>静态成员函数的访问：可以通过类作用域限定符或通过对象访问</a:t>
            </a:r>
          </a:p>
          <a:p>
            <a:pPr eaLnBrk="1" hangingPunct="1">
              <a:lnSpc>
                <a:spcPct val="145000"/>
              </a:lnSpc>
              <a:buFont typeface="Wingdings" pitchFamily="2" charset="2"/>
              <a:buNone/>
            </a:pPr>
            <a:r>
              <a:rPr lang="zh-CN" altLang="en-US" sz="2800" smtClean="0"/>
              <a:t>      类名</a:t>
            </a:r>
            <a:r>
              <a:rPr lang="en-US" altLang="zh-CN" sz="2800" smtClean="0"/>
              <a:t>::</a:t>
            </a:r>
            <a:r>
              <a:rPr lang="zh-CN" altLang="en-US" sz="2800" smtClean="0"/>
              <a:t>静态成员函数名（）</a:t>
            </a:r>
          </a:p>
          <a:p>
            <a:pPr eaLnBrk="1" hangingPunct="1">
              <a:lnSpc>
                <a:spcPct val="145000"/>
              </a:lnSpc>
              <a:buFont typeface="Wingdings" pitchFamily="2" charset="2"/>
              <a:buNone/>
            </a:pPr>
            <a:r>
              <a:rPr lang="zh-CN" altLang="en-US" sz="2800" smtClean="0"/>
              <a:t>      对象名</a:t>
            </a:r>
            <a:r>
              <a:rPr lang="en-US" altLang="zh-CN" sz="2800" smtClean="0"/>
              <a:t>.</a:t>
            </a:r>
            <a:r>
              <a:rPr lang="zh-CN" altLang="en-US" sz="2800" smtClean="0"/>
              <a:t>静态成员函数名（）</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3186" name="Rectangle 2"/>
          <p:cNvSpPr>
            <a:spLocks noGrp="1" noChangeArrowheads="1"/>
          </p:cNvSpPr>
          <p:nvPr>
            <p:ph type="title"/>
          </p:nvPr>
        </p:nvSpPr>
        <p:spPr>
          <a:xfrm>
            <a:off x="685800" y="228600"/>
            <a:ext cx="7772400" cy="1143000"/>
          </a:xfrm>
        </p:spPr>
        <p:txBody>
          <a:bodyPr/>
          <a:lstStyle/>
          <a:p>
            <a:pPr eaLnBrk="1" hangingPunct="1">
              <a:defRPr/>
            </a:pPr>
            <a:r>
              <a:rPr lang="zh-CN" altLang="en-US" b="0" smtClean="0"/>
              <a:t>静态成员函数实例</a:t>
            </a:r>
            <a:r>
              <a:rPr lang="en-US" altLang="zh-CN" b="0" smtClean="0"/>
              <a:t>1</a:t>
            </a:r>
          </a:p>
        </p:txBody>
      </p:sp>
      <p:sp>
        <p:nvSpPr>
          <p:cNvPr id="114691" name="Rectangle 3"/>
          <p:cNvSpPr>
            <a:spLocks noGrp="1" noChangeArrowheads="1"/>
          </p:cNvSpPr>
          <p:nvPr>
            <p:ph type="body" idx="1"/>
          </p:nvPr>
        </p:nvSpPr>
        <p:spPr>
          <a:xfrm>
            <a:off x="250825" y="1600200"/>
            <a:ext cx="4397375" cy="4114800"/>
          </a:xfrm>
        </p:spPr>
        <p:txBody>
          <a:bodyPr/>
          <a:lstStyle/>
          <a:p>
            <a:pPr eaLnBrk="1" hangingPunct="1">
              <a:buFont typeface="Wingdings" pitchFamily="2" charset="2"/>
              <a:buNone/>
            </a:pPr>
            <a:r>
              <a:rPr lang="en-US" altLang="zh-CN" sz="2800" smtClean="0"/>
              <a:t>class goods</a:t>
            </a:r>
          </a:p>
          <a:p>
            <a:pPr eaLnBrk="1" hangingPunct="1">
              <a:buFont typeface="Wingdings" pitchFamily="2" charset="2"/>
              <a:buNone/>
            </a:pPr>
            <a:r>
              <a:rPr lang="en-US" altLang="zh-CN" sz="2800" smtClean="0"/>
              <a:t> {int weight;</a:t>
            </a:r>
          </a:p>
          <a:p>
            <a:pPr eaLnBrk="1" hangingPunct="1">
              <a:buFont typeface="Wingdings" pitchFamily="2" charset="2"/>
              <a:buNone/>
            </a:pPr>
            <a:r>
              <a:rPr lang="en-US" altLang="zh-CN" sz="2800" smtClean="0"/>
              <a:t>   static int total_weight;</a:t>
            </a:r>
          </a:p>
          <a:p>
            <a:pPr eaLnBrk="1" hangingPunct="1">
              <a:buFont typeface="Wingdings" pitchFamily="2" charset="2"/>
              <a:buNone/>
            </a:pPr>
            <a:r>
              <a:rPr lang="en-US" altLang="zh-CN" sz="2800" smtClean="0"/>
              <a:t>  public: goods(int w);</a:t>
            </a:r>
          </a:p>
          <a:p>
            <a:pPr eaLnBrk="1" hangingPunct="1">
              <a:buFont typeface="Wingdings" pitchFamily="2" charset="2"/>
              <a:buNone/>
            </a:pPr>
            <a:r>
              <a:rPr lang="en-US" altLang="zh-CN" sz="2800" smtClean="0"/>
              <a:t>      ~goods();</a:t>
            </a:r>
          </a:p>
          <a:p>
            <a:pPr eaLnBrk="1" hangingPunct="1">
              <a:buFont typeface="Wingdings" pitchFamily="2" charset="2"/>
              <a:buNone/>
            </a:pPr>
            <a:r>
              <a:rPr lang="en-US" altLang="zh-CN" sz="2800" smtClean="0"/>
              <a:t>     int weight();      </a:t>
            </a:r>
          </a:p>
          <a:p>
            <a:pPr eaLnBrk="1" hangingPunct="1">
              <a:buFont typeface="Wingdings" pitchFamily="2" charset="2"/>
              <a:buNone/>
            </a:pPr>
            <a:r>
              <a:rPr lang="en-US" altLang="zh-CN" sz="2800" smtClean="0"/>
              <a:t>     static int totalweight();</a:t>
            </a:r>
          </a:p>
          <a:p>
            <a:pPr eaLnBrk="1" hangingPunct="1">
              <a:buFont typeface="Wingdings" pitchFamily="2" charset="2"/>
              <a:buNone/>
            </a:pPr>
            <a:r>
              <a:rPr lang="en-US" altLang="zh-CN" sz="2800" smtClean="0"/>
              <a:t>};</a:t>
            </a:r>
          </a:p>
          <a:p>
            <a:pPr eaLnBrk="1" hangingPunct="1">
              <a:buFont typeface="Wingdings" pitchFamily="2" charset="2"/>
              <a:buNone/>
            </a:pPr>
            <a:r>
              <a:rPr lang="en-US" altLang="zh-CN" sz="2800" smtClean="0"/>
              <a:t>int goods::total_weight = 0;</a:t>
            </a:r>
          </a:p>
        </p:txBody>
      </p:sp>
      <p:sp>
        <p:nvSpPr>
          <p:cNvPr id="114692" name="Text Box 4"/>
          <p:cNvSpPr txBox="1">
            <a:spLocks noChangeArrowheads="1"/>
          </p:cNvSpPr>
          <p:nvPr/>
        </p:nvSpPr>
        <p:spPr bwMode="auto">
          <a:xfrm>
            <a:off x="5126038" y="1295400"/>
            <a:ext cx="3636962" cy="4838700"/>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ea typeface="仿宋_GB2312" pitchFamily="49" charset="-122"/>
              </a:rPr>
              <a:t>goods::goods(int w)</a:t>
            </a:r>
          </a:p>
          <a:p>
            <a:pPr>
              <a:spcBef>
                <a:spcPct val="50000"/>
              </a:spcBef>
            </a:pPr>
            <a:r>
              <a:rPr lang="en-US" altLang="zh-CN" sz="2400" b="1">
                <a:latin typeface="Times New Roman" pitchFamily="18" charset="0"/>
                <a:ea typeface="仿宋_GB2312" pitchFamily="49" charset="-122"/>
              </a:rPr>
              <a:t>{weight=w;</a:t>
            </a:r>
          </a:p>
          <a:p>
            <a:pPr>
              <a:spcBef>
                <a:spcPct val="50000"/>
              </a:spcBef>
            </a:pPr>
            <a:r>
              <a:rPr lang="en-US" altLang="zh-CN" sz="2400" b="1">
                <a:latin typeface="Times New Roman" pitchFamily="18" charset="0"/>
                <a:ea typeface="仿宋_GB2312" pitchFamily="49" charset="-122"/>
              </a:rPr>
              <a:t>  total_weight+=w;}</a:t>
            </a:r>
          </a:p>
          <a:p>
            <a:pPr>
              <a:spcBef>
                <a:spcPct val="50000"/>
              </a:spcBef>
            </a:pPr>
            <a:r>
              <a:rPr lang="en-US" altLang="zh-CN" sz="2400" b="1">
                <a:latin typeface="Times New Roman" pitchFamily="18" charset="0"/>
                <a:ea typeface="仿宋_GB2312" pitchFamily="49" charset="-122"/>
              </a:rPr>
              <a:t>goods::~goods()</a:t>
            </a:r>
          </a:p>
          <a:p>
            <a:pPr>
              <a:spcBef>
                <a:spcPct val="50000"/>
              </a:spcBef>
            </a:pPr>
            <a:r>
              <a:rPr lang="en-US" altLang="zh-CN" sz="2400" b="1">
                <a:latin typeface="Times New Roman" pitchFamily="18" charset="0"/>
                <a:ea typeface="仿宋_GB2312" pitchFamily="49" charset="-122"/>
              </a:rPr>
              <a:t>{total_weight-=weight;}</a:t>
            </a:r>
          </a:p>
          <a:p>
            <a:pPr>
              <a:spcBef>
                <a:spcPct val="50000"/>
              </a:spcBef>
            </a:pPr>
            <a:r>
              <a:rPr lang="en-US" altLang="zh-CN" sz="2400" b="1">
                <a:latin typeface="Times New Roman" pitchFamily="18" charset="0"/>
                <a:ea typeface="仿宋_GB2312" pitchFamily="49" charset="-122"/>
              </a:rPr>
              <a:t>int goods::weight()</a:t>
            </a:r>
          </a:p>
          <a:p>
            <a:pPr>
              <a:spcBef>
                <a:spcPct val="50000"/>
              </a:spcBef>
            </a:pPr>
            <a:r>
              <a:rPr lang="en-US" altLang="zh-CN" sz="2400" b="1">
                <a:latin typeface="Times New Roman" pitchFamily="18" charset="0"/>
                <a:ea typeface="仿宋_GB2312" pitchFamily="49" charset="-122"/>
              </a:rPr>
              <a:t>{return weight;}</a:t>
            </a:r>
          </a:p>
          <a:p>
            <a:pPr>
              <a:spcBef>
                <a:spcPct val="50000"/>
              </a:spcBef>
            </a:pPr>
            <a:r>
              <a:rPr lang="en-US" altLang="zh-CN" sz="2400" b="1">
                <a:latin typeface="Times New Roman" pitchFamily="18" charset="0"/>
                <a:ea typeface="仿宋_GB2312" pitchFamily="49" charset="-122"/>
              </a:rPr>
              <a:t>int totalweight()</a:t>
            </a:r>
          </a:p>
          <a:p>
            <a:pPr>
              <a:spcBef>
                <a:spcPct val="50000"/>
              </a:spcBef>
            </a:pPr>
            <a:r>
              <a:rPr lang="en-US" altLang="zh-CN" sz="2400" b="1">
                <a:latin typeface="Times New Roman" pitchFamily="18" charset="0"/>
                <a:ea typeface="仿宋_GB2312" pitchFamily="49" charset="-122"/>
              </a:rPr>
              <a:t>{return total_weight;}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8738" name="Rectangle 2"/>
          <p:cNvSpPr>
            <a:spLocks noGrp="1" noChangeArrowheads="1"/>
          </p:cNvSpPr>
          <p:nvPr>
            <p:ph type="title"/>
          </p:nvPr>
        </p:nvSpPr>
        <p:spPr/>
        <p:txBody>
          <a:bodyPr/>
          <a:lstStyle/>
          <a:p>
            <a:pPr eaLnBrk="1" hangingPunct="1">
              <a:defRPr/>
            </a:pPr>
            <a:r>
              <a:rPr lang="zh-CN" altLang="en-US" smtClean="0"/>
              <a:t>库和类 </a:t>
            </a:r>
          </a:p>
        </p:txBody>
      </p:sp>
      <p:sp>
        <p:nvSpPr>
          <p:cNvPr id="14339" name="Rectangle 3"/>
          <p:cNvSpPr>
            <a:spLocks noGrp="1" noChangeArrowheads="1"/>
          </p:cNvSpPr>
          <p:nvPr>
            <p:ph type="body" idx="1"/>
          </p:nvPr>
        </p:nvSpPr>
        <p:spPr/>
        <p:txBody>
          <a:bodyPr/>
          <a:lstStyle/>
          <a:p>
            <a:pPr eaLnBrk="1" hangingPunct="1">
              <a:lnSpc>
                <a:spcPct val="130000"/>
              </a:lnSpc>
            </a:pPr>
            <a:r>
              <a:rPr lang="zh-CN" altLang="en-US" smtClean="0"/>
              <a:t>类是更合理的库 </a:t>
            </a:r>
          </a:p>
          <a:p>
            <a:pPr eaLnBrk="1" hangingPunct="1">
              <a:lnSpc>
                <a:spcPct val="130000"/>
              </a:lnSpc>
            </a:pPr>
            <a:r>
              <a:rPr lang="zh-CN" altLang="en-US" smtClean="0"/>
              <a:t>例：设计一个库，提供动态整型数组服务，该数组满足两个要求：</a:t>
            </a:r>
          </a:p>
          <a:p>
            <a:pPr lvl="1" eaLnBrk="1" hangingPunct="1">
              <a:lnSpc>
                <a:spcPct val="130000"/>
              </a:lnSpc>
            </a:pPr>
            <a:r>
              <a:rPr lang="zh-CN" altLang="en-US" smtClean="0"/>
              <a:t>可以任意指定下标范围；</a:t>
            </a:r>
          </a:p>
          <a:p>
            <a:pPr lvl="1" eaLnBrk="1" hangingPunct="1">
              <a:lnSpc>
                <a:spcPct val="130000"/>
              </a:lnSpc>
            </a:pPr>
            <a:r>
              <a:rPr lang="zh-CN" altLang="en-US" smtClean="0"/>
              <a:t>下标范围可在运行时确定；</a:t>
            </a:r>
          </a:p>
          <a:p>
            <a:pPr lvl="1" eaLnBrk="1" hangingPunct="1">
              <a:lnSpc>
                <a:spcPct val="130000"/>
              </a:lnSpc>
            </a:pPr>
            <a:r>
              <a:rPr lang="zh-CN" altLang="en-US" smtClean="0"/>
              <a:t>使用下标变量时会检查下标的越界。</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1378"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静态成员函数实例</a:t>
            </a:r>
            <a:r>
              <a:rPr lang="en-US" altLang="zh-CN" smtClean="0"/>
              <a:t>2</a:t>
            </a:r>
          </a:p>
        </p:txBody>
      </p:sp>
      <p:sp>
        <p:nvSpPr>
          <p:cNvPr id="115715" name="Rectangle 3"/>
          <p:cNvSpPr>
            <a:spLocks noGrp="1" noChangeArrowheads="1"/>
          </p:cNvSpPr>
          <p:nvPr>
            <p:ph type="body" idx="1"/>
          </p:nvPr>
        </p:nvSpPr>
        <p:spPr>
          <a:xfrm>
            <a:off x="685800" y="1600200"/>
            <a:ext cx="8051800" cy="4876800"/>
          </a:xfrm>
        </p:spPr>
        <p:txBody>
          <a:bodyPr/>
          <a:lstStyle/>
          <a:p>
            <a:pPr eaLnBrk="1" hangingPunct="1">
              <a:lnSpc>
                <a:spcPct val="120000"/>
              </a:lnSpc>
            </a:pPr>
            <a:r>
              <a:rPr lang="zh-CN" altLang="en-US" sz="2800" smtClean="0"/>
              <a:t>在程序执行的某个时刻，有时需要知道某个类已创建的对象个数，现在仍存活的对象个数。 </a:t>
            </a:r>
          </a:p>
          <a:p>
            <a:pPr eaLnBrk="1" hangingPunct="1">
              <a:lnSpc>
                <a:spcPct val="120000"/>
              </a:lnSpc>
            </a:pPr>
            <a:r>
              <a:rPr lang="zh-CN" altLang="en-US" sz="2800" smtClean="0"/>
              <a:t>类设计：</a:t>
            </a:r>
          </a:p>
          <a:p>
            <a:pPr lvl="1" eaLnBrk="1" hangingPunct="1">
              <a:lnSpc>
                <a:spcPct val="120000"/>
              </a:lnSpc>
            </a:pPr>
            <a:r>
              <a:rPr lang="zh-CN" altLang="en-US" sz="2400" smtClean="0"/>
              <a:t>数据成员：为了实现这个功能，我们可以在类中定义两个静态的数据成员：</a:t>
            </a:r>
            <a:r>
              <a:rPr lang="en-US" altLang="zh-CN" sz="2400" smtClean="0"/>
              <a:t>obj_count</a:t>
            </a:r>
            <a:r>
              <a:rPr lang="zh-CN" altLang="en-US" sz="2400" smtClean="0"/>
              <a:t>和</a:t>
            </a:r>
            <a:r>
              <a:rPr lang="en-US" altLang="zh-CN" sz="2400" smtClean="0"/>
              <a:t>obj_living</a:t>
            </a:r>
            <a:r>
              <a:rPr lang="zh-CN" altLang="en-US" sz="2400" smtClean="0"/>
              <a:t>。</a:t>
            </a:r>
          </a:p>
          <a:p>
            <a:pPr lvl="1" eaLnBrk="1" hangingPunct="1">
              <a:lnSpc>
                <a:spcPct val="120000"/>
              </a:lnSpc>
            </a:pPr>
            <a:r>
              <a:rPr lang="zh-CN" altLang="en-US" sz="2400" smtClean="0"/>
              <a:t>成员函数：要实现计数功能，我们可以在创建一个对象时，对这两个数各加</a:t>
            </a:r>
            <a:r>
              <a:rPr lang="en-US" altLang="zh-CN" sz="2400" smtClean="0"/>
              <a:t>1</a:t>
            </a:r>
            <a:r>
              <a:rPr lang="zh-CN" altLang="en-US" sz="2400" smtClean="0"/>
              <a:t>。当撤销一个对象时，</a:t>
            </a:r>
            <a:r>
              <a:rPr lang="en-US" altLang="zh-CN" sz="2400" smtClean="0"/>
              <a:t>obj_living</a:t>
            </a:r>
            <a:r>
              <a:rPr lang="zh-CN" altLang="en-US" sz="2400" smtClean="0"/>
              <a:t>减</a:t>
            </a:r>
            <a:r>
              <a:rPr lang="en-US" altLang="zh-CN" sz="2400" smtClean="0"/>
              <a:t>1</a:t>
            </a:r>
            <a:r>
              <a:rPr lang="zh-CN" altLang="en-US" sz="2400" smtClean="0"/>
              <a:t>。为了知道某一时刻对象个数的信息，可以定义一个静态的成员函数返回这两个值。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2402" name="Rectangle 2"/>
          <p:cNvSpPr>
            <a:spLocks noGrp="1" noChangeArrowheads="1"/>
          </p:cNvSpPr>
          <p:nvPr>
            <p:ph type="title"/>
          </p:nvPr>
        </p:nvSpPr>
        <p:spPr>
          <a:xfrm>
            <a:off x="685800" y="215900"/>
            <a:ext cx="7772400" cy="863600"/>
          </a:xfrm>
        </p:spPr>
        <p:txBody>
          <a:bodyPr/>
          <a:lstStyle/>
          <a:p>
            <a:pPr eaLnBrk="1" hangingPunct="1">
              <a:defRPr/>
            </a:pPr>
            <a:r>
              <a:rPr lang="zh-CN" altLang="en-US" smtClean="0"/>
              <a:t>类定义</a:t>
            </a:r>
          </a:p>
        </p:txBody>
      </p:sp>
      <p:sp>
        <p:nvSpPr>
          <p:cNvPr id="116739" name="Rectangle 3"/>
          <p:cNvSpPr>
            <a:spLocks noGrp="1" noChangeArrowheads="1"/>
          </p:cNvSpPr>
          <p:nvPr>
            <p:ph type="body" idx="1"/>
          </p:nvPr>
        </p:nvSpPr>
        <p:spPr>
          <a:xfrm>
            <a:off x="685800" y="1079500"/>
            <a:ext cx="7772400" cy="4737100"/>
          </a:xfrm>
        </p:spPr>
        <p:txBody>
          <a:bodyPr/>
          <a:lstStyle/>
          <a:p>
            <a:pPr eaLnBrk="1" hangingPunct="1">
              <a:lnSpc>
                <a:spcPct val="80000"/>
              </a:lnSpc>
              <a:buFont typeface="Wingdings" pitchFamily="2" charset="2"/>
              <a:buNone/>
            </a:pPr>
            <a:r>
              <a:rPr lang="en-US" altLang="zh-CN" sz="2000" smtClean="0"/>
              <a:t>#ifndef _StaticSample_h</a:t>
            </a:r>
          </a:p>
          <a:p>
            <a:pPr eaLnBrk="1" hangingPunct="1">
              <a:lnSpc>
                <a:spcPct val="80000"/>
              </a:lnSpc>
              <a:buFont typeface="Wingdings" pitchFamily="2" charset="2"/>
              <a:buNone/>
            </a:pPr>
            <a:r>
              <a:rPr lang="en-US" altLang="zh-CN" sz="2000" smtClean="0"/>
              <a:t>#define _StaticSample_h</a:t>
            </a:r>
          </a:p>
          <a:p>
            <a:pPr eaLnBrk="1" hangingPunct="1">
              <a:lnSpc>
                <a:spcPct val="80000"/>
              </a:lnSpc>
              <a:buFont typeface="Wingdings" pitchFamily="2" charset="2"/>
              <a:buNone/>
            </a:pPr>
            <a:r>
              <a:rPr lang="en-US" altLang="zh-CN" sz="2000" smtClean="0"/>
              <a:t>#include &lt;iostream&gt;</a:t>
            </a:r>
          </a:p>
          <a:p>
            <a:pPr eaLnBrk="1" hangingPunct="1">
              <a:lnSpc>
                <a:spcPct val="80000"/>
              </a:lnSpc>
              <a:buFont typeface="Wingdings" pitchFamily="2" charset="2"/>
              <a:buNone/>
            </a:pPr>
            <a:r>
              <a:rPr lang="en-US" altLang="zh-CN" sz="2000" smtClean="0"/>
              <a:t>using namespace std;</a:t>
            </a:r>
          </a:p>
          <a:p>
            <a:pPr eaLnBrk="1" hangingPunct="1">
              <a:lnSpc>
                <a:spcPct val="80000"/>
              </a:lnSpc>
              <a:buFont typeface="Wingdings" pitchFamily="2" charset="2"/>
              <a:buNone/>
            </a:pPr>
            <a:r>
              <a:rPr lang="en-US" altLang="zh-CN" sz="2000" smtClean="0"/>
              <a:t>class StaticSample {</a:t>
            </a:r>
          </a:p>
          <a:p>
            <a:pPr eaLnBrk="1" hangingPunct="1">
              <a:lnSpc>
                <a:spcPct val="80000"/>
              </a:lnSpc>
              <a:buFont typeface="Wingdings" pitchFamily="2" charset="2"/>
              <a:buNone/>
            </a:pPr>
            <a:r>
              <a:rPr lang="en-US" altLang="zh-CN" sz="2000" smtClean="0"/>
              <a:t>private:</a:t>
            </a:r>
          </a:p>
          <a:p>
            <a:pPr eaLnBrk="1" hangingPunct="1">
              <a:lnSpc>
                <a:spcPct val="80000"/>
              </a:lnSpc>
              <a:buFont typeface="Wingdings" pitchFamily="2" charset="2"/>
              <a:buNone/>
            </a:pPr>
            <a:r>
              <a:rPr lang="en-US" altLang="zh-CN" sz="2000" smtClean="0"/>
              <a:t>	static int obj_count;</a:t>
            </a:r>
          </a:p>
          <a:p>
            <a:pPr eaLnBrk="1" hangingPunct="1">
              <a:lnSpc>
                <a:spcPct val="80000"/>
              </a:lnSpc>
              <a:buFont typeface="Wingdings" pitchFamily="2" charset="2"/>
              <a:buNone/>
            </a:pPr>
            <a:r>
              <a:rPr lang="en-US" altLang="zh-CN" sz="2000" smtClean="0"/>
              <a:t>	static int obj_living;</a:t>
            </a:r>
          </a:p>
          <a:p>
            <a:pPr eaLnBrk="1" hangingPunct="1">
              <a:lnSpc>
                <a:spcPct val="80000"/>
              </a:lnSpc>
              <a:buFont typeface="Wingdings" pitchFamily="2" charset="2"/>
              <a:buNone/>
            </a:pPr>
            <a:r>
              <a:rPr lang="en-US" altLang="zh-CN" sz="2000" smtClean="0"/>
              <a:t>public:</a:t>
            </a:r>
          </a:p>
          <a:p>
            <a:pPr eaLnBrk="1" hangingPunct="1">
              <a:lnSpc>
                <a:spcPct val="80000"/>
              </a:lnSpc>
              <a:buFont typeface="Wingdings" pitchFamily="2" charset="2"/>
              <a:buNone/>
            </a:pPr>
            <a:r>
              <a:rPr lang="en-US" altLang="zh-CN" sz="2000" smtClean="0"/>
              <a:t>	StaticSample() {++obj_count; ++obj_living;}</a:t>
            </a:r>
          </a:p>
          <a:p>
            <a:pPr eaLnBrk="1" hangingPunct="1">
              <a:lnSpc>
                <a:spcPct val="80000"/>
              </a:lnSpc>
              <a:buFont typeface="Wingdings" pitchFamily="2" charset="2"/>
              <a:buNone/>
            </a:pPr>
            <a:r>
              <a:rPr lang="en-US" altLang="zh-CN" sz="2000" smtClean="0"/>
              <a:t>	~StaticSample() {--obj_living;}</a:t>
            </a:r>
          </a:p>
          <a:p>
            <a:pPr eaLnBrk="1" hangingPunct="1">
              <a:lnSpc>
                <a:spcPct val="80000"/>
              </a:lnSpc>
              <a:buFont typeface="Wingdings" pitchFamily="2" charset="2"/>
              <a:buNone/>
            </a:pPr>
            <a:r>
              <a:rPr lang="en-US" altLang="zh-CN" sz="2000" smtClean="0"/>
              <a:t>	static void display()  //</a:t>
            </a:r>
            <a:r>
              <a:rPr lang="zh-CN" altLang="en-US" sz="2000" smtClean="0"/>
              <a:t>静态成员函数</a:t>
            </a:r>
          </a:p>
          <a:p>
            <a:pPr eaLnBrk="1" hangingPunct="1">
              <a:lnSpc>
                <a:spcPct val="80000"/>
              </a:lnSpc>
              <a:buFont typeface="Wingdings" pitchFamily="2" charset="2"/>
              <a:buNone/>
            </a:pPr>
            <a:r>
              <a:rPr lang="zh-CN" altLang="en-US" sz="2000" smtClean="0"/>
              <a:t>                </a:t>
            </a:r>
            <a:r>
              <a:rPr lang="en-US" altLang="zh-CN" sz="2000" smtClean="0"/>
              <a:t>{cout &lt;&lt; "</a:t>
            </a:r>
            <a:r>
              <a:rPr lang="zh-CN" altLang="en-US" sz="2000" smtClean="0"/>
              <a:t>总对象数：</a:t>
            </a:r>
            <a:r>
              <a:rPr lang="en-US" altLang="zh-CN" sz="2000" smtClean="0"/>
              <a:t>" &lt;&lt; obj_count &lt;&lt; "\t</a:t>
            </a:r>
            <a:r>
              <a:rPr lang="zh-CN" altLang="en-US" sz="2000" smtClean="0"/>
              <a:t>存活对象数：</a:t>
            </a:r>
            <a:r>
              <a:rPr lang="en-US" altLang="zh-CN" sz="2000" smtClean="0"/>
              <a:t>" </a:t>
            </a:r>
          </a:p>
          <a:p>
            <a:pPr eaLnBrk="1" hangingPunct="1">
              <a:lnSpc>
                <a:spcPct val="80000"/>
              </a:lnSpc>
              <a:buFont typeface="Wingdings" pitchFamily="2" charset="2"/>
              <a:buNone/>
            </a:pPr>
            <a:r>
              <a:rPr lang="en-US" altLang="zh-CN" sz="2000" smtClean="0"/>
              <a:t>                         &lt;&lt; obj_living &lt;&lt; 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r>
              <a:rPr lang="en-US" altLang="zh-CN" sz="2000" smtClean="0"/>
              <a:t>int StaticSample::obj_count = 0; //</a:t>
            </a:r>
            <a:r>
              <a:rPr lang="zh-CN" altLang="en-US" sz="2000" smtClean="0"/>
              <a:t>静态数据成员的定义及初始化</a:t>
            </a:r>
          </a:p>
          <a:p>
            <a:pPr eaLnBrk="1" hangingPunct="1">
              <a:lnSpc>
                <a:spcPct val="80000"/>
              </a:lnSpc>
              <a:buFont typeface="Wingdings" pitchFamily="2" charset="2"/>
              <a:buNone/>
            </a:pPr>
            <a:r>
              <a:rPr lang="en-US" altLang="zh-CN" sz="2000" smtClean="0"/>
              <a:t>int StaticSample::obj_living = 0; //</a:t>
            </a:r>
            <a:r>
              <a:rPr lang="zh-CN" altLang="en-US" sz="2000" smtClean="0"/>
              <a:t>静态数据成员的定义及初始化</a:t>
            </a:r>
          </a:p>
          <a:p>
            <a:pPr eaLnBrk="1" hangingPunct="1">
              <a:lnSpc>
                <a:spcPct val="80000"/>
              </a:lnSpc>
              <a:buFont typeface="Wingdings" pitchFamily="2" charset="2"/>
              <a:buNone/>
            </a:pPr>
            <a:r>
              <a:rPr lang="en-US" altLang="zh-CN" sz="2000" smtClean="0"/>
              <a:t>#endif</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3426" name="Rectangle 2"/>
          <p:cNvSpPr>
            <a:spLocks noGrp="1" noChangeArrowheads="1"/>
          </p:cNvSpPr>
          <p:nvPr>
            <p:ph type="title"/>
          </p:nvPr>
        </p:nvSpPr>
        <p:spPr>
          <a:xfrm>
            <a:off x="685800" y="304800"/>
            <a:ext cx="7772400" cy="1143000"/>
          </a:xfrm>
        </p:spPr>
        <p:txBody>
          <a:bodyPr/>
          <a:lstStyle/>
          <a:p>
            <a:pPr eaLnBrk="1" hangingPunct="1">
              <a:defRPr/>
            </a:pPr>
            <a:r>
              <a:rPr lang="en-US" altLang="zh-CN" smtClean="0"/>
              <a:t>StaticSample</a:t>
            </a:r>
            <a:r>
              <a:rPr lang="zh-CN" altLang="en-US" smtClean="0"/>
              <a:t>的应用</a:t>
            </a:r>
          </a:p>
        </p:txBody>
      </p:sp>
      <p:sp>
        <p:nvSpPr>
          <p:cNvPr id="117763" name="Rectangle 3"/>
          <p:cNvSpPr>
            <a:spLocks noGrp="1" noChangeArrowheads="1"/>
          </p:cNvSpPr>
          <p:nvPr>
            <p:ph type="body" idx="1"/>
          </p:nvPr>
        </p:nvSpPr>
        <p:spPr>
          <a:xfrm>
            <a:off x="368300" y="1295400"/>
            <a:ext cx="8089900" cy="5410200"/>
          </a:xfrm>
        </p:spPr>
        <p:txBody>
          <a:bodyPr/>
          <a:lstStyle/>
          <a:p>
            <a:pPr eaLnBrk="1" hangingPunct="1">
              <a:lnSpc>
                <a:spcPct val="90000"/>
              </a:lnSpc>
              <a:buFont typeface="Wingdings" pitchFamily="2" charset="2"/>
              <a:buNone/>
            </a:pPr>
            <a:r>
              <a:rPr lang="en-US" altLang="zh-CN" sz="2400" smtClean="0"/>
              <a:t>#include "StaticSample.h"</a:t>
            </a:r>
          </a:p>
          <a:p>
            <a:pPr eaLnBrk="1" hangingPunct="1">
              <a:lnSpc>
                <a:spcPct val="90000"/>
              </a:lnSpc>
              <a:buFont typeface="Wingdings" pitchFamily="2" charset="2"/>
              <a:buNone/>
            </a:pPr>
            <a:r>
              <a:rPr lang="en-US" altLang="zh-CN" sz="2400" smtClean="0"/>
              <a:t>int main()</a:t>
            </a:r>
          </a:p>
          <a:p>
            <a:pPr eaLnBrk="1" hangingPunct="1">
              <a:lnSpc>
                <a:spcPct val="90000"/>
              </a:lnSpc>
              <a:buFont typeface="Wingdings" pitchFamily="2" charset="2"/>
              <a:buNone/>
            </a:pPr>
            <a:r>
              <a:rPr lang="en-US" altLang="zh-CN" sz="2400" smtClean="0"/>
              <a:t>{StaticSample::display(); //</a:t>
            </a:r>
            <a:r>
              <a:rPr lang="zh-CN" altLang="en-US" sz="2400" smtClean="0"/>
              <a:t>通过类名限定调用成员函数</a:t>
            </a:r>
          </a:p>
          <a:p>
            <a:pPr eaLnBrk="1" hangingPunct="1">
              <a:lnSpc>
                <a:spcPct val="90000"/>
              </a:lnSpc>
              <a:buFont typeface="Wingdings" pitchFamily="2" charset="2"/>
              <a:buNone/>
            </a:pPr>
            <a:r>
              <a:rPr lang="zh-CN" altLang="en-US" sz="2400" smtClean="0"/>
              <a:t> </a:t>
            </a:r>
            <a:r>
              <a:rPr lang="en-US" altLang="zh-CN" sz="2400" smtClean="0"/>
              <a:t>StaticSample s1, s2;</a:t>
            </a:r>
          </a:p>
          <a:p>
            <a:pPr eaLnBrk="1" hangingPunct="1">
              <a:lnSpc>
                <a:spcPct val="90000"/>
              </a:lnSpc>
              <a:buFont typeface="Wingdings" pitchFamily="2" charset="2"/>
              <a:buNone/>
            </a:pPr>
            <a:r>
              <a:rPr lang="en-US" altLang="zh-CN" sz="2400" smtClean="0"/>
              <a:t> StaticSample::display();</a:t>
            </a:r>
          </a:p>
          <a:p>
            <a:pPr eaLnBrk="1" hangingPunct="1">
              <a:lnSpc>
                <a:spcPct val="90000"/>
              </a:lnSpc>
              <a:buFont typeface="Wingdings" pitchFamily="2" charset="2"/>
              <a:buNone/>
            </a:pPr>
            <a:r>
              <a:rPr lang="en-US" altLang="zh-CN" sz="2400" smtClean="0"/>
              <a:t> StaticSample *p1 = new StaticSample, *p2 = new StaticSample;</a:t>
            </a:r>
          </a:p>
          <a:p>
            <a:pPr eaLnBrk="1" hangingPunct="1">
              <a:lnSpc>
                <a:spcPct val="90000"/>
              </a:lnSpc>
              <a:buFont typeface="Wingdings" pitchFamily="2" charset="2"/>
              <a:buNone/>
            </a:pPr>
            <a:r>
              <a:rPr lang="en-US" altLang="zh-CN" sz="2400" smtClean="0"/>
              <a:t> s1.display(); //</a:t>
            </a:r>
            <a:r>
              <a:rPr lang="zh-CN" altLang="en-US" sz="2400" smtClean="0"/>
              <a:t>通过对象调用静态成员函数</a:t>
            </a:r>
          </a:p>
          <a:p>
            <a:pPr eaLnBrk="1" hangingPunct="1">
              <a:lnSpc>
                <a:spcPct val="90000"/>
              </a:lnSpc>
              <a:buFont typeface="Wingdings" pitchFamily="2" charset="2"/>
              <a:buNone/>
            </a:pPr>
            <a:r>
              <a:rPr lang="zh-CN" altLang="en-US" sz="2400" smtClean="0"/>
              <a:t> </a:t>
            </a:r>
            <a:r>
              <a:rPr lang="en-US" altLang="zh-CN" sz="2400" smtClean="0"/>
              <a:t>delete p1;</a:t>
            </a:r>
          </a:p>
          <a:p>
            <a:pPr eaLnBrk="1" hangingPunct="1">
              <a:lnSpc>
                <a:spcPct val="90000"/>
              </a:lnSpc>
              <a:buFont typeface="Wingdings" pitchFamily="2" charset="2"/>
              <a:buNone/>
            </a:pPr>
            <a:r>
              <a:rPr lang="en-US" altLang="zh-CN" sz="2400" smtClean="0"/>
              <a:t> p2-&gt;display(); //</a:t>
            </a:r>
            <a:r>
              <a:rPr lang="zh-CN" altLang="en-US" sz="2400" smtClean="0"/>
              <a:t>通过指向对象的指针调用静态成员函数</a:t>
            </a:r>
          </a:p>
          <a:p>
            <a:pPr eaLnBrk="1" hangingPunct="1">
              <a:lnSpc>
                <a:spcPct val="90000"/>
              </a:lnSpc>
              <a:buFont typeface="Wingdings" pitchFamily="2" charset="2"/>
              <a:buNone/>
            </a:pPr>
            <a:r>
              <a:rPr lang="zh-CN" altLang="en-US" sz="2400" smtClean="0"/>
              <a:t> </a:t>
            </a:r>
            <a:r>
              <a:rPr lang="en-US" altLang="zh-CN" sz="2400" smtClean="0"/>
              <a:t>delete p2;</a:t>
            </a:r>
          </a:p>
          <a:p>
            <a:pPr eaLnBrk="1" hangingPunct="1">
              <a:lnSpc>
                <a:spcPct val="90000"/>
              </a:lnSpc>
              <a:buFont typeface="Wingdings" pitchFamily="2" charset="2"/>
              <a:buNone/>
            </a:pPr>
            <a:r>
              <a:rPr lang="en-US" altLang="zh-CN" sz="2400" smtClean="0"/>
              <a:t> StaticSample::display();</a:t>
            </a:r>
          </a:p>
          <a:p>
            <a:pPr eaLnBrk="1" hangingPunct="1">
              <a:lnSpc>
                <a:spcPct val="90000"/>
              </a:lnSpc>
              <a:buFont typeface="Wingdings" pitchFamily="2" charset="2"/>
              <a:buNone/>
            </a:pPr>
            <a:r>
              <a:rPr lang="en-US" altLang="zh-CN" sz="2400" smtClean="0"/>
              <a:t> return 0;</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4450" name="Rectangle 2"/>
          <p:cNvSpPr>
            <a:spLocks noGrp="1" noChangeArrowheads="1"/>
          </p:cNvSpPr>
          <p:nvPr>
            <p:ph type="title"/>
          </p:nvPr>
        </p:nvSpPr>
        <p:spPr/>
        <p:txBody>
          <a:bodyPr/>
          <a:lstStyle/>
          <a:p>
            <a:pPr eaLnBrk="1" hangingPunct="1">
              <a:defRPr/>
            </a:pPr>
            <a:r>
              <a:rPr lang="zh-CN" altLang="en-US" smtClean="0"/>
              <a:t>执行结果</a:t>
            </a:r>
          </a:p>
        </p:txBody>
      </p:sp>
      <p:sp>
        <p:nvSpPr>
          <p:cNvPr id="118787" name="Rectangle 3"/>
          <p:cNvSpPr>
            <a:spLocks noGrp="1" noChangeArrowheads="1"/>
          </p:cNvSpPr>
          <p:nvPr>
            <p:ph type="body" idx="1"/>
          </p:nvPr>
        </p:nvSpPr>
        <p:spPr/>
        <p:txBody>
          <a:bodyPr/>
          <a:lstStyle/>
          <a:p>
            <a:pPr eaLnBrk="1" hangingPunct="1">
              <a:buFont typeface="Wingdings" pitchFamily="2" charset="2"/>
              <a:buNone/>
            </a:pPr>
            <a:r>
              <a:rPr lang="zh-CN" altLang="en-US" smtClean="0"/>
              <a:t>总对象数：</a:t>
            </a:r>
            <a:r>
              <a:rPr lang="en-US" altLang="zh-CN" smtClean="0"/>
              <a:t>0       </a:t>
            </a:r>
            <a:r>
              <a:rPr lang="zh-CN" altLang="en-US" smtClean="0"/>
              <a:t>存活对象数：</a:t>
            </a:r>
            <a:r>
              <a:rPr lang="en-US" altLang="zh-CN" smtClean="0"/>
              <a:t>0</a:t>
            </a:r>
          </a:p>
          <a:p>
            <a:pPr eaLnBrk="1" hangingPunct="1">
              <a:buFont typeface="Wingdings" pitchFamily="2" charset="2"/>
              <a:buNone/>
            </a:pPr>
            <a:r>
              <a:rPr lang="zh-CN" altLang="en-US" smtClean="0"/>
              <a:t>总对象数：</a:t>
            </a:r>
            <a:r>
              <a:rPr lang="en-US" altLang="zh-CN" smtClean="0"/>
              <a:t>2       </a:t>
            </a:r>
            <a:r>
              <a:rPr lang="zh-CN" altLang="en-US" smtClean="0"/>
              <a:t>存活对象数：</a:t>
            </a:r>
            <a:r>
              <a:rPr lang="en-US" altLang="zh-CN" smtClean="0"/>
              <a:t>2</a:t>
            </a:r>
          </a:p>
          <a:p>
            <a:pPr eaLnBrk="1" hangingPunct="1">
              <a:buFont typeface="Wingdings" pitchFamily="2" charset="2"/>
              <a:buNone/>
            </a:pPr>
            <a:r>
              <a:rPr lang="zh-CN" altLang="en-US" smtClean="0"/>
              <a:t>总对象数：</a:t>
            </a:r>
            <a:r>
              <a:rPr lang="en-US" altLang="zh-CN" smtClean="0"/>
              <a:t>4       </a:t>
            </a:r>
            <a:r>
              <a:rPr lang="zh-CN" altLang="en-US" smtClean="0"/>
              <a:t>存活对象数：</a:t>
            </a:r>
            <a:r>
              <a:rPr lang="en-US" altLang="zh-CN" smtClean="0"/>
              <a:t>4</a:t>
            </a:r>
          </a:p>
          <a:p>
            <a:pPr eaLnBrk="1" hangingPunct="1">
              <a:buFont typeface="Wingdings" pitchFamily="2" charset="2"/>
              <a:buNone/>
            </a:pPr>
            <a:r>
              <a:rPr lang="zh-CN" altLang="en-US" smtClean="0"/>
              <a:t>总对象数：</a:t>
            </a:r>
            <a:r>
              <a:rPr lang="en-US" altLang="zh-CN" smtClean="0"/>
              <a:t>4       </a:t>
            </a:r>
            <a:r>
              <a:rPr lang="zh-CN" altLang="en-US" smtClean="0"/>
              <a:t>存活对象数：</a:t>
            </a:r>
            <a:r>
              <a:rPr lang="en-US" altLang="zh-CN" smtClean="0"/>
              <a:t>3</a:t>
            </a:r>
          </a:p>
          <a:p>
            <a:pPr eaLnBrk="1" hangingPunct="1">
              <a:buFont typeface="Wingdings" pitchFamily="2" charset="2"/>
              <a:buNone/>
            </a:pPr>
            <a:r>
              <a:rPr lang="zh-CN" altLang="en-US" smtClean="0"/>
              <a:t>总对象数：</a:t>
            </a:r>
            <a:r>
              <a:rPr lang="en-US" altLang="zh-CN" smtClean="0"/>
              <a:t>4       </a:t>
            </a:r>
            <a:r>
              <a:rPr lang="zh-CN" altLang="en-US" smtClean="0"/>
              <a:t>存活对象数：</a:t>
            </a:r>
            <a:r>
              <a:rPr lang="en-US" altLang="zh-CN" smtClean="0"/>
              <a:t>2</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3778" name="Rectangle 2"/>
          <p:cNvSpPr>
            <a:spLocks noGrp="1" noChangeArrowheads="1"/>
          </p:cNvSpPr>
          <p:nvPr>
            <p:ph type="title"/>
          </p:nvPr>
        </p:nvSpPr>
        <p:spPr/>
        <p:txBody>
          <a:bodyPr/>
          <a:lstStyle/>
          <a:p>
            <a:pPr eaLnBrk="1" hangingPunct="1">
              <a:defRPr/>
            </a:pPr>
            <a:r>
              <a:rPr lang="zh-CN" altLang="en-US" dirty="0" smtClean="0"/>
              <a:t>静态的常量数据成员</a:t>
            </a:r>
          </a:p>
        </p:txBody>
      </p:sp>
      <p:sp>
        <p:nvSpPr>
          <p:cNvPr id="119811" name="Rectangle 3"/>
          <p:cNvSpPr>
            <a:spLocks noGrp="1" noChangeArrowheads="1"/>
          </p:cNvSpPr>
          <p:nvPr>
            <p:ph type="body" idx="1"/>
          </p:nvPr>
        </p:nvSpPr>
        <p:spPr>
          <a:xfrm>
            <a:off x="685800" y="1981200"/>
            <a:ext cx="8153400" cy="4114800"/>
          </a:xfrm>
        </p:spPr>
        <p:txBody>
          <a:bodyPr/>
          <a:lstStyle/>
          <a:p>
            <a:pPr eaLnBrk="1" hangingPunct="1">
              <a:lnSpc>
                <a:spcPct val="120000"/>
              </a:lnSpc>
            </a:pPr>
            <a:r>
              <a:rPr lang="zh-CN" altLang="en-US" smtClean="0"/>
              <a:t>静态的常量数据成员：整个类的所有对象的共享常量</a:t>
            </a:r>
          </a:p>
          <a:p>
            <a:pPr eaLnBrk="1" hangingPunct="1">
              <a:lnSpc>
                <a:spcPct val="120000"/>
              </a:lnSpc>
            </a:pPr>
            <a:r>
              <a:rPr lang="zh-CN" altLang="en-US" smtClean="0"/>
              <a:t>静态的常量数据成员的声明：</a:t>
            </a:r>
          </a:p>
          <a:p>
            <a:pPr lvl="1" eaLnBrk="1" hangingPunct="1">
              <a:lnSpc>
                <a:spcPct val="120000"/>
              </a:lnSpc>
              <a:buFont typeface="Wingdings" pitchFamily="2" charset="2"/>
              <a:buNone/>
            </a:pPr>
            <a:r>
              <a:rPr lang="en-US" altLang="zh-CN" smtClean="0"/>
              <a:t>static const  </a:t>
            </a:r>
            <a:r>
              <a:rPr lang="zh-CN" altLang="en-US" smtClean="0"/>
              <a:t>类型  数据成员名 </a:t>
            </a:r>
            <a:r>
              <a:rPr lang="en-US" altLang="zh-CN" smtClean="0"/>
              <a:t>= </a:t>
            </a:r>
            <a:r>
              <a:rPr lang="zh-CN" altLang="en-US" smtClean="0"/>
              <a:t>常量表达式； </a:t>
            </a:r>
          </a:p>
          <a:p>
            <a:pPr eaLnBrk="1" hangingPunct="1">
              <a:lnSpc>
                <a:spcPct val="120000"/>
              </a:lnSpc>
            </a:pPr>
            <a:r>
              <a:rPr lang="zh-CN" altLang="en-US" smtClean="0"/>
              <a:t>注意</a:t>
            </a:r>
            <a:r>
              <a:rPr lang="en-US" altLang="zh-CN" smtClean="0"/>
              <a:t>const</a:t>
            </a:r>
            <a:r>
              <a:rPr lang="zh-CN" altLang="en-US" smtClean="0"/>
              <a:t>数据成员和</a:t>
            </a:r>
            <a:r>
              <a:rPr lang="en-US" altLang="zh-CN" smtClean="0"/>
              <a:t>static const</a:t>
            </a:r>
            <a:r>
              <a:rPr lang="zh-CN" altLang="en-US" smtClean="0"/>
              <a:t>数据成员的区别。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4802" name="Rectangle 2"/>
          <p:cNvSpPr>
            <a:spLocks noGrp="1" noChangeArrowheads="1"/>
          </p:cNvSpPr>
          <p:nvPr>
            <p:ph type="title"/>
          </p:nvPr>
        </p:nvSpPr>
        <p:spPr/>
        <p:txBody>
          <a:bodyPr/>
          <a:lstStyle/>
          <a:p>
            <a:pPr eaLnBrk="1" hangingPunct="1">
              <a:defRPr/>
            </a:pPr>
            <a:r>
              <a:rPr lang="zh-CN" altLang="en-US" dirty="0" smtClean="0"/>
              <a:t>静态常量数据成员实例</a:t>
            </a:r>
          </a:p>
        </p:txBody>
      </p:sp>
      <p:sp>
        <p:nvSpPr>
          <p:cNvPr id="120835" name="Rectangle 3"/>
          <p:cNvSpPr>
            <a:spLocks noGrp="1" noChangeArrowheads="1"/>
          </p:cNvSpPr>
          <p:nvPr>
            <p:ph type="body" idx="1"/>
          </p:nvPr>
        </p:nvSpPr>
        <p:spPr>
          <a:xfrm>
            <a:off x="685800" y="1752600"/>
            <a:ext cx="7772400" cy="4813300"/>
          </a:xfrm>
        </p:spPr>
        <p:txBody>
          <a:bodyPr/>
          <a:lstStyle/>
          <a:p>
            <a:pPr eaLnBrk="1" hangingPunct="1"/>
            <a:r>
              <a:rPr lang="zh-CN" altLang="en-US" smtClean="0"/>
              <a:t>例如，需要在某个类中需要用到一个数组，而该数组的大小对所有对象都是相同的，则在类中可指定一个数组规模，并创建一个该规模的数组。如下所示： </a:t>
            </a:r>
          </a:p>
          <a:p>
            <a:pPr lvl="1" eaLnBrk="1" hangingPunct="1">
              <a:buFont typeface="Wingdings" pitchFamily="2" charset="2"/>
              <a:buNone/>
            </a:pPr>
            <a:r>
              <a:rPr lang="en-US" altLang="zh-CN" smtClean="0"/>
              <a:t>class sample {</a:t>
            </a:r>
          </a:p>
          <a:p>
            <a:pPr lvl="1" eaLnBrk="1" hangingPunct="1">
              <a:buFont typeface="Wingdings" pitchFamily="2" charset="2"/>
              <a:buNone/>
            </a:pPr>
            <a:r>
              <a:rPr lang="en-US" altLang="zh-CN" smtClean="0"/>
              <a:t>  static const int SIZE = 10;</a:t>
            </a:r>
          </a:p>
          <a:p>
            <a:pPr lvl="1" eaLnBrk="1" hangingPunct="1">
              <a:buFont typeface="Wingdings" pitchFamily="2" charset="2"/>
              <a:buNone/>
            </a:pPr>
            <a:r>
              <a:rPr lang="en-US" altLang="zh-CN" smtClean="0"/>
              <a:t>  int storage[SIZE];</a:t>
            </a:r>
          </a:p>
          <a:p>
            <a:pPr lvl="1" eaLnBrk="1" hangingPunct="1">
              <a:buFont typeface="Wingdings" pitchFamily="2" charset="2"/>
              <a:buNone/>
            </a:pPr>
            <a:r>
              <a:rPr lang="en-US" altLang="zh-CN" smtClean="0"/>
              <a:t>  …</a:t>
            </a:r>
          </a:p>
          <a:p>
            <a:pPr lvl="1" eaLnBrk="1" hangingPunct="1">
              <a:buFont typeface="Wingdings" pitchFamily="2" charset="2"/>
              <a:buNone/>
            </a:pPr>
            <a:r>
              <a:rPr lang="en-US" altLang="zh-CN" smtClean="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5826" name="Rectangle 2"/>
          <p:cNvSpPr>
            <a:spLocks noGrp="1" noChangeArrowheads="1"/>
          </p:cNvSpPr>
          <p:nvPr>
            <p:ph type="title"/>
          </p:nvPr>
        </p:nvSpPr>
        <p:spPr>
          <a:xfrm>
            <a:off x="685800" y="279400"/>
            <a:ext cx="7772400" cy="1143000"/>
          </a:xfrm>
        </p:spPr>
        <p:txBody>
          <a:bodyPr/>
          <a:lstStyle/>
          <a:p>
            <a:pPr eaLnBrk="1" hangingPunct="1">
              <a:defRPr/>
            </a:pPr>
            <a:r>
              <a:rPr lang="zh-CN" altLang="en-US" smtClean="0"/>
              <a:t>老版本的兼容</a:t>
            </a:r>
          </a:p>
        </p:txBody>
      </p:sp>
      <p:sp>
        <p:nvSpPr>
          <p:cNvPr id="121859" name="Rectangle 3"/>
          <p:cNvSpPr>
            <a:spLocks noGrp="1" noChangeArrowheads="1"/>
          </p:cNvSpPr>
          <p:nvPr>
            <p:ph type="body" idx="1"/>
          </p:nvPr>
        </p:nvSpPr>
        <p:spPr>
          <a:xfrm>
            <a:off x="685800" y="1574800"/>
            <a:ext cx="7772400" cy="5041900"/>
          </a:xfrm>
        </p:spPr>
        <p:txBody>
          <a:bodyPr/>
          <a:lstStyle/>
          <a:p>
            <a:pPr eaLnBrk="1" hangingPunct="1">
              <a:lnSpc>
                <a:spcPct val="120000"/>
              </a:lnSpc>
            </a:pPr>
            <a:r>
              <a:rPr lang="zh-CN" altLang="en-US" smtClean="0"/>
              <a:t>某些旧版本的</a:t>
            </a:r>
            <a:r>
              <a:rPr lang="en-US" altLang="zh-CN" smtClean="0"/>
              <a:t>C++</a:t>
            </a:r>
            <a:r>
              <a:rPr lang="zh-CN" altLang="en-US" smtClean="0"/>
              <a:t>不支持静态常量</a:t>
            </a:r>
          </a:p>
          <a:p>
            <a:pPr eaLnBrk="1" hangingPunct="1">
              <a:lnSpc>
                <a:spcPct val="120000"/>
              </a:lnSpc>
            </a:pPr>
            <a:r>
              <a:rPr lang="zh-CN" altLang="en-US" smtClean="0"/>
              <a:t>解决方法：用不带实例的枚举类型</a:t>
            </a:r>
          </a:p>
          <a:p>
            <a:pPr eaLnBrk="1" hangingPunct="1">
              <a:lnSpc>
                <a:spcPct val="120000"/>
              </a:lnSpc>
            </a:pPr>
            <a:r>
              <a:rPr lang="zh-CN" altLang="en-US" smtClean="0"/>
              <a:t>如：</a:t>
            </a:r>
          </a:p>
          <a:p>
            <a:pPr lvl="1" eaLnBrk="1" hangingPunct="1">
              <a:lnSpc>
                <a:spcPct val="120000"/>
              </a:lnSpc>
              <a:buFont typeface="Wingdings" pitchFamily="2" charset="2"/>
              <a:buNone/>
            </a:pPr>
            <a:r>
              <a:rPr kumimoji="0" lang="en-US" altLang="zh-CN" smtClean="0"/>
              <a:t>class sample {</a:t>
            </a:r>
          </a:p>
          <a:p>
            <a:pPr lvl="1" eaLnBrk="1" hangingPunct="1">
              <a:lnSpc>
                <a:spcPct val="120000"/>
              </a:lnSpc>
              <a:buFont typeface="Wingdings" pitchFamily="2" charset="2"/>
              <a:buNone/>
            </a:pPr>
            <a:r>
              <a:rPr kumimoji="0" lang="en-US" altLang="zh-CN" smtClean="0"/>
              <a:t>    enum {SIZE = 10};</a:t>
            </a:r>
          </a:p>
          <a:p>
            <a:pPr lvl="1" eaLnBrk="1" hangingPunct="1">
              <a:lnSpc>
                <a:spcPct val="120000"/>
              </a:lnSpc>
              <a:buFont typeface="Wingdings" pitchFamily="2" charset="2"/>
              <a:buNone/>
            </a:pPr>
            <a:r>
              <a:rPr kumimoji="0" lang="en-US" altLang="zh-CN" smtClean="0"/>
              <a:t>    int storage[SIZE];</a:t>
            </a:r>
          </a:p>
          <a:p>
            <a:pPr lvl="1" eaLnBrk="1" hangingPunct="1">
              <a:lnSpc>
                <a:spcPct val="120000"/>
              </a:lnSpc>
              <a:buFont typeface="Wingdings" pitchFamily="2" charset="2"/>
              <a:buNone/>
            </a:pPr>
            <a:r>
              <a:rPr kumimoji="0" lang="en-US" altLang="zh-CN" smtClean="0"/>
              <a:t>    …</a:t>
            </a:r>
          </a:p>
          <a:p>
            <a:pPr lvl="1" eaLnBrk="1" hangingPunct="1">
              <a:lnSpc>
                <a:spcPct val="120000"/>
              </a:lnSpc>
              <a:buFont typeface="Wingdings" pitchFamily="2" charset="2"/>
              <a:buNone/>
            </a:pPr>
            <a:r>
              <a:rPr kumimoji="0" lang="en-US" altLang="zh-CN" smtClean="0"/>
              <a: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058"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smtClean="0"/>
              <a:t>第</a:t>
            </a:r>
            <a:r>
              <a:rPr lang="en-US" altLang="zh-CN" smtClean="0"/>
              <a:t>10</a:t>
            </a:r>
            <a:r>
              <a:rPr lang="zh-CN" altLang="en-US" smtClean="0"/>
              <a:t>章 创建功能更强的类型</a:t>
            </a:r>
          </a:p>
        </p:txBody>
      </p:sp>
      <p:sp>
        <p:nvSpPr>
          <p:cNvPr id="122883"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122884" name="AutoShape 4"/>
          <p:cNvSpPr>
            <a:spLocks noChangeArrowheads="1"/>
          </p:cNvSpPr>
          <p:nvPr/>
        </p:nvSpPr>
        <p:spPr bwMode="auto">
          <a:xfrm rot="-5400000" flipH="1" flipV="1">
            <a:off x="6507163" y="1690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22885" name="AutoShape 5"/>
          <p:cNvSpPr>
            <a:spLocks noChangeArrowheads="1"/>
          </p:cNvSpPr>
          <p:nvPr/>
        </p:nvSpPr>
        <p:spPr bwMode="auto">
          <a:xfrm rot="-5400000" flipH="1" flipV="1">
            <a:off x="6507163" y="23129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22886" name="AutoShape 6"/>
          <p:cNvSpPr>
            <a:spLocks noChangeArrowheads="1"/>
          </p:cNvSpPr>
          <p:nvPr/>
        </p:nvSpPr>
        <p:spPr bwMode="auto">
          <a:xfrm rot="-5400000" flipH="1" flipV="1">
            <a:off x="6507163" y="28892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22887" name="AutoShape 7"/>
          <p:cNvSpPr>
            <a:spLocks noChangeArrowheads="1"/>
          </p:cNvSpPr>
          <p:nvPr/>
        </p:nvSpPr>
        <p:spPr bwMode="auto">
          <a:xfrm rot="-5400000" flipH="1" flipV="1">
            <a:off x="6494463" y="3467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22888" name="AutoShape 8"/>
          <p:cNvSpPr>
            <a:spLocks noChangeArrowheads="1"/>
          </p:cNvSpPr>
          <p:nvPr/>
        </p:nvSpPr>
        <p:spPr bwMode="auto">
          <a:xfrm rot="-5400000" flipH="1" flipV="1">
            <a:off x="6507163" y="4076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22889" name="AutoShape 9"/>
          <p:cNvSpPr>
            <a:spLocks noChangeArrowheads="1"/>
          </p:cNvSpPr>
          <p:nvPr/>
        </p:nvSpPr>
        <p:spPr bwMode="auto">
          <a:xfrm rot="-5400000" flipH="1" flipV="1">
            <a:off x="6507163" y="46783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22890" name="AutoShape 10"/>
          <p:cNvSpPr>
            <a:spLocks noChangeArrowheads="1"/>
          </p:cNvSpPr>
          <p:nvPr/>
        </p:nvSpPr>
        <p:spPr bwMode="auto">
          <a:xfrm rot="-5400000" flipH="1" flipV="1">
            <a:off x="6507163" y="5307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22891" name="AutoShape 11"/>
          <p:cNvSpPr>
            <a:spLocks noChangeArrowheads="1"/>
          </p:cNvSpPr>
          <p:nvPr/>
        </p:nvSpPr>
        <p:spPr bwMode="auto">
          <a:xfrm rot="-5400000" flipH="1" flipV="1">
            <a:off x="6507163" y="582771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6498" name="Rectangle 2"/>
          <p:cNvSpPr>
            <a:spLocks noGrp="1" noChangeArrowheads="1"/>
          </p:cNvSpPr>
          <p:nvPr>
            <p:ph type="title"/>
          </p:nvPr>
        </p:nvSpPr>
        <p:spPr/>
        <p:txBody>
          <a:bodyPr/>
          <a:lstStyle/>
          <a:p>
            <a:pPr eaLnBrk="1" hangingPunct="1">
              <a:defRPr/>
            </a:pPr>
            <a:r>
              <a:rPr lang="zh-CN" altLang="en-US" b="0" smtClean="0"/>
              <a:t>友元</a:t>
            </a:r>
          </a:p>
        </p:txBody>
      </p:sp>
      <p:sp>
        <p:nvSpPr>
          <p:cNvPr id="123907" name="Rectangle 3"/>
          <p:cNvSpPr>
            <a:spLocks noGrp="1" noChangeArrowheads="1"/>
          </p:cNvSpPr>
          <p:nvPr>
            <p:ph type="body" idx="1"/>
          </p:nvPr>
        </p:nvSpPr>
        <p:spPr/>
        <p:txBody>
          <a:bodyPr/>
          <a:lstStyle/>
          <a:p>
            <a:pPr eaLnBrk="1" hangingPunct="1">
              <a:lnSpc>
                <a:spcPct val="115000"/>
              </a:lnSpc>
            </a:pPr>
            <a:r>
              <a:rPr lang="zh-CN" altLang="en-US" smtClean="0"/>
              <a:t>类的私有成员只能通过它的成员函数来访问。</a:t>
            </a:r>
          </a:p>
          <a:p>
            <a:pPr eaLnBrk="1" hangingPunct="1">
              <a:lnSpc>
                <a:spcPct val="115000"/>
              </a:lnSpc>
            </a:pPr>
            <a:r>
              <a:rPr lang="zh-CN" altLang="en-US" smtClean="0"/>
              <a:t>友元函数是一扇通往私有成员的后门。</a:t>
            </a:r>
          </a:p>
          <a:p>
            <a:pPr eaLnBrk="1" hangingPunct="1">
              <a:lnSpc>
                <a:spcPct val="115000"/>
              </a:lnSpc>
            </a:pPr>
            <a:r>
              <a:rPr lang="zh-CN" altLang="en-US" smtClean="0"/>
              <a:t>友元可以是一个一般函数（友元函数），也可以是另一个类的成员函数（友元成员），还可以是整个类（友元类）。</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4690" name="Rectangle 2"/>
          <p:cNvSpPr>
            <a:spLocks noGrp="1" noChangeArrowheads="1"/>
          </p:cNvSpPr>
          <p:nvPr>
            <p:ph type="title"/>
          </p:nvPr>
        </p:nvSpPr>
        <p:spPr>
          <a:xfrm>
            <a:off x="685800" y="339725"/>
            <a:ext cx="7772400" cy="1143000"/>
          </a:xfrm>
        </p:spPr>
        <p:txBody>
          <a:bodyPr/>
          <a:lstStyle/>
          <a:p>
            <a:pPr eaLnBrk="1" hangingPunct="1">
              <a:defRPr/>
            </a:pPr>
            <a:r>
              <a:rPr lang="zh-CN" altLang="en-US" smtClean="0"/>
              <a:t>友元特点</a:t>
            </a:r>
          </a:p>
        </p:txBody>
      </p:sp>
      <p:sp>
        <p:nvSpPr>
          <p:cNvPr id="124931" name="Rectangle 3"/>
          <p:cNvSpPr>
            <a:spLocks noGrp="1" noChangeArrowheads="1"/>
          </p:cNvSpPr>
          <p:nvPr>
            <p:ph type="body" idx="1"/>
          </p:nvPr>
        </p:nvSpPr>
        <p:spPr>
          <a:xfrm>
            <a:off x="449263" y="1482725"/>
            <a:ext cx="8485187" cy="4902200"/>
          </a:xfrm>
        </p:spPr>
        <p:txBody>
          <a:bodyPr/>
          <a:lstStyle/>
          <a:p>
            <a:pPr eaLnBrk="1" hangingPunct="1">
              <a:lnSpc>
                <a:spcPct val="140000"/>
              </a:lnSpc>
            </a:pPr>
            <a:r>
              <a:rPr lang="zh-CN" altLang="en-US" sz="2800" smtClean="0"/>
              <a:t>友元关系是授予的而不是索取的。也就是说，如果函数 </a:t>
            </a:r>
            <a:r>
              <a:rPr lang="en-US" altLang="zh-CN" sz="2800" smtClean="0"/>
              <a:t>f </a:t>
            </a:r>
            <a:r>
              <a:rPr lang="zh-CN" altLang="en-US" sz="2800" smtClean="0"/>
              <a:t>要成为类</a:t>
            </a:r>
            <a:r>
              <a:rPr lang="en-US" altLang="zh-CN" sz="2800" smtClean="0"/>
              <a:t>A</a:t>
            </a:r>
            <a:r>
              <a:rPr lang="zh-CN" altLang="en-US" sz="2800" smtClean="0"/>
              <a:t>的友元，类</a:t>
            </a:r>
            <a:r>
              <a:rPr lang="en-US" altLang="zh-CN" sz="2800" smtClean="0"/>
              <a:t>A</a:t>
            </a:r>
            <a:r>
              <a:rPr lang="zh-CN" altLang="en-US" sz="2800" smtClean="0"/>
              <a:t>必须显式声明函数</a:t>
            </a:r>
            <a:r>
              <a:rPr lang="en-US" altLang="zh-CN" sz="2800" smtClean="0"/>
              <a:t>f</a:t>
            </a:r>
            <a:r>
              <a:rPr lang="zh-CN" altLang="en-US" sz="2800" smtClean="0"/>
              <a:t>是他的友元，而不是函数</a:t>
            </a:r>
            <a:r>
              <a:rPr lang="en-US" altLang="zh-CN" sz="2800" smtClean="0"/>
              <a:t>f</a:t>
            </a:r>
            <a:r>
              <a:rPr lang="zh-CN" altLang="en-US" sz="2800" smtClean="0"/>
              <a:t>自称是类</a:t>
            </a:r>
            <a:r>
              <a:rPr lang="en-US" altLang="zh-CN" sz="2800" smtClean="0"/>
              <a:t>A</a:t>
            </a:r>
            <a:r>
              <a:rPr lang="zh-CN" altLang="en-US" sz="2800" smtClean="0"/>
              <a:t>的友元。</a:t>
            </a:r>
          </a:p>
          <a:p>
            <a:pPr eaLnBrk="1" hangingPunct="1">
              <a:lnSpc>
                <a:spcPct val="140000"/>
              </a:lnSpc>
            </a:pPr>
            <a:r>
              <a:rPr lang="zh-CN" altLang="en-US" sz="2800" smtClean="0"/>
              <a:t>友元关系不是对称关系，如果类</a:t>
            </a:r>
            <a:r>
              <a:rPr lang="en-US" altLang="zh-CN" sz="2800" smtClean="0"/>
              <a:t>A</a:t>
            </a:r>
            <a:r>
              <a:rPr lang="zh-CN" altLang="en-US" sz="2800" smtClean="0"/>
              <a:t>声明了类</a:t>
            </a:r>
            <a:r>
              <a:rPr lang="en-US" altLang="zh-CN" sz="2800" smtClean="0"/>
              <a:t>B</a:t>
            </a:r>
            <a:r>
              <a:rPr lang="zh-CN" altLang="en-US" sz="2800" smtClean="0"/>
              <a:t>是它的友元，并不意味着类</a:t>
            </a:r>
            <a:r>
              <a:rPr lang="en-US" altLang="zh-CN" sz="2800" smtClean="0"/>
              <a:t>A</a:t>
            </a:r>
            <a:r>
              <a:rPr lang="zh-CN" altLang="en-US" sz="2800" smtClean="0"/>
              <a:t>也是类</a:t>
            </a:r>
            <a:r>
              <a:rPr lang="en-US" altLang="zh-CN" sz="2800" smtClean="0"/>
              <a:t>B</a:t>
            </a:r>
            <a:r>
              <a:rPr lang="zh-CN" altLang="en-US" sz="2800" smtClean="0"/>
              <a:t>的友元。</a:t>
            </a:r>
          </a:p>
          <a:p>
            <a:pPr eaLnBrk="1" hangingPunct="1">
              <a:lnSpc>
                <a:spcPct val="140000"/>
              </a:lnSpc>
            </a:pPr>
            <a:r>
              <a:rPr lang="zh-CN" altLang="en-US" sz="2800" smtClean="0"/>
              <a:t>友元关系不是传递关系。如果类</a:t>
            </a:r>
            <a:r>
              <a:rPr lang="en-US" altLang="zh-CN" sz="2800" smtClean="0"/>
              <a:t>A</a:t>
            </a:r>
            <a:r>
              <a:rPr lang="zh-CN" altLang="en-US" sz="2800" smtClean="0"/>
              <a:t>是类</a:t>
            </a:r>
            <a:r>
              <a:rPr lang="en-US" altLang="zh-CN" sz="2800" smtClean="0"/>
              <a:t>B</a:t>
            </a:r>
            <a:r>
              <a:rPr lang="zh-CN" altLang="en-US" sz="2800" smtClean="0"/>
              <a:t>的友元，类</a:t>
            </a:r>
            <a:r>
              <a:rPr lang="en-US" altLang="zh-CN" sz="2800" smtClean="0"/>
              <a:t>B</a:t>
            </a:r>
            <a:r>
              <a:rPr lang="zh-CN" altLang="en-US" sz="2800" smtClean="0"/>
              <a:t>是类</a:t>
            </a:r>
            <a:r>
              <a:rPr lang="en-US" altLang="zh-CN" sz="2800" smtClean="0"/>
              <a:t>C</a:t>
            </a:r>
            <a:r>
              <a:rPr lang="zh-CN" altLang="en-US" sz="2800" smtClean="0"/>
              <a:t>的友元，并不意味着类</a:t>
            </a:r>
            <a:r>
              <a:rPr lang="en-US" altLang="zh-CN" sz="2800" smtClean="0"/>
              <a:t>A</a:t>
            </a:r>
            <a:r>
              <a:rPr lang="zh-CN" altLang="en-US" sz="2800" smtClean="0"/>
              <a:t>是类</a:t>
            </a:r>
            <a:r>
              <a:rPr lang="en-US" altLang="zh-CN" sz="2800" smtClean="0"/>
              <a:t>C</a:t>
            </a:r>
            <a:r>
              <a:rPr lang="zh-CN" altLang="en-US" sz="2800" smtClean="0"/>
              <a:t>的友元。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9762" name="Rectangle 2"/>
          <p:cNvSpPr>
            <a:spLocks noGrp="1" noChangeArrowheads="1"/>
          </p:cNvSpPr>
          <p:nvPr>
            <p:ph type="title"/>
          </p:nvPr>
        </p:nvSpPr>
        <p:spPr>
          <a:xfrm>
            <a:off x="685800" y="165100"/>
            <a:ext cx="7772400" cy="1143000"/>
          </a:xfrm>
        </p:spPr>
        <p:txBody>
          <a:bodyPr/>
          <a:lstStyle/>
          <a:p>
            <a:pPr eaLnBrk="1" hangingPunct="1">
              <a:defRPr/>
            </a:pPr>
            <a:r>
              <a:rPr lang="zh-CN" altLang="en-US" smtClean="0"/>
              <a:t>库的设计</a:t>
            </a:r>
          </a:p>
        </p:txBody>
      </p:sp>
      <p:sp>
        <p:nvSpPr>
          <p:cNvPr id="15363" name="Rectangle 3"/>
          <p:cNvSpPr>
            <a:spLocks noGrp="1" noChangeArrowheads="1"/>
          </p:cNvSpPr>
          <p:nvPr>
            <p:ph type="body" idx="1"/>
          </p:nvPr>
        </p:nvSpPr>
        <p:spPr>
          <a:xfrm>
            <a:off x="685800" y="1308100"/>
            <a:ext cx="7772400" cy="5308600"/>
          </a:xfrm>
        </p:spPr>
        <p:txBody>
          <a:bodyPr/>
          <a:lstStyle/>
          <a:p>
            <a:pPr eaLnBrk="1" hangingPunct="1">
              <a:lnSpc>
                <a:spcPct val="90000"/>
              </a:lnSpc>
            </a:pPr>
            <a:r>
              <a:rPr lang="zh-CN" altLang="en-US" sz="2800" smtClean="0"/>
              <a:t>数组的保存</a:t>
            </a:r>
          </a:p>
          <a:p>
            <a:pPr lvl="1" eaLnBrk="1" hangingPunct="1">
              <a:lnSpc>
                <a:spcPct val="90000"/>
              </a:lnSpc>
            </a:pPr>
            <a:r>
              <a:rPr lang="zh-CN" altLang="en-US" sz="2400" smtClean="0"/>
              <a:t>数组需要一块保存数组元素的空间。这块空间需要在执行时动态分配。</a:t>
            </a:r>
          </a:p>
          <a:p>
            <a:pPr lvl="1" eaLnBrk="1" hangingPunct="1">
              <a:lnSpc>
                <a:spcPct val="90000"/>
              </a:lnSpc>
            </a:pPr>
            <a:r>
              <a:rPr lang="zh-CN" altLang="en-US" sz="2400" smtClean="0"/>
              <a:t>数组的下标可以由用户指定范围。因此，对每个数组还需要保存下标的上下界。</a:t>
            </a:r>
          </a:p>
          <a:p>
            <a:pPr lvl="1" eaLnBrk="1" hangingPunct="1">
              <a:lnSpc>
                <a:spcPct val="90000"/>
              </a:lnSpc>
            </a:pPr>
            <a:r>
              <a:rPr lang="zh-CN" altLang="en-US" sz="2400" smtClean="0"/>
              <a:t>保存这个数组的三个部分是一个有机的整体，因此可以用一个结构体把它们封装在一起。</a:t>
            </a:r>
          </a:p>
          <a:p>
            <a:pPr eaLnBrk="1" hangingPunct="1">
              <a:lnSpc>
                <a:spcPct val="90000"/>
              </a:lnSpc>
            </a:pPr>
            <a:r>
              <a:rPr lang="zh-CN" altLang="en-US" sz="2800" smtClean="0"/>
              <a:t>数组操作</a:t>
            </a:r>
          </a:p>
          <a:p>
            <a:pPr lvl="1" eaLnBrk="1" hangingPunct="1">
              <a:lnSpc>
                <a:spcPct val="90000"/>
              </a:lnSpc>
            </a:pPr>
            <a:r>
              <a:rPr lang="zh-CN" altLang="en-US" sz="2400" smtClean="0"/>
              <a:t>给数组分配空间</a:t>
            </a:r>
          </a:p>
          <a:p>
            <a:pPr lvl="1" eaLnBrk="1" hangingPunct="1">
              <a:lnSpc>
                <a:spcPct val="90000"/>
              </a:lnSpc>
            </a:pPr>
            <a:r>
              <a:rPr lang="zh-CN" altLang="en-US" sz="2400" smtClean="0"/>
              <a:t>给数组元素赋值</a:t>
            </a:r>
          </a:p>
          <a:p>
            <a:pPr lvl="1" eaLnBrk="1" hangingPunct="1">
              <a:lnSpc>
                <a:spcPct val="90000"/>
              </a:lnSpc>
            </a:pPr>
            <a:r>
              <a:rPr lang="zh-CN" altLang="en-US" sz="2400" smtClean="0"/>
              <a:t>取某一个数组元素的值</a:t>
            </a:r>
          </a:p>
          <a:p>
            <a:pPr lvl="1" eaLnBrk="1" hangingPunct="1">
              <a:lnSpc>
                <a:spcPct val="90000"/>
              </a:lnSpc>
            </a:pPr>
            <a:r>
              <a:rPr lang="zh-CN" altLang="en-US" sz="2400" smtClean="0"/>
              <a:t>由于这个数组的存储空间是动态分配的，因此，还必须有一个函数去释放空间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22" name="Rectangle 2"/>
          <p:cNvSpPr>
            <a:spLocks noGrp="1" noChangeArrowheads="1"/>
          </p:cNvSpPr>
          <p:nvPr>
            <p:ph type="title"/>
          </p:nvPr>
        </p:nvSpPr>
        <p:spPr/>
        <p:txBody>
          <a:bodyPr/>
          <a:lstStyle/>
          <a:p>
            <a:pPr eaLnBrk="1" hangingPunct="1">
              <a:defRPr/>
            </a:pPr>
            <a:r>
              <a:rPr lang="zh-CN" altLang="en-US" b="0" smtClean="0"/>
              <a:t>友元函数的声明</a:t>
            </a:r>
          </a:p>
        </p:txBody>
      </p:sp>
      <p:sp>
        <p:nvSpPr>
          <p:cNvPr id="125955" name="Rectangle 3"/>
          <p:cNvSpPr>
            <a:spLocks noGrp="1" noChangeArrowheads="1"/>
          </p:cNvSpPr>
          <p:nvPr>
            <p:ph type="body" idx="1"/>
          </p:nvPr>
        </p:nvSpPr>
        <p:spPr/>
        <p:txBody>
          <a:bodyPr/>
          <a:lstStyle/>
          <a:p>
            <a:pPr eaLnBrk="1" hangingPunct="1">
              <a:lnSpc>
                <a:spcPct val="135000"/>
              </a:lnSpc>
            </a:pPr>
            <a:r>
              <a:rPr lang="zh-CN" altLang="en-US" smtClean="0"/>
              <a:t>用关键词</a:t>
            </a:r>
            <a:r>
              <a:rPr lang="en-US" altLang="zh-CN" smtClean="0"/>
              <a:t>friend</a:t>
            </a:r>
            <a:r>
              <a:rPr lang="zh-CN" altLang="en-US" smtClean="0"/>
              <a:t>说明友元函数</a:t>
            </a:r>
          </a:p>
          <a:p>
            <a:pPr eaLnBrk="1" hangingPunct="1">
              <a:lnSpc>
                <a:spcPct val="135000"/>
              </a:lnSpc>
            </a:pPr>
            <a:r>
              <a:rPr lang="zh-CN" altLang="en-US" smtClean="0"/>
              <a:t>说明位置：可以定义在类外部，也可定义在类内部。可声明在</a:t>
            </a:r>
            <a:r>
              <a:rPr lang="en-US" altLang="zh-CN" smtClean="0"/>
              <a:t>public</a:t>
            </a:r>
            <a:r>
              <a:rPr lang="zh-CN" altLang="en-US" smtClean="0"/>
              <a:t>部分，也可声明在</a:t>
            </a:r>
            <a:r>
              <a:rPr lang="en-US" altLang="zh-CN" smtClean="0"/>
              <a:t>private</a:t>
            </a:r>
            <a:r>
              <a:rPr lang="zh-CN" altLang="en-US" smtClean="0"/>
              <a:t>部分。</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友元函数</a:t>
            </a:r>
            <a:endParaRPr lang="zh-CN" altLang="en-US" dirty="0"/>
          </a:p>
        </p:txBody>
      </p:sp>
      <p:sp>
        <p:nvSpPr>
          <p:cNvPr id="126979" name="内容占位符 2"/>
          <p:cNvSpPr>
            <a:spLocks noGrp="1"/>
          </p:cNvSpPr>
          <p:nvPr>
            <p:ph idx="1"/>
          </p:nvPr>
        </p:nvSpPr>
        <p:spPr/>
        <p:txBody>
          <a:bodyPr/>
          <a:lstStyle/>
          <a:p>
            <a:r>
              <a:rPr lang="zh-CN" altLang="en-US" smtClean="0"/>
              <a:t>友元函数是一个全局函数</a:t>
            </a:r>
          </a:p>
          <a:p>
            <a:r>
              <a:rPr lang="zh-CN" altLang="en-US" smtClean="0"/>
              <a:t>可以定义在类中，也可以定义在类外</a:t>
            </a:r>
          </a:p>
          <a:p>
            <a:r>
              <a:rPr lang="zh-CN" altLang="en-US" smtClean="0"/>
              <a:t>不管定义在哪里，都不是类的一部分</a:t>
            </a:r>
          </a:p>
          <a:p>
            <a:r>
              <a:rPr lang="zh-CN" altLang="en-US" smtClean="0"/>
              <a:t>友元函数声明</a:t>
            </a:r>
          </a:p>
          <a:p>
            <a:pPr lvl="1">
              <a:buFont typeface="Wingdings" pitchFamily="2" charset="2"/>
              <a:buNone/>
            </a:pPr>
            <a:r>
              <a:rPr lang="en-US" altLang="zh-CN" smtClean="0"/>
              <a:t>friend  </a:t>
            </a:r>
            <a:r>
              <a:rPr lang="zh-CN" altLang="en-US" smtClean="0"/>
              <a:t>返回类型   函数名</a:t>
            </a:r>
            <a:r>
              <a:rPr lang="en-US" altLang="zh-CN" smtClean="0"/>
              <a:t>(</a:t>
            </a:r>
            <a:r>
              <a:rPr lang="zh-CN" altLang="en-US" smtClean="0"/>
              <a:t>参数表</a:t>
            </a:r>
            <a:r>
              <a:rPr lang="en-US" altLang="zh-CN" smtClean="0"/>
              <a:t>);</a:t>
            </a:r>
          </a:p>
          <a:p>
            <a:endParaRPr lang="zh-CN" altLang="en-US"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8546" name="Rectangle 2"/>
          <p:cNvSpPr>
            <a:spLocks noGrp="1" noChangeArrowheads="1"/>
          </p:cNvSpPr>
          <p:nvPr>
            <p:ph type="title"/>
          </p:nvPr>
        </p:nvSpPr>
        <p:spPr>
          <a:xfrm>
            <a:off x="685800" y="228600"/>
            <a:ext cx="7772400" cy="838200"/>
          </a:xfrm>
        </p:spPr>
        <p:txBody>
          <a:bodyPr/>
          <a:lstStyle/>
          <a:p>
            <a:pPr eaLnBrk="1" hangingPunct="1">
              <a:defRPr/>
            </a:pPr>
            <a:r>
              <a:rPr lang="zh-CN" altLang="en-US" sz="3600" b="0" smtClean="0"/>
              <a:t>友元函数的声明实例</a:t>
            </a:r>
          </a:p>
        </p:txBody>
      </p:sp>
      <p:sp>
        <p:nvSpPr>
          <p:cNvPr id="128003" name="Rectangle 3"/>
          <p:cNvSpPr>
            <a:spLocks noGrp="1" noChangeArrowheads="1"/>
          </p:cNvSpPr>
          <p:nvPr>
            <p:ph type="body" idx="1"/>
          </p:nvPr>
        </p:nvSpPr>
        <p:spPr>
          <a:xfrm>
            <a:off x="304800" y="1219200"/>
            <a:ext cx="4572000" cy="4114800"/>
          </a:xfrm>
        </p:spPr>
        <p:txBody>
          <a:bodyPr/>
          <a:lstStyle/>
          <a:p>
            <a:pPr eaLnBrk="1" hangingPunct="1">
              <a:lnSpc>
                <a:spcPct val="90000"/>
              </a:lnSpc>
              <a:spcBef>
                <a:spcPct val="0"/>
              </a:spcBef>
            </a:pPr>
            <a:r>
              <a:rPr lang="zh-CN" altLang="en-US" sz="2400" dirty="0" smtClean="0"/>
              <a:t>定义在类内</a:t>
            </a:r>
          </a:p>
          <a:p>
            <a:pPr eaLnBrk="1" hangingPunct="1">
              <a:lnSpc>
                <a:spcPct val="90000"/>
              </a:lnSpc>
              <a:spcBef>
                <a:spcPct val="0"/>
              </a:spcBef>
              <a:buFont typeface="Wingdings" pitchFamily="2" charset="2"/>
              <a:buNone/>
            </a:pPr>
            <a:endParaRPr lang="zh-CN" altLang="en-US" sz="2400" dirty="0" smtClean="0"/>
          </a:p>
          <a:p>
            <a:pPr eaLnBrk="1" hangingPunct="1">
              <a:lnSpc>
                <a:spcPct val="90000"/>
              </a:lnSpc>
              <a:spcBef>
                <a:spcPct val="0"/>
              </a:spcBef>
              <a:buFont typeface="Wingdings" pitchFamily="2" charset="2"/>
              <a:buNone/>
            </a:pPr>
            <a:r>
              <a:rPr lang="en-US" altLang="zh-CN" sz="2400" dirty="0" smtClean="0"/>
              <a:t>#include &lt;</a:t>
            </a:r>
            <a:r>
              <a:rPr lang="en-US" altLang="zh-CN" sz="2400" dirty="0" err="1" smtClean="0"/>
              <a:t>iostream.h</a:t>
            </a:r>
            <a:r>
              <a:rPr lang="en-US" altLang="zh-CN" sz="2400" dirty="0" smtClean="0"/>
              <a:t>&gt;</a:t>
            </a:r>
          </a:p>
          <a:p>
            <a:pPr eaLnBrk="1" hangingPunct="1">
              <a:lnSpc>
                <a:spcPct val="90000"/>
              </a:lnSpc>
              <a:spcBef>
                <a:spcPct val="0"/>
              </a:spcBef>
              <a:buFont typeface="Wingdings" pitchFamily="2" charset="2"/>
              <a:buNone/>
            </a:pPr>
            <a:r>
              <a:rPr lang="en-US" altLang="zh-CN" sz="2400" dirty="0" smtClean="0"/>
              <a:t>#include &lt;</a:t>
            </a:r>
            <a:r>
              <a:rPr lang="en-US" altLang="zh-CN" sz="2400" dirty="0" err="1" smtClean="0"/>
              <a:t>string.h</a:t>
            </a:r>
            <a:r>
              <a:rPr lang="en-US" altLang="zh-CN" sz="2400" dirty="0" smtClean="0"/>
              <a:t>&gt;</a:t>
            </a:r>
          </a:p>
          <a:p>
            <a:pPr eaLnBrk="1" hangingPunct="1">
              <a:lnSpc>
                <a:spcPct val="90000"/>
              </a:lnSpc>
              <a:spcBef>
                <a:spcPct val="0"/>
              </a:spcBef>
              <a:buFont typeface="Wingdings" pitchFamily="2" charset="2"/>
              <a:buNone/>
            </a:pPr>
            <a:r>
              <a:rPr lang="en-US" altLang="zh-CN" sz="2400" dirty="0" smtClean="0"/>
              <a:t>class girl {</a:t>
            </a:r>
          </a:p>
          <a:p>
            <a:pPr eaLnBrk="1" hangingPunct="1">
              <a:lnSpc>
                <a:spcPct val="90000"/>
              </a:lnSpc>
              <a:spcBef>
                <a:spcPct val="0"/>
              </a:spcBef>
              <a:buFont typeface="Wingdings" pitchFamily="2" charset="2"/>
              <a:buNone/>
            </a:pPr>
            <a:r>
              <a:rPr lang="en-US" altLang="zh-CN" sz="2400" dirty="0" smtClean="0"/>
              <a:t>  char name[10];</a:t>
            </a:r>
          </a:p>
          <a:p>
            <a:pPr eaLnBrk="1" hangingPunct="1">
              <a:lnSpc>
                <a:spcPct val="90000"/>
              </a:lnSpc>
              <a:spcBef>
                <a:spcPct val="0"/>
              </a:spcBef>
              <a:buFont typeface="Wingdings" pitchFamily="2" charset="2"/>
              <a:buNone/>
            </a:pPr>
            <a:r>
              <a:rPr lang="en-US" altLang="zh-CN" sz="2400" dirty="0" smtClean="0"/>
              <a:t>  </a:t>
            </a:r>
            <a:r>
              <a:rPr lang="en-US" altLang="zh-CN" sz="2400" dirty="0" err="1" smtClean="0"/>
              <a:t>int</a:t>
            </a:r>
            <a:r>
              <a:rPr lang="en-US" altLang="zh-CN" sz="2400" dirty="0" smtClean="0"/>
              <a:t> age;</a:t>
            </a:r>
          </a:p>
          <a:p>
            <a:pPr eaLnBrk="1" hangingPunct="1">
              <a:lnSpc>
                <a:spcPct val="90000"/>
              </a:lnSpc>
              <a:spcBef>
                <a:spcPct val="0"/>
              </a:spcBef>
              <a:buFont typeface="Wingdings" pitchFamily="2" charset="2"/>
              <a:buNone/>
            </a:pPr>
            <a:r>
              <a:rPr lang="en-US" altLang="zh-CN" sz="2400" dirty="0" smtClean="0"/>
              <a:t>  </a:t>
            </a:r>
            <a:r>
              <a:rPr lang="en-US" altLang="zh-CN" sz="2400" dirty="0" err="1" smtClean="0"/>
              <a:t>public:girl</a:t>
            </a:r>
            <a:r>
              <a:rPr lang="en-US" altLang="zh-CN" sz="2400" dirty="0" smtClean="0"/>
              <a:t>(char *n, </a:t>
            </a:r>
            <a:r>
              <a:rPr lang="en-US" altLang="zh-CN" sz="2400" dirty="0" err="1" smtClean="0"/>
              <a:t>int</a:t>
            </a:r>
            <a:r>
              <a:rPr lang="en-US" altLang="zh-CN" sz="2400" dirty="0" smtClean="0"/>
              <a:t> d)</a:t>
            </a:r>
          </a:p>
          <a:p>
            <a:pPr eaLnBrk="1" hangingPunct="1">
              <a:lnSpc>
                <a:spcPct val="90000"/>
              </a:lnSpc>
              <a:spcBef>
                <a:spcPct val="0"/>
              </a:spcBef>
              <a:buFont typeface="Wingdings" pitchFamily="2" charset="2"/>
              <a:buNone/>
            </a:pPr>
            <a:r>
              <a:rPr lang="en-US" altLang="zh-CN" sz="2400" dirty="0" smtClean="0"/>
              <a:t>          {</a:t>
            </a:r>
            <a:r>
              <a:rPr lang="en-US" altLang="zh-CN" sz="2400" dirty="0" err="1" smtClean="0"/>
              <a:t>strcpy</a:t>
            </a:r>
            <a:r>
              <a:rPr lang="en-US" altLang="zh-CN" sz="2400" dirty="0" smtClean="0"/>
              <a:t>(</a:t>
            </a:r>
            <a:r>
              <a:rPr lang="en-US" altLang="zh-CN" sz="2400" dirty="0" err="1" smtClean="0"/>
              <a:t>name,n</a:t>
            </a:r>
            <a:r>
              <a:rPr lang="en-US" altLang="zh-CN" sz="2400" dirty="0" smtClean="0"/>
              <a:t>);  age=d;}</a:t>
            </a:r>
          </a:p>
          <a:p>
            <a:pPr eaLnBrk="1" hangingPunct="1">
              <a:lnSpc>
                <a:spcPct val="90000"/>
              </a:lnSpc>
              <a:spcBef>
                <a:spcPct val="0"/>
              </a:spcBef>
              <a:buFont typeface="Wingdings" pitchFamily="2" charset="2"/>
              <a:buNone/>
            </a:pPr>
            <a:r>
              <a:rPr lang="en-US" altLang="zh-CN" sz="2400" dirty="0" smtClean="0"/>
              <a:t>   </a:t>
            </a:r>
            <a:r>
              <a:rPr lang="en-US" altLang="zh-CN" sz="2400" dirty="0" smtClean="0">
                <a:solidFill>
                  <a:srgbClr val="FFFF00"/>
                </a:solidFill>
              </a:rPr>
              <a:t>friend void </a:t>
            </a:r>
            <a:r>
              <a:rPr lang="en-US" altLang="zh-CN" sz="2400" dirty="0" err="1" smtClean="0">
                <a:solidFill>
                  <a:srgbClr val="FFFF00"/>
                </a:solidFill>
              </a:rPr>
              <a:t>disp</a:t>
            </a:r>
            <a:r>
              <a:rPr lang="en-US" altLang="zh-CN" sz="2400" dirty="0" smtClean="0">
                <a:solidFill>
                  <a:srgbClr val="FFFF00"/>
                </a:solidFill>
              </a:rPr>
              <a:t>(girl &amp;x)</a:t>
            </a:r>
            <a:r>
              <a:rPr lang="en-US" altLang="zh-CN" sz="2400" dirty="0" smtClean="0"/>
              <a:t> //</a:t>
            </a:r>
            <a:r>
              <a:rPr lang="zh-CN" altLang="en-US" sz="2400" dirty="0" smtClean="0"/>
              <a:t>定义</a:t>
            </a:r>
          </a:p>
          <a:p>
            <a:pPr eaLnBrk="1" hangingPunct="1">
              <a:lnSpc>
                <a:spcPct val="90000"/>
              </a:lnSpc>
              <a:spcBef>
                <a:spcPct val="0"/>
              </a:spcBef>
              <a:buFont typeface="Wingdings" pitchFamily="2" charset="2"/>
              <a:buNone/>
            </a:pPr>
            <a:r>
              <a:rPr lang="zh-CN" altLang="en-US" sz="2400" dirty="0" smtClean="0"/>
              <a:t>     </a:t>
            </a:r>
            <a:r>
              <a:rPr lang="en-US" altLang="zh-CN" sz="2400" dirty="0" smtClean="0"/>
              <a:t>{ </a:t>
            </a:r>
            <a:r>
              <a:rPr lang="en-US" altLang="zh-CN" sz="2400" dirty="0" err="1" smtClean="0"/>
              <a:t>cout</a:t>
            </a:r>
            <a:r>
              <a:rPr lang="en-US" altLang="zh-CN" sz="2400" dirty="0" smtClean="0"/>
              <a:t>&lt;&lt;x.name&lt;&lt;“ “</a:t>
            </a:r>
          </a:p>
          <a:p>
            <a:pPr eaLnBrk="1" hangingPunct="1">
              <a:lnSpc>
                <a:spcPct val="90000"/>
              </a:lnSpc>
              <a:spcBef>
                <a:spcPct val="0"/>
              </a:spcBef>
              <a:buFont typeface="Wingdings" pitchFamily="2" charset="2"/>
              <a:buNone/>
            </a:pPr>
            <a:r>
              <a:rPr lang="en-US" altLang="zh-CN" sz="2400" dirty="0" smtClean="0"/>
              <a:t>               &lt;&lt;</a:t>
            </a:r>
            <a:r>
              <a:rPr lang="en-US" altLang="zh-CN" sz="2400" dirty="0" err="1" smtClean="0"/>
              <a:t>x.age</a:t>
            </a:r>
            <a:r>
              <a:rPr lang="en-US" altLang="zh-CN" sz="2400" dirty="0" smtClean="0"/>
              <a:t>&lt;&lt;</a:t>
            </a:r>
            <a:r>
              <a:rPr lang="en-US" altLang="zh-CN" sz="2400" dirty="0" err="1" smtClean="0"/>
              <a:t>endl</a:t>
            </a:r>
            <a:r>
              <a:rPr lang="en-US" altLang="zh-CN" sz="2400" dirty="0" smtClean="0"/>
              <a:t>;}</a:t>
            </a:r>
          </a:p>
          <a:p>
            <a:pPr eaLnBrk="1" hangingPunct="1">
              <a:lnSpc>
                <a:spcPct val="90000"/>
              </a:lnSpc>
              <a:spcBef>
                <a:spcPct val="0"/>
              </a:spcBef>
              <a:buFont typeface="Wingdings" pitchFamily="2" charset="2"/>
              <a:buNone/>
            </a:pPr>
            <a:r>
              <a:rPr lang="en-US" altLang="zh-CN" sz="2400" dirty="0" smtClean="0"/>
              <a:t>	};</a:t>
            </a:r>
          </a:p>
          <a:p>
            <a:pPr eaLnBrk="1" hangingPunct="1">
              <a:lnSpc>
                <a:spcPct val="90000"/>
              </a:lnSpc>
              <a:spcBef>
                <a:spcPct val="0"/>
              </a:spcBef>
              <a:buFont typeface="Wingdings" pitchFamily="2" charset="2"/>
              <a:buNone/>
            </a:pPr>
            <a:r>
              <a:rPr lang="en-US" altLang="zh-CN" sz="2400" dirty="0" err="1" smtClean="0"/>
              <a:t>int</a:t>
            </a:r>
            <a:r>
              <a:rPr lang="en-US" altLang="zh-CN" sz="2400" dirty="0" smtClean="0"/>
              <a:t> main</a:t>
            </a:r>
            <a:r>
              <a:rPr lang="en-US" altLang="zh-CN" sz="2400" dirty="0" smtClean="0"/>
              <a:t>()</a:t>
            </a:r>
          </a:p>
          <a:p>
            <a:pPr eaLnBrk="1" hangingPunct="1">
              <a:lnSpc>
                <a:spcPct val="90000"/>
              </a:lnSpc>
              <a:spcBef>
                <a:spcPct val="0"/>
              </a:spcBef>
              <a:buFont typeface="Wingdings" pitchFamily="2" charset="2"/>
              <a:buNone/>
            </a:pPr>
            <a:r>
              <a:rPr lang="en-US" altLang="zh-CN" sz="2400" dirty="0" smtClean="0"/>
              <a:t>  {girl e("</a:t>
            </a:r>
            <a:r>
              <a:rPr lang="en-US" altLang="zh-CN" sz="2400" dirty="0" err="1" smtClean="0"/>
              <a:t>abc</a:t>
            </a:r>
            <a:r>
              <a:rPr lang="en-US" altLang="zh-CN" sz="2400" dirty="0" smtClean="0"/>
              <a:t>", 15);  </a:t>
            </a:r>
            <a:r>
              <a:rPr lang="en-US" altLang="zh-CN" sz="2400" dirty="0" err="1" smtClean="0"/>
              <a:t>disp</a:t>
            </a:r>
            <a:r>
              <a:rPr lang="en-US" altLang="zh-CN" sz="2400" dirty="0" smtClean="0"/>
              <a:t>(e);  }</a:t>
            </a:r>
          </a:p>
        </p:txBody>
      </p:sp>
      <p:sp>
        <p:nvSpPr>
          <p:cNvPr id="128004" name="Text Box 4"/>
          <p:cNvSpPr txBox="1">
            <a:spLocks noChangeArrowheads="1"/>
          </p:cNvSpPr>
          <p:nvPr/>
        </p:nvSpPr>
        <p:spPr bwMode="auto">
          <a:xfrm>
            <a:off x="4724400" y="990600"/>
            <a:ext cx="4114800" cy="5743575"/>
          </a:xfrm>
          <a:prstGeom prst="rect">
            <a:avLst/>
          </a:prstGeom>
          <a:noFill/>
          <a:ln w="9525">
            <a:noFill/>
            <a:miter lim="800000"/>
            <a:headEnd/>
            <a:tailEnd/>
          </a:ln>
        </p:spPr>
        <p:txBody>
          <a:bodyPr>
            <a:spAutoFit/>
          </a:bodyPr>
          <a:lstStyle/>
          <a:p>
            <a:pPr>
              <a:lnSpc>
                <a:spcPct val="90000"/>
              </a:lnSpc>
              <a:buClr>
                <a:schemeClr val="accent2"/>
              </a:buClr>
              <a:buSzPct val="80000"/>
              <a:buFont typeface="Wingdings" pitchFamily="2" charset="2"/>
              <a:buChar char="l"/>
            </a:pPr>
            <a:r>
              <a:rPr lang="zh-CN" altLang="en-US" sz="2400" b="1" dirty="0">
                <a:latin typeface="Times New Roman" pitchFamily="18" charset="0"/>
                <a:ea typeface="仿宋_GB2312" pitchFamily="49" charset="-122"/>
              </a:rPr>
              <a:t>定义在类外</a:t>
            </a:r>
          </a:p>
          <a:p>
            <a:pPr>
              <a:lnSpc>
                <a:spcPct val="90000"/>
              </a:lnSpc>
              <a:buClr>
                <a:schemeClr val="accent2"/>
              </a:buClr>
              <a:buSzPct val="80000"/>
              <a:buFont typeface="Wingdings" pitchFamily="2" charset="2"/>
              <a:buChar char="l"/>
            </a:pPr>
            <a:endParaRPr lang="zh-CN" altLang="en-US" sz="2400" b="1" dirty="0">
              <a:latin typeface="Times New Roman" pitchFamily="18" charset="0"/>
              <a:ea typeface="仿宋_GB2312" pitchFamily="49" charset="-122"/>
            </a:endParaRPr>
          </a:p>
          <a:p>
            <a:pPr>
              <a:lnSpc>
                <a:spcPct val="90000"/>
              </a:lnSpc>
              <a:buClr>
                <a:schemeClr val="accent2"/>
              </a:buClr>
              <a:buSzPct val="80000"/>
              <a:buFont typeface="Wingdings" pitchFamily="2" charset="2"/>
              <a:buNone/>
            </a:pPr>
            <a:r>
              <a:rPr lang="en-US" altLang="zh-CN" sz="2400" b="1" dirty="0">
                <a:latin typeface="Times New Roman" pitchFamily="18" charset="0"/>
                <a:ea typeface="仿宋_GB2312" pitchFamily="49" charset="-122"/>
              </a:rPr>
              <a:t>#include &lt;</a:t>
            </a:r>
            <a:r>
              <a:rPr lang="en-US" altLang="zh-CN" sz="2400" b="1" dirty="0" err="1">
                <a:latin typeface="Times New Roman" pitchFamily="18" charset="0"/>
                <a:ea typeface="仿宋_GB2312" pitchFamily="49" charset="-122"/>
              </a:rPr>
              <a:t>iostream.h</a:t>
            </a:r>
            <a:r>
              <a:rPr lang="en-US" altLang="zh-CN" sz="2400" b="1" dirty="0">
                <a:latin typeface="Times New Roman" pitchFamily="18" charset="0"/>
                <a:ea typeface="仿宋_GB2312" pitchFamily="49" charset="-122"/>
              </a:rPr>
              <a:t>&gt;</a:t>
            </a:r>
          </a:p>
          <a:p>
            <a:pPr>
              <a:lnSpc>
                <a:spcPct val="90000"/>
              </a:lnSpc>
            </a:pPr>
            <a:r>
              <a:rPr lang="en-US" altLang="zh-CN" sz="2400" b="1" dirty="0">
                <a:latin typeface="Times New Roman" pitchFamily="18" charset="0"/>
                <a:ea typeface="仿宋_GB2312" pitchFamily="49" charset="-122"/>
              </a:rPr>
              <a:t>#include &lt;</a:t>
            </a:r>
            <a:r>
              <a:rPr lang="en-US" altLang="zh-CN" sz="2400" b="1" dirty="0" err="1">
                <a:latin typeface="Times New Roman" pitchFamily="18" charset="0"/>
                <a:ea typeface="仿宋_GB2312" pitchFamily="49" charset="-122"/>
              </a:rPr>
              <a:t>string.h</a:t>
            </a:r>
            <a:r>
              <a:rPr lang="en-US" altLang="zh-CN" sz="2400" b="1" dirty="0">
                <a:latin typeface="Times New Roman" pitchFamily="18" charset="0"/>
                <a:ea typeface="仿宋_GB2312" pitchFamily="49" charset="-122"/>
              </a:rPr>
              <a:t>&gt;</a:t>
            </a:r>
          </a:p>
          <a:p>
            <a:pPr>
              <a:lnSpc>
                <a:spcPct val="90000"/>
              </a:lnSpc>
            </a:pPr>
            <a:r>
              <a:rPr lang="en-US" altLang="zh-CN" sz="2400" b="1" dirty="0">
                <a:latin typeface="Times New Roman" pitchFamily="18" charset="0"/>
                <a:ea typeface="仿宋_GB2312" pitchFamily="49" charset="-122"/>
              </a:rPr>
              <a:t>class girl {</a:t>
            </a:r>
          </a:p>
          <a:p>
            <a:pPr>
              <a:lnSpc>
                <a:spcPct val="90000"/>
              </a:lnSpc>
            </a:pPr>
            <a:r>
              <a:rPr lang="en-US" altLang="zh-CN" sz="2400" b="1" dirty="0">
                <a:latin typeface="Times New Roman" pitchFamily="18" charset="0"/>
                <a:ea typeface="仿宋_GB2312" pitchFamily="49" charset="-122"/>
              </a:rPr>
              <a:t>  char name[10];</a:t>
            </a:r>
          </a:p>
          <a:p>
            <a:pPr>
              <a:lnSpc>
                <a:spcPct val="90000"/>
              </a:lnSpc>
            </a:pPr>
            <a:r>
              <a:rPr lang="en-US" altLang="zh-CN" sz="2400" b="1" dirty="0">
                <a:latin typeface="Times New Roman" pitchFamily="18" charset="0"/>
                <a:ea typeface="仿宋_GB2312" pitchFamily="49" charset="-122"/>
              </a:rPr>
              <a:t>  </a:t>
            </a:r>
            <a:r>
              <a:rPr lang="en-US" altLang="zh-CN" sz="2400" b="1" dirty="0" err="1">
                <a:latin typeface="Times New Roman" pitchFamily="18" charset="0"/>
                <a:ea typeface="仿宋_GB2312" pitchFamily="49" charset="-122"/>
              </a:rPr>
              <a:t>int</a:t>
            </a:r>
            <a:r>
              <a:rPr lang="en-US" altLang="zh-CN" sz="2400" b="1" dirty="0">
                <a:latin typeface="Times New Roman" pitchFamily="18" charset="0"/>
                <a:ea typeface="仿宋_GB2312" pitchFamily="49" charset="-122"/>
              </a:rPr>
              <a:t> age;</a:t>
            </a:r>
          </a:p>
          <a:p>
            <a:pPr>
              <a:lnSpc>
                <a:spcPct val="90000"/>
              </a:lnSpc>
            </a:pPr>
            <a:r>
              <a:rPr lang="en-US" altLang="zh-CN" sz="2400" b="1" dirty="0">
                <a:latin typeface="Times New Roman" pitchFamily="18" charset="0"/>
                <a:ea typeface="仿宋_GB2312" pitchFamily="49" charset="-122"/>
              </a:rPr>
              <a:t>  </a:t>
            </a:r>
            <a:r>
              <a:rPr lang="en-US" altLang="zh-CN" sz="2400" b="1" dirty="0" err="1">
                <a:latin typeface="Times New Roman" pitchFamily="18" charset="0"/>
                <a:ea typeface="仿宋_GB2312" pitchFamily="49" charset="-122"/>
              </a:rPr>
              <a:t>public:girl</a:t>
            </a:r>
            <a:r>
              <a:rPr lang="en-US" altLang="zh-CN" sz="2400" b="1" dirty="0">
                <a:latin typeface="Times New Roman" pitchFamily="18" charset="0"/>
                <a:ea typeface="仿宋_GB2312" pitchFamily="49" charset="-122"/>
              </a:rPr>
              <a:t>(char *n, </a:t>
            </a:r>
            <a:r>
              <a:rPr lang="en-US" altLang="zh-CN" sz="2400" b="1" dirty="0" err="1">
                <a:latin typeface="Times New Roman" pitchFamily="18" charset="0"/>
                <a:ea typeface="仿宋_GB2312" pitchFamily="49" charset="-122"/>
              </a:rPr>
              <a:t>int</a:t>
            </a:r>
            <a:r>
              <a:rPr lang="en-US" altLang="zh-CN" sz="2400" b="1" dirty="0">
                <a:latin typeface="Times New Roman" pitchFamily="18" charset="0"/>
                <a:ea typeface="仿宋_GB2312" pitchFamily="49" charset="-122"/>
              </a:rPr>
              <a:t> d)</a:t>
            </a:r>
          </a:p>
          <a:p>
            <a:pPr>
              <a:lnSpc>
                <a:spcPct val="90000"/>
              </a:lnSpc>
            </a:pPr>
            <a:r>
              <a:rPr lang="en-US" altLang="zh-CN" sz="2400" b="1" dirty="0">
                <a:latin typeface="Times New Roman" pitchFamily="18" charset="0"/>
                <a:ea typeface="仿宋_GB2312" pitchFamily="49" charset="-122"/>
              </a:rPr>
              <a:t>                 {</a:t>
            </a:r>
            <a:r>
              <a:rPr lang="en-US" altLang="zh-CN" sz="2400" b="1" dirty="0" err="1">
                <a:latin typeface="Times New Roman" pitchFamily="18" charset="0"/>
                <a:ea typeface="仿宋_GB2312" pitchFamily="49" charset="-122"/>
              </a:rPr>
              <a:t>strcpy</a:t>
            </a:r>
            <a:r>
              <a:rPr lang="en-US" altLang="zh-CN" sz="2400" b="1" dirty="0">
                <a:latin typeface="Times New Roman" pitchFamily="18" charset="0"/>
                <a:ea typeface="仿宋_GB2312" pitchFamily="49" charset="-122"/>
              </a:rPr>
              <a:t>(</a:t>
            </a:r>
            <a:r>
              <a:rPr lang="en-US" altLang="zh-CN" sz="2400" b="1" dirty="0" err="1">
                <a:latin typeface="Times New Roman" pitchFamily="18" charset="0"/>
                <a:ea typeface="仿宋_GB2312" pitchFamily="49" charset="-122"/>
              </a:rPr>
              <a:t>name,n</a:t>
            </a:r>
            <a:r>
              <a:rPr lang="en-US" altLang="zh-CN" sz="2400" b="1" dirty="0">
                <a:latin typeface="Times New Roman" pitchFamily="18" charset="0"/>
                <a:ea typeface="仿宋_GB2312" pitchFamily="49" charset="-122"/>
              </a:rPr>
              <a:t>);</a:t>
            </a:r>
          </a:p>
          <a:p>
            <a:pPr>
              <a:lnSpc>
                <a:spcPct val="90000"/>
              </a:lnSpc>
            </a:pPr>
            <a:r>
              <a:rPr lang="en-US" altLang="zh-CN" sz="2400" b="1" dirty="0">
                <a:latin typeface="Times New Roman" pitchFamily="18" charset="0"/>
                <a:ea typeface="仿宋_GB2312" pitchFamily="49" charset="-122"/>
              </a:rPr>
              <a:t>		   age=d;}</a:t>
            </a:r>
          </a:p>
          <a:p>
            <a:pPr>
              <a:lnSpc>
                <a:spcPct val="90000"/>
              </a:lnSpc>
            </a:pPr>
            <a:r>
              <a:rPr lang="en-US" altLang="zh-CN" sz="2400" b="1" dirty="0">
                <a:latin typeface="Times New Roman" pitchFamily="18" charset="0"/>
                <a:ea typeface="仿宋_GB2312" pitchFamily="49" charset="-122"/>
              </a:rPr>
              <a:t>     </a:t>
            </a:r>
            <a:r>
              <a:rPr lang="en-US" altLang="zh-CN" sz="2400" b="1" dirty="0">
                <a:solidFill>
                  <a:srgbClr val="FFFF00"/>
                </a:solidFill>
                <a:latin typeface="Times New Roman" pitchFamily="18" charset="0"/>
                <a:ea typeface="仿宋_GB2312" pitchFamily="49" charset="-122"/>
              </a:rPr>
              <a:t>friend void </a:t>
            </a:r>
            <a:r>
              <a:rPr lang="en-US" altLang="zh-CN" sz="2400" b="1" dirty="0" err="1">
                <a:solidFill>
                  <a:srgbClr val="FFFF00"/>
                </a:solidFill>
                <a:latin typeface="Times New Roman" pitchFamily="18" charset="0"/>
                <a:ea typeface="仿宋_GB2312" pitchFamily="49" charset="-122"/>
              </a:rPr>
              <a:t>disp</a:t>
            </a:r>
            <a:r>
              <a:rPr lang="en-US" altLang="zh-CN" sz="2400" b="1" dirty="0">
                <a:solidFill>
                  <a:srgbClr val="FFFF00"/>
                </a:solidFill>
                <a:latin typeface="Times New Roman" pitchFamily="18" charset="0"/>
                <a:ea typeface="仿宋_GB2312" pitchFamily="49" charset="-122"/>
              </a:rPr>
              <a:t>(girl &amp;x)</a:t>
            </a:r>
            <a:r>
              <a:rPr lang="zh-CN" altLang="en-US" sz="2400" b="1" dirty="0">
                <a:latin typeface="Times New Roman" pitchFamily="18" charset="0"/>
                <a:ea typeface="仿宋_GB2312" pitchFamily="49" charset="-122"/>
              </a:rPr>
              <a:t>； </a:t>
            </a:r>
          </a:p>
          <a:p>
            <a:pPr>
              <a:lnSpc>
                <a:spcPct val="90000"/>
              </a:lnSpc>
            </a:pPr>
            <a:r>
              <a:rPr lang="zh-CN" altLang="en-US" sz="2400" b="1" dirty="0">
                <a:latin typeface="Times New Roman" pitchFamily="18" charset="0"/>
                <a:ea typeface="仿宋_GB2312" pitchFamily="49" charset="-122"/>
              </a:rPr>
              <a:t> </a:t>
            </a:r>
            <a:r>
              <a:rPr lang="en-US" altLang="zh-CN" sz="2400" b="1" dirty="0">
                <a:latin typeface="Times New Roman" pitchFamily="18" charset="0"/>
                <a:ea typeface="仿宋_GB2312" pitchFamily="49" charset="-122"/>
              </a:rPr>
              <a:t>};</a:t>
            </a:r>
          </a:p>
          <a:p>
            <a:pPr>
              <a:lnSpc>
                <a:spcPct val="90000"/>
              </a:lnSpc>
            </a:pPr>
            <a:r>
              <a:rPr lang="en-US" altLang="zh-CN" sz="2400" b="1" dirty="0">
                <a:latin typeface="Times New Roman" pitchFamily="18" charset="0"/>
                <a:ea typeface="仿宋_GB2312" pitchFamily="49" charset="-122"/>
              </a:rPr>
              <a:t>  void </a:t>
            </a:r>
            <a:r>
              <a:rPr lang="en-US" altLang="zh-CN" sz="2400" b="1" dirty="0" err="1">
                <a:latin typeface="Times New Roman" pitchFamily="18" charset="0"/>
                <a:ea typeface="仿宋_GB2312" pitchFamily="49" charset="-122"/>
              </a:rPr>
              <a:t>disp</a:t>
            </a:r>
            <a:r>
              <a:rPr lang="en-US" altLang="zh-CN" sz="2400" b="1" dirty="0">
                <a:latin typeface="Times New Roman" pitchFamily="18" charset="0"/>
                <a:ea typeface="仿宋_GB2312" pitchFamily="49" charset="-122"/>
              </a:rPr>
              <a:t>(girl &amp;x)//</a:t>
            </a:r>
            <a:r>
              <a:rPr lang="zh-CN" altLang="en-US" sz="2400" b="1" dirty="0">
                <a:latin typeface="Times New Roman" pitchFamily="18" charset="0"/>
                <a:ea typeface="仿宋_GB2312" pitchFamily="49" charset="-122"/>
              </a:rPr>
              <a:t>定义</a:t>
            </a:r>
          </a:p>
          <a:p>
            <a:pPr>
              <a:lnSpc>
                <a:spcPct val="90000"/>
              </a:lnSpc>
            </a:pPr>
            <a:r>
              <a:rPr lang="zh-CN" altLang="en-US" sz="2400" b="1" dirty="0">
                <a:latin typeface="Times New Roman" pitchFamily="18" charset="0"/>
                <a:ea typeface="仿宋_GB2312" pitchFamily="49" charset="-122"/>
              </a:rPr>
              <a:t>  </a:t>
            </a:r>
            <a:r>
              <a:rPr lang="en-US" altLang="zh-CN" sz="2400" b="1" dirty="0">
                <a:latin typeface="Times New Roman" pitchFamily="18" charset="0"/>
                <a:ea typeface="仿宋_GB2312" pitchFamily="49" charset="-122"/>
              </a:rPr>
              <a:t>{</a:t>
            </a:r>
            <a:r>
              <a:rPr lang="en-US" altLang="zh-CN" sz="2400" b="1" dirty="0" err="1">
                <a:latin typeface="Times New Roman" pitchFamily="18" charset="0"/>
                <a:ea typeface="仿宋_GB2312" pitchFamily="49" charset="-122"/>
              </a:rPr>
              <a:t>cout</a:t>
            </a:r>
            <a:r>
              <a:rPr lang="en-US" altLang="zh-CN" sz="2400" b="1" dirty="0">
                <a:latin typeface="Times New Roman" pitchFamily="18" charset="0"/>
                <a:ea typeface="仿宋_GB2312" pitchFamily="49" charset="-122"/>
              </a:rPr>
              <a:t>&lt;&lt;x.name&lt;&lt;"  “</a:t>
            </a:r>
          </a:p>
          <a:p>
            <a:pPr>
              <a:lnSpc>
                <a:spcPct val="90000"/>
              </a:lnSpc>
            </a:pPr>
            <a:r>
              <a:rPr lang="en-US" altLang="zh-CN" sz="2400" b="1" dirty="0">
                <a:latin typeface="Times New Roman" pitchFamily="18" charset="0"/>
                <a:ea typeface="仿宋_GB2312" pitchFamily="49" charset="-122"/>
              </a:rPr>
              <a:t>           &lt;&lt;</a:t>
            </a:r>
            <a:r>
              <a:rPr lang="en-US" altLang="zh-CN" sz="2400" b="1" dirty="0" err="1">
                <a:latin typeface="Times New Roman" pitchFamily="18" charset="0"/>
                <a:ea typeface="仿宋_GB2312" pitchFamily="49" charset="-122"/>
              </a:rPr>
              <a:t>x.age</a:t>
            </a:r>
            <a:r>
              <a:rPr lang="en-US" altLang="zh-CN" sz="2400" b="1" dirty="0">
                <a:latin typeface="Times New Roman" pitchFamily="18" charset="0"/>
                <a:ea typeface="仿宋_GB2312" pitchFamily="49" charset="-122"/>
              </a:rPr>
              <a:t>&lt;&lt;</a:t>
            </a:r>
            <a:r>
              <a:rPr lang="en-US" altLang="zh-CN" sz="2400" b="1" dirty="0" err="1">
                <a:latin typeface="Times New Roman" pitchFamily="18" charset="0"/>
                <a:ea typeface="仿宋_GB2312" pitchFamily="49" charset="-122"/>
              </a:rPr>
              <a:t>endl</a:t>
            </a:r>
            <a:r>
              <a:rPr lang="en-US" altLang="zh-CN" sz="2400" b="1" dirty="0">
                <a:latin typeface="Times New Roman" pitchFamily="18" charset="0"/>
                <a:ea typeface="仿宋_GB2312" pitchFamily="49" charset="-122"/>
              </a:rPr>
              <a:t>;}</a:t>
            </a:r>
          </a:p>
          <a:p>
            <a:pPr>
              <a:lnSpc>
                <a:spcPct val="90000"/>
              </a:lnSpc>
            </a:pPr>
            <a:r>
              <a:rPr lang="en-US" altLang="zh-CN" sz="2400" b="1" dirty="0">
                <a:latin typeface="Times New Roman" pitchFamily="18" charset="0"/>
                <a:ea typeface="仿宋_GB2312" pitchFamily="49" charset="-122"/>
              </a:rPr>
              <a:t>  </a:t>
            </a:r>
            <a:r>
              <a:rPr lang="en-US" altLang="zh-CN" sz="2400" b="1" dirty="0" err="1" smtClean="0">
                <a:latin typeface="Times New Roman" pitchFamily="18" charset="0"/>
                <a:ea typeface="仿宋_GB2312" pitchFamily="49" charset="-122"/>
              </a:rPr>
              <a:t>int</a:t>
            </a:r>
            <a:r>
              <a:rPr lang="en-US" altLang="zh-CN" sz="2400" b="1" dirty="0" smtClean="0">
                <a:latin typeface="Times New Roman" pitchFamily="18" charset="0"/>
                <a:ea typeface="仿宋_GB2312" pitchFamily="49" charset="-122"/>
              </a:rPr>
              <a:t> main</a:t>
            </a:r>
            <a:r>
              <a:rPr lang="en-US" altLang="zh-CN" sz="2400" b="1" dirty="0">
                <a:latin typeface="Times New Roman" pitchFamily="18" charset="0"/>
                <a:ea typeface="仿宋_GB2312" pitchFamily="49" charset="-122"/>
              </a:rPr>
              <a:t>()</a:t>
            </a:r>
          </a:p>
          <a:p>
            <a:pPr>
              <a:lnSpc>
                <a:spcPct val="90000"/>
              </a:lnSpc>
            </a:pPr>
            <a:r>
              <a:rPr lang="en-US" altLang="zh-CN" sz="2400" b="1" dirty="0">
                <a:latin typeface="Times New Roman" pitchFamily="18" charset="0"/>
                <a:ea typeface="仿宋_GB2312" pitchFamily="49" charset="-122"/>
              </a:rPr>
              <a:t>  {girl e("</a:t>
            </a:r>
            <a:r>
              <a:rPr lang="en-US" altLang="zh-CN" sz="2400" b="1" dirty="0" err="1">
                <a:latin typeface="Times New Roman" pitchFamily="18" charset="0"/>
                <a:ea typeface="仿宋_GB2312" pitchFamily="49" charset="-122"/>
              </a:rPr>
              <a:t>abc</a:t>
            </a:r>
            <a:r>
              <a:rPr lang="en-US" altLang="zh-CN" sz="2400" b="1" dirty="0">
                <a:latin typeface="Times New Roman" pitchFamily="18" charset="0"/>
                <a:ea typeface="仿宋_GB2312" pitchFamily="49" charset="-122"/>
              </a:rPr>
              <a:t>", 15);  </a:t>
            </a:r>
            <a:r>
              <a:rPr lang="en-US" altLang="zh-CN" sz="2400" b="1" dirty="0" err="1">
                <a:latin typeface="Times New Roman" pitchFamily="18" charset="0"/>
                <a:ea typeface="仿宋_GB2312" pitchFamily="49" charset="-122"/>
              </a:rPr>
              <a:t>disp</a:t>
            </a:r>
            <a:r>
              <a:rPr lang="en-US" altLang="zh-CN" sz="2400" b="1" dirty="0">
                <a:latin typeface="Times New Roman" pitchFamily="18" charset="0"/>
                <a:ea typeface="仿宋_GB2312" pitchFamily="49" charset="-122"/>
              </a:rPr>
              <a:t>(e);  }</a:t>
            </a:r>
          </a:p>
        </p:txBody>
      </p:sp>
      <p:sp>
        <p:nvSpPr>
          <p:cNvPr id="128005" name="AutoShape 5"/>
          <p:cNvSpPr>
            <a:spLocks noChangeArrowheads="1"/>
          </p:cNvSpPr>
          <p:nvPr/>
        </p:nvSpPr>
        <p:spPr bwMode="auto">
          <a:xfrm flipV="1">
            <a:off x="2743200" y="5410200"/>
            <a:ext cx="1828800" cy="381000"/>
          </a:xfrm>
          <a:prstGeom prst="wedgeRoundRectCallout">
            <a:avLst>
              <a:gd name="adj1" fmla="val -10940"/>
              <a:gd name="adj2" fmla="val 285417"/>
              <a:gd name="adj3" fmla="val 16667"/>
            </a:avLst>
          </a:prstGeom>
          <a:noFill/>
          <a:ln w="9525">
            <a:solidFill>
              <a:schemeClr val="tx1"/>
            </a:solidFill>
            <a:miter lim="800000"/>
            <a:headEnd/>
            <a:tailEnd/>
          </a:ln>
        </p:spPr>
        <p:txBody>
          <a:bodyPr rot="10800000"/>
          <a:lstStyle/>
          <a:p>
            <a:pPr algn="ctr"/>
            <a:r>
              <a:rPr lang="zh-CN" altLang="en-US" sz="1600" b="1">
                <a:latin typeface="Times New Roman" pitchFamily="18" charset="0"/>
                <a:ea typeface="仿宋_GB2312" pitchFamily="49" charset="-122"/>
              </a:rPr>
              <a:t>一般必须有参数</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9570" name="Rectangle 2"/>
          <p:cNvSpPr>
            <a:spLocks noGrp="1" noChangeArrowheads="1"/>
          </p:cNvSpPr>
          <p:nvPr>
            <p:ph type="title"/>
          </p:nvPr>
        </p:nvSpPr>
        <p:spPr>
          <a:xfrm>
            <a:off x="685800" y="228600"/>
            <a:ext cx="7772400" cy="1143000"/>
          </a:xfrm>
        </p:spPr>
        <p:txBody>
          <a:bodyPr/>
          <a:lstStyle/>
          <a:p>
            <a:pPr eaLnBrk="1" hangingPunct="1">
              <a:defRPr/>
            </a:pPr>
            <a:r>
              <a:rPr lang="zh-CN" altLang="en-US" b="0" smtClean="0"/>
              <a:t>友元成员</a:t>
            </a:r>
          </a:p>
        </p:txBody>
      </p:sp>
      <p:sp>
        <p:nvSpPr>
          <p:cNvPr id="129027" name="Rectangle 3"/>
          <p:cNvSpPr>
            <a:spLocks noGrp="1" noChangeArrowheads="1"/>
          </p:cNvSpPr>
          <p:nvPr>
            <p:ph type="body" idx="1"/>
          </p:nvPr>
        </p:nvSpPr>
        <p:spPr>
          <a:xfrm>
            <a:off x="685800" y="1371600"/>
            <a:ext cx="7772400" cy="4724400"/>
          </a:xfrm>
        </p:spPr>
        <p:txBody>
          <a:bodyPr/>
          <a:lstStyle/>
          <a:p>
            <a:pPr eaLnBrk="1" hangingPunct="1">
              <a:lnSpc>
                <a:spcPct val="115000"/>
              </a:lnSpc>
            </a:pPr>
            <a:r>
              <a:rPr lang="zh-CN" altLang="en-US" sz="2800" smtClean="0"/>
              <a:t>是其他某个类的成员函数</a:t>
            </a:r>
          </a:p>
          <a:p>
            <a:pPr eaLnBrk="1" hangingPunct="1">
              <a:lnSpc>
                <a:spcPct val="115000"/>
              </a:lnSpc>
            </a:pPr>
            <a:r>
              <a:rPr lang="zh-CN" altLang="en-US" sz="2800" smtClean="0"/>
              <a:t>可以访问</a:t>
            </a:r>
            <a:r>
              <a:rPr lang="en-US" altLang="zh-CN" sz="2800" smtClean="0"/>
              <a:t>friend</a:t>
            </a:r>
            <a:r>
              <a:rPr lang="zh-CN" altLang="en-US" sz="2800" smtClean="0"/>
              <a:t>声明语句所在类的私有成员和公有成员的成员函数</a:t>
            </a:r>
          </a:p>
          <a:p>
            <a:pPr eaLnBrk="1" hangingPunct="1">
              <a:lnSpc>
                <a:spcPct val="115000"/>
              </a:lnSpc>
            </a:pPr>
            <a:r>
              <a:rPr lang="zh-CN" altLang="en-US" sz="2800" smtClean="0"/>
              <a:t>类</a:t>
            </a:r>
            <a:r>
              <a:rPr lang="en-US" altLang="zh-CN" sz="2800" smtClean="0"/>
              <a:t>A</a:t>
            </a:r>
            <a:r>
              <a:rPr lang="zh-CN" altLang="en-US" sz="2800" smtClean="0"/>
              <a:t>的成员函数作为类</a:t>
            </a:r>
            <a:r>
              <a:rPr lang="en-US" altLang="zh-CN" sz="2800" smtClean="0"/>
              <a:t>B</a:t>
            </a:r>
            <a:r>
              <a:rPr lang="zh-CN" altLang="en-US" sz="2800" smtClean="0"/>
              <a:t>的友元函数时，必须先定义类</a:t>
            </a:r>
            <a:r>
              <a:rPr lang="en-US" altLang="zh-CN" sz="2800" smtClean="0"/>
              <a:t>A</a:t>
            </a:r>
            <a:r>
              <a:rPr lang="zh-CN" altLang="en-US" sz="2800" smtClean="0"/>
              <a:t>，再定义类</a:t>
            </a:r>
            <a:r>
              <a:rPr lang="en-US" altLang="zh-CN" sz="2800" smtClean="0"/>
              <a:t>B</a:t>
            </a:r>
            <a:r>
              <a:rPr lang="zh-CN" altLang="en-US" sz="2800" smtClean="0"/>
              <a:t>。在定义类</a:t>
            </a:r>
            <a:r>
              <a:rPr lang="en-US" altLang="zh-CN" sz="2800" smtClean="0"/>
              <a:t>A</a:t>
            </a:r>
            <a:r>
              <a:rPr lang="zh-CN" altLang="en-US" sz="2800" smtClean="0"/>
              <a:t>和</a:t>
            </a:r>
            <a:r>
              <a:rPr lang="en-US" altLang="zh-CN" sz="2800" smtClean="0"/>
              <a:t>B</a:t>
            </a:r>
            <a:r>
              <a:rPr lang="zh-CN" altLang="en-US" sz="2800" smtClean="0"/>
              <a:t>前必须先声明类</a:t>
            </a:r>
            <a:r>
              <a:rPr lang="en-US" altLang="zh-CN" sz="2800" smtClean="0"/>
              <a:t>B</a:t>
            </a:r>
            <a:r>
              <a:rPr lang="zh-CN" altLang="en-US" sz="2800" smtClean="0"/>
              <a:t>。</a:t>
            </a:r>
          </a:p>
          <a:p>
            <a:pPr eaLnBrk="1" hangingPunct="1">
              <a:lnSpc>
                <a:spcPct val="115000"/>
              </a:lnSpc>
            </a:pPr>
            <a:r>
              <a:rPr lang="zh-CN" altLang="en-US" sz="2800" smtClean="0">
                <a:latin typeface="仿宋_GB2312" pitchFamily="49" charset="-122"/>
              </a:rPr>
              <a:t>格式：</a:t>
            </a:r>
          </a:p>
          <a:p>
            <a:pPr eaLnBrk="1" hangingPunct="1">
              <a:lnSpc>
                <a:spcPct val="115000"/>
              </a:lnSpc>
              <a:buFont typeface="Wingdings" pitchFamily="2" charset="2"/>
              <a:buNone/>
            </a:pPr>
            <a:r>
              <a:rPr lang="zh-CN" altLang="en-US" sz="2800" smtClean="0">
                <a:latin typeface="仿宋_GB2312" pitchFamily="49" charset="-122"/>
              </a:rPr>
              <a:t>  </a:t>
            </a:r>
            <a:r>
              <a:rPr lang="en-US" altLang="zh-CN" sz="2800" smtClean="0">
                <a:latin typeface="仿宋_GB2312" pitchFamily="49" charset="-122"/>
              </a:rPr>
              <a:t>friend  </a:t>
            </a:r>
            <a:r>
              <a:rPr lang="zh-CN" altLang="en-US" sz="2800" smtClean="0">
                <a:latin typeface="仿宋_GB2312" pitchFamily="49" charset="-122"/>
              </a:rPr>
              <a:t>函数返回类型  </a:t>
            </a:r>
            <a:r>
              <a:rPr lang="zh-CN" altLang="en-US" sz="2800" smtClean="0">
                <a:solidFill>
                  <a:schemeClr val="tx2"/>
                </a:solidFill>
                <a:latin typeface="仿宋_GB2312" pitchFamily="49" charset="-122"/>
              </a:rPr>
              <a:t>类名标识符</a:t>
            </a:r>
            <a:r>
              <a:rPr lang="en-US" altLang="zh-CN" sz="2800" smtClean="0">
                <a:solidFill>
                  <a:schemeClr val="tx2"/>
                </a:solidFill>
                <a:latin typeface="仿宋_GB2312" pitchFamily="49" charset="-122"/>
              </a:rPr>
              <a:t>::</a:t>
            </a:r>
            <a:r>
              <a:rPr lang="zh-CN" altLang="en-US" sz="2800" smtClean="0">
                <a:latin typeface="仿宋_GB2312" pitchFamily="49" charset="-122"/>
              </a:rPr>
              <a:t>函数名</a:t>
            </a:r>
            <a:r>
              <a:rPr lang="en-US" altLang="zh-CN" sz="2800" smtClean="0">
                <a:latin typeface="仿宋_GB2312" pitchFamily="49" charset="-122"/>
              </a:rPr>
              <a:t>(</a:t>
            </a:r>
            <a:r>
              <a:rPr lang="zh-CN" altLang="en-US" sz="2800" smtClean="0">
                <a:latin typeface="仿宋_GB2312" pitchFamily="49" charset="-122"/>
              </a:rPr>
              <a:t>参数列表</a:t>
            </a:r>
            <a:r>
              <a:rPr lang="en-US" altLang="zh-CN" sz="2800" smtClean="0">
                <a:latin typeface="仿宋_GB2312" pitchFamily="49" charset="-122"/>
              </a:rPr>
              <a:t>)</a:t>
            </a:r>
            <a:r>
              <a:rPr lang="zh-CN" altLang="en-US" sz="2800" smtClean="0">
                <a:latin typeface="仿宋_GB2312" pitchFamily="49" charset="-122"/>
              </a:rPr>
              <a:t>；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0594" name="Rectangle 2"/>
          <p:cNvSpPr>
            <a:spLocks noGrp="1" noChangeArrowheads="1"/>
          </p:cNvSpPr>
          <p:nvPr>
            <p:ph type="title"/>
          </p:nvPr>
        </p:nvSpPr>
        <p:spPr>
          <a:xfrm>
            <a:off x="762000" y="228600"/>
            <a:ext cx="7772400" cy="685800"/>
          </a:xfrm>
        </p:spPr>
        <p:txBody>
          <a:bodyPr/>
          <a:lstStyle/>
          <a:p>
            <a:pPr eaLnBrk="1" hangingPunct="1">
              <a:defRPr/>
            </a:pPr>
            <a:r>
              <a:rPr lang="zh-CN" altLang="en-US" b="0" smtClean="0"/>
              <a:t>友元成员实例</a:t>
            </a:r>
          </a:p>
        </p:txBody>
      </p:sp>
      <p:sp>
        <p:nvSpPr>
          <p:cNvPr id="130051" name="Rectangle 3"/>
          <p:cNvSpPr>
            <a:spLocks noGrp="1" noChangeArrowheads="1"/>
          </p:cNvSpPr>
          <p:nvPr>
            <p:ph type="body" idx="1"/>
          </p:nvPr>
        </p:nvSpPr>
        <p:spPr>
          <a:xfrm>
            <a:off x="609600" y="779463"/>
            <a:ext cx="7772400" cy="4114800"/>
          </a:xfrm>
        </p:spPr>
        <p:txBody>
          <a:bodyPr/>
          <a:lstStyle/>
          <a:p>
            <a:pPr eaLnBrk="1" hangingPunct="1">
              <a:lnSpc>
                <a:spcPct val="110000"/>
              </a:lnSpc>
              <a:spcBef>
                <a:spcPct val="0"/>
              </a:spcBef>
              <a:buFont typeface="Wingdings" pitchFamily="2" charset="2"/>
              <a:buNone/>
            </a:pPr>
            <a:r>
              <a:rPr lang="en-US" altLang="zh-CN" sz="2400" dirty="0" smtClean="0"/>
              <a:t>class boy;  //</a:t>
            </a:r>
            <a:r>
              <a:rPr lang="zh-CN" altLang="en-US" sz="2400" dirty="0" smtClean="0"/>
              <a:t>类的声明</a:t>
            </a:r>
          </a:p>
          <a:p>
            <a:pPr eaLnBrk="1" hangingPunct="1">
              <a:lnSpc>
                <a:spcPct val="110000"/>
              </a:lnSpc>
              <a:spcBef>
                <a:spcPct val="0"/>
              </a:spcBef>
              <a:buFont typeface="Wingdings" pitchFamily="2" charset="2"/>
              <a:buNone/>
            </a:pPr>
            <a:r>
              <a:rPr lang="en-US" altLang="zh-CN" sz="2400" dirty="0" smtClean="0"/>
              <a:t>class girl {  char name[10];   </a:t>
            </a:r>
            <a:r>
              <a:rPr lang="en-US" altLang="zh-CN" sz="2400" dirty="0" err="1" smtClean="0"/>
              <a:t>int</a:t>
            </a:r>
            <a:r>
              <a:rPr lang="en-US" altLang="zh-CN" sz="2400" dirty="0" smtClean="0"/>
              <a:t> age;</a:t>
            </a:r>
          </a:p>
          <a:p>
            <a:pPr eaLnBrk="1" hangingPunct="1">
              <a:lnSpc>
                <a:spcPct val="110000"/>
              </a:lnSpc>
              <a:spcBef>
                <a:spcPct val="0"/>
              </a:spcBef>
              <a:buFont typeface="Wingdings" pitchFamily="2" charset="2"/>
              <a:buNone/>
            </a:pPr>
            <a:r>
              <a:rPr lang="en-US" altLang="zh-CN" sz="2400" dirty="0" smtClean="0"/>
              <a:t>  </a:t>
            </a:r>
            <a:r>
              <a:rPr lang="en-US" altLang="zh-CN" sz="2400" dirty="0" err="1" smtClean="0"/>
              <a:t>public:girl</a:t>
            </a:r>
            <a:r>
              <a:rPr lang="en-US" altLang="zh-CN" sz="2400" dirty="0" smtClean="0"/>
              <a:t>(char *n, </a:t>
            </a:r>
            <a:r>
              <a:rPr lang="en-US" altLang="zh-CN" sz="2400" dirty="0" err="1" smtClean="0"/>
              <a:t>int</a:t>
            </a:r>
            <a:r>
              <a:rPr lang="en-US" altLang="zh-CN" sz="2400" dirty="0" smtClean="0"/>
              <a:t> d) {</a:t>
            </a:r>
            <a:r>
              <a:rPr lang="en-US" altLang="zh-CN" sz="2400" dirty="0" err="1" smtClean="0"/>
              <a:t>strcpy</a:t>
            </a:r>
            <a:r>
              <a:rPr lang="en-US" altLang="zh-CN" sz="2400" dirty="0" smtClean="0"/>
              <a:t>(</a:t>
            </a:r>
            <a:r>
              <a:rPr lang="en-US" altLang="zh-CN" sz="2400" dirty="0" err="1" smtClean="0"/>
              <a:t>name,n</a:t>
            </a:r>
            <a:r>
              <a:rPr lang="en-US" altLang="zh-CN" sz="2400" dirty="0" smtClean="0"/>
              <a:t>);  age=d;}</a:t>
            </a:r>
          </a:p>
          <a:p>
            <a:pPr eaLnBrk="1" hangingPunct="1">
              <a:lnSpc>
                <a:spcPct val="110000"/>
              </a:lnSpc>
              <a:spcBef>
                <a:spcPct val="0"/>
              </a:spcBef>
              <a:buFont typeface="Wingdings" pitchFamily="2" charset="2"/>
              <a:buNone/>
            </a:pPr>
            <a:r>
              <a:rPr lang="en-US" altLang="zh-CN" sz="2400" dirty="0" smtClean="0"/>
              <a:t>		void </a:t>
            </a:r>
            <a:r>
              <a:rPr lang="en-US" altLang="zh-CN" sz="2400" dirty="0" err="1" smtClean="0"/>
              <a:t>disp</a:t>
            </a:r>
            <a:r>
              <a:rPr lang="en-US" altLang="zh-CN" sz="2400" dirty="0" smtClean="0"/>
              <a:t>(boy &amp;x);	};</a:t>
            </a:r>
          </a:p>
          <a:p>
            <a:pPr eaLnBrk="1" hangingPunct="1">
              <a:lnSpc>
                <a:spcPct val="110000"/>
              </a:lnSpc>
              <a:spcBef>
                <a:spcPct val="0"/>
              </a:spcBef>
              <a:buFont typeface="Wingdings" pitchFamily="2" charset="2"/>
              <a:buNone/>
            </a:pPr>
            <a:r>
              <a:rPr lang="en-US" altLang="zh-CN" sz="2400" dirty="0" smtClean="0"/>
              <a:t>class boy {  char name[10];  </a:t>
            </a:r>
            <a:r>
              <a:rPr lang="en-US" altLang="zh-CN" sz="2400" dirty="0" err="1" smtClean="0"/>
              <a:t>int</a:t>
            </a:r>
            <a:r>
              <a:rPr lang="en-US" altLang="zh-CN" sz="2400" dirty="0" smtClean="0"/>
              <a:t> age;</a:t>
            </a:r>
          </a:p>
          <a:p>
            <a:pPr eaLnBrk="1" hangingPunct="1">
              <a:lnSpc>
                <a:spcPct val="110000"/>
              </a:lnSpc>
              <a:spcBef>
                <a:spcPct val="0"/>
              </a:spcBef>
              <a:buFont typeface="Wingdings" pitchFamily="2" charset="2"/>
              <a:buNone/>
            </a:pPr>
            <a:r>
              <a:rPr lang="en-US" altLang="zh-CN" sz="2400" dirty="0" smtClean="0"/>
              <a:t>  </a:t>
            </a:r>
            <a:r>
              <a:rPr lang="en-US" altLang="zh-CN" sz="2400" dirty="0" err="1" smtClean="0"/>
              <a:t>public:boy</a:t>
            </a:r>
            <a:r>
              <a:rPr lang="en-US" altLang="zh-CN" sz="2400" dirty="0" smtClean="0"/>
              <a:t>(char *n, </a:t>
            </a:r>
            <a:r>
              <a:rPr lang="en-US" altLang="zh-CN" sz="2400" dirty="0" err="1" smtClean="0"/>
              <a:t>int</a:t>
            </a:r>
            <a:r>
              <a:rPr lang="en-US" altLang="zh-CN" sz="2400" dirty="0" smtClean="0"/>
              <a:t> d) {</a:t>
            </a:r>
            <a:r>
              <a:rPr lang="en-US" altLang="zh-CN" sz="2400" dirty="0" err="1" smtClean="0"/>
              <a:t>strcpy</a:t>
            </a:r>
            <a:r>
              <a:rPr lang="en-US" altLang="zh-CN" sz="2400" dirty="0" smtClean="0"/>
              <a:t>(</a:t>
            </a:r>
            <a:r>
              <a:rPr lang="en-US" altLang="zh-CN" sz="2400" dirty="0" err="1" smtClean="0"/>
              <a:t>name,n</a:t>
            </a:r>
            <a:r>
              <a:rPr lang="en-US" altLang="zh-CN" sz="2400" dirty="0" smtClean="0"/>
              <a:t>);age=d;}</a:t>
            </a:r>
          </a:p>
          <a:p>
            <a:pPr eaLnBrk="1" hangingPunct="1">
              <a:lnSpc>
                <a:spcPct val="110000"/>
              </a:lnSpc>
              <a:spcBef>
                <a:spcPct val="0"/>
              </a:spcBef>
              <a:buFont typeface="Wingdings" pitchFamily="2" charset="2"/>
              <a:buNone/>
            </a:pPr>
            <a:r>
              <a:rPr lang="en-US" altLang="zh-CN" sz="2400" dirty="0" smtClean="0"/>
              <a:t>		 </a:t>
            </a:r>
            <a:r>
              <a:rPr lang="en-US" altLang="zh-CN" sz="2400" dirty="0" smtClean="0">
                <a:solidFill>
                  <a:srgbClr val="FFFF00"/>
                </a:solidFill>
              </a:rPr>
              <a:t>friend void girl::</a:t>
            </a:r>
            <a:r>
              <a:rPr lang="en-US" altLang="zh-CN" sz="2400" dirty="0" err="1" smtClean="0">
                <a:solidFill>
                  <a:srgbClr val="FFFF00"/>
                </a:solidFill>
              </a:rPr>
              <a:t>disp</a:t>
            </a:r>
            <a:r>
              <a:rPr lang="en-US" altLang="zh-CN" sz="2400" dirty="0" smtClean="0">
                <a:solidFill>
                  <a:srgbClr val="FFFF00"/>
                </a:solidFill>
              </a:rPr>
              <a:t>(boy &amp;);</a:t>
            </a:r>
            <a:r>
              <a:rPr lang="en-US" altLang="zh-CN" sz="2400" dirty="0" smtClean="0"/>
              <a:t>	};</a:t>
            </a:r>
          </a:p>
          <a:p>
            <a:pPr eaLnBrk="1" hangingPunct="1">
              <a:lnSpc>
                <a:spcPct val="110000"/>
              </a:lnSpc>
              <a:spcBef>
                <a:spcPct val="0"/>
              </a:spcBef>
              <a:buFont typeface="Wingdings" pitchFamily="2" charset="2"/>
              <a:buNone/>
            </a:pPr>
            <a:r>
              <a:rPr lang="en-US" altLang="zh-CN" sz="2400" dirty="0" smtClean="0"/>
              <a:t>void girl::</a:t>
            </a:r>
            <a:r>
              <a:rPr lang="en-US" altLang="zh-CN" sz="2400" dirty="0" err="1" smtClean="0"/>
              <a:t>disp</a:t>
            </a:r>
            <a:r>
              <a:rPr lang="en-US" altLang="zh-CN" sz="2400" dirty="0" smtClean="0"/>
              <a:t>(boy &amp;x)</a:t>
            </a:r>
          </a:p>
          <a:p>
            <a:pPr eaLnBrk="1" hangingPunct="1">
              <a:lnSpc>
                <a:spcPct val="110000"/>
              </a:lnSpc>
              <a:spcBef>
                <a:spcPct val="0"/>
              </a:spcBef>
              <a:buFont typeface="Wingdings" pitchFamily="2" charset="2"/>
              <a:buNone/>
            </a:pPr>
            <a:r>
              <a:rPr lang="en-US" altLang="zh-CN" sz="2400" dirty="0" smtClean="0"/>
              <a:t>  {</a:t>
            </a:r>
            <a:r>
              <a:rPr lang="en-US" altLang="zh-CN" sz="2400" dirty="0" err="1" smtClean="0"/>
              <a:t>cout</a:t>
            </a:r>
            <a:r>
              <a:rPr lang="en-US" altLang="zh-CN" sz="2400" dirty="0" smtClean="0"/>
              <a:t>&lt;&lt;name&lt;&lt;"  "&lt;&lt;age&lt;&lt;</a:t>
            </a:r>
            <a:r>
              <a:rPr lang="en-US" altLang="zh-CN" sz="2400" dirty="0" err="1" smtClean="0"/>
              <a:t>endl</a:t>
            </a:r>
            <a:r>
              <a:rPr lang="en-US" altLang="zh-CN" sz="2400" dirty="0" smtClean="0"/>
              <a:t>;</a:t>
            </a:r>
          </a:p>
          <a:p>
            <a:pPr eaLnBrk="1" hangingPunct="1">
              <a:lnSpc>
                <a:spcPct val="110000"/>
              </a:lnSpc>
              <a:spcBef>
                <a:spcPct val="0"/>
              </a:spcBef>
              <a:buFont typeface="Wingdings" pitchFamily="2" charset="2"/>
              <a:buNone/>
            </a:pPr>
            <a:r>
              <a:rPr lang="en-US" altLang="zh-CN" sz="2400" dirty="0" smtClean="0"/>
              <a:t>    </a:t>
            </a:r>
            <a:r>
              <a:rPr lang="en-US" altLang="zh-CN" sz="2400" dirty="0" err="1" smtClean="0"/>
              <a:t>cout</a:t>
            </a:r>
            <a:r>
              <a:rPr lang="en-US" altLang="zh-CN" sz="2400" dirty="0" smtClean="0"/>
              <a:t>&lt;&lt;x.name&lt;&lt;"   "&lt;&lt;</a:t>
            </a:r>
            <a:r>
              <a:rPr lang="en-US" altLang="zh-CN" sz="2400" dirty="0" err="1" smtClean="0"/>
              <a:t>x.age</a:t>
            </a:r>
            <a:r>
              <a:rPr lang="en-US" altLang="zh-CN" sz="2400" dirty="0" smtClean="0"/>
              <a:t>&lt;&lt;</a:t>
            </a:r>
            <a:r>
              <a:rPr lang="en-US" altLang="zh-CN" sz="2400" dirty="0" err="1" smtClean="0"/>
              <a:t>endl</a:t>
            </a:r>
            <a:r>
              <a:rPr lang="en-US" altLang="zh-CN" sz="2400" dirty="0" smtClean="0"/>
              <a:t>;}</a:t>
            </a:r>
          </a:p>
          <a:p>
            <a:pPr eaLnBrk="1" hangingPunct="1">
              <a:lnSpc>
                <a:spcPct val="110000"/>
              </a:lnSpc>
              <a:spcBef>
                <a:spcPct val="0"/>
              </a:spcBef>
              <a:buFont typeface="Wingdings" pitchFamily="2" charset="2"/>
              <a:buNone/>
            </a:pPr>
            <a:r>
              <a:rPr lang="en-US" altLang="zh-CN" sz="2400" dirty="0" err="1" smtClean="0"/>
              <a:t>int</a:t>
            </a:r>
            <a:r>
              <a:rPr lang="en-US" altLang="zh-CN" sz="2400" dirty="0" smtClean="0"/>
              <a:t> </a:t>
            </a:r>
            <a:r>
              <a:rPr lang="en-US" altLang="zh-CN" sz="2400" dirty="0" smtClean="0"/>
              <a:t>main()</a:t>
            </a:r>
          </a:p>
          <a:p>
            <a:pPr eaLnBrk="1" hangingPunct="1">
              <a:lnSpc>
                <a:spcPct val="110000"/>
              </a:lnSpc>
              <a:spcBef>
                <a:spcPct val="0"/>
              </a:spcBef>
              <a:buFont typeface="Wingdings" pitchFamily="2" charset="2"/>
              <a:buNone/>
            </a:pPr>
            <a:r>
              <a:rPr lang="en-US" altLang="zh-CN" sz="2400" dirty="0" smtClean="0"/>
              <a:t>  {girl e("</a:t>
            </a:r>
            <a:r>
              <a:rPr lang="en-US" altLang="zh-CN" sz="2400" dirty="0" err="1" smtClean="0"/>
              <a:t>abc</a:t>
            </a:r>
            <a:r>
              <a:rPr lang="en-US" altLang="zh-CN" sz="2400" dirty="0" smtClean="0"/>
              <a:t>", 15);</a:t>
            </a:r>
          </a:p>
          <a:p>
            <a:pPr eaLnBrk="1" hangingPunct="1">
              <a:lnSpc>
                <a:spcPct val="110000"/>
              </a:lnSpc>
              <a:spcBef>
                <a:spcPct val="0"/>
              </a:spcBef>
              <a:buFont typeface="Wingdings" pitchFamily="2" charset="2"/>
              <a:buNone/>
            </a:pPr>
            <a:r>
              <a:rPr lang="en-US" altLang="zh-CN" sz="2400" dirty="0" smtClean="0"/>
              <a:t>   boy b("cde",20);</a:t>
            </a:r>
          </a:p>
          <a:p>
            <a:pPr eaLnBrk="1" hangingPunct="1">
              <a:lnSpc>
                <a:spcPct val="110000"/>
              </a:lnSpc>
              <a:spcBef>
                <a:spcPct val="0"/>
              </a:spcBef>
              <a:buFont typeface="Wingdings" pitchFamily="2" charset="2"/>
              <a:buNone/>
            </a:pPr>
            <a:r>
              <a:rPr lang="en-US" altLang="zh-CN" sz="2400" dirty="0" smtClean="0"/>
              <a:t>   </a:t>
            </a:r>
            <a:r>
              <a:rPr lang="en-US" altLang="zh-CN" sz="2400" dirty="0" err="1" smtClean="0"/>
              <a:t>e.disp</a:t>
            </a:r>
            <a:r>
              <a:rPr lang="en-US" altLang="zh-CN" sz="2400" dirty="0" smtClean="0"/>
              <a:t>(b</a:t>
            </a:r>
            <a:r>
              <a:rPr lang="en-US" altLang="zh-CN" sz="2400" dirty="0" smtClean="0"/>
              <a:t>); return 0;</a:t>
            </a:r>
            <a:endParaRPr lang="en-US" altLang="zh-CN" sz="2400" dirty="0" smtClean="0"/>
          </a:p>
          <a:p>
            <a:pPr eaLnBrk="1" hangingPunct="1">
              <a:lnSpc>
                <a:spcPct val="110000"/>
              </a:lnSpc>
              <a:spcBef>
                <a:spcPct val="0"/>
              </a:spcBef>
              <a:buFont typeface="Wingdings" pitchFamily="2" charset="2"/>
              <a:buNone/>
            </a:pPr>
            <a:r>
              <a:rPr lang="en-US" altLang="zh-CN" sz="2400" dirty="0" smtClean="0"/>
              <a:t>  }</a:t>
            </a:r>
          </a:p>
        </p:txBody>
      </p:sp>
      <p:sp>
        <p:nvSpPr>
          <p:cNvPr id="3310596" name="Text Box 4"/>
          <p:cNvSpPr txBox="1">
            <a:spLocks noChangeArrowheads="1"/>
          </p:cNvSpPr>
          <p:nvPr/>
        </p:nvSpPr>
        <p:spPr bwMode="auto">
          <a:xfrm>
            <a:off x="5105400" y="5486400"/>
            <a:ext cx="2590800" cy="822325"/>
          </a:xfrm>
          <a:prstGeom prst="rect">
            <a:avLst/>
          </a:prstGeom>
          <a:noFill/>
          <a:ln w="9525">
            <a:noFill/>
            <a:miter lim="800000"/>
            <a:headEnd/>
            <a:tailEnd/>
          </a:ln>
        </p:spPr>
        <p:txBody>
          <a:bodyPr>
            <a:spAutoFit/>
          </a:bodyPr>
          <a:lstStyle/>
          <a:p>
            <a:r>
              <a:rPr lang="en-US" altLang="zh-CN" sz="2400">
                <a:latin typeface="Times New Roman" pitchFamily="18" charset="0"/>
                <a:ea typeface="仿宋_GB2312" pitchFamily="49" charset="-122"/>
              </a:rPr>
              <a:t>abc  15</a:t>
            </a:r>
          </a:p>
          <a:p>
            <a:r>
              <a:rPr lang="en-US" altLang="zh-CN" sz="2400">
                <a:latin typeface="Times New Roman" pitchFamily="18" charset="0"/>
                <a:ea typeface="仿宋_GB2312" pitchFamily="49" charset="-122"/>
              </a:rPr>
              <a:t>cde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0596"/>
                                        </p:tgtEl>
                                        <p:attrNameLst>
                                          <p:attrName>style.visibility</p:attrName>
                                        </p:attrNameLst>
                                      </p:cBhvr>
                                      <p:to>
                                        <p:strVal val="visible"/>
                                      </p:to>
                                    </p:set>
                                    <p:anim calcmode="lin" valueType="num">
                                      <p:cBhvr additive="base">
                                        <p:cTn id="7" dur="500" fill="hold"/>
                                        <p:tgtEl>
                                          <p:spTgt spid="3310596"/>
                                        </p:tgtEl>
                                        <p:attrNameLst>
                                          <p:attrName>ppt_x</p:attrName>
                                        </p:attrNameLst>
                                      </p:cBhvr>
                                      <p:tavLst>
                                        <p:tav tm="0">
                                          <p:val>
                                            <p:strVal val="0-#ppt_w/2"/>
                                          </p:val>
                                        </p:tav>
                                        <p:tav tm="100000">
                                          <p:val>
                                            <p:strVal val="#ppt_x"/>
                                          </p:val>
                                        </p:tav>
                                      </p:tavLst>
                                    </p:anim>
                                    <p:anim calcmode="lin" valueType="num">
                                      <p:cBhvr additive="base">
                                        <p:cTn id="8" dur="500" fill="hold"/>
                                        <p:tgtEl>
                                          <p:spTgt spid="33105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0596"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1618" name="Rectangle 2"/>
          <p:cNvSpPr>
            <a:spLocks noGrp="1" noChangeArrowheads="1"/>
          </p:cNvSpPr>
          <p:nvPr>
            <p:ph type="title"/>
          </p:nvPr>
        </p:nvSpPr>
        <p:spPr>
          <a:xfrm>
            <a:off x="762000" y="387350"/>
            <a:ext cx="7772400" cy="1143000"/>
          </a:xfrm>
        </p:spPr>
        <p:txBody>
          <a:bodyPr/>
          <a:lstStyle/>
          <a:p>
            <a:pPr eaLnBrk="1" hangingPunct="1">
              <a:defRPr/>
            </a:pPr>
            <a:r>
              <a:rPr lang="zh-CN" altLang="en-US" b="0" smtClean="0"/>
              <a:t>友元类</a:t>
            </a:r>
          </a:p>
        </p:txBody>
      </p:sp>
      <p:sp>
        <p:nvSpPr>
          <p:cNvPr id="131075" name="Rectangle 3"/>
          <p:cNvSpPr>
            <a:spLocks noGrp="1" noChangeArrowheads="1"/>
          </p:cNvSpPr>
          <p:nvPr>
            <p:ph type="body" idx="1"/>
          </p:nvPr>
        </p:nvSpPr>
        <p:spPr>
          <a:xfrm>
            <a:off x="495300" y="1530350"/>
            <a:ext cx="7772400" cy="4876800"/>
          </a:xfrm>
        </p:spPr>
        <p:txBody>
          <a:bodyPr/>
          <a:lstStyle/>
          <a:p>
            <a:pPr eaLnBrk="1" hangingPunct="1">
              <a:lnSpc>
                <a:spcPct val="90000"/>
              </a:lnSpc>
            </a:pPr>
            <a:r>
              <a:rPr lang="zh-CN" altLang="en-US" smtClean="0"/>
              <a:t>整个类作为另一个类的友元。</a:t>
            </a:r>
          </a:p>
          <a:p>
            <a:pPr eaLnBrk="1" hangingPunct="1">
              <a:lnSpc>
                <a:spcPct val="90000"/>
              </a:lnSpc>
            </a:pPr>
            <a:r>
              <a:rPr lang="zh-CN" altLang="en-US" smtClean="0"/>
              <a:t>当</a:t>
            </a:r>
            <a:r>
              <a:rPr lang="en-US" altLang="zh-CN" smtClean="0"/>
              <a:t>A</a:t>
            </a:r>
            <a:r>
              <a:rPr lang="zh-CN" altLang="en-US" smtClean="0"/>
              <a:t>类被说明为类</a:t>
            </a:r>
            <a:r>
              <a:rPr lang="en-US" altLang="zh-CN" smtClean="0"/>
              <a:t>B</a:t>
            </a:r>
            <a:r>
              <a:rPr lang="zh-CN" altLang="en-US" smtClean="0"/>
              <a:t>的友元时，类</a:t>
            </a:r>
            <a:r>
              <a:rPr lang="en-US" altLang="zh-CN" smtClean="0"/>
              <a:t>A</a:t>
            </a:r>
            <a:r>
              <a:rPr lang="zh-CN" altLang="en-US" smtClean="0"/>
              <a:t>的所有函数都是类</a:t>
            </a:r>
            <a:r>
              <a:rPr lang="en-US" altLang="zh-CN" smtClean="0"/>
              <a:t>B</a:t>
            </a:r>
            <a:r>
              <a:rPr lang="zh-CN" altLang="en-US" smtClean="0"/>
              <a:t>的友元函数</a:t>
            </a:r>
          </a:p>
          <a:p>
            <a:pPr eaLnBrk="1" hangingPunct="1">
              <a:lnSpc>
                <a:spcPct val="90000"/>
              </a:lnSpc>
            </a:pPr>
            <a:r>
              <a:rPr lang="zh-CN" altLang="en-US" smtClean="0"/>
              <a:t>声明方法：</a:t>
            </a:r>
          </a:p>
          <a:p>
            <a:pPr eaLnBrk="1" hangingPunct="1">
              <a:lnSpc>
                <a:spcPct val="90000"/>
              </a:lnSpc>
              <a:buFont typeface="Wingdings" pitchFamily="2" charset="2"/>
              <a:buNone/>
            </a:pPr>
            <a:r>
              <a:rPr lang="zh-CN" altLang="en-US" smtClean="0"/>
              <a:t>   </a:t>
            </a:r>
            <a:r>
              <a:rPr lang="en-US" altLang="zh-CN" smtClean="0"/>
              <a:t>class Y{….};</a:t>
            </a:r>
          </a:p>
          <a:p>
            <a:pPr eaLnBrk="1" hangingPunct="1">
              <a:lnSpc>
                <a:spcPct val="90000"/>
              </a:lnSpc>
              <a:buFont typeface="Wingdings" pitchFamily="2" charset="2"/>
              <a:buNone/>
            </a:pPr>
            <a:r>
              <a:rPr lang="en-US" altLang="zh-CN" smtClean="0"/>
              <a:t>   class X{</a:t>
            </a:r>
          </a:p>
          <a:p>
            <a:pPr eaLnBrk="1" hangingPunct="1">
              <a:lnSpc>
                <a:spcPct val="90000"/>
              </a:lnSpc>
              <a:buFont typeface="Wingdings" pitchFamily="2" charset="2"/>
              <a:buNone/>
            </a:pPr>
            <a:r>
              <a:rPr lang="en-US" altLang="zh-CN" smtClean="0"/>
              <a:t>        ….</a:t>
            </a:r>
          </a:p>
          <a:p>
            <a:pPr eaLnBrk="1" hangingPunct="1">
              <a:lnSpc>
                <a:spcPct val="90000"/>
              </a:lnSpc>
              <a:buFont typeface="Wingdings" pitchFamily="2" charset="2"/>
              <a:buNone/>
            </a:pPr>
            <a:r>
              <a:rPr lang="en-US" altLang="zh-CN" smtClean="0"/>
              <a:t>       friend Y;//</a:t>
            </a:r>
            <a:r>
              <a:rPr lang="zh-CN" altLang="en-US" smtClean="0"/>
              <a:t>或</a:t>
            </a:r>
            <a:r>
              <a:rPr lang="en-US" altLang="zh-CN" smtClean="0"/>
              <a:t>friend class Y</a:t>
            </a:r>
          </a:p>
          <a:p>
            <a:pPr eaLnBrk="1" hangingPunct="1">
              <a:lnSpc>
                <a:spcPct val="90000"/>
              </a:lnSpc>
              <a:buFont typeface="Wingdings" pitchFamily="2" charset="2"/>
              <a:buNone/>
            </a:pPr>
            <a:r>
              <a:rPr lang="en-US" altLang="zh-CN" smtClean="0"/>
              <a: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2642" name="Rectangle 2"/>
          <p:cNvSpPr>
            <a:spLocks noGrp="1" noChangeArrowheads="1"/>
          </p:cNvSpPr>
          <p:nvPr>
            <p:ph type="title"/>
          </p:nvPr>
        </p:nvSpPr>
        <p:spPr>
          <a:xfrm>
            <a:off x="685800" y="228600"/>
            <a:ext cx="7772400" cy="762000"/>
          </a:xfrm>
        </p:spPr>
        <p:txBody>
          <a:bodyPr/>
          <a:lstStyle/>
          <a:p>
            <a:pPr eaLnBrk="1" hangingPunct="1">
              <a:defRPr/>
            </a:pPr>
            <a:r>
              <a:rPr lang="zh-CN" altLang="en-US" b="0" smtClean="0"/>
              <a:t>友元类实例</a:t>
            </a:r>
          </a:p>
        </p:txBody>
      </p:sp>
      <p:sp>
        <p:nvSpPr>
          <p:cNvPr id="132099" name="Rectangle 3"/>
          <p:cNvSpPr>
            <a:spLocks noGrp="1" noChangeArrowheads="1"/>
          </p:cNvSpPr>
          <p:nvPr>
            <p:ph type="body" idx="1"/>
          </p:nvPr>
        </p:nvSpPr>
        <p:spPr>
          <a:xfrm>
            <a:off x="685800" y="1066800"/>
            <a:ext cx="7772400" cy="4114800"/>
          </a:xfrm>
        </p:spPr>
        <p:txBody>
          <a:bodyPr/>
          <a:lstStyle/>
          <a:p>
            <a:pPr eaLnBrk="1" hangingPunct="1">
              <a:spcBef>
                <a:spcPct val="0"/>
              </a:spcBef>
              <a:buFont typeface="Wingdings" pitchFamily="2" charset="2"/>
              <a:buNone/>
            </a:pPr>
            <a:r>
              <a:rPr lang="en-US" altLang="zh-CN" sz="2400" dirty="0" smtClean="0"/>
              <a:t>class boy;</a:t>
            </a:r>
          </a:p>
          <a:p>
            <a:pPr eaLnBrk="1" hangingPunct="1">
              <a:spcBef>
                <a:spcPct val="0"/>
              </a:spcBef>
              <a:buFont typeface="Wingdings" pitchFamily="2" charset="2"/>
              <a:buNone/>
            </a:pPr>
            <a:r>
              <a:rPr lang="en-US" altLang="zh-CN" sz="2400" dirty="0" smtClean="0"/>
              <a:t>class girl {  char name[10];   </a:t>
            </a:r>
            <a:r>
              <a:rPr lang="en-US" altLang="zh-CN" sz="2400" dirty="0" err="1" smtClean="0"/>
              <a:t>int</a:t>
            </a:r>
            <a:r>
              <a:rPr lang="en-US" altLang="zh-CN" sz="2400" dirty="0" smtClean="0"/>
              <a:t> age;</a:t>
            </a:r>
          </a:p>
          <a:p>
            <a:pPr eaLnBrk="1" hangingPunct="1">
              <a:spcBef>
                <a:spcPct val="0"/>
              </a:spcBef>
              <a:buFont typeface="Wingdings" pitchFamily="2" charset="2"/>
              <a:buNone/>
            </a:pPr>
            <a:r>
              <a:rPr lang="en-US" altLang="zh-CN" sz="2400" dirty="0" smtClean="0"/>
              <a:t>  </a:t>
            </a:r>
            <a:r>
              <a:rPr lang="en-US" altLang="zh-CN" sz="2400" dirty="0" err="1" smtClean="0"/>
              <a:t>public:girl</a:t>
            </a:r>
            <a:r>
              <a:rPr lang="en-US" altLang="zh-CN" sz="2400" dirty="0" smtClean="0"/>
              <a:t>(char *n, </a:t>
            </a:r>
            <a:r>
              <a:rPr lang="en-US" altLang="zh-CN" sz="2400" dirty="0" err="1" smtClean="0"/>
              <a:t>int</a:t>
            </a:r>
            <a:r>
              <a:rPr lang="en-US" altLang="zh-CN" sz="2400" dirty="0" smtClean="0"/>
              <a:t> d) {</a:t>
            </a:r>
            <a:r>
              <a:rPr lang="en-US" altLang="zh-CN" sz="2400" dirty="0" err="1" smtClean="0"/>
              <a:t>strcpy</a:t>
            </a:r>
            <a:r>
              <a:rPr lang="en-US" altLang="zh-CN" sz="2400" dirty="0" smtClean="0"/>
              <a:t>(</a:t>
            </a:r>
            <a:r>
              <a:rPr lang="en-US" altLang="zh-CN" sz="2400" dirty="0" err="1" smtClean="0"/>
              <a:t>name,n</a:t>
            </a:r>
            <a:r>
              <a:rPr lang="en-US" altLang="zh-CN" sz="2400" dirty="0" smtClean="0"/>
              <a:t>);  age=d;}</a:t>
            </a:r>
          </a:p>
          <a:p>
            <a:pPr eaLnBrk="1" hangingPunct="1">
              <a:spcBef>
                <a:spcPct val="0"/>
              </a:spcBef>
              <a:buFont typeface="Wingdings" pitchFamily="2" charset="2"/>
              <a:buNone/>
            </a:pPr>
            <a:r>
              <a:rPr lang="en-US" altLang="zh-CN" sz="2400" dirty="0" smtClean="0"/>
              <a:t>		void </a:t>
            </a:r>
            <a:r>
              <a:rPr lang="en-US" altLang="zh-CN" sz="2400" dirty="0" err="1" smtClean="0"/>
              <a:t>disp</a:t>
            </a:r>
            <a:r>
              <a:rPr lang="en-US" altLang="zh-CN" sz="2400" dirty="0" smtClean="0"/>
              <a:t>(boy &amp;x);	};</a:t>
            </a:r>
          </a:p>
          <a:p>
            <a:pPr eaLnBrk="1" hangingPunct="1">
              <a:spcBef>
                <a:spcPct val="0"/>
              </a:spcBef>
              <a:buFont typeface="Wingdings" pitchFamily="2" charset="2"/>
              <a:buNone/>
            </a:pPr>
            <a:r>
              <a:rPr lang="en-US" altLang="zh-CN" sz="2400" dirty="0" smtClean="0"/>
              <a:t>class boy {  char name[10];  </a:t>
            </a:r>
            <a:r>
              <a:rPr lang="en-US" altLang="zh-CN" sz="2400" dirty="0" err="1" smtClean="0"/>
              <a:t>int</a:t>
            </a:r>
            <a:r>
              <a:rPr lang="en-US" altLang="zh-CN" sz="2400" dirty="0" smtClean="0"/>
              <a:t> age;</a:t>
            </a:r>
          </a:p>
          <a:p>
            <a:pPr eaLnBrk="1" hangingPunct="1">
              <a:spcBef>
                <a:spcPct val="0"/>
              </a:spcBef>
              <a:buFont typeface="Wingdings" pitchFamily="2" charset="2"/>
              <a:buNone/>
            </a:pPr>
            <a:r>
              <a:rPr lang="en-US" altLang="zh-CN" sz="2400" dirty="0" smtClean="0"/>
              <a:t>  </a:t>
            </a:r>
            <a:r>
              <a:rPr lang="en-US" altLang="zh-CN" sz="2400" dirty="0" err="1" smtClean="0"/>
              <a:t>public:boy</a:t>
            </a:r>
            <a:r>
              <a:rPr lang="en-US" altLang="zh-CN" sz="2400" dirty="0" smtClean="0"/>
              <a:t>(char *n, </a:t>
            </a:r>
            <a:r>
              <a:rPr lang="en-US" altLang="zh-CN" sz="2400" dirty="0" err="1" smtClean="0"/>
              <a:t>int</a:t>
            </a:r>
            <a:r>
              <a:rPr lang="en-US" altLang="zh-CN" sz="2400" dirty="0" smtClean="0"/>
              <a:t> d) {</a:t>
            </a:r>
            <a:r>
              <a:rPr lang="en-US" altLang="zh-CN" sz="2400" dirty="0" err="1" smtClean="0"/>
              <a:t>strcpy</a:t>
            </a:r>
            <a:r>
              <a:rPr lang="en-US" altLang="zh-CN" sz="2400" dirty="0" smtClean="0"/>
              <a:t>(</a:t>
            </a:r>
            <a:r>
              <a:rPr lang="en-US" altLang="zh-CN" sz="2400" dirty="0" err="1" smtClean="0"/>
              <a:t>name,n</a:t>
            </a:r>
            <a:r>
              <a:rPr lang="en-US" altLang="zh-CN" sz="2400" dirty="0" smtClean="0"/>
              <a:t>);age=d;}</a:t>
            </a:r>
          </a:p>
          <a:p>
            <a:pPr eaLnBrk="1" hangingPunct="1">
              <a:spcBef>
                <a:spcPct val="0"/>
              </a:spcBef>
              <a:buFont typeface="Wingdings" pitchFamily="2" charset="2"/>
              <a:buNone/>
            </a:pPr>
            <a:r>
              <a:rPr lang="en-US" altLang="zh-CN" sz="2400" dirty="0" smtClean="0"/>
              <a:t>		 </a:t>
            </a:r>
            <a:r>
              <a:rPr lang="en-US" altLang="zh-CN" sz="2400" dirty="0" smtClean="0">
                <a:solidFill>
                  <a:schemeClr val="folHlink"/>
                </a:solidFill>
              </a:rPr>
              <a:t>friend class girl;	};</a:t>
            </a:r>
          </a:p>
          <a:p>
            <a:pPr eaLnBrk="1" hangingPunct="1">
              <a:spcBef>
                <a:spcPct val="0"/>
              </a:spcBef>
              <a:buFont typeface="Wingdings" pitchFamily="2" charset="2"/>
              <a:buNone/>
            </a:pPr>
            <a:r>
              <a:rPr lang="en-US" altLang="zh-CN" sz="2400" dirty="0" smtClean="0"/>
              <a:t>void girl::</a:t>
            </a:r>
            <a:r>
              <a:rPr lang="en-US" altLang="zh-CN" sz="2400" dirty="0" err="1" smtClean="0"/>
              <a:t>disp</a:t>
            </a:r>
            <a:r>
              <a:rPr lang="en-US" altLang="zh-CN" sz="2400" dirty="0" smtClean="0"/>
              <a:t>(boy &amp;x)</a:t>
            </a:r>
          </a:p>
          <a:p>
            <a:pPr eaLnBrk="1" hangingPunct="1">
              <a:spcBef>
                <a:spcPct val="0"/>
              </a:spcBef>
              <a:buFont typeface="Wingdings" pitchFamily="2" charset="2"/>
              <a:buNone/>
            </a:pPr>
            <a:r>
              <a:rPr lang="en-US" altLang="zh-CN" sz="2400" dirty="0" smtClean="0"/>
              <a:t>  {</a:t>
            </a:r>
            <a:r>
              <a:rPr lang="en-US" altLang="zh-CN" sz="2400" dirty="0" err="1" smtClean="0"/>
              <a:t>cout</a:t>
            </a:r>
            <a:r>
              <a:rPr lang="en-US" altLang="zh-CN" sz="2400" dirty="0" smtClean="0"/>
              <a:t>&lt;&lt;name&lt;&lt;"  "&lt;&lt;age&lt;&lt;</a:t>
            </a:r>
            <a:r>
              <a:rPr lang="en-US" altLang="zh-CN" sz="2400" dirty="0" err="1" smtClean="0"/>
              <a:t>endl</a:t>
            </a:r>
            <a:r>
              <a:rPr lang="en-US" altLang="zh-CN" sz="2400" dirty="0" smtClean="0"/>
              <a:t>;</a:t>
            </a:r>
          </a:p>
          <a:p>
            <a:pPr eaLnBrk="1" hangingPunct="1">
              <a:spcBef>
                <a:spcPct val="0"/>
              </a:spcBef>
              <a:buFont typeface="Wingdings" pitchFamily="2" charset="2"/>
              <a:buNone/>
            </a:pPr>
            <a:r>
              <a:rPr lang="en-US" altLang="zh-CN" sz="2400" dirty="0" smtClean="0"/>
              <a:t>	</a:t>
            </a:r>
            <a:r>
              <a:rPr lang="en-US" altLang="zh-CN" sz="2400" dirty="0" err="1" smtClean="0"/>
              <a:t>cout</a:t>
            </a:r>
            <a:r>
              <a:rPr lang="en-US" altLang="zh-CN" sz="2400" dirty="0" smtClean="0"/>
              <a:t>&lt;&lt;x.name&lt;&lt;"   "&lt;&lt;</a:t>
            </a:r>
            <a:r>
              <a:rPr lang="en-US" altLang="zh-CN" sz="2400" dirty="0" err="1" smtClean="0"/>
              <a:t>x.age</a:t>
            </a:r>
            <a:r>
              <a:rPr lang="en-US" altLang="zh-CN" sz="2400" dirty="0" smtClean="0"/>
              <a:t>&lt;&lt;</a:t>
            </a:r>
            <a:r>
              <a:rPr lang="en-US" altLang="zh-CN" sz="2400" dirty="0" err="1" smtClean="0"/>
              <a:t>endl</a:t>
            </a:r>
            <a:r>
              <a:rPr lang="en-US" altLang="zh-CN" sz="2400" dirty="0" smtClean="0"/>
              <a:t>;}</a:t>
            </a:r>
          </a:p>
          <a:p>
            <a:pPr eaLnBrk="1" hangingPunct="1">
              <a:spcBef>
                <a:spcPct val="0"/>
              </a:spcBef>
              <a:buFont typeface="Wingdings" pitchFamily="2" charset="2"/>
              <a:buNone/>
            </a:pPr>
            <a:r>
              <a:rPr lang="en-US" altLang="zh-CN" sz="2400" dirty="0" smtClean="0"/>
              <a:t>  </a:t>
            </a:r>
            <a:r>
              <a:rPr lang="en-US" altLang="zh-CN" sz="2400" dirty="0" err="1" smtClean="0"/>
              <a:t>int</a:t>
            </a:r>
            <a:r>
              <a:rPr lang="en-US" altLang="zh-CN" sz="2400" dirty="0" smtClean="0"/>
              <a:t> </a:t>
            </a:r>
            <a:r>
              <a:rPr lang="en-US" altLang="zh-CN" sz="2400" dirty="0" smtClean="0"/>
              <a:t>main()</a:t>
            </a:r>
          </a:p>
          <a:p>
            <a:pPr eaLnBrk="1" hangingPunct="1">
              <a:spcBef>
                <a:spcPct val="0"/>
              </a:spcBef>
              <a:buFont typeface="Wingdings" pitchFamily="2" charset="2"/>
              <a:buNone/>
            </a:pPr>
            <a:r>
              <a:rPr lang="en-US" altLang="zh-CN" sz="2400" dirty="0" smtClean="0"/>
              <a:t>  {girl e("</a:t>
            </a:r>
            <a:r>
              <a:rPr lang="en-US" altLang="zh-CN" sz="2400" dirty="0" err="1" smtClean="0"/>
              <a:t>abc</a:t>
            </a:r>
            <a:r>
              <a:rPr lang="en-US" altLang="zh-CN" sz="2400" dirty="0" smtClean="0"/>
              <a:t>", 15);</a:t>
            </a:r>
          </a:p>
          <a:p>
            <a:pPr eaLnBrk="1" hangingPunct="1">
              <a:spcBef>
                <a:spcPct val="0"/>
              </a:spcBef>
              <a:buFont typeface="Wingdings" pitchFamily="2" charset="2"/>
              <a:buNone/>
            </a:pPr>
            <a:r>
              <a:rPr lang="en-US" altLang="zh-CN" sz="2400" dirty="0" smtClean="0"/>
              <a:t>   boy b("cde",20);</a:t>
            </a:r>
          </a:p>
          <a:p>
            <a:pPr eaLnBrk="1" hangingPunct="1">
              <a:spcBef>
                <a:spcPct val="0"/>
              </a:spcBef>
              <a:buFont typeface="Wingdings" pitchFamily="2" charset="2"/>
              <a:buNone/>
            </a:pPr>
            <a:r>
              <a:rPr lang="en-US" altLang="zh-CN" sz="2400" dirty="0" smtClean="0"/>
              <a:t>   </a:t>
            </a:r>
            <a:r>
              <a:rPr lang="en-US" altLang="zh-CN" sz="2400" dirty="0" err="1" smtClean="0"/>
              <a:t>e.disp</a:t>
            </a:r>
            <a:r>
              <a:rPr lang="en-US" altLang="zh-CN" sz="2400" dirty="0" smtClean="0"/>
              <a:t>(b</a:t>
            </a:r>
            <a:r>
              <a:rPr lang="en-US" altLang="zh-CN" sz="2400" dirty="0" smtClean="0"/>
              <a:t>); return 1;</a:t>
            </a:r>
            <a:endParaRPr lang="en-US" altLang="zh-CN" sz="2400" dirty="0" smtClean="0"/>
          </a:p>
          <a:p>
            <a:pPr eaLnBrk="1" hangingPunct="1">
              <a:spcBef>
                <a:spcPct val="0"/>
              </a:spcBef>
              <a:buFont typeface="Wingdings" pitchFamily="2" charset="2"/>
              <a:buNone/>
            </a:pPr>
            <a:r>
              <a:rPr lang="en-US" altLang="zh-CN" sz="2400" dirty="0" smtClean="0"/>
              <a:t>  }</a:t>
            </a:r>
            <a:endParaRPr lang="en-US" altLang="zh-CN" sz="2800" dirty="0" smtClean="0"/>
          </a:p>
        </p:txBody>
      </p:sp>
      <p:sp>
        <p:nvSpPr>
          <p:cNvPr id="3312644" name="Text Box 4"/>
          <p:cNvSpPr txBox="1">
            <a:spLocks noChangeArrowheads="1"/>
          </p:cNvSpPr>
          <p:nvPr/>
        </p:nvSpPr>
        <p:spPr bwMode="auto">
          <a:xfrm>
            <a:off x="5105400" y="5486400"/>
            <a:ext cx="2590800" cy="822325"/>
          </a:xfrm>
          <a:prstGeom prst="rect">
            <a:avLst/>
          </a:prstGeom>
          <a:noFill/>
          <a:ln w="9525">
            <a:noFill/>
            <a:miter lim="800000"/>
            <a:headEnd/>
            <a:tailEnd/>
          </a:ln>
        </p:spPr>
        <p:txBody>
          <a:bodyPr>
            <a:spAutoFit/>
          </a:bodyPr>
          <a:lstStyle/>
          <a:p>
            <a:r>
              <a:rPr lang="en-US" altLang="zh-CN" sz="2400">
                <a:latin typeface="Times New Roman" pitchFamily="18" charset="0"/>
                <a:ea typeface="仿宋_GB2312" pitchFamily="49" charset="-122"/>
              </a:rPr>
              <a:t>abc  15</a:t>
            </a:r>
          </a:p>
          <a:p>
            <a:r>
              <a:rPr lang="en-US" altLang="zh-CN" sz="2400">
                <a:latin typeface="Times New Roman" pitchFamily="18" charset="0"/>
                <a:ea typeface="仿宋_GB2312" pitchFamily="49" charset="-122"/>
              </a:rPr>
              <a:t>cde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2644"/>
                                        </p:tgtEl>
                                        <p:attrNameLst>
                                          <p:attrName>style.visibility</p:attrName>
                                        </p:attrNameLst>
                                      </p:cBhvr>
                                      <p:to>
                                        <p:strVal val="visible"/>
                                      </p:to>
                                    </p:set>
                                    <p:anim calcmode="lin" valueType="num">
                                      <p:cBhvr additive="base">
                                        <p:cTn id="7" dur="500" fill="hold"/>
                                        <p:tgtEl>
                                          <p:spTgt spid="3312644"/>
                                        </p:tgtEl>
                                        <p:attrNameLst>
                                          <p:attrName>ppt_x</p:attrName>
                                        </p:attrNameLst>
                                      </p:cBhvr>
                                      <p:tavLst>
                                        <p:tav tm="0">
                                          <p:val>
                                            <p:strVal val="0-#ppt_w/2"/>
                                          </p:val>
                                        </p:tav>
                                        <p:tav tm="100000">
                                          <p:val>
                                            <p:strVal val="#ppt_x"/>
                                          </p:val>
                                        </p:tav>
                                      </p:tavLst>
                                    </p:anim>
                                    <p:anim calcmode="lin" valueType="num">
                                      <p:cBhvr additive="base">
                                        <p:cTn id="8" dur="500" fill="hold"/>
                                        <p:tgtEl>
                                          <p:spTgt spid="3312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2644"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5714" name="Rectangle 2"/>
          <p:cNvSpPr>
            <a:spLocks noGrp="1" noChangeArrowheads="1"/>
          </p:cNvSpPr>
          <p:nvPr>
            <p:ph type="title"/>
          </p:nvPr>
        </p:nvSpPr>
        <p:spPr/>
        <p:txBody>
          <a:bodyPr/>
          <a:lstStyle/>
          <a:p>
            <a:pPr eaLnBrk="1" hangingPunct="1">
              <a:defRPr/>
            </a:pPr>
            <a:r>
              <a:rPr lang="zh-CN" altLang="en-US" smtClean="0"/>
              <a:t>友元声明说明</a:t>
            </a:r>
          </a:p>
        </p:txBody>
      </p:sp>
      <p:sp>
        <p:nvSpPr>
          <p:cNvPr id="133123" name="Rectangle 3"/>
          <p:cNvSpPr>
            <a:spLocks noGrp="1" noChangeArrowheads="1"/>
          </p:cNvSpPr>
          <p:nvPr>
            <p:ph type="body" idx="1"/>
          </p:nvPr>
        </p:nvSpPr>
        <p:spPr/>
        <p:txBody>
          <a:bodyPr/>
          <a:lstStyle/>
          <a:p>
            <a:pPr eaLnBrk="1" hangingPunct="1">
              <a:lnSpc>
                <a:spcPct val="130000"/>
              </a:lnSpc>
            </a:pPr>
            <a:r>
              <a:rPr lang="zh-CN" altLang="en-US" smtClean="0"/>
              <a:t>友元关系可以写在类定义中的任何地方</a:t>
            </a:r>
          </a:p>
          <a:p>
            <a:pPr eaLnBrk="1" hangingPunct="1">
              <a:lnSpc>
                <a:spcPct val="130000"/>
              </a:lnSpc>
            </a:pPr>
            <a:r>
              <a:rPr lang="zh-CN" altLang="en-US" smtClean="0"/>
              <a:t>但一个较好的程序设计的习惯是将所有的友元关系的声明放在最前面的位置，并且不要在他的前面添加任何访问控制说明</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ChangeArrowheads="1"/>
          </p:cNvSpPr>
          <p:nvPr/>
        </p:nvSpPr>
        <p:spPr bwMode="auto">
          <a:xfrm>
            <a:off x="1204913" y="444500"/>
            <a:ext cx="7229475" cy="5972175"/>
          </a:xfrm>
          <a:prstGeom prst="rect">
            <a:avLst/>
          </a:prstGeom>
          <a:noFill/>
          <a:ln w="12700" cap="sq" algn="ctr">
            <a:noFill/>
            <a:miter lim="800000"/>
            <a:headEnd type="none" w="sm" len="sm"/>
            <a:tailEnd type="none" w="sm" len="sm"/>
          </a:ln>
        </p:spPr>
        <p:txBody>
          <a:bodyPr wrap="none" anchor="ctr">
            <a:spAutoFit/>
          </a:bodyPr>
          <a:lstStyle/>
          <a:p>
            <a:r>
              <a:rPr lang="en-US" altLang="zh-CN" sz="2400" b="1"/>
              <a:t>class girl {</a:t>
            </a:r>
          </a:p>
          <a:p>
            <a:r>
              <a:rPr lang="en-US" altLang="zh-CN" sz="2400" b="1"/>
              <a:t>      friend void disp(girl &amp;x); </a:t>
            </a:r>
          </a:p>
          <a:p>
            <a:r>
              <a:rPr lang="en-US" altLang="zh-CN" sz="2400" b="1"/>
              <a:t>  private:</a:t>
            </a:r>
          </a:p>
          <a:p>
            <a:r>
              <a:rPr lang="en-US" altLang="zh-CN" sz="2400" b="1"/>
              <a:t>      char name[10];</a:t>
            </a:r>
          </a:p>
          <a:p>
            <a:r>
              <a:rPr lang="en-US" altLang="zh-CN" sz="2400" b="1"/>
              <a:t>      int age;</a:t>
            </a:r>
          </a:p>
          <a:p>
            <a:r>
              <a:rPr lang="en-US" altLang="zh-CN" sz="2400" b="1"/>
              <a:t>  public:</a:t>
            </a:r>
          </a:p>
          <a:p>
            <a:r>
              <a:rPr lang="en-US" altLang="zh-CN" sz="2400" b="1"/>
              <a:t>      girl(char *n, int d)  {strcpy(name,n);  age=d;}  </a:t>
            </a:r>
          </a:p>
          <a:p>
            <a:pPr>
              <a:spcAft>
                <a:spcPct val="55000"/>
              </a:spcAft>
            </a:pPr>
            <a:r>
              <a:rPr lang="en-US" altLang="zh-CN" sz="2400" b="1"/>
              <a:t> };</a:t>
            </a:r>
          </a:p>
          <a:p>
            <a:r>
              <a:rPr lang="en-US" altLang="zh-CN" sz="2400" b="1"/>
              <a:t>void disp(girl &amp;x)//</a:t>
            </a:r>
            <a:r>
              <a:rPr lang="zh-CN" altLang="en-US" sz="2400" b="1"/>
              <a:t>友元函数的定义</a:t>
            </a:r>
          </a:p>
          <a:p>
            <a:pPr>
              <a:spcAft>
                <a:spcPct val="55000"/>
              </a:spcAft>
            </a:pPr>
            <a:r>
              <a:rPr lang="zh-CN" altLang="en-US" sz="2400" b="1"/>
              <a:t>  </a:t>
            </a:r>
            <a:r>
              <a:rPr lang="en-US" altLang="zh-CN" sz="2400" b="1"/>
              <a:t>{cout&lt;&lt;x.name&lt;&lt;"  "&lt;&lt;x.age&lt;&lt;endl;}</a:t>
            </a:r>
          </a:p>
          <a:p>
            <a:r>
              <a:rPr lang="en-US" altLang="zh-CN" sz="2400" b="1"/>
              <a:t> int main()</a:t>
            </a:r>
          </a:p>
          <a:p>
            <a:r>
              <a:rPr lang="en-US" altLang="zh-CN" sz="2400" b="1"/>
              <a:t>  { girl e("abc", 15);  </a:t>
            </a:r>
          </a:p>
          <a:p>
            <a:r>
              <a:rPr lang="en-US" altLang="zh-CN" sz="2400" b="1"/>
              <a:t>    disp(e); </a:t>
            </a:r>
          </a:p>
          <a:p>
            <a:r>
              <a:rPr lang="en-US" altLang="zh-CN" sz="2400" b="1"/>
              <a:t>    return 0;</a:t>
            </a:r>
          </a:p>
          <a:p>
            <a:r>
              <a:rPr lang="en-US" altLang="zh-CN" sz="2400" b="1"/>
              <a:t>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62" name="Rectangle 2"/>
          <p:cNvSpPr>
            <a:spLocks noGrp="1" noChangeArrowheads="1"/>
          </p:cNvSpPr>
          <p:nvPr>
            <p:ph type="title"/>
          </p:nvPr>
        </p:nvSpPr>
        <p:spPr/>
        <p:txBody>
          <a:bodyPr/>
          <a:lstStyle/>
          <a:p>
            <a:pPr eaLnBrk="1" hangingPunct="1">
              <a:defRPr/>
            </a:pPr>
            <a:r>
              <a:rPr lang="zh-CN" altLang="en-US" smtClean="0"/>
              <a:t>总结 </a:t>
            </a:r>
          </a:p>
        </p:txBody>
      </p:sp>
      <p:sp>
        <p:nvSpPr>
          <p:cNvPr id="135171" name="Rectangle 3"/>
          <p:cNvSpPr>
            <a:spLocks noGrp="1" noChangeArrowheads="1"/>
          </p:cNvSpPr>
          <p:nvPr>
            <p:ph type="body" idx="1"/>
          </p:nvPr>
        </p:nvSpPr>
        <p:spPr/>
        <p:txBody>
          <a:bodyPr/>
          <a:lstStyle/>
          <a:p>
            <a:pPr eaLnBrk="1" hangingPunct="1"/>
            <a:r>
              <a:rPr lang="zh-CN" altLang="en-US" smtClean="0"/>
              <a:t>本章介绍了面向对象的程序设计的基本思想。面向对象程序设计的基本思想是如何根据应用的需求创造合适的类型，用该类型的对象来解决特定的问题。</a:t>
            </a:r>
          </a:p>
          <a:p>
            <a:pPr eaLnBrk="1" hangingPunct="1"/>
            <a:r>
              <a:rPr lang="zh-CN" altLang="en-US" smtClean="0"/>
              <a:t>本章主要介绍了如何定义一个类，如何通过访问控制实现信息的封装。如何定义类的对象，如何实现对象的初始化，如何操作对象。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0786" name="Rectangle 2"/>
          <p:cNvSpPr>
            <a:spLocks noGrp="1" noChangeArrowheads="1"/>
          </p:cNvSpPr>
          <p:nvPr>
            <p:ph type="title"/>
          </p:nvPr>
        </p:nvSpPr>
        <p:spPr>
          <a:xfrm>
            <a:off x="685800" y="431800"/>
            <a:ext cx="7772400" cy="1143000"/>
          </a:xfrm>
        </p:spPr>
        <p:txBody>
          <a:bodyPr/>
          <a:lstStyle/>
          <a:p>
            <a:pPr eaLnBrk="1" hangingPunct="1">
              <a:defRPr/>
            </a:pPr>
            <a:r>
              <a:rPr lang="en-US" altLang="zh-CN" smtClean="0"/>
              <a:t>Array</a:t>
            </a:r>
            <a:r>
              <a:rPr lang="zh-CN" altLang="en-US" smtClean="0"/>
              <a:t>库的头文件</a:t>
            </a:r>
          </a:p>
        </p:txBody>
      </p:sp>
      <p:sp>
        <p:nvSpPr>
          <p:cNvPr id="16387" name="Rectangle 4"/>
          <p:cNvSpPr>
            <a:spLocks noChangeArrowheads="1"/>
          </p:cNvSpPr>
          <p:nvPr/>
        </p:nvSpPr>
        <p:spPr bwMode="auto">
          <a:xfrm>
            <a:off x="850900" y="1574800"/>
            <a:ext cx="6794500" cy="5092700"/>
          </a:xfrm>
          <a:prstGeom prst="rect">
            <a:avLst/>
          </a:prstGeom>
          <a:noFill/>
          <a:ln w="12700" cap="sq" algn="ctr">
            <a:noFill/>
            <a:miter lim="800000"/>
            <a:headEnd type="none" w="sm" len="sm"/>
            <a:tailEnd type="none" w="sm" len="sm"/>
          </a:ln>
        </p:spPr>
        <p:txBody>
          <a:bodyPr anchor="ctr">
            <a:spAutoFit/>
          </a:bodyPr>
          <a:lstStyle/>
          <a:p>
            <a:pPr>
              <a:lnSpc>
                <a:spcPct val="130000"/>
              </a:lnSpc>
            </a:pPr>
            <a:r>
              <a:rPr lang="en-US" altLang="zh-CN"/>
              <a:t>#ifndef _array_h</a:t>
            </a:r>
          </a:p>
          <a:p>
            <a:pPr>
              <a:lnSpc>
                <a:spcPct val="130000"/>
              </a:lnSpc>
            </a:pPr>
            <a:r>
              <a:rPr lang="en-US" altLang="zh-CN"/>
              <a:t>#define _array_h</a:t>
            </a:r>
          </a:p>
          <a:p>
            <a:pPr>
              <a:lnSpc>
                <a:spcPct val="130000"/>
              </a:lnSpc>
            </a:pPr>
            <a:endParaRPr lang="en-US" altLang="zh-CN"/>
          </a:p>
          <a:p>
            <a:pPr>
              <a:lnSpc>
                <a:spcPct val="130000"/>
              </a:lnSpc>
            </a:pPr>
            <a:r>
              <a:rPr lang="en-US" altLang="zh-CN"/>
              <a:t>//</a:t>
            </a:r>
            <a:r>
              <a:rPr lang="zh-CN" altLang="en-US"/>
              <a:t>可指定下标范围的数组的存储</a:t>
            </a:r>
          </a:p>
          <a:p>
            <a:pPr>
              <a:lnSpc>
                <a:spcPct val="130000"/>
              </a:lnSpc>
            </a:pPr>
            <a:r>
              <a:rPr lang="en-US" altLang="zh-CN"/>
              <a:t>struct IntArray</a:t>
            </a:r>
          </a:p>
          <a:p>
            <a:pPr>
              <a:lnSpc>
                <a:spcPct val="130000"/>
              </a:lnSpc>
            </a:pPr>
            <a:r>
              <a:rPr lang="en-US" altLang="zh-CN"/>
              <a:t>{ int low;  </a:t>
            </a:r>
          </a:p>
          <a:p>
            <a:pPr>
              <a:lnSpc>
                <a:spcPct val="130000"/>
              </a:lnSpc>
            </a:pPr>
            <a:r>
              <a:rPr lang="en-US" altLang="zh-CN"/>
              <a:t>  int high;</a:t>
            </a:r>
          </a:p>
          <a:p>
            <a:pPr>
              <a:lnSpc>
                <a:spcPct val="130000"/>
              </a:lnSpc>
            </a:pPr>
            <a:r>
              <a:rPr lang="en-US" altLang="zh-CN"/>
              <a:t>  int *storage;</a:t>
            </a:r>
          </a:p>
          <a:p>
            <a:pPr>
              <a:lnSpc>
                <a:spcPct val="130000"/>
              </a:lnSpc>
            </a:pPr>
            <a:r>
              <a:rPr lang="en-US" altLang="zh-CN"/>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406400" y="825500"/>
            <a:ext cx="8356600" cy="5788025"/>
          </a:xfrm>
          <a:prstGeom prst="rect">
            <a:avLst/>
          </a:prstGeom>
          <a:noFill/>
          <a:ln w="12700" cap="sq" algn="ctr">
            <a:noFill/>
            <a:miter lim="800000"/>
            <a:headEnd type="none" w="sm" len="sm"/>
            <a:tailEnd type="none" w="sm" len="sm"/>
          </a:ln>
        </p:spPr>
        <p:txBody>
          <a:bodyPr>
            <a:spAutoFit/>
          </a:bodyPr>
          <a:lstStyle/>
          <a:p>
            <a:pPr>
              <a:lnSpc>
                <a:spcPct val="120000"/>
              </a:lnSpc>
            </a:pPr>
            <a:r>
              <a:rPr lang="en-US" altLang="zh-CN" sz="2400"/>
              <a:t>//</a:t>
            </a:r>
            <a:r>
              <a:rPr lang="zh-CN" altLang="en-US" sz="2400"/>
              <a:t>根据</a:t>
            </a:r>
            <a:r>
              <a:rPr lang="en-US" altLang="zh-CN" sz="2400"/>
              <a:t>low</a:t>
            </a:r>
            <a:r>
              <a:rPr lang="zh-CN" altLang="en-US" sz="2400"/>
              <a:t>和</a:t>
            </a:r>
            <a:r>
              <a:rPr lang="en-US" altLang="zh-CN" sz="2400"/>
              <a:t>high</a:t>
            </a:r>
            <a:r>
              <a:rPr lang="zh-CN" altLang="en-US" sz="2400"/>
              <a:t>为数组分配空间。分配成功，返回值为</a:t>
            </a:r>
            <a:r>
              <a:rPr lang="en-US" altLang="zh-CN" sz="2400"/>
              <a:t>true,</a:t>
            </a:r>
            <a:r>
              <a:rPr lang="zh-CN" altLang="en-US" sz="2400"/>
              <a:t>否则为</a:t>
            </a:r>
            <a:r>
              <a:rPr lang="en-US" altLang="zh-CN" sz="2400"/>
              <a:t>false</a:t>
            </a:r>
          </a:p>
          <a:p>
            <a:pPr>
              <a:lnSpc>
                <a:spcPct val="120000"/>
              </a:lnSpc>
              <a:spcAft>
                <a:spcPct val="40000"/>
              </a:spcAft>
            </a:pPr>
            <a:r>
              <a:rPr lang="en-US" altLang="zh-CN" sz="2400"/>
              <a:t>bool initialize(IntArray &amp;arr, int low, int high);</a:t>
            </a:r>
          </a:p>
          <a:p>
            <a:pPr>
              <a:lnSpc>
                <a:spcPct val="120000"/>
              </a:lnSpc>
            </a:pPr>
            <a:r>
              <a:rPr lang="en-US" altLang="zh-CN" sz="2400"/>
              <a:t>//</a:t>
            </a:r>
            <a:r>
              <a:rPr lang="zh-CN" altLang="en-US" sz="2400"/>
              <a:t>设置数组元素的值</a:t>
            </a:r>
          </a:p>
          <a:p>
            <a:pPr>
              <a:lnSpc>
                <a:spcPct val="120000"/>
              </a:lnSpc>
            </a:pPr>
            <a:r>
              <a:rPr lang="en-US" altLang="zh-CN" sz="2400"/>
              <a:t>//</a:t>
            </a:r>
            <a:r>
              <a:rPr lang="zh-CN" altLang="en-US" sz="2400"/>
              <a:t>返回值为</a:t>
            </a:r>
            <a:r>
              <a:rPr lang="en-US" altLang="zh-CN" sz="2400"/>
              <a:t>true</a:t>
            </a:r>
            <a:r>
              <a:rPr lang="zh-CN" altLang="en-US" sz="2400"/>
              <a:t>表示操作正常，返回值为</a:t>
            </a:r>
            <a:r>
              <a:rPr lang="en-US" altLang="zh-CN" sz="2400"/>
              <a:t>false</a:t>
            </a:r>
            <a:r>
              <a:rPr lang="zh-CN" altLang="en-US" sz="2400"/>
              <a:t>表示下标越界</a:t>
            </a:r>
          </a:p>
          <a:p>
            <a:pPr>
              <a:lnSpc>
                <a:spcPct val="120000"/>
              </a:lnSpc>
              <a:spcAft>
                <a:spcPct val="40000"/>
              </a:spcAft>
            </a:pPr>
            <a:r>
              <a:rPr lang="en-US" altLang="zh-CN" sz="2400"/>
              <a:t>bool insert(const IntArray &amp;arr, int index, int value);</a:t>
            </a:r>
          </a:p>
          <a:p>
            <a:pPr>
              <a:lnSpc>
                <a:spcPct val="120000"/>
              </a:lnSpc>
            </a:pPr>
            <a:r>
              <a:rPr lang="en-US" altLang="zh-CN" sz="2400"/>
              <a:t>//</a:t>
            </a:r>
            <a:r>
              <a:rPr lang="zh-CN" altLang="en-US" sz="2400"/>
              <a:t>取数组元素的值</a:t>
            </a:r>
          </a:p>
          <a:p>
            <a:pPr>
              <a:lnSpc>
                <a:spcPct val="120000"/>
              </a:lnSpc>
            </a:pPr>
            <a:r>
              <a:rPr lang="en-US" altLang="zh-CN" sz="2400"/>
              <a:t>//</a:t>
            </a:r>
            <a:r>
              <a:rPr lang="zh-CN" altLang="en-US" sz="2400"/>
              <a:t>返回值为</a:t>
            </a:r>
            <a:r>
              <a:rPr lang="en-US" altLang="zh-CN" sz="2400"/>
              <a:t>true</a:t>
            </a:r>
            <a:r>
              <a:rPr lang="zh-CN" altLang="en-US" sz="2400"/>
              <a:t>表示操作正常，为</a:t>
            </a:r>
            <a:r>
              <a:rPr lang="en-US" altLang="zh-CN" sz="2400"/>
              <a:t>false</a:t>
            </a:r>
            <a:r>
              <a:rPr lang="zh-CN" altLang="en-US" sz="2400"/>
              <a:t>表示下标越界</a:t>
            </a:r>
          </a:p>
          <a:p>
            <a:pPr>
              <a:lnSpc>
                <a:spcPct val="120000"/>
              </a:lnSpc>
              <a:spcAft>
                <a:spcPct val="40000"/>
              </a:spcAft>
            </a:pPr>
            <a:r>
              <a:rPr lang="en-US" altLang="zh-CN" sz="2400"/>
              <a:t>bool fatch(const IntArray &amp;arr, int index, int &amp;value);</a:t>
            </a:r>
          </a:p>
          <a:p>
            <a:pPr>
              <a:lnSpc>
                <a:spcPct val="120000"/>
              </a:lnSpc>
            </a:pPr>
            <a:r>
              <a:rPr lang="en-US" altLang="zh-CN" sz="2400"/>
              <a:t>//</a:t>
            </a:r>
            <a:r>
              <a:rPr lang="zh-CN" altLang="en-US" sz="2400"/>
              <a:t>回收数组空间</a:t>
            </a:r>
          </a:p>
          <a:p>
            <a:pPr>
              <a:lnSpc>
                <a:spcPct val="120000"/>
              </a:lnSpc>
            </a:pPr>
            <a:r>
              <a:rPr lang="en-US" altLang="zh-CN" sz="2400"/>
              <a:t>void cleanup(const IntArray &amp;arr);</a:t>
            </a:r>
          </a:p>
          <a:p>
            <a:pPr>
              <a:lnSpc>
                <a:spcPct val="120000"/>
              </a:lnSpc>
            </a:pPr>
            <a:r>
              <a:rPr lang="en-US" altLang="zh-CN" sz="2400"/>
              <a:t>#endif</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2834" name="Rectangle 2"/>
          <p:cNvSpPr>
            <a:spLocks noGrp="1" noChangeArrowheads="1"/>
          </p:cNvSpPr>
          <p:nvPr>
            <p:ph type="title"/>
          </p:nvPr>
        </p:nvSpPr>
        <p:spPr>
          <a:xfrm>
            <a:off x="685800" y="292100"/>
            <a:ext cx="7772400" cy="1143000"/>
          </a:xfrm>
        </p:spPr>
        <p:txBody>
          <a:bodyPr/>
          <a:lstStyle/>
          <a:p>
            <a:pPr eaLnBrk="1" hangingPunct="1">
              <a:defRPr/>
            </a:pPr>
            <a:r>
              <a:rPr lang="en-US" altLang="zh-CN" smtClean="0"/>
              <a:t>Array</a:t>
            </a:r>
            <a:r>
              <a:rPr lang="zh-CN" altLang="en-US" smtClean="0"/>
              <a:t>库的实现文件</a:t>
            </a:r>
          </a:p>
        </p:txBody>
      </p:sp>
      <p:sp>
        <p:nvSpPr>
          <p:cNvPr id="18435" name="Rectangle 4"/>
          <p:cNvSpPr>
            <a:spLocks noChangeArrowheads="1"/>
          </p:cNvSpPr>
          <p:nvPr/>
        </p:nvSpPr>
        <p:spPr bwMode="auto">
          <a:xfrm>
            <a:off x="381000" y="1435100"/>
            <a:ext cx="8407400" cy="5349875"/>
          </a:xfrm>
          <a:prstGeom prst="rect">
            <a:avLst/>
          </a:prstGeom>
          <a:noFill/>
          <a:ln w="12700" cap="sq" algn="ctr">
            <a:noFill/>
            <a:miter lim="800000"/>
            <a:headEnd type="none" w="sm" len="sm"/>
            <a:tailEnd type="none" w="sm" len="sm"/>
          </a:ln>
        </p:spPr>
        <p:txBody>
          <a:bodyPr anchor="ctr">
            <a:spAutoFit/>
          </a:bodyPr>
          <a:lstStyle/>
          <a:p>
            <a:pPr>
              <a:lnSpc>
                <a:spcPct val="120000"/>
              </a:lnSpc>
            </a:pPr>
            <a:r>
              <a:rPr lang="en-US" altLang="zh-CN" sz="2400" b="1"/>
              <a:t>#include "array.h"</a:t>
            </a:r>
          </a:p>
          <a:p>
            <a:pPr>
              <a:lnSpc>
                <a:spcPct val="120000"/>
              </a:lnSpc>
            </a:pPr>
            <a:r>
              <a:rPr lang="en-US" altLang="zh-CN" sz="2400" b="1"/>
              <a:t>#include &lt;iostream&gt;</a:t>
            </a:r>
          </a:p>
          <a:p>
            <a:pPr>
              <a:lnSpc>
                <a:spcPct val="120000"/>
              </a:lnSpc>
            </a:pPr>
            <a:r>
              <a:rPr lang="en-US" altLang="zh-CN" sz="2400" b="1"/>
              <a:t>using namespace std;</a:t>
            </a:r>
          </a:p>
          <a:p>
            <a:pPr>
              <a:lnSpc>
                <a:spcPct val="120000"/>
              </a:lnSpc>
            </a:pPr>
            <a:endParaRPr lang="en-US" altLang="zh-CN" sz="2400" b="1"/>
          </a:p>
          <a:p>
            <a:pPr>
              <a:lnSpc>
                <a:spcPct val="120000"/>
              </a:lnSpc>
            </a:pPr>
            <a:r>
              <a:rPr lang="en-US" altLang="zh-CN" sz="2400" b="1"/>
              <a:t>//</a:t>
            </a:r>
            <a:r>
              <a:rPr lang="zh-CN" altLang="en-US" sz="2400" b="1"/>
              <a:t>根据</a:t>
            </a:r>
            <a:r>
              <a:rPr lang="en-US" altLang="zh-CN" sz="2400" b="1"/>
              <a:t>low</a:t>
            </a:r>
            <a:r>
              <a:rPr lang="zh-CN" altLang="en-US" sz="2400" b="1"/>
              <a:t>和</a:t>
            </a:r>
            <a:r>
              <a:rPr lang="en-US" altLang="zh-CN" sz="2400" b="1"/>
              <a:t>high</a:t>
            </a:r>
            <a:r>
              <a:rPr lang="zh-CN" altLang="en-US" sz="2400" b="1"/>
              <a:t>为数组分配空间。</a:t>
            </a:r>
          </a:p>
          <a:p>
            <a:pPr>
              <a:lnSpc>
                <a:spcPct val="120000"/>
              </a:lnSpc>
            </a:pPr>
            <a:r>
              <a:rPr lang="en-US" altLang="zh-CN" sz="2400" b="1"/>
              <a:t>//</a:t>
            </a:r>
            <a:r>
              <a:rPr lang="zh-CN" altLang="en-US" sz="2400" b="1"/>
              <a:t>分配成功，返回值为</a:t>
            </a:r>
            <a:r>
              <a:rPr lang="en-US" altLang="zh-CN" sz="2400" b="1"/>
              <a:t>true,</a:t>
            </a:r>
            <a:r>
              <a:rPr lang="zh-CN" altLang="en-US" sz="2400" b="1"/>
              <a:t>否则为</a:t>
            </a:r>
            <a:r>
              <a:rPr lang="en-US" altLang="zh-CN" sz="2400" b="1"/>
              <a:t>false</a:t>
            </a:r>
          </a:p>
          <a:p>
            <a:pPr>
              <a:lnSpc>
                <a:spcPct val="120000"/>
              </a:lnSpc>
            </a:pPr>
            <a:r>
              <a:rPr lang="en-US" altLang="zh-CN" sz="2400" b="1"/>
              <a:t>bool initialize(IntArray &amp;arr, int low, int high)</a:t>
            </a:r>
          </a:p>
          <a:p>
            <a:pPr>
              <a:lnSpc>
                <a:spcPct val="120000"/>
              </a:lnSpc>
            </a:pPr>
            <a:r>
              <a:rPr lang="en-US" altLang="zh-CN" sz="2400" b="1"/>
              <a:t>{arr.low = low;</a:t>
            </a:r>
          </a:p>
          <a:p>
            <a:pPr>
              <a:lnSpc>
                <a:spcPct val="120000"/>
              </a:lnSpc>
            </a:pPr>
            <a:r>
              <a:rPr lang="en-US" altLang="zh-CN" sz="2400" b="1"/>
              <a:t> arr.high = high;</a:t>
            </a:r>
          </a:p>
          <a:p>
            <a:pPr>
              <a:lnSpc>
                <a:spcPct val="120000"/>
              </a:lnSpc>
            </a:pPr>
            <a:r>
              <a:rPr lang="en-US" altLang="zh-CN" sz="2400" b="1"/>
              <a:t> arr.storage = new int [high - low + 1];</a:t>
            </a:r>
          </a:p>
          <a:p>
            <a:pPr>
              <a:lnSpc>
                <a:spcPct val="120000"/>
              </a:lnSpc>
            </a:pPr>
            <a:r>
              <a:rPr lang="en-US" altLang="zh-CN" sz="2400" b="1"/>
              <a:t> if (arr.storage == NULL) return false; else return true;</a:t>
            </a:r>
          </a:p>
          <a:p>
            <a:pPr>
              <a:lnSpc>
                <a:spcPct val="120000"/>
              </a:lnSpc>
            </a:pPr>
            <a:r>
              <a:rPr lang="en-US" altLang="zh-CN" sz="2400" b="1"/>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279400" y="762000"/>
            <a:ext cx="8534400" cy="5934075"/>
          </a:xfrm>
          <a:prstGeom prst="rect">
            <a:avLst/>
          </a:prstGeom>
          <a:noFill/>
          <a:ln w="12700" cap="sq" algn="ctr">
            <a:noFill/>
            <a:miter lim="800000"/>
            <a:headEnd type="none" w="sm" len="sm"/>
            <a:tailEnd type="none" w="sm" len="sm"/>
          </a:ln>
        </p:spPr>
        <p:txBody>
          <a:bodyPr>
            <a:spAutoFit/>
          </a:bodyPr>
          <a:lstStyle/>
          <a:p>
            <a:pPr>
              <a:lnSpc>
                <a:spcPct val="120000"/>
              </a:lnSpc>
            </a:pPr>
            <a:r>
              <a:rPr lang="en-US" altLang="zh-CN" sz="2000" b="1"/>
              <a:t>//</a:t>
            </a:r>
            <a:r>
              <a:rPr lang="zh-CN" altLang="en-US" sz="2000" b="1"/>
              <a:t>设置数组元素的值</a:t>
            </a:r>
          </a:p>
          <a:p>
            <a:pPr>
              <a:lnSpc>
                <a:spcPct val="120000"/>
              </a:lnSpc>
            </a:pPr>
            <a:r>
              <a:rPr lang="en-US" altLang="zh-CN" sz="2000" b="1"/>
              <a:t>//</a:t>
            </a:r>
            <a:r>
              <a:rPr lang="zh-CN" altLang="en-US" sz="2000" b="1"/>
              <a:t>返回值为</a:t>
            </a:r>
            <a:r>
              <a:rPr lang="en-US" altLang="zh-CN" sz="2000" b="1"/>
              <a:t>true</a:t>
            </a:r>
            <a:r>
              <a:rPr lang="zh-CN" altLang="en-US" sz="2000" b="1"/>
              <a:t>表示操作正常，返回值为</a:t>
            </a:r>
            <a:r>
              <a:rPr lang="en-US" altLang="zh-CN" sz="2000" b="1"/>
              <a:t>false</a:t>
            </a:r>
            <a:r>
              <a:rPr lang="zh-CN" altLang="en-US" sz="2000" b="1"/>
              <a:t>表示下标越界</a:t>
            </a:r>
          </a:p>
          <a:p>
            <a:pPr>
              <a:lnSpc>
                <a:spcPct val="120000"/>
              </a:lnSpc>
            </a:pPr>
            <a:r>
              <a:rPr lang="en-US" altLang="zh-CN" sz="2000" b="1"/>
              <a:t>bool insert(const IntArray &amp;arr, int index, int value)</a:t>
            </a:r>
          </a:p>
          <a:p>
            <a:pPr>
              <a:lnSpc>
                <a:spcPct val="120000"/>
              </a:lnSpc>
            </a:pPr>
            <a:r>
              <a:rPr lang="en-US" altLang="zh-CN" sz="2000" b="1"/>
              <a:t>{if (index &lt; arr.low || index &gt; arr.high) return false;</a:t>
            </a:r>
          </a:p>
          <a:p>
            <a:pPr>
              <a:lnSpc>
                <a:spcPct val="120000"/>
              </a:lnSpc>
            </a:pPr>
            <a:r>
              <a:rPr lang="en-US" altLang="zh-CN" sz="2000" b="1"/>
              <a:t> arr.storage[index - arr.low] = value;</a:t>
            </a:r>
          </a:p>
          <a:p>
            <a:pPr>
              <a:lnSpc>
                <a:spcPct val="120000"/>
              </a:lnSpc>
            </a:pPr>
            <a:r>
              <a:rPr lang="en-US" altLang="zh-CN" sz="2000" b="1"/>
              <a:t> return true;</a:t>
            </a:r>
          </a:p>
          <a:p>
            <a:pPr>
              <a:lnSpc>
                <a:spcPct val="120000"/>
              </a:lnSpc>
            </a:pPr>
            <a:r>
              <a:rPr lang="en-US" altLang="zh-CN" sz="2000" b="1"/>
              <a:t>}</a:t>
            </a:r>
          </a:p>
          <a:p>
            <a:pPr>
              <a:lnSpc>
                <a:spcPct val="120000"/>
              </a:lnSpc>
            </a:pPr>
            <a:r>
              <a:rPr lang="en-US" altLang="zh-CN" sz="2000" b="1"/>
              <a:t>//</a:t>
            </a:r>
            <a:r>
              <a:rPr lang="zh-CN" altLang="en-US" sz="2000" b="1"/>
              <a:t>取数组元素的值</a:t>
            </a:r>
          </a:p>
          <a:p>
            <a:pPr>
              <a:lnSpc>
                <a:spcPct val="120000"/>
              </a:lnSpc>
            </a:pPr>
            <a:r>
              <a:rPr lang="en-US" altLang="zh-CN" sz="2000" b="1"/>
              <a:t>//</a:t>
            </a:r>
            <a:r>
              <a:rPr lang="zh-CN" altLang="en-US" sz="2000" b="1"/>
              <a:t>返回值为</a:t>
            </a:r>
            <a:r>
              <a:rPr lang="en-US" altLang="zh-CN" sz="2000" b="1"/>
              <a:t>true</a:t>
            </a:r>
            <a:r>
              <a:rPr lang="zh-CN" altLang="en-US" sz="2000" b="1"/>
              <a:t>表示操作正常，为</a:t>
            </a:r>
            <a:r>
              <a:rPr lang="en-US" altLang="zh-CN" sz="2000" b="1"/>
              <a:t>false</a:t>
            </a:r>
            <a:r>
              <a:rPr lang="zh-CN" altLang="en-US" sz="2000" b="1"/>
              <a:t>表示下标越界</a:t>
            </a:r>
          </a:p>
          <a:p>
            <a:pPr>
              <a:lnSpc>
                <a:spcPct val="120000"/>
              </a:lnSpc>
            </a:pPr>
            <a:r>
              <a:rPr lang="en-US" altLang="zh-CN" sz="2000" b="1"/>
              <a:t>bool fatch(const IntArray &amp;arr, int index, int &amp;value)</a:t>
            </a:r>
          </a:p>
          <a:p>
            <a:pPr>
              <a:lnSpc>
                <a:spcPct val="120000"/>
              </a:lnSpc>
            </a:pPr>
            <a:r>
              <a:rPr lang="en-US" altLang="zh-CN" sz="2000" b="1"/>
              <a:t>{if (index &lt; arr.low || index &gt; arr.high) return false;</a:t>
            </a:r>
          </a:p>
          <a:p>
            <a:pPr>
              <a:lnSpc>
                <a:spcPct val="120000"/>
              </a:lnSpc>
            </a:pPr>
            <a:r>
              <a:rPr lang="en-US" altLang="zh-CN" sz="2000" b="1"/>
              <a:t> value = arr.storage[index - arr.low] ;</a:t>
            </a:r>
          </a:p>
          <a:p>
            <a:pPr>
              <a:lnSpc>
                <a:spcPct val="120000"/>
              </a:lnSpc>
            </a:pPr>
            <a:r>
              <a:rPr lang="en-US" altLang="zh-CN" sz="2000" b="1"/>
              <a:t> return true;</a:t>
            </a:r>
          </a:p>
          <a:p>
            <a:pPr>
              <a:lnSpc>
                <a:spcPct val="120000"/>
              </a:lnSpc>
            </a:pPr>
            <a:r>
              <a:rPr lang="en-US" altLang="zh-CN" sz="2000" b="1"/>
              <a:t>}</a:t>
            </a:r>
          </a:p>
          <a:p>
            <a:pPr>
              <a:lnSpc>
                <a:spcPct val="120000"/>
              </a:lnSpc>
            </a:pPr>
            <a:r>
              <a:rPr lang="en-US" altLang="zh-CN" sz="2000" b="1"/>
              <a:t>//</a:t>
            </a:r>
            <a:r>
              <a:rPr lang="zh-CN" altLang="en-US" sz="2000" b="1"/>
              <a:t>回收数组空间</a:t>
            </a:r>
          </a:p>
          <a:p>
            <a:pPr>
              <a:lnSpc>
                <a:spcPct val="120000"/>
              </a:lnSpc>
            </a:pPr>
            <a:r>
              <a:rPr lang="en-US" altLang="zh-CN" sz="2000" b="1"/>
              <a:t>void cleanup(const IntArray &amp;arr)  { delete [ ] arr.storage; }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82" name="Rectangle 2"/>
          <p:cNvSpPr>
            <a:spLocks noGrp="1" noChangeArrowheads="1"/>
          </p:cNvSpPr>
          <p:nvPr>
            <p:ph type="title"/>
          </p:nvPr>
        </p:nvSpPr>
        <p:spPr>
          <a:xfrm>
            <a:off x="685800" y="276225"/>
            <a:ext cx="7772400" cy="1143000"/>
          </a:xfrm>
        </p:spPr>
        <p:txBody>
          <a:bodyPr/>
          <a:lstStyle/>
          <a:p>
            <a:pPr eaLnBrk="1" hangingPunct="1">
              <a:defRPr/>
            </a:pPr>
            <a:r>
              <a:rPr lang="en-US" altLang="zh-CN" smtClean="0"/>
              <a:t>Array</a:t>
            </a:r>
            <a:r>
              <a:rPr lang="zh-CN" altLang="en-US" smtClean="0"/>
              <a:t>库的应用</a:t>
            </a:r>
          </a:p>
        </p:txBody>
      </p:sp>
      <p:sp>
        <p:nvSpPr>
          <p:cNvPr id="20483" name="Rectangle 4"/>
          <p:cNvSpPr>
            <a:spLocks noChangeArrowheads="1"/>
          </p:cNvSpPr>
          <p:nvPr/>
        </p:nvSpPr>
        <p:spPr bwMode="auto">
          <a:xfrm>
            <a:off x="292100" y="1266825"/>
            <a:ext cx="8166100" cy="5313363"/>
          </a:xfrm>
          <a:prstGeom prst="rect">
            <a:avLst/>
          </a:prstGeom>
          <a:noFill/>
          <a:ln w="12700" cap="sq" algn="ctr">
            <a:noFill/>
            <a:miter lim="800000"/>
            <a:headEnd type="none" w="sm" len="sm"/>
            <a:tailEnd type="none" w="sm" len="sm"/>
          </a:ln>
        </p:spPr>
        <p:txBody>
          <a:bodyPr anchor="ctr">
            <a:spAutoFit/>
          </a:bodyPr>
          <a:lstStyle/>
          <a:p>
            <a:pPr indent="133350">
              <a:lnSpc>
                <a:spcPct val="130000"/>
              </a:lnSpc>
            </a:pPr>
            <a:r>
              <a:rPr lang="en-US" altLang="zh-CN" sz="2400" b="1"/>
              <a:t>#include &lt;iostream&gt;</a:t>
            </a:r>
          </a:p>
          <a:p>
            <a:pPr indent="133350">
              <a:lnSpc>
                <a:spcPct val="130000"/>
              </a:lnSpc>
            </a:pPr>
            <a:r>
              <a:rPr lang="en-US" altLang="zh-CN" sz="2400" b="1"/>
              <a:t>using namespace std;</a:t>
            </a:r>
          </a:p>
          <a:p>
            <a:pPr indent="133350">
              <a:lnSpc>
                <a:spcPct val="130000"/>
              </a:lnSpc>
            </a:pPr>
            <a:r>
              <a:rPr lang="en-US" altLang="zh-CN" sz="2400" b="1"/>
              <a:t>#include "array.h" </a:t>
            </a:r>
          </a:p>
          <a:p>
            <a:pPr indent="133350">
              <a:lnSpc>
                <a:spcPct val="130000"/>
              </a:lnSpc>
            </a:pPr>
            <a:endParaRPr lang="en-US" altLang="zh-CN" sz="2400" b="1"/>
          </a:p>
          <a:p>
            <a:pPr indent="133350">
              <a:lnSpc>
                <a:spcPct val="130000"/>
              </a:lnSpc>
            </a:pPr>
            <a:r>
              <a:rPr lang="en-US" altLang="zh-CN" sz="2400" b="1"/>
              <a:t>int main()</a:t>
            </a:r>
          </a:p>
          <a:p>
            <a:pPr indent="133350">
              <a:lnSpc>
                <a:spcPct val="130000"/>
              </a:lnSpc>
            </a:pPr>
            <a:r>
              <a:rPr lang="en-US" altLang="zh-CN" sz="2400" b="1"/>
              <a:t>{ IntArray array; //IntArray</a:t>
            </a:r>
            <a:r>
              <a:rPr lang="zh-CN" altLang="en-US" sz="2400" b="1"/>
              <a:t>是</a:t>
            </a:r>
            <a:r>
              <a:rPr lang="en-US" altLang="zh-CN" sz="2400" b="1"/>
              <a:t>array</a:t>
            </a:r>
            <a:r>
              <a:rPr lang="zh-CN" altLang="en-US" sz="2400" b="1"/>
              <a:t>库中定义的结构体类型</a:t>
            </a:r>
          </a:p>
          <a:p>
            <a:pPr indent="133350">
              <a:lnSpc>
                <a:spcPct val="130000"/>
              </a:lnSpc>
            </a:pPr>
            <a:r>
              <a:rPr lang="zh-CN" altLang="en-US" sz="2400" b="1"/>
              <a:t>  </a:t>
            </a:r>
            <a:r>
              <a:rPr lang="en-US" altLang="zh-CN" sz="2400" b="1"/>
              <a:t>int value, i;</a:t>
            </a:r>
          </a:p>
          <a:p>
            <a:pPr indent="133350">
              <a:lnSpc>
                <a:spcPct val="130000"/>
              </a:lnSpc>
            </a:pPr>
            <a:endParaRPr lang="en-US" altLang="zh-CN" sz="2400" b="1"/>
          </a:p>
          <a:p>
            <a:pPr indent="133350">
              <a:lnSpc>
                <a:spcPct val="130000"/>
              </a:lnSpc>
            </a:pPr>
            <a:r>
              <a:rPr lang="en-US" altLang="zh-CN" sz="2400" b="1"/>
              <a:t> //</a:t>
            </a:r>
            <a:r>
              <a:rPr lang="zh-CN" altLang="en-US" sz="2400" b="1"/>
              <a:t>初始化数组</a:t>
            </a:r>
            <a:r>
              <a:rPr lang="en-US" altLang="zh-CN" sz="2400" b="1"/>
              <a:t>array</a:t>
            </a:r>
            <a:r>
              <a:rPr lang="zh-CN" altLang="en-US" sz="2400" b="1"/>
              <a:t>，下标范围为</a:t>
            </a:r>
            <a:r>
              <a:rPr lang="en-US" altLang="zh-CN" sz="2400" b="1"/>
              <a:t>20</a:t>
            </a:r>
            <a:r>
              <a:rPr lang="zh-CN" altLang="en-US" sz="2400" b="1"/>
              <a:t>到</a:t>
            </a:r>
            <a:r>
              <a:rPr lang="en-US" altLang="zh-CN" sz="2400" b="1"/>
              <a:t>30</a:t>
            </a:r>
          </a:p>
          <a:p>
            <a:pPr indent="133350">
              <a:lnSpc>
                <a:spcPct val="130000"/>
              </a:lnSpc>
            </a:pPr>
            <a:r>
              <a:rPr lang="en-US" altLang="zh-CN" sz="2400" b="1"/>
              <a:t>  if (!initialize(array, 20, 30))</a:t>
            </a:r>
          </a:p>
          <a:p>
            <a:pPr indent="133350">
              <a:lnSpc>
                <a:spcPct val="130000"/>
              </a:lnSpc>
            </a:pPr>
            <a:r>
              <a:rPr lang="en-US" altLang="zh-CN" sz="2400" b="1"/>
              <a:t>      { cout &lt;&lt; "</a:t>
            </a:r>
            <a:r>
              <a:rPr lang="zh-CN" altLang="en-US" sz="2400" b="1"/>
              <a:t>空间分配失败</a:t>
            </a:r>
            <a:r>
              <a:rPr lang="en-US" altLang="zh-CN" sz="2400" b="1"/>
              <a:t>" ; return 1;}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571500" y="558800"/>
            <a:ext cx="8216900" cy="6116638"/>
          </a:xfrm>
          <a:prstGeom prst="rect">
            <a:avLst/>
          </a:prstGeom>
          <a:noFill/>
          <a:ln w="12700" cap="sq" algn="ctr">
            <a:noFill/>
            <a:miter lim="800000"/>
            <a:headEnd type="none" w="sm" len="sm"/>
            <a:tailEnd type="none" w="sm" len="sm"/>
          </a:ln>
        </p:spPr>
        <p:txBody>
          <a:bodyPr>
            <a:spAutoFit/>
          </a:bodyPr>
          <a:lstStyle/>
          <a:p>
            <a:pPr>
              <a:lnSpc>
                <a:spcPct val="110000"/>
              </a:lnSpc>
            </a:pPr>
            <a:r>
              <a:rPr lang="en-US" altLang="zh-CN" sz="2400" b="1"/>
              <a:t>for (i=20; i&lt;=30; ++i) {</a:t>
            </a:r>
          </a:p>
          <a:p>
            <a:pPr>
              <a:lnSpc>
                <a:spcPct val="110000"/>
              </a:lnSpc>
            </a:pPr>
            <a:r>
              <a:rPr lang="en-US" altLang="zh-CN" sz="2400" b="1"/>
              <a:t>     cout &lt;&lt; "</a:t>
            </a:r>
            <a:r>
              <a:rPr lang="zh-CN" altLang="en-US" sz="2400" b="1"/>
              <a:t>请输入第</a:t>
            </a:r>
            <a:r>
              <a:rPr lang="en-US" altLang="zh-CN" sz="2400" b="1"/>
              <a:t>" &lt;&lt; i &lt;&lt; "</a:t>
            </a:r>
            <a:r>
              <a:rPr lang="zh-CN" altLang="en-US" sz="2400" b="1"/>
              <a:t>个元素</a:t>
            </a:r>
            <a:r>
              <a:rPr lang="en-US" altLang="zh-CN" sz="2400" b="1"/>
              <a:t>:";</a:t>
            </a:r>
          </a:p>
          <a:p>
            <a:pPr>
              <a:lnSpc>
                <a:spcPct val="110000"/>
              </a:lnSpc>
            </a:pPr>
            <a:r>
              <a:rPr lang="en-US" altLang="zh-CN" sz="2400" b="1"/>
              <a:t>     cin &gt;&gt; value;</a:t>
            </a:r>
          </a:p>
          <a:p>
            <a:pPr>
              <a:lnSpc>
                <a:spcPct val="110000"/>
              </a:lnSpc>
            </a:pPr>
            <a:r>
              <a:rPr lang="en-US" altLang="zh-CN" sz="2400" b="1"/>
              <a:t>     insert(array, i, value); </a:t>
            </a:r>
          </a:p>
          <a:p>
            <a:pPr>
              <a:lnSpc>
                <a:spcPct val="110000"/>
              </a:lnSpc>
            </a:pPr>
            <a:r>
              <a:rPr lang="en-US" altLang="zh-CN" sz="2400" b="1"/>
              <a:t> }</a:t>
            </a:r>
          </a:p>
          <a:p>
            <a:pPr>
              <a:lnSpc>
                <a:spcPct val="110000"/>
              </a:lnSpc>
            </a:pPr>
            <a:r>
              <a:rPr lang="en-US" altLang="zh-CN" sz="2400" b="1"/>
              <a:t> while (true) {</a:t>
            </a:r>
          </a:p>
          <a:p>
            <a:pPr>
              <a:lnSpc>
                <a:spcPct val="110000"/>
              </a:lnSpc>
            </a:pPr>
            <a:r>
              <a:rPr lang="en-US" altLang="zh-CN" sz="2400" b="1"/>
              <a:t>     cout &lt;&lt; "</a:t>
            </a:r>
            <a:r>
              <a:rPr lang="zh-CN" altLang="en-US" sz="2400" b="1"/>
              <a:t>请输入要查找的元素序号</a:t>
            </a:r>
            <a:r>
              <a:rPr lang="en-US" altLang="zh-CN" sz="2400" b="1"/>
              <a:t>(0</a:t>
            </a:r>
            <a:r>
              <a:rPr lang="zh-CN" altLang="en-US" sz="2400" b="1"/>
              <a:t>表示结束）</a:t>
            </a:r>
            <a:r>
              <a:rPr lang="en-US" altLang="zh-CN" sz="2400" b="1"/>
              <a:t>:";</a:t>
            </a:r>
          </a:p>
          <a:p>
            <a:pPr>
              <a:lnSpc>
                <a:spcPct val="110000"/>
              </a:lnSpc>
            </a:pPr>
            <a:r>
              <a:rPr lang="en-US" altLang="zh-CN" sz="2400" b="1"/>
              <a:t>     cin &gt;&gt; i;</a:t>
            </a:r>
          </a:p>
          <a:p>
            <a:pPr>
              <a:lnSpc>
                <a:spcPct val="110000"/>
              </a:lnSpc>
            </a:pPr>
            <a:r>
              <a:rPr lang="en-US" altLang="zh-CN" sz="2400" b="1"/>
              <a:t>     if (i == 0) break;</a:t>
            </a:r>
          </a:p>
          <a:p>
            <a:pPr>
              <a:lnSpc>
                <a:spcPct val="110000"/>
              </a:lnSpc>
            </a:pPr>
            <a:r>
              <a:rPr lang="en-US" altLang="zh-CN" sz="2400" b="1"/>
              <a:t>     if (fatch(array, i, value)) cout &lt;&lt; value &lt;&lt; endl;</a:t>
            </a:r>
          </a:p>
          <a:p>
            <a:pPr>
              <a:lnSpc>
                <a:spcPct val="110000"/>
              </a:lnSpc>
            </a:pPr>
            <a:r>
              <a:rPr lang="en-US" altLang="zh-CN" sz="2400" b="1"/>
              <a:t>         else cout &lt;&lt; "</a:t>
            </a:r>
            <a:r>
              <a:rPr lang="zh-CN" altLang="en-US" sz="2400" b="1"/>
              <a:t>下标越界</a:t>
            </a:r>
            <a:r>
              <a:rPr lang="en-US" altLang="zh-CN" sz="2400" b="1"/>
              <a:t>\n";</a:t>
            </a:r>
          </a:p>
          <a:p>
            <a:pPr>
              <a:lnSpc>
                <a:spcPct val="110000"/>
              </a:lnSpc>
            </a:pPr>
            <a:r>
              <a:rPr lang="en-US" altLang="zh-CN" sz="2400" b="1"/>
              <a:t> }</a:t>
            </a:r>
          </a:p>
          <a:p>
            <a:pPr>
              <a:lnSpc>
                <a:spcPct val="110000"/>
              </a:lnSpc>
            </a:pPr>
            <a:r>
              <a:rPr lang="en-US" altLang="zh-CN" sz="2400" b="1"/>
              <a:t> cleanup(array); //</a:t>
            </a:r>
            <a:r>
              <a:rPr lang="zh-CN" altLang="en-US" sz="2400" b="1"/>
              <a:t>回收</a:t>
            </a:r>
            <a:r>
              <a:rPr lang="en-US" altLang="zh-CN" sz="2400" b="1"/>
              <a:t>array</a:t>
            </a:r>
            <a:r>
              <a:rPr lang="zh-CN" altLang="en-US" sz="2400" b="1"/>
              <a:t>的空间</a:t>
            </a:r>
          </a:p>
          <a:p>
            <a:pPr>
              <a:lnSpc>
                <a:spcPct val="110000"/>
              </a:lnSpc>
            </a:pPr>
            <a:r>
              <a:rPr lang="zh-CN" altLang="en-US" sz="2400" b="1"/>
              <a:t> </a:t>
            </a:r>
            <a:r>
              <a:rPr lang="en-US" altLang="zh-CN" sz="2400" b="1"/>
              <a:t>return 0;</a:t>
            </a:r>
          </a:p>
          <a:p>
            <a:pPr>
              <a:lnSpc>
                <a:spcPct val="110000"/>
              </a:lnSpc>
            </a:pPr>
            <a:r>
              <a:rPr lang="en-US" altLang="zh-CN" sz="2400" b="1"/>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6930" name="Rectangle 2"/>
          <p:cNvSpPr>
            <a:spLocks noGrp="1" noChangeArrowheads="1"/>
          </p:cNvSpPr>
          <p:nvPr>
            <p:ph type="title"/>
          </p:nvPr>
        </p:nvSpPr>
        <p:spPr>
          <a:xfrm>
            <a:off x="685800" y="177800"/>
            <a:ext cx="7772400" cy="1143000"/>
          </a:xfrm>
        </p:spPr>
        <p:txBody>
          <a:bodyPr/>
          <a:lstStyle/>
          <a:p>
            <a:pPr eaLnBrk="1" hangingPunct="1">
              <a:defRPr/>
            </a:pPr>
            <a:r>
              <a:rPr lang="en-US" altLang="zh-CN" smtClean="0"/>
              <a:t>Array</a:t>
            </a:r>
            <a:r>
              <a:rPr lang="zh-CN" altLang="en-US" smtClean="0"/>
              <a:t>库的问题</a:t>
            </a:r>
          </a:p>
        </p:txBody>
      </p:sp>
      <p:sp>
        <p:nvSpPr>
          <p:cNvPr id="22531" name="Rectangle 3"/>
          <p:cNvSpPr>
            <a:spLocks noGrp="1" noChangeArrowheads="1"/>
          </p:cNvSpPr>
          <p:nvPr>
            <p:ph type="body" idx="1"/>
          </p:nvPr>
        </p:nvSpPr>
        <p:spPr>
          <a:xfrm>
            <a:off x="482600" y="1320800"/>
            <a:ext cx="8229600" cy="5321300"/>
          </a:xfrm>
        </p:spPr>
        <p:txBody>
          <a:bodyPr/>
          <a:lstStyle/>
          <a:p>
            <a:pPr eaLnBrk="1" hangingPunct="1">
              <a:lnSpc>
                <a:spcPct val="120000"/>
              </a:lnSpc>
            </a:pPr>
            <a:r>
              <a:rPr lang="zh-CN" altLang="en-US" sz="2400" smtClean="0"/>
              <a:t>这个数组的使用相当笨拙。每次调用和数组有关的函数时，都要传递一个结构体给它。</a:t>
            </a:r>
          </a:p>
          <a:p>
            <a:pPr eaLnBrk="1" hangingPunct="1">
              <a:lnSpc>
                <a:spcPct val="120000"/>
              </a:lnSpc>
            </a:pPr>
            <a:r>
              <a:rPr lang="zh-CN" altLang="en-US" sz="2400" smtClean="0"/>
              <a:t>我们可能在一个程序中用到很多库，每个库都可能需要做初始化和清除工作。库的设计者都可能觉得</a:t>
            </a:r>
            <a:r>
              <a:rPr lang="en-US" altLang="zh-CN" sz="2400" smtClean="0"/>
              <a:t>initialize</a:t>
            </a:r>
            <a:r>
              <a:rPr lang="zh-CN" altLang="en-US" sz="2400" smtClean="0"/>
              <a:t>和</a:t>
            </a:r>
            <a:r>
              <a:rPr lang="en-US" altLang="zh-CN" sz="2400" smtClean="0"/>
              <a:t>cleanup</a:t>
            </a:r>
            <a:r>
              <a:rPr lang="zh-CN" altLang="en-US" sz="2400" smtClean="0"/>
              <a:t>是比较合适的名字，因而都写了这两个函数。</a:t>
            </a:r>
          </a:p>
          <a:p>
            <a:pPr eaLnBrk="1" hangingPunct="1">
              <a:lnSpc>
                <a:spcPct val="120000"/>
              </a:lnSpc>
            </a:pPr>
            <a:r>
              <a:rPr lang="zh-CN" altLang="en-US" sz="2400" smtClean="0"/>
              <a:t>系统内置的数组在数组定义时就指定了元素个数，系统自动会根据元素个数为数组准备存储空间。而我们这个数组的下标范围要用</a:t>
            </a:r>
            <a:r>
              <a:rPr lang="en-US" altLang="zh-CN" sz="2400" smtClean="0"/>
              <a:t>initialize</a:t>
            </a:r>
            <a:r>
              <a:rPr lang="zh-CN" altLang="en-US" sz="2400" smtClean="0"/>
              <a:t>函数来指定，比内置数组多了一个操作。</a:t>
            </a:r>
          </a:p>
          <a:p>
            <a:pPr eaLnBrk="1" hangingPunct="1">
              <a:lnSpc>
                <a:spcPct val="120000"/>
              </a:lnSpc>
            </a:pPr>
            <a:r>
              <a:rPr lang="zh-CN" altLang="en-US" sz="2400" smtClean="0"/>
              <a:t>当数组使用结束后，还需要库的用户显式地归还空间。</a:t>
            </a:r>
          </a:p>
          <a:p>
            <a:pPr eaLnBrk="1" hangingPunct="1">
              <a:lnSpc>
                <a:spcPct val="120000"/>
              </a:lnSpc>
            </a:pPr>
            <a:r>
              <a:rPr lang="zh-CN" altLang="en-US" sz="2400" smtClean="0"/>
              <a:t>对数组元素的操作不能直接用下标变量的形式表示。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498" name="Rectangle 2"/>
          <p:cNvSpPr>
            <a:spLocks noGrp="1" noChangeArrowheads="1"/>
          </p:cNvSpPr>
          <p:nvPr>
            <p:ph type="title"/>
          </p:nvPr>
        </p:nvSpPr>
        <p:spPr/>
        <p:txBody>
          <a:bodyPr/>
          <a:lstStyle/>
          <a:p>
            <a:pPr eaLnBrk="1" hangingPunct="1">
              <a:defRPr/>
            </a:pPr>
            <a:r>
              <a:rPr lang="zh-CN" altLang="en-US" smtClean="0"/>
              <a:t>从面向过程到面向对象</a:t>
            </a:r>
          </a:p>
        </p:txBody>
      </p:sp>
      <p:sp>
        <p:nvSpPr>
          <p:cNvPr id="5123" name="Rectangle 3"/>
          <p:cNvSpPr>
            <a:spLocks noGrp="1" noChangeArrowheads="1"/>
          </p:cNvSpPr>
          <p:nvPr>
            <p:ph type="body" idx="1"/>
          </p:nvPr>
        </p:nvSpPr>
        <p:spPr>
          <a:xfrm>
            <a:off x="1625600" y="1981200"/>
            <a:ext cx="5905500" cy="4114800"/>
          </a:xfrm>
        </p:spPr>
        <p:txBody>
          <a:bodyPr/>
          <a:lstStyle/>
          <a:p>
            <a:pPr eaLnBrk="1" hangingPunct="1">
              <a:lnSpc>
                <a:spcPct val="130000"/>
              </a:lnSpc>
            </a:pPr>
            <a:r>
              <a:rPr lang="zh-CN" altLang="en-US" smtClean="0"/>
              <a:t>抽象的过程 </a:t>
            </a:r>
          </a:p>
          <a:p>
            <a:pPr eaLnBrk="1" hangingPunct="1">
              <a:lnSpc>
                <a:spcPct val="130000"/>
              </a:lnSpc>
            </a:pPr>
            <a:r>
              <a:rPr lang="zh-CN" altLang="en-US" smtClean="0"/>
              <a:t>面向对象的程序设计的特点 </a:t>
            </a:r>
          </a:p>
          <a:p>
            <a:pPr eaLnBrk="1" hangingPunct="1">
              <a:lnSpc>
                <a:spcPct val="130000"/>
              </a:lnSpc>
            </a:pPr>
            <a:r>
              <a:rPr lang="zh-CN" altLang="en-US" smtClean="0"/>
              <a:t>库和类 </a:t>
            </a:r>
          </a:p>
        </p:txBody>
      </p:sp>
      <p:sp>
        <p:nvSpPr>
          <p:cNvPr id="5124" name="AutoShape 4"/>
          <p:cNvSpPr>
            <a:spLocks noChangeArrowheads="1"/>
          </p:cNvSpPr>
          <p:nvPr/>
        </p:nvSpPr>
        <p:spPr bwMode="auto">
          <a:xfrm rot="-5400000" flipH="1" flipV="1">
            <a:off x="7213600" y="21907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125" name="AutoShape 5"/>
          <p:cNvSpPr>
            <a:spLocks noChangeArrowheads="1"/>
          </p:cNvSpPr>
          <p:nvPr/>
        </p:nvSpPr>
        <p:spPr bwMode="auto">
          <a:xfrm rot="-5400000" flipH="1" flipV="1">
            <a:off x="7213600" y="29019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126" name="AutoShape 6"/>
          <p:cNvSpPr>
            <a:spLocks noChangeArrowheads="1"/>
          </p:cNvSpPr>
          <p:nvPr/>
        </p:nvSpPr>
        <p:spPr bwMode="auto">
          <a:xfrm rot="-5400000" flipH="1" flipV="1">
            <a:off x="7213600" y="36004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7954" name="Rectangle 2"/>
          <p:cNvSpPr>
            <a:spLocks noGrp="1" noChangeArrowheads="1"/>
          </p:cNvSpPr>
          <p:nvPr>
            <p:ph type="title"/>
          </p:nvPr>
        </p:nvSpPr>
        <p:spPr/>
        <p:txBody>
          <a:bodyPr/>
          <a:lstStyle/>
          <a:p>
            <a:pPr eaLnBrk="1" hangingPunct="1">
              <a:defRPr/>
            </a:pPr>
            <a:r>
              <a:rPr lang="en-US" altLang="zh-CN" smtClean="0"/>
              <a:t>Array</a:t>
            </a:r>
            <a:r>
              <a:rPr lang="zh-CN" altLang="en-US" smtClean="0"/>
              <a:t>库的改进</a:t>
            </a:r>
          </a:p>
        </p:txBody>
      </p:sp>
      <p:sp>
        <p:nvSpPr>
          <p:cNvPr id="23555" name="Rectangle 3"/>
          <p:cNvSpPr>
            <a:spLocks noGrp="1" noChangeArrowheads="1"/>
          </p:cNvSpPr>
          <p:nvPr>
            <p:ph type="body" idx="1"/>
          </p:nvPr>
        </p:nvSpPr>
        <p:spPr>
          <a:xfrm>
            <a:off x="685800" y="1981200"/>
            <a:ext cx="7772400" cy="4445000"/>
          </a:xfrm>
        </p:spPr>
        <p:txBody>
          <a:bodyPr/>
          <a:lstStyle/>
          <a:p>
            <a:pPr eaLnBrk="1" hangingPunct="1">
              <a:lnSpc>
                <a:spcPct val="110000"/>
              </a:lnSpc>
            </a:pPr>
            <a:r>
              <a:rPr lang="zh-CN" altLang="en-US" dirty="0" smtClean="0">
                <a:solidFill>
                  <a:srgbClr val="FFC000"/>
                </a:solidFill>
              </a:rPr>
              <a:t>将函数放入结构体 </a:t>
            </a:r>
          </a:p>
          <a:p>
            <a:pPr eaLnBrk="1" hangingPunct="1">
              <a:lnSpc>
                <a:spcPct val="110000"/>
              </a:lnSpc>
            </a:pPr>
            <a:r>
              <a:rPr lang="zh-CN" altLang="en-US" dirty="0" smtClean="0"/>
              <a:t>好处：</a:t>
            </a:r>
          </a:p>
          <a:p>
            <a:pPr lvl="1" eaLnBrk="1" hangingPunct="1">
              <a:lnSpc>
                <a:spcPct val="110000"/>
              </a:lnSpc>
            </a:pPr>
            <a:r>
              <a:rPr lang="zh-CN" altLang="en-US" dirty="0" smtClean="0"/>
              <a:t>函数原型中的第一个参数不再需要。编译器自然知道函数体中涉及到的</a:t>
            </a:r>
            <a:r>
              <a:rPr lang="en-US" altLang="zh-CN" dirty="0" smtClean="0"/>
              <a:t>low,  high</a:t>
            </a:r>
            <a:r>
              <a:rPr lang="zh-CN" altLang="en-US" dirty="0" smtClean="0"/>
              <a:t>和</a:t>
            </a:r>
            <a:r>
              <a:rPr lang="en-US" altLang="zh-CN" dirty="0" smtClean="0"/>
              <a:t>storage</a:t>
            </a:r>
            <a:r>
              <a:rPr lang="zh-CN" altLang="en-US" dirty="0" smtClean="0"/>
              <a:t>是同一结构体变量中的成员</a:t>
            </a:r>
          </a:p>
          <a:p>
            <a:pPr lvl="1" eaLnBrk="1" hangingPunct="1">
              <a:lnSpc>
                <a:spcPct val="110000"/>
              </a:lnSpc>
            </a:pPr>
            <a:r>
              <a:rPr lang="zh-CN" altLang="en-US" dirty="0" smtClean="0"/>
              <a:t>函数名冲突的问题也得到了解决。现在函数名是从属于某一结构体，从属于不同结构体的同名函数是不会冲突的。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8978" name="Rectangle 2"/>
          <p:cNvSpPr>
            <a:spLocks noGrp="1" noChangeArrowheads="1"/>
          </p:cNvSpPr>
          <p:nvPr>
            <p:ph type="title"/>
          </p:nvPr>
        </p:nvSpPr>
        <p:spPr>
          <a:xfrm>
            <a:off x="685800" y="279400"/>
            <a:ext cx="7772400" cy="1143000"/>
          </a:xfrm>
        </p:spPr>
        <p:txBody>
          <a:bodyPr/>
          <a:lstStyle/>
          <a:p>
            <a:pPr eaLnBrk="1" hangingPunct="1">
              <a:defRPr/>
            </a:pPr>
            <a:r>
              <a:rPr lang="zh-CN" altLang="en-US" smtClean="0"/>
              <a:t>改进后的</a:t>
            </a:r>
            <a:r>
              <a:rPr lang="en-US" altLang="zh-CN" smtClean="0"/>
              <a:t>Array</a:t>
            </a:r>
            <a:r>
              <a:rPr lang="zh-CN" altLang="en-US" smtClean="0"/>
              <a:t>库的头文件</a:t>
            </a:r>
          </a:p>
        </p:txBody>
      </p:sp>
      <p:sp>
        <p:nvSpPr>
          <p:cNvPr id="24579" name="Rectangle 4"/>
          <p:cNvSpPr>
            <a:spLocks noChangeArrowheads="1"/>
          </p:cNvSpPr>
          <p:nvPr/>
        </p:nvSpPr>
        <p:spPr bwMode="auto">
          <a:xfrm>
            <a:off x="1041400" y="1185863"/>
            <a:ext cx="4986338" cy="5313362"/>
          </a:xfrm>
          <a:prstGeom prst="rect">
            <a:avLst/>
          </a:prstGeom>
          <a:noFill/>
          <a:ln w="12700" cap="sq" algn="ctr">
            <a:noFill/>
            <a:miter lim="800000"/>
            <a:headEnd type="none" w="sm" len="sm"/>
            <a:tailEnd type="none" w="sm" len="sm"/>
          </a:ln>
        </p:spPr>
        <p:txBody>
          <a:bodyPr wrap="none" anchor="ctr">
            <a:spAutoFit/>
          </a:bodyPr>
          <a:lstStyle/>
          <a:p>
            <a:pPr>
              <a:lnSpc>
                <a:spcPct val="110000"/>
              </a:lnSpc>
            </a:pPr>
            <a:r>
              <a:rPr lang="en-US" altLang="zh-CN" sz="2400" b="1"/>
              <a:t>#ifndef _array_h</a:t>
            </a:r>
          </a:p>
          <a:p>
            <a:pPr>
              <a:lnSpc>
                <a:spcPct val="110000"/>
              </a:lnSpc>
            </a:pPr>
            <a:r>
              <a:rPr lang="en-US" altLang="zh-CN" sz="2400" b="1"/>
              <a:t>#define _array_h</a:t>
            </a:r>
          </a:p>
          <a:p>
            <a:pPr>
              <a:lnSpc>
                <a:spcPct val="110000"/>
              </a:lnSpc>
            </a:pPr>
            <a:r>
              <a:rPr lang="en-US" altLang="zh-CN" sz="2400" b="1"/>
              <a:t>struct IntArray</a:t>
            </a:r>
          </a:p>
          <a:p>
            <a:pPr>
              <a:lnSpc>
                <a:spcPct val="110000"/>
              </a:lnSpc>
            </a:pPr>
            <a:r>
              <a:rPr lang="en-US" altLang="zh-CN" sz="2400" b="1"/>
              <a:t>{</a:t>
            </a:r>
          </a:p>
          <a:p>
            <a:pPr>
              <a:lnSpc>
                <a:spcPct val="110000"/>
              </a:lnSpc>
            </a:pPr>
            <a:r>
              <a:rPr lang="en-US" altLang="zh-CN" sz="2400" b="1"/>
              <a:t>  int low;  </a:t>
            </a:r>
          </a:p>
          <a:p>
            <a:pPr>
              <a:lnSpc>
                <a:spcPct val="110000"/>
              </a:lnSpc>
            </a:pPr>
            <a:r>
              <a:rPr lang="en-US" altLang="zh-CN" sz="2400" b="1"/>
              <a:t>  int high;</a:t>
            </a:r>
          </a:p>
          <a:p>
            <a:pPr>
              <a:lnSpc>
                <a:spcPct val="110000"/>
              </a:lnSpc>
            </a:pPr>
            <a:r>
              <a:rPr lang="en-US" altLang="zh-CN" sz="2400" b="1"/>
              <a:t>  int *storage;</a:t>
            </a:r>
          </a:p>
          <a:p>
            <a:pPr>
              <a:lnSpc>
                <a:spcPct val="110000"/>
              </a:lnSpc>
            </a:pPr>
            <a:r>
              <a:rPr lang="en-US" altLang="zh-CN" sz="2400" b="1"/>
              <a:t>  bool initialize(int lh, int rh);</a:t>
            </a:r>
          </a:p>
          <a:p>
            <a:pPr>
              <a:lnSpc>
                <a:spcPct val="110000"/>
              </a:lnSpc>
            </a:pPr>
            <a:r>
              <a:rPr lang="en-US" altLang="zh-CN" sz="2400" b="1"/>
              <a:t>  bool insert(int index, int value);</a:t>
            </a:r>
          </a:p>
          <a:p>
            <a:pPr>
              <a:lnSpc>
                <a:spcPct val="110000"/>
              </a:lnSpc>
            </a:pPr>
            <a:r>
              <a:rPr lang="en-US" altLang="zh-CN" sz="2400" b="1"/>
              <a:t>  bool fatch(int index, int &amp;value);</a:t>
            </a:r>
          </a:p>
          <a:p>
            <a:pPr>
              <a:lnSpc>
                <a:spcPct val="110000"/>
              </a:lnSpc>
            </a:pPr>
            <a:r>
              <a:rPr lang="en-US" altLang="zh-CN" sz="2400" b="1"/>
              <a:t>  void cleanup();</a:t>
            </a:r>
          </a:p>
          <a:p>
            <a:pPr>
              <a:lnSpc>
                <a:spcPct val="110000"/>
              </a:lnSpc>
            </a:pPr>
            <a:r>
              <a:rPr lang="en-US" altLang="zh-CN" sz="2400" b="1"/>
              <a:t>};</a:t>
            </a:r>
          </a:p>
          <a:p>
            <a:pPr>
              <a:lnSpc>
                <a:spcPct val="110000"/>
              </a:lnSpc>
            </a:pPr>
            <a:r>
              <a:rPr lang="en-US" altLang="zh-CN" sz="2400" b="1"/>
              <a:t>#endif</a:t>
            </a:r>
          </a:p>
        </p:txBody>
      </p:sp>
      <p:sp>
        <p:nvSpPr>
          <p:cNvPr id="24580" name="AutoShape 5"/>
          <p:cNvSpPr>
            <a:spLocks noChangeArrowheads="1"/>
          </p:cNvSpPr>
          <p:nvPr/>
        </p:nvSpPr>
        <p:spPr bwMode="auto">
          <a:xfrm>
            <a:off x="5427663" y="2743200"/>
            <a:ext cx="2462212" cy="825500"/>
          </a:xfrm>
          <a:prstGeom prst="wedgeRoundRectCallout">
            <a:avLst>
              <a:gd name="adj1" fmla="val -65861"/>
              <a:gd name="adj2" fmla="val 105769"/>
              <a:gd name="adj3" fmla="val 16667"/>
            </a:avLst>
          </a:prstGeom>
          <a:noFill/>
          <a:ln w="12700" cap="sq" algn="ctr">
            <a:solidFill>
              <a:schemeClr val="tx1"/>
            </a:solidFill>
            <a:miter lim="800000"/>
            <a:headEnd type="none" w="sm" len="sm"/>
            <a:tailEnd type="none" w="sm" len="sm"/>
          </a:ln>
        </p:spPr>
        <p:txBody>
          <a:bodyPr lIns="0" rIns="0" anchor="ctr"/>
          <a:lstStyle/>
          <a:p>
            <a:pPr algn="ctr"/>
            <a:r>
              <a:rPr lang="zh-CN" altLang="en-US" sz="2400" b="1"/>
              <a:t>函数都瘦身了！</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0002" name="Rectangle 2"/>
          <p:cNvSpPr>
            <a:spLocks noGrp="1" noChangeArrowheads="1"/>
          </p:cNvSpPr>
          <p:nvPr>
            <p:ph type="title"/>
          </p:nvPr>
        </p:nvSpPr>
        <p:spPr/>
        <p:txBody>
          <a:bodyPr/>
          <a:lstStyle/>
          <a:p>
            <a:pPr eaLnBrk="1" hangingPunct="1">
              <a:defRPr/>
            </a:pPr>
            <a:r>
              <a:rPr lang="zh-CN" altLang="en-US" smtClean="0"/>
              <a:t>改进后的</a:t>
            </a:r>
            <a:r>
              <a:rPr lang="en-US" altLang="zh-CN" smtClean="0"/>
              <a:t>Array</a:t>
            </a:r>
            <a:r>
              <a:rPr lang="zh-CN" altLang="en-US" smtClean="0"/>
              <a:t>库的实现文件</a:t>
            </a:r>
          </a:p>
        </p:txBody>
      </p:sp>
      <p:sp>
        <p:nvSpPr>
          <p:cNvPr id="25603" name="Rectangle 3"/>
          <p:cNvSpPr>
            <a:spLocks noGrp="1" noChangeArrowheads="1"/>
          </p:cNvSpPr>
          <p:nvPr>
            <p:ph type="body" idx="1"/>
          </p:nvPr>
        </p:nvSpPr>
        <p:spPr>
          <a:xfrm>
            <a:off x="374650" y="1752600"/>
            <a:ext cx="8267700" cy="1447800"/>
          </a:xfrm>
        </p:spPr>
        <p:txBody>
          <a:bodyPr/>
          <a:lstStyle/>
          <a:p>
            <a:pPr eaLnBrk="1" hangingPunct="1"/>
            <a:r>
              <a:rPr lang="zh-CN" altLang="en-US" smtClean="0"/>
              <a:t>与原来的实现有一个变化：函数名前要加限定</a:t>
            </a:r>
          </a:p>
        </p:txBody>
      </p:sp>
      <p:sp>
        <p:nvSpPr>
          <p:cNvPr id="25604" name="Rectangle 4"/>
          <p:cNvSpPr>
            <a:spLocks noChangeArrowheads="1"/>
          </p:cNvSpPr>
          <p:nvPr/>
        </p:nvSpPr>
        <p:spPr bwMode="auto">
          <a:xfrm>
            <a:off x="558800" y="3200400"/>
            <a:ext cx="8083550" cy="3168650"/>
          </a:xfrm>
          <a:prstGeom prst="rect">
            <a:avLst/>
          </a:prstGeom>
          <a:noFill/>
          <a:ln w="12700" cap="sq" algn="ctr">
            <a:noFill/>
            <a:miter lim="800000"/>
            <a:headEnd type="none" w="sm" len="sm"/>
            <a:tailEnd type="none" w="sm" len="sm"/>
          </a:ln>
        </p:spPr>
        <p:txBody>
          <a:bodyPr wrap="none" anchor="ctr">
            <a:spAutoFit/>
          </a:bodyPr>
          <a:lstStyle/>
          <a:p>
            <a:pPr>
              <a:lnSpc>
                <a:spcPct val="120000"/>
              </a:lnSpc>
            </a:pPr>
            <a:r>
              <a:rPr lang="en-US" altLang="zh-CN"/>
              <a:t>bool </a:t>
            </a:r>
            <a:r>
              <a:rPr lang="en-US" altLang="zh-CN">
                <a:solidFill>
                  <a:schemeClr val="tx2"/>
                </a:solidFill>
              </a:rPr>
              <a:t>IntArray::</a:t>
            </a:r>
            <a:r>
              <a:rPr lang="en-US" altLang="zh-CN"/>
              <a:t>initialize(int lh, int rh)</a:t>
            </a:r>
          </a:p>
          <a:p>
            <a:pPr>
              <a:lnSpc>
                <a:spcPct val="120000"/>
              </a:lnSpc>
            </a:pPr>
            <a:r>
              <a:rPr lang="en-US" altLang="zh-CN"/>
              <a:t>{low = lh;</a:t>
            </a:r>
          </a:p>
          <a:p>
            <a:pPr>
              <a:lnSpc>
                <a:spcPct val="120000"/>
              </a:lnSpc>
            </a:pPr>
            <a:r>
              <a:rPr lang="en-US" altLang="zh-CN"/>
              <a:t> high = rh;</a:t>
            </a:r>
          </a:p>
          <a:p>
            <a:pPr>
              <a:lnSpc>
                <a:spcPct val="120000"/>
              </a:lnSpc>
            </a:pPr>
            <a:r>
              <a:rPr lang="en-US" altLang="zh-CN"/>
              <a:t> storage = new int [high - low + 1];</a:t>
            </a:r>
          </a:p>
          <a:p>
            <a:pPr>
              <a:lnSpc>
                <a:spcPct val="120000"/>
              </a:lnSpc>
            </a:pPr>
            <a:r>
              <a:rPr lang="en-US" altLang="zh-CN"/>
              <a:t> if (storage == NULL) return false; else return true;</a:t>
            </a:r>
          </a:p>
          <a:p>
            <a:pPr>
              <a:lnSpc>
                <a:spcPct val="120000"/>
              </a:lnSpc>
            </a:pPr>
            <a:r>
              <a:rPr lang="en-US" altLang="zh-CN"/>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1026" name="Rectangle 2"/>
          <p:cNvSpPr>
            <a:spLocks noGrp="1" noChangeArrowheads="1"/>
          </p:cNvSpPr>
          <p:nvPr>
            <p:ph type="title"/>
          </p:nvPr>
        </p:nvSpPr>
        <p:spPr/>
        <p:txBody>
          <a:bodyPr/>
          <a:lstStyle/>
          <a:p>
            <a:pPr eaLnBrk="1" hangingPunct="1">
              <a:defRPr/>
            </a:pPr>
            <a:r>
              <a:rPr lang="zh-CN" altLang="en-US" smtClean="0"/>
              <a:t>改进后的</a:t>
            </a:r>
            <a:r>
              <a:rPr lang="en-US" altLang="zh-CN" smtClean="0"/>
              <a:t>Array</a:t>
            </a:r>
            <a:r>
              <a:rPr lang="zh-CN" altLang="en-US" smtClean="0"/>
              <a:t>库的应用</a:t>
            </a:r>
          </a:p>
        </p:txBody>
      </p:sp>
      <p:sp>
        <p:nvSpPr>
          <p:cNvPr id="26627" name="Rectangle 3"/>
          <p:cNvSpPr>
            <a:spLocks noGrp="1" noChangeArrowheads="1"/>
          </p:cNvSpPr>
          <p:nvPr>
            <p:ph type="body" idx="1"/>
          </p:nvPr>
        </p:nvSpPr>
        <p:spPr/>
        <p:txBody>
          <a:bodyPr/>
          <a:lstStyle/>
          <a:p>
            <a:pPr eaLnBrk="1" hangingPunct="1">
              <a:lnSpc>
                <a:spcPct val="130000"/>
              </a:lnSpc>
            </a:pPr>
            <a:r>
              <a:rPr lang="zh-CN" altLang="en-US" smtClean="0"/>
              <a:t>函数的调用方法不同。就如引用结构体的成员一样，要用点运算符引用这些函数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0" y="268288"/>
            <a:ext cx="9229725" cy="6664325"/>
          </a:xfrm>
          <a:prstGeom prst="rect">
            <a:avLst/>
          </a:prstGeom>
          <a:noFill/>
          <a:ln w="12700" cap="sq" algn="ctr">
            <a:noFill/>
            <a:miter lim="800000"/>
            <a:headEnd type="none" w="sm" len="sm"/>
            <a:tailEnd type="none" w="sm" len="sm"/>
          </a:ln>
        </p:spPr>
        <p:txBody>
          <a:bodyPr anchor="ctr">
            <a:spAutoFit/>
          </a:bodyPr>
          <a:lstStyle/>
          <a:p>
            <a:pPr indent="266700">
              <a:lnSpc>
                <a:spcPct val="120000"/>
              </a:lnSpc>
            </a:pPr>
            <a:r>
              <a:rPr lang="en-US" altLang="zh-CN" sz="2000" b="1"/>
              <a:t>int main()</a:t>
            </a:r>
          </a:p>
          <a:p>
            <a:pPr indent="266700">
              <a:lnSpc>
                <a:spcPct val="120000"/>
              </a:lnSpc>
            </a:pPr>
            <a:r>
              <a:rPr lang="en-US" altLang="zh-CN" sz="2000" b="1"/>
              <a:t>{IntArray array;</a:t>
            </a:r>
          </a:p>
          <a:p>
            <a:pPr indent="266700">
              <a:lnSpc>
                <a:spcPct val="120000"/>
              </a:lnSpc>
            </a:pPr>
            <a:r>
              <a:rPr lang="en-US" altLang="zh-CN" sz="2000" b="1"/>
              <a:t> int value, i;</a:t>
            </a:r>
          </a:p>
          <a:p>
            <a:pPr indent="266700">
              <a:lnSpc>
                <a:spcPct val="120000"/>
              </a:lnSpc>
            </a:pPr>
            <a:r>
              <a:rPr lang="en-US" altLang="zh-CN" sz="2000" b="1"/>
              <a:t> if (!array.initialize(20, 30)) { cout &lt;&lt; "</a:t>
            </a:r>
            <a:r>
              <a:rPr lang="zh-CN" altLang="en-US" sz="2000" b="1"/>
              <a:t>空间分配失败</a:t>
            </a:r>
            <a:r>
              <a:rPr lang="en-US" altLang="zh-CN" sz="2000" b="1"/>
              <a:t>" ; return 1;}</a:t>
            </a:r>
          </a:p>
          <a:p>
            <a:pPr indent="266700">
              <a:lnSpc>
                <a:spcPct val="120000"/>
              </a:lnSpc>
            </a:pPr>
            <a:r>
              <a:rPr lang="en-US" altLang="zh-CN" sz="2000" b="1"/>
              <a:t> for (i=20; i&lt;=30; ++i) {</a:t>
            </a:r>
          </a:p>
          <a:p>
            <a:pPr indent="266700">
              <a:lnSpc>
                <a:spcPct val="120000"/>
              </a:lnSpc>
            </a:pPr>
            <a:r>
              <a:rPr lang="en-US" altLang="zh-CN" sz="2000" b="1"/>
              <a:t>     cout &lt;&lt; "</a:t>
            </a:r>
            <a:r>
              <a:rPr lang="zh-CN" altLang="en-US" sz="2000" b="1"/>
              <a:t>请输入第</a:t>
            </a:r>
            <a:r>
              <a:rPr lang="en-US" altLang="zh-CN" sz="2000" b="1"/>
              <a:t>" &lt;&lt; i &lt;&lt; "</a:t>
            </a:r>
            <a:r>
              <a:rPr lang="zh-CN" altLang="en-US" sz="2000" b="1"/>
              <a:t>个元素</a:t>
            </a:r>
            <a:r>
              <a:rPr lang="en-US" altLang="zh-CN" sz="2000" b="1"/>
              <a:t>:";     cin &gt;&gt; value;</a:t>
            </a:r>
          </a:p>
          <a:p>
            <a:pPr indent="266700">
              <a:lnSpc>
                <a:spcPct val="120000"/>
              </a:lnSpc>
            </a:pPr>
            <a:r>
              <a:rPr lang="en-US" altLang="zh-CN" sz="2000" b="1"/>
              <a:t>     array.insert(i, value);</a:t>
            </a:r>
          </a:p>
          <a:p>
            <a:pPr indent="266700">
              <a:lnSpc>
                <a:spcPct val="120000"/>
              </a:lnSpc>
            </a:pPr>
            <a:r>
              <a:rPr lang="en-US" altLang="zh-CN" sz="2000" b="1"/>
              <a:t> }</a:t>
            </a:r>
          </a:p>
          <a:p>
            <a:pPr indent="266700">
              <a:lnSpc>
                <a:spcPct val="120000"/>
              </a:lnSpc>
            </a:pPr>
            <a:r>
              <a:rPr lang="en-US" altLang="zh-CN" sz="2000" b="1"/>
              <a:t> while (true) {</a:t>
            </a:r>
          </a:p>
          <a:p>
            <a:pPr indent="266700">
              <a:lnSpc>
                <a:spcPct val="120000"/>
              </a:lnSpc>
            </a:pPr>
            <a:r>
              <a:rPr lang="en-US" altLang="zh-CN" sz="2000" b="1"/>
              <a:t>     cout &lt;&lt; "</a:t>
            </a:r>
            <a:r>
              <a:rPr lang="zh-CN" altLang="en-US" sz="2000" b="1"/>
              <a:t>请输入要查找的元素序号</a:t>
            </a:r>
            <a:r>
              <a:rPr lang="en-US" altLang="zh-CN" sz="2000" b="1"/>
              <a:t>(0</a:t>
            </a:r>
            <a:r>
              <a:rPr lang="zh-CN" altLang="en-US" sz="2000" b="1"/>
              <a:t>表示结束）</a:t>
            </a:r>
            <a:r>
              <a:rPr lang="en-US" altLang="zh-CN" sz="2000" b="1"/>
              <a:t>:";</a:t>
            </a:r>
          </a:p>
          <a:p>
            <a:pPr indent="266700">
              <a:lnSpc>
                <a:spcPct val="120000"/>
              </a:lnSpc>
            </a:pPr>
            <a:r>
              <a:rPr lang="en-US" altLang="zh-CN" sz="2000" b="1"/>
              <a:t>     cin &gt;&gt; i;</a:t>
            </a:r>
          </a:p>
          <a:p>
            <a:pPr indent="266700">
              <a:lnSpc>
                <a:spcPct val="120000"/>
              </a:lnSpc>
            </a:pPr>
            <a:r>
              <a:rPr lang="en-US" altLang="zh-CN" sz="2000" b="1"/>
              <a:t>     if (i == 0) break;</a:t>
            </a:r>
          </a:p>
          <a:p>
            <a:pPr indent="266700">
              <a:lnSpc>
                <a:spcPct val="120000"/>
              </a:lnSpc>
            </a:pPr>
            <a:r>
              <a:rPr lang="en-US" altLang="zh-CN" sz="2000" b="1"/>
              <a:t>     if (array.fatch(i, value)) cout &lt;&lt; value &lt;&lt; endl;  </a:t>
            </a:r>
          </a:p>
          <a:p>
            <a:pPr indent="266700">
              <a:lnSpc>
                <a:spcPct val="120000"/>
              </a:lnSpc>
            </a:pPr>
            <a:r>
              <a:rPr lang="en-US" altLang="zh-CN" sz="2000" b="1"/>
              <a:t>          else cout &lt;&lt; "</a:t>
            </a:r>
            <a:r>
              <a:rPr lang="zh-CN" altLang="en-US" sz="2000" b="1"/>
              <a:t>下标越界</a:t>
            </a:r>
            <a:r>
              <a:rPr lang="en-US" altLang="zh-CN" sz="2000" b="1"/>
              <a:t>\n";</a:t>
            </a:r>
          </a:p>
          <a:p>
            <a:pPr indent="266700">
              <a:lnSpc>
                <a:spcPct val="120000"/>
              </a:lnSpc>
            </a:pPr>
            <a:r>
              <a:rPr lang="en-US" altLang="zh-CN" sz="2000" b="1"/>
              <a:t> }</a:t>
            </a:r>
          </a:p>
          <a:p>
            <a:pPr indent="266700">
              <a:lnSpc>
                <a:spcPct val="120000"/>
              </a:lnSpc>
            </a:pPr>
            <a:r>
              <a:rPr lang="en-US" altLang="zh-CN" sz="2000" b="1"/>
              <a:t> array.cleanup();</a:t>
            </a:r>
          </a:p>
          <a:p>
            <a:pPr indent="266700">
              <a:lnSpc>
                <a:spcPct val="120000"/>
              </a:lnSpc>
            </a:pPr>
            <a:r>
              <a:rPr lang="en-US" altLang="zh-CN" sz="2000" b="1"/>
              <a:t> return 0;</a:t>
            </a:r>
          </a:p>
          <a:p>
            <a:pPr indent="266700">
              <a:lnSpc>
                <a:spcPct val="120000"/>
              </a:lnSpc>
            </a:pPr>
            <a:r>
              <a:rPr lang="en-US" altLang="zh-CN" sz="2000" b="1"/>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3074" name="Rectangle 2"/>
          <p:cNvSpPr>
            <a:spLocks noGrp="1" noChangeArrowheads="1"/>
          </p:cNvSpPr>
          <p:nvPr>
            <p:ph type="title"/>
          </p:nvPr>
        </p:nvSpPr>
        <p:spPr>
          <a:xfrm>
            <a:off x="685800" y="303213"/>
            <a:ext cx="7772400" cy="1143000"/>
          </a:xfrm>
        </p:spPr>
        <p:txBody>
          <a:bodyPr/>
          <a:lstStyle/>
          <a:p>
            <a:pPr eaLnBrk="1" hangingPunct="1">
              <a:defRPr/>
            </a:pPr>
            <a:r>
              <a:rPr lang="zh-CN" altLang="en-US" smtClean="0"/>
              <a:t>将函数放入结构体的意义</a:t>
            </a:r>
          </a:p>
        </p:txBody>
      </p:sp>
      <p:sp>
        <p:nvSpPr>
          <p:cNvPr id="28675" name="Rectangle 3"/>
          <p:cNvSpPr>
            <a:spLocks noGrp="1" noChangeArrowheads="1"/>
          </p:cNvSpPr>
          <p:nvPr>
            <p:ph type="body" idx="1"/>
          </p:nvPr>
        </p:nvSpPr>
        <p:spPr>
          <a:xfrm>
            <a:off x="457200" y="1446213"/>
            <a:ext cx="8331200" cy="5411787"/>
          </a:xfrm>
        </p:spPr>
        <p:txBody>
          <a:bodyPr/>
          <a:lstStyle/>
          <a:p>
            <a:pPr eaLnBrk="1" hangingPunct="1">
              <a:lnSpc>
                <a:spcPct val="110000"/>
              </a:lnSpc>
            </a:pPr>
            <a:r>
              <a:rPr lang="zh-CN" altLang="en-US" sz="2800" dirty="0" smtClean="0">
                <a:solidFill>
                  <a:srgbClr val="FFC000"/>
                </a:solidFill>
              </a:rPr>
              <a:t>将函数放入结构体是从</a:t>
            </a:r>
            <a:r>
              <a:rPr lang="en-US" altLang="zh-CN" sz="2800" dirty="0" smtClean="0">
                <a:solidFill>
                  <a:srgbClr val="FFC000"/>
                </a:solidFill>
              </a:rPr>
              <a:t>C</a:t>
            </a:r>
            <a:r>
              <a:rPr lang="zh-CN" altLang="en-US" sz="2800" dirty="0" smtClean="0">
                <a:solidFill>
                  <a:srgbClr val="FFC000"/>
                </a:solidFill>
              </a:rPr>
              <a:t>到</a:t>
            </a:r>
            <a:r>
              <a:rPr lang="en-US" altLang="zh-CN" sz="2800" dirty="0" smtClean="0">
                <a:solidFill>
                  <a:srgbClr val="FFC000"/>
                </a:solidFill>
              </a:rPr>
              <a:t>C++</a:t>
            </a:r>
            <a:r>
              <a:rPr lang="zh-CN" altLang="en-US" sz="2800" dirty="0" smtClean="0">
                <a:solidFill>
                  <a:srgbClr val="FFC000"/>
                </a:solidFill>
              </a:rPr>
              <a:t>的根本改变</a:t>
            </a:r>
          </a:p>
          <a:p>
            <a:pPr eaLnBrk="1" hangingPunct="1">
              <a:lnSpc>
                <a:spcPct val="110000"/>
              </a:lnSpc>
            </a:pPr>
            <a:r>
              <a:rPr lang="zh-CN" altLang="en-US" sz="2800" dirty="0" smtClean="0"/>
              <a:t>在</a:t>
            </a:r>
            <a:r>
              <a:rPr lang="en-US" altLang="zh-CN" sz="2800" dirty="0" smtClean="0"/>
              <a:t>C</a:t>
            </a:r>
            <a:r>
              <a:rPr lang="zh-CN" altLang="en-US" sz="2800" dirty="0" smtClean="0"/>
              <a:t>中，结构体只是将一组相关的数据捆绑了起来，它除了使程序逻辑更加清晰之外，对解决问题没有任何帮助。</a:t>
            </a:r>
          </a:p>
          <a:p>
            <a:pPr eaLnBrk="1" hangingPunct="1">
              <a:lnSpc>
                <a:spcPct val="110000"/>
              </a:lnSpc>
            </a:pPr>
            <a:r>
              <a:rPr lang="zh-CN" altLang="en-US" sz="2800" dirty="0" smtClean="0"/>
              <a:t>将处理这组数据的函数也加入到结构体中，结构体就有了全新的功能。它既能描述属性，也能描述对属性的操作。事实上，它就成为了和内置类型一样的一种全新的数据类型。</a:t>
            </a:r>
          </a:p>
          <a:p>
            <a:pPr eaLnBrk="1" hangingPunct="1">
              <a:lnSpc>
                <a:spcPct val="110000"/>
              </a:lnSpc>
            </a:pPr>
            <a:r>
              <a:rPr lang="zh-CN" altLang="en-US" sz="2800" dirty="0" smtClean="0"/>
              <a:t>为了表示这是一种全新的概念，</a:t>
            </a:r>
            <a:r>
              <a:rPr lang="en-US" altLang="zh-CN" sz="2800" dirty="0" smtClean="0"/>
              <a:t>C++</a:t>
            </a:r>
            <a:r>
              <a:rPr lang="zh-CN" altLang="en-US" sz="2800" dirty="0" smtClean="0"/>
              <a:t>用了一个新的名称 </a:t>
            </a:r>
            <a:r>
              <a:rPr lang="en-US" altLang="zh-CN" sz="2800" dirty="0" smtClean="0"/>
              <a:t>— </a:t>
            </a:r>
            <a:r>
              <a:rPr lang="zh-CN" altLang="en-US" sz="2800" dirty="0" smtClean="0">
                <a:solidFill>
                  <a:srgbClr val="FFC000"/>
                </a:solidFill>
              </a:rPr>
              <a:t>类</a:t>
            </a:r>
            <a:r>
              <a:rPr lang="zh-CN" altLang="en-US" sz="2800" dirty="0" smtClean="0"/>
              <a:t>来表示。</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8914"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smtClean="0"/>
              <a:t>第</a:t>
            </a:r>
            <a:r>
              <a:rPr lang="en-US" altLang="zh-CN" smtClean="0"/>
              <a:t>10</a:t>
            </a:r>
            <a:r>
              <a:rPr lang="zh-CN" altLang="en-US" smtClean="0"/>
              <a:t>章 创建功能更强的类型</a:t>
            </a:r>
          </a:p>
        </p:txBody>
      </p:sp>
      <p:sp>
        <p:nvSpPr>
          <p:cNvPr id="29699"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29700" name="AutoShape 4"/>
          <p:cNvSpPr>
            <a:spLocks noChangeArrowheads="1"/>
          </p:cNvSpPr>
          <p:nvPr/>
        </p:nvSpPr>
        <p:spPr bwMode="auto">
          <a:xfrm rot="-5400000" flipH="1" flipV="1">
            <a:off x="6507163" y="1690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9701" name="AutoShape 5"/>
          <p:cNvSpPr>
            <a:spLocks noChangeArrowheads="1"/>
          </p:cNvSpPr>
          <p:nvPr/>
        </p:nvSpPr>
        <p:spPr bwMode="auto">
          <a:xfrm rot="-5400000" flipH="1" flipV="1">
            <a:off x="6507163" y="231298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9702" name="AutoShape 6"/>
          <p:cNvSpPr>
            <a:spLocks noChangeArrowheads="1"/>
          </p:cNvSpPr>
          <p:nvPr/>
        </p:nvSpPr>
        <p:spPr bwMode="auto">
          <a:xfrm rot="-5400000" flipH="1" flipV="1">
            <a:off x="6507163" y="28892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9703" name="AutoShape 7"/>
          <p:cNvSpPr>
            <a:spLocks noChangeArrowheads="1"/>
          </p:cNvSpPr>
          <p:nvPr/>
        </p:nvSpPr>
        <p:spPr bwMode="auto">
          <a:xfrm rot="-5400000" flipH="1" flipV="1">
            <a:off x="6494463" y="3467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9704" name="AutoShape 8"/>
          <p:cNvSpPr>
            <a:spLocks noChangeArrowheads="1"/>
          </p:cNvSpPr>
          <p:nvPr/>
        </p:nvSpPr>
        <p:spPr bwMode="auto">
          <a:xfrm rot="-5400000" flipH="1" flipV="1">
            <a:off x="6507163" y="4076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9705" name="AutoShape 9"/>
          <p:cNvSpPr>
            <a:spLocks noChangeArrowheads="1"/>
          </p:cNvSpPr>
          <p:nvPr/>
        </p:nvSpPr>
        <p:spPr bwMode="auto">
          <a:xfrm rot="-5400000" flipH="1" flipV="1">
            <a:off x="6507163" y="46783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9706" name="AutoShape 10"/>
          <p:cNvSpPr>
            <a:spLocks noChangeArrowheads="1"/>
          </p:cNvSpPr>
          <p:nvPr/>
        </p:nvSpPr>
        <p:spPr bwMode="auto">
          <a:xfrm rot="-5400000" flipH="1" flipV="1">
            <a:off x="6507163" y="530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9707" name="AutoShape 11"/>
          <p:cNvSpPr>
            <a:spLocks noChangeArrowheads="1"/>
          </p:cNvSpPr>
          <p:nvPr/>
        </p:nvSpPr>
        <p:spPr bwMode="auto">
          <a:xfrm rot="-5400000" flipH="1" flipV="1">
            <a:off x="6507163" y="58277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22" name="Rectangle 2"/>
          <p:cNvSpPr>
            <a:spLocks noGrp="1" noChangeArrowheads="1"/>
          </p:cNvSpPr>
          <p:nvPr>
            <p:ph type="title"/>
          </p:nvPr>
        </p:nvSpPr>
        <p:spPr/>
        <p:txBody>
          <a:bodyPr/>
          <a:lstStyle/>
          <a:p>
            <a:pPr eaLnBrk="1" hangingPunct="1">
              <a:defRPr/>
            </a:pPr>
            <a:r>
              <a:rPr lang="zh-CN" altLang="en-US" b="0" smtClean="0"/>
              <a:t>类定义的一般格式</a:t>
            </a:r>
          </a:p>
        </p:txBody>
      </p:sp>
      <p:sp>
        <p:nvSpPr>
          <p:cNvPr id="30723" name="Rectangle 3"/>
          <p:cNvSpPr>
            <a:spLocks noGrp="1" noChangeArrowheads="1"/>
          </p:cNvSpPr>
          <p:nvPr>
            <p:ph type="body" idx="1"/>
          </p:nvPr>
        </p:nvSpPr>
        <p:spPr/>
        <p:txBody>
          <a:bodyPr/>
          <a:lstStyle/>
          <a:p>
            <a:pPr eaLnBrk="1" hangingPunct="1"/>
            <a:r>
              <a:rPr lang="en-US" altLang="zh-CN" smtClean="0"/>
              <a:t>class  </a:t>
            </a:r>
            <a:r>
              <a:rPr lang="zh-CN" altLang="en-US" smtClean="0"/>
              <a:t>类名</a:t>
            </a:r>
          </a:p>
          <a:p>
            <a:pPr eaLnBrk="1" hangingPunct="1">
              <a:buFont typeface="Wingdings" pitchFamily="2" charset="2"/>
              <a:buNone/>
            </a:pPr>
            <a:r>
              <a:rPr lang="zh-CN" altLang="en-US" smtClean="0"/>
              <a:t>    </a:t>
            </a:r>
            <a:r>
              <a:rPr lang="en-US" altLang="zh-CN" smtClean="0"/>
              <a:t>{ [private:]</a:t>
            </a:r>
          </a:p>
          <a:p>
            <a:pPr eaLnBrk="1" hangingPunct="1">
              <a:buFont typeface="Wingdings" pitchFamily="2" charset="2"/>
              <a:buNone/>
            </a:pPr>
            <a:r>
              <a:rPr lang="en-US" altLang="zh-CN" smtClean="0"/>
              <a:t>         </a:t>
            </a:r>
            <a:r>
              <a:rPr lang="zh-CN" altLang="en-US" smtClean="0"/>
              <a:t>私有数据成员和成员函数</a:t>
            </a:r>
          </a:p>
          <a:p>
            <a:pPr eaLnBrk="1" hangingPunct="1">
              <a:buFont typeface="Wingdings" pitchFamily="2" charset="2"/>
              <a:buNone/>
            </a:pPr>
            <a:r>
              <a:rPr lang="zh-CN" altLang="en-US" smtClean="0"/>
              <a:t>       </a:t>
            </a:r>
            <a:r>
              <a:rPr lang="en-US" altLang="zh-CN" smtClean="0"/>
              <a:t>public:</a:t>
            </a:r>
          </a:p>
          <a:p>
            <a:pPr eaLnBrk="1" hangingPunct="1">
              <a:buFont typeface="Wingdings" pitchFamily="2" charset="2"/>
              <a:buNone/>
            </a:pPr>
            <a:r>
              <a:rPr lang="en-US" altLang="zh-CN" smtClean="0"/>
              <a:t>         </a:t>
            </a:r>
            <a:r>
              <a:rPr lang="zh-CN" altLang="en-US" smtClean="0"/>
              <a:t>公有数据成员和成员函数</a:t>
            </a:r>
          </a:p>
          <a:p>
            <a:pPr eaLnBrk="1" hangingPunct="1">
              <a:buFont typeface="Wingdings" pitchFamily="2" charset="2"/>
              <a:buNone/>
            </a:pPr>
            <a:r>
              <a:rPr lang="zh-CN" altLang="en-US" smtClean="0"/>
              <a:t>     </a:t>
            </a:r>
            <a:r>
              <a:rPr lang="en-US" altLang="zh-CN" smtClean="0"/>
              <a:t>}</a:t>
            </a:r>
            <a:r>
              <a:rPr lang="zh-CN" altLang="en-US" smtClean="0"/>
              <a:t>；</a:t>
            </a:r>
          </a:p>
          <a:p>
            <a:pPr eaLnBrk="1" hangingPunct="1">
              <a:buFont typeface="Wingdings" pitchFamily="2" charset="2"/>
              <a:buNone/>
            </a:pPr>
            <a:r>
              <a:rPr lang="zh-CN" altLang="en-US"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6146" name="Rectangle 2"/>
          <p:cNvSpPr>
            <a:spLocks noGrp="1" noChangeArrowheads="1"/>
          </p:cNvSpPr>
          <p:nvPr>
            <p:ph type="title"/>
          </p:nvPr>
        </p:nvSpPr>
        <p:spPr/>
        <p:txBody>
          <a:bodyPr/>
          <a:lstStyle/>
          <a:p>
            <a:pPr eaLnBrk="1" hangingPunct="1">
              <a:defRPr/>
            </a:pPr>
            <a:r>
              <a:rPr lang="zh-CN" altLang="en-US" b="0" smtClean="0"/>
              <a:t>公有和私有成员</a:t>
            </a:r>
          </a:p>
        </p:txBody>
      </p:sp>
      <p:sp>
        <p:nvSpPr>
          <p:cNvPr id="31747" name="Rectangle 3"/>
          <p:cNvSpPr>
            <a:spLocks noGrp="1" noChangeArrowheads="1"/>
          </p:cNvSpPr>
          <p:nvPr>
            <p:ph type="body" idx="1"/>
          </p:nvPr>
        </p:nvSpPr>
        <p:spPr/>
        <p:txBody>
          <a:bodyPr/>
          <a:lstStyle/>
          <a:p>
            <a:pPr eaLnBrk="1" hangingPunct="1">
              <a:lnSpc>
                <a:spcPct val="120000"/>
              </a:lnSpc>
            </a:pPr>
            <a:r>
              <a:rPr lang="zh-CN" altLang="en-US" smtClean="0"/>
              <a:t>私有成员</a:t>
            </a:r>
            <a:r>
              <a:rPr lang="en-US" altLang="zh-CN" smtClean="0"/>
              <a:t>(private)</a:t>
            </a:r>
            <a:r>
              <a:rPr lang="zh-CN" altLang="en-US" smtClean="0"/>
              <a:t>：只能由类的成员函数调用</a:t>
            </a:r>
          </a:p>
          <a:p>
            <a:pPr eaLnBrk="1" hangingPunct="1">
              <a:lnSpc>
                <a:spcPct val="120000"/>
              </a:lnSpc>
            </a:pPr>
            <a:r>
              <a:rPr lang="zh-CN" altLang="en-US" smtClean="0"/>
              <a:t>公有成员</a:t>
            </a:r>
            <a:r>
              <a:rPr lang="en-US" altLang="zh-CN" smtClean="0"/>
              <a:t>(public)</a:t>
            </a:r>
            <a:r>
              <a:rPr lang="zh-CN" altLang="en-US" smtClean="0"/>
              <a:t>：类的用户可以调用的信息，是类对外的接口</a:t>
            </a:r>
          </a:p>
          <a:p>
            <a:pPr eaLnBrk="1" hangingPunct="1">
              <a:lnSpc>
                <a:spcPct val="120000"/>
              </a:lnSpc>
            </a:pPr>
            <a:r>
              <a:rPr lang="zh-CN" altLang="en-US" smtClean="0"/>
              <a:t>私有成员被封装在一个类中，类的用户是看不见的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4098" name="Rectangle 2"/>
          <p:cNvSpPr>
            <a:spLocks noGrp="1" noChangeArrowheads="1"/>
          </p:cNvSpPr>
          <p:nvPr>
            <p:ph type="title"/>
          </p:nvPr>
        </p:nvSpPr>
        <p:spPr>
          <a:xfrm>
            <a:off x="685800" y="254000"/>
            <a:ext cx="7772400" cy="1143000"/>
          </a:xfrm>
        </p:spPr>
        <p:txBody>
          <a:bodyPr/>
          <a:lstStyle/>
          <a:p>
            <a:pPr eaLnBrk="1" hangingPunct="1">
              <a:defRPr/>
            </a:pPr>
            <a:r>
              <a:rPr lang="en-US" altLang="zh-CN" smtClean="0"/>
              <a:t>IntArray</a:t>
            </a:r>
            <a:r>
              <a:rPr lang="zh-CN" altLang="en-US" smtClean="0"/>
              <a:t>类的定义</a:t>
            </a:r>
          </a:p>
        </p:txBody>
      </p:sp>
      <p:sp>
        <p:nvSpPr>
          <p:cNvPr id="32771" name="Rectangle 4"/>
          <p:cNvSpPr>
            <a:spLocks noChangeArrowheads="1"/>
          </p:cNvSpPr>
          <p:nvPr/>
        </p:nvSpPr>
        <p:spPr bwMode="auto">
          <a:xfrm>
            <a:off x="533400" y="1243013"/>
            <a:ext cx="7924800" cy="5313362"/>
          </a:xfrm>
          <a:prstGeom prst="rect">
            <a:avLst/>
          </a:prstGeom>
          <a:noFill/>
          <a:ln w="12700" cap="sq" algn="ctr">
            <a:noFill/>
            <a:miter lim="800000"/>
            <a:headEnd type="none" w="sm" len="sm"/>
            <a:tailEnd type="none" w="sm" len="sm"/>
          </a:ln>
        </p:spPr>
        <p:txBody>
          <a:bodyPr anchor="ctr">
            <a:spAutoFit/>
          </a:bodyPr>
          <a:lstStyle/>
          <a:p>
            <a:pPr>
              <a:lnSpc>
                <a:spcPct val="130000"/>
              </a:lnSpc>
            </a:pPr>
            <a:r>
              <a:rPr lang="en-US" altLang="zh-CN" sz="2400" b="1"/>
              <a:t>class IntArray {</a:t>
            </a:r>
          </a:p>
          <a:p>
            <a:pPr>
              <a:lnSpc>
                <a:spcPct val="130000"/>
              </a:lnSpc>
            </a:pPr>
            <a:r>
              <a:rPr lang="en-US" altLang="zh-CN" sz="2400" b="1"/>
              <a:t>private:</a:t>
            </a:r>
          </a:p>
          <a:p>
            <a:pPr>
              <a:lnSpc>
                <a:spcPct val="130000"/>
              </a:lnSpc>
            </a:pPr>
            <a:r>
              <a:rPr lang="en-US" altLang="zh-CN" sz="2400" b="1"/>
              <a:t>    int low;  </a:t>
            </a:r>
          </a:p>
          <a:p>
            <a:pPr>
              <a:lnSpc>
                <a:spcPct val="130000"/>
              </a:lnSpc>
            </a:pPr>
            <a:r>
              <a:rPr lang="en-US" altLang="zh-CN" sz="2400" b="1"/>
              <a:t>    int high;</a:t>
            </a:r>
          </a:p>
          <a:p>
            <a:pPr>
              <a:lnSpc>
                <a:spcPct val="130000"/>
              </a:lnSpc>
            </a:pPr>
            <a:r>
              <a:rPr lang="en-US" altLang="zh-CN" sz="2400" b="1"/>
              <a:t>    int *storage;</a:t>
            </a:r>
          </a:p>
          <a:p>
            <a:pPr>
              <a:lnSpc>
                <a:spcPct val="130000"/>
              </a:lnSpc>
            </a:pPr>
            <a:r>
              <a:rPr lang="en-US" altLang="zh-CN" sz="2400" b="1"/>
              <a:t>public:</a:t>
            </a:r>
          </a:p>
          <a:p>
            <a:pPr>
              <a:lnSpc>
                <a:spcPct val="130000"/>
              </a:lnSpc>
            </a:pPr>
            <a:r>
              <a:rPr lang="en-US" altLang="zh-CN" sz="2400" b="1"/>
              <a:t>    bool initialize(int lh, int rh);</a:t>
            </a:r>
          </a:p>
          <a:p>
            <a:pPr>
              <a:lnSpc>
                <a:spcPct val="130000"/>
              </a:lnSpc>
            </a:pPr>
            <a:r>
              <a:rPr lang="en-US" altLang="zh-CN" sz="2400" b="1"/>
              <a:t>    bool insert(int index, int value);</a:t>
            </a:r>
          </a:p>
          <a:p>
            <a:pPr>
              <a:lnSpc>
                <a:spcPct val="130000"/>
              </a:lnSpc>
            </a:pPr>
            <a:r>
              <a:rPr lang="en-US" altLang="zh-CN" sz="2400" b="1"/>
              <a:t>    bool fatch(int index, int &amp;value);</a:t>
            </a:r>
          </a:p>
          <a:p>
            <a:pPr>
              <a:lnSpc>
                <a:spcPct val="130000"/>
              </a:lnSpc>
            </a:pPr>
            <a:r>
              <a:rPr lang="en-US" altLang="zh-CN" sz="2400" b="1"/>
              <a:t>    void cleanup();</a:t>
            </a:r>
          </a:p>
          <a:p>
            <a:pPr>
              <a:lnSpc>
                <a:spcPct val="130000"/>
              </a:lnSpc>
            </a:pPr>
            <a:r>
              <a:rPr lang="en-US" altLang="zh-CN" sz="2400" b="1"/>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9522"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抽象的过程</a:t>
            </a:r>
          </a:p>
        </p:txBody>
      </p:sp>
      <p:sp>
        <p:nvSpPr>
          <p:cNvPr id="6147" name="Rectangle 3"/>
          <p:cNvSpPr>
            <a:spLocks noGrp="1" noChangeArrowheads="1"/>
          </p:cNvSpPr>
          <p:nvPr>
            <p:ph type="body" idx="1"/>
          </p:nvPr>
        </p:nvSpPr>
        <p:spPr>
          <a:xfrm>
            <a:off x="393700" y="1397000"/>
            <a:ext cx="8432800" cy="5295900"/>
          </a:xfrm>
        </p:spPr>
        <p:txBody>
          <a:bodyPr/>
          <a:lstStyle/>
          <a:p>
            <a:pPr eaLnBrk="1" hangingPunct="1">
              <a:lnSpc>
                <a:spcPct val="120000"/>
              </a:lnSpc>
            </a:pPr>
            <a:r>
              <a:rPr lang="zh-CN" altLang="en-US" sz="2800" smtClean="0"/>
              <a:t>计算机的工作是建立在抽象的基础上。</a:t>
            </a:r>
          </a:p>
          <a:p>
            <a:pPr lvl="1" eaLnBrk="1" hangingPunct="1">
              <a:lnSpc>
                <a:spcPct val="120000"/>
              </a:lnSpc>
            </a:pPr>
            <a:r>
              <a:rPr lang="zh-CN" altLang="en-US" sz="2400" smtClean="0"/>
              <a:t>机器语言和汇编语言是对机器硬件的抽象</a:t>
            </a:r>
          </a:p>
          <a:p>
            <a:pPr lvl="1" eaLnBrk="1" hangingPunct="1">
              <a:lnSpc>
                <a:spcPct val="120000"/>
              </a:lnSpc>
            </a:pPr>
            <a:r>
              <a:rPr lang="zh-CN" altLang="en-US" sz="2400" smtClean="0"/>
              <a:t>高级语言是对汇编语言和机器语言的抽象</a:t>
            </a:r>
          </a:p>
          <a:p>
            <a:pPr eaLnBrk="1" hangingPunct="1">
              <a:lnSpc>
                <a:spcPct val="120000"/>
              </a:lnSpc>
            </a:pPr>
            <a:r>
              <a:rPr lang="zh-CN" altLang="en-US" sz="2800" smtClean="0"/>
              <a:t>现有抽象的问题：</a:t>
            </a:r>
          </a:p>
          <a:p>
            <a:pPr lvl="1" eaLnBrk="1" hangingPunct="1">
              <a:lnSpc>
                <a:spcPct val="120000"/>
              </a:lnSpc>
            </a:pPr>
            <a:r>
              <a:rPr lang="zh-CN" altLang="en-US" sz="2400" smtClean="0"/>
              <a:t>要求程序员按计算机的结构去思考，而不是按要解决的问题的结构去思考。 </a:t>
            </a:r>
          </a:p>
          <a:p>
            <a:pPr lvl="1" eaLnBrk="1" hangingPunct="1">
              <a:lnSpc>
                <a:spcPct val="120000"/>
              </a:lnSpc>
            </a:pPr>
            <a:r>
              <a:rPr lang="zh-CN" altLang="en-US" sz="2400" smtClean="0"/>
              <a:t>当程序员要解决一个问题时，必须要在机器模型和实际要解决的问题模型之间建立联系。</a:t>
            </a:r>
          </a:p>
          <a:p>
            <a:pPr lvl="1" eaLnBrk="1" hangingPunct="1">
              <a:lnSpc>
                <a:spcPct val="120000"/>
              </a:lnSpc>
            </a:pPr>
            <a:r>
              <a:rPr lang="zh-CN" altLang="en-US" sz="2400" smtClean="0"/>
              <a:t>而计算机的结构本质上还是为了支持计算，当要解决一些非计算问题时，这个联系的建立是很困难的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7170" name="Rectangle 2"/>
          <p:cNvSpPr>
            <a:spLocks noGrp="1" noChangeArrowheads="1"/>
          </p:cNvSpPr>
          <p:nvPr>
            <p:ph type="title"/>
          </p:nvPr>
        </p:nvSpPr>
        <p:spPr>
          <a:xfrm>
            <a:off x="685800" y="889000"/>
            <a:ext cx="7772400" cy="1143000"/>
          </a:xfrm>
        </p:spPr>
        <p:txBody>
          <a:bodyPr/>
          <a:lstStyle/>
          <a:p>
            <a:pPr eaLnBrk="1" hangingPunct="1">
              <a:defRPr/>
            </a:pPr>
            <a:r>
              <a:rPr lang="zh-CN" altLang="en-US" b="0" smtClean="0"/>
              <a:t>类定义说明</a:t>
            </a:r>
          </a:p>
        </p:txBody>
      </p:sp>
      <p:sp>
        <p:nvSpPr>
          <p:cNvPr id="33795" name="Rectangle 3"/>
          <p:cNvSpPr>
            <a:spLocks noGrp="1" noChangeArrowheads="1"/>
          </p:cNvSpPr>
          <p:nvPr>
            <p:ph type="body" idx="1"/>
          </p:nvPr>
        </p:nvSpPr>
        <p:spPr>
          <a:xfrm>
            <a:off x="355600" y="2112963"/>
            <a:ext cx="8102600" cy="4745037"/>
          </a:xfrm>
        </p:spPr>
        <p:txBody>
          <a:bodyPr/>
          <a:lstStyle/>
          <a:p>
            <a:pPr eaLnBrk="1" hangingPunct="1">
              <a:lnSpc>
                <a:spcPct val="140000"/>
              </a:lnSpc>
            </a:pPr>
            <a:r>
              <a:rPr lang="en-US" altLang="zh-CN" smtClean="0"/>
              <a:t>private </a:t>
            </a:r>
            <a:r>
              <a:rPr lang="zh-CN" altLang="en-US" smtClean="0"/>
              <a:t>和</a:t>
            </a:r>
            <a:r>
              <a:rPr lang="en-US" altLang="zh-CN" smtClean="0"/>
              <a:t>public</a:t>
            </a:r>
            <a:r>
              <a:rPr lang="zh-CN" altLang="en-US" smtClean="0"/>
              <a:t>的出现次序可以是任意的。也可以反复出现多次。</a:t>
            </a:r>
          </a:p>
          <a:p>
            <a:pPr eaLnBrk="1" hangingPunct="1">
              <a:lnSpc>
                <a:spcPct val="140000"/>
              </a:lnSpc>
            </a:pPr>
            <a:r>
              <a:rPr lang="zh-CN" altLang="en-US" smtClean="0"/>
              <a:t>成员还可以被说明为</a:t>
            </a:r>
            <a:r>
              <a:rPr lang="en-US" altLang="zh-CN" smtClean="0"/>
              <a:t>protected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类设计</a:t>
            </a:r>
            <a:endParaRPr lang="zh-CN" altLang="en-US" dirty="0"/>
          </a:p>
        </p:txBody>
      </p:sp>
      <p:sp>
        <p:nvSpPr>
          <p:cNvPr id="34819" name="内容占位符 2"/>
          <p:cNvSpPr>
            <a:spLocks noGrp="1"/>
          </p:cNvSpPr>
          <p:nvPr>
            <p:ph idx="1"/>
          </p:nvPr>
        </p:nvSpPr>
        <p:spPr/>
        <p:txBody>
          <a:bodyPr/>
          <a:lstStyle/>
          <a:p>
            <a:r>
              <a:rPr lang="zh-CN" altLang="en-US" smtClean="0"/>
              <a:t>数据成员和成员函数</a:t>
            </a:r>
          </a:p>
          <a:p>
            <a:pPr lvl="1"/>
            <a:r>
              <a:rPr lang="zh-CN" altLang="en-US" smtClean="0"/>
              <a:t>根据所需保存的信息设计数据成员</a:t>
            </a:r>
          </a:p>
          <a:p>
            <a:pPr lvl="1"/>
            <a:r>
              <a:rPr lang="zh-CN" altLang="en-US" smtClean="0"/>
              <a:t>根据行为设计成员函数</a:t>
            </a:r>
          </a:p>
          <a:p>
            <a:r>
              <a:rPr lang="zh-CN" altLang="en-US" smtClean="0"/>
              <a:t>访问特性</a:t>
            </a:r>
          </a:p>
          <a:p>
            <a:pPr lvl="1"/>
            <a:r>
              <a:rPr lang="zh-CN" altLang="en-US" smtClean="0"/>
              <a:t>数据成员一般是私有的</a:t>
            </a:r>
          </a:p>
          <a:p>
            <a:pPr lvl="1"/>
            <a:r>
              <a:rPr lang="zh-CN" altLang="en-US" smtClean="0"/>
              <a:t>成员函数一般是公有的</a:t>
            </a:r>
          </a:p>
          <a:p>
            <a:pPr lvl="1"/>
            <a:r>
              <a:rPr lang="zh-CN" altLang="en-US" smtClean="0"/>
              <a:t>成员函数实现时分解出的小函数是私有的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2770" name="Rectangle 2"/>
          <p:cNvSpPr>
            <a:spLocks noGrp="1" noChangeArrowheads="1"/>
          </p:cNvSpPr>
          <p:nvPr>
            <p:ph type="title"/>
          </p:nvPr>
        </p:nvSpPr>
        <p:spPr/>
        <p:txBody>
          <a:bodyPr/>
          <a:lstStyle/>
          <a:p>
            <a:pPr eaLnBrk="1" hangingPunct="1">
              <a:defRPr/>
            </a:pPr>
            <a:r>
              <a:rPr lang="zh-CN" altLang="en-US" smtClean="0"/>
              <a:t>接口和实现分开</a:t>
            </a:r>
          </a:p>
        </p:txBody>
      </p:sp>
      <p:sp>
        <p:nvSpPr>
          <p:cNvPr id="35843" name="Rectangle 3"/>
          <p:cNvSpPr>
            <a:spLocks noGrp="1" noChangeArrowheads="1"/>
          </p:cNvSpPr>
          <p:nvPr>
            <p:ph type="body" idx="1"/>
          </p:nvPr>
        </p:nvSpPr>
        <p:spPr/>
        <p:txBody>
          <a:bodyPr/>
          <a:lstStyle/>
          <a:p>
            <a:pPr eaLnBrk="1" hangingPunct="1">
              <a:lnSpc>
                <a:spcPct val="130000"/>
              </a:lnSpc>
            </a:pPr>
            <a:r>
              <a:rPr lang="zh-CN" altLang="en-US" smtClean="0"/>
              <a:t>与库设计一样，类的定义写在接口文件中，成员函数的实现写在实现文件中。</a:t>
            </a:r>
          </a:p>
          <a:p>
            <a:pPr eaLnBrk="1" hangingPunct="1">
              <a:lnSpc>
                <a:spcPct val="130000"/>
              </a:lnSpc>
            </a:pPr>
            <a:r>
              <a:rPr lang="zh-CN" altLang="en-US" smtClean="0"/>
              <a:t>某些简单的成员函数的定义可以直接写在类定义中。</a:t>
            </a:r>
          </a:p>
          <a:p>
            <a:pPr eaLnBrk="1" hangingPunct="1">
              <a:lnSpc>
                <a:spcPct val="130000"/>
              </a:lnSpc>
            </a:pPr>
            <a:r>
              <a:rPr lang="zh-CN" altLang="en-US" smtClean="0"/>
              <a:t>在类定义中定义的成员函数被认为是内联函数。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8194" name="Rectangle 2"/>
          <p:cNvSpPr>
            <a:spLocks noGrp="1" noChangeArrowheads="1"/>
          </p:cNvSpPr>
          <p:nvPr>
            <p:ph type="title"/>
          </p:nvPr>
        </p:nvSpPr>
        <p:spPr/>
        <p:txBody>
          <a:bodyPr/>
          <a:lstStyle/>
          <a:p>
            <a:pPr eaLnBrk="1" hangingPunct="1">
              <a:defRPr/>
            </a:pPr>
            <a:r>
              <a:rPr lang="zh-CN" altLang="en-US" smtClean="0"/>
              <a:t>类定义实例</a:t>
            </a:r>
          </a:p>
        </p:txBody>
      </p:sp>
      <p:sp>
        <p:nvSpPr>
          <p:cNvPr id="36867" name="Rectangle 3"/>
          <p:cNvSpPr>
            <a:spLocks noGrp="1" noChangeArrowheads="1"/>
          </p:cNvSpPr>
          <p:nvPr>
            <p:ph type="body" idx="1"/>
          </p:nvPr>
        </p:nvSpPr>
        <p:spPr/>
        <p:txBody>
          <a:bodyPr/>
          <a:lstStyle/>
          <a:p>
            <a:pPr eaLnBrk="1" hangingPunct="1">
              <a:lnSpc>
                <a:spcPct val="140000"/>
              </a:lnSpc>
            </a:pPr>
            <a:r>
              <a:rPr lang="zh-CN" altLang="en-US" smtClean="0"/>
              <a:t>试定义一个有理数类，该类能提供有理数的加和乘运算。要求保存的有理数是最简形式。如</a:t>
            </a:r>
            <a:r>
              <a:rPr lang="en-US" altLang="zh-CN" smtClean="0"/>
              <a:t>2/6</a:t>
            </a:r>
            <a:r>
              <a:rPr lang="zh-CN" altLang="en-US" smtClean="0"/>
              <a:t>应记录为</a:t>
            </a:r>
            <a:r>
              <a:rPr lang="en-US" altLang="zh-CN" smtClean="0"/>
              <a:t>1/3</a:t>
            </a:r>
            <a:r>
              <a:rPr lang="zh-CN" altLang="en-US"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9218" name="Rectangle 2"/>
          <p:cNvSpPr>
            <a:spLocks noGrp="1" noChangeArrowheads="1"/>
          </p:cNvSpPr>
          <p:nvPr>
            <p:ph type="title"/>
          </p:nvPr>
        </p:nvSpPr>
        <p:spPr>
          <a:xfrm>
            <a:off x="685800" y="266700"/>
            <a:ext cx="7772400" cy="1143000"/>
          </a:xfrm>
        </p:spPr>
        <p:txBody>
          <a:bodyPr/>
          <a:lstStyle/>
          <a:p>
            <a:pPr eaLnBrk="1" hangingPunct="1">
              <a:defRPr/>
            </a:pPr>
            <a:r>
              <a:rPr lang="zh-CN" altLang="en-US" smtClean="0"/>
              <a:t>设计考虑</a:t>
            </a:r>
          </a:p>
        </p:txBody>
      </p:sp>
      <p:sp>
        <p:nvSpPr>
          <p:cNvPr id="37891" name="Rectangle 3"/>
          <p:cNvSpPr>
            <a:spLocks noGrp="1" noChangeArrowheads="1"/>
          </p:cNvSpPr>
          <p:nvPr>
            <p:ph type="body" idx="1"/>
          </p:nvPr>
        </p:nvSpPr>
        <p:spPr>
          <a:xfrm>
            <a:off x="685800" y="1409700"/>
            <a:ext cx="7772400" cy="5245100"/>
          </a:xfrm>
        </p:spPr>
        <p:txBody>
          <a:bodyPr/>
          <a:lstStyle/>
          <a:p>
            <a:pPr eaLnBrk="1" hangingPunct="1">
              <a:lnSpc>
                <a:spcPct val="120000"/>
              </a:lnSpc>
            </a:pPr>
            <a:r>
              <a:rPr lang="zh-CN" altLang="en-US" sz="2400" smtClean="0"/>
              <a:t>保存有理数：保存一个有理数就是保存两个整数。</a:t>
            </a:r>
          </a:p>
          <a:p>
            <a:pPr eaLnBrk="1" hangingPunct="1">
              <a:lnSpc>
                <a:spcPct val="120000"/>
              </a:lnSpc>
            </a:pPr>
            <a:r>
              <a:rPr lang="zh-CN" altLang="en-US" sz="2400" smtClean="0"/>
              <a:t>有理数类的操作：</a:t>
            </a:r>
          </a:p>
          <a:p>
            <a:pPr lvl="1" eaLnBrk="1" hangingPunct="1">
              <a:lnSpc>
                <a:spcPct val="120000"/>
              </a:lnSpc>
            </a:pPr>
            <a:r>
              <a:rPr lang="zh-CN" altLang="en-US" sz="2000" smtClean="0"/>
              <a:t>加函数</a:t>
            </a:r>
          </a:p>
          <a:p>
            <a:pPr lvl="1" eaLnBrk="1" hangingPunct="1">
              <a:lnSpc>
                <a:spcPct val="120000"/>
              </a:lnSpc>
            </a:pPr>
            <a:r>
              <a:rPr lang="zh-CN" altLang="en-US" sz="2000" smtClean="0"/>
              <a:t>乘函数</a:t>
            </a:r>
          </a:p>
          <a:p>
            <a:pPr lvl="1" eaLnBrk="1" hangingPunct="1">
              <a:lnSpc>
                <a:spcPct val="120000"/>
              </a:lnSpc>
            </a:pPr>
            <a:r>
              <a:rPr lang="zh-CN" altLang="en-US" sz="2000" smtClean="0"/>
              <a:t>创建有理数的函数，用以设置有理数的分子和分母</a:t>
            </a:r>
          </a:p>
          <a:p>
            <a:pPr lvl="1" eaLnBrk="1" hangingPunct="1">
              <a:lnSpc>
                <a:spcPct val="120000"/>
              </a:lnSpc>
            </a:pPr>
            <a:r>
              <a:rPr lang="zh-CN" altLang="en-US" sz="2000" smtClean="0"/>
              <a:t>输出有理数函数</a:t>
            </a:r>
          </a:p>
          <a:p>
            <a:pPr lvl="1" eaLnBrk="1" hangingPunct="1">
              <a:lnSpc>
                <a:spcPct val="120000"/>
              </a:lnSpc>
            </a:pPr>
            <a:r>
              <a:rPr lang="zh-CN" altLang="en-US" sz="2000" smtClean="0"/>
              <a:t>化简函数</a:t>
            </a:r>
          </a:p>
          <a:p>
            <a:pPr eaLnBrk="1" hangingPunct="1">
              <a:lnSpc>
                <a:spcPct val="120000"/>
              </a:lnSpc>
            </a:pPr>
            <a:r>
              <a:rPr lang="zh-CN" altLang="en-US" sz="2400" smtClean="0"/>
              <a:t>访问权限设计：</a:t>
            </a:r>
          </a:p>
          <a:p>
            <a:pPr lvl="1" eaLnBrk="1" hangingPunct="1">
              <a:lnSpc>
                <a:spcPct val="120000"/>
              </a:lnSpc>
            </a:pPr>
            <a:r>
              <a:rPr lang="zh-CN" altLang="en-US" sz="2000" smtClean="0"/>
              <a:t>数据成员是私有的</a:t>
            </a:r>
          </a:p>
          <a:p>
            <a:pPr lvl="1" eaLnBrk="1" hangingPunct="1">
              <a:lnSpc>
                <a:spcPct val="120000"/>
              </a:lnSpc>
            </a:pPr>
            <a:r>
              <a:rPr lang="zh-CN" altLang="en-US" sz="2000" smtClean="0"/>
              <a:t>化简函数是内部调用的函数，与用户无关，因此也是私有的</a:t>
            </a:r>
          </a:p>
          <a:p>
            <a:pPr lvl="1" eaLnBrk="1" hangingPunct="1">
              <a:lnSpc>
                <a:spcPct val="120000"/>
              </a:lnSpc>
            </a:pPr>
            <a:r>
              <a:rPr lang="zh-CN" altLang="en-US" sz="2000" smtClean="0"/>
              <a:t>其它函数都是公有的</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358775" y="923925"/>
            <a:ext cx="8404225" cy="5934075"/>
          </a:xfrm>
          <a:prstGeom prst="rect">
            <a:avLst/>
          </a:prstGeom>
          <a:noFill/>
          <a:ln w="12700" cap="sq" algn="ctr">
            <a:noFill/>
            <a:miter lim="800000"/>
            <a:headEnd type="none" w="sm" len="sm"/>
            <a:tailEnd type="none" w="sm" len="sm"/>
          </a:ln>
        </p:spPr>
        <p:txBody>
          <a:bodyPr wrap="none" anchor="ctr">
            <a:spAutoFit/>
          </a:bodyPr>
          <a:lstStyle/>
          <a:p>
            <a:r>
              <a:rPr lang="en-US" altLang="zh-CN" sz="2400" b="1"/>
              <a:t>#ifndef  _rational_h</a:t>
            </a:r>
          </a:p>
          <a:p>
            <a:r>
              <a:rPr lang="en-US" altLang="zh-CN" sz="2400" b="1"/>
              <a:t>#define  _rational_h</a:t>
            </a:r>
          </a:p>
          <a:p>
            <a:r>
              <a:rPr lang="en-US" altLang="zh-CN" sz="2400" b="1"/>
              <a:t>#include &lt;iostream&gt;</a:t>
            </a:r>
          </a:p>
          <a:p>
            <a:r>
              <a:rPr lang="en-US" altLang="zh-CN" sz="2400" b="1"/>
              <a:t>using namespace std;</a:t>
            </a:r>
          </a:p>
          <a:p>
            <a:r>
              <a:rPr lang="en-US" altLang="zh-CN" sz="2400" b="1"/>
              <a:t>class Rational {</a:t>
            </a:r>
          </a:p>
          <a:p>
            <a:r>
              <a:rPr lang="en-US" altLang="zh-CN" sz="2400" b="1"/>
              <a:t>private:</a:t>
            </a:r>
          </a:p>
          <a:p>
            <a:r>
              <a:rPr lang="en-US" altLang="zh-CN" sz="2400" b="1"/>
              <a:t>	int num;</a:t>
            </a:r>
          </a:p>
          <a:p>
            <a:r>
              <a:rPr lang="en-US" altLang="zh-CN" sz="2400" b="1"/>
              <a:t>	</a:t>
            </a:r>
            <a:r>
              <a:rPr lang="fr-FR" altLang="zh-CN" sz="2400" b="1"/>
              <a:t>int den;</a:t>
            </a:r>
          </a:p>
          <a:p>
            <a:r>
              <a:rPr lang="fr-FR" altLang="zh-CN" sz="2400" b="1"/>
              <a:t>	void ReductFraction(); //</a:t>
            </a:r>
            <a:r>
              <a:rPr lang="zh-CN" altLang="fr-FR" sz="2400" b="1"/>
              <a:t>将有理数化简成最简形式</a:t>
            </a:r>
          </a:p>
          <a:p>
            <a:r>
              <a:rPr lang="fr-FR" altLang="zh-CN" sz="2400" b="1"/>
              <a:t>public:</a:t>
            </a:r>
          </a:p>
          <a:p>
            <a:r>
              <a:rPr lang="fr-FR" altLang="zh-CN" sz="2400" b="1"/>
              <a:t>	</a:t>
            </a:r>
            <a:r>
              <a:rPr lang="pt-BR" altLang="zh-CN" sz="2400" b="1"/>
              <a:t>void create(int n, int d) { num = n; den = d;}</a:t>
            </a:r>
          </a:p>
          <a:p>
            <a:r>
              <a:rPr lang="pt-BR" altLang="zh-CN" sz="2400" b="1"/>
              <a:t>           void add(const Rational &amp;r1, const Rational &amp;r2); </a:t>
            </a:r>
          </a:p>
          <a:p>
            <a:r>
              <a:rPr lang="pt-BR" altLang="zh-CN" sz="2400" b="1"/>
              <a:t>           void multi(const Rational &amp;r1, const Rational &amp;r2);</a:t>
            </a:r>
            <a:endParaRPr lang="zh-CN" altLang="pt-BR" sz="2400" b="1"/>
          </a:p>
          <a:p>
            <a:r>
              <a:rPr lang="zh-CN" altLang="pt-BR" sz="2400" b="1"/>
              <a:t>	</a:t>
            </a:r>
            <a:r>
              <a:rPr lang="en-US" altLang="zh-CN" sz="2400" b="1"/>
              <a:t>void display() { cout &lt;&lt; num &lt;&lt; '/' &lt;&lt; den;}</a:t>
            </a:r>
          </a:p>
          <a:p>
            <a:r>
              <a:rPr lang="en-US" altLang="zh-CN" sz="2400" b="1"/>
              <a:t>};</a:t>
            </a:r>
          </a:p>
          <a:p>
            <a:r>
              <a:rPr lang="en-US" altLang="zh-CN" sz="2400" b="1"/>
              <a:t>#endif </a:t>
            </a:r>
          </a:p>
        </p:txBody>
      </p:sp>
      <p:sp>
        <p:nvSpPr>
          <p:cNvPr id="38915" name="Text Box 5"/>
          <p:cNvSpPr txBox="1">
            <a:spLocks noChangeArrowheads="1"/>
          </p:cNvSpPr>
          <p:nvPr/>
        </p:nvSpPr>
        <p:spPr bwMode="auto">
          <a:xfrm>
            <a:off x="2705100" y="258763"/>
            <a:ext cx="3759200" cy="641350"/>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3600" b="1"/>
              <a:t>有理数类的定义</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1266" name="Rectangle 2"/>
          <p:cNvSpPr>
            <a:spLocks noGrp="1" noChangeArrowheads="1"/>
          </p:cNvSpPr>
          <p:nvPr>
            <p:ph type="title"/>
          </p:nvPr>
        </p:nvSpPr>
        <p:spPr>
          <a:xfrm>
            <a:off x="685800" y="279400"/>
            <a:ext cx="7772400" cy="1143000"/>
          </a:xfrm>
        </p:spPr>
        <p:txBody>
          <a:bodyPr/>
          <a:lstStyle/>
          <a:p>
            <a:pPr eaLnBrk="1" hangingPunct="1">
              <a:defRPr/>
            </a:pPr>
            <a:r>
              <a:rPr lang="zh-CN" altLang="en-US" smtClean="0"/>
              <a:t>有理数类的实现</a:t>
            </a:r>
          </a:p>
        </p:txBody>
      </p:sp>
      <p:sp>
        <p:nvSpPr>
          <p:cNvPr id="39939" name="Rectangle 4"/>
          <p:cNvSpPr>
            <a:spLocks noChangeArrowheads="1"/>
          </p:cNvSpPr>
          <p:nvPr/>
        </p:nvSpPr>
        <p:spPr bwMode="auto">
          <a:xfrm>
            <a:off x="307975" y="1423988"/>
            <a:ext cx="8596313" cy="4692650"/>
          </a:xfrm>
          <a:prstGeom prst="rect">
            <a:avLst/>
          </a:prstGeom>
          <a:noFill/>
          <a:ln w="12700" cap="sq" algn="ctr">
            <a:noFill/>
            <a:miter lim="800000"/>
            <a:headEnd type="none" w="sm" len="sm"/>
            <a:tailEnd type="none" w="sm" len="sm"/>
          </a:ln>
        </p:spPr>
        <p:txBody>
          <a:bodyPr wrap="none" anchor="ctr">
            <a:spAutoFit/>
          </a:bodyPr>
          <a:lstStyle/>
          <a:p>
            <a:pPr>
              <a:lnSpc>
                <a:spcPct val="140000"/>
              </a:lnSpc>
            </a:pPr>
            <a:r>
              <a:rPr lang="pt-BR" altLang="zh-CN" sz="2400" b="1"/>
              <a:t>#include "Rational.h“</a:t>
            </a:r>
          </a:p>
          <a:p>
            <a:pPr>
              <a:lnSpc>
                <a:spcPct val="140000"/>
              </a:lnSpc>
            </a:pPr>
            <a:endParaRPr lang="pt-BR" altLang="zh-CN" sz="2400" b="1"/>
          </a:p>
          <a:p>
            <a:pPr>
              <a:lnSpc>
                <a:spcPct val="140000"/>
              </a:lnSpc>
            </a:pPr>
            <a:r>
              <a:rPr lang="pt-BR" altLang="zh-CN" sz="2400" b="1"/>
              <a:t>//add</a:t>
            </a:r>
            <a:r>
              <a:rPr lang="zh-CN" altLang="pt-BR" sz="2400" b="1"/>
              <a:t>函数将</a:t>
            </a:r>
            <a:r>
              <a:rPr lang="pt-BR" altLang="zh-CN" sz="2400" b="1"/>
              <a:t>r1</a:t>
            </a:r>
            <a:r>
              <a:rPr lang="zh-CN" altLang="pt-BR" sz="2400" b="1"/>
              <a:t>和</a:t>
            </a:r>
            <a:r>
              <a:rPr lang="pt-BR" altLang="zh-CN" sz="2400" b="1"/>
              <a:t>r2</a:t>
            </a:r>
            <a:r>
              <a:rPr lang="zh-CN" altLang="pt-BR" sz="2400" b="1"/>
              <a:t>相加，结果存于当前对象</a:t>
            </a:r>
          </a:p>
          <a:p>
            <a:pPr>
              <a:lnSpc>
                <a:spcPct val="140000"/>
              </a:lnSpc>
            </a:pPr>
            <a:r>
              <a:rPr lang="pt-BR" altLang="zh-CN" sz="2400" b="1"/>
              <a:t>void Rational::add(const Rational &amp;r1, const Rational &amp;r2)</a:t>
            </a:r>
          </a:p>
          <a:p>
            <a:pPr>
              <a:lnSpc>
                <a:spcPct val="140000"/>
              </a:lnSpc>
            </a:pPr>
            <a:r>
              <a:rPr lang="pt-BR" altLang="zh-CN" sz="2400" b="1"/>
              <a:t>{</a:t>
            </a:r>
          </a:p>
          <a:p>
            <a:pPr>
              <a:lnSpc>
                <a:spcPct val="140000"/>
              </a:lnSpc>
            </a:pPr>
            <a:r>
              <a:rPr lang="pt-BR" altLang="zh-CN" sz="2400" b="1"/>
              <a:t> num = r1.num * r2.den + r2.num * r1.den;</a:t>
            </a:r>
          </a:p>
          <a:p>
            <a:pPr>
              <a:lnSpc>
                <a:spcPct val="140000"/>
              </a:lnSpc>
            </a:pPr>
            <a:r>
              <a:rPr lang="pt-BR" altLang="zh-CN" sz="2400" b="1"/>
              <a:t> </a:t>
            </a:r>
            <a:r>
              <a:rPr lang="de-DE" altLang="zh-CN" sz="2400" b="1"/>
              <a:t>den = r1.den * r2.den;</a:t>
            </a:r>
          </a:p>
          <a:p>
            <a:pPr>
              <a:lnSpc>
                <a:spcPct val="140000"/>
              </a:lnSpc>
            </a:pPr>
            <a:r>
              <a:rPr lang="de-DE" altLang="zh-CN" sz="2400" b="1"/>
              <a:t> </a:t>
            </a:r>
            <a:r>
              <a:rPr lang="pt-BR" altLang="zh-CN" sz="2400" b="1"/>
              <a:t>ReductFraction();</a:t>
            </a:r>
          </a:p>
          <a:p>
            <a:pPr>
              <a:lnSpc>
                <a:spcPct val="140000"/>
              </a:lnSpc>
            </a:pPr>
            <a:r>
              <a:rPr lang="pt-BR" altLang="zh-CN" sz="2400" b="1"/>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0" y="885825"/>
            <a:ext cx="9144000" cy="5780088"/>
          </a:xfrm>
          <a:prstGeom prst="rect">
            <a:avLst/>
          </a:prstGeom>
          <a:noFill/>
          <a:ln w="12700" cap="sq" algn="ctr">
            <a:noFill/>
            <a:miter lim="800000"/>
            <a:headEnd type="none" w="sm" len="sm"/>
            <a:tailEnd type="none" w="sm" len="sm"/>
          </a:ln>
        </p:spPr>
        <p:txBody>
          <a:bodyPr>
            <a:spAutoFit/>
          </a:bodyPr>
          <a:lstStyle/>
          <a:p>
            <a:pPr>
              <a:lnSpc>
                <a:spcPct val="110000"/>
              </a:lnSpc>
            </a:pPr>
            <a:r>
              <a:rPr lang="pt-BR" altLang="zh-CN" sz="2400" b="1"/>
              <a:t>void Rational::multi(const Rational &amp;r1, const Rational &amp;r2)</a:t>
            </a:r>
          </a:p>
          <a:p>
            <a:pPr>
              <a:lnSpc>
                <a:spcPct val="110000"/>
              </a:lnSpc>
            </a:pPr>
            <a:r>
              <a:rPr lang="pt-BR" altLang="zh-CN" sz="2400" b="1"/>
              <a:t>{</a:t>
            </a:r>
          </a:p>
          <a:p>
            <a:pPr>
              <a:lnSpc>
                <a:spcPct val="110000"/>
              </a:lnSpc>
            </a:pPr>
            <a:r>
              <a:rPr lang="pt-BR" altLang="zh-CN" sz="2400" b="1"/>
              <a:t> num = r1.num * r2.num;</a:t>
            </a:r>
          </a:p>
          <a:p>
            <a:pPr>
              <a:lnSpc>
                <a:spcPct val="110000"/>
              </a:lnSpc>
            </a:pPr>
            <a:r>
              <a:rPr lang="pt-BR" altLang="zh-CN" sz="2400" b="1"/>
              <a:t> </a:t>
            </a:r>
            <a:r>
              <a:rPr lang="de-DE" altLang="zh-CN" sz="2400" b="1"/>
              <a:t>den = r1.den * r2.den;</a:t>
            </a:r>
          </a:p>
          <a:p>
            <a:pPr>
              <a:lnSpc>
                <a:spcPct val="110000"/>
              </a:lnSpc>
            </a:pPr>
            <a:r>
              <a:rPr lang="de-DE" altLang="zh-CN" sz="2400" b="1"/>
              <a:t> </a:t>
            </a:r>
            <a:r>
              <a:rPr lang="en-US" altLang="zh-CN" sz="2400" b="1"/>
              <a:t>ReductFraction();</a:t>
            </a:r>
          </a:p>
          <a:p>
            <a:pPr>
              <a:lnSpc>
                <a:spcPct val="110000"/>
              </a:lnSpc>
            </a:pPr>
            <a:r>
              <a:rPr lang="en-US" altLang="zh-CN" sz="2400" b="1"/>
              <a:t>}</a:t>
            </a:r>
          </a:p>
          <a:p>
            <a:pPr>
              <a:lnSpc>
                <a:spcPct val="110000"/>
              </a:lnSpc>
            </a:pPr>
            <a:endParaRPr lang="en-US" altLang="zh-CN" sz="2400" b="1"/>
          </a:p>
          <a:p>
            <a:pPr>
              <a:lnSpc>
                <a:spcPct val="110000"/>
              </a:lnSpc>
            </a:pPr>
            <a:r>
              <a:rPr lang="en-US" altLang="zh-CN" sz="2400" b="1"/>
              <a:t>// ReductFraction</a:t>
            </a:r>
            <a:r>
              <a:rPr lang="zh-CN" altLang="en-US" sz="2400" b="1"/>
              <a:t>实现有理数的化简</a:t>
            </a:r>
          </a:p>
          <a:p>
            <a:pPr>
              <a:lnSpc>
                <a:spcPct val="110000"/>
              </a:lnSpc>
            </a:pPr>
            <a:r>
              <a:rPr lang="en-US" altLang="zh-CN" sz="2400" b="1"/>
              <a:t>void Rational::ReductFraction()</a:t>
            </a:r>
          </a:p>
          <a:p>
            <a:pPr>
              <a:lnSpc>
                <a:spcPct val="110000"/>
              </a:lnSpc>
            </a:pPr>
            <a:r>
              <a:rPr lang="en-US" altLang="zh-CN" sz="2400" b="1"/>
              <a:t>{int tmp = (num &gt; den) ? den : num;</a:t>
            </a:r>
          </a:p>
          <a:p>
            <a:pPr>
              <a:lnSpc>
                <a:spcPct val="110000"/>
              </a:lnSpc>
            </a:pPr>
            <a:r>
              <a:rPr lang="en-US" altLang="zh-CN" sz="2400" b="1"/>
              <a:t> for  (; tmp &gt; 1; --tmp) </a:t>
            </a:r>
          </a:p>
          <a:p>
            <a:pPr>
              <a:lnSpc>
                <a:spcPct val="110000"/>
              </a:lnSpc>
            </a:pPr>
            <a:r>
              <a:rPr lang="en-US" altLang="zh-CN" sz="2400" b="1"/>
              <a:t>	if (num % tmp == 0 &amp;&amp; den % tmp ==0) </a:t>
            </a:r>
          </a:p>
          <a:p>
            <a:pPr>
              <a:lnSpc>
                <a:spcPct val="110000"/>
              </a:lnSpc>
            </a:pPr>
            <a:r>
              <a:rPr lang="en-US" altLang="zh-CN" sz="2400" b="1"/>
              <a:t>                   {num /= tmp; den /= tmp; break;}</a:t>
            </a:r>
          </a:p>
          <a:p>
            <a:pPr>
              <a:lnSpc>
                <a:spcPct val="110000"/>
              </a:lnSpc>
            </a:pPr>
            <a:r>
              <a:rPr lang="en-US" altLang="zh-CN" sz="2400" b="1"/>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9938"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smtClean="0"/>
              <a:t>第</a:t>
            </a:r>
            <a:r>
              <a:rPr lang="en-US" altLang="zh-CN" smtClean="0"/>
              <a:t>10</a:t>
            </a:r>
            <a:r>
              <a:rPr lang="zh-CN" altLang="en-US" smtClean="0"/>
              <a:t>章 创建功能更强的类型</a:t>
            </a:r>
          </a:p>
        </p:txBody>
      </p:sp>
      <p:sp>
        <p:nvSpPr>
          <p:cNvPr id="41987"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41988" name="AutoShape 4"/>
          <p:cNvSpPr>
            <a:spLocks noChangeArrowheads="1"/>
          </p:cNvSpPr>
          <p:nvPr/>
        </p:nvSpPr>
        <p:spPr bwMode="auto">
          <a:xfrm rot="-5400000" flipH="1" flipV="1">
            <a:off x="6507163" y="1690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89" name="AutoShape 5"/>
          <p:cNvSpPr>
            <a:spLocks noChangeArrowheads="1"/>
          </p:cNvSpPr>
          <p:nvPr/>
        </p:nvSpPr>
        <p:spPr bwMode="auto">
          <a:xfrm rot="-5400000" flipH="1" flipV="1">
            <a:off x="6507163" y="23129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90" name="AutoShape 6"/>
          <p:cNvSpPr>
            <a:spLocks noChangeArrowheads="1"/>
          </p:cNvSpPr>
          <p:nvPr/>
        </p:nvSpPr>
        <p:spPr bwMode="auto">
          <a:xfrm rot="-5400000" flipH="1" flipV="1">
            <a:off x="6507163" y="28892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1991" name="AutoShape 7"/>
          <p:cNvSpPr>
            <a:spLocks noChangeArrowheads="1"/>
          </p:cNvSpPr>
          <p:nvPr/>
        </p:nvSpPr>
        <p:spPr bwMode="auto">
          <a:xfrm rot="-5400000" flipH="1" flipV="1">
            <a:off x="6494463" y="3467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2" name="AutoShape 8"/>
          <p:cNvSpPr>
            <a:spLocks noChangeArrowheads="1"/>
          </p:cNvSpPr>
          <p:nvPr/>
        </p:nvSpPr>
        <p:spPr bwMode="auto">
          <a:xfrm rot="-5400000" flipH="1" flipV="1">
            <a:off x="6507163" y="4076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3" name="AutoShape 9"/>
          <p:cNvSpPr>
            <a:spLocks noChangeArrowheads="1"/>
          </p:cNvSpPr>
          <p:nvPr/>
        </p:nvSpPr>
        <p:spPr bwMode="auto">
          <a:xfrm rot="-5400000" flipH="1" flipV="1">
            <a:off x="6507163" y="46783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4" name="AutoShape 10"/>
          <p:cNvSpPr>
            <a:spLocks noChangeArrowheads="1"/>
          </p:cNvSpPr>
          <p:nvPr/>
        </p:nvSpPr>
        <p:spPr bwMode="auto">
          <a:xfrm rot="-5400000" flipH="1" flipV="1">
            <a:off x="6507163" y="530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5" name="AutoShape 11"/>
          <p:cNvSpPr>
            <a:spLocks noChangeArrowheads="1"/>
          </p:cNvSpPr>
          <p:nvPr/>
        </p:nvSpPr>
        <p:spPr bwMode="auto">
          <a:xfrm rot="-5400000" flipH="1" flipV="1">
            <a:off x="6507163" y="58277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386" name="Rectangle 2"/>
          <p:cNvSpPr>
            <a:spLocks noGrp="1" noChangeArrowheads="1"/>
          </p:cNvSpPr>
          <p:nvPr>
            <p:ph type="title"/>
          </p:nvPr>
        </p:nvSpPr>
        <p:spPr>
          <a:xfrm>
            <a:off x="685800" y="152400"/>
            <a:ext cx="7772400" cy="1143000"/>
          </a:xfrm>
        </p:spPr>
        <p:txBody>
          <a:bodyPr/>
          <a:lstStyle/>
          <a:p>
            <a:pPr eaLnBrk="1" hangingPunct="1">
              <a:defRPr/>
            </a:pPr>
            <a:r>
              <a:rPr lang="zh-CN" altLang="en-US" b="0" smtClean="0"/>
              <a:t>对象的定义</a:t>
            </a:r>
          </a:p>
        </p:txBody>
      </p:sp>
      <p:sp>
        <p:nvSpPr>
          <p:cNvPr id="43011" name="Rectangle 3"/>
          <p:cNvSpPr>
            <a:spLocks noGrp="1" noChangeArrowheads="1"/>
          </p:cNvSpPr>
          <p:nvPr>
            <p:ph type="body" idx="1"/>
          </p:nvPr>
        </p:nvSpPr>
        <p:spPr>
          <a:xfrm>
            <a:off x="609600" y="1295400"/>
            <a:ext cx="8077200" cy="5562600"/>
          </a:xfrm>
        </p:spPr>
        <p:txBody>
          <a:bodyPr/>
          <a:lstStyle/>
          <a:p>
            <a:pPr eaLnBrk="1" hangingPunct="1">
              <a:lnSpc>
                <a:spcPct val="110000"/>
              </a:lnSpc>
            </a:pPr>
            <a:r>
              <a:rPr lang="zh-CN" altLang="en-US" smtClean="0"/>
              <a:t>类与对象的关系：类型与变量的关系</a:t>
            </a:r>
          </a:p>
          <a:p>
            <a:pPr eaLnBrk="1" hangingPunct="1">
              <a:lnSpc>
                <a:spcPct val="110000"/>
              </a:lnSpc>
            </a:pPr>
            <a:r>
              <a:rPr lang="zh-CN" altLang="en-US" smtClean="0"/>
              <a:t>对象定义方法：</a:t>
            </a:r>
          </a:p>
          <a:p>
            <a:pPr lvl="1" eaLnBrk="1" hangingPunct="1">
              <a:lnSpc>
                <a:spcPct val="110000"/>
              </a:lnSpc>
            </a:pPr>
            <a:r>
              <a:rPr lang="zh-CN" altLang="en-US" smtClean="0"/>
              <a:t>直接在程序中定义某个类的对象</a:t>
            </a:r>
          </a:p>
          <a:p>
            <a:pPr lvl="2" eaLnBrk="1" hangingPunct="1">
              <a:buFont typeface="Wingdings" pitchFamily="2" charset="2"/>
              <a:buNone/>
            </a:pPr>
            <a:r>
              <a:rPr lang="zh-CN" altLang="en-US" b="1" smtClean="0">
                <a:latin typeface="楷体_GB2312" pitchFamily="49" charset="-122"/>
                <a:ea typeface="楷体_GB2312" pitchFamily="49" charset="-122"/>
              </a:rPr>
              <a:t>存储类别 类名  对象列表；</a:t>
            </a:r>
          </a:p>
          <a:p>
            <a:pPr lvl="2" eaLnBrk="1" hangingPunct="1">
              <a:buFont typeface="Wingdings" pitchFamily="2" charset="2"/>
              <a:buNone/>
            </a:pPr>
            <a:r>
              <a:rPr lang="zh-CN" altLang="en-US" b="1" smtClean="0">
                <a:latin typeface="楷体_GB2312" pitchFamily="49" charset="-122"/>
                <a:ea typeface="楷体_GB2312" pitchFamily="49" charset="-122"/>
              </a:rPr>
              <a:t>如定义两个</a:t>
            </a:r>
            <a:r>
              <a:rPr lang="en-US" altLang="zh-CN" b="1" smtClean="0">
                <a:latin typeface="楷体_GB2312" pitchFamily="49" charset="-122"/>
                <a:ea typeface="楷体_GB2312" pitchFamily="49" charset="-122"/>
              </a:rPr>
              <a:t>IntArray</a:t>
            </a:r>
            <a:r>
              <a:rPr lang="zh-CN" altLang="en-US" b="1" smtClean="0">
                <a:latin typeface="楷体_GB2312" pitchFamily="49" charset="-122"/>
                <a:ea typeface="楷体_GB2312" pitchFamily="49" charset="-122"/>
              </a:rPr>
              <a:t>类的对象</a:t>
            </a:r>
            <a:r>
              <a:rPr lang="en-US" altLang="zh-CN" b="1" smtClean="0">
                <a:latin typeface="楷体_GB2312" pitchFamily="49" charset="-122"/>
                <a:ea typeface="楷体_GB2312" pitchFamily="49" charset="-122"/>
              </a:rPr>
              <a:t>arr1</a:t>
            </a:r>
            <a:r>
              <a:rPr lang="zh-CN" altLang="en-US" b="1" smtClean="0">
                <a:latin typeface="楷体_GB2312" pitchFamily="49" charset="-122"/>
                <a:ea typeface="楷体_GB2312" pitchFamily="49" charset="-122"/>
              </a:rPr>
              <a:t>和</a:t>
            </a:r>
            <a:r>
              <a:rPr lang="en-US" altLang="zh-CN" b="1" smtClean="0">
                <a:latin typeface="楷体_GB2312" pitchFamily="49" charset="-122"/>
                <a:ea typeface="楷体_GB2312" pitchFamily="49" charset="-122"/>
              </a:rPr>
              <a:t>arr2</a:t>
            </a:r>
            <a:r>
              <a:rPr lang="zh-CN" altLang="en-US" b="1" smtClean="0">
                <a:latin typeface="楷体_GB2312" pitchFamily="49" charset="-122"/>
                <a:ea typeface="楷体_GB2312" pitchFamily="49" charset="-122"/>
              </a:rPr>
              <a:t>，可写成：</a:t>
            </a:r>
            <a:r>
              <a:rPr lang="en-US" altLang="zh-CN" b="1" smtClean="0">
                <a:latin typeface="楷体_GB2312" pitchFamily="49" charset="-122"/>
                <a:ea typeface="楷体_GB2312" pitchFamily="49" charset="-122"/>
              </a:rPr>
              <a:t>IntArray arr1, arr2;</a:t>
            </a:r>
          </a:p>
          <a:p>
            <a:pPr lvl="1" eaLnBrk="1" hangingPunct="1">
              <a:lnSpc>
                <a:spcPct val="110000"/>
              </a:lnSpc>
            </a:pPr>
            <a:r>
              <a:rPr lang="zh-CN" altLang="en-US" smtClean="0"/>
              <a:t>用动态内存申请的方法申请一个动态对象。 </a:t>
            </a:r>
          </a:p>
          <a:p>
            <a:pPr lvl="2" eaLnBrk="1" hangingPunct="1">
              <a:buFont typeface="Wingdings" pitchFamily="2" charset="2"/>
              <a:buNone/>
            </a:pPr>
            <a:r>
              <a:rPr lang="en-US" altLang="zh-CN" smtClean="0"/>
              <a:t>Rational  *rp;</a:t>
            </a:r>
          </a:p>
          <a:p>
            <a:pPr lvl="2" eaLnBrk="1" hangingPunct="1">
              <a:buFont typeface="Wingdings" pitchFamily="2" charset="2"/>
              <a:buNone/>
            </a:pPr>
            <a:r>
              <a:rPr lang="en-US" altLang="zh-CN" smtClean="0"/>
              <a:t>Rp = new Rational; </a:t>
            </a:r>
          </a:p>
          <a:p>
            <a:pPr lvl="2" eaLnBrk="1" hangingPunct="1">
              <a:buFont typeface="Wingdings" pitchFamily="2" charset="2"/>
              <a:buNone/>
            </a:pPr>
            <a:r>
              <a:rPr lang="en-US" altLang="zh-CN" smtClean="0"/>
              <a:t>rp = new Rational[20]; </a:t>
            </a:r>
          </a:p>
          <a:p>
            <a:pPr lvl="2" eaLnBrk="1" hangingPunct="1">
              <a:buFont typeface="Wingdings" pitchFamily="2" charset="2"/>
              <a:buNone/>
            </a:pPr>
            <a:r>
              <a:rPr lang="en-US" altLang="zh-CN" smtClean="0"/>
              <a:t>delete Rp</a:t>
            </a:r>
            <a:r>
              <a:rPr lang="zh-CN" altLang="en-US" smtClean="0"/>
              <a:t>；或　</a:t>
            </a:r>
            <a:r>
              <a:rPr lang="en-US" altLang="zh-CN" smtClean="0"/>
              <a:t>delete </a:t>
            </a:r>
            <a:r>
              <a:rPr lang="zh-CN" altLang="en-US" smtClean="0"/>
              <a:t>［］</a:t>
            </a:r>
            <a:r>
              <a:rPr lang="en-US" altLang="zh-CN" smtClean="0"/>
              <a:t>rp</a:t>
            </a:r>
            <a:r>
              <a:rPr lang="zh-CN" altLang="en-US"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0546" name="Rectangle 2"/>
          <p:cNvSpPr>
            <a:spLocks noGrp="1" noChangeArrowheads="1"/>
          </p:cNvSpPr>
          <p:nvPr>
            <p:ph type="title"/>
          </p:nvPr>
        </p:nvSpPr>
        <p:spPr/>
        <p:txBody>
          <a:bodyPr/>
          <a:lstStyle/>
          <a:p>
            <a:pPr eaLnBrk="1" hangingPunct="1">
              <a:defRPr/>
            </a:pPr>
            <a:r>
              <a:rPr lang="zh-CN" altLang="en-US" smtClean="0"/>
              <a:t>面向对象的程序设计 </a:t>
            </a:r>
          </a:p>
        </p:txBody>
      </p:sp>
      <p:sp>
        <p:nvSpPr>
          <p:cNvPr id="7171" name="Rectangle 3"/>
          <p:cNvSpPr>
            <a:spLocks noGrp="1" noChangeArrowheads="1"/>
          </p:cNvSpPr>
          <p:nvPr>
            <p:ph type="body" idx="1"/>
          </p:nvPr>
        </p:nvSpPr>
        <p:spPr>
          <a:xfrm>
            <a:off x="685800" y="1981200"/>
            <a:ext cx="7772400" cy="4635500"/>
          </a:xfrm>
        </p:spPr>
        <p:txBody>
          <a:bodyPr/>
          <a:lstStyle/>
          <a:p>
            <a:pPr eaLnBrk="1" hangingPunct="1"/>
            <a:r>
              <a:rPr lang="zh-CN" altLang="en-US" smtClean="0"/>
              <a:t>为程序员提供了创建工具的功能 </a:t>
            </a:r>
          </a:p>
          <a:p>
            <a:pPr eaLnBrk="1" hangingPunct="1"/>
            <a:r>
              <a:rPr lang="zh-CN" altLang="en-US" smtClean="0"/>
              <a:t>解决一个问题时</a:t>
            </a:r>
          </a:p>
          <a:p>
            <a:pPr lvl="1" eaLnBrk="1" hangingPunct="1"/>
            <a:r>
              <a:rPr lang="zh-CN" altLang="en-US" smtClean="0"/>
              <a:t>程序员首先考虑的是需要哪些工具</a:t>
            </a:r>
          </a:p>
          <a:p>
            <a:pPr lvl="1" eaLnBrk="1" hangingPunct="1"/>
            <a:r>
              <a:rPr lang="zh-CN" altLang="en-US" smtClean="0"/>
              <a:t>创建这些工具</a:t>
            </a:r>
          </a:p>
          <a:p>
            <a:pPr lvl="1" eaLnBrk="1" hangingPunct="1"/>
            <a:r>
              <a:rPr lang="zh-CN" altLang="en-US" smtClean="0"/>
              <a:t>用这些工具解决问题</a:t>
            </a:r>
          </a:p>
          <a:p>
            <a:pPr eaLnBrk="1" hangingPunct="1"/>
            <a:r>
              <a:rPr lang="zh-CN" altLang="en-US" smtClean="0"/>
              <a:t>工具就是所谓的对象</a:t>
            </a:r>
          </a:p>
          <a:p>
            <a:pPr eaLnBrk="1" hangingPunct="1"/>
            <a:r>
              <a:rPr lang="zh-CN" altLang="en-US" smtClean="0"/>
              <a:t>现有的高级语言提供的工具都是数值计算的工具</a:t>
            </a:r>
            <a:r>
              <a:rPr kumimoji="0" lang="zh-CN" altLang="en-US" smtClean="0"/>
              <a:t> </a:t>
            </a:r>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7410" name="Rectangle 2"/>
          <p:cNvSpPr>
            <a:spLocks noGrp="1" noChangeArrowheads="1"/>
          </p:cNvSpPr>
          <p:nvPr>
            <p:ph type="title"/>
          </p:nvPr>
        </p:nvSpPr>
        <p:spPr/>
        <p:txBody>
          <a:bodyPr/>
          <a:lstStyle/>
          <a:p>
            <a:pPr eaLnBrk="1" hangingPunct="1">
              <a:defRPr/>
            </a:pPr>
            <a:r>
              <a:rPr lang="zh-CN" altLang="en-US" b="0" smtClean="0"/>
              <a:t>对象的引用</a:t>
            </a:r>
          </a:p>
        </p:txBody>
      </p:sp>
      <p:sp>
        <p:nvSpPr>
          <p:cNvPr id="44035" name="Rectangle 3"/>
          <p:cNvSpPr>
            <a:spLocks noGrp="1" noChangeArrowheads="1"/>
          </p:cNvSpPr>
          <p:nvPr>
            <p:ph type="body" idx="1"/>
          </p:nvPr>
        </p:nvSpPr>
        <p:spPr/>
        <p:txBody>
          <a:bodyPr/>
          <a:lstStyle/>
          <a:p>
            <a:pPr eaLnBrk="1" hangingPunct="1"/>
            <a:r>
              <a:rPr lang="zh-CN" altLang="en-US" smtClean="0"/>
              <a:t>对象名</a:t>
            </a:r>
            <a:r>
              <a:rPr lang="en-US" altLang="zh-CN" smtClean="0"/>
              <a:t>.</a:t>
            </a:r>
            <a:r>
              <a:rPr lang="zh-CN" altLang="en-US" smtClean="0"/>
              <a:t>数据成员名  或  对象指针</a:t>
            </a:r>
            <a:r>
              <a:rPr lang="en-US" altLang="zh-CN" smtClean="0"/>
              <a:t>-&gt;</a:t>
            </a:r>
            <a:r>
              <a:rPr lang="zh-CN" altLang="en-US" smtClean="0"/>
              <a:t>数据成员名</a:t>
            </a:r>
          </a:p>
          <a:p>
            <a:pPr eaLnBrk="1" hangingPunct="1">
              <a:buFont typeface="Wingdings" pitchFamily="2" charset="2"/>
              <a:buNone/>
            </a:pPr>
            <a:r>
              <a:rPr lang="zh-CN" altLang="en-US" smtClean="0"/>
              <a:t>    </a:t>
            </a:r>
            <a:r>
              <a:rPr lang="en-US" altLang="zh-CN" smtClean="0"/>
              <a:t>arr1.storage    </a:t>
            </a:r>
            <a:r>
              <a:rPr lang="zh-CN" altLang="en-US" smtClean="0"/>
              <a:t>或   </a:t>
            </a:r>
            <a:r>
              <a:rPr lang="en-US" altLang="zh-CN" smtClean="0"/>
              <a:t>rp-&gt;num</a:t>
            </a:r>
          </a:p>
          <a:p>
            <a:pPr eaLnBrk="1" hangingPunct="1"/>
            <a:r>
              <a:rPr lang="zh-CN" altLang="en-US" smtClean="0"/>
              <a:t>对象名</a:t>
            </a:r>
            <a:r>
              <a:rPr lang="en-US" altLang="zh-CN" smtClean="0"/>
              <a:t>.</a:t>
            </a:r>
            <a:r>
              <a:rPr lang="zh-CN" altLang="en-US" smtClean="0"/>
              <a:t>成员函数名（实际参数表） 或对象指针</a:t>
            </a:r>
            <a:r>
              <a:rPr lang="en-US" altLang="zh-CN" smtClean="0"/>
              <a:t>-&gt;</a:t>
            </a:r>
            <a:r>
              <a:rPr lang="zh-CN" altLang="en-US" smtClean="0"/>
              <a:t>成员函数名（实际参数表） </a:t>
            </a:r>
          </a:p>
          <a:p>
            <a:pPr eaLnBrk="1" hangingPunct="1">
              <a:buFont typeface="Wingdings" pitchFamily="2" charset="2"/>
              <a:buNone/>
            </a:pPr>
            <a:r>
              <a:rPr lang="zh-CN" altLang="en-US" smtClean="0"/>
              <a:t>    </a:t>
            </a:r>
            <a:r>
              <a:rPr lang="en-US" altLang="zh-CN" smtClean="0"/>
              <a:t>arr1.insert()   </a:t>
            </a:r>
            <a:r>
              <a:rPr lang="zh-CN" altLang="en-US" smtClean="0"/>
              <a:t>或  </a:t>
            </a:r>
            <a:r>
              <a:rPr lang="en-US" altLang="zh-CN" smtClean="0"/>
              <a:t>rp-&gt;add()</a:t>
            </a:r>
          </a:p>
          <a:p>
            <a:pPr eaLnBrk="1" hangingPunct="1"/>
            <a:r>
              <a:rPr lang="zh-CN" altLang="en-US" smtClean="0"/>
              <a:t>外部函数不能引用对象的私有成员</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3314" name="Rectangle 2"/>
          <p:cNvSpPr>
            <a:spLocks noGrp="1" noChangeArrowheads="1"/>
          </p:cNvSpPr>
          <p:nvPr>
            <p:ph type="title"/>
          </p:nvPr>
        </p:nvSpPr>
        <p:spPr/>
        <p:txBody>
          <a:bodyPr/>
          <a:lstStyle/>
          <a:p>
            <a:pPr eaLnBrk="1" hangingPunct="1">
              <a:defRPr/>
            </a:pPr>
            <a:r>
              <a:rPr lang="zh-CN" altLang="en-US" smtClean="0"/>
              <a:t>有理数类的使用</a:t>
            </a:r>
          </a:p>
        </p:txBody>
      </p:sp>
      <p:sp>
        <p:nvSpPr>
          <p:cNvPr id="45059" name="Rectangle 4"/>
          <p:cNvSpPr>
            <a:spLocks noChangeArrowheads="1"/>
          </p:cNvSpPr>
          <p:nvPr/>
        </p:nvSpPr>
        <p:spPr bwMode="auto">
          <a:xfrm>
            <a:off x="1017588" y="2790825"/>
            <a:ext cx="6565900" cy="3414713"/>
          </a:xfrm>
          <a:prstGeom prst="rect">
            <a:avLst/>
          </a:prstGeom>
          <a:noFill/>
          <a:ln w="12700" cap="sq" algn="ctr">
            <a:noFill/>
            <a:miter lim="800000"/>
            <a:headEnd type="none" w="sm" len="sm"/>
            <a:tailEnd type="none" w="sm" len="sm"/>
          </a:ln>
        </p:spPr>
        <p:txBody>
          <a:bodyPr wrap="none" anchor="ctr">
            <a:spAutoFit/>
          </a:bodyPr>
          <a:lstStyle/>
          <a:p>
            <a:pPr>
              <a:lnSpc>
                <a:spcPct val="130000"/>
              </a:lnSpc>
            </a:pPr>
            <a:r>
              <a:rPr lang="en-US" altLang="zh-CN" sz="2400" b="1"/>
              <a:t>#include &lt;iostream&gt;</a:t>
            </a:r>
          </a:p>
          <a:p>
            <a:pPr>
              <a:lnSpc>
                <a:spcPct val="130000"/>
              </a:lnSpc>
            </a:pPr>
            <a:r>
              <a:rPr lang="en-US" altLang="zh-CN" sz="2400" b="1"/>
              <a:t>using namespace std;</a:t>
            </a:r>
          </a:p>
          <a:p>
            <a:pPr>
              <a:lnSpc>
                <a:spcPct val="130000"/>
              </a:lnSpc>
            </a:pPr>
            <a:r>
              <a:rPr lang="en-US" altLang="zh-CN" sz="2400" b="1"/>
              <a:t>#include "Rational.h" //</a:t>
            </a:r>
            <a:r>
              <a:rPr lang="zh-CN" altLang="en-US" sz="2400" b="1"/>
              <a:t>使用有理数类</a:t>
            </a:r>
          </a:p>
          <a:p>
            <a:pPr>
              <a:lnSpc>
                <a:spcPct val="130000"/>
              </a:lnSpc>
            </a:pPr>
            <a:r>
              <a:rPr lang="en-US" altLang="zh-CN" sz="2400" b="1"/>
              <a:t>int main()</a:t>
            </a:r>
          </a:p>
          <a:p>
            <a:pPr>
              <a:lnSpc>
                <a:spcPct val="130000"/>
              </a:lnSpc>
            </a:pPr>
            <a:r>
              <a:rPr lang="en-US" altLang="zh-CN" sz="2400" b="1"/>
              <a:t>{ int n, d;</a:t>
            </a:r>
          </a:p>
          <a:p>
            <a:pPr>
              <a:lnSpc>
                <a:spcPct val="130000"/>
              </a:lnSpc>
            </a:pPr>
            <a:r>
              <a:rPr lang="en-US" altLang="zh-CN" sz="2400" b="1"/>
              <a:t>  Rational r1, r2, r3; //</a:t>
            </a:r>
            <a:r>
              <a:rPr lang="zh-CN" altLang="en-US" sz="2400" b="1"/>
              <a:t>定义三个有理数类的对象</a:t>
            </a:r>
          </a:p>
          <a:p>
            <a:pPr>
              <a:lnSpc>
                <a:spcPct val="130000"/>
              </a:lnSpc>
            </a:pPr>
            <a:r>
              <a:rPr lang="zh-CN" altLang="en-US" sz="2400" b="1"/>
              <a:t>  </a:t>
            </a:r>
          </a:p>
        </p:txBody>
      </p:sp>
      <p:sp>
        <p:nvSpPr>
          <p:cNvPr id="45060" name="Rectangle 5"/>
          <p:cNvSpPr>
            <a:spLocks noChangeArrowheads="1"/>
          </p:cNvSpPr>
          <p:nvPr/>
        </p:nvSpPr>
        <p:spPr bwMode="auto">
          <a:xfrm>
            <a:off x="2212975" y="1752600"/>
            <a:ext cx="4292600" cy="519113"/>
          </a:xfrm>
          <a:prstGeom prst="rect">
            <a:avLst/>
          </a:prstGeom>
          <a:noFill/>
          <a:ln w="12700" cap="sq" algn="ctr">
            <a:noFill/>
            <a:miter lim="800000"/>
            <a:headEnd type="none" w="sm" len="sm"/>
            <a:tailEnd type="none" w="sm" len="sm"/>
          </a:ln>
        </p:spPr>
        <p:txBody>
          <a:bodyPr wrap="none" anchor="ctr">
            <a:spAutoFit/>
          </a:bodyPr>
          <a:lstStyle/>
          <a:p>
            <a:r>
              <a:rPr lang="zh-CN" altLang="en-US" b="1">
                <a:latin typeface="幼圆" pitchFamily="49" charset="-122"/>
                <a:ea typeface="幼圆" pitchFamily="49" charset="-122"/>
              </a:rPr>
              <a:t>计算两个有理数的和与积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952500" y="960438"/>
            <a:ext cx="7480300" cy="5715000"/>
          </a:xfrm>
          <a:prstGeom prst="rect">
            <a:avLst/>
          </a:prstGeom>
          <a:noFill/>
          <a:ln w="12700" cap="sq" algn="ctr">
            <a:noFill/>
            <a:miter lim="800000"/>
            <a:headEnd type="none" w="sm" len="sm"/>
            <a:tailEnd type="none" w="sm" len="sm"/>
          </a:ln>
        </p:spPr>
        <p:txBody>
          <a:bodyPr>
            <a:spAutoFit/>
          </a:bodyPr>
          <a:lstStyle/>
          <a:p>
            <a:pPr>
              <a:lnSpc>
                <a:spcPct val="110000"/>
              </a:lnSpc>
            </a:pPr>
            <a:r>
              <a:rPr lang="en-US" altLang="zh-CN" sz="2400" b="1"/>
              <a:t>  cout &lt;&lt; "</a:t>
            </a:r>
            <a:r>
              <a:rPr lang="zh-CN" altLang="en-US" sz="2400" b="1"/>
              <a:t>请输入第一个有理数（分子和分母）：</a:t>
            </a:r>
            <a:r>
              <a:rPr lang="en-US" altLang="zh-CN" sz="2400" b="1"/>
              <a:t>"; </a:t>
            </a:r>
          </a:p>
          <a:p>
            <a:pPr>
              <a:lnSpc>
                <a:spcPct val="110000"/>
              </a:lnSpc>
            </a:pPr>
            <a:r>
              <a:rPr lang="en-US" altLang="zh-CN" sz="2400" b="1"/>
              <a:t>  </a:t>
            </a:r>
            <a:r>
              <a:rPr lang="pt-BR" altLang="zh-CN" sz="2400" b="1"/>
              <a:t>cin &gt;&gt; n &gt;&gt; d;</a:t>
            </a:r>
          </a:p>
          <a:p>
            <a:pPr>
              <a:lnSpc>
                <a:spcPct val="110000"/>
              </a:lnSpc>
            </a:pPr>
            <a:r>
              <a:rPr lang="pt-BR" altLang="zh-CN" sz="2400" b="1"/>
              <a:t>  r1.create(n,d);</a:t>
            </a:r>
          </a:p>
          <a:p>
            <a:pPr>
              <a:lnSpc>
                <a:spcPct val="110000"/>
              </a:lnSpc>
            </a:pPr>
            <a:r>
              <a:rPr lang="pt-BR" altLang="zh-CN" sz="2400" b="1"/>
              <a:t>  </a:t>
            </a:r>
            <a:r>
              <a:rPr lang="en-US" altLang="zh-CN" sz="2400" b="1"/>
              <a:t>cout &lt;&lt; "</a:t>
            </a:r>
            <a:r>
              <a:rPr lang="zh-CN" altLang="en-US" sz="2400" b="1"/>
              <a:t>请输入第二个有理数（分子和分母）：</a:t>
            </a:r>
            <a:r>
              <a:rPr lang="en-US" altLang="zh-CN" sz="2400" b="1"/>
              <a:t>"; </a:t>
            </a:r>
          </a:p>
          <a:p>
            <a:pPr>
              <a:lnSpc>
                <a:spcPct val="110000"/>
              </a:lnSpc>
            </a:pPr>
            <a:r>
              <a:rPr lang="en-US" altLang="zh-CN" sz="2400" b="1"/>
              <a:t>  </a:t>
            </a:r>
            <a:r>
              <a:rPr lang="pt-BR" altLang="zh-CN" sz="2400" b="1"/>
              <a:t>cin &gt;&gt; n &gt;&gt; d;</a:t>
            </a:r>
          </a:p>
          <a:p>
            <a:pPr>
              <a:lnSpc>
                <a:spcPct val="110000"/>
              </a:lnSpc>
            </a:pPr>
            <a:r>
              <a:rPr lang="pt-BR" altLang="zh-CN" sz="2400" b="1"/>
              <a:t>  r2.create(n,d);</a:t>
            </a:r>
          </a:p>
          <a:p>
            <a:pPr>
              <a:lnSpc>
                <a:spcPct val="110000"/>
              </a:lnSpc>
            </a:pPr>
            <a:r>
              <a:rPr lang="pt-BR" altLang="zh-CN" sz="2400" b="1"/>
              <a:t>  </a:t>
            </a:r>
            <a:r>
              <a:rPr lang="en-US" altLang="zh-CN" sz="2400" b="1"/>
              <a:t>r3.add(r1, r2); //</a:t>
            </a:r>
            <a:r>
              <a:rPr lang="zh-CN" altLang="en-US" sz="2400" b="1"/>
              <a:t>执行</a:t>
            </a:r>
            <a:r>
              <a:rPr lang="en-US" altLang="zh-CN" sz="2400" b="1"/>
              <a:t>r3=r1+r2</a:t>
            </a:r>
          </a:p>
          <a:p>
            <a:pPr>
              <a:lnSpc>
                <a:spcPct val="110000"/>
              </a:lnSpc>
            </a:pPr>
            <a:r>
              <a:rPr lang="en-US" altLang="zh-CN" sz="2400" b="1"/>
              <a:t>  r1.display(); cout &lt;&lt; " + "; r2.display();</a:t>
            </a:r>
          </a:p>
          <a:p>
            <a:pPr>
              <a:lnSpc>
                <a:spcPct val="110000"/>
              </a:lnSpc>
            </a:pPr>
            <a:r>
              <a:rPr lang="en-US" altLang="zh-CN" sz="2400" b="1"/>
              <a:t>  cout &lt;&lt; " = ";    r3.display(); cout &lt;&lt; endl;</a:t>
            </a:r>
          </a:p>
          <a:p>
            <a:pPr>
              <a:lnSpc>
                <a:spcPct val="110000"/>
              </a:lnSpc>
            </a:pPr>
            <a:r>
              <a:rPr lang="en-US" altLang="zh-CN" sz="2400" b="1"/>
              <a:t>  r3.multi(r1, r2); //</a:t>
            </a:r>
            <a:r>
              <a:rPr lang="zh-CN" altLang="en-US" sz="2400" b="1"/>
              <a:t>执行</a:t>
            </a:r>
            <a:r>
              <a:rPr lang="en-US" altLang="zh-CN" sz="2400" b="1"/>
              <a:t>r3=r1*r2</a:t>
            </a:r>
          </a:p>
          <a:p>
            <a:pPr>
              <a:lnSpc>
                <a:spcPct val="110000"/>
              </a:lnSpc>
            </a:pPr>
            <a:r>
              <a:rPr lang="en-US" altLang="zh-CN" sz="2400" b="1"/>
              <a:t>  r1.display(); cout &lt;&lt; " * "; r2.display(); </a:t>
            </a:r>
          </a:p>
          <a:p>
            <a:pPr>
              <a:lnSpc>
                <a:spcPct val="110000"/>
              </a:lnSpc>
            </a:pPr>
            <a:r>
              <a:rPr lang="en-US" altLang="zh-CN" sz="2400" b="1"/>
              <a:t>  cout &lt;&lt; " = "; r3.display(); cout &lt;&lt; endl;</a:t>
            </a:r>
          </a:p>
          <a:p>
            <a:pPr>
              <a:lnSpc>
                <a:spcPct val="110000"/>
              </a:lnSpc>
            </a:pPr>
            <a:r>
              <a:rPr lang="en-US" altLang="zh-CN" sz="2400" b="1"/>
              <a:t>  return 0;</a:t>
            </a:r>
          </a:p>
          <a:p>
            <a:pPr>
              <a:lnSpc>
                <a:spcPct val="110000"/>
              </a:lnSpc>
            </a:pPr>
            <a:r>
              <a:rPr lang="en-US" altLang="zh-CN" sz="2400" b="1"/>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9458" name="Rectangle 2"/>
          <p:cNvSpPr>
            <a:spLocks noGrp="1" noChangeArrowheads="1"/>
          </p:cNvSpPr>
          <p:nvPr>
            <p:ph type="title"/>
          </p:nvPr>
        </p:nvSpPr>
        <p:spPr/>
        <p:txBody>
          <a:bodyPr/>
          <a:lstStyle/>
          <a:p>
            <a:pPr eaLnBrk="1" hangingPunct="1">
              <a:defRPr/>
            </a:pPr>
            <a:r>
              <a:rPr lang="zh-CN" altLang="en-US" smtClean="0"/>
              <a:t>执行实例</a:t>
            </a:r>
          </a:p>
        </p:txBody>
      </p:sp>
      <p:sp>
        <p:nvSpPr>
          <p:cNvPr id="47107" name="Rectangle 3"/>
          <p:cNvSpPr>
            <a:spLocks noGrp="1" noChangeArrowheads="1"/>
          </p:cNvSpPr>
          <p:nvPr>
            <p:ph type="body" idx="1"/>
          </p:nvPr>
        </p:nvSpPr>
        <p:spPr/>
        <p:txBody>
          <a:bodyPr/>
          <a:lstStyle/>
          <a:p>
            <a:pPr eaLnBrk="1" hangingPunct="1">
              <a:buFont typeface="Wingdings" pitchFamily="2" charset="2"/>
              <a:buNone/>
            </a:pPr>
            <a:r>
              <a:rPr lang="zh-CN" altLang="en-US" smtClean="0"/>
              <a:t>请输入第一个有理数（分子和分母）：</a:t>
            </a:r>
            <a:r>
              <a:rPr lang="en-US" altLang="zh-CN" smtClean="0"/>
              <a:t>1  6</a:t>
            </a:r>
          </a:p>
          <a:p>
            <a:pPr eaLnBrk="1" hangingPunct="1">
              <a:buFont typeface="Wingdings" pitchFamily="2" charset="2"/>
              <a:buNone/>
            </a:pPr>
            <a:r>
              <a:rPr lang="zh-CN" altLang="en-US" smtClean="0"/>
              <a:t>请输入第二个有理数（分子和分母）：</a:t>
            </a:r>
            <a:r>
              <a:rPr lang="en-US" altLang="zh-CN" smtClean="0"/>
              <a:t>1  6</a:t>
            </a:r>
          </a:p>
          <a:p>
            <a:pPr eaLnBrk="1" hangingPunct="1">
              <a:buFont typeface="Wingdings" pitchFamily="2" charset="2"/>
              <a:buNone/>
            </a:pPr>
            <a:r>
              <a:rPr lang="en-US" altLang="zh-CN" smtClean="0"/>
              <a:t>1 / 6 + 1 / 6 = 1 / 3</a:t>
            </a:r>
          </a:p>
          <a:p>
            <a:pPr eaLnBrk="1" hangingPunct="1">
              <a:buFont typeface="Wingdings" pitchFamily="2" charset="2"/>
              <a:buNone/>
            </a:pPr>
            <a:r>
              <a:rPr lang="en-US" altLang="zh-CN" smtClean="0"/>
              <a:t>1 / 6 </a:t>
            </a:r>
            <a:r>
              <a:rPr lang="zh-CN" altLang="en-US" smtClean="0"/>
              <a:t>＊</a:t>
            </a:r>
            <a:r>
              <a:rPr lang="en-US" altLang="zh-CN" smtClean="0"/>
              <a:t>1 / 6 = 1 / 36</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0482" name="Rectangle 2"/>
          <p:cNvSpPr>
            <a:spLocks noGrp="1" noChangeArrowheads="1"/>
          </p:cNvSpPr>
          <p:nvPr>
            <p:ph type="title"/>
          </p:nvPr>
        </p:nvSpPr>
        <p:spPr/>
        <p:txBody>
          <a:bodyPr/>
          <a:lstStyle/>
          <a:p>
            <a:pPr eaLnBrk="1" hangingPunct="1">
              <a:defRPr/>
            </a:pPr>
            <a:r>
              <a:rPr lang="zh-CN" altLang="en-US" b="0" smtClean="0"/>
              <a:t>对象赋值语句</a:t>
            </a:r>
          </a:p>
        </p:txBody>
      </p:sp>
      <p:sp>
        <p:nvSpPr>
          <p:cNvPr id="48131" name="Rectangle 3"/>
          <p:cNvSpPr>
            <a:spLocks noGrp="1" noChangeArrowheads="1"/>
          </p:cNvSpPr>
          <p:nvPr>
            <p:ph type="body" idx="1"/>
          </p:nvPr>
        </p:nvSpPr>
        <p:spPr>
          <a:xfrm>
            <a:off x="685800" y="1752600"/>
            <a:ext cx="7772400" cy="4927600"/>
          </a:xfrm>
        </p:spPr>
        <p:txBody>
          <a:bodyPr/>
          <a:lstStyle/>
          <a:p>
            <a:pPr eaLnBrk="1" hangingPunct="1"/>
            <a:r>
              <a:rPr lang="zh-CN" altLang="en-US" smtClean="0"/>
              <a:t>同类型的对象之间可以互相赋值，如两个有理数对象</a:t>
            </a:r>
            <a:r>
              <a:rPr lang="en-US" altLang="zh-CN" smtClean="0"/>
              <a:t>r1</a:t>
            </a:r>
            <a:r>
              <a:rPr lang="zh-CN" altLang="en-US" smtClean="0"/>
              <a:t>和</a:t>
            </a:r>
            <a:r>
              <a:rPr lang="en-US" altLang="zh-CN" smtClean="0"/>
              <a:t>r2</a:t>
            </a:r>
            <a:r>
              <a:rPr lang="zh-CN" altLang="en-US" smtClean="0"/>
              <a:t>，可以执行</a:t>
            </a:r>
          </a:p>
          <a:p>
            <a:pPr eaLnBrk="1" hangingPunct="1">
              <a:buFont typeface="Wingdings" pitchFamily="2" charset="2"/>
              <a:buNone/>
            </a:pPr>
            <a:r>
              <a:rPr lang="zh-CN" altLang="en-US" smtClean="0"/>
              <a:t>     </a:t>
            </a:r>
            <a:r>
              <a:rPr lang="en-US" altLang="zh-CN" smtClean="0"/>
              <a:t>r1 = r2;</a:t>
            </a:r>
          </a:p>
          <a:p>
            <a:pPr eaLnBrk="1" hangingPunct="1"/>
            <a:r>
              <a:rPr lang="zh-CN" altLang="en-US" smtClean="0"/>
              <a:t>当一个对象赋值给另一个对象时，所有的数据成员都会逐位拷贝。上述赋值相当于执行</a:t>
            </a:r>
          </a:p>
          <a:p>
            <a:pPr eaLnBrk="1" hangingPunct="1">
              <a:buFont typeface="Wingdings" pitchFamily="2" charset="2"/>
              <a:buNone/>
            </a:pPr>
            <a:r>
              <a:rPr lang="zh-CN" altLang="en-US" smtClean="0"/>
              <a:t>     </a:t>
            </a:r>
            <a:r>
              <a:rPr lang="en-US" altLang="zh-CN" smtClean="0"/>
              <a:t>r1.num = r2.num</a:t>
            </a:r>
          </a:p>
          <a:p>
            <a:pPr eaLnBrk="1" hangingPunct="1">
              <a:buFont typeface="Wingdings" pitchFamily="2" charset="2"/>
              <a:buNone/>
            </a:pPr>
            <a:r>
              <a:rPr lang="en-US" altLang="zh-CN" smtClean="0"/>
              <a:t>     r1.den =  r2.den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pt-BR" altLang="zh-CN" dirty="0" smtClean="0"/>
              <a:t>this</a:t>
            </a:r>
            <a:r>
              <a:rPr lang="zh-CN" altLang="pt-BR" dirty="0" smtClean="0"/>
              <a:t>指针 </a:t>
            </a:r>
            <a:endParaRPr lang="zh-CN" altLang="en-US" dirty="0"/>
          </a:p>
        </p:txBody>
      </p:sp>
      <p:sp>
        <p:nvSpPr>
          <p:cNvPr id="49155" name="内容占位符 2"/>
          <p:cNvSpPr>
            <a:spLocks noGrp="1"/>
          </p:cNvSpPr>
          <p:nvPr>
            <p:ph idx="1"/>
          </p:nvPr>
        </p:nvSpPr>
        <p:spPr/>
        <p:txBody>
          <a:bodyPr/>
          <a:lstStyle/>
          <a:p>
            <a:r>
              <a:rPr lang="zh-CN" altLang="en-US" sz="2800" smtClean="0"/>
              <a:t>逻辑上，对象包括数据成员和成员函数。例如，定义了</a:t>
            </a:r>
            <a:r>
              <a:rPr lang="en-US" altLang="zh-CN" sz="2800" smtClean="0"/>
              <a:t>3</a:t>
            </a:r>
            <a:r>
              <a:rPr lang="zh-CN" altLang="en-US" sz="2800" smtClean="0"/>
              <a:t>个有理数类的对象</a:t>
            </a:r>
            <a:r>
              <a:rPr lang="en-US" altLang="zh-CN" sz="2800" smtClean="0"/>
              <a:t>r1</a:t>
            </a:r>
            <a:r>
              <a:rPr lang="zh-CN" altLang="en-US" sz="2800" smtClean="0"/>
              <a:t>、</a:t>
            </a:r>
            <a:r>
              <a:rPr lang="en-US" altLang="zh-CN" sz="2800" smtClean="0"/>
              <a:t>r2</a:t>
            </a:r>
            <a:r>
              <a:rPr lang="zh-CN" altLang="en-US" sz="2800" smtClean="0"/>
              <a:t>和</a:t>
            </a:r>
            <a:r>
              <a:rPr lang="en-US" altLang="zh-CN" sz="2800" smtClean="0"/>
              <a:t>r3</a:t>
            </a:r>
            <a:r>
              <a:rPr lang="zh-CN" altLang="en-US" sz="2800" smtClean="0"/>
              <a:t>，它们的值分别</a:t>
            </a:r>
            <a:r>
              <a:rPr lang="en-US" altLang="zh-CN" sz="2800" smtClean="0"/>
              <a:t>1/2</a:t>
            </a:r>
            <a:r>
              <a:rPr lang="zh-CN" altLang="en-US" sz="2800" smtClean="0"/>
              <a:t>、</a:t>
            </a:r>
            <a:r>
              <a:rPr lang="en-US" altLang="zh-CN" sz="2800" smtClean="0"/>
              <a:t>1/3</a:t>
            </a:r>
            <a:r>
              <a:rPr lang="zh-CN" altLang="en-US" sz="2800" smtClean="0"/>
              <a:t>和</a:t>
            </a:r>
            <a:r>
              <a:rPr lang="en-US" altLang="zh-CN" sz="2800" smtClean="0"/>
              <a:t>1/4</a:t>
            </a:r>
            <a:r>
              <a:rPr lang="zh-CN" altLang="en-US" sz="2800" smtClean="0"/>
              <a:t>，内存中应有</a:t>
            </a:r>
            <a:r>
              <a:rPr lang="en-US" altLang="zh-CN" sz="2800" smtClean="0"/>
              <a:t>3</a:t>
            </a:r>
            <a:r>
              <a:rPr lang="zh-CN" altLang="en-US" sz="2800" smtClean="0"/>
              <a:t>块空间</a:t>
            </a:r>
          </a:p>
          <a:p>
            <a:endParaRPr lang="zh-CN" altLang="en-US" smtClean="0"/>
          </a:p>
        </p:txBody>
      </p:sp>
      <p:grpSp>
        <p:nvGrpSpPr>
          <p:cNvPr id="49156" name="Group 2"/>
          <p:cNvGrpSpPr>
            <a:grpSpLocks/>
          </p:cNvGrpSpPr>
          <p:nvPr/>
        </p:nvGrpSpPr>
        <p:grpSpPr bwMode="auto">
          <a:xfrm>
            <a:off x="571500" y="3998913"/>
            <a:ext cx="8143875" cy="2214562"/>
            <a:chOff x="1972" y="4093"/>
            <a:chExt cx="4383" cy="1518"/>
          </a:xfrm>
        </p:grpSpPr>
        <p:sp>
          <p:nvSpPr>
            <p:cNvPr id="49157" name="Rectangle 3"/>
            <p:cNvSpPr>
              <a:spLocks noChangeArrowheads="1"/>
            </p:cNvSpPr>
            <p:nvPr/>
          </p:nvSpPr>
          <p:spPr bwMode="auto">
            <a:xfrm>
              <a:off x="1972" y="4093"/>
              <a:ext cx="689" cy="525"/>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num</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1</a:t>
              </a:r>
              <a:endParaRPr kumimoji="0" lang="en-US" altLang="zh-CN" sz="2400">
                <a:latin typeface="Times New Roman" pitchFamily="18" charset="0"/>
                <a:ea typeface="宋体" pitchFamily="2" charset="-122"/>
              </a:endParaRPr>
            </a:p>
            <a:p>
              <a:pPr algn="just">
                <a:lnSpc>
                  <a:spcPct val="96000"/>
                </a:lnSpc>
              </a:pPr>
              <a:r>
                <a:rPr kumimoji="0" lang="en-US" altLang="zh-CN" sz="2400">
                  <a:latin typeface="Calibri" pitchFamily="34" charset="0"/>
                  <a:ea typeface="宋体" pitchFamily="2" charset="-122"/>
                </a:rPr>
                <a:t> den</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2</a:t>
              </a:r>
              <a:endParaRPr kumimoji="0" lang="en-US" altLang="zh-CN" sz="2400">
                <a:latin typeface="Times New Roman" pitchFamily="18" charset="0"/>
                <a:ea typeface="宋体" pitchFamily="2" charset="-122"/>
              </a:endParaRPr>
            </a:p>
            <a:p>
              <a:endParaRPr kumimoji="0" lang="zh-CN" altLang="zh-CN" sz="2400">
                <a:ea typeface="宋体" pitchFamily="2" charset="-122"/>
              </a:endParaRPr>
            </a:p>
          </p:txBody>
        </p:sp>
        <p:sp>
          <p:nvSpPr>
            <p:cNvPr id="49158" name="Rectangle 4"/>
            <p:cNvSpPr>
              <a:spLocks noChangeArrowheads="1"/>
            </p:cNvSpPr>
            <p:nvPr/>
          </p:nvSpPr>
          <p:spPr bwMode="auto">
            <a:xfrm>
              <a:off x="1972" y="4618"/>
              <a:ext cx="689" cy="993"/>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 create()</a:t>
              </a:r>
            </a:p>
            <a:p>
              <a:pPr algn="just">
                <a:lnSpc>
                  <a:spcPct val="96000"/>
                </a:lnSpc>
              </a:pPr>
              <a:r>
                <a:rPr kumimoji="0" lang="en-US" altLang="zh-CN" sz="2400">
                  <a:latin typeface="Calibri" pitchFamily="34" charset="0"/>
                  <a:ea typeface="宋体" pitchFamily="2" charset="-122"/>
                </a:rPr>
                <a:t>add()</a:t>
              </a:r>
            </a:p>
            <a:p>
              <a:pPr algn="just">
                <a:lnSpc>
                  <a:spcPct val="96000"/>
                </a:lnSpc>
              </a:pPr>
              <a:r>
                <a:rPr kumimoji="0" lang="en-US" altLang="zh-CN" sz="2400">
                  <a:latin typeface="Calibri" pitchFamily="34" charset="0"/>
                  <a:ea typeface="宋体" pitchFamily="2" charset="-122"/>
                </a:rPr>
                <a:t>multi()</a:t>
              </a:r>
            </a:p>
            <a:p>
              <a:pPr algn="just">
                <a:lnSpc>
                  <a:spcPct val="96000"/>
                </a:lnSpc>
              </a:pPr>
              <a:r>
                <a:rPr kumimoji="0" lang="en-US" altLang="zh-CN" sz="2400">
                  <a:latin typeface="Calibri" pitchFamily="34" charset="0"/>
                  <a:ea typeface="宋体" pitchFamily="2" charset="-122"/>
                </a:rPr>
                <a:t>display()</a:t>
              </a:r>
              <a:endParaRPr kumimoji="0" lang="zh-CN" altLang="zh-CN" sz="2400">
                <a:ea typeface="宋体" pitchFamily="2" charset="-122"/>
              </a:endParaRPr>
            </a:p>
          </p:txBody>
        </p:sp>
        <p:sp>
          <p:nvSpPr>
            <p:cNvPr id="49159" name="Rectangle 5"/>
            <p:cNvSpPr>
              <a:spLocks noChangeArrowheads="1"/>
            </p:cNvSpPr>
            <p:nvPr/>
          </p:nvSpPr>
          <p:spPr bwMode="auto">
            <a:xfrm>
              <a:off x="3652" y="4093"/>
              <a:ext cx="689" cy="525"/>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num</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1</a:t>
              </a:r>
              <a:endParaRPr kumimoji="0" lang="en-US" altLang="zh-CN" sz="2400">
                <a:latin typeface="Times New Roman" pitchFamily="18" charset="0"/>
                <a:ea typeface="宋体" pitchFamily="2" charset="-122"/>
              </a:endParaRPr>
            </a:p>
            <a:p>
              <a:pPr algn="just">
                <a:lnSpc>
                  <a:spcPct val="96000"/>
                </a:lnSpc>
              </a:pPr>
              <a:r>
                <a:rPr kumimoji="0" lang="en-US" altLang="zh-CN" sz="2400">
                  <a:latin typeface="Calibri" pitchFamily="34" charset="0"/>
                  <a:ea typeface="宋体" pitchFamily="2" charset="-122"/>
                </a:rPr>
                <a:t> den</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3</a:t>
              </a:r>
              <a:endParaRPr kumimoji="0" lang="en-US" altLang="zh-CN" sz="2400">
                <a:latin typeface="Times New Roman" pitchFamily="18" charset="0"/>
                <a:ea typeface="宋体" pitchFamily="2" charset="-122"/>
              </a:endParaRPr>
            </a:p>
            <a:p>
              <a:endParaRPr kumimoji="0" lang="zh-CN" altLang="zh-CN" sz="2400">
                <a:ea typeface="宋体" pitchFamily="2" charset="-122"/>
              </a:endParaRPr>
            </a:p>
          </p:txBody>
        </p:sp>
        <p:sp>
          <p:nvSpPr>
            <p:cNvPr id="49160" name="Rectangle 6"/>
            <p:cNvSpPr>
              <a:spLocks noChangeArrowheads="1"/>
            </p:cNvSpPr>
            <p:nvPr/>
          </p:nvSpPr>
          <p:spPr bwMode="auto">
            <a:xfrm>
              <a:off x="3652" y="4618"/>
              <a:ext cx="689" cy="993"/>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 create()</a:t>
              </a:r>
            </a:p>
            <a:p>
              <a:pPr algn="just">
                <a:lnSpc>
                  <a:spcPct val="96000"/>
                </a:lnSpc>
              </a:pPr>
              <a:r>
                <a:rPr kumimoji="0" lang="en-US" altLang="zh-CN" sz="2400">
                  <a:latin typeface="Calibri" pitchFamily="34" charset="0"/>
                  <a:ea typeface="宋体" pitchFamily="2" charset="-122"/>
                </a:rPr>
                <a:t>add()</a:t>
              </a:r>
            </a:p>
            <a:p>
              <a:pPr algn="just">
                <a:lnSpc>
                  <a:spcPct val="96000"/>
                </a:lnSpc>
              </a:pPr>
              <a:r>
                <a:rPr kumimoji="0" lang="en-US" altLang="zh-CN" sz="2400">
                  <a:latin typeface="Calibri" pitchFamily="34" charset="0"/>
                  <a:ea typeface="宋体" pitchFamily="2" charset="-122"/>
                </a:rPr>
                <a:t>multi()</a:t>
              </a:r>
            </a:p>
            <a:p>
              <a:pPr algn="just">
                <a:lnSpc>
                  <a:spcPct val="96000"/>
                </a:lnSpc>
              </a:pPr>
              <a:r>
                <a:rPr kumimoji="0" lang="en-US" altLang="zh-CN" sz="2400">
                  <a:latin typeface="Calibri" pitchFamily="34" charset="0"/>
                  <a:ea typeface="宋体" pitchFamily="2" charset="-122"/>
                </a:rPr>
                <a:t>display()</a:t>
              </a:r>
              <a:endParaRPr kumimoji="0" lang="zh-CN" altLang="zh-CN" sz="2400">
                <a:ea typeface="宋体" pitchFamily="2" charset="-122"/>
              </a:endParaRPr>
            </a:p>
          </p:txBody>
        </p:sp>
        <p:sp>
          <p:nvSpPr>
            <p:cNvPr id="49161" name="Rectangle 7"/>
            <p:cNvSpPr>
              <a:spLocks noChangeArrowheads="1"/>
            </p:cNvSpPr>
            <p:nvPr/>
          </p:nvSpPr>
          <p:spPr bwMode="auto">
            <a:xfrm>
              <a:off x="5666" y="4093"/>
              <a:ext cx="689" cy="525"/>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num</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1</a:t>
              </a:r>
              <a:endParaRPr kumimoji="0" lang="en-US" altLang="zh-CN" sz="2400">
                <a:latin typeface="Times New Roman" pitchFamily="18" charset="0"/>
                <a:ea typeface="宋体" pitchFamily="2" charset="-122"/>
              </a:endParaRPr>
            </a:p>
            <a:p>
              <a:pPr algn="just">
                <a:lnSpc>
                  <a:spcPct val="96000"/>
                </a:lnSpc>
              </a:pPr>
              <a:r>
                <a:rPr kumimoji="0" lang="en-US" altLang="zh-CN" sz="2400">
                  <a:latin typeface="Calibri" pitchFamily="34" charset="0"/>
                  <a:ea typeface="宋体" pitchFamily="2" charset="-122"/>
                </a:rPr>
                <a:t> den</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4</a:t>
              </a:r>
              <a:endParaRPr kumimoji="0" lang="en-US" altLang="zh-CN" sz="2400">
                <a:latin typeface="Times New Roman" pitchFamily="18" charset="0"/>
                <a:ea typeface="宋体" pitchFamily="2" charset="-122"/>
              </a:endParaRPr>
            </a:p>
            <a:p>
              <a:endParaRPr kumimoji="0" lang="zh-CN" altLang="zh-CN" sz="2400">
                <a:ea typeface="宋体" pitchFamily="2" charset="-122"/>
              </a:endParaRPr>
            </a:p>
          </p:txBody>
        </p:sp>
        <p:sp>
          <p:nvSpPr>
            <p:cNvPr id="49162" name="Rectangle 8"/>
            <p:cNvSpPr>
              <a:spLocks noChangeArrowheads="1"/>
            </p:cNvSpPr>
            <p:nvPr/>
          </p:nvSpPr>
          <p:spPr bwMode="auto">
            <a:xfrm>
              <a:off x="5666" y="4618"/>
              <a:ext cx="689" cy="993"/>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 create()</a:t>
              </a:r>
            </a:p>
            <a:p>
              <a:pPr algn="just">
                <a:lnSpc>
                  <a:spcPct val="96000"/>
                </a:lnSpc>
              </a:pPr>
              <a:r>
                <a:rPr kumimoji="0" lang="en-US" altLang="zh-CN" sz="2400">
                  <a:latin typeface="Calibri" pitchFamily="34" charset="0"/>
                  <a:ea typeface="宋体" pitchFamily="2" charset="-122"/>
                </a:rPr>
                <a:t>add()</a:t>
              </a:r>
            </a:p>
            <a:p>
              <a:pPr algn="just">
                <a:lnSpc>
                  <a:spcPct val="96000"/>
                </a:lnSpc>
              </a:pPr>
              <a:r>
                <a:rPr kumimoji="0" lang="en-US" altLang="zh-CN" sz="2400">
                  <a:latin typeface="Calibri" pitchFamily="34" charset="0"/>
                  <a:ea typeface="宋体" pitchFamily="2" charset="-122"/>
                </a:rPr>
                <a:t>multi()</a:t>
              </a:r>
            </a:p>
            <a:p>
              <a:pPr algn="just">
                <a:lnSpc>
                  <a:spcPct val="96000"/>
                </a:lnSpc>
              </a:pPr>
              <a:r>
                <a:rPr kumimoji="0" lang="en-US" altLang="zh-CN" sz="2400">
                  <a:latin typeface="Calibri" pitchFamily="34" charset="0"/>
                  <a:ea typeface="宋体" pitchFamily="2" charset="-122"/>
                </a:rPr>
                <a:t>display()</a:t>
              </a:r>
              <a:endParaRPr kumimoji="0" lang="zh-CN" altLang="zh-CN" sz="2400">
                <a:ea typeface="宋体" pitchFamily="2" charset="-122"/>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pt-BR" altLang="zh-CN" dirty="0" smtClean="0"/>
              <a:t>this</a:t>
            </a:r>
            <a:r>
              <a:rPr lang="zh-CN" altLang="pt-BR" dirty="0" smtClean="0"/>
              <a:t>指针 </a:t>
            </a:r>
            <a:endParaRPr lang="zh-CN" altLang="en-US" dirty="0"/>
          </a:p>
        </p:txBody>
      </p:sp>
      <p:sp>
        <p:nvSpPr>
          <p:cNvPr id="50179" name="内容占位符 2"/>
          <p:cNvSpPr>
            <a:spLocks noGrp="1"/>
          </p:cNvSpPr>
          <p:nvPr>
            <p:ph idx="1"/>
          </p:nvPr>
        </p:nvSpPr>
        <p:spPr/>
        <p:txBody>
          <a:bodyPr/>
          <a:lstStyle/>
          <a:p>
            <a:r>
              <a:rPr lang="zh-CN" altLang="en-US" sz="2800" smtClean="0"/>
              <a:t>类中的成员函数对该类的所有对象是完全一样的，所以只保存一份拷贝。</a:t>
            </a:r>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r>
              <a:rPr lang="zh-CN" altLang="en-US" sz="2800" smtClean="0"/>
              <a:t>问题：成员函数如何知道他操作的数据成员是哪个对象的数据成员？？？</a:t>
            </a:r>
          </a:p>
        </p:txBody>
      </p:sp>
      <p:sp>
        <p:nvSpPr>
          <p:cNvPr id="50180" name="Rectangle 2"/>
          <p:cNvSpPr>
            <a:spLocks noChangeArrowheads="1"/>
          </p:cNvSpPr>
          <p:nvPr/>
        </p:nvSpPr>
        <p:spPr bwMode="auto">
          <a:xfrm>
            <a:off x="1357313" y="2928938"/>
            <a:ext cx="1428750" cy="785812"/>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num</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1</a:t>
            </a:r>
            <a:endParaRPr kumimoji="0" lang="en-US" altLang="zh-CN" sz="2400">
              <a:latin typeface="Times New Roman" pitchFamily="18" charset="0"/>
              <a:ea typeface="宋体" pitchFamily="2" charset="-122"/>
            </a:endParaRPr>
          </a:p>
          <a:p>
            <a:pPr algn="just">
              <a:lnSpc>
                <a:spcPct val="96000"/>
              </a:lnSpc>
            </a:pPr>
            <a:r>
              <a:rPr kumimoji="0" lang="en-US" altLang="zh-CN" sz="2400">
                <a:latin typeface="Calibri" pitchFamily="34" charset="0"/>
                <a:ea typeface="宋体" pitchFamily="2" charset="-122"/>
              </a:rPr>
              <a:t> den</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2</a:t>
            </a:r>
            <a:endParaRPr kumimoji="0" lang="en-US" altLang="zh-CN" sz="2400">
              <a:latin typeface="Times New Roman" pitchFamily="18" charset="0"/>
              <a:ea typeface="宋体" pitchFamily="2" charset="-122"/>
            </a:endParaRPr>
          </a:p>
          <a:p>
            <a:endParaRPr kumimoji="0" lang="zh-CN" altLang="zh-CN" sz="2400">
              <a:ea typeface="宋体" pitchFamily="2" charset="-122"/>
            </a:endParaRPr>
          </a:p>
        </p:txBody>
      </p:sp>
      <p:sp>
        <p:nvSpPr>
          <p:cNvPr id="50181" name="Rectangle 3"/>
          <p:cNvSpPr>
            <a:spLocks noChangeArrowheads="1"/>
          </p:cNvSpPr>
          <p:nvPr/>
        </p:nvSpPr>
        <p:spPr bwMode="auto">
          <a:xfrm>
            <a:off x="4071938" y="3000375"/>
            <a:ext cx="1285875" cy="785813"/>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num</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1</a:t>
            </a:r>
            <a:endParaRPr kumimoji="0" lang="en-US" altLang="zh-CN" sz="2400">
              <a:latin typeface="Times New Roman" pitchFamily="18" charset="0"/>
              <a:ea typeface="宋体" pitchFamily="2" charset="-122"/>
            </a:endParaRPr>
          </a:p>
          <a:p>
            <a:pPr algn="just">
              <a:lnSpc>
                <a:spcPct val="96000"/>
              </a:lnSpc>
            </a:pPr>
            <a:r>
              <a:rPr kumimoji="0" lang="en-US" altLang="zh-CN" sz="2400">
                <a:latin typeface="Calibri" pitchFamily="34" charset="0"/>
                <a:ea typeface="宋体" pitchFamily="2" charset="-122"/>
              </a:rPr>
              <a:t> den</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3</a:t>
            </a:r>
            <a:endParaRPr kumimoji="0" lang="en-US" altLang="zh-CN" sz="2400">
              <a:latin typeface="Times New Roman" pitchFamily="18" charset="0"/>
              <a:ea typeface="宋体" pitchFamily="2" charset="-122"/>
            </a:endParaRPr>
          </a:p>
          <a:p>
            <a:endParaRPr kumimoji="0" lang="zh-CN" altLang="zh-CN" sz="2400">
              <a:ea typeface="宋体" pitchFamily="2" charset="-122"/>
            </a:endParaRPr>
          </a:p>
        </p:txBody>
      </p:sp>
      <p:sp>
        <p:nvSpPr>
          <p:cNvPr id="50182" name="Rectangle 4"/>
          <p:cNvSpPr>
            <a:spLocks noChangeArrowheads="1"/>
          </p:cNvSpPr>
          <p:nvPr/>
        </p:nvSpPr>
        <p:spPr bwMode="auto">
          <a:xfrm>
            <a:off x="6500813" y="3071813"/>
            <a:ext cx="1295400" cy="714375"/>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num</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1</a:t>
            </a:r>
            <a:endParaRPr kumimoji="0" lang="en-US" altLang="zh-CN" sz="2400">
              <a:latin typeface="Times New Roman" pitchFamily="18" charset="0"/>
              <a:ea typeface="宋体" pitchFamily="2" charset="-122"/>
            </a:endParaRPr>
          </a:p>
          <a:p>
            <a:pPr algn="just">
              <a:lnSpc>
                <a:spcPct val="96000"/>
              </a:lnSpc>
            </a:pPr>
            <a:r>
              <a:rPr kumimoji="0" lang="en-US" altLang="zh-CN" sz="2400">
                <a:latin typeface="Calibri" pitchFamily="34" charset="0"/>
                <a:ea typeface="宋体" pitchFamily="2" charset="-122"/>
              </a:rPr>
              <a:t> den</a:t>
            </a:r>
            <a:r>
              <a:rPr kumimoji="0" lang="zh-CN" altLang="en-US" sz="2400">
                <a:latin typeface="Calibri" pitchFamily="34" charset="0"/>
                <a:ea typeface="宋体" pitchFamily="2" charset="-122"/>
              </a:rPr>
              <a:t>：</a:t>
            </a:r>
            <a:r>
              <a:rPr kumimoji="0" lang="en-US" altLang="zh-CN" sz="2400">
                <a:latin typeface="Calibri" pitchFamily="34" charset="0"/>
                <a:ea typeface="宋体" pitchFamily="2" charset="-122"/>
              </a:rPr>
              <a:t>4</a:t>
            </a:r>
            <a:endParaRPr kumimoji="0" lang="en-US" altLang="zh-CN" sz="2400">
              <a:latin typeface="Times New Roman" pitchFamily="18" charset="0"/>
              <a:ea typeface="宋体" pitchFamily="2" charset="-122"/>
            </a:endParaRPr>
          </a:p>
          <a:p>
            <a:endParaRPr kumimoji="0" lang="zh-CN" altLang="zh-CN" sz="2400">
              <a:ea typeface="宋体" pitchFamily="2" charset="-122"/>
            </a:endParaRPr>
          </a:p>
        </p:txBody>
      </p:sp>
      <p:sp>
        <p:nvSpPr>
          <p:cNvPr id="50183" name="Rectangle 5"/>
          <p:cNvSpPr>
            <a:spLocks noChangeArrowheads="1"/>
          </p:cNvSpPr>
          <p:nvPr/>
        </p:nvSpPr>
        <p:spPr bwMode="auto">
          <a:xfrm>
            <a:off x="4214813" y="4500563"/>
            <a:ext cx="1428750" cy="1500187"/>
          </a:xfrm>
          <a:prstGeom prst="rect">
            <a:avLst/>
          </a:prstGeom>
          <a:noFill/>
          <a:ln w="9525">
            <a:solidFill>
              <a:schemeClr val="tx1"/>
            </a:solidFill>
            <a:miter lim="800000"/>
            <a:headEnd/>
            <a:tailEnd/>
          </a:ln>
        </p:spPr>
        <p:txBody>
          <a:bodyPr lIns="0" tIns="0" rIns="0" bIns="0"/>
          <a:lstStyle/>
          <a:p>
            <a:pPr algn="just">
              <a:lnSpc>
                <a:spcPct val="96000"/>
              </a:lnSpc>
            </a:pPr>
            <a:r>
              <a:rPr kumimoji="0" lang="en-US" altLang="zh-CN" sz="2400">
                <a:latin typeface="Calibri" pitchFamily="34" charset="0"/>
                <a:ea typeface="宋体" pitchFamily="2" charset="-122"/>
              </a:rPr>
              <a:t> create()</a:t>
            </a:r>
          </a:p>
          <a:p>
            <a:pPr algn="just">
              <a:lnSpc>
                <a:spcPct val="96000"/>
              </a:lnSpc>
            </a:pPr>
            <a:r>
              <a:rPr kumimoji="0" lang="en-US" altLang="zh-CN" sz="2400">
                <a:latin typeface="Calibri" pitchFamily="34" charset="0"/>
                <a:ea typeface="宋体" pitchFamily="2" charset="-122"/>
              </a:rPr>
              <a:t>add()</a:t>
            </a:r>
          </a:p>
          <a:p>
            <a:pPr algn="just">
              <a:lnSpc>
                <a:spcPct val="96000"/>
              </a:lnSpc>
            </a:pPr>
            <a:r>
              <a:rPr kumimoji="0" lang="en-US" altLang="zh-CN" sz="2400">
                <a:latin typeface="Calibri" pitchFamily="34" charset="0"/>
                <a:ea typeface="宋体" pitchFamily="2" charset="-122"/>
              </a:rPr>
              <a:t>multi()</a:t>
            </a:r>
          </a:p>
          <a:p>
            <a:pPr algn="just">
              <a:lnSpc>
                <a:spcPct val="96000"/>
              </a:lnSpc>
            </a:pPr>
            <a:r>
              <a:rPr kumimoji="0" lang="en-US" altLang="zh-CN" sz="2400">
                <a:latin typeface="Calibri" pitchFamily="34" charset="0"/>
                <a:ea typeface="宋体" pitchFamily="2" charset="-122"/>
              </a:rPr>
              <a:t>display()</a:t>
            </a:r>
            <a:endParaRPr kumimoji="0" lang="zh-CN" altLang="zh-CN" sz="2400">
              <a:ea typeface="宋体" pitchFamily="2" charset="-122"/>
            </a:endParaRPr>
          </a:p>
        </p:txBody>
      </p:sp>
      <p:cxnSp>
        <p:nvCxnSpPr>
          <p:cNvPr id="8" name="直接连接符 7"/>
          <p:cNvCxnSpPr/>
          <p:nvPr/>
        </p:nvCxnSpPr>
        <p:spPr>
          <a:xfrm>
            <a:off x="2714625" y="3786188"/>
            <a:ext cx="1428750" cy="714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643563" y="3786188"/>
            <a:ext cx="1357312" cy="785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4429125" y="4143376"/>
            <a:ext cx="714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1506" name="Rectangle 2"/>
          <p:cNvSpPr>
            <a:spLocks noGrp="1" noChangeArrowheads="1"/>
          </p:cNvSpPr>
          <p:nvPr>
            <p:ph type="title"/>
          </p:nvPr>
        </p:nvSpPr>
        <p:spPr>
          <a:xfrm>
            <a:off x="685800" y="177800"/>
            <a:ext cx="7772400" cy="1143000"/>
          </a:xfrm>
        </p:spPr>
        <p:txBody>
          <a:bodyPr/>
          <a:lstStyle/>
          <a:p>
            <a:pPr eaLnBrk="1" hangingPunct="1">
              <a:defRPr/>
            </a:pPr>
            <a:r>
              <a:rPr lang="pt-BR" altLang="zh-CN" smtClean="0"/>
              <a:t>this</a:t>
            </a:r>
            <a:r>
              <a:rPr lang="zh-CN" altLang="pt-BR" smtClean="0"/>
              <a:t>指针 </a:t>
            </a:r>
            <a:endParaRPr lang="zh-CN" altLang="en-US" smtClean="0"/>
          </a:p>
        </p:txBody>
      </p:sp>
      <p:sp>
        <p:nvSpPr>
          <p:cNvPr id="51203" name="Rectangle 3"/>
          <p:cNvSpPr>
            <a:spLocks noGrp="1" noChangeArrowheads="1"/>
          </p:cNvSpPr>
          <p:nvPr>
            <p:ph type="body" idx="1"/>
          </p:nvPr>
        </p:nvSpPr>
        <p:spPr>
          <a:xfrm>
            <a:off x="277813" y="1320800"/>
            <a:ext cx="8640762" cy="5384800"/>
          </a:xfrm>
        </p:spPr>
        <p:txBody>
          <a:bodyPr/>
          <a:lstStyle/>
          <a:p>
            <a:pPr eaLnBrk="1" hangingPunct="1"/>
            <a:r>
              <a:rPr lang="zh-CN" altLang="pt-BR" sz="2800" smtClean="0"/>
              <a:t>每个成员函数都有一个隐藏的指向本类型的指针形参</a:t>
            </a:r>
            <a:r>
              <a:rPr lang="pt-BR" altLang="zh-CN" sz="2800" smtClean="0"/>
              <a:t>this</a:t>
            </a:r>
            <a:r>
              <a:rPr lang="zh-CN" altLang="pt-BR" sz="2800" smtClean="0"/>
              <a:t>，它指向当前调用成员函数的对象  </a:t>
            </a:r>
          </a:p>
          <a:p>
            <a:pPr eaLnBrk="1" hangingPunct="1"/>
            <a:r>
              <a:rPr lang="zh-CN" altLang="pt-BR" sz="2800" smtClean="0"/>
              <a:t>如对函数</a:t>
            </a:r>
          </a:p>
          <a:p>
            <a:pPr eaLnBrk="1" hangingPunct="1">
              <a:buFont typeface="Wingdings" pitchFamily="2" charset="2"/>
              <a:buNone/>
            </a:pPr>
            <a:r>
              <a:rPr lang="pt-BR" altLang="zh-CN" sz="2800" smtClean="0"/>
              <a:t>     void create(int n, int d) { num = n; den = d;}</a:t>
            </a:r>
          </a:p>
          <a:p>
            <a:pPr eaLnBrk="1" hangingPunct="1">
              <a:buFont typeface="Wingdings" pitchFamily="2" charset="2"/>
              <a:buNone/>
            </a:pPr>
            <a:r>
              <a:rPr lang="en-US" altLang="zh-CN" sz="2800" smtClean="0"/>
              <a:t>      </a:t>
            </a:r>
            <a:r>
              <a:rPr lang="zh-CN" altLang="en-US" sz="2800" smtClean="0"/>
              <a:t>经过编译后，实际函数为</a:t>
            </a:r>
          </a:p>
          <a:p>
            <a:pPr eaLnBrk="1" hangingPunct="1">
              <a:buFont typeface="Wingdings" pitchFamily="2" charset="2"/>
              <a:buNone/>
            </a:pPr>
            <a:r>
              <a:rPr lang="zh-CN" altLang="en-US" sz="2800" smtClean="0"/>
              <a:t>     </a:t>
            </a:r>
            <a:r>
              <a:rPr lang="en-US" altLang="zh-CN" sz="2800" smtClean="0"/>
              <a:t>void create(int n, int d) </a:t>
            </a:r>
          </a:p>
          <a:p>
            <a:pPr eaLnBrk="1" hangingPunct="1">
              <a:buFont typeface="Wingdings" pitchFamily="2" charset="2"/>
              <a:buNone/>
            </a:pPr>
            <a:r>
              <a:rPr lang="en-US" altLang="zh-CN" sz="2800" smtClean="0"/>
              <a:t>          { this-&gt;num = n; this-&gt;den = 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530" name="Rectangle 2"/>
          <p:cNvSpPr>
            <a:spLocks noGrp="1" noChangeArrowheads="1"/>
          </p:cNvSpPr>
          <p:nvPr>
            <p:ph type="title"/>
          </p:nvPr>
        </p:nvSpPr>
        <p:spPr>
          <a:xfrm>
            <a:off x="685800" y="317500"/>
            <a:ext cx="7772400" cy="1143000"/>
          </a:xfrm>
        </p:spPr>
        <p:txBody>
          <a:bodyPr/>
          <a:lstStyle/>
          <a:p>
            <a:pPr eaLnBrk="1" hangingPunct="1">
              <a:defRPr/>
            </a:pPr>
            <a:r>
              <a:rPr lang="en-US" altLang="zh-CN" dirty="0" smtClean="0"/>
              <a:t>this</a:t>
            </a:r>
            <a:r>
              <a:rPr lang="zh-CN" altLang="en-US" dirty="0" smtClean="0"/>
              <a:t>指针</a:t>
            </a:r>
          </a:p>
        </p:txBody>
      </p:sp>
      <p:sp>
        <p:nvSpPr>
          <p:cNvPr id="52227" name="Rectangle 3"/>
          <p:cNvSpPr>
            <a:spLocks noGrp="1" noChangeArrowheads="1"/>
          </p:cNvSpPr>
          <p:nvPr>
            <p:ph type="body" idx="1"/>
          </p:nvPr>
        </p:nvSpPr>
        <p:spPr>
          <a:xfrm>
            <a:off x="330200" y="1460500"/>
            <a:ext cx="8420100" cy="4610100"/>
          </a:xfrm>
        </p:spPr>
        <p:txBody>
          <a:bodyPr/>
          <a:lstStyle/>
          <a:p>
            <a:pPr eaLnBrk="1" hangingPunct="1">
              <a:lnSpc>
                <a:spcPct val="140000"/>
              </a:lnSpc>
            </a:pPr>
            <a:r>
              <a:rPr lang="zh-CN" altLang="pt-BR" smtClean="0"/>
              <a:t>通常，在写成员函数时可以省略</a:t>
            </a:r>
            <a:r>
              <a:rPr lang="pt-BR" altLang="zh-CN" smtClean="0"/>
              <a:t>this</a:t>
            </a:r>
            <a:r>
              <a:rPr lang="zh-CN" altLang="pt-BR" smtClean="0"/>
              <a:t>，编译时会自动加上它们。</a:t>
            </a:r>
          </a:p>
          <a:p>
            <a:pPr eaLnBrk="1" hangingPunct="1">
              <a:lnSpc>
                <a:spcPct val="140000"/>
              </a:lnSpc>
            </a:pPr>
            <a:r>
              <a:rPr lang="zh-CN" altLang="pt-BR" smtClean="0"/>
              <a:t>如果在成员函数中要把对象作为整体来访问时，必须显式地使用</a:t>
            </a:r>
            <a:r>
              <a:rPr lang="pt-BR" altLang="zh-CN" smtClean="0"/>
              <a:t>this</a:t>
            </a:r>
            <a:r>
              <a:rPr lang="zh-CN" altLang="pt-BR" smtClean="0"/>
              <a:t>指针。这种情况常出现在函数中返回一个对调用函数的对象的引用</a:t>
            </a:r>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62"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smtClean="0"/>
              <a:t>第</a:t>
            </a:r>
            <a:r>
              <a:rPr lang="en-US" altLang="zh-CN" smtClean="0"/>
              <a:t>10</a:t>
            </a:r>
            <a:r>
              <a:rPr lang="zh-CN" altLang="en-US" smtClean="0"/>
              <a:t>章 创建功能更强的类型</a:t>
            </a:r>
          </a:p>
        </p:txBody>
      </p:sp>
      <p:sp>
        <p:nvSpPr>
          <p:cNvPr id="53251"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53252" name="AutoShape 4"/>
          <p:cNvSpPr>
            <a:spLocks noChangeArrowheads="1"/>
          </p:cNvSpPr>
          <p:nvPr/>
        </p:nvSpPr>
        <p:spPr bwMode="auto">
          <a:xfrm rot="-5400000" flipH="1" flipV="1">
            <a:off x="6507163" y="1690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3253" name="AutoShape 5"/>
          <p:cNvSpPr>
            <a:spLocks noChangeArrowheads="1"/>
          </p:cNvSpPr>
          <p:nvPr/>
        </p:nvSpPr>
        <p:spPr bwMode="auto">
          <a:xfrm rot="-5400000" flipH="1" flipV="1">
            <a:off x="6507163" y="23129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3254" name="AutoShape 6"/>
          <p:cNvSpPr>
            <a:spLocks noChangeArrowheads="1"/>
          </p:cNvSpPr>
          <p:nvPr/>
        </p:nvSpPr>
        <p:spPr bwMode="auto">
          <a:xfrm rot="-5400000" flipH="1" flipV="1">
            <a:off x="6507163" y="28892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3255" name="AutoShape 7"/>
          <p:cNvSpPr>
            <a:spLocks noChangeArrowheads="1"/>
          </p:cNvSpPr>
          <p:nvPr/>
        </p:nvSpPr>
        <p:spPr bwMode="auto">
          <a:xfrm rot="-5400000" flipH="1" flipV="1">
            <a:off x="6494463" y="34671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3256" name="AutoShape 8"/>
          <p:cNvSpPr>
            <a:spLocks noChangeArrowheads="1"/>
          </p:cNvSpPr>
          <p:nvPr/>
        </p:nvSpPr>
        <p:spPr bwMode="auto">
          <a:xfrm rot="-5400000" flipH="1" flipV="1">
            <a:off x="6507163" y="4076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3257" name="AutoShape 9"/>
          <p:cNvSpPr>
            <a:spLocks noChangeArrowheads="1"/>
          </p:cNvSpPr>
          <p:nvPr/>
        </p:nvSpPr>
        <p:spPr bwMode="auto">
          <a:xfrm rot="-5400000" flipH="1" flipV="1">
            <a:off x="6507163" y="46783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3258" name="AutoShape 10"/>
          <p:cNvSpPr>
            <a:spLocks noChangeArrowheads="1"/>
          </p:cNvSpPr>
          <p:nvPr/>
        </p:nvSpPr>
        <p:spPr bwMode="auto">
          <a:xfrm rot="-5400000" flipH="1" flipV="1">
            <a:off x="6507163" y="530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3259" name="AutoShape 11"/>
          <p:cNvSpPr>
            <a:spLocks noChangeArrowheads="1"/>
          </p:cNvSpPr>
          <p:nvPr/>
        </p:nvSpPr>
        <p:spPr bwMode="auto">
          <a:xfrm rot="-5400000" flipH="1" flipV="1">
            <a:off x="6507163" y="58277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570"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过程化</a:t>
            </a:r>
            <a:r>
              <a:rPr lang="en-US" altLang="zh-CN" smtClean="0"/>
              <a:t>vs</a:t>
            </a:r>
            <a:r>
              <a:rPr lang="zh-CN" altLang="en-US" smtClean="0"/>
              <a:t>面向对象</a:t>
            </a:r>
          </a:p>
        </p:txBody>
      </p:sp>
      <p:sp>
        <p:nvSpPr>
          <p:cNvPr id="8195" name="Rectangle 3"/>
          <p:cNvSpPr>
            <a:spLocks noGrp="1" noChangeArrowheads="1"/>
          </p:cNvSpPr>
          <p:nvPr>
            <p:ph type="body" idx="1"/>
          </p:nvPr>
        </p:nvSpPr>
        <p:spPr>
          <a:xfrm>
            <a:off x="241300" y="1835150"/>
            <a:ext cx="8648700" cy="4781550"/>
          </a:xfrm>
        </p:spPr>
        <p:txBody>
          <a:bodyPr/>
          <a:lstStyle/>
          <a:p>
            <a:pPr eaLnBrk="1" hangingPunct="1"/>
            <a:r>
              <a:rPr lang="zh-CN" altLang="en-US" sz="2800" smtClean="0"/>
              <a:t>过程化的设计方法：从功能和过程着手</a:t>
            </a:r>
          </a:p>
          <a:p>
            <a:pPr lvl="1" eaLnBrk="1" hangingPunct="1"/>
            <a:r>
              <a:rPr lang="zh-CN" altLang="en-US" sz="2400" smtClean="0"/>
              <a:t>输入圆的半径或直径</a:t>
            </a:r>
          </a:p>
          <a:p>
            <a:pPr lvl="1" eaLnBrk="1" hangingPunct="1"/>
            <a:r>
              <a:rPr lang="zh-CN" altLang="en-US" sz="2400" smtClean="0"/>
              <a:t>利用</a:t>
            </a:r>
            <a:r>
              <a:rPr lang="en-US" altLang="zh-CN" sz="2400" smtClean="0"/>
              <a:t>S=πr</a:t>
            </a:r>
            <a:r>
              <a:rPr lang="en-US" altLang="zh-CN" sz="2400" baseline="30000" smtClean="0"/>
              <a:t>2</a:t>
            </a:r>
            <a:r>
              <a:rPr lang="zh-CN" altLang="en-US" sz="2400" smtClean="0"/>
              <a:t>和</a:t>
            </a:r>
            <a:r>
              <a:rPr lang="en-US" altLang="zh-CN" sz="2400" smtClean="0"/>
              <a:t>C=2πr</a:t>
            </a:r>
            <a:r>
              <a:rPr lang="zh-CN" altLang="en-US" sz="2400" smtClean="0"/>
              <a:t>计算面积和周长</a:t>
            </a:r>
          </a:p>
          <a:p>
            <a:pPr lvl="1" eaLnBrk="1" hangingPunct="1"/>
            <a:r>
              <a:rPr lang="zh-CN" altLang="en-US" sz="2400" smtClean="0"/>
              <a:t>输出计算结果 </a:t>
            </a:r>
          </a:p>
          <a:p>
            <a:pPr eaLnBrk="1" hangingPunct="1"/>
            <a:r>
              <a:rPr lang="zh-CN" altLang="en-US" sz="2800" smtClean="0"/>
              <a:t>面向对象的程序设计方法：</a:t>
            </a:r>
          </a:p>
          <a:p>
            <a:pPr lvl="1" eaLnBrk="1" hangingPunct="1"/>
            <a:r>
              <a:rPr lang="zh-CN" altLang="en-US" sz="2400" smtClean="0"/>
              <a:t>需要什么工具。如果计算机能提供给我们一个称为圆的工具，它可以以某种方式保存一个圆，告诉我们有关这个圆的一些特性，如它的半径、直径、面积和周长。</a:t>
            </a:r>
          </a:p>
          <a:p>
            <a:pPr lvl="1" eaLnBrk="1" hangingPunct="1"/>
            <a:r>
              <a:rPr lang="zh-CN" altLang="en-US" sz="2400" smtClean="0"/>
              <a:t>定义一个圆类型的变量，以他提供的方式将一个圆保存在该变量中，然后让这个变量告诉我们这个圆的面积和周长是多少  </a:t>
            </a:r>
          </a:p>
        </p:txBody>
      </p:sp>
      <p:sp>
        <p:nvSpPr>
          <p:cNvPr id="8196" name="Rectangle 4"/>
          <p:cNvSpPr>
            <a:spLocks noChangeArrowheads="1"/>
          </p:cNvSpPr>
          <p:nvPr/>
        </p:nvSpPr>
        <p:spPr bwMode="auto">
          <a:xfrm>
            <a:off x="1839913" y="1316038"/>
            <a:ext cx="5518150" cy="519112"/>
          </a:xfrm>
          <a:prstGeom prst="rect">
            <a:avLst/>
          </a:prstGeom>
          <a:noFill/>
          <a:ln w="12700" cap="sq" algn="ctr">
            <a:noFill/>
            <a:miter lim="800000"/>
            <a:headEnd type="none" w="sm" len="sm"/>
            <a:tailEnd type="none" w="sm" len="sm"/>
          </a:ln>
        </p:spPr>
        <p:txBody>
          <a:bodyPr wrap="none" anchor="ctr">
            <a:spAutoFit/>
          </a:bodyPr>
          <a:lstStyle/>
          <a:p>
            <a:r>
              <a:rPr lang="zh-CN" altLang="en-US" b="1">
                <a:ea typeface="幼圆" pitchFamily="49" charset="-122"/>
              </a:rPr>
              <a:t>以计算圆的面积和周长的问题为例</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0962" name="Rectangle 2"/>
          <p:cNvSpPr>
            <a:spLocks noGrp="1" noChangeArrowheads="1"/>
          </p:cNvSpPr>
          <p:nvPr>
            <p:ph type="title"/>
          </p:nvPr>
        </p:nvSpPr>
        <p:spPr/>
        <p:txBody>
          <a:bodyPr/>
          <a:lstStyle/>
          <a:p>
            <a:pPr eaLnBrk="1" hangingPunct="1">
              <a:defRPr/>
            </a:pPr>
            <a:r>
              <a:rPr lang="zh-CN" altLang="pt-BR" smtClean="0"/>
              <a:t>对象的构造与析构</a:t>
            </a:r>
            <a:endParaRPr lang="zh-CN" altLang="en-US" smtClean="0"/>
          </a:p>
        </p:txBody>
      </p:sp>
      <p:sp>
        <p:nvSpPr>
          <p:cNvPr id="54275" name="Rectangle 3"/>
          <p:cNvSpPr>
            <a:spLocks noGrp="1" noChangeArrowheads="1"/>
          </p:cNvSpPr>
          <p:nvPr>
            <p:ph type="body" idx="1"/>
          </p:nvPr>
        </p:nvSpPr>
        <p:spPr>
          <a:xfrm>
            <a:off x="685800" y="1752600"/>
            <a:ext cx="8051800" cy="5105400"/>
          </a:xfrm>
        </p:spPr>
        <p:txBody>
          <a:bodyPr/>
          <a:lstStyle/>
          <a:p>
            <a:pPr eaLnBrk="1" hangingPunct="1">
              <a:lnSpc>
                <a:spcPct val="120000"/>
              </a:lnSpc>
            </a:pPr>
            <a:r>
              <a:rPr lang="zh-CN" altLang="pt-BR" sz="2800" smtClean="0"/>
              <a:t>某些类的对象，必须在对它进行了初始化以后才能使用。</a:t>
            </a:r>
          </a:p>
          <a:p>
            <a:pPr eaLnBrk="1" hangingPunct="1">
              <a:lnSpc>
                <a:spcPct val="120000"/>
              </a:lnSpc>
            </a:pPr>
            <a:r>
              <a:rPr lang="zh-CN" altLang="pt-BR" sz="2800" smtClean="0"/>
              <a:t>对于某些类的对象在消亡前，往往也需要执行一些操作，做一些善后的处理。</a:t>
            </a:r>
          </a:p>
          <a:p>
            <a:pPr eaLnBrk="1" hangingPunct="1">
              <a:lnSpc>
                <a:spcPct val="120000"/>
              </a:lnSpc>
            </a:pPr>
            <a:r>
              <a:rPr lang="zh-CN" altLang="pt-BR" sz="2800" smtClean="0"/>
              <a:t>初始化和扫尾的工作给类的用户带来了额外的负担，使他们觉得类和内置类型还是不一样。</a:t>
            </a:r>
          </a:p>
          <a:p>
            <a:pPr eaLnBrk="1" hangingPunct="1">
              <a:lnSpc>
                <a:spcPct val="120000"/>
              </a:lnSpc>
            </a:pPr>
            <a:r>
              <a:rPr lang="zh-CN" altLang="pt-BR" sz="2800" smtClean="0"/>
              <a:t>用户希望使用类的对象就和使用内置类型的变量一样，一旦定义了，就能直接使用。用完了，由系统自动回收。</a:t>
            </a:r>
            <a:endParaRPr lang="zh-CN" altLang="en-US" sz="2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3554" name="Rectangle 2"/>
          <p:cNvSpPr>
            <a:spLocks noGrp="1" noChangeArrowheads="1"/>
          </p:cNvSpPr>
          <p:nvPr>
            <p:ph type="title"/>
          </p:nvPr>
        </p:nvSpPr>
        <p:spPr/>
        <p:txBody>
          <a:bodyPr/>
          <a:lstStyle/>
          <a:p>
            <a:pPr eaLnBrk="1" hangingPunct="1">
              <a:defRPr/>
            </a:pPr>
            <a:r>
              <a:rPr lang="zh-CN" altLang="en-US" b="0" smtClean="0"/>
              <a:t>构造函数与析构函数</a:t>
            </a:r>
          </a:p>
        </p:txBody>
      </p:sp>
      <p:sp>
        <p:nvSpPr>
          <p:cNvPr id="55299" name="Rectangle 3"/>
          <p:cNvSpPr>
            <a:spLocks noGrp="1" noChangeArrowheads="1"/>
          </p:cNvSpPr>
          <p:nvPr>
            <p:ph type="body" idx="1"/>
          </p:nvPr>
        </p:nvSpPr>
        <p:spPr/>
        <p:txBody>
          <a:bodyPr/>
          <a:lstStyle/>
          <a:p>
            <a:pPr eaLnBrk="1" hangingPunct="1">
              <a:lnSpc>
                <a:spcPct val="110000"/>
              </a:lnSpc>
            </a:pPr>
            <a:r>
              <a:rPr lang="zh-CN" altLang="en-US" smtClean="0"/>
              <a:t>构造函数和析构函数是特殊的成员函数</a:t>
            </a:r>
          </a:p>
          <a:p>
            <a:pPr eaLnBrk="1" hangingPunct="1">
              <a:lnSpc>
                <a:spcPct val="110000"/>
              </a:lnSpc>
            </a:pPr>
            <a:r>
              <a:rPr lang="zh-CN" altLang="en-US" smtClean="0"/>
              <a:t>构造函数：为对象分配空间，进行初始化。</a:t>
            </a:r>
          </a:p>
          <a:p>
            <a:pPr eaLnBrk="1" hangingPunct="1">
              <a:lnSpc>
                <a:spcPct val="110000"/>
              </a:lnSpc>
            </a:pPr>
            <a:r>
              <a:rPr lang="zh-CN" altLang="en-US" smtClean="0"/>
              <a:t>析构函数：执行与构造函数相反的操作，通常执行一些清理工作，如释放分配给对象的空间等。</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4578" name="Rectangle 2"/>
          <p:cNvSpPr>
            <a:spLocks noGrp="1" noChangeArrowheads="1"/>
          </p:cNvSpPr>
          <p:nvPr>
            <p:ph type="title"/>
          </p:nvPr>
        </p:nvSpPr>
        <p:spPr>
          <a:xfrm>
            <a:off x="685800" y="304800"/>
            <a:ext cx="7772400" cy="939800"/>
          </a:xfrm>
        </p:spPr>
        <p:txBody>
          <a:bodyPr/>
          <a:lstStyle/>
          <a:p>
            <a:pPr eaLnBrk="1" hangingPunct="1">
              <a:defRPr/>
            </a:pPr>
            <a:r>
              <a:rPr lang="zh-CN" altLang="en-US" b="0" dirty="0" smtClean="0"/>
              <a:t>构造函数的作用</a:t>
            </a:r>
          </a:p>
        </p:txBody>
      </p:sp>
      <p:sp>
        <p:nvSpPr>
          <p:cNvPr id="56323" name="Rectangle 3"/>
          <p:cNvSpPr>
            <a:spLocks noGrp="1" noChangeArrowheads="1"/>
          </p:cNvSpPr>
          <p:nvPr>
            <p:ph type="body" idx="1"/>
          </p:nvPr>
        </p:nvSpPr>
        <p:spPr>
          <a:xfrm>
            <a:off x="495300" y="1589088"/>
            <a:ext cx="8243888" cy="5067300"/>
          </a:xfrm>
        </p:spPr>
        <p:txBody>
          <a:bodyPr/>
          <a:lstStyle/>
          <a:p>
            <a:pPr eaLnBrk="1" hangingPunct="1">
              <a:lnSpc>
                <a:spcPct val="130000"/>
              </a:lnSpc>
            </a:pPr>
            <a:r>
              <a:rPr lang="zh-CN" altLang="en-US" sz="2800" smtClean="0"/>
              <a:t>说明了定义对象时如何为对象赋初值</a:t>
            </a:r>
          </a:p>
          <a:p>
            <a:pPr eaLnBrk="1" hangingPunct="1">
              <a:lnSpc>
                <a:spcPct val="130000"/>
              </a:lnSpc>
            </a:pPr>
            <a:r>
              <a:rPr lang="zh-CN" altLang="en-US" sz="2800" smtClean="0"/>
              <a:t>定义对象时，系统会自动调用构造函数。</a:t>
            </a:r>
          </a:p>
          <a:p>
            <a:pPr eaLnBrk="1" hangingPunct="1">
              <a:lnSpc>
                <a:spcPct val="130000"/>
              </a:lnSpc>
            </a:pPr>
            <a:r>
              <a:rPr lang="zh-CN" altLang="en-US" sz="2800" smtClean="0"/>
              <a:t>如果没有给类定义构造函数，编译系统会自动生成一个缺省的构造函数。它只为对象开辟存储空间，空间中的内容为随机数。</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4578" name="Rectangle 2"/>
          <p:cNvSpPr>
            <a:spLocks noGrp="1" noChangeArrowheads="1"/>
          </p:cNvSpPr>
          <p:nvPr>
            <p:ph type="title"/>
          </p:nvPr>
        </p:nvSpPr>
        <p:spPr>
          <a:xfrm>
            <a:off x="685800" y="304800"/>
            <a:ext cx="7772400" cy="939800"/>
          </a:xfrm>
        </p:spPr>
        <p:txBody>
          <a:bodyPr/>
          <a:lstStyle/>
          <a:p>
            <a:pPr eaLnBrk="1" hangingPunct="1">
              <a:defRPr/>
            </a:pPr>
            <a:r>
              <a:rPr lang="zh-CN" altLang="en-US" b="0" smtClean="0"/>
              <a:t>构造函数的特点</a:t>
            </a:r>
          </a:p>
        </p:txBody>
      </p:sp>
      <p:sp>
        <p:nvSpPr>
          <p:cNvPr id="57347" name="Rectangle 3"/>
          <p:cNvSpPr>
            <a:spLocks noGrp="1" noChangeArrowheads="1"/>
          </p:cNvSpPr>
          <p:nvPr>
            <p:ph type="body" idx="1"/>
          </p:nvPr>
        </p:nvSpPr>
        <p:spPr>
          <a:xfrm>
            <a:off x="495300" y="1589088"/>
            <a:ext cx="8243888" cy="5067300"/>
          </a:xfrm>
        </p:spPr>
        <p:txBody>
          <a:bodyPr/>
          <a:lstStyle/>
          <a:p>
            <a:pPr eaLnBrk="1" hangingPunct="1">
              <a:lnSpc>
                <a:spcPct val="130000"/>
              </a:lnSpc>
            </a:pPr>
            <a:r>
              <a:rPr lang="zh-CN" altLang="en-US" sz="2800" dirty="0" smtClean="0"/>
              <a:t>构造函数的名字必须与类名相同</a:t>
            </a:r>
          </a:p>
          <a:p>
            <a:pPr eaLnBrk="1" hangingPunct="1">
              <a:lnSpc>
                <a:spcPct val="130000"/>
              </a:lnSpc>
            </a:pPr>
            <a:r>
              <a:rPr lang="zh-CN" altLang="en-US" sz="2800" dirty="0" smtClean="0"/>
              <a:t>构造函数可以有任意类型的参数，也可以不带参数，但</a:t>
            </a:r>
            <a:r>
              <a:rPr lang="zh-CN" altLang="en-US" sz="2800" dirty="0" smtClean="0">
                <a:solidFill>
                  <a:srgbClr val="FFC000"/>
                </a:solidFill>
              </a:rPr>
              <a:t>不能具有返回类型</a:t>
            </a:r>
            <a:r>
              <a:rPr lang="zh-CN" altLang="en-US" sz="2800" dirty="0" smtClean="0"/>
              <a:t>。因此在定义构造函数时，不能说明它的类型，甚至说明为</a:t>
            </a:r>
            <a:r>
              <a:rPr lang="en-US" altLang="zh-CN" sz="2800" dirty="0" smtClean="0"/>
              <a:t>void</a:t>
            </a:r>
            <a:r>
              <a:rPr lang="zh-CN" altLang="en-US" sz="2800" dirty="0" smtClean="0"/>
              <a:t>类型也不行。</a:t>
            </a:r>
          </a:p>
          <a:p>
            <a:pPr eaLnBrk="1" hangingPunct="1">
              <a:lnSpc>
                <a:spcPct val="130000"/>
              </a:lnSpc>
            </a:pPr>
            <a:r>
              <a:rPr lang="zh-CN" altLang="en-US" sz="2800" dirty="0" smtClean="0"/>
              <a:t>构造函数可以重载</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6082"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构造函数实例</a:t>
            </a:r>
          </a:p>
        </p:txBody>
      </p:sp>
      <p:sp>
        <p:nvSpPr>
          <p:cNvPr id="58371" name="Rectangle 3"/>
          <p:cNvSpPr>
            <a:spLocks noGrp="1" noChangeArrowheads="1"/>
          </p:cNvSpPr>
          <p:nvPr>
            <p:ph type="body" idx="1"/>
          </p:nvPr>
        </p:nvSpPr>
        <p:spPr>
          <a:xfrm>
            <a:off x="685800" y="1447800"/>
            <a:ext cx="7772400" cy="5080000"/>
          </a:xfrm>
        </p:spPr>
        <p:txBody>
          <a:bodyPr/>
          <a:lstStyle/>
          <a:p>
            <a:pPr eaLnBrk="1" hangingPunct="1">
              <a:lnSpc>
                <a:spcPct val="110000"/>
              </a:lnSpc>
            </a:pPr>
            <a:r>
              <a:rPr lang="zh-CN" altLang="en-US" sz="2800" smtClean="0"/>
              <a:t>如</a:t>
            </a:r>
            <a:r>
              <a:rPr lang="en-US" altLang="zh-CN" sz="2800" smtClean="0"/>
              <a:t>IntArray</a:t>
            </a:r>
            <a:r>
              <a:rPr lang="zh-CN" altLang="en-US" sz="2800" smtClean="0"/>
              <a:t>类需要有一个构造函数，该函数可定义为</a:t>
            </a:r>
          </a:p>
          <a:p>
            <a:pPr eaLnBrk="1" hangingPunct="1">
              <a:lnSpc>
                <a:spcPct val="110000"/>
              </a:lnSpc>
              <a:buFont typeface="Wingdings" pitchFamily="2" charset="2"/>
              <a:buNone/>
            </a:pPr>
            <a:r>
              <a:rPr lang="zh-CN" altLang="en-US" sz="2800" smtClean="0"/>
              <a:t>     </a:t>
            </a:r>
            <a:r>
              <a:rPr lang="en-US" altLang="zh-CN" sz="2800" smtClean="0"/>
              <a:t>IntArray(int lh, int rh)</a:t>
            </a:r>
          </a:p>
          <a:p>
            <a:pPr eaLnBrk="1" hangingPunct="1">
              <a:lnSpc>
                <a:spcPct val="110000"/>
              </a:lnSpc>
              <a:buFont typeface="Wingdings" pitchFamily="2" charset="2"/>
              <a:buNone/>
            </a:pPr>
            <a:r>
              <a:rPr lang="en-US" altLang="zh-CN" sz="2800" smtClean="0"/>
              <a:t>     { low = lh; high = rh;</a:t>
            </a:r>
          </a:p>
          <a:p>
            <a:pPr eaLnBrk="1" hangingPunct="1">
              <a:lnSpc>
                <a:spcPct val="110000"/>
              </a:lnSpc>
              <a:buFont typeface="Wingdings" pitchFamily="2" charset="2"/>
              <a:buNone/>
            </a:pPr>
            <a:r>
              <a:rPr lang="en-US" altLang="zh-CN" sz="2800" smtClean="0"/>
              <a:t>        storage = new int [low – high +1];}</a:t>
            </a:r>
          </a:p>
          <a:p>
            <a:pPr eaLnBrk="1" hangingPunct="1">
              <a:lnSpc>
                <a:spcPct val="110000"/>
              </a:lnSpc>
              <a:buFont typeface="Wingdings" pitchFamily="2" charset="2"/>
              <a:buNone/>
            </a:pPr>
            <a:r>
              <a:rPr lang="en-US" altLang="zh-CN" sz="2800" smtClean="0"/>
              <a:t>     </a:t>
            </a:r>
            <a:r>
              <a:rPr lang="zh-CN" altLang="en-US" sz="2800" smtClean="0"/>
              <a:t>有了构造函数，就不需要</a:t>
            </a:r>
            <a:r>
              <a:rPr lang="en-US" altLang="zh-CN" sz="2800" smtClean="0"/>
              <a:t>initialize</a:t>
            </a:r>
            <a:r>
              <a:rPr lang="zh-CN" altLang="en-US" sz="2800" smtClean="0"/>
              <a:t>函数了。而且可以在定义时完成初始化工作。</a:t>
            </a:r>
          </a:p>
          <a:p>
            <a:pPr eaLnBrk="1" hangingPunct="1">
              <a:lnSpc>
                <a:spcPct val="110000"/>
              </a:lnSpc>
            </a:pPr>
            <a:r>
              <a:rPr lang="zh-CN" altLang="en-US" sz="2800" smtClean="0"/>
              <a:t>定义对象时，须指定构造函数的实际参数</a:t>
            </a:r>
          </a:p>
          <a:p>
            <a:pPr eaLnBrk="1" hangingPunct="1">
              <a:lnSpc>
                <a:spcPct val="110000"/>
              </a:lnSpc>
              <a:buFont typeface="Wingdings" pitchFamily="2" charset="2"/>
              <a:buNone/>
            </a:pPr>
            <a:r>
              <a:rPr lang="zh-CN" altLang="en-US" sz="2800" smtClean="0"/>
              <a:t>     </a:t>
            </a:r>
            <a:r>
              <a:rPr lang="en-US" altLang="zh-CN" sz="2800" smtClean="0"/>
              <a:t>IntArray  array(20, 30);</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0418" name="Rectangle 2"/>
          <p:cNvSpPr>
            <a:spLocks noGrp="1" noChangeArrowheads="1"/>
          </p:cNvSpPr>
          <p:nvPr>
            <p:ph type="title"/>
          </p:nvPr>
        </p:nvSpPr>
        <p:spPr/>
        <p:txBody>
          <a:bodyPr/>
          <a:lstStyle/>
          <a:p>
            <a:pPr eaLnBrk="1" hangingPunct="1">
              <a:defRPr/>
            </a:pPr>
            <a:r>
              <a:rPr lang="zh-CN" altLang="en-US" smtClean="0"/>
              <a:t>构造函数实例</a:t>
            </a:r>
          </a:p>
        </p:txBody>
      </p:sp>
      <p:sp>
        <p:nvSpPr>
          <p:cNvPr id="59395" name="Rectangle 3"/>
          <p:cNvSpPr>
            <a:spLocks noGrp="1" noChangeArrowheads="1"/>
          </p:cNvSpPr>
          <p:nvPr>
            <p:ph type="body" idx="1"/>
          </p:nvPr>
        </p:nvSpPr>
        <p:spPr/>
        <p:txBody>
          <a:bodyPr/>
          <a:lstStyle/>
          <a:p>
            <a:pPr eaLnBrk="1" hangingPunct="1">
              <a:lnSpc>
                <a:spcPct val="110000"/>
              </a:lnSpc>
            </a:pPr>
            <a:r>
              <a:rPr lang="en-US" altLang="zh-CN" sz="2800" smtClean="0"/>
              <a:t>Rational</a:t>
            </a:r>
            <a:r>
              <a:rPr lang="zh-CN" altLang="en-US" sz="2800" smtClean="0"/>
              <a:t>类也可以有一个构造函数，该函数可定义为</a:t>
            </a:r>
          </a:p>
          <a:p>
            <a:pPr eaLnBrk="1" hangingPunct="1">
              <a:lnSpc>
                <a:spcPct val="110000"/>
              </a:lnSpc>
              <a:buFont typeface="Wingdings" pitchFamily="2" charset="2"/>
              <a:buNone/>
            </a:pPr>
            <a:r>
              <a:rPr lang="zh-CN" altLang="en-US" sz="2800" smtClean="0"/>
              <a:t>     </a:t>
            </a:r>
            <a:r>
              <a:rPr lang="en-US" altLang="zh-CN" sz="2800" smtClean="0"/>
              <a:t>Rational(int n1, int n2)</a:t>
            </a:r>
          </a:p>
          <a:p>
            <a:pPr eaLnBrk="1" hangingPunct="1">
              <a:lnSpc>
                <a:spcPct val="110000"/>
              </a:lnSpc>
              <a:buFont typeface="Wingdings" pitchFamily="2" charset="2"/>
              <a:buNone/>
            </a:pPr>
            <a:r>
              <a:rPr lang="en-US" altLang="zh-CN" sz="2800" smtClean="0"/>
              <a:t>     {num = n1; den = n2; ReductFraction();}</a:t>
            </a:r>
          </a:p>
          <a:p>
            <a:pPr eaLnBrk="1" hangingPunct="1">
              <a:lnSpc>
                <a:spcPct val="110000"/>
              </a:lnSpc>
              <a:buFont typeface="Wingdings" pitchFamily="2" charset="2"/>
              <a:buNone/>
            </a:pPr>
            <a:r>
              <a:rPr lang="en-US" altLang="zh-CN" sz="2800" smtClean="0"/>
              <a:t>     </a:t>
            </a:r>
            <a:r>
              <a:rPr lang="zh-CN" altLang="en-US" sz="2800" smtClean="0"/>
              <a:t>同样，有了构造函数可以在定义时给有理数赋初值</a:t>
            </a:r>
          </a:p>
          <a:p>
            <a:pPr eaLnBrk="1" hangingPunct="1">
              <a:lnSpc>
                <a:spcPct val="110000"/>
              </a:lnSpc>
            </a:pPr>
            <a:r>
              <a:rPr lang="zh-CN" altLang="en-US" sz="2800" smtClean="0"/>
              <a:t>定义对象时，须指定构造函数的实际参数</a:t>
            </a:r>
          </a:p>
          <a:p>
            <a:pPr eaLnBrk="1" hangingPunct="1">
              <a:lnSpc>
                <a:spcPct val="110000"/>
              </a:lnSpc>
              <a:buFont typeface="Wingdings" pitchFamily="2" charset="2"/>
              <a:buNone/>
            </a:pPr>
            <a:r>
              <a:rPr lang="zh-CN" altLang="en-US" sz="2800" smtClean="0"/>
              <a:t>     </a:t>
            </a:r>
            <a:r>
              <a:rPr lang="en-US" altLang="zh-CN" sz="2800" smtClean="0"/>
              <a:t>Rational   r(2, 7);</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02" name="Rectangle 2"/>
          <p:cNvSpPr>
            <a:spLocks noGrp="1" noChangeArrowheads="1"/>
          </p:cNvSpPr>
          <p:nvPr>
            <p:ph type="title"/>
          </p:nvPr>
        </p:nvSpPr>
        <p:spPr>
          <a:xfrm>
            <a:off x="762000" y="228600"/>
            <a:ext cx="7772400" cy="914400"/>
          </a:xfrm>
        </p:spPr>
        <p:txBody>
          <a:bodyPr/>
          <a:lstStyle/>
          <a:p>
            <a:pPr eaLnBrk="1" hangingPunct="1">
              <a:defRPr/>
            </a:pPr>
            <a:r>
              <a:rPr lang="zh-CN" altLang="en-US" b="0" smtClean="0"/>
              <a:t>构造函数的定义和调用</a:t>
            </a:r>
          </a:p>
        </p:txBody>
      </p:sp>
      <p:sp>
        <p:nvSpPr>
          <p:cNvPr id="60419" name="Rectangle 3"/>
          <p:cNvSpPr>
            <a:spLocks noGrp="1" noChangeArrowheads="1"/>
          </p:cNvSpPr>
          <p:nvPr>
            <p:ph type="body" idx="1"/>
          </p:nvPr>
        </p:nvSpPr>
        <p:spPr>
          <a:xfrm>
            <a:off x="304800" y="1371600"/>
            <a:ext cx="8458200" cy="5105400"/>
          </a:xfrm>
        </p:spPr>
        <p:txBody>
          <a:bodyPr/>
          <a:lstStyle/>
          <a:p>
            <a:pPr eaLnBrk="1" hangingPunct="1">
              <a:lnSpc>
                <a:spcPct val="110000"/>
              </a:lnSpc>
              <a:spcBef>
                <a:spcPct val="0"/>
              </a:spcBef>
              <a:buFont typeface="Wingdings" pitchFamily="2" charset="2"/>
              <a:buNone/>
            </a:pPr>
            <a:r>
              <a:rPr lang="en-US" altLang="zh-CN" sz="2800" smtClean="0"/>
              <a:t>#include &lt;iostream&gt;</a:t>
            </a:r>
          </a:p>
          <a:p>
            <a:pPr eaLnBrk="1" hangingPunct="1">
              <a:lnSpc>
                <a:spcPct val="110000"/>
              </a:lnSpc>
              <a:spcBef>
                <a:spcPct val="0"/>
              </a:spcBef>
              <a:buFont typeface="Wingdings" pitchFamily="2" charset="2"/>
              <a:buNone/>
            </a:pPr>
            <a:r>
              <a:rPr lang="en-US" altLang="zh-CN" sz="2800" smtClean="0"/>
              <a:t>using namespace std;</a:t>
            </a:r>
          </a:p>
          <a:p>
            <a:pPr eaLnBrk="1" hangingPunct="1">
              <a:lnSpc>
                <a:spcPct val="110000"/>
              </a:lnSpc>
              <a:spcBef>
                <a:spcPct val="0"/>
              </a:spcBef>
              <a:buFont typeface="Wingdings" pitchFamily="2" charset="2"/>
              <a:buNone/>
            </a:pPr>
            <a:r>
              <a:rPr lang="en-US" altLang="zh-CN" sz="2800" smtClean="0"/>
              <a:t>class complex</a:t>
            </a:r>
          </a:p>
          <a:p>
            <a:pPr eaLnBrk="1" hangingPunct="1">
              <a:lnSpc>
                <a:spcPct val="110000"/>
              </a:lnSpc>
              <a:spcBef>
                <a:spcPct val="0"/>
              </a:spcBef>
              <a:buFont typeface="Wingdings" pitchFamily="2" charset="2"/>
              <a:buNone/>
            </a:pPr>
            <a:r>
              <a:rPr lang="en-US" altLang="zh-CN" sz="2800" smtClean="0"/>
              <a:t>  {private: double real, imag;</a:t>
            </a:r>
          </a:p>
          <a:p>
            <a:pPr eaLnBrk="1" hangingPunct="1">
              <a:lnSpc>
                <a:spcPct val="110000"/>
              </a:lnSpc>
              <a:spcBef>
                <a:spcPct val="0"/>
              </a:spcBef>
              <a:buFont typeface="Wingdings" pitchFamily="2" charset="2"/>
              <a:buNone/>
            </a:pPr>
            <a:r>
              <a:rPr lang="en-US" altLang="zh-CN" sz="2800" smtClean="0"/>
              <a:t>    public:  complex(double r, double i)</a:t>
            </a:r>
          </a:p>
          <a:p>
            <a:pPr eaLnBrk="1" hangingPunct="1">
              <a:lnSpc>
                <a:spcPct val="110000"/>
              </a:lnSpc>
              <a:spcBef>
                <a:spcPct val="0"/>
              </a:spcBef>
              <a:buFont typeface="Wingdings" pitchFamily="2" charset="2"/>
              <a:buNone/>
            </a:pPr>
            <a:r>
              <a:rPr lang="en-US" altLang="zh-CN" sz="2800" smtClean="0"/>
              <a:t>                      {real=r; imag=i;}</a:t>
            </a:r>
          </a:p>
          <a:p>
            <a:pPr eaLnBrk="1" hangingPunct="1">
              <a:lnSpc>
                <a:spcPct val="110000"/>
              </a:lnSpc>
              <a:spcBef>
                <a:spcPct val="0"/>
              </a:spcBef>
              <a:buFont typeface="Wingdings" pitchFamily="2" charset="2"/>
              <a:buNone/>
            </a:pPr>
            <a:r>
              <a:rPr lang="en-US" altLang="zh-CN" sz="2800" smtClean="0"/>
              <a:t>                  double abscomplex()    </a:t>
            </a:r>
          </a:p>
          <a:p>
            <a:pPr eaLnBrk="1" hangingPunct="1">
              <a:lnSpc>
                <a:spcPct val="110000"/>
              </a:lnSpc>
              <a:spcBef>
                <a:spcPct val="0"/>
              </a:spcBef>
              <a:buFont typeface="Wingdings" pitchFamily="2" charset="2"/>
              <a:buNone/>
            </a:pPr>
            <a:r>
              <a:rPr lang="en-US" altLang="zh-CN" sz="2800" smtClean="0"/>
              <a:t>                      {double t;</a:t>
            </a:r>
          </a:p>
          <a:p>
            <a:pPr eaLnBrk="1" hangingPunct="1">
              <a:lnSpc>
                <a:spcPct val="110000"/>
              </a:lnSpc>
              <a:spcBef>
                <a:spcPct val="0"/>
              </a:spcBef>
              <a:buFont typeface="Wingdings" pitchFamily="2" charset="2"/>
              <a:buNone/>
            </a:pPr>
            <a:r>
              <a:rPr lang="en-US" altLang="zh-CN" sz="2800" smtClean="0"/>
              <a:t>                        t=real*real +imag*imag;</a:t>
            </a:r>
          </a:p>
          <a:p>
            <a:pPr eaLnBrk="1" hangingPunct="1">
              <a:lnSpc>
                <a:spcPct val="110000"/>
              </a:lnSpc>
              <a:spcBef>
                <a:spcPct val="0"/>
              </a:spcBef>
              <a:buFont typeface="Wingdings" pitchFamily="2" charset="2"/>
              <a:buNone/>
            </a:pPr>
            <a:r>
              <a:rPr lang="en-US" altLang="zh-CN" sz="2800" smtClean="0"/>
              <a:t>                        return(t);} </a:t>
            </a:r>
          </a:p>
          <a:p>
            <a:pPr eaLnBrk="1" hangingPunct="1">
              <a:lnSpc>
                <a:spcPct val="110000"/>
              </a:lnSpc>
              <a:spcBef>
                <a:spcPct val="0"/>
              </a:spcBef>
              <a:buFont typeface="Wingdings" pitchFamily="2" charset="2"/>
              <a:buNone/>
            </a:pPr>
            <a:r>
              <a:rPr lang="en-US" altLang="zh-CN" sz="2800" smtClean="0"/>
              <a:t>  }</a:t>
            </a:r>
            <a:r>
              <a:rPr lang="zh-CN" altLang="en-US" sz="280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1986" name="Rectangle 2"/>
          <p:cNvSpPr>
            <a:spLocks noGrp="1" noChangeArrowheads="1"/>
          </p:cNvSpPr>
          <p:nvPr>
            <p:ph type="title"/>
          </p:nvPr>
        </p:nvSpPr>
        <p:spPr/>
        <p:txBody>
          <a:bodyPr/>
          <a:lstStyle/>
          <a:p>
            <a:pPr eaLnBrk="1" hangingPunct="1">
              <a:defRPr/>
            </a:pPr>
            <a:r>
              <a:rPr lang="zh-CN" altLang="en-US" smtClean="0"/>
              <a:t>构造函数的使用</a:t>
            </a:r>
          </a:p>
        </p:txBody>
      </p:sp>
      <p:sp>
        <p:nvSpPr>
          <p:cNvPr id="61443" name="Rectangle 3"/>
          <p:cNvSpPr>
            <a:spLocks noGrp="1" noChangeArrowheads="1"/>
          </p:cNvSpPr>
          <p:nvPr>
            <p:ph type="body" idx="1"/>
          </p:nvPr>
        </p:nvSpPr>
        <p:spPr>
          <a:xfrm>
            <a:off x="685800" y="1981200"/>
            <a:ext cx="7772400" cy="4598988"/>
          </a:xfrm>
        </p:spPr>
        <p:txBody>
          <a:bodyPr/>
          <a:lstStyle/>
          <a:p>
            <a:pPr eaLnBrk="1" hangingPunct="1">
              <a:lnSpc>
                <a:spcPct val="110000"/>
              </a:lnSpc>
            </a:pPr>
            <a:r>
              <a:rPr lang="zh-CN" altLang="pt-BR" sz="2800" smtClean="0"/>
              <a:t>有了构造函数后，对象定义的一般形式为：</a:t>
            </a:r>
          </a:p>
          <a:p>
            <a:pPr eaLnBrk="1" hangingPunct="1">
              <a:lnSpc>
                <a:spcPct val="110000"/>
              </a:lnSpc>
              <a:buFont typeface="Wingdings" pitchFamily="2" charset="2"/>
              <a:buNone/>
            </a:pPr>
            <a:r>
              <a:rPr lang="zh-CN" altLang="pt-BR" sz="2800" smtClean="0"/>
              <a:t>     类名 对象名（实际参数表）；</a:t>
            </a:r>
          </a:p>
          <a:p>
            <a:pPr eaLnBrk="1" hangingPunct="1">
              <a:lnSpc>
                <a:spcPct val="110000"/>
              </a:lnSpc>
              <a:buFont typeface="Wingdings" pitchFamily="2" charset="2"/>
              <a:buNone/>
            </a:pPr>
            <a:r>
              <a:rPr lang="zh-CN" altLang="pt-BR" sz="2800" smtClean="0"/>
              <a:t>     其中，实际参数表必须和该类的某一个构造函数的形式参数表相对应。</a:t>
            </a:r>
          </a:p>
          <a:p>
            <a:pPr eaLnBrk="1" hangingPunct="1">
              <a:lnSpc>
                <a:spcPct val="110000"/>
              </a:lnSpc>
            </a:pPr>
            <a:r>
              <a:rPr lang="zh-CN" altLang="pt-BR" sz="2800" smtClean="0"/>
              <a:t>除非这个类有一个构造函数是没有参数的，那么可以用：</a:t>
            </a:r>
          </a:p>
          <a:p>
            <a:pPr eaLnBrk="1" hangingPunct="1">
              <a:lnSpc>
                <a:spcPct val="110000"/>
              </a:lnSpc>
              <a:buFont typeface="Wingdings" pitchFamily="2" charset="2"/>
              <a:buNone/>
            </a:pPr>
            <a:r>
              <a:rPr lang="zh-CN" altLang="pt-BR" sz="2800" smtClean="0"/>
              <a:t>     类名  对象名；</a:t>
            </a:r>
          </a:p>
          <a:p>
            <a:pPr eaLnBrk="1" hangingPunct="1">
              <a:lnSpc>
                <a:spcPct val="110000"/>
              </a:lnSpc>
            </a:pPr>
            <a:r>
              <a:rPr lang="zh-CN" altLang="pt-BR" sz="2800" smtClean="0"/>
              <a:t>不带参数的构造函数称为默认的构造函数。 </a:t>
            </a:r>
            <a:endParaRPr lang="zh-CN" altLang="en-US" sz="28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762000" y="1143000"/>
            <a:ext cx="7543800" cy="3468688"/>
          </a:xfrm>
          <a:prstGeom prst="rect">
            <a:avLst/>
          </a:prstGeom>
          <a:noFill/>
          <a:ln w="9525">
            <a:noFill/>
            <a:miter lim="800000"/>
            <a:headEnd/>
            <a:tailEnd/>
          </a:ln>
        </p:spPr>
        <p:txBody>
          <a:bodyPr>
            <a:spAutoFit/>
          </a:bodyPr>
          <a:lstStyle/>
          <a:p>
            <a:pPr>
              <a:lnSpc>
                <a:spcPct val="90000"/>
              </a:lnSpc>
              <a:spcBef>
                <a:spcPct val="50000"/>
              </a:spcBef>
            </a:pPr>
            <a:r>
              <a:rPr lang="en-US" altLang="zh-CN" b="1">
                <a:latin typeface="Times New Roman" pitchFamily="18" charset="0"/>
                <a:ea typeface="仿宋_GB2312" pitchFamily="49" charset="-122"/>
              </a:rPr>
              <a:t>int main()</a:t>
            </a:r>
          </a:p>
          <a:p>
            <a:pPr>
              <a:lnSpc>
                <a:spcPct val="90000"/>
              </a:lnSpc>
              <a:spcBef>
                <a:spcPct val="50000"/>
              </a:spcBef>
            </a:pPr>
            <a:r>
              <a:rPr lang="en-US" altLang="zh-CN" b="1">
                <a:latin typeface="Times New Roman" pitchFamily="18" charset="0"/>
                <a:ea typeface="仿宋_GB2312" pitchFamily="49" charset="-122"/>
              </a:rPr>
              <a:t>{ complex a(1.2, 2.2);</a:t>
            </a:r>
          </a:p>
          <a:p>
            <a:pPr>
              <a:lnSpc>
                <a:spcPct val="90000"/>
              </a:lnSpc>
              <a:spcBef>
                <a:spcPct val="50000"/>
              </a:spcBef>
            </a:pPr>
            <a:r>
              <a:rPr lang="en-US" altLang="zh-CN" b="1">
                <a:latin typeface="Times New Roman" pitchFamily="18" charset="0"/>
                <a:ea typeface="仿宋_GB2312" pitchFamily="49" charset="-122"/>
              </a:rPr>
              <a:t>     //</a:t>
            </a:r>
            <a:r>
              <a:rPr lang="zh-CN" altLang="en-US" b="1">
                <a:latin typeface="Times New Roman" pitchFamily="18" charset="0"/>
                <a:ea typeface="仿宋_GB2312" pitchFamily="49" charset="-122"/>
              </a:rPr>
              <a:t>在定义对象时必须给构造函数传递参数</a:t>
            </a:r>
          </a:p>
          <a:p>
            <a:pPr>
              <a:lnSpc>
                <a:spcPct val="90000"/>
              </a:lnSpc>
              <a:spcBef>
                <a:spcPct val="50000"/>
              </a:spcBef>
            </a:pPr>
            <a:r>
              <a:rPr lang="zh-CN" altLang="en-US" b="1">
                <a:latin typeface="Times New Roman" pitchFamily="18" charset="0"/>
                <a:ea typeface="仿宋_GB2312" pitchFamily="49" charset="-122"/>
              </a:rPr>
              <a:t>   </a:t>
            </a:r>
            <a:r>
              <a:rPr lang="en-US" altLang="zh-CN" b="1">
                <a:latin typeface="Times New Roman" pitchFamily="18" charset="0"/>
                <a:ea typeface="仿宋_GB2312" pitchFamily="49" charset="-122"/>
              </a:rPr>
              <a:t>cout &lt;&lt; a.abscomplex() &lt;&lt; endl;  </a:t>
            </a:r>
          </a:p>
          <a:p>
            <a:pPr>
              <a:lnSpc>
                <a:spcPct val="90000"/>
              </a:lnSpc>
              <a:spcBef>
                <a:spcPct val="50000"/>
              </a:spcBef>
            </a:pPr>
            <a:r>
              <a:rPr lang="en-US" altLang="zh-CN" b="1">
                <a:latin typeface="Times New Roman" pitchFamily="18" charset="0"/>
                <a:ea typeface="仿宋_GB2312" pitchFamily="49" charset="-122"/>
              </a:rPr>
              <a:t>   retuen 0;</a:t>
            </a:r>
          </a:p>
          <a:p>
            <a:pPr>
              <a:lnSpc>
                <a:spcPct val="90000"/>
              </a:lnSpc>
              <a:spcBef>
                <a:spcPct val="50000"/>
              </a:spcBef>
            </a:pPr>
            <a:r>
              <a:rPr lang="en-US" altLang="zh-CN" b="1">
                <a:latin typeface="Times New Roman" pitchFamily="18" charset="0"/>
                <a:ea typeface="仿宋_GB2312" pitchFamily="49" charset="-122"/>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7106" name="Rectangle 2"/>
          <p:cNvSpPr>
            <a:spLocks noGrp="1" noChangeArrowheads="1"/>
          </p:cNvSpPr>
          <p:nvPr>
            <p:ph type="title"/>
          </p:nvPr>
        </p:nvSpPr>
        <p:spPr>
          <a:xfrm>
            <a:off x="685800" y="609600"/>
            <a:ext cx="8242300" cy="1143000"/>
          </a:xfrm>
        </p:spPr>
        <p:txBody>
          <a:bodyPr/>
          <a:lstStyle/>
          <a:p>
            <a:pPr eaLnBrk="1" hangingPunct="1">
              <a:defRPr/>
            </a:pPr>
            <a:r>
              <a:rPr lang="zh-CN" altLang="en-US" sz="4000" smtClean="0"/>
              <a:t>带缺省值的</a:t>
            </a:r>
            <a:r>
              <a:rPr lang="en-US" altLang="zh-CN" sz="4000" smtClean="0"/>
              <a:t>Rational</a:t>
            </a:r>
            <a:r>
              <a:rPr lang="zh-CN" altLang="en-US" sz="4000" smtClean="0"/>
              <a:t>类的构造函数</a:t>
            </a:r>
          </a:p>
        </p:txBody>
      </p:sp>
      <p:sp>
        <p:nvSpPr>
          <p:cNvPr id="63491" name="Rectangle 3"/>
          <p:cNvSpPr>
            <a:spLocks noGrp="1" noChangeArrowheads="1"/>
          </p:cNvSpPr>
          <p:nvPr>
            <p:ph type="body" idx="1"/>
          </p:nvPr>
        </p:nvSpPr>
        <p:spPr/>
        <p:txBody>
          <a:bodyPr/>
          <a:lstStyle/>
          <a:p>
            <a:pPr eaLnBrk="1" hangingPunct="1">
              <a:lnSpc>
                <a:spcPct val="130000"/>
              </a:lnSpc>
            </a:pPr>
            <a:r>
              <a:rPr lang="zh-CN" altLang="en-US" smtClean="0"/>
              <a:t>代替缺省的构造函数</a:t>
            </a:r>
          </a:p>
          <a:p>
            <a:pPr eaLnBrk="1" hangingPunct="1">
              <a:lnSpc>
                <a:spcPct val="130000"/>
              </a:lnSpc>
            </a:pPr>
            <a:r>
              <a:rPr lang="en-US" altLang="zh-CN" smtClean="0"/>
              <a:t>Rational(int n1 = 0, int n2 = 1)</a:t>
            </a:r>
          </a:p>
          <a:p>
            <a:pPr eaLnBrk="1" hangingPunct="1">
              <a:lnSpc>
                <a:spcPct val="130000"/>
              </a:lnSpc>
              <a:buFont typeface="Wingdings" pitchFamily="2" charset="2"/>
              <a:buNone/>
            </a:pPr>
            <a:r>
              <a:rPr lang="en-US" altLang="zh-CN" smtClean="0"/>
              <a:t>     {num = n1; den = n2; ReductFraction();}</a:t>
            </a:r>
          </a:p>
          <a:p>
            <a:pPr eaLnBrk="1" hangingPunct="1">
              <a:lnSpc>
                <a:spcPct val="130000"/>
              </a:lnSpc>
            </a:pPr>
            <a:r>
              <a:rPr lang="zh-CN" altLang="en-US" smtClean="0"/>
              <a:t>表示缺省情况下，构造的是一个值为</a:t>
            </a:r>
            <a:r>
              <a:rPr lang="en-US" altLang="zh-CN" smtClean="0"/>
              <a:t>0</a:t>
            </a:r>
            <a:r>
              <a:rPr lang="zh-CN" altLang="en-US" smtClean="0"/>
              <a:t>的有理数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5666" name="Rectangle 2"/>
          <p:cNvSpPr>
            <a:spLocks noGrp="1" noChangeArrowheads="1"/>
          </p:cNvSpPr>
          <p:nvPr>
            <p:ph type="title"/>
          </p:nvPr>
        </p:nvSpPr>
        <p:spPr/>
        <p:txBody>
          <a:bodyPr/>
          <a:lstStyle/>
          <a:p>
            <a:pPr eaLnBrk="1" hangingPunct="1">
              <a:defRPr/>
            </a:pPr>
            <a:r>
              <a:rPr lang="zh-CN" altLang="en-US" smtClean="0"/>
              <a:t>从面向过程到面向对象</a:t>
            </a:r>
          </a:p>
        </p:txBody>
      </p:sp>
      <p:sp>
        <p:nvSpPr>
          <p:cNvPr id="9219" name="Rectangle 3"/>
          <p:cNvSpPr>
            <a:spLocks noGrp="1" noChangeArrowheads="1"/>
          </p:cNvSpPr>
          <p:nvPr>
            <p:ph type="body" idx="1"/>
          </p:nvPr>
        </p:nvSpPr>
        <p:spPr>
          <a:xfrm>
            <a:off x="1625600" y="1981200"/>
            <a:ext cx="5905500" cy="4114800"/>
          </a:xfrm>
        </p:spPr>
        <p:txBody>
          <a:bodyPr/>
          <a:lstStyle/>
          <a:p>
            <a:pPr eaLnBrk="1" hangingPunct="1">
              <a:lnSpc>
                <a:spcPct val="130000"/>
              </a:lnSpc>
            </a:pPr>
            <a:r>
              <a:rPr lang="zh-CN" altLang="en-US" smtClean="0"/>
              <a:t>抽象的过程 </a:t>
            </a:r>
          </a:p>
          <a:p>
            <a:pPr eaLnBrk="1" hangingPunct="1">
              <a:lnSpc>
                <a:spcPct val="130000"/>
              </a:lnSpc>
            </a:pPr>
            <a:r>
              <a:rPr lang="zh-CN" altLang="en-US" smtClean="0"/>
              <a:t>面向对象的程序设计的特点 </a:t>
            </a:r>
          </a:p>
          <a:p>
            <a:pPr eaLnBrk="1" hangingPunct="1">
              <a:lnSpc>
                <a:spcPct val="130000"/>
              </a:lnSpc>
            </a:pPr>
            <a:r>
              <a:rPr lang="zh-CN" altLang="en-US" smtClean="0"/>
              <a:t>库和类 </a:t>
            </a:r>
          </a:p>
        </p:txBody>
      </p:sp>
      <p:sp>
        <p:nvSpPr>
          <p:cNvPr id="9220" name="AutoShape 4"/>
          <p:cNvSpPr>
            <a:spLocks noChangeArrowheads="1"/>
          </p:cNvSpPr>
          <p:nvPr/>
        </p:nvSpPr>
        <p:spPr bwMode="auto">
          <a:xfrm rot="-5400000" flipH="1" flipV="1">
            <a:off x="7213600" y="21907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221" name="AutoShape 5"/>
          <p:cNvSpPr>
            <a:spLocks noChangeArrowheads="1"/>
          </p:cNvSpPr>
          <p:nvPr/>
        </p:nvSpPr>
        <p:spPr bwMode="auto">
          <a:xfrm rot="-5400000" flipH="1" flipV="1">
            <a:off x="7213600" y="29019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9222" name="AutoShape 6"/>
          <p:cNvSpPr>
            <a:spLocks noChangeArrowheads="1"/>
          </p:cNvSpPr>
          <p:nvPr/>
        </p:nvSpPr>
        <p:spPr bwMode="auto">
          <a:xfrm rot="-5400000" flipH="1" flipV="1">
            <a:off x="7213600" y="36004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8674" name="Rectangle 2"/>
          <p:cNvSpPr>
            <a:spLocks noGrp="1" noChangeArrowheads="1"/>
          </p:cNvSpPr>
          <p:nvPr>
            <p:ph type="title"/>
          </p:nvPr>
        </p:nvSpPr>
        <p:spPr>
          <a:xfrm>
            <a:off x="762000" y="304800"/>
            <a:ext cx="7772400" cy="914400"/>
          </a:xfrm>
        </p:spPr>
        <p:txBody>
          <a:bodyPr/>
          <a:lstStyle/>
          <a:p>
            <a:pPr eaLnBrk="1" hangingPunct="1">
              <a:defRPr/>
            </a:pPr>
            <a:r>
              <a:rPr lang="zh-CN" altLang="en-US" b="0" smtClean="0"/>
              <a:t>带缺省参数的构造函数</a:t>
            </a:r>
          </a:p>
        </p:txBody>
      </p:sp>
      <p:sp>
        <p:nvSpPr>
          <p:cNvPr id="64515" name="Rectangle 3"/>
          <p:cNvSpPr>
            <a:spLocks noGrp="1" noChangeArrowheads="1"/>
          </p:cNvSpPr>
          <p:nvPr>
            <p:ph type="body" idx="1"/>
          </p:nvPr>
        </p:nvSpPr>
        <p:spPr>
          <a:xfrm>
            <a:off x="228600" y="1371600"/>
            <a:ext cx="8763000" cy="5257800"/>
          </a:xfrm>
        </p:spPr>
        <p:txBody>
          <a:bodyPr/>
          <a:lstStyle/>
          <a:p>
            <a:pPr eaLnBrk="1" hangingPunct="1">
              <a:spcBef>
                <a:spcPct val="0"/>
              </a:spcBef>
              <a:buFont typeface="Wingdings" pitchFamily="2" charset="2"/>
              <a:buNone/>
            </a:pPr>
            <a:r>
              <a:rPr lang="en-US" altLang="zh-CN" sz="2800" smtClean="0"/>
              <a:t>#include &lt;iostream&gt;</a:t>
            </a:r>
          </a:p>
          <a:p>
            <a:pPr eaLnBrk="1" hangingPunct="1">
              <a:spcBef>
                <a:spcPct val="0"/>
              </a:spcBef>
              <a:buFont typeface="Wingdings" pitchFamily="2" charset="2"/>
              <a:buNone/>
            </a:pPr>
            <a:r>
              <a:rPr lang="en-US" altLang="zh-CN" sz="2800" smtClean="0"/>
              <a:t>using namespace std;</a:t>
            </a:r>
          </a:p>
          <a:p>
            <a:pPr eaLnBrk="1" hangingPunct="1">
              <a:spcBef>
                <a:spcPct val="0"/>
              </a:spcBef>
              <a:buFont typeface="Wingdings" pitchFamily="2" charset="2"/>
              <a:buNone/>
            </a:pPr>
            <a:r>
              <a:rPr lang="en-US" altLang="zh-CN" sz="2800" smtClean="0"/>
              <a:t>class complex</a:t>
            </a:r>
          </a:p>
          <a:p>
            <a:pPr eaLnBrk="1" hangingPunct="1">
              <a:spcBef>
                <a:spcPct val="0"/>
              </a:spcBef>
              <a:buFont typeface="Wingdings" pitchFamily="2" charset="2"/>
              <a:buNone/>
            </a:pPr>
            <a:r>
              <a:rPr lang="en-US" altLang="zh-CN" sz="2800" smtClean="0"/>
              <a:t>  {private: double real, imag;</a:t>
            </a:r>
          </a:p>
          <a:p>
            <a:pPr eaLnBrk="1" hangingPunct="1">
              <a:spcBef>
                <a:spcPct val="0"/>
              </a:spcBef>
              <a:buFont typeface="Wingdings" pitchFamily="2" charset="2"/>
              <a:buNone/>
            </a:pPr>
            <a:r>
              <a:rPr lang="en-US" altLang="zh-CN" sz="2800" smtClean="0"/>
              <a:t>    public:  complex(double r = 0.0, double i = 0.0)</a:t>
            </a:r>
          </a:p>
          <a:p>
            <a:pPr eaLnBrk="1" hangingPunct="1">
              <a:spcBef>
                <a:spcPct val="0"/>
              </a:spcBef>
              <a:buFont typeface="Wingdings" pitchFamily="2" charset="2"/>
              <a:buNone/>
            </a:pPr>
            <a:r>
              <a:rPr lang="en-US" altLang="zh-CN" sz="2800" smtClean="0"/>
              <a:t>                         {real = r; imag = i;}</a:t>
            </a:r>
          </a:p>
          <a:p>
            <a:pPr eaLnBrk="1" hangingPunct="1">
              <a:spcBef>
                <a:spcPct val="0"/>
              </a:spcBef>
              <a:buFont typeface="Wingdings" pitchFamily="2" charset="2"/>
              <a:buNone/>
            </a:pPr>
            <a:r>
              <a:rPr lang="en-US" altLang="zh-CN" sz="2800" smtClean="0"/>
              <a:t>   …}</a:t>
            </a:r>
            <a:r>
              <a:rPr lang="zh-CN" altLang="en-US" sz="2800" smtClean="0"/>
              <a:t>；</a:t>
            </a:r>
          </a:p>
          <a:p>
            <a:pPr eaLnBrk="1" hangingPunct="1">
              <a:spcBef>
                <a:spcPct val="0"/>
              </a:spcBef>
              <a:buClrTx/>
              <a:buSzTx/>
              <a:buFontTx/>
              <a:buNone/>
            </a:pPr>
            <a:r>
              <a:rPr lang="en-US" altLang="zh-CN" sz="2800" smtClean="0"/>
              <a:t>int main()</a:t>
            </a:r>
          </a:p>
          <a:p>
            <a:pPr eaLnBrk="1" hangingPunct="1">
              <a:spcBef>
                <a:spcPct val="0"/>
              </a:spcBef>
              <a:buClrTx/>
              <a:buSzTx/>
              <a:buFontTx/>
              <a:buNone/>
            </a:pPr>
            <a:r>
              <a:rPr lang="en-US" altLang="zh-CN" sz="2800" smtClean="0"/>
              <a:t>{ complex a; //</a:t>
            </a:r>
            <a:r>
              <a:rPr lang="zh-CN" altLang="en-US" sz="2800" smtClean="0"/>
              <a:t>全部用缺省值</a:t>
            </a:r>
          </a:p>
          <a:p>
            <a:pPr eaLnBrk="1" hangingPunct="1">
              <a:spcBef>
                <a:spcPct val="0"/>
              </a:spcBef>
              <a:buClrTx/>
              <a:buSzTx/>
              <a:buFontTx/>
              <a:buNone/>
            </a:pPr>
            <a:r>
              <a:rPr lang="zh-CN" altLang="en-US" sz="2800" smtClean="0"/>
              <a:t>   </a:t>
            </a:r>
            <a:r>
              <a:rPr lang="en-US" altLang="zh-CN" sz="2800" smtClean="0"/>
              <a:t>complex b(1.1); //</a:t>
            </a:r>
            <a:r>
              <a:rPr lang="zh-CN" altLang="en-US" sz="2800" smtClean="0"/>
              <a:t>只传递一个参数，第二个用缺省值</a:t>
            </a:r>
          </a:p>
          <a:p>
            <a:pPr eaLnBrk="1" hangingPunct="1">
              <a:spcBef>
                <a:spcPct val="0"/>
              </a:spcBef>
              <a:buClrTx/>
              <a:buSzTx/>
              <a:buFontTx/>
              <a:buNone/>
            </a:pPr>
            <a:r>
              <a:rPr lang="zh-CN" altLang="en-US" sz="2800" smtClean="0"/>
              <a:t>   </a:t>
            </a:r>
            <a:r>
              <a:rPr lang="en-US" altLang="zh-CN" sz="2800" smtClean="0"/>
              <a:t>complex c(1.1, 2.2); //</a:t>
            </a:r>
            <a:r>
              <a:rPr lang="zh-CN" altLang="en-US" sz="2800" smtClean="0"/>
              <a:t>传递二个参数，不用缺省值</a:t>
            </a:r>
          </a:p>
          <a:p>
            <a:pPr eaLnBrk="1" hangingPunct="1">
              <a:spcBef>
                <a:spcPct val="0"/>
              </a:spcBef>
              <a:buClrTx/>
              <a:buSzTx/>
              <a:buFontTx/>
              <a:buNone/>
            </a:pPr>
            <a:r>
              <a:rPr lang="zh-CN" altLang="en-US" sz="2800" smtClean="0"/>
              <a:t>   。。。</a:t>
            </a:r>
            <a:r>
              <a:rPr lang="en-US" altLang="zh-CN" sz="280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3010" name="Rectangle 2"/>
          <p:cNvSpPr>
            <a:spLocks noGrp="1" noChangeArrowheads="1"/>
          </p:cNvSpPr>
          <p:nvPr>
            <p:ph type="title"/>
          </p:nvPr>
        </p:nvSpPr>
        <p:spPr/>
        <p:txBody>
          <a:bodyPr/>
          <a:lstStyle/>
          <a:p>
            <a:pPr eaLnBrk="1" hangingPunct="1">
              <a:defRPr/>
            </a:pPr>
            <a:r>
              <a:rPr lang="zh-CN" altLang="en-US" smtClean="0"/>
              <a:t>动态对象的初始化 </a:t>
            </a:r>
          </a:p>
        </p:txBody>
      </p:sp>
      <p:sp>
        <p:nvSpPr>
          <p:cNvPr id="65539" name="Rectangle 3"/>
          <p:cNvSpPr>
            <a:spLocks noGrp="1" noChangeArrowheads="1"/>
          </p:cNvSpPr>
          <p:nvPr>
            <p:ph type="body" idx="1"/>
          </p:nvPr>
        </p:nvSpPr>
        <p:spPr>
          <a:xfrm>
            <a:off x="685800" y="1752600"/>
            <a:ext cx="7772400" cy="4738688"/>
          </a:xfrm>
        </p:spPr>
        <p:txBody>
          <a:bodyPr/>
          <a:lstStyle/>
          <a:p>
            <a:pPr eaLnBrk="1" hangingPunct="1">
              <a:lnSpc>
                <a:spcPct val="120000"/>
              </a:lnSpc>
            </a:pPr>
            <a:r>
              <a:rPr lang="zh-CN" altLang="en-US" smtClean="0"/>
              <a:t>动态变量的初始化是在类型后面用一个圆括号指出它的实际参数表</a:t>
            </a:r>
          </a:p>
          <a:p>
            <a:pPr eaLnBrk="1" hangingPunct="1">
              <a:lnSpc>
                <a:spcPct val="120000"/>
              </a:lnSpc>
            </a:pPr>
            <a:r>
              <a:rPr lang="zh-CN" altLang="en-US" smtClean="0"/>
              <a:t>如果要为一个动态的</a:t>
            </a:r>
            <a:r>
              <a:rPr lang="en-US" altLang="zh-CN" smtClean="0"/>
              <a:t>IntArray</a:t>
            </a:r>
            <a:r>
              <a:rPr lang="zh-CN" altLang="en-US" smtClean="0"/>
              <a:t>数组指定下标范围为</a:t>
            </a:r>
            <a:r>
              <a:rPr lang="en-US" altLang="zh-CN" smtClean="0"/>
              <a:t>20</a:t>
            </a:r>
            <a:r>
              <a:rPr lang="zh-CN" altLang="en-US" smtClean="0"/>
              <a:t>到</a:t>
            </a:r>
            <a:r>
              <a:rPr lang="en-US" altLang="zh-CN" smtClean="0"/>
              <a:t>30</a:t>
            </a:r>
            <a:r>
              <a:rPr lang="zh-CN" altLang="en-US" smtClean="0"/>
              <a:t>，可用下列语句：</a:t>
            </a:r>
          </a:p>
          <a:p>
            <a:pPr eaLnBrk="1" hangingPunct="1">
              <a:lnSpc>
                <a:spcPct val="120000"/>
              </a:lnSpc>
              <a:buFont typeface="Wingdings" pitchFamily="2" charset="2"/>
              <a:buNone/>
            </a:pPr>
            <a:r>
              <a:rPr lang="zh-CN" altLang="en-US" smtClean="0"/>
              <a:t>      </a:t>
            </a:r>
            <a:r>
              <a:rPr lang="en-US" altLang="zh-CN" smtClean="0"/>
              <a:t>p = new IntArray(20, 30);</a:t>
            </a:r>
          </a:p>
          <a:p>
            <a:pPr eaLnBrk="1" hangingPunct="1">
              <a:lnSpc>
                <a:spcPct val="120000"/>
              </a:lnSpc>
            </a:pPr>
            <a:r>
              <a:rPr lang="zh-CN" altLang="en-US" smtClean="0"/>
              <a:t>括号中的实际参数要和构造函数的形式参数表相对应。</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7650" name="Rectangle 2"/>
          <p:cNvSpPr>
            <a:spLocks noGrp="1" noChangeArrowheads="1"/>
          </p:cNvSpPr>
          <p:nvPr>
            <p:ph type="title"/>
          </p:nvPr>
        </p:nvSpPr>
        <p:spPr>
          <a:xfrm>
            <a:off x="685800" y="330200"/>
            <a:ext cx="7772400" cy="990600"/>
          </a:xfrm>
        </p:spPr>
        <p:txBody>
          <a:bodyPr/>
          <a:lstStyle/>
          <a:p>
            <a:pPr eaLnBrk="1" hangingPunct="1">
              <a:defRPr/>
            </a:pPr>
            <a:r>
              <a:rPr lang="zh-CN" altLang="en-US" b="0" smtClean="0"/>
              <a:t>初始化列表方法</a:t>
            </a:r>
          </a:p>
        </p:txBody>
      </p:sp>
      <p:sp>
        <p:nvSpPr>
          <p:cNvPr id="66563" name="Rectangle 3"/>
          <p:cNvSpPr>
            <a:spLocks noGrp="1" noChangeArrowheads="1"/>
          </p:cNvSpPr>
          <p:nvPr>
            <p:ph type="body" idx="1"/>
          </p:nvPr>
        </p:nvSpPr>
        <p:spPr>
          <a:xfrm>
            <a:off x="292100" y="1560513"/>
            <a:ext cx="8496300" cy="5049837"/>
          </a:xfrm>
        </p:spPr>
        <p:txBody>
          <a:bodyPr/>
          <a:lstStyle/>
          <a:p>
            <a:pPr eaLnBrk="1" hangingPunct="1">
              <a:lnSpc>
                <a:spcPct val="120000"/>
              </a:lnSpc>
            </a:pPr>
            <a:r>
              <a:rPr lang="zh-CN" altLang="en-US" sz="2800" smtClean="0"/>
              <a:t>构造函数还有一个与普通函数不同的地方，就是可以包含一个构造函数初始化列表。</a:t>
            </a:r>
          </a:p>
          <a:p>
            <a:pPr eaLnBrk="1" hangingPunct="1">
              <a:lnSpc>
                <a:spcPct val="120000"/>
              </a:lnSpc>
            </a:pPr>
            <a:r>
              <a:rPr lang="zh-CN" altLang="en-US" sz="2800" smtClean="0"/>
              <a:t>构造函数初始化列表位于函数头和函数体之间。它以一个冒号开头，接着是一个以逗号分隔的数据成员构造列表</a:t>
            </a:r>
          </a:p>
          <a:p>
            <a:pPr eaLnBrk="1" hangingPunct="1">
              <a:lnSpc>
                <a:spcPct val="120000"/>
              </a:lnSpc>
            </a:pPr>
            <a:r>
              <a:rPr lang="zh-CN" altLang="en-US" sz="2800" smtClean="0"/>
              <a:t>如</a:t>
            </a:r>
            <a:r>
              <a:rPr lang="en-US" altLang="zh-CN" sz="2800" smtClean="0"/>
              <a:t>IntArray</a:t>
            </a:r>
            <a:r>
              <a:rPr lang="zh-CN" altLang="en-US" sz="2800" smtClean="0"/>
              <a:t>的构造函数可写为</a:t>
            </a:r>
          </a:p>
          <a:p>
            <a:pPr eaLnBrk="1" hangingPunct="1">
              <a:lnSpc>
                <a:spcPct val="120000"/>
              </a:lnSpc>
              <a:buFont typeface="Wingdings" pitchFamily="2" charset="2"/>
              <a:buNone/>
            </a:pPr>
            <a:r>
              <a:rPr lang="zh-CN" altLang="en-US" sz="2800" smtClean="0"/>
              <a:t>    </a:t>
            </a:r>
            <a:r>
              <a:rPr lang="en-US" altLang="zh-CN" sz="2800" smtClean="0"/>
              <a:t>IntArray :: IntArray(int lh, int rh): low(lh), high(rh)</a:t>
            </a:r>
          </a:p>
          <a:p>
            <a:pPr eaLnBrk="1" hangingPunct="1">
              <a:lnSpc>
                <a:spcPct val="120000"/>
              </a:lnSpc>
              <a:buFont typeface="Wingdings" pitchFamily="2" charset="2"/>
              <a:buNone/>
            </a:pPr>
            <a:r>
              <a:rPr lang="en-US" altLang="zh-CN" sz="2800" smtClean="0"/>
              <a:t>    { storage = new int [high - low + 1];  }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4034" name="Rectangle 2"/>
          <p:cNvSpPr>
            <a:spLocks noGrp="1" noChangeArrowheads="1"/>
          </p:cNvSpPr>
          <p:nvPr>
            <p:ph type="title"/>
          </p:nvPr>
        </p:nvSpPr>
        <p:spPr>
          <a:xfrm>
            <a:off x="685800" y="444500"/>
            <a:ext cx="7772400" cy="1143000"/>
          </a:xfrm>
        </p:spPr>
        <p:txBody>
          <a:bodyPr/>
          <a:lstStyle/>
          <a:p>
            <a:pPr eaLnBrk="1" hangingPunct="1">
              <a:defRPr/>
            </a:pPr>
            <a:r>
              <a:rPr lang="zh-CN" altLang="en-US" smtClean="0"/>
              <a:t>为什么要使用初始化列表 </a:t>
            </a:r>
          </a:p>
        </p:txBody>
      </p:sp>
      <p:sp>
        <p:nvSpPr>
          <p:cNvPr id="67587" name="Rectangle 3"/>
          <p:cNvSpPr>
            <a:spLocks noGrp="1" noChangeArrowheads="1"/>
          </p:cNvSpPr>
          <p:nvPr>
            <p:ph type="body" idx="1"/>
          </p:nvPr>
        </p:nvSpPr>
        <p:spPr>
          <a:xfrm>
            <a:off x="520700" y="2514600"/>
            <a:ext cx="8221663" cy="4165600"/>
          </a:xfrm>
        </p:spPr>
        <p:txBody>
          <a:bodyPr/>
          <a:lstStyle/>
          <a:p>
            <a:pPr eaLnBrk="1" hangingPunct="1">
              <a:lnSpc>
                <a:spcPct val="140000"/>
              </a:lnSpc>
            </a:pPr>
            <a:r>
              <a:rPr lang="zh-CN" altLang="en-US" sz="2400" smtClean="0"/>
              <a:t>事实上，不管构造函数中有没有构造函数初始化列表，在执行构造函数体之前，都要先调用每个数据成员对应的类型的构造函数初始化每个数据成员。</a:t>
            </a:r>
          </a:p>
          <a:p>
            <a:pPr eaLnBrk="1" hangingPunct="1">
              <a:lnSpc>
                <a:spcPct val="140000"/>
              </a:lnSpc>
            </a:pPr>
            <a:r>
              <a:rPr lang="zh-CN" altLang="en-US" sz="2400" smtClean="0"/>
              <a:t>在构造函数初始化列表中没有提到的数据成员，系统会用该数据成员对应类型的默认构造函数对其初始化。</a:t>
            </a:r>
          </a:p>
          <a:p>
            <a:pPr eaLnBrk="1" hangingPunct="1">
              <a:lnSpc>
                <a:spcPct val="140000"/>
              </a:lnSpc>
            </a:pPr>
            <a:r>
              <a:rPr lang="zh-CN" altLang="en-US" sz="2400" smtClean="0"/>
              <a:t>显然利用初始化列表可以提高构造函数的效率。在初始化数据成员的同时完成了赋初始值的工作。</a:t>
            </a:r>
          </a:p>
        </p:txBody>
      </p:sp>
      <p:sp>
        <p:nvSpPr>
          <p:cNvPr id="67588" name="Rectangle 4"/>
          <p:cNvSpPr>
            <a:spLocks noChangeArrowheads="1"/>
          </p:cNvSpPr>
          <p:nvPr/>
        </p:nvSpPr>
        <p:spPr bwMode="auto">
          <a:xfrm>
            <a:off x="520700" y="1587500"/>
            <a:ext cx="8221663" cy="519113"/>
          </a:xfrm>
          <a:prstGeom prst="rect">
            <a:avLst/>
          </a:prstGeom>
          <a:noFill/>
          <a:ln w="12700" cap="sq" algn="ctr">
            <a:noFill/>
            <a:miter lim="800000"/>
            <a:headEnd type="none" w="sm" len="sm"/>
            <a:tailEnd type="none" w="sm" len="sm"/>
          </a:ln>
        </p:spPr>
        <p:txBody>
          <a:bodyPr wrap="none" anchor="ctr">
            <a:spAutoFit/>
          </a:bodyPr>
          <a:lstStyle/>
          <a:p>
            <a:r>
              <a:rPr lang="zh-CN" altLang="en-US" b="1">
                <a:latin typeface="幼圆" pitchFamily="49" charset="-122"/>
                <a:ea typeface="幼圆" pitchFamily="49" charset="-122"/>
              </a:rPr>
              <a:t>我们完全可以在函数体内对数据成员赋初值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5058" name="Rectangle 2"/>
          <p:cNvSpPr>
            <a:spLocks noGrp="1" noChangeArrowheads="1"/>
          </p:cNvSpPr>
          <p:nvPr>
            <p:ph type="title"/>
          </p:nvPr>
        </p:nvSpPr>
        <p:spPr/>
        <p:txBody>
          <a:bodyPr/>
          <a:lstStyle/>
          <a:p>
            <a:pPr eaLnBrk="1" hangingPunct="1">
              <a:defRPr/>
            </a:pPr>
            <a:r>
              <a:rPr lang="zh-CN" altLang="en-US" smtClean="0"/>
              <a:t>必须用初始化的情况</a:t>
            </a:r>
          </a:p>
        </p:txBody>
      </p:sp>
      <p:sp>
        <p:nvSpPr>
          <p:cNvPr id="68611" name="Rectangle 3"/>
          <p:cNvSpPr>
            <a:spLocks noGrp="1" noChangeArrowheads="1"/>
          </p:cNvSpPr>
          <p:nvPr>
            <p:ph type="body" idx="1"/>
          </p:nvPr>
        </p:nvSpPr>
        <p:spPr/>
        <p:txBody>
          <a:bodyPr/>
          <a:lstStyle/>
          <a:p>
            <a:pPr eaLnBrk="1" hangingPunct="1">
              <a:lnSpc>
                <a:spcPct val="130000"/>
              </a:lnSpc>
            </a:pPr>
            <a:r>
              <a:rPr lang="zh-CN" altLang="en-US" smtClean="0"/>
              <a:t>数据成员不是普通的内置类型，而是某一个类的对象，可能无法直接用赋值语句在构造函数体中为它赋初值</a:t>
            </a:r>
          </a:p>
          <a:p>
            <a:pPr eaLnBrk="1" hangingPunct="1">
              <a:lnSpc>
                <a:spcPct val="130000"/>
              </a:lnSpc>
            </a:pPr>
            <a:r>
              <a:rPr lang="zh-CN" altLang="en-US" smtClean="0"/>
              <a:t>类包含了一个常量的数据成员，常量只能在定义时对它初始化，而不能对它赋值。因此也必须放在初始化列表中。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0722" name="Rectangle 2"/>
          <p:cNvSpPr>
            <a:spLocks noGrp="1" noChangeArrowheads="1"/>
          </p:cNvSpPr>
          <p:nvPr>
            <p:ph type="title"/>
          </p:nvPr>
        </p:nvSpPr>
        <p:spPr>
          <a:xfrm>
            <a:off x="685800" y="1016000"/>
            <a:ext cx="7772400" cy="1143000"/>
          </a:xfrm>
        </p:spPr>
        <p:txBody>
          <a:bodyPr/>
          <a:lstStyle/>
          <a:p>
            <a:pPr eaLnBrk="1" hangingPunct="1">
              <a:defRPr/>
            </a:pPr>
            <a:r>
              <a:rPr lang="zh-CN" altLang="en-US" b="0" smtClean="0"/>
              <a:t>重载构造函数</a:t>
            </a:r>
            <a:endParaRPr lang="zh-CN" altLang="en-US" sz="3200" b="0" smtClean="0"/>
          </a:p>
        </p:txBody>
      </p:sp>
      <p:sp>
        <p:nvSpPr>
          <p:cNvPr id="69635" name="Rectangle 3"/>
          <p:cNvSpPr>
            <a:spLocks noGrp="1" noChangeArrowheads="1"/>
          </p:cNvSpPr>
          <p:nvPr>
            <p:ph type="body" idx="1"/>
          </p:nvPr>
        </p:nvSpPr>
        <p:spPr>
          <a:xfrm>
            <a:off x="914400" y="2362200"/>
            <a:ext cx="7162800" cy="3003550"/>
          </a:xfrm>
        </p:spPr>
        <p:txBody>
          <a:bodyPr/>
          <a:lstStyle/>
          <a:p>
            <a:pPr eaLnBrk="1" hangingPunct="1">
              <a:lnSpc>
                <a:spcPct val="110000"/>
              </a:lnSpc>
            </a:pPr>
            <a:r>
              <a:rPr lang="zh-CN" altLang="en-US" smtClean="0"/>
              <a:t>构造函数可以重载，导致对象可以有多种方式构造</a:t>
            </a:r>
          </a:p>
          <a:p>
            <a:pPr eaLnBrk="1" hangingPunct="1">
              <a:lnSpc>
                <a:spcPct val="110000"/>
              </a:lnSpc>
            </a:pPr>
            <a:r>
              <a:rPr lang="zh-CN" altLang="en-US" smtClean="0"/>
              <a:t>试设计一个时间转换器，用户可输入秒、分秒或时分秒输出相应的秒数。</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1746" name="Rectangle 2"/>
          <p:cNvSpPr>
            <a:spLocks noGrp="1" noChangeArrowheads="1"/>
          </p:cNvSpPr>
          <p:nvPr>
            <p:ph type="title"/>
          </p:nvPr>
        </p:nvSpPr>
        <p:spPr>
          <a:xfrm>
            <a:off x="762000" y="228600"/>
            <a:ext cx="7772400" cy="1143000"/>
          </a:xfrm>
        </p:spPr>
        <p:txBody>
          <a:bodyPr/>
          <a:lstStyle/>
          <a:p>
            <a:pPr eaLnBrk="1" hangingPunct="1">
              <a:defRPr/>
            </a:pPr>
            <a:r>
              <a:rPr lang="zh-CN" altLang="en-US" b="0" dirty="0" smtClean="0"/>
              <a:t>时间转换器的实现</a:t>
            </a:r>
          </a:p>
        </p:txBody>
      </p:sp>
      <p:sp>
        <p:nvSpPr>
          <p:cNvPr id="70659" name="Text Box 3"/>
          <p:cNvSpPr txBox="1">
            <a:spLocks noChangeArrowheads="1"/>
          </p:cNvSpPr>
          <p:nvPr/>
        </p:nvSpPr>
        <p:spPr bwMode="auto">
          <a:xfrm>
            <a:off x="457200" y="1295400"/>
            <a:ext cx="8686800" cy="5632450"/>
          </a:xfrm>
          <a:prstGeom prst="rect">
            <a:avLst/>
          </a:prstGeom>
          <a:noFill/>
          <a:ln w="9525">
            <a:noFill/>
            <a:miter lim="800000"/>
            <a:headEnd/>
            <a:tailEnd/>
          </a:ln>
        </p:spPr>
        <p:txBody>
          <a:bodyPr>
            <a:spAutoFit/>
          </a:bodyPr>
          <a:lstStyle/>
          <a:p>
            <a:r>
              <a:rPr lang="en-US" altLang="zh-CN" sz="2400" b="1">
                <a:latin typeface="Times New Roman" pitchFamily="18" charset="0"/>
                <a:ea typeface="仿宋_GB2312" pitchFamily="49" charset="-122"/>
              </a:rPr>
              <a:t>#include &lt;iostream&gt;</a:t>
            </a:r>
          </a:p>
          <a:p>
            <a:r>
              <a:rPr lang="en-US" altLang="zh-CN" sz="2400" b="1">
                <a:latin typeface="Times New Roman" pitchFamily="18" charset="0"/>
                <a:ea typeface="仿宋_GB2312" pitchFamily="49" charset="-122"/>
              </a:rPr>
              <a:t>using namespace std;</a:t>
            </a:r>
          </a:p>
          <a:p>
            <a:r>
              <a:rPr lang="en-US" altLang="zh-CN" sz="2400" b="1">
                <a:latin typeface="Times New Roman" pitchFamily="18" charset="0"/>
                <a:ea typeface="仿宋_GB2312" pitchFamily="49" charset="-122"/>
              </a:rPr>
              <a:t>class timer{  int second;</a:t>
            </a:r>
          </a:p>
          <a:p>
            <a:r>
              <a:rPr lang="en-US" altLang="zh-CN" sz="2400" b="1">
                <a:latin typeface="Times New Roman" pitchFamily="18" charset="0"/>
                <a:ea typeface="仿宋_GB2312" pitchFamily="49" charset="-122"/>
              </a:rPr>
              <a:t>  public:</a:t>
            </a:r>
          </a:p>
          <a:p>
            <a:r>
              <a:rPr lang="en-US" altLang="zh-CN" sz="2400" b="1">
                <a:latin typeface="Times New Roman" pitchFamily="18" charset="0"/>
                <a:ea typeface="仿宋_GB2312" pitchFamily="49" charset="-122"/>
              </a:rPr>
              <a:t>    timer(int t)	{second=t;}</a:t>
            </a:r>
          </a:p>
          <a:p>
            <a:r>
              <a:rPr lang="en-US" altLang="zh-CN" sz="2400" b="1">
                <a:latin typeface="Times New Roman" pitchFamily="18" charset="0"/>
                <a:ea typeface="仿宋_GB2312" pitchFamily="49" charset="-122"/>
              </a:rPr>
              <a:t>    timer(int min, int sec)  {second=60*min+sec;}</a:t>
            </a:r>
          </a:p>
          <a:p>
            <a:r>
              <a:rPr lang="en-US" altLang="zh-CN" sz="2400" b="1">
                <a:latin typeface="Times New Roman" pitchFamily="18" charset="0"/>
                <a:ea typeface="仿宋_GB2312" pitchFamily="49" charset="-122"/>
              </a:rPr>
              <a:t>    timer(int h, int min, int sec)  {second=sec+60*min+3600*h;}</a:t>
            </a:r>
          </a:p>
          <a:p>
            <a:r>
              <a:rPr lang="en-US" altLang="zh-CN" sz="2400" b="1">
                <a:latin typeface="Times New Roman" pitchFamily="18" charset="0"/>
                <a:ea typeface="仿宋_GB2312" pitchFamily="49" charset="-122"/>
              </a:rPr>
              <a:t>    int gettime()    {return second;}</a:t>
            </a:r>
          </a:p>
          <a:p>
            <a:r>
              <a:rPr lang="en-US" altLang="zh-CN" sz="2400" b="1">
                <a:latin typeface="Times New Roman" pitchFamily="18" charset="0"/>
                <a:ea typeface="仿宋_GB2312" pitchFamily="49" charset="-122"/>
              </a:rPr>
              <a:t>}</a:t>
            </a:r>
          </a:p>
          <a:p>
            <a:r>
              <a:rPr lang="en-US" altLang="zh-CN" sz="2400" b="1">
                <a:latin typeface="Times New Roman" pitchFamily="18" charset="0"/>
                <a:ea typeface="仿宋_GB2312" pitchFamily="49" charset="-122"/>
              </a:rPr>
              <a:t>main()</a:t>
            </a:r>
          </a:p>
          <a:p>
            <a:r>
              <a:rPr lang="en-US" altLang="zh-CN" sz="2400" b="1">
                <a:latin typeface="Times New Roman" pitchFamily="18" charset="0"/>
                <a:ea typeface="仿宋_GB2312" pitchFamily="49" charset="-122"/>
              </a:rPr>
              <a:t>{timer a(20),b(1,20),c(1,1,10);</a:t>
            </a:r>
          </a:p>
          <a:p>
            <a:r>
              <a:rPr lang="en-US" altLang="zh-CN" sz="2400" b="1">
                <a:latin typeface="Times New Roman" pitchFamily="18" charset="0"/>
                <a:ea typeface="仿宋_GB2312" pitchFamily="49" charset="-122"/>
              </a:rPr>
              <a:t> cout&lt;&lt;a.gettime()&lt;&lt;endl;</a:t>
            </a:r>
          </a:p>
          <a:p>
            <a:r>
              <a:rPr lang="en-US" altLang="zh-CN" sz="2400" b="1">
                <a:latin typeface="Times New Roman" pitchFamily="18" charset="0"/>
                <a:ea typeface="仿宋_GB2312" pitchFamily="49" charset="-122"/>
              </a:rPr>
              <a:t> cout&lt;&lt;b.gettime()&lt;&lt;endl;</a:t>
            </a:r>
          </a:p>
          <a:p>
            <a:r>
              <a:rPr lang="en-US" altLang="zh-CN" sz="2400" b="1">
                <a:latin typeface="Times New Roman" pitchFamily="18" charset="0"/>
                <a:ea typeface="仿宋_GB2312" pitchFamily="49" charset="-122"/>
              </a:rPr>
              <a:t> cout&lt;&lt;c.gettime()&lt;&lt;endl;</a:t>
            </a:r>
          </a:p>
          <a:p>
            <a:r>
              <a:rPr lang="en-US" altLang="zh-CN" sz="2400" b="1">
                <a:latin typeface="Times New Roman" pitchFamily="18" charset="0"/>
                <a:ea typeface="仿宋_GB2312" pitchFamily="49" charset="-122"/>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685800" y="381000"/>
            <a:ext cx="7772400" cy="1143000"/>
          </a:xfrm>
        </p:spPr>
        <p:txBody>
          <a:bodyPr/>
          <a:lstStyle/>
          <a:p>
            <a:pPr eaLnBrk="1" hangingPunct="1">
              <a:defRPr/>
            </a:pPr>
            <a:r>
              <a:rPr lang="zh-CN" altLang="en-US" b="0" smtClean="0"/>
              <a:t>析构函数</a:t>
            </a:r>
          </a:p>
        </p:txBody>
      </p:sp>
      <p:sp>
        <p:nvSpPr>
          <p:cNvPr id="71683" name="Rectangle 3"/>
          <p:cNvSpPr>
            <a:spLocks noGrp="1" noChangeArrowheads="1"/>
          </p:cNvSpPr>
          <p:nvPr>
            <p:ph type="body" idx="1"/>
          </p:nvPr>
        </p:nvSpPr>
        <p:spPr>
          <a:xfrm>
            <a:off x="381000" y="1676400"/>
            <a:ext cx="8763000" cy="4114800"/>
          </a:xfrm>
        </p:spPr>
        <p:txBody>
          <a:bodyPr/>
          <a:lstStyle/>
          <a:p>
            <a:pPr eaLnBrk="1" hangingPunct="1"/>
            <a:r>
              <a:rPr lang="zh-CN" altLang="en-US" sz="3600" smtClean="0"/>
              <a:t>析构函数在撤销对象时，完成一些善后工作，由编译系统自动调用</a:t>
            </a:r>
          </a:p>
          <a:p>
            <a:pPr eaLnBrk="1" hangingPunct="1"/>
            <a:r>
              <a:rPr lang="zh-CN" altLang="en-US" sz="3600" smtClean="0"/>
              <a:t>析构函数与构造函数名字相同，但它前面必须加一个波浪号（</a:t>
            </a:r>
            <a:r>
              <a:rPr lang="en-US" altLang="zh-CN" sz="3600" smtClean="0"/>
              <a:t>~</a:t>
            </a:r>
            <a:r>
              <a:rPr lang="zh-CN" altLang="en-US" sz="3600" smtClean="0"/>
              <a:t>）</a:t>
            </a:r>
          </a:p>
          <a:p>
            <a:pPr eaLnBrk="1" hangingPunct="1"/>
            <a:r>
              <a:rPr lang="zh-CN" altLang="en-US" sz="3600" smtClean="0"/>
              <a:t>析构函数没有参数，没有返回值，也不能重载。</a:t>
            </a:r>
          </a:p>
          <a:p>
            <a:pPr eaLnBrk="1" hangingPunct="1"/>
            <a:r>
              <a:rPr lang="zh-CN" altLang="en-US" sz="3600" smtClean="0"/>
              <a:t>若定义类时没有定义析构函数，编译系统会自动生成一个缺省的空析构函数</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130" name="Rectangle 2"/>
          <p:cNvSpPr>
            <a:spLocks noGrp="1" noChangeArrowheads="1"/>
          </p:cNvSpPr>
          <p:nvPr>
            <p:ph type="title"/>
          </p:nvPr>
        </p:nvSpPr>
        <p:spPr/>
        <p:txBody>
          <a:bodyPr/>
          <a:lstStyle/>
          <a:p>
            <a:pPr eaLnBrk="1" hangingPunct="1">
              <a:defRPr/>
            </a:pPr>
            <a:r>
              <a:rPr lang="zh-CN" altLang="en-US" smtClean="0"/>
              <a:t>析构函数</a:t>
            </a:r>
          </a:p>
        </p:txBody>
      </p:sp>
      <p:sp>
        <p:nvSpPr>
          <p:cNvPr id="72707" name="Rectangle 3"/>
          <p:cNvSpPr>
            <a:spLocks noGrp="1" noChangeArrowheads="1"/>
          </p:cNvSpPr>
          <p:nvPr>
            <p:ph type="body" idx="1"/>
          </p:nvPr>
        </p:nvSpPr>
        <p:spPr>
          <a:xfrm>
            <a:off x="465138" y="1981200"/>
            <a:ext cx="7993062" cy="4598988"/>
          </a:xfrm>
        </p:spPr>
        <p:txBody>
          <a:bodyPr/>
          <a:lstStyle/>
          <a:p>
            <a:pPr eaLnBrk="1" hangingPunct="1">
              <a:lnSpc>
                <a:spcPct val="140000"/>
              </a:lnSpc>
            </a:pPr>
            <a:r>
              <a:rPr lang="zh-CN" altLang="en-US" smtClean="0"/>
              <a:t>并不是每个类都必须要有析构函数，如</a:t>
            </a:r>
            <a:r>
              <a:rPr lang="en-US" altLang="zh-CN" smtClean="0"/>
              <a:t>Rational</a:t>
            </a:r>
            <a:r>
              <a:rPr lang="zh-CN" altLang="en-US" smtClean="0"/>
              <a:t>类就不需要析构函数。</a:t>
            </a:r>
          </a:p>
          <a:p>
            <a:pPr eaLnBrk="1" hangingPunct="1">
              <a:lnSpc>
                <a:spcPct val="140000"/>
              </a:lnSpc>
            </a:pPr>
            <a:r>
              <a:rPr lang="zh-CN" altLang="en-US" smtClean="0"/>
              <a:t>一般在构造函数中有动态申请内存的，必须有析构函数。如</a:t>
            </a:r>
            <a:r>
              <a:rPr lang="en-US" altLang="zh-CN" smtClean="0"/>
              <a:t>IntArray</a:t>
            </a:r>
            <a:r>
              <a:rPr lang="zh-CN" altLang="en-US" smtClean="0"/>
              <a:t>类，必须有析构函数释放</a:t>
            </a:r>
            <a:r>
              <a:rPr lang="en-US" altLang="zh-CN" smtClean="0"/>
              <a:t>storage</a:t>
            </a:r>
            <a:r>
              <a:rPr lang="zh-CN" altLang="en-US" smtClean="0"/>
              <a:t>指向的空间。有了析构函数，就不需要</a:t>
            </a:r>
            <a:r>
              <a:rPr lang="en-US" altLang="zh-CN" smtClean="0"/>
              <a:t>cleanup</a:t>
            </a:r>
            <a:r>
              <a:rPr lang="zh-CN" altLang="en-US" smtClean="0"/>
              <a:t>函数了</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ChangeArrowheads="1"/>
          </p:cNvSpPr>
          <p:nvPr>
            <p:ph type="title"/>
          </p:nvPr>
        </p:nvSpPr>
        <p:spPr>
          <a:xfrm>
            <a:off x="685800" y="304800"/>
            <a:ext cx="7772400" cy="838200"/>
          </a:xfrm>
        </p:spPr>
        <p:txBody>
          <a:bodyPr/>
          <a:lstStyle/>
          <a:p>
            <a:pPr eaLnBrk="1" hangingPunct="1">
              <a:defRPr/>
            </a:pPr>
            <a:r>
              <a:rPr lang="zh-CN" altLang="en-US" b="0" smtClean="0"/>
              <a:t>析构函数举例</a:t>
            </a:r>
          </a:p>
        </p:txBody>
      </p:sp>
      <p:sp>
        <p:nvSpPr>
          <p:cNvPr id="73731" name="Rectangle 6"/>
          <p:cNvSpPr>
            <a:spLocks noChangeArrowheads="1"/>
          </p:cNvSpPr>
          <p:nvPr/>
        </p:nvSpPr>
        <p:spPr bwMode="auto">
          <a:xfrm>
            <a:off x="685800" y="1039813"/>
            <a:ext cx="7975600" cy="5715000"/>
          </a:xfrm>
          <a:prstGeom prst="rect">
            <a:avLst/>
          </a:prstGeom>
          <a:noFill/>
          <a:ln w="12700" cap="sq" algn="ctr">
            <a:noFill/>
            <a:miter lim="800000"/>
            <a:headEnd type="none" w="sm" len="sm"/>
            <a:tailEnd type="none" w="sm" len="sm"/>
          </a:ln>
        </p:spPr>
        <p:txBody>
          <a:bodyPr anchor="ctr">
            <a:spAutoFit/>
          </a:bodyPr>
          <a:lstStyle/>
          <a:p>
            <a:pPr>
              <a:lnSpc>
                <a:spcPct val="110000"/>
              </a:lnSpc>
            </a:pPr>
            <a:r>
              <a:rPr lang="en-US" altLang="zh-CN" sz="2400" b="1"/>
              <a:t>#ifndef _array_h</a:t>
            </a:r>
          </a:p>
          <a:p>
            <a:pPr>
              <a:lnSpc>
                <a:spcPct val="110000"/>
              </a:lnSpc>
            </a:pPr>
            <a:r>
              <a:rPr lang="en-US" altLang="zh-CN" sz="2400" b="1"/>
              <a:t>#define _array_h</a:t>
            </a:r>
          </a:p>
          <a:p>
            <a:pPr>
              <a:lnSpc>
                <a:spcPct val="110000"/>
              </a:lnSpc>
            </a:pPr>
            <a:r>
              <a:rPr lang="en-US" altLang="zh-CN" sz="2400" b="1"/>
              <a:t>class IntArray</a:t>
            </a:r>
          </a:p>
          <a:p>
            <a:pPr>
              <a:lnSpc>
                <a:spcPct val="110000"/>
              </a:lnSpc>
            </a:pPr>
            <a:r>
              <a:rPr lang="en-US" altLang="zh-CN" sz="2400" b="1"/>
              <a:t>{ int low;  </a:t>
            </a:r>
          </a:p>
          <a:p>
            <a:pPr>
              <a:lnSpc>
                <a:spcPct val="110000"/>
              </a:lnSpc>
            </a:pPr>
            <a:r>
              <a:rPr lang="en-US" altLang="zh-CN" sz="2400" b="1"/>
              <a:t>  int high;</a:t>
            </a:r>
          </a:p>
          <a:p>
            <a:pPr>
              <a:lnSpc>
                <a:spcPct val="110000"/>
              </a:lnSpc>
            </a:pPr>
            <a:r>
              <a:rPr lang="en-US" altLang="zh-CN" sz="2400" b="1"/>
              <a:t>  int *storage;</a:t>
            </a:r>
          </a:p>
          <a:p>
            <a:pPr>
              <a:lnSpc>
                <a:spcPct val="110000"/>
              </a:lnSpc>
            </a:pPr>
            <a:r>
              <a:rPr lang="en-US" altLang="zh-CN" sz="2400" b="1"/>
              <a:t>public:</a:t>
            </a:r>
          </a:p>
          <a:p>
            <a:pPr>
              <a:lnSpc>
                <a:spcPct val="110000"/>
              </a:lnSpc>
            </a:pPr>
            <a:r>
              <a:rPr lang="en-US" altLang="zh-CN" sz="2400" b="1"/>
              <a:t>  IntArray(int lh, int rh):low(lh),high(rh)</a:t>
            </a:r>
          </a:p>
          <a:p>
            <a:pPr>
              <a:lnSpc>
                <a:spcPct val="110000"/>
              </a:lnSpc>
            </a:pPr>
            <a:r>
              <a:rPr lang="en-US" altLang="zh-CN" sz="2400" b="1"/>
              <a:t>	{storage = new int [high - low + 1]; }	</a:t>
            </a:r>
          </a:p>
          <a:p>
            <a:pPr>
              <a:lnSpc>
                <a:spcPct val="110000"/>
              </a:lnSpc>
            </a:pPr>
            <a:r>
              <a:rPr lang="en-US" altLang="zh-CN" sz="2400" b="1"/>
              <a:t>  bool insert(int index, int value);  </a:t>
            </a:r>
          </a:p>
          <a:p>
            <a:pPr>
              <a:lnSpc>
                <a:spcPct val="110000"/>
              </a:lnSpc>
            </a:pPr>
            <a:r>
              <a:rPr lang="en-US" altLang="zh-CN" sz="2400" b="1"/>
              <a:t>  bool fatch(int index, int &amp;value);  </a:t>
            </a:r>
          </a:p>
          <a:p>
            <a:pPr>
              <a:lnSpc>
                <a:spcPct val="110000"/>
              </a:lnSpc>
            </a:pPr>
            <a:r>
              <a:rPr lang="en-US" altLang="zh-CN" sz="2400" b="1"/>
              <a:t>  ~IntArray() {delete [] storage; }</a:t>
            </a:r>
          </a:p>
          <a:p>
            <a:pPr>
              <a:lnSpc>
                <a:spcPct val="110000"/>
              </a:lnSpc>
            </a:pPr>
            <a:r>
              <a:rPr lang="en-US" altLang="zh-CN" sz="2400" b="1"/>
              <a:t>};</a:t>
            </a:r>
          </a:p>
          <a:p>
            <a:pPr>
              <a:lnSpc>
                <a:spcPct val="110000"/>
              </a:lnSpc>
            </a:pPr>
            <a:r>
              <a:rPr lang="en-US" altLang="zh-CN" sz="2400" b="1"/>
              <a:t>#endif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2594" name="Rectangle 2"/>
          <p:cNvSpPr>
            <a:spLocks noGrp="1" noChangeArrowheads="1"/>
          </p:cNvSpPr>
          <p:nvPr>
            <p:ph type="title"/>
          </p:nvPr>
        </p:nvSpPr>
        <p:spPr/>
        <p:txBody>
          <a:bodyPr/>
          <a:lstStyle/>
          <a:p>
            <a:pPr eaLnBrk="1" hangingPunct="1">
              <a:defRPr/>
            </a:pPr>
            <a:r>
              <a:rPr lang="zh-CN" altLang="en-US" smtClean="0"/>
              <a:t>面向对象的程序设计的特点 </a:t>
            </a:r>
          </a:p>
        </p:txBody>
      </p:sp>
      <p:sp>
        <p:nvSpPr>
          <p:cNvPr id="10243" name="Rectangle 3"/>
          <p:cNvSpPr>
            <a:spLocks noGrp="1" noChangeArrowheads="1"/>
          </p:cNvSpPr>
          <p:nvPr>
            <p:ph type="body" idx="1"/>
          </p:nvPr>
        </p:nvSpPr>
        <p:spPr>
          <a:xfrm>
            <a:off x="487363" y="1981200"/>
            <a:ext cx="8288337" cy="4611688"/>
          </a:xfrm>
        </p:spPr>
        <p:txBody>
          <a:bodyPr/>
          <a:lstStyle/>
          <a:p>
            <a:pPr eaLnBrk="1" hangingPunct="1">
              <a:lnSpc>
                <a:spcPct val="110000"/>
              </a:lnSpc>
            </a:pPr>
            <a:r>
              <a:rPr lang="zh-CN" altLang="en-US" smtClean="0"/>
              <a:t>代码重用：圆类型也可以被那些也需要处理圆的其他程序员使用 </a:t>
            </a:r>
          </a:p>
          <a:p>
            <a:pPr eaLnBrk="1" hangingPunct="1">
              <a:lnSpc>
                <a:spcPct val="110000"/>
              </a:lnSpc>
            </a:pPr>
            <a:r>
              <a:rPr lang="zh-CN" altLang="en-US" smtClean="0"/>
              <a:t>实现隐藏：</a:t>
            </a:r>
          </a:p>
          <a:p>
            <a:pPr lvl="1" eaLnBrk="1" hangingPunct="1">
              <a:lnSpc>
                <a:spcPct val="110000"/>
              </a:lnSpc>
            </a:pPr>
            <a:r>
              <a:rPr lang="zh-CN" altLang="en-US" smtClean="0"/>
              <a:t>类的创建者创造新的工具</a:t>
            </a:r>
          </a:p>
          <a:p>
            <a:pPr lvl="1" eaLnBrk="1" hangingPunct="1">
              <a:lnSpc>
                <a:spcPct val="110000"/>
              </a:lnSpc>
            </a:pPr>
            <a:r>
              <a:rPr lang="zh-CN" altLang="en-US" smtClean="0"/>
              <a:t>类的使用者则收集已有的工具快速解决所需解决的问题</a:t>
            </a:r>
          </a:p>
          <a:p>
            <a:pPr lvl="1" eaLnBrk="1" hangingPunct="1">
              <a:lnSpc>
                <a:spcPct val="110000"/>
              </a:lnSpc>
            </a:pPr>
            <a:r>
              <a:rPr lang="zh-CN" altLang="en-US" smtClean="0"/>
              <a:t>这些工具是如何实现的，类的使用者不需要知道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82" name="Rectangle 2"/>
          <p:cNvSpPr>
            <a:spLocks noGrp="1" noChangeArrowheads="1"/>
          </p:cNvSpPr>
          <p:nvPr>
            <p:ph type="title"/>
          </p:nvPr>
        </p:nvSpPr>
        <p:spPr>
          <a:xfrm>
            <a:off x="685800" y="38100"/>
            <a:ext cx="7772400" cy="1143000"/>
          </a:xfrm>
        </p:spPr>
        <p:txBody>
          <a:bodyPr/>
          <a:lstStyle/>
          <a:p>
            <a:pPr eaLnBrk="1" hangingPunct="1">
              <a:defRPr/>
            </a:pPr>
            <a:r>
              <a:rPr lang="en-US" altLang="zh-CN" smtClean="0"/>
              <a:t>IntArray</a:t>
            </a:r>
            <a:r>
              <a:rPr lang="zh-CN" altLang="en-US" smtClean="0"/>
              <a:t>类的使用</a:t>
            </a:r>
          </a:p>
        </p:txBody>
      </p:sp>
      <p:sp>
        <p:nvSpPr>
          <p:cNvPr id="74755" name="Rectangle 4"/>
          <p:cNvSpPr>
            <a:spLocks noChangeArrowheads="1"/>
          </p:cNvSpPr>
          <p:nvPr/>
        </p:nvSpPr>
        <p:spPr bwMode="auto">
          <a:xfrm>
            <a:off x="482600" y="923925"/>
            <a:ext cx="8015288" cy="5934075"/>
          </a:xfrm>
          <a:prstGeom prst="rect">
            <a:avLst/>
          </a:prstGeom>
          <a:noFill/>
          <a:ln w="12700" cap="sq" algn="ctr">
            <a:noFill/>
            <a:miter lim="800000"/>
            <a:headEnd type="none" w="sm" len="sm"/>
            <a:tailEnd type="none" w="sm" len="sm"/>
          </a:ln>
        </p:spPr>
        <p:txBody>
          <a:bodyPr wrap="none" anchor="ctr">
            <a:spAutoFit/>
          </a:bodyPr>
          <a:lstStyle/>
          <a:p>
            <a:r>
              <a:rPr lang="en-US" altLang="zh-CN" sz="2400" b="1"/>
              <a:t>int main()</a:t>
            </a:r>
          </a:p>
          <a:p>
            <a:r>
              <a:rPr lang="en-US" altLang="zh-CN" sz="2400" b="1"/>
              <a:t>{IntArray array(20,30);  //</a:t>
            </a:r>
            <a:r>
              <a:rPr lang="zh-CN" altLang="en-US" sz="2400" b="1"/>
              <a:t>不需要</a:t>
            </a:r>
            <a:r>
              <a:rPr lang="en-US" altLang="zh-CN" sz="2400" b="1"/>
              <a:t>initialize</a:t>
            </a:r>
            <a:r>
              <a:rPr lang="zh-CN" altLang="en-US" sz="2400" b="1"/>
              <a:t>函数</a:t>
            </a:r>
          </a:p>
          <a:p>
            <a:r>
              <a:rPr lang="zh-CN" altLang="en-US" sz="2400" b="1"/>
              <a:t> </a:t>
            </a:r>
            <a:r>
              <a:rPr lang="en-US" altLang="zh-CN" sz="2400" b="1"/>
              <a:t>int value, i;</a:t>
            </a:r>
          </a:p>
          <a:p>
            <a:r>
              <a:rPr lang="en-US" altLang="zh-CN" sz="2400" b="1"/>
              <a:t> for (i=20; i&lt;=30; ++i) {</a:t>
            </a:r>
          </a:p>
          <a:p>
            <a:r>
              <a:rPr lang="en-US" altLang="zh-CN" sz="2400" b="1"/>
              <a:t>     cout &lt;&lt; "</a:t>
            </a:r>
            <a:r>
              <a:rPr lang="zh-CN" altLang="en-US" sz="2400" b="1"/>
              <a:t>请输入第</a:t>
            </a:r>
            <a:r>
              <a:rPr lang="en-US" altLang="zh-CN" sz="2400" b="1"/>
              <a:t>" &lt;&lt; i &lt;&lt; "</a:t>
            </a:r>
            <a:r>
              <a:rPr lang="zh-CN" altLang="en-US" sz="2400" b="1"/>
              <a:t>个元素</a:t>
            </a:r>
            <a:r>
              <a:rPr lang="en-US" altLang="zh-CN" sz="2400" b="1"/>
              <a:t>:";  cin &gt;&gt; value;</a:t>
            </a:r>
          </a:p>
          <a:p>
            <a:r>
              <a:rPr lang="en-US" altLang="zh-CN" sz="2400" b="1"/>
              <a:t>     array.insert(i, value);</a:t>
            </a:r>
          </a:p>
          <a:p>
            <a:r>
              <a:rPr lang="en-US" altLang="zh-CN" sz="2400" b="1"/>
              <a:t> }</a:t>
            </a:r>
          </a:p>
          <a:p>
            <a:r>
              <a:rPr lang="en-US" altLang="zh-CN" sz="2400" b="1"/>
              <a:t> while (true) {</a:t>
            </a:r>
          </a:p>
          <a:p>
            <a:r>
              <a:rPr lang="en-US" altLang="zh-CN" sz="2400" b="1"/>
              <a:t>	 cout &lt;&lt; "</a:t>
            </a:r>
            <a:r>
              <a:rPr lang="zh-CN" altLang="en-US" sz="2400" b="1"/>
              <a:t>请输入要查找的元素序号</a:t>
            </a:r>
            <a:r>
              <a:rPr lang="en-US" altLang="zh-CN" sz="2400" b="1"/>
              <a:t>(0</a:t>
            </a:r>
            <a:r>
              <a:rPr lang="zh-CN" altLang="en-US" sz="2400" b="1"/>
              <a:t>表示结束）</a:t>
            </a:r>
            <a:r>
              <a:rPr lang="en-US" altLang="zh-CN" sz="2400" b="1"/>
              <a:t>:";</a:t>
            </a:r>
          </a:p>
          <a:p>
            <a:r>
              <a:rPr lang="en-US" altLang="zh-CN" sz="2400" b="1"/>
              <a:t>	 cin &gt;&gt; i;</a:t>
            </a:r>
          </a:p>
          <a:p>
            <a:r>
              <a:rPr lang="en-US" altLang="zh-CN" sz="2400" b="1"/>
              <a:t>	 if (i == 0) break;</a:t>
            </a:r>
          </a:p>
          <a:p>
            <a:r>
              <a:rPr lang="en-US" altLang="zh-CN" sz="2400" b="1"/>
              <a:t>	 if (array.fatch(i, value)) cout &lt;&lt; value &lt;&lt; endl;</a:t>
            </a:r>
          </a:p>
          <a:p>
            <a:r>
              <a:rPr lang="en-US" altLang="zh-CN" sz="2400" b="1"/>
              <a:t>	     else cout &lt;&lt; "</a:t>
            </a:r>
            <a:r>
              <a:rPr lang="zh-CN" altLang="en-US" sz="2400" b="1"/>
              <a:t>下标越界</a:t>
            </a:r>
            <a:r>
              <a:rPr lang="en-US" altLang="zh-CN" sz="2400" b="1"/>
              <a:t>\n";</a:t>
            </a:r>
          </a:p>
          <a:p>
            <a:r>
              <a:rPr lang="en-US" altLang="zh-CN" sz="2400" b="1"/>
              <a:t> }</a:t>
            </a:r>
          </a:p>
          <a:p>
            <a:r>
              <a:rPr lang="en-US" altLang="zh-CN" sz="2400" b="1"/>
              <a:t> return 0; //</a:t>
            </a:r>
            <a:r>
              <a:rPr lang="zh-CN" altLang="en-US" sz="2400" b="1"/>
              <a:t>不需要</a:t>
            </a:r>
            <a:r>
              <a:rPr lang="en-US" altLang="zh-CN" sz="2400" b="1"/>
              <a:t>cleanup</a:t>
            </a:r>
            <a:r>
              <a:rPr lang="zh-CN" altLang="en-US" sz="2400" b="1"/>
              <a:t>函数</a:t>
            </a:r>
          </a:p>
          <a:p>
            <a:r>
              <a:rPr lang="en-US" altLang="zh-CN" sz="2400" b="1"/>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2770" name="Rectangle 2"/>
          <p:cNvSpPr>
            <a:spLocks noGrp="1" noChangeArrowheads="1"/>
          </p:cNvSpPr>
          <p:nvPr>
            <p:ph type="title"/>
          </p:nvPr>
        </p:nvSpPr>
        <p:spPr>
          <a:xfrm>
            <a:off x="685800" y="495300"/>
            <a:ext cx="7772400" cy="1143000"/>
          </a:xfrm>
        </p:spPr>
        <p:txBody>
          <a:bodyPr/>
          <a:lstStyle/>
          <a:p>
            <a:pPr eaLnBrk="1" hangingPunct="1">
              <a:defRPr/>
            </a:pPr>
            <a:r>
              <a:rPr lang="zh-CN" altLang="en-US" b="0" smtClean="0"/>
              <a:t>拷贝构造函数</a:t>
            </a:r>
          </a:p>
        </p:txBody>
      </p:sp>
      <p:sp>
        <p:nvSpPr>
          <p:cNvPr id="75779" name="Rectangle 3"/>
          <p:cNvSpPr>
            <a:spLocks noGrp="1" noChangeArrowheads="1"/>
          </p:cNvSpPr>
          <p:nvPr>
            <p:ph type="body" idx="1"/>
          </p:nvPr>
        </p:nvSpPr>
        <p:spPr>
          <a:xfrm>
            <a:off x="685800" y="1843088"/>
            <a:ext cx="8102600" cy="4773612"/>
          </a:xfrm>
        </p:spPr>
        <p:txBody>
          <a:bodyPr/>
          <a:lstStyle/>
          <a:p>
            <a:pPr eaLnBrk="1" hangingPunct="1">
              <a:lnSpc>
                <a:spcPct val="120000"/>
              </a:lnSpc>
            </a:pPr>
            <a:r>
              <a:rPr lang="zh-CN" altLang="en-US" sz="2800" smtClean="0"/>
              <a:t>在创建一个对象时，可以用一个同类的对象对其初始化。这需要调用一个特殊的构造函数，称为拷贝构造函数。</a:t>
            </a:r>
          </a:p>
          <a:p>
            <a:pPr eaLnBrk="1" hangingPunct="1">
              <a:lnSpc>
                <a:spcPct val="120000"/>
              </a:lnSpc>
            </a:pPr>
            <a:r>
              <a:rPr lang="zh-CN" altLang="en-US" sz="2800" smtClean="0"/>
              <a:t>拷贝构造函数以一个同类对象引用作为参数，它的原型为：</a:t>
            </a:r>
          </a:p>
          <a:p>
            <a:pPr eaLnBrk="1" hangingPunct="1">
              <a:lnSpc>
                <a:spcPct val="120000"/>
              </a:lnSpc>
              <a:buFont typeface="Wingdings" pitchFamily="2" charset="2"/>
              <a:buNone/>
            </a:pPr>
            <a:r>
              <a:rPr lang="zh-CN" altLang="en-US" sz="2800" smtClean="0"/>
              <a:t>     类名（</a:t>
            </a:r>
            <a:r>
              <a:rPr lang="en-US" altLang="zh-CN" sz="2800" smtClean="0"/>
              <a:t>const  &lt;</a:t>
            </a:r>
            <a:r>
              <a:rPr lang="zh-CN" altLang="en-US" sz="2800" smtClean="0"/>
              <a:t>类名</a:t>
            </a:r>
            <a:r>
              <a:rPr lang="en-US" altLang="zh-CN" sz="2800" smtClean="0"/>
              <a:t>&gt; &amp;</a:t>
            </a:r>
            <a:r>
              <a:rPr lang="zh-CN" altLang="en-US" sz="2800" smtClean="0"/>
              <a:t>）；</a:t>
            </a:r>
          </a:p>
          <a:p>
            <a:pPr eaLnBrk="1" hangingPunct="1">
              <a:lnSpc>
                <a:spcPct val="120000"/>
              </a:lnSpc>
            </a:pPr>
            <a:r>
              <a:rPr lang="zh-CN" altLang="en-US" sz="2800" smtClean="0"/>
              <a:t>用户可以根据自己的需要定义拷贝构造函数</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3794" name="Rectangle 2"/>
          <p:cNvSpPr>
            <a:spLocks noGrp="1" noChangeArrowheads="1"/>
          </p:cNvSpPr>
          <p:nvPr>
            <p:ph type="title"/>
          </p:nvPr>
        </p:nvSpPr>
        <p:spPr/>
        <p:txBody>
          <a:bodyPr/>
          <a:lstStyle/>
          <a:p>
            <a:pPr eaLnBrk="1" hangingPunct="1">
              <a:defRPr/>
            </a:pPr>
            <a:r>
              <a:rPr lang="zh-CN" altLang="en-US" b="0" smtClean="0"/>
              <a:t>缺省的拷贝构造函数</a:t>
            </a:r>
          </a:p>
        </p:txBody>
      </p:sp>
      <p:sp>
        <p:nvSpPr>
          <p:cNvPr id="76803" name="Rectangle 3"/>
          <p:cNvSpPr>
            <a:spLocks noGrp="1" noChangeArrowheads="1"/>
          </p:cNvSpPr>
          <p:nvPr>
            <p:ph type="body" idx="1"/>
          </p:nvPr>
        </p:nvSpPr>
        <p:spPr/>
        <p:txBody>
          <a:bodyPr/>
          <a:lstStyle/>
          <a:p>
            <a:pPr eaLnBrk="1" hangingPunct="1">
              <a:lnSpc>
                <a:spcPct val="140000"/>
              </a:lnSpc>
            </a:pPr>
            <a:r>
              <a:rPr lang="zh-CN" altLang="en-US" smtClean="0"/>
              <a:t>如果用户没有定义拷贝构造函数，系统会定义一个缺省的拷贝构造函数。该函数将已存在的对象原式原样地复制给新成员</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42" name="Rectangle 2"/>
          <p:cNvSpPr>
            <a:spLocks noGrp="1" noChangeArrowheads="1"/>
          </p:cNvSpPr>
          <p:nvPr>
            <p:ph type="title"/>
          </p:nvPr>
        </p:nvSpPr>
        <p:spPr/>
        <p:txBody>
          <a:bodyPr/>
          <a:lstStyle/>
          <a:p>
            <a:pPr eaLnBrk="1" hangingPunct="1">
              <a:defRPr/>
            </a:pPr>
            <a:r>
              <a:rPr lang="zh-CN" altLang="en-US" b="0" smtClean="0"/>
              <a:t>自定义拷贝构造函数</a:t>
            </a:r>
          </a:p>
        </p:txBody>
      </p:sp>
      <p:sp>
        <p:nvSpPr>
          <p:cNvPr id="77827" name="Rectangle 3"/>
          <p:cNvSpPr>
            <a:spLocks noGrp="1" noChangeArrowheads="1"/>
          </p:cNvSpPr>
          <p:nvPr>
            <p:ph type="body" idx="1"/>
          </p:nvPr>
        </p:nvSpPr>
        <p:spPr>
          <a:xfrm>
            <a:off x="685800" y="1981200"/>
            <a:ext cx="7467600" cy="4114800"/>
          </a:xfrm>
        </p:spPr>
        <p:txBody>
          <a:bodyPr/>
          <a:lstStyle/>
          <a:p>
            <a:pPr eaLnBrk="1" hangingPunct="1">
              <a:buFont typeface="Wingdings" pitchFamily="2" charset="2"/>
              <a:buNone/>
            </a:pPr>
            <a:r>
              <a:rPr lang="en-US" altLang="zh-CN" sz="2800" smtClean="0"/>
              <a:t>classname(const classname &amp;ob)</a:t>
            </a:r>
          </a:p>
          <a:p>
            <a:pPr eaLnBrk="1" hangingPunct="1">
              <a:buFont typeface="Wingdings" pitchFamily="2" charset="2"/>
              <a:buNone/>
            </a:pPr>
            <a:r>
              <a:rPr lang="en-US" altLang="zh-CN" sz="2800" smtClean="0"/>
              <a:t>{//…..}</a:t>
            </a:r>
          </a:p>
          <a:p>
            <a:pPr eaLnBrk="1" hangingPunct="1">
              <a:buFont typeface="Wingdings" pitchFamily="2" charset="2"/>
              <a:buNone/>
            </a:pPr>
            <a:r>
              <a:rPr lang="zh-CN" altLang="en-US" sz="2800" smtClean="0"/>
              <a:t>例：</a:t>
            </a:r>
          </a:p>
          <a:p>
            <a:pPr eaLnBrk="1" hangingPunct="1">
              <a:buFont typeface="Wingdings" pitchFamily="2" charset="2"/>
              <a:buNone/>
            </a:pPr>
            <a:r>
              <a:rPr lang="en-US" altLang="zh-CN" sz="2800" smtClean="0"/>
              <a:t>class point{ int x, y;</a:t>
            </a:r>
          </a:p>
          <a:p>
            <a:pPr eaLnBrk="1" hangingPunct="1">
              <a:buFont typeface="Wingdings" pitchFamily="2" charset="2"/>
              <a:buNone/>
            </a:pPr>
            <a:r>
              <a:rPr lang="en-US" altLang="zh-CN" sz="2800" smtClean="0"/>
              <a:t> public: point(int a, int b) { x = a; y = b;}</a:t>
            </a:r>
          </a:p>
          <a:p>
            <a:pPr eaLnBrk="1" hangingPunct="1">
              <a:buFont typeface="Wingdings" pitchFamily="2" charset="2"/>
              <a:buNone/>
            </a:pPr>
            <a:r>
              <a:rPr lang="en-US" altLang="zh-CN" sz="2800" smtClean="0"/>
              <a:t>              point(const point &amp;p)</a:t>
            </a:r>
          </a:p>
          <a:p>
            <a:pPr eaLnBrk="1" hangingPunct="1">
              <a:buFont typeface="Wingdings" pitchFamily="2" charset="2"/>
              <a:buNone/>
            </a:pPr>
            <a:r>
              <a:rPr lang="en-US" altLang="zh-CN" sz="2800" smtClean="0"/>
              <a:t>                    {x = 2 * p.x; y = 2 * p.y;}</a:t>
            </a:r>
          </a:p>
          <a:p>
            <a:pPr eaLnBrk="1" hangingPunct="1">
              <a:buFont typeface="Wingdings" pitchFamily="2" charset="2"/>
              <a:buNone/>
            </a:pPr>
            <a:r>
              <a:rPr lang="en-US" altLang="zh-CN" sz="280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7106"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何时需要自定义拷贝构造函数</a:t>
            </a:r>
          </a:p>
        </p:txBody>
      </p:sp>
      <p:sp>
        <p:nvSpPr>
          <p:cNvPr id="78851" name="Rectangle 3"/>
          <p:cNvSpPr>
            <a:spLocks noGrp="1" noChangeArrowheads="1"/>
          </p:cNvSpPr>
          <p:nvPr>
            <p:ph type="body" idx="1"/>
          </p:nvPr>
        </p:nvSpPr>
        <p:spPr>
          <a:xfrm>
            <a:off x="495300" y="1371600"/>
            <a:ext cx="8267700" cy="5245100"/>
          </a:xfrm>
        </p:spPr>
        <p:txBody>
          <a:bodyPr/>
          <a:lstStyle/>
          <a:p>
            <a:pPr eaLnBrk="1" hangingPunct="1"/>
            <a:r>
              <a:rPr lang="zh-CN" altLang="en-US" sz="2400" smtClean="0"/>
              <a:t>一般情况下，默认的拷贝构造函数足以满足要求。</a:t>
            </a:r>
          </a:p>
          <a:p>
            <a:pPr eaLnBrk="1" hangingPunct="1"/>
            <a:r>
              <a:rPr lang="zh-CN" altLang="en-US" sz="2400" smtClean="0"/>
              <a:t>但某些情况下可能需要设计自己的拷贝构造函数。</a:t>
            </a:r>
          </a:p>
          <a:p>
            <a:pPr eaLnBrk="1" hangingPunct="1"/>
            <a:r>
              <a:rPr lang="zh-CN" altLang="en-US" sz="2400" smtClean="0"/>
              <a:t>例如，我们希望对</a:t>
            </a:r>
            <a:r>
              <a:rPr lang="en-US" altLang="zh-CN" sz="2400" smtClean="0"/>
              <a:t>IntArray</a:t>
            </a:r>
            <a:r>
              <a:rPr lang="zh-CN" altLang="en-US" sz="2400" smtClean="0"/>
              <a:t>类增加一个功能，能够定义一个和另一个数组完全一样的数组。但默认的拷贝构造函数却不能胜任。如果正在构造的对象为</a:t>
            </a:r>
            <a:r>
              <a:rPr lang="en-US" altLang="zh-CN" sz="2400" smtClean="0"/>
              <a:t>arr1</a:t>
            </a:r>
            <a:r>
              <a:rPr lang="zh-CN" altLang="en-US" sz="2400" smtClean="0"/>
              <a:t>，作为参数的对象是</a:t>
            </a:r>
            <a:r>
              <a:rPr lang="en-US" altLang="zh-CN" sz="2400" smtClean="0"/>
              <a:t>arr2</a:t>
            </a:r>
            <a:r>
              <a:rPr lang="zh-CN" altLang="en-US" sz="2400" smtClean="0"/>
              <a:t>，调用默认的拷贝构造函数相当于执行下列操作：</a:t>
            </a:r>
          </a:p>
          <a:p>
            <a:pPr eaLnBrk="1" hangingPunct="1">
              <a:buFont typeface="Wingdings" pitchFamily="2" charset="2"/>
              <a:buNone/>
            </a:pPr>
            <a:r>
              <a:rPr lang="zh-CN" altLang="en-US" sz="2400" smtClean="0"/>
              <a:t>        </a:t>
            </a:r>
            <a:r>
              <a:rPr lang="en-US" altLang="zh-CN" sz="2400" smtClean="0"/>
              <a:t>arr1.low = arr2.low;</a:t>
            </a:r>
          </a:p>
          <a:p>
            <a:pPr eaLnBrk="1" hangingPunct="1">
              <a:buFont typeface="Wingdings" pitchFamily="2" charset="2"/>
              <a:buNone/>
            </a:pPr>
            <a:r>
              <a:rPr lang="en-US" altLang="zh-CN" sz="2400" smtClean="0"/>
              <a:t>        arr1.high = arr2.high;</a:t>
            </a:r>
          </a:p>
          <a:p>
            <a:pPr eaLnBrk="1" hangingPunct="1">
              <a:buFont typeface="Wingdings" pitchFamily="2" charset="2"/>
              <a:buNone/>
            </a:pPr>
            <a:r>
              <a:rPr lang="en-US" altLang="zh-CN" sz="2400" smtClean="0"/>
              <a:t>        arr1.storage = arr2.storage;</a:t>
            </a:r>
          </a:p>
          <a:p>
            <a:pPr eaLnBrk="1" hangingPunct="1">
              <a:buFont typeface="Wingdings" pitchFamily="2" charset="2"/>
              <a:buNone/>
            </a:pPr>
            <a:r>
              <a:rPr lang="en-US" altLang="zh-CN" sz="2400" smtClean="0"/>
              <a:t>       </a:t>
            </a:r>
            <a:r>
              <a:rPr lang="zh-CN" altLang="en-US" sz="2400" smtClean="0"/>
              <a:t>前两个操作没有问题，第三个操作中，</a:t>
            </a:r>
            <a:r>
              <a:rPr lang="en-US" altLang="zh-CN" sz="2400" smtClean="0"/>
              <a:t>storage</a:t>
            </a:r>
            <a:r>
              <a:rPr lang="zh-CN" altLang="en-US" sz="2400" smtClean="0"/>
              <a:t>是一个指针，第三个操作意味着使</a:t>
            </a:r>
            <a:r>
              <a:rPr lang="en-US" altLang="zh-CN" sz="2400" smtClean="0"/>
              <a:t>arr1</a:t>
            </a:r>
            <a:r>
              <a:rPr lang="zh-CN" altLang="en-US" sz="2400" smtClean="0"/>
              <a:t>的</a:t>
            </a:r>
            <a:r>
              <a:rPr lang="en-US" altLang="zh-CN" sz="2400" smtClean="0"/>
              <a:t>storage</a:t>
            </a:r>
            <a:r>
              <a:rPr lang="zh-CN" altLang="en-US" sz="2400" smtClean="0"/>
              <a:t>指针和</a:t>
            </a:r>
            <a:r>
              <a:rPr lang="en-US" altLang="zh-CN" sz="2400" smtClean="0"/>
              <a:t>arr2</a:t>
            </a:r>
            <a:r>
              <a:rPr lang="zh-CN" altLang="en-US" sz="2400" smtClean="0"/>
              <a:t>的</a:t>
            </a:r>
            <a:r>
              <a:rPr lang="en-US" altLang="zh-CN" sz="2400" smtClean="0"/>
              <a:t>storage</a:t>
            </a:r>
            <a:r>
              <a:rPr lang="zh-CN" altLang="en-US" sz="2400" smtClean="0"/>
              <a:t>指针指向同一块空间。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8130" name="Rectangle 2"/>
          <p:cNvSpPr>
            <a:spLocks noGrp="1" noChangeArrowheads="1"/>
          </p:cNvSpPr>
          <p:nvPr>
            <p:ph type="title"/>
          </p:nvPr>
        </p:nvSpPr>
        <p:spPr/>
        <p:txBody>
          <a:bodyPr/>
          <a:lstStyle/>
          <a:p>
            <a:pPr eaLnBrk="1" hangingPunct="1">
              <a:defRPr/>
            </a:pPr>
            <a:r>
              <a:rPr lang="zh-CN" altLang="en-US" smtClean="0"/>
              <a:t>使用同一块空间的问题</a:t>
            </a:r>
          </a:p>
        </p:txBody>
      </p:sp>
      <p:sp>
        <p:nvSpPr>
          <p:cNvPr id="79875" name="Rectangle 3"/>
          <p:cNvSpPr>
            <a:spLocks noGrp="1" noChangeArrowheads="1"/>
          </p:cNvSpPr>
          <p:nvPr>
            <p:ph type="body" idx="1"/>
          </p:nvPr>
        </p:nvSpPr>
        <p:spPr/>
        <p:txBody>
          <a:bodyPr/>
          <a:lstStyle/>
          <a:p>
            <a:pPr eaLnBrk="1" hangingPunct="1">
              <a:lnSpc>
                <a:spcPct val="130000"/>
              </a:lnSpc>
            </a:pPr>
            <a:r>
              <a:rPr lang="zh-CN" altLang="en-US" smtClean="0"/>
              <a:t>一个对象的修改将会影响另一个对象</a:t>
            </a:r>
          </a:p>
          <a:p>
            <a:pPr eaLnBrk="1" hangingPunct="1">
              <a:lnSpc>
                <a:spcPct val="130000"/>
              </a:lnSpc>
            </a:pPr>
            <a:r>
              <a:rPr lang="zh-CN" altLang="en-US" smtClean="0"/>
              <a:t>如果两个对象的作用域不同，当一个对象析构时，另一个对象也将丧失它的空间</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9154" name="Rectangle 2"/>
          <p:cNvSpPr>
            <a:spLocks noGrp="1" noChangeArrowheads="1"/>
          </p:cNvSpPr>
          <p:nvPr>
            <p:ph type="title"/>
          </p:nvPr>
        </p:nvSpPr>
        <p:spPr/>
        <p:txBody>
          <a:bodyPr/>
          <a:lstStyle/>
          <a:p>
            <a:pPr eaLnBrk="1" hangingPunct="1">
              <a:defRPr/>
            </a:pPr>
            <a:r>
              <a:rPr lang="en-US" altLang="zh-CN" smtClean="0"/>
              <a:t>IntArray</a:t>
            </a:r>
            <a:r>
              <a:rPr lang="zh-CN" altLang="en-US" smtClean="0"/>
              <a:t>类的拷贝构造函数</a:t>
            </a:r>
          </a:p>
        </p:txBody>
      </p:sp>
      <p:sp>
        <p:nvSpPr>
          <p:cNvPr id="80899" name="Rectangle 4"/>
          <p:cNvSpPr>
            <a:spLocks noChangeArrowheads="1"/>
          </p:cNvSpPr>
          <p:nvPr/>
        </p:nvSpPr>
        <p:spPr bwMode="auto">
          <a:xfrm>
            <a:off x="1016000" y="2120900"/>
            <a:ext cx="6781800" cy="3981450"/>
          </a:xfrm>
          <a:prstGeom prst="rect">
            <a:avLst/>
          </a:prstGeom>
          <a:noFill/>
          <a:ln w="12700" cap="sq" algn="ctr">
            <a:noFill/>
            <a:miter lim="800000"/>
            <a:headEnd type="none" w="sm" len="sm"/>
            <a:tailEnd type="none" w="sm" len="sm"/>
          </a:ln>
        </p:spPr>
        <p:txBody>
          <a:bodyPr anchor="ctr">
            <a:spAutoFit/>
          </a:bodyPr>
          <a:lstStyle/>
          <a:p>
            <a:pPr>
              <a:lnSpc>
                <a:spcPct val="130000"/>
              </a:lnSpc>
            </a:pPr>
            <a:r>
              <a:rPr lang="en-US" altLang="zh-CN" b="1"/>
              <a:t>IntArray(const IntArray &amp;arr)</a:t>
            </a:r>
          </a:p>
          <a:p>
            <a:pPr>
              <a:lnSpc>
                <a:spcPct val="130000"/>
              </a:lnSpc>
            </a:pPr>
            <a:r>
              <a:rPr lang="en-US" altLang="zh-CN" b="1"/>
              <a:t>{low = arr.low;</a:t>
            </a:r>
          </a:p>
          <a:p>
            <a:pPr>
              <a:lnSpc>
                <a:spcPct val="130000"/>
              </a:lnSpc>
            </a:pPr>
            <a:r>
              <a:rPr lang="en-US" altLang="zh-CN" b="1"/>
              <a:t> high = arr.high;</a:t>
            </a:r>
          </a:p>
          <a:p>
            <a:pPr>
              <a:lnSpc>
                <a:spcPct val="130000"/>
              </a:lnSpc>
            </a:pPr>
            <a:r>
              <a:rPr lang="en-US" altLang="zh-CN" b="1"/>
              <a:t> storage = new int [high – low + 1];</a:t>
            </a:r>
          </a:p>
          <a:p>
            <a:pPr>
              <a:lnSpc>
                <a:spcPct val="130000"/>
              </a:lnSpc>
            </a:pPr>
            <a:r>
              <a:rPr lang="en-US" altLang="zh-CN" b="1"/>
              <a:t> for (int i = 0; i &lt; high –low + 1; ++i)  </a:t>
            </a:r>
          </a:p>
          <a:p>
            <a:pPr>
              <a:lnSpc>
                <a:spcPct val="130000"/>
              </a:lnSpc>
            </a:pPr>
            <a:r>
              <a:rPr lang="en-US" altLang="zh-CN" b="1"/>
              <a:t>        storage[i] = arr.storage[i];</a:t>
            </a:r>
          </a:p>
          <a:p>
            <a:pPr>
              <a:lnSpc>
                <a:spcPct val="130000"/>
              </a:lnSpc>
            </a:pPr>
            <a:r>
              <a:rPr lang="en-US" altLang="zh-CN" b="1"/>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0178" name="Rectangle 2"/>
          <p:cNvSpPr>
            <a:spLocks noGrp="1" noChangeArrowheads="1"/>
          </p:cNvSpPr>
          <p:nvPr>
            <p:ph type="title"/>
          </p:nvPr>
        </p:nvSpPr>
        <p:spPr/>
        <p:txBody>
          <a:bodyPr/>
          <a:lstStyle/>
          <a:p>
            <a:pPr eaLnBrk="1" hangingPunct="1">
              <a:defRPr/>
            </a:pPr>
            <a:r>
              <a:rPr lang="zh-CN" altLang="en-US" smtClean="0"/>
              <a:t>拷贝构造函数的应用场合</a:t>
            </a:r>
          </a:p>
        </p:txBody>
      </p:sp>
      <p:sp>
        <p:nvSpPr>
          <p:cNvPr id="81923" name="Rectangle 3"/>
          <p:cNvSpPr>
            <a:spLocks noGrp="1" noChangeArrowheads="1"/>
          </p:cNvSpPr>
          <p:nvPr>
            <p:ph type="body" idx="1"/>
          </p:nvPr>
        </p:nvSpPr>
        <p:spPr>
          <a:xfrm>
            <a:off x="927100" y="1981200"/>
            <a:ext cx="7531100" cy="4114800"/>
          </a:xfrm>
        </p:spPr>
        <p:txBody>
          <a:bodyPr/>
          <a:lstStyle/>
          <a:p>
            <a:pPr eaLnBrk="1" hangingPunct="1">
              <a:lnSpc>
                <a:spcPct val="120000"/>
              </a:lnSpc>
            </a:pPr>
            <a:r>
              <a:rPr lang="zh-CN" altLang="en-US" dirty="0" smtClean="0"/>
              <a:t>对象定义时 </a:t>
            </a:r>
          </a:p>
          <a:p>
            <a:pPr eaLnBrk="1" hangingPunct="1">
              <a:lnSpc>
                <a:spcPct val="120000"/>
              </a:lnSpc>
            </a:pPr>
            <a:r>
              <a:rPr lang="zh-CN" altLang="en-US" dirty="0" smtClean="0"/>
              <a:t>把对象作为参数传给函数时 </a:t>
            </a:r>
          </a:p>
          <a:p>
            <a:pPr eaLnBrk="1" hangingPunct="1">
              <a:lnSpc>
                <a:spcPct val="120000"/>
              </a:lnSpc>
            </a:pPr>
            <a:r>
              <a:rPr lang="zh-CN" altLang="en-US" dirty="0" smtClean="0"/>
              <a:t>把对象作为返回值时 </a:t>
            </a:r>
            <a:r>
              <a:rPr lang="zh-CN" altLang="en-US" dirty="0" smtClean="0"/>
              <a:t>（注） </a:t>
            </a:r>
          </a:p>
          <a:p>
            <a:pPr eaLnBrk="1" hangingPunct="1">
              <a:lnSpc>
                <a:spcPct val="120000"/>
              </a:lnSpc>
            </a:pPr>
            <a:endParaRPr lang="zh-CN" alt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1202"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对象定义时</a:t>
            </a:r>
          </a:p>
        </p:txBody>
      </p:sp>
      <p:sp>
        <p:nvSpPr>
          <p:cNvPr id="82947" name="Rectangle 3"/>
          <p:cNvSpPr>
            <a:spLocks noGrp="1" noChangeArrowheads="1"/>
          </p:cNvSpPr>
          <p:nvPr>
            <p:ph type="body" idx="1"/>
          </p:nvPr>
        </p:nvSpPr>
        <p:spPr>
          <a:xfrm>
            <a:off x="342900" y="1181100"/>
            <a:ext cx="8521700" cy="4114800"/>
          </a:xfrm>
        </p:spPr>
        <p:txBody>
          <a:bodyPr/>
          <a:lstStyle/>
          <a:p>
            <a:pPr eaLnBrk="1" hangingPunct="1">
              <a:lnSpc>
                <a:spcPct val="120000"/>
              </a:lnSpc>
            </a:pPr>
            <a:r>
              <a:rPr lang="zh-CN" altLang="en-US" sz="2600" smtClean="0"/>
              <a:t>拷贝构造函数用于对象构造时有两种用法：直接初始化和拷贝初始化。</a:t>
            </a:r>
          </a:p>
          <a:p>
            <a:pPr eaLnBrk="1" hangingPunct="1">
              <a:lnSpc>
                <a:spcPct val="120000"/>
              </a:lnSpc>
            </a:pPr>
            <a:r>
              <a:rPr lang="zh-CN" altLang="en-US" sz="2600" smtClean="0"/>
              <a:t>直接初始化将初始值放在圆括号中，直接调用与实参类型相匹配的拷贝构造函数。如</a:t>
            </a:r>
          </a:p>
          <a:p>
            <a:pPr eaLnBrk="1" hangingPunct="1">
              <a:lnSpc>
                <a:spcPct val="120000"/>
              </a:lnSpc>
              <a:buFont typeface="Wingdings" pitchFamily="2" charset="2"/>
              <a:buNone/>
            </a:pPr>
            <a:r>
              <a:rPr lang="zh-CN" altLang="en-US" sz="2600" smtClean="0"/>
              <a:t>      </a:t>
            </a:r>
            <a:r>
              <a:rPr lang="en-US" altLang="zh-CN" sz="2600" smtClean="0"/>
              <a:t>IntArray array2(array1);</a:t>
            </a:r>
          </a:p>
          <a:p>
            <a:pPr eaLnBrk="1" hangingPunct="1">
              <a:lnSpc>
                <a:spcPct val="120000"/>
              </a:lnSpc>
            </a:pPr>
            <a:r>
              <a:rPr lang="zh-CN" altLang="en-US" sz="2600" smtClean="0"/>
              <a:t>拷贝初始化是用“</a:t>
            </a:r>
            <a:r>
              <a:rPr lang="en-US" altLang="zh-CN" sz="2600" smtClean="0"/>
              <a:t>=”</a:t>
            </a:r>
            <a:r>
              <a:rPr lang="zh-CN" altLang="en-US" sz="2600" smtClean="0"/>
              <a:t>符号。当使用拷贝初始化时，首先会用“</a:t>
            </a:r>
            <a:r>
              <a:rPr lang="en-US" altLang="zh-CN" sz="2600" smtClean="0"/>
              <a:t>=”</a:t>
            </a:r>
            <a:r>
              <a:rPr lang="zh-CN" altLang="en-US" sz="2600" smtClean="0"/>
              <a:t>右边的表达式构造一个临时对象，再调用拷贝构造函数将临时对象复制到正在构造的对象。如</a:t>
            </a:r>
          </a:p>
          <a:p>
            <a:pPr eaLnBrk="1" hangingPunct="1">
              <a:lnSpc>
                <a:spcPct val="120000"/>
              </a:lnSpc>
              <a:buFont typeface="Wingdings" pitchFamily="2" charset="2"/>
              <a:buNone/>
            </a:pPr>
            <a:r>
              <a:rPr lang="zh-CN" altLang="en-US" sz="2600" smtClean="0"/>
              <a:t>      </a:t>
            </a:r>
            <a:r>
              <a:rPr lang="en-US" altLang="zh-CN" sz="2600" smtClean="0"/>
              <a:t>IntArray array =  IntArray(20, 30); </a:t>
            </a:r>
          </a:p>
          <a:p>
            <a:pPr eaLnBrk="1" hangingPunct="1">
              <a:lnSpc>
                <a:spcPct val="120000"/>
              </a:lnSpc>
              <a:buFont typeface="Wingdings" pitchFamily="2" charset="2"/>
              <a:buNone/>
            </a:pPr>
            <a:r>
              <a:rPr lang="en-US" altLang="zh-CN" sz="2600" smtClean="0"/>
              <a:t>      IntArray array1=array2;</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6866" name="Rectangle 2"/>
          <p:cNvSpPr>
            <a:spLocks noGrp="1" noChangeArrowheads="1"/>
          </p:cNvSpPr>
          <p:nvPr>
            <p:ph type="title"/>
          </p:nvPr>
        </p:nvSpPr>
        <p:spPr>
          <a:xfrm>
            <a:off x="685800" y="228600"/>
            <a:ext cx="7772400" cy="1143000"/>
          </a:xfrm>
        </p:spPr>
        <p:txBody>
          <a:bodyPr/>
          <a:lstStyle/>
          <a:p>
            <a:pPr eaLnBrk="1" hangingPunct="1">
              <a:defRPr/>
            </a:pPr>
            <a:r>
              <a:rPr lang="zh-CN" altLang="en-US" b="0" smtClean="0"/>
              <a:t>自定义拷贝构造函数举例</a:t>
            </a:r>
          </a:p>
        </p:txBody>
      </p:sp>
      <p:sp>
        <p:nvSpPr>
          <p:cNvPr id="83971" name="Rectangle 3"/>
          <p:cNvSpPr>
            <a:spLocks noGrp="1" noChangeArrowheads="1"/>
          </p:cNvSpPr>
          <p:nvPr>
            <p:ph type="body" idx="1"/>
          </p:nvPr>
        </p:nvSpPr>
        <p:spPr>
          <a:xfrm>
            <a:off x="228600" y="1371600"/>
            <a:ext cx="7772400" cy="4114800"/>
          </a:xfrm>
        </p:spPr>
        <p:txBody>
          <a:bodyPr/>
          <a:lstStyle/>
          <a:p>
            <a:pPr eaLnBrk="1" hangingPunct="1">
              <a:buFont typeface="Wingdings" pitchFamily="2" charset="2"/>
              <a:buNone/>
            </a:pPr>
            <a:r>
              <a:rPr lang="en-US" altLang="zh-CN" sz="2800" dirty="0" smtClean="0"/>
              <a:t>class point{ </a:t>
            </a:r>
            <a:r>
              <a:rPr lang="en-US" altLang="zh-CN" sz="2800" dirty="0" err="1" smtClean="0"/>
              <a:t>int</a:t>
            </a:r>
            <a:r>
              <a:rPr lang="en-US" altLang="zh-CN" sz="2800" dirty="0" smtClean="0"/>
              <a:t> x, y;</a:t>
            </a:r>
          </a:p>
          <a:p>
            <a:pPr eaLnBrk="1" hangingPunct="1">
              <a:buFont typeface="Wingdings" pitchFamily="2" charset="2"/>
              <a:buNone/>
            </a:pPr>
            <a:r>
              <a:rPr lang="en-US" altLang="zh-CN" sz="2800" dirty="0" smtClean="0"/>
              <a:t> public: point(</a:t>
            </a:r>
            <a:r>
              <a:rPr lang="en-US" altLang="zh-CN" sz="2800" dirty="0" err="1" smtClean="0"/>
              <a:t>int</a:t>
            </a:r>
            <a:r>
              <a:rPr lang="en-US" altLang="zh-CN" sz="2800" dirty="0" smtClean="0"/>
              <a:t> a, </a:t>
            </a:r>
            <a:r>
              <a:rPr lang="en-US" altLang="zh-CN" sz="2800" dirty="0" err="1" smtClean="0"/>
              <a:t>int</a:t>
            </a:r>
            <a:r>
              <a:rPr lang="en-US" altLang="zh-CN" sz="2800" dirty="0" smtClean="0"/>
              <a:t> b){x=a; y=b;}</a:t>
            </a:r>
          </a:p>
          <a:p>
            <a:pPr eaLnBrk="1" hangingPunct="1">
              <a:buFont typeface="Wingdings" pitchFamily="2" charset="2"/>
              <a:buNone/>
            </a:pPr>
            <a:r>
              <a:rPr lang="en-US" altLang="zh-CN" sz="2800" dirty="0" smtClean="0"/>
              <a:t>         point(const point &amp;p)    {x=2*</a:t>
            </a:r>
            <a:r>
              <a:rPr lang="en-US" altLang="zh-CN" sz="2800" dirty="0" err="1" smtClean="0"/>
              <a:t>p.x</a:t>
            </a:r>
            <a:r>
              <a:rPr lang="en-US" altLang="zh-CN" sz="2800" dirty="0" smtClean="0"/>
              <a:t>; y=2*</a:t>
            </a:r>
            <a:r>
              <a:rPr lang="en-US" altLang="zh-CN" sz="2800" dirty="0" err="1" smtClean="0"/>
              <a:t>p.y</a:t>
            </a:r>
            <a:r>
              <a:rPr lang="en-US" altLang="zh-CN" sz="2800" dirty="0" smtClean="0"/>
              <a:t>;}</a:t>
            </a:r>
          </a:p>
          <a:p>
            <a:pPr eaLnBrk="1" hangingPunct="1">
              <a:buFont typeface="Wingdings" pitchFamily="2" charset="2"/>
              <a:buNone/>
            </a:pPr>
            <a:r>
              <a:rPr lang="en-US" altLang="zh-CN" sz="2800" dirty="0" smtClean="0"/>
              <a:t>         void print()   {</a:t>
            </a:r>
            <a:r>
              <a:rPr lang="en-US" altLang="zh-CN" sz="2800" dirty="0" err="1" smtClean="0"/>
              <a:t>cout</a:t>
            </a:r>
            <a:r>
              <a:rPr lang="en-US" altLang="zh-CN" sz="2800" dirty="0" smtClean="0"/>
              <a:t>&lt;&lt;x&lt;&lt;"  "&lt;&lt;y&lt;&lt;</a:t>
            </a:r>
            <a:r>
              <a:rPr lang="en-US" altLang="zh-CN" sz="2800" dirty="0" err="1" smtClean="0"/>
              <a:t>endl</a:t>
            </a:r>
            <a:r>
              <a:rPr lang="en-US" altLang="zh-CN" sz="2800" dirty="0" smtClean="0"/>
              <a:t>;}</a:t>
            </a:r>
          </a:p>
          <a:p>
            <a:pPr eaLnBrk="1" hangingPunct="1">
              <a:buFont typeface="Wingdings" pitchFamily="2" charset="2"/>
              <a:buNone/>
            </a:pPr>
            <a:r>
              <a:rPr lang="en-US" altLang="zh-CN" sz="2800" dirty="0" smtClean="0"/>
              <a:t>};</a:t>
            </a:r>
          </a:p>
          <a:p>
            <a:pPr eaLnBrk="1" hangingPunct="1">
              <a:buFont typeface="Wingdings" pitchFamily="2" charset="2"/>
              <a:buNone/>
            </a:pPr>
            <a:r>
              <a:rPr lang="en-US" altLang="zh-CN" sz="2800" dirty="0" err="1" smtClean="0"/>
              <a:t>int</a:t>
            </a:r>
            <a:r>
              <a:rPr lang="en-US" altLang="zh-CN" sz="2800" dirty="0" smtClean="0"/>
              <a:t> </a:t>
            </a:r>
            <a:r>
              <a:rPr lang="en-US" altLang="zh-CN" sz="2800" dirty="0" smtClean="0"/>
              <a:t>main()</a:t>
            </a:r>
          </a:p>
          <a:p>
            <a:pPr eaLnBrk="1" hangingPunct="1">
              <a:buFont typeface="Wingdings" pitchFamily="2" charset="2"/>
              <a:buNone/>
            </a:pPr>
            <a:r>
              <a:rPr lang="en-US" altLang="zh-CN" sz="2800" dirty="0" smtClean="0"/>
              <a:t>{point p1(10, 20), p2(p1), p3 = p1, p4(1, 2); </a:t>
            </a:r>
          </a:p>
          <a:p>
            <a:pPr eaLnBrk="1" hangingPunct="1">
              <a:buFont typeface="Wingdings" pitchFamily="2" charset="2"/>
              <a:buNone/>
            </a:pPr>
            <a:r>
              <a:rPr lang="en-US" altLang="zh-CN" sz="2800" dirty="0" smtClean="0"/>
              <a:t> p1.print();  p2.print();  p3.print();  p4.print();</a:t>
            </a:r>
          </a:p>
          <a:p>
            <a:pPr eaLnBrk="1" hangingPunct="1">
              <a:buFont typeface="Wingdings" pitchFamily="2" charset="2"/>
              <a:buNone/>
            </a:pPr>
            <a:r>
              <a:rPr lang="en-US" altLang="zh-CN" sz="2800" dirty="0" smtClean="0"/>
              <a:t> p4 = p1;  p4.print</a:t>
            </a:r>
            <a:r>
              <a:rPr lang="en-US" altLang="zh-CN" sz="2800" dirty="0" smtClean="0"/>
              <a:t>(); return 0;</a:t>
            </a:r>
            <a:endParaRPr lang="en-US" altLang="zh-CN" sz="2800" dirty="0" smtClean="0"/>
          </a:p>
          <a:p>
            <a:pPr eaLnBrk="1" hangingPunct="1">
              <a:buFont typeface="Wingdings" pitchFamily="2" charset="2"/>
              <a:buNone/>
            </a:pPr>
            <a:r>
              <a:rPr lang="en-US" altLang="zh-CN" sz="28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618" name="Rectangle 2"/>
          <p:cNvSpPr>
            <a:spLocks noGrp="1" noChangeArrowheads="1"/>
          </p:cNvSpPr>
          <p:nvPr>
            <p:ph type="title"/>
          </p:nvPr>
        </p:nvSpPr>
        <p:spPr/>
        <p:txBody>
          <a:bodyPr/>
          <a:lstStyle/>
          <a:p>
            <a:pPr eaLnBrk="1" hangingPunct="1">
              <a:defRPr/>
            </a:pPr>
            <a:r>
              <a:rPr lang="zh-CN" altLang="en-US" smtClean="0"/>
              <a:t>面向对象的程序设计的特点</a:t>
            </a:r>
          </a:p>
        </p:txBody>
      </p:sp>
      <p:sp>
        <p:nvSpPr>
          <p:cNvPr id="11267" name="Rectangle 3"/>
          <p:cNvSpPr>
            <a:spLocks noGrp="1" noChangeArrowheads="1"/>
          </p:cNvSpPr>
          <p:nvPr>
            <p:ph type="body" idx="1"/>
          </p:nvPr>
        </p:nvSpPr>
        <p:spPr>
          <a:xfrm>
            <a:off x="685800" y="1752600"/>
            <a:ext cx="7772400" cy="1473200"/>
          </a:xfrm>
        </p:spPr>
        <p:txBody>
          <a:bodyPr/>
          <a:lstStyle/>
          <a:p>
            <a:pPr eaLnBrk="1" hangingPunct="1">
              <a:lnSpc>
                <a:spcPct val="110000"/>
              </a:lnSpc>
            </a:pPr>
            <a:r>
              <a:rPr lang="zh-CN" altLang="en-US" sz="2400" smtClean="0"/>
              <a:t>继承：在已有工具的基础上加以扩展，形成一个功能更强的工具。如在学校管理系统中，可以形成如下的继承关系</a:t>
            </a:r>
          </a:p>
        </p:txBody>
      </p:sp>
      <p:grpSp>
        <p:nvGrpSpPr>
          <p:cNvPr id="11268" name="Group 4"/>
          <p:cNvGrpSpPr>
            <a:grpSpLocks/>
          </p:cNvGrpSpPr>
          <p:nvPr/>
        </p:nvGrpSpPr>
        <p:grpSpPr bwMode="auto">
          <a:xfrm>
            <a:off x="685800" y="3454400"/>
            <a:ext cx="7772400" cy="2413000"/>
            <a:chOff x="1980" y="6432"/>
            <a:chExt cx="7560" cy="2808"/>
          </a:xfrm>
        </p:grpSpPr>
        <p:sp>
          <p:nvSpPr>
            <p:cNvPr id="11269" name="Text Box 5"/>
            <p:cNvSpPr txBox="1">
              <a:spLocks noChangeArrowheads="1"/>
            </p:cNvSpPr>
            <p:nvPr/>
          </p:nvSpPr>
          <p:spPr bwMode="auto">
            <a:xfrm>
              <a:off x="5940" y="6432"/>
              <a:ext cx="900" cy="468"/>
            </a:xfrm>
            <a:prstGeom prst="rect">
              <a:avLst/>
            </a:prstGeom>
            <a:noFill/>
            <a:ln w="19050">
              <a:solidFill>
                <a:schemeClr val="tx1"/>
              </a:solidFill>
              <a:miter lim="800000"/>
              <a:headEnd/>
              <a:tailEnd/>
            </a:ln>
          </p:spPr>
          <p:txBody>
            <a:bodyPr/>
            <a:lstStyle/>
            <a:p>
              <a:pPr algn="just"/>
              <a:r>
                <a:rPr lang="en-US" altLang="zh-CN" sz="1800" b="1">
                  <a:latin typeface="Times New Roman" pitchFamily="18" charset="0"/>
                  <a:ea typeface="宋体" pitchFamily="2" charset="-122"/>
                </a:rPr>
                <a:t>   </a:t>
              </a:r>
              <a:r>
                <a:rPr lang="zh-CN" altLang="en-US" sz="1800" b="1">
                  <a:latin typeface="Times New Roman" pitchFamily="18" charset="0"/>
                  <a:ea typeface="宋体" pitchFamily="2" charset="-122"/>
                </a:rPr>
                <a:t>人</a:t>
              </a:r>
              <a:endParaRPr lang="zh-CN" altLang="en-US" sz="1800" b="1"/>
            </a:p>
          </p:txBody>
        </p:sp>
        <p:sp>
          <p:nvSpPr>
            <p:cNvPr id="11270" name="Text Box 6"/>
            <p:cNvSpPr txBox="1">
              <a:spLocks noChangeArrowheads="1"/>
            </p:cNvSpPr>
            <p:nvPr/>
          </p:nvSpPr>
          <p:spPr bwMode="auto">
            <a:xfrm>
              <a:off x="3060" y="7680"/>
              <a:ext cx="900" cy="468"/>
            </a:xfrm>
            <a:prstGeom prst="rect">
              <a:avLst/>
            </a:prstGeom>
            <a:noFill/>
            <a:ln w="19050">
              <a:solidFill>
                <a:schemeClr val="tx1"/>
              </a:solidFill>
              <a:miter lim="800000"/>
              <a:headEnd/>
              <a:tailEnd/>
            </a:ln>
          </p:spPr>
          <p:txBody>
            <a:bodyPr/>
            <a:lstStyle/>
            <a:p>
              <a:pPr algn="just"/>
              <a:r>
                <a:rPr lang="zh-CN" altLang="en-US" sz="1800" b="1">
                  <a:latin typeface="Times New Roman" pitchFamily="18" charset="0"/>
                  <a:ea typeface="宋体" pitchFamily="2" charset="-122"/>
                </a:rPr>
                <a:t>教师</a:t>
              </a:r>
              <a:endParaRPr lang="zh-CN" altLang="en-US" sz="1800" b="1"/>
            </a:p>
          </p:txBody>
        </p:sp>
        <p:sp>
          <p:nvSpPr>
            <p:cNvPr id="11271" name="Text Box 7"/>
            <p:cNvSpPr txBox="1">
              <a:spLocks noChangeArrowheads="1"/>
            </p:cNvSpPr>
            <p:nvPr/>
          </p:nvSpPr>
          <p:spPr bwMode="auto">
            <a:xfrm>
              <a:off x="5940" y="7680"/>
              <a:ext cx="900" cy="468"/>
            </a:xfrm>
            <a:prstGeom prst="rect">
              <a:avLst/>
            </a:prstGeom>
            <a:noFill/>
            <a:ln w="19050">
              <a:solidFill>
                <a:schemeClr val="tx1"/>
              </a:solidFill>
              <a:miter lim="800000"/>
              <a:headEnd/>
              <a:tailEnd/>
            </a:ln>
          </p:spPr>
          <p:txBody>
            <a:bodyPr/>
            <a:lstStyle/>
            <a:p>
              <a:pPr algn="just"/>
              <a:r>
                <a:rPr lang="zh-CN" altLang="en-US" sz="1800" b="1">
                  <a:latin typeface="Times New Roman" pitchFamily="18" charset="0"/>
                  <a:ea typeface="宋体" pitchFamily="2" charset="-122"/>
                </a:rPr>
                <a:t>学生</a:t>
              </a:r>
              <a:endParaRPr lang="zh-CN" altLang="en-US" sz="1800" b="1"/>
            </a:p>
          </p:txBody>
        </p:sp>
        <p:sp>
          <p:nvSpPr>
            <p:cNvPr id="11272" name="Text Box 8"/>
            <p:cNvSpPr txBox="1">
              <a:spLocks noChangeArrowheads="1"/>
            </p:cNvSpPr>
            <p:nvPr/>
          </p:nvSpPr>
          <p:spPr bwMode="auto">
            <a:xfrm>
              <a:off x="8460" y="7680"/>
              <a:ext cx="900" cy="468"/>
            </a:xfrm>
            <a:prstGeom prst="rect">
              <a:avLst/>
            </a:prstGeom>
            <a:noFill/>
            <a:ln w="19050">
              <a:solidFill>
                <a:schemeClr val="tx1"/>
              </a:solidFill>
              <a:miter lim="800000"/>
              <a:headEnd/>
              <a:tailEnd/>
            </a:ln>
          </p:spPr>
          <p:txBody>
            <a:bodyPr/>
            <a:lstStyle/>
            <a:p>
              <a:pPr algn="just"/>
              <a:r>
                <a:rPr lang="zh-CN" altLang="en-US" sz="1800" b="1">
                  <a:latin typeface="Times New Roman" pitchFamily="18" charset="0"/>
                  <a:ea typeface="宋体" pitchFamily="2" charset="-122"/>
                </a:rPr>
                <a:t>教辅</a:t>
              </a:r>
              <a:endParaRPr lang="zh-CN" altLang="en-US" sz="1800" b="1"/>
            </a:p>
          </p:txBody>
        </p:sp>
        <p:sp>
          <p:nvSpPr>
            <p:cNvPr id="11273" name="Text Box 9"/>
            <p:cNvSpPr txBox="1">
              <a:spLocks noChangeArrowheads="1"/>
            </p:cNvSpPr>
            <p:nvPr/>
          </p:nvSpPr>
          <p:spPr bwMode="auto">
            <a:xfrm>
              <a:off x="1980" y="8772"/>
              <a:ext cx="540" cy="468"/>
            </a:xfrm>
            <a:prstGeom prst="rect">
              <a:avLst/>
            </a:prstGeom>
            <a:noFill/>
            <a:ln w="19050">
              <a:solidFill>
                <a:schemeClr val="tx1"/>
              </a:solidFill>
              <a:miter lim="800000"/>
              <a:headEnd/>
              <a:tailEnd/>
            </a:ln>
          </p:spPr>
          <p:txBody>
            <a:bodyPr lIns="18000" rIns="18000"/>
            <a:lstStyle/>
            <a:p>
              <a:pPr algn="just"/>
              <a:r>
                <a:rPr lang="zh-CN" altLang="en-US" sz="1800" b="1">
                  <a:latin typeface="Times New Roman" pitchFamily="18" charset="0"/>
                  <a:ea typeface="宋体" pitchFamily="2" charset="-122"/>
                </a:rPr>
                <a:t>高级</a:t>
              </a:r>
              <a:endParaRPr lang="zh-CN" altLang="en-US" sz="1800" b="1"/>
            </a:p>
          </p:txBody>
        </p:sp>
        <p:sp>
          <p:nvSpPr>
            <p:cNvPr id="11274" name="Text Box 10"/>
            <p:cNvSpPr txBox="1">
              <a:spLocks noChangeArrowheads="1"/>
            </p:cNvSpPr>
            <p:nvPr/>
          </p:nvSpPr>
          <p:spPr bwMode="auto">
            <a:xfrm>
              <a:off x="3060" y="8772"/>
              <a:ext cx="540" cy="468"/>
            </a:xfrm>
            <a:prstGeom prst="rect">
              <a:avLst/>
            </a:prstGeom>
            <a:noFill/>
            <a:ln w="19050">
              <a:solidFill>
                <a:schemeClr val="tx1"/>
              </a:solidFill>
              <a:miter lim="800000"/>
              <a:headEnd/>
              <a:tailEnd/>
            </a:ln>
          </p:spPr>
          <p:txBody>
            <a:bodyPr lIns="18000" rIns="18000"/>
            <a:lstStyle/>
            <a:p>
              <a:pPr algn="just"/>
              <a:r>
                <a:rPr lang="zh-CN" altLang="en-US" sz="1800" b="1">
                  <a:latin typeface="Times New Roman" pitchFamily="18" charset="0"/>
                  <a:ea typeface="宋体" pitchFamily="2" charset="-122"/>
                </a:rPr>
                <a:t>中级</a:t>
              </a:r>
              <a:endParaRPr lang="zh-CN" altLang="en-US" sz="1800" b="1"/>
            </a:p>
          </p:txBody>
        </p:sp>
        <p:sp>
          <p:nvSpPr>
            <p:cNvPr id="11275" name="Text Box 11"/>
            <p:cNvSpPr txBox="1">
              <a:spLocks noChangeArrowheads="1"/>
            </p:cNvSpPr>
            <p:nvPr/>
          </p:nvSpPr>
          <p:spPr bwMode="auto">
            <a:xfrm>
              <a:off x="4140" y="8772"/>
              <a:ext cx="540" cy="468"/>
            </a:xfrm>
            <a:prstGeom prst="rect">
              <a:avLst/>
            </a:prstGeom>
            <a:noFill/>
            <a:ln w="19050">
              <a:solidFill>
                <a:schemeClr val="tx1"/>
              </a:solidFill>
              <a:miter lim="800000"/>
              <a:headEnd/>
              <a:tailEnd/>
            </a:ln>
          </p:spPr>
          <p:txBody>
            <a:bodyPr lIns="18000" rIns="18000"/>
            <a:lstStyle/>
            <a:p>
              <a:pPr algn="just"/>
              <a:r>
                <a:rPr lang="zh-CN" altLang="en-US" sz="1800" b="1">
                  <a:latin typeface="Times New Roman" pitchFamily="18" charset="0"/>
                  <a:ea typeface="宋体" pitchFamily="2" charset="-122"/>
                </a:rPr>
                <a:t>初级</a:t>
              </a:r>
              <a:endParaRPr lang="zh-CN" altLang="en-US" sz="1800" b="1"/>
            </a:p>
          </p:txBody>
        </p:sp>
        <p:sp>
          <p:nvSpPr>
            <p:cNvPr id="11276" name="Text Box 12"/>
            <p:cNvSpPr txBox="1">
              <a:spLocks noChangeArrowheads="1"/>
            </p:cNvSpPr>
            <p:nvPr/>
          </p:nvSpPr>
          <p:spPr bwMode="auto">
            <a:xfrm>
              <a:off x="5220" y="8772"/>
              <a:ext cx="540" cy="468"/>
            </a:xfrm>
            <a:prstGeom prst="rect">
              <a:avLst/>
            </a:prstGeom>
            <a:noFill/>
            <a:ln w="19050">
              <a:solidFill>
                <a:schemeClr val="tx1"/>
              </a:solidFill>
              <a:miter lim="800000"/>
              <a:headEnd/>
              <a:tailEnd/>
            </a:ln>
          </p:spPr>
          <p:txBody>
            <a:bodyPr lIns="18000" rIns="18000"/>
            <a:lstStyle/>
            <a:p>
              <a:pPr algn="just"/>
              <a:r>
                <a:rPr lang="zh-CN" altLang="en-US" sz="1800" b="1">
                  <a:latin typeface="Times New Roman" pitchFamily="18" charset="0"/>
                  <a:ea typeface="宋体" pitchFamily="2" charset="-122"/>
                </a:rPr>
                <a:t>本科</a:t>
              </a:r>
              <a:endParaRPr lang="zh-CN" altLang="en-US" sz="1800" b="1"/>
            </a:p>
          </p:txBody>
        </p:sp>
        <p:sp>
          <p:nvSpPr>
            <p:cNvPr id="11277" name="Text Box 13"/>
            <p:cNvSpPr txBox="1">
              <a:spLocks noChangeArrowheads="1"/>
            </p:cNvSpPr>
            <p:nvPr/>
          </p:nvSpPr>
          <p:spPr bwMode="auto">
            <a:xfrm>
              <a:off x="6120" y="8772"/>
              <a:ext cx="540" cy="468"/>
            </a:xfrm>
            <a:prstGeom prst="rect">
              <a:avLst/>
            </a:prstGeom>
            <a:noFill/>
            <a:ln w="19050">
              <a:solidFill>
                <a:schemeClr val="tx1"/>
              </a:solidFill>
              <a:miter lim="800000"/>
              <a:headEnd/>
              <a:tailEnd/>
            </a:ln>
          </p:spPr>
          <p:txBody>
            <a:bodyPr lIns="18000" rIns="18000"/>
            <a:lstStyle/>
            <a:p>
              <a:pPr algn="just"/>
              <a:r>
                <a:rPr lang="zh-CN" altLang="en-US" sz="1800" b="1">
                  <a:latin typeface="Times New Roman" pitchFamily="18" charset="0"/>
                  <a:ea typeface="宋体" pitchFamily="2" charset="-122"/>
                </a:rPr>
                <a:t>硕士</a:t>
              </a:r>
              <a:endParaRPr lang="zh-CN" altLang="en-US" sz="1800" b="1"/>
            </a:p>
          </p:txBody>
        </p:sp>
        <p:sp>
          <p:nvSpPr>
            <p:cNvPr id="11278" name="Text Box 14"/>
            <p:cNvSpPr txBox="1">
              <a:spLocks noChangeArrowheads="1"/>
            </p:cNvSpPr>
            <p:nvPr/>
          </p:nvSpPr>
          <p:spPr bwMode="auto">
            <a:xfrm>
              <a:off x="7020" y="8772"/>
              <a:ext cx="540" cy="468"/>
            </a:xfrm>
            <a:prstGeom prst="rect">
              <a:avLst/>
            </a:prstGeom>
            <a:noFill/>
            <a:ln w="19050">
              <a:solidFill>
                <a:schemeClr val="tx1"/>
              </a:solidFill>
              <a:miter lim="800000"/>
              <a:headEnd/>
              <a:tailEnd/>
            </a:ln>
          </p:spPr>
          <p:txBody>
            <a:bodyPr lIns="18000" rIns="18000"/>
            <a:lstStyle/>
            <a:p>
              <a:pPr algn="just"/>
              <a:r>
                <a:rPr lang="zh-CN" altLang="en-US" sz="1800" b="1">
                  <a:latin typeface="Times New Roman" pitchFamily="18" charset="0"/>
                  <a:ea typeface="宋体" pitchFamily="2" charset="-122"/>
                </a:rPr>
                <a:t>博士</a:t>
              </a:r>
              <a:endParaRPr lang="zh-CN" altLang="en-US" sz="1800" b="1"/>
            </a:p>
          </p:txBody>
        </p:sp>
        <p:sp>
          <p:nvSpPr>
            <p:cNvPr id="11279" name="Text Box 15"/>
            <p:cNvSpPr txBox="1">
              <a:spLocks noChangeArrowheads="1"/>
            </p:cNvSpPr>
            <p:nvPr/>
          </p:nvSpPr>
          <p:spPr bwMode="auto">
            <a:xfrm>
              <a:off x="7920" y="8772"/>
              <a:ext cx="720" cy="468"/>
            </a:xfrm>
            <a:prstGeom prst="rect">
              <a:avLst/>
            </a:prstGeom>
            <a:noFill/>
            <a:ln w="19050">
              <a:solidFill>
                <a:schemeClr val="tx1"/>
              </a:solidFill>
              <a:miter lim="800000"/>
              <a:headEnd/>
              <a:tailEnd/>
            </a:ln>
          </p:spPr>
          <p:txBody>
            <a:bodyPr lIns="0" rIns="0"/>
            <a:lstStyle/>
            <a:p>
              <a:pPr algn="just"/>
              <a:r>
                <a:rPr lang="zh-CN" altLang="en-US" sz="1800" b="1">
                  <a:latin typeface="Times New Roman" pitchFamily="18" charset="0"/>
                  <a:ea typeface="宋体" pitchFamily="2" charset="-122"/>
                </a:rPr>
                <a:t>实验室</a:t>
              </a:r>
              <a:endParaRPr lang="zh-CN" altLang="en-US" sz="1800" b="1"/>
            </a:p>
          </p:txBody>
        </p:sp>
        <p:sp>
          <p:nvSpPr>
            <p:cNvPr id="11280" name="Text Box 16"/>
            <p:cNvSpPr txBox="1">
              <a:spLocks noChangeArrowheads="1"/>
            </p:cNvSpPr>
            <p:nvPr/>
          </p:nvSpPr>
          <p:spPr bwMode="auto">
            <a:xfrm>
              <a:off x="9000" y="8772"/>
              <a:ext cx="540" cy="468"/>
            </a:xfrm>
            <a:prstGeom prst="rect">
              <a:avLst/>
            </a:prstGeom>
            <a:noFill/>
            <a:ln w="19050">
              <a:solidFill>
                <a:schemeClr val="tx1"/>
              </a:solidFill>
              <a:miter lim="800000"/>
              <a:headEnd/>
              <a:tailEnd/>
            </a:ln>
          </p:spPr>
          <p:txBody>
            <a:bodyPr lIns="18000" rIns="18000"/>
            <a:lstStyle/>
            <a:p>
              <a:pPr algn="just"/>
              <a:r>
                <a:rPr lang="zh-CN" altLang="en-US" sz="1800" b="1">
                  <a:latin typeface="Times New Roman" pitchFamily="18" charset="0"/>
                  <a:ea typeface="宋体" pitchFamily="2" charset="-122"/>
                </a:rPr>
                <a:t>行政</a:t>
              </a:r>
              <a:endParaRPr lang="zh-CN" altLang="en-US" sz="1800" b="1"/>
            </a:p>
          </p:txBody>
        </p:sp>
        <p:sp>
          <p:nvSpPr>
            <p:cNvPr id="11281" name="Line 17"/>
            <p:cNvSpPr>
              <a:spLocks noChangeShapeType="1"/>
            </p:cNvSpPr>
            <p:nvPr/>
          </p:nvSpPr>
          <p:spPr bwMode="auto">
            <a:xfrm>
              <a:off x="3600" y="7212"/>
              <a:ext cx="5220" cy="0"/>
            </a:xfrm>
            <a:prstGeom prst="line">
              <a:avLst/>
            </a:prstGeom>
            <a:noFill/>
            <a:ln w="19050">
              <a:solidFill>
                <a:schemeClr val="tx1"/>
              </a:solidFill>
              <a:round/>
              <a:headEnd/>
              <a:tailEnd/>
            </a:ln>
          </p:spPr>
          <p:txBody>
            <a:bodyPr/>
            <a:lstStyle/>
            <a:p>
              <a:endParaRPr lang="zh-CN" altLang="en-US"/>
            </a:p>
          </p:txBody>
        </p:sp>
        <p:sp>
          <p:nvSpPr>
            <p:cNvPr id="11282" name="Line 18"/>
            <p:cNvSpPr>
              <a:spLocks noChangeShapeType="1"/>
            </p:cNvSpPr>
            <p:nvPr/>
          </p:nvSpPr>
          <p:spPr bwMode="auto">
            <a:xfrm>
              <a:off x="3600" y="7212"/>
              <a:ext cx="0" cy="468"/>
            </a:xfrm>
            <a:prstGeom prst="line">
              <a:avLst/>
            </a:prstGeom>
            <a:noFill/>
            <a:ln w="19050">
              <a:solidFill>
                <a:schemeClr val="tx1"/>
              </a:solidFill>
              <a:round/>
              <a:headEnd/>
              <a:tailEnd/>
            </a:ln>
          </p:spPr>
          <p:txBody>
            <a:bodyPr/>
            <a:lstStyle/>
            <a:p>
              <a:endParaRPr lang="zh-CN" altLang="en-US"/>
            </a:p>
          </p:txBody>
        </p:sp>
        <p:sp>
          <p:nvSpPr>
            <p:cNvPr id="11283" name="Line 19"/>
            <p:cNvSpPr>
              <a:spLocks noChangeShapeType="1"/>
            </p:cNvSpPr>
            <p:nvPr/>
          </p:nvSpPr>
          <p:spPr bwMode="auto">
            <a:xfrm>
              <a:off x="6405" y="7212"/>
              <a:ext cx="0" cy="468"/>
            </a:xfrm>
            <a:prstGeom prst="line">
              <a:avLst/>
            </a:prstGeom>
            <a:noFill/>
            <a:ln w="19050">
              <a:solidFill>
                <a:schemeClr val="tx1"/>
              </a:solidFill>
              <a:round/>
              <a:headEnd/>
              <a:tailEnd/>
            </a:ln>
          </p:spPr>
          <p:txBody>
            <a:bodyPr/>
            <a:lstStyle/>
            <a:p>
              <a:endParaRPr lang="zh-CN" altLang="en-US"/>
            </a:p>
          </p:txBody>
        </p:sp>
        <p:sp>
          <p:nvSpPr>
            <p:cNvPr id="11284" name="Line 20"/>
            <p:cNvSpPr>
              <a:spLocks noChangeShapeType="1"/>
            </p:cNvSpPr>
            <p:nvPr/>
          </p:nvSpPr>
          <p:spPr bwMode="auto">
            <a:xfrm>
              <a:off x="8820" y="7212"/>
              <a:ext cx="0" cy="468"/>
            </a:xfrm>
            <a:prstGeom prst="line">
              <a:avLst/>
            </a:prstGeom>
            <a:noFill/>
            <a:ln w="19050">
              <a:solidFill>
                <a:schemeClr val="tx1"/>
              </a:solidFill>
              <a:round/>
              <a:headEnd/>
              <a:tailEnd/>
            </a:ln>
          </p:spPr>
          <p:txBody>
            <a:bodyPr/>
            <a:lstStyle/>
            <a:p>
              <a:endParaRPr lang="zh-CN" altLang="en-US"/>
            </a:p>
          </p:txBody>
        </p:sp>
        <p:sp>
          <p:nvSpPr>
            <p:cNvPr id="11285" name="Line 21"/>
            <p:cNvSpPr>
              <a:spLocks noChangeShapeType="1"/>
            </p:cNvSpPr>
            <p:nvPr/>
          </p:nvSpPr>
          <p:spPr bwMode="auto">
            <a:xfrm flipV="1">
              <a:off x="6390" y="6900"/>
              <a:ext cx="0" cy="312"/>
            </a:xfrm>
            <a:prstGeom prst="line">
              <a:avLst/>
            </a:prstGeom>
            <a:noFill/>
            <a:ln w="19050">
              <a:solidFill>
                <a:schemeClr val="tx1"/>
              </a:solidFill>
              <a:round/>
              <a:headEnd/>
              <a:tailEnd type="triangle" w="med" len="med"/>
            </a:ln>
          </p:spPr>
          <p:txBody>
            <a:bodyPr/>
            <a:lstStyle/>
            <a:p>
              <a:endParaRPr lang="zh-CN" altLang="en-US"/>
            </a:p>
          </p:txBody>
        </p:sp>
        <p:sp>
          <p:nvSpPr>
            <p:cNvPr id="11286" name="Line 22"/>
            <p:cNvSpPr>
              <a:spLocks noChangeShapeType="1"/>
            </p:cNvSpPr>
            <p:nvPr/>
          </p:nvSpPr>
          <p:spPr bwMode="auto">
            <a:xfrm>
              <a:off x="2160" y="8460"/>
              <a:ext cx="0" cy="312"/>
            </a:xfrm>
            <a:prstGeom prst="line">
              <a:avLst/>
            </a:prstGeom>
            <a:noFill/>
            <a:ln w="19050">
              <a:solidFill>
                <a:schemeClr val="tx1"/>
              </a:solidFill>
              <a:round/>
              <a:headEnd/>
              <a:tailEnd/>
            </a:ln>
          </p:spPr>
          <p:txBody>
            <a:bodyPr/>
            <a:lstStyle/>
            <a:p>
              <a:endParaRPr lang="zh-CN" altLang="en-US"/>
            </a:p>
          </p:txBody>
        </p:sp>
        <p:sp>
          <p:nvSpPr>
            <p:cNvPr id="11287" name="Line 23"/>
            <p:cNvSpPr>
              <a:spLocks noChangeShapeType="1"/>
            </p:cNvSpPr>
            <p:nvPr/>
          </p:nvSpPr>
          <p:spPr bwMode="auto">
            <a:xfrm>
              <a:off x="3360" y="8460"/>
              <a:ext cx="0" cy="312"/>
            </a:xfrm>
            <a:prstGeom prst="line">
              <a:avLst/>
            </a:prstGeom>
            <a:noFill/>
            <a:ln w="19050">
              <a:solidFill>
                <a:schemeClr val="tx1"/>
              </a:solidFill>
              <a:round/>
              <a:headEnd/>
              <a:tailEnd/>
            </a:ln>
          </p:spPr>
          <p:txBody>
            <a:bodyPr/>
            <a:lstStyle/>
            <a:p>
              <a:endParaRPr lang="zh-CN" altLang="en-US"/>
            </a:p>
          </p:txBody>
        </p:sp>
        <p:sp>
          <p:nvSpPr>
            <p:cNvPr id="11288" name="Line 24"/>
            <p:cNvSpPr>
              <a:spLocks noChangeShapeType="1"/>
            </p:cNvSpPr>
            <p:nvPr/>
          </p:nvSpPr>
          <p:spPr bwMode="auto">
            <a:xfrm>
              <a:off x="2160" y="8460"/>
              <a:ext cx="2340" cy="0"/>
            </a:xfrm>
            <a:prstGeom prst="line">
              <a:avLst/>
            </a:prstGeom>
            <a:noFill/>
            <a:ln w="19050">
              <a:solidFill>
                <a:schemeClr val="tx1"/>
              </a:solidFill>
              <a:round/>
              <a:headEnd/>
              <a:tailEnd/>
            </a:ln>
          </p:spPr>
          <p:txBody>
            <a:bodyPr/>
            <a:lstStyle/>
            <a:p>
              <a:endParaRPr lang="zh-CN" altLang="en-US"/>
            </a:p>
          </p:txBody>
        </p:sp>
        <p:sp>
          <p:nvSpPr>
            <p:cNvPr id="11289" name="Line 25"/>
            <p:cNvSpPr>
              <a:spLocks noChangeShapeType="1"/>
            </p:cNvSpPr>
            <p:nvPr/>
          </p:nvSpPr>
          <p:spPr bwMode="auto">
            <a:xfrm>
              <a:off x="4500" y="8460"/>
              <a:ext cx="0" cy="312"/>
            </a:xfrm>
            <a:prstGeom prst="line">
              <a:avLst/>
            </a:prstGeom>
            <a:noFill/>
            <a:ln w="19050">
              <a:solidFill>
                <a:schemeClr val="tx1"/>
              </a:solidFill>
              <a:round/>
              <a:headEnd/>
              <a:tailEnd/>
            </a:ln>
          </p:spPr>
          <p:txBody>
            <a:bodyPr/>
            <a:lstStyle/>
            <a:p>
              <a:endParaRPr lang="zh-CN" altLang="en-US"/>
            </a:p>
          </p:txBody>
        </p:sp>
        <p:sp>
          <p:nvSpPr>
            <p:cNvPr id="11290" name="Line 26"/>
            <p:cNvSpPr>
              <a:spLocks noChangeShapeType="1"/>
            </p:cNvSpPr>
            <p:nvPr/>
          </p:nvSpPr>
          <p:spPr bwMode="auto">
            <a:xfrm flipV="1">
              <a:off x="3420" y="8148"/>
              <a:ext cx="0" cy="312"/>
            </a:xfrm>
            <a:prstGeom prst="line">
              <a:avLst/>
            </a:prstGeom>
            <a:noFill/>
            <a:ln w="19050">
              <a:solidFill>
                <a:schemeClr val="tx1"/>
              </a:solidFill>
              <a:round/>
              <a:headEnd/>
              <a:tailEnd type="triangle" w="med" len="med"/>
            </a:ln>
          </p:spPr>
          <p:txBody>
            <a:bodyPr/>
            <a:lstStyle/>
            <a:p>
              <a:endParaRPr lang="zh-CN" altLang="en-US"/>
            </a:p>
          </p:txBody>
        </p:sp>
        <p:sp>
          <p:nvSpPr>
            <p:cNvPr id="11291" name="Line 27"/>
            <p:cNvSpPr>
              <a:spLocks noChangeShapeType="1"/>
            </p:cNvSpPr>
            <p:nvPr/>
          </p:nvSpPr>
          <p:spPr bwMode="auto">
            <a:xfrm>
              <a:off x="5490" y="8460"/>
              <a:ext cx="1800" cy="0"/>
            </a:xfrm>
            <a:prstGeom prst="line">
              <a:avLst/>
            </a:prstGeom>
            <a:noFill/>
            <a:ln w="19050">
              <a:solidFill>
                <a:schemeClr val="tx1"/>
              </a:solidFill>
              <a:round/>
              <a:headEnd/>
              <a:tailEnd/>
            </a:ln>
          </p:spPr>
          <p:txBody>
            <a:bodyPr/>
            <a:lstStyle/>
            <a:p>
              <a:endParaRPr lang="zh-CN" altLang="en-US"/>
            </a:p>
          </p:txBody>
        </p:sp>
        <p:sp>
          <p:nvSpPr>
            <p:cNvPr id="11292" name="Line 28"/>
            <p:cNvSpPr>
              <a:spLocks noChangeShapeType="1"/>
            </p:cNvSpPr>
            <p:nvPr/>
          </p:nvSpPr>
          <p:spPr bwMode="auto">
            <a:xfrm>
              <a:off x="5475" y="8460"/>
              <a:ext cx="0" cy="312"/>
            </a:xfrm>
            <a:prstGeom prst="line">
              <a:avLst/>
            </a:prstGeom>
            <a:noFill/>
            <a:ln w="19050">
              <a:solidFill>
                <a:schemeClr val="tx1"/>
              </a:solidFill>
              <a:round/>
              <a:headEnd/>
              <a:tailEnd/>
            </a:ln>
          </p:spPr>
          <p:txBody>
            <a:bodyPr/>
            <a:lstStyle/>
            <a:p>
              <a:endParaRPr lang="zh-CN" altLang="en-US"/>
            </a:p>
          </p:txBody>
        </p:sp>
        <p:sp>
          <p:nvSpPr>
            <p:cNvPr id="11293" name="Line 29"/>
            <p:cNvSpPr>
              <a:spLocks noChangeShapeType="1"/>
            </p:cNvSpPr>
            <p:nvPr/>
          </p:nvSpPr>
          <p:spPr bwMode="auto">
            <a:xfrm>
              <a:off x="6390" y="8460"/>
              <a:ext cx="0" cy="312"/>
            </a:xfrm>
            <a:prstGeom prst="line">
              <a:avLst/>
            </a:prstGeom>
            <a:noFill/>
            <a:ln w="19050">
              <a:solidFill>
                <a:schemeClr val="tx1"/>
              </a:solidFill>
              <a:round/>
              <a:headEnd/>
              <a:tailEnd/>
            </a:ln>
          </p:spPr>
          <p:txBody>
            <a:bodyPr/>
            <a:lstStyle/>
            <a:p>
              <a:endParaRPr lang="zh-CN" altLang="en-US"/>
            </a:p>
          </p:txBody>
        </p:sp>
        <p:sp>
          <p:nvSpPr>
            <p:cNvPr id="11294" name="Line 30"/>
            <p:cNvSpPr>
              <a:spLocks noChangeShapeType="1"/>
            </p:cNvSpPr>
            <p:nvPr/>
          </p:nvSpPr>
          <p:spPr bwMode="auto">
            <a:xfrm>
              <a:off x="7260" y="8460"/>
              <a:ext cx="0" cy="312"/>
            </a:xfrm>
            <a:prstGeom prst="line">
              <a:avLst/>
            </a:prstGeom>
            <a:noFill/>
            <a:ln w="19050">
              <a:solidFill>
                <a:schemeClr val="tx1"/>
              </a:solidFill>
              <a:round/>
              <a:headEnd/>
              <a:tailEnd/>
            </a:ln>
          </p:spPr>
          <p:txBody>
            <a:bodyPr/>
            <a:lstStyle/>
            <a:p>
              <a:endParaRPr lang="zh-CN" altLang="en-US"/>
            </a:p>
          </p:txBody>
        </p:sp>
        <p:sp>
          <p:nvSpPr>
            <p:cNvPr id="11295" name="Line 31"/>
            <p:cNvSpPr>
              <a:spLocks noChangeShapeType="1"/>
            </p:cNvSpPr>
            <p:nvPr/>
          </p:nvSpPr>
          <p:spPr bwMode="auto">
            <a:xfrm flipV="1">
              <a:off x="6375" y="8148"/>
              <a:ext cx="0" cy="312"/>
            </a:xfrm>
            <a:prstGeom prst="line">
              <a:avLst/>
            </a:prstGeom>
            <a:noFill/>
            <a:ln w="19050">
              <a:solidFill>
                <a:schemeClr val="tx1"/>
              </a:solidFill>
              <a:round/>
              <a:headEnd/>
              <a:tailEnd type="triangle" w="med" len="med"/>
            </a:ln>
          </p:spPr>
          <p:txBody>
            <a:bodyPr/>
            <a:lstStyle/>
            <a:p>
              <a:endParaRPr lang="zh-CN" altLang="en-US"/>
            </a:p>
          </p:txBody>
        </p:sp>
        <p:sp>
          <p:nvSpPr>
            <p:cNvPr id="11296" name="Line 32"/>
            <p:cNvSpPr>
              <a:spLocks noChangeShapeType="1"/>
            </p:cNvSpPr>
            <p:nvPr/>
          </p:nvSpPr>
          <p:spPr bwMode="auto">
            <a:xfrm>
              <a:off x="8220" y="8460"/>
              <a:ext cx="1080" cy="0"/>
            </a:xfrm>
            <a:prstGeom prst="line">
              <a:avLst/>
            </a:prstGeom>
            <a:noFill/>
            <a:ln w="19050">
              <a:solidFill>
                <a:schemeClr val="tx1"/>
              </a:solidFill>
              <a:round/>
              <a:headEnd/>
              <a:tailEnd/>
            </a:ln>
          </p:spPr>
          <p:txBody>
            <a:bodyPr/>
            <a:lstStyle/>
            <a:p>
              <a:endParaRPr lang="zh-CN" altLang="en-US"/>
            </a:p>
          </p:txBody>
        </p:sp>
        <p:sp>
          <p:nvSpPr>
            <p:cNvPr id="11297" name="Line 33"/>
            <p:cNvSpPr>
              <a:spLocks noChangeShapeType="1"/>
            </p:cNvSpPr>
            <p:nvPr/>
          </p:nvSpPr>
          <p:spPr bwMode="auto">
            <a:xfrm>
              <a:off x="8250" y="8460"/>
              <a:ext cx="0" cy="312"/>
            </a:xfrm>
            <a:prstGeom prst="line">
              <a:avLst/>
            </a:prstGeom>
            <a:noFill/>
            <a:ln w="19050">
              <a:solidFill>
                <a:schemeClr val="tx1"/>
              </a:solidFill>
              <a:round/>
              <a:headEnd/>
              <a:tailEnd/>
            </a:ln>
          </p:spPr>
          <p:txBody>
            <a:bodyPr/>
            <a:lstStyle/>
            <a:p>
              <a:endParaRPr lang="zh-CN" altLang="en-US"/>
            </a:p>
          </p:txBody>
        </p:sp>
        <p:sp>
          <p:nvSpPr>
            <p:cNvPr id="11298" name="Line 34"/>
            <p:cNvSpPr>
              <a:spLocks noChangeShapeType="1"/>
            </p:cNvSpPr>
            <p:nvPr/>
          </p:nvSpPr>
          <p:spPr bwMode="auto">
            <a:xfrm>
              <a:off x="9345" y="8460"/>
              <a:ext cx="0" cy="312"/>
            </a:xfrm>
            <a:prstGeom prst="line">
              <a:avLst/>
            </a:prstGeom>
            <a:noFill/>
            <a:ln w="19050">
              <a:solidFill>
                <a:schemeClr val="tx1"/>
              </a:solidFill>
              <a:round/>
              <a:headEnd/>
              <a:tailEnd/>
            </a:ln>
          </p:spPr>
          <p:txBody>
            <a:bodyPr/>
            <a:lstStyle/>
            <a:p>
              <a:endParaRPr lang="zh-CN" altLang="en-US"/>
            </a:p>
          </p:txBody>
        </p:sp>
        <p:sp>
          <p:nvSpPr>
            <p:cNvPr id="11299" name="Line 35"/>
            <p:cNvSpPr>
              <a:spLocks noChangeShapeType="1"/>
            </p:cNvSpPr>
            <p:nvPr/>
          </p:nvSpPr>
          <p:spPr bwMode="auto">
            <a:xfrm flipV="1">
              <a:off x="8820" y="8148"/>
              <a:ext cx="0" cy="312"/>
            </a:xfrm>
            <a:prstGeom prst="line">
              <a:avLst/>
            </a:prstGeom>
            <a:noFill/>
            <a:ln w="19050">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6866" name="Rectangle 2"/>
          <p:cNvSpPr>
            <a:spLocks noGrp="1" noChangeArrowheads="1"/>
          </p:cNvSpPr>
          <p:nvPr>
            <p:ph type="title"/>
          </p:nvPr>
        </p:nvSpPr>
        <p:spPr>
          <a:xfrm>
            <a:off x="685800" y="228600"/>
            <a:ext cx="7772400" cy="1143000"/>
          </a:xfrm>
        </p:spPr>
        <p:txBody>
          <a:bodyPr/>
          <a:lstStyle/>
          <a:p>
            <a:pPr eaLnBrk="1" hangingPunct="1">
              <a:defRPr/>
            </a:pPr>
            <a:r>
              <a:rPr lang="zh-CN" altLang="en-US" b="0" smtClean="0"/>
              <a:t>自定义拷贝构造函数举例</a:t>
            </a:r>
          </a:p>
        </p:txBody>
      </p:sp>
      <p:sp>
        <p:nvSpPr>
          <p:cNvPr id="84995" name="Rectangle 3"/>
          <p:cNvSpPr>
            <a:spLocks noGrp="1" noChangeArrowheads="1"/>
          </p:cNvSpPr>
          <p:nvPr>
            <p:ph type="body" idx="1"/>
          </p:nvPr>
        </p:nvSpPr>
        <p:spPr>
          <a:xfrm>
            <a:off x="228600" y="1371600"/>
            <a:ext cx="7772400" cy="4114800"/>
          </a:xfrm>
        </p:spPr>
        <p:txBody>
          <a:bodyPr/>
          <a:lstStyle/>
          <a:p>
            <a:pPr eaLnBrk="1" hangingPunct="1">
              <a:buFont typeface="Wingdings" pitchFamily="2" charset="2"/>
              <a:buNone/>
            </a:pPr>
            <a:r>
              <a:rPr lang="en-US" altLang="zh-CN" sz="2800" dirty="0" smtClean="0"/>
              <a:t>class point{ </a:t>
            </a:r>
            <a:r>
              <a:rPr lang="en-US" altLang="zh-CN" sz="2800" dirty="0" err="1" smtClean="0"/>
              <a:t>int</a:t>
            </a:r>
            <a:r>
              <a:rPr lang="en-US" altLang="zh-CN" sz="2800" dirty="0" smtClean="0"/>
              <a:t> x, y;</a:t>
            </a:r>
          </a:p>
          <a:p>
            <a:pPr eaLnBrk="1" hangingPunct="1">
              <a:buFont typeface="Wingdings" pitchFamily="2" charset="2"/>
              <a:buNone/>
            </a:pPr>
            <a:r>
              <a:rPr lang="en-US" altLang="zh-CN" sz="2800" dirty="0" smtClean="0"/>
              <a:t> public: point(</a:t>
            </a:r>
            <a:r>
              <a:rPr lang="en-US" altLang="zh-CN" sz="2800" dirty="0" err="1" smtClean="0"/>
              <a:t>int</a:t>
            </a:r>
            <a:r>
              <a:rPr lang="en-US" altLang="zh-CN" sz="2800" dirty="0" smtClean="0"/>
              <a:t> a, </a:t>
            </a:r>
            <a:r>
              <a:rPr lang="en-US" altLang="zh-CN" sz="2800" dirty="0" err="1" smtClean="0"/>
              <a:t>int</a:t>
            </a:r>
            <a:r>
              <a:rPr lang="en-US" altLang="zh-CN" sz="2800" dirty="0" smtClean="0"/>
              <a:t> b){x=a; y=b;}</a:t>
            </a:r>
          </a:p>
          <a:p>
            <a:pPr eaLnBrk="1" hangingPunct="1">
              <a:buFont typeface="Wingdings" pitchFamily="2" charset="2"/>
              <a:buNone/>
            </a:pPr>
            <a:r>
              <a:rPr lang="en-US" altLang="zh-CN" sz="2800" dirty="0" smtClean="0"/>
              <a:t>         point(const point &amp;p)    {x=2*</a:t>
            </a:r>
            <a:r>
              <a:rPr lang="en-US" altLang="zh-CN" sz="2800" dirty="0" err="1" smtClean="0"/>
              <a:t>p.x</a:t>
            </a:r>
            <a:r>
              <a:rPr lang="en-US" altLang="zh-CN" sz="2800" dirty="0" smtClean="0"/>
              <a:t>; y=2*</a:t>
            </a:r>
            <a:r>
              <a:rPr lang="en-US" altLang="zh-CN" sz="2800" dirty="0" err="1" smtClean="0"/>
              <a:t>p.y</a:t>
            </a:r>
            <a:r>
              <a:rPr lang="en-US" altLang="zh-CN" sz="2800" dirty="0" smtClean="0"/>
              <a:t>;}</a:t>
            </a:r>
          </a:p>
          <a:p>
            <a:pPr eaLnBrk="1" hangingPunct="1">
              <a:buFont typeface="Wingdings" pitchFamily="2" charset="2"/>
              <a:buNone/>
            </a:pPr>
            <a:r>
              <a:rPr lang="en-US" altLang="zh-CN" sz="2800" dirty="0" smtClean="0"/>
              <a:t>         void print()   {</a:t>
            </a:r>
            <a:r>
              <a:rPr lang="en-US" altLang="zh-CN" sz="2800" dirty="0" err="1" smtClean="0"/>
              <a:t>cout</a:t>
            </a:r>
            <a:r>
              <a:rPr lang="en-US" altLang="zh-CN" sz="2800" dirty="0" smtClean="0"/>
              <a:t>&lt;&lt;x&lt;&lt;"  "&lt;&lt;y&lt;&lt;</a:t>
            </a:r>
            <a:r>
              <a:rPr lang="en-US" altLang="zh-CN" sz="2800" dirty="0" err="1" smtClean="0"/>
              <a:t>endl</a:t>
            </a:r>
            <a:r>
              <a:rPr lang="en-US" altLang="zh-CN" sz="2800" dirty="0" smtClean="0"/>
              <a:t>;}</a:t>
            </a:r>
          </a:p>
          <a:p>
            <a:pPr eaLnBrk="1" hangingPunct="1">
              <a:buFont typeface="Wingdings" pitchFamily="2" charset="2"/>
              <a:buNone/>
            </a:pPr>
            <a:r>
              <a:rPr lang="en-US" altLang="zh-CN" sz="2800" dirty="0" smtClean="0"/>
              <a:t>};</a:t>
            </a:r>
          </a:p>
          <a:p>
            <a:pPr eaLnBrk="1" hangingPunct="1">
              <a:buFont typeface="Wingdings" pitchFamily="2" charset="2"/>
              <a:buNone/>
            </a:pPr>
            <a:r>
              <a:rPr lang="en-US" altLang="zh-CN" sz="2800" dirty="0" err="1" smtClean="0"/>
              <a:t>int</a:t>
            </a:r>
            <a:r>
              <a:rPr lang="en-US" altLang="zh-CN" sz="2800" dirty="0" smtClean="0"/>
              <a:t> </a:t>
            </a:r>
            <a:r>
              <a:rPr lang="en-US" altLang="zh-CN" sz="2800" dirty="0" smtClean="0"/>
              <a:t>main()</a:t>
            </a:r>
          </a:p>
          <a:p>
            <a:pPr eaLnBrk="1" hangingPunct="1">
              <a:buFont typeface="Wingdings" pitchFamily="2" charset="2"/>
              <a:buNone/>
            </a:pPr>
            <a:r>
              <a:rPr lang="en-US" altLang="zh-CN" sz="2800" dirty="0" smtClean="0"/>
              <a:t>{point p1(10, 20), p2(p1), </a:t>
            </a:r>
            <a:r>
              <a:rPr lang="en-US" altLang="zh-CN" sz="2800" dirty="0" smtClean="0">
                <a:solidFill>
                  <a:schemeClr val="tx2"/>
                </a:solidFill>
              </a:rPr>
              <a:t>p3 = p1</a:t>
            </a:r>
            <a:r>
              <a:rPr lang="en-US" altLang="zh-CN" sz="2800" dirty="0" smtClean="0"/>
              <a:t>, p4(1, 2); </a:t>
            </a:r>
          </a:p>
          <a:p>
            <a:pPr eaLnBrk="1" hangingPunct="1">
              <a:buFont typeface="Wingdings" pitchFamily="2" charset="2"/>
              <a:buNone/>
            </a:pPr>
            <a:r>
              <a:rPr lang="en-US" altLang="zh-CN" sz="2800" dirty="0" smtClean="0"/>
              <a:t> p1.print();  p2.print();  p3.print();  p4.print();</a:t>
            </a:r>
          </a:p>
          <a:p>
            <a:pPr eaLnBrk="1" hangingPunct="1">
              <a:buFont typeface="Wingdings" pitchFamily="2" charset="2"/>
              <a:buNone/>
            </a:pPr>
            <a:r>
              <a:rPr lang="en-US" altLang="zh-CN" sz="2800" dirty="0" smtClean="0"/>
              <a:t> </a:t>
            </a:r>
            <a:r>
              <a:rPr lang="en-US" altLang="zh-CN" sz="2800" dirty="0" smtClean="0">
                <a:solidFill>
                  <a:schemeClr val="tx2"/>
                </a:solidFill>
              </a:rPr>
              <a:t>p4 = p1</a:t>
            </a:r>
            <a:r>
              <a:rPr lang="en-US" altLang="zh-CN" sz="2800" dirty="0" smtClean="0"/>
              <a:t>;  p4.print</a:t>
            </a:r>
            <a:r>
              <a:rPr lang="en-US" altLang="zh-CN" sz="2800" dirty="0" smtClean="0"/>
              <a:t>(); return 0;</a:t>
            </a:r>
            <a:endParaRPr lang="en-US" altLang="zh-CN" sz="2800" dirty="0" smtClean="0"/>
          </a:p>
          <a:p>
            <a:pPr eaLnBrk="1" hangingPunct="1">
              <a:buFont typeface="Wingdings" pitchFamily="2" charset="2"/>
              <a:buNone/>
            </a:pPr>
            <a:r>
              <a:rPr lang="en-US" altLang="zh-CN" sz="2800" dirty="0" smtClean="0"/>
              <a:t> }</a:t>
            </a:r>
          </a:p>
        </p:txBody>
      </p:sp>
      <p:sp>
        <p:nvSpPr>
          <p:cNvPr id="84996" name="Text Box 4"/>
          <p:cNvSpPr txBox="1">
            <a:spLocks noChangeArrowheads="1"/>
          </p:cNvSpPr>
          <p:nvPr/>
        </p:nvSpPr>
        <p:spPr bwMode="auto">
          <a:xfrm>
            <a:off x="7772400" y="3416300"/>
            <a:ext cx="1371600" cy="2647950"/>
          </a:xfrm>
          <a:prstGeom prst="rect">
            <a:avLst/>
          </a:prstGeom>
          <a:noFill/>
          <a:ln w="9525">
            <a:noFill/>
            <a:miter lim="800000"/>
            <a:headEnd/>
            <a:tailEnd/>
          </a:ln>
        </p:spPr>
        <p:txBody>
          <a:bodyPr>
            <a:spAutoFit/>
          </a:bodyPr>
          <a:lstStyle/>
          <a:p>
            <a:pPr marL="457200" indent="-457200">
              <a:spcBef>
                <a:spcPct val="50000"/>
              </a:spcBef>
              <a:buFontTx/>
              <a:buAutoNum type="arabicPlain" startAt="10"/>
            </a:pPr>
            <a:r>
              <a:rPr lang="en-US" altLang="zh-CN" sz="2400" b="1">
                <a:latin typeface="Times New Roman" pitchFamily="18" charset="0"/>
                <a:ea typeface="仿宋_GB2312" pitchFamily="49" charset="-122"/>
              </a:rPr>
              <a:t>20</a:t>
            </a:r>
          </a:p>
          <a:p>
            <a:pPr marL="457200" indent="-457200">
              <a:spcBef>
                <a:spcPct val="50000"/>
              </a:spcBef>
              <a:buFontTx/>
              <a:buAutoNum type="arabicPlain" startAt="20"/>
            </a:pPr>
            <a:r>
              <a:rPr lang="en-US" altLang="zh-CN" sz="2400" b="1">
                <a:latin typeface="Times New Roman" pitchFamily="18" charset="0"/>
                <a:ea typeface="仿宋_GB2312" pitchFamily="49" charset="-122"/>
              </a:rPr>
              <a:t>40</a:t>
            </a:r>
          </a:p>
          <a:p>
            <a:pPr marL="457200" indent="-457200">
              <a:spcBef>
                <a:spcPct val="50000"/>
              </a:spcBef>
            </a:pPr>
            <a:r>
              <a:rPr lang="en-US" altLang="zh-CN" sz="2400" b="1">
                <a:latin typeface="Times New Roman" pitchFamily="18" charset="0"/>
                <a:ea typeface="仿宋_GB2312" pitchFamily="49" charset="-122"/>
              </a:rPr>
              <a:t>20  40</a:t>
            </a:r>
          </a:p>
          <a:p>
            <a:pPr marL="457200" indent="-457200">
              <a:spcBef>
                <a:spcPct val="50000"/>
              </a:spcBef>
              <a:buFontTx/>
              <a:buAutoNum type="arabicPlain"/>
            </a:pPr>
            <a:r>
              <a:rPr lang="en-US" altLang="zh-CN" sz="2400" b="1">
                <a:latin typeface="Times New Roman" pitchFamily="18" charset="0"/>
                <a:ea typeface="仿宋_GB2312" pitchFamily="49" charset="-122"/>
              </a:rPr>
              <a:t>2</a:t>
            </a:r>
          </a:p>
          <a:p>
            <a:pPr marL="457200" indent="-457200">
              <a:spcBef>
                <a:spcPct val="50000"/>
              </a:spcBef>
            </a:pPr>
            <a:r>
              <a:rPr lang="en-US" altLang="zh-CN" sz="2400" b="1">
                <a:latin typeface="Times New Roman" pitchFamily="18" charset="0"/>
                <a:ea typeface="仿宋_GB2312" pitchFamily="49" charset="-122"/>
              </a:rPr>
              <a:t>10  20</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2226" name="Rectangle 2"/>
          <p:cNvSpPr>
            <a:spLocks noGrp="1" noChangeArrowheads="1"/>
          </p:cNvSpPr>
          <p:nvPr>
            <p:ph type="title"/>
          </p:nvPr>
        </p:nvSpPr>
        <p:spPr/>
        <p:txBody>
          <a:bodyPr/>
          <a:lstStyle/>
          <a:p>
            <a:pPr eaLnBrk="1" hangingPunct="1">
              <a:defRPr/>
            </a:pPr>
            <a:r>
              <a:rPr lang="zh-CN" altLang="en-US" smtClean="0"/>
              <a:t>把对象作为参数传给函数时 </a:t>
            </a:r>
          </a:p>
        </p:txBody>
      </p:sp>
      <p:sp>
        <p:nvSpPr>
          <p:cNvPr id="86019" name="Rectangle 3"/>
          <p:cNvSpPr>
            <a:spLocks noGrp="1" noChangeArrowheads="1"/>
          </p:cNvSpPr>
          <p:nvPr>
            <p:ph type="body" idx="1"/>
          </p:nvPr>
        </p:nvSpPr>
        <p:spPr/>
        <p:txBody>
          <a:bodyPr/>
          <a:lstStyle/>
          <a:p>
            <a:pPr eaLnBrk="1" hangingPunct="1">
              <a:lnSpc>
                <a:spcPct val="120000"/>
              </a:lnSpc>
            </a:pPr>
            <a:r>
              <a:rPr lang="zh-CN" altLang="en-US" smtClean="0"/>
              <a:t>如有函数：</a:t>
            </a:r>
            <a:r>
              <a:rPr lang="en-US" altLang="zh-CN" smtClean="0"/>
              <a:t>void f(IntArray array);</a:t>
            </a:r>
          </a:p>
          <a:p>
            <a:pPr eaLnBrk="1" hangingPunct="1">
              <a:lnSpc>
                <a:spcPct val="120000"/>
              </a:lnSpc>
            </a:pPr>
            <a:r>
              <a:rPr lang="zh-CN" altLang="en-US" smtClean="0"/>
              <a:t>函数调用</a:t>
            </a:r>
          </a:p>
          <a:p>
            <a:pPr eaLnBrk="1" hangingPunct="1">
              <a:lnSpc>
                <a:spcPct val="120000"/>
              </a:lnSpc>
              <a:buFont typeface="Wingdings" pitchFamily="2" charset="2"/>
              <a:buNone/>
            </a:pPr>
            <a:r>
              <a:rPr lang="zh-CN" altLang="en-US" smtClean="0"/>
              <a:t>     </a:t>
            </a:r>
            <a:r>
              <a:rPr lang="en-US" altLang="zh-CN" smtClean="0"/>
              <a:t>f(arr);</a:t>
            </a:r>
          </a:p>
          <a:p>
            <a:pPr eaLnBrk="1" hangingPunct="1">
              <a:lnSpc>
                <a:spcPct val="120000"/>
              </a:lnSpc>
              <a:buFont typeface="Wingdings" pitchFamily="2" charset="2"/>
              <a:buNone/>
            </a:pPr>
            <a:r>
              <a:rPr lang="en-US" altLang="zh-CN" smtClean="0"/>
              <a:t>     </a:t>
            </a:r>
            <a:r>
              <a:rPr lang="zh-CN" altLang="en-US" smtClean="0"/>
              <a:t>将创建一个形式参数对象</a:t>
            </a:r>
            <a:r>
              <a:rPr lang="en-US" altLang="zh-CN" smtClean="0"/>
              <a:t>array</a:t>
            </a:r>
            <a:r>
              <a:rPr lang="zh-CN" altLang="en-US" smtClean="0"/>
              <a:t>，并调用拷贝构造函数用对象</a:t>
            </a:r>
            <a:r>
              <a:rPr lang="en-US" altLang="zh-CN" smtClean="0"/>
              <a:t>arr</a:t>
            </a:r>
            <a:r>
              <a:rPr lang="zh-CN" altLang="en-US" smtClean="0"/>
              <a:t>初始化</a:t>
            </a:r>
            <a:r>
              <a:rPr lang="en-US" altLang="zh-CN" smtClean="0"/>
              <a:t>array</a:t>
            </a:r>
          </a:p>
          <a:p>
            <a:pPr eaLnBrk="1" hangingPunct="1">
              <a:lnSpc>
                <a:spcPct val="120000"/>
              </a:lnSpc>
            </a:pPr>
            <a:r>
              <a:rPr lang="zh-CN" altLang="en-US" smtClean="0"/>
              <a:t>注意：如果是引用传递就没有这个构造过程了</a:t>
            </a:r>
          </a:p>
          <a:p>
            <a:pPr eaLnBrk="1" hangingPunct="1">
              <a:lnSpc>
                <a:spcPct val="12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3250" name="Rectangle 2"/>
          <p:cNvSpPr>
            <a:spLocks noGrp="1" noChangeArrowheads="1"/>
          </p:cNvSpPr>
          <p:nvPr>
            <p:ph type="title"/>
          </p:nvPr>
        </p:nvSpPr>
        <p:spPr/>
        <p:txBody>
          <a:bodyPr/>
          <a:lstStyle/>
          <a:p>
            <a:pPr eaLnBrk="1" hangingPunct="1">
              <a:defRPr/>
            </a:pPr>
            <a:r>
              <a:rPr lang="zh-CN" altLang="en-US" smtClean="0"/>
              <a:t>把对象作为返回值时 </a:t>
            </a:r>
          </a:p>
        </p:txBody>
      </p:sp>
      <p:sp>
        <p:nvSpPr>
          <p:cNvPr id="87043" name="Rectangle 3"/>
          <p:cNvSpPr>
            <a:spLocks noGrp="1" noChangeArrowheads="1"/>
          </p:cNvSpPr>
          <p:nvPr>
            <p:ph type="body" idx="1"/>
          </p:nvPr>
        </p:nvSpPr>
        <p:spPr>
          <a:xfrm>
            <a:off x="685800" y="1752600"/>
            <a:ext cx="7772400" cy="4699000"/>
          </a:xfrm>
        </p:spPr>
        <p:txBody>
          <a:bodyPr/>
          <a:lstStyle/>
          <a:p>
            <a:pPr eaLnBrk="1" hangingPunct="1">
              <a:lnSpc>
                <a:spcPct val="90000"/>
              </a:lnSpc>
            </a:pPr>
            <a:r>
              <a:rPr lang="zh-CN" altLang="en-US" sz="2800" smtClean="0"/>
              <a:t>如有函数</a:t>
            </a:r>
          </a:p>
          <a:p>
            <a:pPr eaLnBrk="1" hangingPunct="1">
              <a:lnSpc>
                <a:spcPct val="90000"/>
              </a:lnSpc>
              <a:buFont typeface="Wingdings" pitchFamily="2" charset="2"/>
              <a:buNone/>
            </a:pPr>
            <a:r>
              <a:rPr lang="zh-CN" altLang="en-US" sz="2800" smtClean="0"/>
              <a:t>     </a:t>
            </a:r>
            <a:r>
              <a:rPr lang="en-US" altLang="zh-CN" sz="2800" smtClean="0"/>
              <a:t>IntArray f()</a:t>
            </a:r>
          </a:p>
          <a:p>
            <a:pPr eaLnBrk="1" hangingPunct="1">
              <a:lnSpc>
                <a:spcPct val="90000"/>
              </a:lnSpc>
              <a:buFont typeface="Wingdings" pitchFamily="2" charset="2"/>
              <a:buNone/>
            </a:pPr>
            <a:r>
              <a:rPr lang="en-US" altLang="zh-CN" sz="2800" smtClean="0"/>
              <a:t>     { IntArray a;</a:t>
            </a:r>
          </a:p>
          <a:p>
            <a:pPr eaLnBrk="1" hangingPunct="1">
              <a:lnSpc>
                <a:spcPct val="90000"/>
              </a:lnSpc>
              <a:buFont typeface="Wingdings" pitchFamily="2" charset="2"/>
              <a:buNone/>
            </a:pPr>
            <a:r>
              <a:rPr lang="en-US" altLang="zh-CN" sz="2800" smtClean="0"/>
              <a:t>         …</a:t>
            </a:r>
          </a:p>
          <a:p>
            <a:pPr eaLnBrk="1" hangingPunct="1">
              <a:lnSpc>
                <a:spcPct val="90000"/>
              </a:lnSpc>
              <a:buFont typeface="Wingdings" pitchFamily="2" charset="2"/>
              <a:buNone/>
            </a:pPr>
            <a:r>
              <a:rPr lang="en-US" altLang="zh-CN" sz="2800" smtClean="0"/>
              <a:t>       return a; </a:t>
            </a:r>
          </a:p>
          <a:p>
            <a:pPr eaLnBrk="1" hangingPunct="1">
              <a:lnSpc>
                <a:spcPct val="90000"/>
              </a:lnSpc>
              <a:buFont typeface="Wingdings" pitchFamily="2" charset="2"/>
              <a:buNone/>
            </a:pPr>
            <a:r>
              <a:rPr lang="en-US" altLang="zh-CN" sz="2800" smtClean="0"/>
              <a:t>      }</a:t>
            </a:r>
          </a:p>
          <a:p>
            <a:pPr eaLnBrk="1" hangingPunct="1">
              <a:lnSpc>
                <a:spcPct val="90000"/>
              </a:lnSpc>
            </a:pPr>
            <a:r>
              <a:rPr lang="zh-CN" altLang="en-US" sz="2800" smtClean="0"/>
              <a:t>当执行到</a:t>
            </a:r>
            <a:r>
              <a:rPr lang="en-US" altLang="zh-CN" sz="2800" smtClean="0"/>
              <a:t>return</a:t>
            </a:r>
            <a:r>
              <a:rPr lang="zh-CN" altLang="en-US" sz="2800" smtClean="0"/>
              <a:t>语句时，会创建一个</a:t>
            </a:r>
            <a:r>
              <a:rPr lang="en-US" altLang="zh-CN" sz="2800" smtClean="0"/>
              <a:t>IntArray</a:t>
            </a:r>
            <a:r>
              <a:rPr lang="zh-CN" altLang="en-US" sz="2800" smtClean="0"/>
              <a:t>类的临时对象，并调用拷贝构造函数用对象</a:t>
            </a:r>
            <a:r>
              <a:rPr lang="en-US" altLang="zh-CN" sz="2800" smtClean="0"/>
              <a:t>a</a:t>
            </a:r>
            <a:r>
              <a:rPr lang="zh-CN" altLang="en-US" sz="2800" smtClean="0"/>
              <a:t>初始化该临时对象，并将此临时对象的值作为返回值。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4274" name="Rectangle 2"/>
          <p:cNvSpPr>
            <a:spLocks noGrp="1" noChangeArrowheads="1"/>
          </p:cNvSpPr>
          <p:nvPr>
            <p:ph type="title"/>
          </p:nvPr>
        </p:nvSpPr>
        <p:spPr>
          <a:xfrm>
            <a:off x="685800" y="609600"/>
            <a:ext cx="7772400" cy="547688"/>
          </a:xfrm>
        </p:spPr>
        <p:txBody>
          <a:bodyPr/>
          <a:lstStyle/>
          <a:p>
            <a:pPr eaLnBrk="1" hangingPunct="1">
              <a:defRPr/>
            </a:pPr>
            <a:r>
              <a:rPr lang="zh-CN" altLang="en-US" sz="4000" smtClean="0"/>
              <a:t>类变量的生命周期</a:t>
            </a:r>
          </a:p>
        </p:txBody>
      </p:sp>
      <p:sp>
        <p:nvSpPr>
          <p:cNvPr id="88067" name="Rectangle 3"/>
          <p:cNvSpPr>
            <a:spLocks noGrp="1" noChangeArrowheads="1"/>
          </p:cNvSpPr>
          <p:nvPr>
            <p:ph type="body" idx="1"/>
          </p:nvPr>
        </p:nvSpPr>
        <p:spPr>
          <a:xfrm>
            <a:off x="228600" y="1725613"/>
            <a:ext cx="8229600" cy="5359400"/>
          </a:xfrm>
        </p:spPr>
        <p:txBody>
          <a:bodyPr/>
          <a:lstStyle/>
          <a:p>
            <a:pPr eaLnBrk="1" hangingPunct="1">
              <a:buFont typeface="Wingdings" pitchFamily="2" charset="2"/>
              <a:buNone/>
            </a:pPr>
            <a:r>
              <a:rPr lang="en-US" altLang="zh-CN" smtClean="0"/>
              <a:t>Time gTime</a:t>
            </a:r>
            <a:r>
              <a:rPr lang="zh-CN" altLang="en-US" smtClean="0"/>
              <a:t>；</a:t>
            </a:r>
          </a:p>
          <a:p>
            <a:pPr eaLnBrk="1" hangingPunct="1">
              <a:buFont typeface="Wingdings" pitchFamily="2" charset="2"/>
              <a:buNone/>
            </a:pPr>
            <a:r>
              <a:rPr lang="en-US" altLang="zh-CN" smtClean="0"/>
              <a:t>int main()</a:t>
            </a:r>
          </a:p>
          <a:p>
            <a:pPr eaLnBrk="1" hangingPunct="1">
              <a:buFont typeface="Wingdings" pitchFamily="2" charset="2"/>
              <a:buNone/>
            </a:pPr>
            <a:r>
              <a:rPr lang="en-US" altLang="zh-CN" smtClean="0"/>
              <a:t>{		</a:t>
            </a:r>
          </a:p>
          <a:p>
            <a:pPr eaLnBrk="1" hangingPunct="1">
              <a:buFont typeface="Wingdings" pitchFamily="2" charset="2"/>
              <a:buNone/>
            </a:pPr>
            <a:r>
              <a:rPr lang="en-US" altLang="zh-CN" smtClean="0"/>
              <a:t>        Time  lTime1;</a:t>
            </a:r>
          </a:p>
          <a:p>
            <a:pPr eaLnBrk="1" hangingPunct="1">
              <a:buFont typeface="Wingdings" pitchFamily="2" charset="2"/>
              <a:buNone/>
            </a:pPr>
            <a:r>
              <a:rPr lang="en-US" altLang="zh-CN" smtClean="0"/>
              <a:t>		static Time sTime;</a:t>
            </a:r>
          </a:p>
          <a:p>
            <a:pPr eaLnBrk="1" hangingPunct="1">
              <a:buFont typeface="Wingdings" pitchFamily="2" charset="2"/>
              <a:buNone/>
            </a:pPr>
            <a:r>
              <a:rPr lang="en-US" altLang="zh-CN" smtClean="0"/>
              <a:t>		Time  lTime2;</a:t>
            </a:r>
          </a:p>
          <a:p>
            <a:pPr eaLnBrk="1" hangingPunct="1">
              <a:buFont typeface="Wingdings" pitchFamily="2" charset="2"/>
              <a:buNone/>
            </a:pPr>
            <a:r>
              <a:rPr lang="en-US" altLang="zh-CN" smtClean="0"/>
              <a:t>}</a:t>
            </a:r>
          </a:p>
        </p:txBody>
      </p:sp>
      <p:sp>
        <p:nvSpPr>
          <p:cNvPr id="83972" name="Text Box 4"/>
          <p:cNvSpPr txBox="1">
            <a:spLocks noChangeArrowheads="1"/>
          </p:cNvSpPr>
          <p:nvPr/>
        </p:nvSpPr>
        <p:spPr bwMode="auto">
          <a:xfrm>
            <a:off x="228600" y="5889625"/>
            <a:ext cx="5724525" cy="904875"/>
          </a:xfrm>
          <a:prstGeom prst="rect">
            <a:avLst/>
          </a:prstGeom>
          <a:noFill/>
          <a:ln w="57150" algn="ctr">
            <a:noFill/>
            <a:miter lim="800000"/>
            <a:headEnd/>
            <a:tailEnd/>
          </a:ln>
        </p:spPr>
        <p:txBody>
          <a:bodyPr wrap="none">
            <a:spAutoFit/>
          </a:bodyPr>
          <a:lstStyle/>
          <a:p>
            <a:pPr marL="342900" indent="-342900">
              <a:spcBef>
                <a:spcPct val="20000"/>
              </a:spcBef>
              <a:buClr>
                <a:schemeClr val="tx2"/>
              </a:buClr>
              <a:buSzPct val="70000"/>
              <a:defRPr/>
            </a:pPr>
            <a:r>
              <a:rPr lang="zh-CN" altLang="en-US" sz="2400" dirty="0">
                <a:latin typeface="+mn-ea"/>
              </a:rPr>
              <a:t>与普通的内置类型的变量完全相同</a:t>
            </a:r>
          </a:p>
          <a:p>
            <a:pPr marL="342900" indent="-342900">
              <a:spcBef>
                <a:spcPct val="20000"/>
              </a:spcBef>
              <a:buClr>
                <a:schemeClr val="tx2"/>
              </a:buClr>
              <a:buSzPct val="70000"/>
              <a:buFont typeface="Wingdings" pitchFamily="2" charset="2"/>
              <a:buNone/>
              <a:defRPr/>
            </a:pPr>
            <a:r>
              <a:rPr kumimoji="0" lang="zh-CN" altLang="en-US" sz="2400" dirty="0">
                <a:latin typeface="+mn-ea"/>
              </a:rPr>
              <a:t>创建顺序：遇到变量定义时调用构造函数</a:t>
            </a:r>
            <a:endParaRPr kumimoji="0" lang="zh-CN" altLang="en-US" sz="2400" dirty="0">
              <a:solidFill>
                <a:srgbClr val="000000"/>
              </a:solidFill>
              <a:latin typeface="+mn-ea"/>
            </a:endParaRPr>
          </a:p>
        </p:txBody>
      </p:sp>
      <p:sp>
        <p:nvSpPr>
          <p:cNvPr id="3894277" name="Text Box 5"/>
          <p:cNvSpPr txBox="1">
            <a:spLocks noChangeArrowheads="1"/>
          </p:cNvSpPr>
          <p:nvPr/>
        </p:nvSpPr>
        <p:spPr bwMode="auto">
          <a:xfrm>
            <a:off x="4903788" y="1658938"/>
            <a:ext cx="4240212" cy="2746375"/>
          </a:xfrm>
          <a:prstGeom prst="rect">
            <a:avLst/>
          </a:prstGeom>
          <a:noFill/>
          <a:ln w="57150" algn="ctr">
            <a:noFill/>
            <a:miter lim="800000"/>
            <a:headEnd/>
            <a:tailEnd/>
          </a:ln>
        </p:spPr>
        <p:txBody>
          <a:bodyPr>
            <a:spAutoFit/>
          </a:bodyPr>
          <a:lstStyle/>
          <a:p>
            <a:pPr marL="342900" indent="-342900">
              <a:spcBef>
                <a:spcPct val="20000"/>
              </a:spcBef>
              <a:buClr>
                <a:schemeClr val="tx2"/>
              </a:buClr>
              <a:buSzPct val="70000"/>
              <a:buFont typeface="Wingdings" pitchFamily="2" charset="2"/>
              <a:buNone/>
            </a:pPr>
            <a:r>
              <a:rPr kumimoji="0" lang="en-US" altLang="zh-CN" sz="3000">
                <a:ea typeface="宋体" pitchFamily="2" charset="-122"/>
              </a:rPr>
              <a:t>1</a:t>
            </a:r>
            <a:r>
              <a:rPr kumimoji="0" lang="zh-CN" altLang="en-US" sz="3000">
                <a:ea typeface="宋体" pitchFamily="2" charset="-122"/>
              </a:rPr>
              <a:t>、</a:t>
            </a:r>
            <a:r>
              <a:rPr kumimoji="0" lang="en-US" altLang="zh-CN" sz="3000">
                <a:ea typeface="宋体" pitchFamily="2" charset="-122"/>
              </a:rPr>
              <a:t>gTime</a:t>
            </a:r>
            <a:r>
              <a:rPr kumimoji="0" lang="zh-CN" altLang="en-US" sz="3000">
                <a:ea typeface="宋体" pitchFamily="2" charset="-122"/>
              </a:rPr>
              <a:t>构造函数 </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2</a:t>
            </a:r>
            <a:r>
              <a:rPr kumimoji="0" lang="zh-CN" altLang="en-US" sz="3000">
                <a:ea typeface="宋体" pitchFamily="2" charset="-122"/>
              </a:rPr>
              <a:t>、</a:t>
            </a:r>
            <a:r>
              <a:rPr kumimoji="0" lang="en-US" altLang="zh-CN" sz="3000">
                <a:ea typeface="宋体" pitchFamily="2" charset="-122"/>
              </a:rPr>
              <a:t>lTime1</a:t>
            </a:r>
            <a:r>
              <a:rPr kumimoji="0" lang="zh-CN" altLang="en-US" sz="3000">
                <a:ea typeface="宋体" pitchFamily="2" charset="-122"/>
              </a:rPr>
              <a:t>构造函数 </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3</a:t>
            </a:r>
            <a:r>
              <a:rPr kumimoji="0" lang="zh-CN" altLang="en-US" sz="3000">
                <a:ea typeface="宋体" pitchFamily="2" charset="-122"/>
              </a:rPr>
              <a:t>、</a:t>
            </a:r>
            <a:r>
              <a:rPr kumimoji="0" lang="en-US" altLang="zh-CN" sz="3000">
                <a:ea typeface="宋体" pitchFamily="2" charset="-122"/>
              </a:rPr>
              <a:t>sTime</a:t>
            </a:r>
            <a:r>
              <a:rPr kumimoji="0" lang="zh-CN" altLang="en-US" sz="3000">
                <a:ea typeface="宋体" pitchFamily="2" charset="-122"/>
              </a:rPr>
              <a:t>构造函数  </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4</a:t>
            </a:r>
            <a:r>
              <a:rPr kumimoji="0" lang="zh-CN" altLang="en-US" sz="3000">
                <a:ea typeface="宋体" pitchFamily="2" charset="-122"/>
              </a:rPr>
              <a:t>、</a:t>
            </a:r>
            <a:r>
              <a:rPr kumimoji="0" lang="en-US" altLang="zh-CN" sz="3000">
                <a:ea typeface="宋体" pitchFamily="2" charset="-122"/>
              </a:rPr>
              <a:t>lTime2</a:t>
            </a:r>
            <a:r>
              <a:rPr kumimoji="0" lang="zh-CN" altLang="en-US" sz="3000">
                <a:ea typeface="宋体" pitchFamily="2" charset="-122"/>
              </a:rPr>
              <a:t>构造函数</a:t>
            </a:r>
          </a:p>
          <a:p>
            <a:pPr marL="342900" indent="-342900">
              <a:spcBef>
                <a:spcPct val="20000"/>
              </a:spcBef>
              <a:buClr>
                <a:schemeClr val="tx2"/>
              </a:buClr>
              <a:buSzPct val="70000"/>
              <a:buFont typeface="Wingdings" pitchFamily="2" charset="2"/>
              <a:buNone/>
            </a:pPr>
            <a:endParaRPr kumimoji="0" lang="en-US" altLang="zh-CN" sz="3000">
              <a:solidFill>
                <a:srgbClr val="0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27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5298" name="Rectangle 2"/>
          <p:cNvSpPr>
            <a:spLocks noGrp="1" noChangeArrowheads="1"/>
          </p:cNvSpPr>
          <p:nvPr>
            <p:ph type="title"/>
          </p:nvPr>
        </p:nvSpPr>
        <p:spPr>
          <a:xfrm>
            <a:off x="685800" y="609600"/>
            <a:ext cx="7772400" cy="547688"/>
          </a:xfrm>
        </p:spPr>
        <p:txBody>
          <a:bodyPr/>
          <a:lstStyle/>
          <a:p>
            <a:pPr eaLnBrk="1" hangingPunct="1">
              <a:defRPr/>
            </a:pPr>
            <a:r>
              <a:rPr lang="zh-CN" altLang="en-US" sz="4000" smtClean="0"/>
              <a:t>类变量的生命周期</a:t>
            </a:r>
          </a:p>
        </p:txBody>
      </p:sp>
      <p:sp>
        <p:nvSpPr>
          <p:cNvPr id="89091" name="Rectangle 3"/>
          <p:cNvSpPr>
            <a:spLocks noGrp="1" noChangeArrowheads="1"/>
          </p:cNvSpPr>
          <p:nvPr>
            <p:ph type="body" idx="1"/>
          </p:nvPr>
        </p:nvSpPr>
        <p:spPr>
          <a:xfrm>
            <a:off x="457200" y="1257300"/>
            <a:ext cx="8229600" cy="5359400"/>
          </a:xfrm>
        </p:spPr>
        <p:txBody>
          <a:bodyPr/>
          <a:lstStyle/>
          <a:p>
            <a:pPr eaLnBrk="1" hangingPunct="1">
              <a:buFont typeface="Wingdings" pitchFamily="2" charset="2"/>
              <a:buNone/>
            </a:pPr>
            <a:r>
              <a:rPr lang="en-US" altLang="zh-CN" smtClean="0"/>
              <a:t>Time gTime</a:t>
            </a:r>
            <a:r>
              <a:rPr lang="zh-CN" altLang="en-US" smtClean="0"/>
              <a:t>；</a:t>
            </a:r>
          </a:p>
          <a:p>
            <a:pPr eaLnBrk="1" hangingPunct="1">
              <a:buFont typeface="Wingdings" pitchFamily="2" charset="2"/>
              <a:buNone/>
            </a:pPr>
            <a:r>
              <a:rPr lang="en-US" altLang="zh-CN" smtClean="0"/>
              <a:t>int main()</a:t>
            </a:r>
          </a:p>
          <a:p>
            <a:pPr eaLnBrk="1" hangingPunct="1">
              <a:buFont typeface="Wingdings" pitchFamily="2" charset="2"/>
              <a:buNone/>
            </a:pPr>
            <a:r>
              <a:rPr lang="en-US" altLang="zh-CN" smtClean="0"/>
              <a:t>{		Time  lTime1;</a:t>
            </a:r>
          </a:p>
          <a:p>
            <a:pPr eaLnBrk="1" hangingPunct="1">
              <a:buFont typeface="Wingdings" pitchFamily="2" charset="2"/>
              <a:buNone/>
            </a:pPr>
            <a:r>
              <a:rPr lang="en-US" altLang="zh-CN" smtClean="0"/>
              <a:t>		static Time sTime;</a:t>
            </a:r>
          </a:p>
          <a:p>
            <a:pPr eaLnBrk="1" hangingPunct="1">
              <a:buFont typeface="Wingdings" pitchFamily="2" charset="2"/>
              <a:buNone/>
            </a:pPr>
            <a:r>
              <a:rPr lang="en-US" altLang="zh-CN" smtClean="0"/>
              <a:t>		Time  lTime2;}</a:t>
            </a:r>
          </a:p>
          <a:p>
            <a:pPr eaLnBrk="1" hangingPunct="1">
              <a:buFont typeface="Wingdings" pitchFamily="2" charset="2"/>
              <a:buNone/>
            </a:pPr>
            <a:endParaRPr lang="en-US" altLang="zh-CN" smtClean="0"/>
          </a:p>
        </p:txBody>
      </p:sp>
      <p:sp>
        <p:nvSpPr>
          <p:cNvPr id="89092" name="Text Box 4"/>
          <p:cNvSpPr txBox="1">
            <a:spLocks noChangeArrowheads="1"/>
          </p:cNvSpPr>
          <p:nvPr/>
        </p:nvSpPr>
        <p:spPr bwMode="auto">
          <a:xfrm>
            <a:off x="254000" y="4184650"/>
            <a:ext cx="7721600" cy="2105025"/>
          </a:xfrm>
          <a:prstGeom prst="rect">
            <a:avLst/>
          </a:prstGeom>
          <a:noFill/>
          <a:ln w="57150" algn="ctr">
            <a:noFill/>
            <a:miter lim="800000"/>
            <a:headEnd/>
            <a:tailEnd/>
          </a:ln>
        </p:spPr>
        <p:txBody>
          <a:bodyPr>
            <a:spAutoFit/>
          </a:bodyPr>
          <a:lstStyle/>
          <a:p>
            <a:pPr marL="342900" indent="-342900">
              <a:spcBef>
                <a:spcPct val="20000"/>
              </a:spcBef>
              <a:buClr>
                <a:schemeClr val="tx2"/>
              </a:buClr>
              <a:buSzPct val="70000"/>
              <a:buFont typeface="Wingdings" pitchFamily="2" charset="2"/>
              <a:buNone/>
            </a:pPr>
            <a:r>
              <a:rPr kumimoji="0" lang="zh-CN" altLang="en-US" sz="3000">
                <a:ea typeface="宋体" pitchFamily="2" charset="-122"/>
              </a:rPr>
              <a:t>消失顺序：</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1</a:t>
            </a:r>
            <a:r>
              <a:rPr kumimoji="0" lang="zh-CN" altLang="en-US" sz="3000">
                <a:ea typeface="宋体" pitchFamily="2" charset="-122"/>
              </a:rPr>
              <a:t>、局部变量先消失，然后是静态局部变量，   最后是全局变量；</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2</a:t>
            </a:r>
            <a:r>
              <a:rPr kumimoji="0" lang="zh-CN" altLang="en-US" sz="3000">
                <a:ea typeface="宋体" pitchFamily="2" charset="-122"/>
              </a:rPr>
              <a:t>、后创建的先消失；</a:t>
            </a:r>
          </a:p>
        </p:txBody>
      </p:sp>
      <p:sp>
        <p:nvSpPr>
          <p:cNvPr id="3895301" name="Text Box 5"/>
          <p:cNvSpPr txBox="1">
            <a:spLocks noChangeArrowheads="1"/>
          </p:cNvSpPr>
          <p:nvPr/>
        </p:nvSpPr>
        <p:spPr bwMode="auto">
          <a:xfrm>
            <a:off x="4903788" y="1987550"/>
            <a:ext cx="4240212" cy="2197100"/>
          </a:xfrm>
          <a:prstGeom prst="rect">
            <a:avLst/>
          </a:prstGeom>
          <a:noFill/>
          <a:ln w="57150" algn="ctr">
            <a:noFill/>
            <a:miter lim="800000"/>
            <a:headEnd/>
            <a:tailEnd/>
          </a:ln>
        </p:spPr>
        <p:txBody>
          <a:bodyPr>
            <a:spAutoFit/>
          </a:bodyPr>
          <a:lstStyle/>
          <a:p>
            <a:pPr marL="342900" indent="-342900">
              <a:spcBef>
                <a:spcPct val="20000"/>
              </a:spcBef>
              <a:buClr>
                <a:schemeClr val="tx2"/>
              </a:buClr>
              <a:buSzPct val="70000"/>
              <a:buFont typeface="Wingdings" pitchFamily="2" charset="2"/>
              <a:buNone/>
            </a:pPr>
            <a:r>
              <a:rPr kumimoji="0" lang="en-US" altLang="zh-CN" sz="3000">
                <a:ea typeface="宋体" pitchFamily="2" charset="-122"/>
              </a:rPr>
              <a:t>1</a:t>
            </a:r>
            <a:r>
              <a:rPr kumimoji="0" lang="zh-CN" altLang="en-US" sz="3000">
                <a:ea typeface="宋体" pitchFamily="2" charset="-122"/>
              </a:rPr>
              <a:t>、</a:t>
            </a:r>
            <a:r>
              <a:rPr kumimoji="0" lang="en-US" altLang="zh-CN" sz="3000">
                <a:ea typeface="宋体" pitchFamily="2" charset="-122"/>
              </a:rPr>
              <a:t>lTime2</a:t>
            </a:r>
            <a:r>
              <a:rPr kumimoji="0" lang="zh-CN" altLang="en-US" sz="3000">
                <a:ea typeface="宋体" pitchFamily="2" charset="-122"/>
              </a:rPr>
              <a:t>析构函数 </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2</a:t>
            </a:r>
            <a:r>
              <a:rPr kumimoji="0" lang="zh-CN" altLang="en-US" sz="3000">
                <a:ea typeface="宋体" pitchFamily="2" charset="-122"/>
              </a:rPr>
              <a:t>、</a:t>
            </a:r>
            <a:r>
              <a:rPr kumimoji="0" lang="en-US" altLang="zh-CN" sz="3000">
                <a:ea typeface="宋体" pitchFamily="2" charset="-122"/>
              </a:rPr>
              <a:t>lTime1</a:t>
            </a:r>
            <a:r>
              <a:rPr kumimoji="0" lang="zh-CN" altLang="en-US" sz="3000">
                <a:ea typeface="宋体" pitchFamily="2" charset="-122"/>
              </a:rPr>
              <a:t>析</a:t>
            </a:r>
            <a:r>
              <a:rPr kumimoji="0" lang="zh-CN" altLang="en-US"/>
              <a:t>构</a:t>
            </a:r>
            <a:r>
              <a:rPr kumimoji="0" lang="zh-CN" altLang="en-US" sz="3000">
                <a:ea typeface="宋体" pitchFamily="2" charset="-122"/>
              </a:rPr>
              <a:t>函数</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3</a:t>
            </a:r>
            <a:r>
              <a:rPr kumimoji="0" lang="zh-CN" altLang="en-US" sz="3000">
                <a:ea typeface="宋体" pitchFamily="2" charset="-122"/>
              </a:rPr>
              <a:t>、</a:t>
            </a:r>
            <a:r>
              <a:rPr kumimoji="0" lang="en-US" altLang="zh-CN" sz="3000">
                <a:ea typeface="宋体" pitchFamily="2" charset="-122"/>
              </a:rPr>
              <a:t>sTime</a:t>
            </a:r>
            <a:r>
              <a:rPr kumimoji="0" lang="zh-CN" altLang="en-US" sz="3000">
                <a:ea typeface="宋体" pitchFamily="2" charset="-122"/>
              </a:rPr>
              <a:t>析</a:t>
            </a:r>
            <a:r>
              <a:rPr kumimoji="0" lang="zh-CN" altLang="en-US"/>
              <a:t>构</a:t>
            </a:r>
            <a:r>
              <a:rPr kumimoji="0" lang="zh-CN" altLang="en-US" sz="3000">
                <a:ea typeface="宋体" pitchFamily="2" charset="-122"/>
              </a:rPr>
              <a:t>函数  </a:t>
            </a:r>
          </a:p>
          <a:p>
            <a:pPr marL="342900" indent="-342900">
              <a:spcBef>
                <a:spcPct val="20000"/>
              </a:spcBef>
              <a:buClr>
                <a:schemeClr val="tx2"/>
              </a:buClr>
              <a:buSzPct val="70000"/>
              <a:buFont typeface="Wingdings" pitchFamily="2" charset="2"/>
              <a:buNone/>
            </a:pPr>
            <a:r>
              <a:rPr kumimoji="0" lang="en-US" altLang="zh-CN" sz="3000">
                <a:ea typeface="宋体" pitchFamily="2" charset="-122"/>
              </a:rPr>
              <a:t>4</a:t>
            </a:r>
            <a:r>
              <a:rPr kumimoji="0" lang="zh-CN" altLang="en-US" sz="3000">
                <a:ea typeface="宋体" pitchFamily="2" charset="-122"/>
              </a:rPr>
              <a:t>、</a:t>
            </a:r>
            <a:r>
              <a:rPr kumimoji="0" lang="en-US" altLang="zh-CN" sz="3000">
                <a:ea typeface="宋体" pitchFamily="2" charset="-122"/>
              </a:rPr>
              <a:t>gTime</a:t>
            </a:r>
            <a:r>
              <a:rPr kumimoji="0" lang="zh-CN" altLang="en-US" sz="3000">
                <a:ea typeface="宋体" pitchFamily="2" charset="-122"/>
              </a:rPr>
              <a:t>析</a:t>
            </a:r>
            <a:r>
              <a:rPr kumimoji="0" lang="zh-CN" altLang="en-US"/>
              <a:t>构</a:t>
            </a:r>
            <a:r>
              <a:rPr kumimoji="0" lang="zh-CN" altLang="en-US" sz="3000">
                <a:ea typeface="宋体" pitchFamily="2" charset="-122"/>
              </a:rPr>
              <a:t>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0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322" name="Rectangle 2"/>
          <p:cNvSpPr>
            <a:spLocks noGrp="1" noChangeArrowheads="1"/>
          </p:cNvSpPr>
          <p:nvPr>
            <p:ph type="title"/>
          </p:nvPr>
        </p:nvSpPr>
        <p:spPr/>
        <p:txBody>
          <a:bodyPr/>
          <a:lstStyle/>
          <a:p>
            <a:pPr eaLnBrk="1" hangingPunct="1">
              <a:defRPr/>
            </a:pPr>
            <a:r>
              <a:rPr lang="zh-CN" altLang="en-US" sz="4000" smtClean="0"/>
              <a:t>变量生命周期的验证</a:t>
            </a:r>
            <a:r>
              <a:rPr lang="en-US" altLang="zh-CN" sz="4000" smtClean="0"/>
              <a:t>CreateAndDestroy</a:t>
            </a:r>
            <a:r>
              <a:rPr lang="zh-CN" altLang="en-US" sz="4000" smtClean="0"/>
              <a:t>类定义</a:t>
            </a:r>
          </a:p>
        </p:txBody>
      </p:sp>
      <p:sp>
        <p:nvSpPr>
          <p:cNvPr id="90115" name="Rectangle 3"/>
          <p:cNvSpPr>
            <a:spLocks noGrp="1" noChangeArrowheads="1"/>
          </p:cNvSpPr>
          <p:nvPr>
            <p:ph type="body" idx="1"/>
          </p:nvPr>
        </p:nvSpPr>
        <p:spPr>
          <a:xfrm>
            <a:off x="496888" y="1752600"/>
            <a:ext cx="7772400" cy="4876800"/>
          </a:xfrm>
        </p:spPr>
        <p:txBody>
          <a:bodyPr/>
          <a:lstStyle/>
          <a:p>
            <a:pPr eaLnBrk="1" hangingPunct="1">
              <a:buFont typeface="Wingdings" pitchFamily="2" charset="2"/>
              <a:buNone/>
            </a:pPr>
            <a:r>
              <a:rPr lang="en-US" altLang="zh-CN" sz="2800" smtClean="0"/>
              <a:t>class CreateAndDestroy </a:t>
            </a:r>
          </a:p>
          <a:p>
            <a:pPr eaLnBrk="1" hangingPunct="1">
              <a:buFont typeface="Wingdings" pitchFamily="2" charset="2"/>
              <a:buNone/>
            </a:pPr>
            <a:r>
              <a:rPr lang="en-US" altLang="zh-CN" sz="2800" smtClean="0"/>
              <a:t>{</a:t>
            </a:r>
          </a:p>
          <a:p>
            <a:pPr eaLnBrk="1" hangingPunct="1">
              <a:buFont typeface="Wingdings" pitchFamily="2" charset="2"/>
              <a:buNone/>
            </a:pPr>
            <a:r>
              <a:rPr lang="en-US" altLang="zh-CN" sz="2800" smtClean="0"/>
              <a:t>private:</a:t>
            </a:r>
          </a:p>
          <a:p>
            <a:pPr eaLnBrk="1" hangingPunct="1">
              <a:buFont typeface="Wingdings" pitchFamily="2" charset="2"/>
              <a:buNone/>
            </a:pPr>
            <a:r>
              <a:rPr lang="en-US" altLang="zh-CN" sz="2800" smtClean="0"/>
              <a:t>   int objectID; // ID number for object</a:t>
            </a:r>
          </a:p>
          <a:p>
            <a:pPr eaLnBrk="1" hangingPunct="1">
              <a:buFont typeface="Wingdings" pitchFamily="2" charset="2"/>
              <a:buNone/>
            </a:pPr>
            <a:r>
              <a:rPr lang="en-US" altLang="zh-CN" sz="2800" smtClean="0"/>
              <a:t>   string message; // message describing object</a:t>
            </a:r>
          </a:p>
          <a:p>
            <a:pPr eaLnBrk="1" hangingPunct="1">
              <a:buFont typeface="Wingdings" pitchFamily="2" charset="2"/>
              <a:buNone/>
            </a:pPr>
            <a:r>
              <a:rPr lang="en-US" altLang="zh-CN" sz="2800" smtClean="0"/>
              <a:t>public:</a:t>
            </a:r>
          </a:p>
          <a:p>
            <a:pPr eaLnBrk="1" hangingPunct="1">
              <a:buFont typeface="Wingdings" pitchFamily="2" charset="2"/>
              <a:buNone/>
            </a:pPr>
            <a:r>
              <a:rPr lang="en-US" altLang="zh-CN" sz="2800" smtClean="0"/>
              <a:t>   CreateAndDestroy( int, string ); // constructor</a:t>
            </a:r>
          </a:p>
          <a:p>
            <a:pPr eaLnBrk="1" hangingPunct="1">
              <a:buFont typeface="Wingdings" pitchFamily="2" charset="2"/>
              <a:buNone/>
            </a:pPr>
            <a:r>
              <a:rPr lang="en-US" altLang="zh-CN" sz="2800" smtClean="0"/>
              <a:t>   ~CreateAndDestroy(); // destructor</a:t>
            </a:r>
          </a:p>
          <a:p>
            <a:pPr eaLnBrk="1" hangingPunct="1">
              <a:buFont typeface="Wingdings" pitchFamily="2" charset="2"/>
              <a:buNone/>
            </a:pPr>
            <a:r>
              <a:rPr lang="en-US" altLang="zh-CN" sz="2800" smtClean="0"/>
              <a:t>}; // end class CreateAndDestroy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261938" y="246063"/>
            <a:ext cx="8583612" cy="6453187"/>
          </a:xfrm>
        </p:spPr>
        <p:txBody>
          <a:bodyPr/>
          <a:lstStyle/>
          <a:p>
            <a:pPr eaLnBrk="1" hangingPunct="1">
              <a:lnSpc>
                <a:spcPct val="90000"/>
              </a:lnSpc>
              <a:buFont typeface="Wingdings" pitchFamily="2" charset="2"/>
              <a:buNone/>
            </a:pPr>
            <a:r>
              <a:rPr lang="en-US" altLang="zh-CN" sz="2400" smtClean="0"/>
              <a:t>CreateAndDestroy::CreateAndDestroy( int ID, </a:t>
            </a:r>
          </a:p>
          <a:p>
            <a:pPr eaLnBrk="1" hangingPunct="1">
              <a:lnSpc>
                <a:spcPct val="90000"/>
              </a:lnSpc>
              <a:buFont typeface="Wingdings" pitchFamily="2" charset="2"/>
              <a:buNone/>
            </a:pPr>
            <a:r>
              <a:rPr lang="en-US" altLang="zh-CN" sz="2400" smtClean="0"/>
              <a:t>                                                                  string messageString )</a:t>
            </a:r>
          </a:p>
          <a:p>
            <a:pPr eaLnBrk="1" hangingPunct="1">
              <a:lnSpc>
                <a:spcPct val="90000"/>
              </a:lnSpc>
              <a:buFont typeface="Wingdings" pitchFamily="2" charset="2"/>
              <a:buNone/>
            </a:pPr>
            <a:r>
              <a:rPr lang="en-US" altLang="zh-CN" sz="2400" smtClean="0"/>
              <a:t>{  objectID = ID; </a:t>
            </a:r>
          </a:p>
          <a:p>
            <a:pPr eaLnBrk="1" hangingPunct="1">
              <a:lnSpc>
                <a:spcPct val="90000"/>
              </a:lnSpc>
              <a:buFont typeface="Wingdings" pitchFamily="2" charset="2"/>
              <a:buNone/>
            </a:pPr>
            <a:r>
              <a:rPr lang="en-US" altLang="zh-CN" sz="2400" smtClean="0"/>
              <a:t>   message = messageString; </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cout &lt;&lt; "Object " &lt;&lt; objectID &lt;&lt; "   constructor runs   " </a:t>
            </a:r>
          </a:p>
          <a:p>
            <a:pPr eaLnBrk="1" hangingPunct="1">
              <a:lnSpc>
                <a:spcPct val="90000"/>
              </a:lnSpc>
              <a:buFont typeface="Wingdings" pitchFamily="2" charset="2"/>
              <a:buNone/>
            </a:pPr>
            <a:r>
              <a:rPr lang="en-US" altLang="zh-CN" sz="2400" smtClean="0"/>
              <a:t>           &lt;&lt; message &lt;&lt; endl;</a:t>
            </a:r>
          </a:p>
          <a:p>
            <a:pPr eaLnBrk="1" hangingPunct="1">
              <a:lnSpc>
                <a:spcPct val="90000"/>
              </a:lnSpc>
              <a:buFont typeface="Wingdings" pitchFamily="2" charset="2"/>
              <a:buNone/>
            </a:pPr>
            <a:r>
              <a:rPr lang="en-US" altLang="zh-CN" sz="2400" smtClean="0"/>
              <a:t>}</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CreateAndDestroy::~CreateAndDestroy()</a:t>
            </a:r>
          </a:p>
          <a:p>
            <a:pPr eaLnBrk="1" hangingPunct="1">
              <a:lnSpc>
                <a:spcPct val="90000"/>
              </a:lnSpc>
              <a:buFont typeface="Wingdings" pitchFamily="2" charset="2"/>
              <a:buNone/>
            </a:pPr>
            <a:r>
              <a:rPr lang="en-US" altLang="zh-CN" sz="2400" smtClean="0"/>
              <a:t>{    cout &lt;&lt; ( objectID == 1 || objectID == 6 ? "\n" : "" );</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cout &lt;&lt; "Object " &lt;&lt; objectID &lt;&lt; "   destructor runs    " </a:t>
            </a:r>
          </a:p>
          <a:p>
            <a:pPr eaLnBrk="1" hangingPunct="1">
              <a:lnSpc>
                <a:spcPct val="90000"/>
              </a:lnSpc>
              <a:buFont typeface="Wingdings" pitchFamily="2" charset="2"/>
              <a:buNone/>
            </a:pPr>
            <a:r>
              <a:rPr lang="en-US" altLang="zh-CN" sz="2400" smtClean="0"/>
              <a:t>           &lt;&lt; message &lt;&lt; endl; </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274638" y="1181100"/>
            <a:ext cx="7921625" cy="5445125"/>
          </a:xfrm>
          <a:noFill/>
        </p:spPr>
        <p:txBody>
          <a:bodyPr/>
          <a:lstStyle/>
          <a:p>
            <a:pPr eaLnBrk="1" hangingPunct="1">
              <a:lnSpc>
                <a:spcPct val="110000"/>
              </a:lnSpc>
              <a:spcBef>
                <a:spcPct val="10000"/>
              </a:spcBef>
              <a:buFont typeface="Wingdings" pitchFamily="2" charset="2"/>
              <a:buNone/>
            </a:pPr>
            <a:r>
              <a:rPr lang="en-US" altLang="zh-CN" sz="2000" smtClean="0"/>
              <a:t>CreateAndDestroy </a:t>
            </a:r>
            <a:r>
              <a:rPr lang="en-US" altLang="zh-CN" sz="2000" u="sng" smtClean="0"/>
              <a:t>first</a:t>
            </a:r>
            <a:r>
              <a:rPr lang="en-US" altLang="zh-CN" sz="2000" smtClean="0"/>
              <a:t>( 1, "(global before main)" ); </a:t>
            </a:r>
          </a:p>
          <a:p>
            <a:pPr eaLnBrk="1" hangingPunct="1">
              <a:lnSpc>
                <a:spcPct val="110000"/>
              </a:lnSpc>
              <a:spcBef>
                <a:spcPct val="10000"/>
              </a:spcBef>
              <a:buFont typeface="Wingdings" pitchFamily="2" charset="2"/>
              <a:buNone/>
            </a:pPr>
            <a:endParaRPr lang="en-US" altLang="zh-CN" sz="2000" smtClean="0"/>
          </a:p>
          <a:p>
            <a:pPr eaLnBrk="1" hangingPunct="1">
              <a:lnSpc>
                <a:spcPct val="110000"/>
              </a:lnSpc>
              <a:spcBef>
                <a:spcPct val="10000"/>
              </a:spcBef>
              <a:buFont typeface="Wingdings" pitchFamily="2" charset="2"/>
              <a:buNone/>
            </a:pPr>
            <a:r>
              <a:rPr lang="en-US" altLang="zh-CN" sz="2000" smtClean="0"/>
              <a:t>int main()</a:t>
            </a:r>
          </a:p>
          <a:p>
            <a:pPr eaLnBrk="1" hangingPunct="1">
              <a:lnSpc>
                <a:spcPct val="110000"/>
              </a:lnSpc>
              <a:spcBef>
                <a:spcPct val="10000"/>
              </a:spcBef>
              <a:buFont typeface="Wingdings" pitchFamily="2" charset="2"/>
              <a:buNone/>
            </a:pPr>
            <a:r>
              <a:rPr lang="en-US" altLang="zh-CN" sz="2000" smtClean="0"/>
              <a:t>{  cout &lt;&lt; "\nMAIN FUNCTION: EXECUTION BEGINS" &lt;&lt; endl;</a:t>
            </a:r>
          </a:p>
          <a:p>
            <a:pPr eaLnBrk="1" hangingPunct="1">
              <a:lnSpc>
                <a:spcPct val="110000"/>
              </a:lnSpc>
              <a:spcBef>
                <a:spcPct val="10000"/>
              </a:spcBef>
              <a:buFont typeface="Wingdings" pitchFamily="2" charset="2"/>
              <a:buNone/>
            </a:pPr>
            <a:r>
              <a:rPr lang="en-US" altLang="zh-CN" sz="2000" smtClean="0"/>
              <a:t>   CreateAndDestroy </a:t>
            </a:r>
            <a:r>
              <a:rPr lang="en-US" altLang="zh-CN" sz="2000" u="sng" smtClean="0"/>
              <a:t>second</a:t>
            </a:r>
            <a:r>
              <a:rPr lang="en-US" altLang="zh-CN" sz="2000" smtClean="0"/>
              <a:t>( 2, "(local automatic in main)" );</a:t>
            </a:r>
          </a:p>
          <a:p>
            <a:pPr eaLnBrk="1" hangingPunct="1">
              <a:lnSpc>
                <a:spcPct val="110000"/>
              </a:lnSpc>
              <a:spcBef>
                <a:spcPct val="10000"/>
              </a:spcBef>
              <a:buFont typeface="Wingdings" pitchFamily="2" charset="2"/>
              <a:buNone/>
            </a:pPr>
            <a:r>
              <a:rPr lang="en-US" altLang="zh-CN" sz="2000" smtClean="0"/>
              <a:t>   static CreateAndDestroy</a:t>
            </a:r>
            <a:r>
              <a:rPr lang="en-US" altLang="zh-CN" sz="2000" u="sng" smtClean="0"/>
              <a:t> third</a:t>
            </a:r>
            <a:r>
              <a:rPr lang="en-US" altLang="zh-CN" sz="2000" smtClean="0"/>
              <a:t>( 3, "(local static in main)" );</a:t>
            </a:r>
          </a:p>
          <a:p>
            <a:pPr eaLnBrk="1" hangingPunct="1">
              <a:lnSpc>
                <a:spcPct val="110000"/>
              </a:lnSpc>
              <a:spcBef>
                <a:spcPct val="10000"/>
              </a:spcBef>
              <a:buFont typeface="Wingdings" pitchFamily="2" charset="2"/>
              <a:buNone/>
            </a:pPr>
            <a:r>
              <a:rPr lang="en-US" altLang="zh-CN" sz="2000" smtClean="0"/>
              <a:t>   </a:t>
            </a:r>
          </a:p>
          <a:p>
            <a:pPr eaLnBrk="1" hangingPunct="1">
              <a:lnSpc>
                <a:spcPct val="110000"/>
              </a:lnSpc>
              <a:spcBef>
                <a:spcPct val="10000"/>
              </a:spcBef>
              <a:buFont typeface="Wingdings" pitchFamily="2" charset="2"/>
              <a:buNone/>
            </a:pPr>
            <a:r>
              <a:rPr lang="en-US" altLang="zh-CN" sz="2000" smtClean="0"/>
              <a:t>   </a:t>
            </a:r>
            <a:r>
              <a:rPr lang="en-US" altLang="zh-CN" sz="2000" u="sng" smtClean="0"/>
              <a:t>create();</a:t>
            </a:r>
            <a:r>
              <a:rPr lang="en-US" altLang="zh-CN" sz="2000" smtClean="0"/>
              <a:t> </a:t>
            </a:r>
          </a:p>
          <a:p>
            <a:pPr eaLnBrk="1" hangingPunct="1">
              <a:lnSpc>
                <a:spcPct val="110000"/>
              </a:lnSpc>
              <a:spcBef>
                <a:spcPct val="10000"/>
              </a:spcBef>
              <a:buFont typeface="Wingdings" pitchFamily="2" charset="2"/>
              <a:buNone/>
            </a:pPr>
            <a:endParaRPr lang="en-US" altLang="zh-CN" sz="2000" smtClean="0"/>
          </a:p>
          <a:p>
            <a:pPr eaLnBrk="1" hangingPunct="1">
              <a:lnSpc>
                <a:spcPct val="110000"/>
              </a:lnSpc>
              <a:spcBef>
                <a:spcPct val="10000"/>
              </a:spcBef>
              <a:buFont typeface="Wingdings" pitchFamily="2" charset="2"/>
              <a:buNone/>
            </a:pPr>
            <a:r>
              <a:rPr lang="en-US" altLang="zh-CN" sz="2000" smtClean="0"/>
              <a:t>   cout &lt;&lt; "\nMAIN FUNCTION: EXECUTION RESUMES" &lt;&lt; endl;</a:t>
            </a:r>
          </a:p>
          <a:p>
            <a:pPr eaLnBrk="1" hangingPunct="1">
              <a:lnSpc>
                <a:spcPct val="110000"/>
              </a:lnSpc>
              <a:spcBef>
                <a:spcPct val="10000"/>
              </a:spcBef>
              <a:buFont typeface="Wingdings" pitchFamily="2" charset="2"/>
              <a:buNone/>
            </a:pPr>
            <a:r>
              <a:rPr lang="en-US" altLang="zh-CN" sz="2000" smtClean="0"/>
              <a:t>   CreateAndDestroy </a:t>
            </a:r>
            <a:r>
              <a:rPr lang="en-US" altLang="zh-CN" sz="2000" u="sng" smtClean="0"/>
              <a:t>fourth</a:t>
            </a:r>
            <a:r>
              <a:rPr lang="en-US" altLang="zh-CN" sz="2000" smtClean="0"/>
              <a:t>( 4, "(local automatic in main)" );</a:t>
            </a:r>
          </a:p>
          <a:p>
            <a:pPr eaLnBrk="1" hangingPunct="1">
              <a:lnSpc>
                <a:spcPct val="110000"/>
              </a:lnSpc>
              <a:spcBef>
                <a:spcPct val="10000"/>
              </a:spcBef>
              <a:buFont typeface="Wingdings" pitchFamily="2" charset="2"/>
              <a:buNone/>
            </a:pPr>
            <a:r>
              <a:rPr lang="en-US" altLang="zh-CN" sz="2000" smtClean="0"/>
              <a:t>   cout &lt;&lt; "\nMAIN FUNCTION: EXECUTION ENDS" &lt;&lt; endl;</a:t>
            </a:r>
          </a:p>
          <a:p>
            <a:pPr eaLnBrk="1" hangingPunct="1">
              <a:lnSpc>
                <a:spcPct val="110000"/>
              </a:lnSpc>
              <a:spcBef>
                <a:spcPct val="10000"/>
              </a:spcBef>
              <a:buFont typeface="Wingdings" pitchFamily="2" charset="2"/>
              <a:buNone/>
            </a:pPr>
            <a:r>
              <a:rPr lang="en-US" altLang="zh-CN" sz="2000" smtClean="0"/>
              <a:t>   return 0;</a:t>
            </a:r>
          </a:p>
          <a:p>
            <a:pPr eaLnBrk="1" hangingPunct="1">
              <a:lnSpc>
                <a:spcPct val="110000"/>
              </a:lnSpc>
              <a:spcBef>
                <a:spcPct val="10000"/>
              </a:spcBef>
              <a:buFont typeface="Wingdings" pitchFamily="2" charset="2"/>
              <a:buNone/>
            </a:pPr>
            <a:r>
              <a:rPr lang="en-US" altLang="zh-CN" sz="2000" smtClean="0"/>
              <a:t>}</a:t>
            </a:r>
          </a:p>
        </p:txBody>
      </p:sp>
      <p:sp>
        <p:nvSpPr>
          <p:cNvPr id="3898372" name="Rectangle 4"/>
          <p:cNvSpPr>
            <a:spLocks noGrp="1" noChangeArrowheads="1"/>
          </p:cNvSpPr>
          <p:nvPr>
            <p:ph type="title"/>
          </p:nvPr>
        </p:nvSpPr>
        <p:spPr>
          <a:xfrm>
            <a:off x="685800" y="38100"/>
            <a:ext cx="7772400" cy="1143000"/>
          </a:xfrm>
        </p:spPr>
        <p:txBody>
          <a:bodyPr/>
          <a:lstStyle/>
          <a:p>
            <a:pPr eaLnBrk="1" hangingPunct="1">
              <a:defRPr/>
            </a:pPr>
            <a:r>
              <a:rPr lang="zh-CN" altLang="en-US" smtClean="0"/>
              <a:t>用户程序</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234950" y="944563"/>
            <a:ext cx="6135688" cy="5808662"/>
          </a:xfrm>
        </p:spPr>
        <p:txBody>
          <a:bodyPr/>
          <a:lstStyle/>
          <a:p>
            <a:pPr eaLnBrk="1" hangingPunct="1">
              <a:spcBef>
                <a:spcPct val="10000"/>
              </a:spcBef>
              <a:buFont typeface="Wingdings" pitchFamily="2" charset="2"/>
              <a:buNone/>
            </a:pPr>
            <a:r>
              <a:rPr lang="en-US" altLang="zh-CN" sz="2800" smtClean="0"/>
              <a:t>void create( void )</a:t>
            </a:r>
          </a:p>
          <a:p>
            <a:pPr eaLnBrk="1" hangingPunct="1">
              <a:spcBef>
                <a:spcPct val="10000"/>
              </a:spcBef>
              <a:buFont typeface="Wingdings" pitchFamily="2" charset="2"/>
              <a:buNone/>
            </a:pPr>
            <a:r>
              <a:rPr lang="en-US" altLang="zh-CN" sz="2800" smtClean="0"/>
              <a:t>{  cout &lt;&lt; "\nCREATE FUNCTION: EXECUTION BEGINS" &lt;&lt; endl;</a:t>
            </a:r>
          </a:p>
          <a:p>
            <a:pPr eaLnBrk="1" hangingPunct="1">
              <a:spcBef>
                <a:spcPct val="10000"/>
              </a:spcBef>
              <a:buFont typeface="Wingdings" pitchFamily="2" charset="2"/>
              <a:buNone/>
            </a:pPr>
            <a:r>
              <a:rPr lang="en-US" altLang="zh-CN" sz="2800" smtClean="0"/>
              <a:t>   CreateAndDestroy </a:t>
            </a:r>
            <a:r>
              <a:rPr lang="en-US" altLang="zh-CN" sz="2800" u="sng" smtClean="0"/>
              <a:t>fifth</a:t>
            </a:r>
            <a:r>
              <a:rPr lang="en-US" altLang="zh-CN" sz="2800" smtClean="0"/>
              <a:t>( 5, "(local automatic in create)" );</a:t>
            </a:r>
          </a:p>
          <a:p>
            <a:pPr eaLnBrk="1" hangingPunct="1">
              <a:spcBef>
                <a:spcPct val="10000"/>
              </a:spcBef>
              <a:buFont typeface="Wingdings" pitchFamily="2" charset="2"/>
              <a:buNone/>
            </a:pPr>
            <a:r>
              <a:rPr lang="en-US" altLang="zh-CN" sz="2800" smtClean="0"/>
              <a:t>   static CreateAndDestroy </a:t>
            </a:r>
            <a:r>
              <a:rPr lang="en-US" altLang="zh-CN" sz="2800" u="sng" smtClean="0"/>
              <a:t>sixth</a:t>
            </a:r>
            <a:r>
              <a:rPr lang="en-US" altLang="zh-CN" sz="2800" smtClean="0"/>
              <a:t>( 6, "(local static in create)" );</a:t>
            </a:r>
          </a:p>
          <a:p>
            <a:pPr eaLnBrk="1" hangingPunct="1">
              <a:spcBef>
                <a:spcPct val="10000"/>
              </a:spcBef>
              <a:buFont typeface="Wingdings" pitchFamily="2" charset="2"/>
              <a:buNone/>
            </a:pPr>
            <a:r>
              <a:rPr lang="en-US" altLang="zh-CN" sz="2800" smtClean="0"/>
              <a:t>   CreateAndDestroy </a:t>
            </a:r>
            <a:r>
              <a:rPr lang="en-US" altLang="zh-CN" sz="2800" u="sng" smtClean="0"/>
              <a:t>seventh</a:t>
            </a:r>
            <a:r>
              <a:rPr lang="en-US" altLang="zh-CN" sz="2800" smtClean="0"/>
              <a:t>( 7, "(local automatic in create)" );</a:t>
            </a:r>
          </a:p>
          <a:p>
            <a:pPr eaLnBrk="1" hangingPunct="1">
              <a:spcBef>
                <a:spcPct val="10000"/>
              </a:spcBef>
              <a:buFont typeface="Wingdings" pitchFamily="2" charset="2"/>
              <a:buNone/>
            </a:pPr>
            <a:r>
              <a:rPr lang="en-US" altLang="zh-CN" sz="2800" smtClean="0"/>
              <a:t>   cout &lt;&lt; "\nCREATE FUNCTION: EXECUTION ENDS" &lt;&lt; endl;</a:t>
            </a:r>
          </a:p>
          <a:p>
            <a:pPr eaLnBrk="1" hangingPunct="1">
              <a:spcBef>
                <a:spcPct val="10000"/>
              </a:spcBef>
              <a:buFont typeface="Wingdings" pitchFamily="2" charset="2"/>
              <a:buNone/>
            </a:pPr>
            <a:r>
              <a:rPr lang="en-US" altLang="zh-CN" sz="2800" smtClean="0"/>
              <a:t>}</a:t>
            </a:r>
          </a:p>
        </p:txBody>
      </p:sp>
      <p:sp>
        <p:nvSpPr>
          <p:cNvPr id="3902468" name="Rectangle 4"/>
          <p:cNvSpPr>
            <a:spLocks noChangeArrowheads="1"/>
          </p:cNvSpPr>
          <p:nvPr/>
        </p:nvSpPr>
        <p:spPr bwMode="auto">
          <a:xfrm>
            <a:off x="6797675" y="401638"/>
            <a:ext cx="2209800" cy="6408737"/>
          </a:xfrm>
          <a:prstGeom prst="rect">
            <a:avLst/>
          </a:prstGeom>
          <a:noFill/>
          <a:ln w="9525">
            <a:noFill/>
            <a:miter lim="800000"/>
            <a:headEnd/>
            <a:tailEnd/>
          </a:ln>
          <a:effectLst/>
        </p:spPr>
        <p:txBody>
          <a:bodyPr lIns="92075" tIns="46038" rIns="92075" bIns="46038" anchor="ctr"/>
          <a:lstStyle/>
          <a:p>
            <a:pPr>
              <a:defRPr/>
            </a:pPr>
            <a:r>
              <a:rPr lang="en-US" altLang="zh-CN" sz="2000" b="1">
                <a:effectLst>
                  <a:outerShdw blurRad="38100" dist="38100" dir="2700000" algn="tl">
                    <a:srgbClr val="000000"/>
                  </a:outerShdw>
                </a:effectLst>
                <a:latin typeface="Arial" pitchFamily="34" charset="0"/>
              </a:rPr>
              <a:t>1 con</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MAIN</a:t>
            </a:r>
            <a:r>
              <a:rPr lang="en-US" altLang="zh-CN" sz="2000" b="1">
                <a:effectLst>
                  <a:outerShdw blurRad="38100" dist="38100" dir="2700000" algn="tl">
                    <a:srgbClr val="000000"/>
                  </a:outerShdw>
                </a:effectLst>
                <a:latin typeface="Times New Roman"/>
              </a:rPr>
              <a:t>…</a:t>
            </a:r>
            <a:r>
              <a:rPr lang="en-US" altLang="zh-CN" sz="2000" b="1">
                <a:effectLst>
                  <a:outerShdw blurRad="38100" dist="38100" dir="2700000" algn="tl">
                    <a:srgbClr val="000000"/>
                  </a:outerShdw>
                </a:effectLst>
                <a:latin typeface="Arial" pitchFamily="34" charset="0"/>
              </a:rPr>
              <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2 con</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3 con</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CREATE</a:t>
            </a:r>
            <a:r>
              <a:rPr lang="en-US" altLang="zh-CN" sz="2000" b="1">
                <a:effectLst>
                  <a:outerShdw blurRad="38100" dist="38100" dir="2700000" algn="tl">
                    <a:srgbClr val="000000"/>
                  </a:outerShdw>
                </a:effectLst>
                <a:latin typeface="Times New Roman"/>
              </a:rPr>
              <a:t>…</a:t>
            </a:r>
            <a:r>
              <a:rPr lang="en-US" altLang="zh-CN" sz="2000" b="1">
                <a:effectLst>
                  <a:outerShdw blurRad="38100" dist="38100" dir="2700000" algn="tl">
                    <a:srgbClr val="000000"/>
                  </a:outerShdw>
                </a:effectLst>
                <a:latin typeface="Arial" pitchFamily="34" charset="0"/>
              </a:rPr>
              <a:t>BE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5 con</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6 con</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7 con</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CREATE</a:t>
            </a:r>
            <a:r>
              <a:rPr lang="en-US" altLang="zh-CN" sz="2000" b="1">
                <a:effectLst>
                  <a:outerShdw blurRad="38100" dist="38100" dir="2700000" algn="tl">
                    <a:srgbClr val="000000"/>
                  </a:outerShdw>
                </a:effectLst>
                <a:latin typeface="Times New Roman"/>
              </a:rPr>
              <a:t>…</a:t>
            </a:r>
            <a:r>
              <a:rPr lang="en-US" altLang="zh-CN" sz="2000" b="1">
                <a:effectLst>
                  <a:outerShdw blurRad="38100" dist="38100" dir="2700000" algn="tl">
                    <a:srgbClr val="000000"/>
                  </a:outerShdw>
                </a:effectLst>
                <a:latin typeface="Arial" pitchFamily="34" charset="0"/>
              </a:rPr>
              <a:t>END</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7 de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5 de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MAIN</a:t>
            </a:r>
            <a:r>
              <a:rPr lang="en-US" altLang="zh-CN" sz="2000" b="1">
                <a:effectLst>
                  <a:outerShdw blurRad="38100" dist="38100" dir="2700000" algn="tl">
                    <a:srgbClr val="000000"/>
                  </a:outerShdw>
                </a:effectLst>
                <a:latin typeface="Times New Roman"/>
              </a:rPr>
              <a:t>…</a:t>
            </a:r>
            <a:r>
              <a:rPr lang="en-US" altLang="zh-CN" sz="2000" b="1">
                <a:effectLst>
                  <a:outerShdw blurRad="38100" dist="38100" dir="2700000" algn="tl">
                    <a:srgbClr val="000000"/>
                  </a:outerShdw>
                </a:effectLst>
                <a:latin typeface="Arial" pitchFamily="34" charset="0"/>
              </a:rPr>
              <a:t>RE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4 con</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MAIN</a:t>
            </a:r>
            <a:r>
              <a:rPr lang="en-US" altLang="zh-CN" sz="2000" b="1">
                <a:effectLst>
                  <a:outerShdw blurRad="38100" dist="38100" dir="2700000" algn="tl">
                    <a:srgbClr val="000000"/>
                  </a:outerShdw>
                </a:effectLst>
                <a:latin typeface="Times New Roman"/>
              </a:rPr>
              <a:t>…</a:t>
            </a:r>
            <a:r>
              <a:rPr lang="en-US" altLang="zh-CN" sz="2000" b="1">
                <a:effectLst>
                  <a:outerShdw blurRad="38100" dist="38100" dir="2700000" algn="tl">
                    <a:srgbClr val="000000"/>
                  </a:outerShdw>
                </a:effectLst>
                <a:latin typeface="Arial" pitchFamily="34" charset="0"/>
              </a:rPr>
              <a:t>END</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4 de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2 de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6 de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3 de</a:t>
            </a:r>
            <a:br>
              <a:rPr lang="en-US" altLang="zh-CN" sz="2000" b="1">
                <a:effectLst>
                  <a:outerShdw blurRad="38100" dist="38100" dir="2700000" algn="tl">
                    <a:srgbClr val="000000"/>
                  </a:outerShdw>
                </a:effectLst>
                <a:latin typeface="Arial" pitchFamily="34" charset="0"/>
              </a:rPr>
            </a:br>
            <a:r>
              <a:rPr lang="en-US" altLang="zh-CN" sz="2000" b="1">
                <a:effectLst>
                  <a:outerShdw blurRad="38100" dist="38100" dir="2700000" algn="tl">
                    <a:srgbClr val="000000"/>
                  </a:outerShdw>
                </a:effectLst>
                <a:latin typeface="Arial" pitchFamily="34" charset="0"/>
              </a:rPr>
              <a:t>1 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2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46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523875" y="1860550"/>
            <a:ext cx="6130925" cy="4090988"/>
          </a:xfrm>
          <a:noFill/>
        </p:spPr>
        <p:txBody>
          <a:bodyPr/>
          <a:lstStyle/>
          <a:p>
            <a:pPr eaLnBrk="1" hangingPunct="1">
              <a:buFont typeface="Wingdings" pitchFamily="2" charset="2"/>
              <a:buNone/>
            </a:pPr>
            <a:r>
              <a:rPr lang="en-US" altLang="zh-CN" smtClean="0"/>
              <a:t>void create( void ); </a:t>
            </a:r>
          </a:p>
          <a:p>
            <a:pPr eaLnBrk="1" hangingPunct="1">
              <a:buFont typeface="Wingdings" pitchFamily="2" charset="2"/>
              <a:buNone/>
            </a:pPr>
            <a:r>
              <a:rPr lang="en-US" altLang="zh-CN" smtClean="0"/>
              <a:t>int main()</a:t>
            </a:r>
          </a:p>
          <a:p>
            <a:pPr eaLnBrk="1" hangingPunct="1">
              <a:buFont typeface="Wingdings" pitchFamily="2" charset="2"/>
              <a:buNone/>
            </a:pPr>
            <a:r>
              <a:rPr lang="en-US" altLang="zh-CN" smtClean="0"/>
              <a:t>{</a:t>
            </a:r>
            <a:r>
              <a:rPr lang="en-US" altLang="zh-CN" u="sng" smtClean="0"/>
              <a:t> create();</a:t>
            </a:r>
            <a:r>
              <a:rPr lang="en-US" altLang="zh-CN" smtClean="0"/>
              <a:t> </a:t>
            </a:r>
          </a:p>
          <a:p>
            <a:pPr eaLnBrk="1" hangingPunct="1">
              <a:buFont typeface="Wingdings" pitchFamily="2" charset="2"/>
              <a:buNone/>
            </a:pPr>
            <a:r>
              <a:rPr lang="en-US" altLang="zh-CN" u="sng" smtClean="0"/>
              <a:t>  create();</a:t>
            </a:r>
            <a:r>
              <a:rPr lang="en-US" altLang="zh-CN" smtClean="0"/>
              <a:t> </a:t>
            </a:r>
          </a:p>
          <a:p>
            <a:pPr eaLnBrk="1" hangingPunct="1">
              <a:buFont typeface="Wingdings" pitchFamily="2" charset="2"/>
              <a:buNone/>
            </a:pPr>
            <a:r>
              <a:rPr lang="en-US" altLang="zh-CN" smtClean="0"/>
              <a:t>  return 0;</a:t>
            </a:r>
          </a:p>
          <a:p>
            <a:pPr eaLnBrk="1" hangingPunct="1">
              <a:buFont typeface="Wingdings" pitchFamily="2" charset="2"/>
              <a:buNone/>
            </a:pPr>
            <a:r>
              <a:rPr lang="en-US" altLang="zh-CN" smtClean="0"/>
              <a:t>}</a:t>
            </a:r>
          </a:p>
        </p:txBody>
      </p:sp>
      <p:sp>
        <p:nvSpPr>
          <p:cNvPr id="3899395" name="Rectangle 3"/>
          <p:cNvSpPr>
            <a:spLocks noGrp="1" noChangeArrowheads="1"/>
          </p:cNvSpPr>
          <p:nvPr>
            <p:ph type="title"/>
          </p:nvPr>
        </p:nvSpPr>
        <p:spPr>
          <a:xfrm>
            <a:off x="6913563" y="1419225"/>
            <a:ext cx="2051050" cy="5207000"/>
          </a:xfrm>
        </p:spPr>
        <p:txBody>
          <a:bodyPr/>
          <a:lstStyle/>
          <a:p>
            <a:pPr algn="l" eaLnBrk="1" hangingPunct="1">
              <a:lnSpc>
                <a:spcPct val="110000"/>
              </a:lnSpc>
              <a:defRPr/>
            </a:pPr>
            <a:r>
              <a:rPr lang="en-US" altLang="zh-CN" sz="2000" smtClean="0"/>
              <a:t>CREATE</a:t>
            </a:r>
            <a:r>
              <a:rPr lang="en-US" altLang="zh-CN" sz="2000" smtClean="0">
                <a:latin typeface="Times New Roman"/>
              </a:rPr>
              <a:t>…</a:t>
            </a:r>
            <a:r>
              <a:rPr lang="en-US" altLang="zh-CN" sz="2000" smtClean="0"/>
              <a:t>BE</a:t>
            </a:r>
            <a:br>
              <a:rPr lang="en-US" altLang="zh-CN" sz="2000" smtClean="0"/>
            </a:br>
            <a:r>
              <a:rPr lang="en-US" altLang="zh-CN" sz="2000" smtClean="0"/>
              <a:t>5 con</a:t>
            </a:r>
            <a:br>
              <a:rPr lang="en-US" altLang="zh-CN" sz="2000" smtClean="0"/>
            </a:br>
            <a:r>
              <a:rPr lang="en-US" altLang="zh-CN" sz="2000" smtClean="0"/>
              <a:t>6 con</a:t>
            </a:r>
            <a:br>
              <a:rPr lang="en-US" altLang="zh-CN" sz="2000" smtClean="0"/>
            </a:br>
            <a:r>
              <a:rPr lang="en-US" altLang="zh-CN" sz="2000" smtClean="0"/>
              <a:t>7 con</a:t>
            </a:r>
            <a:br>
              <a:rPr lang="en-US" altLang="zh-CN" sz="2000" smtClean="0"/>
            </a:br>
            <a:r>
              <a:rPr lang="en-US" altLang="zh-CN" sz="2000" smtClean="0"/>
              <a:t>CREATE</a:t>
            </a:r>
            <a:r>
              <a:rPr lang="en-US" altLang="zh-CN" sz="2000" smtClean="0">
                <a:latin typeface="Times New Roman"/>
              </a:rPr>
              <a:t>…</a:t>
            </a:r>
            <a:r>
              <a:rPr lang="en-US" altLang="zh-CN" sz="2000" smtClean="0"/>
              <a:t>END</a:t>
            </a:r>
            <a:br>
              <a:rPr lang="en-US" altLang="zh-CN" sz="2000" smtClean="0"/>
            </a:br>
            <a:r>
              <a:rPr lang="en-US" altLang="zh-CN" sz="2000" smtClean="0"/>
              <a:t>7 de</a:t>
            </a:r>
            <a:br>
              <a:rPr lang="en-US" altLang="zh-CN" sz="2000" smtClean="0"/>
            </a:br>
            <a:r>
              <a:rPr lang="en-US" altLang="zh-CN" sz="2000" smtClean="0"/>
              <a:t>5 de</a:t>
            </a:r>
            <a:br>
              <a:rPr lang="en-US" altLang="zh-CN" sz="2000" smtClean="0"/>
            </a:br>
            <a:r>
              <a:rPr lang="en-US" altLang="zh-CN" sz="2000" smtClean="0"/>
              <a:t>CREATE</a:t>
            </a:r>
            <a:r>
              <a:rPr lang="en-US" altLang="zh-CN" sz="2000" smtClean="0">
                <a:latin typeface="Times New Roman"/>
              </a:rPr>
              <a:t>…</a:t>
            </a:r>
            <a:r>
              <a:rPr lang="en-US" altLang="zh-CN" sz="2000" smtClean="0"/>
              <a:t>BE</a:t>
            </a:r>
            <a:br>
              <a:rPr lang="en-US" altLang="zh-CN" sz="2000" smtClean="0"/>
            </a:br>
            <a:r>
              <a:rPr lang="en-US" altLang="zh-CN" sz="2000" smtClean="0"/>
              <a:t>5 con</a:t>
            </a:r>
            <a:br>
              <a:rPr lang="en-US" altLang="zh-CN" sz="2000" smtClean="0"/>
            </a:br>
            <a:r>
              <a:rPr lang="en-US" altLang="zh-CN" sz="2000" smtClean="0"/>
              <a:t>7 con</a:t>
            </a:r>
            <a:br>
              <a:rPr lang="en-US" altLang="zh-CN" sz="2000" smtClean="0"/>
            </a:br>
            <a:r>
              <a:rPr lang="en-US" altLang="zh-CN" sz="2000" smtClean="0"/>
              <a:t>CREATE</a:t>
            </a:r>
            <a:r>
              <a:rPr lang="en-US" altLang="zh-CN" sz="2000" smtClean="0">
                <a:latin typeface="Times New Roman"/>
              </a:rPr>
              <a:t>…</a:t>
            </a:r>
            <a:r>
              <a:rPr lang="en-US" altLang="zh-CN" sz="2000" smtClean="0"/>
              <a:t>END</a:t>
            </a:r>
            <a:br>
              <a:rPr lang="en-US" altLang="zh-CN" sz="2000" smtClean="0"/>
            </a:br>
            <a:r>
              <a:rPr lang="en-US" altLang="zh-CN" sz="2000" smtClean="0"/>
              <a:t>7 de</a:t>
            </a:r>
            <a:br>
              <a:rPr lang="en-US" altLang="zh-CN" sz="2000" smtClean="0"/>
            </a:br>
            <a:r>
              <a:rPr lang="en-US" altLang="zh-CN" sz="2000" smtClean="0"/>
              <a:t>5 de</a:t>
            </a:r>
            <a:br>
              <a:rPr lang="en-US" altLang="zh-CN" sz="2000" smtClean="0"/>
            </a:br>
            <a:r>
              <a:rPr lang="en-US" altLang="zh-CN" sz="2000" smtClean="0"/>
              <a:t>6 de</a:t>
            </a:r>
          </a:p>
        </p:txBody>
      </p:sp>
      <p:sp>
        <p:nvSpPr>
          <p:cNvPr id="94212" name="Text Box 4"/>
          <p:cNvSpPr txBox="1">
            <a:spLocks noChangeArrowheads="1"/>
          </p:cNvSpPr>
          <p:nvPr/>
        </p:nvSpPr>
        <p:spPr bwMode="auto">
          <a:xfrm>
            <a:off x="1544638" y="695325"/>
            <a:ext cx="5368925" cy="762000"/>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4400"/>
              <a:t>测试静态的局部变量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93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42"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面向对象的程序设计的特点</a:t>
            </a:r>
          </a:p>
        </p:txBody>
      </p:sp>
      <p:sp>
        <p:nvSpPr>
          <p:cNvPr id="12291" name="Rectangle 3"/>
          <p:cNvSpPr>
            <a:spLocks noGrp="1" noChangeArrowheads="1"/>
          </p:cNvSpPr>
          <p:nvPr>
            <p:ph type="body" idx="1"/>
          </p:nvPr>
        </p:nvSpPr>
        <p:spPr>
          <a:xfrm>
            <a:off x="482600" y="1397000"/>
            <a:ext cx="8458200" cy="5295900"/>
          </a:xfrm>
        </p:spPr>
        <p:txBody>
          <a:bodyPr/>
          <a:lstStyle/>
          <a:p>
            <a:pPr eaLnBrk="1" hangingPunct="1">
              <a:lnSpc>
                <a:spcPct val="120000"/>
              </a:lnSpc>
            </a:pPr>
            <a:r>
              <a:rPr lang="zh-CN" altLang="en-US" sz="2400" smtClean="0"/>
              <a:t>多态性：</a:t>
            </a:r>
          </a:p>
          <a:p>
            <a:pPr lvl="1" eaLnBrk="1" hangingPunct="1">
              <a:lnSpc>
                <a:spcPct val="120000"/>
              </a:lnSpc>
            </a:pPr>
            <a:r>
              <a:rPr lang="zh-CN" altLang="en-US" sz="2400" smtClean="0"/>
              <a:t>当处理层次结构的类型时，程序员往往想把各个层次的对象都看成是基类成员。</a:t>
            </a:r>
          </a:p>
          <a:p>
            <a:pPr lvl="1" eaLnBrk="1" hangingPunct="1">
              <a:lnSpc>
                <a:spcPct val="120000"/>
              </a:lnSpc>
            </a:pPr>
            <a:r>
              <a:rPr lang="zh-CN" altLang="en-US" sz="2400" smtClean="0"/>
              <a:t>如需要对教师进行考核，不必管他是什么职称，只要向所有教师发一个考核指令。每位教师自会按照自己的类型作出相应的处理。如高级职称的教师会按高级职称的标准进行考核，初级职称的教师会按初级职称的标准进行考核。</a:t>
            </a:r>
          </a:p>
          <a:p>
            <a:pPr eaLnBrk="1" hangingPunct="1">
              <a:lnSpc>
                <a:spcPct val="120000"/>
              </a:lnSpc>
            </a:pPr>
            <a:r>
              <a:rPr lang="zh-CN" altLang="en-US" sz="2400" smtClean="0"/>
              <a:t>好处：程序代码就可以不受新增类型的影响。如增加一个院士的类型，它也是教师类的一个子类，整个程序不用修改，但功能得到了扩展。</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986"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smtClean="0"/>
              <a:t>第</a:t>
            </a:r>
            <a:r>
              <a:rPr lang="en-US" altLang="zh-CN" smtClean="0"/>
              <a:t>10</a:t>
            </a:r>
            <a:r>
              <a:rPr lang="zh-CN" altLang="en-US" smtClean="0"/>
              <a:t>章 创建功能更强的类型</a:t>
            </a:r>
          </a:p>
        </p:txBody>
      </p:sp>
      <p:sp>
        <p:nvSpPr>
          <p:cNvPr id="95235"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95236" name="AutoShape 4"/>
          <p:cNvSpPr>
            <a:spLocks noChangeArrowheads="1"/>
          </p:cNvSpPr>
          <p:nvPr/>
        </p:nvSpPr>
        <p:spPr bwMode="auto">
          <a:xfrm rot="-5400000" flipH="1" flipV="1">
            <a:off x="6507163" y="1690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5237" name="AutoShape 5"/>
          <p:cNvSpPr>
            <a:spLocks noChangeArrowheads="1"/>
          </p:cNvSpPr>
          <p:nvPr/>
        </p:nvSpPr>
        <p:spPr bwMode="auto">
          <a:xfrm rot="-5400000" flipH="1" flipV="1">
            <a:off x="6507163" y="23129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5238" name="AutoShape 6"/>
          <p:cNvSpPr>
            <a:spLocks noChangeArrowheads="1"/>
          </p:cNvSpPr>
          <p:nvPr/>
        </p:nvSpPr>
        <p:spPr bwMode="auto">
          <a:xfrm rot="-5400000" flipH="1" flipV="1">
            <a:off x="6507163" y="28892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5239" name="AutoShape 7"/>
          <p:cNvSpPr>
            <a:spLocks noChangeArrowheads="1"/>
          </p:cNvSpPr>
          <p:nvPr/>
        </p:nvSpPr>
        <p:spPr bwMode="auto">
          <a:xfrm rot="-5400000" flipH="1" flipV="1">
            <a:off x="6494463" y="3467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5240" name="AutoShape 8"/>
          <p:cNvSpPr>
            <a:spLocks noChangeArrowheads="1"/>
          </p:cNvSpPr>
          <p:nvPr/>
        </p:nvSpPr>
        <p:spPr bwMode="auto">
          <a:xfrm rot="-5400000" flipH="1" flipV="1">
            <a:off x="6507163" y="40767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95241" name="AutoShape 9"/>
          <p:cNvSpPr>
            <a:spLocks noChangeArrowheads="1"/>
          </p:cNvSpPr>
          <p:nvPr/>
        </p:nvSpPr>
        <p:spPr bwMode="auto">
          <a:xfrm rot="-5400000" flipH="1" flipV="1">
            <a:off x="6507163" y="46783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5242" name="AutoShape 10"/>
          <p:cNvSpPr>
            <a:spLocks noChangeArrowheads="1"/>
          </p:cNvSpPr>
          <p:nvPr/>
        </p:nvSpPr>
        <p:spPr bwMode="auto">
          <a:xfrm rot="-5400000" flipH="1" flipV="1">
            <a:off x="6507163" y="530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5243" name="AutoShape 11"/>
          <p:cNvSpPr>
            <a:spLocks noChangeArrowheads="1"/>
          </p:cNvSpPr>
          <p:nvPr/>
        </p:nvSpPr>
        <p:spPr bwMode="auto">
          <a:xfrm rot="-5400000" flipH="1" flipV="1">
            <a:off x="6507163" y="58277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0418" name="Rectangle 2"/>
          <p:cNvSpPr>
            <a:spLocks noGrp="1" noChangeArrowheads="1"/>
          </p:cNvSpPr>
          <p:nvPr>
            <p:ph type="title"/>
          </p:nvPr>
        </p:nvSpPr>
        <p:spPr/>
        <p:txBody>
          <a:bodyPr/>
          <a:lstStyle/>
          <a:p>
            <a:pPr eaLnBrk="1" hangingPunct="1">
              <a:defRPr/>
            </a:pPr>
            <a:r>
              <a:rPr lang="en-US" altLang="zh-CN" dirty="0" smtClean="0"/>
              <a:t>const</a:t>
            </a:r>
            <a:r>
              <a:rPr lang="zh-CN" altLang="en-US" dirty="0" smtClean="0"/>
              <a:t>对象</a:t>
            </a:r>
          </a:p>
        </p:txBody>
      </p:sp>
      <p:sp>
        <p:nvSpPr>
          <p:cNvPr id="96259" name="Rectangle 3"/>
          <p:cNvSpPr>
            <a:spLocks noGrp="1" noChangeArrowheads="1"/>
          </p:cNvSpPr>
          <p:nvPr>
            <p:ph type="body" idx="1"/>
          </p:nvPr>
        </p:nvSpPr>
        <p:spPr/>
        <p:txBody>
          <a:bodyPr/>
          <a:lstStyle/>
          <a:p>
            <a:pPr eaLnBrk="1" hangingPunct="1">
              <a:lnSpc>
                <a:spcPct val="120000"/>
              </a:lnSpc>
            </a:pPr>
            <a:r>
              <a:rPr lang="en-US" altLang="zh-CN" smtClean="0"/>
              <a:t>const</a:t>
            </a:r>
            <a:r>
              <a:rPr lang="zh-CN" altLang="en-US" smtClean="0"/>
              <a:t>对象的定义</a:t>
            </a:r>
          </a:p>
          <a:p>
            <a:pPr eaLnBrk="1" hangingPunct="1">
              <a:lnSpc>
                <a:spcPct val="120000"/>
              </a:lnSpc>
              <a:buFont typeface="Wingdings" pitchFamily="2" charset="2"/>
              <a:buNone/>
            </a:pPr>
            <a:r>
              <a:rPr lang="zh-CN" altLang="en-US" smtClean="0"/>
              <a:t>    </a:t>
            </a:r>
            <a:r>
              <a:rPr lang="en-US" altLang="zh-CN" smtClean="0"/>
              <a:t>const MyClass obj</a:t>
            </a:r>
            <a:r>
              <a:rPr lang="zh-CN" altLang="en-US" smtClean="0"/>
              <a:t>（参数表）；</a:t>
            </a:r>
          </a:p>
          <a:p>
            <a:pPr eaLnBrk="1" hangingPunct="1">
              <a:lnSpc>
                <a:spcPct val="120000"/>
              </a:lnSpc>
            </a:pPr>
            <a:r>
              <a:rPr lang="en-US" altLang="zh-CN" smtClean="0"/>
              <a:t>const</a:t>
            </a:r>
            <a:r>
              <a:rPr lang="zh-CN" altLang="en-US" smtClean="0"/>
              <a:t>对象不能被赋值，只能初始化，而且一定要初始化，否则无法设置它的值。</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1442" name="Rectangle 2"/>
          <p:cNvSpPr>
            <a:spLocks noGrp="1" noChangeArrowheads="1"/>
          </p:cNvSpPr>
          <p:nvPr>
            <p:ph type="title"/>
          </p:nvPr>
        </p:nvSpPr>
        <p:spPr/>
        <p:txBody>
          <a:bodyPr/>
          <a:lstStyle/>
          <a:p>
            <a:pPr eaLnBrk="1" hangingPunct="1">
              <a:defRPr/>
            </a:pPr>
            <a:r>
              <a:rPr lang="zh-CN" altLang="en-US" smtClean="0"/>
              <a:t>如何保证数据成员不被修改</a:t>
            </a:r>
          </a:p>
        </p:txBody>
      </p:sp>
      <p:sp>
        <p:nvSpPr>
          <p:cNvPr id="97283" name="Rectangle 3"/>
          <p:cNvSpPr>
            <a:spLocks noGrp="1" noChangeArrowheads="1"/>
          </p:cNvSpPr>
          <p:nvPr>
            <p:ph type="body" idx="1"/>
          </p:nvPr>
        </p:nvSpPr>
        <p:spPr/>
        <p:txBody>
          <a:bodyPr/>
          <a:lstStyle/>
          <a:p>
            <a:pPr eaLnBrk="1" hangingPunct="1">
              <a:lnSpc>
                <a:spcPct val="120000"/>
              </a:lnSpc>
            </a:pPr>
            <a:r>
              <a:rPr lang="zh-CN" altLang="en-US" smtClean="0"/>
              <a:t>数据成员一般都由成员函数修改。当定义了一个常量对象后，如何使用这个对象？</a:t>
            </a:r>
          </a:p>
          <a:p>
            <a:pPr eaLnBrk="1" hangingPunct="1">
              <a:lnSpc>
                <a:spcPct val="120000"/>
              </a:lnSpc>
            </a:pPr>
            <a:r>
              <a:rPr lang="en-US" altLang="zh-CN" smtClean="0"/>
              <a:t>C++</a:t>
            </a:r>
            <a:r>
              <a:rPr lang="zh-CN" altLang="en-US" smtClean="0"/>
              <a:t>规定：对</a:t>
            </a:r>
            <a:r>
              <a:rPr lang="en-US" altLang="zh-CN" smtClean="0"/>
              <a:t>const</a:t>
            </a:r>
            <a:r>
              <a:rPr lang="zh-CN" altLang="en-US" smtClean="0"/>
              <a:t>对象只能调用</a:t>
            </a:r>
            <a:r>
              <a:rPr lang="en-US" altLang="zh-CN" smtClean="0"/>
              <a:t>const</a:t>
            </a:r>
            <a:r>
              <a:rPr lang="zh-CN" altLang="en-US" smtClean="0"/>
              <a:t>成员函数</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2466" name="Rectangle 2"/>
          <p:cNvSpPr>
            <a:spLocks noGrp="1" noChangeArrowheads="1"/>
          </p:cNvSpPr>
          <p:nvPr>
            <p:ph type="title"/>
          </p:nvPr>
        </p:nvSpPr>
        <p:spPr>
          <a:xfrm>
            <a:off x="684213" y="260350"/>
            <a:ext cx="7772400" cy="1143000"/>
          </a:xfrm>
        </p:spPr>
        <p:txBody>
          <a:bodyPr/>
          <a:lstStyle/>
          <a:p>
            <a:pPr eaLnBrk="1" hangingPunct="1">
              <a:defRPr/>
            </a:pPr>
            <a:r>
              <a:rPr lang="en-US" altLang="zh-CN" smtClean="0"/>
              <a:t>const</a:t>
            </a:r>
            <a:r>
              <a:rPr lang="zh-CN" altLang="en-US" smtClean="0"/>
              <a:t>成员函数</a:t>
            </a:r>
          </a:p>
        </p:txBody>
      </p:sp>
      <p:sp>
        <p:nvSpPr>
          <p:cNvPr id="98307" name="Rectangle 3"/>
          <p:cNvSpPr>
            <a:spLocks noGrp="1" noChangeArrowheads="1"/>
          </p:cNvSpPr>
          <p:nvPr>
            <p:ph type="body" idx="1"/>
          </p:nvPr>
        </p:nvSpPr>
        <p:spPr>
          <a:xfrm>
            <a:off x="395288" y="1484313"/>
            <a:ext cx="8424862" cy="4114800"/>
          </a:xfrm>
        </p:spPr>
        <p:txBody>
          <a:bodyPr/>
          <a:lstStyle/>
          <a:p>
            <a:pPr eaLnBrk="1" hangingPunct="1">
              <a:lnSpc>
                <a:spcPct val="110000"/>
              </a:lnSpc>
            </a:pPr>
            <a:r>
              <a:rPr lang="zh-CN" altLang="en-US" sz="2800" smtClean="0"/>
              <a:t>任何不修改数据成员的函数都应该声明为</a:t>
            </a:r>
            <a:r>
              <a:rPr lang="en-US" altLang="zh-CN" sz="2800" smtClean="0"/>
              <a:t>const</a:t>
            </a:r>
            <a:r>
              <a:rPr lang="zh-CN" altLang="en-US" sz="2800" smtClean="0"/>
              <a:t>类型。如果在编写</a:t>
            </a:r>
            <a:r>
              <a:rPr lang="en-US" altLang="zh-CN" sz="2800" smtClean="0"/>
              <a:t>const</a:t>
            </a:r>
            <a:r>
              <a:rPr lang="zh-CN" altLang="en-US" sz="2800" smtClean="0"/>
              <a:t>成员函数时，不慎修改了数据成员，或者调用了其他非</a:t>
            </a:r>
            <a:r>
              <a:rPr lang="en-US" altLang="zh-CN" sz="2800" smtClean="0"/>
              <a:t>const</a:t>
            </a:r>
            <a:r>
              <a:rPr lang="zh-CN" altLang="en-US" sz="2800" smtClean="0"/>
              <a:t>成员函数，编译器将指出错误，这无疑会提高程序的健壮性。</a:t>
            </a:r>
          </a:p>
          <a:p>
            <a:pPr eaLnBrk="1" hangingPunct="1">
              <a:lnSpc>
                <a:spcPct val="110000"/>
              </a:lnSpc>
              <a:buFont typeface="Wingdings" pitchFamily="2" charset="2"/>
              <a:buNone/>
            </a:pPr>
            <a:r>
              <a:rPr lang="zh-CN" altLang="en-US" sz="2800" smtClean="0"/>
              <a:t>    </a:t>
            </a:r>
            <a:r>
              <a:rPr lang="en-US" altLang="zh-CN" sz="2800" smtClean="0"/>
              <a:t>class A {   int x;</a:t>
            </a:r>
          </a:p>
          <a:p>
            <a:pPr eaLnBrk="1" hangingPunct="1">
              <a:lnSpc>
                <a:spcPct val="110000"/>
              </a:lnSpc>
              <a:buFont typeface="Wingdings" pitchFamily="2" charset="2"/>
              <a:buNone/>
            </a:pPr>
            <a:r>
              <a:rPr lang="en-US" altLang="zh-CN" sz="2800" smtClean="0"/>
              <a:t>            public:</a:t>
            </a:r>
          </a:p>
          <a:p>
            <a:pPr eaLnBrk="1" hangingPunct="1">
              <a:lnSpc>
                <a:spcPct val="110000"/>
              </a:lnSpc>
              <a:buFont typeface="Wingdings" pitchFamily="2" charset="2"/>
              <a:buNone/>
            </a:pPr>
            <a:r>
              <a:rPr lang="en-US" altLang="zh-CN" sz="2800" smtClean="0"/>
              <a:t> 	                 A(int i) {x=i;}</a:t>
            </a:r>
          </a:p>
          <a:p>
            <a:pPr eaLnBrk="1" hangingPunct="1">
              <a:lnSpc>
                <a:spcPct val="110000"/>
              </a:lnSpc>
              <a:buFont typeface="Wingdings" pitchFamily="2" charset="2"/>
              <a:buNone/>
            </a:pPr>
            <a:r>
              <a:rPr lang="en-US" altLang="zh-CN" sz="2800" smtClean="0"/>
              <a:t>	                 int getx() </a:t>
            </a:r>
            <a:r>
              <a:rPr lang="en-US" altLang="zh-CN" sz="2800" smtClean="0">
                <a:solidFill>
                  <a:schemeClr val="tx2"/>
                </a:solidFill>
              </a:rPr>
              <a:t>const</a:t>
            </a:r>
          </a:p>
          <a:p>
            <a:pPr eaLnBrk="1" hangingPunct="1">
              <a:lnSpc>
                <a:spcPct val="110000"/>
              </a:lnSpc>
              <a:buFont typeface="Wingdings" pitchFamily="2" charset="2"/>
              <a:buNone/>
            </a:pPr>
            <a:r>
              <a:rPr lang="en-US" altLang="zh-CN" sz="2800" smtClean="0"/>
              <a:t>                           {return x;}</a:t>
            </a:r>
          </a:p>
          <a:p>
            <a:pPr eaLnBrk="1" hangingPunct="1">
              <a:lnSpc>
                <a:spcPct val="110000"/>
              </a:lnSpc>
              <a:buFont typeface="Wingdings" pitchFamily="2" charset="2"/>
              <a:buNone/>
            </a:pPr>
            <a:r>
              <a:rPr lang="en-US" altLang="zh-CN" sz="2800" smtClean="0"/>
              <a:t>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371600" y="685800"/>
            <a:ext cx="6629400" cy="4789488"/>
          </a:xfrm>
          <a:prstGeom prst="rect">
            <a:avLst/>
          </a:prstGeom>
          <a:noFill/>
          <a:ln w="9525">
            <a:noFill/>
            <a:miter lim="800000"/>
            <a:headEnd/>
            <a:tailEnd/>
          </a:ln>
        </p:spPr>
        <p:txBody>
          <a:bodyPr>
            <a:spAutoFit/>
          </a:bodyPr>
          <a:lstStyle/>
          <a:p>
            <a:pPr>
              <a:buClr>
                <a:schemeClr val="accent2"/>
              </a:buClr>
              <a:buSzPct val="80000"/>
              <a:buFont typeface="Wingdings" pitchFamily="2" charset="2"/>
              <a:buNone/>
            </a:pPr>
            <a:r>
              <a:rPr lang="en-US" altLang="zh-CN" b="1">
                <a:latin typeface="Times New Roman" pitchFamily="18" charset="0"/>
                <a:ea typeface="仿宋_GB2312" pitchFamily="49" charset="-122"/>
              </a:rPr>
              <a:t>class A {</a:t>
            </a:r>
          </a:p>
          <a:p>
            <a:pPr>
              <a:buClr>
                <a:schemeClr val="accent2"/>
              </a:buClr>
              <a:buSzPct val="80000"/>
              <a:buFont typeface="Wingdings" pitchFamily="2" charset="2"/>
              <a:buNone/>
            </a:pPr>
            <a:r>
              <a:rPr lang="en-US" altLang="zh-CN" b="1">
                <a:latin typeface="Times New Roman" pitchFamily="18" charset="0"/>
                <a:ea typeface="仿宋_GB2312" pitchFamily="49" charset="-122"/>
              </a:rPr>
              <a:t>                 int x;</a:t>
            </a:r>
          </a:p>
          <a:p>
            <a:pPr>
              <a:buClr>
                <a:schemeClr val="accent2"/>
              </a:buClr>
              <a:buSzPct val="80000"/>
              <a:buFont typeface="Wingdings" pitchFamily="2" charset="2"/>
              <a:buNone/>
            </a:pPr>
            <a:r>
              <a:rPr lang="en-US" altLang="zh-CN" b="1">
                <a:latin typeface="Times New Roman" pitchFamily="18" charset="0"/>
                <a:ea typeface="仿宋_GB2312" pitchFamily="49" charset="-122"/>
              </a:rPr>
              <a:t>            public:</a:t>
            </a:r>
          </a:p>
          <a:p>
            <a:pPr>
              <a:buClr>
                <a:schemeClr val="accent2"/>
              </a:buClr>
              <a:buSzPct val="80000"/>
              <a:buFont typeface="Wingdings" pitchFamily="2" charset="2"/>
              <a:buNone/>
            </a:pPr>
            <a:r>
              <a:rPr lang="en-US" altLang="zh-CN" b="1">
                <a:latin typeface="Times New Roman" pitchFamily="18" charset="0"/>
                <a:ea typeface="仿宋_GB2312" pitchFamily="49" charset="-122"/>
              </a:rPr>
              <a:t>                 A(int i) {x=i;}</a:t>
            </a:r>
          </a:p>
          <a:p>
            <a:pPr>
              <a:buClr>
                <a:schemeClr val="accent2"/>
              </a:buClr>
              <a:buSzPct val="80000"/>
              <a:buFont typeface="Wingdings" pitchFamily="2" charset="2"/>
              <a:buNone/>
            </a:pPr>
            <a:r>
              <a:rPr lang="en-US" altLang="zh-CN" b="1">
                <a:latin typeface="Times New Roman" pitchFamily="18" charset="0"/>
                <a:ea typeface="仿宋_GB2312" pitchFamily="49" charset="-122"/>
              </a:rPr>
              <a:t>	       int getx() const</a:t>
            </a:r>
            <a:r>
              <a:rPr lang="zh-CN" altLang="en-US" b="1">
                <a:latin typeface="Times New Roman" pitchFamily="18" charset="0"/>
                <a:ea typeface="仿宋_GB2312" pitchFamily="49" charset="-122"/>
              </a:rPr>
              <a:t>；</a:t>
            </a:r>
          </a:p>
          <a:p>
            <a:pPr>
              <a:buClr>
                <a:schemeClr val="accent2"/>
              </a:buClr>
              <a:buSzPct val="80000"/>
              <a:buFont typeface="Wingdings" pitchFamily="2" charset="2"/>
              <a:buNone/>
            </a:pPr>
            <a:r>
              <a:rPr lang="zh-CN" altLang="en-US" b="1">
                <a:latin typeface="Times New Roman" pitchFamily="18" charset="0"/>
                <a:ea typeface="仿宋_GB2312" pitchFamily="49" charset="-122"/>
              </a:rPr>
              <a:t>             </a:t>
            </a:r>
            <a:r>
              <a:rPr lang="en-US" altLang="zh-CN" b="1">
                <a:latin typeface="Times New Roman" pitchFamily="18" charset="0"/>
                <a:ea typeface="仿宋_GB2312" pitchFamily="49" charset="-122"/>
              </a:rPr>
              <a:t>};</a:t>
            </a:r>
          </a:p>
          <a:p>
            <a:pPr>
              <a:buClr>
                <a:schemeClr val="accent2"/>
              </a:buClr>
              <a:buSzPct val="80000"/>
              <a:buFont typeface="Wingdings" pitchFamily="2" charset="2"/>
              <a:buNone/>
            </a:pPr>
            <a:endParaRPr lang="en-US" altLang="zh-CN" b="1">
              <a:latin typeface="Times New Roman" pitchFamily="18" charset="0"/>
              <a:ea typeface="仿宋_GB2312" pitchFamily="49" charset="-122"/>
            </a:endParaRPr>
          </a:p>
          <a:p>
            <a:pPr>
              <a:buClr>
                <a:schemeClr val="accent2"/>
              </a:buClr>
              <a:buSzPct val="80000"/>
              <a:buFont typeface="Wingdings" pitchFamily="2" charset="2"/>
              <a:buNone/>
            </a:pPr>
            <a:r>
              <a:rPr lang="en-US" altLang="zh-CN" b="1">
                <a:latin typeface="Times New Roman" pitchFamily="18" charset="0"/>
                <a:ea typeface="仿宋_GB2312" pitchFamily="49" charset="-122"/>
              </a:rPr>
              <a:t> int A::getx() </a:t>
            </a:r>
            <a:r>
              <a:rPr lang="en-US" altLang="zh-CN" b="1">
                <a:solidFill>
                  <a:schemeClr val="tx2"/>
                </a:solidFill>
                <a:latin typeface="Times New Roman" pitchFamily="18" charset="0"/>
                <a:ea typeface="仿宋_GB2312" pitchFamily="49" charset="-122"/>
              </a:rPr>
              <a:t>const</a:t>
            </a:r>
            <a:r>
              <a:rPr lang="en-US" altLang="zh-CN" b="1">
                <a:latin typeface="Times New Roman" pitchFamily="18" charset="0"/>
                <a:ea typeface="仿宋_GB2312" pitchFamily="49" charset="-122"/>
              </a:rPr>
              <a:t>  {</a:t>
            </a:r>
          </a:p>
          <a:p>
            <a:pPr>
              <a:buClr>
                <a:schemeClr val="accent2"/>
              </a:buClr>
              <a:buSzPct val="80000"/>
              <a:buFont typeface="Wingdings" pitchFamily="2" charset="2"/>
              <a:buNone/>
            </a:pPr>
            <a:r>
              <a:rPr lang="en-US" altLang="zh-CN" b="1">
                <a:latin typeface="Times New Roman" pitchFamily="18" charset="0"/>
                <a:ea typeface="仿宋_GB2312" pitchFamily="49" charset="-122"/>
              </a:rPr>
              <a:t>                                    return x;</a:t>
            </a:r>
          </a:p>
          <a:p>
            <a:pPr>
              <a:buClr>
                <a:schemeClr val="accent2"/>
              </a:buClr>
              <a:buSzPct val="80000"/>
              <a:buFont typeface="Wingdings" pitchFamily="2" charset="2"/>
              <a:buNone/>
            </a:pPr>
            <a:r>
              <a:rPr lang="en-US" altLang="zh-CN" b="1">
                <a:latin typeface="Times New Roman" pitchFamily="18" charset="0"/>
                <a:ea typeface="仿宋_GB2312" pitchFamily="49" charset="-122"/>
              </a:rPr>
              <a:t>                                   }</a:t>
            </a:r>
          </a:p>
          <a:p>
            <a:pPr>
              <a:buClr>
                <a:schemeClr val="accent2"/>
              </a:buClr>
              <a:buSzPct val="80000"/>
              <a:buFont typeface="Wingdings" pitchFamily="2" charset="2"/>
              <a:buNone/>
            </a:pPr>
            <a:endParaRPr lang="en-US" altLang="zh-CN" b="1">
              <a:latin typeface="Times New Roman" pitchFamily="18" charset="0"/>
              <a:ea typeface="仿宋_GB2312" pitchFamily="49" charset="-122"/>
            </a:endParaRPr>
          </a:p>
        </p:txBody>
      </p:sp>
      <p:sp>
        <p:nvSpPr>
          <p:cNvPr id="99331" name="AutoShape 3"/>
          <p:cNvSpPr>
            <a:spLocks noChangeArrowheads="1"/>
          </p:cNvSpPr>
          <p:nvPr/>
        </p:nvSpPr>
        <p:spPr bwMode="auto">
          <a:xfrm>
            <a:off x="5791200" y="2743200"/>
            <a:ext cx="1219200" cy="533400"/>
          </a:xfrm>
          <a:prstGeom prst="wedgeRoundRectCallout">
            <a:avLst>
              <a:gd name="adj1" fmla="val -169921"/>
              <a:gd name="adj2" fmla="val 147023"/>
              <a:gd name="adj3" fmla="val 16667"/>
            </a:avLst>
          </a:prstGeom>
          <a:noFill/>
          <a:ln w="9525">
            <a:solidFill>
              <a:schemeClr val="tx1"/>
            </a:solidFill>
            <a:miter lim="800000"/>
            <a:headEnd/>
            <a:tailEnd/>
          </a:ln>
        </p:spPr>
        <p:txBody>
          <a:bodyPr lIns="0" rIns="0"/>
          <a:lstStyle/>
          <a:p>
            <a:pPr algn="ctr"/>
            <a:r>
              <a:rPr lang="zh-CN" altLang="en-US" sz="2400" b="1">
                <a:latin typeface="Times New Roman" pitchFamily="18" charset="0"/>
                <a:ea typeface="仿宋_GB2312" pitchFamily="49" charset="-122"/>
              </a:rPr>
              <a:t>必须加</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914400" y="609600"/>
            <a:ext cx="7543800" cy="5008563"/>
          </a:xfrm>
          <a:prstGeom prst="rect">
            <a:avLst/>
          </a:prstGeom>
          <a:noFill/>
          <a:ln w="9525">
            <a:noFill/>
            <a:miter lim="800000"/>
            <a:headEnd/>
            <a:tailEnd/>
          </a:ln>
        </p:spPr>
        <p:txBody>
          <a:bodyPr>
            <a:spAutoFit/>
          </a:bodyPr>
          <a:lstStyle/>
          <a:p>
            <a:pPr>
              <a:spcBef>
                <a:spcPct val="50000"/>
              </a:spcBef>
            </a:pPr>
            <a:r>
              <a:rPr lang="en-US" altLang="zh-CN" b="1">
                <a:latin typeface="Times New Roman" pitchFamily="18" charset="0"/>
                <a:ea typeface="仿宋_GB2312" pitchFamily="49" charset="-122"/>
              </a:rPr>
              <a:t>class A {</a:t>
            </a:r>
          </a:p>
          <a:p>
            <a:pPr>
              <a:spcBef>
                <a:spcPct val="50000"/>
              </a:spcBef>
            </a:pPr>
            <a:r>
              <a:rPr lang="en-US" altLang="zh-CN" b="1">
                <a:latin typeface="Times New Roman" pitchFamily="18" charset="0"/>
                <a:ea typeface="仿宋_GB2312" pitchFamily="49" charset="-122"/>
              </a:rPr>
              <a:t>	int x;</a:t>
            </a:r>
          </a:p>
          <a:p>
            <a:pPr>
              <a:spcBef>
                <a:spcPct val="50000"/>
              </a:spcBef>
            </a:pPr>
            <a:r>
              <a:rPr lang="en-US" altLang="zh-CN" b="1">
                <a:latin typeface="Times New Roman" pitchFamily="18" charset="0"/>
                <a:ea typeface="仿宋_GB2312" pitchFamily="49" charset="-122"/>
              </a:rPr>
              <a:t>public:</a:t>
            </a:r>
          </a:p>
          <a:p>
            <a:pPr>
              <a:spcBef>
                <a:spcPct val="50000"/>
              </a:spcBef>
            </a:pPr>
            <a:r>
              <a:rPr lang="en-US" altLang="zh-CN" b="1">
                <a:latin typeface="Times New Roman" pitchFamily="18" charset="0"/>
                <a:ea typeface="仿宋_GB2312" pitchFamily="49" charset="-122"/>
              </a:rPr>
              <a:t>	A(int i) {x=i;}</a:t>
            </a:r>
          </a:p>
          <a:p>
            <a:pPr>
              <a:spcBef>
                <a:spcPct val="50000"/>
              </a:spcBef>
            </a:pPr>
            <a:r>
              <a:rPr lang="en-US" altLang="zh-CN" b="1">
                <a:latin typeface="Times New Roman" pitchFamily="18" charset="0"/>
                <a:ea typeface="仿宋_GB2312" pitchFamily="49" charset="-122"/>
              </a:rPr>
              <a:t>	int getx() const </a:t>
            </a:r>
          </a:p>
          <a:p>
            <a:pPr>
              <a:spcBef>
                <a:spcPct val="50000"/>
              </a:spcBef>
            </a:pPr>
            <a:r>
              <a:rPr lang="en-US" altLang="zh-CN" b="1">
                <a:latin typeface="Times New Roman" pitchFamily="18" charset="0"/>
                <a:ea typeface="仿宋_GB2312" pitchFamily="49" charset="-122"/>
              </a:rPr>
              <a:t>                      { x =7; //</a:t>
            </a:r>
            <a:r>
              <a:rPr lang="zh-CN" altLang="en-US" b="1">
                <a:latin typeface="Times New Roman" pitchFamily="18" charset="0"/>
                <a:ea typeface="仿宋_GB2312" pitchFamily="49" charset="-122"/>
              </a:rPr>
              <a:t>错误，修改了数据成员</a:t>
            </a:r>
            <a:r>
              <a:rPr lang="en-US" altLang="zh-CN" b="1">
                <a:latin typeface="Times New Roman" pitchFamily="18" charset="0"/>
                <a:ea typeface="仿宋_GB2312" pitchFamily="49" charset="-122"/>
              </a:rPr>
              <a:t>x</a:t>
            </a:r>
          </a:p>
          <a:p>
            <a:pPr>
              <a:spcBef>
                <a:spcPct val="50000"/>
              </a:spcBef>
            </a:pPr>
            <a:r>
              <a:rPr lang="en-US" altLang="zh-CN" b="1">
                <a:latin typeface="Times New Roman" pitchFamily="18" charset="0"/>
                <a:ea typeface="仿宋_GB2312" pitchFamily="49" charset="-122"/>
              </a:rPr>
              <a:t>                        return x;}</a:t>
            </a:r>
          </a:p>
          <a:p>
            <a:pPr>
              <a:spcBef>
                <a:spcPct val="50000"/>
              </a:spcBef>
            </a:pPr>
            <a:r>
              <a:rPr lang="en-US" altLang="zh-CN" b="1">
                <a:latin typeface="Times New Roman" pitchFamily="18" charset="0"/>
                <a:ea typeface="仿宋_GB2312" pitchFamily="49" charset="-122"/>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3010" name="Rectangle 2"/>
          <p:cNvSpPr>
            <a:spLocks noGrp="1" noChangeArrowheads="1"/>
          </p:cNvSpPr>
          <p:nvPr>
            <p:ph type="title"/>
          </p:nvPr>
        </p:nvSpPr>
        <p:spPr>
          <a:xfrm>
            <a:off x="685800" y="457200"/>
            <a:ext cx="7772400" cy="1143000"/>
          </a:xfrm>
        </p:spPr>
        <p:txBody>
          <a:bodyPr/>
          <a:lstStyle/>
          <a:p>
            <a:pPr marL="838200" indent="-838200" eaLnBrk="1" hangingPunct="1">
              <a:defRPr/>
            </a:pPr>
            <a:r>
              <a:rPr lang="zh-CN" altLang="en-US" smtClean="0"/>
              <a:t>第</a:t>
            </a:r>
            <a:r>
              <a:rPr lang="en-US" altLang="zh-CN" smtClean="0"/>
              <a:t>10</a:t>
            </a:r>
            <a:r>
              <a:rPr lang="zh-CN" altLang="en-US" smtClean="0"/>
              <a:t>章 创建功能更强的类型</a:t>
            </a:r>
          </a:p>
        </p:txBody>
      </p:sp>
      <p:sp>
        <p:nvSpPr>
          <p:cNvPr id="101379" name="Rectangle 3"/>
          <p:cNvSpPr>
            <a:spLocks noGrp="1" noChangeArrowheads="1"/>
          </p:cNvSpPr>
          <p:nvPr>
            <p:ph type="body" idx="1"/>
          </p:nvPr>
        </p:nvSpPr>
        <p:spPr>
          <a:xfrm>
            <a:off x="1079500" y="1600200"/>
            <a:ext cx="6108700" cy="5051425"/>
          </a:xfrm>
        </p:spPr>
        <p:txBody>
          <a:bodyPr/>
          <a:lstStyle/>
          <a:p>
            <a:pPr eaLnBrk="1" hangingPunct="1">
              <a:lnSpc>
                <a:spcPct val="120000"/>
              </a:lnSpc>
            </a:pPr>
            <a:r>
              <a:rPr lang="zh-CN" altLang="en-US" sz="2800" smtClean="0"/>
              <a:t>从面向过程到面向对象 </a:t>
            </a:r>
          </a:p>
          <a:p>
            <a:pPr eaLnBrk="1" hangingPunct="1">
              <a:lnSpc>
                <a:spcPct val="120000"/>
              </a:lnSpc>
            </a:pPr>
            <a:r>
              <a:rPr lang="zh-CN" altLang="en-US" sz="2800" smtClean="0"/>
              <a:t>类的定义 </a:t>
            </a:r>
          </a:p>
          <a:p>
            <a:pPr eaLnBrk="1" hangingPunct="1">
              <a:lnSpc>
                <a:spcPct val="120000"/>
              </a:lnSpc>
            </a:pPr>
            <a:r>
              <a:rPr lang="zh-CN" altLang="en-US" sz="2800" smtClean="0"/>
              <a:t>对象的使用</a:t>
            </a:r>
          </a:p>
          <a:p>
            <a:pPr eaLnBrk="1" hangingPunct="1">
              <a:lnSpc>
                <a:spcPct val="120000"/>
              </a:lnSpc>
            </a:pPr>
            <a:r>
              <a:rPr lang="zh-CN" altLang="en-US" sz="2800" smtClean="0"/>
              <a:t>对象的构造与析构 </a:t>
            </a:r>
          </a:p>
          <a:p>
            <a:pPr eaLnBrk="1" hangingPunct="1">
              <a:lnSpc>
                <a:spcPct val="120000"/>
              </a:lnSpc>
            </a:pPr>
            <a:r>
              <a:rPr lang="zh-CN" altLang="en-US" sz="2800" smtClean="0"/>
              <a:t>常量对象与</a:t>
            </a:r>
            <a:r>
              <a:rPr lang="en-US" altLang="zh-CN" sz="2800" smtClean="0"/>
              <a:t>const</a:t>
            </a:r>
            <a:r>
              <a:rPr lang="zh-CN" altLang="en-US" sz="2800" smtClean="0"/>
              <a:t>成员函数 </a:t>
            </a:r>
          </a:p>
          <a:p>
            <a:pPr eaLnBrk="1" hangingPunct="1">
              <a:lnSpc>
                <a:spcPct val="120000"/>
              </a:lnSpc>
            </a:pPr>
            <a:r>
              <a:rPr lang="zh-CN" altLang="en-US" sz="2800" smtClean="0"/>
              <a:t>常量数据成员 </a:t>
            </a:r>
          </a:p>
          <a:p>
            <a:pPr eaLnBrk="1" hangingPunct="1">
              <a:lnSpc>
                <a:spcPct val="120000"/>
              </a:lnSpc>
            </a:pPr>
            <a:r>
              <a:rPr lang="zh-CN" altLang="en-US" sz="2800" smtClean="0"/>
              <a:t>静态数据成员与静态成员函数 </a:t>
            </a:r>
          </a:p>
          <a:p>
            <a:pPr eaLnBrk="1" hangingPunct="1">
              <a:lnSpc>
                <a:spcPct val="120000"/>
              </a:lnSpc>
            </a:pPr>
            <a:r>
              <a:rPr lang="zh-CN" altLang="en-US" sz="2800" smtClean="0"/>
              <a:t>友元 </a:t>
            </a:r>
          </a:p>
        </p:txBody>
      </p:sp>
      <p:sp>
        <p:nvSpPr>
          <p:cNvPr id="101380" name="AutoShape 4"/>
          <p:cNvSpPr>
            <a:spLocks noChangeArrowheads="1"/>
          </p:cNvSpPr>
          <p:nvPr/>
        </p:nvSpPr>
        <p:spPr bwMode="auto">
          <a:xfrm rot="-5400000" flipH="1" flipV="1">
            <a:off x="6507163" y="1690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1381" name="AutoShape 5"/>
          <p:cNvSpPr>
            <a:spLocks noChangeArrowheads="1"/>
          </p:cNvSpPr>
          <p:nvPr/>
        </p:nvSpPr>
        <p:spPr bwMode="auto">
          <a:xfrm rot="-5400000" flipH="1" flipV="1">
            <a:off x="6507163" y="23129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1382" name="AutoShape 6"/>
          <p:cNvSpPr>
            <a:spLocks noChangeArrowheads="1"/>
          </p:cNvSpPr>
          <p:nvPr/>
        </p:nvSpPr>
        <p:spPr bwMode="auto">
          <a:xfrm rot="-5400000" flipH="1" flipV="1">
            <a:off x="6507163" y="28892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1383" name="AutoShape 7"/>
          <p:cNvSpPr>
            <a:spLocks noChangeArrowheads="1"/>
          </p:cNvSpPr>
          <p:nvPr/>
        </p:nvSpPr>
        <p:spPr bwMode="auto">
          <a:xfrm rot="-5400000" flipH="1" flipV="1">
            <a:off x="6494463" y="3467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1384" name="AutoShape 8"/>
          <p:cNvSpPr>
            <a:spLocks noChangeArrowheads="1"/>
          </p:cNvSpPr>
          <p:nvPr/>
        </p:nvSpPr>
        <p:spPr bwMode="auto">
          <a:xfrm rot="-5400000" flipH="1" flipV="1">
            <a:off x="6507163" y="4076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01385" name="AutoShape 9"/>
          <p:cNvSpPr>
            <a:spLocks noChangeArrowheads="1"/>
          </p:cNvSpPr>
          <p:nvPr/>
        </p:nvSpPr>
        <p:spPr bwMode="auto">
          <a:xfrm rot="-5400000" flipH="1" flipV="1">
            <a:off x="6507163" y="467836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01386" name="AutoShape 10"/>
          <p:cNvSpPr>
            <a:spLocks noChangeArrowheads="1"/>
          </p:cNvSpPr>
          <p:nvPr/>
        </p:nvSpPr>
        <p:spPr bwMode="auto">
          <a:xfrm rot="-5400000" flipH="1" flipV="1">
            <a:off x="6507163" y="530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01387" name="AutoShape 11"/>
          <p:cNvSpPr>
            <a:spLocks noChangeArrowheads="1"/>
          </p:cNvSpPr>
          <p:nvPr/>
        </p:nvSpPr>
        <p:spPr bwMode="auto">
          <a:xfrm rot="-5400000" flipH="1" flipV="1">
            <a:off x="6507163" y="58277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0658" name="Rectangle 2"/>
          <p:cNvSpPr>
            <a:spLocks noGrp="1" noChangeArrowheads="1"/>
          </p:cNvSpPr>
          <p:nvPr>
            <p:ph type="title"/>
          </p:nvPr>
        </p:nvSpPr>
        <p:spPr>
          <a:xfrm>
            <a:off x="684213" y="188913"/>
            <a:ext cx="7772400" cy="1143000"/>
          </a:xfrm>
        </p:spPr>
        <p:txBody>
          <a:bodyPr/>
          <a:lstStyle/>
          <a:p>
            <a:pPr eaLnBrk="1" hangingPunct="1">
              <a:defRPr/>
            </a:pPr>
            <a:r>
              <a:rPr lang="zh-CN" altLang="en-US" smtClean="0"/>
              <a:t>常量成员</a:t>
            </a:r>
          </a:p>
        </p:txBody>
      </p:sp>
      <p:sp>
        <p:nvSpPr>
          <p:cNvPr id="102403" name="Rectangle 3"/>
          <p:cNvSpPr>
            <a:spLocks noGrp="1" noChangeArrowheads="1"/>
          </p:cNvSpPr>
          <p:nvPr>
            <p:ph type="body" idx="1"/>
          </p:nvPr>
        </p:nvSpPr>
        <p:spPr>
          <a:xfrm>
            <a:off x="323850" y="1341438"/>
            <a:ext cx="8569325" cy="4114800"/>
          </a:xfrm>
        </p:spPr>
        <p:txBody>
          <a:bodyPr/>
          <a:lstStyle/>
          <a:p>
            <a:pPr eaLnBrk="1" hangingPunct="1">
              <a:lnSpc>
                <a:spcPct val="110000"/>
              </a:lnSpc>
            </a:pPr>
            <a:r>
              <a:rPr lang="en-US" altLang="zh-CN" sz="2800" smtClean="0"/>
              <a:t>const</a:t>
            </a:r>
            <a:r>
              <a:rPr lang="zh-CN" altLang="en-US" sz="2800" smtClean="0"/>
              <a:t>数据成员只在某个对象生存期内是常量，而对于整个类而言却是可变的。同一类的不同的对象其</a:t>
            </a:r>
            <a:r>
              <a:rPr lang="en-US" altLang="zh-CN" sz="2800" smtClean="0"/>
              <a:t>const</a:t>
            </a:r>
            <a:r>
              <a:rPr lang="zh-CN" altLang="en-US" sz="2800" smtClean="0"/>
              <a:t>数据成员的值可以不同。</a:t>
            </a:r>
          </a:p>
          <a:p>
            <a:pPr eaLnBrk="1" hangingPunct="1">
              <a:lnSpc>
                <a:spcPct val="110000"/>
              </a:lnSpc>
            </a:pPr>
            <a:r>
              <a:rPr lang="zh-CN" altLang="en-US" sz="2800" smtClean="0"/>
              <a:t>常量成员的声明</a:t>
            </a:r>
          </a:p>
          <a:p>
            <a:pPr eaLnBrk="1" hangingPunct="1">
              <a:lnSpc>
                <a:spcPct val="110000"/>
              </a:lnSpc>
              <a:buFont typeface="Wingdings" pitchFamily="2" charset="2"/>
              <a:buNone/>
            </a:pPr>
            <a:r>
              <a:rPr lang="zh-CN" altLang="en-US" sz="2800" smtClean="0"/>
              <a:t>      在该成员声明前加上</a:t>
            </a:r>
            <a:r>
              <a:rPr lang="en-US" altLang="zh-CN" sz="2800" smtClean="0"/>
              <a:t>const</a:t>
            </a:r>
            <a:r>
              <a:rPr lang="zh-CN" altLang="en-US" sz="2800" smtClean="0"/>
              <a:t>。如</a:t>
            </a:r>
          </a:p>
          <a:p>
            <a:pPr eaLnBrk="1" hangingPunct="1">
              <a:lnSpc>
                <a:spcPct val="110000"/>
              </a:lnSpc>
              <a:buFont typeface="Wingdings" pitchFamily="2" charset="2"/>
              <a:buNone/>
            </a:pPr>
            <a:r>
              <a:rPr lang="zh-CN" altLang="en-US" sz="2800" smtClean="0"/>
              <a:t>      </a:t>
            </a:r>
            <a:r>
              <a:rPr lang="en-US" altLang="zh-CN" sz="2800" smtClean="0"/>
              <a:t>class  abc {</a:t>
            </a:r>
          </a:p>
          <a:p>
            <a:pPr eaLnBrk="1" hangingPunct="1">
              <a:lnSpc>
                <a:spcPct val="110000"/>
              </a:lnSpc>
              <a:buFont typeface="Wingdings" pitchFamily="2" charset="2"/>
              <a:buNone/>
            </a:pPr>
            <a:r>
              <a:rPr lang="en-US" altLang="zh-CN" sz="2800" smtClean="0"/>
              <a:t>           const  int  x;</a:t>
            </a:r>
          </a:p>
          <a:p>
            <a:pPr eaLnBrk="1" hangingPunct="1">
              <a:lnSpc>
                <a:spcPct val="110000"/>
              </a:lnSpc>
              <a:buFont typeface="Wingdings" pitchFamily="2" charset="2"/>
              <a:buNone/>
            </a:pPr>
            <a:r>
              <a:rPr lang="en-US" altLang="zh-CN" sz="2800" smtClean="0"/>
              <a:t>           …</a:t>
            </a:r>
          </a:p>
          <a:p>
            <a:pPr eaLnBrk="1" hangingPunct="1">
              <a:lnSpc>
                <a:spcPct val="110000"/>
              </a:lnSpc>
              <a:buFont typeface="Wingdings" pitchFamily="2" charset="2"/>
              <a:buNone/>
            </a:pPr>
            <a:r>
              <a:rPr lang="en-US" altLang="zh-CN" sz="2800" smtClean="0"/>
              <a:t>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1682" name="Rectangle 2"/>
          <p:cNvSpPr>
            <a:spLocks noGrp="1" noChangeArrowheads="1"/>
          </p:cNvSpPr>
          <p:nvPr>
            <p:ph type="title"/>
          </p:nvPr>
        </p:nvSpPr>
        <p:spPr/>
        <p:txBody>
          <a:bodyPr/>
          <a:lstStyle/>
          <a:p>
            <a:pPr eaLnBrk="1" hangingPunct="1">
              <a:defRPr/>
            </a:pPr>
            <a:r>
              <a:rPr lang="zh-CN" altLang="en-US" smtClean="0"/>
              <a:t>常量数据成员</a:t>
            </a:r>
          </a:p>
        </p:txBody>
      </p:sp>
      <p:sp>
        <p:nvSpPr>
          <p:cNvPr id="103427" name="Rectangle 3"/>
          <p:cNvSpPr>
            <a:spLocks noGrp="1" noChangeArrowheads="1"/>
          </p:cNvSpPr>
          <p:nvPr>
            <p:ph type="body" idx="1"/>
          </p:nvPr>
        </p:nvSpPr>
        <p:spPr>
          <a:xfrm>
            <a:off x="250825" y="1844675"/>
            <a:ext cx="8424863" cy="4114800"/>
          </a:xfrm>
        </p:spPr>
        <p:txBody>
          <a:bodyPr/>
          <a:lstStyle/>
          <a:p>
            <a:pPr eaLnBrk="1" hangingPunct="1">
              <a:lnSpc>
                <a:spcPct val="110000"/>
              </a:lnSpc>
            </a:pPr>
            <a:r>
              <a:rPr lang="zh-CN" altLang="en-US" sz="2800" smtClean="0"/>
              <a:t>不能在类声明中初始化</a:t>
            </a:r>
            <a:r>
              <a:rPr lang="en-US" altLang="zh-CN" sz="2800" smtClean="0"/>
              <a:t>const</a:t>
            </a:r>
            <a:r>
              <a:rPr lang="zh-CN" altLang="en-US" sz="2800" smtClean="0"/>
              <a:t>数据成员。</a:t>
            </a:r>
          </a:p>
          <a:p>
            <a:pPr lvl="1" eaLnBrk="1" hangingPunct="1">
              <a:lnSpc>
                <a:spcPct val="110000"/>
              </a:lnSpc>
              <a:buFont typeface="Wingdings" pitchFamily="2" charset="2"/>
              <a:buNone/>
            </a:pPr>
            <a:r>
              <a:rPr lang="en-US" altLang="zh-CN" smtClean="0"/>
              <a:t>class A</a:t>
            </a:r>
          </a:p>
          <a:p>
            <a:pPr lvl="1" eaLnBrk="1" hangingPunct="1">
              <a:lnSpc>
                <a:spcPct val="110000"/>
              </a:lnSpc>
              <a:buFont typeface="Wingdings" pitchFamily="2" charset="2"/>
              <a:buNone/>
            </a:pPr>
            <a:r>
              <a:rPr lang="en-US" altLang="zh-CN" smtClean="0"/>
              <a:t>{		</a:t>
            </a:r>
          </a:p>
          <a:p>
            <a:pPr lvl="1" eaLnBrk="1" hangingPunct="1">
              <a:lnSpc>
                <a:spcPct val="110000"/>
              </a:lnSpc>
              <a:buFont typeface="Wingdings" pitchFamily="2" charset="2"/>
              <a:buNone/>
            </a:pPr>
            <a:r>
              <a:rPr lang="en-US" altLang="zh-CN" smtClean="0"/>
              <a:t>		//</a:t>
            </a:r>
            <a:r>
              <a:rPr lang="zh-CN" altLang="en-US" smtClean="0"/>
              <a:t>错误，企图在类声明中初始化</a:t>
            </a:r>
            <a:r>
              <a:rPr lang="en-US" altLang="zh-CN" smtClean="0"/>
              <a:t>const</a:t>
            </a:r>
            <a:r>
              <a:rPr lang="zh-CN" altLang="en-US" smtClean="0"/>
              <a:t>数据成员</a:t>
            </a:r>
          </a:p>
          <a:p>
            <a:pPr lvl="1" eaLnBrk="1" hangingPunct="1">
              <a:lnSpc>
                <a:spcPct val="110000"/>
              </a:lnSpc>
              <a:buFont typeface="Wingdings" pitchFamily="2" charset="2"/>
              <a:buNone/>
            </a:pPr>
            <a:r>
              <a:rPr lang="zh-CN" altLang="en-US" smtClean="0"/>
              <a:t>	</a:t>
            </a:r>
            <a:r>
              <a:rPr lang="en-US" altLang="zh-CN" smtClean="0"/>
              <a:t>const int SIZE = 200;	</a:t>
            </a:r>
          </a:p>
          <a:p>
            <a:pPr lvl="1" eaLnBrk="1" hangingPunct="1">
              <a:lnSpc>
                <a:spcPct val="110000"/>
              </a:lnSpc>
              <a:buFont typeface="Wingdings" pitchFamily="2" charset="2"/>
              <a:buNone/>
            </a:pPr>
            <a:r>
              <a:rPr lang="en-US" altLang="zh-CN" smtClean="0"/>
              <a:t>	int array[SIZE];	//</a:t>
            </a:r>
            <a:r>
              <a:rPr lang="zh-CN" altLang="en-US" smtClean="0"/>
              <a:t>错误，未知的</a:t>
            </a:r>
            <a:r>
              <a:rPr lang="en-US" altLang="zh-CN" smtClean="0"/>
              <a:t>SIZE</a:t>
            </a:r>
          </a:p>
          <a:p>
            <a:pPr lvl="1" eaLnBrk="1" hangingPunct="1">
              <a:lnSpc>
                <a:spcPct val="110000"/>
              </a:lnSpc>
              <a:buFont typeface="Wingdings" pitchFamily="2" charset="2"/>
              <a:buNone/>
            </a:pPr>
            <a:r>
              <a:rPr lang="en-US" altLang="zh-CN" smtClean="0"/>
              <a:t>}</a:t>
            </a:r>
            <a:r>
              <a:rPr lang="zh-CN" altLang="en-US" smtClean="0"/>
              <a:t>；</a:t>
            </a:r>
          </a:p>
          <a:p>
            <a:pPr eaLnBrk="1" hangingPunct="1"/>
            <a:endParaRPr lang="en-US" altLang="zh-CN" sz="280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2706" name="Rectangle 2"/>
          <p:cNvSpPr>
            <a:spLocks noGrp="1" noChangeArrowheads="1"/>
          </p:cNvSpPr>
          <p:nvPr>
            <p:ph type="title"/>
          </p:nvPr>
        </p:nvSpPr>
        <p:spPr>
          <a:xfrm>
            <a:off x="684213" y="188913"/>
            <a:ext cx="7772400" cy="1143000"/>
          </a:xfrm>
        </p:spPr>
        <p:txBody>
          <a:bodyPr/>
          <a:lstStyle/>
          <a:p>
            <a:pPr eaLnBrk="1" hangingPunct="1">
              <a:defRPr/>
            </a:pPr>
            <a:r>
              <a:rPr lang="en-US" altLang="zh-CN" b="0" smtClean="0"/>
              <a:t>const</a:t>
            </a:r>
            <a:r>
              <a:rPr lang="zh-CN" altLang="en-US" b="0" smtClean="0"/>
              <a:t>数据成员的初始化</a:t>
            </a:r>
          </a:p>
        </p:txBody>
      </p:sp>
      <p:sp>
        <p:nvSpPr>
          <p:cNvPr id="104451" name="Rectangle 3"/>
          <p:cNvSpPr>
            <a:spLocks noGrp="1" noChangeArrowheads="1"/>
          </p:cNvSpPr>
          <p:nvPr>
            <p:ph type="body" idx="1"/>
          </p:nvPr>
        </p:nvSpPr>
        <p:spPr>
          <a:xfrm>
            <a:off x="611188" y="1341438"/>
            <a:ext cx="8137525" cy="4114800"/>
          </a:xfrm>
        </p:spPr>
        <p:txBody>
          <a:bodyPr/>
          <a:lstStyle/>
          <a:p>
            <a:pPr eaLnBrk="1" hangingPunct="1">
              <a:lnSpc>
                <a:spcPct val="90000"/>
              </a:lnSpc>
            </a:pPr>
            <a:r>
              <a:rPr lang="en-US" altLang="zh-CN" sz="2800" smtClean="0"/>
              <a:t>const</a:t>
            </a:r>
            <a:r>
              <a:rPr lang="zh-CN" altLang="en-US" sz="2800" smtClean="0"/>
              <a:t>数据成员的初始化只能在类构造函数的初始化表中进行，不能在构造函数中对它赋值。</a:t>
            </a:r>
          </a:p>
          <a:p>
            <a:pPr eaLnBrk="1" hangingPunct="1">
              <a:lnSpc>
                <a:spcPct val="90000"/>
              </a:lnSpc>
            </a:pPr>
            <a:r>
              <a:rPr lang="zh-CN" altLang="en-US" sz="2800" smtClean="0"/>
              <a:t>例：</a:t>
            </a:r>
          </a:p>
          <a:p>
            <a:pPr eaLnBrk="1" hangingPunct="1">
              <a:lnSpc>
                <a:spcPct val="90000"/>
              </a:lnSpc>
              <a:buFont typeface="Wingdings" pitchFamily="2" charset="2"/>
              <a:buNone/>
            </a:pPr>
            <a:r>
              <a:rPr lang="zh-CN" altLang="en-US" sz="2800" smtClean="0"/>
              <a:t>	</a:t>
            </a:r>
            <a:r>
              <a:rPr lang="en-US" altLang="zh-CN" sz="2600" smtClean="0"/>
              <a:t>class A</a:t>
            </a:r>
          </a:p>
          <a:p>
            <a:pPr eaLnBrk="1" hangingPunct="1">
              <a:lnSpc>
                <a:spcPct val="90000"/>
              </a:lnSpc>
              <a:buFont typeface="Wingdings" pitchFamily="2" charset="2"/>
              <a:buNone/>
            </a:pPr>
            <a:r>
              <a:rPr lang="en-US" altLang="zh-CN" sz="2600" smtClean="0"/>
              <a:t>	{	</a:t>
            </a:r>
          </a:p>
          <a:p>
            <a:pPr eaLnBrk="1" hangingPunct="1">
              <a:lnSpc>
                <a:spcPct val="90000"/>
              </a:lnSpc>
              <a:buFont typeface="Wingdings" pitchFamily="2" charset="2"/>
              <a:buNone/>
            </a:pPr>
            <a:r>
              <a:rPr lang="en-US" altLang="zh-CN" sz="2600" smtClean="0"/>
              <a:t>		A(int size);		//</a:t>
            </a:r>
            <a:r>
              <a:rPr lang="zh-CN" altLang="en-US" sz="2600" smtClean="0"/>
              <a:t>构造函数</a:t>
            </a:r>
          </a:p>
          <a:p>
            <a:pPr eaLnBrk="1" hangingPunct="1">
              <a:lnSpc>
                <a:spcPct val="90000"/>
              </a:lnSpc>
              <a:buFont typeface="Wingdings" pitchFamily="2" charset="2"/>
              <a:buNone/>
            </a:pPr>
            <a:r>
              <a:rPr lang="zh-CN" altLang="en-US" sz="2600" smtClean="0"/>
              <a:t>		</a:t>
            </a:r>
            <a:r>
              <a:rPr lang="en-US" altLang="zh-CN" sz="2600" smtClean="0"/>
              <a:t>const int SIZE;</a:t>
            </a:r>
          </a:p>
          <a:p>
            <a:pPr eaLnBrk="1" hangingPunct="1">
              <a:lnSpc>
                <a:spcPct val="90000"/>
              </a:lnSpc>
              <a:buFont typeface="Wingdings" pitchFamily="2" charset="2"/>
              <a:buNone/>
            </a:pPr>
            <a:r>
              <a:rPr lang="en-US" altLang="zh-CN" sz="2600" smtClean="0"/>
              <a:t>	}</a:t>
            </a:r>
          </a:p>
          <a:p>
            <a:pPr eaLnBrk="1" hangingPunct="1">
              <a:lnSpc>
                <a:spcPct val="90000"/>
              </a:lnSpc>
              <a:buFont typeface="Wingdings" pitchFamily="2" charset="2"/>
              <a:buNone/>
            </a:pPr>
            <a:r>
              <a:rPr lang="en-US" altLang="zh-CN" sz="2600" smtClean="0"/>
              <a:t>	A::A(int size) : </a:t>
            </a:r>
            <a:r>
              <a:rPr lang="en-US" altLang="zh-CN" sz="2600" smtClean="0">
                <a:solidFill>
                  <a:schemeClr val="tx2"/>
                </a:solidFill>
              </a:rPr>
              <a:t>SIZE(size)</a:t>
            </a:r>
            <a:r>
              <a:rPr lang="en-US" altLang="zh-CN" sz="2600" smtClean="0"/>
              <a:t>	//</a:t>
            </a:r>
            <a:r>
              <a:rPr lang="zh-CN" altLang="en-US" sz="2600" smtClean="0"/>
              <a:t>构造函数的初始化表</a:t>
            </a:r>
          </a:p>
          <a:p>
            <a:pPr eaLnBrk="1" hangingPunct="1">
              <a:lnSpc>
                <a:spcPct val="90000"/>
              </a:lnSpc>
              <a:buFont typeface="Wingdings" pitchFamily="2" charset="2"/>
              <a:buNone/>
            </a:pPr>
            <a:r>
              <a:rPr lang="zh-CN" altLang="en-US" sz="2600" smtClean="0"/>
              <a:t>	</a:t>
            </a:r>
            <a:r>
              <a:rPr lang="en-US" altLang="zh-CN" sz="2600" smtClean="0"/>
              <a:t>{…}</a:t>
            </a:r>
          </a:p>
          <a:p>
            <a:pPr eaLnBrk="1" hangingPunct="1">
              <a:lnSpc>
                <a:spcPct val="90000"/>
              </a:lnSpc>
              <a:buFont typeface="Wingdings" pitchFamily="2" charset="2"/>
              <a:buNone/>
            </a:pPr>
            <a:r>
              <a:rPr lang="en-US" altLang="zh-CN" sz="2600" smtClean="0"/>
              <a:t>	A a(100);	//</a:t>
            </a:r>
            <a:r>
              <a:rPr lang="zh-CN" altLang="en-US" sz="2600" smtClean="0"/>
              <a:t>对象</a:t>
            </a:r>
            <a:r>
              <a:rPr lang="en-US" altLang="zh-CN" sz="2600" smtClean="0"/>
              <a:t>a</a:t>
            </a:r>
            <a:r>
              <a:rPr lang="zh-CN" altLang="en-US" sz="2600" smtClean="0"/>
              <a:t>的</a:t>
            </a:r>
            <a:r>
              <a:rPr lang="en-US" altLang="zh-CN" sz="2600" smtClean="0"/>
              <a:t>SIZE</a:t>
            </a:r>
            <a:r>
              <a:rPr lang="zh-CN" altLang="en-US" sz="2600" smtClean="0"/>
              <a:t>的值为</a:t>
            </a:r>
            <a:r>
              <a:rPr lang="en-US" altLang="zh-CN" sz="2600" smtClean="0"/>
              <a:t>100</a:t>
            </a:r>
          </a:p>
          <a:p>
            <a:pPr eaLnBrk="1" hangingPunct="1">
              <a:lnSpc>
                <a:spcPct val="90000"/>
              </a:lnSpc>
              <a:buFont typeface="Wingdings" pitchFamily="2" charset="2"/>
              <a:buNone/>
            </a:pPr>
            <a:r>
              <a:rPr lang="en-US" altLang="zh-CN" sz="2600" smtClean="0"/>
              <a:t>	A b(200);	//</a:t>
            </a:r>
            <a:r>
              <a:rPr lang="zh-CN" altLang="en-US" sz="2600" smtClean="0"/>
              <a:t>对象</a:t>
            </a:r>
            <a:r>
              <a:rPr lang="en-US" altLang="zh-CN" sz="2600" smtClean="0"/>
              <a:t>b</a:t>
            </a:r>
            <a:r>
              <a:rPr lang="zh-CN" altLang="en-US" sz="2600" smtClean="0"/>
              <a:t>的</a:t>
            </a:r>
            <a:r>
              <a:rPr lang="en-US" altLang="zh-CN" sz="2600" smtClean="0"/>
              <a:t>SIZE</a:t>
            </a:r>
            <a:r>
              <a:rPr lang="zh-CN" altLang="en-US" sz="2600" smtClean="0"/>
              <a:t>的值为</a:t>
            </a:r>
            <a:r>
              <a:rPr lang="en-US" altLang="zh-CN" sz="2600" smtClean="0"/>
              <a:t>200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25473</TotalTime>
  <Words>8657</Words>
  <Application>Microsoft Office PowerPoint</Application>
  <PresentationFormat>全屏显示(4:3)</PresentationFormat>
  <Paragraphs>1129</Paragraphs>
  <Slides>129</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40" baseType="lpstr">
      <vt:lpstr>Arial</vt:lpstr>
      <vt:lpstr>黑体</vt:lpstr>
      <vt:lpstr>Times New Roman</vt:lpstr>
      <vt:lpstr>楷体_GB2312</vt:lpstr>
      <vt:lpstr>Wingdings</vt:lpstr>
      <vt:lpstr>宋体</vt:lpstr>
      <vt:lpstr>幼圆</vt:lpstr>
      <vt:lpstr>Calibri</vt:lpstr>
      <vt:lpstr>仿宋_GB2312</vt:lpstr>
      <vt:lpstr>Soaring</vt:lpstr>
      <vt:lpstr>Microsoft Word 图片</vt:lpstr>
      <vt:lpstr>第10章 创建功能更强的类型</vt:lpstr>
      <vt:lpstr>从面向过程到面向对象</vt:lpstr>
      <vt:lpstr>抽象的过程</vt:lpstr>
      <vt:lpstr>面向对象的程序设计 </vt:lpstr>
      <vt:lpstr>过程化vs面向对象</vt:lpstr>
      <vt:lpstr>从面向过程到面向对象</vt:lpstr>
      <vt:lpstr>面向对象的程序设计的特点 </vt:lpstr>
      <vt:lpstr>面向对象的程序设计的特点</vt:lpstr>
      <vt:lpstr>面向对象的程序设计的特点</vt:lpstr>
      <vt:lpstr>从面向过程到面向对象</vt:lpstr>
      <vt:lpstr>库和类 </vt:lpstr>
      <vt:lpstr>库的设计</vt:lpstr>
      <vt:lpstr>Array库的头文件</vt:lpstr>
      <vt:lpstr>幻灯片 14</vt:lpstr>
      <vt:lpstr>Array库的实现文件</vt:lpstr>
      <vt:lpstr>幻灯片 16</vt:lpstr>
      <vt:lpstr>Array库的应用</vt:lpstr>
      <vt:lpstr>幻灯片 18</vt:lpstr>
      <vt:lpstr>Array库的问题</vt:lpstr>
      <vt:lpstr>Array库的改进</vt:lpstr>
      <vt:lpstr>改进后的Array库的头文件</vt:lpstr>
      <vt:lpstr>改进后的Array库的实现文件</vt:lpstr>
      <vt:lpstr>改进后的Array库的应用</vt:lpstr>
      <vt:lpstr>幻灯片 24</vt:lpstr>
      <vt:lpstr>将函数放入结构体的意义</vt:lpstr>
      <vt:lpstr>第10章 创建功能更强的类型</vt:lpstr>
      <vt:lpstr>类定义的一般格式</vt:lpstr>
      <vt:lpstr>公有和私有成员</vt:lpstr>
      <vt:lpstr>IntArray类的定义</vt:lpstr>
      <vt:lpstr>类定义说明</vt:lpstr>
      <vt:lpstr>类设计</vt:lpstr>
      <vt:lpstr>接口和实现分开</vt:lpstr>
      <vt:lpstr>类定义实例</vt:lpstr>
      <vt:lpstr>设计考虑</vt:lpstr>
      <vt:lpstr>幻灯片 35</vt:lpstr>
      <vt:lpstr>有理数类的实现</vt:lpstr>
      <vt:lpstr>幻灯片 37</vt:lpstr>
      <vt:lpstr>第10章 创建功能更强的类型</vt:lpstr>
      <vt:lpstr>对象的定义</vt:lpstr>
      <vt:lpstr>对象的引用</vt:lpstr>
      <vt:lpstr>有理数类的使用</vt:lpstr>
      <vt:lpstr>幻灯片 42</vt:lpstr>
      <vt:lpstr>执行实例</vt:lpstr>
      <vt:lpstr>对象赋值语句</vt:lpstr>
      <vt:lpstr>this指针 </vt:lpstr>
      <vt:lpstr>this指针 </vt:lpstr>
      <vt:lpstr>this指针 </vt:lpstr>
      <vt:lpstr>this指针</vt:lpstr>
      <vt:lpstr>第10章 创建功能更强的类型</vt:lpstr>
      <vt:lpstr>对象的构造与析构</vt:lpstr>
      <vt:lpstr>构造函数与析构函数</vt:lpstr>
      <vt:lpstr>构造函数的作用</vt:lpstr>
      <vt:lpstr>构造函数的特点</vt:lpstr>
      <vt:lpstr>构造函数实例</vt:lpstr>
      <vt:lpstr>构造函数实例</vt:lpstr>
      <vt:lpstr>构造函数的定义和调用</vt:lpstr>
      <vt:lpstr>构造函数的使用</vt:lpstr>
      <vt:lpstr>幻灯片 58</vt:lpstr>
      <vt:lpstr>带缺省值的Rational类的构造函数</vt:lpstr>
      <vt:lpstr>带缺省参数的构造函数</vt:lpstr>
      <vt:lpstr>动态对象的初始化 </vt:lpstr>
      <vt:lpstr>初始化列表方法</vt:lpstr>
      <vt:lpstr>为什么要使用初始化列表 </vt:lpstr>
      <vt:lpstr>必须用初始化的情况</vt:lpstr>
      <vt:lpstr>重载构造函数</vt:lpstr>
      <vt:lpstr>时间转换器的实现</vt:lpstr>
      <vt:lpstr>析构函数</vt:lpstr>
      <vt:lpstr>析构函数</vt:lpstr>
      <vt:lpstr>析构函数举例</vt:lpstr>
      <vt:lpstr>IntArray类的使用</vt:lpstr>
      <vt:lpstr>拷贝构造函数</vt:lpstr>
      <vt:lpstr>缺省的拷贝构造函数</vt:lpstr>
      <vt:lpstr>自定义拷贝构造函数</vt:lpstr>
      <vt:lpstr>何时需要自定义拷贝构造函数</vt:lpstr>
      <vt:lpstr>使用同一块空间的问题</vt:lpstr>
      <vt:lpstr>IntArray类的拷贝构造函数</vt:lpstr>
      <vt:lpstr>拷贝构造函数的应用场合</vt:lpstr>
      <vt:lpstr>对象定义时</vt:lpstr>
      <vt:lpstr>自定义拷贝构造函数举例</vt:lpstr>
      <vt:lpstr>自定义拷贝构造函数举例</vt:lpstr>
      <vt:lpstr>把对象作为参数传给函数时 </vt:lpstr>
      <vt:lpstr>把对象作为返回值时 </vt:lpstr>
      <vt:lpstr>类变量的生命周期</vt:lpstr>
      <vt:lpstr>类变量的生命周期</vt:lpstr>
      <vt:lpstr>变量生命周期的验证CreateAndDestroy类定义</vt:lpstr>
      <vt:lpstr>幻灯片 86</vt:lpstr>
      <vt:lpstr>用户程序</vt:lpstr>
      <vt:lpstr>幻灯片 88</vt:lpstr>
      <vt:lpstr>CREATE…BE 5 con 6 con 7 con CREATE…END 7 de 5 de CREATE…BE 5 con 7 con CREATE…END 7 de 5 de 6 de</vt:lpstr>
      <vt:lpstr>第10章 创建功能更强的类型</vt:lpstr>
      <vt:lpstr>const对象</vt:lpstr>
      <vt:lpstr>如何保证数据成员不被修改</vt:lpstr>
      <vt:lpstr>const成员函数</vt:lpstr>
      <vt:lpstr>幻灯片 94</vt:lpstr>
      <vt:lpstr>幻灯片 95</vt:lpstr>
      <vt:lpstr>第10章 创建功能更强的类型</vt:lpstr>
      <vt:lpstr>常量成员</vt:lpstr>
      <vt:lpstr>常量数据成员</vt:lpstr>
      <vt:lpstr>const数据成员的初始化</vt:lpstr>
      <vt:lpstr>第10章 创建功能更强的类型</vt:lpstr>
      <vt:lpstr>静态数据成员</vt:lpstr>
      <vt:lpstr>静态数据成员的声明</vt:lpstr>
      <vt:lpstr>静态数据成员</vt:lpstr>
      <vt:lpstr>静态数据成员的定义</vt:lpstr>
      <vt:lpstr>静态数据成员的使用</vt:lpstr>
      <vt:lpstr>静态成员函数</vt:lpstr>
      <vt:lpstr>静态成员函数的用途</vt:lpstr>
      <vt:lpstr>静态成员函数使用说明</vt:lpstr>
      <vt:lpstr>静态成员函数实例1</vt:lpstr>
      <vt:lpstr>静态成员函数实例2</vt:lpstr>
      <vt:lpstr>类定义</vt:lpstr>
      <vt:lpstr>StaticSample的应用</vt:lpstr>
      <vt:lpstr>执行结果</vt:lpstr>
      <vt:lpstr>静态的常量数据成员</vt:lpstr>
      <vt:lpstr>静态常量数据成员实例</vt:lpstr>
      <vt:lpstr>老版本的兼容</vt:lpstr>
      <vt:lpstr>第10章 创建功能更强的类型</vt:lpstr>
      <vt:lpstr>友元</vt:lpstr>
      <vt:lpstr>友元特点</vt:lpstr>
      <vt:lpstr>友元函数的声明</vt:lpstr>
      <vt:lpstr>友元函数</vt:lpstr>
      <vt:lpstr>友元函数的声明实例</vt:lpstr>
      <vt:lpstr>友元成员</vt:lpstr>
      <vt:lpstr>友元成员实例</vt:lpstr>
      <vt:lpstr>友元类</vt:lpstr>
      <vt:lpstr>友元类实例</vt:lpstr>
      <vt:lpstr>友元声明说明</vt:lpstr>
      <vt:lpstr>幻灯片 128</vt:lpstr>
      <vt:lpstr>总结 </vt:lpstr>
    </vt:vector>
  </TitlesOfParts>
  <Company>Shanghai JiaoTong UNIV.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创建功能更强的类型</dc:title>
  <dc:creator>administrat</dc:creator>
  <cp:lastModifiedBy>administrat</cp:lastModifiedBy>
  <cp:revision>495</cp:revision>
  <dcterms:created xsi:type="dcterms:W3CDTF">2002-03-09T00:08:02Z</dcterms:created>
  <dcterms:modified xsi:type="dcterms:W3CDTF">2018-04-16T06:07:52Z</dcterms:modified>
</cp:coreProperties>
</file>