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22"/>
  </p:notesMasterIdLst>
  <p:handoutMasterIdLst>
    <p:handoutMasterId r:id="rId123"/>
  </p:handoutMasterIdLst>
  <p:sldIdLst>
    <p:sldId id="3067" r:id="rId2"/>
    <p:sldId id="3071" r:id="rId3"/>
    <p:sldId id="3072" r:id="rId4"/>
    <p:sldId id="3073" r:id="rId5"/>
    <p:sldId id="3074" r:id="rId6"/>
    <p:sldId id="3075" r:id="rId7"/>
    <p:sldId id="3076" r:id="rId8"/>
    <p:sldId id="3136" r:id="rId9"/>
    <p:sldId id="3077" r:id="rId10"/>
    <p:sldId id="3101" r:id="rId11"/>
    <p:sldId id="3078" r:id="rId12"/>
    <p:sldId id="3079" r:id="rId13"/>
    <p:sldId id="3081" r:id="rId14"/>
    <p:sldId id="3505" r:id="rId15"/>
    <p:sldId id="3102" r:id="rId16"/>
    <p:sldId id="3082" r:id="rId17"/>
    <p:sldId id="3083" r:id="rId18"/>
    <p:sldId id="3084" r:id="rId19"/>
    <p:sldId id="3085" r:id="rId20"/>
    <p:sldId id="3086" r:id="rId21"/>
    <p:sldId id="3087" r:id="rId22"/>
    <p:sldId id="3266" r:id="rId23"/>
    <p:sldId id="3103" r:id="rId24"/>
    <p:sldId id="3089" r:id="rId25"/>
    <p:sldId id="3486" r:id="rId26"/>
    <p:sldId id="3090" r:id="rId27"/>
    <p:sldId id="3252" r:id="rId28"/>
    <p:sldId id="3247" r:id="rId29"/>
    <p:sldId id="3248" r:id="rId30"/>
    <p:sldId id="3249" r:id="rId31"/>
    <p:sldId id="3250" r:id="rId32"/>
    <p:sldId id="3251" r:id="rId33"/>
    <p:sldId id="3091" r:id="rId34"/>
    <p:sldId id="3092" r:id="rId35"/>
    <p:sldId id="3093" r:id="rId36"/>
    <p:sldId id="3097" r:id="rId37"/>
    <p:sldId id="3098" r:id="rId38"/>
    <p:sldId id="3099" r:id="rId39"/>
    <p:sldId id="3489" r:id="rId40"/>
    <p:sldId id="3490" r:id="rId41"/>
    <p:sldId id="3491" r:id="rId42"/>
    <p:sldId id="3503" r:id="rId43"/>
    <p:sldId id="3507" r:id="rId44"/>
    <p:sldId id="3104" r:id="rId45"/>
    <p:sldId id="3100" r:id="rId46"/>
    <p:sldId id="3105" r:id="rId47"/>
    <p:sldId id="3106" r:id="rId48"/>
    <p:sldId id="3107" r:id="rId49"/>
    <p:sldId id="3108" r:id="rId50"/>
    <p:sldId id="3487" r:id="rId51"/>
    <p:sldId id="3488" r:id="rId52"/>
    <p:sldId id="3109" r:id="rId53"/>
    <p:sldId id="3110" r:id="rId54"/>
    <p:sldId id="3111" r:id="rId55"/>
    <p:sldId id="3267" r:id="rId56"/>
    <p:sldId id="3268" r:id="rId57"/>
    <p:sldId id="3112" r:id="rId58"/>
    <p:sldId id="3113" r:id="rId59"/>
    <p:sldId id="3269" r:id="rId60"/>
    <p:sldId id="3270" r:id="rId61"/>
    <p:sldId id="3114" r:id="rId62"/>
    <p:sldId id="3115" r:id="rId63"/>
    <p:sldId id="3492" r:id="rId64"/>
    <p:sldId id="3493" r:id="rId65"/>
    <p:sldId id="3494" r:id="rId66"/>
    <p:sldId id="3119" r:id="rId67"/>
    <p:sldId id="3117" r:id="rId68"/>
    <p:sldId id="3116" r:id="rId69"/>
    <p:sldId id="3118" r:id="rId70"/>
    <p:sldId id="3271" r:id="rId71"/>
    <p:sldId id="3508" r:id="rId72"/>
    <p:sldId id="3509" r:id="rId73"/>
    <p:sldId id="3137" r:id="rId74"/>
    <p:sldId id="3123" r:id="rId75"/>
    <p:sldId id="3126" r:id="rId76"/>
    <p:sldId id="3499" r:id="rId77"/>
    <p:sldId id="3127" r:id="rId78"/>
    <p:sldId id="3128" r:id="rId79"/>
    <p:sldId id="3133" r:id="rId80"/>
    <p:sldId id="3130" r:id="rId81"/>
    <p:sldId id="3495" r:id="rId82"/>
    <p:sldId id="3131" r:id="rId83"/>
    <p:sldId id="3120" r:id="rId84"/>
    <p:sldId id="3121" r:id="rId85"/>
    <p:sldId id="3122" r:id="rId86"/>
    <p:sldId id="3132" r:id="rId87"/>
    <p:sldId id="3272" r:id="rId88"/>
    <p:sldId id="3273" r:id="rId89"/>
    <p:sldId id="3134" r:id="rId90"/>
    <p:sldId id="3135" r:id="rId91"/>
    <p:sldId id="3500" r:id="rId92"/>
    <p:sldId id="3501" r:id="rId93"/>
    <p:sldId id="3506" r:id="rId94"/>
    <p:sldId id="3138" r:id="rId95"/>
    <p:sldId id="3140" r:id="rId96"/>
    <p:sldId id="3141" r:id="rId97"/>
    <p:sldId id="3142" r:id="rId98"/>
    <p:sldId id="3143" r:id="rId99"/>
    <p:sldId id="3144" r:id="rId100"/>
    <p:sldId id="3139" r:id="rId101"/>
    <p:sldId id="3145" r:id="rId102"/>
    <p:sldId id="3146" r:id="rId103"/>
    <p:sldId id="3496" r:id="rId104"/>
    <p:sldId id="3147" r:id="rId105"/>
    <p:sldId id="3158" r:id="rId106"/>
    <p:sldId id="3504" r:id="rId107"/>
    <p:sldId id="3502" r:id="rId108"/>
    <p:sldId id="3148" r:id="rId109"/>
    <p:sldId id="3149" r:id="rId110"/>
    <p:sldId id="3151" r:id="rId111"/>
    <p:sldId id="3152" r:id="rId112"/>
    <p:sldId id="3153" r:id="rId113"/>
    <p:sldId id="3154" r:id="rId114"/>
    <p:sldId id="3156" r:id="rId115"/>
    <p:sldId id="3159" r:id="rId116"/>
    <p:sldId id="3160" r:id="rId117"/>
    <p:sldId id="3161" r:id="rId118"/>
    <p:sldId id="3162" r:id="rId119"/>
    <p:sldId id="3163" r:id="rId120"/>
    <p:sldId id="3174" r:id="rId121"/>
  </p:sldIdLst>
  <p:sldSz cx="9144000" cy="6858000" type="screen4x3"/>
  <p:notesSz cx="6858000" cy="9144000"/>
  <p:defaultTextStyle>
    <a:defPPr>
      <a:defRPr lang="zh-CN"/>
    </a:defPPr>
    <a:lvl1pPr algn="l" rtl="0" fontAlgn="base">
      <a:spcBef>
        <a:spcPct val="0"/>
      </a:spcBef>
      <a:spcAft>
        <a:spcPct val="0"/>
      </a:spcAft>
      <a:defRPr kumimoji="1" sz="2300" kern="1200">
        <a:solidFill>
          <a:schemeClr val="tx1"/>
        </a:solidFill>
        <a:latin typeface="Arial" charset="0"/>
        <a:ea typeface="黑体" pitchFamily="2" charset="-122"/>
        <a:cs typeface="+mn-cs"/>
      </a:defRPr>
    </a:lvl1pPr>
    <a:lvl2pPr marL="355600" indent="101600" algn="l" rtl="0" fontAlgn="base">
      <a:spcBef>
        <a:spcPct val="0"/>
      </a:spcBef>
      <a:spcAft>
        <a:spcPct val="0"/>
      </a:spcAft>
      <a:defRPr kumimoji="1" sz="2300" kern="1200">
        <a:solidFill>
          <a:schemeClr val="tx1"/>
        </a:solidFill>
        <a:latin typeface="Arial" charset="0"/>
        <a:ea typeface="黑体" pitchFamily="2" charset="-122"/>
        <a:cs typeface="+mn-cs"/>
      </a:defRPr>
    </a:lvl2pPr>
    <a:lvl3pPr marL="712788" indent="201613" algn="l" rtl="0" fontAlgn="base">
      <a:spcBef>
        <a:spcPct val="0"/>
      </a:spcBef>
      <a:spcAft>
        <a:spcPct val="0"/>
      </a:spcAft>
      <a:defRPr kumimoji="1" sz="2300" kern="1200">
        <a:solidFill>
          <a:schemeClr val="tx1"/>
        </a:solidFill>
        <a:latin typeface="Arial" charset="0"/>
        <a:ea typeface="黑体" pitchFamily="2" charset="-122"/>
        <a:cs typeface="+mn-cs"/>
      </a:defRPr>
    </a:lvl3pPr>
    <a:lvl4pPr marL="1068388" indent="303213" algn="l" rtl="0" fontAlgn="base">
      <a:spcBef>
        <a:spcPct val="0"/>
      </a:spcBef>
      <a:spcAft>
        <a:spcPct val="0"/>
      </a:spcAft>
      <a:defRPr kumimoji="1" sz="2300" kern="1200">
        <a:solidFill>
          <a:schemeClr val="tx1"/>
        </a:solidFill>
        <a:latin typeface="Arial" charset="0"/>
        <a:ea typeface="黑体" pitchFamily="2" charset="-122"/>
        <a:cs typeface="+mn-cs"/>
      </a:defRPr>
    </a:lvl4pPr>
    <a:lvl5pPr marL="1425575" indent="403225" algn="l" rtl="0" fontAlgn="base">
      <a:spcBef>
        <a:spcPct val="0"/>
      </a:spcBef>
      <a:spcAft>
        <a:spcPct val="0"/>
      </a:spcAft>
      <a:defRPr kumimoji="1" sz="2300" kern="1200">
        <a:solidFill>
          <a:schemeClr val="tx1"/>
        </a:solidFill>
        <a:latin typeface="Arial" charset="0"/>
        <a:ea typeface="黑体" pitchFamily="2" charset="-122"/>
        <a:cs typeface="+mn-cs"/>
      </a:defRPr>
    </a:lvl5pPr>
    <a:lvl6pPr marL="2286000" algn="l" defTabSz="914400" rtl="0" eaLnBrk="1" latinLnBrk="0" hangingPunct="1">
      <a:defRPr kumimoji="1" sz="2300" kern="1200">
        <a:solidFill>
          <a:schemeClr val="tx1"/>
        </a:solidFill>
        <a:latin typeface="Arial" charset="0"/>
        <a:ea typeface="黑体" pitchFamily="2" charset="-122"/>
        <a:cs typeface="+mn-cs"/>
      </a:defRPr>
    </a:lvl6pPr>
    <a:lvl7pPr marL="2743200" algn="l" defTabSz="914400" rtl="0" eaLnBrk="1" latinLnBrk="0" hangingPunct="1">
      <a:defRPr kumimoji="1" sz="2300" kern="1200">
        <a:solidFill>
          <a:schemeClr val="tx1"/>
        </a:solidFill>
        <a:latin typeface="Arial" charset="0"/>
        <a:ea typeface="黑体" pitchFamily="2" charset="-122"/>
        <a:cs typeface="+mn-cs"/>
      </a:defRPr>
    </a:lvl7pPr>
    <a:lvl8pPr marL="3200400" algn="l" defTabSz="914400" rtl="0" eaLnBrk="1" latinLnBrk="0" hangingPunct="1">
      <a:defRPr kumimoji="1" sz="2300" kern="1200">
        <a:solidFill>
          <a:schemeClr val="tx1"/>
        </a:solidFill>
        <a:latin typeface="Arial" charset="0"/>
        <a:ea typeface="黑体" pitchFamily="2" charset="-122"/>
        <a:cs typeface="+mn-cs"/>
      </a:defRPr>
    </a:lvl8pPr>
    <a:lvl9pPr marL="3657600" algn="l" defTabSz="914400" rtl="0" eaLnBrk="1" latinLnBrk="0" hangingPunct="1">
      <a:defRPr kumimoji="1" sz="2300" kern="1200">
        <a:solidFill>
          <a:schemeClr val="tx1"/>
        </a:solidFill>
        <a:latin typeface="Arial" charset="0"/>
        <a:ea typeface="黑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B2B2B2"/>
    <a:srgbClr val="DDDDDD"/>
    <a:srgbClr val="CC66FF"/>
    <a:srgbClr val="D60093"/>
    <a:srgbClr val="0066FF"/>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28" autoAdjust="0"/>
    <p:restoredTop sz="90121" autoAdjust="0"/>
  </p:normalViewPr>
  <p:slideViewPr>
    <p:cSldViewPr snapToGrid="0" snapToObjects="1">
      <p:cViewPr varScale="1">
        <p:scale>
          <a:sx n="62" d="100"/>
          <a:sy n="62" d="100"/>
        </p:scale>
        <p:origin x="1324" y="48"/>
      </p:cViewPr>
      <p:guideLst>
        <p:guide orient="horz" pos="2160"/>
        <p:guide pos="288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1510"/>
    </p:cViewPr>
  </p:sorterViewPr>
  <p:notesViewPr>
    <p:cSldViewPr snapToGrid="0" snapToObjects="1">
      <p:cViewPr varScale="1">
        <p:scale>
          <a:sx n="47" d="100"/>
          <a:sy n="47" d="100"/>
        </p:scale>
        <p:origin x="-1373" y="-6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宋体" pitchFamily="2" charset="-122"/>
              </a:defRPr>
            </a:lvl1pPr>
          </a:lstStyle>
          <a:p>
            <a:pPr>
              <a:defRPr/>
            </a:pPr>
            <a:r>
              <a:rPr lang="en-US" altLang="zh-CN"/>
              <a:t>计算机网络讲义</a:t>
            </a:r>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宋体" pitchFamily="2" charset="-122"/>
              </a:defRPr>
            </a:lvl1pPr>
          </a:lstStyle>
          <a:p>
            <a:pPr>
              <a:defRPr/>
            </a:pPr>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宋体" pitchFamily="2" charset="-122"/>
              </a:defRPr>
            </a:lvl1pPr>
          </a:lstStyle>
          <a:p>
            <a:pPr>
              <a:defRPr/>
            </a:pPr>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ea typeface="宋体" pitchFamily="2" charset="-122"/>
              </a:defRPr>
            </a:lvl1pPr>
          </a:lstStyle>
          <a:p>
            <a:pPr>
              <a:defRPr/>
            </a:pPr>
            <a:fld id="{F95C6BAC-31ED-4A3C-A39D-96CD678AE78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a:latin typeface="Arial" pitchFamily="34" charset="0"/>
              </a:defRPr>
            </a:lvl1pPr>
          </a:lstStyle>
          <a:p>
            <a:pPr>
              <a:defRPr/>
            </a:pPr>
            <a:r>
              <a:rPr lang="en-US" altLang="zh-CN"/>
              <a:t>计算机网络讲义</a:t>
            </a:r>
          </a:p>
        </p:txBody>
      </p:sp>
      <p:sp>
        <p:nvSpPr>
          <p:cNvPr id="4403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Arial" pitchFamily="34" charset="0"/>
              </a:defRPr>
            </a:lvl1pPr>
          </a:lstStyle>
          <a:p>
            <a:pPr>
              <a:defRPr/>
            </a:pPr>
            <a:endParaRPr lang="en-US" altLang="zh-CN"/>
          </a:p>
        </p:txBody>
      </p:sp>
      <p:sp>
        <p:nvSpPr>
          <p:cNvPr id="1259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403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403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1">
                <a:latin typeface="Arial" pitchFamily="34" charset="0"/>
              </a:defRPr>
            </a:lvl1pPr>
          </a:lstStyle>
          <a:p>
            <a:pPr>
              <a:defRPr/>
            </a:pPr>
            <a:endParaRPr lang="en-US" altLang="zh-CN"/>
          </a:p>
        </p:txBody>
      </p:sp>
      <p:sp>
        <p:nvSpPr>
          <p:cNvPr id="4403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1">
                <a:latin typeface="Arial" pitchFamily="34" charset="0"/>
              </a:defRPr>
            </a:lvl1pPr>
          </a:lstStyle>
          <a:p>
            <a:pPr>
              <a:defRPr/>
            </a:pPr>
            <a:fld id="{1F279B7A-DC33-458A-9F1B-9ECF070B983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kumimoji="1" sz="900" kern="1200">
        <a:solidFill>
          <a:schemeClr val="tx1"/>
        </a:solidFill>
        <a:latin typeface="Times New Roman" pitchFamily="18" charset="0"/>
        <a:ea typeface="宋体" pitchFamily="2" charset="-122"/>
        <a:cs typeface="+mn-cs"/>
      </a:defRPr>
    </a:lvl1pPr>
    <a:lvl2pPr marL="355600" algn="l" rtl="0" eaLnBrk="0" fontAlgn="base" hangingPunct="0">
      <a:spcBef>
        <a:spcPct val="30000"/>
      </a:spcBef>
      <a:spcAft>
        <a:spcPct val="0"/>
      </a:spcAft>
      <a:defRPr kumimoji="1" sz="900" kern="1200">
        <a:solidFill>
          <a:schemeClr val="tx1"/>
        </a:solidFill>
        <a:latin typeface="Times New Roman" pitchFamily="18" charset="0"/>
        <a:ea typeface="宋体" pitchFamily="2" charset="-122"/>
        <a:cs typeface="+mn-cs"/>
      </a:defRPr>
    </a:lvl2pPr>
    <a:lvl3pPr marL="712788" algn="l" rtl="0" eaLnBrk="0" fontAlgn="base" hangingPunct="0">
      <a:spcBef>
        <a:spcPct val="30000"/>
      </a:spcBef>
      <a:spcAft>
        <a:spcPct val="0"/>
      </a:spcAft>
      <a:defRPr kumimoji="1" sz="900" kern="1200">
        <a:solidFill>
          <a:schemeClr val="tx1"/>
        </a:solidFill>
        <a:latin typeface="Times New Roman" pitchFamily="18" charset="0"/>
        <a:ea typeface="宋体" pitchFamily="2" charset="-122"/>
        <a:cs typeface="+mn-cs"/>
      </a:defRPr>
    </a:lvl3pPr>
    <a:lvl4pPr marL="1068388" algn="l" rtl="0" eaLnBrk="0" fontAlgn="base" hangingPunct="0">
      <a:spcBef>
        <a:spcPct val="30000"/>
      </a:spcBef>
      <a:spcAft>
        <a:spcPct val="0"/>
      </a:spcAft>
      <a:defRPr kumimoji="1" sz="900" kern="1200">
        <a:solidFill>
          <a:schemeClr val="tx1"/>
        </a:solidFill>
        <a:latin typeface="Times New Roman" pitchFamily="18" charset="0"/>
        <a:ea typeface="宋体" pitchFamily="2" charset="-122"/>
        <a:cs typeface="+mn-cs"/>
      </a:defRPr>
    </a:lvl4pPr>
    <a:lvl5pPr marL="1425575" algn="l" rtl="0" eaLnBrk="0" fontAlgn="base" hangingPunct="0">
      <a:spcBef>
        <a:spcPct val="30000"/>
      </a:spcBef>
      <a:spcAft>
        <a:spcPct val="0"/>
      </a:spcAft>
      <a:defRPr kumimoji="1" sz="900" kern="1200">
        <a:solidFill>
          <a:schemeClr val="tx1"/>
        </a:solidFill>
        <a:latin typeface="Times New Roman" pitchFamily="18" charset="0"/>
        <a:ea typeface="宋体" pitchFamily="2" charset="-122"/>
        <a:cs typeface="+mn-cs"/>
      </a:defRPr>
    </a:lvl5pPr>
    <a:lvl6pPr marL="1782626" algn="l" defTabSz="713051" rtl="0" eaLnBrk="1" latinLnBrk="0" hangingPunct="1">
      <a:defRPr sz="900" kern="1200">
        <a:solidFill>
          <a:schemeClr val="tx1"/>
        </a:solidFill>
        <a:latin typeface="+mn-lt"/>
        <a:ea typeface="+mn-ea"/>
        <a:cs typeface="+mn-cs"/>
      </a:defRPr>
    </a:lvl6pPr>
    <a:lvl7pPr marL="2139152" algn="l" defTabSz="713051" rtl="0" eaLnBrk="1" latinLnBrk="0" hangingPunct="1">
      <a:defRPr sz="900" kern="1200">
        <a:solidFill>
          <a:schemeClr val="tx1"/>
        </a:solidFill>
        <a:latin typeface="+mn-lt"/>
        <a:ea typeface="+mn-ea"/>
        <a:cs typeface="+mn-cs"/>
      </a:defRPr>
    </a:lvl7pPr>
    <a:lvl8pPr marL="2495677" algn="l" defTabSz="713051" rtl="0" eaLnBrk="1" latinLnBrk="0" hangingPunct="1">
      <a:defRPr sz="900" kern="1200">
        <a:solidFill>
          <a:schemeClr val="tx1"/>
        </a:solidFill>
        <a:latin typeface="+mn-lt"/>
        <a:ea typeface="+mn-ea"/>
        <a:cs typeface="+mn-cs"/>
      </a:defRPr>
    </a:lvl8pPr>
    <a:lvl9pPr marL="2852202" algn="l" defTabSz="713051"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幻灯片图像占位符 1"/>
          <p:cNvSpPr>
            <a:spLocks noGrp="1" noRot="1" noChangeAspect="1" noTextEdit="1"/>
          </p:cNvSpPr>
          <p:nvPr>
            <p:ph type="sldImg"/>
          </p:nvPr>
        </p:nvSpPr>
        <p:spPr>
          <a:ln/>
        </p:spPr>
      </p:sp>
      <p:sp>
        <p:nvSpPr>
          <p:cNvPr id="126979" name="备注占位符 2"/>
          <p:cNvSpPr>
            <a:spLocks noGrp="1"/>
          </p:cNvSpPr>
          <p:nvPr>
            <p:ph type="body" idx="1"/>
          </p:nvPr>
        </p:nvSpPr>
        <p:spPr>
          <a:noFill/>
          <a:ln/>
        </p:spPr>
        <p:txBody>
          <a:bodyPr/>
          <a:lstStyle/>
          <a:p>
            <a:r>
              <a:rPr lang="en-US" altLang="zh-CN" smtClean="0">
                <a:ea typeface="宋体" charset="-122"/>
              </a:rPr>
              <a:t>int main() {</a:t>
            </a:r>
          </a:p>
          <a:p>
            <a:r>
              <a:rPr lang="en-US" altLang="zh-CN" smtClean="0">
                <a:ea typeface="宋体" charset="-122"/>
              </a:rPr>
              <a:t>	Dtest a(1,2),b(3,5);</a:t>
            </a:r>
          </a:p>
          <a:p>
            <a:r>
              <a:rPr lang="en-US" altLang="zh-CN" smtClean="0">
                <a:ea typeface="宋体" charset="-122"/>
              </a:rPr>
              <a:t>	cout &lt;&lt; a+b;</a:t>
            </a:r>
          </a:p>
          <a:p>
            <a:r>
              <a:rPr lang="en-US" altLang="zh-CN" smtClean="0">
                <a:ea typeface="宋体" charset="-122"/>
              </a:rPr>
              <a:t>	return 0;</a:t>
            </a:r>
          </a:p>
          <a:p>
            <a:r>
              <a:rPr lang="en-US" altLang="zh-CN" smtClean="0">
                <a:ea typeface="宋体" charset="-122"/>
              </a:rPr>
              <a:t>}</a:t>
            </a:r>
          </a:p>
          <a:p>
            <a:endParaRPr lang="zh-CN" altLang="en-US" smtClean="0">
              <a:ea typeface="宋体" charset="-122"/>
            </a:endParaRPr>
          </a:p>
          <a:p>
            <a:endParaRPr lang="zh-CN" altLang="en-US" smtClean="0">
              <a:ea typeface="宋体" charset="-122"/>
            </a:endParaRPr>
          </a:p>
        </p:txBody>
      </p:sp>
      <p:sp>
        <p:nvSpPr>
          <p:cNvPr id="126980" name="页眉占位符 3"/>
          <p:cNvSpPr>
            <a:spLocks noGrp="1"/>
          </p:cNvSpPr>
          <p:nvPr>
            <p:ph type="hdr" sz="quarter"/>
          </p:nvPr>
        </p:nvSpPr>
        <p:spPr>
          <a:noFill/>
        </p:spPr>
        <p:txBody>
          <a:bodyPr/>
          <a:lstStyle/>
          <a:p>
            <a:r>
              <a:rPr lang="en-US" altLang="zh-CN" smtClean="0">
                <a:latin typeface="Arial" charset="0"/>
              </a:rPr>
              <a:t>计算机网络讲义</a:t>
            </a:r>
          </a:p>
        </p:txBody>
      </p:sp>
      <p:sp>
        <p:nvSpPr>
          <p:cNvPr id="126981" name="灯片编号占位符 4"/>
          <p:cNvSpPr>
            <a:spLocks noGrp="1"/>
          </p:cNvSpPr>
          <p:nvPr>
            <p:ph type="sldNum" sz="quarter" idx="5"/>
          </p:nvPr>
        </p:nvSpPr>
        <p:spPr>
          <a:noFill/>
        </p:spPr>
        <p:txBody>
          <a:bodyPr/>
          <a:lstStyle/>
          <a:p>
            <a:fld id="{16E3C1D5-CEE6-4613-AD2B-896318FB89E2}" type="slidenum">
              <a:rPr lang="en-US" altLang="zh-CN" smtClean="0">
                <a:latin typeface="Arial" charset="0"/>
              </a:rPr>
              <a:pPr/>
              <a:t>72</a:t>
            </a:fld>
            <a:endParaRPr lang="en-US" altLang="zh-CN"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035050" y="1554163"/>
            <a:ext cx="10179050" cy="5303837"/>
            <a:chOff x="-652" y="978"/>
            <a:chExt cx="6412" cy="3342"/>
          </a:xfrm>
        </p:grpSpPr>
        <p:sp>
          <p:nvSpPr>
            <p:cNvPr id="5" name="Freeform 3"/>
            <p:cNvSpPr>
              <a:spLocks/>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a:defRPr/>
              </a:pPr>
              <a:endParaRPr lang="zh-CN" altLang="en-US">
                <a:latin typeface="Arial" pitchFamily="34" charset="0"/>
              </a:endParaRPr>
            </a:p>
          </p:txBody>
        </p:sp>
        <p:sp>
          <p:nvSpPr>
            <p:cNvPr id="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p:spPr>
          <p:txBody>
            <a:bodyPr wrap="none" anchor="ctr"/>
            <a:lstStyle/>
            <a:p>
              <a:pPr>
                <a:defRPr/>
              </a:pPr>
              <a:endParaRPr lang="zh-CN" altLang="en-US">
                <a:latin typeface="Arial" pitchFamily="34" charset="0"/>
              </a:endParaRPr>
            </a:p>
          </p:txBody>
        </p:sp>
      </p:grpSp>
      <p:sp>
        <p:nvSpPr>
          <p:cNvPr id="12293" name="Rectangle 5"/>
          <p:cNvSpPr>
            <a:spLocks noGrp="1" noChangeArrowheads="1"/>
          </p:cNvSpPr>
          <p:nvPr>
            <p:ph type="ctrTitle" sz="quarter"/>
          </p:nvPr>
        </p:nvSpPr>
        <p:spPr>
          <a:xfrm>
            <a:off x="1293815" y="762001"/>
            <a:ext cx="7772401" cy="1143000"/>
          </a:xfrm>
        </p:spPr>
        <p:txBody>
          <a:bodyPr anchor="b"/>
          <a:lstStyle>
            <a:lvl1pPr>
              <a:defRPr/>
            </a:lvl1pPr>
          </a:lstStyle>
          <a:p>
            <a:r>
              <a:rPr lang="zh-CN" altLang="en-US"/>
              <a:t>单击此处编辑母版标题样式</a:t>
            </a:r>
          </a:p>
        </p:txBody>
      </p:sp>
      <p:sp>
        <p:nvSpPr>
          <p:cNvPr id="12294" name="Rectangle 6"/>
          <p:cNvSpPr>
            <a:spLocks noGrp="1" noChangeArrowheads="1"/>
          </p:cNvSpPr>
          <p:nvPr>
            <p:ph type="subTitle" sz="quarter" idx="1"/>
          </p:nvPr>
        </p:nvSpPr>
        <p:spPr>
          <a:xfrm>
            <a:off x="685801" y="3429001"/>
            <a:ext cx="6400802" cy="1752601"/>
          </a:xfrm>
        </p:spPr>
        <p:txBody>
          <a:bodyPr lIns="71801" tIns="35902" rIns="71801" bIns="35902" anchor="ctr"/>
          <a:lstStyle>
            <a:lvl1pPr marL="0" indent="0" algn="ctr">
              <a:buFont typeface="Wingdings" pitchFamily="2" charset="2"/>
              <a:buNone/>
              <a:defRPr/>
            </a:lvl1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4" y="609601"/>
            <a:ext cx="1943099"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2" y="609601"/>
            <a:ext cx="5676899"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7" y="4406904"/>
            <a:ext cx="7772401" cy="136207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7" y="2906715"/>
            <a:ext cx="7772401" cy="1500188"/>
          </a:xfrm>
        </p:spPr>
        <p:txBody>
          <a:bodyPr anchor="b"/>
          <a:lstStyle>
            <a:lvl1pPr marL="0" indent="0">
              <a:buNone/>
              <a:defRPr sz="1600"/>
            </a:lvl1pPr>
            <a:lvl2pPr marL="356525" indent="0">
              <a:buNone/>
              <a:defRPr sz="1400"/>
            </a:lvl2pPr>
            <a:lvl3pPr marL="713051" indent="0">
              <a:buNone/>
              <a:defRPr sz="1200"/>
            </a:lvl3pPr>
            <a:lvl4pPr marL="1069576" indent="0">
              <a:buNone/>
              <a:defRPr sz="1200"/>
            </a:lvl4pPr>
            <a:lvl5pPr marL="1426101" indent="0">
              <a:buNone/>
              <a:defRPr sz="1200"/>
            </a:lvl5pPr>
            <a:lvl6pPr marL="1782626" indent="0">
              <a:buNone/>
              <a:defRPr sz="1200"/>
            </a:lvl6pPr>
            <a:lvl7pPr marL="2139152" indent="0">
              <a:buNone/>
              <a:defRPr sz="1200"/>
            </a:lvl7pPr>
            <a:lvl8pPr marL="2495677" indent="0">
              <a:buNone/>
              <a:defRPr sz="1200"/>
            </a:lvl8pPr>
            <a:lvl9pPr marL="2852202" indent="0">
              <a:buNone/>
              <a:defRPr sz="12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799" y="1981203"/>
            <a:ext cx="3810000" cy="4114800"/>
          </a:xfrm>
        </p:spPr>
        <p:txBody>
          <a:bodyPr/>
          <a:lstStyle>
            <a:lvl1pPr>
              <a:defRPr sz="23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1" y="1981203"/>
            <a:ext cx="3810000" cy="4114800"/>
          </a:xfrm>
        </p:spPr>
        <p:txBody>
          <a:bodyPr/>
          <a:lstStyle>
            <a:lvl1pPr>
              <a:defRPr sz="23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3" y="274637"/>
            <a:ext cx="8229601"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3" y="1535113"/>
            <a:ext cx="4040189" cy="639763"/>
          </a:xfrm>
        </p:spPr>
        <p:txBody>
          <a:bodyPr anchor="b"/>
          <a:lstStyle>
            <a:lvl1pPr marL="0" indent="0">
              <a:buNone/>
              <a:defRPr sz="1800" b="1"/>
            </a:lvl1pPr>
            <a:lvl2pPr marL="356525" indent="0">
              <a:buNone/>
              <a:defRPr sz="1600" b="1"/>
            </a:lvl2pPr>
            <a:lvl3pPr marL="713051" indent="0">
              <a:buNone/>
              <a:defRPr sz="1400" b="1"/>
            </a:lvl3pPr>
            <a:lvl4pPr marL="1069576" indent="0">
              <a:buNone/>
              <a:defRPr sz="1200" b="1"/>
            </a:lvl4pPr>
            <a:lvl5pPr marL="1426101" indent="0">
              <a:buNone/>
              <a:defRPr sz="1200" b="1"/>
            </a:lvl5pPr>
            <a:lvl6pPr marL="1782626" indent="0">
              <a:buNone/>
              <a:defRPr sz="1200" b="1"/>
            </a:lvl6pPr>
            <a:lvl7pPr marL="2139152" indent="0">
              <a:buNone/>
              <a:defRPr sz="1200" b="1"/>
            </a:lvl7pPr>
            <a:lvl8pPr marL="2495677" indent="0">
              <a:buNone/>
              <a:defRPr sz="1200" b="1"/>
            </a:lvl8pPr>
            <a:lvl9pPr marL="285220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3" y="2174876"/>
            <a:ext cx="4040189" cy="3951287"/>
          </a:xfrm>
        </p:spPr>
        <p:txBody>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6" cy="639763"/>
          </a:xfrm>
        </p:spPr>
        <p:txBody>
          <a:bodyPr anchor="b"/>
          <a:lstStyle>
            <a:lvl1pPr marL="0" indent="0">
              <a:buNone/>
              <a:defRPr sz="1800" b="1"/>
            </a:lvl1pPr>
            <a:lvl2pPr marL="356525" indent="0">
              <a:buNone/>
              <a:defRPr sz="1600" b="1"/>
            </a:lvl2pPr>
            <a:lvl3pPr marL="713051" indent="0">
              <a:buNone/>
              <a:defRPr sz="1400" b="1"/>
            </a:lvl3pPr>
            <a:lvl4pPr marL="1069576" indent="0">
              <a:buNone/>
              <a:defRPr sz="1200" b="1"/>
            </a:lvl4pPr>
            <a:lvl5pPr marL="1426101" indent="0">
              <a:buNone/>
              <a:defRPr sz="1200" b="1"/>
            </a:lvl5pPr>
            <a:lvl6pPr marL="1782626" indent="0">
              <a:buNone/>
              <a:defRPr sz="1200" b="1"/>
            </a:lvl6pPr>
            <a:lvl7pPr marL="2139152" indent="0">
              <a:buNone/>
              <a:defRPr sz="1200" b="1"/>
            </a:lvl7pPr>
            <a:lvl8pPr marL="2495677" indent="0">
              <a:buNone/>
              <a:defRPr sz="1200" b="1"/>
            </a:lvl8pPr>
            <a:lvl9pPr marL="285220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6"/>
            <a:ext cx="4041776" cy="3951287"/>
          </a:xfrm>
        </p:spPr>
        <p:txBody>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2" cy="1162051"/>
          </a:xfrm>
        </p:spPr>
        <p:txBody>
          <a:bodyPr anchor="b"/>
          <a:lstStyle>
            <a:lvl1pPr algn="l">
              <a:defRPr sz="16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1"/>
            <a:ext cx="5111750" cy="5853115"/>
          </a:xfrm>
        </p:spPr>
        <p:txBody>
          <a:bodyPr/>
          <a:lstStyle>
            <a:lvl1pPr>
              <a:defRPr sz="2500"/>
            </a:lvl1pPr>
            <a:lvl2pPr>
              <a:defRPr sz="23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0"/>
            <a:ext cx="3008312" cy="4691064"/>
          </a:xfrm>
        </p:spPr>
        <p:txBody>
          <a:bodyPr/>
          <a:lstStyle>
            <a:lvl1pPr marL="0" indent="0">
              <a:buNone/>
              <a:defRPr sz="1200"/>
            </a:lvl1pPr>
            <a:lvl2pPr marL="356525" indent="0">
              <a:buNone/>
              <a:defRPr sz="900"/>
            </a:lvl2pPr>
            <a:lvl3pPr marL="713051" indent="0">
              <a:buNone/>
              <a:defRPr sz="700"/>
            </a:lvl3pPr>
            <a:lvl4pPr marL="1069576" indent="0">
              <a:buNone/>
              <a:defRPr sz="700"/>
            </a:lvl4pPr>
            <a:lvl5pPr marL="1426101" indent="0">
              <a:buNone/>
              <a:defRPr sz="700"/>
            </a:lvl5pPr>
            <a:lvl6pPr marL="1782626" indent="0">
              <a:buNone/>
              <a:defRPr sz="700"/>
            </a:lvl6pPr>
            <a:lvl7pPr marL="2139152" indent="0">
              <a:buNone/>
              <a:defRPr sz="700"/>
            </a:lvl7pPr>
            <a:lvl8pPr marL="2495677" indent="0">
              <a:buNone/>
              <a:defRPr sz="700"/>
            </a:lvl8pPr>
            <a:lvl9pPr marL="2852202" indent="0">
              <a:buNone/>
              <a:defRPr sz="7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9" y="4800601"/>
            <a:ext cx="5486400" cy="566739"/>
          </a:xfrm>
        </p:spPr>
        <p:txBody>
          <a:bodyPr anchor="b"/>
          <a:lstStyle>
            <a:lvl1pPr algn="l">
              <a:defRPr sz="16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9" y="612776"/>
            <a:ext cx="5486400" cy="4114800"/>
          </a:xfrm>
        </p:spPr>
        <p:txBody>
          <a:bodyPr/>
          <a:lstStyle>
            <a:lvl1pPr marL="0" indent="0">
              <a:buNone/>
              <a:defRPr sz="2500"/>
            </a:lvl1pPr>
            <a:lvl2pPr marL="356525" indent="0">
              <a:buNone/>
              <a:defRPr sz="2300"/>
            </a:lvl2pPr>
            <a:lvl3pPr marL="713051" indent="0">
              <a:buNone/>
              <a:defRPr sz="1800"/>
            </a:lvl3pPr>
            <a:lvl4pPr marL="1069576" indent="0">
              <a:buNone/>
              <a:defRPr sz="1600"/>
            </a:lvl4pPr>
            <a:lvl5pPr marL="1426101" indent="0">
              <a:buNone/>
              <a:defRPr sz="1600"/>
            </a:lvl5pPr>
            <a:lvl6pPr marL="1782626" indent="0">
              <a:buNone/>
              <a:defRPr sz="1600"/>
            </a:lvl6pPr>
            <a:lvl7pPr marL="2139152" indent="0">
              <a:buNone/>
              <a:defRPr sz="1600"/>
            </a:lvl7pPr>
            <a:lvl8pPr marL="2495677" indent="0">
              <a:buNone/>
              <a:defRPr sz="1600"/>
            </a:lvl8pPr>
            <a:lvl9pPr marL="2852202" indent="0">
              <a:buNone/>
              <a:defRPr sz="1600"/>
            </a:lvl9pPr>
          </a:lstStyle>
          <a:p>
            <a:pPr lvl="0"/>
            <a:endParaRPr lang="zh-CN" altLang="en-US" noProof="0" smtClean="0"/>
          </a:p>
        </p:txBody>
      </p:sp>
      <p:sp>
        <p:nvSpPr>
          <p:cNvPr id="4" name="文本占位符 3"/>
          <p:cNvSpPr>
            <a:spLocks noGrp="1"/>
          </p:cNvSpPr>
          <p:nvPr>
            <p:ph type="body" sz="half" idx="2"/>
          </p:nvPr>
        </p:nvSpPr>
        <p:spPr>
          <a:xfrm>
            <a:off x="1792289" y="5367342"/>
            <a:ext cx="5486400" cy="804861"/>
          </a:xfrm>
        </p:spPr>
        <p:txBody>
          <a:bodyPr/>
          <a:lstStyle>
            <a:lvl1pPr marL="0" indent="0">
              <a:buNone/>
              <a:defRPr sz="1200"/>
            </a:lvl1pPr>
            <a:lvl2pPr marL="356525" indent="0">
              <a:buNone/>
              <a:defRPr sz="900"/>
            </a:lvl2pPr>
            <a:lvl3pPr marL="713051" indent="0">
              <a:buNone/>
              <a:defRPr sz="700"/>
            </a:lvl3pPr>
            <a:lvl4pPr marL="1069576" indent="0">
              <a:buNone/>
              <a:defRPr sz="700"/>
            </a:lvl4pPr>
            <a:lvl5pPr marL="1426101" indent="0">
              <a:buNone/>
              <a:defRPr sz="700"/>
            </a:lvl5pPr>
            <a:lvl6pPr marL="1782626" indent="0">
              <a:buNone/>
              <a:defRPr sz="700"/>
            </a:lvl6pPr>
            <a:lvl7pPr marL="2139152" indent="0">
              <a:buNone/>
              <a:defRPr sz="700"/>
            </a:lvl7pPr>
            <a:lvl8pPr marL="2495677" indent="0">
              <a:buNone/>
              <a:defRPr sz="700"/>
            </a:lvl8pPr>
            <a:lvl9pPr marL="2852202" indent="0">
              <a:buNone/>
              <a:defRPr sz="7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588"/>
            <a:ext cx="9132888" cy="6845300"/>
            <a:chOff x="0" y="1"/>
            <a:chExt cx="5753" cy="4312"/>
          </a:xfrm>
        </p:grpSpPr>
        <p:sp>
          <p:nvSpPr>
            <p:cNvPr id="11267" name="Freeform 3"/>
            <p:cNvSpPr>
              <a:spLocks/>
            </p:cNvSpPr>
            <p:nvPr userDrawn="1"/>
          </p:nvSpPr>
          <p:spPr bwMode="auto">
            <a:xfrm>
              <a:off x="3394" y="1000"/>
              <a:ext cx="2359" cy="3313"/>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a:defRPr/>
              </a:pPr>
              <a:endParaRPr lang="zh-CN" altLang="en-US">
                <a:latin typeface="Arial" pitchFamily="34" charset="0"/>
              </a:endParaRPr>
            </a:p>
          </p:txBody>
        </p:sp>
        <p:sp>
          <p:nvSpPr>
            <p:cNvPr id="11268" name="Arc 4"/>
            <p:cNvSpPr>
              <a:spLocks/>
            </p:cNvSpPr>
            <p:nvPr userDrawn="1"/>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p:spPr>
          <p:txBody>
            <a:bodyPr wrap="none" anchor="ctr"/>
            <a:lstStyle/>
            <a:p>
              <a:pPr>
                <a:defRPr/>
              </a:pPr>
              <a:endParaRPr lang="zh-CN" altLang="en-US">
                <a:latin typeface="Arial" pitchFamily="34" charset="0"/>
              </a:endParaRPr>
            </a:p>
          </p:txBody>
        </p:sp>
      </p:grpSp>
      <p:sp>
        <p:nvSpPr>
          <p:cNvPr id="11269" name="Rectangle 5"/>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71801" tIns="35902" rIns="71801" bIns="35902" numCol="1" anchor="ctr" anchorCtr="0" compatLnSpc="1">
            <a:prstTxWarp prst="textNoShape">
              <a:avLst/>
            </a:prstTxWarp>
          </a:bodyPr>
          <a:lstStyle/>
          <a:p>
            <a:pPr lvl="0"/>
            <a:r>
              <a:rPr lang="zh-CN" altLang="en-US" smtClean="0"/>
              <a:t>单击此处编辑母版标题样式</a:t>
            </a:r>
          </a:p>
        </p:txBody>
      </p:sp>
      <p:sp>
        <p:nvSpPr>
          <p:cNvPr id="1028" name="Rectangle 9"/>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71304" tIns="35653" rIns="71304" bIns="35653"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Tree>
  </p:cSld>
  <p:clrMap bg1="dk2" tx1="lt1" bg2="dk1" tx2="lt2" accent1="accent1" accent2="accent2" accent3="accent3" accent4="accent4" accent5="accent5" accent6="accent6" hlink="hlink" folHlink="folHlink"/>
  <p:sldLayoutIdLst>
    <p:sldLayoutId id="2147483854"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Lst>
  <p:txStyles>
    <p:titleStyle>
      <a:lvl1pPr algn="ctr" rtl="0" eaLnBrk="0" fontAlgn="base" hangingPunct="0">
        <a:spcBef>
          <a:spcPct val="0"/>
        </a:spcBef>
        <a:spcAft>
          <a:spcPct val="0"/>
        </a:spcAft>
        <a:defRPr kumimoji="1" sz="3500" b="1">
          <a:solidFill>
            <a:schemeClr val="tx1"/>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3500" b="1">
          <a:solidFill>
            <a:schemeClr val="tx1"/>
          </a:solidFill>
          <a:effectLst>
            <a:outerShdw blurRad="38100" dist="38100" dir="2700000" algn="tl">
              <a:srgbClr val="000000"/>
            </a:outerShdw>
          </a:effectLst>
          <a:latin typeface="Arial" pitchFamily="34" charset="0"/>
          <a:ea typeface="黑体" pitchFamily="2" charset="-122"/>
        </a:defRPr>
      </a:lvl2pPr>
      <a:lvl3pPr algn="ctr" rtl="0" eaLnBrk="0" fontAlgn="base" hangingPunct="0">
        <a:spcBef>
          <a:spcPct val="0"/>
        </a:spcBef>
        <a:spcAft>
          <a:spcPct val="0"/>
        </a:spcAft>
        <a:defRPr kumimoji="1" sz="3500" b="1">
          <a:solidFill>
            <a:schemeClr val="tx1"/>
          </a:solidFill>
          <a:effectLst>
            <a:outerShdw blurRad="38100" dist="38100" dir="2700000" algn="tl">
              <a:srgbClr val="000000"/>
            </a:outerShdw>
          </a:effectLst>
          <a:latin typeface="Arial" pitchFamily="34" charset="0"/>
          <a:ea typeface="黑体" pitchFamily="2" charset="-122"/>
        </a:defRPr>
      </a:lvl3pPr>
      <a:lvl4pPr algn="ctr" rtl="0" eaLnBrk="0" fontAlgn="base" hangingPunct="0">
        <a:spcBef>
          <a:spcPct val="0"/>
        </a:spcBef>
        <a:spcAft>
          <a:spcPct val="0"/>
        </a:spcAft>
        <a:defRPr kumimoji="1" sz="3500" b="1">
          <a:solidFill>
            <a:schemeClr val="tx1"/>
          </a:solidFill>
          <a:effectLst>
            <a:outerShdw blurRad="38100" dist="38100" dir="2700000" algn="tl">
              <a:srgbClr val="000000"/>
            </a:outerShdw>
          </a:effectLst>
          <a:latin typeface="Arial" pitchFamily="34" charset="0"/>
          <a:ea typeface="黑体" pitchFamily="2" charset="-122"/>
        </a:defRPr>
      </a:lvl4pPr>
      <a:lvl5pPr algn="ctr" rtl="0" eaLnBrk="0" fontAlgn="base" hangingPunct="0">
        <a:spcBef>
          <a:spcPct val="0"/>
        </a:spcBef>
        <a:spcAft>
          <a:spcPct val="0"/>
        </a:spcAft>
        <a:defRPr kumimoji="1" sz="3500" b="1">
          <a:solidFill>
            <a:schemeClr val="tx1"/>
          </a:solidFill>
          <a:effectLst>
            <a:outerShdw blurRad="38100" dist="38100" dir="2700000" algn="tl">
              <a:srgbClr val="000000"/>
            </a:outerShdw>
          </a:effectLst>
          <a:latin typeface="Arial" pitchFamily="34" charset="0"/>
          <a:ea typeface="黑体" pitchFamily="2" charset="-122"/>
        </a:defRPr>
      </a:lvl5pPr>
      <a:lvl6pPr marL="356525" algn="ctr" rtl="0" fontAlgn="base">
        <a:spcBef>
          <a:spcPct val="0"/>
        </a:spcBef>
        <a:spcAft>
          <a:spcPct val="0"/>
        </a:spcAft>
        <a:defRPr kumimoji="1" sz="3500" b="1">
          <a:solidFill>
            <a:schemeClr val="tx1"/>
          </a:solidFill>
          <a:effectLst>
            <a:outerShdw blurRad="38100" dist="38100" dir="2700000" algn="tl">
              <a:srgbClr val="000000"/>
            </a:outerShdw>
          </a:effectLst>
          <a:latin typeface="Arial" pitchFamily="34" charset="0"/>
          <a:ea typeface="黑体" pitchFamily="2" charset="-122"/>
        </a:defRPr>
      </a:lvl6pPr>
      <a:lvl7pPr marL="713051" algn="ctr" rtl="0" fontAlgn="base">
        <a:spcBef>
          <a:spcPct val="0"/>
        </a:spcBef>
        <a:spcAft>
          <a:spcPct val="0"/>
        </a:spcAft>
        <a:defRPr kumimoji="1" sz="3500" b="1">
          <a:solidFill>
            <a:schemeClr val="tx1"/>
          </a:solidFill>
          <a:effectLst>
            <a:outerShdw blurRad="38100" dist="38100" dir="2700000" algn="tl">
              <a:srgbClr val="000000"/>
            </a:outerShdw>
          </a:effectLst>
          <a:latin typeface="Arial" pitchFamily="34" charset="0"/>
          <a:ea typeface="黑体" pitchFamily="2" charset="-122"/>
        </a:defRPr>
      </a:lvl7pPr>
      <a:lvl8pPr marL="1069576" algn="ctr" rtl="0" fontAlgn="base">
        <a:spcBef>
          <a:spcPct val="0"/>
        </a:spcBef>
        <a:spcAft>
          <a:spcPct val="0"/>
        </a:spcAft>
        <a:defRPr kumimoji="1" sz="3500" b="1">
          <a:solidFill>
            <a:schemeClr val="tx1"/>
          </a:solidFill>
          <a:effectLst>
            <a:outerShdw blurRad="38100" dist="38100" dir="2700000" algn="tl">
              <a:srgbClr val="000000"/>
            </a:outerShdw>
          </a:effectLst>
          <a:latin typeface="Arial" pitchFamily="34" charset="0"/>
          <a:ea typeface="黑体" pitchFamily="2" charset="-122"/>
        </a:defRPr>
      </a:lvl8pPr>
      <a:lvl9pPr marL="1426101" algn="ctr" rtl="0" fontAlgn="base">
        <a:spcBef>
          <a:spcPct val="0"/>
        </a:spcBef>
        <a:spcAft>
          <a:spcPct val="0"/>
        </a:spcAft>
        <a:defRPr kumimoji="1" sz="3500" b="1">
          <a:solidFill>
            <a:schemeClr val="tx1"/>
          </a:solidFill>
          <a:effectLst>
            <a:outerShdw blurRad="38100" dist="38100" dir="2700000" algn="tl">
              <a:srgbClr val="000000"/>
            </a:outerShdw>
          </a:effectLst>
          <a:latin typeface="Arial" pitchFamily="34" charset="0"/>
          <a:ea typeface="黑体" pitchFamily="2" charset="-122"/>
        </a:defRPr>
      </a:lvl9pPr>
    </p:titleStyle>
    <p:bodyStyle>
      <a:lvl1pPr marL="371475" indent="-371475" algn="l" rtl="0" eaLnBrk="0" fontAlgn="base" hangingPunct="0">
        <a:spcBef>
          <a:spcPct val="20000"/>
        </a:spcBef>
        <a:spcAft>
          <a:spcPct val="0"/>
        </a:spcAft>
        <a:buClr>
          <a:schemeClr val="tx1"/>
        </a:buClr>
        <a:buSzPct val="80000"/>
        <a:buFont typeface="Wingdings" pitchFamily="2" charset="2"/>
        <a:buChar char="v"/>
        <a:defRPr kumimoji="1" sz="2500" b="1">
          <a:solidFill>
            <a:schemeClr val="tx1"/>
          </a:solidFill>
          <a:latin typeface="+mn-lt"/>
          <a:ea typeface="+mn-ea"/>
          <a:cs typeface="+mn-cs"/>
        </a:defRPr>
      </a:lvl1pPr>
      <a:lvl2pPr marL="709613" indent="-247650" algn="l" rtl="0" eaLnBrk="0" fontAlgn="base" hangingPunct="0">
        <a:spcBef>
          <a:spcPct val="20000"/>
        </a:spcBef>
        <a:spcAft>
          <a:spcPct val="0"/>
        </a:spcAft>
        <a:buClr>
          <a:schemeClr val="tx1"/>
        </a:buClr>
        <a:buSzPct val="90000"/>
        <a:buFont typeface="Wingdings" pitchFamily="2" charset="2"/>
        <a:buChar char="Ø"/>
        <a:defRPr kumimoji="1" sz="2300" b="1">
          <a:solidFill>
            <a:schemeClr val="tx1"/>
          </a:solidFill>
          <a:latin typeface="+mn-lt"/>
          <a:ea typeface="+mn-ea"/>
        </a:defRPr>
      </a:lvl2pPr>
      <a:lvl3pPr marL="1222375" indent="-177800" algn="l" rtl="0" eaLnBrk="0" fontAlgn="base" hangingPunct="0">
        <a:spcBef>
          <a:spcPct val="20000"/>
        </a:spcBef>
        <a:spcAft>
          <a:spcPct val="0"/>
        </a:spcAft>
        <a:buClr>
          <a:schemeClr val="accent1"/>
        </a:buClr>
        <a:buSzPct val="60000"/>
        <a:buFont typeface="Wingdings" pitchFamily="2" charset="2"/>
        <a:buChar char="l"/>
        <a:defRPr kumimoji="1" sz="2400">
          <a:solidFill>
            <a:schemeClr val="tx1"/>
          </a:solidFill>
          <a:latin typeface="+mn-lt"/>
          <a:ea typeface="宋体" pitchFamily="2" charset="-122"/>
        </a:defRPr>
      </a:lvl3pPr>
      <a:lvl4pPr marL="1549400" indent="-177800" algn="l" rtl="0" eaLnBrk="0" fontAlgn="base" hangingPunct="0">
        <a:spcBef>
          <a:spcPct val="20000"/>
        </a:spcBef>
        <a:spcAft>
          <a:spcPct val="0"/>
        </a:spcAft>
        <a:buClr>
          <a:schemeClr val="tx1"/>
        </a:buClr>
        <a:buChar char="–"/>
        <a:defRPr kumimoji="1" sz="1600">
          <a:solidFill>
            <a:schemeClr val="tx1"/>
          </a:solidFill>
          <a:latin typeface="+mn-lt"/>
          <a:ea typeface="宋体" pitchFamily="2" charset="-122"/>
        </a:defRPr>
      </a:lvl4pPr>
      <a:lvl5pPr marL="1876425" indent="-177800" algn="l" rtl="0" eaLnBrk="0" fontAlgn="base" hangingPunct="0">
        <a:spcBef>
          <a:spcPct val="20000"/>
        </a:spcBef>
        <a:spcAft>
          <a:spcPct val="0"/>
        </a:spcAft>
        <a:buClr>
          <a:schemeClr val="accent1"/>
        </a:buClr>
        <a:buChar char="•"/>
        <a:defRPr kumimoji="1" sz="1600">
          <a:solidFill>
            <a:schemeClr val="tx1"/>
          </a:solidFill>
          <a:latin typeface="+mn-lt"/>
          <a:ea typeface="宋体" pitchFamily="2" charset="-122"/>
        </a:defRPr>
      </a:lvl5pPr>
      <a:lvl6pPr marL="2233235" indent="-178263" algn="l" rtl="0" fontAlgn="base">
        <a:spcBef>
          <a:spcPct val="20000"/>
        </a:spcBef>
        <a:spcAft>
          <a:spcPct val="0"/>
        </a:spcAft>
        <a:buClr>
          <a:schemeClr val="accent1"/>
        </a:buClr>
        <a:buChar char="•"/>
        <a:defRPr kumimoji="1" sz="1600">
          <a:solidFill>
            <a:schemeClr val="tx1"/>
          </a:solidFill>
          <a:latin typeface="+mn-lt"/>
          <a:ea typeface="宋体" pitchFamily="2" charset="-122"/>
        </a:defRPr>
      </a:lvl6pPr>
      <a:lvl7pPr marL="2589760" indent="-178263" algn="l" rtl="0" fontAlgn="base">
        <a:spcBef>
          <a:spcPct val="20000"/>
        </a:spcBef>
        <a:spcAft>
          <a:spcPct val="0"/>
        </a:spcAft>
        <a:buClr>
          <a:schemeClr val="accent1"/>
        </a:buClr>
        <a:buChar char="•"/>
        <a:defRPr kumimoji="1" sz="1600">
          <a:solidFill>
            <a:schemeClr val="tx1"/>
          </a:solidFill>
          <a:latin typeface="+mn-lt"/>
          <a:ea typeface="宋体" pitchFamily="2" charset="-122"/>
        </a:defRPr>
      </a:lvl7pPr>
      <a:lvl8pPr marL="2946285" indent="-178263" algn="l" rtl="0" fontAlgn="base">
        <a:spcBef>
          <a:spcPct val="20000"/>
        </a:spcBef>
        <a:spcAft>
          <a:spcPct val="0"/>
        </a:spcAft>
        <a:buClr>
          <a:schemeClr val="accent1"/>
        </a:buClr>
        <a:buChar char="•"/>
        <a:defRPr kumimoji="1" sz="1600">
          <a:solidFill>
            <a:schemeClr val="tx1"/>
          </a:solidFill>
          <a:latin typeface="+mn-lt"/>
          <a:ea typeface="宋体" pitchFamily="2" charset="-122"/>
        </a:defRPr>
      </a:lvl8pPr>
      <a:lvl9pPr marL="3302810" indent="-178263" algn="l" rtl="0" fontAlgn="base">
        <a:spcBef>
          <a:spcPct val="20000"/>
        </a:spcBef>
        <a:spcAft>
          <a:spcPct val="0"/>
        </a:spcAft>
        <a:buClr>
          <a:schemeClr val="accent1"/>
        </a:buClr>
        <a:buChar char="•"/>
        <a:defRPr kumimoji="1" sz="1600">
          <a:solidFill>
            <a:schemeClr val="tx1"/>
          </a:solidFill>
          <a:latin typeface="+mn-lt"/>
          <a:ea typeface="宋体" pitchFamily="2" charset="-122"/>
        </a:defRPr>
      </a:lvl9pPr>
    </p:bodyStyle>
    <p:otherStyle>
      <a:defPPr>
        <a:defRPr lang="zh-CN"/>
      </a:defPPr>
      <a:lvl1pPr marL="0" algn="l" defTabSz="713051" rtl="0" eaLnBrk="1" latinLnBrk="0" hangingPunct="1">
        <a:defRPr sz="1400" kern="1200">
          <a:solidFill>
            <a:schemeClr val="tx1"/>
          </a:solidFill>
          <a:latin typeface="+mn-lt"/>
          <a:ea typeface="+mn-ea"/>
          <a:cs typeface="+mn-cs"/>
        </a:defRPr>
      </a:lvl1pPr>
      <a:lvl2pPr marL="356525" algn="l" defTabSz="713051" rtl="0" eaLnBrk="1" latinLnBrk="0" hangingPunct="1">
        <a:defRPr sz="1400" kern="1200">
          <a:solidFill>
            <a:schemeClr val="tx1"/>
          </a:solidFill>
          <a:latin typeface="+mn-lt"/>
          <a:ea typeface="+mn-ea"/>
          <a:cs typeface="+mn-cs"/>
        </a:defRPr>
      </a:lvl2pPr>
      <a:lvl3pPr marL="713051" algn="l" defTabSz="713051" rtl="0" eaLnBrk="1" latinLnBrk="0" hangingPunct="1">
        <a:defRPr sz="1400" kern="1200">
          <a:solidFill>
            <a:schemeClr val="tx1"/>
          </a:solidFill>
          <a:latin typeface="+mn-lt"/>
          <a:ea typeface="+mn-ea"/>
          <a:cs typeface="+mn-cs"/>
        </a:defRPr>
      </a:lvl3pPr>
      <a:lvl4pPr marL="1069576" algn="l" defTabSz="713051" rtl="0" eaLnBrk="1" latinLnBrk="0" hangingPunct="1">
        <a:defRPr sz="1400" kern="1200">
          <a:solidFill>
            <a:schemeClr val="tx1"/>
          </a:solidFill>
          <a:latin typeface="+mn-lt"/>
          <a:ea typeface="+mn-ea"/>
          <a:cs typeface="+mn-cs"/>
        </a:defRPr>
      </a:lvl4pPr>
      <a:lvl5pPr marL="1426101" algn="l" defTabSz="713051" rtl="0" eaLnBrk="1" latinLnBrk="0" hangingPunct="1">
        <a:defRPr sz="1400" kern="1200">
          <a:solidFill>
            <a:schemeClr val="tx1"/>
          </a:solidFill>
          <a:latin typeface="+mn-lt"/>
          <a:ea typeface="+mn-ea"/>
          <a:cs typeface="+mn-cs"/>
        </a:defRPr>
      </a:lvl5pPr>
      <a:lvl6pPr marL="1782626" algn="l" defTabSz="713051" rtl="0" eaLnBrk="1" latinLnBrk="0" hangingPunct="1">
        <a:defRPr sz="1400" kern="1200">
          <a:solidFill>
            <a:schemeClr val="tx1"/>
          </a:solidFill>
          <a:latin typeface="+mn-lt"/>
          <a:ea typeface="+mn-ea"/>
          <a:cs typeface="+mn-cs"/>
        </a:defRPr>
      </a:lvl6pPr>
      <a:lvl7pPr marL="2139152" algn="l" defTabSz="713051" rtl="0" eaLnBrk="1" latinLnBrk="0" hangingPunct="1">
        <a:defRPr sz="1400" kern="1200">
          <a:solidFill>
            <a:schemeClr val="tx1"/>
          </a:solidFill>
          <a:latin typeface="+mn-lt"/>
          <a:ea typeface="+mn-ea"/>
          <a:cs typeface="+mn-cs"/>
        </a:defRPr>
      </a:lvl7pPr>
      <a:lvl8pPr marL="2495677" algn="l" defTabSz="713051" rtl="0" eaLnBrk="1" latinLnBrk="0" hangingPunct="1">
        <a:defRPr sz="1400" kern="1200">
          <a:solidFill>
            <a:schemeClr val="tx1"/>
          </a:solidFill>
          <a:latin typeface="+mn-lt"/>
          <a:ea typeface="+mn-ea"/>
          <a:cs typeface="+mn-cs"/>
        </a:defRPr>
      </a:lvl8pPr>
      <a:lvl9pPr marL="2852202" algn="l" defTabSz="713051"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5106" name="Rectangle 2"/>
          <p:cNvSpPr>
            <a:spLocks noGrp="1" noChangeArrowheads="1"/>
          </p:cNvSpPr>
          <p:nvPr>
            <p:ph type="title"/>
          </p:nvPr>
        </p:nvSpPr>
        <p:spPr/>
        <p:txBody>
          <a:bodyPr/>
          <a:lstStyle/>
          <a:p>
            <a:pPr eaLnBrk="1" hangingPunct="1">
              <a:defRPr/>
            </a:pPr>
            <a:r>
              <a:rPr lang="zh-CN" altLang="en-US" dirty="0" smtClean="0"/>
              <a:t>第</a:t>
            </a:r>
            <a:r>
              <a:rPr lang="en-US" altLang="zh-CN" dirty="0" smtClean="0"/>
              <a:t>12</a:t>
            </a:r>
            <a:r>
              <a:rPr lang="zh-CN" altLang="en-US" dirty="0" smtClean="0"/>
              <a:t>章 组合与继承</a:t>
            </a:r>
          </a:p>
        </p:txBody>
      </p:sp>
      <p:sp>
        <p:nvSpPr>
          <p:cNvPr id="3075" name="Rectangle 3"/>
          <p:cNvSpPr>
            <a:spLocks noGrp="1" noChangeArrowheads="1"/>
          </p:cNvSpPr>
          <p:nvPr>
            <p:ph type="body" idx="1"/>
          </p:nvPr>
        </p:nvSpPr>
        <p:spPr>
          <a:xfrm>
            <a:off x="2133600" y="1981200"/>
            <a:ext cx="3771900" cy="4114800"/>
          </a:xfrm>
        </p:spPr>
        <p:txBody>
          <a:bodyPr/>
          <a:lstStyle/>
          <a:p>
            <a:pPr eaLnBrk="1" hangingPunct="1">
              <a:lnSpc>
                <a:spcPct val="150000"/>
              </a:lnSpc>
            </a:pPr>
            <a:r>
              <a:rPr lang="zh-CN" altLang="en-US" sz="2400" smtClean="0"/>
              <a:t>组合 </a:t>
            </a:r>
          </a:p>
          <a:p>
            <a:pPr eaLnBrk="1" hangingPunct="1">
              <a:lnSpc>
                <a:spcPct val="150000"/>
              </a:lnSpc>
            </a:pPr>
            <a:r>
              <a:rPr lang="zh-CN" altLang="en-US" sz="2400" smtClean="0"/>
              <a:t>继承 </a:t>
            </a:r>
          </a:p>
          <a:p>
            <a:pPr eaLnBrk="1" hangingPunct="1">
              <a:lnSpc>
                <a:spcPct val="150000"/>
              </a:lnSpc>
            </a:pPr>
            <a:r>
              <a:rPr lang="zh-CN" altLang="en-US" sz="2400" smtClean="0"/>
              <a:t>虚函数与多态性</a:t>
            </a:r>
          </a:p>
          <a:p>
            <a:pPr eaLnBrk="1" hangingPunct="1">
              <a:lnSpc>
                <a:spcPct val="150000"/>
              </a:lnSpc>
            </a:pPr>
            <a:r>
              <a:rPr lang="zh-CN" altLang="en-US" sz="2400" smtClean="0"/>
              <a:t>纯虚函数与抽象类 </a:t>
            </a:r>
          </a:p>
          <a:p>
            <a:pPr eaLnBrk="1" hangingPunct="1">
              <a:lnSpc>
                <a:spcPct val="150000"/>
              </a:lnSpc>
            </a:pPr>
            <a:r>
              <a:rPr lang="zh-CN" altLang="en-US" sz="2400" smtClean="0"/>
              <a:t>多继承 </a:t>
            </a:r>
          </a:p>
        </p:txBody>
      </p:sp>
      <p:sp>
        <p:nvSpPr>
          <p:cNvPr id="3076" name="AutoShape 4"/>
          <p:cNvSpPr>
            <a:spLocks noChangeArrowheads="1"/>
          </p:cNvSpPr>
          <p:nvPr/>
        </p:nvSpPr>
        <p:spPr bwMode="auto">
          <a:xfrm rot="-5400000" flipH="1" flipV="1">
            <a:off x="5753100" y="3340100"/>
            <a:ext cx="304800" cy="457200"/>
          </a:xfrm>
          <a:prstGeom prst="triangle">
            <a:avLst>
              <a:gd name="adj" fmla="val 50000"/>
            </a:avLst>
          </a:prstGeom>
          <a:solidFill>
            <a:schemeClr val="folHlink"/>
          </a:solidFill>
          <a:ln w="9525">
            <a:solidFill>
              <a:srgbClr val="B2B2B2"/>
            </a:solidFill>
            <a:miter lim="800000"/>
            <a:headEnd/>
            <a:tailEnd/>
          </a:ln>
        </p:spPr>
        <p:txBody>
          <a:bodyPr wrap="none" lIns="71304" tIns="35653" rIns="71304" bIns="35653" anchor="ctr"/>
          <a:lstStyle/>
          <a:p>
            <a:endParaRPr lang="zh-CN" altLang="en-US"/>
          </a:p>
        </p:txBody>
      </p:sp>
      <p:sp>
        <p:nvSpPr>
          <p:cNvPr id="3077" name="AutoShape 5"/>
          <p:cNvSpPr>
            <a:spLocks noChangeArrowheads="1"/>
          </p:cNvSpPr>
          <p:nvPr/>
        </p:nvSpPr>
        <p:spPr bwMode="auto">
          <a:xfrm rot="-5400000" flipH="1" flipV="1">
            <a:off x="5753100" y="2684463"/>
            <a:ext cx="304800" cy="457200"/>
          </a:xfrm>
          <a:prstGeom prst="triangle">
            <a:avLst>
              <a:gd name="adj" fmla="val 50000"/>
            </a:avLst>
          </a:prstGeom>
          <a:solidFill>
            <a:schemeClr val="folHlink"/>
          </a:solidFill>
          <a:ln w="9525">
            <a:solidFill>
              <a:srgbClr val="B2B2B2"/>
            </a:solidFill>
            <a:miter lim="800000"/>
            <a:headEnd/>
            <a:tailEnd/>
          </a:ln>
        </p:spPr>
        <p:txBody>
          <a:bodyPr wrap="none" lIns="71304" tIns="35653" rIns="71304" bIns="35653" anchor="ctr"/>
          <a:lstStyle/>
          <a:p>
            <a:endParaRPr lang="zh-CN" altLang="en-US"/>
          </a:p>
        </p:txBody>
      </p:sp>
      <p:sp>
        <p:nvSpPr>
          <p:cNvPr id="3078" name="AutoShape 6"/>
          <p:cNvSpPr>
            <a:spLocks noChangeArrowheads="1"/>
          </p:cNvSpPr>
          <p:nvPr/>
        </p:nvSpPr>
        <p:spPr bwMode="auto">
          <a:xfrm rot="-5400000" flipH="1" flipV="1">
            <a:off x="5753100" y="3932238"/>
            <a:ext cx="304800" cy="457200"/>
          </a:xfrm>
          <a:prstGeom prst="triangle">
            <a:avLst>
              <a:gd name="adj" fmla="val 50000"/>
            </a:avLst>
          </a:prstGeom>
          <a:solidFill>
            <a:schemeClr val="folHlink"/>
          </a:solidFill>
          <a:ln w="9525">
            <a:solidFill>
              <a:srgbClr val="B2B2B2"/>
            </a:solidFill>
            <a:miter lim="800000"/>
            <a:headEnd/>
            <a:tailEnd/>
          </a:ln>
        </p:spPr>
        <p:txBody>
          <a:bodyPr wrap="none" lIns="71304" tIns="35653" rIns="71304" bIns="35653" anchor="ctr"/>
          <a:lstStyle/>
          <a:p>
            <a:endParaRPr lang="zh-CN" altLang="en-US"/>
          </a:p>
        </p:txBody>
      </p:sp>
      <p:sp>
        <p:nvSpPr>
          <p:cNvPr id="3079" name="AutoShape 7"/>
          <p:cNvSpPr>
            <a:spLocks noChangeArrowheads="1"/>
          </p:cNvSpPr>
          <p:nvPr/>
        </p:nvSpPr>
        <p:spPr bwMode="auto">
          <a:xfrm rot="-5400000" flipH="1" flipV="1">
            <a:off x="5740400" y="2043113"/>
            <a:ext cx="304800" cy="457200"/>
          </a:xfrm>
          <a:prstGeom prst="triangle">
            <a:avLst>
              <a:gd name="adj" fmla="val 50000"/>
            </a:avLst>
          </a:prstGeom>
          <a:solidFill>
            <a:schemeClr val="hlink"/>
          </a:solidFill>
          <a:ln w="9525">
            <a:solidFill>
              <a:srgbClr val="B2B2B2"/>
            </a:solidFill>
            <a:miter lim="800000"/>
            <a:headEnd/>
            <a:tailEnd/>
          </a:ln>
        </p:spPr>
        <p:txBody>
          <a:bodyPr wrap="none" lIns="71304" tIns="35653" rIns="71304" bIns="35653" anchor="ctr"/>
          <a:lstStyle/>
          <a:p>
            <a:endParaRPr lang="zh-CN" altLang="en-US"/>
          </a:p>
        </p:txBody>
      </p:sp>
      <p:sp>
        <p:nvSpPr>
          <p:cNvPr id="3080" name="AutoShape 8"/>
          <p:cNvSpPr>
            <a:spLocks noChangeArrowheads="1"/>
          </p:cNvSpPr>
          <p:nvPr/>
        </p:nvSpPr>
        <p:spPr bwMode="auto">
          <a:xfrm rot="-5400000" flipH="1" flipV="1">
            <a:off x="5740400" y="4498975"/>
            <a:ext cx="304800" cy="457200"/>
          </a:xfrm>
          <a:prstGeom prst="triangle">
            <a:avLst>
              <a:gd name="adj" fmla="val 50000"/>
            </a:avLst>
          </a:prstGeom>
          <a:solidFill>
            <a:schemeClr val="folHlink"/>
          </a:solidFill>
          <a:ln w="9525">
            <a:solidFill>
              <a:srgbClr val="B2B2B2"/>
            </a:solidFill>
            <a:miter lim="800000"/>
            <a:headEnd/>
            <a:tailEnd/>
          </a:ln>
        </p:spPr>
        <p:txBody>
          <a:bodyPr wrap="none" lIns="71304" tIns="35653" rIns="71304" bIns="35653" anchor="ct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0946" name="Rectangle 2"/>
          <p:cNvSpPr>
            <a:spLocks noGrp="1" noChangeArrowheads="1"/>
          </p:cNvSpPr>
          <p:nvPr>
            <p:ph type="title"/>
          </p:nvPr>
        </p:nvSpPr>
        <p:spPr/>
        <p:txBody>
          <a:bodyPr/>
          <a:lstStyle/>
          <a:p>
            <a:pPr eaLnBrk="1" hangingPunct="1">
              <a:defRPr/>
            </a:pPr>
            <a:r>
              <a:rPr lang="zh-CN" altLang="en-US" smtClean="0"/>
              <a:t>派生类</a:t>
            </a:r>
          </a:p>
        </p:txBody>
      </p:sp>
      <p:sp>
        <p:nvSpPr>
          <p:cNvPr id="12291" name="Rectangle 3"/>
          <p:cNvSpPr>
            <a:spLocks noGrp="1" noChangeArrowheads="1"/>
          </p:cNvSpPr>
          <p:nvPr>
            <p:ph type="body" idx="1"/>
          </p:nvPr>
        </p:nvSpPr>
        <p:spPr>
          <a:xfrm>
            <a:off x="685800" y="1981200"/>
            <a:ext cx="7772400" cy="4533900"/>
          </a:xfrm>
        </p:spPr>
        <p:txBody>
          <a:bodyPr/>
          <a:lstStyle/>
          <a:p>
            <a:pPr eaLnBrk="1" hangingPunct="1">
              <a:lnSpc>
                <a:spcPct val="120000"/>
              </a:lnSpc>
            </a:pPr>
            <a:r>
              <a:rPr lang="zh-CN" altLang="en-US" sz="2400" smtClean="0"/>
              <a:t>单继承的格式</a:t>
            </a:r>
          </a:p>
          <a:p>
            <a:pPr eaLnBrk="1" hangingPunct="1">
              <a:lnSpc>
                <a:spcPct val="120000"/>
              </a:lnSpc>
            </a:pPr>
            <a:r>
              <a:rPr lang="zh-CN" altLang="en-US" sz="2400" smtClean="0"/>
              <a:t>基类成员在派生类中的访问特性 </a:t>
            </a:r>
          </a:p>
          <a:p>
            <a:pPr eaLnBrk="1" hangingPunct="1">
              <a:lnSpc>
                <a:spcPct val="120000"/>
              </a:lnSpc>
            </a:pPr>
            <a:r>
              <a:rPr lang="zh-CN" altLang="en-US" sz="2400" smtClean="0"/>
              <a:t>派生类对象的构造、析构与赋值操作  </a:t>
            </a:r>
          </a:p>
          <a:p>
            <a:pPr eaLnBrk="1" hangingPunct="1">
              <a:lnSpc>
                <a:spcPct val="120000"/>
              </a:lnSpc>
            </a:pPr>
            <a:r>
              <a:rPr lang="zh-CN" altLang="en-US" sz="2400" smtClean="0"/>
              <a:t>重定义基类的函数 </a:t>
            </a:r>
          </a:p>
          <a:p>
            <a:pPr eaLnBrk="1" hangingPunct="1">
              <a:lnSpc>
                <a:spcPct val="120000"/>
              </a:lnSpc>
            </a:pPr>
            <a:r>
              <a:rPr lang="zh-CN" altLang="en-US" sz="2400" smtClean="0"/>
              <a:t>派生类作为基类 </a:t>
            </a:r>
          </a:p>
          <a:p>
            <a:pPr eaLnBrk="1" hangingPunct="1">
              <a:lnSpc>
                <a:spcPct val="120000"/>
              </a:lnSpc>
            </a:pPr>
            <a:r>
              <a:rPr lang="zh-CN" altLang="en-US" sz="2400" smtClean="0"/>
              <a:t>将派生类对象隐式转换为基类对象 </a:t>
            </a:r>
          </a:p>
        </p:txBody>
      </p:sp>
      <p:sp>
        <p:nvSpPr>
          <p:cNvPr id="12292" name="AutoShape 4"/>
          <p:cNvSpPr>
            <a:spLocks noChangeArrowheads="1"/>
          </p:cNvSpPr>
          <p:nvPr/>
        </p:nvSpPr>
        <p:spPr bwMode="auto">
          <a:xfrm rot="-5400000" flipH="1" flipV="1">
            <a:off x="7927975" y="2501900"/>
            <a:ext cx="304800" cy="457200"/>
          </a:xfrm>
          <a:prstGeom prst="triangle">
            <a:avLst>
              <a:gd name="adj" fmla="val 50000"/>
            </a:avLst>
          </a:prstGeom>
          <a:solidFill>
            <a:schemeClr val="folHlink"/>
          </a:solidFill>
          <a:ln w="9525">
            <a:solidFill>
              <a:srgbClr val="B2B2B2"/>
            </a:solidFill>
            <a:miter lim="800000"/>
            <a:headEnd/>
            <a:tailEnd/>
          </a:ln>
        </p:spPr>
        <p:txBody>
          <a:bodyPr wrap="none" lIns="71304" tIns="35653" rIns="71304" bIns="35653" anchor="ctr"/>
          <a:lstStyle/>
          <a:p>
            <a:endParaRPr lang="zh-CN" altLang="en-US"/>
          </a:p>
        </p:txBody>
      </p:sp>
      <p:sp>
        <p:nvSpPr>
          <p:cNvPr id="12293" name="AutoShape 5"/>
          <p:cNvSpPr>
            <a:spLocks noChangeArrowheads="1"/>
          </p:cNvSpPr>
          <p:nvPr/>
        </p:nvSpPr>
        <p:spPr bwMode="auto">
          <a:xfrm rot="-5400000" flipH="1" flipV="1">
            <a:off x="7912100" y="1898650"/>
            <a:ext cx="304800" cy="457200"/>
          </a:xfrm>
          <a:prstGeom prst="triangle">
            <a:avLst>
              <a:gd name="adj" fmla="val 50000"/>
            </a:avLst>
          </a:prstGeom>
          <a:solidFill>
            <a:schemeClr val="hlink"/>
          </a:solidFill>
          <a:ln w="9525">
            <a:solidFill>
              <a:srgbClr val="B2B2B2"/>
            </a:solidFill>
            <a:miter lim="800000"/>
            <a:headEnd/>
            <a:tailEnd/>
          </a:ln>
        </p:spPr>
        <p:txBody>
          <a:bodyPr wrap="none" lIns="71304" tIns="35653" rIns="71304" bIns="35653" anchor="ctr"/>
          <a:lstStyle/>
          <a:p>
            <a:endParaRPr lang="zh-CN" altLang="en-US"/>
          </a:p>
        </p:txBody>
      </p:sp>
      <p:sp>
        <p:nvSpPr>
          <p:cNvPr id="12294" name="AutoShape 6"/>
          <p:cNvSpPr>
            <a:spLocks noChangeArrowheads="1"/>
          </p:cNvSpPr>
          <p:nvPr/>
        </p:nvSpPr>
        <p:spPr bwMode="auto">
          <a:xfrm rot="-5400000" flipH="1" flipV="1">
            <a:off x="7912100" y="3094038"/>
            <a:ext cx="304800" cy="457200"/>
          </a:xfrm>
          <a:prstGeom prst="triangle">
            <a:avLst>
              <a:gd name="adj" fmla="val 50000"/>
            </a:avLst>
          </a:prstGeom>
          <a:solidFill>
            <a:schemeClr val="folHlink"/>
          </a:solidFill>
          <a:ln w="9525">
            <a:solidFill>
              <a:srgbClr val="B2B2B2"/>
            </a:solidFill>
            <a:miter lim="800000"/>
            <a:headEnd/>
            <a:tailEnd/>
          </a:ln>
        </p:spPr>
        <p:txBody>
          <a:bodyPr wrap="none" lIns="71304" tIns="35653" rIns="71304" bIns="35653" anchor="ctr"/>
          <a:lstStyle/>
          <a:p>
            <a:endParaRPr lang="zh-CN" altLang="en-US"/>
          </a:p>
        </p:txBody>
      </p:sp>
      <p:sp>
        <p:nvSpPr>
          <p:cNvPr id="12295" name="AutoShape 7"/>
          <p:cNvSpPr>
            <a:spLocks noChangeArrowheads="1"/>
          </p:cNvSpPr>
          <p:nvPr/>
        </p:nvSpPr>
        <p:spPr bwMode="auto">
          <a:xfrm rot="-5400000" flipH="1" flipV="1">
            <a:off x="7899400" y="3590925"/>
            <a:ext cx="304800" cy="457200"/>
          </a:xfrm>
          <a:prstGeom prst="triangle">
            <a:avLst>
              <a:gd name="adj" fmla="val 50000"/>
            </a:avLst>
          </a:prstGeom>
          <a:solidFill>
            <a:schemeClr val="folHlink"/>
          </a:solidFill>
          <a:ln w="9525">
            <a:solidFill>
              <a:srgbClr val="B2B2B2"/>
            </a:solidFill>
            <a:miter lim="800000"/>
            <a:headEnd/>
            <a:tailEnd/>
          </a:ln>
        </p:spPr>
        <p:txBody>
          <a:bodyPr wrap="none" lIns="71304" tIns="35653" rIns="71304" bIns="35653" anchor="ctr"/>
          <a:lstStyle/>
          <a:p>
            <a:endParaRPr lang="zh-CN" altLang="en-US"/>
          </a:p>
        </p:txBody>
      </p:sp>
      <p:sp>
        <p:nvSpPr>
          <p:cNvPr id="12296" name="AutoShape 8"/>
          <p:cNvSpPr>
            <a:spLocks noChangeArrowheads="1"/>
          </p:cNvSpPr>
          <p:nvPr/>
        </p:nvSpPr>
        <p:spPr bwMode="auto">
          <a:xfrm rot="-5400000" flipH="1" flipV="1">
            <a:off x="7899400" y="4110038"/>
            <a:ext cx="304800" cy="457200"/>
          </a:xfrm>
          <a:prstGeom prst="triangle">
            <a:avLst>
              <a:gd name="adj" fmla="val 50000"/>
            </a:avLst>
          </a:prstGeom>
          <a:solidFill>
            <a:schemeClr val="folHlink"/>
          </a:solidFill>
          <a:ln w="9525">
            <a:solidFill>
              <a:srgbClr val="B2B2B2"/>
            </a:solidFill>
            <a:miter lim="800000"/>
            <a:headEnd/>
            <a:tailEnd/>
          </a:ln>
        </p:spPr>
        <p:txBody>
          <a:bodyPr wrap="none" lIns="71304" tIns="35653" rIns="71304" bIns="35653" anchor="ctr"/>
          <a:lstStyle/>
          <a:p>
            <a:endParaRPr lang="zh-CN" altLang="en-US"/>
          </a:p>
        </p:txBody>
      </p:sp>
      <p:sp>
        <p:nvSpPr>
          <p:cNvPr id="12297" name="AutoShape 9"/>
          <p:cNvSpPr>
            <a:spLocks noChangeArrowheads="1"/>
          </p:cNvSpPr>
          <p:nvPr/>
        </p:nvSpPr>
        <p:spPr bwMode="auto">
          <a:xfrm rot="-5400000" flipH="1" flipV="1">
            <a:off x="7912100" y="4565650"/>
            <a:ext cx="304800" cy="457200"/>
          </a:xfrm>
          <a:prstGeom prst="triangle">
            <a:avLst>
              <a:gd name="adj" fmla="val 50000"/>
            </a:avLst>
          </a:prstGeom>
          <a:solidFill>
            <a:schemeClr val="folHlink"/>
          </a:solidFill>
          <a:ln w="9525">
            <a:solidFill>
              <a:srgbClr val="B2B2B2"/>
            </a:solidFill>
            <a:miter lim="800000"/>
            <a:headEnd/>
            <a:tailEnd/>
          </a:ln>
        </p:spPr>
        <p:txBody>
          <a:bodyPr wrap="none" lIns="71304" tIns="35653" rIns="71304" bIns="35653" anchor="ctr"/>
          <a:lstStyle/>
          <a:p>
            <a:endParaRPr lang="zh-CN" alt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9858" name="Rectangle 2"/>
          <p:cNvSpPr>
            <a:spLocks noGrp="1" noChangeArrowheads="1"/>
          </p:cNvSpPr>
          <p:nvPr>
            <p:ph type="title"/>
          </p:nvPr>
        </p:nvSpPr>
        <p:spPr/>
        <p:txBody>
          <a:bodyPr/>
          <a:lstStyle/>
          <a:p>
            <a:pPr eaLnBrk="1" hangingPunct="1">
              <a:defRPr/>
            </a:pPr>
            <a:r>
              <a:rPr lang="zh-CN" altLang="en-US" smtClean="0"/>
              <a:t>第</a:t>
            </a:r>
            <a:r>
              <a:rPr lang="en-US" altLang="zh-CN" smtClean="0"/>
              <a:t>12</a:t>
            </a:r>
            <a:r>
              <a:rPr lang="zh-CN" altLang="en-US" smtClean="0"/>
              <a:t>章 组合与继承</a:t>
            </a:r>
          </a:p>
        </p:txBody>
      </p:sp>
      <p:sp>
        <p:nvSpPr>
          <p:cNvPr id="104451" name="Rectangle 3"/>
          <p:cNvSpPr>
            <a:spLocks noGrp="1" noChangeArrowheads="1"/>
          </p:cNvSpPr>
          <p:nvPr>
            <p:ph type="body" idx="1"/>
          </p:nvPr>
        </p:nvSpPr>
        <p:spPr>
          <a:xfrm>
            <a:off x="2133600" y="1981200"/>
            <a:ext cx="3771900" cy="4114800"/>
          </a:xfrm>
        </p:spPr>
        <p:txBody>
          <a:bodyPr/>
          <a:lstStyle/>
          <a:p>
            <a:pPr eaLnBrk="1" hangingPunct="1">
              <a:lnSpc>
                <a:spcPct val="150000"/>
              </a:lnSpc>
            </a:pPr>
            <a:r>
              <a:rPr lang="zh-CN" altLang="en-US" sz="2400" smtClean="0"/>
              <a:t>组合 </a:t>
            </a:r>
          </a:p>
          <a:p>
            <a:pPr eaLnBrk="1" hangingPunct="1">
              <a:lnSpc>
                <a:spcPct val="150000"/>
              </a:lnSpc>
            </a:pPr>
            <a:r>
              <a:rPr lang="zh-CN" altLang="en-US" sz="2400" smtClean="0"/>
              <a:t>继承 </a:t>
            </a:r>
          </a:p>
          <a:p>
            <a:pPr eaLnBrk="1" hangingPunct="1">
              <a:lnSpc>
                <a:spcPct val="150000"/>
              </a:lnSpc>
            </a:pPr>
            <a:r>
              <a:rPr lang="zh-CN" altLang="en-US" sz="2400" smtClean="0"/>
              <a:t>虚函数与多态性</a:t>
            </a:r>
          </a:p>
          <a:p>
            <a:pPr eaLnBrk="1" hangingPunct="1">
              <a:lnSpc>
                <a:spcPct val="150000"/>
              </a:lnSpc>
            </a:pPr>
            <a:r>
              <a:rPr lang="zh-CN" altLang="en-US" sz="2400" smtClean="0"/>
              <a:t>纯虚函数与抽象类 </a:t>
            </a:r>
          </a:p>
          <a:p>
            <a:pPr eaLnBrk="1" hangingPunct="1">
              <a:lnSpc>
                <a:spcPct val="150000"/>
              </a:lnSpc>
            </a:pPr>
            <a:r>
              <a:rPr lang="zh-CN" altLang="en-US" sz="2400" smtClean="0"/>
              <a:t>多继承 </a:t>
            </a:r>
          </a:p>
        </p:txBody>
      </p:sp>
      <p:sp>
        <p:nvSpPr>
          <p:cNvPr id="104452" name="AutoShape 4"/>
          <p:cNvSpPr>
            <a:spLocks noChangeArrowheads="1"/>
          </p:cNvSpPr>
          <p:nvPr/>
        </p:nvSpPr>
        <p:spPr bwMode="auto">
          <a:xfrm rot="-5400000" flipH="1" flipV="1">
            <a:off x="5753100" y="3355975"/>
            <a:ext cx="304800" cy="457200"/>
          </a:xfrm>
          <a:prstGeom prst="triangle">
            <a:avLst>
              <a:gd name="adj" fmla="val 50000"/>
            </a:avLst>
          </a:prstGeom>
          <a:solidFill>
            <a:srgbClr val="FF99CC"/>
          </a:solidFill>
          <a:ln w="9525">
            <a:solidFill>
              <a:srgbClr val="B2B2B2"/>
            </a:solidFill>
            <a:miter lim="800000"/>
            <a:headEnd/>
            <a:tailEnd/>
          </a:ln>
        </p:spPr>
        <p:txBody>
          <a:bodyPr wrap="none" lIns="71304" tIns="35653" rIns="71304" bIns="35653" anchor="ctr"/>
          <a:lstStyle/>
          <a:p>
            <a:endParaRPr lang="zh-CN" altLang="en-US"/>
          </a:p>
        </p:txBody>
      </p:sp>
      <p:sp>
        <p:nvSpPr>
          <p:cNvPr id="104453" name="AutoShape 5"/>
          <p:cNvSpPr>
            <a:spLocks noChangeArrowheads="1"/>
          </p:cNvSpPr>
          <p:nvPr/>
        </p:nvSpPr>
        <p:spPr bwMode="auto">
          <a:xfrm rot="-5400000" flipH="1" flipV="1">
            <a:off x="5753100" y="2733675"/>
            <a:ext cx="304800" cy="457200"/>
          </a:xfrm>
          <a:prstGeom prst="triangle">
            <a:avLst>
              <a:gd name="adj" fmla="val 50000"/>
            </a:avLst>
          </a:prstGeom>
          <a:solidFill>
            <a:srgbClr val="FF99CC"/>
          </a:solidFill>
          <a:ln w="9525">
            <a:solidFill>
              <a:srgbClr val="B2B2B2"/>
            </a:solidFill>
            <a:miter lim="800000"/>
            <a:headEnd/>
            <a:tailEnd/>
          </a:ln>
        </p:spPr>
        <p:txBody>
          <a:bodyPr wrap="none" lIns="71304" tIns="35653" rIns="71304" bIns="35653" anchor="ctr"/>
          <a:lstStyle/>
          <a:p>
            <a:endParaRPr lang="zh-CN" altLang="en-US"/>
          </a:p>
        </p:txBody>
      </p:sp>
      <p:sp>
        <p:nvSpPr>
          <p:cNvPr id="104454" name="AutoShape 6"/>
          <p:cNvSpPr>
            <a:spLocks noChangeArrowheads="1"/>
          </p:cNvSpPr>
          <p:nvPr/>
        </p:nvSpPr>
        <p:spPr bwMode="auto">
          <a:xfrm rot="-5400000" flipH="1" flipV="1">
            <a:off x="5753100" y="4003675"/>
            <a:ext cx="304800" cy="457200"/>
          </a:xfrm>
          <a:prstGeom prst="triangle">
            <a:avLst>
              <a:gd name="adj" fmla="val 50000"/>
            </a:avLst>
          </a:prstGeom>
          <a:solidFill>
            <a:srgbClr val="FF99CC"/>
          </a:solidFill>
          <a:ln w="9525">
            <a:solidFill>
              <a:srgbClr val="B2B2B2"/>
            </a:solidFill>
            <a:miter lim="800000"/>
            <a:headEnd/>
            <a:tailEnd/>
          </a:ln>
        </p:spPr>
        <p:txBody>
          <a:bodyPr wrap="none" lIns="71304" tIns="35653" rIns="71304" bIns="35653" anchor="ctr"/>
          <a:lstStyle/>
          <a:p>
            <a:endParaRPr lang="zh-CN" altLang="en-US"/>
          </a:p>
        </p:txBody>
      </p:sp>
      <p:sp>
        <p:nvSpPr>
          <p:cNvPr id="104455" name="AutoShape 7"/>
          <p:cNvSpPr>
            <a:spLocks noChangeArrowheads="1"/>
          </p:cNvSpPr>
          <p:nvPr/>
        </p:nvSpPr>
        <p:spPr bwMode="auto">
          <a:xfrm rot="-5400000" flipH="1" flipV="1">
            <a:off x="5753100" y="2101850"/>
            <a:ext cx="304800" cy="457200"/>
          </a:xfrm>
          <a:prstGeom prst="triangle">
            <a:avLst>
              <a:gd name="adj" fmla="val 50000"/>
            </a:avLst>
          </a:prstGeom>
          <a:solidFill>
            <a:srgbClr val="FF99CC"/>
          </a:solidFill>
          <a:ln w="9525">
            <a:solidFill>
              <a:srgbClr val="B2B2B2"/>
            </a:solidFill>
            <a:miter lim="800000"/>
            <a:headEnd/>
            <a:tailEnd/>
          </a:ln>
        </p:spPr>
        <p:txBody>
          <a:bodyPr wrap="none" lIns="71304" tIns="35653" rIns="71304" bIns="35653" anchor="ctr"/>
          <a:lstStyle/>
          <a:p>
            <a:endParaRPr lang="zh-CN" altLang="en-US"/>
          </a:p>
        </p:txBody>
      </p:sp>
      <p:sp>
        <p:nvSpPr>
          <p:cNvPr id="104456" name="AutoShape 8"/>
          <p:cNvSpPr>
            <a:spLocks noChangeArrowheads="1"/>
          </p:cNvSpPr>
          <p:nvPr/>
        </p:nvSpPr>
        <p:spPr bwMode="auto">
          <a:xfrm rot="-5400000" flipH="1" flipV="1">
            <a:off x="5740400" y="4625975"/>
            <a:ext cx="304800" cy="457200"/>
          </a:xfrm>
          <a:prstGeom prst="triangle">
            <a:avLst>
              <a:gd name="adj" fmla="val 50000"/>
            </a:avLst>
          </a:prstGeom>
          <a:solidFill>
            <a:schemeClr val="hlink"/>
          </a:solidFill>
          <a:ln w="9525">
            <a:solidFill>
              <a:srgbClr val="B2B2B2"/>
            </a:solidFill>
            <a:miter lim="800000"/>
            <a:headEnd/>
            <a:tailEnd/>
          </a:ln>
        </p:spPr>
        <p:txBody>
          <a:bodyPr wrap="none" lIns="71304" tIns="35653" rIns="71304" bIns="35653" anchor="ctr"/>
          <a:lstStyle/>
          <a:p>
            <a:endParaRPr lang="zh-CN" alt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6002" name="Rectangle 2"/>
          <p:cNvSpPr>
            <a:spLocks noGrp="1" noChangeArrowheads="1"/>
          </p:cNvSpPr>
          <p:nvPr>
            <p:ph type="title"/>
          </p:nvPr>
        </p:nvSpPr>
        <p:spPr/>
        <p:txBody>
          <a:bodyPr/>
          <a:lstStyle/>
          <a:p>
            <a:pPr eaLnBrk="1" hangingPunct="1">
              <a:defRPr/>
            </a:pPr>
            <a:r>
              <a:rPr lang="zh-CN" altLang="en-US" b="0" smtClean="0"/>
              <a:t>多重继承</a:t>
            </a:r>
          </a:p>
        </p:txBody>
      </p:sp>
      <p:sp>
        <p:nvSpPr>
          <p:cNvPr id="105475" name="Rectangle 3"/>
          <p:cNvSpPr>
            <a:spLocks noGrp="1" noChangeArrowheads="1"/>
          </p:cNvSpPr>
          <p:nvPr>
            <p:ph type="body" idx="1"/>
          </p:nvPr>
        </p:nvSpPr>
        <p:spPr>
          <a:xfrm>
            <a:off x="685800" y="1981200"/>
            <a:ext cx="7772400" cy="3941763"/>
          </a:xfrm>
        </p:spPr>
        <p:txBody>
          <a:bodyPr/>
          <a:lstStyle/>
          <a:p>
            <a:pPr eaLnBrk="1" hangingPunct="1">
              <a:lnSpc>
                <a:spcPct val="90000"/>
              </a:lnSpc>
            </a:pPr>
            <a:r>
              <a:rPr lang="zh-CN" altLang="en-US" sz="2400" smtClean="0"/>
              <a:t>一个派生类有多个基类时称为多重继承</a:t>
            </a:r>
          </a:p>
          <a:p>
            <a:pPr eaLnBrk="1" hangingPunct="1">
              <a:lnSpc>
                <a:spcPct val="90000"/>
              </a:lnSpc>
            </a:pPr>
            <a:endParaRPr lang="zh-CN" altLang="en-US" sz="2400" smtClean="0"/>
          </a:p>
          <a:p>
            <a:pPr eaLnBrk="1" hangingPunct="1">
              <a:lnSpc>
                <a:spcPct val="90000"/>
              </a:lnSpc>
            </a:pPr>
            <a:endParaRPr lang="zh-CN" altLang="en-US" sz="2400" smtClean="0"/>
          </a:p>
          <a:p>
            <a:pPr eaLnBrk="1" hangingPunct="1">
              <a:lnSpc>
                <a:spcPct val="90000"/>
              </a:lnSpc>
            </a:pPr>
            <a:endParaRPr lang="zh-CN" altLang="en-US" sz="2400" smtClean="0"/>
          </a:p>
          <a:p>
            <a:pPr eaLnBrk="1" hangingPunct="1">
              <a:lnSpc>
                <a:spcPct val="90000"/>
              </a:lnSpc>
            </a:pPr>
            <a:endParaRPr lang="zh-CN" altLang="en-US" sz="2400" smtClean="0"/>
          </a:p>
          <a:p>
            <a:pPr eaLnBrk="1" hangingPunct="1">
              <a:lnSpc>
                <a:spcPct val="90000"/>
              </a:lnSpc>
            </a:pPr>
            <a:endParaRPr lang="zh-CN" altLang="en-US" sz="2400" smtClean="0"/>
          </a:p>
          <a:p>
            <a:pPr eaLnBrk="1" hangingPunct="1">
              <a:lnSpc>
                <a:spcPct val="90000"/>
              </a:lnSpc>
            </a:pPr>
            <a:r>
              <a:rPr lang="zh-CN" altLang="en-US" sz="2400" smtClean="0"/>
              <a:t>多继承时，派生类包含所有基类的成员</a:t>
            </a:r>
          </a:p>
        </p:txBody>
      </p:sp>
      <p:grpSp>
        <p:nvGrpSpPr>
          <p:cNvPr id="105476" name="Group 4"/>
          <p:cNvGrpSpPr>
            <a:grpSpLocks/>
          </p:cNvGrpSpPr>
          <p:nvPr/>
        </p:nvGrpSpPr>
        <p:grpSpPr bwMode="auto">
          <a:xfrm>
            <a:off x="1905000" y="2693988"/>
            <a:ext cx="3962400" cy="1524000"/>
            <a:chOff x="3534" y="9724"/>
            <a:chExt cx="3120" cy="1360"/>
          </a:xfrm>
        </p:grpSpPr>
        <p:sp>
          <p:nvSpPr>
            <p:cNvPr id="105477" name="Text Box 5"/>
            <p:cNvSpPr txBox="1">
              <a:spLocks noChangeArrowheads="1"/>
            </p:cNvSpPr>
            <p:nvPr/>
          </p:nvSpPr>
          <p:spPr bwMode="auto">
            <a:xfrm>
              <a:off x="3534" y="9724"/>
              <a:ext cx="680" cy="380"/>
            </a:xfrm>
            <a:prstGeom prst="rect">
              <a:avLst/>
            </a:prstGeom>
            <a:noFill/>
            <a:ln w="9525">
              <a:solidFill>
                <a:schemeClr val="tx1"/>
              </a:solidFill>
              <a:miter lim="800000"/>
              <a:headEnd/>
              <a:tailEnd/>
            </a:ln>
          </p:spPr>
          <p:txBody>
            <a:bodyPr/>
            <a:lstStyle/>
            <a:p>
              <a:pPr algn="ctr" eaLnBrk="0" hangingPunct="0"/>
              <a:r>
                <a:rPr kumimoji="0" lang="en-US" altLang="zh-CN" sz="1600" b="1">
                  <a:latin typeface="Times New Roman" pitchFamily="18" charset="0"/>
                  <a:ea typeface="宋体" charset="-122"/>
                </a:rPr>
                <a:t>A</a:t>
              </a:r>
            </a:p>
          </p:txBody>
        </p:sp>
        <p:sp>
          <p:nvSpPr>
            <p:cNvPr id="105478" name="Text Box 6"/>
            <p:cNvSpPr txBox="1">
              <a:spLocks noChangeArrowheads="1"/>
            </p:cNvSpPr>
            <p:nvPr/>
          </p:nvSpPr>
          <p:spPr bwMode="auto">
            <a:xfrm>
              <a:off x="4794" y="9724"/>
              <a:ext cx="680" cy="380"/>
            </a:xfrm>
            <a:prstGeom prst="rect">
              <a:avLst/>
            </a:prstGeom>
            <a:noFill/>
            <a:ln w="9525">
              <a:solidFill>
                <a:schemeClr val="tx1"/>
              </a:solidFill>
              <a:miter lim="800000"/>
              <a:headEnd/>
              <a:tailEnd/>
            </a:ln>
          </p:spPr>
          <p:txBody>
            <a:bodyPr/>
            <a:lstStyle/>
            <a:p>
              <a:pPr algn="ctr" eaLnBrk="0" hangingPunct="0"/>
              <a:r>
                <a:rPr kumimoji="0" lang="en-US" altLang="zh-CN" sz="1600" b="1">
                  <a:latin typeface="Times New Roman" pitchFamily="18" charset="0"/>
                  <a:ea typeface="宋体" charset="-122"/>
                </a:rPr>
                <a:t>B</a:t>
              </a:r>
            </a:p>
          </p:txBody>
        </p:sp>
        <p:sp>
          <p:nvSpPr>
            <p:cNvPr id="105479" name="Text Box 7"/>
            <p:cNvSpPr txBox="1">
              <a:spLocks noChangeArrowheads="1"/>
            </p:cNvSpPr>
            <p:nvPr/>
          </p:nvSpPr>
          <p:spPr bwMode="auto">
            <a:xfrm>
              <a:off x="5974" y="9724"/>
              <a:ext cx="680" cy="380"/>
            </a:xfrm>
            <a:prstGeom prst="rect">
              <a:avLst/>
            </a:prstGeom>
            <a:noFill/>
            <a:ln w="9525">
              <a:solidFill>
                <a:schemeClr val="tx1"/>
              </a:solidFill>
              <a:miter lim="800000"/>
              <a:headEnd/>
              <a:tailEnd/>
            </a:ln>
          </p:spPr>
          <p:txBody>
            <a:bodyPr/>
            <a:lstStyle/>
            <a:p>
              <a:pPr algn="ctr" eaLnBrk="0" hangingPunct="0"/>
              <a:r>
                <a:rPr kumimoji="0" lang="en-US" altLang="zh-CN" sz="1600" b="1">
                  <a:latin typeface="Times New Roman" pitchFamily="18" charset="0"/>
                  <a:ea typeface="宋体" charset="-122"/>
                </a:rPr>
                <a:t>C</a:t>
              </a:r>
            </a:p>
          </p:txBody>
        </p:sp>
        <p:sp>
          <p:nvSpPr>
            <p:cNvPr id="105480" name="Text Box 8"/>
            <p:cNvSpPr txBox="1">
              <a:spLocks noChangeArrowheads="1"/>
            </p:cNvSpPr>
            <p:nvPr/>
          </p:nvSpPr>
          <p:spPr bwMode="auto">
            <a:xfrm>
              <a:off x="4814" y="10704"/>
              <a:ext cx="680" cy="380"/>
            </a:xfrm>
            <a:prstGeom prst="rect">
              <a:avLst/>
            </a:prstGeom>
            <a:noFill/>
            <a:ln w="9525">
              <a:solidFill>
                <a:schemeClr val="tx1"/>
              </a:solidFill>
              <a:miter lim="800000"/>
              <a:headEnd/>
              <a:tailEnd/>
            </a:ln>
          </p:spPr>
          <p:txBody>
            <a:bodyPr/>
            <a:lstStyle/>
            <a:p>
              <a:pPr algn="ctr" eaLnBrk="0" hangingPunct="0"/>
              <a:r>
                <a:rPr kumimoji="0" lang="en-US" altLang="zh-CN" sz="1600" b="1">
                  <a:latin typeface="Times New Roman" pitchFamily="18" charset="0"/>
                  <a:ea typeface="宋体" charset="-122"/>
                </a:rPr>
                <a:t>D</a:t>
              </a:r>
            </a:p>
          </p:txBody>
        </p:sp>
        <p:sp>
          <p:nvSpPr>
            <p:cNvPr id="105481" name="Line 9"/>
            <p:cNvSpPr>
              <a:spLocks noChangeShapeType="1"/>
            </p:cNvSpPr>
            <p:nvPr/>
          </p:nvSpPr>
          <p:spPr bwMode="auto">
            <a:xfrm>
              <a:off x="3934" y="10104"/>
              <a:ext cx="980" cy="600"/>
            </a:xfrm>
            <a:prstGeom prst="line">
              <a:avLst/>
            </a:prstGeom>
            <a:noFill/>
            <a:ln w="9525">
              <a:solidFill>
                <a:schemeClr val="tx1"/>
              </a:solidFill>
              <a:round/>
              <a:headEnd/>
              <a:tailEnd/>
            </a:ln>
          </p:spPr>
          <p:txBody>
            <a:bodyPr/>
            <a:lstStyle/>
            <a:p>
              <a:endParaRPr lang="zh-CN" altLang="en-US"/>
            </a:p>
          </p:txBody>
        </p:sp>
        <p:sp>
          <p:nvSpPr>
            <p:cNvPr id="105482" name="Line 10"/>
            <p:cNvSpPr>
              <a:spLocks noChangeShapeType="1"/>
            </p:cNvSpPr>
            <p:nvPr/>
          </p:nvSpPr>
          <p:spPr bwMode="auto">
            <a:xfrm>
              <a:off x="5134" y="10104"/>
              <a:ext cx="0" cy="600"/>
            </a:xfrm>
            <a:prstGeom prst="line">
              <a:avLst/>
            </a:prstGeom>
            <a:noFill/>
            <a:ln w="9525">
              <a:solidFill>
                <a:schemeClr val="tx1"/>
              </a:solidFill>
              <a:round/>
              <a:headEnd/>
              <a:tailEnd/>
            </a:ln>
          </p:spPr>
          <p:txBody>
            <a:bodyPr/>
            <a:lstStyle/>
            <a:p>
              <a:endParaRPr lang="zh-CN" altLang="en-US"/>
            </a:p>
          </p:txBody>
        </p:sp>
        <p:sp>
          <p:nvSpPr>
            <p:cNvPr id="105483" name="Line 11"/>
            <p:cNvSpPr>
              <a:spLocks noChangeShapeType="1"/>
            </p:cNvSpPr>
            <p:nvPr/>
          </p:nvSpPr>
          <p:spPr bwMode="auto">
            <a:xfrm flipH="1">
              <a:off x="5394" y="10104"/>
              <a:ext cx="940" cy="600"/>
            </a:xfrm>
            <a:prstGeom prst="line">
              <a:avLst/>
            </a:prstGeom>
            <a:noFill/>
            <a:ln w="9525">
              <a:solidFill>
                <a:schemeClr val="tx1"/>
              </a:solidFill>
              <a:round/>
              <a:headEnd/>
              <a:tailEnd/>
            </a:ln>
          </p:spPr>
          <p:txBody>
            <a:bodyPr/>
            <a:lstStyle/>
            <a:p>
              <a:endParaRPr lang="zh-CN" altLang="en-US"/>
            </a:p>
          </p:txBody>
        </p:sp>
      </p:gr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7026" name="Rectangle 2"/>
          <p:cNvSpPr>
            <a:spLocks noGrp="1" noChangeArrowheads="1"/>
          </p:cNvSpPr>
          <p:nvPr>
            <p:ph type="title"/>
          </p:nvPr>
        </p:nvSpPr>
        <p:spPr/>
        <p:txBody>
          <a:bodyPr/>
          <a:lstStyle/>
          <a:p>
            <a:pPr eaLnBrk="1" hangingPunct="1">
              <a:defRPr/>
            </a:pPr>
            <a:r>
              <a:rPr lang="zh-CN" altLang="en-US" b="0" smtClean="0"/>
              <a:t>多重继承的定义格式</a:t>
            </a:r>
          </a:p>
        </p:txBody>
      </p:sp>
      <p:sp>
        <p:nvSpPr>
          <p:cNvPr id="106499" name="Rectangle 3"/>
          <p:cNvSpPr>
            <a:spLocks noGrp="1" noChangeArrowheads="1"/>
          </p:cNvSpPr>
          <p:nvPr>
            <p:ph type="body" idx="1"/>
          </p:nvPr>
        </p:nvSpPr>
        <p:spPr/>
        <p:txBody>
          <a:bodyPr/>
          <a:lstStyle/>
          <a:p>
            <a:pPr eaLnBrk="1" hangingPunct="1">
              <a:buFont typeface="Wingdings" pitchFamily="2" charset="2"/>
              <a:buNone/>
            </a:pPr>
            <a:r>
              <a:rPr lang="en-US" altLang="zh-CN" smtClean="0"/>
              <a:t>class </a:t>
            </a:r>
            <a:r>
              <a:rPr lang="zh-CN" altLang="en-US" smtClean="0"/>
              <a:t>派生类名： 基类表</a:t>
            </a:r>
            <a:r>
              <a:rPr lang="en-US" altLang="zh-CN" smtClean="0"/>
              <a:t>{</a:t>
            </a:r>
          </a:p>
          <a:p>
            <a:pPr eaLnBrk="1" hangingPunct="1">
              <a:buFont typeface="Wingdings" pitchFamily="2" charset="2"/>
              <a:buNone/>
            </a:pPr>
            <a:r>
              <a:rPr lang="en-US" altLang="zh-CN" smtClean="0"/>
              <a:t>        </a:t>
            </a:r>
            <a:r>
              <a:rPr lang="zh-CN" altLang="en-US" smtClean="0"/>
              <a:t>新增派生类的数据成员和成员函数</a:t>
            </a:r>
          </a:p>
          <a:p>
            <a:pPr eaLnBrk="1" hangingPunct="1">
              <a:buFont typeface="Wingdings" pitchFamily="2" charset="2"/>
              <a:buNone/>
            </a:pPr>
            <a:r>
              <a:rPr lang="zh-CN" altLang="en-US" smtClean="0"/>
              <a:t>     </a:t>
            </a:r>
            <a:r>
              <a:rPr lang="en-US" altLang="zh-CN" smtClean="0"/>
              <a:t>}</a:t>
            </a:r>
            <a:r>
              <a:rPr lang="zh-CN" altLang="en-US" smtClean="0"/>
              <a:t>；</a:t>
            </a:r>
          </a:p>
          <a:p>
            <a:pPr eaLnBrk="1" hangingPunct="1">
              <a:buFont typeface="Wingdings" pitchFamily="2" charset="2"/>
              <a:buNone/>
            </a:pPr>
            <a:endParaRPr lang="zh-CN" altLang="en-US" smtClean="0"/>
          </a:p>
          <a:p>
            <a:pPr eaLnBrk="1" hangingPunct="1">
              <a:buFont typeface="Wingdings" pitchFamily="2" charset="2"/>
              <a:buNone/>
            </a:pPr>
            <a:r>
              <a:rPr lang="zh-CN" altLang="en-US" smtClean="0"/>
              <a:t>    基类表为：派生方法</a:t>
            </a:r>
            <a:r>
              <a:rPr lang="en-US" altLang="zh-CN" smtClean="0"/>
              <a:t>1   </a:t>
            </a:r>
            <a:r>
              <a:rPr lang="zh-CN" altLang="en-US" smtClean="0"/>
              <a:t>基类名</a:t>
            </a:r>
            <a:r>
              <a:rPr lang="en-US" altLang="zh-CN" smtClean="0"/>
              <a:t>1</a:t>
            </a:r>
            <a:r>
              <a:rPr lang="zh-CN" altLang="en-US" smtClean="0"/>
              <a:t>， 派生方法</a:t>
            </a:r>
            <a:r>
              <a:rPr lang="en-US" altLang="zh-CN" smtClean="0"/>
              <a:t>2   </a:t>
            </a:r>
            <a:r>
              <a:rPr lang="zh-CN" altLang="en-US" smtClean="0"/>
              <a:t>基类名</a:t>
            </a:r>
            <a:r>
              <a:rPr lang="en-US" altLang="zh-CN" smtClean="0"/>
              <a:t>2</a:t>
            </a:r>
            <a:r>
              <a:rPr lang="zh-CN" altLang="en-US" smtClean="0"/>
              <a:t>，</a:t>
            </a:r>
            <a:r>
              <a:rPr lang="en-US" altLang="zh-CN" smtClean="0"/>
              <a:t>……</a:t>
            </a:r>
            <a:r>
              <a:rPr lang="zh-CN" altLang="en-US" smtClean="0"/>
              <a:t>，派生方法</a:t>
            </a:r>
            <a:r>
              <a:rPr lang="en-US" altLang="zh-CN" smtClean="0"/>
              <a:t>n   </a:t>
            </a:r>
            <a:r>
              <a:rPr lang="zh-CN" altLang="en-US" smtClean="0"/>
              <a:t>基类名</a:t>
            </a:r>
            <a:r>
              <a:rPr lang="en-US" altLang="zh-CN" smtClean="0"/>
              <a:t>n </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6802" name="Rectangle 2"/>
          <p:cNvSpPr>
            <a:spLocks noGrp="1" noChangeArrowheads="1"/>
          </p:cNvSpPr>
          <p:nvPr>
            <p:ph type="title"/>
          </p:nvPr>
        </p:nvSpPr>
        <p:spPr/>
        <p:txBody>
          <a:bodyPr/>
          <a:lstStyle/>
          <a:p>
            <a:pPr eaLnBrk="1" hangingPunct="1">
              <a:defRPr/>
            </a:pPr>
            <a:r>
              <a:rPr lang="zh-CN" altLang="en-US" smtClean="0"/>
              <a:t>多继承的访问特性</a:t>
            </a:r>
          </a:p>
        </p:txBody>
      </p:sp>
      <p:sp>
        <p:nvSpPr>
          <p:cNvPr id="107523" name="Rectangle 3"/>
          <p:cNvSpPr>
            <a:spLocks noGrp="1" noChangeArrowheads="1"/>
          </p:cNvSpPr>
          <p:nvPr>
            <p:ph type="body" idx="1"/>
          </p:nvPr>
        </p:nvSpPr>
        <p:spPr/>
        <p:txBody>
          <a:bodyPr/>
          <a:lstStyle/>
          <a:p>
            <a:pPr eaLnBrk="1" hangingPunct="1">
              <a:lnSpc>
                <a:spcPct val="120000"/>
              </a:lnSpc>
            </a:pPr>
            <a:r>
              <a:rPr lang="zh-CN" altLang="en-US" smtClean="0"/>
              <a:t>与单继承相同，取决于每个基类的派生方法和成员在基类中的访问特性</a:t>
            </a:r>
          </a:p>
          <a:p>
            <a:pPr eaLnBrk="1" hangingPunct="1">
              <a:lnSpc>
                <a:spcPct val="120000"/>
              </a:lnSpc>
            </a:pPr>
            <a:r>
              <a:rPr lang="zh-CN" altLang="en-US" smtClean="0"/>
              <a:t>派生类拥有所有基类的所有成员</a:t>
            </a:r>
          </a:p>
          <a:p>
            <a:pPr eaLnBrk="1" hangingPunct="1">
              <a:lnSpc>
                <a:spcPct val="120000"/>
              </a:lnSpc>
              <a:buFont typeface="Wingdings" pitchFamily="2" charset="2"/>
              <a:buNone/>
            </a:pPr>
            <a:endParaRPr lang="en-US" altLang="zh-CN" smtClean="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8050" name="Rectangle 2"/>
          <p:cNvSpPr>
            <a:spLocks noGrp="1" noChangeArrowheads="1"/>
          </p:cNvSpPr>
          <p:nvPr>
            <p:ph type="title"/>
          </p:nvPr>
        </p:nvSpPr>
        <p:spPr>
          <a:xfrm>
            <a:off x="685800" y="228600"/>
            <a:ext cx="7772400" cy="609600"/>
          </a:xfrm>
        </p:spPr>
        <p:txBody>
          <a:bodyPr/>
          <a:lstStyle/>
          <a:p>
            <a:pPr eaLnBrk="1" hangingPunct="1">
              <a:defRPr/>
            </a:pPr>
            <a:r>
              <a:rPr lang="zh-CN" altLang="en-US" sz="2500" b="0" dirty="0" smtClean="0"/>
              <a:t>多重继承的访问特性</a:t>
            </a:r>
          </a:p>
        </p:txBody>
      </p:sp>
      <p:sp>
        <p:nvSpPr>
          <p:cNvPr id="108547" name="Rectangle 3"/>
          <p:cNvSpPr>
            <a:spLocks noGrp="1" noChangeArrowheads="1"/>
          </p:cNvSpPr>
          <p:nvPr>
            <p:ph type="body" idx="1"/>
          </p:nvPr>
        </p:nvSpPr>
        <p:spPr>
          <a:xfrm>
            <a:off x="457200" y="1066800"/>
            <a:ext cx="8305800" cy="4648200"/>
          </a:xfrm>
        </p:spPr>
        <p:txBody>
          <a:bodyPr/>
          <a:lstStyle/>
          <a:p>
            <a:pPr eaLnBrk="1" hangingPunct="1">
              <a:lnSpc>
                <a:spcPct val="90000"/>
              </a:lnSpc>
              <a:spcBef>
                <a:spcPct val="0"/>
              </a:spcBef>
            </a:pPr>
            <a:r>
              <a:rPr lang="zh-CN" altLang="en-US" sz="2400" smtClean="0"/>
              <a:t>与单继承规则相同，例：</a:t>
            </a:r>
          </a:p>
          <a:p>
            <a:pPr eaLnBrk="1" hangingPunct="1">
              <a:lnSpc>
                <a:spcPct val="90000"/>
              </a:lnSpc>
              <a:spcBef>
                <a:spcPct val="0"/>
              </a:spcBef>
              <a:buFont typeface="Wingdings" pitchFamily="2" charset="2"/>
              <a:buNone/>
            </a:pPr>
            <a:r>
              <a:rPr lang="zh-CN" altLang="en-US" sz="2400" smtClean="0"/>
              <a:t>  </a:t>
            </a:r>
            <a:r>
              <a:rPr lang="en-US" altLang="zh-CN" sz="2400" smtClean="0"/>
              <a:t>#include &lt;iostream.h&gt;</a:t>
            </a:r>
          </a:p>
          <a:p>
            <a:pPr eaLnBrk="1" hangingPunct="1">
              <a:lnSpc>
                <a:spcPct val="90000"/>
              </a:lnSpc>
              <a:spcBef>
                <a:spcPct val="0"/>
              </a:spcBef>
              <a:buFont typeface="Wingdings" pitchFamily="2" charset="2"/>
              <a:buNone/>
            </a:pPr>
            <a:r>
              <a:rPr lang="en-US" altLang="zh-CN" sz="2400" smtClean="0"/>
              <a:t>  class X{int a;</a:t>
            </a:r>
          </a:p>
          <a:p>
            <a:pPr eaLnBrk="1" hangingPunct="1">
              <a:lnSpc>
                <a:spcPct val="90000"/>
              </a:lnSpc>
              <a:spcBef>
                <a:spcPct val="0"/>
              </a:spcBef>
              <a:buFont typeface="Wingdings" pitchFamily="2" charset="2"/>
              <a:buNone/>
            </a:pPr>
            <a:r>
              <a:rPr lang="en-US" altLang="zh-CN" sz="2400" smtClean="0"/>
              <a:t>     public: void setX(int x)  {a=x;}</a:t>
            </a:r>
          </a:p>
          <a:p>
            <a:pPr eaLnBrk="1" hangingPunct="1">
              <a:lnSpc>
                <a:spcPct val="90000"/>
              </a:lnSpc>
              <a:spcBef>
                <a:spcPct val="0"/>
              </a:spcBef>
              <a:buFont typeface="Wingdings" pitchFamily="2" charset="2"/>
              <a:buNone/>
            </a:pPr>
            <a:r>
              <a:rPr lang="en-US" altLang="zh-CN" sz="2400" smtClean="0"/>
              <a:t>                 void showX()   {cout&lt;&lt;a; }   };</a:t>
            </a:r>
          </a:p>
          <a:p>
            <a:pPr eaLnBrk="1" hangingPunct="1">
              <a:lnSpc>
                <a:spcPct val="90000"/>
              </a:lnSpc>
              <a:spcBef>
                <a:spcPct val="0"/>
              </a:spcBef>
              <a:buFont typeface="Wingdings" pitchFamily="2" charset="2"/>
              <a:buNone/>
            </a:pPr>
            <a:r>
              <a:rPr lang="en-US" altLang="zh-CN" sz="2400" smtClean="0"/>
              <a:t>  class Y{int b;</a:t>
            </a:r>
          </a:p>
          <a:p>
            <a:pPr eaLnBrk="1" hangingPunct="1">
              <a:lnSpc>
                <a:spcPct val="90000"/>
              </a:lnSpc>
              <a:spcBef>
                <a:spcPct val="0"/>
              </a:spcBef>
              <a:buFont typeface="Wingdings" pitchFamily="2" charset="2"/>
              <a:buNone/>
            </a:pPr>
            <a:r>
              <a:rPr lang="en-US" altLang="zh-CN" sz="2400" smtClean="0"/>
              <a:t>     public:  void setY(int x)   {b=x;}</a:t>
            </a:r>
          </a:p>
          <a:p>
            <a:pPr eaLnBrk="1" hangingPunct="1">
              <a:lnSpc>
                <a:spcPct val="90000"/>
              </a:lnSpc>
              <a:spcBef>
                <a:spcPct val="0"/>
              </a:spcBef>
              <a:buFont typeface="Wingdings" pitchFamily="2" charset="2"/>
              <a:buNone/>
            </a:pPr>
            <a:r>
              <a:rPr lang="en-US" altLang="zh-CN" sz="2400" smtClean="0"/>
              <a:t>                   void showY()  {cout&lt;&lt;b;}   };</a:t>
            </a:r>
          </a:p>
          <a:p>
            <a:pPr eaLnBrk="1" hangingPunct="1">
              <a:lnSpc>
                <a:spcPct val="90000"/>
              </a:lnSpc>
              <a:spcBef>
                <a:spcPct val="0"/>
              </a:spcBef>
              <a:buFont typeface="Wingdings" pitchFamily="2" charset="2"/>
              <a:buNone/>
            </a:pPr>
            <a:r>
              <a:rPr lang="en-US" altLang="zh-CN" sz="2400" smtClean="0"/>
              <a:t>  class Z: public X, private Y{ int c;</a:t>
            </a:r>
          </a:p>
          <a:p>
            <a:pPr eaLnBrk="1" hangingPunct="1">
              <a:lnSpc>
                <a:spcPct val="90000"/>
              </a:lnSpc>
              <a:spcBef>
                <a:spcPct val="0"/>
              </a:spcBef>
              <a:buFont typeface="Wingdings" pitchFamily="2" charset="2"/>
              <a:buNone/>
            </a:pPr>
            <a:r>
              <a:rPr lang="en-US" altLang="zh-CN" sz="2400" smtClean="0"/>
              <a:t>     public: void setZ(int x, int y) {c=x; setY(y);}</a:t>
            </a:r>
          </a:p>
          <a:p>
            <a:pPr eaLnBrk="1" hangingPunct="1">
              <a:lnSpc>
                <a:spcPct val="90000"/>
              </a:lnSpc>
              <a:spcBef>
                <a:spcPct val="0"/>
              </a:spcBef>
              <a:buFont typeface="Wingdings" pitchFamily="2" charset="2"/>
              <a:buNone/>
            </a:pPr>
            <a:r>
              <a:rPr lang="en-US" altLang="zh-CN" sz="2400" smtClean="0"/>
              <a:t>                  void showZ() {cout&lt;&lt;c;}   };</a:t>
            </a:r>
          </a:p>
          <a:p>
            <a:pPr eaLnBrk="1" hangingPunct="1">
              <a:lnSpc>
                <a:spcPct val="90000"/>
              </a:lnSpc>
              <a:spcBef>
                <a:spcPct val="0"/>
              </a:spcBef>
              <a:buFont typeface="Wingdings" pitchFamily="2" charset="2"/>
              <a:buNone/>
            </a:pPr>
            <a:r>
              <a:rPr lang="en-US" altLang="zh-CN" sz="2400" smtClean="0"/>
              <a:t>  main()</a:t>
            </a:r>
          </a:p>
          <a:p>
            <a:pPr eaLnBrk="1" hangingPunct="1">
              <a:lnSpc>
                <a:spcPct val="90000"/>
              </a:lnSpc>
              <a:spcBef>
                <a:spcPct val="0"/>
              </a:spcBef>
              <a:buFont typeface="Wingdings" pitchFamily="2" charset="2"/>
              <a:buNone/>
            </a:pPr>
            <a:r>
              <a:rPr lang="en-US" altLang="zh-CN" sz="2400" smtClean="0"/>
              <a:t>  {Z obj;</a:t>
            </a:r>
          </a:p>
          <a:p>
            <a:pPr eaLnBrk="1" hangingPunct="1">
              <a:lnSpc>
                <a:spcPct val="90000"/>
              </a:lnSpc>
              <a:spcBef>
                <a:spcPct val="0"/>
              </a:spcBef>
              <a:buFont typeface="Wingdings" pitchFamily="2" charset="2"/>
              <a:buNone/>
            </a:pPr>
            <a:r>
              <a:rPr lang="en-US" altLang="zh-CN" sz="2400" smtClean="0"/>
              <a:t>    obj.setX(3);   obj.showX();</a:t>
            </a:r>
          </a:p>
          <a:p>
            <a:pPr eaLnBrk="1" hangingPunct="1">
              <a:lnSpc>
                <a:spcPct val="90000"/>
              </a:lnSpc>
              <a:spcBef>
                <a:spcPct val="0"/>
              </a:spcBef>
              <a:buFont typeface="Wingdings" pitchFamily="2" charset="2"/>
              <a:buNone/>
            </a:pPr>
            <a:r>
              <a:rPr lang="en-US" altLang="zh-CN" sz="2400" smtClean="0"/>
              <a:t>    obj.setY(4);    obj.showY(); //</a:t>
            </a:r>
            <a:r>
              <a:rPr lang="zh-CN" altLang="en-US" sz="2400" smtClean="0"/>
              <a:t>非法</a:t>
            </a:r>
          </a:p>
          <a:p>
            <a:pPr eaLnBrk="1" hangingPunct="1">
              <a:lnSpc>
                <a:spcPct val="90000"/>
              </a:lnSpc>
              <a:spcBef>
                <a:spcPct val="0"/>
              </a:spcBef>
              <a:buFont typeface="Wingdings" pitchFamily="2" charset="2"/>
              <a:buNone/>
            </a:pPr>
            <a:r>
              <a:rPr lang="zh-CN" altLang="en-US" sz="2400" smtClean="0"/>
              <a:t>    </a:t>
            </a:r>
            <a:r>
              <a:rPr lang="en-US" altLang="zh-CN" sz="2400" smtClean="0"/>
              <a:t>obj.setZ(5,6);    obj.showZ();  }</a:t>
            </a:r>
          </a:p>
        </p:txBody>
      </p:sp>
      <p:sp>
        <p:nvSpPr>
          <p:cNvPr id="108548" name="Text Box 4"/>
          <p:cNvSpPr txBox="1">
            <a:spLocks noChangeArrowheads="1"/>
          </p:cNvSpPr>
          <p:nvPr/>
        </p:nvSpPr>
        <p:spPr bwMode="auto">
          <a:xfrm>
            <a:off x="6400800" y="1066800"/>
            <a:ext cx="2362200" cy="1179513"/>
          </a:xfrm>
          <a:prstGeom prst="rect">
            <a:avLst/>
          </a:prstGeom>
          <a:noFill/>
          <a:ln w="12700" cap="sq" algn="ctr">
            <a:noFill/>
            <a:miter lim="800000"/>
            <a:headEnd type="none" w="sm" len="sm"/>
            <a:tailEnd type="none" w="sm" len="sm"/>
          </a:ln>
        </p:spPr>
        <p:txBody>
          <a:bodyPr lIns="71304" tIns="35653" rIns="71304" bIns="35653">
            <a:spAutoFit/>
          </a:bodyPr>
          <a:lstStyle/>
          <a:p>
            <a:pPr>
              <a:spcBef>
                <a:spcPct val="50000"/>
              </a:spcBef>
            </a:pPr>
            <a:r>
              <a:rPr lang="zh-CN" altLang="en-US" sz="2400"/>
              <a:t>类</a:t>
            </a:r>
            <a:r>
              <a:rPr lang="en-US" altLang="zh-CN" sz="2400"/>
              <a:t>z</a:t>
            </a:r>
            <a:r>
              <a:rPr lang="zh-CN" altLang="en-US" sz="2400"/>
              <a:t>有三个数据成员和六个成员函数</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9314" name="Rectangle 2"/>
          <p:cNvSpPr>
            <a:spLocks noGrp="1" noChangeArrowheads="1"/>
          </p:cNvSpPr>
          <p:nvPr>
            <p:ph type="title"/>
          </p:nvPr>
        </p:nvSpPr>
        <p:spPr>
          <a:xfrm>
            <a:off x="685800" y="431800"/>
            <a:ext cx="7772400" cy="1143000"/>
          </a:xfrm>
        </p:spPr>
        <p:txBody>
          <a:bodyPr/>
          <a:lstStyle/>
          <a:p>
            <a:pPr eaLnBrk="1" hangingPunct="1">
              <a:defRPr/>
            </a:pPr>
            <a:r>
              <a:rPr lang="zh-CN" altLang="en-US" sz="3000" b="0" dirty="0" smtClean="0"/>
              <a:t>多重继承的构造函数和析构函数</a:t>
            </a:r>
          </a:p>
        </p:txBody>
      </p:sp>
      <p:sp>
        <p:nvSpPr>
          <p:cNvPr id="109571" name="Rectangle 3"/>
          <p:cNvSpPr>
            <a:spLocks noGrp="1" noChangeArrowheads="1"/>
          </p:cNvSpPr>
          <p:nvPr>
            <p:ph type="body" idx="1"/>
          </p:nvPr>
        </p:nvSpPr>
        <p:spPr>
          <a:xfrm>
            <a:off x="685800" y="1752600"/>
            <a:ext cx="7772400" cy="4824413"/>
          </a:xfrm>
        </p:spPr>
        <p:txBody>
          <a:bodyPr/>
          <a:lstStyle/>
          <a:p>
            <a:pPr eaLnBrk="1" hangingPunct="1"/>
            <a:r>
              <a:rPr lang="zh-CN" altLang="en-US" smtClean="0"/>
              <a:t>构造函数的定义形式</a:t>
            </a:r>
          </a:p>
          <a:p>
            <a:pPr eaLnBrk="1" hangingPunct="1">
              <a:buFont typeface="Wingdings" pitchFamily="2" charset="2"/>
              <a:buNone/>
            </a:pPr>
            <a:r>
              <a:rPr lang="zh-CN" altLang="en-US" smtClean="0"/>
              <a:t>   派生类构造函数名（参数表）：基类</a:t>
            </a:r>
            <a:r>
              <a:rPr lang="en-US" altLang="zh-CN" smtClean="0"/>
              <a:t>1</a:t>
            </a:r>
            <a:r>
              <a:rPr lang="zh-CN" altLang="en-US" smtClean="0"/>
              <a:t>构造函数名（参数表），基类</a:t>
            </a:r>
            <a:r>
              <a:rPr lang="en-US" altLang="zh-CN" smtClean="0"/>
              <a:t>2</a:t>
            </a:r>
            <a:r>
              <a:rPr lang="zh-CN" altLang="en-US" smtClean="0"/>
              <a:t>构造函数名（参数表），。。。基类</a:t>
            </a:r>
            <a:r>
              <a:rPr lang="en-US" altLang="zh-CN" smtClean="0"/>
              <a:t>n</a:t>
            </a:r>
            <a:r>
              <a:rPr lang="zh-CN" altLang="en-US" smtClean="0"/>
              <a:t>构造函数名（参数表）</a:t>
            </a:r>
            <a:r>
              <a:rPr lang="en-US" altLang="zh-CN" smtClean="0"/>
              <a:t>{ }</a:t>
            </a:r>
          </a:p>
          <a:p>
            <a:pPr eaLnBrk="1" hangingPunct="1"/>
            <a:r>
              <a:rPr lang="zh-CN" altLang="en-US" smtClean="0"/>
              <a:t>执行顺序：先执行基类（按照继承的次序，而不是构造函数的初始化列表的次序），再执行派生类。</a:t>
            </a:r>
          </a:p>
          <a:p>
            <a:pPr eaLnBrk="1" hangingPunct="1"/>
            <a:r>
              <a:rPr lang="zh-CN" altLang="en-US" smtClean="0"/>
              <a:t>析构的次序和构造相反</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1138" name="Rectangle 2"/>
          <p:cNvSpPr>
            <a:spLocks noGrp="1" noChangeArrowheads="1"/>
          </p:cNvSpPr>
          <p:nvPr>
            <p:ph type="title"/>
          </p:nvPr>
        </p:nvSpPr>
        <p:spPr>
          <a:xfrm>
            <a:off x="685800" y="431800"/>
            <a:ext cx="7772400" cy="1143000"/>
          </a:xfrm>
        </p:spPr>
        <p:txBody>
          <a:bodyPr/>
          <a:lstStyle/>
          <a:p>
            <a:pPr eaLnBrk="1" hangingPunct="1">
              <a:defRPr/>
            </a:pPr>
            <a:r>
              <a:rPr lang="zh-CN" altLang="en-US" sz="3000" b="0" dirty="0" smtClean="0"/>
              <a:t>多重继承的构造函数和析构函数</a:t>
            </a:r>
          </a:p>
        </p:txBody>
      </p:sp>
      <p:sp>
        <p:nvSpPr>
          <p:cNvPr id="110595" name="Rectangle 3"/>
          <p:cNvSpPr>
            <a:spLocks noGrp="1" noChangeArrowheads="1"/>
          </p:cNvSpPr>
          <p:nvPr>
            <p:ph type="body" idx="1"/>
          </p:nvPr>
        </p:nvSpPr>
        <p:spPr>
          <a:xfrm>
            <a:off x="685800" y="1752600"/>
            <a:ext cx="7772400" cy="4824413"/>
          </a:xfrm>
        </p:spPr>
        <p:txBody>
          <a:bodyPr/>
          <a:lstStyle/>
          <a:p>
            <a:pPr eaLnBrk="1" hangingPunct="1">
              <a:lnSpc>
                <a:spcPct val="80000"/>
              </a:lnSpc>
              <a:buFont typeface="Wingdings" pitchFamily="2" charset="2"/>
              <a:buNone/>
            </a:pPr>
            <a:r>
              <a:rPr lang="en-US" altLang="zh-CN" sz="2000" smtClean="0"/>
              <a:t>class A{int a;</a:t>
            </a:r>
          </a:p>
          <a:p>
            <a:pPr eaLnBrk="1" hangingPunct="1">
              <a:lnSpc>
                <a:spcPct val="80000"/>
              </a:lnSpc>
              <a:buFont typeface="Wingdings" pitchFamily="2" charset="2"/>
              <a:buNone/>
            </a:pPr>
            <a:r>
              <a:rPr lang="en-US" altLang="zh-CN" sz="2000" smtClean="0"/>
              <a:t>public: A(int aa=0){a=aa;cout&lt;&lt;“A=“&lt;&lt;a&lt;&lt;endl;}</a:t>
            </a:r>
          </a:p>
          <a:p>
            <a:pPr eaLnBrk="1" hangingPunct="1">
              <a:lnSpc>
                <a:spcPct val="80000"/>
              </a:lnSpc>
              <a:buFont typeface="Wingdings" pitchFamily="2" charset="2"/>
              <a:buNone/>
            </a:pPr>
            <a:r>
              <a:rPr lang="en-US" altLang="zh-CN" sz="2000" smtClean="0"/>
              <a:t>    ~A(){cout&lt;&lt;“~A”&lt;&lt;endl}</a:t>
            </a:r>
          </a:p>
          <a:p>
            <a:pPr eaLnBrk="1" hangingPunct="1">
              <a:lnSpc>
                <a:spcPct val="80000"/>
              </a:lnSpc>
              <a:buFont typeface="Wingdings" pitchFamily="2" charset="2"/>
              <a:buNone/>
            </a:pPr>
            <a:r>
              <a:rPr lang="en-US" altLang="zh-CN" sz="2000" smtClean="0"/>
              <a:t>};</a:t>
            </a:r>
          </a:p>
          <a:p>
            <a:pPr eaLnBrk="1" hangingPunct="1">
              <a:lnSpc>
                <a:spcPct val="80000"/>
              </a:lnSpc>
              <a:buFont typeface="Wingdings" pitchFamily="2" charset="2"/>
              <a:buNone/>
            </a:pPr>
            <a:r>
              <a:rPr lang="en-US" altLang="zh-CN" sz="2000" smtClean="0"/>
              <a:t>class B{int b;</a:t>
            </a:r>
          </a:p>
          <a:p>
            <a:pPr eaLnBrk="1" hangingPunct="1">
              <a:lnSpc>
                <a:spcPct val="80000"/>
              </a:lnSpc>
              <a:buFont typeface="Wingdings" pitchFamily="2" charset="2"/>
              <a:buNone/>
            </a:pPr>
            <a:r>
              <a:rPr lang="en-US" altLang="zh-CN" sz="2000" smtClean="0"/>
              <a:t>public: B(int bb=0){b=bb;cout&lt;&lt;“B=“&lt;&lt;b&lt;&lt;endl;}</a:t>
            </a:r>
          </a:p>
          <a:p>
            <a:pPr eaLnBrk="1" hangingPunct="1">
              <a:lnSpc>
                <a:spcPct val="80000"/>
              </a:lnSpc>
              <a:buFont typeface="Wingdings" pitchFamily="2" charset="2"/>
              <a:buNone/>
            </a:pPr>
            <a:r>
              <a:rPr lang="en-US" altLang="zh-CN" sz="2000" smtClean="0"/>
              <a:t>    ~B(){cout&lt;&lt;“~B”&lt;&lt;endl}</a:t>
            </a:r>
          </a:p>
          <a:p>
            <a:pPr eaLnBrk="1" hangingPunct="1">
              <a:lnSpc>
                <a:spcPct val="80000"/>
              </a:lnSpc>
              <a:buFont typeface="Wingdings" pitchFamily="2" charset="2"/>
              <a:buNone/>
            </a:pPr>
            <a:r>
              <a:rPr lang="en-US" altLang="zh-CN" sz="2000" smtClean="0"/>
              <a:t>};</a:t>
            </a:r>
          </a:p>
          <a:p>
            <a:pPr eaLnBrk="1" hangingPunct="1">
              <a:lnSpc>
                <a:spcPct val="80000"/>
              </a:lnSpc>
              <a:buFont typeface="Wingdings" pitchFamily="2" charset="2"/>
              <a:buNone/>
            </a:pPr>
            <a:r>
              <a:rPr lang="en-US" altLang="zh-CN" sz="2000" smtClean="0"/>
              <a:t>class C:public A, public B{int c;</a:t>
            </a:r>
          </a:p>
          <a:p>
            <a:pPr eaLnBrk="1" hangingPunct="1">
              <a:lnSpc>
                <a:spcPct val="80000"/>
              </a:lnSpc>
              <a:buFont typeface="Wingdings" pitchFamily="2" charset="2"/>
              <a:buNone/>
            </a:pPr>
            <a:r>
              <a:rPr lang="en-US" altLang="zh-CN" sz="2000" smtClean="0"/>
              <a:t>public: C(int aa=0,int bb=0, int cc=0):A(aa),B(aa)</a:t>
            </a:r>
          </a:p>
          <a:p>
            <a:pPr eaLnBrk="1" hangingPunct="1">
              <a:lnSpc>
                <a:spcPct val="80000"/>
              </a:lnSpc>
              <a:buFont typeface="Wingdings" pitchFamily="2" charset="2"/>
              <a:buNone/>
            </a:pPr>
            <a:r>
              <a:rPr lang="en-US" altLang="zh-CN" sz="2000" smtClean="0"/>
              <a:t>    {c=cc;cout&lt;&lt;“C=“&lt;&lt;c&lt;&lt;endl;}</a:t>
            </a:r>
          </a:p>
          <a:p>
            <a:pPr eaLnBrk="1" hangingPunct="1">
              <a:lnSpc>
                <a:spcPct val="80000"/>
              </a:lnSpc>
              <a:buFont typeface="Wingdings" pitchFamily="2" charset="2"/>
              <a:buNone/>
            </a:pPr>
            <a:r>
              <a:rPr lang="en-US" altLang="zh-CN" sz="2000" smtClean="0"/>
              <a:t>    ~C(){cout&lt;&lt;“~C”&lt;&lt;endl}</a:t>
            </a:r>
          </a:p>
          <a:p>
            <a:pPr eaLnBrk="1" hangingPunct="1">
              <a:lnSpc>
                <a:spcPct val="80000"/>
              </a:lnSpc>
              <a:buFont typeface="Wingdings" pitchFamily="2" charset="2"/>
              <a:buNone/>
            </a:pPr>
            <a:r>
              <a:rPr lang="en-US" altLang="zh-CN" sz="2000" smtClean="0"/>
              <a:t>};</a:t>
            </a:r>
          </a:p>
          <a:p>
            <a:pPr eaLnBrk="1" hangingPunct="1">
              <a:lnSpc>
                <a:spcPct val="80000"/>
              </a:lnSpc>
              <a:buFont typeface="Wingdings" pitchFamily="2" charset="2"/>
              <a:buNone/>
            </a:pPr>
            <a:endParaRPr lang="en-US" altLang="zh-CN" sz="2000" smtClean="0"/>
          </a:p>
          <a:p>
            <a:pPr eaLnBrk="1" hangingPunct="1">
              <a:lnSpc>
                <a:spcPct val="80000"/>
              </a:lnSpc>
              <a:buFont typeface="Wingdings" pitchFamily="2" charset="2"/>
              <a:buNone/>
            </a:pPr>
            <a:r>
              <a:rPr lang="en-US" altLang="zh-CN" sz="2000" smtClean="0"/>
              <a:t>int main( )</a:t>
            </a:r>
          </a:p>
          <a:p>
            <a:pPr eaLnBrk="1" hangingPunct="1">
              <a:lnSpc>
                <a:spcPct val="80000"/>
              </a:lnSpc>
              <a:buFont typeface="Wingdings" pitchFamily="2" charset="2"/>
              <a:buNone/>
            </a:pPr>
            <a:r>
              <a:rPr lang="en-US" altLang="zh-CN" sz="2000" smtClean="0"/>
              <a:t>{C obj(1,2,3); return 1;}</a:t>
            </a:r>
          </a:p>
        </p:txBody>
      </p:sp>
      <p:sp>
        <p:nvSpPr>
          <p:cNvPr id="3931140" name="Text Box 4"/>
          <p:cNvSpPr txBox="1">
            <a:spLocks noChangeArrowheads="1"/>
          </p:cNvSpPr>
          <p:nvPr/>
        </p:nvSpPr>
        <p:spPr bwMode="auto">
          <a:xfrm>
            <a:off x="6591300" y="4837113"/>
            <a:ext cx="1184275" cy="1919287"/>
          </a:xfrm>
          <a:prstGeom prst="rect">
            <a:avLst/>
          </a:prstGeom>
          <a:noFill/>
          <a:ln w="12700" cap="sq" algn="ctr">
            <a:noFill/>
            <a:miter lim="800000"/>
            <a:headEnd type="none" w="sm" len="sm"/>
            <a:tailEnd type="none" w="sm" len="sm"/>
          </a:ln>
        </p:spPr>
        <p:txBody>
          <a:bodyPr lIns="71304" tIns="35653" rIns="71304" bIns="35653">
            <a:spAutoFit/>
          </a:bodyPr>
          <a:lstStyle/>
          <a:p>
            <a:r>
              <a:rPr lang="en-US" altLang="zh-CN" sz="2000"/>
              <a:t>A=1</a:t>
            </a:r>
          </a:p>
          <a:p>
            <a:r>
              <a:rPr lang="en-US" altLang="zh-CN" sz="2000"/>
              <a:t>B=1</a:t>
            </a:r>
          </a:p>
          <a:p>
            <a:r>
              <a:rPr lang="en-US" altLang="zh-CN" sz="2000"/>
              <a:t>C=3</a:t>
            </a:r>
          </a:p>
          <a:p>
            <a:r>
              <a:rPr lang="en-US" altLang="zh-CN" sz="2000"/>
              <a:t>~C</a:t>
            </a:r>
          </a:p>
          <a:p>
            <a:r>
              <a:rPr lang="en-US" altLang="zh-CN" sz="2000"/>
              <a:t>~B</a:t>
            </a:r>
          </a:p>
          <a:p>
            <a:r>
              <a:rPr lang="en-US" altLang="zh-CN" sz="2000"/>
              <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931140"/>
                                        </p:tgtEl>
                                        <p:attrNameLst>
                                          <p:attrName>style.visibility</p:attrName>
                                        </p:attrNameLst>
                                      </p:cBhvr>
                                      <p:to>
                                        <p:strVal val="visible"/>
                                      </p:to>
                                    </p:set>
                                    <p:anim calcmode="lin" valueType="num">
                                      <p:cBhvr additive="base">
                                        <p:cTn id="7" dur="500" fill="hold"/>
                                        <p:tgtEl>
                                          <p:spTgt spid="3931140"/>
                                        </p:tgtEl>
                                        <p:attrNameLst>
                                          <p:attrName>ppt_x</p:attrName>
                                        </p:attrNameLst>
                                      </p:cBhvr>
                                      <p:tavLst>
                                        <p:tav tm="0">
                                          <p:val>
                                            <p:strVal val="1+#ppt_w/2"/>
                                          </p:val>
                                        </p:tav>
                                        <p:tav tm="100000">
                                          <p:val>
                                            <p:strVal val="#ppt_x"/>
                                          </p:val>
                                        </p:tav>
                                      </p:tavLst>
                                    </p:anim>
                                    <p:anim calcmode="lin" valueType="num">
                                      <p:cBhvr additive="base">
                                        <p:cTn id="8" dur="500" fill="hold"/>
                                        <p:tgtEl>
                                          <p:spTgt spid="39311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1140"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2946" name="Rectangle 2"/>
          <p:cNvSpPr>
            <a:spLocks noGrp="1" noChangeArrowheads="1"/>
          </p:cNvSpPr>
          <p:nvPr>
            <p:ph type="title"/>
          </p:nvPr>
        </p:nvSpPr>
        <p:spPr/>
        <p:txBody>
          <a:bodyPr/>
          <a:lstStyle/>
          <a:p>
            <a:pPr eaLnBrk="1" hangingPunct="1">
              <a:defRPr/>
            </a:pPr>
            <a:r>
              <a:rPr lang="zh-CN" altLang="en-US" smtClean="0"/>
              <a:t>多重继承的主要问题</a:t>
            </a:r>
          </a:p>
        </p:txBody>
      </p:sp>
      <p:sp>
        <p:nvSpPr>
          <p:cNvPr id="111619" name="Rectangle 3"/>
          <p:cNvSpPr>
            <a:spLocks noGrp="1" noChangeArrowheads="1"/>
          </p:cNvSpPr>
          <p:nvPr>
            <p:ph type="body" idx="1"/>
          </p:nvPr>
        </p:nvSpPr>
        <p:spPr/>
        <p:txBody>
          <a:bodyPr/>
          <a:lstStyle/>
          <a:p>
            <a:pPr eaLnBrk="1" hangingPunct="1">
              <a:lnSpc>
                <a:spcPct val="155000"/>
              </a:lnSpc>
            </a:pPr>
            <a:r>
              <a:rPr lang="zh-CN" altLang="en-US" sz="2400" smtClean="0"/>
              <a:t>二义性</a:t>
            </a:r>
          </a:p>
          <a:p>
            <a:pPr lvl="1" eaLnBrk="1" hangingPunct="1">
              <a:lnSpc>
                <a:spcPct val="155000"/>
              </a:lnSpc>
            </a:pPr>
            <a:r>
              <a:rPr lang="zh-CN" altLang="en-US" sz="2400" smtClean="0"/>
              <a:t>多个基类有相同的的成员名</a:t>
            </a:r>
          </a:p>
          <a:p>
            <a:pPr lvl="1" eaLnBrk="1" hangingPunct="1">
              <a:lnSpc>
                <a:spcPct val="155000"/>
              </a:lnSpc>
            </a:pPr>
            <a:r>
              <a:rPr lang="zh-CN" altLang="en-US" sz="2400" smtClean="0"/>
              <a:t>有两个以上的基类有共同的基类</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9074" name="Rectangle 2"/>
          <p:cNvSpPr>
            <a:spLocks noGrp="1" noChangeArrowheads="1"/>
          </p:cNvSpPr>
          <p:nvPr>
            <p:ph type="title"/>
          </p:nvPr>
        </p:nvSpPr>
        <p:spPr>
          <a:xfrm>
            <a:off x="685800" y="381000"/>
            <a:ext cx="7772400" cy="1143000"/>
          </a:xfrm>
        </p:spPr>
        <p:txBody>
          <a:bodyPr/>
          <a:lstStyle/>
          <a:p>
            <a:pPr eaLnBrk="1" hangingPunct="1">
              <a:defRPr/>
            </a:pPr>
            <a:r>
              <a:rPr lang="zh-CN" altLang="en-US" b="0" smtClean="0"/>
              <a:t>二义性</a:t>
            </a:r>
          </a:p>
        </p:txBody>
      </p:sp>
      <p:sp>
        <p:nvSpPr>
          <p:cNvPr id="112643" name="Rectangle 3"/>
          <p:cNvSpPr>
            <a:spLocks noGrp="1" noChangeArrowheads="1"/>
          </p:cNvSpPr>
          <p:nvPr>
            <p:ph type="body" idx="1"/>
          </p:nvPr>
        </p:nvSpPr>
        <p:spPr>
          <a:xfrm>
            <a:off x="685800" y="1600200"/>
            <a:ext cx="7772400" cy="4114800"/>
          </a:xfrm>
        </p:spPr>
        <p:txBody>
          <a:bodyPr/>
          <a:lstStyle/>
          <a:p>
            <a:pPr eaLnBrk="1" hangingPunct="1">
              <a:lnSpc>
                <a:spcPct val="90000"/>
              </a:lnSpc>
            </a:pPr>
            <a:r>
              <a:rPr lang="zh-CN" altLang="en-US" sz="2400" smtClean="0"/>
              <a:t>如果多个基类中有相同的成员名，则派生类在引用时就具有二义性。例：</a:t>
            </a:r>
          </a:p>
          <a:p>
            <a:pPr eaLnBrk="1" hangingPunct="1">
              <a:lnSpc>
                <a:spcPct val="90000"/>
              </a:lnSpc>
              <a:buFont typeface="Wingdings" pitchFamily="2" charset="2"/>
              <a:buNone/>
            </a:pPr>
            <a:r>
              <a:rPr lang="zh-CN" altLang="en-US" sz="2400" smtClean="0"/>
              <a:t>   </a:t>
            </a:r>
            <a:r>
              <a:rPr lang="en-US" altLang="zh-CN" sz="2400" smtClean="0"/>
              <a:t>class A{ public: void f();};</a:t>
            </a:r>
          </a:p>
          <a:p>
            <a:pPr eaLnBrk="1" hangingPunct="1">
              <a:lnSpc>
                <a:spcPct val="90000"/>
              </a:lnSpc>
              <a:buFont typeface="Wingdings" pitchFamily="2" charset="2"/>
              <a:buNone/>
            </a:pPr>
            <a:r>
              <a:rPr lang="en-US" altLang="zh-CN" sz="2400" smtClean="0"/>
              <a:t>   class B{ public: void f();</a:t>
            </a:r>
          </a:p>
          <a:p>
            <a:pPr eaLnBrk="1" hangingPunct="1">
              <a:lnSpc>
                <a:spcPct val="90000"/>
              </a:lnSpc>
              <a:buFont typeface="Wingdings" pitchFamily="2" charset="2"/>
              <a:buNone/>
            </a:pPr>
            <a:r>
              <a:rPr lang="en-US" altLang="zh-CN" sz="2400" smtClean="0"/>
              <a:t>                             void g();};</a:t>
            </a:r>
          </a:p>
          <a:p>
            <a:pPr eaLnBrk="1" hangingPunct="1">
              <a:lnSpc>
                <a:spcPct val="90000"/>
              </a:lnSpc>
              <a:buFont typeface="Wingdings" pitchFamily="2" charset="2"/>
              <a:buNone/>
            </a:pPr>
            <a:r>
              <a:rPr lang="en-US" altLang="zh-CN" sz="2400" smtClean="0"/>
              <a:t>   class C: public A, public B</a:t>
            </a:r>
          </a:p>
          <a:p>
            <a:pPr eaLnBrk="1" hangingPunct="1">
              <a:lnSpc>
                <a:spcPct val="90000"/>
              </a:lnSpc>
              <a:buFont typeface="Wingdings" pitchFamily="2" charset="2"/>
              <a:buNone/>
            </a:pPr>
            <a:r>
              <a:rPr lang="en-US" altLang="zh-CN" sz="2400" smtClean="0"/>
              <a:t>      { public: void g();</a:t>
            </a:r>
          </a:p>
          <a:p>
            <a:pPr eaLnBrk="1" hangingPunct="1">
              <a:lnSpc>
                <a:spcPct val="90000"/>
              </a:lnSpc>
              <a:buFont typeface="Wingdings" pitchFamily="2" charset="2"/>
              <a:buNone/>
            </a:pPr>
            <a:r>
              <a:rPr lang="en-US" altLang="zh-CN" sz="2400" smtClean="0"/>
              <a:t>                     void h();};</a:t>
            </a:r>
          </a:p>
          <a:p>
            <a:pPr eaLnBrk="1" hangingPunct="1">
              <a:lnSpc>
                <a:spcPct val="90000"/>
              </a:lnSpc>
              <a:buFont typeface="Wingdings" pitchFamily="2" charset="2"/>
              <a:buNone/>
            </a:pPr>
            <a:r>
              <a:rPr lang="en-US" altLang="zh-CN" sz="2400" smtClean="0"/>
              <a:t>  </a:t>
            </a:r>
            <a:r>
              <a:rPr lang="zh-CN" altLang="en-US" sz="2400" smtClean="0"/>
              <a:t>如有：</a:t>
            </a:r>
            <a:r>
              <a:rPr lang="en-US" altLang="zh-CN" sz="2400" smtClean="0"/>
              <a:t>C  x; </a:t>
            </a:r>
          </a:p>
          <a:p>
            <a:pPr eaLnBrk="1" hangingPunct="1">
              <a:lnSpc>
                <a:spcPct val="90000"/>
              </a:lnSpc>
              <a:buFont typeface="Wingdings" pitchFamily="2" charset="2"/>
              <a:buNone/>
            </a:pPr>
            <a:r>
              <a:rPr lang="en-US" altLang="zh-CN" sz="2400" smtClean="0"/>
              <a:t>  </a:t>
            </a:r>
            <a:r>
              <a:rPr lang="zh-CN" altLang="en-US" sz="2400" smtClean="0"/>
              <a:t>则 </a:t>
            </a:r>
            <a:r>
              <a:rPr lang="en-US" altLang="zh-CN" sz="2400" smtClean="0"/>
              <a:t>x.f () </a:t>
            </a:r>
            <a:r>
              <a:rPr lang="zh-CN" altLang="en-US" sz="2400" smtClean="0"/>
              <a:t>有二义性。</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0098" name="Rectangle 2"/>
          <p:cNvSpPr>
            <a:spLocks noGrp="1" noChangeArrowheads="1"/>
          </p:cNvSpPr>
          <p:nvPr>
            <p:ph type="title"/>
          </p:nvPr>
        </p:nvSpPr>
        <p:spPr/>
        <p:txBody>
          <a:bodyPr/>
          <a:lstStyle/>
          <a:p>
            <a:pPr eaLnBrk="1" hangingPunct="1">
              <a:defRPr/>
            </a:pPr>
            <a:r>
              <a:rPr lang="en-US" altLang="zh-CN" b="0" smtClean="0"/>
              <a:t>x.f()</a:t>
            </a:r>
            <a:r>
              <a:rPr lang="zh-CN" altLang="en-US" b="0" smtClean="0"/>
              <a:t>的解决方法</a:t>
            </a:r>
          </a:p>
        </p:txBody>
      </p:sp>
      <p:sp>
        <p:nvSpPr>
          <p:cNvPr id="113667" name="Rectangle 3"/>
          <p:cNvSpPr>
            <a:spLocks noGrp="1" noChangeArrowheads="1"/>
          </p:cNvSpPr>
          <p:nvPr>
            <p:ph type="body" idx="1"/>
          </p:nvPr>
        </p:nvSpPr>
        <p:spPr>
          <a:xfrm>
            <a:off x="685800" y="1981200"/>
            <a:ext cx="7772400" cy="4508500"/>
          </a:xfrm>
        </p:spPr>
        <p:txBody>
          <a:bodyPr/>
          <a:lstStyle/>
          <a:p>
            <a:pPr eaLnBrk="1" hangingPunct="1">
              <a:lnSpc>
                <a:spcPct val="120000"/>
              </a:lnSpc>
            </a:pPr>
            <a:r>
              <a:rPr lang="zh-CN" altLang="en-US" smtClean="0"/>
              <a:t>方法一：</a:t>
            </a:r>
            <a:r>
              <a:rPr lang="en-US" altLang="zh-CN" smtClean="0"/>
              <a:t>C</a:t>
            </a:r>
            <a:r>
              <a:rPr lang="zh-CN" altLang="en-US" smtClean="0"/>
              <a:t>类的成员在引用</a:t>
            </a:r>
            <a:r>
              <a:rPr lang="en-US" altLang="zh-CN" smtClean="0"/>
              <a:t>f </a:t>
            </a:r>
            <a:r>
              <a:rPr lang="zh-CN" altLang="en-US" smtClean="0"/>
              <a:t>时说明是</a:t>
            </a:r>
            <a:r>
              <a:rPr lang="en-US" altLang="zh-CN" smtClean="0"/>
              <a:t>A</a:t>
            </a:r>
            <a:r>
              <a:rPr lang="zh-CN" altLang="en-US" smtClean="0"/>
              <a:t>的</a:t>
            </a:r>
            <a:r>
              <a:rPr lang="en-US" altLang="zh-CN" smtClean="0"/>
              <a:t>f </a:t>
            </a:r>
            <a:r>
              <a:rPr lang="zh-CN" altLang="en-US" smtClean="0"/>
              <a:t>还是</a:t>
            </a:r>
            <a:r>
              <a:rPr lang="en-US" altLang="zh-CN" smtClean="0"/>
              <a:t>B</a:t>
            </a:r>
            <a:r>
              <a:rPr lang="zh-CN" altLang="en-US" smtClean="0"/>
              <a:t>的</a:t>
            </a:r>
            <a:r>
              <a:rPr lang="en-US" altLang="zh-CN" smtClean="0"/>
              <a:t>f</a:t>
            </a:r>
            <a:r>
              <a:rPr lang="zh-CN" altLang="en-US" smtClean="0"/>
              <a:t>。如：</a:t>
            </a:r>
            <a:r>
              <a:rPr lang="en-US" altLang="zh-CN" smtClean="0"/>
              <a:t>x.A::f();    </a:t>
            </a:r>
            <a:r>
              <a:rPr lang="zh-CN" altLang="en-US" smtClean="0"/>
              <a:t>或 </a:t>
            </a:r>
            <a:r>
              <a:rPr lang="en-US" altLang="zh-CN" smtClean="0"/>
              <a:t>x.B::f();</a:t>
            </a:r>
          </a:p>
          <a:p>
            <a:pPr eaLnBrk="1" hangingPunct="1">
              <a:lnSpc>
                <a:spcPct val="120000"/>
              </a:lnSpc>
              <a:buFont typeface="Wingdings" pitchFamily="2" charset="2"/>
              <a:buNone/>
            </a:pPr>
            <a:r>
              <a:rPr lang="en-US" altLang="zh-CN" smtClean="0"/>
              <a:t>   </a:t>
            </a:r>
            <a:r>
              <a:rPr lang="zh-CN" altLang="en-US" smtClean="0"/>
              <a:t>其缺陷是对</a:t>
            </a:r>
            <a:r>
              <a:rPr lang="en-US" altLang="zh-CN" smtClean="0"/>
              <a:t>C</a:t>
            </a:r>
            <a:r>
              <a:rPr lang="zh-CN" altLang="en-US" smtClean="0"/>
              <a:t>的用户不利。</a:t>
            </a:r>
            <a:r>
              <a:rPr lang="en-US" altLang="zh-CN" smtClean="0"/>
              <a:t>C</a:t>
            </a:r>
            <a:r>
              <a:rPr lang="zh-CN" altLang="en-US" smtClean="0"/>
              <a:t>用户必须知道自己是从哪些基类派生出来的。</a:t>
            </a:r>
          </a:p>
          <a:p>
            <a:pPr eaLnBrk="1" hangingPunct="1">
              <a:lnSpc>
                <a:spcPct val="120000"/>
              </a:lnSpc>
            </a:pPr>
            <a:r>
              <a:rPr lang="zh-CN" altLang="en-US" smtClean="0"/>
              <a:t>方法二：在</a:t>
            </a:r>
            <a:r>
              <a:rPr lang="en-US" altLang="zh-CN" smtClean="0"/>
              <a:t>C</a:t>
            </a:r>
            <a:r>
              <a:rPr lang="zh-CN" altLang="en-US" smtClean="0"/>
              <a:t>类声明中指出基类名。如在</a:t>
            </a:r>
            <a:r>
              <a:rPr lang="en-US" altLang="zh-CN" smtClean="0"/>
              <a:t>C</a:t>
            </a:r>
            <a:r>
              <a:rPr lang="zh-CN" altLang="en-US" smtClean="0"/>
              <a:t>中可声明：</a:t>
            </a:r>
            <a:r>
              <a:rPr lang="en-US" altLang="zh-CN" smtClean="0"/>
              <a:t>void ha()  {A::f(); }</a:t>
            </a:r>
          </a:p>
          <a:p>
            <a:pPr eaLnBrk="1" hangingPunct="1">
              <a:lnSpc>
                <a:spcPct val="120000"/>
              </a:lnSpc>
              <a:buFont typeface="Wingdings" pitchFamily="2" charset="2"/>
              <a:buNone/>
            </a:pPr>
            <a:r>
              <a:rPr lang="en-US" altLang="zh-CN" smtClean="0"/>
              <a:t>     void hb() { B::f();}</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7394" name="Rectangle 2"/>
          <p:cNvSpPr>
            <a:spLocks noGrp="1" noChangeArrowheads="1"/>
          </p:cNvSpPr>
          <p:nvPr>
            <p:ph type="title"/>
          </p:nvPr>
        </p:nvSpPr>
        <p:spPr>
          <a:xfrm>
            <a:off x="685800" y="419100"/>
            <a:ext cx="7772400" cy="1143000"/>
          </a:xfrm>
        </p:spPr>
        <p:txBody>
          <a:bodyPr/>
          <a:lstStyle/>
          <a:p>
            <a:pPr eaLnBrk="1" hangingPunct="1">
              <a:defRPr/>
            </a:pPr>
            <a:r>
              <a:rPr lang="zh-CN" altLang="en-US" b="0" smtClean="0"/>
              <a:t>派生类的定义</a:t>
            </a:r>
          </a:p>
        </p:txBody>
      </p:sp>
      <p:sp>
        <p:nvSpPr>
          <p:cNvPr id="13315" name="Rectangle 3"/>
          <p:cNvSpPr>
            <a:spLocks noGrp="1" noChangeArrowheads="1"/>
          </p:cNvSpPr>
          <p:nvPr>
            <p:ph type="body" idx="1"/>
          </p:nvPr>
        </p:nvSpPr>
        <p:spPr>
          <a:xfrm>
            <a:off x="685800" y="1752600"/>
            <a:ext cx="7772400" cy="4876800"/>
          </a:xfrm>
        </p:spPr>
        <p:txBody>
          <a:bodyPr/>
          <a:lstStyle/>
          <a:p>
            <a:pPr marL="474663" indent="-427038" eaLnBrk="1" hangingPunct="1"/>
            <a:r>
              <a:rPr lang="zh-CN" altLang="en-US" smtClean="0"/>
              <a:t>一般格式：</a:t>
            </a:r>
          </a:p>
          <a:p>
            <a:pPr marL="474663" indent="-427038" eaLnBrk="1" hangingPunct="1">
              <a:buFont typeface="Wingdings" pitchFamily="2" charset="2"/>
              <a:buNone/>
            </a:pPr>
            <a:r>
              <a:rPr lang="zh-CN" altLang="en-US" smtClean="0"/>
              <a:t>    </a:t>
            </a:r>
            <a:r>
              <a:rPr lang="en-US" altLang="zh-CN" smtClean="0"/>
              <a:t>class </a:t>
            </a:r>
            <a:r>
              <a:rPr lang="zh-CN" altLang="en-US" smtClean="0"/>
              <a:t>派生类名：派生方法  基类名</a:t>
            </a:r>
          </a:p>
          <a:p>
            <a:pPr marL="474663" indent="-427038" eaLnBrk="1" hangingPunct="1">
              <a:buFont typeface="Wingdings" pitchFamily="2" charset="2"/>
              <a:buNone/>
            </a:pPr>
            <a:r>
              <a:rPr lang="zh-CN" altLang="en-US" smtClean="0"/>
              <a:t>      </a:t>
            </a:r>
            <a:r>
              <a:rPr lang="en-US" altLang="zh-CN" smtClean="0"/>
              <a:t>{//</a:t>
            </a:r>
            <a:r>
              <a:rPr lang="zh-CN" altLang="en-US" smtClean="0"/>
              <a:t>派生类新增的数据成员和成员函数</a:t>
            </a:r>
          </a:p>
          <a:p>
            <a:pPr marL="474663" indent="-427038" eaLnBrk="1" hangingPunct="1">
              <a:buFont typeface="Wingdings" pitchFamily="2" charset="2"/>
              <a:buNone/>
            </a:pPr>
            <a:r>
              <a:rPr lang="zh-CN" altLang="en-US" smtClean="0"/>
              <a:t>      </a:t>
            </a:r>
            <a:r>
              <a:rPr lang="en-US" altLang="zh-CN" smtClean="0"/>
              <a:t>}</a:t>
            </a:r>
            <a:r>
              <a:rPr lang="zh-CN" altLang="en-US" smtClean="0"/>
              <a:t>；</a:t>
            </a:r>
          </a:p>
          <a:p>
            <a:pPr marL="474663" indent="-427038" eaLnBrk="1" hangingPunct="1"/>
            <a:r>
              <a:rPr lang="zh-CN" altLang="en-US" smtClean="0"/>
              <a:t>派生方法：</a:t>
            </a:r>
          </a:p>
          <a:p>
            <a:pPr marL="474663" indent="-427038" eaLnBrk="1" hangingPunct="1">
              <a:buFont typeface="Wingdings" pitchFamily="2" charset="2"/>
              <a:buAutoNum type="arabicPeriod"/>
            </a:pPr>
            <a:r>
              <a:rPr lang="zh-CN" altLang="en-US" smtClean="0"/>
              <a:t>公有派生</a:t>
            </a:r>
            <a:r>
              <a:rPr lang="en-US" altLang="zh-CN" smtClean="0"/>
              <a:t>:  public</a:t>
            </a:r>
          </a:p>
          <a:p>
            <a:pPr marL="474663" indent="-427038" eaLnBrk="1" hangingPunct="1">
              <a:buFont typeface="Wingdings" pitchFamily="2" charset="2"/>
              <a:buAutoNum type="arabicPeriod"/>
            </a:pPr>
            <a:r>
              <a:rPr lang="zh-CN" altLang="en-US" smtClean="0"/>
              <a:t>私有派生：</a:t>
            </a:r>
            <a:r>
              <a:rPr lang="en-US" altLang="zh-CN" smtClean="0"/>
              <a:t>private</a:t>
            </a:r>
          </a:p>
          <a:p>
            <a:pPr marL="474663" indent="-427038" eaLnBrk="1" hangingPunct="1">
              <a:buFont typeface="Wingdings" pitchFamily="2" charset="2"/>
              <a:buAutoNum type="arabicPeriod"/>
            </a:pPr>
            <a:r>
              <a:rPr lang="zh-CN" altLang="en-US" smtClean="0"/>
              <a:t>保护派生：</a:t>
            </a:r>
            <a:r>
              <a:rPr lang="en-US" altLang="zh-CN" smtClean="0"/>
              <a:t>protected</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2146" name="Rectangle 2"/>
          <p:cNvSpPr>
            <a:spLocks noGrp="1" noChangeArrowheads="1"/>
          </p:cNvSpPr>
          <p:nvPr>
            <p:ph type="title"/>
          </p:nvPr>
        </p:nvSpPr>
        <p:spPr>
          <a:xfrm>
            <a:off x="685800" y="0"/>
            <a:ext cx="7772400" cy="762000"/>
          </a:xfrm>
        </p:spPr>
        <p:txBody>
          <a:bodyPr/>
          <a:lstStyle/>
          <a:p>
            <a:pPr eaLnBrk="1" hangingPunct="1">
              <a:defRPr/>
            </a:pPr>
            <a:r>
              <a:rPr lang="zh-CN" altLang="en-US" b="0" smtClean="0"/>
              <a:t>多重继承实例</a:t>
            </a:r>
          </a:p>
        </p:txBody>
      </p:sp>
      <p:sp>
        <p:nvSpPr>
          <p:cNvPr id="114691" name="Rectangle 3"/>
          <p:cNvSpPr>
            <a:spLocks noGrp="1" noChangeArrowheads="1"/>
          </p:cNvSpPr>
          <p:nvPr>
            <p:ph type="body" idx="1"/>
          </p:nvPr>
        </p:nvSpPr>
        <p:spPr>
          <a:xfrm>
            <a:off x="228600" y="838200"/>
            <a:ext cx="8686800" cy="4114800"/>
          </a:xfrm>
        </p:spPr>
        <p:txBody>
          <a:bodyPr/>
          <a:lstStyle/>
          <a:p>
            <a:pPr algn="just" eaLnBrk="1" hangingPunct="1">
              <a:lnSpc>
                <a:spcPct val="90000"/>
              </a:lnSpc>
              <a:spcBef>
                <a:spcPct val="0"/>
              </a:spcBef>
              <a:buFont typeface="Wingdings" pitchFamily="2" charset="2"/>
              <a:buNone/>
            </a:pPr>
            <a:r>
              <a:rPr lang="en-US" altLang="zh-CN" sz="2400" smtClean="0">
                <a:ea typeface="宋体" charset="-122"/>
              </a:rPr>
              <a:t>#include&lt;iostream.h&gt;</a:t>
            </a:r>
          </a:p>
          <a:p>
            <a:pPr algn="just" eaLnBrk="1" hangingPunct="1">
              <a:lnSpc>
                <a:spcPct val="90000"/>
              </a:lnSpc>
              <a:spcBef>
                <a:spcPct val="0"/>
              </a:spcBef>
              <a:buFont typeface="Wingdings" pitchFamily="2" charset="2"/>
              <a:buNone/>
            </a:pPr>
            <a:r>
              <a:rPr lang="en-US" altLang="zh-CN" sz="2400" smtClean="0">
                <a:ea typeface="宋体" charset="-122"/>
              </a:rPr>
              <a:t>class A{  int i;</a:t>
            </a:r>
          </a:p>
          <a:p>
            <a:pPr algn="just" eaLnBrk="1" hangingPunct="1">
              <a:lnSpc>
                <a:spcPct val="90000"/>
              </a:lnSpc>
              <a:spcBef>
                <a:spcPct val="0"/>
              </a:spcBef>
              <a:buFont typeface="Wingdings" pitchFamily="2" charset="2"/>
              <a:buNone/>
            </a:pPr>
            <a:r>
              <a:rPr lang="en-US" altLang="zh-CN" sz="2400" smtClean="0">
                <a:ea typeface="宋体" charset="-122"/>
              </a:rPr>
              <a:t>        public:</a:t>
            </a:r>
          </a:p>
          <a:p>
            <a:pPr algn="just" eaLnBrk="1" hangingPunct="1">
              <a:lnSpc>
                <a:spcPct val="90000"/>
              </a:lnSpc>
              <a:spcBef>
                <a:spcPct val="0"/>
              </a:spcBef>
              <a:buFont typeface="Wingdings" pitchFamily="2" charset="2"/>
              <a:buNone/>
            </a:pPr>
            <a:r>
              <a:rPr lang="en-US" altLang="zh-CN" sz="2400" smtClean="0">
                <a:ea typeface="宋体" charset="-122"/>
              </a:rPr>
              <a:t>		 A(int ii=0){ i=ii; cout&lt;&lt;"A... i="&lt;&lt;i&lt;&lt;endl; }</a:t>
            </a:r>
          </a:p>
          <a:p>
            <a:pPr algn="just" eaLnBrk="1" hangingPunct="1">
              <a:lnSpc>
                <a:spcPct val="90000"/>
              </a:lnSpc>
              <a:spcBef>
                <a:spcPct val="0"/>
              </a:spcBef>
              <a:buFont typeface="Wingdings" pitchFamily="2" charset="2"/>
              <a:buNone/>
            </a:pPr>
            <a:r>
              <a:rPr lang="en-US" altLang="zh-CN" sz="2400" smtClean="0">
                <a:ea typeface="宋体" charset="-122"/>
              </a:rPr>
              <a:t>         </a:t>
            </a:r>
            <a:r>
              <a:rPr lang="zh-CN" altLang="en-US" sz="2400" smtClean="0">
                <a:ea typeface="宋体" charset="-122"/>
              </a:rPr>
              <a:t>　</a:t>
            </a:r>
            <a:r>
              <a:rPr lang="en-US" altLang="zh-CN" sz="2400" smtClean="0">
                <a:ea typeface="宋体" charset="-122"/>
              </a:rPr>
              <a:t>void show() { cout&lt;&lt;"A::show()  i="&lt;&lt;i&lt;&lt;endl;}  };</a:t>
            </a:r>
          </a:p>
          <a:p>
            <a:pPr algn="just" eaLnBrk="1" hangingPunct="1">
              <a:lnSpc>
                <a:spcPct val="90000"/>
              </a:lnSpc>
              <a:spcBef>
                <a:spcPct val="0"/>
              </a:spcBef>
              <a:buFont typeface="Wingdings" pitchFamily="2" charset="2"/>
              <a:buNone/>
            </a:pPr>
            <a:r>
              <a:rPr lang="en-US" altLang="zh-CN" sz="2400" smtClean="0">
                <a:ea typeface="宋体" charset="-122"/>
              </a:rPr>
              <a:t>class B{  int i;</a:t>
            </a:r>
          </a:p>
          <a:p>
            <a:pPr algn="just" eaLnBrk="1" hangingPunct="1">
              <a:lnSpc>
                <a:spcPct val="90000"/>
              </a:lnSpc>
              <a:spcBef>
                <a:spcPct val="0"/>
              </a:spcBef>
              <a:buFont typeface="Wingdings" pitchFamily="2" charset="2"/>
              <a:buNone/>
            </a:pPr>
            <a:r>
              <a:rPr lang="en-US" altLang="zh-CN" sz="2400" smtClean="0">
                <a:ea typeface="宋体" charset="-122"/>
              </a:rPr>
              <a:t>        public:</a:t>
            </a:r>
          </a:p>
          <a:p>
            <a:pPr algn="just" eaLnBrk="1" hangingPunct="1">
              <a:lnSpc>
                <a:spcPct val="90000"/>
              </a:lnSpc>
              <a:spcBef>
                <a:spcPct val="0"/>
              </a:spcBef>
              <a:buFont typeface="Wingdings" pitchFamily="2" charset="2"/>
              <a:buNone/>
            </a:pPr>
            <a:r>
              <a:rPr lang="en-US" altLang="zh-CN" sz="2400" smtClean="0">
                <a:ea typeface="宋体" charset="-122"/>
              </a:rPr>
              <a:t>		  B(int ii=0){ i=ii; cout&lt;&lt;"B... i="&lt;&lt;i&lt;&lt;endl; }</a:t>
            </a:r>
          </a:p>
          <a:p>
            <a:pPr algn="just" eaLnBrk="1" hangingPunct="1">
              <a:lnSpc>
                <a:spcPct val="90000"/>
              </a:lnSpc>
              <a:spcBef>
                <a:spcPct val="0"/>
              </a:spcBef>
              <a:buFont typeface="Wingdings" pitchFamily="2" charset="2"/>
              <a:buNone/>
            </a:pPr>
            <a:r>
              <a:rPr lang="en-US" altLang="zh-CN" sz="2400" smtClean="0">
                <a:ea typeface="宋体" charset="-122"/>
              </a:rPr>
              <a:t>          </a:t>
            </a:r>
            <a:r>
              <a:rPr lang="zh-CN" altLang="en-US" sz="2400" smtClean="0">
                <a:ea typeface="宋体" charset="-122"/>
              </a:rPr>
              <a:t>　</a:t>
            </a:r>
            <a:r>
              <a:rPr lang="en-US" altLang="zh-CN" sz="2400" smtClean="0">
                <a:ea typeface="宋体" charset="-122"/>
              </a:rPr>
              <a:t>void show()  { cout&lt;&lt;"B::show()  i="&lt;&lt;i&lt;&lt;endl; }   };</a:t>
            </a:r>
          </a:p>
          <a:p>
            <a:pPr algn="just" eaLnBrk="1" hangingPunct="1">
              <a:lnSpc>
                <a:spcPct val="90000"/>
              </a:lnSpc>
              <a:spcBef>
                <a:spcPct val="0"/>
              </a:spcBef>
              <a:buFont typeface="Wingdings" pitchFamily="2" charset="2"/>
              <a:buNone/>
            </a:pPr>
            <a:r>
              <a:rPr lang="en-US" altLang="zh-CN" sz="2400" smtClean="0">
                <a:ea typeface="宋体" charset="-122"/>
              </a:rPr>
              <a:t>class C: </a:t>
            </a:r>
            <a:r>
              <a:rPr lang="en-US" altLang="zh-CN" sz="2400" smtClean="0">
                <a:solidFill>
                  <a:schemeClr val="folHlink"/>
                </a:solidFill>
                <a:ea typeface="宋体" charset="-122"/>
              </a:rPr>
              <a:t>public A, public B</a:t>
            </a:r>
          </a:p>
          <a:p>
            <a:pPr algn="just" eaLnBrk="1" hangingPunct="1">
              <a:lnSpc>
                <a:spcPct val="90000"/>
              </a:lnSpc>
              <a:spcBef>
                <a:spcPct val="0"/>
              </a:spcBef>
              <a:buFont typeface="Wingdings" pitchFamily="2" charset="2"/>
              <a:buNone/>
            </a:pPr>
            <a:r>
              <a:rPr lang="en-US" altLang="zh-CN" sz="2400" smtClean="0">
                <a:ea typeface="宋体" charset="-122"/>
              </a:rPr>
              <a:t>  {  int i;</a:t>
            </a:r>
          </a:p>
          <a:p>
            <a:pPr algn="just" eaLnBrk="1" hangingPunct="1">
              <a:lnSpc>
                <a:spcPct val="90000"/>
              </a:lnSpc>
              <a:spcBef>
                <a:spcPct val="0"/>
              </a:spcBef>
              <a:buFont typeface="Wingdings" pitchFamily="2" charset="2"/>
              <a:buNone/>
            </a:pPr>
            <a:r>
              <a:rPr lang="en-US" altLang="zh-CN" sz="2400" smtClean="0">
                <a:ea typeface="宋体" charset="-122"/>
              </a:rPr>
              <a:t>        public:</a:t>
            </a:r>
          </a:p>
          <a:p>
            <a:pPr algn="just" eaLnBrk="1" hangingPunct="1">
              <a:lnSpc>
                <a:spcPct val="90000"/>
              </a:lnSpc>
              <a:spcBef>
                <a:spcPct val="0"/>
              </a:spcBef>
              <a:buFont typeface="Wingdings" pitchFamily="2" charset="2"/>
              <a:buNone/>
            </a:pPr>
            <a:r>
              <a:rPr lang="en-US" altLang="zh-CN" sz="2400" smtClean="0">
                <a:ea typeface="宋体" charset="-122"/>
              </a:rPr>
              <a:t>          C(int i1=0, int i2=0, int i3=0) </a:t>
            </a:r>
            <a:r>
              <a:rPr lang="en-US" altLang="zh-CN" sz="2400" smtClean="0">
                <a:solidFill>
                  <a:schemeClr val="folHlink"/>
                </a:solidFill>
                <a:ea typeface="宋体" charset="-122"/>
              </a:rPr>
              <a:t>:A(i1), B(i2) </a:t>
            </a:r>
          </a:p>
          <a:p>
            <a:pPr algn="just" eaLnBrk="1" hangingPunct="1">
              <a:lnSpc>
                <a:spcPct val="90000"/>
              </a:lnSpc>
              <a:spcBef>
                <a:spcPct val="0"/>
              </a:spcBef>
              <a:buFont typeface="Wingdings" pitchFamily="2" charset="2"/>
              <a:buNone/>
            </a:pPr>
            <a:r>
              <a:rPr lang="en-US" altLang="zh-CN" sz="2400" smtClean="0">
                <a:solidFill>
                  <a:srgbClr val="0000FF"/>
                </a:solidFill>
                <a:ea typeface="宋体" charset="-122"/>
              </a:rPr>
              <a:t>              </a:t>
            </a:r>
            <a:r>
              <a:rPr lang="en-US" altLang="zh-CN" sz="2400" smtClean="0">
                <a:ea typeface="宋体" charset="-122"/>
              </a:rPr>
              <a:t>{ i=i3;</a:t>
            </a:r>
            <a:r>
              <a:rPr lang="zh-CN" altLang="en-US" sz="2400" smtClean="0">
                <a:ea typeface="宋体" charset="-122"/>
              </a:rPr>
              <a:t>　</a:t>
            </a:r>
            <a:r>
              <a:rPr lang="en-US" altLang="zh-CN" sz="2400" smtClean="0">
                <a:ea typeface="宋体" charset="-122"/>
              </a:rPr>
              <a:t>cout&lt;&lt;"C... i="&lt;&lt;i&lt;&lt;endl;}</a:t>
            </a:r>
          </a:p>
          <a:p>
            <a:pPr algn="just" eaLnBrk="1" hangingPunct="1">
              <a:lnSpc>
                <a:spcPct val="90000"/>
              </a:lnSpc>
              <a:spcBef>
                <a:spcPct val="0"/>
              </a:spcBef>
              <a:buFont typeface="Wingdings" pitchFamily="2" charset="2"/>
              <a:buNone/>
            </a:pPr>
            <a:r>
              <a:rPr lang="en-US" altLang="zh-CN" sz="2400" smtClean="0">
                <a:ea typeface="宋体" charset="-122"/>
              </a:rPr>
              <a:t>          void show()   {cout&lt;&lt;"C::show()  i="&lt;&lt;i&lt;&lt;endl;}   };</a:t>
            </a:r>
          </a:p>
          <a:p>
            <a:pPr algn="just" eaLnBrk="1" hangingPunct="1">
              <a:lnSpc>
                <a:spcPct val="90000"/>
              </a:lnSpc>
              <a:spcBef>
                <a:spcPct val="0"/>
              </a:spcBef>
              <a:buFont typeface="Wingdings" pitchFamily="2" charset="2"/>
              <a:buNone/>
            </a:pPr>
            <a:r>
              <a:rPr lang="en-US" altLang="zh-CN" sz="2400" smtClean="0">
                <a:ea typeface="宋体" charset="-122"/>
              </a:rPr>
              <a:t>void main()</a:t>
            </a:r>
          </a:p>
          <a:p>
            <a:pPr algn="just" eaLnBrk="1" hangingPunct="1">
              <a:lnSpc>
                <a:spcPct val="90000"/>
              </a:lnSpc>
              <a:spcBef>
                <a:spcPct val="0"/>
              </a:spcBef>
              <a:buFont typeface="Wingdings" pitchFamily="2" charset="2"/>
              <a:buNone/>
            </a:pPr>
            <a:r>
              <a:rPr lang="en-US" altLang="zh-CN" sz="2400" smtClean="0">
                <a:ea typeface="宋体" charset="-122"/>
              </a:rPr>
              <a:t>{ C c(1,2,3);</a:t>
            </a:r>
          </a:p>
          <a:p>
            <a:pPr algn="just" eaLnBrk="1" hangingPunct="1">
              <a:lnSpc>
                <a:spcPct val="90000"/>
              </a:lnSpc>
              <a:spcBef>
                <a:spcPct val="0"/>
              </a:spcBef>
              <a:buFont typeface="Wingdings" pitchFamily="2" charset="2"/>
              <a:buNone/>
            </a:pPr>
            <a:r>
              <a:rPr lang="en-US" altLang="zh-CN" sz="2400" smtClean="0">
                <a:ea typeface="宋体" charset="-122"/>
              </a:rPr>
              <a:t>   c.A::show(); c.show();}</a:t>
            </a:r>
            <a:r>
              <a:rPr lang="en-US" altLang="zh-CN" sz="2400" smtClean="0"/>
              <a:t> </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3170" name="Rectangle 2"/>
          <p:cNvSpPr>
            <a:spLocks noGrp="1" noChangeArrowheads="1"/>
          </p:cNvSpPr>
          <p:nvPr>
            <p:ph type="title"/>
          </p:nvPr>
        </p:nvSpPr>
        <p:spPr/>
        <p:txBody>
          <a:bodyPr/>
          <a:lstStyle/>
          <a:p>
            <a:pPr eaLnBrk="1" hangingPunct="1">
              <a:defRPr/>
            </a:pPr>
            <a:r>
              <a:rPr lang="zh-CN" altLang="en-US" b="0" smtClean="0"/>
              <a:t>执行结果</a:t>
            </a:r>
          </a:p>
        </p:txBody>
      </p:sp>
      <p:sp>
        <p:nvSpPr>
          <p:cNvPr id="115715" name="Rectangle 3"/>
          <p:cNvSpPr>
            <a:spLocks noGrp="1" noChangeArrowheads="1"/>
          </p:cNvSpPr>
          <p:nvPr>
            <p:ph type="body" idx="1"/>
          </p:nvPr>
        </p:nvSpPr>
        <p:spPr/>
        <p:txBody>
          <a:bodyPr/>
          <a:lstStyle/>
          <a:p>
            <a:pPr algn="just" eaLnBrk="1" hangingPunct="1">
              <a:buFont typeface="Wingdings" pitchFamily="2" charset="2"/>
              <a:buNone/>
            </a:pPr>
            <a:r>
              <a:rPr lang="en-US" altLang="zh-CN" smtClean="0">
                <a:ea typeface="宋体" charset="-122"/>
              </a:rPr>
              <a:t>         </a:t>
            </a:r>
            <a:r>
              <a:rPr lang="en-US" altLang="zh-CN" b="0" smtClean="0">
                <a:ea typeface="宋体" charset="-122"/>
              </a:rPr>
              <a:t>A... i=1</a:t>
            </a:r>
          </a:p>
          <a:p>
            <a:pPr algn="just" eaLnBrk="1" hangingPunct="1">
              <a:buFont typeface="Wingdings" pitchFamily="2" charset="2"/>
              <a:buNone/>
            </a:pPr>
            <a:r>
              <a:rPr lang="en-US" altLang="zh-CN" b="0" smtClean="0">
                <a:ea typeface="宋体" charset="-122"/>
              </a:rPr>
              <a:t>         B... i=2</a:t>
            </a:r>
          </a:p>
          <a:p>
            <a:pPr algn="just" eaLnBrk="1" hangingPunct="1">
              <a:buFont typeface="Wingdings" pitchFamily="2" charset="2"/>
              <a:buNone/>
            </a:pPr>
            <a:r>
              <a:rPr lang="en-US" altLang="zh-CN" b="0" smtClean="0">
                <a:ea typeface="宋体" charset="-122"/>
              </a:rPr>
              <a:t>         C... i=3</a:t>
            </a:r>
          </a:p>
          <a:p>
            <a:pPr algn="just" eaLnBrk="1" hangingPunct="1">
              <a:buFont typeface="Wingdings" pitchFamily="2" charset="2"/>
              <a:buNone/>
            </a:pPr>
            <a:r>
              <a:rPr lang="en-US" altLang="zh-CN" b="0" smtClean="0">
                <a:ea typeface="宋体" charset="-122"/>
              </a:rPr>
              <a:t>         A::show()  i=1 </a:t>
            </a:r>
          </a:p>
          <a:p>
            <a:pPr eaLnBrk="1" hangingPunct="1">
              <a:buFont typeface="Wingdings" pitchFamily="2" charset="2"/>
              <a:buNone/>
            </a:pPr>
            <a:r>
              <a:rPr lang="en-US" altLang="zh-CN" b="0" smtClean="0">
                <a:ea typeface="宋体" charset="-122"/>
              </a:rPr>
              <a:t>         C::show()  i=3 </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4194" name="Rectangle 2"/>
          <p:cNvSpPr>
            <a:spLocks noGrp="1" noChangeArrowheads="1"/>
          </p:cNvSpPr>
          <p:nvPr>
            <p:ph type="title"/>
          </p:nvPr>
        </p:nvSpPr>
        <p:spPr/>
        <p:txBody>
          <a:bodyPr/>
          <a:lstStyle/>
          <a:p>
            <a:pPr eaLnBrk="1" hangingPunct="1">
              <a:defRPr/>
            </a:pPr>
            <a:r>
              <a:rPr lang="zh-CN" altLang="en-US" b="0" smtClean="0"/>
              <a:t>二义性</a:t>
            </a:r>
            <a:r>
              <a:rPr lang="en-US" altLang="zh-CN" b="0" smtClean="0"/>
              <a:t>---cont.</a:t>
            </a:r>
          </a:p>
        </p:txBody>
      </p:sp>
      <p:sp>
        <p:nvSpPr>
          <p:cNvPr id="116739" name="Rectangle 3"/>
          <p:cNvSpPr>
            <a:spLocks noGrp="1" noChangeArrowheads="1"/>
          </p:cNvSpPr>
          <p:nvPr>
            <p:ph type="body" idx="1"/>
          </p:nvPr>
        </p:nvSpPr>
        <p:spPr/>
        <p:txBody>
          <a:bodyPr/>
          <a:lstStyle/>
          <a:p>
            <a:pPr eaLnBrk="1" hangingPunct="1">
              <a:lnSpc>
                <a:spcPct val="120000"/>
              </a:lnSpc>
            </a:pPr>
            <a:r>
              <a:rPr lang="zh-CN" altLang="en-US" smtClean="0"/>
              <a:t>如果一个派生类从多个基类派生，而这些基类又有公共的基类，则对该基类中声明的名字进行访问时，可能会产生二义性。这个问题由虚基类来解决。</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5218" name="Rectangle 2"/>
          <p:cNvSpPr>
            <a:spLocks noGrp="1" noChangeArrowheads="1"/>
          </p:cNvSpPr>
          <p:nvPr>
            <p:ph type="title"/>
          </p:nvPr>
        </p:nvSpPr>
        <p:spPr/>
        <p:txBody>
          <a:bodyPr/>
          <a:lstStyle/>
          <a:p>
            <a:pPr eaLnBrk="1" hangingPunct="1">
              <a:defRPr/>
            </a:pPr>
            <a:r>
              <a:rPr lang="zh-CN" altLang="en-US" b="0" smtClean="0"/>
              <a:t>二义性</a:t>
            </a:r>
            <a:r>
              <a:rPr lang="en-US" altLang="zh-CN" b="0" smtClean="0"/>
              <a:t>---cont.</a:t>
            </a:r>
          </a:p>
        </p:txBody>
      </p:sp>
      <p:sp>
        <p:nvSpPr>
          <p:cNvPr id="117763" name="Rectangle 3"/>
          <p:cNvSpPr>
            <a:spLocks noGrp="1" noChangeArrowheads="1"/>
          </p:cNvSpPr>
          <p:nvPr>
            <p:ph type="body" idx="1"/>
          </p:nvPr>
        </p:nvSpPr>
        <p:spPr>
          <a:xfrm>
            <a:off x="304800" y="1905000"/>
            <a:ext cx="5181600" cy="4114800"/>
          </a:xfrm>
        </p:spPr>
        <p:txBody>
          <a:bodyPr/>
          <a:lstStyle/>
          <a:p>
            <a:pPr eaLnBrk="1" hangingPunct="1"/>
            <a:r>
              <a:rPr lang="zh-CN" altLang="en-US" sz="2400" smtClean="0"/>
              <a:t>如：</a:t>
            </a:r>
          </a:p>
          <a:p>
            <a:pPr eaLnBrk="1" hangingPunct="1">
              <a:buFont typeface="Wingdings" pitchFamily="2" charset="2"/>
              <a:buNone/>
            </a:pPr>
            <a:r>
              <a:rPr lang="en-US" altLang="zh-CN" sz="2400" smtClean="0"/>
              <a:t>Class B{ public: int b;};</a:t>
            </a:r>
          </a:p>
          <a:p>
            <a:pPr eaLnBrk="1" hangingPunct="1">
              <a:buFont typeface="Wingdings" pitchFamily="2" charset="2"/>
              <a:buNone/>
            </a:pPr>
            <a:r>
              <a:rPr lang="en-US" altLang="zh-CN" sz="2400" smtClean="0"/>
              <a:t>Class B1: public B{ private: int b1;};</a:t>
            </a:r>
          </a:p>
          <a:p>
            <a:pPr eaLnBrk="1" hangingPunct="1">
              <a:buFont typeface="Wingdings" pitchFamily="2" charset="2"/>
              <a:buNone/>
            </a:pPr>
            <a:r>
              <a:rPr lang="en-US" altLang="zh-CN" sz="2400" smtClean="0"/>
              <a:t>Class B2: public B{ private: int b2;};</a:t>
            </a:r>
          </a:p>
          <a:p>
            <a:pPr eaLnBrk="1" hangingPunct="1">
              <a:buFont typeface="Wingdings" pitchFamily="2" charset="2"/>
              <a:buNone/>
            </a:pPr>
            <a:r>
              <a:rPr lang="en-US" altLang="zh-CN" sz="2400" smtClean="0"/>
              <a:t>Class C: public B1, public B2</a:t>
            </a:r>
          </a:p>
          <a:p>
            <a:pPr eaLnBrk="1" hangingPunct="1">
              <a:buFont typeface="Wingdings" pitchFamily="2" charset="2"/>
              <a:buNone/>
            </a:pPr>
            <a:r>
              <a:rPr lang="en-US" altLang="zh-CN" sz="2400" smtClean="0"/>
              <a:t>   {public: int f();</a:t>
            </a:r>
          </a:p>
          <a:p>
            <a:pPr eaLnBrk="1" hangingPunct="1">
              <a:buFont typeface="Wingdings" pitchFamily="2" charset="2"/>
              <a:buNone/>
            </a:pPr>
            <a:r>
              <a:rPr lang="en-US" altLang="zh-CN" sz="2400" smtClean="0"/>
              <a:t>     private: int d;};</a:t>
            </a:r>
          </a:p>
          <a:p>
            <a:pPr eaLnBrk="1" hangingPunct="1">
              <a:buFont typeface="Wingdings" pitchFamily="2" charset="2"/>
              <a:buNone/>
            </a:pPr>
            <a:endParaRPr lang="en-US" altLang="zh-CN" sz="2400" smtClean="0"/>
          </a:p>
          <a:p>
            <a:pPr eaLnBrk="1" hangingPunct="1">
              <a:buFont typeface="Wingdings" pitchFamily="2" charset="2"/>
              <a:buNone/>
            </a:pPr>
            <a:r>
              <a:rPr lang="zh-CN" altLang="en-US" sz="2400" smtClean="0"/>
              <a:t>定义： </a:t>
            </a:r>
            <a:r>
              <a:rPr lang="en-US" altLang="zh-CN" sz="2400" smtClean="0"/>
              <a:t>C  c;</a:t>
            </a:r>
          </a:p>
        </p:txBody>
      </p:sp>
      <p:sp>
        <p:nvSpPr>
          <p:cNvPr id="117764" name="Text Box 4"/>
          <p:cNvSpPr txBox="1">
            <a:spLocks noChangeArrowheads="1"/>
          </p:cNvSpPr>
          <p:nvPr/>
        </p:nvSpPr>
        <p:spPr bwMode="auto">
          <a:xfrm>
            <a:off x="5638800" y="1681163"/>
            <a:ext cx="3124200" cy="5057775"/>
          </a:xfrm>
          <a:prstGeom prst="rect">
            <a:avLst/>
          </a:prstGeom>
          <a:noFill/>
          <a:ln w="9525">
            <a:noFill/>
            <a:miter lim="800000"/>
            <a:headEnd/>
            <a:tailEnd/>
          </a:ln>
        </p:spPr>
        <p:txBody>
          <a:bodyPr lIns="71304" tIns="35653" rIns="71304" bIns="35653">
            <a:spAutoFit/>
          </a:bodyPr>
          <a:lstStyle/>
          <a:p>
            <a:pPr>
              <a:spcBef>
                <a:spcPct val="50000"/>
              </a:spcBef>
            </a:pPr>
            <a:r>
              <a:rPr lang="zh-CN" altLang="en-US" sz="2400" b="1">
                <a:latin typeface="Times New Roman" pitchFamily="18" charset="0"/>
                <a:ea typeface="仿宋_GB2312" pitchFamily="49" charset="-122"/>
              </a:rPr>
              <a:t>下面对</a:t>
            </a:r>
            <a:r>
              <a:rPr lang="en-US" altLang="zh-CN" sz="2400" b="1">
                <a:latin typeface="Times New Roman" pitchFamily="18" charset="0"/>
                <a:ea typeface="仿宋_GB2312" pitchFamily="49" charset="-122"/>
              </a:rPr>
              <a:t>b</a:t>
            </a:r>
            <a:r>
              <a:rPr lang="zh-CN" altLang="en-US" sz="2400" b="1">
                <a:latin typeface="Times New Roman" pitchFamily="18" charset="0"/>
                <a:ea typeface="仿宋_GB2312" pitchFamily="49" charset="-122"/>
              </a:rPr>
              <a:t>的访问是有二义性的：</a:t>
            </a:r>
          </a:p>
          <a:p>
            <a:pPr>
              <a:spcBef>
                <a:spcPct val="50000"/>
              </a:spcBef>
            </a:pPr>
            <a:r>
              <a:rPr lang="en-US" altLang="zh-CN" sz="2400" b="1">
                <a:latin typeface="Times New Roman" pitchFamily="18" charset="0"/>
                <a:ea typeface="仿宋_GB2312" pitchFamily="49" charset="-122"/>
              </a:rPr>
              <a:t>c.b</a:t>
            </a:r>
          </a:p>
          <a:p>
            <a:pPr>
              <a:spcBef>
                <a:spcPct val="50000"/>
              </a:spcBef>
            </a:pPr>
            <a:r>
              <a:rPr lang="en-US" altLang="zh-CN" sz="2400" b="1">
                <a:latin typeface="Times New Roman" pitchFamily="18" charset="0"/>
                <a:ea typeface="仿宋_GB2312" pitchFamily="49" charset="-122"/>
              </a:rPr>
              <a:t>c.B::b</a:t>
            </a:r>
          </a:p>
          <a:p>
            <a:pPr>
              <a:spcBef>
                <a:spcPct val="50000"/>
              </a:spcBef>
            </a:pPr>
            <a:r>
              <a:rPr lang="zh-CN" altLang="en-US" sz="2400" b="1">
                <a:latin typeface="Times New Roman" pitchFamily="18" charset="0"/>
                <a:ea typeface="仿宋_GB2312" pitchFamily="49" charset="-122"/>
              </a:rPr>
              <a:t>下面对</a:t>
            </a:r>
            <a:r>
              <a:rPr lang="en-US" altLang="zh-CN" sz="2400" b="1">
                <a:latin typeface="Times New Roman" pitchFamily="18" charset="0"/>
                <a:ea typeface="仿宋_GB2312" pitchFamily="49" charset="-122"/>
              </a:rPr>
              <a:t>b</a:t>
            </a:r>
            <a:r>
              <a:rPr lang="zh-CN" altLang="en-US" sz="2400" b="1">
                <a:latin typeface="Times New Roman" pitchFamily="18" charset="0"/>
                <a:ea typeface="仿宋_GB2312" pitchFamily="49" charset="-122"/>
              </a:rPr>
              <a:t>的访问是正确的：</a:t>
            </a:r>
          </a:p>
          <a:p>
            <a:pPr>
              <a:spcBef>
                <a:spcPct val="50000"/>
              </a:spcBef>
            </a:pPr>
            <a:r>
              <a:rPr lang="en-US" altLang="zh-CN" sz="2400" b="1">
                <a:latin typeface="Times New Roman" pitchFamily="18" charset="0"/>
                <a:ea typeface="仿宋_GB2312" pitchFamily="49" charset="-122"/>
              </a:rPr>
              <a:t>c.B1::b</a:t>
            </a:r>
          </a:p>
          <a:p>
            <a:pPr>
              <a:spcBef>
                <a:spcPct val="50000"/>
              </a:spcBef>
            </a:pPr>
            <a:r>
              <a:rPr lang="en-US" altLang="zh-CN" sz="2400" b="1">
                <a:latin typeface="Times New Roman" pitchFamily="18" charset="0"/>
                <a:ea typeface="仿宋_GB2312" pitchFamily="49" charset="-122"/>
              </a:rPr>
              <a:t>c.B2::b</a:t>
            </a:r>
          </a:p>
          <a:p>
            <a:pPr>
              <a:spcBef>
                <a:spcPct val="50000"/>
              </a:spcBef>
            </a:pPr>
            <a:endParaRPr lang="en-US" altLang="zh-CN" sz="2400" b="1">
              <a:latin typeface="Times New Roman" pitchFamily="18" charset="0"/>
              <a:ea typeface="仿宋_GB2312" pitchFamily="49" charset="-122"/>
            </a:endParaRPr>
          </a:p>
          <a:p>
            <a:pPr>
              <a:spcBef>
                <a:spcPct val="50000"/>
              </a:spcBef>
            </a:pPr>
            <a:r>
              <a:rPr lang="en-US" altLang="zh-CN" sz="2400" b="1">
                <a:latin typeface="Times New Roman" pitchFamily="18" charset="0"/>
                <a:ea typeface="仿宋_GB2312" pitchFamily="49" charset="-122"/>
              </a:rPr>
              <a:t>C</a:t>
            </a:r>
            <a:r>
              <a:rPr lang="zh-CN" altLang="en-US" sz="2400" b="1">
                <a:latin typeface="Times New Roman" pitchFamily="18" charset="0"/>
                <a:ea typeface="仿宋_GB2312" pitchFamily="49" charset="-122"/>
              </a:rPr>
              <a:t>的数据成员有哪些？</a:t>
            </a:r>
            <a:endParaRPr lang="en-US" altLang="zh-CN" sz="2400" b="1">
              <a:latin typeface="Times New Roman" pitchFamily="18" charset="0"/>
              <a:ea typeface="仿宋_GB2312" pitchFamily="49" charset="-122"/>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7266" name="Rectangle 2"/>
          <p:cNvSpPr>
            <a:spLocks noGrp="1" noChangeArrowheads="1"/>
          </p:cNvSpPr>
          <p:nvPr>
            <p:ph type="title"/>
          </p:nvPr>
        </p:nvSpPr>
        <p:spPr>
          <a:xfrm>
            <a:off x="685800" y="0"/>
            <a:ext cx="7772400" cy="838200"/>
          </a:xfrm>
        </p:spPr>
        <p:txBody>
          <a:bodyPr/>
          <a:lstStyle/>
          <a:p>
            <a:pPr eaLnBrk="1" hangingPunct="1">
              <a:defRPr/>
            </a:pPr>
            <a:r>
              <a:rPr lang="zh-CN" altLang="en-US" b="0" smtClean="0"/>
              <a:t>二义性实例</a:t>
            </a:r>
          </a:p>
        </p:txBody>
      </p:sp>
      <p:sp>
        <p:nvSpPr>
          <p:cNvPr id="118787" name="Rectangle 3"/>
          <p:cNvSpPr>
            <a:spLocks noGrp="1" noChangeArrowheads="1"/>
          </p:cNvSpPr>
          <p:nvPr>
            <p:ph type="body" idx="1"/>
          </p:nvPr>
        </p:nvSpPr>
        <p:spPr>
          <a:xfrm>
            <a:off x="174625" y="1109663"/>
            <a:ext cx="8501063" cy="4114800"/>
          </a:xfrm>
        </p:spPr>
        <p:txBody>
          <a:bodyPr/>
          <a:lstStyle/>
          <a:p>
            <a:pPr algn="just" eaLnBrk="1" hangingPunct="1">
              <a:lnSpc>
                <a:spcPct val="110000"/>
              </a:lnSpc>
              <a:spcBef>
                <a:spcPct val="0"/>
              </a:spcBef>
              <a:buFont typeface="Wingdings" pitchFamily="2" charset="2"/>
              <a:buNone/>
            </a:pPr>
            <a:r>
              <a:rPr lang="en-US" altLang="zh-CN" sz="2400" smtClean="0">
                <a:ea typeface="宋体" charset="-122"/>
              </a:rPr>
              <a:t>class A{public:   void fun(){cout&lt;&lt;"A:fun()"&lt;&lt;endl; }     };</a:t>
            </a:r>
          </a:p>
          <a:p>
            <a:pPr algn="just" eaLnBrk="1" hangingPunct="1">
              <a:lnSpc>
                <a:spcPct val="110000"/>
              </a:lnSpc>
              <a:spcBef>
                <a:spcPct val="0"/>
              </a:spcBef>
              <a:buFont typeface="Wingdings" pitchFamily="2" charset="2"/>
              <a:buNone/>
            </a:pPr>
            <a:r>
              <a:rPr lang="en-US" altLang="zh-CN" sz="2400" smtClean="0">
                <a:ea typeface="宋体" charset="-122"/>
              </a:rPr>
              <a:t>class B1:public A</a:t>
            </a:r>
          </a:p>
          <a:p>
            <a:pPr algn="just" eaLnBrk="1" hangingPunct="1">
              <a:lnSpc>
                <a:spcPct val="110000"/>
              </a:lnSpc>
              <a:spcBef>
                <a:spcPct val="0"/>
              </a:spcBef>
              <a:buFont typeface="Wingdings" pitchFamily="2" charset="2"/>
              <a:buNone/>
            </a:pPr>
            <a:r>
              <a:rPr lang="en-US" altLang="zh-CN" sz="2400" smtClean="0">
                <a:ea typeface="宋体" charset="-122"/>
              </a:rPr>
              <a:t>       {public:   void fun1(){cout&lt;&lt;"B1:fun1()"&lt;&lt;endl; }   };</a:t>
            </a:r>
          </a:p>
          <a:p>
            <a:pPr algn="just" eaLnBrk="1" hangingPunct="1">
              <a:lnSpc>
                <a:spcPct val="110000"/>
              </a:lnSpc>
              <a:spcBef>
                <a:spcPct val="0"/>
              </a:spcBef>
              <a:buFont typeface="Wingdings" pitchFamily="2" charset="2"/>
              <a:buNone/>
            </a:pPr>
            <a:r>
              <a:rPr lang="en-US" altLang="zh-CN" sz="2400" smtClean="0">
                <a:ea typeface="宋体" charset="-122"/>
              </a:rPr>
              <a:t>class B2:public A</a:t>
            </a:r>
          </a:p>
          <a:p>
            <a:pPr algn="just" eaLnBrk="1" hangingPunct="1">
              <a:lnSpc>
                <a:spcPct val="110000"/>
              </a:lnSpc>
              <a:spcBef>
                <a:spcPct val="0"/>
              </a:spcBef>
              <a:buFont typeface="Wingdings" pitchFamily="2" charset="2"/>
              <a:buNone/>
            </a:pPr>
            <a:r>
              <a:rPr lang="en-US" altLang="zh-CN" sz="2400" smtClean="0">
                <a:ea typeface="宋体" charset="-122"/>
              </a:rPr>
              <a:t>       {public:    void fun1(){cout&lt;&lt;"B2:fun1()"&lt;&lt;endl; }    };</a:t>
            </a:r>
          </a:p>
          <a:p>
            <a:pPr algn="just" eaLnBrk="1" hangingPunct="1">
              <a:lnSpc>
                <a:spcPct val="110000"/>
              </a:lnSpc>
              <a:spcBef>
                <a:spcPct val="0"/>
              </a:spcBef>
              <a:buFont typeface="Wingdings" pitchFamily="2" charset="2"/>
              <a:buNone/>
            </a:pPr>
            <a:r>
              <a:rPr lang="en-US" altLang="zh-CN" sz="2400" smtClean="0">
                <a:ea typeface="宋体" charset="-122"/>
              </a:rPr>
              <a:t>class D:public </a:t>
            </a:r>
            <a:r>
              <a:rPr lang="zh-CN" altLang="en-US" sz="2400" smtClean="0">
                <a:ea typeface="宋体" charset="-122"/>
              </a:rPr>
              <a:t>Ｂ</a:t>
            </a:r>
            <a:r>
              <a:rPr lang="en-US" altLang="zh-CN" sz="2400" smtClean="0">
                <a:ea typeface="宋体" charset="-122"/>
              </a:rPr>
              <a:t>1,public </a:t>
            </a:r>
            <a:r>
              <a:rPr lang="zh-CN" altLang="en-US" sz="2400" smtClean="0">
                <a:ea typeface="宋体" charset="-122"/>
              </a:rPr>
              <a:t>Ｂ</a:t>
            </a:r>
            <a:r>
              <a:rPr lang="en-US" altLang="zh-CN" sz="2400" smtClean="0">
                <a:ea typeface="宋体" charset="-122"/>
              </a:rPr>
              <a:t>2   {};</a:t>
            </a:r>
          </a:p>
          <a:p>
            <a:pPr algn="just" eaLnBrk="1" hangingPunct="1">
              <a:lnSpc>
                <a:spcPct val="110000"/>
              </a:lnSpc>
              <a:spcBef>
                <a:spcPct val="0"/>
              </a:spcBef>
              <a:buFont typeface="Wingdings" pitchFamily="2" charset="2"/>
              <a:buNone/>
            </a:pPr>
            <a:r>
              <a:rPr lang="en-US" altLang="zh-CN" sz="2400" smtClean="0">
                <a:ea typeface="宋体" charset="-122"/>
              </a:rPr>
              <a:t>void main()</a:t>
            </a:r>
          </a:p>
          <a:p>
            <a:pPr algn="just" eaLnBrk="1" hangingPunct="1">
              <a:lnSpc>
                <a:spcPct val="110000"/>
              </a:lnSpc>
              <a:spcBef>
                <a:spcPct val="0"/>
              </a:spcBef>
              <a:buFont typeface="Wingdings" pitchFamily="2" charset="2"/>
              <a:buNone/>
            </a:pPr>
            <a:r>
              <a:rPr lang="en-US" altLang="zh-CN" sz="2400" smtClean="0">
                <a:ea typeface="宋体" charset="-122"/>
              </a:rPr>
              <a:t>{ D obj;</a:t>
            </a:r>
          </a:p>
          <a:p>
            <a:pPr algn="just" eaLnBrk="1" hangingPunct="1">
              <a:lnSpc>
                <a:spcPct val="110000"/>
              </a:lnSpc>
              <a:spcBef>
                <a:spcPct val="0"/>
              </a:spcBef>
              <a:buFont typeface="Wingdings" pitchFamily="2" charset="2"/>
              <a:buNone/>
            </a:pPr>
            <a:r>
              <a:rPr lang="en-US" altLang="zh-CN" sz="2400" smtClean="0">
                <a:ea typeface="宋体" charset="-122"/>
              </a:rPr>
              <a:t>  //obj.fun1();    //</a:t>
            </a:r>
            <a:r>
              <a:rPr lang="zh-CN" altLang="en-US" sz="2400" smtClean="0">
                <a:ea typeface="宋体" charset="-122"/>
              </a:rPr>
              <a:t>不可以执行各有</a:t>
            </a:r>
            <a:r>
              <a:rPr lang="en-US" altLang="zh-CN" sz="2400" smtClean="0">
                <a:ea typeface="宋体" charset="-122"/>
              </a:rPr>
              <a:t>fun1()</a:t>
            </a:r>
            <a:r>
              <a:rPr lang="zh-CN" altLang="en-US" sz="2400" smtClean="0">
                <a:ea typeface="宋体" charset="-122"/>
              </a:rPr>
              <a:t>函数</a:t>
            </a:r>
            <a:r>
              <a:rPr lang="en-US" altLang="zh-CN" sz="2400" smtClean="0">
                <a:ea typeface="宋体" charset="-122"/>
              </a:rPr>
              <a:t>)</a:t>
            </a:r>
          </a:p>
          <a:p>
            <a:pPr algn="just" eaLnBrk="1" hangingPunct="1">
              <a:lnSpc>
                <a:spcPct val="110000"/>
              </a:lnSpc>
              <a:spcBef>
                <a:spcPct val="0"/>
              </a:spcBef>
              <a:buFont typeface="Wingdings" pitchFamily="2" charset="2"/>
              <a:buNone/>
            </a:pPr>
            <a:r>
              <a:rPr lang="en-US" altLang="zh-CN" sz="2400" smtClean="0">
                <a:ea typeface="宋体" charset="-122"/>
              </a:rPr>
              <a:t>  obj.</a:t>
            </a:r>
            <a:r>
              <a:rPr lang="en-US" altLang="zh-CN" sz="2400" smtClean="0">
                <a:solidFill>
                  <a:srgbClr val="FF0000"/>
                </a:solidFill>
                <a:ea typeface="宋体" charset="-122"/>
              </a:rPr>
              <a:t>B1::</a:t>
            </a:r>
            <a:r>
              <a:rPr lang="en-US" altLang="zh-CN" sz="2400" smtClean="0">
                <a:ea typeface="宋体" charset="-122"/>
              </a:rPr>
              <a:t>fun1();   obj.</a:t>
            </a:r>
            <a:r>
              <a:rPr lang="en-US" altLang="zh-CN" sz="2400" smtClean="0">
                <a:solidFill>
                  <a:srgbClr val="FF0000"/>
                </a:solidFill>
                <a:ea typeface="宋体" charset="-122"/>
              </a:rPr>
              <a:t>B2::</a:t>
            </a:r>
            <a:r>
              <a:rPr lang="en-US" altLang="zh-CN" sz="2400" smtClean="0">
                <a:ea typeface="宋体" charset="-122"/>
              </a:rPr>
              <a:t>fun1();</a:t>
            </a:r>
          </a:p>
          <a:p>
            <a:pPr algn="just" eaLnBrk="1" hangingPunct="1">
              <a:lnSpc>
                <a:spcPct val="110000"/>
              </a:lnSpc>
              <a:spcBef>
                <a:spcPct val="0"/>
              </a:spcBef>
              <a:buFont typeface="Wingdings" pitchFamily="2" charset="2"/>
              <a:buNone/>
            </a:pPr>
            <a:r>
              <a:rPr lang="en-US" altLang="zh-CN" sz="2400" smtClean="0">
                <a:ea typeface="宋体" charset="-122"/>
              </a:rPr>
              <a:t>  //obj.fun();      //</a:t>
            </a:r>
            <a:r>
              <a:rPr lang="zh-CN" altLang="en-US" sz="2400" smtClean="0">
                <a:ea typeface="宋体" charset="-122"/>
              </a:rPr>
              <a:t>不可以执行</a:t>
            </a:r>
          </a:p>
          <a:p>
            <a:pPr algn="just" eaLnBrk="1" hangingPunct="1">
              <a:lnSpc>
                <a:spcPct val="110000"/>
              </a:lnSpc>
              <a:spcBef>
                <a:spcPct val="0"/>
              </a:spcBef>
              <a:buFont typeface="Wingdings" pitchFamily="2" charset="2"/>
              <a:buNone/>
            </a:pPr>
            <a:r>
              <a:rPr lang="zh-CN" altLang="en-US" sz="2400" smtClean="0">
                <a:ea typeface="宋体" charset="-122"/>
              </a:rPr>
              <a:t>  </a:t>
            </a:r>
            <a:r>
              <a:rPr lang="en-US" altLang="zh-CN" sz="2400" smtClean="0">
                <a:ea typeface="宋体" charset="-122"/>
              </a:rPr>
              <a:t>//obj.A::fun();   //</a:t>
            </a:r>
            <a:r>
              <a:rPr lang="zh-CN" altLang="en-US" sz="2400" smtClean="0">
                <a:ea typeface="宋体" charset="-122"/>
              </a:rPr>
              <a:t>不可以执行：二义性</a:t>
            </a:r>
          </a:p>
          <a:p>
            <a:pPr algn="just" eaLnBrk="1" hangingPunct="1">
              <a:lnSpc>
                <a:spcPct val="110000"/>
              </a:lnSpc>
              <a:spcBef>
                <a:spcPct val="0"/>
              </a:spcBef>
              <a:buFont typeface="Wingdings" pitchFamily="2" charset="2"/>
              <a:buNone/>
            </a:pPr>
            <a:r>
              <a:rPr lang="zh-CN" altLang="en-US" sz="2400" smtClean="0">
                <a:ea typeface="宋体" charset="-122"/>
              </a:rPr>
              <a:t>  </a:t>
            </a:r>
            <a:r>
              <a:rPr lang="en-US" altLang="zh-CN" sz="2400" smtClean="0">
                <a:ea typeface="宋体" charset="-122"/>
              </a:rPr>
              <a:t>obj.B1::fun();    //</a:t>
            </a:r>
            <a:r>
              <a:rPr lang="zh-CN" altLang="en-US" sz="2400" smtClean="0">
                <a:ea typeface="宋体" charset="-122"/>
              </a:rPr>
              <a:t>无二义性：可以执行  </a:t>
            </a:r>
            <a:r>
              <a:rPr lang="en-US" altLang="zh-CN" sz="2400" smtClean="0">
                <a:ea typeface="宋体" charset="-122"/>
              </a:rPr>
              <a:t>}</a:t>
            </a:r>
            <a:r>
              <a:rPr lang="en-US" altLang="zh-CN" sz="2400" smtClean="0"/>
              <a:t> </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0338" name="Rectangle 2"/>
          <p:cNvSpPr>
            <a:spLocks noGrp="1" noChangeArrowheads="1"/>
          </p:cNvSpPr>
          <p:nvPr>
            <p:ph type="title"/>
          </p:nvPr>
        </p:nvSpPr>
        <p:spPr>
          <a:xfrm>
            <a:off x="762000" y="228600"/>
            <a:ext cx="7772400" cy="1143000"/>
          </a:xfrm>
        </p:spPr>
        <p:txBody>
          <a:bodyPr/>
          <a:lstStyle/>
          <a:p>
            <a:pPr eaLnBrk="1" hangingPunct="1">
              <a:defRPr/>
            </a:pPr>
            <a:r>
              <a:rPr lang="zh-CN" altLang="en-US" b="0" smtClean="0"/>
              <a:t>虚基类</a:t>
            </a:r>
          </a:p>
        </p:txBody>
      </p:sp>
      <p:sp>
        <p:nvSpPr>
          <p:cNvPr id="119811" name="Rectangle 3"/>
          <p:cNvSpPr>
            <a:spLocks noGrp="1" noChangeArrowheads="1"/>
          </p:cNvSpPr>
          <p:nvPr>
            <p:ph type="body" idx="1"/>
          </p:nvPr>
        </p:nvSpPr>
        <p:spPr>
          <a:xfrm>
            <a:off x="762000" y="1447800"/>
            <a:ext cx="7772400" cy="2667000"/>
          </a:xfrm>
        </p:spPr>
        <p:txBody>
          <a:bodyPr/>
          <a:lstStyle/>
          <a:p>
            <a:pPr eaLnBrk="1" hangingPunct="1"/>
            <a:r>
              <a:rPr lang="zh-CN" altLang="en-US" smtClean="0"/>
              <a:t>用途：当一个派生类是从多个基类派生，而这些基类又有一个公共的基类。则在这个派生类中访问公共基类中的成员时会有二义性问题。如上例中的</a:t>
            </a:r>
            <a:r>
              <a:rPr lang="en-US" altLang="zh-CN" smtClean="0"/>
              <a:t>B, B1, B2</a:t>
            </a:r>
            <a:r>
              <a:rPr lang="zh-CN" altLang="en-US" smtClean="0"/>
              <a:t>和</a:t>
            </a:r>
            <a:r>
              <a:rPr lang="en-US" altLang="zh-CN" smtClean="0"/>
              <a:t>C</a:t>
            </a:r>
            <a:r>
              <a:rPr lang="zh-CN" altLang="en-US" smtClean="0"/>
              <a:t>，他们的派生关系是：</a:t>
            </a:r>
          </a:p>
        </p:txBody>
      </p:sp>
      <p:grpSp>
        <p:nvGrpSpPr>
          <p:cNvPr id="119812" name="Group 4"/>
          <p:cNvGrpSpPr>
            <a:grpSpLocks/>
          </p:cNvGrpSpPr>
          <p:nvPr/>
        </p:nvGrpSpPr>
        <p:grpSpPr bwMode="auto">
          <a:xfrm>
            <a:off x="1143000" y="4191000"/>
            <a:ext cx="3276600" cy="1743075"/>
            <a:chOff x="1344" y="2928"/>
            <a:chExt cx="2064" cy="1097"/>
          </a:xfrm>
        </p:grpSpPr>
        <p:sp>
          <p:nvSpPr>
            <p:cNvPr id="119814" name="Text Box 5"/>
            <p:cNvSpPr txBox="1">
              <a:spLocks noChangeArrowheads="1"/>
            </p:cNvSpPr>
            <p:nvPr/>
          </p:nvSpPr>
          <p:spPr bwMode="auto">
            <a:xfrm>
              <a:off x="1344" y="2928"/>
              <a:ext cx="336" cy="233"/>
            </a:xfrm>
            <a:prstGeom prst="rect">
              <a:avLst/>
            </a:prstGeom>
            <a:noFill/>
            <a:ln w="9525">
              <a:noFill/>
              <a:miter lim="800000"/>
              <a:headEnd/>
              <a:tailEnd/>
            </a:ln>
          </p:spPr>
          <p:txBody>
            <a:bodyPr>
              <a:spAutoFit/>
            </a:bodyPr>
            <a:lstStyle/>
            <a:p>
              <a:pPr>
                <a:spcBef>
                  <a:spcPct val="50000"/>
                </a:spcBef>
              </a:pPr>
              <a:r>
                <a:rPr lang="en-US" altLang="zh-CN" sz="1800">
                  <a:latin typeface="Times New Roman" pitchFamily="18" charset="0"/>
                  <a:ea typeface="仿宋_GB2312" pitchFamily="49" charset="-122"/>
                </a:rPr>
                <a:t>B</a:t>
              </a:r>
            </a:p>
          </p:txBody>
        </p:sp>
        <p:sp>
          <p:nvSpPr>
            <p:cNvPr id="119815" name="Text Box 6"/>
            <p:cNvSpPr txBox="1">
              <a:spLocks noChangeArrowheads="1"/>
            </p:cNvSpPr>
            <p:nvPr/>
          </p:nvSpPr>
          <p:spPr bwMode="auto">
            <a:xfrm>
              <a:off x="3072" y="2928"/>
              <a:ext cx="336" cy="233"/>
            </a:xfrm>
            <a:prstGeom prst="rect">
              <a:avLst/>
            </a:prstGeom>
            <a:noFill/>
            <a:ln w="9525">
              <a:noFill/>
              <a:miter lim="800000"/>
              <a:headEnd/>
              <a:tailEnd/>
            </a:ln>
          </p:spPr>
          <p:txBody>
            <a:bodyPr>
              <a:spAutoFit/>
            </a:bodyPr>
            <a:lstStyle/>
            <a:p>
              <a:pPr>
                <a:spcBef>
                  <a:spcPct val="50000"/>
                </a:spcBef>
              </a:pPr>
              <a:r>
                <a:rPr lang="en-US" altLang="zh-CN" sz="1800">
                  <a:latin typeface="Times New Roman" pitchFamily="18" charset="0"/>
                  <a:ea typeface="仿宋_GB2312" pitchFamily="49" charset="-122"/>
                </a:rPr>
                <a:t>B</a:t>
              </a:r>
            </a:p>
          </p:txBody>
        </p:sp>
        <p:sp>
          <p:nvSpPr>
            <p:cNvPr id="119816" name="Text Box 7"/>
            <p:cNvSpPr txBox="1">
              <a:spLocks noChangeArrowheads="1"/>
            </p:cNvSpPr>
            <p:nvPr/>
          </p:nvSpPr>
          <p:spPr bwMode="auto">
            <a:xfrm>
              <a:off x="1824" y="3312"/>
              <a:ext cx="384" cy="233"/>
            </a:xfrm>
            <a:prstGeom prst="rect">
              <a:avLst/>
            </a:prstGeom>
            <a:noFill/>
            <a:ln w="9525">
              <a:noFill/>
              <a:miter lim="800000"/>
              <a:headEnd/>
              <a:tailEnd/>
            </a:ln>
          </p:spPr>
          <p:txBody>
            <a:bodyPr>
              <a:spAutoFit/>
            </a:bodyPr>
            <a:lstStyle/>
            <a:p>
              <a:pPr>
                <a:spcBef>
                  <a:spcPct val="50000"/>
                </a:spcBef>
              </a:pPr>
              <a:r>
                <a:rPr lang="en-US" altLang="zh-CN" sz="1800">
                  <a:latin typeface="Times New Roman" pitchFamily="18" charset="0"/>
                  <a:ea typeface="仿宋_GB2312" pitchFamily="49" charset="-122"/>
                </a:rPr>
                <a:t>B1</a:t>
              </a:r>
            </a:p>
          </p:txBody>
        </p:sp>
        <p:sp>
          <p:nvSpPr>
            <p:cNvPr id="119817" name="Text Box 8"/>
            <p:cNvSpPr txBox="1">
              <a:spLocks noChangeArrowheads="1"/>
            </p:cNvSpPr>
            <p:nvPr/>
          </p:nvSpPr>
          <p:spPr bwMode="auto">
            <a:xfrm>
              <a:off x="2640" y="3312"/>
              <a:ext cx="432" cy="233"/>
            </a:xfrm>
            <a:prstGeom prst="rect">
              <a:avLst/>
            </a:prstGeom>
            <a:noFill/>
            <a:ln w="9525">
              <a:noFill/>
              <a:miter lim="800000"/>
              <a:headEnd/>
              <a:tailEnd/>
            </a:ln>
          </p:spPr>
          <p:txBody>
            <a:bodyPr>
              <a:spAutoFit/>
            </a:bodyPr>
            <a:lstStyle/>
            <a:p>
              <a:pPr>
                <a:spcBef>
                  <a:spcPct val="50000"/>
                </a:spcBef>
              </a:pPr>
              <a:r>
                <a:rPr lang="en-US" altLang="zh-CN" sz="1800">
                  <a:latin typeface="Times New Roman" pitchFamily="18" charset="0"/>
                  <a:ea typeface="仿宋_GB2312" pitchFamily="49" charset="-122"/>
                </a:rPr>
                <a:t>B2</a:t>
              </a:r>
            </a:p>
          </p:txBody>
        </p:sp>
        <p:sp>
          <p:nvSpPr>
            <p:cNvPr id="119818" name="Text Box 9"/>
            <p:cNvSpPr txBox="1">
              <a:spLocks noChangeArrowheads="1"/>
            </p:cNvSpPr>
            <p:nvPr/>
          </p:nvSpPr>
          <p:spPr bwMode="auto">
            <a:xfrm>
              <a:off x="2256" y="3792"/>
              <a:ext cx="432" cy="233"/>
            </a:xfrm>
            <a:prstGeom prst="rect">
              <a:avLst/>
            </a:prstGeom>
            <a:noFill/>
            <a:ln w="9525">
              <a:noFill/>
              <a:miter lim="800000"/>
              <a:headEnd/>
              <a:tailEnd/>
            </a:ln>
          </p:spPr>
          <p:txBody>
            <a:bodyPr>
              <a:spAutoFit/>
            </a:bodyPr>
            <a:lstStyle/>
            <a:p>
              <a:pPr>
                <a:spcBef>
                  <a:spcPct val="50000"/>
                </a:spcBef>
              </a:pPr>
              <a:r>
                <a:rPr lang="en-US" altLang="zh-CN" sz="1800">
                  <a:latin typeface="Times New Roman" pitchFamily="18" charset="0"/>
                  <a:ea typeface="仿宋_GB2312" pitchFamily="49" charset="-122"/>
                </a:rPr>
                <a:t>C</a:t>
              </a:r>
            </a:p>
          </p:txBody>
        </p:sp>
        <p:sp>
          <p:nvSpPr>
            <p:cNvPr id="119819" name="Line 10"/>
            <p:cNvSpPr>
              <a:spLocks noChangeShapeType="1"/>
            </p:cNvSpPr>
            <p:nvPr/>
          </p:nvSpPr>
          <p:spPr bwMode="auto">
            <a:xfrm>
              <a:off x="1536" y="3168"/>
              <a:ext cx="288" cy="192"/>
            </a:xfrm>
            <a:prstGeom prst="line">
              <a:avLst/>
            </a:prstGeom>
            <a:noFill/>
            <a:ln w="9525">
              <a:solidFill>
                <a:schemeClr val="tx1"/>
              </a:solidFill>
              <a:round/>
              <a:headEnd/>
              <a:tailEnd type="triangle" w="med" len="med"/>
            </a:ln>
          </p:spPr>
          <p:txBody>
            <a:bodyPr wrap="none"/>
            <a:lstStyle/>
            <a:p>
              <a:endParaRPr lang="zh-CN" altLang="en-US"/>
            </a:p>
          </p:txBody>
        </p:sp>
        <p:sp>
          <p:nvSpPr>
            <p:cNvPr id="119820" name="Line 11"/>
            <p:cNvSpPr>
              <a:spLocks noChangeShapeType="1"/>
            </p:cNvSpPr>
            <p:nvPr/>
          </p:nvSpPr>
          <p:spPr bwMode="auto">
            <a:xfrm flipH="1">
              <a:off x="2928" y="3168"/>
              <a:ext cx="192" cy="192"/>
            </a:xfrm>
            <a:prstGeom prst="line">
              <a:avLst/>
            </a:prstGeom>
            <a:noFill/>
            <a:ln w="9525">
              <a:solidFill>
                <a:schemeClr val="tx1"/>
              </a:solidFill>
              <a:round/>
              <a:headEnd/>
              <a:tailEnd type="triangle" w="med" len="med"/>
            </a:ln>
          </p:spPr>
          <p:txBody>
            <a:bodyPr wrap="none"/>
            <a:lstStyle/>
            <a:p>
              <a:endParaRPr lang="zh-CN" altLang="en-US"/>
            </a:p>
          </p:txBody>
        </p:sp>
        <p:sp>
          <p:nvSpPr>
            <p:cNvPr id="119821" name="Line 12"/>
            <p:cNvSpPr>
              <a:spLocks noChangeShapeType="1"/>
            </p:cNvSpPr>
            <p:nvPr/>
          </p:nvSpPr>
          <p:spPr bwMode="auto">
            <a:xfrm>
              <a:off x="2064" y="3552"/>
              <a:ext cx="240" cy="240"/>
            </a:xfrm>
            <a:prstGeom prst="line">
              <a:avLst/>
            </a:prstGeom>
            <a:noFill/>
            <a:ln w="9525">
              <a:solidFill>
                <a:schemeClr val="tx1"/>
              </a:solidFill>
              <a:round/>
              <a:headEnd/>
              <a:tailEnd type="triangle" w="med" len="med"/>
            </a:ln>
          </p:spPr>
          <p:txBody>
            <a:bodyPr wrap="none"/>
            <a:lstStyle/>
            <a:p>
              <a:endParaRPr lang="zh-CN" altLang="en-US"/>
            </a:p>
          </p:txBody>
        </p:sp>
        <p:sp>
          <p:nvSpPr>
            <p:cNvPr id="119822" name="Line 13"/>
            <p:cNvSpPr>
              <a:spLocks noChangeShapeType="1"/>
            </p:cNvSpPr>
            <p:nvPr/>
          </p:nvSpPr>
          <p:spPr bwMode="auto">
            <a:xfrm flipH="1">
              <a:off x="2448" y="3552"/>
              <a:ext cx="288" cy="288"/>
            </a:xfrm>
            <a:prstGeom prst="line">
              <a:avLst/>
            </a:prstGeom>
            <a:noFill/>
            <a:ln w="9525">
              <a:solidFill>
                <a:schemeClr val="tx1"/>
              </a:solidFill>
              <a:round/>
              <a:headEnd/>
              <a:tailEnd type="triangle" w="med" len="med"/>
            </a:ln>
          </p:spPr>
          <p:txBody>
            <a:bodyPr wrap="none"/>
            <a:lstStyle/>
            <a:p>
              <a:endParaRPr lang="zh-CN" altLang="en-US"/>
            </a:p>
          </p:txBody>
        </p:sp>
      </p:grpSp>
      <p:sp>
        <p:nvSpPr>
          <p:cNvPr id="119813" name="Text Box 14"/>
          <p:cNvSpPr txBox="1">
            <a:spLocks noChangeArrowheads="1"/>
          </p:cNvSpPr>
          <p:nvPr/>
        </p:nvSpPr>
        <p:spPr bwMode="auto">
          <a:xfrm>
            <a:off x="5181600" y="4191000"/>
            <a:ext cx="2438400" cy="1919288"/>
          </a:xfrm>
          <a:prstGeom prst="rect">
            <a:avLst/>
          </a:prstGeom>
          <a:noFill/>
          <a:ln w="9525">
            <a:noFill/>
            <a:miter lim="800000"/>
            <a:headEnd/>
            <a:tailEnd/>
          </a:ln>
        </p:spPr>
        <p:txBody>
          <a:bodyPr lIns="71304" tIns="35653" rIns="71304" bIns="35653">
            <a:spAutoFit/>
          </a:bodyPr>
          <a:lstStyle/>
          <a:p>
            <a:pPr>
              <a:spcBef>
                <a:spcPct val="20000"/>
              </a:spcBef>
              <a:buClr>
                <a:schemeClr val="accent2"/>
              </a:buClr>
              <a:buSzPct val="80000"/>
              <a:buFont typeface="Wingdings" pitchFamily="2" charset="2"/>
              <a:buChar char="l"/>
            </a:pPr>
            <a:r>
              <a:rPr lang="zh-CN" altLang="en-US" sz="2400" b="1">
                <a:latin typeface="Times New Roman" pitchFamily="18" charset="0"/>
                <a:ea typeface="仿宋_GB2312" pitchFamily="49" charset="-122"/>
              </a:rPr>
              <a:t>如果</a:t>
            </a:r>
            <a:r>
              <a:rPr lang="en-US" altLang="zh-CN" sz="2400" b="1">
                <a:latin typeface="Times New Roman" pitchFamily="18" charset="0"/>
                <a:ea typeface="仿宋_GB2312" pitchFamily="49" charset="-122"/>
              </a:rPr>
              <a:t>B</a:t>
            </a:r>
            <a:r>
              <a:rPr lang="zh-CN" altLang="en-US" sz="2400" b="1">
                <a:latin typeface="Times New Roman" pitchFamily="18" charset="0"/>
                <a:ea typeface="仿宋_GB2312" pitchFamily="49" charset="-122"/>
              </a:rPr>
              <a:t>只有一个拷贝的话，那么在</a:t>
            </a:r>
            <a:r>
              <a:rPr lang="en-US" altLang="zh-CN" sz="2400" b="1">
                <a:latin typeface="Times New Roman" pitchFamily="18" charset="0"/>
                <a:ea typeface="仿宋_GB2312" pitchFamily="49" charset="-122"/>
              </a:rPr>
              <a:t>C</a:t>
            </a:r>
            <a:r>
              <a:rPr lang="zh-CN" altLang="en-US" sz="2400" b="1">
                <a:latin typeface="Times New Roman" pitchFamily="18" charset="0"/>
                <a:ea typeface="仿宋_GB2312" pitchFamily="49" charset="-122"/>
              </a:rPr>
              <a:t>中对</a:t>
            </a:r>
            <a:r>
              <a:rPr lang="en-US" altLang="zh-CN" sz="2400" b="1">
                <a:latin typeface="Times New Roman" pitchFamily="18" charset="0"/>
                <a:ea typeface="仿宋_GB2312" pitchFamily="49" charset="-122"/>
              </a:rPr>
              <a:t>B</a:t>
            </a:r>
            <a:r>
              <a:rPr lang="zh-CN" altLang="en-US" sz="2400" b="1">
                <a:latin typeface="Times New Roman" pitchFamily="18" charset="0"/>
                <a:ea typeface="仿宋_GB2312" pitchFamily="49" charset="-122"/>
              </a:rPr>
              <a:t>成员的访问就不会有二义性。</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62" name="Rectangle 2"/>
          <p:cNvSpPr>
            <a:spLocks noGrp="1" noChangeArrowheads="1"/>
          </p:cNvSpPr>
          <p:nvPr>
            <p:ph type="title"/>
          </p:nvPr>
        </p:nvSpPr>
        <p:spPr/>
        <p:txBody>
          <a:bodyPr/>
          <a:lstStyle/>
          <a:p>
            <a:pPr eaLnBrk="1" hangingPunct="1">
              <a:defRPr/>
            </a:pPr>
            <a:r>
              <a:rPr lang="zh-CN" altLang="en-US" b="0" smtClean="0"/>
              <a:t>虚基类的概念</a:t>
            </a:r>
          </a:p>
        </p:txBody>
      </p:sp>
      <p:sp>
        <p:nvSpPr>
          <p:cNvPr id="120835" name="Rectangle 3"/>
          <p:cNvSpPr>
            <a:spLocks noGrp="1" noChangeArrowheads="1"/>
          </p:cNvSpPr>
          <p:nvPr>
            <p:ph type="body" idx="1"/>
          </p:nvPr>
        </p:nvSpPr>
        <p:spPr>
          <a:xfrm>
            <a:off x="381000" y="1752600"/>
            <a:ext cx="7772400" cy="4114800"/>
          </a:xfrm>
        </p:spPr>
        <p:txBody>
          <a:bodyPr/>
          <a:lstStyle/>
          <a:p>
            <a:pPr eaLnBrk="1" hangingPunct="1">
              <a:lnSpc>
                <a:spcPct val="110000"/>
              </a:lnSpc>
            </a:pPr>
            <a:r>
              <a:rPr lang="zh-CN" altLang="en-US" sz="2400" smtClean="0"/>
              <a:t>使公共的基类只产生一个拷贝。</a:t>
            </a:r>
          </a:p>
          <a:p>
            <a:pPr eaLnBrk="1" hangingPunct="1">
              <a:lnSpc>
                <a:spcPct val="110000"/>
              </a:lnSpc>
            </a:pPr>
            <a:r>
              <a:rPr lang="zh-CN" altLang="en-US" sz="2400" smtClean="0"/>
              <a:t>虚基类的定义用关键词</a:t>
            </a:r>
            <a:r>
              <a:rPr lang="en-US" altLang="zh-CN" sz="2400" smtClean="0"/>
              <a:t>virtual</a:t>
            </a:r>
            <a:r>
              <a:rPr lang="zh-CN" altLang="en-US" sz="2400" smtClean="0"/>
              <a:t>。如：</a:t>
            </a:r>
          </a:p>
          <a:p>
            <a:pPr eaLnBrk="1" hangingPunct="1">
              <a:lnSpc>
                <a:spcPct val="110000"/>
              </a:lnSpc>
              <a:buFont typeface="Wingdings" pitchFamily="2" charset="2"/>
              <a:buNone/>
            </a:pPr>
            <a:r>
              <a:rPr lang="zh-CN" altLang="en-US" sz="2400" smtClean="0"/>
              <a:t>   </a:t>
            </a:r>
            <a:r>
              <a:rPr lang="en-US" altLang="zh-CN" sz="2400" smtClean="0"/>
              <a:t>Class B{ public: int b;};</a:t>
            </a:r>
          </a:p>
          <a:p>
            <a:pPr eaLnBrk="1" hangingPunct="1">
              <a:lnSpc>
                <a:spcPct val="110000"/>
              </a:lnSpc>
              <a:buFont typeface="Wingdings" pitchFamily="2" charset="2"/>
              <a:buNone/>
            </a:pPr>
            <a:r>
              <a:rPr lang="en-US" altLang="zh-CN" sz="2400" smtClean="0"/>
              <a:t>   Class B1: virtual public B{ private: int b1;};</a:t>
            </a:r>
          </a:p>
          <a:p>
            <a:pPr eaLnBrk="1" hangingPunct="1">
              <a:lnSpc>
                <a:spcPct val="110000"/>
              </a:lnSpc>
              <a:buFont typeface="Wingdings" pitchFamily="2" charset="2"/>
              <a:buNone/>
            </a:pPr>
            <a:r>
              <a:rPr lang="en-US" altLang="zh-CN" sz="2400" smtClean="0"/>
              <a:t>   Class B2: virtual public B{ private: int b2;};</a:t>
            </a:r>
          </a:p>
          <a:p>
            <a:pPr eaLnBrk="1" hangingPunct="1">
              <a:lnSpc>
                <a:spcPct val="110000"/>
              </a:lnSpc>
              <a:buFont typeface="Wingdings" pitchFamily="2" charset="2"/>
              <a:buNone/>
            </a:pPr>
            <a:r>
              <a:rPr lang="en-US" altLang="zh-CN" sz="2400" smtClean="0"/>
              <a:t>   Class C: public B1, public B2</a:t>
            </a:r>
          </a:p>
          <a:p>
            <a:pPr eaLnBrk="1" hangingPunct="1">
              <a:lnSpc>
                <a:spcPct val="110000"/>
              </a:lnSpc>
              <a:buFont typeface="Wingdings" pitchFamily="2" charset="2"/>
              <a:buNone/>
            </a:pPr>
            <a:r>
              <a:rPr lang="en-US" altLang="zh-CN" sz="2400" smtClean="0"/>
              <a:t>    {public: int f();</a:t>
            </a:r>
          </a:p>
          <a:p>
            <a:pPr eaLnBrk="1" hangingPunct="1">
              <a:lnSpc>
                <a:spcPct val="110000"/>
              </a:lnSpc>
              <a:buFont typeface="Wingdings" pitchFamily="2" charset="2"/>
              <a:buNone/>
            </a:pPr>
            <a:r>
              <a:rPr lang="en-US" altLang="zh-CN" sz="2400" smtClean="0"/>
              <a:t>     private: int d;};</a:t>
            </a:r>
          </a:p>
          <a:p>
            <a:pPr eaLnBrk="1" hangingPunct="1">
              <a:lnSpc>
                <a:spcPct val="110000"/>
              </a:lnSpc>
              <a:buFont typeface="Wingdings" pitchFamily="2" charset="2"/>
              <a:buNone/>
            </a:pPr>
            <a:r>
              <a:rPr lang="en-US" altLang="zh-CN" sz="2400" smtClean="0"/>
              <a:t>   </a:t>
            </a:r>
            <a:r>
              <a:rPr lang="zh-CN" altLang="en-US" sz="2400" smtClean="0"/>
              <a:t>这样</a:t>
            </a:r>
            <a:r>
              <a:rPr lang="en-US" altLang="zh-CN" sz="2400" smtClean="0"/>
              <a:t>B1, B2</a:t>
            </a:r>
            <a:r>
              <a:rPr lang="zh-CN" altLang="en-US" sz="2400" smtClean="0"/>
              <a:t>公用了一个</a:t>
            </a:r>
            <a:r>
              <a:rPr lang="en-US" altLang="zh-CN" sz="2400" smtClean="0"/>
              <a:t>B</a:t>
            </a:r>
            <a:r>
              <a:rPr lang="zh-CN" altLang="en-US" sz="2400" smtClean="0"/>
              <a:t>的拷贝，</a:t>
            </a:r>
          </a:p>
          <a:p>
            <a:pPr eaLnBrk="1" hangingPunct="1">
              <a:lnSpc>
                <a:spcPct val="110000"/>
              </a:lnSpc>
              <a:buFont typeface="Wingdings" pitchFamily="2" charset="2"/>
              <a:buNone/>
            </a:pPr>
            <a:r>
              <a:rPr lang="zh-CN" altLang="en-US" sz="2400" smtClean="0"/>
              <a:t>   对</a:t>
            </a:r>
            <a:r>
              <a:rPr lang="en-US" altLang="zh-CN" sz="2400" smtClean="0"/>
              <a:t>B</a:t>
            </a:r>
            <a:r>
              <a:rPr lang="zh-CN" altLang="en-US" sz="2400" smtClean="0"/>
              <a:t>成员的引用就不会产生二义性。</a:t>
            </a:r>
          </a:p>
        </p:txBody>
      </p:sp>
      <p:grpSp>
        <p:nvGrpSpPr>
          <p:cNvPr id="120836" name="Group 4"/>
          <p:cNvGrpSpPr>
            <a:grpSpLocks/>
          </p:cNvGrpSpPr>
          <p:nvPr/>
        </p:nvGrpSpPr>
        <p:grpSpPr bwMode="auto">
          <a:xfrm>
            <a:off x="6172200" y="4343400"/>
            <a:ext cx="1981200" cy="1819275"/>
            <a:chOff x="3888" y="2736"/>
            <a:chExt cx="1248" cy="1145"/>
          </a:xfrm>
        </p:grpSpPr>
        <p:sp>
          <p:nvSpPr>
            <p:cNvPr id="120837" name="Text Box 5"/>
            <p:cNvSpPr txBox="1">
              <a:spLocks noChangeArrowheads="1"/>
            </p:cNvSpPr>
            <p:nvPr/>
          </p:nvSpPr>
          <p:spPr bwMode="auto">
            <a:xfrm>
              <a:off x="4272" y="2736"/>
              <a:ext cx="336" cy="233"/>
            </a:xfrm>
            <a:prstGeom prst="rect">
              <a:avLst/>
            </a:prstGeom>
            <a:noFill/>
            <a:ln w="9525">
              <a:noFill/>
              <a:miter lim="800000"/>
              <a:headEnd/>
              <a:tailEnd/>
            </a:ln>
          </p:spPr>
          <p:txBody>
            <a:bodyPr>
              <a:spAutoFit/>
            </a:bodyPr>
            <a:lstStyle/>
            <a:p>
              <a:pPr>
                <a:spcBef>
                  <a:spcPct val="50000"/>
                </a:spcBef>
              </a:pPr>
              <a:r>
                <a:rPr lang="en-US" altLang="zh-CN" sz="1800">
                  <a:latin typeface="Times New Roman" pitchFamily="18" charset="0"/>
                  <a:ea typeface="仿宋_GB2312" pitchFamily="49" charset="-122"/>
                </a:rPr>
                <a:t>B</a:t>
              </a:r>
            </a:p>
          </p:txBody>
        </p:sp>
        <p:sp>
          <p:nvSpPr>
            <p:cNvPr id="120838" name="Text Box 6"/>
            <p:cNvSpPr txBox="1">
              <a:spLocks noChangeArrowheads="1"/>
            </p:cNvSpPr>
            <p:nvPr/>
          </p:nvSpPr>
          <p:spPr bwMode="auto">
            <a:xfrm>
              <a:off x="3888" y="3168"/>
              <a:ext cx="384" cy="233"/>
            </a:xfrm>
            <a:prstGeom prst="rect">
              <a:avLst/>
            </a:prstGeom>
            <a:noFill/>
            <a:ln w="9525">
              <a:noFill/>
              <a:miter lim="800000"/>
              <a:headEnd/>
              <a:tailEnd/>
            </a:ln>
          </p:spPr>
          <p:txBody>
            <a:bodyPr>
              <a:spAutoFit/>
            </a:bodyPr>
            <a:lstStyle/>
            <a:p>
              <a:pPr>
                <a:spcBef>
                  <a:spcPct val="50000"/>
                </a:spcBef>
              </a:pPr>
              <a:r>
                <a:rPr lang="en-US" altLang="zh-CN" sz="1800">
                  <a:latin typeface="Times New Roman" pitchFamily="18" charset="0"/>
                  <a:ea typeface="仿宋_GB2312" pitchFamily="49" charset="-122"/>
                </a:rPr>
                <a:t>B1</a:t>
              </a:r>
            </a:p>
          </p:txBody>
        </p:sp>
        <p:sp>
          <p:nvSpPr>
            <p:cNvPr id="120839" name="Text Box 7"/>
            <p:cNvSpPr txBox="1">
              <a:spLocks noChangeArrowheads="1"/>
            </p:cNvSpPr>
            <p:nvPr/>
          </p:nvSpPr>
          <p:spPr bwMode="auto">
            <a:xfrm>
              <a:off x="4704" y="3168"/>
              <a:ext cx="432" cy="233"/>
            </a:xfrm>
            <a:prstGeom prst="rect">
              <a:avLst/>
            </a:prstGeom>
            <a:noFill/>
            <a:ln w="9525">
              <a:noFill/>
              <a:miter lim="800000"/>
              <a:headEnd/>
              <a:tailEnd/>
            </a:ln>
          </p:spPr>
          <p:txBody>
            <a:bodyPr>
              <a:spAutoFit/>
            </a:bodyPr>
            <a:lstStyle/>
            <a:p>
              <a:pPr>
                <a:spcBef>
                  <a:spcPct val="50000"/>
                </a:spcBef>
              </a:pPr>
              <a:r>
                <a:rPr lang="en-US" altLang="zh-CN" sz="1800">
                  <a:latin typeface="Times New Roman" pitchFamily="18" charset="0"/>
                  <a:ea typeface="仿宋_GB2312" pitchFamily="49" charset="-122"/>
                </a:rPr>
                <a:t>B2</a:t>
              </a:r>
            </a:p>
          </p:txBody>
        </p:sp>
        <p:sp>
          <p:nvSpPr>
            <p:cNvPr id="120840" name="Text Box 8"/>
            <p:cNvSpPr txBox="1">
              <a:spLocks noChangeArrowheads="1"/>
            </p:cNvSpPr>
            <p:nvPr/>
          </p:nvSpPr>
          <p:spPr bwMode="auto">
            <a:xfrm>
              <a:off x="4320" y="3648"/>
              <a:ext cx="432" cy="233"/>
            </a:xfrm>
            <a:prstGeom prst="rect">
              <a:avLst/>
            </a:prstGeom>
            <a:noFill/>
            <a:ln w="9525">
              <a:noFill/>
              <a:miter lim="800000"/>
              <a:headEnd/>
              <a:tailEnd/>
            </a:ln>
          </p:spPr>
          <p:txBody>
            <a:bodyPr>
              <a:spAutoFit/>
            </a:bodyPr>
            <a:lstStyle/>
            <a:p>
              <a:pPr>
                <a:spcBef>
                  <a:spcPct val="50000"/>
                </a:spcBef>
              </a:pPr>
              <a:r>
                <a:rPr lang="en-US" altLang="zh-CN" sz="1800">
                  <a:latin typeface="Times New Roman" pitchFamily="18" charset="0"/>
                  <a:ea typeface="仿宋_GB2312" pitchFamily="49" charset="-122"/>
                </a:rPr>
                <a:t>C</a:t>
              </a:r>
            </a:p>
          </p:txBody>
        </p:sp>
        <p:sp>
          <p:nvSpPr>
            <p:cNvPr id="120841" name="Line 9"/>
            <p:cNvSpPr>
              <a:spLocks noChangeShapeType="1"/>
            </p:cNvSpPr>
            <p:nvPr/>
          </p:nvSpPr>
          <p:spPr bwMode="auto">
            <a:xfrm>
              <a:off x="4128" y="3408"/>
              <a:ext cx="240" cy="240"/>
            </a:xfrm>
            <a:prstGeom prst="line">
              <a:avLst/>
            </a:prstGeom>
            <a:noFill/>
            <a:ln w="9525">
              <a:solidFill>
                <a:schemeClr val="tx1"/>
              </a:solidFill>
              <a:round/>
              <a:headEnd/>
              <a:tailEnd type="triangle" w="med" len="med"/>
            </a:ln>
          </p:spPr>
          <p:txBody>
            <a:bodyPr wrap="none"/>
            <a:lstStyle/>
            <a:p>
              <a:endParaRPr lang="zh-CN" altLang="en-US"/>
            </a:p>
          </p:txBody>
        </p:sp>
        <p:sp>
          <p:nvSpPr>
            <p:cNvPr id="120842" name="Line 10"/>
            <p:cNvSpPr>
              <a:spLocks noChangeShapeType="1"/>
            </p:cNvSpPr>
            <p:nvPr/>
          </p:nvSpPr>
          <p:spPr bwMode="auto">
            <a:xfrm flipH="1">
              <a:off x="4512" y="3408"/>
              <a:ext cx="288" cy="288"/>
            </a:xfrm>
            <a:prstGeom prst="line">
              <a:avLst/>
            </a:prstGeom>
            <a:noFill/>
            <a:ln w="9525">
              <a:solidFill>
                <a:schemeClr val="tx1"/>
              </a:solidFill>
              <a:round/>
              <a:headEnd/>
              <a:tailEnd type="triangle" w="med" len="med"/>
            </a:ln>
          </p:spPr>
          <p:txBody>
            <a:bodyPr wrap="none"/>
            <a:lstStyle/>
            <a:p>
              <a:endParaRPr lang="zh-CN" altLang="en-US"/>
            </a:p>
          </p:txBody>
        </p:sp>
        <p:sp>
          <p:nvSpPr>
            <p:cNvPr id="120843" name="Line 11"/>
            <p:cNvSpPr>
              <a:spLocks noChangeShapeType="1"/>
            </p:cNvSpPr>
            <p:nvPr/>
          </p:nvSpPr>
          <p:spPr bwMode="auto">
            <a:xfrm flipH="1">
              <a:off x="4128" y="2976"/>
              <a:ext cx="192" cy="240"/>
            </a:xfrm>
            <a:prstGeom prst="line">
              <a:avLst/>
            </a:prstGeom>
            <a:noFill/>
            <a:ln w="9525">
              <a:solidFill>
                <a:schemeClr val="tx1"/>
              </a:solidFill>
              <a:round/>
              <a:headEnd/>
              <a:tailEnd type="triangle" w="med" len="med"/>
            </a:ln>
          </p:spPr>
          <p:txBody>
            <a:bodyPr wrap="none"/>
            <a:lstStyle/>
            <a:p>
              <a:endParaRPr lang="zh-CN" altLang="en-US"/>
            </a:p>
          </p:txBody>
        </p:sp>
        <p:sp>
          <p:nvSpPr>
            <p:cNvPr id="120844" name="Line 12"/>
            <p:cNvSpPr>
              <a:spLocks noChangeShapeType="1"/>
            </p:cNvSpPr>
            <p:nvPr/>
          </p:nvSpPr>
          <p:spPr bwMode="auto">
            <a:xfrm>
              <a:off x="4464" y="2928"/>
              <a:ext cx="336" cy="288"/>
            </a:xfrm>
            <a:prstGeom prst="line">
              <a:avLst/>
            </a:prstGeom>
            <a:noFill/>
            <a:ln w="9525">
              <a:solidFill>
                <a:schemeClr val="tx1"/>
              </a:solidFill>
              <a:round/>
              <a:headEnd/>
              <a:tailEnd type="triangle" w="med" len="med"/>
            </a:ln>
          </p:spPr>
          <p:txBody>
            <a:bodyPr wrap="none"/>
            <a:lstStyle/>
            <a:p>
              <a:endParaRPr lang="zh-CN" altLang="en-US"/>
            </a:p>
          </p:txBody>
        </p:sp>
      </p:gr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2386" name="Rectangle 2"/>
          <p:cNvSpPr>
            <a:spLocks noGrp="1" noChangeArrowheads="1"/>
          </p:cNvSpPr>
          <p:nvPr>
            <p:ph type="title"/>
          </p:nvPr>
        </p:nvSpPr>
        <p:spPr/>
        <p:txBody>
          <a:bodyPr/>
          <a:lstStyle/>
          <a:p>
            <a:pPr eaLnBrk="1" hangingPunct="1">
              <a:defRPr/>
            </a:pPr>
            <a:r>
              <a:rPr lang="zh-CN" altLang="en-US" b="0" smtClean="0"/>
              <a:t>虚基类的初始化</a:t>
            </a:r>
          </a:p>
        </p:txBody>
      </p:sp>
      <p:sp>
        <p:nvSpPr>
          <p:cNvPr id="121859" name="Rectangle 3"/>
          <p:cNvSpPr>
            <a:spLocks noGrp="1" noChangeArrowheads="1"/>
          </p:cNvSpPr>
          <p:nvPr>
            <p:ph type="body" idx="1"/>
          </p:nvPr>
        </p:nvSpPr>
        <p:spPr>
          <a:xfrm>
            <a:off x="685800" y="1752600"/>
            <a:ext cx="8097838" cy="4827588"/>
          </a:xfrm>
        </p:spPr>
        <p:txBody>
          <a:bodyPr/>
          <a:lstStyle/>
          <a:p>
            <a:pPr eaLnBrk="1" hangingPunct="1">
              <a:lnSpc>
                <a:spcPct val="140000"/>
              </a:lnSpc>
            </a:pPr>
            <a:r>
              <a:rPr lang="zh-CN" altLang="en-US" sz="2400" smtClean="0"/>
              <a:t>保证虚基类对象只被初始化一次。</a:t>
            </a:r>
          </a:p>
          <a:p>
            <a:pPr eaLnBrk="1" hangingPunct="1">
              <a:lnSpc>
                <a:spcPct val="140000"/>
              </a:lnSpc>
            </a:pPr>
            <a:r>
              <a:rPr lang="zh-CN" altLang="en-US" sz="2400" smtClean="0"/>
              <a:t>虚基类的构造由最终的类的构造函数负责。</a:t>
            </a:r>
          </a:p>
          <a:p>
            <a:pPr eaLnBrk="1" hangingPunct="1">
              <a:lnSpc>
                <a:spcPct val="140000"/>
              </a:lnSpc>
            </a:pPr>
            <a:r>
              <a:rPr lang="zh-CN" altLang="en-US" sz="2400" smtClean="0"/>
              <a:t>例如，在构造</a:t>
            </a:r>
            <a:r>
              <a:rPr lang="en-US" altLang="zh-CN" sz="2400" smtClean="0"/>
              <a:t>C</a:t>
            </a:r>
            <a:r>
              <a:rPr lang="zh-CN" altLang="en-US" sz="2400" smtClean="0"/>
              <a:t>的对象时，由</a:t>
            </a:r>
            <a:r>
              <a:rPr lang="en-US" altLang="zh-CN" sz="2400" smtClean="0"/>
              <a:t>C</a:t>
            </a:r>
            <a:r>
              <a:rPr lang="zh-CN" altLang="en-US" sz="2400" smtClean="0"/>
              <a:t>的构造函数负责调用</a:t>
            </a:r>
            <a:r>
              <a:rPr lang="en-US" altLang="zh-CN" sz="2400" smtClean="0"/>
              <a:t>B</a:t>
            </a:r>
            <a:r>
              <a:rPr lang="zh-CN" altLang="en-US" sz="2400" smtClean="0"/>
              <a:t>的构造函数，而不是由</a:t>
            </a:r>
            <a:r>
              <a:rPr lang="en-US" altLang="zh-CN" sz="2400" smtClean="0"/>
              <a:t>B1</a:t>
            </a:r>
            <a:r>
              <a:rPr lang="zh-CN" altLang="en-US" sz="2400" smtClean="0"/>
              <a:t>、</a:t>
            </a:r>
            <a:r>
              <a:rPr lang="en-US" altLang="zh-CN" sz="2400" smtClean="0"/>
              <a:t>B2</a:t>
            </a:r>
            <a:r>
              <a:rPr lang="zh-CN" altLang="en-US" sz="2400" smtClean="0"/>
              <a:t>来调用。</a:t>
            </a:r>
          </a:p>
          <a:p>
            <a:pPr eaLnBrk="1" hangingPunct="1">
              <a:lnSpc>
                <a:spcPct val="140000"/>
              </a:lnSpc>
            </a:pPr>
            <a:r>
              <a:rPr lang="zh-CN" altLang="en-US" sz="2400" smtClean="0"/>
              <a:t>构造次序：先执行</a:t>
            </a:r>
            <a:r>
              <a:rPr lang="en-US" altLang="zh-CN" sz="2400" smtClean="0"/>
              <a:t>B</a:t>
            </a:r>
            <a:r>
              <a:rPr lang="zh-CN" altLang="en-US" sz="2400" smtClean="0"/>
              <a:t>的构造函数，再执行</a:t>
            </a:r>
            <a:r>
              <a:rPr lang="en-US" altLang="zh-CN" sz="2400" smtClean="0"/>
              <a:t>B1</a:t>
            </a:r>
            <a:r>
              <a:rPr lang="zh-CN" altLang="en-US" sz="2400" smtClean="0"/>
              <a:t>、</a:t>
            </a:r>
            <a:r>
              <a:rPr lang="en-US" altLang="zh-CN" sz="2400" smtClean="0"/>
              <a:t>B2</a:t>
            </a:r>
            <a:r>
              <a:rPr lang="zh-CN" altLang="en-US" sz="2400" smtClean="0"/>
              <a:t>的构造函数，最后执行</a:t>
            </a:r>
            <a:r>
              <a:rPr lang="en-US" altLang="zh-CN" sz="2400" smtClean="0"/>
              <a:t>C</a:t>
            </a:r>
            <a:r>
              <a:rPr lang="zh-CN" altLang="en-US" sz="2400" smtClean="0"/>
              <a:t>的构造函数。</a:t>
            </a:r>
          </a:p>
          <a:p>
            <a:pPr eaLnBrk="1" hangingPunct="1">
              <a:lnSpc>
                <a:spcPct val="140000"/>
              </a:lnSpc>
            </a:pPr>
            <a:r>
              <a:rPr lang="zh-CN" altLang="en-US" sz="2400" smtClean="0"/>
              <a:t>析构次序与构造次序相反。</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3410" name="Rectangle 2"/>
          <p:cNvSpPr>
            <a:spLocks noGrp="1" noChangeArrowheads="1"/>
          </p:cNvSpPr>
          <p:nvPr>
            <p:ph type="title"/>
          </p:nvPr>
        </p:nvSpPr>
        <p:spPr>
          <a:xfrm>
            <a:off x="685800" y="152400"/>
            <a:ext cx="7772400" cy="990600"/>
          </a:xfrm>
        </p:spPr>
        <p:txBody>
          <a:bodyPr/>
          <a:lstStyle/>
          <a:p>
            <a:pPr eaLnBrk="1" hangingPunct="1">
              <a:defRPr/>
            </a:pPr>
            <a:r>
              <a:rPr lang="zh-CN" altLang="en-US" b="0" smtClean="0"/>
              <a:t>虚基类的初始化实例</a:t>
            </a:r>
          </a:p>
        </p:txBody>
      </p:sp>
      <p:sp>
        <p:nvSpPr>
          <p:cNvPr id="122883" name="Rectangle 3"/>
          <p:cNvSpPr>
            <a:spLocks noGrp="1" noChangeArrowheads="1"/>
          </p:cNvSpPr>
          <p:nvPr>
            <p:ph type="body" idx="1"/>
          </p:nvPr>
        </p:nvSpPr>
        <p:spPr>
          <a:xfrm>
            <a:off x="533400" y="1189038"/>
            <a:ext cx="7772400" cy="4114800"/>
          </a:xfrm>
        </p:spPr>
        <p:txBody>
          <a:bodyPr/>
          <a:lstStyle/>
          <a:p>
            <a:pPr eaLnBrk="1" hangingPunct="1">
              <a:lnSpc>
                <a:spcPct val="90000"/>
              </a:lnSpc>
              <a:buFont typeface="Wingdings" pitchFamily="2" charset="2"/>
              <a:buNone/>
            </a:pPr>
            <a:r>
              <a:rPr lang="en-US" altLang="zh-CN" sz="2400" smtClean="0"/>
              <a:t>#include &lt;iostream.h&gt;</a:t>
            </a:r>
          </a:p>
          <a:p>
            <a:pPr eaLnBrk="1" hangingPunct="1">
              <a:lnSpc>
                <a:spcPct val="90000"/>
              </a:lnSpc>
              <a:buFont typeface="Wingdings" pitchFamily="2" charset="2"/>
              <a:buNone/>
            </a:pPr>
            <a:r>
              <a:rPr lang="en-US" altLang="zh-CN" sz="2400" smtClean="0"/>
              <a:t>class B{ int a;</a:t>
            </a:r>
          </a:p>
          <a:p>
            <a:pPr eaLnBrk="1" hangingPunct="1">
              <a:lnSpc>
                <a:spcPct val="90000"/>
              </a:lnSpc>
              <a:buFont typeface="Wingdings" pitchFamily="2" charset="2"/>
              <a:buNone/>
            </a:pPr>
            <a:r>
              <a:rPr lang="en-US" altLang="zh-CN" sz="2400" smtClean="0"/>
              <a:t>   public: B(int sa)  {a=sa; cout&lt;&lt;"constructing B\n";}};</a:t>
            </a:r>
          </a:p>
          <a:p>
            <a:pPr eaLnBrk="1" hangingPunct="1">
              <a:lnSpc>
                <a:spcPct val="90000"/>
              </a:lnSpc>
              <a:buFont typeface="Wingdings" pitchFamily="2" charset="2"/>
              <a:buNone/>
            </a:pPr>
            <a:r>
              <a:rPr lang="en-US" altLang="zh-CN" sz="2400" smtClean="0"/>
              <a:t>class </a:t>
            </a:r>
            <a:r>
              <a:rPr lang="en-US" altLang="zh-CN" sz="2400" smtClean="0">
                <a:solidFill>
                  <a:schemeClr val="tx2"/>
                </a:solidFill>
              </a:rPr>
              <a:t>B1:virtual public B</a:t>
            </a:r>
            <a:r>
              <a:rPr lang="en-US" altLang="zh-CN" sz="2400" smtClean="0"/>
              <a:t>{  int b;</a:t>
            </a:r>
          </a:p>
          <a:p>
            <a:pPr eaLnBrk="1" hangingPunct="1">
              <a:lnSpc>
                <a:spcPct val="90000"/>
              </a:lnSpc>
              <a:buFont typeface="Wingdings" pitchFamily="2" charset="2"/>
              <a:buNone/>
            </a:pPr>
            <a:r>
              <a:rPr lang="en-US" altLang="zh-CN" sz="2400" smtClean="0"/>
              <a:t>	public: B1(int sa, int sb):B(sa)</a:t>
            </a:r>
          </a:p>
          <a:p>
            <a:pPr eaLnBrk="1" hangingPunct="1">
              <a:lnSpc>
                <a:spcPct val="90000"/>
              </a:lnSpc>
              <a:buFont typeface="Wingdings" pitchFamily="2" charset="2"/>
              <a:buNone/>
            </a:pPr>
            <a:r>
              <a:rPr lang="en-US" altLang="zh-CN" sz="2400" smtClean="0"/>
              <a:t>	         {b=sb;  cout&lt;&lt;"constructing B1\n";}	};</a:t>
            </a:r>
          </a:p>
          <a:p>
            <a:pPr eaLnBrk="1" hangingPunct="1">
              <a:lnSpc>
                <a:spcPct val="90000"/>
              </a:lnSpc>
              <a:buFont typeface="Wingdings" pitchFamily="2" charset="2"/>
              <a:buNone/>
            </a:pPr>
            <a:r>
              <a:rPr lang="en-US" altLang="zh-CN" sz="2400" smtClean="0"/>
              <a:t>class </a:t>
            </a:r>
            <a:r>
              <a:rPr lang="en-US" altLang="zh-CN" sz="2400" smtClean="0">
                <a:solidFill>
                  <a:schemeClr val="tx2"/>
                </a:solidFill>
              </a:rPr>
              <a:t>B2:virtual public B</a:t>
            </a:r>
            <a:r>
              <a:rPr lang="en-US" altLang="zh-CN" sz="2400" smtClean="0"/>
              <a:t>{  int c;</a:t>
            </a:r>
          </a:p>
          <a:p>
            <a:pPr eaLnBrk="1" hangingPunct="1">
              <a:lnSpc>
                <a:spcPct val="90000"/>
              </a:lnSpc>
              <a:buFont typeface="Wingdings" pitchFamily="2" charset="2"/>
              <a:buNone/>
            </a:pPr>
            <a:r>
              <a:rPr lang="en-US" altLang="zh-CN" sz="2400" smtClean="0"/>
              <a:t>	public: B2(int sa, int sb):B(sa)</a:t>
            </a:r>
          </a:p>
          <a:p>
            <a:pPr eaLnBrk="1" hangingPunct="1">
              <a:lnSpc>
                <a:spcPct val="90000"/>
              </a:lnSpc>
              <a:buFont typeface="Wingdings" pitchFamily="2" charset="2"/>
              <a:buNone/>
            </a:pPr>
            <a:r>
              <a:rPr lang="en-US" altLang="zh-CN" sz="2400" smtClean="0"/>
              <a:t>	          {c=sb;   cout&lt;&lt;"constructing B2\n";}};</a:t>
            </a:r>
          </a:p>
          <a:p>
            <a:pPr eaLnBrk="1" hangingPunct="1">
              <a:lnSpc>
                <a:spcPct val="90000"/>
              </a:lnSpc>
              <a:buFont typeface="Wingdings" pitchFamily="2" charset="2"/>
              <a:buNone/>
            </a:pPr>
            <a:r>
              <a:rPr lang="en-US" altLang="zh-CN" sz="2400" smtClean="0"/>
              <a:t>class C: </a:t>
            </a:r>
            <a:r>
              <a:rPr lang="en-US" altLang="zh-CN" sz="2400" smtClean="0">
                <a:solidFill>
                  <a:schemeClr val="tx2"/>
                </a:solidFill>
              </a:rPr>
              <a:t>public B1, public B2</a:t>
            </a:r>
            <a:r>
              <a:rPr lang="en-US" altLang="zh-CN" sz="2400" smtClean="0"/>
              <a:t>{   int d;</a:t>
            </a:r>
          </a:p>
          <a:p>
            <a:pPr eaLnBrk="1" hangingPunct="1">
              <a:lnSpc>
                <a:spcPct val="90000"/>
              </a:lnSpc>
              <a:buFont typeface="Wingdings" pitchFamily="2" charset="2"/>
              <a:buNone/>
            </a:pPr>
            <a:r>
              <a:rPr lang="en-US" altLang="zh-CN" sz="2400" smtClean="0"/>
              <a:t>	public: C(int sa, int sb, int sc, int sd):</a:t>
            </a:r>
          </a:p>
          <a:p>
            <a:pPr eaLnBrk="1" hangingPunct="1">
              <a:lnSpc>
                <a:spcPct val="90000"/>
              </a:lnSpc>
              <a:buFont typeface="Wingdings" pitchFamily="2" charset="2"/>
              <a:buNone/>
            </a:pPr>
            <a:r>
              <a:rPr lang="en-US" altLang="zh-CN" sz="2400" smtClean="0"/>
              <a:t>                   </a:t>
            </a:r>
            <a:r>
              <a:rPr lang="en-US" altLang="zh-CN" sz="2400" smtClean="0">
                <a:solidFill>
                  <a:schemeClr val="tx2"/>
                </a:solidFill>
              </a:rPr>
              <a:t>B(sa), B1(sa, sb), B2(sa,sc)</a:t>
            </a:r>
          </a:p>
          <a:p>
            <a:pPr eaLnBrk="1" hangingPunct="1">
              <a:lnSpc>
                <a:spcPct val="90000"/>
              </a:lnSpc>
              <a:buFont typeface="Wingdings" pitchFamily="2" charset="2"/>
              <a:buNone/>
            </a:pPr>
            <a:r>
              <a:rPr lang="en-US" altLang="zh-CN" sz="2400" smtClean="0"/>
              <a:t>                  {d=sd;  cout&lt;&lt;"constructing C\n";}};</a:t>
            </a:r>
          </a:p>
          <a:p>
            <a:pPr eaLnBrk="1" hangingPunct="1">
              <a:lnSpc>
                <a:spcPct val="90000"/>
              </a:lnSpc>
              <a:buFont typeface="Wingdings" pitchFamily="2" charset="2"/>
              <a:buNone/>
            </a:pPr>
            <a:r>
              <a:rPr lang="en-US" altLang="zh-CN" sz="2400" smtClean="0"/>
              <a:t>int main()  {C obj(2,4,6,8);  return 0;}</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4434" name="Rectangle 2"/>
          <p:cNvSpPr>
            <a:spLocks noGrp="1" noChangeArrowheads="1"/>
          </p:cNvSpPr>
          <p:nvPr>
            <p:ph type="title"/>
          </p:nvPr>
        </p:nvSpPr>
        <p:spPr/>
        <p:txBody>
          <a:bodyPr/>
          <a:lstStyle/>
          <a:p>
            <a:pPr eaLnBrk="1" hangingPunct="1">
              <a:defRPr/>
            </a:pPr>
            <a:r>
              <a:rPr lang="zh-CN" altLang="en-US" b="0" smtClean="0"/>
              <a:t>虚基类的初始化实例</a:t>
            </a:r>
          </a:p>
        </p:txBody>
      </p:sp>
      <p:sp>
        <p:nvSpPr>
          <p:cNvPr id="123907" name="Rectangle 3"/>
          <p:cNvSpPr>
            <a:spLocks noGrp="1" noChangeArrowheads="1"/>
          </p:cNvSpPr>
          <p:nvPr>
            <p:ph type="body" idx="1"/>
          </p:nvPr>
        </p:nvSpPr>
        <p:spPr/>
        <p:txBody>
          <a:bodyPr/>
          <a:lstStyle/>
          <a:p>
            <a:pPr eaLnBrk="1" hangingPunct="1"/>
            <a:r>
              <a:rPr lang="zh-CN" altLang="en-US" sz="2400" b="0" smtClean="0"/>
              <a:t>执行结果：</a:t>
            </a:r>
          </a:p>
          <a:p>
            <a:pPr eaLnBrk="1" hangingPunct="1">
              <a:buFont typeface="Wingdings" pitchFamily="2" charset="2"/>
              <a:buNone/>
            </a:pPr>
            <a:r>
              <a:rPr lang="zh-CN" altLang="en-US" sz="2400" b="0" smtClean="0"/>
              <a:t>   </a:t>
            </a:r>
            <a:r>
              <a:rPr lang="en-US" altLang="zh-CN" sz="2400" b="0" smtClean="0"/>
              <a:t>constructing  B</a:t>
            </a:r>
          </a:p>
          <a:p>
            <a:pPr eaLnBrk="1" hangingPunct="1">
              <a:buFont typeface="Wingdings" pitchFamily="2" charset="2"/>
              <a:buNone/>
            </a:pPr>
            <a:r>
              <a:rPr lang="en-US" altLang="zh-CN" sz="2400" b="0" smtClean="0"/>
              <a:t>   constructing B1</a:t>
            </a:r>
          </a:p>
          <a:p>
            <a:pPr eaLnBrk="1" hangingPunct="1">
              <a:buFont typeface="Wingdings" pitchFamily="2" charset="2"/>
              <a:buNone/>
            </a:pPr>
            <a:r>
              <a:rPr lang="en-US" altLang="zh-CN" sz="2400" b="0" smtClean="0"/>
              <a:t>   constructing B2</a:t>
            </a:r>
          </a:p>
          <a:p>
            <a:pPr eaLnBrk="1" hangingPunct="1">
              <a:buFont typeface="Wingdings" pitchFamily="2" charset="2"/>
              <a:buNone/>
            </a:pPr>
            <a:r>
              <a:rPr lang="en-US" altLang="zh-CN" sz="2400" b="0" smtClean="0"/>
              <a:t>   constructing C</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8418" name="Rectangle 2"/>
          <p:cNvSpPr>
            <a:spLocks noGrp="1" noChangeArrowheads="1"/>
          </p:cNvSpPr>
          <p:nvPr>
            <p:ph type="title"/>
          </p:nvPr>
        </p:nvSpPr>
        <p:spPr/>
        <p:txBody>
          <a:bodyPr/>
          <a:lstStyle/>
          <a:p>
            <a:pPr eaLnBrk="1" hangingPunct="1">
              <a:defRPr/>
            </a:pPr>
            <a:r>
              <a:rPr lang="zh-CN" altLang="en-US" smtClean="0"/>
              <a:t>派生实例</a:t>
            </a:r>
          </a:p>
        </p:txBody>
      </p:sp>
      <p:sp>
        <p:nvSpPr>
          <p:cNvPr id="14339" name="Rectangle 3"/>
          <p:cNvSpPr>
            <a:spLocks noGrp="1" noChangeArrowheads="1"/>
          </p:cNvSpPr>
          <p:nvPr>
            <p:ph type="body" idx="1"/>
          </p:nvPr>
        </p:nvSpPr>
        <p:spPr>
          <a:xfrm>
            <a:off x="685800" y="1752600"/>
            <a:ext cx="4648200" cy="4813300"/>
          </a:xfrm>
          <a:noFill/>
          <a:ln>
            <a:solidFill>
              <a:schemeClr val="tx1"/>
            </a:solidFill>
          </a:ln>
        </p:spPr>
        <p:txBody>
          <a:bodyPr/>
          <a:lstStyle/>
          <a:p>
            <a:pPr eaLnBrk="1" hangingPunct="1">
              <a:lnSpc>
                <a:spcPct val="90000"/>
              </a:lnSpc>
              <a:buFont typeface="Wingdings" pitchFamily="2" charset="2"/>
              <a:buNone/>
            </a:pPr>
            <a:r>
              <a:rPr lang="en-US" altLang="zh-CN" sz="2300" smtClean="0"/>
              <a:t>class base {</a:t>
            </a:r>
          </a:p>
          <a:p>
            <a:pPr eaLnBrk="1" hangingPunct="1">
              <a:lnSpc>
                <a:spcPct val="90000"/>
              </a:lnSpc>
              <a:buFont typeface="Wingdings" pitchFamily="2" charset="2"/>
              <a:buNone/>
            </a:pPr>
            <a:r>
              <a:rPr lang="en-US" altLang="zh-CN" sz="2300" smtClean="0"/>
              <a:t>     int x;</a:t>
            </a:r>
          </a:p>
          <a:p>
            <a:pPr eaLnBrk="1" hangingPunct="1">
              <a:lnSpc>
                <a:spcPct val="90000"/>
              </a:lnSpc>
              <a:buFont typeface="Wingdings" pitchFamily="2" charset="2"/>
              <a:buNone/>
            </a:pPr>
            <a:r>
              <a:rPr lang="en-US" altLang="zh-CN" sz="2300" smtClean="0"/>
              <a:t>   public: </a:t>
            </a:r>
          </a:p>
          <a:p>
            <a:pPr eaLnBrk="1" hangingPunct="1">
              <a:lnSpc>
                <a:spcPct val="90000"/>
              </a:lnSpc>
              <a:buFont typeface="Wingdings" pitchFamily="2" charset="2"/>
              <a:buNone/>
            </a:pPr>
            <a:r>
              <a:rPr lang="en-US" altLang="zh-CN" sz="2300" smtClean="0"/>
              <a:t>     void setx(int k);</a:t>
            </a:r>
          </a:p>
          <a:p>
            <a:pPr eaLnBrk="1" hangingPunct="1">
              <a:lnSpc>
                <a:spcPct val="90000"/>
              </a:lnSpc>
              <a:buFont typeface="Wingdings" pitchFamily="2" charset="2"/>
              <a:buNone/>
            </a:pPr>
            <a:r>
              <a:rPr lang="en-US" altLang="zh-CN" sz="2300" smtClean="0"/>
              <a:t>}</a:t>
            </a:r>
          </a:p>
          <a:p>
            <a:pPr eaLnBrk="1" hangingPunct="1">
              <a:lnSpc>
                <a:spcPct val="90000"/>
              </a:lnSpc>
              <a:buFont typeface="Wingdings" pitchFamily="2" charset="2"/>
              <a:buNone/>
            </a:pPr>
            <a:r>
              <a:rPr lang="en-US" altLang="zh-CN" sz="2300" smtClean="0"/>
              <a:t>class derived1:public base {</a:t>
            </a:r>
          </a:p>
          <a:p>
            <a:pPr eaLnBrk="1" hangingPunct="1">
              <a:lnSpc>
                <a:spcPct val="90000"/>
              </a:lnSpc>
              <a:buFont typeface="Wingdings" pitchFamily="2" charset="2"/>
              <a:buNone/>
            </a:pPr>
            <a:r>
              <a:rPr lang="en-US" altLang="zh-CN" sz="2300" smtClean="0"/>
              <a:t>      int y;</a:t>
            </a:r>
          </a:p>
          <a:p>
            <a:pPr eaLnBrk="1" hangingPunct="1">
              <a:lnSpc>
                <a:spcPct val="90000"/>
              </a:lnSpc>
              <a:buFont typeface="Wingdings" pitchFamily="2" charset="2"/>
              <a:buNone/>
            </a:pPr>
            <a:r>
              <a:rPr lang="en-US" altLang="zh-CN" sz="2300" smtClean="0"/>
              <a:t>   public: </a:t>
            </a:r>
          </a:p>
          <a:p>
            <a:pPr eaLnBrk="1" hangingPunct="1">
              <a:lnSpc>
                <a:spcPct val="90000"/>
              </a:lnSpc>
              <a:buFont typeface="Wingdings" pitchFamily="2" charset="2"/>
              <a:buNone/>
            </a:pPr>
            <a:r>
              <a:rPr lang="en-US" altLang="zh-CN" sz="2300" smtClean="0"/>
              <a:t>      void sety(int k);</a:t>
            </a:r>
          </a:p>
          <a:p>
            <a:pPr eaLnBrk="1" hangingPunct="1">
              <a:lnSpc>
                <a:spcPct val="90000"/>
              </a:lnSpc>
              <a:buFont typeface="Wingdings" pitchFamily="2" charset="2"/>
              <a:buNone/>
            </a:pPr>
            <a:r>
              <a:rPr lang="en-US" altLang="zh-CN" sz="2300" smtClean="0"/>
              <a:t>} </a:t>
            </a:r>
          </a:p>
        </p:txBody>
      </p:sp>
      <p:sp>
        <p:nvSpPr>
          <p:cNvPr id="14340" name="Text Box 4"/>
          <p:cNvSpPr txBox="1">
            <a:spLocks noChangeArrowheads="1"/>
          </p:cNvSpPr>
          <p:nvPr/>
        </p:nvSpPr>
        <p:spPr bwMode="auto">
          <a:xfrm>
            <a:off x="5816600" y="1981200"/>
            <a:ext cx="2641600" cy="2514600"/>
          </a:xfrm>
          <a:prstGeom prst="rect">
            <a:avLst/>
          </a:prstGeom>
          <a:noFill/>
          <a:ln w="12700" cap="sq" algn="ctr">
            <a:noFill/>
            <a:miter lim="800000"/>
            <a:headEnd type="none" w="sm" len="sm"/>
            <a:tailEnd type="none" w="sm" len="sm"/>
          </a:ln>
        </p:spPr>
        <p:txBody>
          <a:bodyPr lIns="71304" tIns="35653" rIns="71304" bIns="35653">
            <a:spAutoFit/>
          </a:bodyPr>
          <a:lstStyle/>
          <a:p>
            <a:pPr>
              <a:lnSpc>
                <a:spcPct val="160000"/>
              </a:lnSpc>
              <a:spcBef>
                <a:spcPct val="50000"/>
              </a:spcBef>
            </a:pPr>
            <a:r>
              <a:rPr lang="en-US" altLang="zh-CN" b="1"/>
              <a:t>derived1</a:t>
            </a:r>
            <a:r>
              <a:rPr lang="zh-CN" altLang="en-US" b="1"/>
              <a:t>有两个数据成员：</a:t>
            </a:r>
            <a:r>
              <a:rPr lang="en-US" altLang="zh-CN" b="1"/>
              <a:t>x</a:t>
            </a:r>
            <a:r>
              <a:rPr lang="zh-CN" altLang="en-US" b="1"/>
              <a:t>，</a:t>
            </a:r>
            <a:r>
              <a:rPr lang="en-US" altLang="zh-CN" b="1"/>
              <a:t>y</a:t>
            </a:r>
            <a:r>
              <a:rPr lang="zh-CN" altLang="en-US" b="1"/>
              <a:t>。</a:t>
            </a:r>
          </a:p>
          <a:p>
            <a:pPr>
              <a:lnSpc>
                <a:spcPct val="160000"/>
              </a:lnSpc>
              <a:spcBef>
                <a:spcPct val="50000"/>
              </a:spcBef>
            </a:pPr>
            <a:r>
              <a:rPr lang="zh-CN" altLang="en-US" b="1"/>
              <a:t>有两个成员函数：</a:t>
            </a:r>
            <a:r>
              <a:rPr lang="en-US" altLang="zh-CN" b="1"/>
              <a:t>setx</a:t>
            </a:r>
            <a:r>
              <a:rPr lang="zh-CN" altLang="en-US" b="1"/>
              <a:t>和</a:t>
            </a:r>
            <a:r>
              <a:rPr lang="en-US" altLang="zh-CN" b="1"/>
              <a:t>sety</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5698" name="Rectangle 2"/>
          <p:cNvSpPr>
            <a:spLocks noGrp="1" noChangeArrowheads="1"/>
          </p:cNvSpPr>
          <p:nvPr>
            <p:ph type="title"/>
          </p:nvPr>
        </p:nvSpPr>
        <p:spPr>
          <a:xfrm>
            <a:off x="685800" y="381000"/>
            <a:ext cx="7772400" cy="1143000"/>
          </a:xfrm>
        </p:spPr>
        <p:txBody>
          <a:bodyPr/>
          <a:lstStyle/>
          <a:p>
            <a:pPr eaLnBrk="1" hangingPunct="1">
              <a:defRPr/>
            </a:pPr>
            <a:r>
              <a:rPr lang="zh-CN" altLang="en-US" smtClean="0"/>
              <a:t>小结 </a:t>
            </a:r>
          </a:p>
        </p:txBody>
      </p:sp>
      <p:sp>
        <p:nvSpPr>
          <p:cNvPr id="124931" name="Rectangle 3"/>
          <p:cNvSpPr>
            <a:spLocks noGrp="1" noChangeArrowheads="1"/>
          </p:cNvSpPr>
          <p:nvPr>
            <p:ph type="body" idx="1"/>
          </p:nvPr>
        </p:nvSpPr>
        <p:spPr>
          <a:xfrm>
            <a:off x="685800" y="1524000"/>
            <a:ext cx="8140700" cy="5016500"/>
          </a:xfrm>
        </p:spPr>
        <p:txBody>
          <a:bodyPr/>
          <a:lstStyle/>
          <a:p>
            <a:pPr eaLnBrk="1" hangingPunct="1"/>
            <a:r>
              <a:rPr lang="zh-CN" altLang="en-US" sz="2400" smtClean="0"/>
              <a:t>面向对象程序设计的一个重要的目标是代码重用。</a:t>
            </a:r>
          </a:p>
          <a:p>
            <a:pPr eaLnBrk="1" hangingPunct="1"/>
            <a:r>
              <a:rPr lang="zh-CN" altLang="en-US" sz="2400" smtClean="0"/>
              <a:t>代码重用的两种方法：组合和继承。</a:t>
            </a:r>
          </a:p>
          <a:p>
            <a:pPr lvl="1" eaLnBrk="1" hangingPunct="1"/>
            <a:r>
              <a:rPr lang="zh-CN" altLang="en-US" sz="2400" smtClean="0"/>
              <a:t>组合是将某一个已定义类的对象作为当前类的数据成员，则对此数据成员操作的代码得到了重用。</a:t>
            </a:r>
          </a:p>
          <a:p>
            <a:pPr lvl="1" eaLnBrk="1" hangingPunct="1"/>
            <a:r>
              <a:rPr lang="zh-CN" altLang="en-US" sz="2400" smtClean="0"/>
              <a:t>继承是在已有类（基类）的基础上加以扩展，形成一个新类，称为派生类。在派生类定义时，只需要实现扩展功能，而基类有的功能得到了重用。</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0466" name="Rectangle 2"/>
          <p:cNvSpPr>
            <a:spLocks noGrp="1" noChangeArrowheads="1"/>
          </p:cNvSpPr>
          <p:nvPr>
            <p:ph type="title"/>
          </p:nvPr>
        </p:nvSpPr>
        <p:spPr>
          <a:xfrm>
            <a:off x="685800" y="457200"/>
            <a:ext cx="7772400" cy="1143000"/>
          </a:xfrm>
        </p:spPr>
        <p:txBody>
          <a:bodyPr/>
          <a:lstStyle/>
          <a:p>
            <a:pPr eaLnBrk="1" hangingPunct="1">
              <a:defRPr/>
            </a:pPr>
            <a:r>
              <a:rPr lang="zh-CN" altLang="en-US" smtClean="0"/>
              <a:t>派生类对基类成员的访问</a:t>
            </a:r>
          </a:p>
        </p:txBody>
      </p:sp>
      <p:sp>
        <p:nvSpPr>
          <p:cNvPr id="15363" name="Rectangle 3"/>
          <p:cNvSpPr>
            <a:spLocks noGrp="1" noChangeArrowheads="1"/>
          </p:cNvSpPr>
          <p:nvPr>
            <p:ph type="body" idx="1"/>
          </p:nvPr>
        </p:nvSpPr>
        <p:spPr>
          <a:xfrm>
            <a:off x="469900" y="1752600"/>
            <a:ext cx="8166100" cy="4673600"/>
          </a:xfrm>
        </p:spPr>
        <p:txBody>
          <a:bodyPr/>
          <a:lstStyle/>
          <a:p>
            <a:pPr eaLnBrk="1" hangingPunct="1">
              <a:lnSpc>
                <a:spcPct val="110000"/>
              </a:lnSpc>
            </a:pPr>
            <a:r>
              <a:rPr lang="zh-CN" altLang="en-US" smtClean="0"/>
              <a:t>派生类的成员函数不能访问基类的私有数据成员 </a:t>
            </a:r>
          </a:p>
          <a:p>
            <a:pPr eaLnBrk="1" hangingPunct="1">
              <a:lnSpc>
                <a:spcPct val="110000"/>
              </a:lnSpc>
            </a:pPr>
            <a:r>
              <a:rPr lang="en-US" altLang="zh-CN" smtClean="0"/>
              <a:t>protected</a:t>
            </a:r>
            <a:r>
              <a:rPr lang="zh-CN" altLang="en-US" smtClean="0"/>
              <a:t>访问特性 </a:t>
            </a:r>
          </a:p>
          <a:p>
            <a:pPr lvl="1" eaLnBrk="1" hangingPunct="1">
              <a:lnSpc>
                <a:spcPct val="110000"/>
              </a:lnSpc>
            </a:pPr>
            <a:r>
              <a:rPr lang="en-US" altLang="zh-CN" smtClean="0"/>
              <a:t>protected</a:t>
            </a:r>
            <a:r>
              <a:rPr lang="zh-CN" altLang="en-US" smtClean="0"/>
              <a:t>成员是一类特殊的私有成员，它不可以被全局函数或其他类的成员函数访问，但能被派生类的成员函数访问 </a:t>
            </a:r>
          </a:p>
          <a:p>
            <a:pPr lvl="1" eaLnBrk="1" hangingPunct="1">
              <a:lnSpc>
                <a:spcPct val="110000"/>
              </a:lnSpc>
            </a:pPr>
            <a:r>
              <a:rPr lang="en-US" altLang="zh-CN" smtClean="0"/>
              <a:t>protected</a:t>
            </a:r>
            <a:r>
              <a:rPr lang="zh-CN" altLang="en-US" smtClean="0"/>
              <a:t>成员破坏了类的封装，基类的</a:t>
            </a:r>
            <a:r>
              <a:rPr lang="en-US" altLang="zh-CN" smtClean="0"/>
              <a:t>protected</a:t>
            </a:r>
            <a:r>
              <a:rPr lang="zh-CN" altLang="en-US" smtClean="0"/>
              <a:t>成员改变时，所有派生类程序都要修改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0466" name="Rectangle 2"/>
          <p:cNvSpPr>
            <a:spLocks noGrp="1" noChangeArrowheads="1"/>
          </p:cNvSpPr>
          <p:nvPr>
            <p:ph type="title"/>
          </p:nvPr>
        </p:nvSpPr>
        <p:spPr>
          <a:xfrm>
            <a:off x="685800" y="457200"/>
            <a:ext cx="7772400" cy="1143000"/>
          </a:xfrm>
        </p:spPr>
        <p:txBody>
          <a:bodyPr/>
          <a:lstStyle/>
          <a:p>
            <a:pPr eaLnBrk="1" hangingPunct="1">
              <a:defRPr/>
            </a:pPr>
            <a:r>
              <a:rPr lang="zh-CN" altLang="en-US" smtClean="0"/>
              <a:t>派生类对基类成员的访问</a:t>
            </a:r>
          </a:p>
        </p:txBody>
      </p:sp>
      <p:sp>
        <p:nvSpPr>
          <p:cNvPr id="16387" name="Rectangle 3"/>
          <p:cNvSpPr>
            <a:spLocks noGrp="1" noChangeArrowheads="1"/>
          </p:cNvSpPr>
          <p:nvPr>
            <p:ph type="body" idx="1"/>
          </p:nvPr>
        </p:nvSpPr>
        <p:spPr>
          <a:xfrm>
            <a:off x="469900" y="1752600"/>
            <a:ext cx="8166100" cy="4673600"/>
          </a:xfrm>
        </p:spPr>
        <p:txBody>
          <a:bodyPr/>
          <a:lstStyle/>
          <a:p>
            <a:pPr eaLnBrk="1" hangingPunct="1">
              <a:lnSpc>
                <a:spcPct val="110000"/>
              </a:lnSpc>
              <a:buFont typeface="Wingdings" pitchFamily="2" charset="2"/>
              <a:buNone/>
            </a:pPr>
            <a:r>
              <a:rPr lang="en-US" altLang="zh-CN" sz="2000" smtClean="0"/>
              <a:t>class point{</a:t>
            </a:r>
          </a:p>
          <a:p>
            <a:pPr eaLnBrk="1" hangingPunct="1">
              <a:lnSpc>
                <a:spcPct val="110000"/>
              </a:lnSpc>
              <a:buFont typeface="Wingdings" pitchFamily="2" charset="2"/>
              <a:buNone/>
            </a:pPr>
            <a:r>
              <a:rPr lang="en-US" altLang="zh-CN" sz="2000" smtClean="0"/>
              <a:t>    protected:</a:t>
            </a:r>
          </a:p>
          <a:p>
            <a:pPr eaLnBrk="1" hangingPunct="1">
              <a:lnSpc>
                <a:spcPct val="110000"/>
              </a:lnSpc>
              <a:buFont typeface="Wingdings" pitchFamily="2" charset="2"/>
              <a:buNone/>
            </a:pPr>
            <a:r>
              <a:rPr lang="en-US" altLang="zh-CN" sz="2000" smtClean="0"/>
              <a:t>        int x,y;</a:t>
            </a:r>
          </a:p>
          <a:p>
            <a:pPr eaLnBrk="1" hangingPunct="1">
              <a:lnSpc>
                <a:spcPct val="110000"/>
              </a:lnSpc>
              <a:buFont typeface="Wingdings" pitchFamily="2" charset="2"/>
              <a:buNone/>
            </a:pPr>
            <a:r>
              <a:rPr lang="en-US" altLang="zh-CN" sz="2000" smtClean="0"/>
              <a:t>}</a:t>
            </a:r>
          </a:p>
          <a:p>
            <a:pPr eaLnBrk="1" hangingPunct="1">
              <a:lnSpc>
                <a:spcPct val="110000"/>
              </a:lnSpc>
              <a:buFont typeface="Wingdings" pitchFamily="2" charset="2"/>
              <a:buNone/>
            </a:pPr>
            <a:endParaRPr lang="en-US" altLang="zh-CN" sz="2000" smtClean="0"/>
          </a:p>
          <a:p>
            <a:pPr eaLnBrk="1" hangingPunct="1">
              <a:lnSpc>
                <a:spcPct val="110000"/>
              </a:lnSpc>
              <a:buFont typeface="Wingdings" pitchFamily="2" charset="2"/>
              <a:buNone/>
            </a:pPr>
            <a:r>
              <a:rPr lang="en-US" altLang="zh-CN" sz="2000" smtClean="0"/>
              <a:t>int main(void)</a:t>
            </a:r>
          </a:p>
          <a:p>
            <a:pPr eaLnBrk="1" hangingPunct="1">
              <a:lnSpc>
                <a:spcPct val="110000"/>
              </a:lnSpc>
              <a:buFont typeface="Wingdings" pitchFamily="2" charset="2"/>
              <a:buNone/>
            </a:pPr>
            <a:r>
              <a:rPr lang="en-US" altLang="zh-CN" sz="2000" smtClean="0"/>
              <a:t>{</a:t>
            </a:r>
          </a:p>
          <a:p>
            <a:pPr eaLnBrk="1" hangingPunct="1">
              <a:lnSpc>
                <a:spcPct val="110000"/>
              </a:lnSpc>
              <a:buFont typeface="Wingdings" pitchFamily="2" charset="2"/>
              <a:buNone/>
            </a:pPr>
            <a:r>
              <a:rPr lang="en-US" altLang="zh-CN" sz="2000" smtClean="0"/>
              <a:t>    point p;</a:t>
            </a:r>
          </a:p>
          <a:p>
            <a:pPr eaLnBrk="1" hangingPunct="1">
              <a:lnSpc>
                <a:spcPct val="110000"/>
              </a:lnSpc>
              <a:buFont typeface="Wingdings" pitchFamily="2" charset="2"/>
              <a:buNone/>
            </a:pPr>
            <a:r>
              <a:rPr lang="en-US" altLang="zh-CN" sz="2000" smtClean="0"/>
              <a:t>    p.x=0;  //</a:t>
            </a:r>
            <a:r>
              <a:rPr lang="zh-CN" altLang="en-US" sz="2000" smtClean="0"/>
              <a:t>错误 </a:t>
            </a:r>
            <a:r>
              <a:rPr lang="en-US" altLang="zh-CN" sz="2000" smtClean="0"/>
              <a:t>//x</a:t>
            </a:r>
            <a:r>
              <a:rPr lang="zh-CN" altLang="en-US" sz="2000" smtClean="0"/>
              <a:t>为</a:t>
            </a:r>
            <a:r>
              <a:rPr lang="en-US" altLang="zh-CN" sz="2000" smtClean="0"/>
              <a:t>public</a:t>
            </a:r>
            <a:r>
              <a:rPr lang="zh-CN" altLang="en-US" sz="2000" smtClean="0"/>
              <a:t>才可</a:t>
            </a:r>
            <a:endParaRPr lang="en-US" altLang="zh-CN" sz="2000" smtClean="0"/>
          </a:p>
          <a:p>
            <a:pPr eaLnBrk="1" hangingPunct="1">
              <a:lnSpc>
                <a:spcPct val="110000"/>
              </a:lnSpc>
              <a:buFont typeface="Wingdings" pitchFamily="2" charset="2"/>
              <a:buNone/>
            </a:pPr>
            <a:r>
              <a:rPr lang="en-US" altLang="zh-CN" sz="2000" smtClean="0"/>
              <a:t>    return 1;</a:t>
            </a:r>
          </a:p>
          <a:p>
            <a:pPr eaLnBrk="1" hangingPunct="1">
              <a:lnSpc>
                <a:spcPct val="110000"/>
              </a:lnSpc>
              <a:buFont typeface="Wingdings" pitchFamily="2" charset="2"/>
              <a:buNone/>
            </a:pPr>
            <a:r>
              <a:rPr lang="en-US" altLang="zh-CN" sz="2000" smtClean="0"/>
              <a:t>}</a:t>
            </a:r>
            <a:endParaRPr lang="zh-CN" altLang="en-US" sz="20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1970" name="Rectangle 2"/>
          <p:cNvSpPr>
            <a:spLocks noGrp="1" noChangeArrowheads="1"/>
          </p:cNvSpPr>
          <p:nvPr>
            <p:ph type="title"/>
          </p:nvPr>
        </p:nvSpPr>
        <p:spPr/>
        <p:txBody>
          <a:bodyPr/>
          <a:lstStyle/>
          <a:p>
            <a:pPr eaLnBrk="1" hangingPunct="1">
              <a:defRPr/>
            </a:pPr>
            <a:r>
              <a:rPr lang="zh-CN" altLang="en-US" smtClean="0"/>
              <a:t>派生类</a:t>
            </a:r>
          </a:p>
        </p:txBody>
      </p:sp>
      <p:sp>
        <p:nvSpPr>
          <p:cNvPr id="17411" name="Rectangle 3"/>
          <p:cNvSpPr>
            <a:spLocks noGrp="1" noChangeArrowheads="1"/>
          </p:cNvSpPr>
          <p:nvPr>
            <p:ph type="body" idx="1"/>
          </p:nvPr>
        </p:nvSpPr>
        <p:spPr>
          <a:xfrm>
            <a:off x="685800" y="1981200"/>
            <a:ext cx="7772400" cy="4533900"/>
          </a:xfrm>
        </p:spPr>
        <p:txBody>
          <a:bodyPr/>
          <a:lstStyle/>
          <a:p>
            <a:pPr eaLnBrk="1" hangingPunct="1">
              <a:lnSpc>
                <a:spcPct val="120000"/>
              </a:lnSpc>
            </a:pPr>
            <a:r>
              <a:rPr lang="zh-CN" altLang="en-US" smtClean="0"/>
              <a:t>单继承的格式</a:t>
            </a:r>
          </a:p>
          <a:p>
            <a:pPr eaLnBrk="1" hangingPunct="1">
              <a:lnSpc>
                <a:spcPct val="120000"/>
              </a:lnSpc>
            </a:pPr>
            <a:r>
              <a:rPr lang="zh-CN" altLang="en-US" smtClean="0"/>
              <a:t>基类成员在派生类中的访问特性 </a:t>
            </a:r>
          </a:p>
          <a:p>
            <a:pPr eaLnBrk="1" hangingPunct="1">
              <a:lnSpc>
                <a:spcPct val="120000"/>
              </a:lnSpc>
            </a:pPr>
            <a:r>
              <a:rPr lang="zh-CN" altLang="en-US" smtClean="0"/>
              <a:t>派生类对象的构造、析构与赋值操作  </a:t>
            </a:r>
          </a:p>
          <a:p>
            <a:pPr eaLnBrk="1" hangingPunct="1">
              <a:lnSpc>
                <a:spcPct val="120000"/>
              </a:lnSpc>
            </a:pPr>
            <a:r>
              <a:rPr lang="zh-CN" altLang="en-US" smtClean="0"/>
              <a:t>重定义基类的函数 </a:t>
            </a:r>
          </a:p>
          <a:p>
            <a:pPr eaLnBrk="1" hangingPunct="1">
              <a:lnSpc>
                <a:spcPct val="120000"/>
              </a:lnSpc>
            </a:pPr>
            <a:r>
              <a:rPr lang="zh-CN" altLang="en-US" smtClean="0"/>
              <a:t>派生类作为基类 </a:t>
            </a:r>
          </a:p>
          <a:p>
            <a:pPr eaLnBrk="1" hangingPunct="1">
              <a:lnSpc>
                <a:spcPct val="120000"/>
              </a:lnSpc>
            </a:pPr>
            <a:r>
              <a:rPr lang="zh-CN" altLang="en-US" smtClean="0"/>
              <a:t>将派生类对象隐式转换为基类对象 </a:t>
            </a:r>
          </a:p>
        </p:txBody>
      </p:sp>
      <p:sp>
        <p:nvSpPr>
          <p:cNvPr id="17412" name="AutoShape 4"/>
          <p:cNvSpPr>
            <a:spLocks noChangeArrowheads="1"/>
          </p:cNvSpPr>
          <p:nvPr/>
        </p:nvSpPr>
        <p:spPr bwMode="auto">
          <a:xfrm rot="-5400000" flipH="1" flipV="1">
            <a:off x="7912100" y="2551113"/>
            <a:ext cx="304800" cy="457200"/>
          </a:xfrm>
          <a:prstGeom prst="triangle">
            <a:avLst>
              <a:gd name="adj" fmla="val 50000"/>
            </a:avLst>
          </a:prstGeom>
          <a:solidFill>
            <a:schemeClr val="hlink"/>
          </a:solidFill>
          <a:ln w="9525">
            <a:solidFill>
              <a:srgbClr val="B2B2B2"/>
            </a:solidFill>
            <a:miter lim="800000"/>
            <a:headEnd/>
            <a:tailEnd/>
          </a:ln>
        </p:spPr>
        <p:txBody>
          <a:bodyPr wrap="none" lIns="71304" tIns="35653" rIns="71304" bIns="35653" anchor="ctr"/>
          <a:lstStyle/>
          <a:p>
            <a:endParaRPr lang="zh-CN" altLang="en-US"/>
          </a:p>
        </p:txBody>
      </p:sp>
      <p:sp>
        <p:nvSpPr>
          <p:cNvPr id="17413" name="AutoShape 5"/>
          <p:cNvSpPr>
            <a:spLocks noChangeArrowheads="1"/>
          </p:cNvSpPr>
          <p:nvPr/>
        </p:nvSpPr>
        <p:spPr bwMode="auto">
          <a:xfrm rot="-5400000" flipH="1" flipV="1">
            <a:off x="7912100" y="1979613"/>
            <a:ext cx="304800" cy="457200"/>
          </a:xfrm>
          <a:prstGeom prst="triangle">
            <a:avLst>
              <a:gd name="adj" fmla="val 50000"/>
            </a:avLst>
          </a:prstGeom>
          <a:solidFill>
            <a:srgbClr val="FF99CC"/>
          </a:solidFill>
          <a:ln w="9525">
            <a:solidFill>
              <a:srgbClr val="B2B2B2"/>
            </a:solidFill>
            <a:miter lim="800000"/>
            <a:headEnd/>
            <a:tailEnd/>
          </a:ln>
        </p:spPr>
        <p:txBody>
          <a:bodyPr wrap="none" lIns="71304" tIns="35653" rIns="71304" bIns="35653" anchor="ctr"/>
          <a:lstStyle/>
          <a:p>
            <a:endParaRPr lang="zh-CN" altLang="en-US"/>
          </a:p>
        </p:txBody>
      </p:sp>
      <p:sp>
        <p:nvSpPr>
          <p:cNvPr id="17414" name="AutoShape 6"/>
          <p:cNvSpPr>
            <a:spLocks noChangeArrowheads="1"/>
          </p:cNvSpPr>
          <p:nvPr/>
        </p:nvSpPr>
        <p:spPr bwMode="auto">
          <a:xfrm rot="-5400000" flipH="1" flipV="1">
            <a:off x="7912100" y="3113088"/>
            <a:ext cx="304800" cy="457200"/>
          </a:xfrm>
          <a:prstGeom prst="triangle">
            <a:avLst>
              <a:gd name="adj" fmla="val 50000"/>
            </a:avLst>
          </a:prstGeom>
          <a:solidFill>
            <a:schemeClr val="folHlink"/>
          </a:solidFill>
          <a:ln w="9525">
            <a:solidFill>
              <a:srgbClr val="B2B2B2"/>
            </a:solidFill>
            <a:miter lim="800000"/>
            <a:headEnd/>
            <a:tailEnd/>
          </a:ln>
        </p:spPr>
        <p:txBody>
          <a:bodyPr wrap="none" lIns="71304" tIns="35653" rIns="71304" bIns="35653" anchor="ctr"/>
          <a:lstStyle/>
          <a:p>
            <a:endParaRPr lang="zh-CN" altLang="en-US"/>
          </a:p>
        </p:txBody>
      </p:sp>
      <p:sp>
        <p:nvSpPr>
          <p:cNvPr id="17415" name="AutoShape 7"/>
          <p:cNvSpPr>
            <a:spLocks noChangeArrowheads="1"/>
          </p:cNvSpPr>
          <p:nvPr/>
        </p:nvSpPr>
        <p:spPr bwMode="auto">
          <a:xfrm rot="-5400000" flipH="1" flipV="1">
            <a:off x="7899400" y="3629025"/>
            <a:ext cx="304800" cy="457200"/>
          </a:xfrm>
          <a:prstGeom prst="triangle">
            <a:avLst>
              <a:gd name="adj" fmla="val 50000"/>
            </a:avLst>
          </a:prstGeom>
          <a:solidFill>
            <a:schemeClr val="folHlink"/>
          </a:solidFill>
          <a:ln w="9525">
            <a:solidFill>
              <a:srgbClr val="B2B2B2"/>
            </a:solidFill>
            <a:miter lim="800000"/>
            <a:headEnd/>
            <a:tailEnd/>
          </a:ln>
        </p:spPr>
        <p:txBody>
          <a:bodyPr wrap="none" lIns="71304" tIns="35653" rIns="71304" bIns="35653" anchor="ctr"/>
          <a:lstStyle/>
          <a:p>
            <a:endParaRPr lang="zh-CN" altLang="en-US"/>
          </a:p>
        </p:txBody>
      </p:sp>
      <p:sp>
        <p:nvSpPr>
          <p:cNvPr id="17416" name="AutoShape 8"/>
          <p:cNvSpPr>
            <a:spLocks noChangeArrowheads="1"/>
          </p:cNvSpPr>
          <p:nvPr/>
        </p:nvSpPr>
        <p:spPr bwMode="auto">
          <a:xfrm rot="-5400000" flipH="1" flipV="1">
            <a:off x="7899400" y="4110038"/>
            <a:ext cx="304800" cy="457200"/>
          </a:xfrm>
          <a:prstGeom prst="triangle">
            <a:avLst>
              <a:gd name="adj" fmla="val 50000"/>
            </a:avLst>
          </a:prstGeom>
          <a:solidFill>
            <a:schemeClr val="folHlink"/>
          </a:solidFill>
          <a:ln w="9525">
            <a:solidFill>
              <a:srgbClr val="B2B2B2"/>
            </a:solidFill>
            <a:miter lim="800000"/>
            <a:headEnd/>
            <a:tailEnd/>
          </a:ln>
        </p:spPr>
        <p:txBody>
          <a:bodyPr wrap="none" lIns="71304" tIns="35653" rIns="71304" bIns="35653" anchor="ctr"/>
          <a:lstStyle/>
          <a:p>
            <a:endParaRPr lang="zh-CN" altLang="en-US"/>
          </a:p>
        </p:txBody>
      </p:sp>
      <p:sp>
        <p:nvSpPr>
          <p:cNvPr id="17417" name="AutoShape 9"/>
          <p:cNvSpPr>
            <a:spLocks noChangeArrowheads="1"/>
          </p:cNvSpPr>
          <p:nvPr/>
        </p:nvSpPr>
        <p:spPr bwMode="auto">
          <a:xfrm rot="-5400000" flipH="1" flipV="1">
            <a:off x="7912100" y="4678363"/>
            <a:ext cx="304800" cy="457200"/>
          </a:xfrm>
          <a:prstGeom prst="triangle">
            <a:avLst>
              <a:gd name="adj" fmla="val 50000"/>
            </a:avLst>
          </a:prstGeom>
          <a:solidFill>
            <a:schemeClr val="folHlink"/>
          </a:solidFill>
          <a:ln w="9525">
            <a:solidFill>
              <a:srgbClr val="B2B2B2"/>
            </a:solidFill>
            <a:miter lim="800000"/>
            <a:headEnd/>
            <a:tailEnd/>
          </a:ln>
        </p:spPr>
        <p:txBody>
          <a:bodyPr wrap="none" lIns="71304" tIns="35653" rIns="71304" bIns="35653" anchor="ctr"/>
          <a:lstStyle/>
          <a:p>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1987550" y="1152525"/>
            <a:ext cx="144463" cy="563563"/>
          </a:xfrm>
          <a:prstGeom prst="rect">
            <a:avLst/>
          </a:prstGeom>
          <a:noFill/>
          <a:ln w="12700" cap="sq">
            <a:noFill/>
            <a:miter lim="800000"/>
            <a:headEnd type="none" w="sm" len="sm"/>
            <a:tailEnd type="none" w="sm" len="sm"/>
          </a:ln>
        </p:spPr>
        <p:txBody>
          <a:bodyPr wrap="none" lIns="71304" tIns="35653" rIns="71304" bIns="35653" anchor="ctr">
            <a:spAutoFit/>
          </a:bodyPr>
          <a:lstStyle/>
          <a:p>
            <a:r>
              <a:rPr lang="en-US" altLang="zh-CN" sz="700">
                <a:latin typeface="Times New Roman" pitchFamily="18" charset="0"/>
                <a:ea typeface="宋体" charset="-122"/>
              </a:rPr>
              <a:t/>
            </a:r>
            <a:br>
              <a:rPr lang="en-US" altLang="zh-CN" sz="700">
                <a:latin typeface="Times New Roman" pitchFamily="18" charset="0"/>
                <a:ea typeface="宋体" charset="-122"/>
              </a:rPr>
            </a:br>
            <a:r>
              <a:rPr lang="en-US" altLang="zh-CN" sz="700">
                <a:latin typeface="Times New Roman" pitchFamily="18" charset="0"/>
                <a:ea typeface="宋体" charset="-122"/>
              </a:rPr>
              <a:t/>
            </a:r>
            <a:br>
              <a:rPr lang="en-US" altLang="zh-CN" sz="700">
                <a:latin typeface="Times New Roman" pitchFamily="18" charset="0"/>
                <a:ea typeface="宋体" charset="-122"/>
              </a:rPr>
            </a:br>
            <a:endParaRPr lang="en-US" altLang="zh-CN" sz="1800">
              <a:latin typeface="Times New Roman" pitchFamily="18" charset="0"/>
              <a:ea typeface="宋体" charset="-122"/>
            </a:endParaRPr>
          </a:p>
        </p:txBody>
      </p:sp>
      <p:graphicFrame>
        <p:nvGraphicFramePr>
          <p:cNvPr id="3391491" name="Group 3"/>
          <p:cNvGraphicFramePr>
            <a:graphicFrameLocks noGrp="1"/>
          </p:cNvGraphicFramePr>
          <p:nvPr/>
        </p:nvGraphicFramePr>
        <p:xfrm>
          <a:off x="0" y="1700213"/>
          <a:ext cx="9144000" cy="4754876"/>
        </p:xfrm>
        <a:graphic>
          <a:graphicData uri="http://schemas.openxmlformats.org/drawingml/2006/table">
            <a:tbl>
              <a:tblPr/>
              <a:tblGrid>
                <a:gridCol w="9144000">
                  <a:extLst>
                    <a:ext uri="{9D8B030D-6E8A-4147-A177-3AD203B41FA5}">
                      <a16:colId xmlns:a16="http://schemas.microsoft.com/office/drawing/2014/main" val="20000"/>
                    </a:ext>
                  </a:extLst>
                </a:gridCol>
              </a:tblGrid>
              <a:tr h="640079">
                <a:tc>
                  <a:txBody>
                    <a:bodyPr/>
                    <a:lstStyle/>
                    <a:p>
                      <a:pPr marL="0" marR="0" lvl="0" indent="0" algn="l" defTabSz="914400" rtl="0" eaLnBrk="1" fontAlgn="base" latinLnBrk="0" hangingPunct="1">
                        <a:lnSpc>
                          <a:spcPct val="100000"/>
                        </a:lnSpc>
                        <a:spcBef>
                          <a:spcPct val="0"/>
                        </a:spcBef>
                        <a:spcAft>
                          <a:spcPct val="0"/>
                        </a:spcAft>
                        <a:buClr>
                          <a:schemeClr val="bg1"/>
                        </a:buClr>
                        <a:buSzPct val="80000"/>
                        <a:buFontTx/>
                        <a:buNone/>
                        <a:tabLst/>
                      </a:pPr>
                      <a:r>
                        <a:rPr kumimoji="1" lang="zh-CN" altLang="en-US" sz="1700" b="1" i="0" u="none" strike="noStrike" cap="none" normalizeH="0" baseline="0" smtClean="0">
                          <a:ln>
                            <a:noFill/>
                          </a:ln>
                          <a:solidFill>
                            <a:schemeClr val="tx1"/>
                          </a:solidFill>
                          <a:effectLst/>
                          <a:latin typeface="Times New Roman" pitchFamily="18" charset="0"/>
                          <a:ea typeface="楷体_GB2312" pitchFamily="49" charset="-122"/>
                        </a:rPr>
                        <a:t>基类成员的</a:t>
                      </a:r>
                    </a:p>
                    <a:p>
                      <a:pPr marL="0" marR="0" lvl="0" indent="0" algn="l" defTabSz="914400" rtl="0" eaLnBrk="1" fontAlgn="base" latinLnBrk="0" hangingPunct="1">
                        <a:lnSpc>
                          <a:spcPct val="100000"/>
                        </a:lnSpc>
                        <a:spcBef>
                          <a:spcPct val="0"/>
                        </a:spcBef>
                        <a:spcAft>
                          <a:spcPct val="0"/>
                        </a:spcAft>
                        <a:buClr>
                          <a:schemeClr val="bg1"/>
                        </a:buClr>
                        <a:buSzPct val="80000"/>
                        <a:buFontTx/>
                        <a:buNone/>
                        <a:tabLst/>
                      </a:pPr>
                      <a:r>
                        <a:rPr kumimoji="1" lang="zh-CN" altLang="en-US" sz="1700" b="1" i="0" u="none" strike="noStrike" cap="none" normalizeH="0" baseline="0" smtClean="0">
                          <a:ln>
                            <a:noFill/>
                          </a:ln>
                          <a:solidFill>
                            <a:schemeClr val="tx1"/>
                          </a:solidFill>
                          <a:effectLst/>
                          <a:latin typeface="Times New Roman" pitchFamily="18" charset="0"/>
                          <a:ea typeface="楷体_GB2312" pitchFamily="49" charset="-122"/>
                        </a:rPr>
                        <a:t>访问说明符                                              继承类型                </a:t>
                      </a:r>
                    </a:p>
                  </a:txBody>
                  <a:tcPr marL="91441" marR="91441"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65759">
                <a:tc>
                  <a:txBody>
                    <a:bodyPr/>
                    <a:lstStyle/>
                    <a:p>
                      <a:pPr marL="0" marR="0" lvl="0" indent="0" algn="l" defTabSz="914400" rtl="0" eaLnBrk="1" fontAlgn="base" latinLnBrk="0" hangingPunct="1">
                        <a:lnSpc>
                          <a:spcPct val="100000"/>
                        </a:lnSpc>
                        <a:spcBef>
                          <a:spcPct val="0"/>
                        </a:spcBef>
                        <a:spcAft>
                          <a:spcPct val="0"/>
                        </a:spcAft>
                        <a:buClr>
                          <a:schemeClr val="bg1"/>
                        </a:buClr>
                        <a:buSzPct val="80000"/>
                        <a:buFontTx/>
                        <a:buNone/>
                        <a:tabLst/>
                      </a:pPr>
                      <a:r>
                        <a:rPr kumimoji="1" lang="en-US" altLang="zh-CN" sz="1700" b="1" i="0" u="none" strike="noStrike" cap="none" normalizeH="0" baseline="0" smtClean="0">
                          <a:ln>
                            <a:noFill/>
                          </a:ln>
                          <a:solidFill>
                            <a:schemeClr val="tx1"/>
                          </a:solidFill>
                          <a:effectLst/>
                          <a:latin typeface="Times New Roman" pitchFamily="18" charset="0"/>
                          <a:ea typeface="楷体_GB2312" pitchFamily="49" charset="-122"/>
                        </a:rPr>
                        <a:t>                    public</a:t>
                      </a:r>
                      <a:r>
                        <a:rPr kumimoji="1" lang="zh-CN" altLang="en-US" sz="1700" b="1" i="0" u="none" strike="noStrike" cap="none" normalizeH="0" baseline="0" smtClean="0">
                          <a:ln>
                            <a:noFill/>
                          </a:ln>
                          <a:solidFill>
                            <a:schemeClr val="tx1"/>
                          </a:solidFill>
                          <a:effectLst/>
                          <a:latin typeface="Times New Roman" pitchFamily="18" charset="0"/>
                          <a:ea typeface="楷体_GB2312" pitchFamily="49" charset="-122"/>
                        </a:rPr>
                        <a:t>继承                           </a:t>
                      </a:r>
                      <a:r>
                        <a:rPr kumimoji="1" lang="en-US" altLang="zh-CN" sz="1700" b="1" i="0" u="none" strike="noStrike" cap="none" normalizeH="0" baseline="0" smtClean="0">
                          <a:ln>
                            <a:noFill/>
                          </a:ln>
                          <a:solidFill>
                            <a:schemeClr val="tx1"/>
                          </a:solidFill>
                          <a:effectLst/>
                          <a:latin typeface="Times New Roman" pitchFamily="18" charset="0"/>
                          <a:ea typeface="楷体_GB2312" pitchFamily="49" charset="-122"/>
                        </a:rPr>
                        <a:t>protected</a:t>
                      </a:r>
                      <a:r>
                        <a:rPr kumimoji="1" lang="zh-CN" altLang="en-US" sz="1700" b="1" i="0" u="none" strike="noStrike" cap="none" normalizeH="0" baseline="0" smtClean="0">
                          <a:ln>
                            <a:noFill/>
                          </a:ln>
                          <a:solidFill>
                            <a:schemeClr val="tx1"/>
                          </a:solidFill>
                          <a:effectLst/>
                          <a:latin typeface="Times New Roman" pitchFamily="18" charset="0"/>
                          <a:ea typeface="楷体_GB2312" pitchFamily="49" charset="-122"/>
                        </a:rPr>
                        <a:t>继承                       </a:t>
                      </a:r>
                      <a:r>
                        <a:rPr kumimoji="1" lang="en-US" altLang="zh-CN" sz="1700" b="1" i="0" u="none" strike="noStrike" cap="none" normalizeH="0" baseline="0" smtClean="0">
                          <a:ln>
                            <a:noFill/>
                          </a:ln>
                          <a:solidFill>
                            <a:schemeClr val="tx1"/>
                          </a:solidFill>
                          <a:effectLst/>
                          <a:latin typeface="Times New Roman" pitchFamily="18" charset="0"/>
                          <a:ea typeface="楷体_GB2312" pitchFamily="49" charset="-122"/>
                        </a:rPr>
                        <a:t>private</a:t>
                      </a:r>
                      <a:r>
                        <a:rPr kumimoji="1" lang="zh-CN" altLang="en-US" sz="1700" b="1" i="0" u="none" strike="noStrike" cap="none" normalizeH="0" baseline="0" smtClean="0">
                          <a:ln>
                            <a:noFill/>
                          </a:ln>
                          <a:solidFill>
                            <a:schemeClr val="tx1"/>
                          </a:solidFill>
                          <a:effectLst/>
                          <a:latin typeface="Times New Roman" pitchFamily="18" charset="0"/>
                          <a:ea typeface="楷体_GB2312" pitchFamily="49" charset="-122"/>
                        </a:rPr>
                        <a:t>继承</a:t>
                      </a:r>
                    </a:p>
                  </a:txBody>
                  <a:tcPr marL="91441" marR="91441"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1463039">
                <a:tc>
                  <a:txBody>
                    <a:bodyPr/>
                    <a:lstStyle/>
                    <a:p>
                      <a:pPr marL="0" marR="0" lvl="0" indent="0" algn="l" defTabSz="914400" rtl="0" eaLnBrk="1" fontAlgn="base" latinLnBrk="0" hangingPunct="1">
                        <a:lnSpc>
                          <a:spcPct val="100000"/>
                        </a:lnSpc>
                        <a:spcBef>
                          <a:spcPct val="0"/>
                        </a:spcBef>
                        <a:spcAft>
                          <a:spcPct val="0"/>
                        </a:spcAft>
                        <a:buClr>
                          <a:schemeClr val="bg1"/>
                        </a:buClr>
                        <a:buSzPct val="80000"/>
                        <a:buFontTx/>
                        <a:buNone/>
                        <a:tabLst/>
                      </a:pPr>
                      <a:r>
                        <a:rPr kumimoji="1" lang="en-US" altLang="zh-CN" sz="1700" b="1" i="0" u="none" strike="noStrike" cap="none" normalizeH="0" baseline="0" smtClean="0">
                          <a:ln>
                            <a:noFill/>
                          </a:ln>
                          <a:solidFill>
                            <a:schemeClr val="tx1"/>
                          </a:solidFill>
                          <a:effectLst/>
                          <a:latin typeface="Times New Roman" pitchFamily="18" charset="0"/>
                          <a:ea typeface="楷体_GB2312" pitchFamily="49" charset="-122"/>
                        </a:rPr>
                        <a:t>public          </a:t>
                      </a:r>
                      <a:r>
                        <a:rPr kumimoji="1" lang="zh-CN" altLang="en-US" sz="1700" b="1" i="0" u="none" strike="noStrike" cap="none" normalizeH="0" baseline="0" smtClean="0">
                          <a:ln>
                            <a:noFill/>
                          </a:ln>
                          <a:solidFill>
                            <a:schemeClr val="tx1"/>
                          </a:solidFill>
                          <a:effectLst/>
                          <a:latin typeface="Times New Roman" pitchFamily="18" charset="0"/>
                          <a:ea typeface="楷体_GB2312" pitchFamily="49" charset="-122"/>
                        </a:rPr>
                        <a:t>在派生类中为</a:t>
                      </a:r>
                      <a:r>
                        <a:rPr kumimoji="1" lang="en-US" altLang="zh-CN" sz="1700" b="1" i="0" u="none" strike="noStrike" cap="none" normalizeH="0" baseline="0" smtClean="0">
                          <a:ln>
                            <a:noFill/>
                          </a:ln>
                          <a:solidFill>
                            <a:schemeClr val="tx1"/>
                          </a:solidFill>
                          <a:effectLst/>
                          <a:latin typeface="Times New Roman" pitchFamily="18" charset="0"/>
                          <a:ea typeface="楷体_GB2312" pitchFamily="49" charset="-122"/>
                        </a:rPr>
                        <a:t>public          </a:t>
                      </a:r>
                      <a:r>
                        <a:rPr kumimoji="1" lang="zh-CN" altLang="en-US" sz="1700" b="1" i="0" u="none" strike="noStrike" cap="none" normalizeH="0" baseline="0" smtClean="0">
                          <a:ln>
                            <a:noFill/>
                          </a:ln>
                          <a:solidFill>
                            <a:schemeClr val="tx1"/>
                          </a:solidFill>
                          <a:effectLst/>
                          <a:latin typeface="Times New Roman" pitchFamily="18" charset="0"/>
                          <a:ea typeface="楷体_GB2312" pitchFamily="49" charset="-122"/>
                        </a:rPr>
                        <a:t>在派生类中为</a:t>
                      </a:r>
                      <a:r>
                        <a:rPr kumimoji="1" lang="en-US" altLang="zh-CN" sz="1700" b="1" i="0" u="none" strike="noStrike" cap="none" normalizeH="0" baseline="0" smtClean="0">
                          <a:ln>
                            <a:noFill/>
                          </a:ln>
                          <a:solidFill>
                            <a:schemeClr val="tx1"/>
                          </a:solidFill>
                          <a:effectLst/>
                          <a:latin typeface="Times New Roman" pitchFamily="18" charset="0"/>
                          <a:ea typeface="楷体_GB2312" pitchFamily="49" charset="-122"/>
                        </a:rPr>
                        <a:t>protected        </a:t>
                      </a:r>
                      <a:r>
                        <a:rPr kumimoji="1" lang="zh-CN" altLang="en-US" sz="1700" b="1" i="0" u="none" strike="noStrike" cap="none" normalizeH="0" baseline="0" smtClean="0">
                          <a:ln>
                            <a:noFill/>
                          </a:ln>
                          <a:solidFill>
                            <a:schemeClr val="tx1"/>
                          </a:solidFill>
                          <a:effectLst/>
                          <a:latin typeface="Times New Roman" pitchFamily="18" charset="0"/>
                          <a:ea typeface="楷体_GB2312" pitchFamily="49" charset="-122"/>
                        </a:rPr>
                        <a:t>在派生类中为</a:t>
                      </a:r>
                      <a:r>
                        <a:rPr kumimoji="1" lang="en-US" altLang="zh-CN" sz="1700" b="1" i="0" u="none" strike="noStrike" cap="none" normalizeH="0" baseline="0" smtClean="0">
                          <a:ln>
                            <a:noFill/>
                          </a:ln>
                          <a:solidFill>
                            <a:schemeClr val="tx1"/>
                          </a:solidFill>
                          <a:effectLst/>
                          <a:latin typeface="Times New Roman" pitchFamily="18" charset="0"/>
                          <a:ea typeface="楷体_GB2312" pitchFamily="49" charset="-122"/>
                        </a:rPr>
                        <a:t>private</a:t>
                      </a:r>
                      <a:br>
                        <a:rPr kumimoji="1" lang="en-US" altLang="zh-CN" sz="1700" b="1" i="0" u="none" strike="noStrike" cap="none" normalizeH="0" baseline="0" smtClean="0">
                          <a:ln>
                            <a:noFill/>
                          </a:ln>
                          <a:solidFill>
                            <a:schemeClr val="tx1"/>
                          </a:solidFill>
                          <a:effectLst/>
                          <a:latin typeface="Times New Roman" pitchFamily="18" charset="0"/>
                          <a:ea typeface="楷体_GB2312" pitchFamily="49" charset="-122"/>
                        </a:rPr>
                      </a:br>
                      <a:r>
                        <a:rPr kumimoji="1" lang="en-US" altLang="zh-CN" sz="1700" b="1" i="0" u="none" strike="noStrike" cap="none" normalizeH="0" baseline="0" smtClean="0">
                          <a:ln>
                            <a:noFill/>
                          </a:ln>
                          <a:solidFill>
                            <a:schemeClr val="tx1"/>
                          </a:solidFill>
                          <a:effectLst/>
                          <a:latin typeface="Times New Roman" pitchFamily="18" charset="0"/>
                          <a:ea typeface="楷体_GB2312" pitchFamily="49" charset="-122"/>
                        </a:rPr>
                        <a:t/>
                      </a:r>
                      <a:br>
                        <a:rPr kumimoji="1" lang="en-US" altLang="zh-CN" sz="1700" b="1" i="0" u="none" strike="noStrike" cap="none" normalizeH="0" baseline="0" smtClean="0">
                          <a:ln>
                            <a:noFill/>
                          </a:ln>
                          <a:solidFill>
                            <a:schemeClr val="tx1"/>
                          </a:solidFill>
                          <a:effectLst/>
                          <a:latin typeface="Times New Roman" pitchFamily="18" charset="0"/>
                          <a:ea typeface="楷体_GB2312" pitchFamily="49" charset="-122"/>
                        </a:rPr>
                      </a:br>
                      <a:r>
                        <a:rPr kumimoji="1" lang="en-US" altLang="zh-CN" sz="1700" b="1" i="0" u="none" strike="noStrike" cap="none" normalizeH="0" baseline="0" smtClean="0">
                          <a:ln>
                            <a:noFill/>
                          </a:ln>
                          <a:solidFill>
                            <a:schemeClr val="tx1"/>
                          </a:solidFill>
                          <a:effectLst/>
                          <a:latin typeface="Times New Roman" pitchFamily="18" charset="0"/>
                          <a:ea typeface="楷体_GB2312" pitchFamily="49" charset="-122"/>
                        </a:rPr>
                        <a:t>                    </a:t>
                      </a:r>
                      <a:r>
                        <a:rPr kumimoji="1" lang="zh-CN" altLang="en-US" sz="1700" b="1" i="0" u="none" strike="noStrike" cap="none" normalizeH="0" baseline="0" smtClean="0">
                          <a:ln>
                            <a:noFill/>
                          </a:ln>
                          <a:solidFill>
                            <a:schemeClr val="tx1"/>
                          </a:solidFill>
                          <a:effectLst/>
                          <a:latin typeface="Times New Roman" pitchFamily="18" charset="0"/>
                          <a:ea typeface="楷体_GB2312" pitchFamily="49" charset="-122"/>
                        </a:rPr>
                        <a:t>可以由任何非</a:t>
                      </a:r>
                      <a:r>
                        <a:rPr kumimoji="1" lang="en-US" altLang="zh-CN" sz="1700" b="1" i="0" u="none" strike="noStrike" cap="none" normalizeH="0" baseline="0" smtClean="0">
                          <a:ln>
                            <a:noFill/>
                          </a:ln>
                          <a:solidFill>
                            <a:schemeClr val="tx1"/>
                          </a:solidFill>
                          <a:effectLst/>
                          <a:latin typeface="Times New Roman" pitchFamily="18" charset="0"/>
                          <a:ea typeface="楷体_GB2312" pitchFamily="49" charset="-122"/>
                        </a:rPr>
                        <a:t>static           </a:t>
                      </a:r>
                      <a:r>
                        <a:rPr kumimoji="1" lang="zh-CN" altLang="en-US" sz="1700" b="1" i="0" u="none" strike="noStrike" cap="none" normalizeH="0" baseline="0" smtClean="0">
                          <a:ln>
                            <a:noFill/>
                          </a:ln>
                          <a:solidFill>
                            <a:schemeClr val="tx1"/>
                          </a:solidFill>
                          <a:effectLst/>
                          <a:latin typeface="Times New Roman" pitchFamily="18" charset="0"/>
                          <a:ea typeface="楷体_GB2312" pitchFamily="49" charset="-122"/>
                        </a:rPr>
                        <a:t>可以直接由任何非</a:t>
                      </a:r>
                      <a:r>
                        <a:rPr kumimoji="1" lang="en-US" altLang="zh-CN" sz="1700" b="1" i="0" u="none" strike="noStrike" cap="none" normalizeH="0" baseline="0" smtClean="0">
                          <a:ln>
                            <a:noFill/>
                          </a:ln>
                          <a:solidFill>
                            <a:schemeClr val="tx1"/>
                          </a:solidFill>
                          <a:effectLst/>
                          <a:latin typeface="Times New Roman" pitchFamily="18" charset="0"/>
                          <a:ea typeface="楷体_GB2312" pitchFamily="49" charset="-122"/>
                        </a:rPr>
                        <a:t>static       </a:t>
                      </a:r>
                      <a:r>
                        <a:rPr kumimoji="1" lang="zh-CN" altLang="en-US" sz="1700" b="1" i="0" u="none" strike="noStrike" cap="none" normalizeH="0" baseline="0" smtClean="0">
                          <a:ln>
                            <a:noFill/>
                          </a:ln>
                          <a:solidFill>
                            <a:schemeClr val="tx1"/>
                          </a:solidFill>
                          <a:effectLst/>
                          <a:latin typeface="Times New Roman" pitchFamily="18" charset="0"/>
                          <a:ea typeface="楷体_GB2312" pitchFamily="49" charset="-122"/>
                        </a:rPr>
                        <a:t>可以直接由任何非</a:t>
                      </a:r>
                      <a:r>
                        <a:rPr kumimoji="1" lang="en-US" altLang="zh-CN" sz="1700" b="1" i="0" u="none" strike="noStrike" cap="none" normalizeH="0" baseline="0" smtClean="0">
                          <a:ln>
                            <a:noFill/>
                          </a:ln>
                          <a:solidFill>
                            <a:schemeClr val="tx1"/>
                          </a:solidFill>
                          <a:effectLst/>
                          <a:latin typeface="Times New Roman" pitchFamily="18" charset="0"/>
                          <a:ea typeface="楷体_GB2312" pitchFamily="49" charset="-122"/>
                        </a:rPr>
                        <a:t>static</a:t>
                      </a:r>
                      <a:br>
                        <a:rPr kumimoji="1" lang="en-US" altLang="zh-CN" sz="1700" b="1" i="0" u="none" strike="noStrike" cap="none" normalizeH="0" baseline="0" smtClean="0">
                          <a:ln>
                            <a:noFill/>
                          </a:ln>
                          <a:solidFill>
                            <a:schemeClr val="tx1"/>
                          </a:solidFill>
                          <a:effectLst/>
                          <a:latin typeface="Times New Roman" pitchFamily="18" charset="0"/>
                          <a:ea typeface="楷体_GB2312" pitchFamily="49" charset="-122"/>
                        </a:rPr>
                      </a:br>
                      <a:r>
                        <a:rPr kumimoji="1" lang="en-US" altLang="zh-CN" sz="1700" b="1" i="0" u="none" strike="noStrike" cap="none" normalizeH="0" baseline="0" smtClean="0">
                          <a:ln>
                            <a:noFill/>
                          </a:ln>
                          <a:solidFill>
                            <a:schemeClr val="tx1"/>
                          </a:solidFill>
                          <a:effectLst/>
                          <a:latin typeface="Times New Roman" pitchFamily="18" charset="0"/>
                          <a:ea typeface="楷体_GB2312" pitchFamily="49" charset="-122"/>
                        </a:rPr>
                        <a:t>                    </a:t>
                      </a:r>
                      <a:r>
                        <a:rPr kumimoji="1" lang="zh-CN" altLang="en-US" sz="1700" b="1" i="0" u="none" strike="noStrike" cap="none" normalizeH="0" baseline="0" smtClean="0">
                          <a:ln>
                            <a:noFill/>
                          </a:ln>
                          <a:solidFill>
                            <a:schemeClr val="tx1"/>
                          </a:solidFill>
                          <a:effectLst/>
                          <a:latin typeface="Times New Roman" pitchFamily="18" charset="0"/>
                          <a:ea typeface="楷体_GB2312" pitchFamily="49" charset="-122"/>
                        </a:rPr>
                        <a:t>成员函数、友元函数和    成员函数、友元函数            成员函数、友元函数</a:t>
                      </a:r>
                      <a:br>
                        <a:rPr kumimoji="1" lang="zh-CN" altLang="en-US" sz="1700" b="1" i="0" u="none" strike="noStrike" cap="none" normalizeH="0" baseline="0" smtClean="0">
                          <a:ln>
                            <a:noFill/>
                          </a:ln>
                          <a:solidFill>
                            <a:schemeClr val="tx1"/>
                          </a:solidFill>
                          <a:effectLst/>
                          <a:latin typeface="Times New Roman" pitchFamily="18" charset="0"/>
                          <a:ea typeface="楷体_GB2312" pitchFamily="49" charset="-122"/>
                        </a:rPr>
                      </a:br>
                      <a:r>
                        <a:rPr kumimoji="1" lang="zh-CN" altLang="en-US" sz="1700" b="1" i="0" u="none" strike="noStrike" cap="none" normalizeH="0" baseline="0" smtClean="0">
                          <a:ln>
                            <a:noFill/>
                          </a:ln>
                          <a:solidFill>
                            <a:schemeClr val="tx1"/>
                          </a:solidFill>
                          <a:effectLst/>
                          <a:latin typeface="Times New Roman" pitchFamily="18" charset="0"/>
                          <a:ea typeface="楷体_GB2312" pitchFamily="49" charset="-122"/>
                        </a:rPr>
                        <a:t>                    非成员函数访问                访问                                        访问</a:t>
                      </a:r>
                    </a:p>
                  </a:txBody>
                  <a:tcPr marL="91441" marR="91441"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914399">
                <a:tc>
                  <a:txBody>
                    <a:bodyPr/>
                    <a:lstStyle/>
                    <a:p>
                      <a:pPr marL="0" marR="0" lvl="0" indent="0" algn="l" defTabSz="914400" rtl="0" eaLnBrk="1" fontAlgn="base" latinLnBrk="0" hangingPunct="1">
                        <a:lnSpc>
                          <a:spcPct val="100000"/>
                        </a:lnSpc>
                        <a:spcBef>
                          <a:spcPct val="0"/>
                        </a:spcBef>
                        <a:spcAft>
                          <a:spcPct val="0"/>
                        </a:spcAft>
                        <a:buClr>
                          <a:schemeClr val="bg1"/>
                        </a:buClr>
                        <a:buSzPct val="80000"/>
                        <a:buFontTx/>
                        <a:buNone/>
                        <a:tabLst/>
                      </a:pPr>
                      <a:r>
                        <a:rPr kumimoji="1" lang="en-US" altLang="zh-CN" sz="1700" b="1" i="0" u="none" strike="noStrike" cap="none" normalizeH="0" baseline="0" smtClean="0">
                          <a:ln>
                            <a:noFill/>
                          </a:ln>
                          <a:solidFill>
                            <a:schemeClr val="tx1"/>
                          </a:solidFill>
                          <a:effectLst/>
                          <a:latin typeface="Times New Roman" pitchFamily="18" charset="0"/>
                          <a:ea typeface="楷体_GB2312" pitchFamily="49" charset="-122"/>
                        </a:rPr>
                        <a:t>protecetd      </a:t>
                      </a:r>
                      <a:r>
                        <a:rPr kumimoji="1" lang="zh-CN" altLang="en-US" sz="1700" b="1" i="0" u="none" strike="noStrike" cap="none" normalizeH="0" baseline="0" smtClean="0">
                          <a:ln>
                            <a:noFill/>
                          </a:ln>
                          <a:solidFill>
                            <a:schemeClr val="tx1"/>
                          </a:solidFill>
                          <a:effectLst/>
                          <a:latin typeface="Times New Roman" pitchFamily="18" charset="0"/>
                          <a:ea typeface="楷体_GB2312" pitchFamily="49" charset="-122"/>
                        </a:rPr>
                        <a:t>在派生类中为</a:t>
                      </a:r>
                      <a:r>
                        <a:rPr kumimoji="1" lang="en-US" altLang="zh-CN" sz="1700" b="1" i="0" u="none" strike="noStrike" cap="none" normalizeH="0" baseline="0" smtClean="0">
                          <a:ln>
                            <a:noFill/>
                          </a:ln>
                          <a:solidFill>
                            <a:schemeClr val="tx1"/>
                          </a:solidFill>
                          <a:effectLst/>
                          <a:latin typeface="Times New Roman" pitchFamily="18" charset="0"/>
                          <a:ea typeface="楷体_GB2312" pitchFamily="49" charset="-122"/>
                        </a:rPr>
                        <a:t>proteced     </a:t>
                      </a:r>
                      <a:r>
                        <a:rPr kumimoji="1" lang="zh-CN" altLang="en-US" sz="1700" b="1" i="0" u="none" strike="noStrike" cap="none" normalizeH="0" baseline="0" smtClean="0">
                          <a:ln>
                            <a:noFill/>
                          </a:ln>
                          <a:solidFill>
                            <a:schemeClr val="tx1"/>
                          </a:solidFill>
                          <a:effectLst/>
                          <a:latin typeface="Times New Roman" pitchFamily="18" charset="0"/>
                          <a:ea typeface="楷体_GB2312" pitchFamily="49" charset="-122"/>
                        </a:rPr>
                        <a:t>在派生类中为</a:t>
                      </a:r>
                      <a:r>
                        <a:rPr kumimoji="1" lang="en-US" altLang="zh-CN" sz="1700" b="1" i="0" u="none" strike="noStrike" cap="none" normalizeH="0" baseline="0" smtClean="0">
                          <a:ln>
                            <a:noFill/>
                          </a:ln>
                          <a:solidFill>
                            <a:schemeClr val="tx1"/>
                          </a:solidFill>
                          <a:effectLst/>
                          <a:latin typeface="Times New Roman" pitchFamily="18" charset="0"/>
                          <a:ea typeface="楷体_GB2312" pitchFamily="49" charset="-122"/>
                        </a:rPr>
                        <a:t>protected        </a:t>
                      </a:r>
                      <a:r>
                        <a:rPr kumimoji="1" lang="zh-CN" altLang="en-US" sz="1700" b="1" i="0" u="none" strike="noStrike" cap="none" normalizeH="0" baseline="0" smtClean="0">
                          <a:ln>
                            <a:noFill/>
                          </a:ln>
                          <a:solidFill>
                            <a:schemeClr val="tx1"/>
                          </a:solidFill>
                          <a:effectLst/>
                          <a:latin typeface="Times New Roman" pitchFamily="18" charset="0"/>
                          <a:ea typeface="楷体_GB2312" pitchFamily="49" charset="-122"/>
                        </a:rPr>
                        <a:t>在派生类中</a:t>
                      </a:r>
                      <a:r>
                        <a:rPr kumimoji="1" lang="en-US" altLang="zh-CN" sz="1700" b="1" i="0" u="none" strike="noStrike" cap="none" normalizeH="0" baseline="0" smtClean="0">
                          <a:ln>
                            <a:noFill/>
                          </a:ln>
                          <a:solidFill>
                            <a:schemeClr val="tx1"/>
                          </a:solidFill>
                          <a:effectLst/>
                          <a:latin typeface="Times New Roman" pitchFamily="18" charset="0"/>
                          <a:ea typeface="楷体_GB2312" pitchFamily="49" charset="-122"/>
                        </a:rPr>
                        <a:t>private</a:t>
                      </a:r>
                      <a:br>
                        <a:rPr kumimoji="1" lang="en-US" altLang="zh-CN" sz="1700" b="1" i="0" u="none" strike="noStrike" cap="none" normalizeH="0" baseline="0" smtClean="0">
                          <a:ln>
                            <a:noFill/>
                          </a:ln>
                          <a:solidFill>
                            <a:schemeClr val="tx1"/>
                          </a:solidFill>
                          <a:effectLst/>
                          <a:latin typeface="Times New Roman" pitchFamily="18" charset="0"/>
                          <a:ea typeface="楷体_GB2312" pitchFamily="49" charset="-122"/>
                        </a:rPr>
                      </a:br>
                      <a:r>
                        <a:rPr kumimoji="1" lang="en-US" altLang="zh-CN" sz="1700" b="1" i="0" u="none" strike="noStrike" cap="none" normalizeH="0" baseline="0" smtClean="0">
                          <a:ln>
                            <a:noFill/>
                          </a:ln>
                          <a:solidFill>
                            <a:schemeClr val="tx1"/>
                          </a:solidFill>
                          <a:effectLst/>
                          <a:latin typeface="Times New Roman" pitchFamily="18" charset="0"/>
                          <a:ea typeface="楷体_GB2312" pitchFamily="49" charset="-122"/>
                        </a:rPr>
                        <a:t/>
                      </a:r>
                      <a:br>
                        <a:rPr kumimoji="1" lang="en-US" altLang="zh-CN" sz="1700" b="1" i="0" u="none" strike="noStrike" cap="none" normalizeH="0" baseline="0" smtClean="0">
                          <a:ln>
                            <a:noFill/>
                          </a:ln>
                          <a:solidFill>
                            <a:schemeClr val="tx1"/>
                          </a:solidFill>
                          <a:effectLst/>
                          <a:latin typeface="Times New Roman" pitchFamily="18" charset="0"/>
                          <a:ea typeface="楷体_GB2312" pitchFamily="49" charset="-122"/>
                        </a:rPr>
                      </a:br>
                      <a:r>
                        <a:rPr kumimoji="1" lang="en-US" altLang="zh-CN" sz="1700" b="1" i="0" u="none" strike="noStrike" cap="none" normalizeH="0" baseline="0" smtClean="0">
                          <a:ln>
                            <a:noFill/>
                          </a:ln>
                          <a:solidFill>
                            <a:schemeClr val="tx1"/>
                          </a:solidFill>
                          <a:effectLst/>
                          <a:latin typeface="Times New Roman" pitchFamily="18" charset="0"/>
                          <a:ea typeface="楷体_GB2312" pitchFamily="49" charset="-122"/>
                        </a:rPr>
                        <a:t>                    </a:t>
                      </a:r>
                      <a:r>
                        <a:rPr kumimoji="1" lang="zh-CN" altLang="en-US" sz="1700" b="1" i="0" u="none" strike="noStrike" cap="none" normalizeH="0" baseline="0" smtClean="0">
                          <a:ln>
                            <a:noFill/>
                          </a:ln>
                          <a:solidFill>
                            <a:schemeClr val="tx1"/>
                          </a:solidFill>
                          <a:effectLst/>
                          <a:latin typeface="Times New Roman" pitchFamily="18" charset="0"/>
                          <a:ea typeface="楷体_GB2312" pitchFamily="49" charset="-122"/>
                        </a:rPr>
                        <a:t>可以直接由任何非</a:t>
                      </a:r>
                      <a:r>
                        <a:rPr kumimoji="1" lang="en-US" altLang="zh-CN" sz="1700" b="1" i="0" u="none" strike="noStrike" cap="none" normalizeH="0" baseline="0" smtClean="0">
                          <a:ln>
                            <a:noFill/>
                          </a:ln>
                          <a:solidFill>
                            <a:schemeClr val="tx1"/>
                          </a:solidFill>
                          <a:effectLst/>
                          <a:latin typeface="Times New Roman" pitchFamily="18" charset="0"/>
                          <a:ea typeface="楷体_GB2312" pitchFamily="49" charset="-122"/>
                        </a:rPr>
                        <a:t>static </a:t>
                      </a:r>
                      <a:r>
                        <a:rPr kumimoji="1" lang="zh-CN" altLang="en-US" sz="1700" b="1" i="0" u="none" strike="noStrike" cap="none" normalizeH="0" baseline="0" smtClean="0">
                          <a:ln>
                            <a:noFill/>
                          </a:ln>
                          <a:solidFill>
                            <a:schemeClr val="tx1"/>
                          </a:solidFill>
                          <a:effectLst/>
                          <a:latin typeface="Times New Roman" pitchFamily="18" charset="0"/>
                          <a:ea typeface="楷体_GB2312" pitchFamily="49" charset="-122"/>
                        </a:rPr>
                        <a:t>成员函数、友元函数访问</a:t>
                      </a:r>
                    </a:p>
                  </a:txBody>
                  <a:tcPr marL="91441" marR="91441"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1371600">
                <a:tc>
                  <a:txBody>
                    <a:bodyPr/>
                    <a:lstStyle/>
                    <a:p>
                      <a:pPr marL="0" marR="0" lvl="0" indent="0" algn="l" defTabSz="914400" rtl="0" eaLnBrk="1" fontAlgn="base" latinLnBrk="0" hangingPunct="1">
                        <a:lnSpc>
                          <a:spcPct val="100000"/>
                        </a:lnSpc>
                        <a:spcBef>
                          <a:spcPct val="0"/>
                        </a:spcBef>
                        <a:spcAft>
                          <a:spcPct val="0"/>
                        </a:spcAft>
                        <a:buClr>
                          <a:schemeClr val="bg1"/>
                        </a:buClr>
                        <a:buSzPct val="80000"/>
                        <a:buFontTx/>
                        <a:buNone/>
                        <a:tabLst/>
                      </a:pPr>
                      <a:r>
                        <a:rPr kumimoji="1" lang="en-US" altLang="zh-CN" sz="1700" b="1" i="0" u="none" strike="noStrike" cap="none" normalizeH="0" baseline="0" smtClean="0">
                          <a:ln>
                            <a:noFill/>
                          </a:ln>
                          <a:solidFill>
                            <a:schemeClr val="tx1"/>
                          </a:solidFill>
                          <a:effectLst/>
                          <a:latin typeface="Times New Roman" pitchFamily="18" charset="0"/>
                          <a:ea typeface="楷体_GB2312" pitchFamily="49" charset="-122"/>
                        </a:rPr>
                        <a:t>private         </a:t>
                      </a:r>
                      <a:r>
                        <a:rPr kumimoji="1" lang="zh-CN" altLang="en-US" sz="1700" b="1" i="0" u="none" strike="noStrike" cap="none" normalizeH="0" baseline="0" smtClean="0">
                          <a:ln>
                            <a:noFill/>
                          </a:ln>
                          <a:solidFill>
                            <a:schemeClr val="tx1"/>
                          </a:solidFill>
                          <a:effectLst/>
                          <a:latin typeface="Times New Roman" pitchFamily="18" charset="0"/>
                          <a:ea typeface="楷体_GB2312" pitchFamily="49" charset="-122"/>
                        </a:rPr>
                        <a:t>在派生类中隐藏              在派生类中隐藏                     在派生类中隐藏</a:t>
                      </a:r>
                      <a:br>
                        <a:rPr kumimoji="1" lang="zh-CN" altLang="en-US" sz="1700" b="1" i="0" u="none" strike="noStrike" cap="none" normalizeH="0" baseline="0" smtClean="0">
                          <a:ln>
                            <a:noFill/>
                          </a:ln>
                          <a:solidFill>
                            <a:schemeClr val="tx1"/>
                          </a:solidFill>
                          <a:effectLst/>
                          <a:latin typeface="Times New Roman" pitchFamily="18" charset="0"/>
                          <a:ea typeface="楷体_GB2312" pitchFamily="49" charset="-122"/>
                        </a:rPr>
                      </a:br>
                      <a:r>
                        <a:rPr kumimoji="1" lang="zh-CN" altLang="en-US" sz="1700" b="1" i="0" u="none" strike="noStrike" cap="none" normalizeH="0" baseline="0" smtClean="0">
                          <a:ln>
                            <a:noFill/>
                          </a:ln>
                          <a:solidFill>
                            <a:schemeClr val="tx1"/>
                          </a:solidFill>
                          <a:effectLst/>
                          <a:latin typeface="Times New Roman" pitchFamily="18" charset="0"/>
                          <a:ea typeface="楷体_GB2312" pitchFamily="49" charset="-122"/>
                        </a:rPr>
                        <a:t/>
                      </a:r>
                      <a:br>
                        <a:rPr kumimoji="1" lang="zh-CN" altLang="en-US" sz="1700" b="1" i="0" u="none" strike="noStrike" cap="none" normalizeH="0" baseline="0" smtClean="0">
                          <a:ln>
                            <a:noFill/>
                          </a:ln>
                          <a:solidFill>
                            <a:schemeClr val="tx1"/>
                          </a:solidFill>
                          <a:effectLst/>
                          <a:latin typeface="Times New Roman" pitchFamily="18" charset="0"/>
                          <a:ea typeface="楷体_GB2312" pitchFamily="49" charset="-122"/>
                        </a:rPr>
                      </a:br>
                      <a:r>
                        <a:rPr kumimoji="1" lang="zh-CN" altLang="en-US" sz="1700" b="1" i="0" u="none" strike="noStrike" cap="none" normalizeH="0" baseline="0" smtClean="0">
                          <a:ln>
                            <a:noFill/>
                          </a:ln>
                          <a:solidFill>
                            <a:schemeClr val="tx1"/>
                          </a:solidFill>
                          <a:effectLst/>
                          <a:latin typeface="Times New Roman" pitchFamily="18" charset="0"/>
                          <a:ea typeface="楷体_GB2312" pitchFamily="49" charset="-122"/>
                        </a:rPr>
                        <a:t>                   可以通过基类的</a:t>
                      </a:r>
                      <a:r>
                        <a:rPr kumimoji="1" lang="en-US" altLang="zh-CN" sz="1700" b="1" i="0" u="none" strike="noStrike" cap="none" normalizeH="0" baseline="0" smtClean="0">
                          <a:ln>
                            <a:noFill/>
                          </a:ln>
                          <a:solidFill>
                            <a:schemeClr val="tx1"/>
                          </a:solidFill>
                          <a:effectLst/>
                          <a:latin typeface="Times New Roman" pitchFamily="18" charset="0"/>
                          <a:ea typeface="楷体_GB2312" pitchFamily="49" charset="-122"/>
                        </a:rPr>
                        <a:t>public </a:t>
                      </a:r>
                      <a:r>
                        <a:rPr kumimoji="1" lang="zh-CN" altLang="en-US" sz="1700" b="1" i="0" u="none" strike="noStrike" cap="none" normalizeH="0" baseline="0" smtClean="0">
                          <a:ln>
                            <a:noFill/>
                          </a:ln>
                          <a:solidFill>
                            <a:schemeClr val="tx1"/>
                          </a:solidFill>
                          <a:effectLst/>
                          <a:latin typeface="Times New Roman" pitchFamily="18" charset="0"/>
                          <a:ea typeface="楷体_GB2312" pitchFamily="49" charset="-122"/>
                        </a:rPr>
                        <a:t>或</a:t>
                      </a:r>
                      <a:r>
                        <a:rPr kumimoji="1" lang="en-US" altLang="zh-CN" sz="1700" b="1" i="0" u="none" strike="noStrike" cap="none" normalizeH="0" baseline="0" smtClean="0">
                          <a:ln>
                            <a:noFill/>
                          </a:ln>
                          <a:solidFill>
                            <a:schemeClr val="tx1"/>
                          </a:solidFill>
                          <a:effectLst/>
                          <a:latin typeface="Times New Roman" pitchFamily="18" charset="0"/>
                          <a:ea typeface="楷体_GB2312" pitchFamily="49" charset="-122"/>
                        </a:rPr>
                        <a:t>protected</a:t>
                      </a:r>
                      <a:r>
                        <a:rPr kumimoji="1" lang="zh-CN" altLang="en-US" sz="1700" b="1" i="0" u="none" strike="noStrike" cap="none" normalizeH="0" baseline="0" smtClean="0">
                          <a:ln>
                            <a:noFill/>
                          </a:ln>
                          <a:solidFill>
                            <a:schemeClr val="tx1"/>
                          </a:solidFill>
                          <a:effectLst/>
                          <a:latin typeface="Times New Roman" pitchFamily="18" charset="0"/>
                          <a:ea typeface="楷体_GB2312" pitchFamily="49" charset="-122"/>
                        </a:rPr>
                        <a:t>成员函数或非</a:t>
                      </a:r>
                      <a:r>
                        <a:rPr kumimoji="1" lang="en-US" altLang="zh-CN" sz="1700" b="1" i="0" u="none" strike="noStrike" cap="none" normalizeH="0" baseline="0" smtClean="0">
                          <a:ln>
                            <a:noFill/>
                          </a:ln>
                          <a:solidFill>
                            <a:schemeClr val="tx1"/>
                          </a:solidFill>
                          <a:effectLst/>
                          <a:latin typeface="Times New Roman" pitchFamily="18" charset="0"/>
                          <a:ea typeface="楷体_GB2312" pitchFamily="49" charset="-122"/>
                        </a:rPr>
                        <a:t>static</a:t>
                      </a:r>
                      <a:r>
                        <a:rPr kumimoji="1" lang="zh-CN" altLang="en-US" sz="1700" b="1" i="0" u="none" strike="noStrike" cap="none" normalizeH="0" baseline="0" smtClean="0">
                          <a:ln>
                            <a:noFill/>
                          </a:ln>
                          <a:solidFill>
                            <a:schemeClr val="tx1"/>
                          </a:solidFill>
                          <a:effectLst/>
                          <a:latin typeface="Times New Roman" pitchFamily="18" charset="0"/>
                          <a:ea typeface="楷体_GB2312" pitchFamily="49" charset="-122"/>
                        </a:rPr>
                        <a:t>成员函数和友元函数访问</a:t>
                      </a:r>
                    </a:p>
                  </a:txBody>
                  <a:tcPr marL="91441" marR="91441"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8449" name="Rectangle 17"/>
          <p:cNvSpPr>
            <a:spLocks noChangeArrowheads="1"/>
          </p:cNvSpPr>
          <p:nvPr/>
        </p:nvSpPr>
        <p:spPr bwMode="auto">
          <a:xfrm>
            <a:off x="3816350" y="5864225"/>
            <a:ext cx="955675" cy="487363"/>
          </a:xfrm>
          <a:prstGeom prst="rect">
            <a:avLst/>
          </a:prstGeom>
          <a:noFill/>
          <a:ln w="12700" cap="sq">
            <a:noFill/>
            <a:miter lim="800000"/>
            <a:headEnd type="none" w="sm" len="sm"/>
            <a:tailEnd type="none" w="sm" len="sm"/>
          </a:ln>
        </p:spPr>
        <p:txBody>
          <a:bodyPr wrap="none" lIns="71304" tIns="35653" rIns="71304" bIns="35653" anchor="ctr">
            <a:spAutoFit/>
          </a:bodyPr>
          <a:lstStyle/>
          <a:p>
            <a:pPr algn="ctr"/>
            <a:r>
              <a:rPr lang="en-US" altLang="zh-CN" sz="900">
                <a:latin typeface="Times New Roman" pitchFamily="18" charset="0"/>
                <a:ea typeface="宋体" charset="-122"/>
              </a:rPr>
              <a:t/>
            </a:r>
            <a:br>
              <a:rPr lang="en-US" altLang="zh-CN" sz="900">
                <a:latin typeface="Times New Roman" pitchFamily="18" charset="0"/>
                <a:ea typeface="宋体" charset="-122"/>
              </a:rPr>
            </a:br>
            <a:r>
              <a:rPr lang="en-US" altLang="zh-CN" sz="700">
                <a:latin typeface="Times New Roman" pitchFamily="18" charset="0"/>
                <a:ea typeface="宋体" charset="-122"/>
              </a:rPr>
              <a:t>                               </a:t>
            </a:r>
            <a:r>
              <a:rPr lang="en-US" altLang="zh-CN" sz="1800">
                <a:latin typeface="Times New Roman" pitchFamily="18" charset="0"/>
                <a:ea typeface="宋体" charset="-122"/>
              </a:rPr>
              <a:t>  </a:t>
            </a:r>
          </a:p>
        </p:txBody>
      </p:sp>
      <p:sp>
        <p:nvSpPr>
          <p:cNvPr id="3391506" name="Rectangle 18"/>
          <p:cNvSpPr>
            <a:spLocks noGrp="1" noChangeArrowheads="1"/>
          </p:cNvSpPr>
          <p:nvPr>
            <p:ph type="title"/>
          </p:nvPr>
        </p:nvSpPr>
        <p:spPr>
          <a:xfrm>
            <a:off x="755650" y="476250"/>
            <a:ext cx="7772400" cy="1143000"/>
          </a:xfrm>
        </p:spPr>
        <p:txBody>
          <a:bodyPr/>
          <a:lstStyle/>
          <a:p>
            <a:pPr eaLnBrk="1" hangingPunct="1">
              <a:defRPr/>
            </a:pPr>
            <a:r>
              <a:rPr lang="zh-CN" altLang="en-US" smtClean="0"/>
              <a:t>派生类对基类成员的访问性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92554" name="Group 42"/>
          <p:cNvGraphicFramePr>
            <a:graphicFrameLocks noGrp="1"/>
          </p:cNvGraphicFramePr>
          <p:nvPr/>
        </p:nvGraphicFramePr>
        <p:xfrm>
          <a:off x="5600700" y="1397000"/>
          <a:ext cx="3340100" cy="4038597"/>
        </p:xfrm>
        <a:graphic>
          <a:graphicData uri="http://schemas.openxmlformats.org/drawingml/2006/table">
            <a:tbl>
              <a:tblPr/>
              <a:tblGrid>
                <a:gridCol w="1670050">
                  <a:extLst>
                    <a:ext uri="{9D8B030D-6E8A-4147-A177-3AD203B41FA5}">
                      <a16:colId xmlns:a16="http://schemas.microsoft.com/office/drawing/2014/main" val="20000"/>
                    </a:ext>
                  </a:extLst>
                </a:gridCol>
                <a:gridCol w="1670050">
                  <a:extLst>
                    <a:ext uri="{9D8B030D-6E8A-4147-A177-3AD203B41FA5}">
                      <a16:colId xmlns:a16="http://schemas.microsoft.com/office/drawing/2014/main" val="20001"/>
                    </a:ext>
                  </a:extLst>
                </a:gridCol>
              </a:tblGrid>
              <a:tr h="812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800" b="1" i="0" u="none" strike="noStrike" cap="none" normalizeH="0" baseline="0" dirty="0" smtClean="0">
                          <a:ln>
                            <a:noFill/>
                          </a:ln>
                          <a:solidFill>
                            <a:schemeClr val="tx1"/>
                          </a:solidFill>
                          <a:effectLst/>
                          <a:latin typeface="Times New Roman" pitchFamily="18" charset="0"/>
                          <a:ea typeface="宋体" pitchFamily="2" charset="-122"/>
                        </a:rPr>
                        <a:t> </a:t>
                      </a:r>
                    </a:p>
                  </a:txBody>
                  <a:tcPr marL="91441" marR="91441" horzOverflow="overflow">
                    <a:lnL w="25400" cap="flat" cmpd="sng" algn="ctr">
                      <a:solidFill>
                        <a:srgbClr val="40458C"/>
                      </a:solidFill>
                      <a:prstDash val="solid"/>
                      <a:round/>
                      <a:headEnd type="none" w="sm" len="sm"/>
                      <a:tailEnd type="none" w="sm" len="sm"/>
                    </a:lnL>
                    <a:lnR>
                      <a:noFill/>
                    </a:lnR>
                    <a:lnT w="25400" cap="flat" cmpd="sng" algn="ctr">
                      <a:solidFill>
                        <a:srgbClr val="40458C"/>
                      </a:solidFill>
                      <a:prstDash val="solid"/>
                      <a:round/>
                      <a:headEnd type="none" w="sm" len="sm"/>
                      <a:tailEnd type="none" w="sm" len="sm"/>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800" b="1" i="0" u="none" strike="noStrike" cap="none" normalizeH="0" baseline="0" dirty="0" smtClean="0">
                          <a:ln>
                            <a:noFill/>
                          </a:ln>
                          <a:solidFill>
                            <a:schemeClr val="tx1"/>
                          </a:solidFill>
                          <a:effectLst/>
                          <a:latin typeface="Times New Roman" pitchFamily="18" charset="0"/>
                          <a:ea typeface="宋体" pitchFamily="2" charset="-122"/>
                        </a:rPr>
                        <a:t>derived1</a:t>
                      </a:r>
                    </a:p>
                  </a:txBody>
                  <a:tcPr marL="91441" marR="91441" horzOverflow="overflow">
                    <a:lnL>
                      <a:noFill/>
                    </a:lnL>
                    <a:lnR w="25400" cap="flat" cmpd="sng" algn="ctr">
                      <a:solidFill>
                        <a:srgbClr val="40458C"/>
                      </a:solidFill>
                      <a:prstDash val="solid"/>
                      <a:round/>
                      <a:headEnd type="none" w="sm" len="sm"/>
                      <a:tailEnd type="none" w="sm" len="sm"/>
                    </a:lnR>
                    <a:lnT w="25400" cap="flat" cmpd="sng" algn="ctr">
                      <a:solidFill>
                        <a:srgbClr val="40458C"/>
                      </a:solidFill>
                      <a:prstDash val="solid"/>
                      <a:round/>
                      <a:headEnd type="none" w="sm" len="sm"/>
                      <a:tailEnd type="none" w="sm" len="sm"/>
                    </a:lnT>
                    <a:lnB w="12700" cap="flat" cmpd="sng" algn="ctr">
                      <a:solidFill>
                        <a:srgbClr val="40458C"/>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9143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800" b="1" i="0" u="none" strike="noStrike" cap="none" normalizeH="0" baseline="0" smtClean="0">
                          <a:ln>
                            <a:noFill/>
                          </a:ln>
                          <a:solidFill>
                            <a:schemeClr val="tx1"/>
                          </a:solidFill>
                          <a:effectLst/>
                          <a:latin typeface="Times New Roman" pitchFamily="18" charset="0"/>
                          <a:ea typeface="宋体" pitchFamily="2" charset="-122"/>
                        </a:rPr>
                        <a:t>不可访问</a:t>
                      </a:r>
                    </a:p>
                  </a:txBody>
                  <a:tcPr marL="91441" marR="91441" horzOverflow="overflow">
                    <a:lnL w="25400" cap="flat" cmpd="sng" algn="ctr">
                      <a:solidFill>
                        <a:srgbClr val="40458C"/>
                      </a:solidFill>
                      <a:prstDash val="solid"/>
                      <a:round/>
                      <a:headEnd type="none" w="sm" len="sm"/>
                      <a:tailEnd type="none" w="sm" len="sm"/>
                    </a:lnL>
                    <a:lnR w="12700" cap="flat" cmpd="sng" algn="ctr">
                      <a:solidFill>
                        <a:srgbClr val="40458C"/>
                      </a:solidFill>
                      <a:prstDash val="solid"/>
                      <a:round/>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800" b="1" i="0" u="none" strike="noStrike" cap="none" normalizeH="0" baseline="0" dirty="0" err="1" smtClean="0">
                          <a:ln>
                            <a:noFill/>
                          </a:ln>
                          <a:solidFill>
                            <a:schemeClr val="tx1"/>
                          </a:solidFill>
                          <a:effectLst/>
                          <a:latin typeface="Times New Roman" pitchFamily="18" charset="0"/>
                          <a:ea typeface="宋体" pitchFamily="2" charset="-122"/>
                        </a:rPr>
                        <a:t>int</a:t>
                      </a:r>
                      <a:r>
                        <a:rPr kumimoji="1" lang="en-US" altLang="zh-CN" sz="2800" b="1" i="0" u="none" strike="noStrike" cap="none" normalizeH="0" baseline="0" dirty="0" smtClean="0">
                          <a:ln>
                            <a:noFill/>
                          </a:ln>
                          <a:solidFill>
                            <a:schemeClr val="tx1"/>
                          </a:solidFill>
                          <a:effectLst/>
                          <a:latin typeface="Times New Roman" pitchFamily="18" charset="0"/>
                          <a:ea typeface="宋体" pitchFamily="2" charset="-122"/>
                        </a:rPr>
                        <a:t> x</a:t>
                      </a:r>
                    </a:p>
                  </a:txBody>
                  <a:tcPr marL="91441" marR="91441" horzOverflow="overflow">
                    <a:lnL w="12700" cap="flat" cmpd="sng" algn="ctr">
                      <a:solidFill>
                        <a:srgbClr val="40458C"/>
                      </a:solidFill>
                      <a:prstDash val="solid"/>
                      <a:round/>
                      <a:headEnd type="none" w="sm" len="sm"/>
                      <a:tailEnd type="none" w="sm" len="sm"/>
                    </a:lnL>
                    <a:lnR w="25400" cap="flat" cmpd="sng" algn="ctr">
                      <a:solidFill>
                        <a:srgbClr val="40458C"/>
                      </a:solidFill>
                      <a:prstDash val="solid"/>
                      <a:round/>
                      <a:headEnd type="none" w="sm" len="sm"/>
                      <a:tailEnd type="none" w="sm" len="sm"/>
                    </a:lnR>
                    <a:lnT w="12700" cap="flat" cmpd="sng" algn="ctr">
                      <a:solidFill>
                        <a:srgbClr val="40458C"/>
                      </a:solidFill>
                      <a:prstDash val="solid"/>
                      <a:round/>
                      <a:headEnd type="none" w="sm" len="sm"/>
                      <a:tailEnd type="none" w="sm" len="sm"/>
                    </a:lnT>
                    <a:lnB w="12700" cap="flat" cmpd="sng" algn="ctr">
                      <a:solidFill>
                        <a:srgbClr val="40458C"/>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9143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private</a:t>
                      </a:r>
                    </a:p>
                  </a:txBody>
                  <a:tcPr marL="91441" marR="91441" horzOverflow="overflow">
                    <a:lnL w="25400" cap="flat" cmpd="sng" algn="ctr">
                      <a:solidFill>
                        <a:srgbClr val="40458C"/>
                      </a:solidFill>
                      <a:prstDash val="solid"/>
                      <a:round/>
                      <a:headEnd type="none" w="sm" len="sm"/>
                      <a:tailEnd type="none" w="sm" len="sm"/>
                    </a:lnL>
                    <a:lnR w="12700" cap="flat" cmpd="sng" algn="ctr">
                      <a:solidFill>
                        <a:srgbClr val="40458C"/>
                      </a:solidFill>
                      <a:prstDash val="solid"/>
                      <a:round/>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800" b="1" i="0" u="none" strike="noStrike" cap="none" normalizeH="0" baseline="0" dirty="0" err="1" smtClean="0">
                          <a:ln>
                            <a:noFill/>
                          </a:ln>
                          <a:solidFill>
                            <a:schemeClr val="tx1"/>
                          </a:solidFill>
                          <a:effectLst/>
                          <a:latin typeface="Times New Roman" pitchFamily="18" charset="0"/>
                          <a:ea typeface="宋体" pitchFamily="2" charset="-122"/>
                        </a:rPr>
                        <a:t>int</a:t>
                      </a:r>
                      <a:r>
                        <a:rPr kumimoji="1" lang="en-US" altLang="zh-CN" sz="2800" b="1" i="0" u="none" strike="noStrike" cap="none" normalizeH="0" baseline="0" dirty="0" smtClean="0">
                          <a:ln>
                            <a:noFill/>
                          </a:ln>
                          <a:solidFill>
                            <a:schemeClr val="tx1"/>
                          </a:solidFill>
                          <a:effectLst/>
                          <a:latin typeface="Times New Roman" pitchFamily="18" charset="0"/>
                          <a:ea typeface="宋体" pitchFamily="2" charset="-122"/>
                        </a:rPr>
                        <a:t> y</a:t>
                      </a:r>
                    </a:p>
                  </a:txBody>
                  <a:tcPr marL="91441" marR="91441" horzOverflow="overflow">
                    <a:lnL w="12700" cap="flat" cmpd="sng" algn="ctr">
                      <a:solidFill>
                        <a:srgbClr val="40458C"/>
                      </a:solidFill>
                      <a:prstDash val="solid"/>
                      <a:round/>
                      <a:headEnd type="none" w="sm" len="sm"/>
                      <a:tailEnd type="none" w="sm" len="sm"/>
                    </a:lnL>
                    <a:lnR w="25400" cap="flat" cmpd="sng" algn="ctr">
                      <a:solidFill>
                        <a:srgbClr val="40458C"/>
                      </a:solidFill>
                      <a:prstDash val="solid"/>
                      <a:round/>
                      <a:headEnd type="none" w="sm" len="sm"/>
                      <a:tailEnd type="none" w="sm" len="sm"/>
                    </a:lnR>
                    <a:lnT w="12700" cap="flat" cmpd="sng" algn="ctr">
                      <a:solidFill>
                        <a:srgbClr val="40458C"/>
                      </a:solidFill>
                      <a:prstDash val="solid"/>
                      <a:round/>
                      <a:headEnd type="none" w="sm" len="sm"/>
                      <a:tailEnd type="none" w="sm" len="sm"/>
                    </a:lnT>
                    <a:lnB w="12700" cap="flat" cmpd="sng" algn="ctr">
                      <a:solidFill>
                        <a:srgbClr val="40458C"/>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13969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public</a:t>
                      </a:r>
                    </a:p>
                  </a:txBody>
                  <a:tcPr marL="91441" marR="91441" horzOverflow="overflow">
                    <a:lnL w="25400" cap="flat" cmpd="sng" algn="ctr">
                      <a:solidFill>
                        <a:srgbClr val="40458C"/>
                      </a:solidFill>
                      <a:prstDash val="solid"/>
                      <a:round/>
                      <a:headEnd type="none" w="sm" len="sm"/>
                      <a:tailEnd type="none" w="sm" len="sm"/>
                    </a:lnL>
                    <a:lnR w="12700" cap="flat" cmpd="sng" algn="ctr">
                      <a:solidFill>
                        <a:srgbClr val="40458C"/>
                      </a:solidFill>
                      <a:prstDash val="solid"/>
                      <a:round/>
                      <a:headEnd type="none" w="sm" len="sm"/>
                      <a:tailEnd type="none" w="sm" len="sm"/>
                    </a:lnR>
                    <a:lnT>
                      <a:noFill/>
                    </a:lnT>
                    <a:lnB w="25400" cap="flat" cmpd="sng" algn="ctr">
                      <a:solidFill>
                        <a:srgbClr val="40458C"/>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800" b="1" i="0" u="none" strike="noStrike" cap="none" normalizeH="0" baseline="0" dirty="0" err="1" smtClean="0">
                          <a:ln>
                            <a:noFill/>
                          </a:ln>
                          <a:solidFill>
                            <a:schemeClr val="tx1"/>
                          </a:solidFill>
                          <a:effectLst/>
                          <a:latin typeface="Times New Roman" pitchFamily="18" charset="0"/>
                          <a:ea typeface="宋体" pitchFamily="2" charset="-122"/>
                        </a:rPr>
                        <a:t>setx</a:t>
                      </a:r>
                      <a:r>
                        <a:rPr kumimoji="1" lang="en-US" altLang="zh-CN" sz="2800" b="1" i="0" u="none" strike="noStrike" cap="none" normalizeH="0" baseline="0" dirty="0" smtClean="0">
                          <a:ln>
                            <a:noFill/>
                          </a:ln>
                          <a:solidFill>
                            <a:schemeClr val="tx1"/>
                          </a:solidFill>
                          <a:effectLst/>
                          <a:latin typeface="Times New Roman" pitchFamily="18" charset="0"/>
                          <a:ea typeface="宋体" pitchFamily="2" charset="-122"/>
                        </a:rPr>
                        <a:t>()</a:t>
                      </a:r>
                      <a:endParaRPr kumimoji="1" lang="en-US" altLang="zh-CN" sz="28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800" b="1" i="0" u="none" strike="noStrike" cap="none" normalizeH="0" baseline="0" dirty="0" err="1" smtClean="0">
                          <a:ln>
                            <a:noFill/>
                          </a:ln>
                          <a:solidFill>
                            <a:schemeClr val="tx1"/>
                          </a:solidFill>
                          <a:effectLst/>
                          <a:latin typeface="Times New Roman" pitchFamily="18" charset="0"/>
                          <a:ea typeface="宋体" pitchFamily="2" charset="-122"/>
                        </a:rPr>
                        <a:t>sety</a:t>
                      </a:r>
                      <a:r>
                        <a:rPr kumimoji="1" lang="en-US" altLang="zh-CN" sz="2800" b="1" i="0" u="none" strike="noStrike" cap="none" normalizeH="0" baseline="0" dirty="0" smtClean="0">
                          <a:ln>
                            <a:noFill/>
                          </a:ln>
                          <a:solidFill>
                            <a:schemeClr val="tx1"/>
                          </a:solidFill>
                          <a:effectLst/>
                          <a:latin typeface="Times New Roman" pitchFamily="18" charset="0"/>
                          <a:ea typeface="宋体" pitchFamily="2" charset="-122"/>
                        </a:rPr>
                        <a:t>()</a:t>
                      </a:r>
                    </a:p>
                  </a:txBody>
                  <a:tcPr marL="91441" marR="91441" horzOverflow="overflow">
                    <a:lnL w="12700" cap="flat" cmpd="sng" algn="ctr">
                      <a:solidFill>
                        <a:srgbClr val="40458C"/>
                      </a:solidFill>
                      <a:prstDash val="solid"/>
                      <a:round/>
                      <a:headEnd type="none" w="sm" len="sm"/>
                      <a:tailEnd type="none" w="sm" len="sm"/>
                    </a:lnL>
                    <a:lnR w="25400" cap="flat" cmpd="sng" algn="ctr">
                      <a:solidFill>
                        <a:srgbClr val="40458C"/>
                      </a:solidFill>
                      <a:prstDash val="solid"/>
                      <a:round/>
                      <a:headEnd type="none" w="sm" len="sm"/>
                      <a:tailEnd type="none" w="sm" len="sm"/>
                    </a:lnR>
                    <a:lnT w="12700" cap="flat" cmpd="sng" algn="ctr">
                      <a:solidFill>
                        <a:srgbClr val="40458C"/>
                      </a:solidFill>
                      <a:prstDash val="solid"/>
                      <a:round/>
                      <a:headEnd type="none" w="sm" len="sm"/>
                      <a:tailEnd type="none" w="sm" len="sm"/>
                    </a:lnT>
                    <a:lnB w="25400" cap="flat" cmpd="sng" algn="ctr">
                      <a:solidFill>
                        <a:srgbClr val="40458C"/>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9475" name="Rectangle 43"/>
          <p:cNvSpPr>
            <a:spLocks noChangeArrowheads="1"/>
          </p:cNvSpPr>
          <p:nvPr/>
        </p:nvSpPr>
        <p:spPr bwMode="auto">
          <a:xfrm>
            <a:off x="495300" y="1397000"/>
            <a:ext cx="4648200" cy="4813300"/>
          </a:xfrm>
          <a:prstGeom prst="rect">
            <a:avLst/>
          </a:prstGeom>
          <a:noFill/>
          <a:ln w="9525">
            <a:solidFill>
              <a:schemeClr val="tx1"/>
            </a:solidFill>
            <a:miter lim="800000"/>
            <a:headEnd/>
            <a:tailEnd/>
          </a:ln>
        </p:spPr>
        <p:txBody>
          <a:bodyPr lIns="71304" tIns="35653" rIns="71304" bIns="35653"/>
          <a:lstStyle/>
          <a:p>
            <a:pPr marL="371475" indent="-371475">
              <a:lnSpc>
                <a:spcPct val="90000"/>
              </a:lnSpc>
              <a:spcBef>
                <a:spcPct val="20000"/>
              </a:spcBef>
              <a:buClr>
                <a:schemeClr val="tx1"/>
              </a:buClr>
              <a:buSzPct val="80000"/>
            </a:pPr>
            <a:r>
              <a:rPr lang="en-US" altLang="zh-CN" b="1">
                <a:latin typeface="Times New Roman" pitchFamily="18" charset="0"/>
                <a:ea typeface="楷体_GB2312" pitchFamily="49" charset="-122"/>
              </a:rPr>
              <a:t>class base {</a:t>
            </a:r>
          </a:p>
          <a:p>
            <a:pPr marL="371475" indent="-371475">
              <a:lnSpc>
                <a:spcPct val="90000"/>
              </a:lnSpc>
              <a:spcBef>
                <a:spcPct val="20000"/>
              </a:spcBef>
              <a:buClr>
                <a:schemeClr val="tx1"/>
              </a:buClr>
              <a:buSzPct val="80000"/>
            </a:pPr>
            <a:r>
              <a:rPr lang="en-US" altLang="zh-CN" b="1">
                <a:latin typeface="Times New Roman" pitchFamily="18" charset="0"/>
                <a:ea typeface="楷体_GB2312" pitchFamily="49" charset="-122"/>
              </a:rPr>
              <a:t>     int x;</a:t>
            </a:r>
          </a:p>
          <a:p>
            <a:pPr marL="371475" indent="-371475">
              <a:lnSpc>
                <a:spcPct val="90000"/>
              </a:lnSpc>
              <a:spcBef>
                <a:spcPct val="20000"/>
              </a:spcBef>
              <a:buClr>
                <a:schemeClr val="tx1"/>
              </a:buClr>
              <a:buSzPct val="80000"/>
            </a:pPr>
            <a:r>
              <a:rPr lang="en-US" altLang="zh-CN" b="1">
                <a:latin typeface="Times New Roman" pitchFamily="18" charset="0"/>
                <a:ea typeface="楷体_GB2312" pitchFamily="49" charset="-122"/>
              </a:rPr>
              <a:t>   public: </a:t>
            </a:r>
          </a:p>
          <a:p>
            <a:pPr marL="371475" indent="-371475">
              <a:lnSpc>
                <a:spcPct val="90000"/>
              </a:lnSpc>
              <a:spcBef>
                <a:spcPct val="20000"/>
              </a:spcBef>
              <a:buClr>
                <a:schemeClr val="tx1"/>
              </a:buClr>
              <a:buSzPct val="80000"/>
            </a:pPr>
            <a:r>
              <a:rPr lang="en-US" altLang="zh-CN" b="1">
                <a:latin typeface="Times New Roman" pitchFamily="18" charset="0"/>
                <a:ea typeface="楷体_GB2312" pitchFamily="49" charset="-122"/>
              </a:rPr>
              <a:t>     void setx(int k);</a:t>
            </a:r>
          </a:p>
          <a:p>
            <a:pPr marL="371475" indent="-371475">
              <a:lnSpc>
                <a:spcPct val="90000"/>
              </a:lnSpc>
              <a:spcBef>
                <a:spcPct val="20000"/>
              </a:spcBef>
              <a:buClr>
                <a:schemeClr val="tx1"/>
              </a:buClr>
              <a:buSzPct val="80000"/>
            </a:pPr>
            <a:r>
              <a:rPr lang="en-US" altLang="zh-CN" b="1">
                <a:latin typeface="Times New Roman" pitchFamily="18" charset="0"/>
                <a:ea typeface="楷体_GB2312" pitchFamily="49" charset="-122"/>
              </a:rPr>
              <a:t>}</a:t>
            </a:r>
          </a:p>
          <a:p>
            <a:pPr marL="371475" indent="-371475">
              <a:lnSpc>
                <a:spcPct val="90000"/>
              </a:lnSpc>
              <a:spcBef>
                <a:spcPct val="20000"/>
              </a:spcBef>
              <a:buClr>
                <a:schemeClr val="tx1"/>
              </a:buClr>
              <a:buSzPct val="80000"/>
            </a:pPr>
            <a:r>
              <a:rPr lang="en-US" altLang="zh-CN" b="1">
                <a:latin typeface="Times New Roman" pitchFamily="18" charset="0"/>
                <a:ea typeface="楷体_GB2312" pitchFamily="49" charset="-122"/>
              </a:rPr>
              <a:t>class derived1:public base {</a:t>
            </a:r>
          </a:p>
          <a:p>
            <a:pPr marL="371475" indent="-371475">
              <a:lnSpc>
                <a:spcPct val="90000"/>
              </a:lnSpc>
              <a:spcBef>
                <a:spcPct val="20000"/>
              </a:spcBef>
              <a:buClr>
                <a:schemeClr val="tx1"/>
              </a:buClr>
              <a:buSzPct val="80000"/>
            </a:pPr>
            <a:r>
              <a:rPr lang="en-US" altLang="zh-CN" b="1">
                <a:latin typeface="Times New Roman" pitchFamily="18" charset="0"/>
                <a:ea typeface="楷体_GB2312" pitchFamily="49" charset="-122"/>
              </a:rPr>
              <a:t>      int y;</a:t>
            </a:r>
          </a:p>
          <a:p>
            <a:pPr marL="371475" indent="-371475">
              <a:lnSpc>
                <a:spcPct val="90000"/>
              </a:lnSpc>
              <a:spcBef>
                <a:spcPct val="20000"/>
              </a:spcBef>
              <a:buClr>
                <a:schemeClr val="tx1"/>
              </a:buClr>
              <a:buSzPct val="80000"/>
            </a:pPr>
            <a:r>
              <a:rPr lang="en-US" altLang="zh-CN" b="1">
                <a:latin typeface="Times New Roman" pitchFamily="18" charset="0"/>
                <a:ea typeface="楷体_GB2312" pitchFamily="49" charset="-122"/>
              </a:rPr>
              <a:t>   public: </a:t>
            </a:r>
          </a:p>
          <a:p>
            <a:pPr marL="371475" indent="-371475">
              <a:lnSpc>
                <a:spcPct val="90000"/>
              </a:lnSpc>
              <a:spcBef>
                <a:spcPct val="20000"/>
              </a:spcBef>
              <a:buClr>
                <a:schemeClr val="tx1"/>
              </a:buClr>
              <a:buSzPct val="80000"/>
            </a:pPr>
            <a:r>
              <a:rPr lang="en-US" altLang="zh-CN" b="1">
                <a:latin typeface="Times New Roman" pitchFamily="18" charset="0"/>
                <a:ea typeface="楷体_GB2312" pitchFamily="49" charset="-122"/>
              </a:rPr>
              <a:t>      void sety(int k);</a:t>
            </a:r>
          </a:p>
          <a:p>
            <a:pPr marL="371475" indent="-371475">
              <a:lnSpc>
                <a:spcPct val="90000"/>
              </a:lnSpc>
              <a:spcBef>
                <a:spcPct val="20000"/>
              </a:spcBef>
              <a:buClr>
                <a:schemeClr val="tx1"/>
              </a:buClr>
              <a:buSzPct val="80000"/>
            </a:pPr>
            <a:r>
              <a:rPr lang="en-US" altLang="zh-CN" b="1">
                <a:latin typeface="Times New Roman" pitchFamily="18" charset="0"/>
                <a:ea typeface="楷体_GB2312" pitchFamily="49" charset="-122"/>
              </a:rPr>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3538" name="Rectangle 2"/>
          <p:cNvSpPr>
            <a:spLocks noGrp="1" noChangeArrowheads="1"/>
          </p:cNvSpPr>
          <p:nvPr>
            <p:ph type="title"/>
          </p:nvPr>
        </p:nvSpPr>
        <p:spPr/>
        <p:txBody>
          <a:bodyPr/>
          <a:lstStyle/>
          <a:p>
            <a:pPr eaLnBrk="1" hangingPunct="1">
              <a:defRPr/>
            </a:pPr>
            <a:r>
              <a:rPr lang="zh-CN" altLang="en-US" smtClean="0"/>
              <a:t>继承实例</a:t>
            </a:r>
          </a:p>
        </p:txBody>
      </p:sp>
      <p:sp>
        <p:nvSpPr>
          <p:cNvPr id="20483" name="Rectangle 3"/>
          <p:cNvSpPr>
            <a:spLocks noGrp="1" noChangeArrowheads="1"/>
          </p:cNvSpPr>
          <p:nvPr>
            <p:ph type="body" idx="1"/>
          </p:nvPr>
        </p:nvSpPr>
        <p:spPr/>
        <p:txBody>
          <a:bodyPr/>
          <a:lstStyle/>
          <a:p>
            <a:pPr eaLnBrk="1" hangingPunct="1">
              <a:lnSpc>
                <a:spcPct val="140000"/>
              </a:lnSpc>
            </a:pPr>
            <a:r>
              <a:rPr lang="en-US" altLang="zh-CN" smtClean="0"/>
              <a:t> </a:t>
            </a:r>
            <a:r>
              <a:rPr lang="zh-CN" altLang="en-US" smtClean="0"/>
              <a:t>定义一个二维平面上的点类型，可以设置点的位置，获取点的位置。在此基础上，扩展出一个三维空间上的点类型。</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4562" name="Rectangle 2"/>
          <p:cNvSpPr>
            <a:spLocks noGrp="1" noChangeArrowheads="1"/>
          </p:cNvSpPr>
          <p:nvPr>
            <p:ph type="title"/>
          </p:nvPr>
        </p:nvSpPr>
        <p:spPr/>
        <p:txBody>
          <a:bodyPr/>
          <a:lstStyle/>
          <a:p>
            <a:pPr eaLnBrk="1" hangingPunct="1">
              <a:defRPr/>
            </a:pPr>
            <a:r>
              <a:rPr lang="en-US" altLang="zh-CN" smtClean="0"/>
              <a:t>point_2d</a:t>
            </a:r>
            <a:r>
              <a:rPr lang="zh-CN" altLang="en-US" smtClean="0"/>
              <a:t>的定义</a:t>
            </a:r>
          </a:p>
        </p:txBody>
      </p:sp>
      <p:sp>
        <p:nvSpPr>
          <p:cNvPr id="21507" name="Rectangle 3"/>
          <p:cNvSpPr>
            <a:spLocks noGrp="1" noChangeArrowheads="1"/>
          </p:cNvSpPr>
          <p:nvPr>
            <p:ph type="body" idx="1"/>
          </p:nvPr>
        </p:nvSpPr>
        <p:spPr>
          <a:xfrm>
            <a:off x="685800" y="1981200"/>
            <a:ext cx="7772400" cy="4559300"/>
          </a:xfrm>
        </p:spPr>
        <p:txBody>
          <a:bodyPr/>
          <a:lstStyle/>
          <a:p>
            <a:pPr eaLnBrk="1" hangingPunct="1">
              <a:lnSpc>
                <a:spcPct val="120000"/>
              </a:lnSpc>
              <a:buFont typeface="Wingdings" pitchFamily="2" charset="2"/>
              <a:buNone/>
            </a:pPr>
            <a:r>
              <a:rPr lang="en-US" altLang="zh-CN" sz="2300" smtClean="0"/>
              <a:t>class point_2d</a:t>
            </a:r>
          </a:p>
          <a:p>
            <a:pPr eaLnBrk="1" hangingPunct="1">
              <a:lnSpc>
                <a:spcPct val="120000"/>
              </a:lnSpc>
              <a:buFont typeface="Wingdings" pitchFamily="2" charset="2"/>
              <a:buNone/>
            </a:pPr>
            <a:r>
              <a:rPr lang="en-US" altLang="zh-CN" sz="2300" smtClean="0"/>
              <a:t>  {private: int x,y;</a:t>
            </a:r>
          </a:p>
          <a:p>
            <a:pPr eaLnBrk="1" hangingPunct="1">
              <a:lnSpc>
                <a:spcPct val="120000"/>
              </a:lnSpc>
              <a:buFont typeface="Wingdings" pitchFamily="2" charset="2"/>
              <a:buNone/>
            </a:pPr>
            <a:r>
              <a:rPr lang="en-US" altLang="zh-CN" sz="2300" smtClean="0"/>
              <a:t>   public:</a:t>
            </a:r>
          </a:p>
          <a:p>
            <a:pPr eaLnBrk="1" hangingPunct="1">
              <a:lnSpc>
                <a:spcPct val="120000"/>
              </a:lnSpc>
              <a:buFont typeface="Wingdings" pitchFamily="2" charset="2"/>
              <a:buNone/>
            </a:pPr>
            <a:r>
              <a:rPr lang="en-US" altLang="zh-CN" sz="2300" smtClean="0"/>
              <a:t>	   void setpoint2(int a, int b) {x = a; y = b;} </a:t>
            </a:r>
          </a:p>
          <a:p>
            <a:pPr eaLnBrk="1" hangingPunct="1">
              <a:lnSpc>
                <a:spcPct val="120000"/>
              </a:lnSpc>
              <a:buFont typeface="Wingdings" pitchFamily="2" charset="2"/>
              <a:buNone/>
            </a:pPr>
            <a:r>
              <a:rPr lang="en-US" altLang="zh-CN" sz="2300" smtClean="0"/>
              <a:t>     	   int getx() {return x;}</a:t>
            </a:r>
          </a:p>
          <a:p>
            <a:pPr eaLnBrk="1" hangingPunct="1">
              <a:lnSpc>
                <a:spcPct val="120000"/>
              </a:lnSpc>
              <a:buFont typeface="Wingdings" pitchFamily="2" charset="2"/>
              <a:buNone/>
            </a:pPr>
            <a:r>
              <a:rPr lang="en-US" altLang="zh-CN" sz="2300" smtClean="0"/>
              <a:t>        int gety() {return y;} </a:t>
            </a:r>
          </a:p>
          <a:p>
            <a:pPr eaLnBrk="1" hangingPunct="1">
              <a:lnSpc>
                <a:spcPct val="120000"/>
              </a:lnSpc>
              <a:buFont typeface="Wingdings" pitchFamily="2" charset="2"/>
              <a:buNone/>
            </a:pPr>
            <a:r>
              <a:rPr lang="en-US" altLang="zh-CN" sz="2300" smtClean="0"/>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02" name="Rectangle 2"/>
          <p:cNvSpPr>
            <a:spLocks noGrp="1" noChangeArrowheads="1"/>
          </p:cNvSpPr>
          <p:nvPr>
            <p:ph type="title"/>
          </p:nvPr>
        </p:nvSpPr>
        <p:spPr/>
        <p:txBody>
          <a:bodyPr/>
          <a:lstStyle/>
          <a:p>
            <a:pPr eaLnBrk="1" hangingPunct="1">
              <a:defRPr/>
            </a:pPr>
            <a:r>
              <a:rPr lang="zh-CN" altLang="en-US" smtClean="0"/>
              <a:t>组合</a:t>
            </a:r>
          </a:p>
        </p:txBody>
      </p:sp>
      <p:sp>
        <p:nvSpPr>
          <p:cNvPr id="4099" name="Rectangle 3"/>
          <p:cNvSpPr>
            <a:spLocks noGrp="1" noChangeArrowheads="1"/>
          </p:cNvSpPr>
          <p:nvPr>
            <p:ph type="body" idx="1"/>
          </p:nvPr>
        </p:nvSpPr>
        <p:spPr/>
        <p:txBody>
          <a:bodyPr/>
          <a:lstStyle/>
          <a:p>
            <a:pPr eaLnBrk="1" hangingPunct="1">
              <a:lnSpc>
                <a:spcPct val="120000"/>
              </a:lnSpc>
            </a:pPr>
            <a:r>
              <a:rPr lang="zh-CN" altLang="en-US" sz="2400" smtClean="0"/>
              <a:t>组合就是把用户定义类的对象作为新类的数据成员 </a:t>
            </a:r>
          </a:p>
          <a:p>
            <a:pPr eaLnBrk="1" hangingPunct="1">
              <a:lnSpc>
                <a:spcPct val="120000"/>
              </a:lnSpc>
            </a:pPr>
            <a:r>
              <a:rPr lang="zh-CN" altLang="en-US" sz="2400" smtClean="0"/>
              <a:t>组合表示一种聚集关系，是一种部分和整体（</a:t>
            </a:r>
            <a:r>
              <a:rPr lang="en-US" altLang="zh-CN" sz="2400" smtClean="0"/>
              <a:t>is a part of</a:t>
            </a:r>
            <a:r>
              <a:rPr lang="zh-CN" altLang="en-US" sz="2400" smtClean="0"/>
              <a:t>）的关系 </a:t>
            </a:r>
          </a:p>
          <a:p>
            <a:pPr eaLnBrk="1" hangingPunct="1">
              <a:lnSpc>
                <a:spcPct val="120000"/>
              </a:lnSpc>
            </a:pPr>
            <a:r>
              <a:rPr lang="zh-CN" altLang="en-US" sz="2400" smtClean="0">
                <a:solidFill>
                  <a:srgbClr val="FF0000"/>
                </a:solidFill>
              </a:rPr>
              <a:t>必须</a:t>
            </a:r>
            <a:r>
              <a:rPr lang="zh-CN" altLang="en-US" sz="2400" smtClean="0"/>
              <a:t>用初始化列表去初始化对象成员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5586" name="Rectangle 2"/>
          <p:cNvSpPr>
            <a:spLocks noGrp="1" noChangeArrowheads="1"/>
          </p:cNvSpPr>
          <p:nvPr>
            <p:ph type="title"/>
          </p:nvPr>
        </p:nvSpPr>
        <p:spPr/>
        <p:txBody>
          <a:bodyPr/>
          <a:lstStyle/>
          <a:p>
            <a:pPr eaLnBrk="1" hangingPunct="1">
              <a:defRPr/>
            </a:pPr>
            <a:r>
              <a:rPr lang="en-US" altLang="zh-CN" smtClean="0"/>
              <a:t>point_3d</a:t>
            </a:r>
            <a:r>
              <a:rPr lang="zh-CN" altLang="en-US" smtClean="0"/>
              <a:t>的定义</a:t>
            </a:r>
          </a:p>
        </p:txBody>
      </p:sp>
      <p:sp>
        <p:nvSpPr>
          <p:cNvPr id="22531" name="Rectangle 3"/>
          <p:cNvSpPr>
            <a:spLocks noGrp="1" noChangeArrowheads="1"/>
          </p:cNvSpPr>
          <p:nvPr>
            <p:ph type="body" idx="1"/>
          </p:nvPr>
        </p:nvSpPr>
        <p:spPr>
          <a:xfrm>
            <a:off x="685800" y="1981200"/>
            <a:ext cx="7772400" cy="4597400"/>
          </a:xfrm>
        </p:spPr>
        <p:txBody>
          <a:bodyPr/>
          <a:lstStyle/>
          <a:p>
            <a:pPr eaLnBrk="1" hangingPunct="1">
              <a:lnSpc>
                <a:spcPct val="110000"/>
              </a:lnSpc>
              <a:buFont typeface="Wingdings" pitchFamily="2" charset="2"/>
              <a:buNone/>
            </a:pPr>
            <a:r>
              <a:rPr lang="en-US" altLang="zh-CN" smtClean="0"/>
              <a:t>class point_3d:public point_2d</a:t>
            </a:r>
          </a:p>
          <a:p>
            <a:pPr eaLnBrk="1" hangingPunct="1">
              <a:lnSpc>
                <a:spcPct val="110000"/>
              </a:lnSpc>
              <a:buFont typeface="Wingdings" pitchFamily="2" charset="2"/>
              <a:buNone/>
            </a:pPr>
            <a:r>
              <a:rPr lang="en-US" altLang="zh-CN" smtClean="0"/>
              <a:t>{int z;</a:t>
            </a:r>
          </a:p>
          <a:p>
            <a:pPr eaLnBrk="1" hangingPunct="1">
              <a:lnSpc>
                <a:spcPct val="110000"/>
              </a:lnSpc>
              <a:buFont typeface="Wingdings" pitchFamily="2" charset="2"/>
              <a:buNone/>
            </a:pPr>
            <a:r>
              <a:rPr lang="en-US" altLang="zh-CN" smtClean="0"/>
              <a:t> public:</a:t>
            </a:r>
          </a:p>
          <a:p>
            <a:pPr eaLnBrk="1" hangingPunct="1">
              <a:lnSpc>
                <a:spcPct val="110000"/>
              </a:lnSpc>
              <a:buFont typeface="Wingdings" pitchFamily="2" charset="2"/>
              <a:buNone/>
            </a:pPr>
            <a:r>
              <a:rPr lang="en-US" altLang="zh-CN" smtClean="0"/>
              <a:t>   void setpoint3(int a,int b,int c)   {setpoint2(a,b); z=c;}</a:t>
            </a:r>
          </a:p>
          <a:p>
            <a:pPr eaLnBrk="1" hangingPunct="1">
              <a:lnSpc>
                <a:spcPct val="110000"/>
              </a:lnSpc>
              <a:buFont typeface="Wingdings" pitchFamily="2" charset="2"/>
              <a:buNone/>
            </a:pPr>
            <a:r>
              <a:rPr lang="en-US" altLang="zh-CN" smtClean="0"/>
              <a:t>   int getz() {return z;}</a:t>
            </a:r>
          </a:p>
          <a:p>
            <a:pPr eaLnBrk="1" hangingPunct="1">
              <a:lnSpc>
                <a:spcPct val="110000"/>
              </a:lnSpc>
              <a:buFont typeface="Wingdings" pitchFamily="2" charset="2"/>
              <a:buNone/>
            </a:pPr>
            <a:r>
              <a:rPr lang="en-US" altLang="zh-CN" smtClean="0"/>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6610" name="Rectangle 2"/>
          <p:cNvSpPr>
            <a:spLocks noGrp="1" noChangeArrowheads="1"/>
          </p:cNvSpPr>
          <p:nvPr>
            <p:ph type="title"/>
          </p:nvPr>
        </p:nvSpPr>
        <p:spPr>
          <a:xfrm>
            <a:off x="685800" y="101600"/>
            <a:ext cx="7772400" cy="1143000"/>
          </a:xfrm>
        </p:spPr>
        <p:txBody>
          <a:bodyPr/>
          <a:lstStyle/>
          <a:p>
            <a:pPr eaLnBrk="1" hangingPunct="1">
              <a:defRPr/>
            </a:pPr>
            <a:r>
              <a:rPr lang="en-US" altLang="zh-CN" smtClean="0"/>
              <a:t>point_3d</a:t>
            </a:r>
            <a:r>
              <a:rPr lang="zh-CN" altLang="en-US" smtClean="0"/>
              <a:t>的讨论</a:t>
            </a:r>
          </a:p>
        </p:txBody>
      </p:sp>
      <p:sp>
        <p:nvSpPr>
          <p:cNvPr id="23555" name="Rectangle 3"/>
          <p:cNvSpPr>
            <a:spLocks noGrp="1" noChangeArrowheads="1"/>
          </p:cNvSpPr>
          <p:nvPr>
            <p:ph type="body" idx="1"/>
          </p:nvPr>
        </p:nvSpPr>
        <p:spPr>
          <a:xfrm>
            <a:off x="431800" y="1409700"/>
            <a:ext cx="8242300" cy="5295900"/>
          </a:xfrm>
        </p:spPr>
        <p:txBody>
          <a:bodyPr/>
          <a:lstStyle/>
          <a:p>
            <a:pPr eaLnBrk="1" hangingPunct="1">
              <a:lnSpc>
                <a:spcPct val="120000"/>
              </a:lnSpc>
            </a:pPr>
            <a:r>
              <a:rPr lang="en-US" altLang="zh-CN" sz="2400" smtClean="0"/>
              <a:t>point_3d</a:t>
            </a:r>
            <a:r>
              <a:rPr lang="zh-CN" altLang="en-US" sz="2400" smtClean="0"/>
              <a:t>的组成：有三个数据成员：</a:t>
            </a:r>
            <a:r>
              <a:rPr lang="en-US" altLang="zh-CN" sz="2400" smtClean="0"/>
              <a:t>x</a:t>
            </a:r>
            <a:r>
              <a:rPr lang="zh-CN" altLang="en-US" sz="2400" smtClean="0"/>
              <a:t>，</a:t>
            </a:r>
            <a:r>
              <a:rPr lang="en-US" altLang="zh-CN" sz="2400" smtClean="0"/>
              <a:t>y</a:t>
            </a:r>
            <a:r>
              <a:rPr lang="zh-CN" altLang="en-US" sz="2400" smtClean="0"/>
              <a:t>和</a:t>
            </a:r>
            <a:r>
              <a:rPr lang="en-US" altLang="zh-CN" sz="2400" smtClean="0"/>
              <a:t>z</a:t>
            </a:r>
            <a:r>
              <a:rPr lang="zh-CN" altLang="en-US" sz="2400" smtClean="0"/>
              <a:t>，有五个公有的成员函数：</a:t>
            </a:r>
            <a:r>
              <a:rPr lang="en-US" altLang="zh-CN" sz="2400" smtClean="0"/>
              <a:t>setpoint2, setpoint3, getx, gety</a:t>
            </a:r>
            <a:r>
              <a:rPr lang="zh-CN" altLang="en-US" sz="2400" smtClean="0"/>
              <a:t>和</a:t>
            </a:r>
            <a:r>
              <a:rPr lang="en-US" altLang="zh-CN" sz="2400" smtClean="0"/>
              <a:t>getz</a:t>
            </a:r>
            <a:r>
              <a:rPr lang="zh-CN" altLang="en-US" sz="2400" smtClean="0"/>
              <a:t>。</a:t>
            </a:r>
          </a:p>
          <a:p>
            <a:pPr eaLnBrk="1" hangingPunct="1">
              <a:lnSpc>
                <a:spcPct val="120000"/>
              </a:lnSpc>
            </a:pPr>
            <a:r>
              <a:rPr lang="en-US" altLang="zh-CN" sz="2400" smtClean="0"/>
              <a:t>point_3d</a:t>
            </a:r>
            <a:r>
              <a:rPr lang="zh-CN" altLang="en-US" sz="2400" smtClean="0"/>
              <a:t>的成员函数无法直接访问基类的</a:t>
            </a:r>
            <a:r>
              <a:rPr lang="en-US" altLang="zh-CN" sz="2400" smtClean="0"/>
              <a:t>x</a:t>
            </a:r>
            <a:r>
              <a:rPr lang="zh-CN" altLang="en-US" sz="2400" smtClean="0"/>
              <a:t>和</a:t>
            </a:r>
            <a:r>
              <a:rPr lang="en-US" altLang="zh-CN" sz="2400" smtClean="0"/>
              <a:t>y</a:t>
            </a:r>
            <a:r>
              <a:rPr lang="zh-CN" altLang="en-US" sz="2400" smtClean="0"/>
              <a:t>，因此在</a:t>
            </a:r>
            <a:r>
              <a:rPr lang="en-US" altLang="zh-CN" sz="2400" smtClean="0"/>
              <a:t>setpoint3</a:t>
            </a:r>
            <a:r>
              <a:rPr lang="zh-CN" altLang="en-US" sz="2400" smtClean="0"/>
              <a:t>函数中必须调用在</a:t>
            </a:r>
            <a:r>
              <a:rPr lang="en-US" altLang="zh-CN" sz="2400" smtClean="0"/>
              <a:t>point_2d</a:t>
            </a:r>
            <a:r>
              <a:rPr lang="zh-CN" altLang="en-US" sz="2400" smtClean="0"/>
              <a:t>的公有成员函数</a:t>
            </a:r>
            <a:r>
              <a:rPr lang="en-US" altLang="zh-CN" sz="2400" smtClean="0"/>
              <a:t>setpoint2</a:t>
            </a:r>
            <a:r>
              <a:rPr lang="zh-CN" altLang="en-US" sz="2400" smtClean="0"/>
              <a:t>实现。</a:t>
            </a:r>
          </a:p>
          <a:p>
            <a:pPr eaLnBrk="1" hangingPunct="1">
              <a:lnSpc>
                <a:spcPct val="120000"/>
              </a:lnSpc>
            </a:pPr>
            <a:r>
              <a:rPr lang="en-US" altLang="zh-CN" sz="2400" smtClean="0"/>
              <a:t>point_3d</a:t>
            </a:r>
            <a:r>
              <a:rPr lang="zh-CN" altLang="en-US" sz="2400" smtClean="0"/>
              <a:t>类的使用和普通类完全一样，用户不用去管这个类是用继承方式从另外一个类扩展而来，还是完全直接定义的。</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5266" name="Rectangle 2"/>
          <p:cNvSpPr>
            <a:spLocks noGrp="1" noChangeArrowheads="1"/>
          </p:cNvSpPr>
          <p:nvPr>
            <p:ph type="title"/>
          </p:nvPr>
        </p:nvSpPr>
        <p:spPr>
          <a:xfrm>
            <a:off x="685800" y="419100"/>
            <a:ext cx="7772400" cy="1143000"/>
          </a:xfrm>
        </p:spPr>
        <p:txBody>
          <a:bodyPr/>
          <a:lstStyle/>
          <a:p>
            <a:pPr eaLnBrk="1" hangingPunct="1">
              <a:defRPr/>
            </a:pPr>
            <a:r>
              <a:rPr lang="en-US" altLang="zh-CN" smtClean="0"/>
              <a:t>Point_3d</a:t>
            </a:r>
            <a:r>
              <a:rPr lang="zh-CN" altLang="en-US" smtClean="0"/>
              <a:t>的使用</a:t>
            </a:r>
          </a:p>
        </p:txBody>
      </p:sp>
      <p:sp>
        <p:nvSpPr>
          <p:cNvPr id="24579" name="Rectangle 3"/>
          <p:cNvSpPr>
            <a:spLocks noGrp="1" noChangeArrowheads="1"/>
          </p:cNvSpPr>
          <p:nvPr>
            <p:ph type="body" idx="1"/>
          </p:nvPr>
        </p:nvSpPr>
        <p:spPr>
          <a:xfrm>
            <a:off x="279400" y="1397000"/>
            <a:ext cx="8699500" cy="4114800"/>
          </a:xfrm>
        </p:spPr>
        <p:txBody>
          <a:bodyPr/>
          <a:lstStyle/>
          <a:p>
            <a:pPr eaLnBrk="1" hangingPunct="1">
              <a:lnSpc>
                <a:spcPct val="90000"/>
              </a:lnSpc>
              <a:buFont typeface="Wingdings" pitchFamily="2" charset="2"/>
              <a:buNone/>
            </a:pPr>
            <a:r>
              <a:rPr lang="en-US" altLang="zh-CN" sz="2400" smtClean="0"/>
              <a:t>int main()</a:t>
            </a:r>
          </a:p>
          <a:p>
            <a:pPr eaLnBrk="1" hangingPunct="1">
              <a:lnSpc>
                <a:spcPct val="90000"/>
              </a:lnSpc>
              <a:buFont typeface="Wingdings" pitchFamily="2" charset="2"/>
              <a:buNone/>
            </a:pPr>
            <a:r>
              <a:rPr lang="en-US" altLang="zh-CN" sz="2400" smtClean="0"/>
              <a:t>{point_2d p1;</a:t>
            </a:r>
          </a:p>
          <a:p>
            <a:pPr eaLnBrk="1" hangingPunct="1">
              <a:lnSpc>
                <a:spcPct val="90000"/>
              </a:lnSpc>
              <a:buFont typeface="Wingdings" pitchFamily="2" charset="2"/>
              <a:buNone/>
            </a:pPr>
            <a:r>
              <a:rPr lang="en-US" altLang="zh-CN" sz="2400" smtClean="0"/>
              <a:t> point_3d p2;</a:t>
            </a:r>
          </a:p>
          <a:p>
            <a:pPr eaLnBrk="1" hangingPunct="1">
              <a:lnSpc>
                <a:spcPct val="90000"/>
              </a:lnSpc>
              <a:buFont typeface="Wingdings" pitchFamily="2" charset="2"/>
              <a:buNone/>
            </a:pPr>
            <a:endParaRPr lang="en-US" altLang="zh-CN" sz="2400" smtClean="0"/>
          </a:p>
          <a:p>
            <a:pPr eaLnBrk="1" hangingPunct="1">
              <a:lnSpc>
                <a:spcPct val="90000"/>
              </a:lnSpc>
              <a:buFont typeface="Wingdings" pitchFamily="2" charset="2"/>
              <a:buNone/>
            </a:pPr>
            <a:r>
              <a:rPr lang="en-US" altLang="zh-CN" sz="2400" smtClean="0"/>
              <a:t> p1.setpoint2(1, 2);</a:t>
            </a:r>
          </a:p>
          <a:p>
            <a:pPr eaLnBrk="1" hangingPunct="1">
              <a:lnSpc>
                <a:spcPct val="90000"/>
              </a:lnSpc>
              <a:buFont typeface="Wingdings" pitchFamily="2" charset="2"/>
              <a:buNone/>
            </a:pPr>
            <a:r>
              <a:rPr lang="en-US" altLang="zh-CN" sz="2400" smtClean="0"/>
              <a:t> cout &lt;&lt; "p1: (" &lt;&lt; p1.getx() &lt;&lt; ", " &lt;&lt; p1.gety() &lt;&lt; ")" &lt;&lt; endl;</a:t>
            </a:r>
          </a:p>
          <a:p>
            <a:pPr eaLnBrk="1" hangingPunct="1">
              <a:lnSpc>
                <a:spcPct val="90000"/>
              </a:lnSpc>
              <a:buFont typeface="Wingdings" pitchFamily="2" charset="2"/>
              <a:buNone/>
            </a:pPr>
            <a:endParaRPr lang="en-US" altLang="zh-CN" sz="2400" smtClean="0"/>
          </a:p>
          <a:p>
            <a:pPr eaLnBrk="1" hangingPunct="1">
              <a:lnSpc>
                <a:spcPct val="90000"/>
              </a:lnSpc>
              <a:buFont typeface="Wingdings" pitchFamily="2" charset="2"/>
              <a:buNone/>
            </a:pPr>
            <a:r>
              <a:rPr lang="en-US" altLang="zh-CN" sz="2400" smtClean="0"/>
              <a:t> p2.setpoint3(1, 2, 3);</a:t>
            </a:r>
          </a:p>
          <a:p>
            <a:pPr eaLnBrk="1" hangingPunct="1">
              <a:lnSpc>
                <a:spcPct val="90000"/>
              </a:lnSpc>
              <a:buFont typeface="Wingdings" pitchFamily="2" charset="2"/>
              <a:buNone/>
            </a:pPr>
            <a:r>
              <a:rPr lang="en-US" altLang="zh-CN" sz="2400" smtClean="0"/>
              <a:t> cout &lt;&lt; "p2: (" &lt;&lt; p2.getx() &lt;&lt; ", " &lt;&lt; p2.gety() &lt;&lt; ", " </a:t>
            </a:r>
          </a:p>
          <a:p>
            <a:pPr eaLnBrk="1" hangingPunct="1">
              <a:lnSpc>
                <a:spcPct val="90000"/>
              </a:lnSpc>
              <a:buFont typeface="Wingdings" pitchFamily="2" charset="2"/>
              <a:buNone/>
            </a:pPr>
            <a:r>
              <a:rPr lang="en-US" altLang="zh-CN" sz="2400" smtClean="0"/>
              <a:t>         &lt;&lt; p2.getz() &lt;&lt; ")" &lt;&lt; endl;</a:t>
            </a:r>
          </a:p>
          <a:p>
            <a:pPr eaLnBrk="1" hangingPunct="1">
              <a:lnSpc>
                <a:spcPct val="90000"/>
              </a:lnSpc>
              <a:buFont typeface="Wingdings" pitchFamily="2" charset="2"/>
              <a:buNone/>
            </a:pPr>
            <a:endParaRPr lang="en-US" altLang="zh-CN" sz="2400" smtClean="0"/>
          </a:p>
          <a:p>
            <a:pPr eaLnBrk="1" hangingPunct="1">
              <a:lnSpc>
                <a:spcPct val="90000"/>
              </a:lnSpc>
              <a:buFont typeface="Wingdings" pitchFamily="2" charset="2"/>
              <a:buNone/>
            </a:pPr>
            <a:r>
              <a:rPr lang="en-US" altLang="zh-CN" sz="2400" smtClean="0"/>
              <a:t> return 0;</a:t>
            </a:r>
          </a:p>
          <a:p>
            <a:pPr eaLnBrk="1" hangingPunct="1">
              <a:lnSpc>
                <a:spcPct val="90000"/>
              </a:lnSpc>
              <a:buFont typeface="Wingdings" pitchFamily="2" charset="2"/>
              <a:buNone/>
            </a:pPr>
            <a:r>
              <a:rPr lang="en-US" altLang="zh-CN" sz="2400" smtClean="0"/>
              <a:t>}</a:t>
            </a:r>
          </a:p>
        </p:txBody>
      </p:sp>
      <p:sp>
        <p:nvSpPr>
          <p:cNvPr id="3595268" name="Text Box 4"/>
          <p:cNvSpPr txBox="1">
            <a:spLocks noChangeArrowheads="1"/>
          </p:cNvSpPr>
          <p:nvPr/>
        </p:nvSpPr>
        <p:spPr bwMode="auto">
          <a:xfrm>
            <a:off x="6159500" y="1562100"/>
            <a:ext cx="2298700" cy="957263"/>
          </a:xfrm>
          <a:prstGeom prst="rect">
            <a:avLst/>
          </a:prstGeom>
          <a:noFill/>
          <a:ln w="12700" cap="sq" algn="ctr">
            <a:solidFill>
              <a:schemeClr val="tx1"/>
            </a:solidFill>
            <a:miter lim="800000"/>
            <a:headEnd type="none" w="sm" len="sm"/>
            <a:tailEnd type="none" w="sm" len="sm"/>
          </a:ln>
        </p:spPr>
        <p:txBody>
          <a:bodyPr lIns="71304" tIns="35653" rIns="71304" bIns="35653">
            <a:spAutoFit/>
          </a:bodyPr>
          <a:lstStyle/>
          <a:p>
            <a:pPr>
              <a:spcBef>
                <a:spcPct val="50000"/>
              </a:spcBef>
            </a:pPr>
            <a:r>
              <a:rPr lang="en-US" altLang="zh-CN"/>
              <a:t>P1: (1, 2)</a:t>
            </a:r>
          </a:p>
          <a:p>
            <a:pPr>
              <a:spcBef>
                <a:spcPct val="50000"/>
              </a:spcBef>
            </a:pPr>
            <a:r>
              <a:rPr lang="en-US" altLang="zh-CN"/>
              <a:t>P2: (1, 2, 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3595268"/>
                                        </p:tgtEl>
                                        <p:attrNameLst>
                                          <p:attrName>style.visibility</p:attrName>
                                        </p:attrNameLst>
                                      </p:cBhvr>
                                      <p:to>
                                        <p:strVal val="visible"/>
                                      </p:to>
                                    </p:set>
                                    <p:animEffect transition="in" filter="wedge">
                                      <p:cBhvr>
                                        <p:cTn id="7" dur="2000"/>
                                        <p:tgtEl>
                                          <p:spTgt spid="3595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526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2994" name="Rectangle 2"/>
          <p:cNvSpPr>
            <a:spLocks noGrp="1" noChangeArrowheads="1"/>
          </p:cNvSpPr>
          <p:nvPr>
            <p:ph type="title"/>
          </p:nvPr>
        </p:nvSpPr>
        <p:spPr/>
        <p:txBody>
          <a:bodyPr/>
          <a:lstStyle/>
          <a:p>
            <a:pPr eaLnBrk="1" hangingPunct="1">
              <a:defRPr/>
            </a:pPr>
            <a:r>
              <a:rPr lang="zh-CN" altLang="en-US" smtClean="0"/>
              <a:t>派生类</a:t>
            </a:r>
          </a:p>
        </p:txBody>
      </p:sp>
      <p:sp>
        <p:nvSpPr>
          <p:cNvPr id="25603" name="Rectangle 3"/>
          <p:cNvSpPr>
            <a:spLocks noGrp="1" noChangeArrowheads="1"/>
          </p:cNvSpPr>
          <p:nvPr>
            <p:ph type="body" idx="1"/>
          </p:nvPr>
        </p:nvSpPr>
        <p:spPr>
          <a:xfrm>
            <a:off x="685800" y="1981200"/>
            <a:ext cx="7772400" cy="4533900"/>
          </a:xfrm>
        </p:spPr>
        <p:txBody>
          <a:bodyPr/>
          <a:lstStyle/>
          <a:p>
            <a:pPr eaLnBrk="1" hangingPunct="1">
              <a:lnSpc>
                <a:spcPct val="120000"/>
              </a:lnSpc>
            </a:pPr>
            <a:r>
              <a:rPr lang="zh-CN" altLang="en-US" smtClean="0"/>
              <a:t>单继承的格式</a:t>
            </a:r>
          </a:p>
          <a:p>
            <a:pPr eaLnBrk="1" hangingPunct="1">
              <a:lnSpc>
                <a:spcPct val="120000"/>
              </a:lnSpc>
            </a:pPr>
            <a:r>
              <a:rPr lang="zh-CN" altLang="en-US" smtClean="0"/>
              <a:t>基类成员在派生类中的访问特性 </a:t>
            </a:r>
          </a:p>
          <a:p>
            <a:pPr eaLnBrk="1" hangingPunct="1">
              <a:lnSpc>
                <a:spcPct val="120000"/>
              </a:lnSpc>
            </a:pPr>
            <a:r>
              <a:rPr lang="zh-CN" altLang="en-US" smtClean="0"/>
              <a:t>派生类对象的构造、析构与赋值操作  </a:t>
            </a:r>
          </a:p>
          <a:p>
            <a:pPr eaLnBrk="1" hangingPunct="1">
              <a:lnSpc>
                <a:spcPct val="120000"/>
              </a:lnSpc>
            </a:pPr>
            <a:r>
              <a:rPr lang="zh-CN" altLang="en-US" smtClean="0"/>
              <a:t>重定义基类的函数 </a:t>
            </a:r>
          </a:p>
          <a:p>
            <a:pPr eaLnBrk="1" hangingPunct="1">
              <a:lnSpc>
                <a:spcPct val="120000"/>
              </a:lnSpc>
            </a:pPr>
            <a:r>
              <a:rPr lang="zh-CN" altLang="en-US" smtClean="0"/>
              <a:t>派生类作为基类 </a:t>
            </a:r>
          </a:p>
          <a:p>
            <a:pPr eaLnBrk="1" hangingPunct="1">
              <a:lnSpc>
                <a:spcPct val="120000"/>
              </a:lnSpc>
            </a:pPr>
            <a:r>
              <a:rPr lang="zh-CN" altLang="en-US" smtClean="0"/>
              <a:t>将派生类对象隐式转换为基类对象 </a:t>
            </a:r>
          </a:p>
        </p:txBody>
      </p:sp>
      <p:sp>
        <p:nvSpPr>
          <p:cNvPr id="25604" name="AutoShape 4"/>
          <p:cNvSpPr>
            <a:spLocks noChangeArrowheads="1"/>
          </p:cNvSpPr>
          <p:nvPr/>
        </p:nvSpPr>
        <p:spPr bwMode="auto">
          <a:xfrm rot="-5400000" flipH="1" flipV="1">
            <a:off x="7912100" y="2533650"/>
            <a:ext cx="304800" cy="457200"/>
          </a:xfrm>
          <a:prstGeom prst="triangle">
            <a:avLst>
              <a:gd name="adj" fmla="val 50000"/>
            </a:avLst>
          </a:prstGeom>
          <a:solidFill>
            <a:srgbClr val="FF99CC"/>
          </a:solidFill>
          <a:ln w="9525">
            <a:solidFill>
              <a:srgbClr val="B2B2B2"/>
            </a:solidFill>
            <a:miter lim="800000"/>
            <a:headEnd/>
            <a:tailEnd/>
          </a:ln>
        </p:spPr>
        <p:txBody>
          <a:bodyPr wrap="none" lIns="71304" tIns="35653" rIns="71304" bIns="35653" anchor="ctr"/>
          <a:lstStyle/>
          <a:p>
            <a:endParaRPr lang="zh-CN" altLang="en-US"/>
          </a:p>
        </p:txBody>
      </p:sp>
      <p:sp>
        <p:nvSpPr>
          <p:cNvPr id="25605" name="AutoShape 5"/>
          <p:cNvSpPr>
            <a:spLocks noChangeArrowheads="1"/>
          </p:cNvSpPr>
          <p:nvPr/>
        </p:nvSpPr>
        <p:spPr bwMode="auto">
          <a:xfrm rot="-5400000" flipH="1" flipV="1">
            <a:off x="7912100" y="1941513"/>
            <a:ext cx="304800" cy="457200"/>
          </a:xfrm>
          <a:prstGeom prst="triangle">
            <a:avLst>
              <a:gd name="adj" fmla="val 50000"/>
            </a:avLst>
          </a:prstGeom>
          <a:solidFill>
            <a:srgbClr val="FF99CC"/>
          </a:solidFill>
          <a:ln w="9525">
            <a:solidFill>
              <a:srgbClr val="B2B2B2"/>
            </a:solidFill>
            <a:miter lim="800000"/>
            <a:headEnd/>
            <a:tailEnd/>
          </a:ln>
        </p:spPr>
        <p:txBody>
          <a:bodyPr wrap="none" lIns="71304" tIns="35653" rIns="71304" bIns="35653" anchor="ctr"/>
          <a:lstStyle/>
          <a:p>
            <a:endParaRPr lang="zh-CN" altLang="en-US"/>
          </a:p>
        </p:txBody>
      </p:sp>
      <p:sp>
        <p:nvSpPr>
          <p:cNvPr id="25606" name="AutoShape 6"/>
          <p:cNvSpPr>
            <a:spLocks noChangeArrowheads="1"/>
          </p:cNvSpPr>
          <p:nvPr/>
        </p:nvSpPr>
        <p:spPr bwMode="auto">
          <a:xfrm rot="-5400000" flipH="1" flipV="1">
            <a:off x="7912100" y="3113088"/>
            <a:ext cx="304800" cy="457200"/>
          </a:xfrm>
          <a:prstGeom prst="triangle">
            <a:avLst>
              <a:gd name="adj" fmla="val 50000"/>
            </a:avLst>
          </a:prstGeom>
          <a:solidFill>
            <a:schemeClr val="hlink"/>
          </a:solidFill>
          <a:ln w="9525">
            <a:solidFill>
              <a:srgbClr val="B2B2B2"/>
            </a:solidFill>
            <a:miter lim="800000"/>
            <a:headEnd/>
            <a:tailEnd/>
          </a:ln>
        </p:spPr>
        <p:txBody>
          <a:bodyPr wrap="none" lIns="71304" tIns="35653" rIns="71304" bIns="35653" anchor="ctr"/>
          <a:lstStyle/>
          <a:p>
            <a:endParaRPr lang="zh-CN" altLang="en-US"/>
          </a:p>
        </p:txBody>
      </p:sp>
      <p:sp>
        <p:nvSpPr>
          <p:cNvPr id="25607" name="AutoShape 7"/>
          <p:cNvSpPr>
            <a:spLocks noChangeArrowheads="1"/>
          </p:cNvSpPr>
          <p:nvPr/>
        </p:nvSpPr>
        <p:spPr bwMode="auto">
          <a:xfrm rot="-5400000" flipH="1" flipV="1">
            <a:off x="7899400" y="3609975"/>
            <a:ext cx="304800" cy="457200"/>
          </a:xfrm>
          <a:prstGeom prst="triangle">
            <a:avLst>
              <a:gd name="adj" fmla="val 50000"/>
            </a:avLst>
          </a:prstGeom>
          <a:solidFill>
            <a:schemeClr val="folHlink"/>
          </a:solidFill>
          <a:ln w="9525">
            <a:solidFill>
              <a:srgbClr val="B2B2B2"/>
            </a:solidFill>
            <a:miter lim="800000"/>
            <a:headEnd/>
            <a:tailEnd/>
          </a:ln>
        </p:spPr>
        <p:txBody>
          <a:bodyPr wrap="none" lIns="71304" tIns="35653" rIns="71304" bIns="35653" anchor="ctr"/>
          <a:lstStyle/>
          <a:p>
            <a:endParaRPr lang="zh-CN" altLang="en-US"/>
          </a:p>
        </p:txBody>
      </p:sp>
      <p:sp>
        <p:nvSpPr>
          <p:cNvPr id="25608" name="AutoShape 8"/>
          <p:cNvSpPr>
            <a:spLocks noChangeArrowheads="1"/>
          </p:cNvSpPr>
          <p:nvPr/>
        </p:nvSpPr>
        <p:spPr bwMode="auto">
          <a:xfrm rot="-5400000" flipH="1" flipV="1">
            <a:off x="7899400" y="4167188"/>
            <a:ext cx="304800" cy="457200"/>
          </a:xfrm>
          <a:prstGeom prst="triangle">
            <a:avLst>
              <a:gd name="adj" fmla="val 50000"/>
            </a:avLst>
          </a:prstGeom>
          <a:solidFill>
            <a:schemeClr val="folHlink"/>
          </a:solidFill>
          <a:ln w="9525">
            <a:solidFill>
              <a:srgbClr val="B2B2B2"/>
            </a:solidFill>
            <a:miter lim="800000"/>
            <a:headEnd/>
            <a:tailEnd/>
          </a:ln>
        </p:spPr>
        <p:txBody>
          <a:bodyPr wrap="none" lIns="71304" tIns="35653" rIns="71304" bIns="35653" anchor="ctr"/>
          <a:lstStyle/>
          <a:p>
            <a:endParaRPr lang="zh-CN" altLang="en-US"/>
          </a:p>
        </p:txBody>
      </p:sp>
      <p:sp>
        <p:nvSpPr>
          <p:cNvPr id="25609" name="AutoShape 9"/>
          <p:cNvSpPr>
            <a:spLocks noChangeArrowheads="1"/>
          </p:cNvSpPr>
          <p:nvPr/>
        </p:nvSpPr>
        <p:spPr bwMode="auto">
          <a:xfrm rot="-5400000" flipH="1" flipV="1">
            <a:off x="7912100" y="4714875"/>
            <a:ext cx="304800" cy="457200"/>
          </a:xfrm>
          <a:prstGeom prst="triangle">
            <a:avLst>
              <a:gd name="adj" fmla="val 50000"/>
            </a:avLst>
          </a:prstGeom>
          <a:solidFill>
            <a:schemeClr val="folHlink"/>
          </a:solidFill>
          <a:ln w="9525">
            <a:solidFill>
              <a:srgbClr val="B2B2B2"/>
            </a:solidFill>
            <a:miter lim="800000"/>
            <a:headEnd/>
            <a:tailEnd/>
          </a:ln>
        </p:spPr>
        <p:txBody>
          <a:bodyPr wrap="none" lIns="71304" tIns="35653" rIns="71304" bIns="35653" anchor="ctr"/>
          <a:lstStyle/>
          <a:p>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8658" name="Rectangle 2"/>
          <p:cNvSpPr>
            <a:spLocks noGrp="1" noChangeArrowheads="1"/>
          </p:cNvSpPr>
          <p:nvPr>
            <p:ph type="title"/>
          </p:nvPr>
        </p:nvSpPr>
        <p:spPr>
          <a:xfrm>
            <a:off x="468313" y="800100"/>
            <a:ext cx="8401050" cy="792163"/>
          </a:xfrm>
        </p:spPr>
        <p:txBody>
          <a:bodyPr/>
          <a:lstStyle/>
          <a:p>
            <a:pPr eaLnBrk="1" hangingPunct="1">
              <a:defRPr/>
            </a:pPr>
            <a:r>
              <a:rPr lang="zh-CN" altLang="en-US" smtClean="0"/>
              <a:t>派生类的构造函数和析构函数 </a:t>
            </a:r>
          </a:p>
        </p:txBody>
      </p:sp>
      <p:sp>
        <p:nvSpPr>
          <p:cNvPr id="26627" name="Rectangle 3"/>
          <p:cNvSpPr>
            <a:spLocks noGrp="1" noChangeArrowheads="1"/>
          </p:cNvSpPr>
          <p:nvPr>
            <p:ph type="body" idx="1"/>
          </p:nvPr>
        </p:nvSpPr>
        <p:spPr>
          <a:xfrm>
            <a:off x="468313" y="1633538"/>
            <a:ext cx="8351837" cy="4962525"/>
          </a:xfrm>
        </p:spPr>
        <p:txBody>
          <a:bodyPr/>
          <a:lstStyle/>
          <a:p>
            <a:pPr eaLnBrk="1" hangingPunct="1">
              <a:lnSpc>
                <a:spcPct val="120000"/>
              </a:lnSpc>
            </a:pPr>
            <a:r>
              <a:rPr lang="zh-CN" altLang="en-US" smtClean="0"/>
              <a:t>由于派生类继承了其基类的成员，所以在建立派生类的实例对象时，必须初始化基类继承的数据成员。派生类对象析构时，也必须析构基类对象。</a:t>
            </a:r>
          </a:p>
          <a:p>
            <a:pPr eaLnBrk="1" hangingPunct="1">
              <a:lnSpc>
                <a:spcPct val="120000"/>
              </a:lnSpc>
            </a:pPr>
            <a:r>
              <a:rPr lang="zh-CN" altLang="en-US" smtClean="0"/>
              <a:t>派生类不继承基类的构造函数、析构函数和赋值运算符，但是派生类的构造函数、析构函数和赋值运算符能调用基类的构造函数、析构函数和赋值运算符。</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4514" name="Rectangle 2"/>
          <p:cNvSpPr>
            <a:spLocks noGrp="1" noChangeArrowheads="1"/>
          </p:cNvSpPr>
          <p:nvPr>
            <p:ph type="title"/>
          </p:nvPr>
        </p:nvSpPr>
        <p:spPr/>
        <p:txBody>
          <a:bodyPr/>
          <a:lstStyle/>
          <a:p>
            <a:pPr eaLnBrk="1" hangingPunct="1">
              <a:defRPr/>
            </a:pPr>
            <a:r>
              <a:rPr lang="zh-CN" altLang="en-US" smtClean="0"/>
              <a:t>派生类的构造函数</a:t>
            </a:r>
          </a:p>
        </p:txBody>
      </p:sp>
      <p:sp>
        <p:nvSpPr>
          <p:cNvPr id="27651" name="Rectangle 3"/>
          <p:cNvSpPr>
            <a:spLocks noGrp="1" noChangeArrowheads="1"/>
          </p:cNvSpPr>
          <p:nvPr>
            <p:ph type="body" idx="1"/>
          </p:nvPr>
        </p:nvSpPr>
        <p:spPr/>
        <p:txBody>
          <a:bodyPr/>
          <a:lstStyle/>
          <a:p>
            <a:pPr eaLnBrk="1" hangingPunct="1">
              <a:lnSpc>
                <a:spcPct val="140000"/>
              </a:lnSpc>
            </a:pPr>
            <a:r>
              <a:rPr lang="zh-CN" altLang="en-US" sz="2400" smtClean="0"/>
              <a:t>基类成员的初始化由基类的构造函数完成。派生类的构造函数调用基类的构造函数完成基类成员的初始化。</a:t>
            </a:r>
          </a:p>
          <a:p>
            <a:pPr eaLnBrk="1" hangingPunct="1">
              <a:lnSpc>
                <a:spcPct val="140000"/>
              </a:lnSpc>
            </a:pPr>
            <a:r>
              <a:rPr lang="zh-CN" altLang="en-US" sz="2400" smtClean="0"/>
              <a:t>派生类构造函数可以隐式调用基类缺省的构造函数，也可以在派生类的构造函数的初始化列表显式地调用基类的构造函数。</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682" name="Rectangle 2"/>
          <p:cNvSpPr>
            <a:spLocks noGrp="1" noChangeArrowheads="1"/>
          </p:cNvSpPr>
          <p:nvPr>
            <p:ph type="title"/>
          </p:nvPr>
        </p:nvSpPr>
        <p:spPr>
          <a:xfrm>
            <a:off x="685800" y="342900"/>
            <a:ext cx="7772400" cy="1143000"/>
          </a:xfrm>
        </p:spPr>
        <p:txBody>
          <a:bodyPr/>
          <a:lstStyle/>
          <a:p>
            <a:pPr eaLnBrk="1" hangingPunct="1">
              <a:defRPr/>
            </a:pPr>
            <a:r>
              <a:rPr lang="zh-CN" altLang="en-US" dirty="0" smtClean="0"/>
              <a:t>构造函数的格式</a:t>
            </a:r>
          </a:p>
        </p:txBody>
      </p:sp>
      <p:sp>
        <p:nvSpPr>
          <p:cNvPr id="28675" name="Rectangle 3"/>
          <p:cNvSpPr>
            <a:spLocks noGrp="1" noChangeArrowheads="1"/>
          </p:cNvSpPr>
          <p:nvPr>
            <p:ph type="body" idx="1"/>
          </p:nvPr>
        </p:nvSpPr>
        <p:spPr>
          <a:xfrm>
            <a:off x="187325" y="1485900"/>
            <a:ext cx="8694738" cy="5219700"/>
          </a:xfrm>
        </p:spPr>
        <p:txBody>
          <a:bodyPr/>
          <a:lstStyle/>
          <a:p>
            <a:pPr eaLnBrk="1" hangingPunct="1">
              <a:lnSpc>
                <a:spcPct val="120000"/>
              </a:lnSpc>
            </a:pPr>
            <a:r>
              <a:rPr lang="zh-CN" altLang="en-US" sz="2400" smtClean="0"/>
              <a:t>派生类构造函数的格式：</a:t>
            </a:r>
          </a:p>
          <a:p>
            <a:pPr lvl="1" eaLnBrk="1" hangingPunct="1">
              <a:lnSpc>
                <a:spcPct val="120000"/>
              </a:lnSpc>
              <a:buFont typeface="Wingdings" pitchFamily="2" charset="2"/>
              <a:buNone/>
            </a:pPr>
            <a:r>
              <a:rPr lang="zh-CN" altLang="en-US" sz="2400" smtClean="0"/>
              <a:t>派生类构造函数名（参数表）：基类构造函数名（参数表）</a:t>
            </a:r>
          </a:p>
          <a:p>
            <a:pPr lvl="1" eaLnBrk="1" hangingPunct="1">
              <a:lnSpc>
                <a:spcPct val="120000"/>
              </a:lnSpc>
              <a:buFont typeface="Wingdings" pitchFamily="2" charset="2"/>
              <a:buNone/>
            </a:pPr>
            <a:r>
              <a:rPr lang="en-US" altLang="zh-CN" sz="2400" smtClean="0"/>
              <a:t>{ </a:t>
            </a:r>
            <a:r>
              <a:rPr lang="zh-CN" altLang="en-US" sz="2400" smtClean="0"/>
              <a:t>。。。</a:t>
            </a:r>
            <a:r>
              <a:rPr lang="en-US" altLang="zh-CN" sz="2400" smtClean="0"/>
              <a:t>} </a:t>
            </a:r>
          </a:p>
          <a:p>
            <a:pPr eaLnBrk="1" hangingPunct="1">
              <a:lnSpc>
                <a:spcPct val="120000"/>
              </a:lnSpc>
            </a:pPr>
            <a:r>
              <a:rPr lang="zh-CN" altLang="en-US" sz="2400" smtClean="0"/>
              <a:t>基类构造函数中的参数表通常来源于派生类构造函数的参数表，也可以用常数值。 </a:t>
            </a:r>
          </a:p>
          <a:p>
            <a:pPr eaLnBrk="1" hangingPunct="1">
              <a:lnSpc>
                <a:spcPct val="120000"/>
              </a:lnSpc>
            </a:pPr>
            <a:r>
              <a:rPr lang="zh-CN" altLang="en-US" sz="2400" smtClean="0"/>
              <a:t>如果构造派生类对象时调用的是基类的缺省构造函数，则可以不要初始化列表。</a:t>
            </a:r>
          </a:p>
          <a:p>
            <a:pPr eaLnBrk="1" hangingPunct="1">
              <a:lnSpc>
                <a:spcPct val="120000"/>
              </a:lnSpc>
            </a:pPr>
            <a:r>
              <a:rPr lang="zh-CN" altLang="en-US" sz="2400" smtClean="0"/>
              <a:t>如果派生类新增的数据成员中含有对象成员，则在创建对象时，先执行基类的构造函数，再执行成员对象的构造函数，最后执行自己的构造函数体。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0930" name="Rectangle 2"/>
          <p:cNvSpPr>
            <a:spLocks noGrp="1" noChangeArrowheads="1"/>
          </p:cNvSpPr>
          <p:nvPr>
            <p:ph type="title"/>
          </p:nvPr>
        </p:nvSpPr>
        <p:spPr/>
        <p:txBody>
          <a:bodyPr/>
          <a:lstStyle/>
          <a:p>
            <a:pPr eaLnBrk="1" hangingPunct="1">
              <a:defRPr/>
            </a:pPr>
            <a:r>
              <a:rPr lang="zh-CN" altLang="en-US" smtClean="0"/>
              <a:t>派生类构造实例</a:t>
            </a:r>
          </a:p>
        </p:txBody>
      </p:sp>
      <p:sp>
        <p:nvSpPr>
          <p:cNvPr id="29699" name="Rectangle 3"/>
          <p:cNvSpPr>
            <a:spLocks noGrp="1" noChangeArrowheads="1"/>
          </p:cNvSpPr>
          <p:nvPr>
            <p:ph type="body" idx="1"/>
          </p:nvPr>
        </p:nvSpPr>
        <p:spPr/>
        <p:txBody>
          <a:bodyPr/>
          <a:lstStyle/>
          <a:p>
            <a:pPr eaLnBrk="1" hangingPunct="1"/>
            <a:r>
              <a:rPr lang="zh-CN" altLang="en-US" smtClean="0"/>
              <a:t>定义一个二维平面上的点类，并从它派生出一个圆类</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5810" name="Rectangle 2"/>
          <p:cNvSpPr>
            <a:spLocks noGrp="1" noChangeArrowheads="1"/>
          </p:cNvSpPr>
          <p:nvPr>
            <p:ph type="title"/>
          </p:nvPr>
        </p:nvSpPr>
        <p:spPr>
          <a:xfrm>
            <a:off x="755650" y="188913"/>
            <a:ext cx="7772400" cy="1143000"/>
          </a:xfrm>
        </p:spPr>
        <p:txBody>
          <a:bodyPr/>
          <a:lstStyle/>
          <a:p>
            <a:pPr eaLnBrk="1" hangingPunct="1">
              <a:defRPr/>
            </a:pPr>
            <a:r>
              <a:rPr lang="en-US" altLang="zh-CN" smtClean="0"/>
              <a:t>point2.h</a:t>
            </a:r>
          </a:p>
        </p:txBody>
      </p:sp>
      <p:sp>
        <p:nvSpPr>
          <p:cNvPr id="30723" name="Rectangle 3"/>
          <p:cNvSpPr>
            <a:spLocks noGrp="1" noChangeArrowheads="1"/>
          </p:cNvSpPr>
          <p:nvPr>
            <p:ph type="body" idx="1"/>
          </p:nvPr>
        </p:nvSpPr>
        <p:spPr>
          <a:xfrm>
            <a:off x="685800" y="1557338"/>
            <a:ext cx="7772400" cy="5040312"/>
          </a:xfrm>
        </p:spPr>
        <p:txBody>
          <a:bodyPr/>
          <a:lstStyle/>
          <a:p>
            <a:pPr eaLnBrk="1" hangingPunct="1">
              <a:lnSpc>
                <a:spcPct val="110000"/>
              </a:lnSpc>
              <a:buFont typeface="Wingdings" pitchFamily="2" charset="2"/>
              <a:buNone/>
            </a:pPr>
            <a:r>
              <a:rPr lang="en-US" altLang="zh-CN" sz="2400" smtClean="0"/>
              <a:t>// Definition of class Point</a:t>
            </a:r>
          </a:p>
          <a:p>
            <a:pPr eaLnBrk="1" hangingPunct="1">
              <a:lnSpc>
                <a:spcPct val="110000"/>
              </a:lnSpc>
              <a:buFont typeface="Wingdings" pitchFamily="2" charset="2"/>
              <a:buNone/>
            </a:pPr>
            <a:r>
              <a:rPr lang="en-US" altLang="zh-CN" sz="2400" smtClean="0"/>
              <a:t>#ifndef POINT2_H</a:t>
            </a:r>
          </a:p>
          <a:p>
            <a:pPr eaLnBrk="1" hangingPunct="1">
              <a:lnSpc>
                <a:spcPct val="110000"/>
              </a:lnSpc>
              <a:buFont typeface="Wingdings" pitchFamily="2" charset="2"/>
              <a:buNone/>
            </a:pPr>
            <a:r>
              <a:rPr lang="en-US" altLang="zh-CN" sz="2400" smtClean="0"/>
              <a:t>#define POINT2_H</a:t>
            </a:r>
          </a:p>
          <a:p>
            <a:pPr eaLnBrk="1" hangingPunct="1">
              <a:lnSpc>
                <a:spcPct val="110000"/>
              </a:lnSpc>
              <a:buFont typeface="Wingdings" pitchFamily="2" charset="2"/>
              <a:buNone/>
            </a:pPr>
            <a:r>
              <a:rPr lang="en-US" altLang="zh-CN" sz="2400" smtClean="0"/>
              <a:t>class Point {</a:t>
            </a:r>
            <a:br>
              <a:rPr lang="en-US" altLang="zh-CN" sz="2400" smtClean="0"/>
            </a:br>
            <a:r>
              <a:rPr lang="en-US" altLang="zh-CN" sz="2400" smtClean="0"/>
              <a:t>public:</a:t>
            </a:r>
            <a:br>
              <a:rPr lang="en-US" altLang="zh-CN" sz="2400" smtClean="0"/>
            </a:br>
            <a:r>
              <a:rPr lang="en-US" altLang="zh-CN" sz="2400" smtClean="0"/>
              <a:t>      Point( int = 0, int = 0 );  // default constructor</a:t>
            </a:r>
            <a:br>
              <a:rPr lang="en-US" altLang="zh-CN" sz="2400" smtClean="0"/>
            </a:br>
            <a:r>
              <a:rPr lang="en-US" altLang="zh-CN" sz="2400" smtClean="0"/>
              <a:t>      ~Point();   // destructor</a:t>
            </a:r>
            <a:br>
              <a:rPr lang="en-US" altLang="zh-CN" sz="2400" smtClean="0"/>
            </a:br>
            <a:r>
              <a:rPr lang="en-US" altLang="zh-CN" sz="2400" smtClean="0"/>
              <a:t>protected:     // accessible by derived classes</a:t>
            </a:r>
            <a:br>
              <a:rPr lang="en-US" altLang="zh-CN" sz="2400" smtClean="0"/>
            </a:br>
            <a:r>
              <a:rPr lang="en-US" altLang="zh-CN" sz="2400" smtClean="0"/>
              <a:t>      int x, y;   // x and y coordinates of Point</a:t>
            </a:r>
            <a:br>
              <a:rPr lang="en-US" altLang="zh-CN" sz="2400" smtClean="0"/>
            </a:br>
            <a:r>
              <a:rPr lang="en-US" altLang="zh-CN" sz="2400" smtClean="0"/>
              <a:t>};</a:t>
            </a:r>
          </a:p>
          <a:p>
            <a:pPr eaLnBrk="1" hangingPunct="1">
              <a:lnSpc>
                <a:spcPct val="110000"/>
              </a:lnSpc>
              <a:buFont typeface="Wingdings" pitchFamily="2" charset="2"/>
              <a:buNone/>
            </a:pPr>
            <a:r>
              <a:rPr lang="en-US" altLang="zh-CN" sz="2400" smtClean="0"/>
              <a:t>#endif</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6834" name="Rectangle 2"/>
          <p:cNvSpPr>
            <a:spLocks noGrp="1" noChangeArrowheads="1"/>
          </p:cNvSpPr>
          <p:nvPr>
            <p:ph type="title"/>
          </p:nvPr>
        </p:nvSpPr>
        <p:spPr>
          <a:xfrm>
            <a:off x="755650" y="188913"/>
            <a:ext cx="7772400" cy="1143000"/>
          </a:xfrm>
        </p:spPr>
        <p:txBody>
          <a:bodyPr/>
          <a:lstStyle/>
          <a:p>
            <a:pPr eaLnBrk="1" hangingPunct="1">
              <a:defRPr/>
            </a:pPr>
            <a:r>
              <a:rPr lang="en-US" altLang="zh-CN" smtClean="0"/>
              <a:t>point2.cpp</a:t>
            </a:r>
          </a:p>
        </p:txBody>
      </p:sp>
      <p:sp>
        <p:nvSpPr>
          <p:cNvPr id="31747" name="Rectangle 3"/>
          <p:cNvSpPr>
            <a:spLocks noGrp="1" noChangeArrowheads="1"/>
          </p:cNvSpPr>
          <p:nvPr>
            <p:ph type="body" idx="1"/>
          </p:nvPr>
        </p:nvSpPr>
        <p:spPr>
          <a:xfrm>
            <a:off x="611188" y="1268413"/>
            <a:ext cx="7772400" cy="4114800"/>
          </a:xfrm>
        </p:spPr>
        <p:txBody>
          <a:bodyPr/>
          <a:lstStyle/>
          <a:p>
            <a:pPr eaLnBrk="1" hangingPunct="1">
              <a:lnSpc>
                <a:spcPct val="90000"/>
              </a:lnSpc>
              <a:buFont typeface="Wingdings" pitchFamily="2" charset="2"/>
              <a:buNone/>
            </a:pPr>
            <a:r>
              <a:rPr lang="en-US" altLang="zh-CN" sz="2400" smtClean="0"/>
              <a:t>#include "point2.h"</a:t>
            </a:r>
            <a:br>
              <a:rPr lang="en-US" altLang="zh-CN" sz="2400" smtClean="0"/>
            </a:br>
            <a:endParaRPr lang="en-US" altLang="zh-CN" sz="2400" smtClean="0"/>
          </a:p>
          <a:p>
            <a:pPr eaLnBrk="1" hangingPunct="1">
              <a:lnSpc>
                <a:spcPct val="90000"/>
              </a:lnSpc>
              <a:buFont typeface="Wingdings" pitchFamily="2" charset="2"/>
              <a:buNone/>
            </a:pPr>
            <a:r>
              <a:rPr lang="en-US" altLang="zh-CN" sz="2400" smtClean="0"/>
              <a:t>// Constructor for class Point</a:t>
            </a:r>
          </a:p>
          <a:p>
            <a:pPr eaLnBrk="1" hangingPunct="1">
              <a:lnSpc>
                <a:spcPct val="90000"/>
              </a:lnSpc>
              <a:buFont typeface="Wingdings" pitchFamily="2" charset="2"/>
              <a:buNone/>
            </a:pPr>
            <a:r>
              <a:rPr lang="en-US" altLang="zh-CN" sz="2400" smtClean="0"/>
              <a:t>Point::Point( int a, int b )</a:t>
            </a:r>
          </a:p>
          <a:p>
            <a:pPr eaLnBrk="1" hangingPunct="1">
              <a:lnSpc>
                <a:spcPct val="90000"/>
              </a:lnSpc>
              <a:buFont typeface="Wingdings" pitchFamily="2" charset="2"/>
              <a:buNone/>
            </a:pPr>
            <a:r>
              <a:rPr lang="en-US" altLang="zh-CN" sz="2400" smtClean="0"/>
              <a:t>  {      x = a;    y = b;</a:t>
            </a:r>
            <a:br>
              <a:rPr lang="en-US" altLang="zh-CN" sz="2400" smtClean="0"/>
            </a:br>
            <a:r>
              <a:rPr lang="en-US" altLang="zh-CN" sz="2400" smtClean="0"/>
              <a:t/>
            </a:r>
            <a:br>
              <a:rPr lang="en-US" altLang="zh-CN" sz="2400" smtClean="0"/>
            </a:br>
            <a:r>
              <a:rPr lang="en-US" altLang="zh-CN" sz="2400" smtClean="0"/>
              <a:t>   cout &lt;&lt; "Point constructor:"</a:t>
            </a:r>
            <a:br>
              <a:rPr lang="en-US" altLang="zh-CN" sz="2400" smtClean="0"/>
            </a:br>
            <a:r>
              <a:rPr lang="en-US" altLang="zh-CN" sz="2400" smtClean="0"/>
              <a:t>            &lt;&lt; '[' &lt;&lt; x &lt;&lt; ", "&lt;&lt; y &lt;&lt; ']' &lt;&lt; endl;</a:t>
            </a:r>
          </a:p>
          <a:p>
            <a:pPr eaLnBrk="1" hangingPunct="1">
              <a:lnSpc>
                <a:spcPct val="90000"/>
              </a:lnSpc>
              <a:buFont typeface="Wingdings" pitchFamily="2" charset="2"/>
              <a:buNone/>
            </a:pPr>
            <a:r>
              <a:rPr lang="en-US" altLang="zh-CN" sz="2400" smtClean="0"/>
              <a:t> }</a:t>
            </a:r>
            <a:br>
              <a:rPr lang="en-US" altLang="zh-CN" sz="2400" smtClean="0"/>
            </a:br>
            <a:endParaRPr lang="en-US" altLang="zh-CN" sz="2400" smtClean="0"/>
          </a:p>
          <a:p>
            <a:pPr eaLnBrk="1" hangingPunct="1">
              <a:lnSpc>
                <a:spcPct val="90000"/>
              </a:lnSpc>
              <a:buFont typeface="Wingdings" pitchFamily="2" charset="2"/>
              <a:buNone/>
            </a:pPr>
            <a:r>
              <a:rPr lang="en-US" altLang="zh-CN" sz="2400" smtClean="0"/>
              <a:t>// Destructor for class Point</a:t>
            </a:r>
          </a:p>
          <a:p>
            <a:pPr eaLnBrk="1" hangingPunct="1">
              <a:lnSpc>
                <a:spcPct val="90000"/>
              </a:lnSpc>
              <a:buFont typeface="Wingdings" pitchFamily="2" charset="2"/>
              <a:buNone/>
            </a:pPr>
            <a:r>
              <a:rPr lang="en-US" altLang="zh-CN" sz="2400" smtClean="0"/>
              <a:t>Point::~Point()</a:t>
            </a:r>
          </a:p>
          <a:p>
            <a:pPr eaLnBrk="1" hangingPunct="1">
              <a:lnSpc>
                <a:spcPct val="90000"/>
              </a:lnSpc>
              <a:buFont typeface="Wingdings" pitchFamily="2" charset="2"/>
              <a:buNone/>
            </a:pPr>
            <a:r>
              <a:rPr lang="en-US" altLang="zh-CN" sz="2400" smtClean="0"/>
              <a:t> {      cout &lt;&lt; "Point destructor:  "</a:t>
            </a:r>
            <a:br>
              <a:rPr lang="en-US" altLang="zh-CN" sz="2400" smtClean="0"/>
            </a:br>
            <a:r>
              <a:rPr lang="en-US" altLang="zh-CN" sz="2400" smtClean="0"/>
              <a:t>           &lt;&lt; '[' &lt;&lt; x &lt;&lt; ", "&lt;&lt; y &lt;&lt; ']' &lt;&lt; endl;</a:t>
            </a:r>
          </a:p>
          <a:p>
            <a:pPr eaLnBrk="1" hangingPunct="1">
              <a:lnSpc>
                <a:spcPct val="90000"/>
              </a:lnSpc>
              <a:buFont typeface="Wingdings" pitchFamily="2" charset="2"/>
              <a:buNone/>
            </a:pPr>
            <a:r>
              <a:rPr lang="en-US" altLang="zh-CN" sz="2400" smtClean="0"/>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0226" name="Rectangle 2"/>
          <p:cNvSpPr>
            <a:spLocks noGrp="1" noChangeArrowheads="1"/>
          </p:cNvSpPr>
          <p:nvPr>
            <p:ph type="title"/>
          </p:nvPr>
        </p:nvSpPr>
        <p:spPr/>
        <p:txBody>
          <a:bodyPr/>
          <a:lstStyle/>
          <a:p>
            <a:pPr eaLnBrk="1" hangingPunct="1">
              <a:defRPr/>
            </a:pPr>
            <a:r>
              <a:rPr lang="zh-CN" altLang="en-US" smtClean="0"/>
              <a:t>组合实例</a:t>
            </a:r>
          </a:p>
        </p:txBody>
      </p:sp>
      <p:sp>
        <p:nvSpPr>
          <p:cNvPr id="5123" name="Rectangle 3"/>
          <p:cNvSpPr>
            <a:spLocks noGrp="1" noChangeArrowheads="1"/>
          </p:cNvSpPr>
          <p:nvPr>
            <p:ph type="body" idx="1"/>
          </p:nvPr>
        </p:nvSpPr>
        <p:spPr/>
        <p:txBody>
          <a:bodyPr/>
          <a:lstStyle/>
          <a:p>
            <a:pPr eaLnBrk="1" hangingPunct="1">
              <a:lnSpc>
                <a:spcPct val="150000"/>
              </a:lnSpc>
            </a:pPr>
            <a:r>
              <a:rPr lang="zh-CN" altLang="en-US" sz="2400" smtClean="0"/>
              <a:t>定义一个复数类，而复数的虚部和实部都用有理数表示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7858" name="Rectangle 2"/>
          <p:cNvSpPr>
            <a:spLocks noGrp="1" noChangeArrowheads="1"/>
          </p:cNvSpPr>
          <p:nvPr>
            <p:ph type="title"/>
          </p:nvPr>
        </p:nvSpPr>
        <p:spPr>
          <a:xfrm>
            <a:off x="684213" y="260350"/>
            <a:ext cx="7772400" cy="1143000"/>
          </a:xfrm>
        </p:spPr>
        <p:txBody>
          <a:bodyPr/>
          <a:lstStyle/>
          <a:p>
            <a:pPr eaLnBrk="1" hangingPunct="1">
              <a:defRPr/>
            </a:pPr>
            <a:r>
              <a:rPr lang="en-US" altLang="zh-CN" smtClean="0"/>
              <a:t>circle2.h</a:t>
            </a:r>
          </a:p>
        </p:txBody>
      </p:sp>
      <p:sp>
        <p:nvSpPr>
          <p:cNvPr id="32771" name="Rectangle 3"/>
          <p:cNvSpPr>
            <a:spLocks noGrp="1" noChangeArrowheads="1"/>
          </p:cNvSpPr>
          <p:nvPr>
            <p:ph type="body" idx="1"/>
          </p:nvPr>
        </p:nvSpPr>
        <p:spPr>
          <a:xfrm>
            <a:off x="685800" y="1484313"/>
            <a:ext cx="7772400" cy="4611687"/>
          </a:xfrm>
        </p:spPr>
        <p:txBody>
          <a:bodyPr/>
          <a:lstStyle/>
          <a:p>
            <a:pPr eaLnBrk="1" hangingPunct="1">
              <a:lnSpc>
                <a:spcPct val="80000"/>
              </a:lnSpc>
              <a:buFont typeface="Wingdings" pitchFamily="2" charset="2"/>
              <a:buNone/>
            </a:pPr>
            <a:r>
              <a:rPr lang="en-US" altLang="zh-CN" sz="2400" smtClean="0"/>
              <a:t>#ifndef CIRCLE2_H</a:t>
            </a:r>
          </a:p>
          <a:p>
            <a:pPr eaLnBrk="1" hangingPunct="1">
              <a:lnSpc>
                <a:spcPct val="80000"/>
              </a:lnSpc>
              <a:buFont typeface="Wingdings" pitchFamily="2" charset="2"/>
              <a:buNone/>
            </a:pPr>
            <a:r>
              <a:rPr lang="en-US" altLang="zh-CN" sz="2400" smtClean="0"/>
              <a:t>#define CIRCLE2_H</a:t>
            </a:r>
            <a:br>
              <a:rPr lang="en-US" altLang="zh-CN" sz="2400" smtClean="0"/>
            </a:br>
            <a:endParaRPr lang="en-US" altLang="zh-CN" sz="2400" smtClean="0"/>
          </a:p>
          <a:p>
            <a:pPr eaLnBrk="1" hangingPunct="1">
              <a:lnSpc>
                <a:spcPct val="80000"/>
              </a:lnSpc>
              <a:buFont typeface="Wingdings" pitchFamily="2" charset="2"/>
              <a:buNone/>
            </a:pPr>
            <a:r>
              <a:rPr lang="en-US" altLang="zh-CN" sz="2400" smtClean="0"/>
              <a:t>#include "point2.h"</a:t>
            </a:r>
            <a:br>
              <a:rPr lang="en-US" altLang="zh-CN" sz="2400" smtClean="0"/>
            </a:br>
            <a:endParaRPr lang="en-US" altLang="zh-CN" sz="2400" smtClean="0"/>
          </a:p>
          <a:p>
            <a:pPr eaLnBrk="1" hangingPunct="1">
              <a:lnSpc>
                <a:spcPct val="80000"/>
              </a:lnSpc>
              <a:buFont typeface="Wingdings" pitchFamily="2" charset="2"/>
              <a:buNone/>
            </a:pPr>
            <a:r>
              <a:rPr lang="en-US" altLang="zh-CN" sz="2400" smtClean="0"/>
              <a:t>class Circle : public Point {</a:t>
            </a:r>
          </a:p>
          <a:p>
            <a:pPr eaLnBrk="1" hangingPunct="1">
              <a:lnSpc>
                <a:spcPct val="80000"/>
              </a:lnSpc>
              <a:buFont typeface="Wingdings" pitchFamily="2" charset="2"/>
              <a:buNone/>
            </a:pPr>
            <a:r>
              <a:rPr lang="en-US" altLang="zh-CN" sz="2400" smtClean="0"/>
              <a:t>   public:</a:t>
            </a:r>
            <a:br>
              <a:rPr lang="en-US" altLang="zh-CN" sz="2400" smtClean="0"/>
            </a:br>
            <a:r>
              <a:rPr lang="en-US" altLang="zh-CN" sz="2400" smtClean="0"/>
              <a:t>  // default constructor</a:t>
            </a:r>
            <a:br>
              <a:rPr lang="en-US" altLang="zh-CN" sz="2400" smtClean="0"/>
            </a:br>
            <a:r>
              <a:rPr lang="en-US" altLang="zh-CN" sz="2400" smtClean="0"/>
              <a:t>   Circle( double r = 0.0, int x = 0, int y = 0 );</a:t>
            </a:r>
            <a:br>
              <a:rPr lang="en-US" altLang="zh-CN" sz="2400" smtClean="0"/>
            </a:br>
            <a:r>
              <a:rPr lang="en-US" altLang="zh-CN" sz="2400" smtClean="0"/>
              <a:t/>
            </a:r>
            <a:br>
              <a:rPr lang="en-US" altLang="zh-CN" sz="2400" smtClean="0"/>
            </a:br>
            <a:r>
              <a:rPr lang="en-US" altLang="zh-CN" sz="2400" smtClean="0"/>
              <a:t>   ~Circle();</a:t>
            </a:r>
          </a:p>
          <a:p>
            <a:pPr eaLnBrk="1" hangingPunct="1">
              <a:lnSpc>
                <a:spcPct val="80000"/>
              </a:lnSpc>
              <a:buFont typeface="Wingdings" pitchFamily="2" charset="2"/>
              <a:buNone/>
            </a:pPr>
            <a:r>
              <a:rPr lang="en-US" altLang="zh-CN" sz="2400" smtClean="0"/>
              <a:t>    private:</a:t>
            </a:r>
            <a:br>
              <a:rPr lang="en-US" altLang="zh-CN" sz="2400" smtClean="0"/>
            </a:br>
            <a:r>
              <a:rPr lang="en-US" altLang="zh-CN" sz="2400" smtClean="0"/>
              <a:t>   double radius;</a:t>
            </a:r>
          </a:p>
          <a:p>
            <a:pPr eaLnBrk="1" hangingPunct="1">
              <a:lnSpc>
                <a:spcPct val="80000"/>
              </a:lnSpc>
              <a:buFont typeface="Wingdings" pitchFamily="2" charset="2"/>
              <a:buNone/>
            </a:pPr>
            <a:r>
              <a:rPr lang="en-US" altLang="zh-CN" sz="2400" smtClean="0"/>
              <a:t> };</a:t>
            </a:r>
            <a:br>
              <a:rPr lang="en-US" altLang="zh-CN" sz="2400" smtClean="0"/>
            </a:br>
            <a:endParaRPr lang="en-US" altLang="zh-CN" sz="2400" smtClean="0"/>
          </a:p>
          <a:p>
            <a:pPr eaLnBrk="1" hangingPunct="1">
              <a:lnSpc>
                <a:spcPct val="80000"/>
              </a:lnSpc>
              <a:buFont typeface="Wingdings" pitchFamily="2" charset="2"/>
              <a:buNone/>
            </a:pPr>
            <a:r>
              <a:rPr lang="en-US" altLang="zh-CN" sz="2400" smtClean="0"/>
              <a:t> #endif</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8882" name="Rectangle 2"/>
          <p:cNvSpPr>
            <a:spLocks noGrp="1" noChangeArrowheads="1"/>
          </p:cNvSpPr>
          <p:nvPr>
            <p:ph type="title"/>
          </p:nvPr>
        </p:nvSpPr>
        <p:spPr>
          <a:xfrm>
            <a:off x="684213" y="0"/>
            <a:ext cx="7772400" cy="1143000"/>
          </a:xfrm>
        </p:spPr>
        <p:txBody>
          <a:bodyPr/>
          <a:lstStyle/>
          <a:p>
            <a:pPr eaLnBrk="1" hangingPunct="1">
              <a:defRPr/>
            </a:pPr>
            <a:r>
              <a:rPr lang="en-US" altLang="zh-CN" smtClean="0"/>
              <a:t>circle2.cpp</a:t>
            </a:r>
          </a:p>
        </p:txBody>
      </p:sp>
      <p:sp>
        <p:nvSpPr>
          <p:cNvPr id="33795" name="Rectangle 3"/>
          <p:cNvSpPr>
            <a:spLocks noGrp="1" noChangeArrowheads="1"/>
          </p:cNvSpPr>
          <p:nvPr>
            <p:ph type="body" idx="1"/>
          </p:nvPr>
        </p:nvSpPr>
        <p:spPr>
          <a:xfrm>
            <a:off x="574675" y="1198563"/>
            <a:ext cx="8569325" cy="4114800"/>
          </a:xfrm>
        </p:spPr>
        <p:txBody>
          <a:bodyPr/>
          <a:lstStyle/>
          <a:p>
            <a:pPr eaLnBrk="1" hangingPunct="1">
              <a:lnSpc>
                <a:spcPct val="90000"/>
              </a:lnSpc>
              <a:buFont typeface="Wingdings" pitchFamily="2" charset="2"/>
              <a:buNone/>
            </a:pPr>
            <a:r>
              <a:rPr lang="en-US" altLang="zh-CN" sz="2400" smtClean="0"/>
              <a:t>#include "circle2.h"</a:t>
            </a:r>
            <a:br>
              <a:rPr lang="en-US" altLang="zh-CN" sz="2400" smtClean="0"/>
            </a:br>
            <a:r>
              <a:rPr lang="en-US" altLang="zh-CN" sz="2400" smtClean="0"/>
              <a:t> </a:t>
            </a:r>
          </a:p>
          <a:p>
            <a:pPr eaLnBrk="1" hangingPunct="1">
              <a:lnSpc>
                <a:spcPct val="90000"/>
              </a:lnSpc>
              <a:buFont typeface="Wingdings" pitchFamily="2" charset="2"/>
              <a:buNone/>
            </a:pPr>
            <a:r>
              <a:rPr lang="en-US" altLang="zh-CN" sz="2400" smtClean="0"/>
              <a:t>// Constructor for Circle calls constructor for Point</a:t>
            </a:r>
          </a:p>
          <a:p>
            <a:pPr eaLnBrk="1" hangingPunct="1">
              <a:lnSpc>
                <a:spcPct val="90000"/>
              </a:lnSpc>
              <a:buFont typeface="Wingdings" pitchFamily="2" charset="2"/>
              <a:buNone/>
            </a:pPr>
            <a:r>
              <a:rPr lang="en-US" altLang="zh-CN" sz="2400" smtClean="0"/>
              <a:t>Circle::Circle( double r, int a, int b )</a:t>
            </a:r>
            <a:br>
              <a:rPr lang="en-US" altLang="zh-CN" sz="2400" smtClean="0"/>
            </a:br>
            <a:r>
              <a:rPr lang="en-US" altLang="zh-CN" sz="2400" smtClean="0"/>
              <a:t> </a:t>
            </a:r>
            <a:r>
              <a:rPr lang="en-US" altLang="zh-CN" sz="2400" smtClean="0">
                <a:solidFill>
                  <a:schemeClr val="folHlink"/>
                </a:solidFill>
              </a:rPr>
              <a:t>  : Point( a, b ) </a:t>
            </a:r>
            <a:r>
              <a:rPr lang="en-US" altLang="zh-CN" sz="2400" smtClean="0"/>
              <a:t> // call base-class Constructor</a:t>
            </a:r>
          </a:p>
          <a:p>
            <a:pPr eaLnBrk="1" hangingPunct="1">
              <a:lnSpc>
                <a:spcPct val="90000"/>
              </a:lnSpc>
              <a:buFont typeface="Wingdings" pitchFamily="2" charset="2"/>
              <a:buNone/>
            </a:pPr>
            <a:r>
              <a:rPr lang="en-US" altLang="zh-CN" sz="2400" smtClean="0"/>
              <a:t>  {   radius = r;  // should validate</a:t>
            </a:r>
            <a:br>
              <a:rPr lang="en-US" altLang="zh-CN" sz="2400" smtClean="0"/>
            </a:br>
            <a:r>
              <a:rPr lang="en-US" altLang="zh-CN" sz="2400" smtClean="0"/>
              <a:t>cout &lt;&lt; "Circle constructor: radius is"</a:t>
            </a:r>
            <a:br>
              <a:rPr lang="en-US" altLang="zh-CN" sz="2400" smtClean="0"/>
            </a:br>
            <a:r>
              <a:rPr lang="en-US" altLang="zh-CN" sz="2400" smtClean="0"/>
              <a:t>        &lt;&lt; radius &lt;&lt; "[" &lt;&lt; x &lt;&lt; ", "&lt;&lt; y &lt;&lt; ']' &lt;&lt; endl;</a:t>
            </a:r>
          </a:p>
          <a:p>
            <a:pPr eaLnBrk="1" hangingPunct="1">
              <a:lnSpc>
                <a:spcPct val="90000"/>
              </a:lnSpc>
              <a:buFont typeface="Wingdings" pitchFamily="2" charset="2"/>
              <a:buNone/>
            </a:pPr>
            <a:r>
              <a:rPr lang="en-US" altLang="zh-CN" sz="2400" smtClean="0"/>
              <a:t>  }</a:t>
            </a:r>
            <a:br>
              <a:rPr lang="en-US" altLang="zh-CN" sz="2400" smtClean="0"/>
            </a:br>
            <a:r>
              <a:rPr lang="en-US" altLang="zh-CN" sz="2400" smtClean="0"/>
              <a:t> </a:t>
            </a:r>
          </a:p>
          <a:p>
            <a:pPr eaLnBrk="1" hangingPunct="1">
              <a:lnSpc>
                <a:spcPct val="90000"/>
              </a:lnSpc>
              <a:buFont typeface="Wingdings" pitchFamily="2" charset="2"/>
              <a:buNone/>
            </a:pPr>
            <a:r>
              <a:rPr lang="en-US" altLang="zh-CN" sz="2400" smtClean="0"/>
              <a:t>// Destructor roi class Circle</a:t>
            </a:r>
          </a:p>
          <a:p>
            <a:pPr eaLnBrk="1" hangingPunct="1">
              <a:lnSpc>
                <a:spcPct val="90000"/>
              </a:lnSpc>
              <a:buFont typeface="Wingdings" pitchFamily="2" charset="2"/>
              <a:buNone/>
            </a:pPr>
            <a:r>
              <a:rPr lang="en-US" altLang="zh-CN" sz="2400" smtClean="0"/>
              <a:t>Circle::~Circle()</a:t>
            </a:r>
          </a:p>
          <a:p>
            <a:pPr eaLnBrk="1" hangingPunct="1">
              <a:lnSpc>
                <a:spcPct val="90000"/>
              </a:lnSpc>
              <a:buFont typeface="Wingdings" pitchFamily="2" charset="2"/>
              <a:buNone/>
            </a:pPr>
            <a:r>
              <a:rPr lang="en-US" altLang="zh-CN" sz="2400" smtClean="0"/>
              <a:t>  {    cout &lt;&lt; "Circle destructor: radius is "</a:t>
            </a:r>
            <a:br>
              <a:rPr lang="en-US" altLang="zh-CN" sz="2400" smtClean="0"/>
            </a:br>
            <a:r>
              <a:rPr lang="en-US" altLang="zh-CN" sz="2400" smtClean="0"/>
              <a:t>         &lt;&lt; radius &lt;&lt; " [ " &lt;&lt; x &lt;&lt; ", "&lt;&lt; y &lt;&lt; ']'  &lt;&lt; endl;</a:t>
            </a:r>
          </a:p>
          <a:p>
            <a:pPr eaLnBrk="1" hangingPunct="1">
              <a:lnSpc>
                <a:spcPct val="90000"/>
              </a:lnSpc>
              <a:buFont typeface="Wingdings" pitchFamily="2" charset="2"/>
              <a:buNone/>
            </a:pPr>
            <a:r>
              <a:rPr lang="en-US" altLang="zh-CN" sz="2400" smtClean="0"/>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9906" name="Rectangle 2"/>
          <p:cNvSpPr>
            <a:spLocks noGrp="1" noChangeArrowheads="1"/>
          </p:cNvSpPr>
          <p:nvPr>
            <p:ph type="title"/>
          </p:nvPr>
        </p:nvSpPr>
        <p:spPr>
          <a:xfrm>
            <a:off x="827088" y="0"/>
            <a:ext cx="7772400" cy="1143000"/>
          </a:xfrm>
        </p:spPr>
        <p:txBody>
          <a:bodyPr/>
          <a:lstStyle/>
          <a:p>
            <a:pPr eaLnBrk="1" hangingPunct="1">
              <a:defRPr/>
            </a:pPr>
            <a:r>
              <a:rPr lang="en-US" altLang="zh-CN" smtClean="0"/>
              <a:t>Circle</a:t>
            </a:r>
            <a:r>
              <a:rPr lang="zh-CN" altLang="en-US" smtClean="0"/>
              <a:t>类的应用</a:t>
            </a:r>
          </a:p>
        </p:txBody>
      </p:sp>
      <p:sp>
        <p:nvSpPr>
          <p:cNvPr id="34819" name="Rectangle 3"/>
          <p:cNvSpPr>
            <a:spLocks noGrp="1" noChangeArrowheads="1"/>
          </p:cNvSpPr>
          <p:nvPr>
            <p:ph type="body" idx="1"/>
          </p:nvPr>
        </p:nvSpPr>
        <p:spPr>
          <a:xfrm>
            <a:off x="0" y="1138238"/>
            <a:ext cx="8229600" cy="4525962"/>
          </a:xfrm>
        </p:spPr>
        <p:txBody>
          <a:bodyPr/>
          <a:lstStyle/>
          <a:p>
            <a:pPr eaLnBrk="1" hangingPunct="1">
              <a:lnSpc>
                <a:spcPct val="90000"/>
              </a:lnSpc>
              <a:buFont typeface="Wingdings" pitchFamily="2" charset="2"/>
              <a:buNone/>
            </a:pPr>
            <a:r>
              <a:rPr lang="en-US" altLang="zh-CN" sz="2400" smtClean="0"/>
              <a:t>#include "point2.h"</a:t>
            </a:r>
          </a:p>
          <a:p>
            <a:pPr eaLnBrk="1" hangingPunct="1">
              <a:lnSpc>
                <a:spcPct val="90000"/>
              </a:lnSpc>
              <a:buFont typeface="Wingdings" pitchFamily="2" charset="2"/>
              <a:buNone/>
            </a:pPr>
            <a:r>
              <a:rPr lang="en-US" altLang="zh-CN" sz="2400" smtClean="0"/>
              <a:t>#include "circle2.h"</a:t>
            </a:r>
            <a:br>
              <a:rPr lang="en-US" altLang="zh-CN" sz="2400" smtClean="0"/>
            </a:br>
            <a:r>
              <a:rPr lang="en-US" altLang="zh-CN" sz="2400" smtClean="0"/>
              <a:t> </a:t>
            </a:r>
          </a:p>
          <a:p>
            <a:pPr eaLnBrk="1" hangingPunct="1">
              <a:lnSpc>
                <a:spcPct val="90000"/>
              </a:lnSpc>
              <a:buFont typeface="Wingdings" pitchFamily="2" charset="2"/>
              <a:buNone/>
            </a:pPr>
            <a:r>
              <a:rPr lang="en-US" altLang="zh-CN" sz="2400" smtClean="0"/>
              <a:t>int main()</a:t>
            </a:r>
          </a:p>
          <a:p>
            <a:pPr eaLnBrk="1" hangingPunct="1">
              <a:lnSpc>
                <a:spcPct val="90000"/>
              </a:lnSpc>
              <a:buFont typeface="Wingdings" pitchFamily="2" charset="2"/>
              <a:buNone/>
            </a:pPr>
            <a:r>
              <a:rPr lang="en-US" altLang="zh-CN" sz="2400" smtClean="0"/>
              <a:t>  {    // Show constructor and destructor calls for Point</a:t>
            </a:r>
            <a:br>
              <a:rPr lang="en-US" altLang="zh-CN" sz="2400" smtClean="0"/>
            </a:br>
            <a:r>
              <a:rPr lang="en-US" altLang="zh-CN" sz="2400" smtClean="0"/>
              <a:t>  {</a:t>
            </a:r>
            <a:br>
              <a:rPr lang="en-US" altLang="zh-CN" sz="2400" smtClean="0"/>
            </a:br>
            <a:r>
              <a:rPr lang="en-US" altLang="zh-CN" sz="2400" smtClean="0"/>
              <a:t>      Point p( 11, 22 );</a:t>
            </a:r>
            <a:br>
              <a:rPr lang="en-US" altLang="zh-CN" sz="2400" smtClean="0"/>
            </a:br>
            <a:r>
              <a:rPr lang="en-US" altLang="zh-CN" sz="2400" smtClean="0"/>
              <a:t>  }</a:t>
            </a:r>
            <a:br>
              <a:rPr lang="en-US" altLang="zh-CN" sz="2400" smtClean="0"/>
            </a:br>
            <a:r>
              <a:rPr lang="en-US" altLang="zh-CN" sz="2400" smtClean="0"/>
              <a:t> </a:t>
            </a:r>
            <a:br>
              <a:rPr lang="en-US" altLang="zh-CN" sz="2400" smtClean="0"/>
            </a:br>
            <a:r>
              <a:rPr lang="en-US" altLang="zh-CN" sz="2400" smtClean="0"/>
              <a:t>cout &lt;&lt; endl;</a:t>
            </a:r>
            <a:br>
              <a:rPr lang="en-US" altLang="zh-CN" sz="2400" smtClean="0"/>
            </a:br>
            <a:r>
              <a:rPr lang="en-US" altLang="zh-CN" sz="2400" smtClean="0"/>
              <a:t>Circle circle1( 4.5, 72, 29 );</a:t>
            </a:r>
            <a:br>
              <a:rPr lang="en-US" altLang="zh-CN" sz="2400" smtClean="0"/>
            </a:br>
            <a:r>
              <a:rPr lang="en-US" altLang="zh-CN" sz="2400" smtClean="0"/>
              <a:t>cout &lt;&lt; endl;</a:t>
            </a:r>
            <a:br>
              <a:rPr lang="en-US" altLang="zh-CN" sz="2400" smtClean="0"/>
            </a:br>
            <a:r>
              <a:rPr lang="en-US" altLang="zh-CN" sz="2400" smtClean="0"/>
              <a:t>Circle circle2( 10, 5, 5 );</a:t>
            </a:r>
            <a:br>
              <a:rPr lang="en-US" altLang="zh-CN" sz="2400" smtClean="0"/>
            </a:br>
            <a:r>
              <a:rPr lang="en-US" altLang="zh-CN" sz="2400" smtClean="0"/>
              <a:t>cout &lt;&lt; endl;</a:t>
            </a:r>
            <a:br>
              <a:rPr lang="en-US" altLang="zh-CN" sz="2400" smtClean="0"/>
            </a:br>
            <a:r>
              <a:rPr lang="en-US" altLang="zh-CN" sz="2400" smtClean="0"/>
              <a:t>return 0;</a:t>
            </a:r>
          </a:p>
          <a:p>
            <a:pPr eaLnBrk="1" hangingPunct="1">
              <a:lnSpc>
                <a:spcPct val="90000"/>
              </a:lnSpc>
              <a:buFont typeface="Wingdings" pitchFamily="2" charset="2"/>
              <a:buNone/>
            </a:pPr>
            <a:r>
              <a:rPr lang="en-US" altLang="zh-CN" sz="2400" smtClean="0"/>
              <a:t>  } </a:t>
            </a:r>
          </a:p>
        </p:txBody>
      </p:sp>
      <p:sp>
        <p:nvSpPr>
          <p:cNvPr id="3579908" name="Text Box 4"/>
          <p:cNvSpPr txBox="1">
            <a:spLocks noChangeArrowheads="1"/>
          </p:cNvSpPr>
          <p:nvPr/>
        </p:nvSpPr>
        <p:spPr bwMode="auto">
          <a:xfrm>
            <a:off x="4479925" y="3359150"/>
            <a:ext cx="4208463" cy="3395663"/>
          </a:xfrm>
          <a:prstGeom prst="rect">
            <a:avLst/>
          </a:prstGeom>
          <a:solidFill>
            <a:schemeClr val="tx1"/>
          </a:solidFill>
          <a:ln w="12700" cap="sq">
            <a:solidFill>
              <a:schemeClr val="tx1"/>
            </a:solidFill>
            <a:miter lim="800000"/>
            <a:headEnd type="none" w="sm" len="sm"/>
            <a:tailEnd type="none" w="sm" len="sm"/>
          </a:ln>
        </p:spPr>
        <p:txBody>
          <a:bodyPr wrap="none" lIns="71304" tIns="35653" rIns="71304" bIns="35653">
            <a:spAutoFit/>
          </a:bodyPr>
          <a:lstStyle/>
          <a:p>
            <a:r>
              <a:rPr lang="en-US" altLang="zh-CN" sz="1800">
                <a:solidFill>
                  <a:schemeClr val="bg1"/>
                </a:solidFill>
              </a:rPr>
              <a:t>Point constructor: [ 11, 22 ]</a:t>
            </a:r>
            <a:br>
              <a:rPr lang="en-US" altLang="zh-CN" sz="1800">
                <a:solidFill>
                  <a:schemeClr val="bg1"/>
                </a:solidFill>
              </a:rPr>
            </a:br>
            <a:r>
              <a:rPr lang="en-US" altLang="zh-CN" sz="1800">
                <a:solidFill>
                  <a:schemeClr val="bg1"/>
                </a:solidFill>
              </a:rPr>
              <a:t>Point destructor: [ 11, 22 ]</a:t>
            </a:r>
            <a:br>
              <a:rPr lang="en-US" altLang="zh-CN" sz="1800">
                <a:solidFill>
                  <a:schemeClr val="bg1"/>
                </a:solidFill>
              </a:rPr>
            </a:br>
            <a:r>
              <a:rPr lang="en-US" altLang="zh-CN" sz="1800">
                <a:solidFill>
                  <a:schemeClr val="bg1"/>
                </a:solidFill>
              </a:rPr>
              <a:t>Point constructor: [ 72, 29 ]</a:t>
            </a:r>
            <a:br>
              <a:rPr lang="en-US" altLang="zh-CN" sz="1800">
                <a:solidFill>
                  <a:schemeClr val="bg1"/>
                </a:solidFill>
              </a:rPr>
            </a:br>
            <a:r>
              <a:rPr lang="en-US" altLang="zh-CN" sz="1800">
                <a:solidFill>
                  <a:schemeClr val="bg1"/>
                </a:solidFill>
              </a:rPr>
              <a:t>Circle constructor: radius is 4.5 [ 72, 29]</a:t>
            </a:r>
            <a:br>
              <a:rPr lang="en-US" altLang="zh-CN" sz="1800">
                <a:solidFill>
                  <a:schemeClr val="bg1"/>
                </a:solidFill>
              </a:rPr>
            </a:br>
            <a:r>
              <a:rPr lang="en-US" altLang="zh-CN" sz="1800">
                <a:solidFill>
                  <a:schemeClr val="bg1"/>
                </a:solidFill>
              </a:rPr>
              <a:t/>
            </a:r>
            <a:br>
              <a:rPr lang="en-US" altLang="zh-CN" sz="1800">
                <a:solidFill>
                  <a:schemeClr val="bg1"/>
                </a:solidFill>
              </a:rPr>
            </a:br>
            <a:r>
              <a:rPr lang="en-US" altLang="zh-CN" sz="1800">
                <a:solidFill>
                  <a:schemeClr val="bg1"/>
                </a:solidFill>
              </a:rPr>
              <a:t>Point constructor: [ 5, 5 ]</a:t>
            </a:r>
            <a:br>
              <a:rPr lang="en-US" altLang="zh-CN" sz="1800">
                <a:solidFill>
                  <a:schemeClr val="bg1"/>
                </a:solidFill>
              </a:rPr>
            </a:br>
            <a:r>
              <a:rPr lang="en-US" altLang="zh-CN" sz="1800">
                <a:solidFill>
                  <a:schemeClr val="bg1"/>
                </a:solidFill>
              </a:rPr>
              <a:t>Circle constructor: radius is 10 [ 5, 5 ]</a:t>
            </a:r>
            <a:br>
              <a:rPr lang="en-US" altLang="zh-CN" sz="1800">
                <a:solidFill>
                  <a:schemeClr val="bg1"/>
                </a:solidFill>
              </a:rPr>
            </a:br>
            <a:r>
              <a:rPr lang="en-US" altLang="zh-CN" sz="1800">
                <a:solidFill>
                  <a:schemeClr val="bg1"/>
                </a:solidFill>
              </a:rPr>
              <a:t/>
            </a:r>
            <a:br>
              <a:rPr lang="en-US" altLang="zh-CN" sz="1800">
                <a:solidFill>
                  <a:schemeClr val="bg1"/>
                </a:solidFill>
              </a:rPr>
            </a:br>
            <a:r>
              <a:rPr lang="en-US" altLang="zh-CN" sz="1800">
                <a:solidFill>
                  <a:schemeClr val="bg1"/>
                </a:solidFill>
              </a:rPr>
              <a:t>Circle destructor:  radius is 10 [ 5, 5 ]</a:t>
            </a:r>
            <a:br>
              <a:rPr lang="en-US" altLang="zh-CN" sz="1800">
                <a:solidFill>
                  <a:schemeClr val="bg1"/>
                </a:solidFill>
              </a:rPr>
            </a:br>
            <a:r>
              <a:rPr lang="en-US" altLang="zh-CN" sz="1800">
                <a:solidFill>
                  <a:schemeClr val="bg1"/>
                </a:solidFill>
              </a:rPr>
              <a:t>Point destructor: [ 5, 5 ]</a:t>
            </a:r>
            <a:br>
              <a:rPr lang="en-US" altLang="zh-CN" sz="1800">
                <a:solidFill>
                  <a:schemeClr val="bg1"/>
                </a:solidFill>
              </a:rPr>
            </a:br>
            <a:r>
              <a:rPr lang="en-US" altLang="zh-CN" sz="1800">
                <a:solidFill>
                  <a:schemeClr val="bg1"/>
                </a:solidFill>
              </a:rPr>
              <a:t>Circle destructor: radius is 4.5 [ 72, 29 ]</a:t>
            </a:r>
            <a:br>
              <a:rPr lang="en-US" altLang="zh-CN" sz="1800">
                <a:solidFill>
                  <a:schemeClr val="bg1"/>
                </a:solidFill>
              </a:rPr>
            </a:br>
            <a:r>
              <a:rPr lang="en-US" altLang="zh-CN" sz="1800">
                <a:solidFill>
                  <a:schemeClr val="bg1"/>
                </a:solidFill>
              </a:rPr>
              <a:t>Point destructor: [ 72, 29 ]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79908"/>
                                        </p:tgtEl>
                                        <p:attrNameLst>
                                          <p:attrName>style.visibility</p:attrName>
                                        </p:attrNameLst>
                                      </p:cBhvr>
                                      <p:to>
                                        <p:strVal val="visible"/>
                                      </p:to>
                                    </p:set>
                                    <p:anim calcmode="lin" valueType="num">
                                      <p:cBhvr additive="base">
                                        <p:cTn id="7" dur="500" fill="hold"/>
                                        <p:tgtEl>
                                          <p:spTgt spid="3579908"/>
                                        </p:tgtEl>
                                        <p:attrNameLst>
                                          <p:attrName>ppt_x</p:attrName>
                                        </p:attrNameLst>
                                      </p:cBhvr>
                                      <p:tavLst>
                                        <p:tav tm="0">
                                          <p:val>
                                            <p:strVal val="#ppt_x"/>
                                          </p:val>
                                        </p:tav>
                                        <p:tav tm="100000">
                                          <p:val>
                                            <p:strVal val="#ppt_x"/>
                                          </p:val>
                                        </p:tav>
                                      </p:tavLst>
                                    </p:anim>
                                    <p:anim calcmode="lin" valueType="num">
                                      <p:cBhvr additive="base">
                                        <p:cTn id="8" dur="500" fill="hold"/>
                                        <p:tgtEl>
                                          <p:spTgt spid="35799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990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0706" name="Rectangle 2"/>
          <p:cNvSpPr>
            <a:spLocks noGrp="1" noChangeArrowheads="1"/>
          </p:cNvSpPr>
          <p:nvPr>
            <p:ph type="title"/>
          </p:nvPr>
        </p:nvSpPr>
        <p:spPr>
          <a:xfrm>
            <a:off x="685800" y="385763"/>
            <a:ext cx="7772400" cy="1143000"/>
          </a:xfrm>
        </p:spPr>
        <p:txBody>
          <a:bodyPr/>
          <a:lstStyle/>
          <a:p>
            <a:pPr eaLnBrk="1" hangingPunct="1">
              <a:defRPr/>
            </a:pPr>
            <a:r>
              <a:rPr lang="zh-CN" altLang="en-US" b="0" smtClean="0"/>
              <a:t>派生类构造函数的构造规则</a:t>
            </a:r>
          </a:p>
        </p:txBody>
      </p:sp>
      <p:sp>
        <p:nvSpPr>
          <p:cNvPr id="35843" name="Rectangle 3"/>
          <p:cNvSpPr>
            <a:spLocks noGrp="1" noChangeArrowheads="1"/>
          </p:cNvSpPr>
          <p:nvPr>
            <p:ph type="body" idx="1"/>
          </p:nvPr>
        </p:nvSpPr>
        <p:spPr>
          <a:xfrm>
            <a:off x="685800" y="1528763"/>
            <a:ext cx="8053388" cy="4948237"/>
          </a:xfrm>
        </p:spPr>
        <p:txBody>
          <a:bodyPr/>
          <a:lstStyle/>
          <a:p>
            <a:pPr eaLnBrk="1" hangingPunct="1">
              <a:lnSpc>
                <a:spcPct val="120000"/>
              </a:lnSpc>
            </a:pPr>
            <a:r>
              <a:rPr lang="zh-CN" altLang="en-US" sz="2400" smtClean="0"/>
              <a:t>若基类使用缺省或不带参数的构造函数，则在派生类定义构造函数时可略去：基类构造函数名（参数表）。此时若派生类也不需要构造函数，则可不定义构造函数。</a:t>
            </a:r>
          </a:p>
          <a:p>
            <a:pPr eaLnBrk="1" hangingPunct="1">
              <a:lnSpc>
                <a:spcPct val="120000"/>
              </a:lnSpc>
            </a:pPr>
            <a:r>
              <a:rPr lang="zh-CN" altLang="en-US" sz="2400" smtClean="0"/>
              <a:t>当基类构造函数需要参数，而派生类本身并不需要构造函数时，派生类还必须定义构造函数。该函数只是起了一个参数传递作用。</a:t>
            </a:r>
          </a:p>
          <a:p>
            <a:pPr eaLnBrk="1" hangingPunct="1">
              <a:lnSpc>
                <a:spcPct val="120000"/>
              </a:lnSpc>
            </a:pPr>
            <a:r>
              <a:rPr lang="zh-CN" altLang="en-US" sz="2400" smtClean="0"/>
              <a:t>如果省略了派生类的构造函数，那么就由派生类的默认构造函数调用基类的默认构造函数。</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1730" name="Rectangle 2"/>
          <p:cNvSpPr>
            <a:spLocks noGrp="1" noChangeArrowheads="1"/>
          </p:cNvSpPr>
          <p:nvPr>
            <p:ph type="title"/>
          </p:nvPr>
        </p:nvSpPr>
        <p:spPr/>
        <p:txBody>
          <a:bodyPr/>
          <a:lstStyle/>
          <a:p>
            <a:pPr eaLnBrk="1" hangingPunct="1">
              <a:defRPr/>
            </a:pPr>
            <a:r>
              <a:rPr lang="zh-CN" altLang="en-US" smtClean="0"/>
              <a:t>派生类实例</a:t>
            </a:r>
          </a:p>
        </p:txBody>
      </p:sp>
      <p:sp>
        <p:nvSpPr>
          <p:cNvPr id="36867" name="Rectangle 3"/>
          <p:cNvSpPr>
            <a:spLocks noGrp="1" noChangeArrowheads="1"/>
          </p:cNvSpPr>
          <p:nvPr>
            <p:ph type="body" idx="1"/>
          </p:nvPr>
        </p:nvSpPr>
        <p:spPr/>
        <p:txBody>
          <a:bodyPr/>
          <a:lstStyle/>
          <a:p>
            <a:pPr eaLnBrk="1" hangingPunct="1">
              <a:lnSpc>
                <a:spcPct val="130000"/>
              </a:lnSpc>
            </a:pPr>
            <a:r>
              <a:rPr lang="zh-CN" altLang="en-US" smtClean="0"/>
              <a:t>定义一个图书馆系统中的读者类，每个读者的信息包括：卡号、姓名、单位、允许借书的数量以及已借书记录。学生最多允许借</a:t>
            </a:r>
            <a:r>
              <a:rPr lang="en-US" altLang="zh-CN" smtClean="0"/>
              <a:t>5</a:t>
            </a:r>
            <a:r>
              <a:rPr lang="zh-CN" altLang="en-US" smtClean="0"/>
              <a:t>本书，教师最多允许借</a:t>
            </a:r>
            <a:r>
              <a:rPr lang="en-US" altLang="zh-CN" smtClean="0"/>
              <a:t>10</a:t>
            </a:r>
            <a:r>
              <a:rPr lang="zh-CN" altLang="en-US" smtClean="0"/>
              <a:t>本书。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2754" name="Rectangle 2"/>
          <p:cNvSpPr>
            <a:spLocks noGrp="1" noChangeArrowheads="1"/>
          </p:cNvSpPr>
          <p:nvPr>
            <p:ph type="title"/>
          </p:nvPr>
        </p:nvSpPr>
        <p:spPr>
          <a:xfrm>
            <a:off x="685800" y="419100"/>
            <a:ext cx="7772400" cy="1143000"/>
          </a:xfrm>
        </p:spPr>
        <p:txBody>
          <a:bodyPr/>
          <a:lstStyle/>
          <a:p>
            <a:pPr eaLnBrk="1" hangingPunct="1">
              <a:defRPr/>
            </a:pPr>
            <a:r>
              <a:rPr lang="zh-CN" altLang="en-US" smtClean="0"/>
              <a:t>设计过程</a:t>
            </a:r>
          </a:p>
        </p:txBody>
      </p:sp>
      <p:sp>
        <p:nvSpPr>
          <p:cNvPr id="37891" name="Rectangle 3"/>
          <p:cNvSpPr>
            <a:spLocks noGrp="1" noChangeArrowheads="1"/>
          </p:cNvSpPr>
          <p:nvPr>
            <p:ph type="body" idx="1"/>
          </p:nvPr>
        </p:nvSpPr>
        <p:spPr>
          <a:xfrm>
            <a:off x="685800" y="1562100"/>
            <a:ext cx="8064500" cy="4927600"/>
          </a:xfrm>
        </p:spPr>
        <p:txBody>
          <a:bodyPr/>
          <a:lstStyle/>
          <a:p>
            <a:pPr eaLnBrk="1" hangingPunct="1"/>
            <a:r>
              <a:rPr lang="zh-CN" altLang="en-US" smtClean="0"/>
              <a:t>系统中有两类读者：学生读者和教师读者。</a:t>
            </a:r>
          </a:p>
          <a:p>
            <a:pPr eaLnBrk="1" hangingPunct="1"/>
            <a:r>
              <a:rPr lang="zh-CN" altLang="en-US" smtClean="0"/>
              <a:t>这两类读者有一部分内容是相同的：卡号、姓名和单位。</a:t>
            </a:r>
          </a:p>
          <a:p>
            <a:pPr eaLnBrk="1" hangingPunct="1"/>
            <a:r>
              <a:rPr lang="zh-CN" altLang="en-US" smtClean="0"/>
              <a:t>可将两类读者的共同部分内容设计成一个基类。</a:t>
            </a:r>
          </a:p>
          <a:p>
            <a:pPr eaLnBrk="1" hangingPunct="1"/>
            <a:r>
              <a:rPr lang="zh-CN" altLang="en-US" smtClean="0"/>
              <a:t>学生读者和教师读者从基类派生，增加已借书的数量以及已借书记录两个数据成员，并将允许借书的数量定义为整个类共享的常量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6850" name="Rectangle 2"/>
          <p:cNvSpPr>
            <a:spLocks noGrp="1" noChangeArrowheads="1"/>
          </p:cNvSpPr>
          <p:nvPr>
            <p:ph type="title"/>
          </p:nvPr>
        </p:nvSpPr>
        <p:spPr/>
        <p:txBody>
          <a:bodyPr/>
          <a:lstStyle/>
          <a:p>
            <a:pPr eaLnBrk="1" hangingPunct="1">
              <a:defRPr/>
            </a:pPr>
            <a:r>
              <a:rPr lang="zh-CN" altLang="en-US" smtClean="0"/>
              <a:t>基类的设计</a:t>
            </a:r>
          </a:p>
        </p:txBody>
      </p:sp>
      <p:sp>
        <p:nvSpPr>
          <p:cNvPr id="38915" name="Rectangle 3"/>
          <p:cNvSpPr>
            <a:spLocks noGrp="1" noChangeArrowheads="1"/>
          </p:cNvSpPr>
          <p:nvPr>
            <p:ph type="body" idx="1"/>
          </p:nvPr>
        </p:nvSpPr>
        <p:spPr>
          <a:xfrm>
            <a:off x="685800" y="1981200"/>
            <a:ext cx="7772400" cy="4610100"/>
          </a:xfrm>
        </p:spPr>
        <p:txBody>
          <a:bodyPr/>
          <a:lstStyle/>
          <a:p>
            <a:pPr eaLnBrk="1" hangingPunct="1">
              <a:lnSpc>
                <a:spcPct val="90000"/>
              </a:lnSpc>
              <a:buFont typeface="Wingdings" pitchFamily="2" charset="2"/>
              <a:buNone/>
            </a:pPr>
            <a:r>
              <a:rPr lang="en-US" altLang="zh-CN" sz="2400" smtClean="0"/>
              <a:t>class reader{</a:t>
            </a:r>
          </a:p>
          <a:p>
            <a:pPr eaLnBrk="1" hangingPunct="1">
              <a:lnSpc>
                <a:spcPct val="90000"/>
              </a:lnSpc>
              <a:buFont typeface="Wingdings" pitchFamily="2" charset="2"/>
              <a:buNone/>
            </a:pPr>
            <a:r>
              <a:rPr lang="en-US" altLang="zh-CN" sz="2400" smtClean="0"/>
              <a:t>	int no;</a:t>
            </a:r>
          </a:p>
          <a:p>
            <a:pPr eaLnBrk="1" hangingPunct="1">
              <a:lnSpc>
                <a:spcPct val="90000"/>
              </a:lnSpc>
              <a:buFont typeface="Wingdings" pitchFamily="2" charset="2"/>
              <a:buNone/>
            </a:pPr>
            <a:r>
              <a:rPr lang="en-US" altLang="zh-CN" sz="2400" smtClean="0"/>
              <a:t>	char name[10];</a:t>
            </a:r>
          </a:p>
          <a:p>
            <a:pPr eaLnBrk="1" hangingPunct="1">
              <a:lnSpc>
                <a:spcPct val="90000"/>
              </a:lnSpc>
              <a:buFont typeface="Wingdings" pitchFamily="2" charset="2"/>
              <a:buNone/>
            </a:pPr>
            <a:r>
              <a:rPr lang="en-US" altLang="zh-CN" sz="2400" smtClean="0"/>
              <a:t>	</a:t>
            </a:r>
            <a:r>
              <a:rPr lang="pt-BR" altLang="zh-CN" sz="2400" smtClean="0"/>
              <a:t>char dept[20];</a:t>
            </a:r>
          </a:p>
          <a:p>
            <a:pPr eaLnBrk="1" hangingPunct="1">
              <a:lnSpc>
                <a:spcPct val="90000"/>
              </a:lnSpc>
              <a:buFont typeface="Wingdings" pitchFamily="2" charset="2"/>
              <a:buNone/>
            </a:pPr>
            <a:r>
              <a:rPr lang="pt-BR" altLang="zh-CN" sz="2400" smtClean="0"/>
              <a:t>public:</a:t>
            </a:r>
          </a:p>
          <a:p>
            <a:pPr eaLnBrk="1" hangingPunct="1">
              <a:lnSpc>
                <a:spcPct val="90000"/>
              </a:lnSpc>
              <a:buFont typeface="Wingdings" pitchFamily="2" charset="2"/>
              <a:buNone/>
            </a:pPr>
            <a:r>
              <a:rPr lang="pt-BR" altLang="zh-CN" sz="2400" smtClean="0"/>
              <a:t>	reader(int n, char *nm, char *d)</a:t>
            </a:r>
          </a:p>
          <a:p>
            <a:pPr eaLnBrk="1" hangingPunct="1">
              <a:lnSpc>
                <a:spcPct val="90000"/>
              </a:lnSpc>
              <a:buFont typeface="Wingdings" pitchFamily="2" charset="2"/>
              <a:buNone/>
            </a:pPr>
            <a:r>
              <a:rPr lang="pt-BR" altLang="zh-CN" sz="2400" smtClean="0"/>
              <a:t>	     { no = n;</a:t>
            </a:r>
          </a:p>
          <a:p>
            <a:pPr eaLnBrk="1" hangingPunct="1">
              <a:lnSpc>
                <a:spcPct val="90000"/>
              </a:lnSpc>
              <a:buFont typeface="Wingdings" pitchFamily="2" charset="2"/>
              <a:buNone/>
            </a:pPr>
            <a:r>
              <a:rPr lang="pt-BR" altLang="zh-CN" sz="2400" smtClean="0"/>
              <a:t>	       </a:t>
            </a:r>
            <a:r>
              <a:rPr lang="en-US" altLang="zh-CN" sz="2400" smtClean="0"/>
              <a:t>strcpy(name, nm);</a:t>
            </a:r>
          </a:p>
          <a:p>
            <a:pPr eaLnBrk="1" hangingPunct="1">
              <a:lnSpc>
                <a:spcPct val="90000"/>
              </a:lnSpc>
              <a:buFont typeface="Wingdings" pitchFamily="2" charset="2"/>
              <a:buNone/>
            </a:pPr>
            <a:r>
              <a:rPr lang="en-US" altLang="zh-CN" sz="2400" smtClean="0"/>
              <a:t>	       strcpy(dept, d);</a:t>
            </a:r>
          </a:p>
          <a:p>
            <a:pPr eaLnBrk="1" hangingPunct="1">
              <a:lnSpc>
                <a:spcPct val="90000"/>
              </a:lnSpc>
              <a:buFont typeface="Wingdings" pitchFamily="2" charset="2"/>
              <a:buNone/>
            </a:pPr>
            <a:r>
              <a:rPr lang="en-US" altLang="zh-CN" sz="2400" smtClean="0"/>
              <a:t>	      }</a:t>
            </a:r>
          </a:p>
          <a:p>
            <a:pPr eaLnBrk="1" hangingPunct="1">
              <a:lnSpc>
                <a:spcPct val="90000"/>
              </a:lnSpc>
              <a:buFont typeface="Wingdings" pitchFamily="2" charset="2"/>
              <a:buNone/>
            </a:pPr>
            <a:r>
              <a:rPr lang="en-US" altLang="zh-CN" sz="2400" smtClean="0"/>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7874" name="Rectangle 2"/>
          <p:cNvSpPr>
            <a:spLocks noGrp="1" noChangeArrowheads="1"/>
          </p:cNvSpPr>
          <p:nvPr>
            <p:ph type="title"/>
          </p:nvPr>
        </p:nvSpPr>
        <p:spPr>
          <a:xfrm>
            <a:off x="685800" y="228600"/>
            <a:ext cx="7772400" cy="1143000"/>
          </a:xfrm>
        </p:spPr>
        <p:txBody>
          <a:bodyPr/>
          <a:lstStyle/>
          <a:p>
            <a:pPr eaLnBrk="1" hangingPunct="1">
              <a:defRPr/>
            </a:pPr>
            <a:r>
              <a:rPr lang="zh-CN" altLang="en-US" smtClean="0"/>
              <a:t>教师读者类的设计</a:t>
            </a:r>
          </a:p>
        </p:txBody>
      </p:sp>
      <p:sp>
        <p:nvSpPr>
          <p:cNvPr id="39939" name="Rectangle 3"/>
          <p:cNvSpPr>
            <a:spLocks noGrp="1" noChangeArrowheads="1"/>
          </p:cNvSpPr>
          <p:nvPr>
            <p:ph type="body" idx="1"/>
          </p:nvPr>
        </p:nvSpPr>
        <p:spPr>
          <a:xfrm>
            <a:off x="419100" y="1371600"/>
            <a:ext cx="8483600" cy="5245100"/>
          </a:xfrm>
        </p:spPr>
        <p:txBody>
          <a:bodyPr/>
          <a:lstStyle/>
          <a:p>
            <a:pPr eaLnBrk="1" hangingPunct="1">
              <a:lnSpc>
                <a:spcPct val="110000"/>
              </a:lnSpc>
              <a:buFont typeface="Wingdings" pitchFamily="2" charset="2"/>
              <a:buNone/>
            </a:pPr>
            <a:r>
              <a:rPr lang="en-US" altLang="zh-CN" sz="2400" smtClean="0"/>
              <a:t>class readerTeacher :public reader{</a:t>
            </a:r>
          </a:p>
          <a:p>
            <a:pPr eaLnBrk="1" hangingPunct="1">
              <a:lnSpc>
                <a:spcPct val="110000"/>
              </a:lnSpc>
              <a:buFont typeface="Wingdings" pitchFamily="2" charset="2"/>
              <a:buNone/>
            </a:pPr>
            <a:r>
              <a:rPr lang="en-US" altLang="zh-CN" sz="2400" smtClean="0"/>
              <a:t>	enum {MAX = 10}; </a:t>
            </a:r>
          </a:p>
          <a:p>
            <a:pPr eaLnBrk="1" hangingPunct="1">
              <a:lnSpc>
                <a:spcPct val="110000"/>
              </a:lnSpc>
              <a:buFont typeface="Wingdings" pitchFamily="2" charset="2"/>
              <a:buNone/>
            </a:pPr>
            <a:r>
              <a:rPr lang="en-US" altLang="zh-CN" sz="2400" smtClean="0"/>
              <a:t>	int borrowed;</a:t>
            </a:r>
          </a:p>
          <a:p>
            <a:pPr eaLnBrk="1" hangingPunct="1">
              <a:lnSpc>
                <a:spcPct val="110000"/>
              </a:lnSpc>
              <a:buFont typeface="Wingdings" pitchFamily="2" charset="2"/>
              <a:buNone/>
            </a:pPr>
            <a:r>
              <a:rPr lang="en-US" altLang="zh-CN" sz="2400" smtClean="0"/>
              <a:t>	int record[MAX];</a:t>
            </a:r>
          </a:p>
          <a:p>
            <a:pPr eaLnBrk="1" hangingPunct="1">
              <a:lnSpc>
                <a:spcPct val="110000"/>
              </a:lnSpc>
              <a:buFont typeface="Wingdings" pitchFamily="2" charset="2"/>
              <a:buNone/>
            </a:pPr>
            <a:r>
              <a:rPr lang="en-US" altLang="zh-CN" sz="2400" smtClean="0"/>
              <a:t>public:</a:t>
            </a:r>
          </a:p>
          <a:p>
            <a:pPr eaLnBrk="1" hangingPunct="1">
              <a:lnSpc>
                <a:spcPct val="110000"/>
              </a:lnSpc>
              <a:buFont typeface="Wingdings" pitchFamily="2" charset="2"/>
              <a:buNone/>
            </a:pPr>
            <a:r>
              <a:rPr lang="en-US" altLang="zh-CN" sz="2400" smtClean="0"/>
              <a:t>	readerTeacher(int n, char *nm, char *d):reader(n, nm, d) </a:t>
            </a:r>
          </a:p>
          <a:p>
            <a:pPr eaLnBrk="1" hangingPunct="1">
              <a:lnSpc>
                <a:spcPct val="110000"/>
              </a:lnSpc>
              <a:buFont typeface="Wingdings" pitchFamily="2" charset="2"/>
              <a:buNone/>
            </a:pPr>
            <a:r>
              <a:rPr lang="en-US" altLang="zh-CN" sz="2400" smtClean="0"/>
              <a:t>                { borrowed = 0;}</a:t>
            </a:r>
          </a:p>
          <a:p>
            <a:pPr eaLnBrk="1" hangingPunct="1">
              <a:lnSpc>
                <a:spcPct val="110000"/>
              </a:lnSpc>
              <a:buFont typeface="Wingdings" pitchFamily="2" charset="2"/>
              <a:buNone/>
            </a:pPr>
            <a:r>
              <a:rPr lang="en-US" altLang="zh-CN" sz="2400" smtClean="0"/>
              <a:t>	bool bookBorrow(int bookNo);	</a:t>
            </a:r>
          </a:p>
          <a:p>
            <a:pPr eaLnBrk="1" hangingPunct="1">
              <a:lnSpc>
                <a:spcPct val="110000"/>
              </a:lnSpc>
              <a:buFont typeface="Wingdings" pitchFamily="2" charset="2"/>
              <a:buNone/>
            </a:pPr>
            <a:r>
              <a:rPr lang="en-US" altLang="zh-CN" sz="2400" smtClean="0"/>
              <a:t>	bool bookReturn(int bookNo); </a:t>
            </a:r>
          </a:p>
          <a:p>
            <a:pPr eaLnBrk="1" hangingPunct="1">
              <a:lnSpc>
                <a:spcPct val="110000"/>
              </a:lnSpc>
              <a:buFont typeface="Wingdings" pitchFamily="2" charset="2"/>
              <a:buNone/>
            </a:pPr>
            <a:r>
              <a:rPr lang="en-US" altLang="zh-CN" sz="2400" smtClean="0"/>
              <a:t>	void show(); //</a:t>
            </a:r>
            <a:r>
              <a:rPr lang="zh-CN" altLang="en-US" sz="2400" smtClean="0"/>
              <a:t>显示已借书信息</a:t>
            </a:r>
          </a:p>
          <a:p>
            <a:pPr eaLnBrk="1" hangingPunct="1">
              <a:lnSpc>
                <a:spcPct val="110000"/>
              </a:lnSpc>
              <a:buFont typeface="Wingdings" pitchFamily="2" charset="2"/>
              <a:buNone/>
            </a:pPr>
            <a:r>
              <a:rPr lang="en-US" altLang="zh-CN" sz="2400" smtClean="0"/>
              <a:t>};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8898" name="Rectangle 2"/>
          <p:cNvSpPr>
            <a:spLocks noGrp="1" noChangeArrowheads="1"/>
          </p:cNvSpPr>
          <p:nvPr>
            <p:ph type="title"/>
          </p:nvPr>
        </p:nvSpPr>
        <p:spPr>
          <a:xfrm>
            <a:off x="685800" y="355600"/>
            <a:ext cx="7772400" cy="1143000"/>
          </a:xfrm>
        </p:spPr>
        <p:txBody>
          <a:bodyPr/>
          <a:lstStyle/>
          <a:p>
            <a:pPr eaLnBrk="1" hangingPunct="1">
              <a:defRPr/>
            </a:pPr>
            <a:r>
              <a:rPr lang="zh-CN" altLang="en-US" smtClean="0"/>
              <a:t>学生读者类的设计</a:t>
            </a:r>
          </a:p>
        </p:txBody>
      </p:sp>
      <p:sp>
        <p:nvSpPr>
          <p:cNvPr id="40963" name="Rectangle 3"/>
          <p:cNvSpPr>
            <a:spLocks noGrp="1" noChangeArrowheads="1"/>
          </p:cNvSpPr>
          <p:nvPr>
            <p:ph type="body" idx="1"/>
          </p:nvPr>
        </p:nvSpPr>
        <p:spPr>
          <a:xfrm>
            <a:off x="444500" y="1562100"/>
            <a:ext cx="8458200" cy="4927600"/>
          </a:xfrm>
        </p:spPr>
        <p:txBody>
          <a:bodyPr/>
          <a:lstStyle/>
          <a:p>
            <a:pPr eaLnBrk="1" hangingPunct="1">
              <a:buFont typeface="Wingdings" pitchFamily="2" charset="2"/>
              <a:buNone/>
            </a:pPr>
            <a:r>
              <a:rPr lang="en-US" altLang="zh-CN" sz="2400" smtClean="0"/>
              <a:t>class readerStudent :public reader {</a:t>
            </a:r>
          </a:p>
          <a:p>
            <a:pPr eaLnBrk="1" hangingPunct="1">
              <a:buFont typeface="Wingdings" pitchFamily="2" charset="2"/>
              <a:buNone/>
            </a:pPr>
            <a:r>
              <a:rPr lang="en-US" altLang="zh-CN" sz="2400" smtClean="0"/>
              <a:t>	enum { MAX = 5};</a:t>
            </a:r>
          </a:p>
          <a:p>
            <a:pPr eaLnBrk="1" hangingPunct="1">
              <a:buFont typeface="Wingdings" pitchFamily="2" charset="2"/>
              <a:buNone/>
            </a:pPr>
            <a:r>
              <a:rPr lang="en-US" altLang="zh-CN" sz="2400" smtClean="0"/>
              <a:t>	int borrowed;</a:t>
            </a:r>
          </a:p>
          <a:p>
            <a:pPr eaLnBrk="1" hangingPunct="1">
              <a:buFont typeface="Wingdings" pitchFamily="2" charset="2"/>
              <a:buNone/>
            </a:pPr>
            <a:r>
              <a:rPr lang="en-US" altLang="zh-CN" sz="2400" smtClean="0"/>
              <a:t>	int record[MAX];</a:t>
            </a:r>
          </a:p>
          <a:p>
            <a:pPr eaLnBrk="1" hangingPunct="1">
              <a:buFont typeface="Wingdings" pitchFamily="2" charset="2"/>
              <a:buNone/>
            </a:pPr>
            <a:r>
              <a:rPr lang="en-US" altLang="zh-CN" sz="2400" smtClean="0"/>
              <a:t>public:</a:t>
            </a:r>
          </a:p>
          <a:p>
            <a:pPr eaLnBrk="1" hangingPunct="1">
              <a:buFont typeface="Wingdings" pitchFamily="2" charset="2"/>
              <a:buNone/>
            </a:pPr>
            <a:r>
              <a:rPr lang="en-US" altLang="zh-CN" sz="2400" smtClean="0"/>
              <a:t>	readerStudent(int n, char *nm, char *d):reader(n, nm, d) </a:t>
            </a:r>
          </a:p>
          <a:p>
            <a:pPr eaLnBrk="1" hangingPunct="1">
              <a:buFont typeface="Wingdings" pitchFamily="2" charset="2"/>
              <a:buNone/>
            </a:pPr>
            <a:r>
              <a:rPr lang="en-US" altLang="zh-CN" sz="2400" smtClean="0"/>
              <a:t>             { borrowed = 0; }</a:t>
            </a:r>
          </a:p>
          <a:p>
            <a:pPr eaLnBrk="1" hangingPunct="1">
              <a:buFont typeface="Wingdings" pitchFamily="2" charset="2"/>
              <a:buNone/>
            </a:pPr>
            <a:r>
              <a:rPr lang="en-US" altLang="zh-CN" sz="2400" smtClean="0"/>
              <a:t>	bool bookBorrow(int bookNo);</a:t>
            </a:r>
          </a:p>
          <a:p>
            <a:pPr eaLnBrk="1" hangingPunct="1">
              <a:buFont typeface="Wingdings" pitchFamily="2" charset="2"/>
              <a:buNone/>
            </a:pPr>
            <a:r>
              <a:rPr lang="en-US" altLang="zh-CN" sz="2400" smtClean="0"/>
              <a:t>	bool bookReturn(int bookNo); </a:t>
            </a:r>
          </a:p>
          <a:p>
            <a:pPr eaLnBrk="1" hangingPunct="1">
              <a:buFont typeface="Wingdings" pitchFamily="2" charset="2"/>
              <a:buNone/>
            </a:pPr>
            <a:r>
              <a:rPr lang="en-US" altLang="zh-CN" sz="2400" smtClean="0"/>
              <a:t>	void show(); //</a:t>
            </a:r>
            <a:r>
              <a:rPr lang="zh-CN" altLang="en-US" sz="2400" smtClean="0"/>
              <a:t>显示已借书信息</a:t>
            </a:r>
          </a:p>
          <a:p>
            <a:pPr eaLnBrk="1" hangingPunct="1">
              <a:buFont typeface="Wingdings" pitchFamily="2" charset="2"/>
              <a:buNone/>
            </a:pPr>
            <a:r>
              <a:rPr lang="en-US" altLang="zh-CN" sz="2400" smtClean="0"/>
              <a:t>};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7586" name="Rectangle 2"/>
          <p:cNvSpPr>
            <a:spLocks noGrp="1" noChangeArrowheads="1"/>
          </p:cNvSpPr>
          <p:nvPr>
            <p:ph type="title"/>
          </p:nvPr>
        </p:nvSpPr>
        <p:spPr/>
        <p:txBody>
          <a:bodyPr/>
          <a:lstStyle/>
          <a:p>
            <a:pPr eaLnBrk="1" hangingPunct="1">
              <a:defRPr/>
            </a:pPr>
            <a:r>
              <a:rPr lang="zh-CN" altLang="en-US" smtClean="0"/>
              <a:t>派生类对象的析构</a:t>
            </a:r>
          </a:p>
        </p:txBody>
      </p:sp>
      <p:sp>
        <p:nvSpPr>
          <p:cNvPr id="41987" name="Rectangle 3"/>
          <p:cNvSpPr>
            <a:spLocks noGrp="1" noChangeArrowheads="1"/>
          </p:cNvSpPr>
          <p:nvPr>
            <p:ph type="body" idx="1"/>
          </p:nvPr>
        </p:nvSpPr>
        <p:spPr/>
        <p:txBody>
          <a:bodyPr/>
          <a:lstStyle/>
          <a:p>
            <a:pPr eaLnBrk="1" hangingPunct="1">
              <a:lnSpc>
                <a:spcPct val="110000"/>
              </a:lnSpc>
            </a:pPr>
            <a:r>
              <a:rPr lang="zh-CN" altLang="en-US" smtClean="0"/>
              <a:t>派生类的析构函数只析构自己新增的数据成员，基类成员的析构由基类的析构函数析构</a:t>
            </a:r>
          </a:p>
          <a:p>
            <a:pPr eaLnBrk="1" hangingPunct="1">
              <a:lnSpc>
                <a:spcPct val="110000"/>
              </a:lnSpc>
            </a:pPr>
            <a:r>
              <a:rPr lang="zh-CN" altLang="en-US" smtClean="0"/>
              <a:t>派生类析构函数会自动调用基类的析构函数</a:t>
            </a:r>
          </a:p>
          <a:p>
            <a:pPr eaLnBrk="1" hangingPunct="1">
              <a:lnSpc>
                <a:spcPct val="110000"/>
              </a:lnSpc>
            </a:pPr>
            <a:r>
              <a:rPr lang="zh-CN" altLang="en-US" smtClean="0"/>
              <a:t>派生类对象析构时，先执行派生类的析构函数，再执行基类的析构函数</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1250" name="Rectangle 2"/>
          <p:cNvSpPr>
            <a:spLocks noGrp="1" noChangeArrowheads="1"/>
          </p:cNvSpPr>
          <p:nvPr>
            <p:ph type="title"/>
          </p:nvPr>
        </p:nvSpPr>
        <p:spPr>
          <a:xfrm>
            <a:off x="685800" y="241300"/>
            <a:ext cx="7772400" cy="1143000"/>
          </a:xfrm>
        </p:spPr>
        <p:txBody>
          <a:bodyPr/>
          <a:lstStyle/>
          <a:p>
            <a:pPr eaLnBrk="1" hangingPunct="1">
              <a:defRPr/>
            </a:pPr>
            <a:r>
              <a:rPr lang="zh-CN" altLang="en-US" smtClean="0"/>
              <a:t>类定义</a:t>
            </a:r>
          </a:p>
        </p:txBody>
      </p:sp>
      <p:sp>
        <p:nvSpPr>
          <p:cNvPr id="6147" name="Rectangle 3"/>
          <p:cNvSpPr>
            <a:spLocks noGrp="1" noChangeArrowheads="1"/>
          </p:cNvSpPr>
          <p:nvPr>
            <p:ph type="body" idx="1"/>
          </p:nvPr>
        </p:nvSpPr>
        <p:spPr>
          <a:xfrm>
            <a:off x="495300" y="1549400"/>
            <a:ext cx="8140700" cy="5168900"/>
          </a:xfrm>
        </p:spPr>
        <p:txBody>
          <a:bodyPr/>
          <a:lstStyle/>
          <a:p>
            <a:pPr eaLnBrk="1" hangingPunct="1">
              <a:lnSpc>
                <a:spcPct val="90000"/>
              </a:lnSpc>
              <a:buFont typeface="Wingdings" pitchFamily="2" charset="2"/>
              <a:buNone/>
            </a:pPr>
            <a:r>
              <a:rPr lang="en-US" altLang="zh-CN" sz="2400" smtClean="0"/>
              <a:t>class Complex{</a:t>
            </a:r>
          </a:p>
          <a:p>
            <a:pPr eaLnBrk="1" hangingPunct="1">
              <a:lnSpc>
                <a:spcPct val="90000"/>
              </a:lnSpc>
              <a:buFont typeface="Wingdings" pitchFamily="2" charset="2"/>
              <a:buNone/>
            </a:pPr>
            <a:r>
              <a:rPr lang="en-US" altLang="zh-CN" sz="2400" smtClean="0"/>
              <a:t>	friend Complex operator+(Complex x, Complex y);</a:t>
            </a:r>
          </a:p>
          <a:p>
            <a:pPr eaLnBrk="1" hangingPunct="1">
              <a:lnSpc>
                <a:spcPct val="90000"/>
              </a:lnSpc>
              <a:buFont typeface="Wingdings" pitchFamily="2" charset="2"/>
              <a:buNone/>
            </a:pPr>
            <a:r>
              <a:rPr lang="en-US" altLang="zh-CN" sz="2400" smtClean="0"/>
              <a:t>	friend istream&amp; operator&gt;&gt;(istream &amp;is, </a:t>
            </a:r>
          </a:p>
          <a:p>
            <a:pPr eaLnBrk="1" hangingPunct="1">
              <a:lnSpc>
                <a:spcPct val="90000"/>
              </a:lnSpc>
              <a:buFont typeface="Wingdings" pitchFamily="2" charset="2"/>
              <a:buNone/>
            </a:pPr>
            <a:r>
              <a:rPr lang="en-US" altLang="zh-CN" sz="2400" smtClean="0"/>
              <a:t>                                                       Complex &amp;obj);</a:t>
            </a:r>
          </a:p>
          <a:p>
            <a:pPr eaLnBrk="1" hangingPunct="1">
              <a:lnSpc>
                <a:spcPct val="90000"/>
              </a:lnSpc>
              <a:buFont typeface="Wingdings" pitchFamily="2" charset="2"/>
              <a:buNone/>
            </a:pPr>
            <a:r>
              <a:rPr lang="en-US" altLang="zh-CN" sz="2400" smtClean="0"/>
              <a:t>      friend ostream&amp; operator&lt;&lt;(ostream &amp;os, </a:t>
            </a:r>
          </a:p>
          <a:p>
            <a:pPr eaLnBrk="1" hangingPunct="1">
              <a:lnSpc>
                <a:spcPct val="90000"/>
              </a:lnSpc>
              <a:buFont typeface="Wingdings" pitchFamily="2" charset="2"/>
              <a:buNone/>
            </a:pPr>
            <a:r>
              <a:rPr lang="en-US" altLang="zh-CN" sz="2400" smtClean="0"/>
              <a:t>                                                       const Complex &amp;obj);</a:t>
            </a:r>
          </a:p>
          <a:p>
            <a:pPr eaLnBrk="1" hangingPunct="1">
              <a:lnSpc>
                <a:spcPct val="90000"/>
              </a:lnSpc>
              <a:buFont typeface="Wingdings" pitchFamily="2" charset="2"/>
              <a:buNone/>
            </a:pPr>
            <a:r>
              <a:rPr lang="en-US" altLang="zh-CN" sz="2400" smtClean="0"/>
              <a:t>	Rational real;  //</a:t>
            </a:r>
            <a:r>
              <a:rPr lang="zh-CN" altLang="en-US" sz="2400" smtClean="0"/>
              <a:t>实部</a:t>
            </a:r>
          </a:p>
          <a:p>
            <a:pPr eaLnBrk="1" hangingPunct="1">
              <a:lnSpc>
                <a:spcPct val="90000"/>
              </a:lnSpc>
              <a:buFont typeface="Wingdings" pitchFamily="2" charset="2"/>
              <a:buNone/>
            </a:pPr>
            <a:r>
              <a:rPr lang="zh-CN" altLang="en-US" sz="2400" smtClean="0"/>
              <a:t>	</a:t>
            </a:r>
            <a:r>
              <a:rPr lang="en-US" altLang="zh-CN" sz="2400" smtClean="0"/>
              <a:t>Rational imag;  //</a:t>
            </a:r>
            <a:r>
              <a:rPr lang="zh-CN" altLang="en-US" sz="2400" smtClean="0"/>
              <a:t>虚部</a:t>
            </a:r>
          </a:p>
          <a:p>
            <a:pPr eaLnBrk="1" hangingPunct="1">
              <a:lnSpc>
                <a:spcPct val="90000"/>
              </a:lnSpc>
              <a:buFont typeface="Wingdings" pitchFamily="2" charset="2"/>
              <a:buNone/>
            </a:pPr>
            <a:r>
              <a:rPr lang="en-US" altLang="zh-CN" sz="2400" smtClean="0"/>
              <a:t>public:</a:t>
            </a:r>
          </a:p>
          <a:p>
            <a:pPr eaLnBrk="1" hangingPunct="1">
              <a:lnSpc>
                <a:spcPct val="90000"/>
              </a:lnSpc>
              <a:buFont typeface="Wingdings" pitchFamily="2" charset="2"/>
              <a:buNone/>
            </a:pPr>
            <a:r>
              <a:rPr lang="en-US" altLang="zh-CN" sz="2400" smtClean="0"/>
              <a:t>	</a:t>
            </a:r>
            <a:r>
              <a:rPr lang="pt-BR" altLang="zh-CN" sz="2400" smtClean="0"/>
              <a:t>Complex(int r1 = 0, int r2 = 1, int i1= 0, int i2 = 1):</a:t>
            </a:r>
          </a:p>
          <a:p>
            <a:pPr eaLnBrk="1" hangingPunct="1">
              <a:lnSpc>
                <a:spcPct val="90000"/>
              </a:lnSpc>
              <a:buFont typeface="Wingdings" pitchFamily="2" charset="2"/>
              <a:buNone/>
            </a:pPr>
            <a:r>
              <a:rPr lang="pt-BR" altLang="zh-CN" sz="2400" smtClean="0"/>
              <a:t>                                                 </a:t>
            </a:r>
            <a:r>
              <a:rPr lang="pt-BR" altLang="zh-CN" sz="2400" smtClean="0">
                <a:solidFill>
                  <a:schemeClr val="tx2"/>
                </a:solidFill>
              </a:rPr>
              <a:t>real(r1, r2), imag(i1, i2)</a:t>
            </a:r>
            <a:r>
              <a:rPr lang="pt-BR" altLang="zh-CN" sz="2400" smtClean="0"/>
              <a:t> {}</a:t>
            </a:r>
            <a:endParaRPr lang="en-US" altLang="zh-CN" sz="2400" smtClean="0"/>
          </a:p>
          <a:p>
            <a:pPr eaLnBrk="1" hangingPunct="1">
              <a:lnSpc>
                <a:spcPct val="90000"/>
              </a:lnSpc>
              <a:buFont typeface="Wingdings" pitchFamily="2" charset="2"/>
              <a:buNone/>
            </a:pPr>
            <a:r>
              <a:rPr lang="en-US" altLang="zh-CN" sz="2400" smtClean="0"/>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0658" name="Rectangle 2"/>
          <p:cNvSpPr>
            <a:spLocks noGrp="1" noChangeArrowheads="1"/>
          </p:cNvSpPr>
          <p:nvPr>
            <p:ph type="title"/>
          </p:nvPr>
        </p:nvSpPr>
        <p:spPr>
          <a:xfrm>
            <a:off x="1077913" y="496888"/>
            <a:ext cx="7467600" cy="1143000"/>
          </a:xfrm>
        </p:spPr>
        <p:txBody>
          <a:bodyPr/>
          <a:lstStyle/>
          <a:p>
            <a:pPr eaLnBrk="1" hangingPunct="1">
              <a:defRPr/>
            </a:pPr>
            <a:r>
              <a:rPr lang="zh-CN" altLang="en-US" sz="2800" b="0" dirty="0" smtClean="0"/>
              <a:t>派生类构造函数和析构函数的构造规则实例</a:t>
            </a:r>
          </a:p>
        </p:txBody>
      </p:sp>
      <p:sp>
        <p:nvSpPr>
          <p:cNvPr id="43011" name="Rectangle 3"/>
          <p:cNvSpPr>
            <a:spLocks noGrp="1" noChangeArrowheads="1"/>
          </p:cNvSpPr>
          <p:nvPr>
            <p:ph type="body" idx="1"/>
          </p:nvPr>
        </p:nvSpPr>
        <p:spPr>
          <a:xfrm>
            <a:off x="381000" y="1639888"/>
            <a:ext cx="7953375" cy="4114800"/>
          </a:xfrm>
        </p:spPr>
        <p:txBody>
          <a:bodyPr/>
          <a:lstStyle/>
          <a:p>
            <a:pPr eaLnBrk="1" hangingPunct="1">
              <a:spcBef>
                <a:spcPct val="0"/>
              </a:spcBef>
              <a:buFont typeface="Wingdings" pitchFamily="2" charset="2"/>
              <a:buNone/>
            </a:pPr>
            <a:r>
              <a:rPr lang="en-US" altLang="zh-CN" sz="2400" smtClean="0"/>
              <a:t>class base{</a:t>
            </a:r>
          </a:p>
          <a:p>
            <a:pPr eaLnBrk="1" hangingPunct="1">
              <a:spcBef>
                <a:spcPct val="0"/>
              </a:spcBef>
              <a:buFont typeface="Wingdings" pitchFamily="2" charset="2"/>
              <a:buNone/>
            </a:pPr>
            <a:r>
              <a:rPr lang="en-US" altLang="zh-CN" sz="2400" smtClean="0"/>
              <a:t>  public:</a:t>
            </a:r>
          </a:p>
          <a:p>
            <a:pPr eaLnBrk="1" hangingPunct="1">
              <a:spcBef>
                <a:spcPct val="0"/>
              </a:spcBef>
              <a:buFont typeface="Wingdings" pitchFamily="2" charset="2"/>
              <a:buNone/>
            </a:pPr>
            <a:r>
              <a:rPr lang="en-US" altLang="zh-CN" sz="2400" smtClean="0"/>
              <a:t>    base() {cout&lt;&lt;"constructing base\n";}</a:t>
            </a:r>
          </a:p>
          <a:p>
            <a:pPr eaLnBrk="1" hangingPunct="1">
              <a:spcBef>
                <a:spcPct val="0"/>
              </a:spcBef>
              <a:buFont typeface="Wingdings" pitchFamily="2" charset="2"/>
              <a:buNone/>
            </a:pPr>
            <a:r>
              <a:rPr lang="en-US" altLang="zh-CN" sz="2400" smtClean="0"/>
              <a:t>    ~base() {cout&lt;&lt;"destructint base\n";}  };</a:t>
            </a:r>
          </a:p>
          <a:p>
            <a:pPr eaLnBrk="1" hangingPunct="1">
              <a:spcBef>
                <a:spcPct val="0"/>
              </a:spcBef>
              <a:buFont typeface="Wingdings" pitchFamily="2" charset="2"/>
              <a:buNone/>
            </a:pPr>
            <a:r>
              <a:rPr lang="en-US" altLang="zh-CN" sz="2400" smtClean="0"/>
              <a:t>class derive1:public base{</a:t>
            </a:r>
          </a:p>
          <a:p>
            <a:pPr eaLnBrk="1" hangingPunct="1">
              <a:spcBef>
                <a:spcPct val="0"/>
              </a:spcBef>
              <a:buFont typeface="Wingdings" pitchFamily="2" charset="2"/>
              <a:buNone/>
            </a:pPr>
            <a:r>
              <a:rPr lang="en-US" altLang="zh-CN" sz="2400" smtClean="0"/>
              <a:t>public:</a:t>
            </a:r>
          </a:p>
          <a:p>
            <a:pPr eaLnBrk="1" hangingPunct="1">
              <a:spcBef>
                <a:spcPct val="0"/>
              </a:spcBef>
              <a:buFont typeface="Wingdings" pitchFamily="2" charset="2"/>
              <a:buNone/>
            </a:pPr>
            <a:r>
              <a:rPr lang="en-US" altLang="zh-CN" sz="2400" smtClean="0"/>
              <a:t>   derive1() {cout&lt;&lt;"constructing derive1\n";}</a:t>
            </a:r>
          </a:p>
          <a:p>
            <a:pPr eaLnBrk="1" hangingPunct="1">
              <a:spcBef>
                <a:spcPct val="0"/>
              </a:spcBef>
              <a:buFont typeface="Wingdings" pitchFamily="2" charset="2"/>
              <a:buNone/>
            </a:pPr>
            <a:r>
              <a:rPr lang="en-US" altLang="zh-CN" sz="2400" smtClean="0"/>
              <a:t>   ~derive1() {cout&lt;&lt;"destructing derive1\n";}  };</a:t>
            </a:r>
          </a:p>
          <a:p>
            <a:pPr eaLnBrk="1" hangingPunct="1">
              <a:spcBef>
                <a:spcPct val="0"/>
              </a:spcBef>
              <a:buFont typeface="Wingdings" pitchFamily="2" charset="2"/>
              <a:buNone/>
            </a:pPr>
            <a:r>
              <a:rPr lang="en-US" altLang="zh-CN" sz="2400" smtClean="0"/>
              <a:t>int main()</a:t>
            </a:r>
          </a:p>
          <a:p>
            <a:pPr eaLnBrk="1" hangingPunct="1">
              <a:spcBef>
                <a:spcPct val="0"/>
              </a:spcBef>
              <a:buFont typeface="Wingdings" pitchFamily="2" charset="2"/>
              <a:buNone/>
            </a:pPr>
            <a:r>
              <a:rPr lang="en-US" altLang="zh-CN" sz="2400" smtClean="0"/>
              <a:t>{derive1 op;</a:t>
            </a:r>
          </a:p>
          <a:p>
            <a:pPr eaLnBrk="1" hangingPunct="1">
              <a:spcBef>
                <a:spcPct val="0"/>
              </a:spcBef>
              <a:buFont typeface="Wingdings" pitchFamily="2" charset="2"/>
              <a:buNone/>
            </a:pPr>
            <a:r>
              <a:rPr lang="en-US" altLang="zh-CN" sz="2400" smtClean="0"/>
              <a:t>  return 0;}</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682" name="Rectangle 2"/>
          <p:cNvSpPr>
            <a:spLocks noGrp="1" noChangeArrowheads="1"/>
          </p:cNvSpPr>
          <p:nvPr>
            <p:ph type="title"/>
          </p:nvPr>
        </p:nvSpPr>
        <p:spPr/>
        <p:txBody>
          <a:bodyPr/>
          <a:lstStyle/>
          <a:p>
            <a:pPr eaLnBrk="1" hangingPunct="1">
              <a:defRPr/>
            </a:pPr>
            <a:r>
              <a:rPr lang="zh-CN" altLang="en-US" b="0" smtClean="0"/>
              <a:t>执行结果</a:t>
            </a:r>
          </a:p>
        </p:txBody>
      </p:sp>
      <p:sp>
        <p:nvSpPr>
          <p:cNvPr id="44035" name="Rectangle 3"/>
          <p:cNvSpPr>
            <a:spLocks noGrp="1" noChangeArrowheads="1"/>
          </p:cNvSpPr>
          <p:nvPr>
            <p:ph type="body" idx="1"/>
          </p:nvPr>
        </p:nvSpPr>
        <p:spPr>
          <a:xfrm>
            <a:off x="2133600" y="1981200"/>
            <a:ext cx="6324600" cy="4114800"/>
          </a:xfrm>
        </p:spPr>
        <p:txBody>
          <a:bodyPr/>
          <a:lstStyle/>
          <a:p>
            <a:pPr eaLnBrk="1" hangingPunct="1">
              <a:buFont typeface="Wingdings" pitchFamily="2" charset="2"/>
              <a:buNone/>
            </a:pPr>
            <a:r>
              <a:rPr lang="en-US" altLang="zh-CN" smtClean="0"/>
              <a:t>   constructing base</a:t>
            </a:r>
          </a:p>
          <a:p>
            <a:pPr eaLnBrk="1" hangingPunct="1">
              <a:buFont typeface="Wingdings" pitchFamily="2" charset="2"/>
              <a:buNone/>
            </a:pPr>
            <a:r>
              <a:rPr lang="en-US" altLang="zh-CN" smtClean="0"/>
              <a:t>   constructing derive1</a:t>
            </a:r>
          </a:p>
          <a:p>
            <a:pPr eaLnBrk="1" hangingPunct="1">
              <a:buFont typeface="Wingdings" pitchFamily="2" charset="2"/>
              <a:buNone/>
            </a:pPr>
            <a:r>
              <a:rPr lang="en-US" altLang="zh-CN" smtClean="0"/>
              <a:t>   destructing derive1</a:t>
            </a:r>
          </a:p>
          <a:p>
            <a:pPr eaLnBrk="1" hangingPunct="1">
              <a:buFont typeface="Wingdings" pitchFamily="2" charset="2"/>
              <a:buNone/>
            </a:pPr>
            <a:r>
              <a:rPr lang="en-US" altLang="zh-CN" smtClean="0"/>
              <a:t>   destructing base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0114" name="Rectangle 2"/>
          <p:cNvSpPr>
            <a:spLocks noGrp="1" noChangeArrowheads="1"/>
          </p:cNvSpPr>
          <p:nvPr>
            <p:ph type="title"/>
          </p:nvPr>
        </p:nvSpPr>
        <p:spPr/>
        <p:txBody>
          <a:bodyPr/>
          <a:lstStyle/>
          <a:p>
            <a:pPr eaLnBrk="1" hangingPunct="1">
              <a:defRPr/>
            </a:pPr>
            <a:r>
              <a:rPr lang="zh-CN" altLang="en-US" smtClean="0"/>
              <a:t>赋值运算符重载函数</a:t>
            </a:r>
          </a:p>
        </p:txBody>
      </p:sp>
      <p:sp>
        <p:nvSpPr>
          <p:cNvPr id="45059" name="Rectangle 3"/>
          <p:cNvSpPr>
            <a:spLocks noGrp="1" noChangeArrowheads="1"/>
          </p:cNvSpPr>
          <p:nvPr>
            <p:ph type="body" idx="1"/>
          </p:nvPr>
        </p:nvSpPr>
        <p:spPr/>
        <p:txBody>
          <a:bodyPr/>
          <a:lstStyle/>
          <a:p>
            <a:pPr eaLnBrk="1" hangingPunct="1"/>
            <a:r>
              <a:rPr lang="zh-CN" altLang="en-US" sz="2400" smtClean="0"/>
              <a:t>派生类不能继承基类的赋值运算</a:t>
            </a:r>
          </a:p>
          <a:p>
            <a:pPr eaLnBrk="1" hangingPunct="1"/>
            <a:r>
              <a:rPr lang="zh-CN" altLang="en-US" sz="2400" smtClean="0"/>
              <a:t>如果派生类没有定义赋值运算符重载函数：系统提供一个默认的赋值运算符重载函数，该函数对派生类中的基类对象调用基类的赋值运算符重载函数，对派生类新增数据成员相应赋值</a:t>
            </a:r>
          </a:p>
          <a:p>
            <a:pPr eaLnBrk="1" hangingPunct="1"/>
            <a:r>
              <a:rPr lang="zh-CN" altLang="en-US" sz="2400" smtClean="0"/>
              <a:t>若在派生类中重载赋值运算符：在重载函数中要显式调用基类的赋值运算符重载函数来对基类成员赋值</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2"/>
          <p:cNvSpPr>
            <a:spLocks noGrp="1"/>
          </p:cNvSpPr>
          <p:nvPr>
            <p:ph idx="1"/>
          </p:nvPr>
        </p:nvSpPr>
        <p:spPr>
          <a:xfrm>
            <a:off x="685800" y="203200"/>
            <a:ext cx="7772400" cy="6654800"/>
          </a:xfrm>
        </p:spPr>
        <p:txBody>
          <a:bodyPr/>
          <a:lstStyle/>
          <a:p>
            <a:pPr>
              <a:buFont typeface="Wingdings" pitchFamily="2" charset="2"/>
              <a:buNone/>
            </a:pPr>
            <a:r>
              <a:rPr lang="en-US" altLang="zh-CN" sz="2000" smtClean="0"/>
              <a:t>class People</a:t>
            </a:r>
          </a:p>
          <a:p>
            <a:pPr>
              <a:buFont typeface="Wingdings" pitchFamily="2" charset="2"/>
              <a:buNone/>
            </a:pPr>
            <a:r>
              <a:rPr lang="en-US" altLang="zh-CN" sz="2000" smtClean="0"/>
              <a:t>{protected: char *name; int age;</a:t>
            </a:r>
          </a:p>
          <a:p>
            <a:pPr>
              <a:buFont typeface="Wingdings" pitchFamily="2" charset="2"/>
              <a:buNone/>
            </a:pPr>
            <a:r>
              <a:rPr lang="en-US" altLang="zh-CN" sz="2000" smtClean="0"/>
              <a:t>  public:People(const char *s, int a);</a:t>
            </a:r>
          </a:p>
          <a:p>
            <a:pPr>
              <a:buFont typeface="Wingdings" pitchFamily="2" charset="2"/>
              <a:buNone/>
            </a:pPr>
            <a:r>
              <a:rPr lang="en-US" altLang="zh-CN" sz="2000" smtClean="0"/>
              <a:t>              ~People();  </a:t>
            </a:r>
          </a:p>
          <a:p>
            <a:pPr>
              <a:buFont typeface="Wingdings" pitchFamily="2" charset="2"/>
              <a:buNone/>
            </a:pPr>
            <a:r>
              <a:rPr lang="en-US" altLang="zh-CN" sz="2000" smtClean="0"/>
              <a:t>              People &amp;operator=(const  People &amp;);  }</a:t>
            </a:r>
          </a:p>
          <a:p>
            <a:pPr>
              <a:buFont typeface="Wingdings" pitchFamily="2" charset="2"/>
              <a:buNone/>
            </a:pPr>
            <a:r>
              <a:rPr lang="en-US" altLang="zh-CN" sz="2000" smtClean="0"/>
              <a:t>class Student:public People{</a:t>
            </a:r>
          </a:p>
          <a:p>
            <a:pPr>
              <a:buFont typeface="Wingdings" pitchFamily="2" charset="2"/>
              <a:buNone/>
            </a:pPr>
            <a:r>
              <a:rPr lang="en-US" altLang="zh-CN" sz="2000" smtClean="0"/>
              <a:t>int no; char *class_num;</a:t>
            </a:r>
          </a:p>
          <a:p>
            <a:pPr>
              <a:buFont typeface="Wingdings" pitchFamily="2" charset="2"/>
              <a:buNone/>
            </a:pPr>
            <a:r>
              <a:rPr lang="en-US" altLang="zh-CN" sz="2000" smtClean="0"/>
              <a:t>public: Student(const char *s, int a, int n, char *cls):People(s,a){…};</a:t>
            </a:r>
          </a:p>
          <a:p>
            <a:pPr>
              <a:buFont typeface="Wingdings" pitchFamily="2" charset="2"/>
              <a:buNone/>
            </a:pPr>
            <a:r>
              <a:rPr lang="en-US" altLang="zh-CN" sz="2000" smtClean="0"/>
              <a:t>             ~Student()</a:t>
            </a:r>
          </a:p>
          <a:p>
            <a:pPr>
              <a:buFont typeface="Wingdings" pitchFamily="2" charset="2"/>
              <a:buNone/>
            </a:pPr>
            <a:r>
              <a:rPr lang="en-US" altLang="zh-CN" sz="2000" smtClean="0"/>
              <a:t>             Student &amp;operator=(const Student &amp;other)</a:t>
            </a:r>
          </a:p>
          <a:p>
            <a:pPr>
              <a:buFont typeface="Wingdings" pitchFamily="2" charset="2"/>
              <a:buNone/>
            </a:pPr>
            <a:r>
              <a:rPr lang="en-US" altLang="zh-CN" sz="2000" smtClean="0"/>
              <a:t>             { if(this==&amp;other) return *this;</a:t>
            </a:r>
          </a:p>
          <a:p>
            <a:pPr>
              <a:buFont typeface="Wingdings" pitchFamily="2" charset="2"/>
              <a:buNone/>
            </a:pPr>
            <a:r>
              <a:rPr lang="en-US" altLang="zh-CN" sz="2000" smtClean="0"/>
              <a:t>                no=other.no;</a:t>
            </a:r>
          </a:p>
          <a:p>
            <a:pPr>
              <a:buFont typeface="Wingdings" pitchFamily="2" charset="2"/>
              <a:buNone/>
            </a:pPr>
            <a:r>
              <a:rPr lang="en-US" altLang="zh-CN" sz="2000" smtClean="0"/>
              <a:t>                delete class_num;</a:t>
            </a:r>
          </a:p>
          <a:p>
            <a:pPr>
              <a:buFont typeface="Wingdings" pitchFamily="2" charset="2"/>
              <a:buNone/>
            </a:pPr>
            <a:r>
              <a:rPr lang="en-US" altLang="zh-CN" sz="2000" smtClean="0"/>
              <a:t>                class_num=new char[strlen(other.class_num)+1];</a:t>
            </a:r>
          </a:p>
          <a:p>
            <a:pPr>
              <a:buFont typeface="Wingdings" pitchFamily="2" charset="2"/>
              <a:buNone/>
            </a:pPr>
            <a:r>
              <a:rPr lang="en-US" altLang="zh-CN" sz="2000" smtClean="0"/>
              <a:t>                strcpy(class_num,other.class_num);</a:t>
            </a:r>
          </a:p>
          <a:p>
            <a:pPr>
              <a:buFont typeface="Wingdings" pitchFamily="2" charset="2"/>
              <a:buNone/>
            </a:pPr>
            <a:r>
              <a:rPr lang="en-US" altLang="zh-CN" sz="2000" smtClean="0"/>
              <a:t>                </a:t>
            </a:r>
            <a:r>
              <a:rPr lang="en-US" altLang="zh-CN" sz="2000" smtClean="0">
                <a:solidFill>
                  <a:srgbClr val="FF0000"/>
                </a:solidFill>
              </a:rPr>
              <a:t>People::operator=(other);</a:t>
            </a:r>
          </a:p>
          <a:p>
            <a:pPr>
              <a:buFont typeface="Wingdings" pitchFamily="2" charset="2"/>
              <a:buNone/>
            </a:pPr>
            <a:r>
              <a:rPr lang="en-US" altLang="zh-CN" sz="2000" smtClean="0"/>
              <a:t>                return *this;     }     }</a:t>
            </a:r>
          </a:p>
          <a:p>
            <a:pPr>
              <a:buFont typeface="Wingdings" pitchFamily="2" charset="2"/>
              <a:buNone/>
            </a:pPr>
            <a:endParaRPr lang="zh-CN" altLang="en-US" sz="200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4018" name="Rectangle 2"/>
          <p:cNvSpPr>
            <a:spLocks noGrp="1" noChangeArrowheads="1"/>
          </p:cNvSpPr>
          <p:nvPr>
            <p:ph type="title"/>
          </p:nvPr>
        </p:nvSpPr>
        <p:spPr/>
        <p:txBody>
          <a:bodyPr/>
          <a:lstStyle/>
          <a:p>
            <a:pPr eaLnBrk="1" hangingPunct="1">
              <a:defRPr/>
            </a:pPr>
            <a:r>
              <a:rPr lang="zh-CN" altLang="en-US" smtClean="0"/>
              <a:t>派生类</a:t>
            </a:r>
          </a:p>
        </p:txBody>
      </p:sp>
      <p:sp>
        <p:nvSpPr>
          <p:cNvPr id="47107" name="Rectangle 3"/>
          <p:cNvSpPr>
            <a:spLocks noGrp="1" noChangeArrowheads="1"/>
          </p:cNvSpPr>
          <p:nvPr>
            <p:ph type="body" idx="1"/>
          </p:nvPr>
        </p:nvSpPr>
        <p:spPr>
          <a:xfrm>
            <a:off x="685800" y="1981200"/>
            <a:ext cx="7772400" cy="4533900"/>
          </a:xfrm>
        </p:spPr>
        <p:txBody>
          <a:bodyPr/>
          <a:lstStyle/>
          <a:p>
            <a:pPr eaLnBrk="1" hangingPunct="1">
              <a:lnSpc>
                <a:spcPct val="120000"/>
              </a:lnSpc>
            </a:pPr>
            <a:r>
              <a:rPr lang="zh-CN" altLang="en-US" smtClean="0"/>
              <a:t>单继承的格式</a:t>
            </a:r>
          </a:p>
          <a:p>
            <a:pPr eaLnBrk="1" hangingPunct="1">
              <a:lnSpc>
                <a:spcPct val="120000"/>
              </a:lnSpc>
            </a:pPr>
            <a:r>
              <a:rPr lang="zh-CN" altLang="en-US" smtClean="0"/>
              <a:t>基类成员在派生类中的访问特性 </a:t>
            </a:r>
          </a:p>
          <a:p>
            <a:pPr eaLnBrk="1" hangingPunct="1">
              <a:lnSpc>
                <a:spcPct val="120000"/>
              </a:lnSpc>
            </a:pPr>
            <a:r>
              <a:rPr lang="zh-CN" altLang="en-US" smtClean="0"/>
              <a:t>派生类对象的构造、析构与赋值操作  </a:t>
            </a:r>
          </a:p>
          <a:p>
            <a:pPr eaLnBrk="1" hangingPunct="1">
              <a:lnSpc>
                <a:spcPct val="120000"/>
              </a:lnSpc>
            </a:pPr>
            <a:r>
              <a:rPr lang="zh-CN" altLang="en-US" smtClean="0"/>
              <a:t>重定义基类的函数 </a:t>
            </a:r>
          </a:p>
          <a:p>
            <a:pPr eaLnBrk="1" hangingPunct="1">
              <a:lnSpc>
                <a:spcPct val="120000"/>
              </a:lnSpc>
            </a:pPr>
            <a:r>
              <a:rPr lang="zh-CN" altLang="en-US" smtClean="0"/>
              <a:t>派生类作为基类 </a:t>
            </a:r>
          </a:p>
          <a:p>
            <a:pPr eaLnBrk="1" hangingPunct="1">
              <a:lnSpc>
                <a:spcPct val="120000"/>
              </a:lnSpc>
            </a:pPr>
            <a:r>
              <a:rPr lang="zh-CN" altLang="en-US" smtClean="0"/>
              <a:t>将派生类对象隐式转换为基类对象 </a:t>
            </a:r>
          </a:p>
        </p:txBody>
      </p:sp>
      <p:sp>
        <p:nvSpPr>
          <p:cNvPr id="47108" name="AutoShape 4"/>
          <p:cNvSpPr>
            <a:spLocks noChangeArrowheads="1"/>
          </p:cNvSpPr>
          <p:nvPr/>
        </p:nvSpPr>
        <p:spPr bwMode="auto">
          <a:xfrm rot="-5400000" flipH="1" flipV="1">
            <a:off x="7912100" y="2551113"/>
            <a:ext cx="304800" cy="457200"/>
          </a:xfrm>
          <a:prstGeom prst="triangle">
            <a:avLst>
              <a:gd name="adj" fmla="val 50000"/>
            </a:avLst>
          </a:prstGeom>
          <a:solidFill>
            <a:srgbClr val="FF99CC"/>
          </a:solidFill>
          <a:ln w="9525">
            <a:solidFill>
              <a:srgbClr val="B2B2B2"/>
            </a:solidFill>
            <a:miter lim="800000"/>
            <a:headEnd/>
            <a:tailEnd/>
          </a:ln>
        </p:spPr>
        <p:txBody>
          <a:bodyPr wrap="none" lIns="71304" tIns="35653" rIns="71304" bIns="35653" anchor="ctr"/>
          <a:lstStyle/>
          <a:p>
            <a:endParaRPr lang="zh-CN" altLang="en-US"/>
          </a:p>
        </p:txBody>
      </p:sp>
      <p:sp>
        <p:nvSpPr>
          <p:cNvPr id="47109" name="AutoShape 5"/>
          <p:cNvSpPr>
            <a:spLocks noChangeArrowheads="1"/>
          </p:cNvSpPr>
          <p:nvPr/>
        </p:nvSpPr>
        <p:spPr bwMode="auto">
          <a:xfrm rot="-5400000" flipH="1" flipV="1">
            <a:off x="7912100" y="1924050"/>
            <a:ext cx="304800" cy="457200"/>
          </a:xfrm>
          <a:prstGeom prst="triangle">
            <a:avLst>
              <a:gd name="adj" fmla="val 50000"/>
            </a:avLst>
          </a:prstGeom>
          <a:solidFill>
            <a:srgbClr val="FF99CC"/>
          </a:solidFill>
          <a:ln w="9525">
            <a:solidFill>
              <a:srgbClr val="B2B2B2"/>
            </a:solidFill>
            <a:miter lim="800000"/>
            <a:headEnd/>
            <a:tailEnd/>
          </a:ln>
        </p:spPr>
        <p:txBody>
          <a:bodyPr wrap="none" lIns="71304" tIns="35653" rIns="71304" bIns="35653" anchor="ctr"/>
          <a:lstStyle/>
          <a:p>
            <a:endParaRPr lang="zh-CN" altLang="en-US"/>
          </a:p>
        </p:txBody>
      </p:sp>
      <p:sp>
        <p:nvSpPr>
          <p:cNvPr id="47110" name="AutoShape 6"/>
          <p:cNvSpPr>
            <a:spLocks noChangeArrowheads="1"/>
          </p:cNvSpPr>
          <p:nvPr/>
        </p:nvSpPr>
        <p:spPr bwMode="auto">
          <a:xfrm rot="-5400000" flipH="1" flipV="1">
            <a:off x="7912100" y="3113088"/>
            <a:ext cx="304800" cy="457200"/>
          </a:xfrm>
          <a:prstGeom prst="triangle">
            <a:avLst>
              <a:gd name="adj" fmla="val 50000"/>
            </a:avLst>
          </a:prstGeom>
          <a:solidFill>
            <a:srgbClr val="FF99CC"/>
          </a:solidFill>
          <a:ln w="9525">
            <a:solidFill>
              <a:srgbClr val="B2B2B2"/>
            </a:solidFill>
            <a:miter lim="800000"/>
            <a:headEnd/>
            <a:tailEnd/>
          </a:ln>
        </p:spPr>
        <p:txBody>
          <a:bodyPr wrap="none" lIns="71304" tIns="35653" rIns="71304" bIns="35653" anchor="ctr"/>
          <a:lstStyle/>
          <a:p>
            <a:endParaRPr lang="zh-CN" altLang="en-US"/>
          </a:p>
        </p:txBody>
      </p:sp>
      <p:sp>
        <p:nvSpPr>
          <p:cNvPr id="47111" name="AutoShape 7"/>
          <p:cNvSpPr>
            <a:spLocks noChangeArrowheads="1"/>
          </p:cNvSpPr>
          <p:nvPr/>
        </p:nvSpPr>
        <p:spPr bwMode="auto">
          <a:xfrm rot="-5400000" flipH="1" flipV="1">
            <a:off x="7899400" y="3646488"/>
            <a:ext cx="304800" cy="457200"/>
          </a:xfrm>
          <a:prstGeom prst="triangle">
            <a:avLst>
              <a:gd name="adj" fmla="val 50000"/>
            </a:avLst>
          </a:prstGeom>
          <a:solidFill>
            <a:schemeClr val="hlink"/>
          </a:solidFill>
          <a:ln w="9525">
            <a:solidFill>
              <a:srgbClr val="B2B2B2"/>
            </a:solidFill>
            <a:miter lim="800000"/>
            <a:headEnd/>
            <a:tailEnd/>
          </a:ln>
        </p:spPr>
        <p:txBody>
          <a:bodyPr wrap="none" lIns="71304" tIns="35653" rIns="71304" bIns="35653" anchor="ctr"/>
          <a:lstStyle/>
          <a:p>
            <a:endParaRPr lang="zh-CN" altLang="en-US"/>
          </a:p>
        </p:txBody>
      </p:sp>
      <p:sp>
        <p:nvSpPr>
          <p:cNvPr id="47112" name="AutoShape 8"/>
          <p:cNvSpPr>
            <a:spLocks noChangeArrowheads="1"/>
          </p:cNvSpPr>
          <p:nvPr/>
        </p:nvSpPr>
        <p:spPr bwMode="auto">
          <a:xfrm rot="-5400000" flipH="1" flipV="1">
            <a:off x="7899400" y="4203700"/>
            <a:ext cx="304800" cy="457200"/>
          </a:xfrm>
          <a:prstGeom prst="triangle">
            <a:avLst>
              <a:gd name="adj" fmla="val 50000"/>
            </a:avLst>
          </a:prstGeom>
          <a:solidFill>
            <a:schemeClr val="folHlink"/>
          </a:solidFill>
          <a:ln w="9525">
            <a:solidFill>
              <a:srgbClr val="B2B2B2"/>
            </a:solidFill>
            <a:miter lim="800000"/>
            <a:headEnd/>
            <a:tailEnd/>
          </a:ln>
        </p:spPr>
        <p:txBody>
          <a:bodyPr wrap="none" lIns="71304" tIns="35653" rIns="71304" bIns="35653" anchor="ctr"/>
          <a:lstStyle/>
          <a:p>
            <a:endParaRPr lang="zh-CN" altLang="en-US"/>
          </a:p>
        </p:txBody>
      </p:sp>
      <p:sp>
        <p:nvSpPr>
          <p:cNvPr id="47113" name="AutoShape 9"/>
          <p:cNvSpPr>
            <a:spLocks noChangeArrowheads="1"/>
          </p:cNvSpPr>
          <p:nvPr/>
        </p:nvSpPr>
        <p:spPr bwMode="auto">
          <a:xfrm rot="-5400000" flipH="1" flipV="1">
            <a:off x="7912100" y="4733925"/>
            <a:ext cx="304800" cy="457200"/>
          </a:xfrm>
          <a:prstGeom prst="triangle">
            <a:avLst>
              <a:gd name="adj" fmla="val 50000"/>
            </a:avLst>
          </a:prstGeom>
          <a:solidFill>
            <a:schemeClr val="folHlink"/>
          </a:solidFill>
          <a:ln w="9525">
            <a:solidFill>
              <a:srgbClr val="B2B2B2"/>
            </a:solidFill>
            <a:miter lim="800000"/>
            <a:headEnd/>
            <a:tailEnd/>
          </a:ln>
        </p:spPr>
        <p:txBody>
          <a:bodyPr wrap="none" lIns="71304" tIns="35653" rIns="71304" bIns="35653" anchor="ctr"/>
          <a:lstStyle/>
          <a:p>
            <a:endParaRPr lang="zh-CN"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22" name="Rectangle 2"/>
          <p:cNvSpPr>
            <a:spLocks noGrp="1" noChangeArrowheads="1"/>
          </p:cNvSpPr>
          <p:nvPr>
            <p:ph type="title"/>
          </p:nvPr>
        </p:nvSpPr>
        <p:spPr>
          <a:xfrm>
            <a:off x="685800" y="381000"/>
            <a:ext cx="7772400" cy="1143000"/>
          </a:xfrm>
        </p:spPr>
        <p:txBody>
          <a:bodyPr/>
          <a:lstStyle/>
          <a:p>
            <a:pPr eaLnBrk="1" hangingPunct="1">
              <a:defRPr/>
            </a:pPr>
            <a:r>
              <a:rPr lang="zh-CN" altLang="en-US" smtClean="0"/>
              <a:t>重定义基类的函数 </a:t>
            </a:r>
          </a:p>
        </p:txBody>
      </p:sp>
      <p:sp>
        <p:nvSpPr>
          <p:cNvPr id="48131" name="Rectangle 3"/>
          <p:cNvSpPr>
            <a:spLocks noGrp="1" noChangeArrowheads="1"/>
          </p:cNvSpPr>
          <p:nvPr>
            <p:ph type="body" idx="1"/>
          </p:nvPr>
        </p:nvSpPr>
        <p:spPr>
          <a:xfrm>
            <a:off x="431800" y="1524000"/>
            <a:ext cx="8216900" cy="4813300"/>
          </a:xfrm>
        </p:spPr>
        <p:txBody>
          <a:bodyPr/>
          <a:lstStyle/>
          <a:p>
            <a:pPr eaLnBrk="1" hangingPunct="1">
              <a:lnSpc>
                <a:spcPct val="130000"/>
              </a:lnSpc>
            </a:pPr>
            <a:r>
              <a:rPr lang="zh-CN" altLang="en-US" sz="2400" smtClean="0"/>
              <a:t>派生类是基类的扩展，可以是保存的数据内容的扩展，也可以是功能的扩展。</a:t>
            </a:r>
          </a:p>
          <a:p>
            <a:pPr eaLnBrk="1" hangingPunct="1">
              <a:lnSpc>
                <a:spcPct val="130000"/>
              </a:lnSpc>
            </a:pPr>
            <a:r>
              <a:rPr lang="zh-CN" altLang="en-US" sz="2400" smtClean="0"/>
              <a:t>当派生类对基类的某个功能进行扩展时，他定义的成员函数名可能会和基类的成员函数名重复。</a:t>
            </a:r>
          </a:p>
          <a:p>
            <a:pPr eaLnBrk="1" hangingPunct="1">
              <a:lnSpc>
                <a:spcPct val="130000"/>
              </a:lnSpc>
            </a:pPr>
            <a:r>
              <a:rPr lang="zh-CN" altLang="en-US" sz="2400" smtClean="0"/>
              <a:t>如果只是函数名相同，而原型不同时，系统认为派生类中有两个重载函数。如果原型完全相同，则派生类的函数会覆盖基类的函数。这称为重定义基类的成员函数。</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5042" name="Rectangle 2"/>
          <p:cNvSpPr>
            <a:spLocks noGrp="1" noChangeArrowheads="1"/>
          </p:cNvSpPr>
          <p:nvPr>
            <p:ph type="title"/>
          </p:nvPr>
        </p:nvSpPr>
        <p:spPr/>
        <p:txBody>
          <a:bodyPr/>
          <a:lstStyle/>
          <a:p>
            <a:pPr eaLnBrk="1" hangingPunct="1">
              <a:defRPr/>
            </a:pPr>
            <a:r>
              <a:rPr lang="zh-CN" altLang="en-US" smtClean="0"/>
              <a:t>实例</a:t>
            </a:r>
          </a:p>
        </p:txBody>
      </p:sp>
      <p:sp>
        <p:nvSpPr>
          <p:cNvPr id="49155" name="Rectangle 3"/>
          <p:cNvSpPr>
            <a:spLocks noGrp="1" noChangeArrowheads="1"/>
          </p:cNvSpPr>
          <p:nvPr>
            <p:ph type="body" idx="1"/>
          </p:nvPr>
        </p:nvSpPr>
        <p:spPr/>
        <p:txBody>
          <a:bodyPr/>
          <a:lstStyle/>
          <a:p>
            <a:pPr eaLnBrk="1" hangingPunct="1">
              <a:lnSpc>
                <a:spcPct val="130000"/>
              </a:lnSpc>
            </a:pPr>
            <a:r>
              <a:rPr lang="en-US" altLang="zh-CN" smtClean="0"/>
              <a:t> </a:t>
            </a:r>
            <a:r>
              <a:rPr lang="zh-CN" altLang="en-US" smtClean="0"/>
              <a:t>定义一个圆类型，用于保存圆以及输出圆的面积和周长。在此类型的基础上派生出一个球类型，可以计算球的表面积和体积。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6066" name="Rectangle 2"/>
          <p:cNvSpPr>
            <a:spLocks noGrp="1" noChangeArrowheads="1"/>
          </p:cNvSpPr>
          <p:nvPr>
            <p:ph type="title"/>
          </p:nvPr>
        </p:nvSpPr>
        <p:spPr/>
        <p:txBody>
          <a:bodyPr/>
          <a:lstStyle/>
          <a:p>
            <a:pPr eaLnBrk="1" hangingPunct="1">
              <a:defRPr/>
            </a:pPr>
            <a:r>
              <a:rPr lang="zh-CN" altLang="en-US" smtClean="0"/>
              <a:t>圆类的设计</a:t>
            </a:r>
          </a:p>
        </p:txBody>
      </p:sp>
      <p:sp>
        <p:nvSpPr>
          <p:cNvPr id="50179" name="Rectangle 3"/>
          <p:cNvSpPr>
            <a:spLocks noGrp="1" noChangeArrowheads="1"/>
          </p:cNvSpPr>
          <p:nvPr>
            <p:ph type="body" idx="1"/>
          </p:nvPr>
        </p:nvSpPr>
        <p:spPr/>
        <p:txBody>
          <a:bodyPr/>
          <a:lstStyle/>
          <a:p>
            <a:pPr eaLnBrk="1" hangingPunct="1">
              <a:lnSpc>
                <a:spcPct val="140000"/>
              </a:lnSpc>
            </a:pPr>
            <a:r>
              <a:rPr lang="zh-CN" altLang="en-US" smtClean="0"/>
              <a:t>数据成员：圆的半径</a:t>
            </a:r>
          </a:p>
          <a:p>
            <a:pPr eaLnBrk="1" hangingPunct="1">
              <a:lnSpc>
                <a:spcPct val="140000"/>
              </a:lnSpc>
            </a:pPr>
            <a:r>
              <a:rPr lang="zh-CN" altLang="en-US" smtClean="0"/>
              <a:t>成员函数：由于需要提供圆的面积和周长，需要提供两个公有的成员函数。除了这些之外，还需要一个构造函数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7090" name="Rectangle 2"/>
          <p:cNvSpPr>
            <a:spLocks noGrp="1" noChangeArrowheads="1"/>
          </p:cNvSpPr>
          <p:nvPr>
            <p:ph type="title"/>
          </p:nvPr>
        </p:nvSpPr>
        <p:spPr/>
        <p:txBody>
          <a:bodyPr/>
          <a:lstStyle/>
          <a:p>
            <a:pPr eaLnBrk="1" hangingPunct="1">
              <a:defRPr/>
            </a:pPr>
            <a:r>
              <a:rPr lang="zh-CN" altLang="en-US" smtClean="0"/>
              <a:t>圆类的定义</a:t>
            </a:r>
          </a:p>
        </p:txBody>
      </p:sp>
      <p:sp>
        <p:nvSpPr>
          <p:cNvPr id="51203" name="Rectangle 3"/>
          <p:cNvSpPr>
            <a:spLocks noGrp="1" noChangeArrowheads="1"/>
          </p:cNvSpPr>
          <p:nvPr>
            <p:ph type="body" idx="1"/>
          </p:nvPr>
        </p:nvSpPr>
        <p:spPr>
          <a:xfrm>
            <a:off x="685800" y="1981200"/>
            <a:ext cx="7772400" cy="4508500"/>
          </a:xfrm>
        </p:spPr>
        <p:txBody>
          <a:bodyPr/>
          <a:lstStyle/>
          <a:p>
            <a:pPr eaLnBrk="1" hangingPunct="1">
              <a:lnSpc>
                <a:spcPct val="90000"/>
              </a:lnSpc>
              <a:buFont typeface="Wingdings" pitchFamily="2" charset="2"/>
              <a:buNone/>
            </a:pPr>
            <a:r>
              <a:rPr lang="en-US" altLang="zh-CN" sz="2400" smtClean="0"/>
              <a:t>class circle {</a:t>
            </a:r>
          </a:p>
          <a:p>
            <a:pPr eaLnBrk="1" hangingPunct="1">
              <a:lnSpc>
                <a:spcPct val="90000"/>
              </a:lnSpc>
              <a:buFont typeface="Wingdings" pitchFamily="2" charset="2"/>
              <a:buNone/>
            </a:pPr>
            <a:r>
              <a:rPr lang="en-US" altLang="zh-CN" sz="2400" smtClean="0">
                <a:solidFill>
                  <a:schemeClr val="tx2"/>
                </a:solidFill>
              </a:rPr>
              <a:t>protected:</a:t>
            </a:r>
          </a:p>
          <a:p>
            <a:pPr eaLnBrk="1" hangingPunct="1">
              <a:lnSpc>
                <a:spcPct val="90000"/>
              </a:lnSpc>
              <a:buFont typeface="Wingdings" pitchFamily="2" charset="2"/>
              <a:buNone/>
            </a:pPr>
            <a:r>
              <a:rPr lang="en-US" altLang="zh-CN" sz="2400" smtClean="0"/>
              <a:t>  	double radius;</a:t>
            </a:r>
          </a:p>
          <a:p>
            <a:pPr eaLnBrk="1" hangingPunct="1">
              <a:lnSpc>
                <a:spcPct val="90000"/>
              </a:lnSpc>
              <a:buFont typeface="Wingdings" pitchFamily="2" charset="2"/>
              <a:buNone/>
            </a:pPr>
            <a:r>
              <a:rPr lang="en-US" altLang="zh-CN" sz="2400" smtClean="0"/>
              <a:t>public:</a:t>
            </a:r>
          </a:p>
          <a:p>
            <a:pPr eaLnBrk="1" hangingPunct="1">
              <a:lnSpc>
                <a:spcPct val="90000"/>
              </a:lnSpc>
              <a:buFont typeface="Wingdings" pitchFamily="2" charset="2"/>
              <a:buNone/>
            </a:pPr>
            <a:r>
              <a:rPr lang="en-US" altLang="zh-CN" sz="2400" smtClean="0"/>
              <a:t>	circle(double r = 0) {radius = r;}</a:t>
            </a:r>
          </a:p>
          <a:p>
            <a:pPr eaLnBrk="1" hangingPunct="1">
              <a:lnSpc>
                <a:spcPct val="90000"/>
              </a:lnSpc>
              <a:buFont typeface="Wingdings" pitchFamily="2" charset="2"/>
              <a:buNone/>
            </a:pPr>
            <a:r>
              <a:rPr lang="en-US" altLang="zh-CN" sz="2400" smtClean="0"/>
              <a:t>	double getr() {return radius;}</a:t>
            </a:r>
          </a:p>
          <a:p>
            <a:pPr eaLnBrk="1" hangingPunct="1">
              <a:lnSpc>
                <a:spcPct val="90000"/>
              </a:lnSpc>
              <a:buFont typeface="Wingdings" pitchFamily="2" charset="2"/>
              <a:buNone/>
            </a:pPr>
            <a:r>
              <a:rPr lang="en-US" altLang="zh-CN" sz="2400" smtClean="0"/>
              <a:t>	double area() { return 3.14 * radius * radius; }</a:t>
            </a:r>
          </a:p>
          <a:p>
            <a:pPr eaLnBrk="1" hangingPunct="1">
              <a:lnSpc>
                <a:spcPct val="90000"/>
              </a:lnSpc>
              <a:buFont typeface="Wingdings" pitchFamily="2" charset="2"/>
              <a:buNone/>
            </a:pPr>
            <a:r>
              <a:rPr lang="en-US" altLang="zh-CN" sz="2400" smtClean="0"/>
              <a:t>	double circum() { return 2 * 3.14 * radius;}</a:t>
            </a:r>
          </a:p>
          <a:p>
            <a:pPr eaLnBrk="1" hangingPunct="1">
              <a:lnSpc>
                <a:spcPct val="90000"/>
              </a:lnSpc>
              <a:buFont typeface="Wingdings" pitchFamily="2" charset="2"/>
              <a:buNone/>
            </a:pPr>
            <a:r>
              <a:rPr lang="en-US" altLang="zh-CN" sz="2400" smtClean="0"/>
              <a:t>};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8114" name="Rectangle 2"/>
          <p:cNvSpPr>
            <a:spLocks noGrp="1" noChangeArrowheads="1"/>
          </p:cNvSpPr>
          <p:nvPr>
            <p:ph type="title"/>
          </p:nvPr>
        </p:nvSpPr>
        <p:spPr/>
        <p:txBody>
          <a:bodyPr/>
          <a:lstStyle/>
          <a:p>
            <a:pPr eaLnBrk="1" hangingPunct="1">
              <a:defRPr/>
            </a:pPr>
            <a:r>
              <a:rPr lang="zh-CN" altLang="en-US" smtClean="0"/>
              <a:t>球类的定义</a:t>
            </a:r>
          </a:p>
        </p:txBody>
      </p:sp>
      <p:sp>
        <p:nvSpPr>
          <p:cNvPr id="52227" name="Rectangle 3"/>
          <p:cNvSpPr>
            <a:spLocks noGrp="1" noChangeArrowheads="1"/>
          </p:cNvSpPr>
          <p:nvPr>
            <p:ph type="body" idx="1"/>
          </p:nvPr>
        </p:nvSpPr>
        <p:spPr>
          <a:xfrm>
            <a:off x="444500" y="1905000"/>
            <a:ext cx="8394700" cy="4610100"/>
          </a:xfrm>
        </p:spPr>
        <p:txBody>
          <a:bodyPr/>
          <a:lstStyle/>
          <a:p>
            <a:pPr eaLnBrk="1" hangingPunct="1">
              <a:lnSpc>
                <a:spcPct val="110000"/>
              </a:lnSpc>
              <a:buFont typeface="Wingdings" pitchFamily="2" charset="2"/>
              <a:buNone/>
            </a:pPr>
            <a:r>
              <a:rPr lang="en-US" altLang="zh-CN" sz="2400" smtClean="0"/>
              <a:t>class ball:public circle {</a:t>
            </a:r>
          </a:p>
          <a:p>
            <a:pPr eaLnBrk="1" hangingPunct="1">
              <a:lnSpc>
                <a:spcPct val="110000"/>
              </a:lnSpc>
              <a:buFont typeface="Wingdings" pitchFamily="2" charset="2"/>
              <a:buNone/>
            </a:pPr>
            <a:r>
              <a:rPr lang="en-US" altLang="zh-CN" sz="2400" smtClean="0"/>
              <a:t>public:</a:t>
            </a:r>
          </a:p>
          <a:p>
            <a:pPr eaLnBrk="1" hangingPunct="1">
              <a:lnSpc>
                <a:spcPct val="110000"/>
              </a:lnSpc>
              <a:buFont typeface="Wingdings" pitchFamily="2" charset="2"/>
              <a:buNone/>
            </a:pPr>
            <a:r>
              <a:rPr lang="en-US" altLang="zh-CN" sz="2400" smtClean="0"/>
              <a:t>	ball(double r = 0):circle(r) {}</a:t>
            </a:r>
          </a:p>
          <a:p>
            <a:pPr eaLnBrk="1" hangingPunct="1">
              <a:lnSpc>
                <a:spcPct val="110000"/>
              </a:lnSpc>
              <a:buFont typeface="Wingdings" pitchFamily="2" charset="2"/>
              <a:buNone/>
            </a:pPr>
            <a:r>
              <a:rPr lang="en-US" altLang="zh-CN" sz="2400" smtClean="0"/>
              <a:t>	double area() </a:t>
            </a:r>
          </a:p>
          <a:p>
            <a:pPr eaLnBrk="1" hangingPunct="1">
              <a:lnSpc>
                <a:spcPct val="110000"/>
              </a:lnSpc>
              <a:buFont typeface="Wingdings" pitchFamily="2" charset="2"/>
              <a:buNone/>
            </a:pPr>
            <a:r>
              <a:rPr lang="en-US" altLang="zh-CN" sz="2400" smtClean="0"/>
              <a:t>            { return 4 * 3.14 * radius * radius; }</a:t>
            </a:r>
          </a:p>
          <a:p>
            <a:pPr eaLnBrk="1" hangingPunct="1">
              <a:lnSpc>
                <a:spcPct val="110000"/>
              </a:lnSpc>
              <a:buFont typeface="Wingdings" pitchFamily="2" charset="2"/>
              <a:buNone/>
            </a:pPr>
            <a:r>
              <a:rPr lang="en-US" altLang="zh-CN" sz="2400" smtClean="0"/>
              <a:t>	double volumn()</a:t>
            </a:r>
          </a:p>
          <a:p>
            <a:pPr eaLnBrk="1" hangingPunct="1">
              <a:lnSpc>
                <a:spcPct val="110000"/>
              </a:lnSpc>
              <a:buFont typeface="Wingdings" pitchFamily="2" charset="2"/>
              <a:buNone/>
            </a:pPr>
            <a:r>
              <a:rPr lang="en-US" altLang="zh-CN" sz="2400" smtClean="0"/>
              <a:t>          { return 4 * 3.14 * radius * radius * radius / 3; }</a:t>
            </a:r>
          </a:p>
          <a:p>
            <a:pPr eaLnBrk="1" hangingPunct="1">
              <a:lnSpc>
                <a:spcPct val="110000"/>
              </a:lnSpc>
              <a:buFont typeface="Wingdings" pitchFamily="2" charset="2"/>
              <a:buNone/>
            </a:pPr>
            <a:r>
              <a:rPr lang="en-US" altLang="zh-CN" sz="2400" smtClean="0"/>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2274" name="Rectangle 2"/>
          <p:cNvSpPr>
            <a:spLocks noGrp="1" noChangeArrowheads="1"/>
          </p:cNvSpPr>
          <p:nvPr>
            <p:ph type="title"/>
          </p:nvPr>
        </p:nvSpPr>
        <p:spPr/>
        <p:txBody>
          <a:bodyPr/>
          <a:lstStyle/>
          <a:p>
            <a:pPr eaLnBrk="1" hangingPunct="1">
              <a:defRPr/>
            </a:pPr>
            <a:r>
              <a:rPr lang="zh-CN" altLang="en-US" smtClean="0"/>
              <a:t>成员函数的实现</a:t>
            </a:r>
          </a:p>
        </p:txBody>
      </p:sp>
      <p:sp>
        <p:nvSpPr>
          <p:cNvPr id="7171" name="Rectangle 3"/>
          <p:cNvSpPr>
            <a:spLocks noGrp="1" noChangeArrowheads="1"/>
          </p:cNvSpPr>
          <p:nvPr>
            <p:ph type="body" idx="1"/>
          </p:nvPr>
        </p:nvSpPr>
        <p:spPr>
          <a:xfrm>
            <a:off x="685800" y="1981200"/>
            <a:ext cx="7772400" cy="4483100"/>
          </a:xfrm>
        </p:spPr>
        <p:txBody>
          <a:bodyPr/>
          <a:lstStyle/>
          <a:p>
            <a:pPr eaLnBrk="1" hangingPunct="1">
              <a:lnSpc>
                <a:spcPct val="90000"/>
              </a:lnSpc>
              <a:buFont typeface="Wingdings" pitchFamily="2" charset="2"/>
              <a:buNone/>
            </a:pPr>
            <a:r>
              <a:rPr lang="en-US" altLang="zh-CN" smtClean="0"/>
              <a:t>Complex operator+(Complex x, Complex y) </a:t>
            </a:r>
          </a:p>
          <a:p>
            <a:pPr eaLnBrk="1" hangingPunct="1">
              <a:lnSpc>
                <a:spcPct val="90000"/>
              </a:lnSpc>
              <a:buFont typeface="Wingdings" pitchFamily="2" charset="2"/>
              <a:buNone/>
            </a:pPr>
            <a:r>
              <a:rPr lang="en-US" altLang="zh-CN" smtClean="0"/>
              <a:t>{ Complex tmp;</a:t>
            </a:r>
          </a:p>
          <a:p>
            <a:pPr eaLnBrk="1" hangingPunct="1">
              <a:lnSpc>
                <a:spcPct val="90000"/>
              </a:lnSpc>
              <a:buFont typeface="Wingdings" pitchFamily="2" charset="2"/>
              <a:buNone/>
            </a:pPr>
            <a:r>
              <a:rPr lang="en-US" altLang="zh-CN" smtClean="0"/>
              <a:t>   //</a:t>
            </a:r>
            <a:r>
              <a:rPr lang="zh-CN" altLang="en-US" smtClean="0"/>
              <a:t>利用</a:t>
            </a:r>
            <a:r>
              <a:rPr lang="en-US" altLang="zh-CN" smtClean="0"/>
              <a:t>Rational</a:t>
            </a:r>
            <a:r>
              <a:rPr lang="zh-CN" altLang="en-US" smtClean="0"/>
              <a:t>类的加法重载函数完成实部和虚部的相加</a:t>
            </a:r>
          </a:p>
          <a:p>
            <a:pPr eaLnBrk="1" hangingPunct="1">
              <a:lnSpc>
                <a:spcPct val="90000"/>
              </a:lnSpc>
              <a:buFont typeface="Wingdings" pitchFamily="2" charset="2"/>
              <a:buNone/>
            </a:pPr>
            <a:r>
              <a:rPr lang="zh-CN" altLang="en-US" smtClean="0"/>
              <a:t>   </a:t>
            </a:r>
            <a:r>
              <a:rPr lang="en-US" altLang="zh-CN" smtClean="0"/>
              <a:t>tmp.real = x.real + y.real; </a:t>
            </a:r>
          </a:p>
          <a:p>
            <a:pPr eaLnBrk="1" hangingPunct="1">
              <a:lnSpc>
                <a:spcPct val="90000"/>
              </a:lnSpc>
              <a:buFont typeface="Wingdings" pitchFamily="2" charset="2"/>
              <a:buNone/>
            </a:pPr>
            <a:r>
              <a:rPr lang="en-US" altLang="zh-CN" smtClean="0"/>
              <a:t>   tmp.imag = x.imag + y.imag; </a:t>
            </a:r>
          </a:p>
          <a:p>
            <a:pPr eaLnBrk="1" hangingPunct="1">
              <a:lnSpc>
                <a:spcPct val="90000"/>
              </a:lnSpc>
              <a:buFont typeface="Wingdings" pitchFamily="2" charset="2"/>
              <a:buNone/>
            </a:pPr>
            <a:r>
              <a:rPr lang="en-US" altLang="zh-CN" smtClean="0"/>
              <a:t>   return tmp;</a:t>
            </a:r>
          </a:p>
          <a:p>
            <a:pPr eaLnBrk="1" hangingPunct="1">
              <a:lnSpc>
                <a:spcPct val="90000"/>
              </a:lnSpc>
              <a:buFont typeface="Wingdings" pitchFamily="2" charset="2"/>
              <a:buNone/>
            </a:pPr>
            <a:r>
              <a:rPr lang="en-US" altLang="zh-CN" smtClean="0"/>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5538" name="Rectangle 2"/>
          <p:cNvSpPr>
            <a:spLocks noGrp="1" noChangeArrowheads="1"/>
          </p:cNvSpPr>
          <p:nvPr>
            <p:ph type="title"/>
          </p:nvPr>
        </p:nvSpPr>
        <p:spPr/>
        <p:txBody>
          <a:bodyPr/>
          <a:lstStyle/>
          <a:p>
            <a:pPr eaLnBrk="1" hangingPunct="1">
              <a:defRPr/>
            </a:pPr>
            <a:r>
              <a:rPr lang="en-US" altLang="zh-CN" smtClean="0"/>
              <a:t>Ball</a:t>
            </a:r>
            <a:r>
              <a:rPr lang="zh-CN" altLang="en-US" smtClean="0"/>
              <a:t>类的构造函数</a:t>
            </a:r>
          </a:p>
        </p:txBody>
      </p:sp>
      <p:sp>
        <p:nvSpPr>
          <p:cNvPr id="53251" name="Rectangle 3"/>
          <p:cNvSpPr>
            <a:spLocks noGrp="1" noChangeArrowheads="1"/>
          </p:cNvSpPr>
          <p:nvPr>
            <p:ph type="body" idx="1"/>
          </p:nvPr>
        </p:nvSpPr>
        <p:spPr/>
        <p:txBody>
          <a:bodyPr/>
          <a:lstStyle/>
          <a:p>
            <a:pPr eaLnBrk="1" hangingPunct="1">
              <a:lnSpc>
                <a:spcPct val="130000"/>
              </a:lnSpc>
            </a:pPr>
            <a:r>
              <a:rPr lang="en-US" altLang="zh-CN" smtClean="0"/>
              <a:t>ball</a:t>
            </a:r>
            <a:r>
              <a:rPr lang="zh-CN" altLang="en-US" smtClean="0"/>
              <a:t>类没有新增加数据成员，因而不需要构造函数。但基类的构造函数需要参数，所以</a:t>
            </a:r>
            <a:r>
              <a:rPr lang="en-US" altLang="zh-CN" smtClean="0"/>
              <a:t>ball</a:t>
            </a:r>
            <a:r>
              <a:rPr lang="zh-CN" altLang="en-US" smtClean="0"/>
              <a:t>类必须写构造函数</a:t>
            </a:r>
          </a:p>
          <a:p>
            <a:pPr eaLnBrk="1" hangingPunct="1">
              <a:lnSpc>
                <a:spcPct val="130000"/>
              </a:lnSpc>
            </a:pPr>
            <a:r>
              <a:rPr lang="en-US" altLang="zh-CN" smtClean="0"/>
              <a:t>ball</a:t>
            </a:r>
            <a:r>
              <a:rPr lang="zh-CN" altLang="en-US" smtClean="0"/>
              <a:t>类构造函数的作用是为</a:t>
            </a:r>
            <a:r>
              <a:rPr lang="en-US" altLang="zh-CN" smtClean="0"/>
              <a:t>circle</a:t>
            </a:r>
            <a:r>
              <a:rPr lang="zh-CN" altLang="en-US" smtClean="0"/>
              <a:t>类的构造函数传递参数</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6562" name="Rectangle 2"/>
          <p:cNvSpPr>
            <a:spLocks noGrp="1" noChangeArrowheads="1"/>
          </p:cNvSpPr>
          <p:nvPr>
            <p:ph type="title"/>
          </p:nvPr>
        </p:nvSpPr>
        <p:spPr/>
        <p:txBody>
          <a:bodyPr/>
          <a:lstStyle/>
          <a:p>
            <a:pPr eaLnBrk="1" hangingPunct="1">
              <a:defRPr/>
            </a:pPr>
            <a:r>
              <a:rPr lang="en-US" altLang="zh-CN" smtClean="0"/>
              <a:t>Ball</a:t>
            </a:r>
            <a:r>
              <a:rPr lang="zh-CN" altLang="en-US" smtClean="0"/>
              <a:t>类的</a:t>
            </a:r>
            <a:r>
              <a:rPr lang="en-US" altLang="zh-CN" smtClean="0"/>
              <a:t>area</a:t>
            </a:r>
            <a:r>
              <a:rPr lang="zh-CN" altLang="en-US" smtClean="0"/>
              <a:t>函数</a:t>
            </a:r>
          </a:p>
        </p:txBody>
      </p:sp>
      <p:sp>
        <p:nvSpPr>
          <p:cNvPr id="54275" name="Rectangle 3"/>
          <p:cNvSpPr>
            <a:spLocks noGrp="1" noChangeArrowheads="1"/>
          </p:cNvSpPr>
          <p:nvPr>
            <p:ph type="body" idx="1"/>
          </p:nvPr>
        </p:nvSpPr>
        <p:spPr/>
        <p:txBody>
          <a:bodyPr/>
          <a:lstStyle/>
          <a:p>
            <a:pPr eaLnBrk="1" hangingPunct="1">
              <a:lnSpc>
                <a:spcPct val="130000"/>
              </a:lnSpc>
            </a:pPr>
            <a:r>
              <a:rPr lang="en-US" altLang="zh-CN" smtClean="0"/>
              <a:t>ball</a:t>
            </a:r>
            <a:r>
              <a:rPr lang="zh-CN" altLang="en-US" smtClean="0"/>
              <a:t>类包含了两个原型完全一样的</a:t>
            </a:r>
            <a:r>
              <a:rPr lang="en-US" altLang="zh-CN" smtClean="0"/>
              <a:t>area</a:t>
            </a:r>
            <a:r>
              <a:rPr lang="zh-CN" altLang="en-US" smtClean="0"/>
              <a:t>函数。一个是自己定义的，一个是从</a:t>
            </a:r>
            <a:r>
              <a:rPr lang="en-US" altLang="zh-CN" smtClean="0"/>
              <a:t>circle</a:t>
            </a:r>
            <a:r>
              <a:rPr lang="zh-CN" altLang="en-US" smtClean="0"/>
              <a:t>类继承来的</a:t>
            </a:r>
          </a:p>
          <a:p>
            <a:pPr eaLnBrk="1" hangingPunct="1">
              <a:lnSpc>
                <a:spcPct val="130000"/>
              </a:lnSpc>
            </a:pPr>
            <a:r>
              <a:rPr lang="zh-CN" altLang="en-US" smtClean="0"/>
              <a:t>当对</a:t>
            </a:r>
            <a:r>
              <a:rPr lang="en-US" altLang="zh-CN" smtClean="0"/>
              <a:t>ball</a:t>
            </a:r>
            <a:r>
              <a:rPr lang="zh-CN" altLang="en-US" smtClean="0"/>
              <a:t>类的对象调用</a:t>
            </a:r>
            <a:r>
              <a:rPr lang="en-US" altLang="zh-CN" smtClean="0"/>
              <a:t>area</a:t>
            </a:r>
            <a:r>
              <a:rPr lang="zh-CN" altLang="en-US" smtClean="0"/>
              <a:t>函数时，调用的是</a:t>
            </a:r>
            <a:r>
              <a:rPr lang="en-US" altLang="zh-CN" smtClean="0"/>
              <a:t>ball</a:t>
            </a:r>
            <a:r>
              <a:rPr lang="zh-CN" altLang="en-US" smtClean="0"/>
              <a:t>类自己定义的</a:t>
            </a:r>
            <a:r>
              <a:rPr lang="en-US" altLang="zh-CN" smtClean="0"/>
              <a:t>area</a:t>
            </a:r>
            <a:r>
              <a:rPr lang="zh-CN" altLang="en-US" smtClean="0"/>
              <a:t>函数</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9138" name="Rectangle 2"/>
          <p:cNvSpPr>
            <a:spLocks noGrp="1" noChangeArrowheads="1"/>
          </p:cNvSpPr>
          <p:nvPr>
            <p:ph type="title"/>
          </p:nvPr>
        </p:nvSpPr>
        <p:spPr/>
        <p:txBody>
          <a:bodyPr/>
          <a:lstStyle/>
          <a:p>
            <a:pPr eaLnBrk="1" hangingPunct="1">
              <a:defRPr/>
            </a:pPr>
            <a:r>
              <a:rPr lang="zh-CN" altLang="en-US" smtClean="0"/>
              <a:t>派生类引用基类的同名函数</a:t>
            </a:r>
          </a:p>
        </p:txBody>
      </p:sp>
      <p:sp>
        <p:nvSpPr>
          <p:cNvPr id="55299" name="Rectangle 3"/>
          <p:cNvSpPr>
            <a:spLocks noGrp="1" noChangeArrowheads="1"/>
          </p:cNvSpPr>
          <p:nvPr>
            <p:ph type="body" idx="1"/>
          </p:nvPr>
        </p:nvSpPr>
        <p:spPr/>
        <p:txBody>
          <a:bodyPr/>
          <a:lstStyle/>
          <a:p>
            <a:pPr eaLnBrk="1" hangingPunct="1"/>
            <a:r>
              <a:rPr lang="zh-CN" altLang="en-US" smtClean="0"/>
              <a:t>派生类中重新定义基类的成员函数时，它的功能往往是基类功能的扩展。为完成扩展的工作，派生类版本通常要调用基类中的该函数版本。</a:t>
            </a:r>
          </a:p>
          <a:p>
            <a:pPr eaLnBrk="1" hangingPunct="1"/>
            <a:r>
              <a:rPr lang="zh-CN" altLang="en-US" smtClean="0"/>
              <a:t>引用基类的同名函数必须使用作用域运算符，否则会由于派生类成员函数实际上调用了自身而引起无穷递归。这样会使系统用光内存，是致命的运行时错误。</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62" name="Rectangle 2"/>
          <p:cNvSpPr>
            <a:spLocks noGrp="1" noChangeArrowheads="1"/>
          </p:cNvSpPr>
          <p:nvPr>
            <p:ph type="title"/>
          </p:nvPr>
        </p:nvSpPr>
        <p:spPr>
          <a:xfrm>
            <a:off x="685800" y="317500"/>
            <a:ext cx="7772400" cy="1143000"/>
          </a:xfrm>
        </p:spPr>
        <p:txBody>
          <a:bodyPr/>
          <a:lstStyle/>
          <a:p>
            <a:pPr eaLnBrk="1" hangingPunct="1">
              <a:defRPr/>
            </a:pPr>
            <a:r>
              <a:rPr lang="zh-CN" altLang="en-US" smtClean="0"/>
              <a:t>实例</a:t>
            </a:r>
          </a:p>
        </p:txBody>
      </p:sp>
      <p:sp>
        <p:nvSpPr>
          <p:cNvPr id="56323" name="Rectangle 3"/>
          <p:cNvSpPr>
            <a:spLocks noGrp="1" noChangeArrowheads="1"/>
          </p:cNvSpPr>
          <p:nvPr>
            <p:ph type="body" idx="1"/>
          </p:nvPr>
        </p:nvSpPr>
        <p:spPr>
          <a:xfrm>
            <a:off x="385763" y="1460500"/>
            <a:ext cx="8458200" cy="5016500"/>
          </a:xfrm>
        </p:spPr>
        <p:txBody>
          <a:bodyPr/>
          <a:lstStyle/>
          <a:p>
            <a:pPr eaLnBrk="1" hangingPunct="1">
              <a:lnSpc>
                <a:spcPct val="120000"/>
              </a:lnSpc>
            </a:pPr>
            <a:r>
              <a:rPr lang="zh-CN" altLang="en-US" smtClean="0"/>
              <a:t>在</a:t>
            </a:r>
            <a:r>
              <a:rPr lang="en-US" altLang="zh-CN" smtClean="0"/>
              <a:t>circle</a:t>
            </a:r>
            <a:r>
              <a:rPr lang="zh-CN" altLang="en-US" smtClean="0"/>
              <a:t>类的基础上定义一个</a:t>
            </a:r>
            <a:r>
              <a:rPr lang="en-US" altLang="zh-CN" smtClean="0"/>
              <a:t>cylinder</a:t>
            </a:r>
            <a:r>
              <a:rPr lang="zh-CN" altLang="en-US" smtClean="0"/>
              <a:t>类。可以计算圆柱体的表面积和体积 </a:t>
            </a:r>
          </a:p>
          <a:p>
            <a:pPr eaLnBrk="1" hangingPunct="1">
              <a:lnSpc>
                <a:spcPct val="120000"/>
              </a:lnSpc>
            </a:pPr>
            <a:r>
              <a:rPr lang="zh-CN" altLang="en-US" smtClean="0"/>
              <a:t>设计考虑：</a:t>
            </a:r>
          </a:p>
          <a:p>
            <a:pPr lvl="1" eaLnBrk="1" hangingPunct="1">
              <a:lnSpc>
                <a:spcPct val="120000"/>
              </a:lnSpc>
            </a:pPr>
            <a:r>
              <a:rPr lang="zh-CN" altLang="en-US" smtClean="0"/>
              <a:t>存储圆柱体可以在圆的基础上增加一个高度。</a:t>
            </a:r>
          </a:p>
          <a:p>
            <a:pPr lvl="1" eaLnBrk="1" hangingPunct="1">
              <a:lnSpc>
                <a:spcPct val="120000"/>
              </a:lnSpc>
            </a:pPr>
            <a:r>
              <a:rPr lang="zh-CN" altLang="en-US" smtClean="0"/>
              <a:t>圆柱体的表面积是上下两个圆的面积加上它的侧面积</a:t>
            </a:r>
          </a:p>
          <a:p>
            <a:pPr lvl="1" eaLnBrk="1" hangingPunct="1">
              <a:lnSpc>
                <a:spcPct val="120000"/>
              </a:lnSpc>
            </a:pPr>
            <a:r>
              <a:rPr lang="zh-CN" altLang="en-US" smtClean="0"/>
              <a:t>圆柱体的体积是底面积乘上高度。而求圆的面积的函数在</a:t>
            </a:r>
            <a:r>
              <a:rPr lang="en-US" altLang="zh-CN" smtClean="0"/>
              <a:t>circle</a:t>
            </a:r>
            <a:r>
              <a:rPr lang="zh-CN" altLang="en-US" smtClean="0"/>
              <a:t>类中已经存在。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1186" name="Rectangle 2"/>
          <p:cNvSpPr>
            <a:spLocks noGrp="1" noChangeArrowheads="1"/>
          </p:cNvSpPr>
          <p:nvPr>
            <p:ph type="title"/>
          </p:nvPr>
        </p:nvSpPr>
        <p:spPr>
          <a:xfrm>
            <a:off x="685800" y="342900"/>
            <a:ext cx="7772400" cy="1143000"/>
          </a:xfrm>
        </p:spPr>
        <p:txBody>
          <a:bodyPr/>
          <a:lstStyle/>
          <a:p>
            <a:pPr eaLnBrk="1" hangingPunct="1">
              <a:defRPr/>
            </a:pPr>
            <a:r>
              <a:rPr lang="en-US" altLang="zh-CN" smtClean="0"/>
              <a:t>Cylinder</a:t>
            </a:r>
            <a:r>
              <a:rPr lang="zh-CN" altLang="en-US" smtClean="0"/>
              <a:t>类的定义</a:t>
            </a:r>
          </a:p>
        </p:txBody>
      </p:sp>
      <p:sp>
        <p:nvSpPr>
          <p:cNvPr id="57347" name="Rectangle 3"/>
          <p:cNvSpPr>
            <a:spLocks noGrp="1" noChangeArrowheads="1"/>
          </p:cNvSpPr>
          <p:nvPr>
            <p:ph type="body" idx="1"/>
          </p:nvPr>
        </p:nvSpPr>
        <p:spPr>
          <a:xfrm>
            <a:off x="685800" y="1485900"/>
            <a:ext cx="7772400" cy="5168900"/>
          </a:xfrm>
        </p:spPr>
        <p:txBody>
          <a:bodyPr/>
          <a:lstStyle/>
          <a:p>
            <a:pPr eaLnBrk="1" hangingPunct="1">
              <a:lnSpc>
                <a:spcPct val="120000"/>
              </a:lnSpc>
              <a:buFont typeface="Wingdings" pitchFamily="2" charset="2"/>
              <a:buNone/>
            </a:pPr>
            <a:r>
              <a:rPr lang="en-US" altLang="zh-CN" sz="2400" smtClean="0"/>
              <a:t>class cylinder:public circle {</a:t>
            </a:r>
          </a:p>
          <a:p>
            <a:pPr eaLnBrk="1" hangingPunct="1">
              <a:lnSpc>
                <a:spcPct val="120000"/>
              </a:lnSpc>
              <a:buFont typeface="Wingdings" pitchFamily="2" charset="2"/>
              <a:buNone/>
            </a:pPr>
            <a:r>
              <a:rPr lang="en-US" altLang="zh-CN" sz="2400" smtClean="0"/>
              <a:t>	double height;</a:t>
            </a:r>
          </a:p>
          <a:p>
            <a:pPr eaLnBrk="1" hangingPunct="1">
              <a:lnSpc>
                <a:spcPct val="120000"/>
              </a:lnSpc>
              <a:buFont typeface="Wingdings" pitchFamily="2" charset="2"/>
              <a:buNone/>
            </a:pPr>
            <a:r>
              <a:rPr lang="en-US" altLang="zh-CN" sz="2400" smtClean="0"/>
              <a:t>public:</a:t>
            </a:r>
          </a:p>
          <a:p>
            <a:pPr eaLnBrk="1" hangingPunct="1">
              <a:lnSpc>
                <a:spcPct val="120000"/>
              </a:lnSpc>
              <a:buFont typeface="Wingdings" pitchFamily="2" charset="2"/>
              <a:buNone/>
            </a:pPr>
            <a:r>
              <a:rPr lang="en-US" altLang="zh-CN" sz="2400" smtClean="0"/>
              <a:t>	cylinder(double r = 0, double h = 0):circle(r) </a:t>
            </a:r>
          </a:p>
          <a:p>
            <a:pPr eaLnBrk="1" hangingPunct="1">
              <a:lnSpc>
                <a:spcPct val="120000"/>
              </a:lnSpc>
              <a:buFont typeface="Wingdings" pitchFamily="2" charset="2"/>
              <a:buNone/>
            </a:pPr>
            <a:r>
              <a:rPr lang="en-US" altLang="zh-CN" sz="2400" smtClean="0"/>
              <a:t>               {height = h;}</a:t>
            </a:r>
          </a:p>
          <a:p>
            <a:pPr eaLnBrk="1" hangingPunct="1">
              <a:lnSpc>
                <a:spcPct val="120000"/>
              </a:lnSpc>
              <a:buFont typeface="Wingdings" pitchFamily="2" charset="2"/>
              <a:buNone/>
            </a:pPr>
            <a:r>
              <a:rPr lang="en-US" altLang="zh-CN" sz="2400" smtClean="0"/>
              <a:t>	double geth() {return height;}</a:t>
            </a:r>
          </a:p>
          <a:p>
            <a:pPr eaLnBrk="1" hangingPunct="1">
              <a:lnSpc>
                <a:spcPct val="120000"/>
              </a:lnSpc>
              <a:buFont typeface="Wingdings" pitchFamily="2" charset="2"/>
              <a:buNone/>
            </a:pPr>
            <a:r>
              <a:rPr lang="en-US" altLang="zh-CN" sz="2400" smtClean="0"/>
              <a:t>	double area() </a:t>
            </a:r>
          </a:p>
          <a:p>
            <a:pPr eaLnBrk="1" hangingPunct="1">
              <a:lnSpc>
                <a:spcPct val="120000"/>
              </a:lnSpc>
              <a:buFont typeface="Wingdings" pitchFamily="2" charset="2"/>
              <a:buNone/>
            </a:pPr>
            <a:r>
              <a:rPr lang="en-US" altLang="zh-CN" sz="2400" smtClean="0"/>
              <a:t>             { return 2 * </a:t>
            </a:r>
            <a:r>
              <a:rPr lang="en-US" altLang="zh-CN" sz="2400" smtClean="0">
                <a:solidFill>
                  <a:schemeClr val="tx2"/>
                </a:solidFill>
              </a:rPr>
              <a:t>circle::area()</a:t>
            </a:r>
            <a:r>
              <a:rPr lang="en-US" altLang="zh-CN" sz="2400" smtClean="0"/>
              <a:t> + circum() * height; }</a:t>
            </a:r>
          </a:p>
          <a:p>
            <a:pPr eaLnBrk="1" hangingPunct="1">
              <a:lnSpc>
                <a:spcPct val="120000"/>
              </a:lnSpc>
              <a:buFont typeface="Wingdings" pitchFamily="2" charset="2"/>
              <a:buNone/>
            </a:pPr>
            <a:r>
              <a:rPr lang="en-US" altLang="zh-CN" sz="2400" smtClean="0"/>
              <a:t>	double volumn() { return </a:t>
            </a:r>
            <a:r>
              <a:rPr lang="en-US" altLang="zh-CN" sz="2400" smtClean="0">
                <a:solidFill>
                  <a:schemeClr val="tx2"/>
                </a:solidFill>
              </a:rPr>
              <a:t>circle::area()</a:t>
            </a:r>
            <a:r>
              <a:rPr lang="en-US" altLang="zh-CN" sz="2400" smtClean="0"/>
              <a:t> * height ; }</a:t>
            </a:r>
          </a:p>
          <a:p>
            <a:pPr eaLnBrk="1" hangingPunct="1">
              <a:lnSpc>
                <a:spcPct val="120000"/>
              </a:lnSpc>
              <a:buFont typeface="Wingdings" pitchFamily="2" charset="2"/>
              <a:buNone/>
            </a:pPr>
            <a:r>
              <a:rPr lang="en-US" altLang="zh-CN" sz="2400" smtClean="0"/>
              <a: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7314" name="Rectangle 2"/>
          <p:cNvSpPr>
            <a:spLocks noGrp="1" noChangeArrowheads="1"/>
          </p:cNvSpPr>
          <p:nvPr>
            <p:ph type="title"/>
          </p:nvPr>
        </p:nvSpPr>
        <p:spPr>
          <a:xfrm>
            <a:off x="685800" y="38100"/>
            <a:ext cx="7772400" cy="1143000"/>
          </a:xfrm>
        </p:spPr>
        <p:txBody>
          <a:bodyPr/>
          <a:lstStyle/>
          <a:p>
            <a:pPr eaLnBrk="1" hangingPunct="1">
              <a:defRPr/>
            </a:pPr>
            <a:r>
              <a:rPr lang="en-US" altLang="zh-CN" smtClean="0"/>
              <a:t>Ball</a:t>
            </a:r>
            <a:r>
              <a:rPr lang="zh-CN" altLang="en-US" smtClean="0"/>
              <a:t>和</a:t>
            </a:r>
            <a:r>
              <a:rPr lang="en-US" altLang="zh-CN" smtClean="0"/>
              <a:t>cylinder</a:t>
            </a:r>
            <a:r>
              <a:rPr lang="zh-CN" altLang="en-US" smtClean="0"/>
              <a:t>类的使用</a:t>
            </a:r>
          </a:p>
        </p:txBody>
      </p:sp>
      <p:sp>
        <p:nvSpPr>
          <p:cNvPr id="58371" name="Rectangle 3"/>
          <p:cNvSpPr>
            <a:spLocks noGrp="1" noChangeArrowheads="1"/>
          </p:cNvSpPr>
          <p:nvPr>
            <p:ph type="body" idx="1"/>
          </p:nvPr>
        </p:nvSpPr>
        <p:spPr>
          <a:xfrm>
            <a:off x="355600" y="1181100"/>
            <a:ext cx="8458200" cy="5486400"/>
          </a:xfrm>
        </p:spPr>
        <p:txBody>
          <a:bodyPr/>
          <a:lstStyle/>
          <a:p>
            <a:pPr eaLnBrk="1" hangingPunct="1">
              <a:lnSpc>
                <a:spcPct val="90000"/>
              </a:lnSpc>
              <a:buFont typeface="Wingdings" pitchFamily="2" charset="2"/>
              <a:buNone/>
            </a:pPr>
            <a:r>
              <a:rPr lang="en-US" altLang="zh-CN" sz="2000" smtClean="0"/>
              <a:t>int main()</a:t>
            </a:r>
          </a:p>
          <a:p>
            <a:pPr eaLnBrk="1" hangingPunct="1">
              <a:lnSpc>
                <a:spcPct val="90000"/>
              </a:lnSpc>
              <a:buFont typeface="Wingdings" pitchFamily="2" charset="2"/>
              <a:buNone/>
            </a:pPr>
            <a:r>
              <a:rPr lang="en-US" altLang="zh-CN" sz="2000" smtClean="0"/>
              <a:t>{circle c(3);</a:t>
            </a:r>
          </a:p>
          <a:p>
            <a:pPr eaLnBrk="1" hangingPunct="1">
              <a:lnSpc>
                <a:spcPct val="90000"/>
              </a:lnSpc>
              <a:buFont typeface="Wingdings" pitchFamily="2" charset="2"/>
              <a:buNone/>
            </a:pPr>
            <a:r>
              <a:rPr lang="en-US" altLang="zh-CN" sz="2000" smtClean="0"/>
              <a:t> ball b(2);</a:t>
            </a:r>
          </a:p>
          <a:p>
            <a:pPr eaLnBrk="1" hangingPunct="1">
              <a:lnSpc>
                <a:spcPct val="90000"/>
              </a:lnSpc>
              <a:buFont typeface="Wingdings" pitchFamily="2" charset="2"/>
              <a:buNone/>
            </a:pPr>
            <a:r>
              <a:rPr lang="en-US" altLang="zh-CN" sz="2000" smtClean="0"/>
              <a:t> cylinder cy(1,2);</a:t>
            </a:r>
          </a:p>
          <a:p>
            <a:pPr eaLnBrk="1" hangingPunct="1">
              <a:lnSpc>
                <a:spcPct val="90000"/>
              </a:lnSpc>
              <a:buFont typeface="Wingdings" pitchFamily="2" charset="2"/>
              <a:buNone/>
            </a:pPr>
            <a:endParaRPr lang="en-US" altLang="zh-CN" sz="2000" smtClean="0"/>
          </a:p>
          <a:p>
            <a:pPr eaLnBrk="1" hangingPunct="1">
              <a:lnSpc>
                <a:spcPct val="90000"/>
              </a:lnSpc>
              <a:buFont typeface="Wingdings" pitchFamily="2" charset="2"/>
              <a:buNone/>
            </a:pPr>
            <a:r>
              <a:rPr lang="en-US" altLang="zh-CN" sz="2000" smtClean="0"/>
              <a:t> cout &lt;&lt; "circle: r=" &lt;&lt; c.getr() &lt;&lt; endl;</a:t>
            </a:r>
          </a:p>
          <a:p>
            <a:pPr eaLnBrk="1" hangingPunct="1">
              <a:lnSpc>
                <a:spcPct val="90000"/>
              </a:lnSpc>
              <a:buFont typeface="Wingdings" pitchFamily="2" charset="2"/>
              <a:buNone/>
            </a:pPr>
            <a:r>
              <a:rPr lang="en-US" altLang="zh-CN" sz="2000" smtClean="0"/>
              <a:t> cout &lt;&lt; "area=" &lt;&lt; c.area() &lt;&lt; "\tcircum=" &lt;&lt; c.circum() &lt;&lt; endl;</a:t>
            </a:r>
          </a:p>
          <a:p>
            <a:pPr eaLnBrk="1" hangingPunct="1">
              <a:lnSpc>
                <a:spcPct val="90000"/>
              </a:lnSpc>
              <a:buFont typeface="Wingdings" pitchFamily="2" charset="2"/>
              <a:buNone/>
            </a:pPr>
            <a:endParaRPr lang="en-US" altLang="zh-CN" sz="2000" smtClean="0"/>
          </a:p>
          <a:p>
            <a:pPr eaLnBrk="1" hangingPunct="1">
              <a:lnSpc>
                <a:spcPct val="90000"/>
              </a:lnSpc>
              <a:buFont typeface="Wingdings" pitchFamily="2" charset="2"/>
              <a:buNone/>
            </a:pPr>
            <a:r>
              <a:rPr lang="en-US" altLang="zh-CN" sz="2000" smtClean="0"/>
              <a:t> cout &lt;&lt; "ball: r=" &lt;&lt; b.getr() &lt;&lt; endl;</a:t>
            </a:r>
          </a:p>
          <a:p>
            <a:pPr eaLnBrk="1" hangingPunct="1">
              <a:lnSpc>
                <a:spcPct val="90000"/>
              </a:lnSpc>
              <a:buFont typeface="Wingdings" pitchFamily="2" charset="2"/>
              <a:buNone/>
            </a:pPr>
            <a:r>
              <a:rPr lang="en-US" altLang="zh-CN" sz="2000" smtClean="0"/>
              <a:t> cout &lt;&lt; "area=" &lt;&lt; b.area() &lt;&lt; "\tvolumn=" &lt;&lt; b.volumn() &lt;&lt; endl;</a:t>
            </a:r>
          </a:p>
          <a:p>
            <a:pPr eaLnBrk="1" hangingPunct="1">
              <a:lnSpc>
                <a:spcPct val="90000"/>
              </a:lnSpc>
              <a:buFont typeface="Wingdings" pitchFamily="2" charset="2"/>
              <a:buNone/>
            </a:pPr>
            <a:endParaRPr lang="en-US" altLang="zh-CN" sz="2000" smtClean="0"/>
          </a:p>
          <a:p>
            <a:pPr eaLnBrk="1" hangingPunct="1">
              <a:lnSpc>
                <a:spcPct val="90000"/>
              </a:lnSpc>
              <a:buFont typeface="Wingdings" pitchFamily="2" charset="2"/>
              <a:buNone/>
            </a:pPr>
            <a:r>
              <a:rPr lang="en-US" altLang="zh-CN" sz="2000" smtClean="0"/>
              <a:t> cout &lt;&lt; "cylinder: r=" &lt;&lt; cy.getr() &lt;&lt; "\th = " &lt;&lt; cy.geth() &lt;&lt; endl;</a:t>
            </a:r>
          </a:p>
          <a:p>
            <a:pPr eaLnBrk="1" hangingPunct="1">
              <a:lnSpc>
                <a:spcPct val="90000"/>
              </a:lnSpc>
              <a:buFont typeface="Wingdings" pitchFamily="2" charset="2"/>
              <a:buNone/>
            </a:pPr>
            <a:r>
              <a:rPr lang="en-US" altLang="zh-CN" sz="2000" smtClean="0"/>
              <a:t> cout &lt;&lt; "area=" &lt;&lt; cy.area() &lt;&lt; "\tvolumn=" &lt;&lt; cy.volumn() &lt;&lt; endl;</a:t>
            </a:r>
          </a:p>
          <a:p>
            <a:pPr eaLnBrk="1" hangingPunct="1">
              <a:lnSpc>
                <a:spcPct val="90000"/>
              </a:lnSpc>
              <a:buFont typeface="Wingdings" pitchFamily="2" charset="2"/>
              <a:buNone/>
            </a:pPr>
            <a:r>
              <a:rPr lang="en-US" altLang="zh-CN" sz="2000" smtClean="0"/>
              <a:t> </a:t>
            </a:r>
          </a:p>
          <a:p>
            <a:pPr eaLnBrk="1" hangingPunct="1">
              <a:lnSpc>
                <a:spcPct val="90000"/>
              </a:lnSpc>
              <a:buFont typeface="Wingdings" pitchFamily="2" charset="2"/>
              <a:buNone/>
            </a:pPr>
            <a:r>
              <a:rPr lang="en-US" altLang="zh-CN" sz="2000" smtClean="0"/>
              <a:t> return 0;</a:t>
            </a:r>
          </a:p>
          <a:p>
            <a:pPr eaLnBrk="1" hangingPunct="1">
              <a:lnSpc>
                <a:spcPct val="90000"/>
              </a:lnSpc>
              <a:buFont typeface="Wingdings" pitchFamily="2" charset="2"/>
              <a:buNone/>
            </a:pPr>
            <a:r>
              <a:rPr lang="en-US" altLang="zh-CN" sz="2000" smtClean="0"/>
              <a: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8338" name="Rectangle 2"/>
          <p:cNvSpPr>
            <a:spLocks noGrp="1" noChangeArrowheads="1"/>
          </p:cNvSpPr>
          <p:nvPr>
            <p:ph type="title"/>
          </p:nvPr>
        </p:nvSpPr>
        <p:spPr/>
        <p:txBody>
          <a:bodyPr/>
          <a:lstStyle/>
          <a:p>
            <a:pPr eaLnBrk="1" hangingPunct="1">
              <a:defRPr/>
            </a:pPr>
            <a:r>
              <a:rPr lang="zh-CN" altLang="en-US" smtClean="0"/>
              <a:t>执行结果</a:t>
            </a:r>
          </a:p>
        </p:txBody>
      </p:sp>
      <p:sp>
        <p:nvSpPr>
          <p:cNvPr id="59395" name="Rectangle 3"/>
          <p:cNvSpPr>
            <a:spLocks noGrp="1" noChangeArrowheads="1"/>
          </p:cNvSpPr>
          <p:nvPr>
            <p:ph type="body" idx="1"/>
          </p:nvPr>
        </p:nvSpPr>
        <p:spPr/>
        <p:txBody>
          <a:bodyPr/>
          <a:lstStyle/>
          <a:p>
            <a:pPr eaLnBrk="1" hangingPunct="1">
              <a:buFont typeface="Wingdings" pitchFamily="2" charset="2"/>
              <a:buNone/>
            </a:pPr>
            <a:r>
              <a:rPr lang="en-US" altLang="zh-CN" smtClean="0"/>
              <a:t>circle: r=3</a:t>
            </a:r>
          </a:p>
          <a:p>
            <a:pPr eaLnBrk="1" hangingPunct="1">
              <a:buFont typeface="Wingdings" pitchFamily="2" charset="2"/>
              <a:buNone/>
            </a:pPr>
            <a:r>
              <a:rPr lang="en-US" altLang="zh-CN" smtClean="0"/>
              <a:t>area=28.26       circum=18.84</a:t>
            </a:r>
          </a:p>
          <a:p>
            <a:pPr eaLnBrk="1" hangingPunct="1">
              <a:buFont typeface="Wingdings" pitchFamily="2" charset="2"/>
              <a:buNone/>
            </a:pPr>
            <a:r>
              <a:rPr lang="en-US" altLang="zh-CN" smtClean="0"/>
              <a:t>ball: r=2</a:t>
            </a:r>
          </a:p>
          <a:p>
            <a:pPr eaLnBrk="1" hangingPunct="1">
              <a:buFont typeface="Wingdings" pitchFamily="2" charset="2"/>
              <a:buNone/>
            </a:pPr>
            <a:r>
              <a:rPr lang="en-US" altLang="zh-CN" smtClean="0"/>
              <a:t>area=50.24       volumn=33.4933</a:t>
            </a:r>
          </a:p>
          <a:p>
            <a:pPr eaLnBrk="1" hangingPunct="1">
              <a:buFont typeface="Wingdings" pitchFamily="2" charset="2"/>
              <a:buNone/>
            </a:pPr>
            <a:r>
              <a:rPr lang="en-US" altLang="zh-CN" smtClean="0"/>
              <a:t>cylinder: r=1</a:t>
            </a:r>
          </a:p>
          <a:p>
            <a:pPr eaLnBrk="1" hangingPunct="1">
              <a:buFont typeface="Wingdings" pitchFamily="2" charset="2"/>
              <a:buNone/>
            </a:pPr>
            <a:r>
              <a:rPr lang="en-US" altLang="zh-CN" smtClean="0"/>
              <a:t>area=18.84       volumn=6.28</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2210" name="Rectangle 2"/>
          <p:cNvSpPr>
            <a:spLocks noGrp="1" noChangeArrowheads="1"/>
          </p:cNvSpPr>
          <p:nvPr>
            <p:ph type="title"/>
          </p:nvPr>
        </p:nvSpPr>
        <p:spPr/>
        <p:txBody>
          <a:bodyPr/>
          <a:lstStyle/>
          <a:p>
            <a:pPr eaLnBrk="1" hangingPunct="1">
              <a:defRPr/>
            </a:pPr>
            <a:r>
              <a:rPr lang="zh-CN" altLang="en-US" smtClean="0"/>
              <a:t>派生类</a:t>
            </a:r>
          </a:p>
        </p:txBody>
      </p:sp>
      <p:sp>
        <p:nvSpPr>
          <p:cNvPr id="60419" name="Rectangle 3"/>
          <p:cNvSpPr>
            <a:spLocks noGrp="1" noChangeArrowheads="1"/>
          </p:cNvSpPr>
          <p:nvPr>
            <p:ph type="body" idx="1"/>
          </p:nvPr>
        </p:nvSpPr>
        <p:spPr>
          <a:xfrm>
            <a:off x="685800" y="1981200"/>
            <a:ext cx="7772400" cy="4533900"/>
          </a:xfrm>
        </p:spPr>
        <p:txBody>
          <a:bodyPr/>
          <a:lstStyle/>
          <a:p>
            <a:pPr eaLnBrk="1" hangingPunct="1">
              <a:lnSpc>
                <a:spcPct val="120000"/>
              </a:lnSpc>
            </a:pPr>
            <a:r>
              <a:rPr lang="zh-CN" altLang="en-US" smtClean="0"/>
              <a:t>单继承的格式</a:t>
            </a:r>
          </a:p>
          <a:p>
            <a:pPr eaLnBrk="1" hangingPunct="1">
              <a:lnSpc>
                <a:spcPct val="120000"/>
              </a:lnSpc>
            </a:pPr>
            <a:r>
              <a:rPr lang="zh-CN" altLang="en-US" smtClean="0"/>
              <a:t>基类成员在派生类中的访问特性 </a:t>
            </a:r>
          </a:p>
          <a:p>
            <a:pPr eaLnBrk="1" hangingPunct="1">
              <a:lnSpc>
                <a:spcPct val="120000"/>
              </a:lnSpc>
            </a:pPr>
            <a:r>
              <a:rPr lang="zh-CN" altLang="en-US" smtClean="0"/>
              <a:t>派生类对象的构造、析构与赋值操作  </a:t>
            </a:r>
          </a:p>
          <a:p>
            <a:pPr eaLnBrk="1" hangingPunct="1">
              <a:lnSpc>
                <a:spcPct val="120000"/>
              </a:lnSpc>
            </a:pPr>
            <a:r>
              <a:rPr lang="zh-CN" altLang="en-US" smtClean="0"/>
              <a:t>重定义基类的函数 </a:t>
            </a:r>
          </a:p>
          <a:p>
            <a:pPr eaLnBrk="1" hangingPunct="1">
              <a:lnSpc>
                <a:spcPct val="120000"/>
              </a:lnSpc>
            </a:pPr>
            <a:r>
              <a:rPr lang="zh-CN" altLang="en-US" smtClean="0"/>
              <a:t>派生类作为基类 </a:t>
            </a:r>
          </a:p>
          <a:p>
            <a:pPr eaLnBrk="1" hangingPunct="1">
              <a:lnSpc>
                <a:spcPct val="120000"/>
              </a:lnSpc>
            </a:pPr>
            <a:r>
              <a:rPr lang="zh-CN" altLang="en-US" smtClean="0"/>
              <a:t>将派生类对象隐式转换为基类对象 </a:t>
            </a:r>
          </a:p>
        </p:txBody>
      </p:sp>
      <p:sp>
        <p:nvSpPr>
          <p:cNvPr id="60420" name="AutoShape 4"/>
          <p:cNvSpPr>
            <a:spLocks noChangeArrowheads="1"/>
          </p:cNvSpPr>
          <p:nvPr/>
        </p:nvSpPr>
        <p:spPr bwMode="auto">
          <a:xfrm rot="-5400000" flipH="1" flipV="1">
            <a:off x="7912100" y="2570163"/>
            <a:ext cx="304800" cy="457200"/>
          </a:xfrm>
          <a:prstGeom prst="triangle">
            <a:avLst>
              <a:gd name="adj" fmla="val 50000"/>
            </a:avLst>
          </a:prstGeom>
          <a:solidFill>
            <a:srgbClr val="FF99CC"/>
          </a:solidFill>
          <a:ln w="9525">
            <a:solidFill>
              <a:srgbClr val="B2B2B2"/>
            </a:solidFill>
            <a:miter lim="800000"/>
            <a:headEnd/>
            <a:tailEnd/>
          </a:ln>
        </p:spPr>
        <p:txBody>
          <a:bodyPr wrap="none" lIns="71304" tIns="35653" rIns="71304" bIns="35653" anchor="ctr"/>
          <a:lstStyle/>
          <a:p>
            <a:endParaRPr lang="zh-CN" altLang="en-US"/>
          </a:p>
        </p:txBody>
      </p:sp>
      <p:sp>
        <p:nvSpPr>
          <p:cNvPr id="60421" name="AutoShape 5"/>
          <p:cNvSpPr>
            <a:spLocks noChangeArrowheads="1"/>
          </p:cNvSpPr>
          <p:nvPr/>
        </p:nvSpPr>
        <p:spPr bwMode="auto">
          <a:xfrm rot="-5400000" flipH="1" flipV="1">
            <a:off x="7912100" y="1979613"/>
            <a:ext cx="304800" cy="457200"/>
          </a:xfrm>
          <a:prstGeom prst="triangle">
            <a:avLst>
              <a:gd name="adj" fmla="val 50000"/>
            </a:avLst>
          </a:prstGeom>
          <a:solidFill>
            <a:srgbClr val="FF99CC"/>
          </a:solidFill>
          <a:ln w="9525">
            <a:solidFill>
              <a:srgbClr val="B2B2B2"/>
            </a:solidFill>
            <a:miter lim="800000"/>
            <a:headEnd/>
            <a:tailEnd/>
          </a:ln>
        </p:spPr>
        <p:txBody>
          <a:bodyPr wrap="none" lIns="71304" tIns="35653" rIns="71304" bIns="35653" anchor="ctr"/>
          <a:lstStyle/>
          <a:p>
            <a:endParaRPr lang="zh-CN" altLang="en-US"/>
          </a:p>
        </p:txBody>
      </p:sp>
      <p:sp>
        <p:nvSpPr>
          <p:cNvPr id="60422" name="AutoShape 6"/>
          <p:cNvSpPr>
            <a:spLocks noChangeArrowheads="1"/>
          </p:cNvSpPr>
          <p:nvPr/>
        </p:nvSpPr>
        <p:spPr bwMode="auto">
          <a:xfrm rot="-5400000" flipH="1" flipV="1">
            <a:off x="7912100" y="3149600"/>
            <a:ext cx="304800" cy="457200"/>
          </a:xfrm>
          <a:prstGeom prst="triangle">
            <a:avLst>
              <a:gd name="adj" fmla="val 50000"/>
            </a:avLst>
          </a:prstGeom>
          <a:solidFill>
            <a:srgbClr val="FF99CC"/>
          </a:solidFill>
          <a:ln w="9525">
            <a:solidFill>
              <a:srgbClr val="B2B2B2"/>
            </a:solidFill>
            <a:miter lim="800000"/>
            <a:headEnd/>
            <a:tailEnd/>
          </a:ln>
        </p:spPr>
        <p:txBody>
          <a:bodyPr wrap="none" lIns="71304" tIns="35653" rIns="71304" bIns="35653" anchor="ctr"/>
          <a:lstStyle/>
          <a:p>
            <a:endParaRPr lang="zh-CN" altLang="en-US"/>
          </a:p>
        </p:txBody>
      </p:sp>
      <p:sp>
        <p:nvSpPr>
          <p:cNvPr id="60423" name="AutoShape 7"/>
          <p:cNvSpPr>
            <a:spLocks noChangeArrowheads="1"/>
          </p:cNvSpPr>
          <p:nvPr/>
        </p:nvSpPr>
        <p:spPr bwMode="auto">
          <a:xfrm rot="-5400000" flipH="1" flipV="1">
            <a:off x="7899400" y="3665538"/>
            <a:ext cx="304800" cy="457200"/>
          </a:xfrm>
          <a:prstGeom prst="triangle">
            <a:avLst>
              <a:gd name="adj" fmla="val 50000"/>
            </a:avLst>
          </a:prstGeom>
          <a:solidFill>
            <a:srgbClr val="FF99CC"/>
          </a:solidFill>
          <a:ln w="9525">
            <a:solidFill>
              <a:srgbClr val="B2B2B2"/>
            </a:solidFill>
            <a:miter lim="800000"/>
            <a:headEnd/>
            <a:tailEnd/>
          </a:ln>
        </p:spPr>
        <p:txBody>
          <a:bodyPr wrap="none" lIns="71304" tIns="35653" rIns="71304" bIns="35653" anchor="ctr"/>
          <a:lstStyle/>
          <a:p>
            <a:endParaRPr lang="zh-CN" altLang="en-US"/>
          </a:p>
        </p:txBody>
      </p:sp>
      <p:sp>
        <p:nvSpPr>
          <p:cNvPr id="60424" name="AutoShape 8"/>
          <p:cNvSpPr>
            <a:spLocks noChangeArrowheads="1"/>
          </p:cNvSpPr>
          <p:nvPr/>
        </p:nvSpPr>
        <p:spPr bwMode="auto">
          <a:xfrm rot="-5400000" flipH="1" flipV="1">
            <a:off x="7899400" y="4184650"/>
            <a:ext cx="304800" cy="457200"/>
          </a:xfrm>
          <a:prstGeom prst="triangle">
            <a:avLst>
              <a:gd name="adj" fmla="val 50000"/>
            </a:avLst>
          </a:prstGeom>
          <a:solidFill>
            <a:schemeClr val="hlink"/>
          </a:solidFill>
          <a:ln w="9525">
            <a:solidFill>
              <a:srgbClr val="B2B2B2"/>
            </a:solidFill>
            <a:miter lim="800000"/>
            <a:headEnd/>
            <a:tailEnd/>
          </a:ln>
        </p:spPr>
        <p:txBody>
          <a:bodyPr wrap="none" lIns="71304" tIns="35653" rIns="71304" bIns="35653" anchor="ctr"/>
          <a:lstStyle/>
          <a:p>
            <a:endParaRPr lang="zh-CN" altLang="en-US"/>
          </a:p>
        </p:txBody>
      </p:sp>
      <p:sp>
        <p:nvSpPr>
          <p:cNvPr id="60425" name="AutoShape 9"/>
          <p:cNvSpPr>
            <a:spLocks noChangeArrowheads="1"/>
          </p:cNvSpPr>
          <p:nvPr/>
        </p:nvSpPr>
        <p:spPr bwMode="auto">
          <a:xfrm rot="-5400000" flipH="1" flipV="1">
            <a:off x="7912100" y="4714875"/>
            <a:ext cx="304800" cy="457200"/>
          </a:xfrm>
          <a:prstGeom prst="triangle">
            <a:avLst>
              <a:gd name="adj" fmla="val 50000"/>
            </a:avLst>
          </a:prstGeom>
          <a:solidFill>
            <a:schemeClr val="folHlink"/>
          </a:solidFill>
          <a:ln w="9525">
            <a:solidFill>
              <a:srgbClr val="B2B2B2"/>
            </a:solidFill>
            <a:miter lim="800000"/>
            <a:headEnd/>
            <a:tailEnd/>
          </a:ln>
        </p:spPr>
        <p:txBody>
          <a:bodyPr wrap="none" lIns="71304" tIns="35653" rIns="71304" bIns="35653" anchor="ctr"/>
          <a:lstStyle/>
          <a:p>
            <a:endParaRPr lang="zh-CN" alt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3234" name="Rectangle 2"/>
          <p:cNvSpPr>
            <a:spLocks noGrp="1" noChangeArrowheads="1"/>
          </p:cNvSpPr>
          <p:nvPr>
            <p:ph type="title"/>
          </p:nvPr>
        </p:nvSpPr>
        <p:spPr>
          <a:xfrm>
            <a:off x="685800" y="228600"/>
            <a:ext cx="7772400" cy="1143000"/>
          </a:xfrm>
        </p:spPr>
        <p:txBody>
          <a:bodyPr/>
          <a:lstStyle/>
          <a:p>
            <a:pPr eaLnBrk="1" hangingPunct="1">
              <a:defRPr/>
            </a:pPr>
            <a:r>
              <a:rPr lang="zh-CN" altLang="en-US" smtClean="0"/>
              <a:t>派生类作为基类</a:t>
            </a:r>
          </a:p>
        </p:txBody>
      </p:sp>
      <p:sp>
        <p:nvSpPr>
          <p:cNvPr id="61443" name="Rectangle 3"/>
          <p:cNvSpPr>
            <a:spLocks noGrp="1" noChangeArrowheads="1"/>
          </p:cNvSpPr>
          <p:nvPr>
            <p:ph type="body" idx="1"/>
          </p:nvPr>
        </p:nvSpPr>
        <p:spPr>
          <a:xfrm>
            <a:off x="685800" y="1371600"/>
            <a:ext cx="8013700" cy="5232400"/>
          </a:xfrm>
        </p:spPr>
        <p:txBody>
          <a:bodyPr/>
          <a:lstStyle/>
          <a:p>
            <a:pPr eaLnBrk="1" hangingPunct="1">
              <a:lnSpc>
                <a:spcPct val="110000"/>
              </a:lnSpc>
            </a:pPr>
            <a:r>
              <a:rPr lang="zh-CN" altLang="en-US" sz="2400" smtClean="0"/>
              <a:t>基类本身可以是一个派生类，如：</a:t>
            </a:r>
          </a:p>
          <a:p>
            <a:pPr lvl="1" eaLnBrk="1" hangingPunct="1">
              <a:lnSpc>
                <a:spcPct val="110000"/>
              </a:lnSpc>
              <a:buFont typeface="Wingdings" pitchFamily="2" charset="2"/>
              <a:buNone/>
            </a:pPr>
            <a:r>
              <a:rPr lang="en-US" altLang="zh-CN" sz="2400" smtClean="0"/>
              <a:t>class base { … }</a:t>
            </a:r>
          </a:p>
          <a:p>
            <a:pPr lvl="1" eaLnBrk="1" hangingPunct="1">
              <a:lnSpc>
                <a:spcPct val="110000"/>
              </a:lnSpc>
              <a:buFont typeface="Wingdings" pitchFamily="2" charset="2"/>
              <a:buNone/>
            </a:pPr>
            <a:r>
              <a:rPr lang="en-US" altLang="zh-CN" sz="2400" smtClean="0"/>
              <a:t>class d1:public base {…}</a:t>
            </a:r>
          </a:p>
          <a:p>
            <a:pPr lvl="1" eaLnBrk="1" hangingPunct="1">
              <a:lnSpc>
                <a:spcPct val="110000"/>
              </a:lnSpc>
              <a:buFont typeface="Wingdings" pitchFamily="2" charset="2"/>
              <a:buNone/>
            </a:pPr>
            <a:r>
              <a:rPr lang="en-US" altLang="zh-CN" sz="2400" smtClean="0"/>
              <a:t>class d2:public d1 {…}</a:t>
            </a:r>
          </a:p>
          <a:p>
            <a:pPr eaLnBrk="1" hangingPunct="1">
              <a:lnSpc>
                <a:spcPct val="110000"/>
              </a:lnSpc>
            </a:pPr>
            <a:r>
              <a:rPr lang="zh-CN" altLang="en-US" sz="2400" smtClean="0"/>
              <a:t>每个派生类继承他的直接基类的所有成员。</a:t>
            </a:r>
          </a:p>
          <a:p>
            <a:pPr eaLnBrk="1" hangingPunct="1">
              <a:lnSpc>
                <a:spcPct val="110000"/>
              </a:lnSpc>
            </a:pPr>
            <a:r>
              <a:rPr lang="zh-CN" altLang="en-US" sz="2400" smtClean="0"/>
              <a:t>如果派生类的基类是一个派生类，则每个派生类只负责他的直接基类的构造，依次上溯。</a:t>
            </a:r>
          </a:p>
          <a:p>
            <a:pPr eaLnBrk="1" hangingPunct="1">
              <a:lnSpc>
                <a:spcPct val="110000"/>
              </a:lnSpc>
            </a:pPr>
            <a:r>
              <a:rPr lang="zh-CN" altLang="en-US" sz="2400" smtClean="0"/>
              <a:t>当构造</a:t>
            </a:r>
            <a:r>
              <a:rPr lang="en-US" altLang="zh-CN" sz="2400" smtClean="0"/>
              <a:t>d2</a:t>
            </a:r>
            <a:r>
              <a:rPr lang="zh-CN" altLang="en-US" sz="2400" smtClean="0"/>
              <a:t>类的对象时，会先调用</a:t>
            </a:r>
            <a:r>
              <a:rPr lang="en-US" altLang="zh-CN" sz="2400" smtClean="0"/>
              <a:t>d1</a:t>
            </a:r>
            <a:r>
              <a:rPr lang="zh-CN" altLang="en-US" sz="2400" smtClean="0"/>
              <a:t>的构造函数，而</a:t>
            </a:r>
            <a:r>
              <a:rPr lang="en-US" altLang="zh-CN" sz="2400" smtClean="0"/>
              <a:t>d1</a:t>
            </a:r>
            <a:r>
              <a:rPr lang="zh-CN" altLang="en-US" sz="2400" smtClean="0"/>
              <a:t>的构造函数执行时又会先调用</a:t>
            </a:r>
            <a:r>
              <a:rPr lang="en-US" altLang="zh-CN" sz="2400" smtClean="0"/>
              <a:t>base</a:t>
            </a:r>
            <a:r>
              <a:rPr lang="zh-CN" altLang="en-US" sz="2400" smtClean="0"/>
              <a:t>的构造函数。因此，构造</a:t>
            </a:r>
            <a:r>
              <a:rPr lang="en-US" altLang="zh-CN" sz="2400" smtClean="0"/>
              <a:t>d2</a:t>
            </a:r>
            <a:r>
              <a:rPr lang="zh-CN" altLang="en-US" sz="2400" smtClean="0"/>
              <a:t>类的对象时，最先初始化的是</a:t>
            </a:r>
            <a:r>
              <a:rPr lang="en-US" altLang="zh-CN" sz="2400" smtClean="0"/>
              <a:t>base</a:t>
            </a:r>
            <a:r>
              <a:rPr lang="zh-CN" altLang="en-US" sz="2400" smtClean="0"/>
              <a:t>的数据成员，再初始化</a:t>
            </a:r>
            <a:r>
              <a:rPr lang="en-US" altLang="zh-CN" sz="2400" smtClean="0"/>
              <a:t>d1</a:t>
            </a:r>
            <a:r>
              <a:rPr lang="zh-CN" altLang="en-US" sz="2400" smtClean="0"/>
              <a:t>新增的成员，最后初始化</a:t>
            </a:r>
            <a:r>
              <a:rPr lang="en-US" altLang="zh-CN" sz="2400" smtClean="0"/>
              <a:t>d2</a:t>
            </a:r>
            <a:r>
              <a:rPr lang="zh-CN" altLang="en-US" sz="2400" smtClean="0"/>
              <a:t>新增的成员。</a:t>
            </a:r>
          </a:p>
          <a:p>
            <a:pPr eaLnBrk="1" hangingPunct="1">
              <a:lnSpc>
                <a:spcPct val="110000"/>
              </a:lnSpc>
            </a:pPr>
            <a:r>
              <a:rPr lang="zh-CN" altLang="en-US" sz="2400" smtClean="0"/>
              <a:t>析构的过程正好相反。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9362" name="Rectangle 2"/>
          <p:cNvSpPr>
            <a:spLocks noGrp="1" noChangeArrowheads="1"/>
          </p:cNvSpPr>
          <p:nvPr>
            <p:ph type="title"/>
          </p:nvPr>
        </p:nvSpPr>
        <p:spPr>
          <a:xfrm>
            <a:off x="685800" y="38100"/>
            <a:ext cx="7772400" cy="1143000"/>
          </a:xfrm>
        </p:spPr>
        <p:txBody>
          <a:bodyPr/>
          <a:lstStyle/>
          <a:p>
            <a:pPr eaLnBrk="1" hangingPunct="1">
              <a:defRPr/>
            </a:pPr>
            <a:r>
              <a:rPr lang="zh-CN" altLang="en-US" smtClean="0"/>
              <a:t>实例</a:t>
            </a:r>
          </a:p>
        </p:txBody>
      </p:sp>
      <p:sp>
        <p:nvSpPr>
          <p:cNvPr id="62467" name="Rectangle 3"/>
          <p:cNvSpPr>
            <a:spLocks noGrp="1" noChangeArrowheads="1"/>
          </p:cNvSpPr>
          <p:nvPr>
            <p:ph type="body" idx="1"/>
          </p:nvPr>
        </p:nvSpPr>
        <p:spPr>
          <a:xfrm>
            <a:off x="368300" y="1181100"/>
            <a:ext cx="8534400" cy="5359400"/>
          </a:xfrm>
        </p:spPr>
        <p:txBody>
          <a:bodyPr/>
          <a:lstStyle/>
          <a:p>
            <a:pPr eaLnBrk="1" hangingPunct="1">
              <a:lnSpc>
                <a:spcPct val="80000"/>
              </a:lnSpc>
              <a:buFont typeface="Wingdings" pitchFamily="2" charset="2"/>
              <a:buNone/>
            </a:pPr>
            <a:r>
              <a:rPr lang="en-US" altLang="zh-CN" sz="2400" smtClean="0"/>
              <a:t>#include &lt;iostream&gt;</a:t>
            </a:r>
          </a:p>
          <a:p>
            <a:pPr eaLnBrk="1" hangingPunct="1">
              <a:lnSpc>
                <a:spcPct val="80000"/>
              </a:lnSpc>
              <a:buFont typeface="Wingdings" pitchFamily="2" charset="2"/>
              <a:buNone/>
            </a:pPr>
            <a:r>
              <a:rPr lang="en-US" altLang="zh-CN" sz="2400" smtClean="0"/>
              <a:t>using namespace std;</a:t>
            </a:r>
          </a:p>
          <a:p>
            <a:pPr eaLnBrk="1" hangingPunct="1">
              <a:lnSpc>
                <a:spcPct val="80000"/>
              </a:lnSpc>
              <a:buFont typeface="Wingdings" pitchFamily="2" charset="2"/>
              <a:buNone/>
            </a:pPr>
            <a:endParaRPr lang="en-US" altLang="zh-CN" sz="2400" smtClean="0"/>
          </a:p>
          <a:p>
            <a:pPr eaLnBrk="1" hangingPunct="1">
              <a:lnSpc>
                <a:spcPct val="80000"/>
              </a:lnSpc>
              <a:buFont typeface="Wingdings" pitchFamily="2" charset="2"/>
              <a:buNone/>
            </a:pPr>
            <a:r>
              <a:rPr lang="en-US" altLang="zh-CN" sz="2400" smtClean="0"/>
              <a:t>class base{ int x;</a:t>
            </a:r>
          </a:p>
          <a:p>
            <a:pPr eaLnBrk="1" hangingPunct="1">
              <a:lnSpc>
                <a:spcPct val="80000"/>
              </a:lnSpc>
              <a:buFont typeface="Wingdings" pitchFamily="2" charset="2"/>
              <a:buNone/>
            </a:pPr>
            <a:r>
              <a:rPr lang="en-US" altLang="zh-CN" sz="2400" smtClean="0"/>
              <a:t>  public:</a:t>
            </a:r>
          </a:p>
          <a:p>
            <a:pPr eaLnBrk="1" hangingPunct="1">
              <a:lnSpc>
                <a:spcPct val="80000"/>
              </a:lnSpc>
              <a:buFont typeface="Wingdings" pitchFamily="2" charset="2"/>
              <a:buNone/>
            </a:pPr>
            <a:r>
              <a:rPr lang="en-US" altLang="zh-CN" sz="2400" smtClean="0"/>
              <a:t>    base(int xx) {x=xx; cout&lt;&lt;"constructing base\n";}</a:t>
            </a:r>
          </a:p>
          <a:p>
            <a:pPr eaLnBrk="1" hangingPunct="1">
              <a:lnSpc>
                <a:spcPct val="80000"/>
              </a:lnSpc>
              <a:buFont typeface="Wingdings" pitchFamily="2" charset="2"/>
              <a:buNone/>
            </a:pPr>
            <a:r>
              <a:rPr lang="en-US" altLang="zh-CN" sz="2400" smtClean="0"/>
              <a:t>    ~base() {cout&lt;&lt;"destructint base\n";}  </a:t>
            </a:r>
          </a:p>
          <a:p>
            <a:pPr eaLnBrk="1" hangingPunct="1">
              <a:lnSpc>
                <a:spcPct val="80000"/>
              </a:lnSpc>
              <a:buFont typeface="Wingdings" pitchFamily="2" charset="2"/>
              <a:buNone/>
            </a:pPr>
            <a:r>
              <a:rPr lang="en-US" altLang="zh-CN" sz="2400" smtClean="0"/>
              <a:t>};</a:t>
            </a:r>
          </a:p>
          <a:p>
            <a:pPr eaLnBrk="1" hangingPunct="1">
              <a:lnSpc>
                <a:spcPct val="80000"/>
              </a:lnSpc>
              <a:buFont typeface="Wingdings" pitchFamily="2" charset="2"/>
              <a:buNone/>
            </a:pPr>
            <a:r>
              <a:rPr lang="en-US" altLang="zh-CN" sz="2400" smtClean="0"/>
              <a:t>class derive1:public base{  int y;</a:t>
            </a:r>
          </a:p>
          <a:p>
            <a:pPr eaLnBrk="1" hangingPunct="1">
              <a:lnSpc>
                <a:spcPct val="80000"/>
              </a:lnSpc>
              <a:buFont typeface="Wingdings" pitchFamily="2" charset="2"/>
              <a:buNone/>
            </a:pPr>
            <a:r>
              <a:rPr lang="en-US" altLang="zh-CN" sz="2400" smtClean="0"/>
              <a:t>public:</a:t>
            </a:r>
          </a:p>
          <a:p>
            <a:pPr eaLnBrk="1" hangingPunct="1">
              <a:lnSpc>
                <a:spcPct val="80000"/>
              </a:lnSpc>
              <a:buFont typeface="Wingdings" pitchFamily="2" charset="2"/>
              <a:buNone/>
            </a:pPr>
            <a:r>
              <a:rPr lang="en-US" altLang="zh-CN" sz="2400" smtClean="0"/>
              <a:t>	derive1(int xx, int yy): </a:t>
            </a:r>
            <a:r>
              <a:rPr lang="en-US" altLang="zh-CN" sz="2400" smtClean="0">
                <a:solidFill>
                  <a:schemeClr val="folHlink"/>
                </a:solidFill>
              </a:rPr>
              <a:t>base(xx)</a:t>
            </a:r>
            <a:r>
              <a:rPr lang="en-US" altLang="zh-CN" sz="2400" smtClean="0"/>
              <a:t> </a:t>
            </a:r>
          </a:p>
          <a:p>
            <a:pPr eaLnBrk="1" hangingPunct="1">
              <a:lnSpc>
                <a:spcPct val="80000"/>
              </a:lnSpc>
              <a:buFont typeface="Wingdings" pitchFamily="2" charset="2"/>
              <a:buNone/>
            </a:pPr>
            <a:r>
              <a:rPr lang="en-US" altLang="zh-CN" sz="2400" smtClean="0"/>
              <a:t>              {y = yy; cout&lt;&lt;"constructing derive1\n";}</a:t>
            </a:r>
          </a:p>
          <a:p>
            <a:pPr eaLnBrk="1" hangingPunct="1">
              <a:lnSpc>
                <a:spcPct val="80000"/>
              </a:lnSpc>
              <a:buFont typeface="Wingdings" pitchFamily="2" charset="2"/>
              <a:buNone/>
            </a:pPr>
            <a:r>
              <a:rPr lang="en-US" altLang="zh-CN" sz="2400" smtClean="0"/>
              <a:t>      ~derive1() {cout&lt;&lt;"destructing derive1\n";}  </a:t>
            </a:r>
          </a:p>
          <a:p>
            <a:pPr eaLnBrk="1" hangingPunct="1">
              <a:lnSpc>
                <a:spcPct val="80000"/>
              </a:lnSpc>
              <a:buFont typeface="Wingdings" pitchFamily="2" charset="2"/>
              <a:buNone/>
            </a:pPr>
            <a:r>
              <a:rPr lang="en-US" altLang="zh-CN" sz="2400" smtClean="0"/>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a:xfrm>
            <a:off x="355600" y="914400"/>
            <a:ext cx="8407400" cy="5626100"/>
          </a:xfrm>
        </p:spPr>
        <p:txBody>
          <a:bodyPr/>
          <a:lstStyle/>
          <a:p>
            <a:pPr eaLnBrk="1" hangingPunct="1">
              <a:lnSpc>
                <a:spcPct val="90000"/>
              </a:lnSpc>
              <a:buFont typeface="Wingdings" pitchFamily="2" charset="2"/>
              <a:buNone/>
            </a:pPr>
            <a:r>
              <a:rPr lang="en-US" altLang="zh-CN" sz="2400" smtClean="0"/>
              <a:t>istream&amp; operator&gt;&gt;(istream &amp;is, Complex &amp;obj) </a:t>
            </a:r>
          </a:p>
          <a:p>
            <a:pPr eaLnBrk="1" hangingPunct="1">
              <a:lnSpc>
                <a:spcPct val="90000"/>
              </a:lnSpc>
              <a:buFont typeface="Wingdings" pitchFamily="2" charset="2"/>
              <a:buNone/>
            </a:pPr>
            <a:r>
              <a:rPr lang="en-US" altLang="zh-CN" sz="2400" smtClean="0"/>
              <a:t>{ cout &lt;&lt; "</a:t>
            </a:r>
            <a:r>
              <a:rPr lang="zh-CN" altLang="en-US" sz="2400" smtClean="0"/>
              <a:t>请输入实部：</a:t>
            </a:r>
            <a:r>
              <a:rPr lang="en-US" altLang="zh-CN" sz="2400" smtClean="0"/>
              <a:t>";</a:t>
            </a:r>
          </a:p>
          <a:p>
            <a:pPr eaLnBrk="1" hangingPunct="1">
              <a:lnSpc>
                <a:spcPct val="90000"/>
              </a:lnSpc>
              <a:buFont typeface="Wingdings" pitchFamily="2" charset="2"/>
              <a:buNone/>
            </a:pPr>
            <a:r>
              <a:rPr lang="en-US" altLang="zh-CN" sz="2400" smtClean="0"/>
              <a:t>  is &gt;&gt; obj.real;  //</a:t>
            </a:r>
            <a:r>
              <a:rPr lang="zh-CN" altLang="en-US" sz="2400" smtClean="0"/>
              <a:t>利用</a:t>
            </a:r>
            <a:r>
              <a:rPr lang="en-US" altLang="zh-CN" sz="2400" smtClean="0"/>
              <a:t>Rational</a:t>
            </a:r>
            <a:r>
              <a:rPr lang="zh-CN" altLang="en-US" sz="2400" smtClean="0"/>
              <a:t>类的输入重载实现实部的输入</a:t>
            </a:r>
          </a:p>
          <a:p>
            <a:pPr eaLnBrk="1" hangingPunct="1">
              <a:lnSpc>
                <a:spcPct val="90000"/>
              </a:lnSpc>
              <a:buFont typeface="Wingdings" pitchFamily="2" charset="2"/>
              <a:buNone/>
            </a:pPr>
            <a:r>
              <a:rPr lang="zh-CN" altLang="en-US" sz="2400" smtClean="0"/>
              <a:t>  </a:t>
            </a:r>
            <a:r>
              <a:rPr lang="en-US" altLang="zh-CN" sz="2400" smtClean="0"/>
              <a:t>cout &lt;&lt; "</a:t>
            </a:r>
            <a:r>
              <a:rPr lang="zh-CN" altLang="en-US" sz="2400" smtClean="0"/>
              <a:t>请输入虚部：</a:t>
            </a:r>
            <a:r>
              <a:rPr lang="en-US" altLang="zh-CN" sz="2400" smtClean="0"/>
              <a:t>";</a:t>
            </a:r>
          </a:p>
          <a:p>
            <a:pPr eaLnBrk="1" hangingPunct="1">
              <a:lnSpc>
                <a:spcPct val="90000"/>
              </a:lnSpc>
              <a:buFont typeface="Wingdings" pitchFamily="2" charset="2"/>
              <a:buNone/>
            </a:pPr>
            <a:r>
              <a:rPr lang="en-US" altLang="zh-CN" sz="2400" smtClean="0"/>
              <a:t>  is &gt;&gt; obj.imag; //</a:t>
            </a:r>
            <a:r>
              <a:rPr lang="zh-CN" altLang="en-US" sz="2400" smtClean="0"/>
              <a:t>利用</a:t>
            </a:r>
            <a:r>
              <a:rPr lang="en-US" altLang="zh-CN" sz="2400" smtClean="0"/>
              <a:t>Rational</a:t>
            </a:r>
            <a:r>
              <a:rPr lang="zh-CN" altLang="en-US" sz="2400" smtClean="0"/>
              <a:t>类的输入重载实现虚部的输入</a:t>
            </a:r>
          </a:p>
          <a:p>
            <a:pPr eaLnBrk="1" hangingPunct="1">
              <a:lnSpc>
                <a:spcPct val="90000"/>
              </a:lnSpc>
              <a:buFont typeface="Wingdings" pitchFamily="2" charset="2"/>
              <a:buNone/>
            </a:pPr>
            <a:r>
              <a:rPr lang="zh-CN" altLang="en-US" sz="2400" smtClean="0"/>
              <a:t>  </a:t>
            </a:r>
            <a:r>
              <a:rPr lang="en-US" altLang="zh-CN" sz="2400" smtClean="0"/>
              <a:t>return is;</a:t>
            </a:r>
          </a:p>
          <a:p>
            <a:pPr eaLnBrk="1" hangingPunct="1">
              <a:lnSpc>
                <a:spcPct val="90000"/>
              </a:lnSpc>
              <a:buFont typeface="Wingdings" pitchFamily="2" charset="2"/>
              <a:buNone/>
            </a:pPr>
            <a:r>
              <a:rPr lang="en-US" altLang="zh-CN" sz="2400" smtClean="0"/>
              <a:t>}</a:t>
            </a:r>
          </a:p>
          <a:p>
            <a:pPr eaLnBrk="1" hangingPunct="1">
              <a:lnSpc>
                <a:spcPct val="90000"/>
              </a:lnSpc>
              <a:buFont typeface="Wingdings" pitchFamily="2" charset="2"/>
              <a:buNone/>
            </a:pPr>
            <a:endParaRPr lang="en-US" altLang="zh-CN" sz="2400" smtClean="0"/>
          </a:p>
          <a:p>
            <a:pPr eaLnBrk="1" hangingPunct="1">
              <a:lnSpc>
                <a:spcPct val="90000"/>
              </a:lnSpc>
              <a:buFont typeface="Wingdings" pitchFamily="2" charset="2"/>
              <a:buNone/>
            </a:pPr>
            <a:r>
              <a:rPr lang="en-US" altLang="zh-CN" sz="2400" smtClean="0"/>
              <a:t>ostream&amp; operator&lt;&lt;(ostream &amp;os, const Complex &amp;obj)</a:t>
            </a:r>
          </a:p>
          <a:p>
            <a:pPr eaLnBrk="1" hangingPunct="1">
              <a:lnSpc>
                <a:spcPct val="90000"/>
              </a:lnSpc>
              <a:buFont typeface="Wingdings" pitchFamily="2" charset="2"/>
              <a:buNone/>
            </a:pPr>
            <a:r>
              <a:rPr lang="en-US" altLang="zh-CN" sz="2400" smtClean="0"/>
              <a:t>{ </a:t>
            </a:r>
          </a:p>
          <a:p>
            <a:pPr eaLnBrk="1" hangingPunct="1">
              <a:lnSpc>
                <a:spcPct val="90000"/>
              </a:lnSpc>
              <a:buFont typeface="Wingdings" pitchFamily="2" charset="2"/>
              <a:buNone/>
            </a:pPr>
            <a:r>
              <a:rPr lang="en-US" altLang="zh-CN" sz="2400" smtClean="0"/>
              <a:t>//</a:t>
            </a:r>
            <a:r>
              <a:rPr lang="zh-CN" altLang="en-US" sz="2400" smtClean="0"/>
              <a:t>利用</a:t>
            </a:r>
            <a:r>
              <a:rPr lang="en-US" altLang="zh-CN" sz="2400" smtClean="0"/>
              <a:t>Rational</a:t>
            </a:r>
            <a:r>
              <a:rPr lang="zh-CN" altLang="en-US" sz="2400" smtClean="0"/>
              <a:t>类的输出重载实现实部和虚部的输出</a:t>
            </a:r>
          </a:p>
          <a:p>
            <a:pPr eaLnBrk="1" hangingPunct="1">
              <a:lnSpc>
                <a:spcPct val="90000"/>
              </a:lnSpc>
              <a:buFont typeface="Wingdings" pitchFamily="2" charset="2"/>
              <a:buNone/>
            </a:pPr>
            <a:r>
              <a:rPr lang="zh-CN" altLang="en-US" sz="2400" smtClean="0"/>
              <a:t>  </a:t>
            </a:r>
            <a:r>
              <a:rPr lang="en-US" altLang="zh-CN" sz="2400" smtClean="0"/>
              <a:t>cout &lt;&lt; '(' &lt;&lt; obj.real &lt;&lt; " + " &lt;&lt; obj.imag &lt;&lt; "i" &lt;&lt; ')'; </a:t>
            </a:r>
          </a:p>
          <a:p>
            <a:pPr eaLnBrk="1" hangingPunct="1">
              <a:lnSpc>
                <a:spcPct val="90000"/>
              </a:lnSpc>
              <a:buFont typeface="Wingdings" pitchFamily="2" charset="2"/>
              <a:buNone/>
            </a:pPr>
            <a:r>
              <a:rPr lang="en-US" altLang="zh-CN" sz="2400" smtClean="0"/>
              <a:t>  return os;</a:t>
            </a:r>
          </a:p>
          <a:p>
            <a:pPr eaLnBrk="1" hangingPunct="1">
              <a:lnSpc>
                <a:spcPct val="90000"/>
              </a:lnSpc>
              <a:buFont typeface="Wingdings" pitchFamily="2" charset="2"/>
              <a:buNone/>
            </a:pPr>
            <a:r>
              <a:rPr lang="en-US" altLang="zh-CN" sz="2400" smtClean="0"/>
              <a:t>}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body" idx="1"/>
          </p:nvPr>
        </p:nvSpPr>
        <p:spPr>
          <a:xfrm>
            <a:off x="165100" y="990600"/>
            <a:ext cx="8089900" cy="4927600"/>
          </a:xfrm>
        </p:spPr>
        <p:txBody>
          <a:bodyPr/>
          <a:lstStyle/>
          <a:p>
            <a:pPr eaLnBrk="1" hangingPunct="1">
              <a:lnSpc>
                <a:spcPct val="90000"/>
              </a:lnSpc>
              <a:buFont typeface="Wingdings" pitchFamily="2" charset="2"/>
              <a:buNone/>
            </a:pPr>
            <a:r>
              <a:rPr lang="en-US" altLang="zh-CN" sz="2400" smtClean="0"/>
              <a:t>class derive2:public derive1{	int z;</a:t>
            </a:r>
          </a:p>
          <a:p>
            <a:pPr eaLnBrk="1" hangingPunct="1">
              <a:lnSpc>
                <a:spcPct val="90000"/>
              </a:lnSpc>
              <a:buFont typeface="Wingdings" pitchFamily="2" charset="2"/>
              <a:buNone/>
            </a:pPr>
            <a:r>
              <a:rPr lang="en-US" altLang="zh-CN" sz="2400" smtClean="0"/>
              <a:t>public:</a:t>
            </a:r>
          </a:p>
          <a:p>
            <a:pPr eaLnBrk="1" hangingPunct="1">
              <a:lnSpc>
                <a:spcPct val="90000"/>
              </a:lnSpc>
              <a:buFont typeface="Wingdings" pitchFamily="2" charset="2"/>
              <a:buNone/>
            </a:pPr>
            <a:r>
              <a:rPr lang="en-US" altLang="zh-CN" sz="2400" smtClean="0"/>
              <a:t>	derive2(int xx, int yy, int zz):</a:t>
            </a:r>
            <a:r>
              <a:rPr lang="en-US" altLang="zh-CN" sz="2400" smtClean="0">
                <a:solidFill>
                  <a:schemeClr val="folHlink"/>
                </a:solidFill>
              </a:rPr>
              <a:t>derive1(xx, yy)</a:t>
            </a:r>
            <a:r>
              <a:rPr lang="en-US" altLang="zh-CN" sz="2400" smtClean="0"/>
              <a:t> </a:t>
            </a:r>
          </a:p>
          <a:p>
            <a:pPr eaLnBrk="1" hangingPunct="1">
              <a:lnSpc>
                <a:spcPct val="90000"/>
              </a:lnSpc>
              <a:buFont typeface="Wingdings" pitchFamily="2" charset="2"/>
              <a:buNone/>
            </a:pPr>
            <a:r>
              <a:rPr lang="en-US" altLang="zh-CN" sz="2400" smtClean="0"/>
              <a:t>              {z = zz;cout&lt;&lt;"constructing derive2\n";}</a:t>
            </a:r>
          </a:p>
          <a:p>
            <a:pPr eaLnBrk="1" hangingPunct="1">
              <a:lnSpc>
                <a:spcPct val="90000"/>
              </a:lnSpc>
              <a:buFont typeface="Wingdings" pitchFamily="2" charset="2"/>
              <a:buNone/>
            </a:pPr>
            <a:r>
              <a:rPr lang="en-US" altLang="zh-CN" sz="2400" smtClean="0"/>
              <a:t>    ~derive2() {cout&lt;&lt;"destructing derive2\n";}</a:t>
            </a:r>
          </a:p>
          <a:p>
            <a:pPr eaLnBrk="1" hangingPunct="1">
              <a:lnSpc>
                <a:spcPct val="90000"/>
              </a:lnSpc>
              <a:buFont typeface="Wingdings" pitchFamily="2" charset="2"/>
              <a:buNone/>
            </a:pPr>
            <a:r>
              <a:rPr lang="en-US" altLang="zh-CN" sz="2400" smtClean="0"/>
              <a:t> };</a:t>
            </a:r>
          </a:p>
          <a:p>
            <a:pPr eaLnBrk="1" hangingPunct="1">
              <a:lnSpc>
                <a:spcPct val="90000"/>
              </a:lnSpc>
              <a:buFont typeface="Wingdings" pitchFamily="2" charset="2"/>
              <a:buNone/>
            </a:pPr>
            <a:r>
              <a:rPr lang="en-US" altLang="zh-CN" sz="2400" smtClean="0"/>
              <a:t>main()</a:t>
            </a:r>
          </a:p>
          <a:p>
            <a:pPr eaLnBrk="1" hangingPunct="1">
              <a:lnSpc>
                <a:spcPct val="90000"/>
              </a:lnSpc>
              <a:buFont typeface="Wingdings" pitchFamily="2" charset="2"/>
              <a:buNone/>
            </a:pPr>
            <a:r>
              <a:rPr lang="en-US" altLang="zh-CN" sz="2400" smtClean="0"/>
              <a:t>{derive2 op(1, 2, 3);</a:t>
            </a:r>
          </a:p>
          <a:p>
            <a:pPr eaLnBrk="1" hangingPunct="1">
              <a:lnSpc>
                <a:spcPct val="90000"/>
              </a:lnSpc>
              <a:buFont typeface="Wingdings" pitchFamily="2" charset="2"/>
              <a:buNone/>
            </a:pPr>
            <a:r>
              <a:rPr lang="en-US" altLang="zh-CN" sz="2400" smtClean="0"/>
              <a:t>  return 0;</a:t>
            </a:r>
          </a:p>
          <a:p>
            <a:pPr eaLnBrk="1" hangingPunct="1">
              <a:lnSpc>
                <a:spcPct val="90000"/>
              </a:lnSpc>
              <a:buFont typeface="Wingdings" pitchFamily="2" charset="2"/>
              <a:buNone/>
            </a:pPr>
            <a:r>
              <a:rPr lang="en-US" altLang="zh-CN" sz="2400" smtClean="0"/>
              <a:t>}</a:t>
            </a:r>
          </a:p>
        </p:txBody>
      </p:sp>
      <p:sp>
        <p:nvSpPr>
          <p:cNvPr id="3600389" name="Text Box 5"/>
          <p:cNvSpPr txBox="1">
            <a:spLocks noChangeArrowheads="1"/>
          </p:cNvSpPr>
          <p:nvPr/>
        </p:nvSpPr>
        <p:spPr bwMode="auto">
          <a:xfrm>
            <a:off x="4546600" y="3695700"/>
            <a:ext cx="4178300" cy="2287588"/>
          </a:xfrm>
          <a:prstGeom prst="rect">
            <a:avLst/>
          </a:prstGeom>
          <a:noFill/>
          <a:ln w="12700" cap="sq" algn="ctr">
            <a:solidFill>
              <a:schemeClr val="tx1"/>
            </a:solidFill>
            <a:miter lim="800000"/>
            <a:headEnd type="none" w="sm" len="sm"/>
            <a:tailEnd type="none" w="sm" len="sm"/>
          </a:ln>
        </p:spPr>
        <p:txBody>
          <a:bodyPr lIns="71304" tIns="35653" rIns="71304" bIns="35653">
            <a:spAutoFit/>
          </a:bodyPr>
          <a:lstStyle/>
          <a:p>
            <a:r>
              <a:rPr lang="en-US" altLang="zh-CN" sz="2400" b="1"/>
              <a:t>constructing base</a:t>
            </a:r>
          </a:p>
          <a:p>
            <a:r>
              <a:rPr lang="en-US" altLang="zh-CN" sz="2400" b="1"/>
              <a:t>constructing derive1</a:t>
            </a:r>
          </a:p>
          <a:p>
            <a:r>
              <a:rPr lang="en-US" altLang="zh-CN" sz="2400" b="1"/>
              <a:t>constructing derive2</a:t>
            </a:r>
            <a:r>
              <a:rPr lang="en-US" altLang="zh-CN" sz="2400"/>
              <a:t> </a:t>
            </a:r>
            <a:r>
              <a:rPr lang="en-US" altLang="zh-CN" sz="2400" b="1"/>
              <a:t>destructing derive2</a:t>
            </a:r>
          </a:p>
          <a:p>
            <a:r>
              <a:rPr lang="en-US" altLang="zh-CN" sz="2400" b="1"/>
              <a:t>destructing derive1</a:t>
            </a:r>
          </a:p>
          <a:p>
            <a:r>
              <a:rPr lang="en-US" altLang="zh-CN" sz="2400" b="1"/>
              <a:t>destructint base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3600389"/>
                                        </p:tgtEl>
                                        <p:attrNameLst>
                                          <p:attrName>style.visibility</p:attrName>
                                        </p:attrNameLst>
                                      </p:cBhvr>
                                      <p:to>
                                        <p:strVal val="visible"/>
                                      </p:to>
                                    </p:set>
                                    <p:animEffect transition="in" filter="wedge">
                                      <p:cBhvr>
                                        <p:cTn id="7" dur="2000"/>
                                        <p:tgtEl>
                                          <p:spTgt spid="3600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038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4258" name="Rectangle 2"/>
          <p:cNvSpPr>
            <a:spLocks noGrp="1" noChangeArrowheads="1"/>
          </p:cNvSpPr>
          <p:nvPr>
            <p:ph type="title"/>
          </p:nvPr>
        </p:nvSpPr>
        <p:spPr/>
        <p:txBody>
          <a:bodyPr/>
          <a:lstStyle/>
          <a:p>
            <a:pPr eaLnBrk="1" hangingPunct="1">
              <a:defRPr/>
            </a:pPr>
            <a:r>
              <a:rPr lang="zh-CN" altLang="en-US" smtClean="0"/>
              <a:t>派生类</a:t>
            </a:r>
          </a:p>
        </p:txBody>
      </p:sp>
      <p:sp>
        <p:nvSpPr>
          <p:cNvPr id="64515" name="Rectangle 3"/>
          <p:cNvSpPr>
            <a:spLocks noGrp="1" noChangeArrowheads="1"/>
          </p:cNvSpPr>
          <p:nvPr>
            <p:ph type="body" idx="1"/>
          </p:nvPr>
        </p:nvSpPr>
        <p:spPr>
          <a:xfrm>
            <a:off x="685800" y="1981200"/>
            <a:ext cx="7772400" cy="4533900"/>
          </a:xfrm>
        </p:spPr>
        <p:txBody>
          <a:bodyPr/>
          <a:lstStyle/>
          <a:p>
            <a:pPr eaLnBrk="1" hangingPunct="1">
              <a:lnSpc>
                <a:spcPct val="120000"/>
              </a:lnSpc>
            </a:pPr>
            <a:r>
              <a:rPr lang="zh-CN" altLang="en-US" smtClean="0"/>
              <a:t>单继承的格式</a:t>
            </a:r>
          </a:p>
          <a:p>
            <a:pPr eaLnBrk="1" hangingPunct="1">
              <a:lnSpc>
                <a:spcPct val="120000"/>
              </a:lnSpc>
            </a:pPr>
            <a:r>
              <a:rPr lang="zh-CN" altLang="en-US" smtClean="0"/>
              <a:t>基类成员在派生类中的访问特性 </a:t>
            </a:r>
          </a:p>
          <a:p>
            <a:pPr eaLnBrk="1" hangingPunct="1">
              <a:lnSpc>
                <a:spcPct val="120000"/>
              </a:lnSpc>
            </a:pPr>
            <a:r>
              <a:rPr lang="zh-CN" altLang="en-US" smtClean="0"/>
              <a:t>派生类对象的构造、析构与赋值操作  </a:t>
            </a:r>
          </a:p>
          <a:p>
            <a:pPr eaLnBrk="1" hangingPunct="1">
              <a:lnSpc>
                <a:spcPct val="120000"/>
              </a:lnSpc>
            </a:pPr>
            <a:r>
              <a:rPr lang="zh-CN" altLang="en-US" smtClean="0"/>
              <a:t>重定义基类的函数 </a:t>
            </a:r>
          </a:p>
          <a:p>
            <a:pPr eaLnBrk="1" hangingPunct="1">
              <a:lnSpc>
                <a:spcPct val="120000"/>
              </a:lnSpc>
            </a:pPr>
            <a:r>
              <a:rPr lang="zh-CN" altLang="en-US" smtClean="0"/>
              <a:t>派生类作为基类 </a:t>
            </a:r>
          </a:p>
          <a:p>
            <a:pPr eaLnBrk="1" hangingPunct="1">
              <a:lnSpc>
                <a:spcPct val="120000"/>
              </a:lnSpc>
            </a:pPr>
            <a:r>
              <a:rPr lang="zh-CN" altLang="en-US" smtClean="0"/>
              <a:t>将派生类对象隐式转换为基类对象 </a:t>
            </a:r>
          </a:p>
        </p:txBody>
      </p:sp>
      <p:sp>
        <p:nvSpPr>
          <p:cNvPr id="64516" name="AutoShape 4"/>
          <p:cNvSpPr>
            <a:spLocks noChangeArrowheads="1"/>
          </p:cNvSpPr>
          <p:nvPr/>
        </p:nvSpPr>
        <p:spPr bwMode="auto">
          <a:xfrm rot="-5400000" flipH="1" flipV="1">
            <a:off x="7912100" y="2533650"/>
            <a:ext cx="304800" cy="457200"/>
          </a:xfrm>
          <a:prstGeom prst="triangle">
            <a:avLst>
              <a:gd name="adj" fmla="val 50000"/>
            </a:avLst>
          </a:prstGeom>
          <a:solidFill>
            <a:srgbClr val="FF99CC"/>
          </a:solidFill>
          <a:ln w="9525">
            <a:solidFill>
              <a:srgbClr val="B2B2B2"/>
            </a:solidFill>
            <a:miter lim="800000"/>
            <a:headEnd/>
            <a:tailEnd/>
          </a:ln>
        </p:spPr>
        <p:txBody>
          <a:bodyPr wrap="none" lIns="71304" tIns="35653" rIns="71304" bIns="35653" anchor="ctr"/>
          <a:lstStyle/>
          <a:p>
            <a:endParaRPr lang="zh-CN" altLang="en-US"/>
          </a:p>
        </p:txBody>
      </p:sp>
      <p:sp>
        <p:nvSpPr>
          <p:cNvPr id="64517" name="AutoShape 5"/>
          <p:cNvSpPr>
            <a:spLocks noChangeArrowheads="1"/>
          </p:cNvSpPr>
          <p:nvPr/>
        </p:nvSpPr>
        <p:spPr bwMode="auto">
          <a:xfrm rot="-5400000" flipH="1" flipV="1">
            <a:off x="7912100" y="1979613"/>
            <a:ext cx="304800" cy="457200"/>
          </a:xfrm>
          <a:prstGeom prst="triangle">
            <a:avLst>
              <a:gd name="adj" fmla="val 50000"/>
            </a:avLst>
          </a:prstGeom>
          <a:solidFill>
            <a:srgbClr val="FF99CC"/>
          </a:solidFill>
          <a:ln w="9525">
            <a:solidFill>
              <a:srgbClr val="B2B2B2"/>
            </a:solidFill>
            <a:miter lim="800000"/>
            <a:headEnd/>
            <a:tailEnd/>
          </a:ln>
        </p:spPr>
        <p:txBody>
          <a:bodyPr wrap="none" lIns="71304" tIns="35653" rIns="71304" bIns="35653" anchor="ctr"/>
          <a:lstStyle/>
          <a:p>
            <a:endParaRPr lang="zh-CN" altLang="en-US"/>
          </a:p>
        </p:txBody>
      </p:sp>
      <p:sp>
        <p:nvSpPr>
          <p:cNvPr id="64518" name="AutoShape 6"/>
          <p:cNvSpPr>
            <a:spLocks noChangeArrowheads="1"/>
          </p:cNvSpPr>
          <p:nvPr/>
        </p:nvSpPr>
        <p:spPr bwMode="auto">
          <a:xfrm rot="-5400000" flipH="1" flipV="1">
            <a:off x="7912100" y="3113088"/>
            <a:ext cx="304800" cy="457200"/>
          </a:xfrm>
          <a:prstGeom prst="triangle">
            <a:avLst>
              <a:gd name="adj" fmla="val 50000"/>
            </a:avLst>
          </a:prstGeom>
          <a:solidFill>
            <a:srgbClr val="FF99CC"/>
          </a:solidFill>
          <a:ln w="9525">
            <a:solidFill>
              <a:srgbClr val="B2B2B2"/>
            </a:solidFill>
            <a:miter lim="800000"/>
            <a:headEnd/>
            <a:tailEnd/>
          </a:ln>
        </p:spPr>
        <p:txBody>
          <a:bodyPr wrap="none" lIns="71304" tIns="35653" rIns="71304" bIns="35653" anchor="ctr"/>
          <a:lstStyle/>
          <a:p>
            <a:endParaRPr lang="zh-CN" altLang="en-US"/>
          </a:p>
        </p:txBody>
      </p:sp>
      <p:sp>
        <p:nvSpPr>
          <p:cNvPr id="64519" name="AutoShape 7"/>
          <p:cNvSpPr>
            <a:spLocks noChangeArrowheads="1"/>
          </p:cNvSpPr>
          <p:nvPr/>
        </p:nvSpPr>
        <p:spPr bwMode="auto">
          <a:xfrm rot="-5400000" flipH="1" flipV="1">
            <a:off x="7899400" y="3684588"/>
            <a:ext cx="304800" cy="457200"/>
          </a:xfrm>
          <a:prstGeom prst="triangle">
            <a:avLst>
              <a:gd name="adj" fmla="val 50000"/>
            </a:avLst>
          </a:prstGeom>
          <a:solidFill>
            <a:srgbClr val="FF99CC"/>
          </a:solidFill>
          <a:ln w="9525">
            <a:solidFill>
              <a:srgbClr val="B2B2B2"/>
            </a:solidFill>
            <a:miter lim="800000"/>
            <a:headEnd/>
            <a:tailEnd/>
          </a:ln>
        </p:spPr>
        <p:txBody>
          <a:bodyPr wrap="none" lIns="71304" tIns="35653" rIns="71304" bIns="35653" anchor="ctr"/>
          <a:lstStyle/>
          <a:p>
            <a:endParaRPr lang="zh-CN" altLang="en-US"/>
          </a:p>
        </p:txBody>
      </p:sp>
      <p:sp>
        <p:nvSpPr>
          <p:cNvPr id="64520" name="AutoShape 8"/>
          <p:cNvSpPr>
            <a:spLocks noChangeArrowheads="1"/>
          </p:cNvSpPr>
          <p:nvPr/>
        </p:nvSpPr>
        <p:spPr bwMode="auto">
          <a:xfrm rot="-5400000" flipH="1" flipV="1">
            <a:off x="7899400" y="4184650"/>
            <a:ext cx="304800" cy="457200"/>
          </a:xfrm>
          <a:prstGeom prst="triangle">
            <a:avLst>
              <a:gd name="adj" fmla="val 50000"/>
            </a:avLst>
          </a:prstGeom>
          <a:solidFill>
            <a:srgbClr val="FF99CC"/>
          </a:solidFill>
          <a:ln w="9525">
            <a:solidFill>
              <a:srgbClr val="B2B2B2"/>
            </a:solidFill>
            <a:miter lim="800000"/>
            <a:headEnd/>
            <a:tailEnd/>
          </a:ln>
        </p:spPr>
        <p:txBody>
          <a:bodyPr wrap="none" lIns="71304" tIns="35653" rIns="71304" bIns="35653" anchor="ctr"/>
          <a:lstStyle/>
          <a:p>
            <a:endParaRPr lang="zh-CN" altLang="en-US"/>
          </a:p>
        </p:txBody>
      </p:sp>
      <p:sp>
        <p:nvSpPr>
          <p:cNvPr id="64521" name="AutoShape 9"/>
          <p:cNvSpPr>
            <a:spLocks noChangeArrowheads="1"/>
          </p:cNvSpPr>
          <p:nvPr/>
        </p:nvSpPr>
        <p:spPr bwMode="auto">
          <a:xfrm rot="-5400000" flipH="1" flipV="1">
            <a:off x="7912100" y="4678363"/>
            <a:ext cx="304800" cy="457200"/>
          </a:xfrm>
          <a:prstGeom prst="triangle">
            <a:avLst>
              <a:gd name="adj" fmla="val 50000"/>
            </a:avLst>
          </a:prstGeom>
          <a:solidFill>
            <a:schemeClr val="hlink"/>
          </a:solidFill>
          <a:ln w="9525">
            <a:solidFill>
              <a:srgbClr val="B2B2B2"/>
            </a:solidFill>
            <a:miter lim="800000"/>
            <a:headEnd/>
            <a:tailEnd/>
          </a:ln>
        </p:spPr>
        <p:txBody>
          <a:bodyPr wrap="none" lIns="71304" tIns="35653" rIns="71304" bIns="35653" anchor="ctr"/>
          <a:lstStyle/>
          <a:p>
            <a:endParaRPr lang="zh-CN" alt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5282" name="Rectangle 2"/>
          <p:cNvSpPr>
            <a:spLocks noGrp="1" noChangeArrowheads="1"/>
          </p:cNvSpPr>
          <p:nvPr>
            <p:ph type="title"/>
          </p:nvPr>
        </p:nvSpPr>
        <p:spPr>
          <a:xfrm>
            <a:off x="685800" y="1104900"/>
            <a:ext cx="8166100" cy="1143000"/>
          </a:xfrm>
        </p:spPr>
        <p:txBody>
          <a:bodyPr/>
          <a:lstStyle/>
          <a:p>
            <a:pPr eaLnBrk="1" hangingPunct="1">
              <a:defRPr/>
            </a:pPr>
            <a:r>
              <a:rPr lang="zh-CN" altLang="en-US" sz="3000" dirty="0" smtClean="0"/>
              <a:t>将派生类对象隐式转换为基类对象</a:t>
            </a:r>
          </a:p>
        </p:txBody>
      </p:sp>
      <p:sp>
        <p:nvSpPr>
          <p:cNvPr id="65539" name="Rectangle 3"/>
          <p:cNvSpPr>
            <a:spLocks noGrp="1" noChangeArrowheads="1"/>
          </p:cNvSpPr>
          <p:nvPr>
            <p:ph type="body" idx="1"/>
          </p:nvPr>
        </p:nvSpPr>
        <p:spPr>
          <a:xfrm>
            <a:off x="1319213" y="2578100"/>
            <a:ext cx="7300912" cy="3898900"/>
          </a:xfrm>
        </p:spPr>
        <p:txBody>
          <a:bodyPr/>
          <a:lstStyle/>
          <a:p>
            <a:pPr eaLnBrk="1" hangingPunct="1">
              <a:lnSpc>
                <a:spcPct val="120000"/>
              </a:lnSpc>
            </a:pPr>
            <a:r>
              <a:rPr lang="zh-CN" altLang="en-US" smtClean="0"/>
              <a:t>将派生类对象赋给基类对象</a:t>
            </a:r>
          </a:p>
          <a:p>
            <a:pPr eaLnBrk="1" hangingPunct="1">
              <a:lnSpc>
                <a:spcPct val="120000"/>
              </a:lnSpc>
            </a:pPr>
            <a:r>
              <a:rPr lang="zh-CN" altLang="en-US" smtClean="0"/>
              <a:t>基类指针指向派生类对象</a:t>
            </a:r>
          </a:p>
          <a:p>
            <a:pPr eaLnBrk="1" hangingPunct="1">
              <a:lnSpc>
                <a:spcPct val="120000"/>
              </a:lnSpc>
            </a:pPr>
            <a:r>
              <a:rPr lang="zh-CN" altLang="en-US" smtClean="0"/>
              <a:t>基类的对象引用派生类的对象</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2706" name="Rectangle 2"/>
          <p:cNvSpPr>
            <a:spLocks noGrp="1" noChangeArrowheads="1"/>
          </p:cNvSpPr>
          <p:nvPr>
            <p:ph type="title"/>
          </p:nvPr>
        </p:nvSpPr>
        <p:spPr>
          <a:xfrm>
            <a:off x="685800" y="311150"/>
            <a:ext cx="7772400" cy="1143000"/>
          </a:xfrm>
        </p:spPr>
        <p:txBody>
          <a:bodyPr/>
          <a:lstStyle/>
          <a:p>
            <a:pPr eaLnBrk="1" hangingPunct="1">
              <a:defRPr/>
            </a:pPr>
            <a:r>
              <a:rPr lang="zh-CN" altLang="en-US" smtClean="0"/>
              <a:t>将派生类对象赋给基类对象</a:t>
            </a:r>
          </a:p>
        </p:txBody>
      </p:sp>
      <p:sp>
        <p:nvSpPr>
          <p:cNvPr id="66563" name="Rectangle 3"/>
          <p:cNvSpPr>
            <a:spLocks noGrp="1" noChangeArrowheads="1"/>
          </p:cNvSpPr>
          <p:nvPr>
            <p:ph type="body" idx="1"/>
          </p:nvPr>
        </p:nvSpPr>
        <p:spPr>
          <a:xfrm>
            <a:off x="685800" y="1454150"/>
            <a:ext cx="7772400" cy="2159000"/>
          </a:xfrm>
        </p:spPr>
        <p:txBody>
          <a:bodyPr/>
          <a:lstStyle/>
          <a:p>
            <a:pPr eaLnBrk="1" hangingPunct="1">
              <a:lnSpc>
                <a:spcPct val="130000"/>
              </a:lnSpc>
            </a:pPr>
            <a:r>
              <a:rPr lang="zh-CN" altLang="en-US" sz="2400" smtClean="0"/>
              <a:t>派生类中的基类部分赋给此基类对象，派生类新增加的成员就舍弃了。赋值后，基类对象和派生类对象再无任何关系。     </a:t>
            </a:r>
          </a:p>
        </p:txBody>
      </p:sp>
      <p:sp>
        <p:nvSpPr>
          <p:cNvPr id="66564" name="Rectangle 4"/>
          <p:cNvSpPr>
            <a:spLocks noChangeArrowheads="1"/>
          </p:cNvSpPr>
          <p:nvPr/>
        </p:nvSpPr>
        <p:spPr bwMode="auto">
          <a:xfrm>
            <a:off x="371475" y="3613150"/>
            <a:ext cx="4005263" cy="2287588"/>
          </a:xfrm>
          <a:prstGeom prst="rect">
            <a:avLst/>
          </a:prstGeom>
          <a:noFill/>
          <a:ln w="12700" cap="sq" algn="ctr">
            <a:noFill/>
            <a:miter lim="800000"/>
            <a:headEnd type="none" w="sm" len="sm"/>
            <a:tailEnd type="none" w="sm" len="sm"/>
          </a:ln>
        </p:spPr>
        <p:txBody>
          <a:bodyPr lIns="71304" tIns="35653" rIns="71304" bIns="35653">
            <a:spAutoFit/>
          </a:bodyPr>
          <a:lstStyle/>
          <a:p>
            <a:r>
              <a:rPr lang="en-US" altLang="zh-CN" sz="2400" b="1"/>
              <a:t>class base {</a:t>
            </a:r>
          </a:p>
          <a:p>
            <a:r>
              <a:rPr lang="en-US" altLang="zh-CN" sz="2400" b="1"/>
              <a:t>         public: int a;</a:t>
            </a:r>
          </a:p>
          <a:p>
            <a:r>
              <a:rPr lang="en-US" altLang="zh-CN" sz="2400" b="1"/>
              <a:t>     };</a:t>
            </a:r>
          </a:p>
          <a:p>
            <a:r>
              <a:rPr lang="en-US" altLang="zh-CN" sz="2400" b="1"/>
              <a:t>class d1:public base{</a:t>
            </a:r>
          </a:p>
          <a:p>
            <a:r>
              <a:rPr lang="en-US" altLang="zh-CN" sz="2400" b="1"/>
              <a:t>        public: int b;</a:t>
            </a:r>
          </a:p>
          <a:p>
            <a:r>
              <a:rPr lang="en-US" altLang="zh-CN" sz="2400" b="1"/>
              <a:t>   };    </a:t>
            </a:r>
          </a:p>
        </p:txBody>
      </p:sp>
      <p:sp>
        <p:nvSpPr>
          <p:cNvPr id="3912709" name="Rectangle 5"/>
          <p:cNvSpPr>
            <a:spLocks noChangeArrowheads="1"/>
          </p:cNvSpPr>
          <p:nvPr/>
        </p:nvSpPr>
        <p:spPr bwMode="auto">
          <a:xfrm>
            <a:off x="4572000" y="3613150"/>
            <a:ext cx="4197350" cy="2287588"/>
          </a:xfrm>
          <a:prstGeom prst="rect">
            <a:avLst/>
          </a:prstGeom>
          <a:noFill/>
          <a:ln w="12700" cap="sq" algn="ctr">
            <a:noFill/>
            <a:miter lim="800000"/>
            <a:headEnd type="none" w="sm" len="sm"/>
            <a:tailEnd type="none" w="sm" len="sm"/>
          </a:ln>
        </p:spPr>
        <p:txBody>
          <a:bodyPr lIns="71304" tIns="35653" rIns="71304" bIns="35653">
            <a:spAutoFit/>
          </a:bodyPr>
          <a:lstStyle/>
          <a:p>
            <a:r>
              <a:rPr lang="en-US" altLang="zh-CN" sz="2400" b="1"/>
              <a:t>d1 d;</a:t>
            </a:r>
          </a:p>
          <a:p>
            <a:r>
              <a:rPr lang="en-US" altLang="zh-CN" sz="2400" b="1"/>
              <a:t>d.a = 1; d.b = 2;</a:t>
            </a:r>
          </a:p>
          <a:p>
            <a:r>
              <a:rPr lang="en-US" altLang="zh-CN" sz="2400" b="1"/>
              <a:t>base bb = d;</a:t>
            </a:r>
          </a:p>
          <a:p>
            <a:r>
              <a:rPr lang="en-US" altLang="zh-CN" sz="2400" b="1"/>
              <a:t>cout &lt;&lt; bb.a;  //</a:t>
            </a:r>
            <a:r>
              <a:rPr lang="zh-CN" altLang="en-US" sz="2400" b="1"/>
              <a:t>输出</a:t>
            </a:r>
            <a:r>
              <a:rPr lang="en-US" altLang="zh-CN" sz="2400" b="1"/>
              <a:t>1</a:t>
            </a:r>
          </a:p>
          <a:p>
            <a:r>
              <a:rPr lang="en-US" altLang="zh-CN" sz="2400" b="1"/>
              <a:t>bb.a = 3;</a:t>
            </a:r>
          </a:p>
          <a:p>
            <a:r>
              <a:rPr lang="en-US" altLang="zh-CN" sz="2400" b="1"/>
              <a:t>cout &lt;&lt; d.a;  //</a:t>
            </a:r>
            <a:r>
              <a:rPr lang="zh-CN" altLang="en-US" sz="2400" b="1"/>
              <a:t>输出</a:t>
            </a:r>
            <a:r>
              <a:rPr lang="en-US" altLang="zh-CN" sz="2400" b="1"/>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12709"/>
                                        </p:tgtEl>
                                        <p:attrNameLst>
                                          <p:attrName>style.visibility</p:attrName>
                                        </p:attrNameLst>
                                      </p:cBhvr>
                                      <p:to>
                                        <p:strVal val="visible"/>
                                      </p:to>
                                    </p:set>
                                    <p:animEffect transition="in" filter="fade">
                                      <p:cBhvr>
                                        <p:cTn id="7" dur="2000"/>
                                        <p:tgtEl>
                                          <p:spTgt spid="3912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2709"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3730" name="Rectangle 2"/>
          <p:cNvSpPr>
            <a:spLocks noGrp="1" noChangeArrowheads="1"/>
          </p:cNvSpPr>
          <p:nvPr>
            <p:ph type="title"/>
          </p:nvPr>
        </p:nvSpPr>
        <p:spPr>
          <a:xfrm>
            <a:off x="685800" y="230188"/>
            <a:ext cx="7772400" cy="1143000"/>
          </a:xfrm>
        </p:spPr>
        <p:txBody>
          <a:bodyPr/>
          <a:lstStyle/>
          <a:p>
            <a:pPr eaLnBrk="1" hangingPunct="1">
              <a:defRPr/>
            </a:pPr>
            <a:r>
              <a:rPr lang="zh-CN" altLang="en-US" smtClean="0"/>
              <a:t>基类指针指向派生类对象</a:t>
            </a:r>
          </a:p>
        </p:txBody>
      </p:sp>
      <p:sp>
        <p:nvSpPr>
          <p:cNvPr id="67587" name="Rectangle 3"/>
          <p:cNvSpPr>
            <a:spLocks noGrp="1" noChangeArrowheads="1"/>
          </p:cNvSpPr>
          <p:nvPr>
            <p:ph type="body" idx="1"/>
          </p:nvPr>
        </p:nvSpPr>
        <p:spPr>
          <a:xfrm>
            <a:off x="434975" y="1376363"/>
            <a:ext cx="8439150" cy="3506787"/>
          </a:xfrm>
        </p:spPr>
        <p:txBody>
          <a:bodyPr/>
          <a:lstStyle/>
          <a:p>
            <a:pPr eaLnBrk="1" hangingPunct="1">
              <a:lnSpc>
                <a:spcPct val="120000"/>
              </a:lnSpc>
            </a:pPr>
            <a:r>
              <a:rPr lang="zh-CN" altLang="en-US" sz="2400" smtClean="0"/>
              <a:t>尽管该指针指向的对象是一个派生类对象，但由于它本身是一个基类的指针，它只能解释基类的成员，而不能解释派生类新增的成员。因此，只能访问派生类中的基类部分。 </a:t>
            </a:r>
          </a:p>
          <a:p>
            <a:pPr eaLnBrk="1" hangingPunct="1">
              <a:lnSpc>
                <a:spcPct val="120000"/>
              </a:lnSpc>
            </a:pPr>
            <a:r>
              <a:rPr lang="zh-CN" altLang="en-US" sz="2400" smtClean="0"/>
              <a:t>通过指针修改基类对象时，派生类对象也被修改。</a:t>
            </a:r>
          </a:p>
        </p:txBody>
      </p:sp>
      <p:sp>
        <p:nvSpPr>
          <p:cNvPr id="67588" name="Rectangle 4"/>
          <p:cNvSpPr>
            <a:spLocks noChangeArrowheads="1"/>
          </p:cNvSpPr>
          <p:nvPr/>
        </p:nvSpPr>
        <p:spPr bwMode="auto">
          <a:xfrm>
            <a:off x="2293938" y="3859213"/>
            <a:ext cx="4197350" cy="2287587"/>
          </a:xfrm>
          <a:prstGeom prst="rect">
            <a:avLst/>
          </a:prstGeom>
          <a:noFill/>
          <a:ln w="12700" cap="sq" algn="ctr">
            <a:noFill/>
            <a:miter lim="800000"/>
            <a:headEnd type="none" w="sm" len="sm"/>
            <a:tailEnd type="none" w="sm" len="sm"/>
          </a:ln>
        </p:spPr>
        <p:txBody>
          <a:bodyPr lIns="71304" tIns="35653" rIns="71304" bIns="35653">
            <a:spAutoFit/>
          </a:bodyPr>
          <a:lstStyle/>
          <a:p>
            <a:r>
              <a:rPr lang="en-US" altLang="zh-CN" sz="2400" b="1"/>
              <a:t>d1 d;</a:t>
            </a:r>
          </a:p>
          <a:p>
            <a:r>
              <a:rPr lang="en-US" altLang="zh-CN" sz="2400" b="1"/>
              <a:t>d.a = 1; d.b = 2;</a:t>
            </a:r>
          </a:p>
          <a:p>
            <a:r>
              <a:rPr lang="en-US" altLang="zh-CN" sz="2400" b="1"/>
              <a:t>base *bp = &amp;d;</a:t>
            </a:r>
          </a:p>
          <a:p>
            <a:r>
              <a:rPr lang="en-US" altLang="zh-CN" sz="2400" b="1"/>
              <a:t>cout &lt;&lt; bp-&gt;a;  //</a:t>
            </a:r>
            <a:r>
              <a:rPr lang="zh-CN" altLang="en-US" sz="2400" b="1"/>
              <a:t>输出</a:t>
            </a:r>
            <a:r>
              <a:rPr lang="en-US" altLang="zh-CN" sz="2400" b="1"/>
              <a:t>1</a:t>
            </a:r>
          </a:p>
          <a:p>
            <a:r>
              <a:rPr lang="en-US" altLang="zh-CN" sz="2400" b="1"/>
              <a:t>bp-&gt;a = 3;</a:t>
            </a:r>
          </a:p>
          <a:p>
            <a:r>
              <a:rPr lang="en-US" altLang="zh-CN" sz="2400" b="1"/>
              <a:t>cout &lt;&lt; d.a;  //</a:t>
            </a:r>
            <a:r>
              <a:rPr lang="zh-CN" altLang="en-US" sz="2400" b="1"/>
              <a:t>输出</a:t>
            </a:r>
            <a:r>
              <a:rPr lang="en-US" altLang="zh-CN" sz="2400" b="1"/>
              <a:t>3</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4754" name="Rectangle 2"/>
          <p:cNvSpPr>
            <a:spLocks noGrp="1" noChangeArrowheads="1"/>
          </p:cNvSpPr>
          <p:nvPr>
            <p:ph type="title"/>
          </p:nvPr>
        </p:nvSpPr>
        <p:spPr/>
        <p:txBody>
          <a:bodyPr/>
          <a:lstStyle/>
          <a:p>
            <a:pPr eaLnBrk="1" hangingPunct="1">
              <a:defRPr/>
            </a:pPr>
            <a:r>
              <a:rPr lang="zh-CN" altLang="en-US" smtClean="0"/>
              <a:t>基类的对象引用派生类的对象</a:t>
            </a:r>
          </a:p>
        </p:txBody>
      </p:sp>
      <p:sp>
        <p:nvSpPr>
          <p:cNvPr id="68611" name="Rectangle 3"/>
          <p:cNvSpPr>
            <a:spLocks noGrp="1" noChangeArrowheads="1"/>
          </p:cNvSpPr>
          <p:nvPr>
            <p:ph type="body" idx="1"/>
          </p:nvPr>
        </p:nvSpPr>
        <p:spPr>
          <a:xfrm>
            <a:off x="685800" y="1981200"/>
            <a:ext cx="7772400" cy="1376363"/>
          </a:xfrm>
        </p:spPr>
        <p:txBody>
          <a:bodyPr/>
          <a:lstStyle/>
          <a:p>
            <a:pPr eaLnBrk="1" hangingPunct="1">
              <a:lnSpc>
                <a:spcPct val="120000"/>
              </a:lnSpc>
            </a:pPr>
            <a:r>
              <a:rPr lang="zh-CN" altLang="en-US" sz="2400" smtClean="0"/>
              <a:t>给派生类中的基类部分取个别名。</a:t>
            </a:r>
          </a:p>
          <a:p>
            <a:pPr eaLnBrk="1" hangingPunct="1">
              <a:lnSpc>
                <a:spcPct val="120000"/>
              </a:lnSpc>
            </a:pPr>
            <a:r>
              <a:rPr lang="zh-CN" altLang="en-US" sz="2400" smtClean="0"/>
              <a:t>基类对象改变时，派生类对象也被修改。</a:t>
            </a:r>
          </a:p>
        </p:txBody>
      </p:sp>
      <p:sp>
        <p:nvSpPr>
          <p:cNvPr id="68612" name="Rectangle 4"/>
          <p:cNvSpPr>
            <a:spLocks noChangeArrowheads="1"/>
          </p:cNvSpPr>
          <p:nvPr/>
        </p:nvSpPr>
        <p:spPr bwMode="auto">
          <a:xfrm>
            <a:off x="2293938" y="3602038"/>
            <a:ext cx="4197350" cy="2287587"/>
          </a:xfrm>
          <a:prstGeom prst="rect">
            <a:avLst/>
          </a:prstGeom>
          <a:noFill/>
          <a:ln w="12700" cap="sq" algn="ctr">
            <a:noFill/>
            <a:miter lim="800000"/>
            <a:headEnd type="none" w="sm" len="sm"/>
            <a:tailEnd type="none" w="sm" len="sm"/>
          </a:ln>
        </p:spPr>
        <p:txBody>
          <a:bodyPr lIns="71304" tIns="35653" rIns="71304" bIns="35653">
            <a:spAutoFit/>
          </a:bodyPr>
          <a:lstStyle/>
          <a:p>
            <a:r>
              <a:rPr lang="en-US" altLang="zh-CN" sz="2400" b="1"/>
              <a:t>d1 d;</a:t>
            </a:r>
          </a:p>
          <a:p>
            <a:r>
              <a:rPr lang="en-US" altLang="zh-CN" sz="2400" b="1"/>
              <a:t>d.a = 1; d.b = 2;</a:t>
            </a:r>
          </a:p>
          <a:p>
            <a:r>
              <a:rPr lang="en-US" altLang="zh-CN" sz="2400" b="1"/>
              <a:t>base &amp;bb = d;</a:t>
            </a:r>
          </a:p>
          <a:p>
            <a:r>
              <a:rPr lang="en-US" altLang="zh-CN" sz="2400" b="1"/>
              <a:t>cout &lt;&lt; bb.a;  //</a:t>
            </a:r>
            <a:r>
              <a:rPr lang="zh-CN" altLang="en-US" sz="2400" b="1"/>
              <a:t>输出</a:t>
            </a:r>
            <a:r>
              <a:rPr lang="en-US" altLang="zh-CN" sz="2400" b="1"/>
              <a:t>1</a:t>
            </a:r>
          </a:p>
          <a:p>
            <a:r>
              <a:rPr lang="en-US" altLang="zh-CN" sz="2400" b="1"/>
              <a:t>bb.a = 3;</a:t>
            </a:r>
          </a:p>
          <a:p>
            <a:r>
              <a:rPr lang="en-US" altLang="zh-CN" sz="2400" b="1"/>
              <a:t>cout &lt;&lt; d.a;  //</a:t>
            </a:r>
            <a:r>
              <a:rPr lang="zh-CN" altLang="en-US" sz="2400" b="1"/>
              <a:t>输出</a:t>
            </a:r>
            <a:r>
              <a:rPr lang="en-US" altLang="zh-CN" sz="2400" b="1"/>
              <a:t>3</a:t>
            </a:r>
          </a:p>
        </p:txBody>
      </p:sp>
      <p:sp>
        <p:nvSpPr>
          <p:cNvPr id="5" name="TextBox 4"/>
          <p:cNvSpPr txBox="1">
            <a:spLocks noChangeArrowheads="1"/>
          </p:cNvSpPr>
          <p:nvPr/>
        </p:nvSpPr>
        <p:spPr bwMode="auto">
          <a:xfrm>
            <a:off x="6926263" y="5303838"/>
            <a:ext cx="1966912" cy="811212"/>
          </a:xfrm>
          <a:prstGeom prst="rect">
            <a:avLst/>
          </a:prstGeom>
          <a:noFill/>
          <a:ln w="9525">
            <a:noFill/>
            <a:miter lim="800000"/>
            <a:headEnd/>
            <a:tailEnd/>
          </a:ln>
        </p:spPr>
        <p:txBody>
          <a:bodyPr lIns="71304" tIns="35653" rIns="71304" bIns="35653">
            <a:spAutoFit/>
          </a:bodyPr>
          <a:lstStyle/>
          <a:p>
            <a:r>
              <a:rPr lang="zh-CN" altLang="en-US" sz="2400"/>
              <a:t>见前面赋值重载的例子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xfrm>
            <a:off x="468313" y="919163"/>
            <a:ext cx="8229600" cy="5938837"/>
          </a:xfrm>
        </p:spPr>
        <p:txBody>
          <a:bodyPr/>
          <a:lstStyle/>
          <a:p>
            <a:pPr eaLnBrk="1" hangingPunct="1">
              <a:lnSpc>
                <a:spcPct val="80000"/>
              </a:lnSpc>
              <a:buFont typeface="Wingdings" pitchFamily="2" charset="2"/>
              <a:buNone/>
            </a:pPr>
            <a:r>
              <a:rPr lang="en-US" altLang="zh-CN" sz="2000" smtClean="0"/>
              <a:t>class Shape {</a:t>
            </a:r>
          </a:p>
          <a:p>
            <a:pPr eaLnBrk="1" hangingPunct="1">
              <a:lnSpc>
                <a:spcPct val="80000"/>
              </a:lnSpc>
              <a:buFont typeface="Wingdings" pitchFamily="2" charset="2"/>
              <a:buNone/>
            </a:pPr>
            <a:r>
              <a:rPr lang="en-US" altLang="zh-CN" sz="2000" smtClean="0"/>
              <a:t>public:</a:t>
            </a:r>
            <a:br>
              <a:rPr lang="en-US" altLang="zh-CN" sz="2000" smtClean="0"/>
            </a:br>
            <a:r>
              <a:rPr lang="en-US" altLang="zh-CN" sz="2000" smtClean="0"/>
              <a:t> void printShapeName() {cout&lt;&lt;“Shape”&lt;&lt;endl;}</a:t>
            </a:r>
          </a:p>
          <a:p>
            <a:pPr eaLnBrk="1" hangingPunct="1">
              <a:lnSpc>
                <a:spcPct val="80000"/>
              </a:lnSpc>
              <a:buFont typeface="Wingdings" pitchFamily="2" charset="2"/>
              <a:buNone/>
            </a:pPr>
            <a:r>
              <a:rPr lang="en-US" altLang="zh-CN" sz="2000" smtClean="0"/>
              <a:t> };</a:t>
            </a:r>
          </a:p>
          <a:p>
            <a:pPr eaLnBrk="1" hangingPunct="1">
              <a:lnSpc>
                <a:spcPct val="80000"/>
              </a:lnSpc>
              <a:buFont typeface="Wingdings" pitchFamily="2" charset="2"/>
              <a:buNone/>
            </a:pPr>
            <a:endParaRPr lang="en-US" altLang="zh-CN" sz="2000" smtClean="0"/>
          </a:p>
          <a:p>
            <a:pPr eaLnBrk="1" hangingPunct="1">
              <a:lnSpc>
                <a:spcPct val="80000"/>
              </a:lnSpc>
              <a:buFont typeface="Wingdings" pitchFamily="2" charset="2"/>
              <a:buNone/>
            </a:pPr>
            <a:r>
              <a:rPr lang="en-US" altLang="zh-CN" sz="2000" smtClean="0"/>
              <a:t>class Point : public Shape {</a:t>
            </a:r>
          </a:p>
          <a:p>
            <a:pPr eaLnBrk="1" hangingPunct="1">
              <a:lnSpc>
                <a:spcPct val="80000"/>
              </a:lnSpc>
              <a:buFont typeface="Wingdings" pitchFamily="2" charset="2"/>
              <a:buNone/>
            </a:pPr>
            <a:r>
              <a:rPr lang="en-US" altLang="zh-CN" sz="2000" smtClean="0"/>
              <a:t>public:</a:t>
            </a:r>
            <a:br>
              <a:rPr lang="en-US" altLang="zh-CN" sz="2000" smtClean="0"/>
            </a:br>
            <a:r>
              <a:rPr lang="en-US" altLang="zh-CN" sz="2000" smtClean="0"/>
              <a:t> void printShapeName() {cout&lt;&lt;“Point”&lt;&lt;endl;}</a:t>
            </a:r>
          </a:p>
          <a:p>
            <a:pPr eaLnBrk="1" hangingPunct="1">
              <a:lnSpc>
                <a:spcPct val="80000"/>
              </a:lnSpc>
              <a:buFont typeface="Wingdings" pitchFamily="2" charset="2"/>
              <a:buNone/>
            </a:pPr>
            <a:r>
              <a:rPr lang="en-US" altLang="zh-CN" sz="2000" smtClean="0"/>
              <a:t>}</a:t>
            </a:r>
          </a:p>
          <a:p>
            <a:pPr eaLnBrk="1" hangingPunct="1">
              <a:lnSpc>
                <a:spcPct val="80000"/>
              </a:lnSpc>
              <a:buFont typeface="Wingdings" pitchFamily="2" charset="2"/>
              <a:buNone/>
            </a:pPr>
            <a:endParaRPr lang="en-US" altLang="zh-CN" sz="2000" smtClean="0"/>
          </a:p>
          <a:p>
            <a:pPr eaLnBrk="1" hangingPunct="1">
              <a:lnSpc>
                <a:spcPct val="80000"/>
              </a:lnSpc>
              <a:buFont typeface="Wingdings" pitchFamily="2" charset="2"/>
              <a:buNone/>
            </a:pPr>
            <a:r>
              <a:rPr lang="en-US" altLang="zh-CN" sz="2000" smtClean="0"/>
              <a:t>class Circle : public Point {</a:t>
            </a:r>
          </a:p>
          <a:p>
            <a:pPr eaLnBrk="1" hangingPunct="1">
              <a:lnSpc>
                <a:spcPct val="80000"/>
              </a:lnSpc>
              <a:buFont typeface="Wingdings" pitchFamily="2" charset="2"/>
              <a:buNone/>
            </a:pPr>
            <a:r>
              <a:rPr lang="en-US" altLang="zh-CN" sz="2000" smtClean="0"/>
              <a:t>public:</a:t>
            </a:r>
            <a:br>
              <a:rPr lang="en-US" altLang="zh-CN" sz="2000" smtClean="0"/>
            </a:br>
            <a:r>
              <a:rPr lang="en-US" altLang="zh-CN" sz="2000" smtClean="0"/>
              <a:t> void printShapeName() {cout&lt;&lt;“Circle”&lt;&lt;endl;}</a:t>
            </a:r>
          </a:p>
          <a:p>
            <a:pPr eaLnBrk="1" hangingPunct="1">
              <a:lnSpc>
                <a:spcPct val="80000"/>
              </a:lnSpc>
              <a:buFont typeface="Wingdings" pitchFamily="2" charset="2"/>
              <a:buNone/>
            </a:pPr>
            <a:r>
              <a:rPr lang="en-US" altLang="zh-CN" sz="2000" smtClean="0"/>
              <a:t>}</a:t>
            </a:r>
          </a:p>
          <a:p>
            <a:pPr eaLnBrk="1" hangingPunct="1">
              <a:lnSpc>
                <a:spcPct val="80000"/>
              </a:lnSpc>
              <a:buFont typeface="Wingdings" pitchFamily="2" charset="2"/>
              <a:buNone/>
            </a:pPr>
            <a:endParaRPr lang="en-US" altLang="zh-CN" sz="2000" smtClean="0"/>
          </a:p>
          <a:p>
            <a:pPr eaLnBrk="1" hangingPunct="1">
              <a:lnSpc>
                <a:spcPct val="80000"/>
              </a:lnSpc>
              <a:buFont typeface="Wingdings" pitchFamily="2" charset="2"/>
              <a:buNone/>
            </a:pPr>
            <a:r>
              <a:rPr lang="en-US" altLang="zh-CN" sz="2000" smtClean="0"/>
              <a:t>class Cylinder : public Circle {</a:t>
            </a:r>
          </a:p>
          <a:p>
            <a:pPr eaLnBrk="1" hangingPunct="1">
              <a:lnSpc>
                <a:spcPct val="80000"/>
              </a:lnSpc>
              <a:buFont typeface="Wingdings" pitchFamily="2" charset="2"/>
              <a:buNone/>
            </a:pPr>
            <a:r>
              <a:rPr lang="en-US" altLang="zh-CN" sz="2000" smtClean="0"/>
              <a:t> public:</a:t>
            </a:r>
            <a:br>
              <a:rPr lang="en-US" altLang="zh-CN" sz="2000" smtClean="0"/>
            </a:br>
            <a:r>
              <a:rPr lang="en-US" altLang="zh-CN" sz="2000" smtClean="0"/>
              <a:t> void printShapeName() {cout&lt;&lt;“Cylinder”&lt;&lt;endl;}</a:t>
            </a:r>
          </a:p>
          <a:p>
            <a:pPr eaLnBrk="1" hangingPunct="1">
              <a:lnSpc>
                <a:spcPct val="80000"/>
              </a:lnSpc>
              <a:buFont typeface="Wingdings" pitchFamily="2" charset="2"/>
              <a:buNone/>
            </a:pPr>
            <a:r>
              <a:rPr lang="en-US" altLang="zh-CN" sz="2000" smtClean="0"/>
              <a:t>}</a:t>
            </a:r>
          </a:p>
        </p:txBody>
      </p:sp>
      <p:sp>
        <p:nvSpPr>
          <p:cNvPr id="69635" name="Text Box 3"/>
          <p:cNvSpPr txBox="1">
            <a:spLocks noChangeArrowheads="1"/>
          </p:cNvSpPr>
          <p:nvPr/>
        </p:nvSpPr>
        <p:spPr bwMode="auto">
          <a:xfrm>
            <a:off x="3048000" y="157163"/>
            <a:ext cx="3911600" cy="609600"/>
          </a:xfrm>
          <a:prstGeom prst="rect">
            <a:avLst/>
          </a:prstGeom>
          <a:noFill/>
          <a:ln w="12700" cap="sq" algn="ctr">
            <a:noFill/>
            <a:miter lim="800000"/>
            <a:headEnd type="none" w="sm" len="sm"/>
            <a:tailEnd type="none" w="sm" len="sm"/>
          </a:ln>
        </p:spPr>
        <p:txBody>
          <a:bodyPr lIns="71304" tIns="35653" rIns="71304" bIns="35653">
            <a:spAutoFit/>
          </a:bodyPr>
          <a:lstStyle/>
          <a:p>
            <a:pPr>
              <a:spcBef>
                <a:spcPct val="50000"/>
              </a:spcBef>
            </a:pPr>
            <a:r>
              <a:rPr lang="zh-CN" altLang="en-US" sz="3500"/>
              <a:t>实例</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7330" name="Rectangle 2"/>
          <p:cNvSpPr>
            <a:spLocks noGrp="1" noChangeArrowheads="1"/>
          </p:cNvSpPr>
          <p:nvPr>
            <p:ph type="title"/>
          </p:nvPr>
        </p:nvSpPr>
        <p:spPr>
          <a:xfrm>
            <a:off x="685800" y="203200"/>
            <a:ext cx="7772400" cy="1143000"/>
          </a:xfrm>
        </p:spPr>
        <p:txBody>
          <a:bodyPr/>
          <a:lstStyle/>
          <a:p>
            <a:pPr eaLnBrk="1" hangingPunct="1">
              <a:defRPr/>
            </a:pPr>
            <a:r>
              <a:rPr lang="zh-CN" altLang="en-US" smtClean="0"/>
              <a:t>将派生类对象赋给基类对象</a:t>
            </a:r>
          </a:p>
        </p:txBody>
      </p:sp>
      <p:sp>
        <p:nvSpPr>
          <p:cNvPr id="70659" name="Rectangle 3"/>
          <p:cNvSpPr>
            <a:spLocks noGrp="1" noChangeArrowheads="1"/>
          </p:cNvSpPr>
          <p:nvPr>
            <p:ph type="body" idx="1"/>
          </p:nvPr>
        </p:nvSpPr>
        <p:spPr>
          <a:xfrm>
            <a:off x="457200" y="1185863"/>
            <a:ext cx="8686800" cy="4527550"/>
          </a:xfrm>
        </p:spPr>
        <p:txBody>
          <a:bodyPr/>
          <a:lstStyle/>
          <a:p>
            <a:pPr eaLnBrk="1" hangingPunct="1">
              <a:buFont typeface="Wingdings" pitchFamily="2" charset="2"/>
              <a:buNone/>
            </a:pPr>
            <a:r>
              <a:rPr lang="en-US" altLang="zh-CN" sz="2400" smtClean="0"/>
              <a:t>int i;</a:t>
            </a:r>
          </a:p>
          <a:p>
            <a:pPr eaLnBrk="1" hangingPunct="1">
              <a:buFont typeface="Wingdings" pitchFamily="2" charset="2"/>
              <a:buNone/>
            </a:pPr>
            <a:r>
              <a:rPr lang="en-US" altLang="zh-CN" sz="2400" smtClean="0"/>
              <a:t>Point aPoint;</a:t>
            </a:r>
          </a:p>
          <a:p>
            <a:pPr eaLnBrk="1" hangingPunct="1">
              <a:buFont typeface="Wingdings" pitchFamily="2" charset="2"/>
              <a:buNone/>
            </a:pPr>
            <a:r>
              <a:rPr lang="en-US" altLang="zh-CN" sz="2400" smtClean="0"/>
              <a:t>Circle aCircle;</a:t>
            </a:r>
          </a:p>
          <a:p>
            <a:pPr eaLnBrk="1" hangingPunct="1">
              <a:buFont typeface="Wingdings" pitchFamily="2" charset="2"/>
              <a:buNone/>
            </a:pPr>
            <a:r>
              <a:rPr lang="en-US" altLang="zh-CN" sz="2400" smtClean="0"/>
              <a:t>Cylinder aCylinder;</a:t>
            </a:r>
          </a:p>
          <a:p>
            <a:pPr eaLnBrk="1" hangingPunct="1">
              <a:buFont typeface="Wingdings" pitchFamily="2" charset="2"/>
              <a:buNone/>
            </a:pPr>
            <a:r>
              <a:rPr lang="en-US" altLang="zh-CN" sz="2400" smtClean="0">
                <a:solidFill>
                  <a:schemeClr val="tx2"/>
                </a:solidFill>
              </a:rPr>
              <a:t>Shape  shapes[3]= {aPoint, aCircle, aCylinder};</a:t>
            </a:r>
          </a:p>
          <a:p>
            <a:pPr eaLnBrk="1" hangingPunct="1">
              <a:buFont typeface="Wingdings" pitchFamily="2" charset="2"/>
              <a:buNone/>
            </a:pPr>
            <a:endParaRPr lang="en-US" altLang="zh-CN" sz="2400" smtClean="0">
              <a:solidFill>
                <a:schemeClr val="tx2"/>
              </a:solidFill>
            </a:endParaRPr>
          </a:p>
          <a:p>
            <a:pPr eaLnBrk="1" hangingPunct="1">
              <a:buFont typeface="Wingdings" pitchFamily="2" charset="2"/>
              <a:buNone/>
            </a:pPr>
            <a:r>
              <a:rPr lang="en-US" altLang="zh-CN" sz="2400" smtClean="0"/>
              <a:t>for (i=0;i&lt;3;i++) </a:t>
            </a:r>
            <a:r>
              <a:rPr lang="en-US" altLang="zh-CN" sz="2400" smtClean="0">
                <a:solidFill>
                  <a:schemeClr val="tx2"/>
                </a:solidFill>
              </a:rPr>
              <a:t>shapes[i].</a:t>
            </a:r>
            <a:r>
              <a:rPr lang="en-US" altLang="zh-CN" sz="2400" smtClean="0"/>
              <a:t>printShapeName(); </a:t>
            </a:r>
          </a:p>
        </p:txBody>
      </p:sp>
      <p:sp>
        <p:nvSpPr>
          <p:cNvPr id="70660" name="Text Box 4"/>
          <p:cNvSpPr txBox="1">
            <a:spLocks noChangeArrowheads="1"/>
          </p:cNvSpPr>
          <p:nvPr/>
        </p:nvSpPr>
        <p:spPr bwMode="auto">
          <a:xfrm>
            <a:off x="4972050" y="5440363"/>
            <a:ext cx="1606550" cy="1179512"/>
          </a:xfrm>
          <a:prstGeom prst="rect">
            <a:avLst/>
          </a:prstGeom>
          <a:solidFill>
            <a:schemeClr val="tx1"/>
          </a:solidFill>
          <a:ln w="12700" cap="sq">
            <a:noFill/>
            <a:miter lim="800000"/>
            <a:headEnd type="none" w="sm" len="sm"/>
            <a:tailEnd type="none" w="sm" len="sm"/>
          </a:ln>
        </p:spPr>
        <p:txBody>
          <a:bodyPr lIns="71304" tIns="35653" rIns="71304" bIns="35653">
            <a:spAutoFit/>
          </a:bodyPr>
          <a:lstStyle/>
          <a:p>
            <a:r>
              <a:rPr lang="en-US" altLang="zh-CN" sz="2400">
                <a:solidFill>
                  <a:schemeClr val="bg1"/>
                </a:solidFill>
              </a:rPr>
              <a:t>Shape</a:t>
            </a:r>
          </a:p>
          <a:p>
            <a:r>
              <a:rPr lang="en-US" altLang="zh-CN" sz="2400">
                <a:solidFill>
                  <a:schemeClr val="bg1"/>
                </a:solidFill>
              </a:rPr>
              <a:t>Shape</a:t>
            </a:r>
          </a:p>
          <a:p>
            <a:r>
              <a:rPr lang="en-US" altLang="zh-CN" sz="2400">
                <a:solidFill>
                  <a:schemeClr val="bg1"/>
                </a:solidFill>
              </a:rPr>
              <a:t>Shape</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6306" name="Rectangle 2"/>
          <p:cNvSpPr>
            <a:spLocks noGrp="1" noChangeArrowheads="1"/>
          </p:cNvSpPr>
          <p:nvPr>
            <p:ph type="title"/>
          </p:nvPr>
        </p:nvSpPr>
        <p:spPr>
          <a:xfrm>
            <a:off x="755650" y="260350"/>
            <a:ext cx="7772400" cy="1143000"/>
          </a:xfrm>
        </p:spPr>
        <p:txBody>
          <a:bodyPr/>
          <a:lstStyle/>
          <a:p>
            <a:pPr eaLnBrk="1" hangingPunct="1">
              <a:defRPr/>
            </a:pPr>
            <a:r>
              <a:rPr lang="zh-CN" altLang="en-US" smtClean="0"/>
              <a:t>基类指针指向派生类对象</a:t>
            </a:r>
          </a:p>
        </p:txBody>
      </p:sp>
      <p:sp>
        <p:nvSpPr>
          <p:cNvPr id="71683" name="Rectangle 3"/>
          <p:cNvSpPr>
            <a:spLocks noGrp="1" noChangeArrowheads="1"/>
          </p:cNvSpPr>
          <p:nvPr>
            <p:ph type="body" idx="1"/>
          </p:nvPr>
        </p:nvSpPr>
        <p:spPr>
          <a:xfrm>
            <a:off x="611188" y="1989138"/>
            <a:ext cx="7772400" cy="4114800"/>
          </a:xfrm>
        </p:spPr>
        <p:txBody>
          <a:bodyPr/>
          <a:lstStyle/>
          <a:p>
            <a:pPr eaLnBrk="1" hangingPunct="1">
              <a:buFont typeface="Wingdings" pitchFamily="2" charset="2"/>
              <a:buNone/>
            </a:pPr>
            <a:r>
              <a:rPr lang="en-US" altLang="zh-CN" sz="2400" smtClean="0"/>
              <a:t>int i;</a:t>
            </a:r>
          </a:p>
          <a:p>
            <a:pPr eaLnBrk="1" hangingPunct="1">
              <a:buFont typeface="Wingdings" pitchFamily="2" charset="2"/>
              <a:buNone/>
            </a:pPr>
            <a:r>
              <a:rPr lang="en-US" altLang="zh-CN" sz="2400" smtClean="0"/>
              <a:t>Point aPoint;</a:t>
            </a:r>
          </a:p>
          <a:p>
            <a:pPr eaLnBrk="1" hangingPunct="1">
              <a:buFont typeface="Wingdings" pitchFamily="2" charset="2"/>
              <a:buNone/>
            </a:pPr>
            <a:r>
              <a:rPr lang="en-US" altLang="zh-CN" sz="2400" smtClean="0"/>
              <a:t>Circle aCircle;</a:t>
            </a:r>
          </a:p>
          <a:p>
            <a:pPr eaLnBrk="1" hangingPunct="1">
              <a:buFont typeface="Wingdings" pitchFamily="2" charset="2"/>
              <a:buNone/>
            </a:pPr>
            <a:r>
              <a:rPr lang="en-US" altLang="zh-CN" sz="2400" smtClean="0"/>
              <a:t>Cylinder aCylinder;</a:t>
            </a:r>
          </a:p>
          <a:p>
            <a:pPr eaLnBrk="1" hangingPunct="1">
              <a:buFont typeface="Wingdings" pitchFamily="2" charset="2"/>
              <a:buNone/>
            </a:pPr>
            <a:r>
              <a:rPr lang="en-US" altLang="zh-CN" sz="2400" smtClean="0"/>
              <a:t>Shape *pShape[3]= {  &amp;aPoint, &amp;aCircle, </a:t>
            </a:r>
          </a:p>
          <a:p>
            <a:pPr eaLnBrk="1" hangingPunct="1">
              <a:buFont typeface="Wingdings" pitchFamily="2" charset="2"/>
              <a:buNone/>
            </a:pPr>
            <a:r>
              <a:rPr lang="en-US" altLang="zh-CN" sz="2400" smtClean="0"/>
              <a:t>                                      &amp;aCylinder  };</a:t>
            </a:r>
          </a:p>
          <a:p>
            <a:pPr eaLnBrk="1" hangingPunct="1"/>
            <a:endParaRPr lang="en-US" altLang="zh-CN" sz="2400" smtClean="0"/>
          </a:p>
          <a:p>
            <a:pPr eaLnBrk="1" hangingPunct="1">
              <a:buFont typeface="Wingdings" pitchFamily="2" charset="2"/>
              <a:buNone/>
            </a:pPr>
            <a:r>
              <a:rPr lang="en-US" altLang="zh-CN" sz="2400" smtClean="0"/>
              <a:t>for (i=0;i&lt;3;i++) pShape[i]-&gt;printShapeName(); </a:t>
            </a:r>
          </a:p>
        </p:txBody>
      </p:sp>
      <p:sp>
        <p:nvSpPr>
          <p:cNvPr id="71684" name="Text Box 6"/>
          <p:cNvSpPr txBox="1">
            <a:spLocks noChangeArrowheads="1"/>
          </p:cNvSpPr>
          <p:nvPr/>
        </p:nvSpPr>
        <p:spPr bwMode="auto">
          <a:xfrm>
            <a:off x="6921500" y="1782763"/>
            <a:ext cx="1606550" cy="1179512"/>
          </a:xfrm>
          <a:prstGeom prst="rect">
            <a:avLst/>
          </a:prstGeom>
          <a:solidFill>
            <a:schemeClr val="tx1"/>
          </a:solidFill>
          <a:ln w="12700" cap="sq">
            <a:noFill/>
            <a:miter lim="800000"/>
            <a:headEnd type="none" w="sm" len="sm"/>
            <a:tailEnd type="none" w="sm" len="sm"/>
          </a:ln>
        </p:spPr>
        <p:txBody>
          <a:bodyPr lIns="71304" tIns="35653" rIns="71304" bIns="35653">
            <a:spAutoFit/>
          </a:bodyPr>
          <a:lstStyle/>
          <a:p>
            <a:r>
              <a:rPr lang="en-US" altLang="zh-CN" sz="2400">
                <a:solidFill>
                  <a:schemeClr val="bg1"/>
                </a:solidFill>
              </a:rPr>
              <a:t>Shape</a:t>
            </a:r>
          </a:p>
          <a:p>
            <a:r>
              <a:rPr lang="en-US" altLang="zh-CN" sz="2400">
                <a:solidFill>
                  <a:schemeClr val="bg1"/>
                </a:solidFill>
              </a:rPr>
              <a:t>Shape</a:t>
            </a:r>
          </a:p>
          <a:p>
            <a:r>
              <a:rPr lang="en-US" altLang="zh-CN" sz="2400">
                <a:solidFill>
                  <a:schemeClr val="bg1"/>
                </a:solidFill>
              </a:rPr>
              <a:t>Shape</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8354" name="Rectangle 2"/>
          <p:cNvSpPr>
            <a:spLocks noGrp="1" noChangeArrowheads="1"/>
          </p:cNvSpPr>
          <p:nvPr>
            <p:ph type="title"/>
          </p:nvPr>
        </p:nvSpPr>
        <p:spPr>
          <a:xfrm>
            <a:off x="685800" y="228600"/>
            <a:ext cx="7772400" cy="1143000"/>
          </a:xfrm>
        </p:spPr>
        <p:txBody>
          <a:bodyPr/>
          <a:lstStyle/>
          <a:p>
            <a:pPr eaLnBrk="1" hangingPunct="1">
              <a:defRPr/>
            </a:pPr>
            <a:r>
              <a:rPr lang="zh-CN" altLang="en-US" smtClean="0"/>
              <a:t>基类的对象引用派生类的对象</a:t>
            </a:r>
          </a:p>
        </p:txBody>
      </p:sp>
      <p:sp>
        <p:nvSpPr>
          <p:cNvPr id="72707" name="Rectangle 3"/>
          <p:cNvSpPr>
            <a:spLocks noGrp="1" noChangeArrowheads="1"/>
          </p:cNvSpPr>
          <p:nvPr>
            <p:ph type="body" idx="1"/>
          </p:nvPr>
        </p:nvSpPr>
        <p:spPr>
          <a:xfrm>
            <a:off x="457200" y="1535113"/>
            <a:ext cx="8229600" cy="4524375"/>
          </a:xfrm>
        </p:spPr>
        <p:txBody>
          <a:bodyPr/>
          <a:lstStyle/>
          <a:p>
            <a:pPr eaLnBrk="1" hangingPunct="1">
              <a:lnSpc>
                <a:spcPct val="90000"/>
              </a:lnSpc>
              <a:buFont typeface="Wingdings" pitchFamily="2" charset="2"/>
              <a:buNone/>
            </a:pPr>
            <a:r>
              <a:rPr lang="en-US" altLang="zh-CN" sz="2400" smtClean="0"/>
              <a:t>int i;</a:t>
            </a:r>
          </a:p>
          <a:p>
            <a:pPr eaLnBrk="1" hangingPunct="1">
              <a:lnSpc>
                <a:spcPct val="90000"/>
              </a:lnSpc>
              <a:buFont typeface="Wingdings" pitchFamily="2" charset="2"/>
              <a:buNone/>
            </a:pPr>
            <a:r>
              <a:rPr lang="en-US" altLang="zh-CN" sz="2400" smtClean="0"/>
              <a:t>Point aPoint;</a:t>
            </a:r>
          </a:p>
          <a:p>
            <a:pPr eaLnBrk="1" hangingPunct="1">
              <a:lnSpc>
                <a:spcPct val="90000"/>
              </a:lnSpc>
              <a:buFont typeface="Wingdings" pitchFamily="2" charset="2"/>
              <a:buNone/>
            </a:pPr>
            <a:r>
              <a:rPr lang="en-US" altLang="zh-CN" sz="2400" smtClean="0"/>
              <a:t>Circle aCircle;</a:t>
            </a:r>
          </a:p>
          <a:p>
            <a:pPr eaLnBrk="1" hangingPunct="1">
              <a:lnSpc>
                <a:spcPct val="90000"/>
              </a:lnSpc>
              <a:buFont typeface="Wingdings" pitchFamily="2" charset="2"/>
              <a:buNone/>
            </a:pPr>
            <a:r>
              <a:rPr lang="en-US" altLang="zh-CN" sz="2400" smtClean="0"/>
              <a:t>Cylinder aCylinder;</a:t>
            </a:r>
          </a:p>
          <a:p>
            <a:pPr eaLnBrk="1" hangingPunct="1">
              <a:lnSpc>
                <a:spcPct val="90000"/>
              </a:lnSpc>
              <a:buFont typeface="Wingdings" pitchFamily="2" charset="2"/>
              <a:buNone/>
            </a:pPr>
            <a:endParaRPr lang="en-US" altLang="zh-CN" sz="2400" smtClean="0"/>
          </a:p>
          <a:p>
            <a:pPr eaLnBrk="1" hangingPunct="1">
              <a:lnSpc>
                <a:spcPct val="90000"/>
              </a:lnSpc>
              <a:buFont typeface="Wingdings" pitchFamily="2" charset="2"/>
              <a:buNone/>
            </a:pPr>
            <a:r>
              <a:rPr lang="en-US" altLang="zh-CN" sz="2400" smtClean="0">
                <a:solidFill>
                  <a:schemeClr val="tx2"/>
                </a:solidFill>
              </a:rPr>
              <a:t>Shape  &amp;shape1= aPoint;</a:t>
            </a:r>
          </a:p>
          <a:p>
            <a:pPr eaLnBrk="1" hangingPunct="1">
              <a:lnSpc>
                <a:spcPct val="90000"/>
              </a:lnSpc>
              <a:buFont typeface="Wingdings" pitchFamily="2" charset="2"/>
              <a:buNone/>
            </a:pPr>
            <a:endParaRPr lang="en-US" altLang="zh-CN" sz="2400" smtClean="0">
              <a:solidFill>
                <a:schemeClr val="tx2"/>
              </a:solidFill>
            </a:endParaRPr>
          </a:p>
          <a:p>
            <a:pPr eaLnBrk="1" hangingPunct="1">
              <a:lnSpc>
                <a:spcPct val="90000"/>
              </a:lnSpc>
              <a:buFont typeface="Wingdings" pitchFamily="2" charset="2"/>
              <a:buNone/>
            </a:pPr>
            <a:r>
              <a:rPr lang="en-US" altLang="zh-CN" sz="2400" smtClean="0">
                <a:solidFill>
                  <a:schemeClr val="tx2"/>
                </a:solidFill>
              </a:rPr>
              <a:t>shape1.</a:t>
            </a:r>
            <a:r>
              <a:rPr lang="en-US" altLang="zh-CN" sz="2400" smtClean="0"/>
              <a:t>printShapeName(); </a:t>
            </a:r>
          </a:p>
        </p:txBody>
      </p:sp>
      <p:sp>
        <p:nvSpPr>
          <p:cNvPr id="72708" name="Text Box 6"/>
          <p:cNvSpPr txBox="1">
            <a:spLocks noChangeArrowheads="1"/>
          </p:cNvSpPr>
          <p:nvPr/>
        </p:nvSpPr>
        <p:spPr bwMode="auto">
          <a:xfrm>
            <a:off x="6908800" y="3797300"/>
            <a:ext cx="1778000" cy="441325"/>
          </a:xfrm>
          <a:prstGeom prst="rect">
            <a:avLst/>
          </a:prstGeom>
          <a:solidFill>
            <a:srgbClr val="FFFFFF"/>
          </a:solidFill>
          <a:ln w="12700" cap="sq" algn="ctr">
            <a:solidFill>
              <a:schemeClr val="tx1"/>
            </a:solidFill>
            <a:miter lim="800000"/>
            <a:headEnd type="none" w="sm" len="sm"/>
            <a:tailEnd type="none" w="sm" len="sm"/>
          </a:ln>
        </p:spPr>
        <p:txBody>
          <a:bodyPr lIns="71304" tIns="35653" rIns="71304" bIns="35653">
            <a:spAutoFit/>
          </a:bodyPr>
          <a:lstStyle/>
          <a:p>
            <a:pPr>
              <a:spcBef>
                <a:spcPct val="50000"/>
              </a:spcBef>
            </a:pPr>
            <a:r>
              <a:rPr lang="en-US" altLang="zh-CN" sz="2400">
                <a:solidFill>
                  <a:schemeClr val="bg2"/>
                </a:solidFill>
              </a:rPr>
              <a:t>shape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4322" name="Rectangle 2"/>
          <p:cNvSpPr>
            <a:spLocks noGrp="1" noChangeArrowheads="1"/>
          </p:cNvSpPr>
          <p:nvPr>
            <p:ph type="title"/>
          </p:nvPr>
        </p:nvSpPr>
        <p:spPr>
          <a:xfrm>
            <a:off x="685800" y="355600"/>
            <a:ext cx="7772400" cy="1143000"/>
          </a:xfrm>
        </p:spPr>
        <p:txBody>
          <a:bodyPr/>
          <a:lstStyle/>
          <a:p>
            <a:pPr eaLnBrk="1" hangingPunct="1">
              <a:defRPr/>
            </a:pPr>
            <a:r>
              <a:rPr lang="zh-CN" altLang="en-US" smtClean="0"/>
              <a:t>复数类的使用</a:t>
            </a:r>
          </a:p>
        </p:txBody>
      </p:sp>
      <p:sp>
        <p:nvSpPr>
          <p:cNvPr id="9219" name="Rectangle 3"/>
          <p:cNvSpPr>
            <a:spLocks noGrp="1" noChangeArrowheads="1"/>
          </p:cNvSpPr>
          <p:nvPr>
            <p:ph type="body" idx="1"/>
          </p:nvPr>
        </p:nvSpPr>
        <p:spPr>
          <a:xfrm>
            <a:off x="469900" y="1651000"/>
            <a:ext cx="8204200" cy="4902200"/>
          </a:xfrm>
        </p:spPr>
        <p:txBody>
          <a:bodyPr/>
          <a:lstStyle/>
          <a:p>
            <a:pPr eaLnBrk="1" hangingPunct="1">
              <a:lnSpc>
                <a:spcPct val="90000"/>
              </a:lnSpc>
              <a:buFont typeface="Wingdings" pitchFamily="2" charset="2"/>
              <a:buNone/>
            </a:pPr>
            <a:r>
              <a:rPr lang="en-US" altLang="zh-CN" smtClean="0"/>
              <a:t>int main()</a:t>
            </a:r>
          </a:p>
          <a:p>
            <a:pPr eaLnBrk="1" hangingPunct="1">
              <a:lnSpc>
                <a:spcPct val="90000"/>
              </a:lnSpc>
              <a:buFont typeface="Wingdings" pitchFamily="2" charset="2"/>
              <a:buNone/>
            </a:pPr>
            <a:r>
              <a:rPr lang="en-US" altLang="zh-CN" smtClean="0"/>
              <a:t>{</a:t>
            </a:r>
          </a:p>
          <a:p>
            <a:pPr eaLnBrk="1" hangingPunct="1">
              <a:lnSpc>
                <a:spcPct val="90000"/>
              </a:lnSpc>
              <a:buFont typeface="Wingdings" pitchFamily="2" charset="2"/>
              <a:buNone/>
            </a:pPr>
            <a:r>
              <a:rPr lang="en-US" altLang="zh-CN" smtClean="0"/>
              <a:t>Complex x1,x2,x3;</a:t>
            </a:r>
          </a:p>
          <a:p>
            <a:pPr eaLnBrk="1" hangingPunct="1">
              <a:lnSpc>
                <a:spcPct val="90000"/>
              </a:lnSpc>
              <a:buFont typeface="Wingdings" pitchFamily="2" charset="2"/>
              <a:buNone/>
            </a:pPr>
            <a:r>
              <a:rPr lang="en-US" altLang="zh-CN" smtClean="0"/>
              <a:t> cout &lt;&lt; "</a:t>
            </a:r>
            <a:r>
              <a:rPr lang="zh-CN" altLang="en-US" smtClean="0"/>
              <a:t>请输入</a:t>
            </a:r>
            <a:r>
              <a:rPr lang="en-US" altLang="zh-CN" smtClean="0"/>
              <a:t>x1</a:t>
            </a:r>
            <a:r>
              <a:rPr lang="zh-CN" altLang="en-US" smtClean="0"/>
              <a:t>：</a:t>
            </a:r>
            <a:r>
              <a:rPr lang="en-US" altLang="zh-CN" smtClean="0"/>
              <a:t>\n"; cin &gt;&gt; x1; </a:t>
            </a:r>
          </a:p>
          <a:p>
            <a:pPr eaLnBrk="1" hangingPunct="1">
              <a:lnSpc>
                <a:spcPct val="90000"/>
              </a:lnSpc>
              <a:buFont typeface="Wingdings" pitchFamily="2" charset="2"/>
              <a:buNone/>
            </a:pPr>
            <a:r>
              <a:rPr lang="en-US" altLang="zh-CN" smtClean="0"/>
              <a:t> cout &lt;&lt; "</a:t>
            </a:r>
            <a:r>
              <a:rPr lang="zh-CN" altLang="en-US" smtClean="0"/>
              <a:t>请输入</a:t>
            </a:r>
            <a:r>
              <a:rPr lang="en-US" altLang="zh-CN" smtClean="0"/>
              <a:t>x2:  \n"; cin &gt;&gt; x2; </a:t>
            </a:r>
          </a:p>
          <a:p>
            <a:pPr eaLnBrk="1" hangingPunct="1">
              <a:lnSpc>
                <a:spcPct val="90000"/>
              </a:lnSpc>
              <a:buFont typeface="Wingdings" pitchFamily="2" charset="2"/>
              <a:buNone/>
            </a:pPr>
            <a:r>
              <a:rPr lang="en-US" altLang="zh-CN" smtClean="0"/>
              <a:t> x3 = x1 + x2; </a:t>
            </a:r>
            <a:endParaRPr lang="zh-CN" altLang="fr-FR" smtClean="0"/>
          </a:p>
          <a:p>
            <a:pPr eaLnBrk="1" hangingPunct="1">
              <a:lnSpc>
                <a:spcPct val="90000"/>
              </a:lnSpc>
              <a:buFont typeface="Wingdings" pitchFamily="2" charset="2"/>
              <a:buNone/>
            </a:pPr>
            <a:r>
              <a:rPr lang="zh-CN" altLang="fr-FR" smtClean="0"/>
              <a:t> </a:t>
            </a:r>
            <a:r>
              <a:rPr lang="fr-FR" altLang="zh-CN" smtClean="0"/>
              <a:t>cout &lt;&lt; x1 &lt;&lt; “ + ” &lt;&lt; x2 &lt;&lt; </a:t>
            </a:r>
            <a:r>
              <a:rPr lang="zh-CN" altLang="en-US" smtClean="0"/>
              <a:t>“</a:t>
            </a:r>
            <a:r>
              <a:rPr lang="fr-FR" altLang="zh-CN" smtClean="0"/>
              <a:t>= </a:t>
            </a:r>
            <a:r>
              <a:rPr lang="zh-CN" altLang="en-US" smtClean="0"/>
              <a:t>”</a:t>
            </a:r>
            <a:r>
              <a:rPr lang="fr-FR" altLang="zh-CN" smtClean="0"/>
              <a:t> &lt;&lt; x3 &lt;&lt; endl; </a:t>
            </a:r>
            <a:endParaRPr lang="zh-CN" altLang="fr-FR" smtClean="0"/>
          </a:p>
          <a:p>
            <a:pPr eaLnBrk="1" hangingPunct="1">
              <a:lnSpc>
                <a:spcPct val="90000"/>
              </a:lnSpc>
              <a:buFont typeface="Wingdings" pitchFamily="2" charset="2"/>
              <a:buNone/>
            </a:pPr>
            <a:r>
              <a:rPr lang="zh-CN" altLang="fr-FR" smtClean="0"/>
              <a:t> </a:t>
            </a:r>
            <a:r>
              <a:rPr lang="en-US" altLang="zh-CN" smtClean="0"/>
              <a:t>return 0;</a:t>
            </a:r>
          </a:p>
          <a:p>
            <a:pPr eaLnBrk="1" hangingPunct="1">
              <a:lnSpc>
                <a:spcPct val="90000"/>
              </a:lnSpc>
              <a:buFont typeface="Wingdings" pitchFamily="2" charset="2"/>
              <a:buNone/>
            </a:pPr>
            <a:r>
              <a:rPr lang="en-US" altLang="zh-CN" smtClean="0"/>
              <a:t>}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1410" name="Rectangle 2"/>
          <p:cNvSpPr>
            <a:spLocks noGrp="1" noChangeArrowheads="1"/>
          </p:cNvSpPr>
          <p:nvPr>
            <p:ph type="title"/>
          </p:nvPr>
        </p:nvSpPr>
        <p:spPr/>
        <p:txBody>
          <a:bodyPr/>
          <a:lstStyle/>
          <a:p>
            <a:pPr eaLnBrk="1" hangingPunct="1">
              <a:defRPr/>
            </a:pPr>
            <a:r>
              <a:rPr lang="zh-CN" altLang="en-US" smtClean="0"/>
              <a:t>注意</a:t>
            </a:r>
          </a:p>
        </p:txBody>
      </p:sp>
      <p:sp>
        <p:nvSpPr>
          <p:cNvPr id="73731" name="Rectangle 3"/>
          <p:cNvSpPr>
            <a:spLocks noGrp="1" noChangeArrowheads="1"/>
          </p:cNvSpPr>
          <p:nvPr>
            <p:ph type="body" idx="1"/>
          </p:nvPr>
        </p:nvSpPr>
        <p:spPr>
          <a:xfrm>
            <a:off x="685800" y="1752600"/>
            <a:ext cx="7772400" cy="4767263"/>
          </a:xfrm>
        </p:spPr>
        <p:txBody>
          <a:bodyPr/>
          <a:lstStyle/>
          <a:p>
            <a:pPr eaLnBrk="1" hangingPunct="1">
              <a:lnSpc>
                <a:spcPct val="110000"/>
              </a:lnSpc>
            </a:pPr>
            <a:r>
              <a:rPr lang="zh-CN" altLang="en-US" sz="2400" smtClean="0"/>
              <a:t>不能将基类对象赋给派生类对象，除非在基类中定义了向派生类的类型转换函数</a:t>
            </a:r>
          </a:p>
          <a:p>
            <a:pPr eaLnBrk="1" hangingPunct="1">
              <a:lnSpc>
                <a:spcPct val="110000"/>
              </a:lnSpc>
            </a:pPr>
            <a:r>
              <a:rPr lang="zh-CN" altLang="en-US" sz="2400" smtClean="0"/>
              <a:t>不能将基类对象地址赋给指向派生类对象的指针</a:t>
            </a:r>
          </a:p>
          <a:p>
            <a:pPr eaLnBrk="1" hangingPunct="1">
              <a:lnSpc>
                <a:spcPct val="110000"/>
              </a:lnSpc>
            </a:pPr>
            <a:r>
              <a:rPr lang="zh-CN" altLang="en-US" sz="2400" smtClean="0"/>
              <a:t>也不能将指向基类对象的指针赋给指向派生类对象的指针。如果程序员能确保这个基类指针指向的是一个派生类的对象，则可以用</a:t>
            </a:r>
            <a:r>
              <a:rPr lang="en-US" altLang="zh-CN" sz="2400" smtClean="0"/>
              <a:t>reinterpret_cast</a:t>
            </a:r>
            <a:r>
              <a:rPr lang="zh-CN" altLang="en-US" sz="2400" smtClean="0"/>
              <a:t>类型的强制类型转换。表示程序员知道这个风险</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派生类如何使用基类的友元</a:t>
            </a:r>
            <a:endParaRPr lang="zh-CN" altLang="en-US" dirty="0"/>
          </a:p>
        </p:txBody>
      </p:sp>
      <p:sp>
        <p:nvSpPr>
          <p:cNvPr id="74755" name="内容占位符 2"/>
          <p:cNvSpPr>
            <a:spLocks noGrp="1"/>
          </p:cNvSpPr>
          <p:nvPr>
            <p:ph idx="1"/>
          </p:nvPr>
        </p:nvSpPr>
        <p:spPr>
          <a:xfrm>
            <a:off x="261938" y="1981200"/>
            <a:ext cx="8458200" cy="4114800"/>
          </a:xfrm>
        </p:spPr>
        <p:txBody>
          <a:bodyPr/>
          <a:lstStyle/>
          <a:p>
            <a:pPr>
              <a:buFont typeface="Wingdings" pitchFamily="2" charset="2"/>
              <a:buNone/>
            </a:pPr>
            <a:r>
              <a:rPr lang="en-US" altLang="zh-CN" sz="2000" smtClean="0"/>
              <a:t>class test {  	friend ostream &amp;operator&lt;&lt;(ostream &amp;os, test &amp;obj);</a:t>
            </a:r>
          </a:p>
          <a:p>
            <a:pPr>
              <a:buFont typeface="Wingdings" pitchFamily="2" charset="2"/>
              <a:buNone/>
            </a:pPr>
            <a:r>
              <a:rPr lang="en-US" altLang="zh-CN" sz="2000" smtClean="0"/>
              <a:t>			friend test operator+(const test &amp;obj1, const test &amp;obj2);</a:t>
            </a:r>
          </a:p>
          <a:p>
            <a:pPr>
              <a:buFont typeface="Wingdings" pitchFamily="2" charset="2"/>
              <a:buNone/>
            </a:pPr>
            <a:r>
              <a:rPr lang="en-US" altLang="zh-CN" sz="2000" smtClean="0"/>
              <a:t>private:	int a;</a:t>
            </a:r>
          </a:p>
          <a:p>
            <a:pPr>
              <a:buFont typeface="Wingdings" pitchFamily="2" charset="2"/>
              <a:buNone/>
            </a:pPr>
            <a:r>
              <a:rPr lang="en-US" altLang="zh-CN" sz="2000" smtClean="0"/>
              <a:t>public:	test(int aa=0) :a(aa){}	};</a:t>
            </a:r>
          </a:p>
          <a:p>
            <a:pPr>
              <a:buFont typeface="Wingdings" pitchFamily="2" charset="2"/>
              <a:buNone/>
            </a:pPr>
            <a:endParaRPr lang="en-US" altLang="zh-CN" sz="2000" smtClean="0"/>
          </a:p>
          <a:p>
            <a:pPr>
              <a:buFont typeface="Wingdings" pitchFamily="2" charset="2"/>
              <a:buNone/>
            </a:pPr>
            <a:r>
              <a:rPr lang="en-US" altLang="zh-CN" sz="2000" smtClean="0"/>
              <a:t>ostream &amp; operator&lt;&lt;(ostream &amp; os, test &amp; obj)</a:t>
            </a:r>
          </a:p>
          <a:p>
            <a:pPr>
              <a:buFont typeface="Wingdings" pitchFamily="2" charset="2"/>
              <a:buNone/>
            </a:pPr>
            <a:r>
              <a:rPr lang="en-US" altLang="zh-CN" sz="2000" smtClean="0"/>
              <a:t>{	os &lt;&lt; obj.a&lt;&lt; endl;</a:t>
            </a:r>
          </a:p>
          <a:p>
            <a:pPr>
              <a:buFont typeface="Wingdings" pitchFamily="2" charset="2"/>
              <a:buNone/>
            </a:pPr>
            <a:r>
              <a:rPr lang="en-US" altLang="zh-CN" sz="2000" smtClean="0"/>
              <a:t>	return os;	}</a:t>
            </a:r>
          </a:p>
          <a:p>
            <a:pPr>
              <a:buFont typeface="Wingdings" pitchFamily="2" charset="2"/>
              <a:buNone/>
            </a:pPr>
            <a:endParaRPr lang="en-US" altLang="zh-CN" sz="2000" smtClean="0"/>
          </a:p>
          <a:p>
            <a:pPr>
              <a:buFont typeface="Wingdings" pitchFamily="2" charset="2"/>
              <a:buNone/>
            </a:pPr>
            <a:r>
              <a:rPr lang="en-US" altLang="zh-CN" sz="2000" smtClean="0"/>
              <a:t>test  operator+(const test &amp; obj1, const test &amp; obj2)</a:t>
            </a:r>
          </a:p>
          <a:p>
            <a:pPr>
              <a:buFont typeface="Wingdings" pitchFamily="2" charset="2"/>
              <a:buNone/>
            </a:pPr>
            <a:r>
              <a:rPr lang="en-US" altLang="zh-CN" sz="2000" smtClean="0"/>
              <a:t>{	test tmp;</a:t>
            </a:r>
          </a:p>
          <a:p>
            <a:pPr>
              <a:buFont typeface="Wingdings" pitchFamily="2" charset="2"/>
              <a:buNone/>
            </a:pPr>
            <a:r>
              <a:rPr lang="en-US" altLang="zh-CN" sz="2000" smtClean="0"/>
              <a:t>	tmp.a = obj1.a + obj2.a;</a:t>
            </a:r>
          </a:p>
          <a:p>
            <a:pPr>
              <a:buFont typeface="Wingdings" pitchFamily="2" charset="2"/>
              <a:buNone/>
            </a:pPr>
            <a:r>
              <a:rPr lang="en-US" altLang="zh-CN" sz="2000" smtClean="0"/>
              <a:t>	return tmp;	}</a:t>
            </a:r>
          </a:p>
          <a:p>
            <a:pPr>
              <a:buFont typeface="Wingdings" pitchFamily="2" charset="2"/>
              <a:buNone/>
            </a:pPr>
            <a:endParaRPr lang="en-US" altLang="zh-CN" sz="2000" smtClean="0"/>
          </a:p>
          <a:p>
            <a:pPr>
              <a:buFont typeface="Wingdings" pitchFamily="2" charset="2"/>
              <a:buNone/>
            </a:pPr>
            <a:endParaRPr lang="zh-CN" altLang="en-US" sz="2000" smtClean="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派生类如何使用基类的友元</a:t>
            </a:r>
            <a:endParaRPr lang="zh-CN" altLang="en-US" dirty="0"/>
          </a:p>
        </p:txBody>
      </p:sp>
      <p:sp>
        <p:nvSpPr>
          <p:cNvPr id="75779" name="内容占位符 2"/>
          <p:cNvSpPr>
            <a:spLocks noGrp="1"/>
          </p:cNvSpPr>
          <p:nvPr>
            <p:ph idx="1"/>
          </p:nvPr>
        </p:nvSpPr>
        <p:spPr>
          <a:xfrm>
            <a:off x="685800" y="1738313"/>
            <a:ext cx="7772400" cy="4114800"/>
          </a:xfrm>
        </p:spPr>
        <p:txBody>
          <a:bodyPr/>
          <a:lstStyle/>
          <a:p>
            <a:pPr>
              <a:buFont typeface="Wingdings" pitchFamily="2" charset="2"/>
              <a:buNone/>
            </a:pPr>
            <a:r>
              <a:rPr lang="en-US" altLang="zh-CN" sz="2000" smtClean="0"/>
              <a:t>class Dtest :public test {</a:t>
            </a:r>
          </a:p>
          <a:p>
            <a:pPr>
              <a:buFont typeface="Wingdings" pitchFamily="2" charset="2"/>
              <a:buNone/>
            </a:pPr>
            <a:r>
              <a:rPr lang="en-US" altLang="zh-CN" sz="2000" smtClean="0"/>
              <a:t>	friend ostream &amp;operator&lt;&lt;(ostream &amp;os, const Dtest &amp;obj);</a:t>
            </a:r>
          </a:p>
          <a:p>
            <a:pPr>
              <a:buFont typeface="Wingdings" pitchFamily="2" charset="2"/>
              <a:buNone/>
            </a:pPr>
            <a:r>
              <a:rPr lang="en-US" altLang="zh-CN" sz="2000" smtClean="0"/>
              <a:t>	friend Dtest operator+(const Dtest &amp;obj1, const Dtest &amp;obj2);</a:t>
            </a:r>
          </a:p>
          <a:p>
            <a:pPr>
              <a:buFont typeface="Wingdings" pitchFamily="2" charset="2"/>
              <a:buNone/>
            </a:pPr>
            <a:r>
              <a:rPr lang="en-US" altLang="zh-CN" sz="2000" smtClean="0"/>
              <a:t>private:	int b;</a:t>
            </a:r>
          </a:p>
          <a:p>
            <a:pPr>
              <a:buFont typeface="Wingdings" pitchFamily="2" charset="2"/>
              <a:buNone/>
            </a:pPr>
            <a:r>
              <a:rPr lang="en-US" altLang="zh-CN" sz="2000" smtClean="0"/>
              <a:t>public:	Dtest(int aa = 0, int bb = 0):test(aa) { b = bb; }	};</a:t>
            </a:r>
          </a:p>
          <a:p>
            <a:pPr>
              <a:buFont typeface="Wingdings" pitchFamily="2" charset="2"/>
              <a:buNone/>
            </a:pPr>
            <a:endParaRPr lang="en-US" altLang="zh-CN" sz="2000" smtClean="0"/>
          </a:p>
          <a:p>
            <a:pPr>
              <a:buFont typeface="Wingdings" pitchFamily="2" charset="2"/>
              <a:buNone/>
            </a:pPr>
            <a:r>
              <a:rPr lang="en-US" altLang="zh-CN" sz="2000" smtClean="0"/>
              <a:t>ostream &amp;operator&lt;&lt;(ostream &amp; os, const Dtest &amp; obj) {</a:t>
            </a:r>
          </a:p>
          <a:p>
            <a:pPr>
              <a:buFont typeface="Wingdings" pitchFamily="2" charset="2"/>
              <a:buNone/>
            </a:pPr>
            <a:r>
              <a:rPr lang="en-US" altLang="zh-CN" sz="2000" smtClean="0"/>
              <a:t>	os&lt;&lt;obj.b&lt;&lt;'\t'&lt;&lt;(test &amp;)obj;	return os;	}</a:t>
            </a:r>
          </a:p>
          <a:p>
            <a:pPr>
              <a:buFont typeface="Wingdings" pitchFamily="2" charset="2"/>
              <a:buNone/>
            </a:pPr>
            <a:endParaRPr lang="en-US" altLang="zh-CN" sz="2000" smtClean="0"/>
          </a:p>
          <a:p>
            <a:pPr>
              <a:buFont typeface="Wingdings" pitchFamily="2" charset="2"/>
              <a:buNone/>
            </a:pPr>
            <a:r>
              <a:rPr lang="en-US" altLang="zh-CN" sz="2000" smtClean="0"/>
              <a:t>Dtest  operator+(const Dtest &amp; obj1, const Dtest &amp; obj2)</a:t>
            </a:r>
          </a:p>
          <a:p>
            <a:pPr>
              <a:buFont typeface="Wingdings" pitchFamily="2" charset="2"/>
              <a:buNone/>
            </a:pPr>
            <a:r>
              <a:rPr lang="en-US" altLang="zh-CN" sz="2000" smtClean="0"/>
              <a:t>{	Dtest tmp;	test&amp; tmp2=tmp;</a:t>
            </a:r>
          </a:p>
          <a:p>
            <a:pPr>
              <a:buFont typeface="Wingdings" pitchFamily="2" charset="2"/>
              <a:buNone/>
            </a:pPr>
            <a:r>
              <a:rPr lang="en-US" altLang="zh-CN" sz="2000" smtClean="0"/>
              <a:t>	tmp2= ((test &amp;)obj1+(test &amp;)obj2);</a:t>
            </a:r>
          </a:p>
          <a:p>
            <a:pPr>
              <a:buFont typeface="Wingdings" pitchFamily="2" charset="2"/>
              <a:buNone/>
            </a:pPr>
            <a:r>
              <a:rPr lang="en-US" altLang="zh-CN" sz="2000" smtClean="0"/>
              <a:t>	tmp.b = obj1.b + obj2.b;</a:t>
            </a:r>
          </a:p>
          <a:p>
            <a:pPr>
              <a:buFont typeface="Wingdings" pitchFamily="2" charset="2"/>
              <a:buNone/>
            </a:pPr>
            <a:r>
              <a:rPr lang="en-US" altLang="zh-CN" sz="2000" smtClean="0"/>
              <a:t>	return tmp;	}</a:t>
            </a:r>
          </a:p>
          <a:p>
            <a:pPr>
              <a:buFont typeface="Wingdings" pitchFamily="2" charset="2"/>
              <a:buNone/>
            </a:pPr>
            <a:endParaRPr lang="en-US" altLang="zh-CN" sz="2000" smtClean="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7810" name="Rectangle 2"/>
          <p:cNvSpPr>
            <a:spLocks noGrp="1" noChangeArrowheads="1"/>
          </p:cNvSpPr>
          <p:nvPr>
            <p:ph type="title"/>
          </p:nvPr>
        </p:nvSpPr>
        <p:spPr/>
        <p:txBody>
          <a:bodyPr/>
          <a:lstStyle/>
          <a:p>
            <a:pPr eaLnBrk="1" hangingPunct="1">
              <a:defRPr/>
            </a:pPr>
            <a:r>
              <a:rPr lang="zh-CN" altLang="en-US" smtClean="0"/>
              <a:t>第</a:t>
            </a:r>
            <a:r>
              <a:rPr lang="en-US" altLang="zh-CN" smtClean="0"/>
              <a:t>12</a:t>
            </a:r>
            <a:r>
              <a:rPr lang="zh-CN" altLang="en-US" smtClean="0"/>
              <a:t>章 组合与继承</a:t>
            </a:r>
          </a:p>
        </p:txBody>
      </p:sp>
      <p:sp>
        <p:nvSpPr>
          <p:cNvPr id="76803" name="Rectangle 3"/>
          <p:cNvSpPr>
            <a:spLocks noGrp="1" noChangeArrowheads="1"/>
          </p:cNvSpPr>
          <p:nvPr>
            <p:ph type="body" idx="1"/>
          </p:nvPr>
        </p:nvSpPr>
        <p:spPr>
          <a:xfrm>
            <a:off x="2133600" y="1981200"/>
            <a:ext cx="3771900" cy="4114800"/>
          </a:xfrm>
        </p:spPr>
        <p:txBody>
          <a:bodyPr/>
          <a:lstStyle/>
          <a:p>
            <a:pPr eaLnBrk="1" hangingPunct="1">
              <a:lnSpc>
                <a:spcPct val="150000"/>
              </a:lnSpc>
            </a:pPr>
            <a:r>
              <a:rPr lang="zh-CN" altLang="en-US" sz="2400" smtClean="0"/>
              <a:t>组合 </a:t>
            </a:r>
          </a:p>
          <a:p>
            <a:pPr eaLnBrk="1" hangingPunct="1">
              <a:lnSpc>
                <a:spcPct val="150000"/>
              </a:lnSpc>
            </a:pPr>
            <a:r>
              <a:rPr lang="zh-CN" altLang="en-US" sz="2400" smtClean="0"/>
              <a:t>继承 </a:t>
            </a:r>
          </a:p>
          <a:p>
            <a:pPr eaLnBrk="1" hangingPunct="1">
              <a:lnSpc>
                <a:spcPct val="150000"/>
              </a:lnSpc>
            </a:pPr>
            <a:r>
              <a:rPr lang="zh-CN" altLang="en-US" sz="2400" smtClean="0"/>
              <a:t>虚函数与多态性</a:t>
            </a:r>
          </a:p>
          <a:p>
            <a:pPr eaLnBrk="1" hangingPunct="1">
              <a:lnSpc>
                <a:spcPct val="150000"/>
              </a:lnSpc>
            </a:pPr>
            <a:r>
              <a:rPr lang="zh-CN" altLang="en-US" sz="2400" smtClean="0"/>
              <a:t>纯虚函数与抽象类 </a:t>
            </a:r>
          </a:p>
          <a:p>
            <a:pPr eaLnBrk="1" hangingPunct="1">
              <a:lnSpc>
                <a:spcPct val="150000"/>
              </a:lnSpc>
            </a:pPr>
            <a:r>
              <a:rPr lang="zh-CN" altLang="en-US" sz="2400" smtClean="0"/>
              <a:t>多继承 </a:t>
            </a:r>
          </a:p>
        </p:txBody>
      </p:sp>
      <p:sp>
        <p:nvSpPr>
          <p:cNvPr id="76804" name="AutoShape 4"/>
          <p:cNvSpPr>
            <a:spLocks noChangeArrowheads="1"/>
          </p:cNvSpPr>
          <p:nvPr/>
        </p:nvSpPr>
        <p:spPr bwMode="auto">
          <a:xfrm rot="-5400000" flipH="1" flipV="1">
            <a:off x="5753100" y="3321050"/>
            <a:ext cx="304800" cy="457200"/>
          </a:xfrm>
          <a:prstGeom prst="triangle">
            <a:avLst>
              <a:gd name="adj" fmla="val 50000"/>
            </a:avLst>
          </a:prstGeom>
          <a:solidFill>
            <a:schemeClr val="hlink"/>
          </a:solidFill>
          <a:ln w="9525">
            <a:solidFill>
              <a:srgbClr val="B2B2B2"/>
            </a:solidFill>
            <a:miter lim="800000"/>
            <a:headEnd/>
            <a:tailEnd/>
          </a:ln>
        </p:spPr>
        <p:txBody>
          <a:bodyPr wrap="none" lIns="71304" tIns="35653" rIns="71304" bIns="35653" anchor="ctr"/>
          <a:lstStyle/>
          <a:p>
            <a:endParaRPr lang="zh-CN" altLang="en-US"/>
          </a:p>
        </p:txBody>
      </p:sp>
      <p:sp>
        <p:nvSpPr>
          <p:cNvPr id="76805" name="AutoShape 5"/>
          <p:cNvSpPr>
            <a:spLocks noChangeArrowheads="1"/>
          </p:cNvSpPr>
          <p:nvPr/>
        </p:nvSpPr>
        <p:spPr bwMode="auto">
          <a:xfrm rot="-5400000" flipH="1" flipV="1">
            <a:off x="5753100" y="2646363"/>
            <a:ext cx="304800" cy="457200"/>
          </a:xfrm>
          <a:prstGeom prst="triangle">
            <a:avLst>
              <a:gd name="adj" fmla="val 50000"/>
            </a:avLst>
          </a:prstGeom>
          <a:solidFill>
            <a:srgbClr val="FF99CC"/>
          </a:solidFill>
          <a:ln w="9525">
            <a:solidFill>
              <a:srgbClr val="B2B2B2"/>
            </a:solidFill>
            <a:miter lim="800000"/>
            <a:headEnd/>
            <a:tailEnd/>
          </a:ln>
        </p:spPr>
        <p:txBody>
          <a:bodyPr wrap="none" lIns="71304" tIns="35653" rIns="71304" bIns="35653" anchor="ctr"/>
          <a:lstStyle/>
          <a:p>
            <a:endParaRPr lang="zh-CN" altLang="en-US"/>
          </a:p>
        </p:txBody>
      </p:sp>
      <p:sp>
        <p:nvSpPr>
          <p:cNvPr id="76806" name="AutoShape 6"/>
          <p:cNvSpPr>
            <a:spLocks noChangeArrowheads="1"/>
          </p:cNvSpPr>
          <p:nvPr/>
        </p:nvSpPr>
        <p:spPr bwMode="auto">
          <a:xfrm rot="-5400000" flipH="1" flipV="1">
            <a:off x="5753100" y="3951288"/>
            <a:ext cx="304800" cy="457200"/>
          </a:xfrm>
          <a:prstGeom prst="triangle">
            <a:avLst>
              <a:gd name="adj" fmla="val 50000"/>
            </a:avLst>
          </a:prstGeom>
          <a:solidFill>
            <a:schemeClr val="folHlink"/>
          </a:solidFill>
          <a:ln w="9525">
            <a:solidFill>
              <a:srgbClr val="B2B2B2"/>
            </a:solidFill>
            <a:miter lim="800000"/>
            <a:headEnd/>
            <a:tailEnd/>
          </a:ln>
        </p:spPr>
        <p:txBody>
          <a:bodyPr wrap="none" lIns="71304" tIns="35653" rIns="71304" bIns="35653" anchor="ctr"/>
          <a:lstStyle/>
          <a:p>
            <a:endParaRPr lang="zh-CN" altLang="en-US"/>
          </a:p>
        </p:txBody>
      </p:sp>
      <p:sp>
        <p:nvSpPr>
          <p:cNvPr id="76807" name="AutoShape 7"/>
          <p:cNvSpPr>
            <a:spLocks noChangeArrowheads="1"/>
          </p:cNvSpPr>
          <p:nvPr/>
        </p:nvSpPr>
        <p:spPr bwMode="auto">
          <a:xfrm rot="-5400000" flipH="1" flipV="1">
            <a:off x="5753100" y="2046288"/>
            <a:ext cx="304800" cy="457200"/>
          </a:xfrm>
          <a:prstGeom prst="triangle">
            <a:avLst>
              <a:gd name="adj" fmla="val 50000"/>
            </a:avLst>
          </a:prstGeom>
          <a:solidFill>
            <a:srgbClr val="FF99CC"/>
          </a:solidFill>
          <a:ln w="9525">
            <a:solidFill>
              <a:srgbClr val="B2B2B2"/>
            </a:solidFill>
            <a:miter lim="800000"/>
            <a:headEnd/>
            <a:tailEnd/>
          </a:ln>
        </p:spPr>
        <p:txBody>
          <a:bodyPr wrap="none" lIns="71304" tIns="35653" rIns="71304" bIns="35653" anchor="ctr"/>
          <a:lstStyle/>
          <a:p>
            <a:endParaRPr lang="zh-CN" altLang="en-US"/>
          </a:p>
        </p:txBody>
      </p:sp>
      <p:sp>
        <p:nvSpPr>
          <p:cNvPr id="76808" name="AutoShape 8"/>
          <p:cNvSpPr>
            <a:spLocks noChangeArrowheads="1"/>
          </p:cNvSpPr>
          <p:nvPr/>
        </p:nvSpPr>
        <p:spPr bwMode="auto">
          <a:xfrm rot="-5400000" flipH="1" flipV="1">
            <a:off x="5740400" y="4554538"/>
            <a:ext cx="304800" cy="457200"/>
          </a:xfrm>
          <a:prstGeom prst="triangle">
            <a:avLst>
              <a:gd name="adj" fmla="val 50000"/>
            </a:avLst>
          </a:prstGeom>
          <a:solidFill>
            <a:schemeClr val="folHlink"/>
          </a:solidFill>
          <a:ln w="9525">
            <a:solidFill>
              <a:srgbClr val="B2B2B2"/>
            </a:solidFill>
            <a:miter lim="800000"/>
            <a:headEnd/>
            <a:tailEnd/>
          </a:ln>
        </p:spPr>
        <p:txBody>
          <a:bodyPr wrap="none" lIns="71304" tIns="35653" rIns="71304" bIns="35653" anchor="ctr"/>
          <a:lstStyle/>
          <a:p>
            <a:endParaRPr lang="zh-CN" alt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3474" name="Rectangle 2"/>
          <p:cNvSpPr>
            <a:spLocks noGrp="1" noChangeArrowheads="1"/>
          </p:cNvSpPr>
          <p:nvPr>
            <p:ph type="title"/>
          </p:nvPr>
        </p:nvSpPr>
        <p:spPr/>
        <p:txBody>
          <a:bodyPr/>
          <a:lstStyle/>
          <a:p>
            <a:pPr eaLnBrk="1" hangingPunct="1">
              <a:defRPr/>
            </a:pPr>
            <a:r>
              <a:rPr lang="zh-CN" altLang="en-US" smtClean="0"/>
              <a:t>虚函数与多态性</a:t>
            </a:r>
          </a:p>
        </p:txBody>
      </p:sp>
      <p:sp>
        <p:nvSpPr>
          <p:cNvPr id="77827" name="Rectangle 3"/>
          <p:cNvSpPr>
            <a:spLocks noGrp="1" noChangeArrowheads="1"/>
          </p:cNvSpPr>
          <p:nvPr>
            <p:ph type="body" idx="1"/>
          </p:nvPr>
        </p:nvSpPr>
        <p:spPr>
          <a:xfrm>
            <a:off x="2540000" y="1981200"/>
            <a:ext cx="3162300" cy="4114800"/>
          </a:xfrm>
        </p:spPr>
        <p:txBody>
          <a:bodyPr/>
          <a:lstStyle/>
          <a:p>
            <a:pPr eaLnBrk="1" hangingPunct="1">
              <a:lnSpc>
                <a:spcPct val="150000"/>
              </a:lnSpc>
            </a:pPr>
            <a:r>
              <a:rPr lang="zh-CN" altLang="en-US" sz="2400" smtClean="0"/>
              <a:t>多态性</a:t>
            </a:r>
          </a:p>
          <a:p>
            <a:pPr eaLnBrk="1" hangingPunct="1">
              <a:lnSpc>
                <a:spcPct val="150000"/>
              </a:lnSpc>
            </a:pPr>
            <a:r>
              <a:rPr lang="zh-CN" altLang="en-US" sz="2400" smtClean="0"/>
              <a:t>虚函数</a:t>
            </a:r>
          </a:p>
          <a:p>
            <a:pPr eaLnBrk="1" hangingPunct="1">
              <a:lnSpc>
                <a:spcPct val="150000"/>
              </a:lnSpc>
            </a:pPr>
            <a:r>
              <a:rPr lang="zh-CN" altLang="en-US" sz="2400" smtClean="0"/>
              <a:t>虚析构函数</a:t>
            </a:r>
          </a:p>
        </p:txBody>
      </p:sp>
      <p:sp>
        <p:nvSpPr>
          <p:cNvPr id="77828" name="AutoShape 4"/>
          <p:cNvSpPr>
            <a:spLocks noChangeArrowheads="1"/>
          </p:cNvSpPr>
          <p:nvPr/>
        </p:nvSpPr>
        <p:spPr bwMode="auto">
          <a:xfrm rot="-5400000" flipH="1" flipV="1">
            <a:off x="5778500" y="2117725"/>
            <a:ext cx="304800" cy="457200"/>
          </a:xfrm>
          <a:prstGeom prst="triangle">
            <a:avLst>
              <a:gd name="adj" fmla="val 50000"/>
            </a:avLst>
          </a:prstGeom>
          <a:solidFill>
            <a:schemeClr val="hlink"/>
          </a:solidFill>
          <a:ln w="9525">
            <a:solidFill>
              <a:srgbClr val="B2B2B2"/>
            </a:solidFill>
            <a:miter lim="800000"/>
            <a:headEnd/>
            <a:tailEnd/>
          </a:ln>
        </p:spPr>
        <p:txBody>
          <a:bodyPr wrap="none" lIns="71304" tIns="35653" rIns="71304" bIns="35653" anchor="ctr"/>
          <a:lstStyle/>
          <a:p>
            <a:endParaRPr lang="zh-CN" altLang="en-US"/>
          </a:p>
        </p:txBody>
      </p:sp>
      <p:sp>
        <p:nvSpPr>
          <p:cNvPr id="77829" name="AutoShape 5"/>
          <p:cNvSpPr>
            <a:spLocks noChangeArrowheads="1"/>
          </p:cNvSpPr>
          <p:nvPr/>
        </p:nvSpPr>
        <p:spPr bwMode="auto">
          <a:xfrm rot="-5400000" flipH="1" flipV="1">
            <a:off x="5778500" y="2714625"/>
            <a:ext cx="304800" cy="457200"/>
          </a:xfrm>
          <a:prstGeom prst="triangle">
            <a:avLst>
              <a:gd name="adj" fmla="val 50000"/>
            </a:avLst>
          </a:prstGeom>
          <a:solidFill>
            <a:schemeClr val="folHlink"/>
          </a:solidFill>
          <a:ln w="9525">
            <a:solidFill>
              <a:srgbClr val="B2B2B2"/>
            </a:solidFill>
            <a:miter lim="800000"/>
            <a:headEnd/>
            <a:tailEnd/>
          </a:ln>
        </p:spPr>
        <p:txBody>
          <a:bodyPr wrap="none" lIns="71304" tIns="35653" rIns="71304" bIns="35653" anchor="ctr"/>
          <a:lstStyle/>
          <a:p>
            <a:endParaRPr lang="zh-CN" altLang="en-US"/>
          </a:p>
        </p:txBody>
      </p:sp>
      <p:sp>
        <p:nvSpPr>
          <p:cNvPr id="77830" name="AutoShape 6"/>
          <p:cNvSpPr>
            <a:spLocks noChangeArrowheads="1"/>
          </p:cNvSpPr>
          <p:nvPr/>
        </p:nvSpPr>
        <p:spPr bwMode="auto">
          <a:xfrm rot="-5400000" flipH="1" flipV="1">
            <a:off x="5765800" y="3344863"/>
            <a:ext cx="304800" cy="457200"/>
          </a:xfrm>
          <a:prstGeom prst="triangle">
            <a:avLst>
              <a:gd name="adj" fmla="val 50000"/>
            </a:avLst>
          </a:prstGeom>
          <a:solidFill>
            <a:schemeClr val="folHlink"/>
          </a:solidFill>
          <a:ln w="9525">
            <a:solidFill>
              <a:srgbClr val="B2B2B2"/>
            </a:solidFill>
            <a:miter lim="800000"/>
            <a:headEnd/>
            <a:tailEnd/>
          </a:ln>
        </p:spPr>
        <p:txBody>
          <a:bodyPr wrap="none" lIns="71304" tIns="35653" rIns="71304" bIns="35653" anchor="ctr"/>
          <a:lstStyle/>
          <a:p>
            <a:endParaRPr lang="zh-CN" alt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6546" name="Rectangle 2"/>
          <p:cNvSpPr>
            <a:spLocks noGrp="1" noChangeArrowheads="1"/>
          </p:cNvSpPr>
          <p:nvPr>
            <p:ph type="title"/>
          </p:nvPr>
        </p:nvSpPr>
        <p:spPr/>
        <p:txBody>
          <a:bodyPr/>
          <a:lstStyle/>
          <a:p>
            <a:pPr eaLnBrk="1" hangingPunct="1">
              <a:defRPr/>
            </a:pPr>
            <a:r>
              <a:rPr lang="zh-CN" altLang="en-US" b="0" smtClean="0"/>
              <a:t>多态性</a:t>
            </a:r>
          </a:p>
        </p:txBody>
      </p:sp>
      <p:sp>
        <p:nvSpPr>
          <p:cNvPr id="78851" name="Rectangle 3"/>
          <p:cNvSpPr>
            <a:spLocks noGrp="1" noChangeArrowheads="1"/>
          </p:cNvSpPr>
          <p:nvPr>
            <p:ph type="body" idx="1"/>
          </p:nvPr>
        </p:nvSpPr>
        <p:spPr>
          <a:xfrm>
            <a:off x="685800" y="1981200"/>
            <a:ext cx="7772400" cy="4508500"/>
          </a:xfrm>
        </p:spPr>
        <p:txBody>
          <a:bodyPr/>
          <a:lstStyle/>
          <a:p>
            <a:pPr eaLnBrk="1" hangingPunct="1">
              <a:lnSpc>
                <a:spcPct val="140000"/>
              </a:lnSpc>
            </a:pPr>
            <a:r>
              <a:rPr lang="zh-CN" altLang="en-US" smtClean="0"/>
              <a:t>多态性：不同对象收到相同的消息时产生不同的动作。</a:t>
            </a:r>
          </a:p>
          <a:p>
            <a:pPr eaLnBrk="1" hangingPunct="1">
              <a:lnSpc>
                <a:spcPct val="140000"/>
              </a:lnSpc>
            </a:pPr>
            <a:r>
              <a:rPr lang="zh-CN" altLang="en-US" smtClean="0"/>
              <a:t>多态性的作用：便于系统功能的扩展</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9874" name="Rectangle 2"/>
          <p:cNvSpPr>
            <a:spLocks noGrp="1" noChangeArrowheads="1"/>
          </p:cNvSpPr>
          <p:nvPr>
            <p:ph type="title"/>
          </p:nvPr>
        </p:nvSpPr>
        <p:spPr/>
        <p:txBody>
          <a:bodyPr/>
          <a:lstStyle/>
          <a:p>
            <a:pPr eaLnBrk="1" hangingPunct="1">
              <a:defRPr/>
            </a:pPr>
            <a:r>
              <a:rPr lang="zh-CN" altLang="en-US" smtClean="0"/>
              <a:t>多态性的实现</a:t>
            </a:r>
          </a:p>
        </p:txBody>
      </p:sp>
      <p:sp>
        <p:nvSpPr>
          <p:cNvPr id="79875" name="Rectangle 3"/>
          <p:cNvSpPr>
            <a:spLocks noGrp="1" noChangeArrowheads="1"/>
          </p:cNvSpPr>
          <p:nvPr>
            <p:ph type="body" idx="1"/>
          </p:nvPr>
        </p:nvSpPr>
        <p:spPr/>
        <p:txBody>
          <a:bodyPr/>
          <a:lstStyle/>
          <a:p>
            <a:pPr eaLnBrk="1" hangingPunct="1">
              <a:lnSpc>
                <a:spcPct val="145000"/>
              </a:lnSpc>
            </a:pPr>
            <a:r>
              <a:rPr lang="zh-CN" altLang="en-US" smtClean="0"/>
              <a:t>静态联编：编译时已决定用哪一个函数实现某一动作。</a:t>
            </a:r>
          </a:p>
          <a:p>
            <a:pPr eaLnBrk="1" hangingPunct="1">
              <a:lnSpc>
                <a:spcPct val="145000"/>
              </a:lnSpc>
            </a:pPr>
            <a:r>
              <a:rPr lang="zh-CN" altLang="en-US" smtClean="0"/>
              <a:t>动态联编：直到运行时才决定用哪一个函数来实现动作</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7570" name="Rectangle 2"/>
          <p:cNvSpPr>
            <a:spLocks noGrp="1" noChangeArrowheads="1"/>
          </p:cNvSpPr>
          <p:nvPr>
            <p:ph type="title"/>
          </p:nvPr>
        </p:nvSpPr>
        <p:spPr>
          <a:xfrm>
            <a:off x="685800" y="381000"/>
            <a:ext cx="7772400" cy="1143000"/>
          </a:xfrm>
        </p:spPr>
        <p:txBody>
          <a:bodyPr/>
          <a:lstStyle/>
          <a:p>
            <a:pPr eaLnBrk="1" hangingPunct="1">
              <a:defRPr/>
            </a:pPr>
            <a:r>
              <a:rPr lang="zh-CN" altLang="en-US" b="0" smtClean="0"/>
              <a:t>静态联编</a:t>
            </a:r>
          </a:p>
        </p:txBody>
      </p:sp>
      <p:sp>
        <p:nvSpPr>
          <p:cNvPr id="80899" name="Rectangle 3"/>
          <p:cNvSpPr>
            <a:spLocks noGrp="1" noChangeArrowheads="1"/>
          </p:cNvSpPr>
          <p:nvPr>
            <p:ph type="body" idx="1"/>
          </p:nvPr>
        </p:nvSpPr>
        <p:spPr>
          <a:xfrm>
            <a:off x="685800" y="1752600"/>
            <a:ext cx="7772400" cy="4343400"/>
          </a:xfrm>
        </p:spPr>
        <p:txBody>
          <a:bodyPr/>
          <a:lstStyle/>
          <a:p>
            <a:pPr eaLnBrk="1" hangingPunct="1">
              <a:lnSpc>
                <a:spcPct val="115000"/>
              </a:lnSpc>
            </a:pPr>
            <a:r>
              <a:rPr lang="zh-CN" altLang="en-US" smtClean="0"/>
              <a:t>函数重载：用同一名字实现访问一组相关的函数</a:t>
            </a:r>
          </a:p>
          <a:p>
            <a:pPr eaLnBrk="1" hangingPunct="1">
              <a:lnSpc>
                <a:spcPct val="115000"/>
              </a:lnSpc>
            </a:pPr>
            <a:r>
              <a:rPr lang="zh-CN" altLang="en-US" smtClean="0"/>
              <a:t>运算符重载</a:t>
            </a:r>
          </a:p>
          <a:p>
            <a:pPr eaLnBrk="1" hangingPunct="1">
              <a:lnSpc>
                <a:spcPct val="115000"/>
              </a:lnSpc>
            </a:pPr>
            <a:r>
              <a:rPr lang="zh-CN" altLang="en-US" smtClean="0"/>
              <a:t>重载函数是通过“名字压延”方法来实现。即在编译时将函数名和参数结合起来创造一个新的函数名，用新的名字替换原有名字。</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8594" name="Rectangle 2"/>
          <p:cNvSpPr>
            <a:spLocks noGrp="1" noChangeArrowheads="1"/>
          </p:cNvSpPr>
          <p:nvPr>
            <p:ph type="title"/>
          </p:nvPr>
        </p:nvSpPr>
        <p:spPr/>
        <p:txBody>
          <a:bodyPr/>
          <a:lstStyle/>
          <a:p>
            <a:pPr eaLnBrk="1" hangingPunct="1">
              <a:defRPr/>
            </a:pPr>
            <a:r>
              <a:rPr lang="zh-CN" altLang="en-US" smtClean="0"/>
              <a:t>运行时多态性</a:t>
            </a:r>
          </a:p>
        </p:txBody>
      </p:sp>
      <p:sp>
        <p:nvSpPr>
          <p:cNvPr id="81923" name="Rectangle 3"/>
          <p:cNvSpPr>
            <a:spLocks noGrp="1" noChangeArrowheads="1"/>
          </p:cNvSpPr>
          <p:nvPr>
            <p:ph type="body" idx="1"/>
          </p:nvPr>
        </p:nvSpPr>
        <p:spPr>
          <a:xfrm>
            <a:off x="685800" y="1981200"/>
            <a:ext cx="8062913" cy="4400550"/>
          </a:xfrm>
        </p:spPr>
        <p:txBody>
          <a:bodyPr/>
          <a:lstStyle/>
          <a:p>
            <a:pPr eaLnBrk="1" hangingPunct="1">
              <a:lnSpc>
                <a:spcPct val="110000"/>
              </a:lnSpc>
            </a:pPr>
            <a:r>
              <a:rPr lang="zh-CN" altLang="en-US" smtClean="0">
                <a:latin typeface="楷体_GB2312" pitchFamily="49" charset="-122"/>
              </a:rPr>
              <a:t>运行时多态性是指必须等到</a:t>
            </a:r>
            <a:r>
              <a:rPr lang="zh-CN" altLang="en-US" smtClean="0">
                <a:solidFill>
                  <a:schemeClr val="tx2"/>
                </a:solidFill>
                <a:latin typeface="楷体_GB2312" pitchFamily="49" charset="-122"/>
              </a:rPr>
              <a:t>程序动态运行时才可确定的多态性，</a:t>
            </a:r>
            <a:r>
              <a:rPr lang="zh-CN" altLang="en-US" smtClean="0">
                <a:latin typeface="楷体_GB2312" pitchFamily="49" charset="-122"/>
              </a:rPr>
              <a:t>主要通过</a:t>
            </a:r>
            <a:r>
              <a:rPr lang="zh-CN" altLang="en-US" smtClean="0">
                <a:solidFill>
                  <a:schemeClr val="tx2"/>
                </a:solidFill>
                <a:latin typeface="楷体_GB2312" pitchFamily="49" charset="-122"/>
              </a:rPr>
              <a:t>继承</a:t>
            </a:r>
            <a:r>
              <a:rPr lang="zh-CN" altLang="en-US" smtClean="0">
                <a:latin typeface="楷体_GB2312" pitchFamily="49" charset="-122"/>
              </a:rPr>
              <a:t>结合</a:t>
            </a:r>
            <a:r>
              <a:rPr lang="zh-CN" altLang="en-US" smtClean="0">
                <a:solidFill>
                  <a:schemeClr val="tx2"/>
                </a:solidFill>
                <a:latin typeface="楷体_GB2312" pitchFamily="49" charset="-122"/>
              </a:rPr>
              <a:t>动态绑定</a:t>
            </a:r>
            <a:r>
              <a:rPr lang="zh-CN" altLang="en-US" smtClean="0">
                <a:latin typeface="楷体_GB2312" pitchFamily="49" charset="-122"/>
              </a:rPr>
              <a:t>获得。这与类的继承密切相关。因为存在类型的兼容性，所以有些函数只有在运行时才能确定是调用父类的还是子类的函数。在</a:t>
            </a:r>
            <a:r>
              <a:rPr lang="en-US" altLang="zh-CN" smtClean="0">
                <a:latin typeface="楷体_GB2312" pitchFamily="49" charset="-122"/>
              </a:rPr>
              <a:t>C++</a:t>
            </a:r>
            <a:r>
              <a:rPr lang="zh-CN" altLang="en-US" smtClean="0">
                <a:latin typeface="楷体_GB2312" pitchFamily="49" charset="-122"/>
              </a:rPr>
              <a:t>中，使用</a:t>
            </a:r>
            <a:r>
              <a:rPr lang="zh-CN" altLang="en-US" smtClean="0">
                <a:solidFill>
                  <a:schemeClr val="tx2"/>
                </a:solidFill>
                <a:latin typeface="楷体_GB2312" pitchFamily="49" charset="-122"/>
              </a:rPr>
              <a:t>虚函数</a:t>
            </a:r>
            <a:r>
              <a:rPr lang="zh-CN" altLang="en-US" smtClean="0">
                <a:latin typeface="楷体_GB2312" pitchFamily="49" charset="-122"/>
              </a:rPr>
              <a:t>（</a:t>
            </a:r>
            <a:r>
              <a:rPr lang="en-US" altLang="zh-CN" smtClean="0">
                <a:latin typeface="楷体_GB2312" pitchFamily="49" charset="-122"/>
              </a:rPr>
              <a:t>Virtual Functions</a:t>
            </a:r>
            <a:r>
              <a:rPr lang="zh-CN" altLang="en-US" smtClean="0">
                <a:latin typeface="楷体_GB2312" pitchFamily="49" charset="-122"/>
              </a:rPr>
              <a:t>）来实现。</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3714" name="Rectangle 2"/>
          <p:cNvSpPr>
            <a:spLocks noGrp="1" noChangeArrowheads="1"/>
          </p:cNvSpPr>
          <p:nvPr>
            <p:ph type="title"/>
          </p:nvPr>
        </p:nvSpPr>
        <p:spPr/>
        <p:txBody>
          <a:bodyPr/>
          <a:lstStyle/>
          <a:p>
            <a:pPr eaLnBrk="1" hangingPunct="1">
              <a:defRPr/>
            </a:pPr>
            <a:r>
              <a:rPr lang="zh-CN" altLang="en-US" smtClean="0"/>
              <a:t>虚函数与多态性</a:t>
            </a:r>
          </a:p>
        </p:txBody>
      </p:sp>
      <p:sp>
        <p:nvSpPr>
          <p:cNvPr id="82947" name="Rectangle 3"/>
          <p:cNvSpPr>
            <a:spLocks noGrp="1" noChangeArrowheads="1"/>
          </p:cNvSpPr>
          <p:nvPr>
            <p:ph type="body" idx="1"/>
          </p:nvPr>
        </p:nvSpPr>
        <p:spPr>
          <a:xfrm>
            <a:off x="2540000" y="1981200"/>
            <a:ext cx="3162300" cy="4114800"/>
          </a:xfrm>
        </p:spPr>
        <p:txBody>
          <a:bodyPr/>
          <a:lstStyle/>
          <a:p>
            <a:pPr eaLnBrk="1" hangingPunct="1">
              <a:lnSpc>
                <a:spcPct val="150000"/>
              </a:lnSpc>
            </a:pPr>
            <a:r>
              <a:rPr lang="zh-CN" altLang="en-US" sz="2400" smtClean="0"/>
              <a:t>多态性</a:t>
            </a:r>
          </a:p>
          <a:p>
            <a:pPr eaLnBrk="1" hangingPunct="1">
              <a:lnSpc>
                <a:spcPct val="150000"/>
              </a:lnSpc>
            </a:pPr>
            <a:r>
              <a:rPr lang="zh-CN" altLang="en-US" sz="2400" smtClean="0"/>
              <a:t>虚函数</a:t>
            </a:r>
          </a:p>
          <a:p>
            <a:pPr eaLnBrk="1" hangingPunct="1">
              <a:lnSpc>
                <a:spcPct val="150000"/>
              </a:lnSpc>
            </a:pPr>
            <a:r>
              <a:rPr lang="zh-CN" altLang="en-US" sz="2400" smtClean="0"/>
              <a:t>虚析构函数</a:t>
            </a:r>
          </a:p>
        </p:txBody>
      </p:sp>
      <p:sp>
        <p:nvSpPr>
          <p:cNvPr id="82948" name="AutoShape 4"/>
          <p:cNvSpPr>
            <a:spLocks noChangeArrowheads="1"/>
          </p:cNvSpPr>
          <p:nvPr/>
        </p:nvSpPr>
        <p:spPr bwMode="auto">
          <a:xfrm rot="-5400000" flipH="1" flipV="1">
            <a:off x="5778500" y="2100263"/>
            <a:ext cx="304800" cy="457200"/>
          </a:xfrm>
          <a:prstGeom prst="triangle">
            <a:avLst>
              <a:gd name="adj" fmla="val 50000"/>
            </a:avLst>
          </a:prstGeom>
          <a:solidFill>
            <a:srgbClr val="FF99CC"/>
          </a:solidFill>
          <a:ln w="9525">
            <a:solidFill>
              <a:srgbClr val="B2B2B2"/>
            </a:solidFill>
            <a:miter lim="800000"/>
            <a:headEnd/>
            <a:tailEnd/>
          </a:ln>
        </p:spPr>
        <p:txBody>
          <a:bodyPr wrap="none" lIns="71304" tIns="35653" rIns="71304" bIns="35653" anchor="ctr"/>
          <a:lstStyle/>
          <a:p>
            <a:endParaRPr lang="zh-CN" altLang="en-US"/>
          </a:p>
        </p:txBody>
      </p:sp>
      <p:sp>
        <p:nvSpPr>
          <p:cNvPr id="82949" name="AutoShape 5"/>
          <p:cNvSpPr>
            <a:spLocks noChangeArrowheads="1"/>
          </p:cNvSpPr>
          <p:nvPr/>
        </p:nvSpPr>
        <p:spPr bwMode="auto">
          <a:xfrm rot="-5400000" flipH="1" flipV="1">
            <a:off x="5778500" y="2732088"/>
            <a:ext cx="304800" cy="457200"/>
          </a:xfrm>
          <a:prstGeom prst="triangle">
            <a:avLst>
              <a:gd name="adj" fmla="val 50000"/>
            </a:avLst>
          </a:prstGeom>
          <a:solidFill>
            <a:schemeClr val="hlink"/>
          </a:solidFill>
          <a:ln w="9525">
            <a:solidFill>
              <a:srgbClr val="B2B2B2"/>
            </a:solidFill>
            <a:miter lim="800000"/>
            <a:headEnd/>
            <a:tailEnd/>
          </a:ln>
        </p:spPr>
        <p:txBody>
          <a:bodyPr wrap="none" lIns="71304" tIns="35653" rIns="71304" bIns="35653" anchor="ctr"/>
          <a:lstStyle/>
          <a:p>
            <a:endParaRPr lang="zh-CN" altLang="en-US"/>
          </a:p>
        </p:txBody>
      </p:sp>
      <p:sp>
        <p:nvSpPr>
          <p:cNvPr id="82950" name="AutoShape 6"/>
          <p:cNvSpPr>
            <a:spLocks noChangeArrowheads="1"/>
          </p:cNvSpPr>
          <p:nvPr/>
        </p:nvSpPr>
        <p:spPr bwMode="auto">
          <a:xfrm rot="-5400000" flipH="1" flipV="1">
            <a:off x="5765800" y="3382963"/>
            <a:ext cx="304800" cy="457200"/>
          </a:xfrm>
          <a:prstGeom prst="triangle">
            <a:avLst>
              <a:gd name="adj" fmla="val 50000"/>
            </a:avLst>
          </a:prstGeom>
          <a:solidFill>
            <a:schemeClr val="folHlink"/>
          </a:solidFill>
          <a:ln w="9525">
            <a:solidFill>
              <a:srgbClr val="B2B2B2"/>
            </a:solidFill>
            <a:miter lim="800000"/>
            <a:headEnd/>
            <a:tailEnd/>
          </a:ln>
        </p:spPr>
        <p:txBody>
          <a:bodyPr wrap="none" lIns="71304" tIns="35653" rIns="71304" bIns="35653" anchor="ctr"/>
          <a:lstStyle/>
          <a:p>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6786" name="Rectangle 2"/>
          <p:cNvSpPr>
            <a:spLocks noGrp="1" noChangeArrowheads="1"/>
          </p:cNvSpPr>
          <p:nvPr>
            <p:ph type="title"/>
          </p:nvPr>
        </p:nvSpPr>
        <p:spPr/>
        <p:txBody>
          <a:bodyPr/>
          <a:lstStyle/>
          <a:p>
            <a:pPr eaLnBrk="1" hangingPunct="1">
              <a:defRPr/>
            </a:pPr>
            <a:r>
              <a:rPr lang="zh-CN" altLang="en-US" smtClean="0"/>
              <a:t>第</a:t>
            </a:r>
            <a:r>
              <a:rPr lang="en-US" altLang="zh-CN" smtClean="0"/>
              <a:t>12</a:t>
            </a:r>
            <a:r>
              <a:rPr lang="zh-CN" altLang="en-US" smtClean="0"/>
              <a:t>章 组合与继承</a:t>
            </a:r>
          </a:p>
        </p:txBody>
      </p:sp>
      <p:sp>
        <p:nvSpPr>
          <p:cNvPr id="10243" name="Rectangle 3"/>
          <p:cNvSpPr>
            <a:spLocks noGrp="1" noChangeArrowheads="1"/>
          </p:cNvSpPr>
          <p:nvPr>
            <p:ph type="body" idx="1"/>
          </p:nvPr>
        </p:nvSpPr>
        <p:spPr>
          <a:xfrm>
            <a:off x="2133600" y="1981200"/>
            <a:ext cx="3771900" cy="4114800"/>
          </a:xfrm>
        </p:spPr>
        <p:txBody>
          <a:bodyPr/>
          <a:lstStyle/>
          <a:p>
            <a:pPr eaLnBrk="1" hangingPunct="1">
              <a:lnSpc>
                <a:spcPct val="150000"/>
              </a:lnSpc>
            </a:pPr>
            <a:r>
              <a:rPr lang="zh-CN" altLang="en-US" sz="2400" smtClean="0"/>
              <a:t>组合 </a:t>
            </a:r>
          </a:p>
          <a:p>
            <a:pPr eaLnBrk="1" hangingPunct="1">
              <a:lnSpc>
                <a:spcPct val="150000"/>
              </a:lnSpc>
            </a:pPr>
            <a:r>
              <a:rPr lang="zh-CN" altLang="en-US" sz="2400" smtClean="0"/>
              <a:t>继承 </a:t>
            </a:r>
          </a:p>
          <a:p>
            <a:pPr eaLnBrk="1" hangingPunct="1">
              <a:lnSpc>
                <a:spcPct val="150000"/>
              </a:lnSpc>
            </a:pPr>
            <a:r>
              <a:rPr lang="zh-CN" altLang="en-US" sz="2400" smtClean="0"/>
              <a:t>虚函数与多态性</a:t>
            </a:r>
          </a:p>
          <a:p>
            <a:pPr eaLnBrk="1" hangingPunct="1">
              <a:lnSpc>
                <a:spcPct val="150000"/>
              </a:lnSpc>
            </a:pPr>
            <a:r>
              <a:rPr lang="zh-CN" altLang="en-US" sz="2400" smtClean="0"/>
              <a:t>纯虚函数与抽象类 </a:t>
            </a:r>
          </a:p>
          <a:p>
            <a:pPr eaLnBrk="1" hangingPunct="1">
              <a:lnSpc>
                <a:spcPct val="150000"/>
              </a:lnSpc>
            </a:pPr>
            <a:r>
              <a:rPr lang="zh-CN" altLang="en-US" sz="2400" smtClean="0"/>
              <a:t>多继承 </a:t>
            </a:r>
          </a:p>
        </p:txBody>
      </p:sp>
      <p:sp>
        <p:nvSpPr>
          <p:cNvPr id="10244" name="AutoShape 4"/>
          <p:cNvSpPr>
            <a:spLocks noChangeArrowheads="1"/>
          </p:cNvSpPr>
          <p:nvPr/>
        </p:nvSpPr>
        <p:spPr bwMode="auto">
          <a:xfrm rot="-5400000" flipH="1" flipV="1">
            <a:off x="5753100" y="3359150"/>
            <a:ext cx="304800" cy="457200"/>
          </a:xfrm>
          <a:prstGeom prst="triangle">
            <a:avLst>
              <a:gd name="adj" fmla="val 50000"/>
            </a:avLst>
          </a:prstGeom>
          <a:solidFill>
            <a:schemeClr val="folHlink"/>
          </a:solidFill>
          <a:ln w="9525">
            <a:solidFill>
              <a:srgbClr val="B2B2B2"/>
            </a:solidFill>
            <a:miter lim="800000"/>
            <a:headEnd/>
            <a:tailEnd/>
          </a:ln>
        </p:spPr>
        <p:txBody>
          <a:bodyPr wrap="none" lIns="71304" tIns="35653" rIns="71304" bIns="35653" anchor="ctr"/>
          <a:lstStyle/>
          <a:p>
            <a:endParaRPr lang="zh-CN" altLang="en-US"/>
          </a:p>
        </p:txBody>
      </p:sp>
      <p:sp>
        <p:nvSpPr>
          <p:cNvPr id="10245" name="AutoShape 5"/>
          <p:cNvSpPr>
            <a:spLocks noChangeArrowheads="1"/>
          </p:cNvSpPr>
          <p:nvPr/>
        </p:nvSpPr>
        <p:spPr bwMode="auto">
          <a:xfrm rot="-5400000" flipH="1" flipV="1">
            <a:off x="5753100" y="2684463"/>
            <a:ext cx="304800" cy="457200"/>
          </a:xfrm>
          <a:prstGeom prst="triangle">
            <a:avLst>
              <a:gd name="adj" fmla="val 50000"/>
            </a:avLst>
          </a:prstGeom>
          <a:solidFill>
            <a:schemeClr val="hlink"/>
          </a:solidFill>
          <a:ln w="9525">
            <a:solidFill>
              <a:srgbClr val="B2B2B2"/>
            </a:solidFill>
            <a:miter lim="800000"/>
            <a:headEnd/>
            <a:tailEnd/>
          </a:ln>
        </p:spPr>
        <p:txBody>
          <a:bodyPr wrap="none" lIns="71304" tIns="35653" rIns="71304" bIns="35653" anchor="ctr"/>
          <a:lstStyle/>
          <a:p>
            <a:endParaRPr lang="zh-CN" altLang="en-US"/>
          </a:p>
        </p:txBody>
      </p:sp>
      <p:sp>
        <p:nvSpPr>
          <p:cNvPr id="10246" name="AutoShape 6"/>
          <p:cNvSpPr>
            <a:spLocks noChangeArrowheads="1"/>
          </p:cNvSpPr>
          <p:nvPr/>
        </p:nvSpPr>
        <p:spPr bwMode="auto">
          <a:xfrm rot="-5400000" flipH="1" flipV="1">
            <a:off x="5753100" y="3987800"/>
            <a:ext cx="304800" cy="457200"/>
          </a:xfrm>
          <a:prstGeom prst="triangle">
            <a:avLst>
              <a:gd name="adj" fmla="val 50000"/>
            </a:avLst>
          </a:prstGeom>
          <a:solidFill>
            <a:schemeClr val="folHlink"/>
          </a:solidFill>
          <a:ln w="9525">
            <a:solidFill>
              <a:srgbClr val="B2B2B2"/>
            </a:solidFill>
            <a:miter lim="800000"/>
            <a:headEnd/>
            <a:tailEnd/>
          </a:ln>
        </p:spPr>
        <p:txBody>
          <a:bodyPr wrap="none" lIns="71304" tIns="35653" rIns="71304" bIns="35653" anchor="ctr"/>
          <a:lstStyle/>
          <a:p>
            <a:endParaRPr lang="zh-CN" altLang="en-US"/>
          </a:p>
        </p:txBody>
      </p:sp>
      <p:sp>
        <p:nvSpPr>
          <p:cNvPr id="10247" name="AutoShape 7"/>
          <p:cNvSpPr>
            <a:spLocks noChangeArrowheads="1"/>
          </p:cNvSpPr>
          <p:nvPr/>
        </p:nvSpPr>
        <p:spPr bwMode="auto">
          <a:xfrm rot="-5400000" flipH="1" flipV="1">
            <a:off x="5753100" y="2101850"/>
            <a:ext cx="304800" cy="457200"/>
          </a:xfrm>
          <a:prstGeom prst="triangle">
            <a:avLst>
              <a:gd name="adj" fmla="val 50000"/>
            </a:avLst>
          </a:prstGeom>
          <a:solidFill>
            <a:srgbClr val="FF99CC"/>
          </a:solidFill>
          <a:ln w="9525">
            <a:solidFill>
              <a:srgbClr val="B2B2B2"/>
            </a:solidFill>
            <a:miter lim="800000"/>
            <a:headEnd/>
            <a:tailEnd/>
          </a:ln>
        </p:spPr>
        <p:txBody>
          <a:bodyPr wrap="none" lIns="71304" tIns="35653" rIns="71304" bIns="35653" anchor="ctr"/>
          <a:lstStyle/>
          <a:p>
            <a:endParaRPr lang="zh-CN" altLang="en-US"/>
          </a:p>
        </p:txBody>
      </p:sp>
      <p:sp>
        <p:nvSpPr>
          <p:cNvPr id="10248" name="AutoShape 8"/>
          <p:cNvSpPr>
            <a:spLocks noChangeArrowheads="1"/>
          </p:cNvSpPr>
          <p:nvPr/>
        </p:nvSpPr>
        <p:spPr bwMode="auto">
          <a:xfrm rot="-5400000" flipH="1" flipV="1">
            <a:off x="5740400" y="4573588"/>
            <a:ext cx="304800" cy="457200"/>
          </a:xfrm>
          <a:prstGeom prst="triangle">
            <a:avLst>
              <a:gd name="adj" fmla="val 50000"/>
            </a:avLst>
          </a:prstGeom>
          <a:solidFill>
            <a:schemeClr val="folHlink"/>
          </a:solidFill>
          <a:ln w="9525">
            <a:solidFill>
              <a:srgbClr val="B2B2B2"/>
            </a:solidFill>
            <a:miter lim="800000"/>
            <a:headEnd/>
            <a:tailEnd/>
          </a:ln>
        </p:spPr>
        <p:txBody>
          <a:bodyPr wrap="none" lIns="71304" tIns="35653" rIns="71304" bIns="35653" anchor="ctr"/>
          <a:lstStyle/>
          <a:p>
            <a:endParaRPr lang="zh-CN" alt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42" name="Rectangle 2"/>
          <p:cNvSpPr>
            <a:spLocks noGrp="1" noChangeArrowheads="1"/>
          </p:cNvSpPr>
          <p:nvPr>
            <p:ph type="title"/>
          </p:nvPr>
        </p:nvSpPr>
        <p:spPr>
          <a:xfrm>
            <a:off x="685800" y="304800"/>
            <a:ext cx="7772400" cy="1143000"/>
          </a:xfrm>
        </p:spPr>
        <p:txBody>
          <a:bodyPr/>
          <a:lstStyle/>
          <a:p>
            <a:pPr eaLnBrk="1" hangingPunct="1">
              <a:defRPr/>
            </a:pPr>
            <a:r>
              <a:rPr lang="zh-CN" altLang="en-US" b="0" smtClean="0"/>
              <a:t>虚函数</a:t>
            </a:r>
          </a:p>
        </p:txBody>
      </p:sp>
      <p:sp>
        <p:nvSpPr>
          <p:cNvPr id="83971" name="Rectangle 3"/>
          <p:cNvSpPr>
            <a:spLocks noGrp="1" noChangeArrowheads="1"/>
          </p:cNvSpPr>
          <p:nvPr>
            <p:ph type="body" idx="1"/>
          </p:nvPr>
        </p:nvSpPr>
        <p:spPr>
          <a:xfrm>
            <a:off x="304800" y="1287463"/>
            <a:ext cx="8458200" cy="4114800"/>
          </a:xfrm>
        </p:spPr>
        <p:txBody>
          <a:bodyPr/>
          <a:lstStyle/>
          <a:p>
            <a:pPr eaLnBrk="1" hangingPunct="1">
              <a:lnSpc>
                <a:spcPct val="110000"/>
              </a:lnSpc>
            </a:pPr>
            <a:r>
              <a:rPr lang="zh-CN" altLang="en-US" sz="2400" smtClean="0"/>
              <a:t>虚函数提供动态重载方式，允许函数调用与函数体之间的联系在运行时才建立。</a:t>
            </a:r>
          </a:p>
          <a:p>
            <a:pPr eaLnBrk="1" hangingPunct="1">
              <a:lnSpc>
                <a:spcPct val="110000"/>
              </a:lnSpc>
            </a:pPr>
            <a:r>
              <a:rPr lang="zh-CN" altLang="en-US" sz="2400" smtClean="0"/>
              <a:t>虚函数的定义：在基类中用关键词</a:t>
            </a:r>
            <a:r>
              <a:rPr lang="en-US" altLang="zh-CN" sz="2400" smtClean="0"/>
              <a:t>virtual</a:t>
            </a:r>
            <a:r>
              <a:rPr lang="zh-CN" altLang="en-US" sz="2400" smtClean="0"/>
              <a:t>说明，并在派生类中重新定义的函数称为虚函数。在派生类中重新定义时，其函数原型，包括返回类型、函数名、参数个数与参数类型的顺序都必须与基类中的原型完全相同。</a:t>
            </a:r>
          </a:p>
          <a:p>
            <a:pPr eaLnBrk="1" hangingPunct="1">
              <a:lnSpc>
                <a:spcPct val="110000"/>
              </a:lnSpc>
            </a:pPr>
            <a:r>
              <a:rPr lang="zh-CN" altLang="en-US" sz="2400" smtClean="0"/>
              <a:t>当把一个函数定义为虚函数时，等于告诉编译器，这个成员函数在派生类中可能有不同的实现。必须在执行时根据传递的参数来决定调用哪一个函数</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5778" name="Rectangle 2"/>
          <p:cNvSpPr>
            <a:spLocks noGrp="1" noChangeArrowheads="1"/>
          </p:cNvSpPr>
          <p:nvPr>
            <p:ph type="title"/>
          </p:nvPr>
        </p:nvSpPr>
        <p:spPr/>
        <p:txBody>
          <a:bodyPr/>
          <a:lstStyle/>
          <a:p>
            <a:pPr eaLnBrk="1" hangingPunct="1">
              <a:defRPr/>
            </a:pPr>
            <a:r>
              <a:rPr lang="zh-CN" altLang="en-US" smtClean="0"/>
              <a:t>虚函数的使用</a:t>
            </a:r>
          </a:p>
        </p:txBody>
      </p:sp>
      <p:sp>
        <p:nvSpPr>
          <p:cNvPr id="84995" name="Rectangle 3"/>
          <p:cNvSpPr>
            <a:spLocks noGrp="1" noChangeArrowheads="1"/>
          </p:cNvSpPr>
          <p:nvPr>
            <p:ph type="body" idx="1"/>
          </p:nvPr>
        </p:nvSpPr>
        <p:spPr>
          <a:xfrm>
            <a:off x="685800" y="1981200"/>
            <a:ext cx="8083550" cy="4510088"/>
          </a:xfrm>
        </p:spPr>
        <p:txBody>
          <a:bodyPr/>
          <a:lstStyle/>
          <a:p>
            <a:pPr eaLnBrk="1" hangingPunct="1">
              <a:lnSpc>
                <a:spcPct val="140000"/>
              </a:lnSpc>
            </a:pPr>
            <a:r>
              <a:rPr lang="zh-CN" altLang="en-US" sz="2400" smtClean="0"/>
              <a:t>虚函数是与基类指针指向派生类对象，或基类对象引用派生类对象结合起来实现多态性。</a:t>
            </a:r>
          </a:p>
          <a:p>
            <a:pPr eaLnBrk="1" hangingPunct="1">
              <a:lnSpc>
                <a:spcPct val="140000"/>
              </a:lnSpc>
            </a:pPr>
            <a:r>
              <a:rPr lang="zh-CN" altLang="en-US" sz="2400" smtClean="0"/>
              <a:t>当基类指针指向派生类对象或基类对象引用派生类对象时，对基类指针或对象调用基类的虚函数，系统会到相应的派生类中寻找此虚函数的重定义。如找到，则执行派生类中的函数。如没有找到，则执行基类的虚函数。</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1666" name="Rectangle 2"/>
          <p:cNvSpPr>
            <a:spLocks noGrp="1" noChangeArrowheads="1"/>
          </p:cNvSpPr>
          <p:nvPr>
            <p:ph type="title"/>
          </p:nvPr>
        </p:nvSpPr>
        <p:spPr>
          <a:xfrm>
            <a:off x="2300288" y="0"/>
            <a:ext cx="6386512" cy="1287463"/>
          </a:xfrm>
        </p:spPr>
        <p:txBody>
          <a:bodyPr/>
          <a:lstStyle/>
          <a:p>
            <a:pPr eaLnBrk="1" hangingPunct="1">
              <a:defRPr/>
            </a:pPr>
            <a:r>
              <a:rPr lang="zh-CN" altLang="en-US" b="0" smtClean="0"/>
              <a:t>虚函数</a:t>
            </a:r>
          </a:p>
        </p:txBody>
      </p:sp>
      <p:sp>
        <p:nvSpPr>
          <p:cNvPr id="86019" name="Rectangle 3"/>
          <p:cNvSpPr>
            <a:spLocks noGrp="1" noChangeArrowheads="1"/>
          </p:cNvSpPr>
          <p:nvPr>
            <p:ph type="body" idx="1"/>
          </p:nvPr>
        </p:nvSpPr>
        <p:spPr>
          <a:xfrm>
            <a:off x="457200" y="903288"/>
            <a:ext cx="8229600" cy="5954712"/>
          </a:xfrm>
        </p:spPr>
        <p:txBody>
          <a:bodyPr/>
          <a:lstStyle/>
          <a:p>
            <a:pPr eaLnBrk="1" hangingPunct="1">
              <a:lnSpc>
                <a:spcPct val="80000"/>
              </a:lnSpc>
              <a:buFont typeface="Wingdings" pitchFamily="2" charset="2"/>
              <a:buNone/>
            </a:pPr>
            <a:r>
              <a:rPr lang="en-US" altLang="zh-CN" sz="2000" smtClean="0"/>
              <a:t>class Shape {</a:t>
            </a:r>
          </a:p>
          <a:p>
            <a:pPr eaLnBrk="1" hangingPunct="1">
              <a:lnSpc>
                <a:spcPct val="80000"/>
              </a:lnSpc>
              <a:buFont typeface="Wingdings" pitchFamily="2" charset="2"/>
              <a:buNone/>
            </a:pPr>
            <a:r>
              <a:rPr lang="en-US" altLang="zh-CN" sz="2000" smtClean="0"/>
              <a:t>public:</a:t>
            </a:r>
            <a:br>
              <a:rPr lang="en-US" altLang="zh-CN" sz="2000" smtClean="0"/>
            </a:br>
            <a:r>
              <a:rPr lang="en-US" altLang="zh-CN" sz="2000" smtClean="0">
                <a:solidFill>
                  <a:schemeClr val="tx2"/>
                </a:solidFill>
              </a:rPr>
              <a:t>virtual</a:t>
            </a:r>
            <a:r>
              <a:rPr lang="en-US" altLang="zh-CN" sz="2000" smtClean="0"/>
              <a:t> void printShapeName() {cout&lt;&lt;“Shape”&lt;&lt;endl;}</a:t>
            </a:r>
          </a:p>
          <a:p>
            <a:pPr eaLnBrk="1" hangingPunct="1">
              <a:lnSpc>
                <a:spcPct val="80000"/>
              </a:lnSpc>
              <a:buFont typeface="Wingdings" pitchFamily="2" charset="2"/>
              <a:buNone/>
            </a:pPr>
            <a:r>
              <a:rPr lang="en-US" altLang="zh-CN" sz="2000" smtClean="0"/>
              <a:t> };</a:t>
            </a:r>
          </a:p>
          <a:p>
            <a:pPr eaLnBrk="1" hangingPunct="1">
              <a:lnSpc>
                <a:spcPct val="80000"/>
              </a:lnSpc>
              <a:buFont typeface="Wingdings" pitchFamily="2" charset="2"/>
              <a:buNone/>
            </a:pPr>
            <a:endParaRPr lang="en-US" altLang="zh-CN" sz="2000" smtClean="0"/>
          </a:p>
          <a:p>
            <a:pPr eaLnBrk="1" hangingPunct="1">
              <a:lnSpc>
                <a:spcPct val="80000"/>
              </a:lnSpc>
              <a:buFont typeface="Wingdings" pitchFamily="2" charset="2"/>
              <a:buNone/>
            </a:pPr>
            <a:r>
              <a:rPr lang="en-US" altLang="zh-CN" sz="2000" smtClean="0"/>
              <a:t>class Point:public Shape {</a:t>
            </a:r>
          </a:p>
          <a:p>
            <a:pPr eaLnBrk="1" hangingPunct="1">
              <a:lnSpc>
                <a:spcPct val="80000"/>
              </a:lnSpc>
              <a:buFont typeface="Wingdings" pitchFamily="2" charset="2"/>
              <a:buNone/>
            </a:pPr>
            <a:r>
              <a:rPr lang="en-US" altLang="zh-CN" sz="2000" smtClean="0"/>
              <a:t>public:</a:t>
            </a:r>
            <a:br>
              <a:rPr lang="en-US" altLang="zh-CN" sz="2000" smtClean="0"/>
            </a:br>
            <a:r>
              <a:rPr lang="en-US" altLang="zh-CN" sz="2000" smtClean="0">
                <a:solidFill>
                  <a:schemeClr val="tx2"/>
                </a:solidFill>
              </a:rPr>
              <a:t>virtual </a:t>
            </a:r>
            <a:r>
              <a:rPr lang="en-US" altLang="zh-CN" sz="2000" smtClean="0"/>
              <a:t>void printShapeName() {cout&lt;&lt;“Point”&lt;&lt;endl;}</a:t>
            </a:r>
          </a:p>
          <a:p>
            <a:pPr eaLnBrk="1" hangingPunct="1">
              <a:lnSpc>
                <a:spcPct val="80000"/>
              </a:lnSpc>
              <a:buFont typeface="Wingdings" pitchFamily="2" charset="2"/>
              <a:buNone/>
            </a:pPr>
            <a:r>
              <a:rPr lang="en-US" altLang="zh-CN" sz="2000" smtClean="0"/>
              <a:t>}</a:t>
            </a:r>
          </a:p>
          <a:p>
            <a:pPr eaLnBrk="1" hangingPunct="1">
              <a:lnSpc>
                <a:spcPct val="80000"/>
              </a:lnSpc>
              <a:buFont typeface="Wingdings" pitchFamily="2" charset="2"/>
              <a:buNone/>
            </a:pPr>
            <a:endParaRPr lang="en-US" altLang="zh-CN" sz="2000" smtClean="0"/>
          </a:p>
          <a:p>
            <a:pPr eaLnBrk="1" hangingPunct="1">
              <a:lnSpc>
                <a:spcPct val="80000"/>
              </a:lnSpc>
              <a:buFont typeface="Wingdings" pitchFamily="2" charset="2"/>
              <a:buNone/>
            </a:pPr>
            <a:r>
              <a:rPr lang="en-US" altLang="zh-CN" sz="2000" smtClean="0"/>
              <a:t>class Circle:public Point {</a:t>
            </a:r>
          </a:p>
          <a:p>
            <a:pPr eaLnBrk="1" hangingPunct="1">
              <a:lnSpc>
                <a:spcPct val="80000"/>
              </a:lnSpc>
              <a:buFont typeface="Wingdings" pitchFamily="2" charset="2"/>
              <a:buNone/>
            </a:pPr>
            <a:r>
              <a:rPr lang="en-US" altLang="zh-CN" sz="2000" smtClean="0"/>
              <a:t>public:</a:t>
            </a:r>
            <a:br>
              <a:rPr lang="en-US" altLang="zh-CN" sz="2000" smtClean="0"/>
            </a:br>
            <a:r>
              <a:rPr lang="en-US" altLang="zh-CN" sz="2000" smtClean="0"/>
              <a:t> </a:t>
            </a:r>
            <a:r>
              <a:rPr lang="en-US" altLang="zh-CN" sz="2000" smtClean="0">
                <a:solidFill>
                  <a:schemeClr val="tx2"/>
                </a:solidFill>
              </a:rPr>
              <a:t>virtual </a:t>
            </a:r>
            <a:r>
              <a:rPr lang="en-US" altLang="zh-CN" sz="2000" smtClean="0"/>
              <a:t>void printShapeName() {cout&lt;&lt;“Circle”&lt;&lt;endl;}</a:t>
            </a:r>
          </a:p>
          <a:p>
            <a:pPr eaLnBrk="1" hangingPunct="1">
              <a:lnSpc>
                <a:spcPct val="80000"/>
              </a:lnSpc>
              <a:buFont typeface="Wingdings" pitchFamily="2" charset="2"/>
              <a:buNone/>
            </a:pPr>
            <a:r>
              <a:rPr lang="en-US" altLang="zh-CN" sz="2000" smtClean="0"/>
              <a:t>}</a:t>
            </a:r>
          </a:p>
          <a:p>
            <a:pPr eaLnBrk="1" hangingPunct="1">
              <a:lnSpc>
                <a:spcPct val="80000"/>
              </a:lnSpc>
              <a:buFont typeface="Wingdings" pitchFamily="2" charset="2"/>
              <a:buNone/>
            </a:pPr>
            <a:endParaRPr lang="en-US" altLang="zh-CN" sz="2000" smtClean="0"/>
          </a:p>
          <a:p>
            <a:pPr eaLnBrk="1" hangingPunct="1">
              <a:lnSpc>
                <a:spcPct val="80000"/>
              </a:lnSpc>
              <a:buFont typeface="Wingdings" pitchFamily="2" charset="2"/>
              <a:buNone/>
            </a:pPr>
            <a:r>
              <a:rPr lang="en-US" altLang="zh-CN" sz="2000" smtClean="0"/>
              <a:t>class Cylinder:public Circle {</a:t>
            </a:r>
          </a:p>
          <a:p>
            <a:pPr eaLnBrk="1" hangingPunct="1">
              <a:lnSpc>
                <a:spcPct val="80000"/>
              </a:lnSpc>
              <a:buFont typeface="Wingdings" pitchFamily="2" charset="2"/>
              <a:buNone/>
            </a:pPr>
            <a:r>
              <a:rPr lang="en-US" altLang="zh-CN" sz="2000" smtClean="0"/>
              <a:t> public:</a:t>
            </a:r>
            <a:r>
              <a:rPr lang="en-US" altLang="zh-CN" sz="2000" smtClean="0">
                <a:solidFill>
                  <a:schemeClr val="tx2"/>
                </a:solidFill>
              </a:rPr>
              <a:t/>
            </a:r>
            <a:br>
              <a:rPr lang="en-US" altLang="zh-CN" sz="2000" smtClean="0">
                <a:solidFill>
                  <a:schemeClr val="tx2"/>
                </a:solidFill>
              </a:rPr>
            </a:br>
            <a:r>
              <a:rPr lang="en-US" altLang="zh-CN" sz="2000" smtClean="0">
                <a:solidFill>
                  <a:schemeClr val="tx2"/>
                </a:solidFill>
              </a:rPr>
              <a:t> virtual</a:t>
            </a:r>
            <a:r>
              <a:rPr lang="en-US" altLang="zh-CN" sz="2000" smtClean="0"/>
              <a:t>  void printShapeName() {cout&lt;&lt;“Cylinder”&lt;&lt;endl;}</a:t>
            </a:r>
          </a:p>
          <a:p>
            <a:pPr eaLnBrk="1" hangingPunct="1">
              <a:lnSpc>
                <a:spcPct val="80000"/>
              </a:lnSpc>
              <a:buFont typeface="Wingdings" pitchFamily="2" charset="2"/>
              <a:buNone/>
            </a:pPr>
            <a:r>
              <a:rPr lang="en-US" altLang="zh-CN" sz="2000" smtClean="0"/>
              <a:t>}</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02" name="Rectangle 2"/>
          <p:cNvSpPr>
            <a:spLocks noGrp="1" noChangeArrowheads="1"/>
          </p:cNvSpPr>
          <p:nvPr>
            <p:ph type="title"/>
          </p:nvPr>
        </p:nvSpPr>
        <p:spPr>
          <a:xfrm>
            <a:off x="685800" y="203200"/>
            <a:ext cx="7772400" cy="1143000"/>
          </a:xfrm>
        </p:spPr>
        <p:txBody>
          <a:bodyPr/>
          <a:lstStyle/>
          <a:p>
            <a:pPr eaLnBrk="1" hangingPunct="1">
              <a:defRPr/>
            </a:pPr>
            <a:r>
              <a:rPr lang="zh-CN" altLang="en-US" smtClean="0"/>
              <a:t>将派生类对象赋给基类对象</a:t>
            </a:r>
          </a:p>
        </p:txBody>
      </p:sp>
      <p:sp>
        <p:nvSpPr>
          <p:cNvPr id="87043" name="Rectangle 3"/>
          <p:cNvSpPr>
            <a:spLocks noGrp="1" noChangeArrowheads="1"/>
          </p:cNvSpPr>
          <p:nvPr>
            <p:ph type="body" idx="1"/>
          </p:nvPr>
        </p:nvSpPr>
        <p:spPr>
          <a:xfrm>
            <a:off x="457200" y="1185863"/>
            <a:ext cx="8686800" cy="4527550"/>
          </a:xfrm>
        </p:spPr>
        <p:txBody>
          <a:bodyPr/>
          <a:lstStyle/>
          <a:p>
            <a:pPr eaLnBrk="1" hangingPunct="1">
              <a:buFont typeface="Wingdings" pitchFamily="2" charset="2"/>
              <a:buNone/>
            </a:pPr>
            <a:r>
              <a:rPr lang="en-US" altLang="zh-CN" smtClean="0"/>
              <a:t>int i;</a:t>
            </a:r>
          </a:p>
          <a:p>
            <a:pPr eaLnBrk="1" hangingPunct="1">
              <a:buFont typeface="Wingdings" pitchFamily="2" charset="2"/>
              <a:buNone/>
            </a:pPr>
            <a:r>
              <a:rPr lang="en-US" altLang="zh-CN" smtClean="0"/>
              <a:t>Point aPoint;</a:t>
            </a:r>
          </a:p>
          <a:p>
            <a:pPr eaLnBrk="1" hangingPunct="1">
              <a:buFont typeface="Wingdings" pitchFamily="2" charset="2"/>
              <a:buNone/>
            </a:pPr>
            <a:r>
              <a:rPr lang="en-US" altLang="zh-CN" smtClean="0"/>
              <a:t>Circle aCircle;</a:t>
            </a:r>
          </a:p>
          <a:p>
            <a:pPr eaLnBrk="1" hangingPunct="1">
              <a:buFont typeface="Wingdings" pitchFamily="2" charset="2"/>
              <a:buNone/>
            </a:pPr>
            <a:r>
              <a:rPr lang="en-US" altLang="zh-CN" smtClean="0"/>
              <a:t>Cylinder aCylinder;</a:t>
            </a:r>
          </a:p>
          <a:p>
            <a:pPr eaLnBrk="1" hangingPunct="1">
              <a:buFont typeface="Wingdings" pitchFamily="2" charset="2"/>
              <a:buNone/>
            </a:pPr>
            <a:r>
              <a:rPr lang="en-US" altLang="zh-CN" smtClean="0">
                <a:solidFill>
                  <a:schemeClr val="tx2"/>
                </a:solidFill>
              </a:rPr>
              <a:t>Shape  shapes[3]= {aPoint, aCircle, aCylinder};</a:t>
            </a:r>
          </a:p>
          <a:p>
            <a:pPr eaLnBrk="1" hangingPunct="1">
              <a:buFont typeface="Wingdings" pitchFamily="2" charset="2"/>
              <a:buNone/>
            </a:pPr>
            <a:endParaRPr lang="en-US" altLang="zh-CN" smtClean="0">
              <a:solidFill>
                <a:schemeClr val="tx2"/>
              </a:solidFill>
            </a:endParaRPr>
          </a:p>
          <a:p>
            <a:pPr eaLnBrk="1" hangingPunct="1">
              <a:buFont typeface="Wingdings" pitchFamily="2" charset="2"/>
              <a:buNone/>
            </a:pPr>
            <a:r>
              <a:rPr lang="en-US" altLang="zh-CN" smtClean="0"/>
              <a:t>for (i=0;i&lt;3;i++) </a:t>
            </a:r>
            <a:r>
              <a:rPr lang="en-US" altLang="zh-CN" smtClean="0">
                <a:solidFill>
                  <a:schemeClr val="tx2"/>
                </a:solidFill>
              </a:rPr>
              <a:t>shapes[i].</a:t>
            </a:r>
            <a:r>
              <a:rPr lang="en-US" altLang="zh-CN" smtClean="0"/>
              <a:t>printShapeName(); </a:t>
            </a:r>
          </a:p>
        </p:txBody>
      </p:sp>
      <p:sp>
        <p:nvSpPr>
          <p:cNvPr id="3430404" name="Text Box 4"/>
          <p:cNvSpPr txBox="1">
            <a:spLocks noChangeArrowheads="1"/>
          </p:cNvSpPr>
          <p:nvPr/>
        </p:nvSpPr>
        <p:spPr bwMode="auto">
          <a:xfrm>
            <a:off x="4972050" y="5440363"/>
            <a:ext cx="3900488" cy="1179512"/>
          </a:xfrm>
          <a:prstGeom prst="rect">
            <a:avLst/>
          </a:prstGeom>
          <a:solidFill>
            <a:schemeClr val="tx1"/>
          </a:solidFill>
          <a:ln w="12700" cap="sq">
            <a:noFill/>
            <a:miter lim="800000"/>
            <a:headEnd type="none" w="sm" len="sm"/>
            <a:tailEnd type="none" w="sm" len="sm"/>
          </a:ln>
        </p:spPr>
        <p:txBody>
          <a:bodyPr lIns="71304" tIns="35653" rIns="71304" bIns="35653">
            <a:spAutoFit/>
          </a:bodyPr>
          <a:lstStyle/>
          <a:p>
            <a:r>
              <a:rPr lang="en-US" altLang="zh-CN" sz="2400">
                <a:solidFill>
                  <a:schemeClr val="bg1"/>
                </a:solidFill>
              </a:rPr>
              <a:t>Shape</a:t>
            </a:r>
          </a:p>
          <a:p>
            <a:r>
              <a:rPr lang="en-US" altLang="zh-CN" sz="2400">
                <a:solidFill>
                  <a:schemeClr val="bg1"/>
                </a:solidFill>
              </a:rPr>
              <a:t>Shape</a:t>
            </a:r>
          </a:p>
          <a:p>
            <a:r>
              <a:rPr lang="en-US" altLang="zh-CN" sz="2400">
                <a:solidFill>
                  <a:schemeClr val="bg1"/>
                </a:solidFill>
              </a:rPr>
              <a:t>Shape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30404"/>
                                        </p:tgtEl>
                                        <p:attrNameLst>
                                          <p:attrName>style.visibility</p:attrName>
                                        </p:attrNameLst>
                                      </p:cBhvr>
                                      <p:to>
                                        <p:strVal val="visible"/>
                                      </p:to>
                                    </p:set>
                                    <p:anim calcmode="lin" valueType="num">
                                      <p:cBhvr additive="base">
                                        <p:cTn id="7" dur="500" fill="hold"/>
                                        <p:tgtEl>
                                          <p:spTgt spid="3430404"/>
                                        </p:tgtEl>
                                        <p:attrNameLst>
                                          <p:attrName>ppt_x</p:attrName>
                                        </p:attrNameLst>
                                      </p:cBhvr>
                                      <p:tavLst>
                                        <p:tav tm="0">
                                          <p:val>
                                            <p:strVal val="#ppt_x"/>
                                          </p:val>
                                        </p:tav>
                                        <p:tav tm="100000">
                                          <p:val>
                                            <p:strVal val="#ppt_x"/>
                                          </p:val>
                                        </p:tav>
                                      </p:tavLst>
                                    </p:anim>
                                    <p:anim calcmode="lin" valueType="num">
                                      <p:cBhvr additive="base">
                                        <p:cTn id="8" dur="500" fill="hold"/>
                                        <p:tgtEl>
                                          <p:spTgt spid="34304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04"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1426" name="Rectangle 2"/>
          <p:cNvSpPr>
            <a:spLocks noGrp="1" noChangeArrowheads="1"/>
          </p:cNvSpPr>
          <p:nvPr>
            <p:ph type="title"/>
          </p:nvPr>
        </p:nvSpPr>
        <p:spPr>
          <a:xfrm>
            <a:off x="755650" y="260350"/>
            <a:ext cx="7772400" cy="1143000"/>
          </a:xfrm>
        </p:spPr>
        <p:txBody>
          <a:bodyPr/>
          <a:lstStyle/>
          <a:p>
            <a:pPr eaLnBrk="1" hangingPunct="1">
              <a:defRPr/>
            </a:pPr>
            <a:r>
              <a:rPr lang="zh-CN" altLang="en-US" smtClean="0"/>
              <a:t>基类指针指向派生类对象</a:t>
            </a:r>
          </a:p>
        </p:txBody>
      </p:sp>
      <p:sp>
        <p:nvSpPr>
          <p:cNvPr id="88067" name="Rectangle 3"/>
          <p:cNvSpPr>
            <a:spLocks noGrp="1" noChangeArrowheads="1"/>
          </p:cNvSpPr>
          <p:nvPr>
            <p:ph type="body" idx="1"/>
          </p:nvPr>
        </p:nvSpPr>
        <p:spPr>
          <a:xfrm>
            <a:off x="611188" y="1341438"/>
            <a:ext cx="7772400" cy="4114800"/>
          </a:xfrm>
        </p:spPr>
        <p:txBody>
          <a:bodyPr/>
          <a:lstStyle/>
          <a:p>
            <a:pPr eaLnBrk="1" hangingPunct="1">
              <a:buFont typeface="Wingdings" pitchFamily="2" charset="2"/>
              <a:buNone/>
            </a:pPr>
            <a:r>
              <a:rPr lang="en-US" altLang="zh-CN" sz="2400" smtClean="0"/>
              <a:t>int i;</a:t>
            </a:r>
          </a:p>
          <a:p>
            <a:pPr eaLnBrk="1" hangingPunct="1">
              <a:buFont typeface="Wingdings" pitchFamily="2" charset="2"/>
              <a:buNone/>
            </a:pPr>
            <a:r>
              <a:rPr lang="en-US" altLang="zh-CN" sz="2400" smtClean="0"/>
              <a:t>Point aPoint;</a:t>
            </a:r>
          </a:p>
          <a:p>
            <a:pPr eaLnBrk="1" hangingPunct="1">
              <a:buFont typeface="Wingdings" pitchFamily="2" charset="2"/>
              <a:buNone/>
            </a:pPr>
            <a:r>
              <a:rPr lang="en-US" altLang="zh-CN" sz="2400" smtClean="0"/>
              <a:t>Circle aCircle;</a:t>
            </a:r>
          </a:p>
          <a:p>
            <a:pPr eaLnBrk="1" hangingPunct="1">
              <a:buFont typeface="Wingdings" pitchFamily="2" charset="2"/>
              <a:buNone/>
            </a:pPr>
            <a:r>
              <a:rPr lang="en-US" altLang="zh-CN" sz="2400" smtClean="0"/>
              <a:t>Cylinder aCylinder;</a:t>
            </a:r>
          </a:p>
          <a:p>
            <a:pPr eaLnBrk="1" hangingPunct="1">
              <a:buFont typeface="Wingdings" pitchFamily="2" charset="2"/>
              <a:buNone/>
            </a:pPr>
            <a:r>
              <a:rPr lang="en-US" altLang="zh-CN" sz="2400" smtClean="0"/>
              <a:t>Shape *pShape[3]= {  &amp;aPoint, &amp;aCircle,  &amp;aCylinder  };</a:t>
            </a:r>
          </a:p>
          <a:p>
            <a:pPr eaLnBrk="1" hangingPunct="1"/>
            <a:endParaRPr lang="en-US" altLang="zh-CN" sz="2400" smtClean="0"/>
          </a:p>
          <a:p>
            <a:pPr eaLnBrk="1" hangingPunct="1">
              <a:buFont typeface="Wingdings" pitchFamily="2" charset="2"/>
              <a:buNone/>
            </a:pPr>
            <a:r>
              <a:rPr lang="en-US" altLang="zh-CN" sz="2400" smtClean="0"/>
              <a:t>for (i=0;i&lt;3;i++) pShape[i]-&gt;printShapeName(); </a:t>
            </a:r>
          </a:p>
        </p:txBody>
      </p:sp>
      <p:sp>
        <p:nvSpPr>
          <p:cNvPr id="3431428" name="Text Box 4"/>
          <p:cNvSpPr txBox="1">
            <a:spLocks noChangeArrowheads="1"/>
          </p:cNvSpPr>
          <p:nvPr/>
        </p:nvSpPr>
        <p:spPr bwMode="auto">
          <a:xfrm>
            <a:off x="5795963" y="5440363"/>
            <a:ext cx="3076575" cy="1179512"/>
          </a:xfrm>
          <a:prstGeom prst="rect">
            <a:avLst/>
          </a:prstGeom>
          <a:solidFill>
            <a:schemeClr val="tx1"/>
          </a:solidFill>
          <a:ln w="12700" cap="sq">
            <a:noFill/>
            <a:miter lim="800000"/>
            <a:headEnd type="none" w="sm" len="sm"/>
            <a:tailEnd type="none" w="sm" len="sm"/>
          </a:ln>
        </p:spPr>
        <p:txBody>
          <a:bodyPr lIns="71304" tIns="35653" rIns="71304" bIns="35653">
            <a:spAutoFit/>
          </a:bodyPr>
          <a:lstStyle/>
          <a:p>
            <a:r>
              <a:rPr lang="en-US" altLang="zh-CN" sz="2400">
                <a:solidFill>
                  <a:schemeClr val="bg1"/>
                </a:solidFill>
              </a:rPr>
              <a:t>Point</a:t>
            </a:r>
          </a:p>
          <a:p>
            <a:r>
              <a:rPr lang="en-US" altLang="zh-CN" sz="2400">
                <a:solidFill>
                  <a:schemeClr val="bg1"/>
                </a:solidFill>
              </a:rPr>
              <a:t>Circle</a:t>
            </a:r>
          </a:p>
          <a:p>
            <a:r>
              <a:rPr lang="en-US" altLang="zh-CN" sz="2400">
                <a:solidFill>
                  <a:schemeClr val="bg1"/>
                </a:solidFill>
              </a:rPr>
              <a:t>Cylinder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31428"/>
                                        </p:tgtEl>
                                        <p:attrNameLst>
                                          <p:attrName>style.visibility</p:attrName>
                                        </p:attrNameLst>
                                      </p:cBhvr>
                                      <p:to>
                                        <p:strVal val="visible"/>
                                      </p:to>
                                    </p:set>
                                    <p:anim calcmode="lin" valueType="num">
                                      <p:cBhvr additive="base">
                                        <p:cTn id="7" dur="500" fill="hold"/>
                                        <p:tgtEl>
                                          <p:spTgt spid="3431428"/>
                                        </p:tgtEl>
                                        <p:attrNameLst>
                                          <p:attrName>ppt_x</p:attrName>
                                        </p:attrNameLst>
                                      </p:cBhvr>
                                      <p:tavLst>
                                        <p:tav tm="0">
                                          <p:val>
                                            <p:strVal val="#ppt_x"/>
                                          </p:val>
                                        </p:tav>
                                        <p:tav tm="100000">
                                          <p:val>
                                            <p:strVal val="#ppt_x"/>
                                          </p:val>
                                        </p:tav>
                                      </p:tavLst>
                                    </p:anim>
                                    <p:anim calcmode="lin" valueType="num">
                                      <p:cBhvr additive="base">
                                        <p:cTn id="8" dur="500" fill="hold"/>
                                        <p:tgtEl>
                                          <p:spTgt spid="34314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1428"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2450" name="Rectangle 2"/>
          <p:cNvSpPr>
            <a:spLocks noGrp="1" noChangeArrowheads="1"/>
          </p:cNvSpPr>
          <p:nvPr>
            <p:ph type="title"/>
          </p:nvPr>
        </p:nvSpPr>
        <p:spPr>
          <a:xfrm>
            <a:off x="914400" y="614363"/>
            <a:ext cx="7772400" cy="1143000"/>
          </a:xfrm>
        </p:spPr>
        <p:txBody>
          <a:bodyPr/>
          <a:lstStyle/>
          <a:p>
            <a:pPr eaLnBrk="1" hangingPunct="1">
              <a:defRPr/>
            </a:pPr>
            <a:r>
              <a:rPr lang="zh-CN" altLang="en-US" smtClean="0"/>
              <a:t>基类的对象引用派生类的对象</a:t>
            </a:r>
          </a:p>
        </p:txBody>
      </p:sp>
      <p:sp>
        <p:nvSpPr>
          <p:cNvPr id="89091" name="Rectangle 3"/>
          <p:cNvSpPr>
            <a:spLocks noGrp="1" noChangeArrowheads="1"/>
          </p:cNvSpPr>
          <p:nvPr>
            <p:ph type="body" idx="1"/>
          </p:nvPr>
        </p:nvSpPr>
        <p:spPr>
          <a:xfrm>
            <a:off x="914400" y="2151063"/>
            <a:ext cx="7531100" cy="4527550"/>
          </a:xfrm>
        </p:spPr>
        <p:txBody>
          <a:bodyPr/>
          <a:lstStyle/>
          <a:p>
            <a:pPr eaLnBrk="1" hangingPunct="1">
              <a:buFont typeface="Wingdings" pitchFamily="2" charset="2"/>
              <a:buNone/>
            </a:pPr>
            <a:r>
              <a:rPr lang="en-US" altLang="zh-CN" sz="2400" smtClean="0"/>
              <a:t>int i;</a:t>
            </a:r>
          </a:p>
          <a:p>
            <a:pPr eaLnBrk="1" hangingPunct="1">
              <a:buFont typeface="Wingdings" pitchFamily="2" charset="2"/>
              <a:buNone/>
            </a:pPr>
            <a:r>
              <a:rPr lang="en-US" altLang="zh-CN" sz="2400" smtClean="0"/>
              <a:t>Point aPoint;</a:t>
            </a:r>
          </a:p>
          <a:p>
            <a:pPr eaLnBrk="1" hangingPunct="1">
              <a:buFont typeface="Wingdings" pitchFamily="2" charset="2"/>
              <a:buNone/>
            </a:pPr>
            <a:r>
              <a:rPr lang="en-US" altLang="zh-CN" sz="2400" smtClean="0"/>
              <a:t>Circle aCircle;</a:t>
            </a:r>
          </a:p>
          <a:p>
            <a:pPr eaLnBrk="1" hangingPunct="1">
              <a:buFont typeface="Wingdings" pitchFamily="2" charset="2"/>
              <a:buNone/>
            </a:pPr>
            <a:r>
              <a:rPr lang="en-US" altLang="zh-CN" sz="2400" smtClean="0"/>
              <a:t>Cylinder aCylinder;</a:t>
            </a:r>
          </a:p>
          <a:p>
            <a:pPr eaLnBrk="1" hangingPunct="1">
              <a:buFont typeface="Wingdings" pitchFamily="2" charset="2"/>
              <a:buNone/>
            </a:pPr>
            <a:r>
              <a:rPr lang="en-US" altLang="zh-CN" sz="2400" smtClean="0">
                <a:solidFill>
                  <a:schemeClr val="tx2"/>
                </a:solidFill>
              </a:rPr>
              <a:t>Shape  &amp;shape1= aPoint;</a:t>
            </a:r>
          </a:p>
          <a:p>
            <a:pPr eaLnBrk="1" hangingPunct="1">
              <a:buFont typeface="Wingdings" pitchFamily="2" charset="2"/>
              <a:buNone/>
            </a:pPr>
            <a:endParaRPr lang="en-US" altLang="zh-CN" sz="2400" smtClean="0">
              <a:solidFill>
                <a:srgbClr val="FF3300"/>
              </a:solidFill>
            </a:endParaRPr>
          </a:p>
          <a:p>
            <a:pPr eaLnBrk="1" hangingPunct="1">
              <a:buFont typeface="Wingdings" pitchFamily="2" charset="2"/>
              <a:buNone/>
            </a:pPr>
            <a:r>
              <a:rPr lang="en-US" altLang="zh-CN" sz="2400" smtClean="0">
                <a:solidFill>
                  <a:schemeClr val="tx2"/>
                </a:solidFill>
              </a:rPr>
              <a:t>shape1.</a:t>
            </a:r>
            <a:r>
              <a:rPr lang="en-US" altLang="zh-CN" sz="2400" smtClean="0"/>
              <a:t>printShapeName(); </a:t>
            </a:r>
          </a:p>
        </p:txBody>
      </p:sp>
      <p:sp>
        <p:nvSpPr>
          <p:cNvPr id="3432452" name="Text Box 4"/>
          <p:cNvSpPr txBox="1">
            <a:spLocks noChangeArrowheads="1"/>
          </p:cNvSpPr>
          <p:nvPr/>
        </p:nvSpPr>
        <p:spPr bwMode="auto">
          <a:xfrm>
            <a:off x="6888163" y="2646363"/>
            <a:ext cx="1557337" cy="441325"/>
          </a:xfrm>
          <a:prstGeom prst="rect">
            <a:avLst/>
          </a:prstGeom>
          <a:solidFill>
            <a:schemeClr val="tx1"/>
          </a:solidFill>
          <a:ln w="12700" cap="sq">
            <a:noFill/>
            <a:miter lim="800000"/>
            <a:headEnd type="none" w="sm" len="sm"/>
            <a:tailEnd type="none" w="sm" len="sm"/>
          </a:ln>
        </p:spPr>
        <p:txBody>
          <a:bodyPr lIns="71304" tIns="35653" rIns="71304" bIns="35653">
            <a:spAutoFit/>
          </a:bodyPr>
          <a:lstStyle/>
          <a:p>
            <a:r>
              <a:rPr lang="en-US" altLang="zh-CN" sz="2400">
                <a:solidFill>
                  <a:schemeClr val="bg1"/>
                </a:solidFill>
              </a:rPr>
              <a:t>Point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32452"/>
                                        </p:tgtEl>
                                        <p:attrNameLst>
                                          <p:attrName>style.visibility</p:attrName>
                                        </p:attrNameLst>
                                      </p:cBhvr>
                                      <p:to>
                                        <p:strVal val="visible"/>
                                      </p:to>
                                    </p:set>
                                    <p:anim calcmode="lin" valueType="num">
                                      <p:cBhvr additive="base">
                                        <p:cTn id="7" dur="500" fill="hold"/>
                                        <p:tgtEl>
                                          <p:spTgt spid="3432452"/>
                                        </p:tgtEl>
                                        <p:attrNameLst>
                                          <p:attrName>ppt_x</p:attrName>
                                        </p:attrNameLst>
                                      </p:cBhvr>
                                      <p:tavLst>
                                        <p:tav tm="0">
                                          <p:val>
                                            <p:strVal val="#ppt_x"/>
                                          </p:val>
                                        </p:tav>
                                        <p:tav tm="100000">
                                          <p:val>
                                            <p:strVal val="#ppt_x"/>
                                          </p:val>
                                        </p:tav>
                                      </p:tavLst>
                                    </p:anim>
                                    <p:anim calcmode="lin" valueType="num">
                                      <p:cBhvr additive="base">
                                        <p:cTn id="8" dur="500" fill="hold"/>
                                        <p:tgtEl>
                                          <p:spTgt spid="34324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2452"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2690" name="Rectangle 2"/>
          <p:cNvSpPr>
            <a:spLocks noGrp="1" noChangeArrowheads="1"/>
          </p:cNvSpPr>
          <p:nvPr>
            <p:ph type="title"/>
          </p:nvPr>
        </p:nvSpPr>
        <p:spPr/>
        <p:txBody>
          <a:bodyPr/>
          <a:lstStyle/>
          <a:p>
            <a:pPr eaLnBrk="1" hangingPunct="1">
              <a:defRPr/>
            </a:pPr>
            <a:r>
              <a:rPr lang="zh-CN" altLang="en-US" smtClean="0"/>
              <a:t>使用虚函数的注意事项 </a:t>
            </a:r>
          </a:p>
        </p:txBody>
      </p:sp>
      <p:sp>
        <p:nvSpPr>
          <p:cNvPr id="90115" name="Rectangle 3"/>
          <p:cNvSpPr>
            <a:spLocks noGrp="1" noChangeArrowheads="1"/>
          </p:cNvSpPr>
          <p:nvPr>
            <p:ph type="body" idx="1"/>
          </p:nvPr>
        </p:nvSpPr>
        <p:spPr>
          <a:xfrm>
            <a:off x="685800" y="1981200"/>
            <a:ext cx="7772400" cy="4521200"/>
          </a:xfrm>
        </p:spPr>
        <p:txBody>
          <a:bodyPr/>
          <a:lstStyle/>
          <a:p>
            <a:pPr eaLnBrk="1" hangingPunct="1">
              <a:lnSpc>
                <a:spcPct val="120000"/>
              </a:lnSpc>
            </a:pPr>
            <a:r>
              <a:rPr lang="zh-CN" altLang="en-US" sz="2400" smtClean="0"/>
              <a:t>在派生类中重新定义虚函数时，它的原型必须与基类中的虚函数完全相同。否则编译器会把它认为是重载函数，而不是虚函数的重定义。</a:t>
            </a:r>
          </a:p>
          <a:p>
            <a:pPr eaLnBrk="1" hangingPunct="1">
              <a:lnSpc>
                <a:spcPct val="120000"/>
              </a:lnSpc>
            </a:pPr>
            <a:r>
              <a:rPr lang="zh-CN" altLang="en-US" sz="2400" smtClean="0"/>
              <a:t>派生类在对基类的虚函数重定义时，关键字</a:t>
            </a:r>
            <a:r>
              <a:rPr lang="en-US" altLang="zh-CN" sz="2400" smtClean="0"/>
              <a:t>virtual</a:t>
            </a:r>
            <a:r>
              <a:rPr lang="zh-CN" altLang="en-US" sz="2400" smtClean="0"/>
              <a:t>可以写也可以不写。不管</a:t>
            </a:r>
            <a:r>
              <a:rPr lang="en-US" altLang="zh-CN" sz="2400" smtClean="0"/>
              <a:t>virtual</a:t>
            </a:r>
            <a:r>
              <a:rPr lang="zh-CN" altLang="en-US" sz="2400" smtClean="0"/>
              <a:t>写或者不写，该函数都被认为是虚函数。但最好是在重定义时写上</a:t>
            </a:r>
            <a:r>
              <a:rPr lang="en-US" altLang="zh-CN" sz="2400" smtClean="0"/>
              <a:t>virtual</a:t>
            </a:r>
            <a:r>
              <a:rPr lang="zh-CN" altLang="en-US" sz="2400" smtClean="0"/>
              <a:t>。</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2434" name="Rectangle 2"/>
          <p:cNvSpPr>
            <a:spLocks noGrp="1" noChangeArrowheads="1"/>
          </p:cNvSpPr>
          <p:nvPr>
            <p:ph type="title"/>
          </p:nvPr>
        </p:nvSpPr>
        <p:spPr/>
        <p:txBody>
          <a:bodyPr/>
          <a:lstStyle/>
          <a:p>
            <a:pPr eaLnBrk="1" hangingPunct="1">
              <a:defRPr/>
            </a:pPr>
            <a:r>
              <a:rPr lang="zh-CN" altLang="en-US" smtClean="0"/>
              <a:t>例</a:t>
            </a:r>
          </a:p>
        </p:txBody>
      </p:sp>
      <p:sp>
        <p:nvSpPr>
          <p:cNvPr id="91139" name="Rectangle 3"/>
          <p:cNvSpPr>
            <a:spLocks noGrp="1" noChangeArrowheads="1"/>
          </p:cNvSpPr>
          <p:nvPr>
            <p:ph type="body" idx="1"/>
          </p:nvPr>
        </p:nvSpPr>
        <p:spPr/>
        <p:txBody>
          <a:bodyPr/>
          <a:lstStyle/>
          <a:p>
            <a:pPr eaLnBrk="1" hangingPunct="1">
              <a:lnSpc>
                <a:spcPct val="130000"/>
              </a:lnSpc>
            </a:pPr>
            <a:r>
              <a:rPr lang="zh-CN" altLang="en-US" smtClean="0"/>
              <a:t>正方形是一类特殊的矩形，因此，可以从</a:t>
            </a:r>
            <a:r>
              <a:rPr lang="en-US" altLang="zh-CN" smtClean="0"/>
              <a:t>rectangle</a:t>
            </a:r>
            <a:r>
              <a:rPr lang="zh-CN" altLang="en-US" smtClean="0"/>
              <a:t>类派生一个</a:t>
            </a:r>
            <a:r>
              <a:rPr lang="en-US" altLang="zh-CN" smtClean="0"/>
              <a:t>square</a:t>
            </a:r>
            <a:r>
              <a:rPr lang="zh-CN" altLang="en-US" smtClean="0"/>
              <a:t>类。在这两个类中，都有一个显示形状的函数。</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Grp="1" noChangeArrowheads="1"/>
          </p:cNvSpPr>
          <p:nvPr>
            <p:ph type="body" idx="1"/>
          </p:nvPr>
        </p:nvSpPr>
        <p:spPr>
          <a:xfrm>
            <a:off x="685800" y="927100"/>
            <a:ext cx="7772400" cy="5930900"/>
          </a:xfrm>
        </p:spPr>
        <p:txBody>
          <a:bodyPr/>
          <a:lstStyle/>
          <a:p>
            <a:pPr eaLnBrk="1" hangingPunct="1">
              <a:lnSpc>
                <a:spcPct val="90000"/>
              </a:lnSpc>
              <a:buFont typeface="Wingdings" pitchFamily="2" charset="2"/>
              <a:buNone/>
            </a:pPr>
            <a:r>
              <a:rPr lang="en-US" altLang="zh-CN" sz="2400" smtClean="0"/>
              <a:t>class rectangle {</a:t>
            </a:r>
          </a:p>
          <a:p>
            <a:pPr eaLnBrk="1" hangingPunct="1">
              <a:lnSpc>
                <a:spcPct val="90000"/>
              </a:lnSpc>
              <a:buFont typeface="Wingdings" pitchFamily="2" charset="2"/>
              <a:buNone/>
            </a:pPr>
            <a:r>
              <a:rPr lang="en-US" altLang="zh-CN" sz="2400" smtClean="0"/>
              <a:t>    int w, h;</a:t>
            </a:r>
          </a:p>
          <a:p>
            <a:pPr eaLnBrk="1" hangingPunct="1">
              <a:lnSpc>
                <a:spcPct val="90000"/>
              </a:lnSpc>
              <a:buFont typeface="Wingdings" pitchFamily="2" charset="2"/>
              <a:buNone/>
            </a:pPr>
            <a:r>
              <a:rPr lang="en-US" altLang="zh-CN" sz="2400" smtClean="0"/>
              <a:t>public: </a:t>
            </a:r>
          </a:p>
          <a:p>
            <a:pPr eaLnBrk="1" hangingPunct="1">
              <a:lnSpc>
                <a:spcPct val="90000"/>
              </a:lnSpc>
              <a:buFont typeface="Wingdings" pitchFamily="2" charset="2"/>
              <a:buNone/>
            </a:pPr>
            <a:r>
              <a:rPr lang="en-US" altLang="zh-CN" sz="2400" smtClean="0"/>
              <a:t>    rectangle(int ww, int hh): w(ww), h(hh) {}</a:t>
            </a:r>
          </a:p>
          <a:p>
            <a:pPr eaLnBrk="1" hangingPunct="1">
              <a:lnSpc>
                <a:spcPct val="90000"/>
              </a:lnSpc>
              <a:buFont typeface="Wingdings" pitchFamily="2" charset="2"/>
              <a:buNone/>
            </a:pPr>
            <a:r>
              <a:rPr lang="en-US" altLang="zh-CN" sz="2400" smtClean="0"/>
              <a:t>    virtual void display() </a:t>
            </a:r>
          </a:p>
          <a:p>
            <a:pPr eaLnBrk="1" hangingPunct="1">
              <a:lnSpc>
                <a:spcPct val="90000"/>
              </a:lnSpc>
              <a:buFont typeface="Wingdings" pitchFamily="2" charset="2"/>
              <a:buNone/>
            </a:pPr>
            <a:r>
              <a:rPr lang="en-US" altLang="zh-CN" sz="2400" smtClean="0"/>
              <a:t>          {cout &lt;&lt; “this is a rectangle\n”;}</a:t>
            </a:r>
          </a:p>
          <a:p>
            <a:pPr eaLnBrk="1" hangingPunct="1">
              <a:lnSpc>
                <a:spcPct val="90000"/>
              </a:lnSpc>
              <a:buFont typeface="Wingdings" pitchFamily="2" charset="2"/>
              <a:buNone/>
            </a:pPr>
            <a:r>
              <a:rPr lang="en-US" altLang="zh-CN" sz="2400" smtClean="0"/>
              <a:t>};</a:t>
            </a:r>
          </a:p>
          <a:p>
            <a:pPr eaLnBrk="1" hangingPunct="1">
              <a:lnSpc>
                <a:spcPct val="90000"/>
              </a:lnSpc>
              <a:buFont typeface="Wingdings" pitchFamily="2" charset="2"/>
              <a:buNone/>
            </a:pPr>
            <a:endParaRPr lang="en-US" altLang="zh-CN" sz="2400" smtClean="0"/>
          </a:p>
          <a:p>
            <a:pPr eaLnBrk="1" hangingPunct="1">
              <a:lnSpc>
                <a:spcPct val="90000"/>
              </a:lnSpc>
              <a:buFont typeface="Wingdings" pitchFamily="2" charset="2"/>
              <a:buNone/>
            </a:pPr>
            <a:r>
              <a:rPr lang="en-US" altLang="zh-CN" sz="2400" smtClean="0"/>
              <a:t>class square:public rectangle {</a:t>
            </a:r>
          </a:p>
          <a:p>
            <a:pPr eaLnBrk="1" hangingPunct="1">
              <a:lnSpc>
                <a:spcPct val="90000"/>
              </a:lnSpc>
              <a:buFont typeface="Wingdings" pitchFamily="2" charset="2"/>
              <a:buNone/>
            </a:pPr>
            <a:r>
              <a:rPr lang="en-US" altLang="zh-CN" sz="2400" smtClean="0"/>
              <a:t>public: </a:t>
            </a:r>
          </a:p>
          <a:p>
            <a:pPr eaLnBrk="1" hangingPunct="1">
              <a:lnSpc>
                <a:spcPct val="90000"/>
              </a:lnSpc>
              <a:buFont typeface="Wingdings" pitchFamily="2" charset="2"/>
              <a:buNone/>
            </a:pPr>
            <a:r>
              <a:rPr lang="en-US" altLang="zh-CN" sz="2400" smtClean="0"/>
              <a:t>    square(int ss): rectangle(ss, ss) {}</a:t>
            </a:r>
          </a:p>
          <a:p>
            <a:pPr eaLnBrk="1" hangingPunct="1">
              <a:lnSpc>
                <a:spcPct val="90000"/>
              </a:lnSpc>
              <a:buFont typeface="Wingdings" pitchFamily="2" charset="2"/>
              <a:buNone/>
            </a:pPr>
            <a:r>
              <a:rPr lang="en-US" altLang="zh-CN" sz="2400" smtClean="0"/>
              <a:t>    void display()  //</a:t>
            </a:r>
            <a:r>
              <a:rPr lang="zh-CN" altLang="en-US" sz="2400" smtClean="0"/>
              <a:t>虚函数</a:t>
            </a:r>
          </a:p>
          <a:p>
            <a:pPr eaLnBrk="1" hangingPunct="1">
              <a:lnSpc>
                <a:spcPct val="90000"/>
              </a:lnSpc>
              <a:buFont typeface="Wingdings" pitchFamily="2" charset="2"/>
              <a:buNone/>
            </a:pPr>
            <a:r>
              <a:rPr lang="zh-CN" altLang="en-US" sz="2400" smtClean="0"/>
              <a:t>         </a:t>
            </a:r>
            <a:r>
              <a:rPr lang="en-US" altLang="zh-CN" sz="2400" smtClean="0"/>
              <a:t>{cout &lt;&lt; “this is a square\n”;}</a:t>
            </a:r>
          </a:p>
          <a:p>
            <a:pPr eaLnBrk="1" hangingPunct="1">
              <a:lnSpc>
                <a:spcPct val="90000"/>
              </a:lnSpc>
              <a:buFont typeface="Wingdings" pitchFamily="2" charset="2"/>
              <a:buNone/>
            </a:pPr>
            <a:r>
              <a:rPr lang="en-US" altLang="zh-CN" sz="2400" smtClean="0"/>
              <a:t>};</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4738" name="Rectangle 2"/>
          <p:cNvSpPr>
            <a:spLocks noGrp="1" noChangeArrowheads="1"/>
          </p:cNvSpPr>
          <p:nvPr>
            <p:ph type="title"/>
          </p:nvPr>
        </p:nvSpPr>
        <p:spPr/>
        <p:txBody>
          <a:bodyPr/>
          <a:lstStyle/>
          <a:p>
            <a:pPr eaLnBrk="1" hangingPunct="1">
              <a:defRPr/>
            </a:pPr>
            <a:r>
              <a:rPr lang="zh-CN" altLang="en-US" smtClean="0"/>
              <a:t>虚函数与多态性</a:t>
            </a:r>
          </a:p>
        </p:txBody>
      </p:sp>
      <p:sp>
        <p:nvSpPr>
          <p:cNvPr id="93187" name="Rectangle 3"/>
          <p:cNvSpPr>
            <a:spLocks noGrp="1" noChangeArrowheads="1"/>
          </p:cNvSpPr>
          <p:nvPr>
            <p:ph type="body" idx="1"/>
          </p:nvPr>
        </p:nvSpPr>
        <p:spPr>
          <a:xfrm>
            <a:off x="2540000" y="1981200"/>
            <a:ext cx="3162300" cy="4114800"/>
          </a:xfrm>
        </p:spPr>
        <p:txBody>
          <a:bodyPr/>
          <a:lstStyle/>
          <a:p>
            <a:pPr eaLnBrk="1" hangingPunct="1">
              <a:lnSpc>
                <a:spcPct val="150000"/>
              </a:lnSpc>
            </a:pPr>
            <a:r>
              <a:rPr lang="zh-CN" altLang="en-US" smtClean="0"/>
              <a:t>多态性</a:t>
            </a:r>
          </a:p>
          <a:p>
            <a:pPr eaLnBrk="1" hangingPunct="1">
              <a:lnSpc>
                <a:spcPct val="150000"/>
              </a:lnSpc>
            </a:pPr>
            <a:r>
              <a:rPr lang="zh-CN" altLang="en-US" smtClean="0"/>
              <a:t>虚函数</a:t>
            </a:r>
          </a:p>
          <a:p>
            <a:pPr eaLnBrk="1" hangingPunct="1">
              <a:lnSpc>
                <a:spcPct val="150000"/>
              </a:lnSpc>
            </a:pPr>
            <a:r>
              <a:rPr lang="zh-CN" altLang="en-US" smtClean="0"/>
              <a:t>虚析构函数</a:t>
            </a:r>
          </a:p>
        </p:txBody>
      </p:sp>
      <p:sp>
        <p:nvSpPr>
          <p:cNvPr id="93188" name="AutoShape 4"/>
          <p:cNvSpPr>
            <a:spLocks noChangeArrowheads="1"/>
          </p:cNvSpPr>
          <p:nvPr/>
        </p:nvSpPr>
        <p:spPr bwMode="auto">
          <a:xfrm rot="-5400000" flipH="1" flipV="1">
            <a:off x="5778500" y="2117725"/>
            <a:ext cx="304800" cy="457200"/>
          </a:xfrm>
          <a:prstGeom prst="triangle">
            <a:avLst>
              <a:gd name="adj" fmla="val 50000"/>
            </a:avLst>
          </a:prstGeom>
          <a:solidFill>
            <a:srgbClr val="FF99CC"/>
          </a:solidFill>
          <a:ln w="9525">
            <a:solidFill>
              <a:srgbClr val="B2B2B2"/>
            </a:solidFill>
            <a:miter lim="800000"/>
            <a:headEnd/>
            <a:tailEnd/>
          </a:ln>
        </p:spPr>
        <p:txBody>
          <a:bodyPr wrap="none" lIns="71304" tIns="35653" rIns="71304" bIns="35653" anchor="ctr"/>
          <a:lstStyle/>
          <a:p>
            <a:endParaRPr lang="zh-CN" altLang="en-US"/>
          </a:p>
        </p:txBody>
      </p:sp>
      <p:sp>
        <p:nvSpPr>
          <p:cNvPr id="93189" name="AutoShape 5"/>
          <p:cNvSpPr>
            <a:spLocks noChangeArrowheads="1"/>
          </p:cNvSpPr>
          <p:nvPr/>
        </p:nvSpPr>
        <p:spPr bwMode="auto">
          <a:xfrm rot="-5400000" flipH="1" flipV="1">
            <a:off x="5778500" y="2789238"/>
            <a:ext cx="304800" cy="457200"/>
          </a:xfrm>
          <a:prstGeom prst="triangle">
            <a:avLst>
              <a:gd name="adj" fmla="val 50000"/>
            </a:avLst>
          </a:prstGeom>
          <a:solidFill>
            <a:srgbClr val="FF99CC"/>
          </a:solidFill>
          <a:ln w="9525">
            <a:solidFill>
              <a:srgbClr val="B2B2B2"/>
            </a:solidFill>
            <a:miter lim="800000"/>
            <a:headEnd/>
            <a:tailEnd/>
          </a:ln>
        </p:spPr>
        <p:txBody>
          <a:bodyPr wrap="none" lIns="71304" tIns="35653" rIns="71304" bIns="35653" anchor="ctr"/>
          <a:lstStyle/>
          <a:p>
            <a:endParaRPr lang="zh-CN" altLang="en-US"/>
          </a:p>
        </p:txBody>
      </p:sp>
      <p:sp>
        <p:nvSpPr>
          <p:cNvPr id="93190" name="AutoShape 6"/>
          <p:cNvSpPr>
            <a:spLocks noChangeArrowheads="1"/>
          </p:cNvSpPr>
          <p:nvPr/>
        </p:nvSpPr>
        <p:spPr bwMode="auto">
          <a:xfrm rot="-5400000" flipH="1" flipV="1">
            <a:off x="5765800" y="3382963"/>
            <a:ext cx="304800" cy="457200"/>
          </a:xfrm>
          <a:prstGeom prst="triangle">
            <a:avLst>
              <a:gd name="adj" fmla="val 50000"/>
            </a:avLst>
          </a:prstGeom>
          <a:solidFill>
            <a:schemeClr val="hlink"/>
          </a:solidFill>
          <a:ln w="9525">
            <a:solidFill>
              <a:srgbClr val="B2B2B2"/>
            </a:solidFill>
            <a:miter lim="800000"/>
            <a:headEnd/>
            <a:tailEnd/>
          </a:ln>
        </p:spPr>
        <p:txBody>
          <a:bodyPr wrap="none" lIns="71304" tIns="35653" rIns="71304" bIns="35653" anchor="ctr"/>
          <a:lstStyle/>
          <a:p>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6370" name="Rectangle 2"/>
          <p:cNvSpPr>
            <a:spLocks noGrp="1" noChangeArrowheads="1"/>
          </p:cNvSpPr>
          <p:nvPr>
            <p:ph type="title"/>
          </p:nvPr>
        </p:nvSpPr>
        <p:spPr/>
        <p:txBody>
          <a:bodyPr/>
          <a:lstStyle/>
          <a:p>
            <a:pPr eaLnBrk="1" hangingPunct="1">
              <a:defRPr/>
            </a:pPr>
            <a:r>
              <a:rPr lang="zh-CN" altLang="en-US" b="0" smtClean="0"/>
              <a:t>派生类的概念</a:t>
            </a:r>
          </a:p>
        </p:txBody>
      </p:sp>
      <p:sp>
        <p:nvSpPr>
          <p:cNvPr id="11267" name="Rectangle 3"/>
          <p:cNvSpPr>
            <a:spLocks noGrp="1" noChangeArrowheads="1"/>
          </p:cNvSpPr>
          <p:nvPr>
            <p:ph type="body" idx="1"/>
          </p:nvPr>
        </p:nvSpPr>
        <p:spPr>
          <a:xfrm>
            <a:off x="685800" y="1981200"/>
            <a:ext cx="7772400" cy="4572000"/>
          </a:xfrm>
        </p:spPr>
        <p:txBody>
          <a:bodyPr/>
          <a:lstStyle/>
          <a:p>
            <a:pPr eaLnBrk="1" hangingPunct="1">
              <a:lnSpc>
                <a:spcPct val="125000"/>
              </a:lnSpc>
            </a:pPr>
            <a:r>
              <a:rPr lang="zh-CN" altLang="en-US" sz="2400" smtClean="0"/>
              <a:t>继承是面向对象程序设计的一个重要特征，它允许在已有类的基础上创建新的类</a:t>
            </a:r>
          </a:p>
          <a:p>
            <a:pPr eaLnBrk="1" hangingPunct="1">
              <a:lnSpc>
                <a:spcPct val="125000"/>
              </a:lnSpc>
            </a:pPr>
            <a:r>
              <a:rPr lang="zh-CN" altLang="en-US" sz="2400" smtClean="0"/>
              <a:t>基类、父类</a:t>
            </a:r>
          </a:p>
          <a:p>
            <a:pPr eaLnBrk="1" hangingPunct="1">
              <a:lnSpc>
                <a:spcPct val="125000"/>
              </a:lnSpc>
            </a:pPr>
            <a:r>
              <a:rPr lang="zh-CN" altLang="en-US" sz="2400" smtClean="0"/>
              <a:t>派生类、导出类或子类</a:t>
            </a:r>
          </a:p>
          <a:p>
            <a:pPr eaLnBrk="1" hangingPunct="1">
              <a:lnSpc>
                <a:spcPct val="125000"/>
              </a:lnSpc>
            </a:pPr>
            <a:r>
              <a:rPr lang="zh-CN" altLang="en-US" sz="2400" smtClean="0"/>
              <a:t>继承可以让程序员在已有类的基础上通过增加或修改少量代码的方法得到新的类，从而较好地解决代码重用的问题。</a:t>
            </a:r>
          </a:p>
          <a:p>
            <a:pPr eaLnBrk="1" hangingPunct="1">
              <a:lnSpc>
                <a:spcPct val="125000"/>
              </a:lnSpc>
            </a:pPr>
            <a:endParaRPr lang="en-US" altLang="zh-CN" sz="2400"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5762" name="Rectangle 2"/>
          <p:cNvSpPr>
            <a:spLocks noGrp="1" noChangeArrowheads="1"/>
          </p:cNvSpPr>
          <p:nvPr>
            <p:ph type="title"/>
          </p:nvPr>
        </p:nvSpPr>
        <p:spPr>
          <a:xfrm>
            <a:off x="685800" y="439738"/>
            <a:ext cx="7772400" cy="1143000"/>
          </a:xfrm>
        </p:spPr>
        <p:txBody>
          <a:bodyPr/>
          <a:lstStyle/>
          <a:p>
            <a:pPr eaLnBrk="1" hangingPunct="1">
              <a:defRPr/>
            </a:pPr>
            <a:r>
              <a:rPr lang="zh-CN" altLang="en-US" smtClean="0"/>
              <a:t>为什么需要虚析构函数</a:t>
            </a:r>
          </a:p>
        </p:txBody>
      </p:sp>
      <p:sp>
        <p:nvSpPr>
          <p:cNvPr id="94211" name="Rectangle 3"/>
          <p:cNvSpPr>
            <a:spLocks noGrp="1" noChangeArrowheads="1"/>
          </p:cNvSpPr>
          <p:nvPr>
            <p:ph type="body" idx="1"/>
          </p:nvPr>
        </p:nvSpPr>
        <p:spPr>
          <a:xfrm>
            <a:off x="434975" y="1784350"/>
            <a:ext cx="8458200" cy="4783138"/>
          </a:xfrm>
        </p:spPr>
        <p:txBody>
          <a:bodyPr/>
          <a:lstStyle/>
          <a:p>
            <a:pPr eaLnBrk="1" hangingPunct="1">
              <a:lnSpc>
                <a:spcPct val="120000"/>
              </a:lnSpc>
            </a:pPr>
            <a:r>
              <a:rPr lang="zh-CN" altLang="en-US" smtClean="0"/>
              <a:t>构造函数不能是虚函数，但析构函数可以是虚函数，而且最好是虚函数 </a:t>
            </a:r>
          </a:p>
          <a:p>
            <a:pPr eaLnBrk="1" hangingPunct="1">
              <a:lnSpc>
                <a:spcPct val="120000"/>
              </a:lnSpc>
            </a:pPr>
            <a:r>
              <a:rPr lang="zh-CN" altLang="en-US" smtClean="0"/>
              <a:t>如果派生类新增加的数据成员中含有指针，指向动态申请的内存，那么派生类必须定义析构函数释放这部分空间。但如果派生类的对象是通过基类的指针操作的，则</a:t>
            </a:r>
            <a:r>
              <a:rPr lang="en-US" altLang="zh-CN" smtClean="0"/>
              <a:t>delete</a:t>
            </a:r>
            <a:r>
              <a:rPr lang="zh-CN" altLang="en-US" smtClean="0"/>
              <a:t>基类指针指向的对象就会造成内存泄漏。</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0898" name="Rectangle 2"/>
          <p:cNvSpPr>
            <a:spLocks noGrp="1" noChangeArrowheads="1"/>
          </p:cNvSpPr>
          <p:nvPr>
            <p:ph type="title"/>
          </p:nvPr>
        </p:nvSpPr>
        <p:spPr/>
        <p:txBody>
          <a:bodyPr/>
          <a:lstStyle/>
          <a:p>
            <a:pPr eaLnBrk="1" hangingPunct="1">
              <a:defRPr/>
            </a:pPr>
            <a:r>
              <a:rPr lang="zh-CN" altLang="en-US" smtClean="0"/>
              <a:t>解决方案</a:t>
            </a:r>
          </a:p>
        </p:txBody>
      </p:sp>
      <p:sp>
        <p:nvSpPr>
          <p:cNvPr id="95235" name="Rectangle 3"/>
          <p:cNvSpPr>
            <a:spLocks noGrp="1" noChangeArrowheads="1"/>
          </p:cNvSpPr>
          <p:nvPr>
            <p:ph type="body" idx="1"/>
          </p:nvPr>
        </p:nvSpPr>
        <p:spPr/>
        <p:txBody>
          <a:bodyPr/>
          <a:lstStyle/>
          <a:p>
            <a:pPr eaLnBrk="1" hangingPunct="1">
              <a:lnSpc>
                <a:spcPct val="140000"/>
              </a:lnSpc>
            </a:pPr>
            <a:r>
              <a:rPr lang="zh-CN" altLang="en-US" smtClean="0"/>
              <a:t>将基类的析构函数定义为虚函数。</a:t>
            </a:r>
          </a:p>
          <a:p>
            <a:pPr eaLnBrk="1" hangingPunct="1">
              <a:lnSpc>
                <a:spcPct val="140000"/>
              </a:lnSpc>
            </a:pPr>
            <a:r>
              <a:rPr lang="zh-CN" altLang="en-US" smtClean="0"/>
              <a:t>当析构基类指向的派生类的对象时，找到基类的析构函数。由于基类的析构函数是虚函数，又会找到派生类的析构函数，执行派生类的析构函数。</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22" name="Rectangle 2"/>
          <p:cNvSpPr>
            <a:spLocks noGrp="1" noChangeArrowheads="1"/>
          </p:cNvSpPr>
          <p:nvPr>
            <p:ph type="title"/>
          </p:nvPr>
        </p:nvSpPr>
        <p:spPr/>
        <p:txBody>
          <a:bodyPr/>
          <a:lstStyle/>
          <a:p>
            <a:pPr eaLnBrk="1" hangingPunct="1">
              <a:defRPr/>
            </a:pPr>
            <a:r>
              <a:rPr lang="zh-CN" altLang="en-US" smtClean="0"/>
              <a:t>虚析构函数的继承性</a:t>
            </a:r>
          </a:p>
        </p:txBody>
      </p:sp>
      <p:sp>
        <p:nvSpPr>
          <p:cNvPr id="96259" name="Rectangle 3"/>
          <p:cNvSpPr>
            <a:spLocks noGrp="1" noChangeArrowheads="1"/>
          </p:cNvSpPr>
          <p:nvPr>
            <p:ph type="body" idx="1"/>
          </p:nvPr>
        </p:nvSpPr>
        <p:spPr/>
        <p:txBody>
          <a:bodyPr/>
          <a:lstStyle/>
          <a:p>
            <a:pPr eaLnBrk="1" hangingPunct="1">
              <a:lnSpc>
                <a:spcPct val="145000"/>
              </a:lnSpc>
            </a:pPr>
            <a:r>
              <a:rPr lang="zh-CN" altLang="en-US" smtClean="0"/>
              <a:t>和其他的虚函数一样，析构函数的虚函数的性质将被继承。</a:t>
            </a:r>
          </a:p>
          <a:p>
            <a:pPr eaLnBrk="1" hangingPunct="1">
              <a:lnSpc>
                <a:spcPct val="145000"/>
              </a:lnSpc>
            </a:pPr>
            <a:r>
              <a:rPr lang="zh-CN" altLang="en-US" smtClean="0"/>
              <a:t>如果继承层次树中的根类的析构函数是虚函数的话，所有派生类的析构函数都将是虚函数。</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内容占位符 2"/>
          <p:cNvSpPr>
            <a:spLocks noGrp="1"/>
          </p:cNvSpPr>
          <p:nvPr>
            <p:ph idx="1"/>
          </p:nvPr>
        </p:nvSpPr>
        <p:spPr>
          <a:xfrm>
            <a:off x="0" y="87313"/>
            <a:ext cx="8805863" cy="5661025"/>
          </a:xfrm>
        </p:spPr>
        <p:txBody>
          <a:bodyPr/>
          <a:lstStyle/>
          <a:p>
            <a:pPr marL="0" indent="0">
              <a:lnSpc>
                <a:spcPct val="120000"/>
              </a:lnSpc>
              <a:spcBef>
                <a:spcPct val="0"/>
              </a:spcBef>
              <a:buFont typeface="Wingdings" pitchFamily="2" charset="2"/>
              <a:buNone/>
            </a:pPr>
            <a:r>
              <a:rPr lang="en-US" altLang="zh-CN" sz="1800" smtClean="0"/>
              <a:t>class ClxBase</a:t>
            </a:r>
          </a:p>
          <a:p>
            <a:pPr marL="0" indent="0">
              <a:lnSpc>
                <a:spcPct val="120000"/>
              </a:lnSpc>
              <a:spcBef>
                <a:spcPct val="0"/>
              </a:spcBef>
              <a:buFont typeface="Wingdings" pitchFamily="2" charset="2"/>
              <a:buNone/>
            </a:pPr>
            <a:r>
              <a:rPr lang="en-US" altLang="zh-CN" sz="1800" smtClean="0"/>
              <a:t>{  public:    ClxBase() {};</a:t>
            </a:r>
            <a:br>
              <a:rPr lang="en-US" altLang="zh-CN" sz="1800" smtClean="0"/>
            </a:br>
            <a:r>
              <a:rPr lang="en-US" altLang="zh-CN" sz="1800" smtClean="0"/>
              <a:t>    virtual ~ClxBase() {cout &lt;&lt; "Output from the destructor of ClxBase!" &lt;&lt; endl;};</a:t>
            </a:r>
            <a:br>
              <a:rPr lang="en-US" altLang="zh-CN" sz="1800" smtClean="0"/>
            </a:br>
            <a:r>
              <a:rPr lang="en-US" altLang="zh-CN" sz="1800" smtClean="0"/>
              <a:t>    virtual void DoSomething() { cout &lt;&lt; "Do something in ClxBase!" &lt;&lt; endl; };</a:t>
            </a:r>
          </a:p>
          <a:p>
            <a:pPr marL="0" indent="0">
              <a:lnSpc>
                <a:spcPct val="120000"/>
              </a:lnSpc>
              <a:spcBef>
                <a:spcPct val="0"/>
              </a:spcBef>
              <a:buFont typeface="Wingdings" pitchFamily="2" charset="2"/>
              <a:buNone/>
            </a:pPr>
            <a:r>
              <a:rPr lang="en-US" altLang="zh-CN" sz="1800" smtClean="0"/>
              <a:t>};</a:t>
            </a:r>
          </a:p>
          <a:p>
            <a:pPr marL="0" indent="0">
              <a:lnSpc>
                <a:spcPct val="120000"/>
              </a:lnSpc>
              <a:spcBef>
                <a:spcPct val="0"/>
              </a:spcBef>
              <a:buFont typeface="Wingdings" pitchFamily="2" charset="2"/>
              <a:buNone/>
            </a:pPr>
            <a:endParaRPr lang="en-US" altLang="zh-CN" sz="1800" smtClean="0"/>
          </a:p>
          <a:p>
            <a:pPr marL="0" indent="0">
              <a:lnSpc>
                <a:spcPct val="120000"/>
              </a:lnSpc>
              <a:spcBef>
                <a:spcPct val="0"/>
              </a:spcBef>
              <a:buFont typeface="Wingdings" pitchFamily="2" charset="2"/>
              <a:buNone/>
            </a:pPr>
            <a:r>
              <a:rPr lang="en-US" altLang="zh-CN" sz="1800" smtClean="0"/>
              <a:t>class ClxDerived : public ClxBase</a:t>
            </a:r>
          </a:p>
          <a:p>
            <a:pPr marL="0" indent="0">
              <a:lnSpc>
                <a:spcPct val="120000"/>
              </a:lnSpc>
              <a:spcBef>
                <a:spcPct val="0"/>
              </a:spcBef>
              <a:buFont typeface="Wingdings" pitchFamily="2" charset="2"/>
              <a:buNone/>
            </a:pPr>
            <a:r>
              <a:rPr lang="en-US" altLang="zh-CN" sz="1800" smtClean="0"/>
              <a:t>{</a:t>
            </a:r>
            <a:br>
              <a:rPr lang="en-US" altLang="zh-CN" sz="1800" smtClean="0"/>
            </a:br>
            <a:r>
              <a:rPr lang="en-US" altLang="zh-CN" sz="1800" smtClean="0"/>
              <a:t>public:    ClxDerived() {};</a:t>
            </a:r>
            <a:br>
              <a:rPr lang="en-US" altLang="zh-CN" sz="1800" smtClean="0"/>
            </a:br>
            <a:r>
              <a:rPr lang="en-US" altLang="zh-CN" sz="1800" smtClean="0"/>
              <a:t>    ~ClxDerived() { cout &lt;&lt; "Output from the destructor of ClxDerived!" &lt;&lt; endl; };</a:t>
            </a:r>
            <a:br>
              <a:rPr lang="en-US" altLang="zh-CN" sz="1800" smtClean="0"/>
            </a:br>
            <a:r>
              <a:rPr lang="en-US" altLang="zh-CN" sz="1800" smtClean="0"/>
              <a:t>    void DoSomething() { cout &lt;&lt; "Do something in ClxDerived!" &lt;&lt; endl; };</a:t>
            </a:r>
          </a:p>
          <a:p>
            <a:pPr marL="0" indent="0">
              <a:lnSpc>
                <a:spcPct val="120000"/>
              </a:lnSpc>
              <a:spcBef>
                <a:spcPct val="0"/>
              </a:spcBef>
              <a:buFont typeface="Wingdings" pitchFamily="2" charset="2"/>
              <a:buNone/>
            </a:pPr>
            <a:r>
              <a:rPr lang="en-US" altLang="zh-CN" sz="1800" smtClean="0"/>
              <a:t>};</a:t>
            </a:r>
          </a:p>
          <a:p>
            <a:pPr marL="0" indent="0">
              <a:lnSpc>
                <a:spcPct val="120000"/>
              </a:lnSpc>
              <a:spcBef>
                <a:spcPct val="0"/>
              </a:spcBef>
              <a:buFont typeface="Wingdings" pitchFamily="2" charset="2"/>
              <a:buNone/>
            </a:pPr>
            <a:endParaRPr lang="en-US" altLang="zh-CN" sz="1800" smtClean="0"/>
          </a:p>
          <a:p>
            <a:pPr marL="0" indent="0">
              <a:lnSpc>
                <a:spcPct val="120000"/>
              </a:lnSpc>
              <a:spcBef>
                <a:spcPct val="0"/>
              </a:spcBef>
              <a:buFont typeface="Wingdings" pitchFamily="2" charset="2"/>
              <a:buNone/>
            </a:pPr>
            <a:r>
              <a:rPr lang="en-US" altLang="zh-CN" sz="1800" smtClean="0"/>
              <a:t>int main()</a:t>
            </a:r>
          </a:p>
          <a:p>
            <a:pPr marL="0" indent="0">
              <a:lnSpc>
                <a:spcPct val="120000"/>
              </a:lnSpc>
              <a:spcBef>
                <a:spcPct val="0"/>
              </a:spcBef>
              <a:buFont typeface="Wingdings" pitchFamily="2" charset="2"/>
              <a:buNone/>
            </a:pPr>
            <a:r>
              <a:rPr lang="en-US" altLang="zh-CN" sz="1800" smtClean="0"/>
              <a:t> {</a:t>
            </a:r>
            <a:br>
              <a:rPr lang="en-US" altLang="zh-CN" sz="1800" smtClean="0"/>
            </a:br>
            <a:r>
              <a:rPr lang="en-US" altLang="zh-CN" sz="1800" smtClean="0"/>
              <a:t>   ClxBase *pTest = new ClxDerived;</a:t>
            </a:r>
            <a:br>
              <a:rPr lang="en-US" altLang="zh-CN" sz="1800" smtClean="0"/>
            </a:br>
            <a:r>
              <a:rPr lang="en-US" altLang="zh-CN" sz="1800" smtClean="0"/>
              <a:t>   pTest-&gt;DoSomething();</a:t>
            </a:r>
            <a:br>
              <a:rPr lang="en-US" altLang="zh-CN" sz="1800" smtClean="0"/>
            </a:br>
            <a:r>
              <a:rPr lang="en-US" altLang="zh-CN" sz="1800" smtClean="0"/>
              <a:t>   delete pTest;</a:t>
            </a:r>
          </a:p>
          <a:p>
            <a:pPr marL="0" indent="0">
              <a:lnSpc>
                <a:spcPct val="120000"/>
              </a:lnSpc>
              <a:spcBef>
                <a:spcPct val="0"/>
              </a:spcBef>
              <a:buFont typeface="Wingdings" pitchFamily="2" charset="2"/>
              <a:buNone/>
            </a:pPr>
            <a:r>
              <a:rPr lang="en-US" altLang="zh-CN" sz="1800" smtClean="0"/>
              <a:t>}</a:t>
            </a:r>
          </a:p>
          <a:p>
            <a:pPr marL="0" indent="0">
              <a:lnSpc>
                <a:spcPct val="120000"/>
              </a:lnSpc>
              <a:spcBef>
                <a:spcPct val="0"/>
              </a:spcBef>
              <a:buFont typeface="Wingdings" pitchFamily="2" charset="2"/>
              <a:buNone/>
            </a:pPr>
            <a:endParaRPr lang="zh-CN" altLang="en-US" sz="1800" smtClean="0"/>
          </a:p>
        </p:txBody>
      </p:sp>
      <p:sp>
        <p:nvSpPr>
          <p:cNvPr id="4" name="TextBox 3"/>
          <p:cNvSpPr txBox="1">
            <a:spLocks noChangeArrowheads="1"/>
          </p:cNvSpPr>
          <p:nvPr/>
        </p:nvSpPr>
        <p:spPr bwMode="auto">
          <a:xfrm>
            <a:off x="4142792" y="5008563"/>
            <a:ext cx="5001208" cy="1179998"/>
          </a:xfrm>
          <a:prstGeom prst="rect">
            <a:avLst/>
          </a:prstGeom>
          <a:noFill/>
          <a:ln w="9525">
            <a:noFill/>
            <a:miter lim="800000"/>
            <a:headEnd/>
            <a:tailEnd/>
          </a:ln>
        </p:spPr>
        <p:txBody>
          <a:bodyPr wrap="square" lIns="71304" tIns="35653" rIns="71304" bIns="35653">
            <a:spAutoFit/>
          </a:bodyPr>
          <a:lstStyle/>
          <a:p>
            <a:pPr>
              <a:lnSpc>
                <a:spcPct val="120000"/>
              </a:lnSpc>
            </a:pPr>
            <a:r>
              <a:rPr lang="en-US" altLang="zh-CN" sz="2000" dirty="0"/>
              <a:t>Do something in </a:t>
            </a:r>
            <a:r>
              <a:rPr lang="en-US" altLang="zh-CN" sz="2000" dirty="0" err="1"/>
              <a:t>ClxDerived</a:t>
            </a:r>
            <a:r>
              <a:rPr lang="en-US" altLang="zh-CN" sz="2000" dirty="0"/>
              <a:t>!</a:t>
            </a:r>
          </a:p>
          <a:p>
            <a:pPr>
              <a:lnSpc>
                <a:spcPct val="120000"/>
              </a:lnSpc>
            </a:pPr>
            <a:r>
              <a:rPr lang="en-US" altLang="zh-CN" sz="2000" dirty="0"/>
              <a:t>Output from the destructor of </a:t>
            </a:r>
            <a:r>
              <a:rPr lang="en-US" altLang="zh-CN" sz="2000" dirty="0" err="1"/>
              <a:t>ClxDerived</a:t>
            </a:r>
            <a:r>
              <a:rPr lang="en-US" altLang="zh-CN" sz="2000" dirty="0"/>
              <a:t>!</a:t>
            </a:r>
          </a:p>
          <a:p>
            <a:pPr>
              <a:lnSpc>
                <a:spcPct val="120000"/>
              </a:lnSpc>
            </a:pPr>
            <a:r>
              <a:rPr lang="en-US" altLang="zh-CN" sz="2000" dirty="0"/>
              <a:t>Output from the destructor of </a:t>
            </a:r>
            <a:r>
              <a:rPr lang="en-US" altLang="zh-CN" sz="2000" dirty="0" err="1"/>
              <a:t>ClxBase</a:t>
            </a:r>
            <a:r>
              <a:rPr lang="en-US" altLang="zh-CN" sz="20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8834" name="Rectangle 2"/>
          <p:cNvSpPr>
            <a:spLocks noGrp="1" noChangeArrowheads="1"/>
          </p:cNvSpPr>
          <p:nvPr>
            <p:ph type="title"/>
          </p:nvPr>
        </p:nvSpPr>
        <p:spPr/>
        <p:txBody>
          <a:bodyPr/>
          <a:lstStyle/>
          <a:p>
            <a:pPr eaLnBrk="1" hangingPunct="1">
              <a:defRPr/>
            </a:pPr>
            <a:r>
              <a:rPr lang="zh-CN" altLang="en-US" smtClean="0"/>
              <a:t>第</a:t>
            </a:r>
            <a:r>
              <a:rPr lang="en-US" altLang="zh-CN" smtClean="0"/>
              <a:t>12</a:t>
            </a:r>
            <a:r>
              <a:rPr lang="zh-CN" altLang="en-US" smtClean="0"/>
              <a:t>章 组合与继承</a:t>
            </a:r>
          </a:p>
        </p:txBody>
      </p:sp>
      <p:sp>
        <p:nvSpPr>
          <p:cNvPr id="98307" name="Rectangle 3"/>
          <p:cNvSpPr>
            <a:spLocks noGrp="1" noChangeArrowheads="1"/>
          </p:cNvSpPr>
          <p:nvPr>
            <p:ph type="body" idx="1"/>
          </p:nvPr>
        </p:nvSpPr>
        <p:spPr>
          <a:xfrm>
            <a:off x="2133600" y="1981200"/>
            <a:ext cx="3771900" cy="4114800"/>
          </a:xfrm>
        </p:spPr>
        <p:txBody>
          <a:bodyPr/>
          <a:lstStyle/>
          <a:p>
            <a:pPr eaLnBrk="1" hangingPunct="1">
              <a:lnSpc>
                <a:spcPct val="150000"/>
              </a:lnSpc>
            </a:pPr>
            <a:r>
              <a:rPr lang="zh-CN" altLang="en-US" sz="2400" smtClean="0"/>
              <a:t>组合 </a:t>
            </a:r>
          </a:p>
          <a:p>
            <a:pPr eaLnBrk="1" hangingPunct="1">
              <a:lnSpc>
                <a:spcPct val="150000"/>
              </a:lnSpc>
            </a:pPr>
            <a:r>
              <a:rPr lang="zh-CN" altLang="en-US" sz="2400" smtClean="0"/>
              <a:t>继承 </a:t>
            </a:r>
          </a:p>
          <a:p>
            <a:pPr eaLnBrk="1" hangingPunct="1">
              <a:lnSpc>
                <a:spcPct val="150000"/>
              </a:lnSpc>
            </a:pPr>
            <a:r>
              <a:rPr lang="zh-CN" altLang="en-US" sz="2400" smtClean="0"/>
              <a:t>虚函数与多态性</a:t>
            </a:r>
          </a:p>
          <a:p>
            <a:pPr eaLnBrk="1" hangingPunct="1">
              <a:lnSpc>
                <a:spcPct val="150000"/>
              </a:lnSpc>
            </a:pPr>
            <a:r>
              <a:rPr lang="zh-CN" altLang="en-US" sz="2400" smtClean="0"/>
              <a:t>纯虚函数与抽象类 </a:t>
            </a:r>
          </a:p>
          <a:p>
            <a:pPr eaLnBrk="1" hangingPunct="1">
              <a:lnSpc>
                <a:spcPct val="150000"/>
              </a:lnSpc>
            </a:pPr>
            <a:r>
              <a:rPr lang="zh-CN" altLang="en-US" sz="2400" smtClean="0"/>
              <a:t>多继承 </a:t>
            </a:r>
          </a:p>
        </p:txBody>
      </p:sp>
      <p:sp>
        <p:nvSpPr>
          <p:cNvPr id="98308" name="AutoShape 4"/>
          <p:cNvSpPr>
            <a:spLocks noChangeArrowheads="1"/>
          </p:cNvSpPr>
          <p:nvPr/>
        </p:nvSpPr>
        <p:spPr bwMode="auto">
          <a:xfrm rot="-5400000" flipH="1" flipV="1">
            <a:off x="5753100" y="3359150"/>
            <a:ext cx="304800" cy="457200"/>
          </a:xfrm>
          <a:prstGeom prst="triangle">
            <a:avLst>
              <a:gd name="adj" fmla="val 50000"/>
            </a:avLst>
          </a:prstGeom>
          <a:solidFill>
            <a:srgbClr val="FF99CC"/>
          </a:solidFill>
          <a:ln w="9525">
            <a:solidFill>
              <a:srgbClr val="B2B2B2"/>
            </a:solidFill>
            <a:miter lim="800000"/>
            <a:headEnd/>
            <a:tailEnd/>
          </a:ln>
        </p:spPr>
        <p:txBody>
          <a:bodyPr wrap="none" lIns="71304" tIns="35653" rIns="71304" bIns="35653" anchor="ctr"/>
          <a:lstStyle/>
          <a:p>
            <a:endParaRPr lang="zh-CN" altLang="en-US"/>
          </a:p>
        </p:txBody>
      </p:sp>
      <p:sp>
        <p:nvSpPr>
          <p:cNvPr id="98309" name="AutoShape 5"/>
          <p:cNvSpPr>
            <a:spLocks noChangeArrowheads="1"/>
          </p:cNvSpPr>
          <p:nvPr/>
        </p:nvSpPr>
        <p:spPr bwMode="auto">
          <a:xfrm rot="-5400000" flipH="1" flipV="1">
            <a:off x="5753100" y="2701925"/>
            <a:ext cx="304800" cy="457200"/>
          </a:xfrm>
          <a:prstGeom prst="triangle">
            <a:avLst>
              <a:gd name="adj" fmla="val 50000"/>
            </a:avLst>
          </a:prstGeom>
          <a:solidFill>
            <a:srgbClr val="FF99CC"/>
          </a:solidFill>
          <a:ln w="9525">
            <a:solidFill>
              <a:srgbClr val="B2B2B2"/>
            </a:solidFill>
            <a:miter lim="800000"/>
            <a:headEnd/>
            <a:tailEnd/>
          </a:ln>
        </p:spPr>
        <p:txBody>
          <a:bodyPr wrap="none" lIns="71304" tIns="35653" rIns="71304" bIns="35653" anchor="ctr"/>
          <a:lstStyle/>
          <a:p>
            <a:endParaRPr lang="zh-CN" altLang="en-US"/>
          </a:p>
        </p:txBody>
      </p:sp>
      <p:sp>
        <p:nvSpPr>
          <p:cNvPr id="98310" name="AutoShape 6"/>
          <p:cNvSpPr>
            <a:spLocks noChangeArrowheads="1"/>
          </p:cNvSpPr>
          <p:nvPr/>
        </p:nvSpPr>
        <p:spPr bwMode="auto">
          <a:xfrm rot="-5400000" flipH="1" flipV="1">
            <a:off x="5753100" y="3970338"/>
            <a:ext cx="304800" cy="457200"/>
          </a:xfrm>
          <a:prstGeom prst="triangle">
            <a:avLst>
              <a:gd name="adj" fmla="val 50000"/>
            </a:avLst>
          </a:prstGeom>
          <a:solidFill>
            <a:schemeClr val="hlink"/>
          </a:solidFill>
          <a:ln w="9525">
            <a:solidFill>
              <a:srgbClr val="B2B2B2"/>
            </a:solidFill>
            <a:miter lim="800000"/>
            <a:headEnd/>
            <a:tailEnd/>
          </a:ln>
        </p:spPr>
        <p:txBody>
          <a:bodyPr wrap="none" lIns="71304" tIns="35653" rIns="71304" bIns="35653" anchor="ctr"/>
          <a:lstStyle/>
          <a:p>
            <a:endParaRPr lang="zh-CN" altLang="en-US"/>
          </a:p>
        </p:txBody>
      </p:sp>
      <p:sp>
        <p:nvSpPr>
          <p:cNvPr id="98311" name="AutoShape 7"/>
          <p:cNvSpPr>
            <a:spLocks noChangeArrowheads="1"/>
          </p:cNvSpPr>
          <p:nvPr/>
        </p:nvSpPr>
        <p:spPr bwMode="auto">
          <a:xfrm rot="-5400000" flipH="1" flipV="1">
            <a:off x="5753100" y="2065338"/>
            <a:ext cx="304800" cy="457200"/>
          </a:xfrm>
          <a:prstGeom prst="triangle">
            <a:avLst>
              <a:gd name="adj" fmla="val 50000"/>
            </a:avLst>
          </a:prstGeom>
          <a:solidFill>
            <a:srgbClr val="FF99CC"/>
          </a:solidFill>
          <a:ln w="9525">
            <a:solidFill>
              <a:srgbClr val="B2B2B2"/>
            </a:solidFill>
            <a:miter lim="800000"/>
            <a:headEnd/>
            <a:tailEnd/>
          </a:ln>
        </p:spPr>
        <p:txBody>
          <a:bodyPr wrap="none" lIns="71304" tIns="35653" rIns="71304" bIns="35653" anchor="ctr"/>
          <a:lstStyle/>
          <a:p>
            <a:endParaRPr lang="zh-CN" altLang="en-US"/>
          </a:p>
        </p:txBody>
      </p:sp>
      <p:sp>
        <p:nvSpPr>
          <p:cNvPr id="98312" name="AutoShape 8"/>
          <p:cNvSpPr>
            <a:spLocks noChangeArrowheads="1"/>
          </p:cNvSpPr>
          <p:nvPr/>
        </p:nvSpPr>
        <p:spPr bwMode="auto">
          <a:xfrm rot="-5400000" flipH="1" flipV="1">
            <a:off x="5740400" y="4592638"/>
            <a:ext cx="304800" cy="457200"/>
          </a:xfrm>
          <a:prstGeom prst="triangle">
            <a:avLst>
              <a:gd name="adj" fmla="val 50000"/>
            </a:avLst>
          </a:prstGeom>
          <a:solidFill>
            <a:schemeClr val="folHlink"/>
          </a:solidFill>
          <a:ln w="9525">
            <a:solidFill>
              <a:srgbClr val="B2B2B2"/>
            </a:solidFill>
            <a:miter lim="800000"/>
            <a:headEnd/>
            <a:tailEnd/>
          </a:ln>
        </p:spPr>
        <p:txBody>
          <a:bodyPr wrap="none" lIns="71304" tIns="35653" rIns="71304" bIns="35653" anchor="ctr"/>
          <a:lstStyle/>
          <a:p>
            <a:endParaRPr lang="zh-CN" alt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882" name="Rectangle 2"/>
          <p:cNvSpPr>
            <a:spLocks noGrp="1" noChangeArrowheads="1"/>
          </p:cNvSpPr>
          <p:nvPr>
            <p:ph type="title"/>
          </p:nvPr>
        </p:nvSpPr>
        <p:spPr/>
        <p:txBody>
          <a:bodyPr/>
          <a:lstStyle/>
          <a:p>
            <a:pPr eaLnBrk="1" hangingPunct="1">
              <a:defRPr/>
            </a:pPr>
            <a:r>
              <a:rPr lang="zh-CN" altLang="en-US" b="0" smtClean="0"/>
              <a:t>纯虚函数</a:t>
            </a:r>
          </a:p>
        </p:txBody>
      </p:sp>
      <p:sp>
        <p:nvSpPr>
          <p:cNvPr id="99331" name="Rectangle 3"/>
          <p:cNvSpPr>
            <a:spLocks noGrp="1" noChangeArrowheads="1"/>
          </p:cNvSpPr>
          <p:nvPr>
            <p:ph type="body" idx="1"/>
          </p:nvPr>
        </p:nvSpPr>
        <p:spPr/>
        <p:txBody>
          <a:bodyPr/>
          <a:lstStyle/>
          <a:p>
            <a:pPr eaLnBrk="1" hangingPunct="1">
              <a:lnSpc>
                <a:spcPct val="120000"/>
              </a:lnSpc>
            </a:pPr>
            <a:r>
              <a:rPr lang="zh-CN" altLang="en-US" smtClean="0"/>
              <a:t>纯虚函数：是一个在基类中说明的虚函数，它在该基类中没有定义，但要在它的派生类里定义自己的版本，或重新说明为纯虚函数</a:t>
            </a:r>
          </a:p>
          <a:p>
            <a:pPr eaLnBrk="1" hangingPunct="1">
              <a:lnSpc>
                <a:spcPct val="120000"/>
              </a:lnSpc>
            </a:pPr>
            <a:r>
              <a:rPr lang="zh-CN" altLang="en-US" smtClean="0"/>
              <a:t>纯虚函数的一般形式</a:t>
            </a:r>
          </a:p>
          <a:p>
            <a:pPr eaLnBrk="1" hangingPunct="1">
              <a:lnSpc>
                <a:spcPct val="120000"/>
              </a:lnSpc>
              <a:buFont typeface="Wingdings" pitchFamily="2" charset="2"/>
              <a:buNone/>
            </a:pPr>
            <a:r>
              <a:rPr lang="zh-CN" altLang="en-US" smtClean="0"/>
              <a:t>    </a:t>
            </a:r>
            <a:r>
              <a:rPr lang="en-US" altLang="zh-CN" smtClean="0"/>
              <a:t>virtual </a:t>
            </a:r>
            <a:r>
              <a:rPr lang="zh-CN" altLang="en-US" smtClean="0"/>
              <a:t>类型  函数名（参数表）</a:t>
            </a:r>
            <a:r>
              <a:rPr lang="en-US" altLang="zh-CN" smtClean="0"/>
              <a:t>=0</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1906" name="Rectangle 2"/>
          <p:cNvSpPr>
            <a:spLocks noGrp="1" noChangeArrowheads="1"/>
          </p:cNvSpPr>
          <p:nvPr>
            <p:ph type="title"/>
          </p:nvPr>
        </p:nvSpPr>
        <p:spPr>
          <a:xfrm>
            <a:off x="533400" y="533400"/>
            <a:ext cx="7772400" cy="914400"/>
          </a:xfrm>
        </p:spPr>
        <p:txBody>
          <a:bodyPr/>
          <a:lstStyle/>
          <a:p>
            <a:pPr eaLnBrk="1" hangingPunct="1">
              <a:defRPr/>
            </a:pPr>
            <a:r>
              <a:rPr lang="zh-CN" altLang="en-US" b="0" smtClean="0"/>
              <a:t>纯虚函数实例</a:t>
            </a:r>
          </a:p>
        </p:txBody>
      </p:sp>
      <p:sp>
        <p:nvSpPr>
          <p:cNvPr id="100355" name="Rectangle 5"/>
          <p:cNvSpPr>
            <a:spLocks noGrp="1" noChangeArrowheads="1"/>
          </p:cNvSpPr>
          <p:nvPr>
            <p:ph type="body" idx="1"/>
          </p:nvPr>
        </p:nvSpPr>
        <p:spPr>
          <a:xfrm>
            <a:off x="533400" y="1676400"/>
            <a:ext cx="8196263" cy="4735513"/>
          </a:xfrm>
        </p:spPr>
        <p:txBody>
          <a:bodyPr/>
          <a:lstStyle/>
          <a:p>
            <a:pPr eaLnBrk="1" hangingPunct="1">
              <a:lnSpc>
                <a:spcPct val="90000"/>
              </a:lnSpc>
              <a:buFont typeface="Wingdings" pitchFamily="2" charset="2"/>
              <a:buNone/>
            </a:pPr>
            <a:r>
              <a:rPr lang="en-US" altLang="zh-CN" sz="2400" smtClean="0"/>
              <a:t>class shape{</a:t>
            </a:r>
          </a:p>
          <a:p>
            <a:pPr eaLnBrk="1" hangingPunct="1">
              <a:lnSpc>
                <a:spcPct val="90000"/>
              </a:lnSpc>
              <a:buFont typeface="Wingdings" pitchFamily="2" charset="2"/>
              <a:buNone/>
            </a:pPr>
            <a:r>
              <a:rPr lang="en-US" altLang="zh-CN" sz="2400" smtClean="0"/>
              <a:t>  protected: </a:t>
            </a:r>
          </a:p>
          <a:p>
            <a:pPr eaLnBrk="1" hangingPunct="1">
              <a:lnSpc>
                <a:spcPct val="90000"/>
              </a:lnSpc>
              <a:buFont typeface="Wingdings" pitchFamily="2" charset="2"/>
              <a:buNone/>
            </a:pPr>
            <a:r>
              <a:rPr lang="en-US" altLang="zh-CN" sz="2400" smtClean="0"/>
              <a:t>	double x, y;</a:t>
            </a:r>
          </a:p>
          <a:p>
            <a:pPr eaLnBrk="1" hangingPunct="1">
              <a:lnSpc>
                <a:spcPct val="90000"/>
              </a:lnSpc>
              <a:buFont typeface="Wingdings" pitchFamily="2" charset="2"/>
              <a:buNone/>
            </a:pPr>
            <a:r>
              <a:rPr lang="en-US" altLang="zh-CN" sz="2400" smtClean="0"/>
              <a:t>  public: </a:t>
            </a:r>
          </a:p>
          <a:p>
            <a:pPr eaLnBrk="1" hangingPunct="1">
              <a:lnSpc>
                <a:spcPct val="90000"/>
              </a:lnSpc>
              <a:buFont typeface="Wingdings" pitchFamily="2" charset="2"/>
              <a:buNone/>
            </a:pPr>
            <a:r>
              <a:rPr lang="en-US" altLang="zh-CN" sz="2400" smtClean="0"/>
              <a:t>	 shape(double xx, double yy) {x=xx; y=yy;}</a:t>
            </a:r>
          </a:p>
          <a:p>
            <a:pPr eaLnBrk="1" hangingPunct="1">
              <a:lnSpc>
                <a:spcPct val="90000"/>
              </a:lnSpc>
              <a:buFont typeface="Wingdings" pitchFamily="2" charset="2"/>
              <a:buNone/>
            </a:pPr>
            <a:r>
              <a:rPr lang="en-US" altLang="zh-CN" sz="2400" smtClean="0"/>
              <a:t>       </a:t>
            </a:r>
            <a:r>
              <a:rPr lang="en-US" altLang="zh-CN" sz="2400" smtClean="0">
                <a:solidFill>
                  <a:schemeClr val="tx2"/>
                </a:solidFill>
              </a:rPr>
              <a:t>virtual double area() = 0</a:t>
            </a:r>
            <a:r>
              <a:rPr lang="zh-CN" altLang="en-US" sz="2400" smtClean="0">
                <a:solidFill>
                  <a:schemeClr val="tx2"/>
                </a:solidFill>
              </a:rPr>
              <a:t>；</a:t>
            </a:r>
          </a:p>
          <a:p>
            <a:pPr eaLnBrk="1" hangingPunct="1">
              <a:lnSpc>
                <a:spcPct val="90000"/>
              </a:lnSpc>
              <a:buFont typeface="Wingdings" pitchFamily="2" charset="2"/>
              <a:buNone/>
            </a:pPr>
            <a:r>
              <a:rPr lang="zh-CN" altLang="en-US" sz="2400" smtClean="0"/>
              <a:t>	 </a:t>
            </a:r>
            <a:r>
              <a:rPr lang="en-US" altLang="zh-CN" sz="2400" smtClean="0"/>
              <a:t>virtual void display() </a:t>
            </a:r>
          </a:p>
          <a:p>
            <a:pPr eaLnBrk="1" hangingPunct="1">
              <a:lnSpc>
                <a:spcPct val="90000"/>
              </a:lnSpc>
              <a:buFont typeface="Wingdings" pitchFamily="2" charset="2"/>
              <a:buNone/>
            </a:pPr>
            <a:r>
              <a:rPr lang="zh-CN" altLang="en-US" sz="2400" smtClean="0"/>
              <a:t>　　　</a:t>
            </a:r>
            <a:r>
              <a:rPr lang="en-US" altLang="zh-CN" sz="2400" smtClean="0"/>
              <a:t>{cout &lt;&lt; "This is a shape. The position is (" </a:t>
            </a:r>
          </a:p>
          <a:p>
            <a:pPr eaLnBrk="1" hangingPunct="1">
              <a:lnSpc>
                <a:spcPct val="90000"/>
              </a:lnSpc>
              <a:buFont typeface="Wingdings" pitchFamily="2" charset="2"/>
              <a:buNone/>
            </a:pPr>
            <a:r>
              <a:rPr lang="zh-CN" altLang="en-US" sz="2400" smtClean="0"/>
              <a:t>　　　　　</a:t>
            </a:r>
            <a:r>
              <a:rPr lang="en-US" altLang="zh-CN" sz="2400" smtClean="0"/>
              <a:t>&lt;&lt; x &lt;&lt; ", " &lt;&lt; y &lt;&lt; ")\n";}</a:t>
            </a:r>
          </a:p>
          <a:p>
            <a:pPr eaLnBrk="1" hangingPunct="1">
              <a:lnSpc>
                <a:spcPct val="90000"/>
              </a:lnSpc>
              <a:buFont typeface="Wingdings" pitchFamily="2" charset="2"/>
              <a:buNone/>
            </a:pPr>
            <a:r>
              <a:rPr lang="en-US" altLang="zh-CN" sz="2400" smtClean="0"/>
              <a:t>}; </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2930" name="Rectangle 2"/>
          <p:cNvSpPr>
            <a:spLocks noGrp="1" noChangeArrowheads="1"/>
          </p:cNvSpPr>
          <p:nvPr>
            <p:ph type="title"/>
          </p:nvPr>
        </p:nvSpPr>
        <p:spPr>
          <a:xfrm>
            <a:off x="762000" y="228600"/>
            <a:ext cx="7772400" cy="1143000"/>
          </a:xfrm>
        </p:spPr>
        <p:txBody>
          <a:bodyPr/>
          <a:lstStyle/>
          <a:p>
            <a:pPr eaLnBrk="1" hangingPunct="1">
              <a:defRPr/>
            </a:pPr>
            <a:r>
              <a:rPr lang="zh-CN" altLang="en-US" b="0" smtClean="0"/>
              <a:t>抽象类</a:t>
            </a:r>
          </a:p>
        </p:txBody>
      </p:sp>
      <p:sp>
        <p:nvSpPr>
          <p:cNvPr id="101379" name="Rectangle 3"/>
          <p:cNvSpPr>
            <a:spLocks noGrp="1" noChangeArrowheads="1"/>
          </p:cNvSpPr>
          <p:nvPr>
            <p:ph type="body" idx="1"/>
          </p:nvPr>
        </p:nvSpPr>
        <p:spPr>
          <a:xfrm>
            <a:off x="457200" y="1371600"/>
            <a:ext cx="8251825" cy="4114800"/>
          </a:xfrm>
        </p:spPr>
        <p:txBody>
          <a:bodyPr/>
          <a:lstStyle/>
          <a:p>
            <a:pPr eaLnBrk="1" hangingPunct="1"/>
            <a:r>
              <a:rPr lang="zh-CN" altLang="en-US" sz="2400" smtClean="0"/>
              <a:t>抽象类：如果一个类中至少有一个纯虚函数，则该类被称为抽象类</a:t>
            </a:r>
          </a:p>
          <a:p>
            <a:pPr eaLnBrk="1" hangingPunct="1"/>
            <a:r>
              <a:rPr lang="zh-CN" altLang="en-US" sz="2400" smtClean="0"/>
              <a:t>抽象类使用说明：</a:t>
            </a:r>
          </a:p>
          <a:p>
            <a:pPr eaLnBrk="1" hangingPunct="1">
              <a:buFont typeface="Wingdings" pitchFamily="2" charset="2"/>
              <a:buNone/>
            </a:pPr>
            <a:r>
              <a:rPr lang="zh-CN" altLang="en-US" sz="2400" smtClean="0"/>
              <a:t>   </a:t>
            </a:r>
            <a:r>
              <a:rPr lang="en-US" altLang="zh-CN" sz="2400" smtClean="0">
                <a:solidFill>
                  <a:schemeClr val="accent2"/>
                </a:solidFill>
              </a:rPr>
              <a:t>※ </a:t>
            </a:r>
            <a:r>
              <a:rPr lang="zh-CN" altLang="en-US" sz="2400" smtClean="0"/>
              <a:t>抽象类只能作为其他类的基类，不能建立抽象类的对象。</a:t>
            </a:r>
          </a:p>
          <a:p>
            <a:pPr eaLnBrk="1" hangingPunct="1">
              <a:buFont typeface="Wingdings" pitchFamily="2" charset="2"/>
              <a:buNone/>
            </a:pPr>
            <a:r>
              <a:rPr lang="zh-CN" altLang="en-US" sz="2400" smtClean="0">
                <a:solidFill>
                  <a:schemeClr val="accent2"/>
                </a:solidFill>
              </a:rPr>
              <a:t>   </a:t>
            </a:r>
            <a:r>
              <a:rPr lang="en-US" altLang="zh-CN" sz="2400" smtClean="0">
                <a:solidFill>
                  <a:schemeClr val="accent2"/>
                </a:solidFill>
              </a:rPr>
              <a:t>※ </a:t>
            </a:r>
            <a:r>
              <a:rPr lang="zh-CN" altLang="en-US" sz="2400" smtClean="0"/>
              <a:t>可以声明指向抽象类的指针或引用，此指针可指向它的派生类，进而实现多态性</a:t>
            </a:r>
          </a:p>
          <a:p>
            <a:pPr eaLnBrk="1" hangingPunct="1">
              <a:buFont typeface="Wingdings" pitchFamily="2" charset="2"/>
              <a:buNone/>
            </a:pPr>
            <a:r>
              <a:rPr lang="zh-CN" altLang="en-US" sz="2400" smtClean="0">
                <a:solidFill>
                  <a:schemeClr val="accent2"/>
                </a:solidFill>
              </a:rPr>
              <a:t>   </a:t>
            </a:r>
            <a:r>
              <a:rPr lang="en-US" altLang="zh-CN" sz="2400" smtClean="0">
                <a:solidFill>
                  <a:schemeClr val="accent2"/>
                </a:solidFill>
              </a:rPr>
              <a:t>※ </a:t>
            </a:r>
            <a:r>
              <a:rPr lang="zh-CN" altLang="en-US" sz="2400" smtClean="0"/>
              <a:t>抽象类不能用作参数类型、函数返回类型或显式转换类型</a:t>
            </a:r>
          </a:p>
          <a:p>
            <a:pPr eaLnBrk="1" hangingPunct="1">
              <a:buFont typeface="Wingdings" pitchFamily="2" charset="2"/>
              <a:buNone/>
            </a:pPr>
            <a:r>
              <a:rPr lang="zh-CN" altLang="en-US" sz="2400" smtClean="0">
                <a:solidFill>
                  <a:schemeClr val="accent2"/>
                </a:solidFill>
              </a:rPr>
              <a:t>   </a:t>
            </a:r>
            <a:r>
              <a:rPr lang="en-US" altLang="zh-CN" sz="2400" smtClean="0">
                <a:solidFill>
                  <a:schemeClr val="accent2"/>
                </a:solidFill>
              </a:rPr>
              <a:t>※ </a:t>
            </a:r>
            <a:r>
              <a:rPr lang="zh-CN" altLang="en-US" sz="2400" smtClean="0"/>
              <a:t>如果派生类中给出了基类所有纯虚函数的实现，则该派生类不再是抽象类，否则仍为抽象类</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3954" name="Rectangle 2"/>
          <p:cNvSpPr>
            <a:spLocks noGrp="1" noChangeArrowheads="1"/>
          </p:cNvSpPr>
          <p:nvPr>
            <p:ph type="title"/>
          </p:nvPr>
        </p:nvSpPr>
        <p:spPr/>
        <p:txBody>
          <a:bodyPr/>
          <a:lstStyle/>
          <a:p>
            <a:pPr eaLnBrk="1" hangingPunct="1">
              <a:defRPr/>
            </a:pPr>
            <a:r>
              <a:rPr lang="zh-CN" altLang="en-US" b="0" smtClean="0"/>
              <a:t>抽象类的意义</a:t>
            </a:r>
          </a:p>
        </p:txBody>
      </p:sp>
      <p:sp>
        <p:nvSpPr>
          <p:cNvPr id="102403" name="Rectangle 3"/>
          <p:cNvSpPr>
            <a:spLocks noGrp="1" noChangeArrowheads="1"/>
          </p:cNvSpPr>
          <p:nvPr>
            <p:ph type="body" idx="1"/>
          </p:nvPr>
        </p:nvSpPr>
        <p:spPr/>
        <p:txBody>
          <a:bodyPr/>
          <a:lstStyle/>
          <a:p>
            <a:pPr eaLnBrk="1" hangingPunct="1">
              <a:lnSpc>
                <a:spcPct val="110000"/>
              </a:lnSpc>
            </a:pPr>
            <a:r>
              <a:rPr lang="zh-CN" altLang="en-US" sz="2400" smtClean="0"/>
              <a:t>保证进入继承层次的每个类都具有纯虚函数所要求的行为，这保证了围绕这个继承层次所建立起来的软件系统能正常运行，避免了这个继承层次的用户由于偶尔的失误（忘了为它所建立的派生类提供继承层次所要求的行为）而影响系统正常运行</a:t>
            </a:r>
            <a:endParaRPr lang="en-US" altLang="zh-CN" sz="2400" smtClean="0"/>
          </a:p>
          <a:p>
            <a:pPr eaLnBrk="1" hangingPunct="1">
              <a:lnSpc>
                <a:spcPct val="110000"/>
              </a:lnSpc>
            </a:pPr>
            <a:r>
              <a:rPr lang="zh-CN" altLang="en-US" sz="2400" smtClean="0"/>
              <a:t>作为基类，实现运行时的多态性</a:t>
            </a:r>
            <a:endParaRPr lang="en-US" altLang="zh-CN" sz="2400" smtClean="0"/>
          </a:p>
          <a:p>
            <a:pPr eaLnBrk="1" hangingPunct="1">
              <a:lnSpc>
                <a:spcPct val="110000"/>
              </a:lnSpc>
            </a:pPr>
            <a:r>
              <a:rPr lang="zh-CN" altLang="en-US" sz="2400" smtClean="0"/>
              <a:t>以“形状”为例，这是一个抽象的概念，对其定义面积没有意义，但对于圆、三角形、矩形等具体的图形，必须定义相应的面积计算函数</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4978" name="Rectangle 2"/>
          <p:cNvSpPr>
            <a:spLocks noGrp="1" noChangeArrowheads="1"/>
          </p:cNvSpPr>
          <p:nvPr>
            <p:ph type="title"/>
          </p:nvPr>
        </p:nvSpPr>
        <p:spPr>
          <a:xfrm>
            <a:off x="762000" y="0"/>
            <a:ext cx="7772400" cy="1143000"/>
          </a:xfrm>
        </p:spPr>
        <p:txBody>
          <a:bodyPr/>
          <a:lstStyle/>
          <a:p>
            <a:pPr eaLnBrk="1" hangingPunct="1">
              <a:defRPr/>
            </a:pPr>
            <a:r>
              <a:rPr lang="zh-CN" altLang="en-US" b="0" smtClean="0"/>
              <a:t>抽象类实例</a:t>
            </a:r>
          </a:p>
        </p:txBody>
      </p:sp>
      <p:sp>
        <p:nvSpPr>
          <p:cNvPr id="103427" name="Rectangle 3"/>
          <p:cNvSpPr>
            <a:spLocks noGrp="1" noChangeArrowheads="1"/>
          </p:cNvSpPr>
          <p:nvPr>
            <p:ph type="body" idx="1"/>
          </p:nvPr>
        </p:nvSpPr>
        <p:spPr>
          <a:xfrm>
            <a:off x="457200" y="1143000"/>
            <a:ext cx="8001000" cy="4114800"/>
          </a:xfrm>
        </p:spPr>
        <p:txBody>
          <a:bodyPr/>
          <a:lstStyle/>
          <a:p>
            <a:pPr eaLnBrk="1" hangingPunct="1">
              <a:lnSpc>
                <a:spcPct val="90000"/>
              </a:lnSpc>
            </a:pPr>
            <a:r>
              <a:rPr lang="zh-CN" altLang="en-US" sz="2400" smtClean="0"/>
              <a:t>下面程序用于计算各类形状的总面积</a:t>
            </a:r>
          </a:p>
          <a:p>
            <a:pPr eaLnBrk="1" hangingPunct="1">
              <a:lnSpc>
                <a:spcPct val="90000"/>
              </a:lnSpc>
              <a:buFont typeface="Wingdings" pitchFamily="2" charset="2"/>
              <a:buNone/>
            </a:pPr>
            <a:r>
              <a:rPr lang="en-US" altLang="zh-CN" sz="2400" smtClean="0"/>
              <a:t>#include &lt;iostream.h&gt;</a:t>
            </a:r>
          </a:p>
          <a:p>
            <a:pPr eaLnBrk="1" hangingPunct="1">
              <a:lnSpc>
                <a:spcPct val="90000"/>
              </a:lnSpc>
              <a:buFont typeface="Wingdings" pitchFamily="2" charset="2"/>
              <a:buNone/>
            </a:pPr>
            <a:r>
              <a:rPr lang="en-US" altLang="zh-CN" sz="2400" smtClean="0"/>
              <a:t>class shape{  public: </a:t>
            </a:r>
            <a:r>
              <a:rPr lang="en-US" altLang="zh-CN" sz="2400" smtClean="0">
                <a:solidFill>
                  <a:schemeClr val="tx2"/>
                </a:solidFill>
              </a:rPr>
              <a:t>virtual void area()=0;};</a:t>
            </a:r>
          </a:p>
          <a:p>
            <a:pPr eaLnBrk="1" hangingPunct="1">
              <a:lnSpc>
                <a:spcPct val="90000"/>
              </a:lnSpc>
              <a:buFont typeface="Wingdings" pitchFamily="2" charset="2"/>
              <a:buNone/>
            </a:pPr>
            <a:r>
              <a:rPr lang="en-US" altLang="zh-CN" sz="2400" smtClean="0"/>
              <a:t>class rectangle:public shape{float w,h;</a:t>
            </a:r>
          </a:p>
          <a:p>
            <a:pPr eaLnBrk="1" hangingPunct="1">
              <a:lnSpc>
                <a:spcPct val="90000"/>
              </a:lnSpc>
              <a:buFont typeface="Wingdings" pitchFamily="2" charset="2"/>
              <a:buNone/>
            </a:pPr>
            <a:r>
              <a:rPr lang="en-US" altLang="zh-CN" sz="2400" smtClean="0"/>
              <a:t>    public:rectangle(float ww, float hh){w=ww; h=hh;}</a:t>
            </a:r>
          </a:p>
          <a:p>
            <a:pPr eaLnBrk="1" hangingPunct="1">
              <a:lnSpc>
                <a:spcPct val="90000"/>
              </a:lnSpc>
              <a:buFont typeface="Wingdings" pitchFamily="2" charset="2"/>
              <a:buNone/>
            </a:pPr>
            <a:r>
              <a:rPr lang="en-US" altLang="zh-CN" sz="2400" smtClean="0"/>
              <a:t>	</a:t>
            </a:r>
            <a:r>
              <a:rPr lang="zh-CN" altLang="en-US" sz="2400" smtClean="0"/>
              <a:t>　　</a:t>
            </a:r>
            <a:r>
              <a:rPr lang="en-US" altLang="zh-CN" sz="2400" smtClean="0">
                <a:solidFill>
                  <a:schemeClr val="tx2"/>
                </a:solidFill>
              </a:rPr>
              <a:t>void area() {</a:t>
            </a:r>
            <a:r>
              <a:rPr lang="en-US" altLang="zh-CN" sz="2400" smtClean="0"/>
              <a:t>cout&lt;&lt;"\narea is:"&lt;&lt;w*h;}};</a:t>
            </a:r>
          </a:p>
          <a:p>
            <a:pPr eaLnBrk="1" hangingPunct="1">
              <a:lnSpc>
                <a:spcPct val="90000"/>
              </a:lnSpc>
              <a:buFont typeface="Wingdings" pitchFamily="2" charset="2"/>
              <a:buNone/>
            </a:pPr>
            <a:r>
              <a:rPr lang="en-US" altLang="zh-CN" sz="2400" smtClean="0"/>
              <a:t>class circle:public shape{float r;</a:t>
            </a:r>
          </a:p>
          <a:p>
            <a:pPr eaLnBrk="1" hangingPunct="1">
              <a:lnSpc>
                <a:spcPct val="90000"/>
              </a:lnSpc>
              <a:buFont typeface="Wingdings" pitchFamily="2" charset="2"/>
              <a:buNone/>
            </a:pPr>
            <a:r>
              <a:rPr lang="en-US" altLang="zh-CN" sz="2400" smtClean="0"/>
              <a:t>    public:circle(float rr) {r=rr;}</a:t>
            </a:r>
          </a:p>
          <a:p>
            <a:pPr eaLnBrk="1" hangingPunct="1">
              <a:lnSpc>
                <a:spcPct val="90000"/>
              </a:lnSpc>
              <a:buFont typeface="Wingdings" pitchFamily="2" charset="2"/>
              <a:buNone/>
            </a:pPr>
            <a:r>
              <a:rPr lang="en-US" altLang="zh-CN" sz="2400" smtClean="0"/>
              <a:t>	  </a:t>
            </a:r>
            <a:r>
              <a:rPr lang="zh-CN" altLang="en-US" sz="2400" smtClean="0"/>
              <a:t>　 </a:t>
            </a:r>
            <a:r>
              <a:rPr lang="en-US" altLang="zh-CN" sz="2400" smtClean="0">
                <a:solidFill>
                  <a:schemeClr val="tx2"/>
                </a:solidFill>
              </a:rPr>
              <a:t>void area(){</a:t>
            </a:r>
            <a:r>
              <a:rPr lang="en-US" altLang="zh-CN" sz="2400" smtClean="0"/>
              <a:t>cout&lt;&lt;"\narea is:"&lt;&lt;3.14*r*r;}};</a:t>
            </a:r>
          </a:p>
          <a:p>
            <a:pPr eaLnBrk="1" hangingPunct="1">
              <a:lnSpc>
                <a:spcPct val="90000"/>
              </a:lnSpc>
              <a:buFont typeface="Wingdings" pitchFamily="2" charset="2"/>
              <a:buNone/>
            </a:pPr>
            <a:r>
              <a:rPr lang="en-US" altLang="zh-CN" sz="2400" smtClean="0"/>
              <a:t>void main()</a:t>
            </a:r>
          </a:p>
          <a:p>
            <a:pPr eaLnBrk="1" hangingPunct="1">
              <a:lnSpc>
                <a:spcPct val="90000"/>
              </a:lnSpc>
              <a:buFont typeface="Wingdings" pitchFamily="2" charset="2"/>
              <a:buNone/>
            </a:pPr>
            <a:r>
              <a:rPr lang="en-US" altLang="zh-CN" sz="2400" smtClean="0"/>
              <a:t>{shape *ptr;  rectangle ob1(5,10);  circle ob2(10);</a:t>
            </a:r>
          </a:p>
          <a:p>
            <a:pPr eaLnBrk="1" hangingPunct="1">
              <a:lnSpc>
                <a:spcPct val="90000"/>
              </a:lnSpc>
              <a:buFont typeface="Wingdings" pitchFamily="2" charset="2"/>
              <a:buNone/>
            </a:pPr>
            <a:r>
              <a:rPr lang="en-US" altLang="zh-CN" sz="2400" smtClean="0"/>
              <a:t> </a:t>
            </a:r>
            <a:r>
              <a:rPr lang="zh-CN" altLang="en-US" sz="2400" smtClean="0"/>
              <a:t>　</a:t>
            </a:r>
            <a:r>
              <a:rPr lang="en-US" altLang="zh-CN" sz="2400" smtClean="0"/>
              <a:t>ptr=&amp;ob1; ptr-&gt;area();</a:t>
            </a:r>
          </a:p>
          <a:p>
            <a:pPr eaLnBrk="1" hangingPunct="1">
              <a:lnSpc>
                <a:spcPct val="90000"/>
              </a:lnSpc>
              <a:buFont typeface="Wingdings" pitchFamily="2" charset="2"/>
              <a:buNone/>
            </a:pPr>
            <a:r>
              <a:rPr lang="en-US" altLang="zh-CN" sz="2400" smtClean="0"/>
              <a:t> </a:t>
            </a:r>
            <a:r>
              <a:rPr lang="zh-CN" altLang="en-US" sz="2400" smtClean="0"/>
              <a:t>　</a:t>
            </a:r>
            <a:r>
              <a:rPr lang="en-US" altLang="zh-CN" sz="2400" smtClean="0"/>
              <a:t>ptr=&amp;ob2; ptr-&gt;area();}</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黑体"/>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Arial" pitchFamily="34" charset="0"/>
            <a:ea typeface="黑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Arial" pitchFamily="34" charset="0"/>
            <a:ea typeface="黑体" pitchFamily="2"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27226</TotalTime>
  <Words>6502</Words>
  <Application>Microsoft Office PowerPoint</Application>
  <PresentationFormat>全屏显示(4:3)</PresentationFormat>
  <Paragraphs>981</Paragraphs>
  <Slides>120</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120</vt:i4>
      </vt:variant>
    </vt:vector>
  </HeadingPairs>
  <TitlesOfParts>
    <vt:vector size="128" baseType="lpstr">
      <vt:lpstr>仿宋_GB2312</vt:lpstr>
      <vt:lpstr>黑体</vt:lpstr>
      <vt:lpstr>楷体_GB2312</vt:lpstr>
      <vt:lpstr>宋体</vt:lpstr>
      <vt:lpstr>Arial</vt:lpstr>
      <vt:lpstr>Times New Roman</vt:lpstr>
      <vt:lpstr>Wingdings</vt:lpstr>
      <vt:lpstr>Soaring</vt:lpstr>
      <vt:lpstr>第12章 组合与继承</vt:lpstr>
      <vt:lpstr>组合</vt:lpstr>
      <vt:lpstr>组合实例</vt:lpstr>
      <vt:lpstr>类定义</vt:lpstr>
      <vt:lpstr>成员函数的实现</vt:lpstr>
      <vt:lpstr>PowerPoint 演示文稿</vt:lpstr>
      <vt:lpstr>复数类的使用</vt:lpstr>
      <vt:lpstr>第12章 组合与继承</vt:lpstr>
      <vt:lpstr>派生类的概念</vt:lpstr>
      <vt:lpstr>派生类</vt:lpstr>
      <vt:lpstr>派生类的定义</vt:lpstr>
      <vt:lpstr>派生实例</vt:lpstr>
      <vt:lpstr>派生类对基类成员的访问</vt:lpstr>
      <vt:lpstr>派生类对基类成员的访问</vt:lpstr>
      <vt:lpstr>派生类</vt:lpstr>
      <vt:lpstr>派生类对基类成员的访问性 </vt:lpstr>
      <vt:lpstr>PowerPoint 演示文稿</vt:lpstr>
      <vt:lpstr>继承实例</vt:lpstr>
      <vt:lpstr>point_2d的定义</vt:lpstr>
      <vt:lpstr>point_3d的定义</vt:lpstr>
      <vt:lpstr>point_3d的讨论</vt:lpstr>
      <vt:lpstr>Point_3d的使用</vt:lpstr>
      <vt:lpstr>派生类</vt:lpstr>
      <vt:lpstr>派生类的构造函数和析构函数 </vt:lpstr>
      <vt:lpstr>派生类的构造函数</vt:lpstr>
      <vt:lpstr>构造函数的格式</vt:lpstr>
      <vt:lpstr>派生类构造实例</vt:lpstr>
      <vt:lpstr>point2.h</vt:lpstr>
      <vt:lpstr>point2.cpp</vt:lpstr>
      <vt:lpstr>circle2.h</vt:lpstr>
      <vt:lpstr>circle2.cpp</vt:lpstr>
      <vt:lpstr>Circle类的应用</vt:lpstr>
      <vt:lpstr>派生类构造函数的构造规则</vt:lpstr>
      <vt:lpstr>派生类实例</vt:lpstr>
      <vt:lpstr>设计过程</vt:lpstr>
      <vt:lpstr>基类的设计</vt:lpstr>
      <vt:lpstr>教师读者类的设计</vt:lpstr>
      <vt:lpstr>学生读者类的设计</vt:lpstr>
      <vt:lpstr>派生类对象的析构</vt:lpstr>
      <vt:lpstr>派生类构造函数和析构函数的构造规则实例</vt:lpstr>
      <vt:lpstr>执行结果</vt:lpstr>
      <vt:lpstr>赋值运算符重载函数</vt:lpstr>
      <vt:lpstr>PowerPoint 演示文稿</vt:lpstr>
      <vt:lpstr>派生类</vt:lpstr>
      <vt:lpstr>重定义基类的函数 </vt:lpstr>
      <vt:lpstr>实例</vt:lpstr>
      <vt:lpstr>圆类的设计</vt:lpstr>
      <vt:lpstr>圆类的定义</vt:lpstr>
      <vt:lpstr>球类的定义</vt:lpstr>
      <vt:lpstr>Ball类的构造函数</vt:lpstr>
      <vt:lpstr>Ball类的area函数</vt:lpstr>
      <vt:lpstr>派生类引用基类的同名函数</vt:lpstr>
      <vt:lpstr>实例</vt:lpstr>
      <vt:lpstr>Cylinder类的定义</vt:lpstr>
      <vt:lpstr>Ball和cylinder类的使用</vt:lpstr>
      <vt:lpstr>执行结果</vt:lpstr>
      <vt:lpstr>派生类</vt:lpstr>
      <vt:lpstr>派生类作为基类</vt:lpstr>
      <vt:lpstr>实例</vt:lpstr>
      <vt:lpstr>PowerPoint 演示文稿</vt:lpstr>
      <vt:lpstr>派生类</vt:lpstr>
      <vt:lpstr>将派生类对象隐式转换为基类对象</vt:lpstr>
      <vt:lpstr>将派生类对象赋给基类对象</vt:lpstr>
      <vt:lpstr>基类指针指向派生类对象</vt:lpstr>
      <vt:lpstr>基类的对象引用派生类的对象</vt:lpstr>
      <vt:lpstr>PowerPoint 演示文稿</vt:lpstr>
      <vt:lpstr>将派生类对象赋给基类对象</vt:lpstr>
      <vt:lpstr>基类指针指向派生类对象</vt:lpstr>
      <vt:lpstr>基类的对象引用派生类的对象</vt:lpstr>
      <vt:lpstr>注意</vt:lpstr>
      <vt:lpstr>派生类如何使用基类的友元</vt:lpstr>
      <vt:lpstr>派生类如何使用基类的友元</vt:lpstr>
      <vt:lpstr>第12章 组合与继承</vt:lpstr>
      <vt:lpstr>虚函数与多态性</vt:lpstr>
      <vt:lpstr>多态性</vt:lpstr>
      <vt:lpstr>多态性的实现</vt:lpstr>
      <vt:lpstr>静态联编</vt:lpstr>
      <vt:lpstr>运行时多态性</vt:lpstr>
      <vt:lpstr>虚函数与多态性</vt:lpstr>
      <vt:lpstr>虚函数</vt:lpstr>
      <vt:lpstr>虚函数的使用</vt:lpstr>
      <vt:lpstr>虚函数</vt:lpstr>
      <vt:lpstr>将派生类对象赋给基类对象</vt:lpstr>
      <vt:lpstr>基类指针指向派生类对象</vt:lpstr>
      <vt:lpstr>基类的对象引用派生类的对象</vt:lpstr>
      <vt:lpstr>使用虚函数的注意事项 </vt:lpstr>
      <vt:lpstr>例</vt:lpstr>
      <vt:lpstr>PowerPoint 演示文稿</vt:lpstr>
      <vt:lpstr>虚函数与多态性</vt:lpstr>
      <vt:lpstr>为什么需要虚析构函数</vt:lpstr>
      <vt:lpstr>解决方案</vt:lpstr>
      <vt:lpstr>虚析构函数的继承性</vt:lpstr>
      <vt:lpstr>PowerPoint 演示文稿</vt:lpstr>
      <vt:lpstr>第12章 组合与继承</vt:lpstr>
      <vt:lpstr>纯虚函数</vt:lpstr>
      <vt:lpstr>纯虚函数实例</vt:lpstr>
      <vt:lpstr>抽象类</vt:lpstr>
      <vt:lpstr>抽象类的意义</vt:lpstr>
      <vt:lpstr>抽象类实例</vt:lpstr>
      <vt:lpstr>第12章 组合与继承</vt:lpstr>
      <vt:lpstr>多重继承</vt:lpstr>
      <vt:lpstr>多重继承的定义格式</vt:lpstr>
      <vt:lpstr>多继承的访问特性</vt:lpstr>
      <vt:lpstr>多重继承的访问特性</vt:lpstr>
      <vt:lpstr>多重继承的构造函数和析构函数</vt:lpstr>
      <vt:lpstr>多重继承的构造函数和析构函数</vt:lpstr>
      <vt:lpstr>多重继承的主要问题</vt:lpstr>
      <vt:lpstr>二义性</vt:lpstr>
      <vt:lpstr>x.f()的解决方法</vt:lpstr>
      <vt:lpstr>多重继承实例</vt:lpstr>
      <vt:lpstr>执行结果</vt:lpstr>
      <vt:lpstr>二义性---cont.</vt:lpstr>
      <vt:lpstr>二义性---cont.</vt:lpstr>
      <vt:lpstr>二义性实例</vt:lpstr>
      <vt:lpstr>虚基类</vt:lpstr>
      <vt:lpstr>虚基类的概念</vt:lpstr>
      <vt:lpstr>虚基类的初始化</vt:lpstr>
      <vt:lpstr>虚基类的初始化实例</vt:lpstr>
      <vt:lpstr>虚基类的初始化实例</vt:lpstr>
      <vt:lpstr>小结 </vt:lpstr>
    </vt:vector>
  </TitlesOfParts>
  <Company>Shanghai JiaoTong UNIV.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第12章 组合与继承</dc:title>
  <dc:creator>administrat</dc:creator>
  <cp:lastModifiedBy>Jian</cp:lastModifiedBy>
  <cp:revision>501</cp:revision>
  <dcterms:created xsi:type="dcterms:W3CDTF">2002-03-09T00:08:02Z</dcterms:created>
  <dcterms:modified xsi:type="dcterms:W3CDTF">2018-06-18T13:32:26Z</dcterms:modified>
</cp:coreProperties>
</file>