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7"/>
  </p:notesMasterIdLst>
  <p:handoutMasterIdLst>
    <p:handoutMasterId r:id="rId68"/>
  </p:handoutMasterIdLst>
  <p:sldIdLst>
    <p:sldId id="3176" r:id="rId2"/>
    <p:sldId id="3182" r:id="rId3"/>
    <p:sldId id="3183" r:id="rId4"/>
    <p:sldId id="3184" r:id="rId5"/>
    <p:sldId id="3185" r:id="rId6"/>
    <p:sldId id="3186" r:id="rId7"/>
    <p:sldId id="3187" r:id="rId8"/>
    <p:sldId id="3177" r:id="rId9"/>
    <p:sldId id="3188" r:id="rId10"/>
    <p:sldId id="3189" r:id="rId11"/>
    <p:sldId id="3178" r:id="rId12"/>
    <p:sldId id="3470" r:id="rId13"/>
    <p:sldId id="3190" r:id="rId14"/>
    <p:sldId id="3460" r:id="rId15"/>
    <p:sldId id="3461" r:id="rId16"/>
    <p:sldId id="3462" r:id="rId17"/>
    <p:sldId id="3463" r:id="rId18"/>
    <p:sldId id="3464" r:id="rId19"/>
    <p:sldId id="3465" r:id="rId20"/>
    <p:sldId id="3466" r:id="rId21"/>
    <p:sldId id="3467" r:id="rId22"/>
    <p:sldId id="3468" r:id="rId23"/>
    <p:sldId id="3469" r:id="rId24"/>
    <p:sldId id="3179" r:id="rId25"/>
    <p:sldId id="3191" r:id="rId26"/>
    <p:sldId id="3192" r:id="rId27"/>
    <p:sldId id="3193" r:id="rId28"/>
    <p:sldId id="3194" r:id="rId29"/>
    <p:sldId id="3195" r:id="rId30"/>
    <p:sldId id="3454" r:id="rId31"/>
    <p:sldId id="3196" r:id="rId32"/>
    <p:sldId id="3180" r:id="rId33"/>
    <p:sldId id="3197" r:id="rId34"/>
    <p:sldId id="3198" r:id="rId35"/>
    <p:sldId id="3200" r:id="rId36"/>
    <p:sldId id="3440" r:id="rId37"/>
    <p:sldId id="3448" r:id="rId38"/>
    <p:sldId id="3449" r:id="rId39"/>
    <p:sldId id="3202" r:id="rId40"/>
    <p:sldId id="3203" r:id="rId41"/>
    <p:sldId id="3204" r:id="rId42"/>
    <p:sldId id="3205" r:id="rId43"/>
    <p:sldId id="3206" r:id="rId44"/>
    <p:sldId id="3207" r:id="rId45"/>
    <p:sldId id="3208" r:id="rId46"/>
    <p:sldId id="3209" r:id="rId47"/>
    <p:sldId id="3210" r:id="rId48"/>
    <p:sldId id="3211" r:id="rId49"/>
    <p:sldId id="3212" r:id="rId50"/>
    <p:sldId id="3213" r:id="rId51"/>
    <p:sldId id="3430" r:id="rId52"/>
    <p:sldId id="3441" r:id="rId53"/>
    <p:sldId id="3446" r:id="rId54"/>
    <p:sldId id="3447" r:id="rId55"/>
    <p:sldId id="3181" r:id="rId56"/>
    <p:sldId id="3214" r:id="rId57"/>
    <p:sldId id="3215" r:id="rId58"/>
    <p:sldId id="3216" r:id="rId59"/>
    <p:sldId id="3217" r:id="rId60"/>
    <p:sldId id="3456" r:id="rId61"/>
    <p:sldId id="3455" r:id="rId62"/>
    <p:sldId id="3457" r:id="rId63"/>
    <p:sldId id="3458" r:id="rId64"/>
    <p:sldId id="3459" r:id="rId65"/>
    <p:sldId id="3218" r:id="rId66"/>
  </p:sldIdLst>
  <p:sldSz cx="9144000" cy="6858000" type="screen4x3"/>
  <p:notesSz cx="6858000" cy="9144000"/>
  <p:defaultTextStyle>
    <a:defPPr>
      <a:defRPr lang="zh-CN"/>
    </a:defPPr>
    <a:lvl1pPr algn="l" rtl="0" fontAlgn="base">
      <a:spcBef>
        <a:spcPct val="0"/>
      </a:spcBef>
      <a:spcAft>
        <a:spcPct val="0"/>
      </a:spcAft>
      <a:defRPr kumimoji="1" sz="2800" kern="1200">
        <a:solidFill>
          <a:schemeClr val="tx1"/>
        </a:solidFill>
        <a:latin typeface="Arial" charset="0"/>
        <a:ea typeface="黑体" pitchFamily="2" charset="-122"/>
        <a:cs typeface="+mn-cs"/>
      </a:defRPr>
    </a:lvl1pPr>
    <a:lvl2pPr marL="457200" algn="l" rtl="0" fontAlgn="base">
      <a:spcBef>
        <a:spcPct val="0"/>
      </a:spcBef>
      <a:spcAft>
        <a:spcPct val="0"/>
      </a:spcAft>
      <a:defRPr kumimoji="1" sz="2800" kern="1200">
        <a:solidFill>
          <a:schemeClr val="tx1"/>
        </a:solidFill>
        <a:latin typeface="Arial" charset="0"/>
        <a:ea typeface="黑体" pitchFamily="2" charset="-122"/>
        <a:cs typeface="+mn-cs"/>
      </a:defRPr>
    </a:lvl2pPr>
    <a:lvl3pPr marL="914400" algn="l" rtl="0" fontAlgn="base">
      <a:spcBef>
        <a:spcPct val="0"/>
      </a:spcBef>
      <a:spcAft>
        <a:spcPct val="0"/>
      </a:spcAft>
      <a:defRPr kumimoji="1" sz="2800" kern="1200">
        <a:solidFill>
          <a:schemeClr val="tx1"/>
        </a:solidFill>
        <a:latin typeface="Arial" charset="0"/>
        <a:ea typeface="黑体" pitchFamily="2" charset="-122"/>
        <a:cs typeface="+mn-cs"/>
      </a:defRPr>
    </a:lvl3pPr>
    <a:lvl4pPr marL="1371600" algn="l" rtl="0" fontAlgn="base">
      <a:spcBef>
        <a:spcPct val="0"/>
      </a:spcBef>
      <a:spcAft>
        <a:spcPct val="0"/>
      </a:spcAft>
      <a:defRPr kumimoji="1" sz="2800" kern="1200">
        <a:solidFill>
          <a:schemeClr val="tx1"/>
        </a:solidFill>
        <a:latin typeface="Arial" charset="0"/>
        <a:ea typeface="黑体" pitchFamily="2" charset="-122"/>
        <a:cs typeface="+mn-cs"/>
      </a:defRPr>
    </a:lvl4pPr>
    <a:lvl5pPr marL="1828800" algn="l" rtl="0" fontAlgn="base">
      <a:spcBef>
        <a:spcPct val="0"/>
      </a:spcBef>
      <a:spcAft>
        <a:spcPct val="0"/>
      </a:spcAft>
      <a:defRPr kumimoji="1" sz="2800" kern="1200">
        <a:solidFill>
          <a:schemeClr val="tx1"/>
        </a:solidFill>
        <a:latin typeface="Arial" charset="0"/>
        <a:ea typeface="黑体" pitchFamily="2" charset="-122"/>
        <a:cs typeface="+mn-cs"/>
      </a:defRPr>
    </a:lvl5pPr>
    <a:lvl6pPr marL="2286000" algn="l" defTabSz="914400" rtl="0" eaLnBrk="1" latinLnBrk="0" hangingPunct="1">
      <a:defRPr kumimoji="1" sz="2800" kern="1200">
        <a:solidFill>
          <a:schemeClr val="tx1"/>
        </a:solidFill>
        <a:latin typeface="Arial" charset="0"/>
        <a:ea typeface="黑体" pitchFamily="2" charset="-122"/>
        <a:cs typeface="+mn-cs"/>
      </a:defRPr>
    </a:lvl6pPr>
    <a:lvl7pPr marL="2743200" algn="l" defTabSz="914400" rtl="0" eaLnBrk="1" latinLnBrk="0" hangingPunct="1">
      <a:defRPr kumimoji="1" sz="2800" kern="1200">
        <a:solidFill>
          <a:schemeClr val="tx1"/>
        </a:solidFill>
        <a:latin typeface="Arial" charset="0"/>
        <a:ea typeface="黑体" pitchFamily="2" charset="-122"/>
        <a:cs typeface="+mn-cs"/>
      </a:defRPr>
    </a:lvl7pPr>
    <a:lvl8pPr marL="3200400" algn="l" defTabSz="914400" rtl="0" eaLnBrk="1" latinLnBrk="0" hangingPunct="1">
      <a:defRPr kumimoji="1" sz="2800" kern="1200">
        <a:solidFill>
          <a:schemeClr val="tx1"/>
        </a:solidFill>
        <a:latin typeface="Arial" charset="0"/>
        <a:ea typeface="黑体" pitchFamily="2" charset="-122"/>
        <a:cs typeface="+mn-cs"/>
      </a:defRPr>
    </a:lvl8pPr>
    <a:lvl9pPr marL="3657600" algn="l" defTabSz="914400" rtl="0" eaLnBrk="1" latinLnBrk="0" hangingPunct="1">
      <a:defRPr kumimoji="1" sz="2800" kern="1200">
        <a:solidFill>
          <a:schemeClr val="tx1"/>
        </a:solidFill>
        <a:latin typeface="Arial"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B2B2B2"/>
    <a:srgbClr val="DDDDDD"/>
    <a:srgbClr val="CC66FF"/>
    <a:srgbClr val="D60093"/>
    <a:srgbClr val="0066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28" autoAdjust="0"/>
    <p:restoredTop sz="94003" autoAdjust="0"/>
  </p:normalViewPr>
  <p:slideViewPr>
    <p:cSldViewPr snapToGrid="0" snapToObjects="1">
      <p:cViewPr varScale="1">
        <p:scale>
          <a:sx n="69" d="100"/>
          <a:sy n="69" d="100"/>
        </p:scale>
        <p:origin x="1124" y="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698"/>
    </p:cViewPr>
  </p:sorterViewPr>
  <p:notesViewPr>
    <p:cSldViewPr snapToGrid="0" snapToObjects="1">
      <p:cViewPr varScale="1">
        <p:scale>
          <a:sx n="47" d="100"/>
          <a:sy n="47" d="100"/>
        </p:scale>
        <p:origin x="-1373"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r>
              <a:rPr lang="en-US" altLang="zh-CN"/>
              <a:t>计算机网络讲义</a:t>
            </a: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800FBF10-DAD7-4D08-977F-41E69377091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atin typeface="Arial" pitchFamily="34" charset="0"/>
                <a:ea typeface="黑体" pitchFamily="2" charset="-122"/>
              </a:defRPr>
            </a:lvl1pPr>
          </a:lstStyle>
          <a:p>
            <a:pPr>
              <a:defRPr/>
            </a:pPr>
            <a:r>
              <a:rPr lang="en-US" altLang="zh-CN"/>
              <a:t>计算机网络讲义</a:t>
            </a:r>
          </a:p>
        </p:txBody>
      </p:sp>
      <p:sp>
        <p:nvSpPr>
          <p:cNvPr id="440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Arial" pitchFamily="34" charset="0"/>
                <a:ea typeface="黑体" pitchFamily="2" charset="-122"/>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atin typeface="Arial" pitchFamily="34" charset="0"/>
                <a:ea typeface="黑体" pitchFamily="2" charset="-122"/>
              </a:defRPr>
            </a:lvl1pPr>
          </a:lstStyle>
          <a:p>
            <a:pPr>
              <a:defRPr/>
            </a:pPr>
            <a:endParaRPr lang="en-US" altLang="zh-CN"/>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atin typeface="Arial" pitchFamily="34" charset="0"/>
                <a:ea typeface="黑体" pitchFamily="2" charset="-122"/>
              </a:defRPr>
            </a:lvl1pPr>
          </a:lstStyle>
          <a:p>
            <a:pPr>
              <a:defRPr/>
            </a:pPr>
            <a:fld id="{DE292445-04D4-41B3-BB83-A928F310D66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ndParaRPr>
            </a:p>
          </p:txBody>
        </p:sp>
      </p:grpSp>
      <p:graphicFrame>
        <p:nvGraphicFramePr>
          <p:cNvPr id="7" name="Object 10"/>
          <p:cNvGraphicFramePr>
            <a:graphicFrameLocks noChangeAspect="1"/>
          </p:cNvGraphicFramePr>
          <p:nvPr/>
        </p:nvGraphicFramePr>
        <p:xfrm>
          <a:off x="228600" y="228600"/>
          <a:ext cx="771525" cy="771525"/>
        </p:xfrm>
        <a:graphic>
          <a:graphicData uri="http://schemas.openxmlformats.org/presentationml/2006/ole">
            <mc:AlternateContent xmlns:mc="http://schemas.openxmlformats.org/markup-compatibility/2006">
              <mc:Choice xmlns:v="urn:schemas-microsoft-com:vml" Requires="v">
                <p:oleObj spid="_x0000_s81926" name="图片" r:id="rId3" imgW="771429" imgH="771429" progId="Word.Picture.8">
                  <p:embed/>
                </p:oleObj>
              </mc:Choice>
              <mc:Fallback>
                <p:oleObj name="图片" r:id="rId3" imgW="771429" imgH="771429"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8600"/>
                        <a:ext cx="77152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3"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1229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1588"/>
            <a:ext cx="9132888" cy="6845300"/>
            <a:chOff x="0" y="1"/>
            <a:chExt cx="5753" cy="4312"/>
          </a:xfrm>
        </p:grpSpPr>
        <p:sp>
          <p:nvSpPr>
            <p:cNvPr id="11267" name="Freeform 3"/>
            <p:cNvSpPr>
              <a:spLocks/>
            </p:cNvSpPr>
            <p:nvPr userDrawn="1"/>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ndParaRPr>
            </a:p>
          </p:txBody>
        </p:sp>
        <p:sp>
          <p:nvSpPr>
            <p:cNvPr id="11268" name="Arc 4"/>
            <p:cNvSpPr>
              <a:spLocks/>
            </p:cNvSpPr>
            <p:nvPr userDrawn="1"/>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ndParaRPr>
            </a:p>
          </p:txBody>
        </p:sp>
      </p:grpSp>
      <p:sp>
        <p:nvSpPr>
          <p:cNvPr id="11269"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3076"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dk2" tx1="lt1" bg2="dk1" tx2="lt2" accent1="accent1" accent2="accent2" accent3="accent3" accent4="accent4" accent5="accent5" accent6="accent6" hlink="hlink" folHlink="folHlink"/>
  <p:sldLayoutIdLst>
    <p:sldLayoutId id="2147483926"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2pPr>
      <a:lvl3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3pPr>
      <a:lvl4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4pPr>
      <a:lvl5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5pPr>
      <a:lvl6pPr marL="4572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6pPr>
      <a:lvl7pPr marL="9144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7pPr>
      <a:lvl8pPr marL="13716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8pPr>
      <a:lvl9pPr marL="18288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9pPr>
    </p:titleStyle>
    <p:bodyStyle>
      <a:lvl1pPr marL="477838" indent="-477838" algn="l" rtl="0" eaLnBrk="0" fontAlgn="base" hangingPunct="0">
        <a:spcBef>
          <a:spcPct val="20000"/>
        </a:spcBef>
        <a:spcAft>
          <a:spcPct val="0"/>
        </a:spcAft>
        <a:buClr>
          <a:schemeClr val="tx1"/>
        </a:buClr>
        <a:buSzPct val="80000"/>
        <a:buFont typeface="Wingdings" pitchFamily="2" charset="2"/>
        <a:buChar char="v"/>
        <a:defRPr kumimoji="1" sz="3200" b="1">
          <a:solidFill>
            <a:schemeClr val="tx1"/>
          </a:solidFill>
          <a:latin typeface="+mn-lt"/>
          <a:ea typeface="+mn-ea"/>
          <a:cs typeface="+mn-cs"/>
        </a:defRPr>
      </a:lvl1pPr>
      <a:lvl2pPr marL="911225" indent="-319088" algn="l" rtl="0" eaLnBrk="0" fontAlgn="base" hangingPunct="0">
        <a:spcBef>
          <a:spcPct val="20000"/>
        </a:spcBef>
        <a:spcAft>
          <a:spcPct val="0"/>
        </a:spcAft>
        <a:buClr>
          <a:schemeClr val="tx1"/>
        </a:buClr>
        <a:buSzPct val="90000"/>
        <a:buFont typeface="Wingdings" pitchFamily="2" charset="2"/>
        <a:buChar char="Ø"/>
        <a:defRPr kumimoji="1" sz="2800" b="1">
          <a:solidFill>
            <a:schemeClr val="tx1"/>
          </a:solidFill>
          <a:latin typeface="+mn-lt"/>
          <a:ea typeface="+mn-ea"/>
        </a:defRPr>
      </a:lvl2pPr>
      <a:lvl3pPr marL="156845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宋体" pitchFamily="2" charset="-122"/>
        </a:defRPr>
      </a:lvl3pPr>
      <a:lvl4pPr marL="1987550" indent="-228600" algn="l" rtl="0" eaLnBrk="0" fontAlgn="base" hangingPunct="0">
        <a:spcBef>
          <a:spcPct val="20000"/>
        </a:spcBef>
        <a:spcAft>
          <a:spcPct val="0"/>
        </a:spcAft>
        <a:buClr>
          <a:schemeClr val="tx1"/>
        </a:buClr>
        <a:buChar char="–"/>
        <a:defRPr kumimoji="1" sz="2000">
          <a:solidFill>
            <a:schemeClr val="tx1"/>
          </a:solidFill>
          <a:latin typeface="+mn-lt"/>
          <a:ea typeface="宋体" pitchFamily="2" charset="-122"/>
        </a:defRPr>
      </a:lvl4pPr>
      <a:lvl5pPr marL="2406650" indent="-228600" algn="l" rtl="0" eaLnBrk="0" fontAlgn="base" hangingPunct="0">
        <a:spcBef>
          <a:spcPct val="20000"/>
        </a:spcBef>
        <a:spcAft>
          <a:spcPct val="0"/>
        </a:spcAft>
        <a:buClr>
          <a:schemeClr val="accent1"/>
        </a:buClr>
        <a:buChar char="•"/>
        <a:defRPr kumimoji="1" sz="2000">
          <a:solidFill>
            <a:schemeClr val="tx1"/>
          </a:solidFill>
          <a:latin typeface="+mn-lt"/>
          <a:ea typeface="宋体" pitchFamily="2" charset="-122"/>
        </a:defRPr>
      </a:lvl5pPr>
      <a:lvl6pPr marL="28638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6pPr>
      <a:lvl7pPr marL="33210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7pPr>
      <a:lvl8pPr marL="37782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8pPr>
      <a:lvl9pPr marL="42354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7746" name="Rectangle 2"/>
          <p:cNvSpPr>
            <a:spLocks noGrp="1" noChangeArrowheads="1"/>
          </p:cNvSpPr>
          <p:nvPr>
            <p:ph type="title"/>
          </p:nvPr>
        </p:nvSpPr>
        <p:spPr/>
        <p:txBody>
          <a:bodyPr/>
          <a:lstStyle/>
          <a:p>
            <a:pPr eaLnBrk="1" hangingPunct="1">
              <a:defRPr/>
            </a:pPr>
            <a:r>
              <a:rPr lang="zh-CN" altLang="en-US" dirty="0" smtClean="0"/>
              <a:t>第</a:t>
            </a:r>
            <a:r>
              <a:rPr lang="en-US" altLang="zh-CN" dirty="0" smtClean="0"/>
              <a:t>13</a:t>
            </a:r>
            <a:r>
              <a:rPr lang="zh-CN" altLang="en-US" dirty="0" smtClean="0"/>
              <a:t>章 泛型机制</a:t>
            </a:r>
            <a:r>
              <a:rPr lang="en-US" altLang="zh-CN" dirty="0" smtClean="0">
                <a:latin typeface="Times New Roman"/>
              </a:rPr>
              <a:t>—</a:t>
            </a:r>
            <a:r>
              <a:rPr lang="zh-CN" altLang="en-US" dirty="0" smtClean="0"/>
              <a:t>模板</a:t>
            </a:r>
          </a:p>
        </p:txBody>
      </p:sp>
      <p:sp>
        <p:nvSpPr>
          <p:cNvPr id="4099" name="Rectangle 3"/>
          <p:cNvSpPr>
            <a:spLocks noGrp="1" noChangeArrowheads="1"/>
          </p:cNvSpPr>
          <p:nvPr>
            <p:ph type="body" idx="1"/>
          </p:nvPr>
        </p:nvSpPr>
        <p:spPr>
          <a:xfrm>
            <a:off x="685800" y="1981200"/>
            <a:ext cx="7772400" cy="4559300"/>
          </a:xfrm>
        </p:spPr>
        <p:txBody>
          <a:bodyPr/>
          <a:lstStyle/>
          <a:p>
            <a:pPr eaLnBrk="1" hangingPunct="1">
              <a:lnSpc>
                <a:spcPct val="120000"/>
              </a:lnSpc>
            </a:pPr>
            <a:r>
              <a:rPr lang="zh-CN" altLang="en-US" smtClean="0"/>
              <a:t>类模板的定义 </a:t>
            </a:r>
          </a:p>
          <a:p>
            <a:pPr eaLnBrk="1" hangingPunct="1">
              <a:lnSpc>
                <a:spcPct val="120000"/>
              </a:lnSpc>
            </a:pPr>
            <a:r>
              <a:rPr lang="zh-CN" altLang="en-US" smtClean="0"/>
              <a:t>类模板的实例化 </a:t>
            </a:r>
          </a:p>
          <a:p>
            <a:pPr eaLnBrk="1" hangingPunct="1">
              <a:lnSpc>
                <a:spcPct val="120000"/>
              </a:lnSpc>
            </a:pPr>
            <a:r>
              <a:rPr lang="zh-CN" altLang="en-US" smtClean="0"/>
              <a:t>模板的编译 </a:t>
            </a:r>
          </a:p>
          <a:p>
            <a:pPr eaLnBrk="1" hangingPunct="1">
              <a:lnSpc>
                <a:spcPct val="120000"/>
              </a:lnSpc>
            </a:pPr>
            <a:r>
              <a:rPr lang="zh-CN" altLang="en-US" smtClean="0"/>
              <a:t>非类型形参和参数的默认值 </a:t>
            </a:r>
          </a:p>
          <a:p>
            <a:pPr eaLnBrk="1" hangingPunct="1">
              <a:lnSpc>
                <a:spcPct val="120000"/>
              </a:lnSpc>
            </a:pPr>
            <a:r>
              <a:rPr lang="zh-CN" altLang="en-US" smtClean="0"/>
              <a:t>类模板的友元 </a:t>
            </a:r>
          </a:p>
          <a:p>
            <a:pPr eaLnBrk="1" hangingPunct="1">
              <a:lnSpc>
                <a:spcPct val="120000"/>
              </a:lnSpc>
            </a:pPr>
            <a:r>
              <a:rPr lang="zh-CN" altLang="en-US" smtClean="0"/>
              <a:t>类模板作为基类 </a:t>
            </a:r>
          </a:p>
        </p:txBody>
      </p:sp>
      <p:sp>
        <p:nvSpPr>
          <p:cNvPr id="4100" name="AutoShape 4"/>
          <p:cNvSpPr>
            <a:spLocks noChangeArrowheads="1"/>
          </p:cNvSpPr>
          <p:nvPr/>
        </p:nvSpPr>
        <p:spPr bwMode="auto">
          <a:xfrm rot="-5400000" flipH="1" flipV="1">
            <a:off x="6324600" y="2136775"/>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4101" name="AutoShape 5"/>
          <p:cNvSpPr>
            <a:spLocks noChangeArrowheads="1"/>
          </p:cNvSpPr>
          <p:nvPr/>
        </p:nvSpPr>
        <p:spPr bwMode="auto">
          <a:xfrm rot="-5400000" flipH="1" flipV="1">
            <a:off x="6350000" y="41687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02" name="AutoShape 6"/>
          <p:cNvSpPr>
            <a:spLocks noChangeArrowheads="1"/>
          </p:cNvSpPr>
          <p:nvPr/>
        </p:nvSpPr>
        <p:spPr bwMode="auto">
          <a:xfrm rot="-5400000" flipH="1" flipV="1">
            <a:off x="6350000" y="48418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03" name="AutoShape 7"/>
          <p:cNvSpPr>
            <a:spLocks noChangeArrowheads="1"/>
          </p:cNvSpPr>
          <p:nvPr/>
        </p:nvSpPr>
        <p:spPr bwMode="auto">
          <a:xfrm rot="-5400000" flipH="1" flipV="1">
            <a:off x="6337300" y="54895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04" name="AutoShape 8"/>
          <p:cNvSpPr>
            <a:spLocks noChangeArrowheads="1"/>
          </p:cNvSpPr>
          <p:nvPr/>
        </p:nvSpPr>
        <p:spPr bwMode="auto">
          <a:xfrm rot="-5400000" flipH="1" flipV="1">
            <a:off x="6350000" y="35210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05" name="AutoShape 9"/>
          <p:cNvSpPr>
            <a:spLocks noChangeArrowheads="1"/>
          </p:cNvSpPr>
          <p:nvPr/>
        </p:nvSpPr>
        <p:spPr bwMode="auto">
          <a:xfrm rot="-5400000" flipH="1" flipV="1">
            <a:off x="6330950" y="2803525"/>
            <a:ext cx="304800" cy="4445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082" name="Rectangle 2"/>
          <p:cNvSpPr>
            <a:spLocks noGrp="1" noChangeArrowheads="1"/>
          </p:cNvSpPr>
          <p:nvPr>
            <p:ph type="title"/>
          </p:nvPr>
        </p:nvSpPr>
        <p:spPr/>
        <p:txBody>
          <a:bodyPr/>
          <a:lstStyle/>
          <a:p>
            <a:pPr eaLnBrk="1" hangingPunct="1">
              <a:defRPr/>
            </a:pPr>
            <a:r>
              <a:rPr lang="zh-CN" altLang="en-US" smtClean="0"/>
              <a:t>模板类的对象的使用</a:t>
            </a:r>
          </a:p>
        </p:txBody>
      </p:sp>
      <p:sp>
        <p:nvSpPr>
          <p:cNvPr id="13315" name="Rectangle 3"/>
          <p:cNvSpPr>
            <a:spLocks noGrp="1" noChangeArrowheads="1"/>
          </p:cNvSpPr>
          <p:nvPr>
            <p:ph type="body" idx="1"/>
          </p:nvPr>
        </p:nvSpPr>
        <p:spPr/>
        <p:txBody>
          <a:bodyPr/>
          <a:lstStyle/>
          <a:p>
            <a:pPr eaLnBrk="1" hangingPunct="1">
              <a:lnSpc>
                <a:spcPct val="140000"/>
              </a:lnSpc>
            </a:pPr>
            <a:r>
              <a:rPr lang="zh-CN" altLang="en-US" dirty="0" smtClean="0"/>
              <a:t>与普通对象相同</a:t>
            </a:r>
          </a:p>
          <a:p>
            <a:pPr eaLnBrk="1" hangingPunct="1">
              <a:lnSpc>
                <a:spcPct val="140000"/>
              </a:lnSpc>
            </a:pPr>
            <a:r>
              <a:rPr lang="zh-CN" altLang="en-US" dirty="0" smtClean="0"/>
              <a:t>我们可以用下列语句输入</a:t>
            </a:r>
            <a:r>
              <a:rPr lang="en-US" altLang="zh-CN" dirty="0" smtClean="0"/>
              <a:t>array2</a:t>
            </a:r>
            <a:r>
              <a:rPr lang="zh-CN" altLang="en-US" dirty="0" smtClean="0"/>
              <a:t>的值：</a:t>
            </a:r>
          </a:p>
          <a:p>
            <a:pPr lvl="1" eaLnBrk="1" hangingPunct="1">
              <a:lnSpc>
                <a:spcPct val="140000"/>
              </a:lnSpc>
              <a:buFont typeface="Wingdings" pitchFamily="2" charset="2"/>
              <a:buNone/>
            </a:pPr>
            <a:r>
              <a:rPr lang="en-US" altLang="zh-CN" dirty="0" smtClean="0"/>
              <a:t>for (</a:t>
            </a:r>
            <a:r>
              <a:rPr lang="en-US" altLang="zh-CN" dirty="0" err="1" smtClean="0"/>
              <a:t>i</a:t>
            </a:r>
            <a:r>
              <a:rPr lang="en-US" altLang="zh-CN" dirty="0" smtClean="0"/>
              <a:t>=10; </a:t>
            </a:r>
            <a:r>
              <a:rPr lang="en-US" altLang="zh-CN" dirty="0" err="1" smtClean="0"/>
              <a:t>i</a:t>
            </a:r>
            <a:r>
              <a:rPr lang="en-US" altLang="zh-CN" dirty="0" smtClean="0"/>
              <a:t>&lt;=20; ++</a:t>
            </a:r>
            <a:r>
              <a:rPr lang="en-US" altLang="zh-CN" dirty="0" err="1" smtClean="0"/>
              <a:t>i</a:t>
            </a:r>
            <a:r>
              <a:rPr lang="en-US" altLang="zh-CN" dirty="0" smtClean="0"/>
              <a:t>) array2[</a:t>
            </a:r>
            <a:r>
              <a:rPr lang="en-US" altLang="zh-CN" dirty="0" err="1" smtClean="0"/>
              <a:t>i</a:t>
            </a:r>
            <a:r>
              <a:rPr lang="en-US" altLang="zh-CN" dirty="0" smtClean="0"/>
              <a:t>] = 0.1 * </a:t>
            </a:r>
            <a:r>
              <a:rPr lang="en-US" altLang="zh-CN" dirty="0" err="1" smtClean="0"/>
              <a:t>i</a:t>
            </a:r>
            <a:r>
              <a:rPr lang="en-US" altLang="zh-CN" dirty="0" smtClean="0"/>
              <a:t>;</a:t>
            </a:r>
          </a:p>
          <a:p>
            <a:pPr eaLnBrk="1" hangingPunct="1">
              <a:lnSpc>
                <a:spcPct val="140000"/>
              </a:lnSpc>
            </a:pPr>
            <a:r>
              <a:rPr lang="zh-CN" altLang="en-US" dirty="0" smtClean="0"/>
              <a:t>也可以用下列语句输出</a:t>
            </a:r>
            <a:r>
              <a:rPr lang="en-US" altLang="zh-CN" dirty="0" smtClean="0"/>
              <a:t>array1</a:t>
            </a:r>
            <a:r>
              <a:rPr lang="zh-CN" altLang="en-US" dirty="0" smtClean="0"/>
              <a:t>的值：</a:t>
            </a:r>
          </a:p>
          <a:p>
            <a:pPr lvl="1" eaLnBrk="1" hangingPunct="1">
              <a:lnSpc>
                <a:spcPct val="140000"/>
              </a:lnSpc>
              <a:buFont typeface="Wingdings" pitchFamily="2" charset="2"/>
              <a:buNone/>
            </a:pPr>
            <a:r>
              <a:rPr lang="en-US" altLang="zh-CN" dirty="0" smtClean="0"/>
              <a:t>for (</a:t>
            </a:r>
            <a:r>
              <a:rPr lang="en-US" altLang="zh-CN" dirty="0" err="1" smtClean="0"/>
              <a:t>i</a:t>
            </a:r>
            <a:r>
              <a:rPr lang="en-US" altLang="zh-CN" dirty="0" smtClean="0"/>
              <a:t>=20; </a:t>
            </a:r>
            <a:r>
              <a:rPr lang="en-US" altLang="zh-CN" dirty="0" err="1" smtClean="0"/>
              <a:t>i</a:t>
            </a:r>
            <a:r>
              <a:rPr lang="en-US" altLang="zh-CN" dirty="0" smtClean="0"/>
              <a:t>&lt;=30; ++</a:t>
            </a:r>
            <a:r>
              <a:rPr lang="en-US" altLang="zh-CN" dirty="0" err="1" smtClean="0"/>
              <a:t>i</a:t>
            </a:r>
            <a:r>
              <a:rPr lang="en-US" altLang="zh-CN" dirty="0" smtClean="0"/>
              <a:t>)  </a:t>
            </a:r>
            <a:r>
              <a:rPr lang="en-US" altLang="zh-CN" dirty="0" err="1" smtClean="0"/>
              <a:t>cout</a:t>
            </a:r>
            <a:r>
              <a:rPr lang="en-US" altLang="zh-CN" dirty="0" smtClean="0"/>
              <a:t> &lt;&lt; array1[</a:t>
            </a:r>
            <a:r>
              <a:rPr lang="en-US" altLang="zh-CN" dirty="0" err="1" smtClean="0"/>
              <a:t>i</a:t>
            </a:r>
            <a:r>
              <a:rPr lang="en-US" altLang="zh-CN" dirty="0" smtClean="0"/>
              <a:t>] &lt;&lt; '\t';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9794" name="Rectangle 2"/>
          <p:cNvSpPr>
            <a:spLocks noGrp="1" noChangeArrowheads="1"/>
          </p:cNvSpPr>
          <p:nvPr>
            <p:ph type="title"/>
          </p:nvPr>
        </p:nvSpPr>
        <p:spPr/>
        <p:txBody>
          <a:bodyPr/>
          <a:lstStyle/>
          <a:p>
            <a:pPr eaLnBrk="1" hangingPunct="1">
              <a:defRPr/>
            </a:pPr>
            <a:r>
              <a:rPr lang="zh-CN" altLang="en-US" smtClean="0"/>
              <a:t>第</a:t>
            </a:r>
            <a:r>
              <a:rPr lang="en-US" altLang="zh-CN" smtClean="0"/>
              <a:t>13</a:t>
            </a:r>
            <a:r>
              <a:rPr lang="zh-CN" altLang="en-US" smtClean="0"/>
              <a:t>章 泛型机制</a:t>
            </a:r>
            <a:r>
              <a:rPr lang="en-US" altLang="zh-CN" smtClean="0">
                <a:latin typeface="Times New Roman"/>
              </a:rPr>
              <a:t>—</a:t>
            </a:r>
            <a:r>
              <a:rPr lang="zh-CN" altLang="en-US" smtClean="0"/>
              <a:t>模板</a:t>
            </a:r>
          </a:p>
        </p:txBody>
      </p:sp>
      <p:sp>
        <p:nvSpPr>
          <p:cNvPr id="14339" name="Rectangle 3"/>
          <p:cNvSpPr>
            <a:spLocks noGrp="1" noChangeArrowheads="1"/>
          </p:cNvSpPr>
          <p:nvPr>
            <p:ph type="body" idx="1"/>
          </p:nvPr>
        </p:nvSpPr>
        <p:spPr>
          <a:xfrm>
            <a:off x="685800" y="1981200"/>
            <a:ext cx="7772400" cy="4559300"/>
          </a:xfrm>
        </p:spPr>
        <p:txBody>
          <a:bodyPr/>
          <a:lstStyle/>
          <a:p>
            <a:pPr eaLnBrk="1" hangingPunct="1">
              <a:lnSpc>
                <a:spcPct val="120000"/>
              </a:lnSpc>
            </a:pPr>
            <a:r>
              <a:rPr lang="zh-CN" altLang="en-US" smtClean="0"/>
              <a:t>类模板的定义 </a:t>
            </a:r>
          </a:p>
          <a:p>
            <a:pPr eaLnBrk="1" hangingPunct="1">
              <a:lnSpc>
                <a:spcPct val="120000"/>
              </a:lnSpc>
            </a:pPr>
            <a:r>
              <a:rPr lang="zh-CN" altLang="en-US" smtClean="0"/>
              <a:t>类模板的实例化 </a:t>
            </a:r>
          </a:p>
          <a:p>
            <a:pPr eaLnBrk="1" hangingPunct="1">
              <a:lnSpc>
                <a:spcPct val="120000"/>
              </a:lnSpc>
            </a:pPr>
            <a:r>
              <a:rPr lang="zh-CN" altLang="en-US" smtClean="0"/>
              <a:t>模板的编译 </a:t>
            </a:r>
          </a:p>
          <a:p>
            <a:pPr eaLnBrk="1" hangingPunct="1">
              <a:lnSpc>
                <a:spcPct val="120000"/>
              </a:lnSpc>
            </a:pPr>
            <a:r>
              <a:rPr lang="zh-CN" altLang="en-US" smtClean="0"/>
              <a:t>非类型形参和参数的默认值 </a:t>
            </a:r>
          </a:p>
          <a:p>
            <a:pPr eaLnBrk="1" hangingPunct="1">
              <a:lnSpc>
                <a:spcPct val="120000"/>
              </a:lnSpc>
            </a:pPr>
            <a:r>
              <a:rPr lang="zh-CN" altLang="en-US" smtClean="0"/>
              <a:t>类模板的友元 </a:t>
            </a:r>
          </a:p>
          <a:p>
            <a:pPr eaLnBrk="1" hangingPunct="1">
              <a:lnSpc>
                <a:spcPct val="120000"/>
              </a:lnSpc>
            </a:pPr>
            <a:r>
              <a:rPr lang="zh-CN" altLang="en-US" smtClean="0"/>
              <a:t>类模板作为基类 </a:t>
            </a:r>
          </a:p>
        </p:txBody>
      </p:sp>
      <p:sp>
        <p:nvSpPr>
          <p:cNvPr id="14340" name="AutoShape 4"/>
          <p:cNvSpPr>
            <a:spLocks noChangeArrowheads="1"/>
          </p:cNvSpPr>
          <p:nvPr/>
        </p:nvSpPr>
        <p:spPr bwMode="auto">
          <a:xfrm rot="-5400000" flipH="1" flipV="1">
            <a:off x="6324600" y="21367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4341" name="AutoShape 5"/>
          <p:cNvSpPr>
            <a:spLocks noChangeArrowheads="1"/>
          </p:cNvSpPr>
          <p:nvPr/>
        </p:nvSpPr>
        <p:spPr bwMode="auto">
          <a:xfrm rot="-5400000" flipH="1" flipV="1">
            <a:off x="6350000" y="41687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4342" name="AutoShape 6"/>
          <p:cNvSpPr>
            <a:spLocks noChangeArrowheads="1"/>
          </p:cNvSpPr>
          <p:nvPr/>
        </p:nvSpPr>
        <p:spPr bwMode="auto">
          <a:xfrm rot="-5400000" flipH="1" flipV="1">
            <a:off x="6350000" y="48418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4343" name="AutoShape 7"/>
          <p:cNvSpPr>
            <a:spLocks noChangeArrowheads="1"/>
          </p:cNvSpPr>
          <p:nvPr/>
        </p:nvSpPr>
        <p:spPr bwMode="auto">
          <a:xfrm rot="-5400000" flipH="1" flipV="1">
            <a:off x="6337300" y="54895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4344" name="AutoShape 8"/>
          <p:cNvSpPr>
            <a:spLocks noChangeArrowheads="1"/>
          </p:cNvSpPr>
          <p:nvPr/>
        </p:nvSpPr>
        <p:spPr bwMode="auto">
          <a:xfrm rot="-5400000" flipH="1" flipV="1">
            <a:off x="6350000" y="3521075"/>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14345" name="AutoShape 9"/>
          <p:cNvSpPr>
            <a:spLocks noChangeArrowheads="1"/>
          </p:cNvSpPr>
          <p:nvPr/>
        </p:nvSpPr>
        <p:spPr bwMode="auto">
          <a:xfrm rot="-5400000" flipH="1" flipV="1">
            <a:off x="6330950" y="2803525"/>
            <a:ext cx="304800" cy="4445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模板的编译</a:t>
            </a:r>
            <a:endParaRPr lang="zh-CN" altLang="en-US" dirty="0"/>
          </a:p>
        </p:txBody>
      </p:sp>
      <p:sp>
        <p:nvSpPr>
          <p:cNvPr id="15363" name="内容占位符 2"/>
          <p:cNvSpPr>
            <a:spLocks noGrp="1"/>
          </p:cNvSpPr>
          <p:nvPr>
            <p:ph idx="1"/>
          </p:nvPr>
        </p:nvSpPr>
        <p:spPr/>
        <p:txBody>
          <a:bodyPr/>
          <a:lstStyle/>
          <a:p>
            <a:r>
              <a:rPr lang="zh-CN" altLang="en-US" sz="2400" smtClean="0"/>
              <a:t>编译模板时，编译器进行三个阶段的检查</a:t>
            </a:r>
          </a:p>
          <a:p>
            <a:pPr lvl="1"/>
            <a:r>
              <a:rPr lang="zh-CN" altLang="en-US" sz="2400" smtClean="0"/>
              <a:t>第一阶段是编译模板定义本身。这个阶段编译器只是检查一些诸如漏掉分号、变量名拼写错误之类的语法错误。</a:t>
            </a:r>
          </a:p>
          <a:p>
            <a:pPr lvl="1"/>
            <a:r>
              <a:rPr lang="zh-CN" altLang="en-US" sz="2400" smtClean="0"/>
              <a:t>第二阶段是编译器看到模板使用时。对于函数模板，检查实际参数的数目和类型是否恰当。对于类模板可以检测出提供的模板的实际参数的数目是否正确。</a:t>
            </a:r>
          </a:p>
          <a:p>
            <a:pPr lvl="1"/>
            <a:r>
              <a:rPr lang="zh-CN" altLang="en-US" sz="2400" smtClean="0"/>
              <a:t>第三阶段是实例化。编译器彻底编译模板。</a:t>
            </a:r>
          </a:p>
          <a:p>
            <a:r>
              <a:rPr lang="zh-CN" altLang="en-US" sz="2400" smtClean="0"/>
              <a:t>所以，调试包含类模板的程序时，必须在定义了类模板的对象并且对对象调用了所有的成员函数后，才能说明类模板的语法是正确的。 </a:t>
            </a:r>
          </a:p>
          <a:p>
            <a:endParaRPr lang="zh-CN" altLang="en-US" sz="24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3106" name="Rectangle 2"/>
          <p:cNvSpPr>
            <a:spLocks noGrp="1" noChangeArrowheads="1"/>
          </p:cNvSpPr>
          <p:nvPr>
            <p:ph type="title"/>
          </p:nvPr>
        </p:nvSpPr>
        <p:spPr/>
        <p:txBody>
          <a:bodyPr/>
          <a:lstStyle/>
          <a:p>
            <a:pPr eaLnBrk="1" hangingPunct="1">
              <a:defRPr/>
            </a:pPr>
            <a:r>
              <a:rPr lang="zh-CN" altLang="en-US" smtClean="0"/>
              <a:t>模板的编译</a:t>
            </a:r>
          </a:p>
        </p:txBody>
      </p:sp>
      <p:sp>
        <p:nvSpPr>
          <p:cNvPr id="15363" name="Rectangle 3"/>
          <p:cNvSpPr>
            <a:spLocks noGrp="1" noChangeArrowheads="1"/>
          </p:cNvSpPr>
          <p:nvPr>
            <p:ph type="body" idx="1"/>
          </p:nvPr>
        </p:nvSpPr>
        <p:spPr>
          <a:xfrm>
            <a:off x="685800" y="1752600"/>
            <a:ext cx="7772400" cy="5105400"/>
          </a:xfrm>
        </p:spPr>
        <p:txBody>
          <a:bodyPr/>
          <a:lstStyle/>
          <a:p>
            <a:pPr eaLnBrk="1" hangingPunct="1">
              <a:lnSpc>
                <a:spcPct val="120000"/>
              </a:lnSpc>
            </a:pPr>
            <a:r>
              <a:rPr lang="zh-CN" altLang="en-US" smtClean="0"/>
              <a:t>当编译器看到模板的定义时，它不立即产生代码。只有看到用到模板时，如定义类模板的对象时，编译器才产生特定类型的模板实例。</a:t>
            </a:r>
          </a:p>
          <a:p>
            <a:pPr eaLnBrk="1" hangingPunct="1">
              <a:lnSpc>
                <a:spcPct val="120000"/>
              </a:lnSpc>
            </a:pPr>
            <a:r>
              <a:rPr lang="zh-CN" altLang="en-US" smtClean="0"/>
              <a:t>类模板的成员函数本身是模板函数。类模板的成员函数只有在为程序所用时才进行实例化。如果该成员函数从未被使用，则不会实例化该成员函数。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C++</a:t>
            </a:r>
            <a:r>
              <a:rPr lang="zh-CN" altLang="en-US" dirty="0" smtClean="0"/>
              <a:t>的编译和连接</a:t>
            </a:r>
            <a:endParaRPr lang="zh-CN" altLang="en-US" dirty="0"/>
          </a:p>
        </p:txBody>
      </p:sp>
      <p:sp>
        <p:nvSpPr>
          <p:cNvPr id="16387" name="内容占位符 2"/>
          <p:cNvSpPr>
            <a:spLocks noGrp="1"/>
          </p:cNvSpPr>
          <p:nvPr>
            <p:ph idx="1"/>
          </p:nvPr>
        </p:nvSpPr>
        <p:spPr/>
        <p:txBody>
          <a:bodyPr/>
          <a:lstStyle/>
          <a:p>
            <a:r>
              <a:rPr lang="en-US" altLang="zh-CN" sz="2400" smtClean="0"/>
              <a:t>C++</a:t>
            </a:r>
            <a:r>
              <a:rPr lang="zh-CN" altLang="en-US" sz="2400" smtClean="0"/>
              <a:t>标准中提到，一个编译单元</a:t>
            </a:r>
            <a:r>
              <a:rPr lang="en-US" altLang="zh-CN" sz="2400" smtClean="0"/>
              <a:t>[translation unit]</a:t>
            </a:r>
            <a:r>
              <a:rPr lang="zh-CN" altLang="en-US" sz="2400" smtClean="0"/>
              <a:t>是指一个</a:t>
            </a:r>
            <a:r>
              <a:rPr lang="en-US" altLang="zh-CN" sz="2400" smtClean="0"/>
              <a:t>.cpp</a:t>
            </a:r>
            <a:r>
              <a:rPr lang="zh-CN" altLang="en-US" sz="2400" smtClean="0"/>
              <a:t>文件以及它所</a:t>
            </a:r>
            <a:r>
              <a:rPr lang="en-US" altLang="zh-CN" sz="2400" smtClean="0"/>
              <a:t>include</a:t>
            </a:r>
            <a:r>
              <a:rPr lang="zh-CN" altLang="en-US" sz="2400" smtClean="0"/>
              <a:t>的所有</a:t>
            </a:r>
            <a:r>
              <a:rPr lang="en-US" altLang="zh-CN" sz="2400" smtClean="0"/>
              <a:t>.h</a:t>
            </a:r>
            <a:r>
              <a:rPr lang="zh-CN" altLang="en-US" sz="2400" smtClean="0"/>
              <a:t>文件，</a:t>
            </a:r>
            <a:r>
              <a:rPr lang="en-US" altLang="zh-CN" sz="2400" smtClean="0"/>
              <a:t>.h</a:t>
            </a:r>
            <a:r>
              <a:rPr lang="zh-CN" altLang="en-US" sz="2400" smtClean="0"/>
              <a:t>文件里的代码将会被扩展到包含它的</a:t>
            </a:r>
            <a:r>
              <a:rPr lang="en-US" altLang="zh-CN" sz="2400" smtClean="0"/>
              <a:t>.cpp</a:t>
            </a:r>
            <a:r>
              <a:rPr lang="zh-CN" altLang="en-US" sz="2400" smtClean="0"/>
              <a:t>文件里，然后编译器编译该</a:t>
            </a:r>
            <a:r>
              <a:rPr lang="en-US" altLang="zh-CN" sz="2400" smtClean="0"/>
              <a:t>.cpp</a:t>
            </a:r>
            <a:r>
              <a:rPr lang="zh-CN" altLang="en-US" sz="2400" smtClean="0"/>
              <a:t>文件为一个</a:t>
            </a:r>
            <a:r>
              <a:rPr lang="en-US" altLang="zh-CN" sz="2400" smtClean="0"/>
              <a:t>.obj</a:t>
            </a:r>
            <a:r>
              <a:rPr lang="zh-CN" altLang="en-US" sz="2400" smtClean="0"/>
              <a:t>文件，后者拥有</a:t>
            </a:r>
            <a:r>
              <a:rPr lang="en-US" altLang="zh-CN" sz="2400" smtClean="0"/>
              <a:t>PE[Portable Executable,</a:t>
            </a:r>
            <a:r>
              <a:rPr lang="zh-CN" altLang="en-US" sz="2400" smtClean="0"/>
              <a:t>即</a:t>
            </a:r>
            <a:r>
              <a:rPr lang="en-US" altLang="zh-CN" sz="2400" smtClean="0"/>
              <a:t>Windows</a:t>
            </a:r>
            <a:r>
              <a:rPr lang="zh-CN" altLang="en-US" sz="2400" smtClean="0"/>
              <a:t>可执行文件</a:t>
            </a:r>
            <a:r>
              <a:rPr lang="en-US" altLang="zh-CN" sz="2400" smtClean="0"/>
              <a:t>]</a:t>
            </a:r>
            <a:r>
              <a:rPr lang="zh-CN" altLang="en-US" sz="2400" smtClean="0"/>
              <a:t>文件格式，并且本身包含的就已经是二进制码，但是，不一定能够执行，因为并不保证其中一定有</a:t>
            </a:r>
            <a:r>
              <a:rPr lang="en-US" altLang="zh-CN" sz="2400" smtClean="0"/>
              <a:t>main</a:t>
            </a:r>
            <a:r>
              <a:rPr lang="zh-CN" altLang="en-US" sz="2400" smtClean="0"/>
              <a:t>函数。当编译器将一个工程里的所有</a:t>
            </a:r>
            <a:r>
              <a:rPr lang="en-US" altLang="zh-CN" sz="2400" smtClean="0"/>
              <a:t>.cpp</a:t>
            </a:r>
            <a:r>
              <a:rPr lang="zh-CN" altLang="en-US" sz="2400" smtClean="0"/>
              <a:t>文件以分离的方式编译完毕后，再由连接器</a:t>
            </a:r>
            <a:r>
              <a:rPr lang="en-US" altLang="zh-CN" sz="2400" smtClean="0"/>
              <a:t>(linker)</a:t>
            </a:r>
            <a:r>
              <a:rPr lang="zh-CN" altLang="en-US" sz="2400" smtClean="0"/>
              <a:t>进行连接成为一个</a:t>
            </a:r>
            <a:r>
              <a:rPr lang="en-US" altLang="zh-CN" sz="2400" smtClean="0"/>
              <a:t>.exe</a:t>
            </a:r>
            <a:r>
              <a:rPr lang="zh-CN" altLang="en-US" sz="2400" smtClean="0"/>
              <a:t>文件。</a:t>
            </a:r>
            <a:r>
              <a:rPr lang="zh-CN" altLang="en-US" smtClean="0"/>
              <a:t/>
            </a:r>
            <a:br>
              <a:rPr lang="zh-CN" altLang="en-US" smtClean="0"/>
            </a:br>
            <a:r>
              <a:rPr lang="zh-CN" altLang="en-US" smtClean="0"/>
              <a:t/>
            </a:r>
            <a:br>
              <a:rPr lang="zh-CN" altLang="en-US" smtClean="0"/>
            </a:br>
            <a:endParaRPr lang="zh-CN"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例子</a:t>
            </a:r>
            <a:endParaRPr lang="zh-CN" altLang="en-US" dirty="0"/>
          </a:p>
        </p:txBody>
      </p:sp>
      <p:sp>
        <p:nvSpPr>
          <p:cNvPr id="17411" name="内容占位符 2"/>
          <p:cNvSpPr>
            <a:spLocks noGrp="1"/>
          </p:cNvSpPr>
          <p:nvPr>
            <p:ph idx="1"/>
          </p:nvPr>
        </p:nvSpPr>
        <p:spPr/>
        <p:txBody>
          <a:bodyPr/>
          <a:lstStyle/>
          <a:p>
            <a:pPr>
              <a:buFont typeface="Wingdings" pitchFamily="2" charset="2"/>
              <a:buNone/>
            </a:pPr>
            <a:r>
              <a:rPr lang="en-US" altLang="zh-CN" sz="2400" smtClean="0"/>
              <a:t>//---------------test.h-------------------//</a:t>
            </a:r>
          </a:p>
          <a:p>
            <a:pPr>
              <a:buFont typeface="Wingdings" pitchFamily="2" charset="2"/>
              <a:buNone/>
            </a:pPr>
            <a:r>
              <a:rPr lang="en-US" altLang="zh-CN" sz="2400" smtClean="0"/>
              <a:t>  void f();//</a:t>
            </a:r>
            <a:r>
              <a:rPr lang="zh-CN" altLang="en-US" sz="2400" smtClean="0"/>
              <a:t>这里声明一个函数</a:t>
            </a:r>
            <a:r>
              <a:rPr lang="en-US" altLang="zh-CN" sz="2400" smtClean="0"/>
              <a:t>f</a:t>
            </a:r>
          </a:p>
          <a:p>
            <a:pPr>
              <a:buFont typeface="Wingdings" pitchFamily="2" charset="2"/>
              <a:buNone/>
            </a:pPr>
            <a:r>
              <a:rPr lang="en-US" altLang="zh-CN" sz="2400" smtClean="0"/>
              <a:t>//---------------test.cpp--------------//</a:t>
            </a:r>
          </a:p>
          <a:p>
            <a:pPr>
              <a:buFont typeface="Wingdings" pitchFamily="2" charset="2"/>
              <a:buNone/>
            </a:pPr>
            <a:r>
              <a:rPr lang="en-US" altLang="zh-CN" sz="2400" smtClean="0"/>
              <a:t> #include”test.h”</a:t>
            </a:r>
          </a:p>
          <a:p>
            <a:pPr>
              <a:buFont typeface="Wingdings" pitchFamily="2" charset="2"/>
              <a:buNone/>
            </a:pPr>
            <a:r>
              <a:rPr lang="en-US" altLang="zh-CN" sz="2400" smtClean="0"/>
              <a:t> void f()  {     …do sth  } //</a:t>
            </a:r>
            <a:r>
              <a:rPr lang="zh-CN" altLang="en-US" sz="2400" smtClean="0"/>
              <a:t>这里实现出</a:t>
            </a:r>
            <a:r>
              <a:rPr lang="en-US" altLang="zh-CN" sz="2400" smtClean="0"/>
              <a:t>test.h</a:t>
            </a:r>
            <a:r>
              <a:rPr lang="zh-CN" altLang="en-US" sz="2400" smtClean="0"/>
              <a:t>中声明的</a:t>
            </a:r>
            <a:r>
              <a:rPr lang="en-US" altLang="zh-CN" sz="2400" smtClean="0"/>
              <a:t>f</a:t>
            </a:r>
            <a:r>
              <a:rPr lang="zh-CN" altLang="en-US" sz="2400" smtClean="0"/>
              <a:t>函数</a:t>
            </a:r>
            <a:endParaRPr lang="en-US" altLang="zh-CN" sz="2400" smtClean="0"/>
          </a:p>
          <a:p>
            <a:pPr>
              <a:buFont typeface="Wingdings" pitchFamily="2" charset="2"/>
              <a:buNone/>
            </a:pPr>
            <a:r>
              <a:rPr lang="en-US" altLang="zh-CN" sz="2400" smtClean="0"/>
              <a:t>//---------------main.cpp--------------//</a:t>
            </a:r>
          </a:p>
          <a:p>
            <a:pPr>
              <a:buFont typeface="Wingdings" pitchFamily="2" charset="2"/>
              <a:buNone/>
            </a:pPr>
            <a:r>
              <a:rPr lang="en-US" altLang="zh-CN" sz="2400" smtClean="0"/>
              <a:t> #include”test.h”</a:t>
            </a:r>
          </a:p>
          <a:p>
            <a:pPr>
              <a:buFont typeface="Wingdings" pitchFamily="2" charset="2"/>
              <a:buNone/>
            </a:pPr>
            <a:r>
              <a:rPr lang="en-US" altLang="zh-CN" sz="2400" smtClean="0"/>
              <a:t>  int main()  {     f();  }//</a:t>
            </a:r>
            <a:r>
              <a:rPr lang="zh-CN" altLang="en-US" sz="2400" smtClean="0"/>
              <a:t>调用</a:t>
            </a:r>
            <a:r>
              <a:rPr lang="en-US" altLang="zh-CN" sz="2400" smtClean="0"/>
              <a:t>f</a:t>
            </a:r>
            <a:r>
              <a:rPr lang="zh-CN" altLang="en-US" sz="2400" smtClean="0"/>
              <a:t>，</a:t>
            </a:r>
            <a:r>
              <a:rPr lang="en-US" altLang="zh-CN" sz="2400" smtClean="0"/>
              <a:t>f</a:t>
            </a:r>
            <a:r>
              <a:rPr lang="zh-CN" altLang="en-US" sz="2400" smtClean="0"/>
              <a:t>具有外部连接类型</a:t>
            </a:r>
            <a:endParaRPr lang="en-US" altLang="zh-CN" sz="2400" smtClean="0"/>
          </a:p>
          <a:p>
            <a:pPr>
              <a:buFont typeface="Wingdings" pitchFamily="2" charset="2"/>
              <a:buNone/>
            </a:pPr>
            <a:r>
              <a:rPr lang="zh-CN" altLang="en-US" sz="1800" smtClean="0"/>
              <a:t/>
            </a:r>
            <a:br>
              <a:rPr lang="zh-CN" altLang="en-US" sz="1800" smtClean="0"/>
            </a:br>
            <a:r>
              <a:rPr lang="zh-CN" altLang="en-US" sz="1800" smtClean="0"/>
              <a:t/>
            </a:r>
            <a:br>
              <a:rPr lang="zh-CN" altLang="en-US" sz="1800" smtClean="0"/>
            </a:br>
            <a:endParaRPr lang="zh-CN" altLang="en-US" sz="18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685800" y="0"/>
            <a:ext cx="7772400" cy="6546850"/>
          </a:xfrm>
        </p:spPr>
        <p:txBody>
          <a:bodyPr/>
          <a:lstStyle/>
          <a:p>
            <a:r>
              <a:rPr lang="en-US" altLang="zh-CN" sz="2400" smtClean="0"/>
              <a:t>test. cpp</a:t>
            </a:r>
            <a:r>
              <a:rPr lang="zh-CN" altLang="en-US" sz="2400" smtClean="0"/>
              <a:t>和</a:t>
            </a:r>
            <a:r>
              <a:rPr lang="en-US" altLang="zh-CN" sz="2400" smtClean="0"/>
              <a:t>main.cpp</a:t>
            </a:r>
            <a:r>
              <a:rPr lang="zh-CN" altLang="en-US" sz="2400" smtClean="0"/>
              <a:t>各被编译成为不同的</a:t>
            </a:r>
            <a:r>
              <a:rPr lang="en-US" altLang="zh-CN" sz="2400" smtClean="0"/>
              <a:t>.obj</a:t>
            </a:r>
            <a:r>
              <a:rPr lang="zh-CN" altLang="en-US" sz="2400" smtClean="0"/>
              <a:t>文件</a:t>
            </a:r>
            <a:r>
              <a:rPr lang="en-US" altLang="zh-CN" sz="2400" smtClean="0"/>
              <a:t>[</a:t>
            </a:r>
            <a:r>
              <a:rPr lang="zh-CN" altLang="en-US" sz="2400" smtClean="0"/>
              <a:t>假设为</a:t>
            </a:r>
            <a:r>
              <a:rPr lang="en-US" altLang="zh-CN" sz="2400" smtClean="0"/>
              <a:t>test.obj</a:t>
            </a:r>
            <a:r>
              <a:rPr lang="zh-CN" altLang="en-US" sz="2400" smtClean="0"/>
              <a:t>和</a:t>
            </a:r>
            <a:r>
              <a:rPr lang="en-US" altLang="zh-CN" sz="2400" smtClean="0"/>
              <a:t>main.obj]</a:t>
            </a:r>
            <a:r>
              <a:rPr lang="zh-CN" altLang="en-US" sz="2400" smtClean="0"/>
              <a:t>，在</a:t>
            </a:r>
            <a:r>
              <a:rPr lang="en-US" altLang="zh-CN" sz="2400" smtClean="0"/>
              <a:t>main.cpp</a:t>
            </a:r>
            <a:r>
              <a:rPr lang="zh-CN" altLang="en-US" sz="2400" smtClean="0"/>
              <a:t>中，调用了</a:t>
            </a:r>
            <a:r>
              <a:rPr lang="en-US" altLang="zh-CN" sz="2400" smtClean="0"/>
              <a:t>f</a:t>
            </a:r>
            <a:r>
              <a:rPr lang="zh-CN" altLang="en-US" sz="2400" smtClean="0"/>
              <a:t>函数，然而当编译器编译</a:t>
            </a:r>
            <a:r>
              <a:rPr lang="en-US" altLang="zh-CN" sz="2400" smtClean="0"/>
              <a:t>main.cpp</a:t>
            </a:r>
            <a:r>
              <a:rPr lang="zh-CN" altLang="en-US" sz="2400" smtClean="0"/>
              <a:t>时，它所仅仅知道的只是</a:t>
            </a:r>
            <a:r>
              <a:rPr lang="en-US" altLang="zh-CN" sz="2400" smtClean="0"/>
              <a:t>main.cpp</a:t>
            </a:r>
            <a:r>
              <a:rPr lang="zh-CN" altLang="en-US" sz="2400" smtClean="0"/>
              <a:t>中所包含的</a:t>
            </a:r>
            <a:r>
              <a:rPr lang="en-US" altLang="zh-CN" sz="2400" smtClean="0"/>
              <a:t>test.h</a:t>
            </a:r>
            <a:r>
              <a:rPr lang="zh-CN" altLang="en-US" sz="2400" smtClean="0"/>
              <a:t>文件中的一个关于</a:t>
            </a:r>
            <a:r>
              <a:rPr lang="en-US" altLang="zh-CN" sz="2400" smtClean="0"/>
              <a:t>void f();</a:t>
            </a:r>
            <a:r>
              <a:rPr lang="zh-CN" altLang="en-US" sz="2400" smtClean="0"/>
              <a:t>的声明，所以，编译器将这里的</a:t>
            </a:r>
            <a:r>
              <a:rPr lang="en-US" altLang="zh-CN" sz="2400" smtClean="0"/>
              <a:t>f</a:t>
            </a:r>
            <a:r>
              <a:rPr lang="zh-CN" altLang="en-US" sz="2400" smtClean="0"/>
              <a:t>看作外部连接类型，即认为它的函数实现代码在另一个</a:t>
            </a:r>
            <a:r>
              <a:rPr lang="en-US" altLang="zh-CN" sz="2400" smtClean="0"/>
              <a:t>.obj</a:t>
            </a:r>
            <a:r>
              <a:rPr lang="zh-CN" altLang="en-US" sz="2400" smtClean="0"/>
              <a:t>文件中，即</a:t>
            </a:r>
            <a:r>
              <a:rPr lang="en-US" altLang="zh-CN" sz="2400" smtClean="0"/>
              <a:t>test.obj</a:t>
            </a:r>
            <a:r>
              <a:rPr lang="zh-CN" altLang="en-US" sz="2400" smtClean="0"/>
              <a:t>，也就是说，</a:t>
            </a:r>
            <a:r>
              <a:rPr lang="en-US" altLang="zh-CN" sz="2400" smtClean="0"/>
              <a:t>main.obj</a:t>
            </a:r>
            <a:r>
              <a:rPr lang="zh-CN" altLang="en-US" sz="2400" smtClean="0"/>
              <a:t>中实际没有关于</a:t>
            </a:r>
            <a:r>
              <a:rPr lang="en-US" altLang="zh-CN" sz="2400" smtClean="0"/>
              <a:t>f</a:t>
            </a:r>
            <a:r>
              <a:rPr lang="zh-CN" altLang="en-US" sz="2400" smtClean="0"/>
              <a:t>函数的哪怕一行二进制代码，而这些代码实际存在于</a:t>
            </a:r>
            <a:r>
              <a:rPr lang="en-US" altLang="zh-CN" sz="2400" smtClean="0"/>
              <a:t>test.cpp</a:t>
            </a:r>
            <a:r>
              <a:rPr lang="zh-CN" altLang="en-US" sz="2400" smtClean="0"/>
              <a:t>所编译成的</a:t>
            </a:r>
            <a:r>
              <a:rPr lang="en-US" altLang="zh-CN" sz="2400" smtClean="0"/>
              <a:t>test.obj</a:t>
            </a:r>
            <a:r>
              <a:rPr lang="zh-CN" altLang="en-US" sz="2400" smtClean="0"/>
              <a:t>中。在</a:t>
            </a:r>
            <a:r>
              <a:rPr lang="en-US" altLang="zh-CN" sz="2400" smtClean="0"/>
              <a:t>main.obj</a:t>
            </a:r>
            <a:r>
              <a:rPr lang="zh-CN" altLang="en-US" sz="2400" smtClean="0"/>
              <a:t>中对</a:t>
            </a:r>
            <a:r>
              <a:rPr lang="en-US" altLang="zh-CN" sz="2400" smtClean="0"/>
              <a:t>f</a:t>
            </a:r>
            <a:r>
              <a:rPr lang="zh-CN" altLang="en-US" sz="2400" smtClean="0"/>
              <a:t>的调用只会生成一行</a:t>
            </a:r>
            <a:r>
              <a:rPr lang="en-US" altLang="zh-CN" sz="2400" smtClean="0"/>
              <a:t>call</a:t>
            </a:r>
            <a:r>
              <a:rPr lang="zh-CN" altLang="en-US" sz="2400" smtClean="0"/>
              <a:t>指令，类似于</a:t>
            </a:r>
            <a:r>
              <a:rPr lang="en-US" altLang="zh-CN" sz="2400" smtClean="0"/>
              <a:t>call f </a:t>
            </a:r>
            <a:r>
              <a:rPr lang="zh-CN" altLang="en-US" sz="2400" smtClean="0"/>
              <a:t>。但此时</a:t>
            </a:r>
            <a:r>
              <a:rPr lang="en-US" altLang="zh-CN" sz="2400" smtClean="0"/>
              <a:t>main.obj</a:t>
            </a:r>
            <a:r>
              <a:rPr lang="zh-CN" altLang="en-US" sz="2400" smtClean="0"/>
              <a:t>中并无一行</a:t>
            </a:r>
            <a:r>
              <a:rPr lang="en-US" altLang="zh-CN" sz="2400" smtClean="0"/>
              <a:t>f</a:t>
            </a:r>
            <a:r>
              <a:rPr lang="zh-CN" altLang="en-US" sz="2400" smtClean="0"/>
              <a:t>的实现代码。</a:t>
            </a:r>
            <a:endParaRPr lang="en-US" altLang="zh-CN" sz="2400" smtClean="0"/>
          </a:p>
          <a:p>
            <a:r>
              <a:rPr lang="zh-CN" altLang="en-US" sz="2400" smtClean="0"/>
              <a:t>那怎么办呢？这就是连接器的任务，连接器负责在其它的</a:t>
            </a:r>
            <a:r>
              <a:rPr lang="en-US" altLang="zh-CN" sz="2400" smtClean="0"/>
              <a:t>.obj</a:t>
            </a:r>
            <a:r>
              <a:rPr lang="zh-CN" altLang="en-US" sz="2400" smtClean="0"/>
              <a:t>中</a:t>
            </a:r>
            <a:r>
              <a:rPr lang="en-US" altLang="zh-CN" sz="2400" smtClean="0"/>
              <a:t>[</a:t>
            </a:r>
            <a:r>
              <a:rPr lang="zh-CN" altLang="en-US" sz="2400" smtClean="0"/>
              <a:t>本例为</a:t>
            </a:r>
            <a:r>
              <a:rPr lang="en-US" altLang="zh-CN" sz="2400" smtClean="0"/>
              <a:t>test.obj]</a:t>
            </a:r>
            <a:r>
              <a:rPr lang="zh-CN" altLang="en-US" sz="2400" smtClean="0"/>
              <a:t>寻找</a:t>
            </a:r>
            <a:r>
              <a:rPr lang="en-US" altLang="zh-CN" sz="2400" smtClean="0"/>
              <a:t>f</a:t>
            </a:r>
            <a:r>
              <a:rPr lang="zh-CN" altLang="en-US" sz="2400" smtClean="0"/>
              <a:t>的实现代码，找到以后将</a:t>
            </a:r>
            <a:r>
              <a:rPr lang="en-US" altLang="zh-CN" sz="2400" smtClean="0"/>
              <a:t>call f</a:t>
            </a:r>
            <a:r>
              <a:rPr lang="zh-CN" altLang="en-US" sz="2400" smtClean="0"/>
              <a:t>这个指令的调用地址换成实际的</a:t>
            </a:r>
            <a:r>
              <a:rPr lang="en-US" altLang="zh-CN" sz="2400" smtClean="0"/>
              <a:t>f</a:t>
            </a:r>
            <a:r>
              <a:rPr lang="zh-CN" altLang="en-US" sz="2400" smtClean="0"/>
              <a:t>的函数进入点地址。需要注意的是：连接器实际上将工程里的</a:t>
            </a:r>
            <a:r>
              <a:rPr lang="en-US" altLang="zh-CN" sz="2400" smtClean="0"/>
              <a:t>.obj“</a:t>
            </a:r>
            <a:r>
              <a:rPr lang="zh-CN" altLang="en-US" sz="2400" smtClean="0"/>
              <a:t>连接”成了一个</a:t>
            </a:r>
            <a:r>
              <a:rPr lang="en-US" altLang="zh-CN" sz="2400" smtClean="0"/>
              <a:t>.exe</a:t>
            </a:r>
            <a:r>
              <a:rPr lang="zh-CN" altLang="en-US" sz="2400" smtClean="0"/>
              <a:t>文件，而它最关键的任务就是上面说的，寻找一个外部连接符号在另一个</a:t>
            </a:r>
            <a:r>
              <a:rPr lang="en-US" altLang="zh-CN" sz="2400" smtClean="0"/>
              <a:t>.obj</a:t>
            </a:r>
            <a:r>
              <a:rPr lang="zh-CN" altLang="en-US" sz="2400" smtClean="0"/>
              <a:t>中的地址，然后替换原来的“虚假”地址。</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关键</a:t>
            </a:r>
            <a:endParaRPr lang="zh-CN" altLang="en-US" dirty="0"/>
          </a:p>
        </p:txBody>
      </p:sp>
      <p:sp>
        <p:nvSpPr>
          <p:cNvPr id="19459" name="内容占位符 2"/>
          <p:cNvSpPr>
            <a:spLocks noGrp="1"/>
          </p:cNvSpPr>
          <p:nvPr>
            <p:ph idx="1"/>
          </p:nvPr>
        </p:nvSpPr>
        <p:spPr/>
        <p:txBody>
          <a:bodyPr/>
          <a:lstStyle/>
          <a:p>
            <a:r>
              <a:rPr lang="zh-CN" altLang="en-US" sz="2400" smtClean="0"/>
              <a:t> 编译</a:t>
            </a:r>
            <a:r>
              <a:rPr lang="en-US" altLang="zh-CN" sz="2400" smtClean="0"/>
              <a:t>main.cpp</a:t>
            </a:r>
            <a:r>
              <a:rPr lang="zh-CN" altLang="en-US" sz="2400" smtClean="0"/>
              <a:t>时，编译器不知道</a:t>
            </a:r>
            <a:r>
              <a:rPr lang="en-US" altLang="zh-CN" sz="2400" smtClean="0"/>
              <a:t>f</a:t>
            </a:r>
            <a:r>
              <a:rPr lang="zh-CN" altLang="en-US" sz="2400" smtClean="0"/>
              <a:t>的实现，所有当碰到对它的调用时只是给出一个指示，指示连接器应该为它寻找</a:t>
            </a:r>
            <a:r>
              <a:rPr lang="en-US" altLang="zh-CN" sz="2400" smtClean="0"/>
              <a:t>f</a:t>
            </a:r>
            <a:r>
              <a:rPr lang="zh-CN" altLang="en-US" sz="2400" smtClean="0"/>
              <a:t>的实现体。这也就是说</a:t>
            </a:r>
            <a:r>
              <a:rPr lang="en-US" altLang="zh-CN" sz="2400" smtClean="0"/>
              <a:t>main.obj</a:t>
            </a:r>
            <a:r>
              <a:rPr lang="zh-CN" altLang="en-US" sz="2400" smtClean="0"/>
              <a:t>中没有关于</a:t>
            </a:r>
            <a:r>
              <a:rPr lang="en-US" altLang="zh-CN" sz="2400" smtClean="0"/>
              <a:t>f</a:t>
            </a:r>
            <a:r>
              <a:rPr lang="zh-CN" altLang="en-US" sz="2400" smtClean="0"/>
              <a:t>的任何一行二进制代码。</a:t>
            </a:r>
            <a:endParaRPr lang="en-US" altLang="zh-CN" sz="2400" smtClean="0"/>
          </a:p>
          <a:p>
            <a:r>
              <a:rPr lang="zh-CN" altLang="en-US" sz="2400" smtClean="0"/>
              <a:t>编译</a:t>
            </a:r>
            <a:r>
              <a:rPr lang="en-US" altLang="zh-CN" sz="2400" smtClean="0"/>
              <a:t>test.cpp</a:t>
            </a:r>
            <a:r>
              <a:rPr lang="zh-CN" altLang="en-US" sz="2400" smtClean="0"/>
              <a:t>时，编译器找到了</a:t>
            </a:r>
            <a:r>
              <a:rPr lang="en-US" altLang="zh-CN" sz="2400" smtClean="0"/>
              <a:t>f</a:t>
            </a:r>
            <a:r>
              <a:rPr lang="zh-CN" altLang="en-US" sz="2400" smtClean="0"/>
              <a:t>的实现。于是</a:t>
            </a:r>
            <a:r>
              <a:rPr lang="en-US" altLang="zh-CN" sz="2400" smtClean="0"/>
              <a:t>f</a:t>
            </a:r>
            <a:r>
              <a:rPr lang="zh-CN" altLang="en-US" sz="2400" smtClean="0"/>
              <a:t>的实现</a:t>
            </a:r>
            <a:r>
              <a:rPr lang="en-US" altLang="zh-CN" sz="2400" smtClean="0"/>
              <a:t>[</a:t>
            </a:r>
            <a:r>
              <a:rPr lang="zh-CN" altLang="en-US" sz="2400" smtClean="0"/>
              <a:t>二进制代码</a:t>
            </a:r>
            <a:r>
              <a:rPr lang="en-US" altLang="zh-CN" sz="2400" smtClean="0"/>
              <a:t>]</a:t>
            </a:r>
            <a:r>
              <a:rPr lang="zh-CN" altLang="en-US" sz="2400" smtClean="0"/>
              <a:t>出现在</a:t>
            </a:r>
            <a:r>
              <a:rPr lang="en-US" altLang="zh-CN" sz="2400" smtClean="0"/>
              <a:t>test.obj</a:t>
            </a:r>
            <a:r>
              <a:rPr lang="zh-CN" altLang="en-US" sz="2400" smtClean="0"/>
              <a:t>里。</a:t>
            </a:r>
            <a:endParaRPr lang="en-US" altLang="zh-CN" sz="2400" smtClean="0"/>
          </a:p>
          <a:p>
            <a:r>
              <a:rPr lang="zh-CN" altLang="en-US" sz="2400" smtClean="0"/>
              <a:t>连接时，连接器在</a:t>
            </a:r>
            <a:r>
              <a:rPr lang="en-US" altLang="zh-CN" sz="2400" smtClean="0"/>
              <a:t>test.obj</a:t>
            </a:r>
            <a:r>
              <a:rPr lang="zh-CN" altLang="en-US" sz="2400" smtClean="0"/>
              <a:t>中找到</a:t>
            </a:r>
            <a:r>
              <a:rPr lang="en-US" altLang="zh-CN" sz="2400" smtClean="0"/>
              <a:t>f</a:t>
            </a:r>
            <a:r>
              <a:rPr lang="zh-CN" altLang="en-US" sz="2400" smtClean="0"/>
              <a:t>的实现代码</a:t>
            </a:r>
            <a:r>
              <a:rPr lang="en-US" altLang="zh-CN" sz="2400" smtClean="0"/>
              <a:t>[</a:t>
            </a:r>
            <a:r>
              <a:rPr lang="zh-CN" altLang="en-US" sz="2400" smtClean="0"/>
              <a:t>二进制</a:t>
            </a:r>
            <a:r>
              <a:rPr lang="en-US" altLang="zh-CN" sz="2400" smtClean="0"/>
              <a:t>]</a:t>
            </a:r>
            <a:r>
              <a:rPr lang="zh-CN" altLang="en-US" sz="2400" smtClean="0"/>
              <a:t>的地址</a:t>
            </a:r>
            <a:r>
              <a:rPr lang="en-US" altLang="zh-CN" sz="2400" smtClean="0"/>
              <a:t>[</a:t>
            </a:r>
            <a:r>
              <a:rPr lang="zh-CN" altLang="en-US" sz="2400" smtClean="0"/>
              <a:t>通过符号导出表</a:t>
            </a:r>
            <a:r>
              <a:rPr lang="en-US" altLang="zh-CN" sz="2400" smtClean="0"/>
              <a:t>]</a:t>
            </a:r>
            <a:r>
              <a:rPr lang="zh-CN" altLang="en-US" sz="2400" smtClean="0"/>
              <a:t>。然后将</a:t>
            </a:r>
            <a:r>
              <a:rPr lang="en-US" altLang="zh-CN" sz="2400" smtClean="0"/>
              <a:t>main.obj</a:t>
            </a:r>
            <a:r>
              <a:rPr lang="zh-CN" altLang="en-US" sz="2400" smtClean="0"/>
              <a:t>中悬而未决的</a:t>
            </a:r>
            <a:r>
              <a:rPr lang="en-US" altLang="zh-CN" sz="2400" smtClean="0"/>
              <a:t>call XXX</a:t>
            </a:r>
            <a:r>
              <a:rPr lang="zh-CN" altLang="en-US" sz="2400" smtClean="0"/>
              <a:t>地址改成</a:t>
            </a:r>
            <a:r>
              <a:rPr lang="en-US" altLang="zh-CN" sz="2400" smtClean="0"/>
              <a:t>f</a:t>
            </a:r>
            <a:r>
              <a:rPr lang="zh-CN" altLang="en-US" sz="2400" smtClean="0"/>
              <a:t>实际的地址。</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对于模板</a:t>
            </a:r>
            <a:endParaRPr lang="zh-CN" altLang="en-US" dirty="0"/>
          </a:p>
        </p:txBody>
      </p:sp>
      <p:sp>
        <p:nvSpPr>
          <p:cNvPr id="20483" name="内容占位符 2"/>
          <p:cNvSpPr>
            <a:spLocks noGrp="1"/>
          </p:cNvSpPr>
          <p:nvPr>
            <p:ph idx="1"/>
          </p:nvPr>
        </p:nvSpPr>
        <p:spPr/>
        <p:txBody>
          <a:bodyPr/>
          <a:lstStyle/>
          <a:p>
            <a:r>
              <a:rPr lang="zh-CN" altLang="en-US" smtClean="0"/>
              <a:t>模板函数的代码其实并不能直接编译成二进制代码，其中要有一个“具现化”的过程</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a:xfrm>
            <a:off x="685800" y="407988"/>
            <a:ext cx="7772400" cy="5688012"/>
          </a:xfrm>
        </p:spPr>
        <p:txBody>
          <a:bodyPr/>
          <a:lstStyle/>
          <a:p>
            <a:r>
              <a:rPr lang="en-US" altLang="zh-CN" sz="2400" smtClean="0"/>
              <a:t>//----------main.cpp------//</a:t>
            </a:r>
            <a:br>
              <a:rPr lang="en-US" altLang="zh-CN" sz="2400" smtClean="0"/>
            </a:br>
            <a:r>
              <a:rPr lang="en-US" altLang="zh-CN" sz="2400" smtClean="0"/>
              <a:t> template&lt;class T&gt;</a:t>
            </a:r>
            <a:br>
              <a:rPr lang="en-US" altLang="zh-CN" sz="2400" smtClean="0"/>
            </a:br>
            <a:r>
              <a:rPr lang="en-US" altLang="zh-CN" sz="2400" smtClean="0"/>
              <a:t> void f(T t) {}</a:t>
            </a:r>
            <a:br>
              <a:rPr lang="en-US" altLang="zh-CN" sz="2400" smtClean="0"/>
            </a:br>
            <a:r>
              <a:rPr lang="en-US" altLang="zh-CN" sz="2400" smtClean="0"/>
              <a:t> int main()</a:t>
            </a:r>
            <a:br>
              <a:rPr lang="en-US" altLang="zh-CN" sz="2400" smtClean="0"/>
            </a:br>
            <a:r>
              <a:rPr lang="en-US" altLang="zh-CN" sz="2400" smtClean="0"/>
              <a:t> {    …//do something</a:t>
            </a:r>
            <a:br>
              <a:rPr lang="en-US" altLang="zh-CN" sz="2400" smtClean="0"/>
            </a:br>
            <a:r>
              <a:rPr lang="en-US" altLang="zh-CN" sz="2400" smtClean="0"/>
              <a:t>  f(10); //call f&lt;int&gt; </a:t>
            </a:r>
            <a:r>
              <a:rPr lang="zh-CN" altLang="en-US" sz="2400" smtClean="0"/>
              <a:t>编译器在这里决定给</a:t>
            </a:r>
            <a:r>
              <a:rPr lang="en-US" altLang="zh-CN" sz="2400" smtClean="0"/>
              <a:t>f</a:t>
            </a:r>
            <a:r>
              <a:rPr lang="zh-CN" altLang="en-US" sz="2400" smtClean="0"/>
              <a:t>一个</a:t>
            </a:r>
            <a:r>
              <a:rPr lang="en-US" altLang="zh-CN" sz="2400" smtClean="0"/>
              <a:t>f&lt;int&gt;</a:t>
            </a:r>
            <a:r>
              <a:rPr lang="zh-CN" altLang="en-US" sz="2400" smtClean="0"/>
              <a:t>的具现体</a:t>
            </a:r>
            <a:br>
              <a:rPr lang="zh-CN" altLang="en-US" sz="2400" smtClean="0"/>
            </a:br>
            <a:r>
              <a:rPr lang="zh-CN" altLang="en-US" sz="2400" smtClean="0"/>
              <a:t>     </a:t>
            </a:r>
            <a:r>
              <a:rPr lang="en-US" altLang="zh-CN" sz="2400" smtClean="0"/>
              <a:t>…//do other thing</a:t>
            </a:r>
            <a:br>
              <a:rPr lang="en-US" altLang="zh-CN" sz="2400" smtClean="0"/>
            </a:br>
            <a:r>
              <a:rPr lang="en-US" altLang="zh-CN" sz="2400" smtClean="0"/>
              <a:t>  }</a:t>
            </a:r>
          </a:p>
          <a:p>
            <a:r>
              <a:rPr lang="zh-CN" altLang="en-US" sz="2400" smtClean="0"/>
              <a:t>如果在</a:t>
            </a:r>
            <a:r>
              <a:rPr lang="en-US" altLang="zh-CN" sz="2400" smtClean="0"/>
              <a:t>main.cpp</a:t>
            </a:r>
            <a:r>
              <a:rPr lang="zh-CN" altLang="en-US" sz="2400" smtClean="0"/>
              <a:t>文件中没有调用过</a:t>
            </a:r>
            <a:r>
              <a:rPr lang="en-US" altLang="zh-CN" sz="2400" smtClean="0"/>
              <a:t>f</a:t>
            </a:r>
            <a:r>
              <a:rPr lang="zh-CN" altLang="en-US" sz="2400" smtClean="0"/>
              <a:t>，</a:t>
            </a:r>
            <a:r>
              <a:rPr lang="en-US" altLang="zh-CN" sz="2400" smtClean="0"/>
              <a:t>f</a:t>
            </a:r>
            <a:r>
              <a:rPr lang="zh-CN" altLang="en-US" sz="2400" smtClean="0"/>
              <a:t>也就得不到具现，从而</a:t>
            </a:r>
            <a:r>
              <a:rPr lang="en-US" altLang="zh-CN" sz="2400" smtClean="0"/>
              <a:t>main.obj</a:t>
            </a:r>
            <a:r>
              <a:rPr lang="zh-CN" altLang="en-US" sz="2400" smtClean="0"/>
              <a:t>中也就没有关于</a:t>
            </a:r>
            <a:r>
              <a:rPr lang="en-US" altLang="zh-CN" sz="2400" smtClean="0"/>
              <a:t>f</a:t>
            </a:r>
            <a:r>
              <a:rPr lang="zh-CN" altLang="en-US" sz="2400" smtClean="0"/>
              <a:t>的任意一行二进制代码！！</a:t>
            </a:r>
            <a:endParaRPr lang="en-US" altLang="zh-CN" sz="2400" smtClean="0"/>
          </a:p>
          <a:p>
            <a:r>
              <a:rPr lang="zh-CN" altLang="en-US" sz="2400" smtClean="0"/>
              <a:t>调用了</a:t>
            </a:r>
            <a:r>
              <a:rPr lang="en-US" altLang="zh-CN" sz="2400" smtClean="0"/>
              <a:t>f(10)</a:t>
            </a:r>
            <a:r>
              <a:rPr lang="zh-CN" altLang="en-US" sz="2400" smtClean="0"/>
              <a:t>，则</a:t>
            </a:r>
            <a:r>
              <a:rPr lang="en-US" altLang="zh-CN" sz="2400" smtClean="0"/>
              <a:t>f&lt;int&gt;</a:t>
            </a:r>
            <a:r>
              <a:rPr lang="zh-CN" altLang="en-US" sz="2400" smtClean="0"/>
              <a:t>得以具现化出来，这样</a:t>
            </a:r>
            <a:r>
              <a:rPr lang="en-US" altLang="zh-CN" sz="2400" smtClean="0"/>
              <a:t>main.obj</a:t>
            </a:r>
            <a:r>
              <a:rPr lang="zh-CN" altLang="en-US" sz="2400" smtClean="0"/>
              <a:t>中也就有了</a:t>
            </a:r>
            <a:r>
              <a:rPr lang="en-US" altLang="zh-CN" sz="2400" smtClean="0"/>
              <a:t>f&lt;int&gt;</a:t>
            </a:r>
            <a:r>
              <a:rPr lang="zh-CN" altLang="en-US" sz="2400" smtClean="0"/>
              <a:t>函数的二进制代码段。</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3890" name="Rectangle 2"/>
          <p:cNvSpPr>
            <a:spLocks noGrp="1" noChangeArrowheads="1"/>
          </p:cNvSpPr>
          <p:nvPr>
            <p:ph type="title"/>
          </p:nvPr>
        </p:nvSpPr>
        <p:spPr/>
        <p:txBody>
          <a:bodyPr/>
          <a:lstStyle/>
          <a:p>
            <a:pPr eaLnBrk="1" hangingPunct="1">
              <a:defRPr/>
            </a:pPr>
            <a:r>
              <a:rPr lang="zh-CN" altLang="en-US" smtClean="0"/>
              <a:t>类模板的定义</a:t>
            </a:r>
          </a:p>
        </p:txBody>
      </p:sp>
      <p:sp>
        <p:nvSpPr>
          <p:cNvPr id="5123" name="Rectangle 3"/>
          <p:cNvSpPr>
            <a:spLocks noGrp="1" noChangeArrowheads="1"/>
          </p:cNvSpPr>
          <p:nvPr>
            <p:ph type="body" idx="1"/>
          </p:nvPr>
        </p:nvSpPr>
        <p:spPr>
          <a:xfrm>
            <a:off x="685800" y="1981200"/>
            <a:ext cx="7772400" cy="4508500"/>
          </a:xfrm>
        </p:spPr>
        <p:txBody>
          <a:bodyPr/>
          <a:lstStyle/>
          <a:p>
            <a:pPr eaLnBrk="1" hangingPunct="1">
              <a:lnSpc>
                <a:spcPct val="130000"/>
              </a:lnSpc>
            </a:pPr>
            <a:r>
              <a:rPr lang="zh-CN" altLang="en-US" smtClean="0">
                <a:latin typeface="仿宋_GB2312" pitchFamily="49" charset="-122"/>
              </a:rPr>
              <a:t>类模板允许用户为类定义一种模式，使得类中的某些数据成员、某些成员函数的参数或返回值能取任意数据类型。</a:t>
            </a:r>
          </a:p>
          <a:p>
            <a:pPr eaLnBrk="1" hangingPunct="1">
              <a:lnSpc>
                <a:spcPct val="130000"/>
              </a:lnSpc>
            </a:pPr>
            <a:r>
              <a:rPr lang="zh-CN" altLang="en-US" smtClean="0">
                <a:latin typeface="仿宋_GB2312" pitchFamily="49" charset="-122"/>
              </a:rPr>
              <a:t>定义格式：</a:t>
            </a:r>
          </a:p>
          <a:p>
            <a:pPr eaLnBrk="1" hangingPunct="1">
              <a:lnSpc>
                <a:spcPct val="130000"/>
              </a:lnSpc>
              <a:buFont typeface="Wingdings" pitchFamily="2" charset="2"/>
              <a:buNone/>
            </a:pPr>
            <a:r>
              <a:rPr lang="zh-CN" altLang="en-US" smtClean="0">
                <a:latin typeface="仿宋_GB2312" pitchFamily="49" charset="-122"/>
              </a:rPr>
              <a:t>  </a:t>
            </a:r>
            <a:r>
              <a:rPr lang="en-US" altLang="zh-CN" smtClean="0">
                <a:latin typeface="仿宋_GB2312" pitchFamily="49" charset="-122"/>
              </a:rPr>
              <a:t>template &lt;class </a:t>
            </a:r>
            <a:r>
              <a:rPr lang="zh-CN" altLang="en-US" smtClean="0">
                <a:latin typeface="仿宋_GB2312" pitchFamily="49" charset="-122"/>
              </a:rPr>
              <a:t>标识符</a:t>
            </a:r>
            <a:r>
              <a:rPr lang="en-US" altLang="zh-CN" smtClean="0">
                <a:latin typeface="仿宋_GB2312" pitchFamily="49" charset="-122"/>
              </a:rPr>
              <a:t>〉</a:t>
            </a:r>
          </a:p>
          <a:p>
            <a:pPr eaLnBrk="1" hangingPunct="1">
              <a:lnSpc>
                <a:spcPct val="130000"/>
              </a:lnSpc>
              <a:buFont typeface="Wingdings" pitchFamily="2" charset="2"/>
              <a:buNone/>
            </a:pPr>
            <a:r>
              <a:rPr lang="en-US" altLang="zh-CN" smtClean="0">
                <a:latin typeface="仿宋_GB2312" pitchFamily="49" charset="-122"/>
              </a:rPr>
              <a:t>  class </a:t>
            </a:r>
            <a:r>
              <a:rPr lang="zh-CN" altLang="en-US" smtClean="0">
                <a:latin typeface="仿宋_GB2312" pitchFamily="49" charset="-122"/>
              </a:rPr>
              <a:t>类名</a:t>
            </a:r>
            <a:r>
              <a:rPr lang="en-US" altLang="zh-CN" smtClean="0">
                <a:latin typeface="仿宋_GB2312" pitchFamily="49" charset="-122"/>
              </a:rPr>
              <a:t>{//</a:t>
            </a:r>
            <a:r>
              <a:rPr lang="en-US" altLang="zh-CN" smtClean="0"/>
              <a:t>…</a:t>
            </a:r>
            <a:r>
              <a:rPr lang="en-US" altLang="zh-CN" smtClean="0">
                <a:latin typeface="仿宋_GB2312" pitchFamily="49" charset="-122"/>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模板和它的实现分离</a:t>
            </a:r>
            <a:endParaRPr lang="zh-CN" altLang="en-US" dirty="0"/>
          </a:p>
        </p:txBody>
      </p:sp>
      <p:sp>
        <p:nvSpPr>
          <p:cNvPr id="22531" name="内容占位符 2"/>
          <p:cNvSpPr>
            <a:spLocks noGrp="1"/>
          </p:cNvSpPr>
          <p:nvPr>
            <p:ph idx="1"/>
          </p:nvPr>
        </p:nvSpPr>
        <p:spPr>
          <a:xfrm>
            <a:off x="685800" y="1981200"/>
            <a:ext cx="8204200" cy="4114800"/>
          </a:xfrm>
        </p:spPr>
        <p:txBody>
          <a:bodyPr/>
          <a:lstStyle/>
          <a:p>
            <a:r>
              <a:rPr lang="en-US" altLang="zh-CN" sz="2400" smtClean="0"/>
              <a:t>//-------------test.h----------------//</a:t>
            </a:r>
            <a:br>
              <a:rPr lang="en-US" altLang="zh-CN" sz="2400" smtClean="0"/>
            </a:br>
            <a:r>
              <a:rPr lang="en-US" altLang="zh-CN" sz="2400" smtClean="0"/>
              <a:t>template&lt;class T&gt;</a:t>
            </a:r>
            <a:br>
              <a:rPr lang="en-US" altLang="zh-CN" sz="2400" smtClean="0"/>
            </a:br>
            <a:r>
              <a:rPr lang="en-US" altLang="zh-CN" sz="2400" smtClean="0"/>
              <a:t>class A</a:t>
            </a:r>
            <a:br>
              <a:rPr lang="en-US" altLang="zh-CN" sz="2400" smtClean="0"/>
            </a:br>
            <a:r>
              <a:rPr lang="en-US" altLang="zh-CN" sz="2400" smtClean="0"/>
              <a:t>{  public:  void f(); </a:t>
            </a:r>
            <a:r>
              <a:rPr lang="zh-CN" altLang="en-US" sz="2400" smtClean="0"/>
              <a:t>｝</a:t>
            </a:r>
            <a:r>
              <a:rPr lang="en-US" altLang="zh-CN" sz="2400" smtClean="0"/>
              <a:t>//</a:t>
            </a:r>
            <a:r>
              <a:rPr lang="zh-CN" altLang="en-US" sz="2400" smtClean="0"/>
              <a:t>这里只是个声明</a:t>
            </a:r>
            <a:br>
              <a:rPr lang="zh-CN" altLang="en-US" sz="2400" smtClean="0"/>
            </a:br>
            <a:r>
              <a:rPr lang="en-US" altLang="zh-CN" sz="2400" smtClean="0"/>
              <a:t>//---------------test.cpp-------------//</a:t>
            </a:r>
            <a:br>
              <a:rPr lang="en-US" altLang="zh-CN" sz="2400" smtClean="0"/>
            </a:br>
            <a:r>
              <a:rPr lang="en-US" altLang="zh-CN" sz="2400" smtClean="0"/>
              <a:t> #include”test.h”</a:t>
            </a:r>
            <a:br>
              <a:rPr lang="en-US" altLang="zh-CN" sz="2400" smtClean="0"/>
            </a:br>
            <a:r>
              <a:rPr lang="en-US" altLang="zh-CN" sz="2400" smtClean="0"/>
              <a:t>template&lt;class T&gt;</a:t>
            </a:r>
            <a:br>
              <a:rPr lang="en-US" altLang="zh-CN" sz="2400" smtClean="0"/>
            </a:br>
            <a:r>
              <a:rPr lang="en-US" altLang="zh-CN" sz="2400" smtClean="0"/>
              <a:t> void A&lt;T&gt;::f() { …}//</a:t>
            </a:r>
            <a:r>
              <a:rPr lang="zh-CN" altLang="en-US" sz="2400" smtClean="0"/>
              <a:t>模板的实现，但注意：不是具现</a:t>
            </a:r>
            <a:br>
              <a:rPr lang="zh-CN" altLang="en-US" sz="2400" smtClean="0"/>
            </a:br>
            <a:r>
              <a:rPr lang="en-US" altLang="zh-CN" sz="2400" smtClean="0"/>
              <a:t>//---------------main.cpp---------------//</a:t>
            </a:r>
            <a:br>
              <a:rPr lang="en-US" altLang="zh-CN" sz="2400" smtClean="0"/>
            </a:br>
            <a:r>
              <a:rPr lang="en-US" altLang="zh-CN" sz="2400" smtClean="0"/>
              <a:t> #include”test.h”</a:t>
            </a:r>
            <a:br>
              <a:rPr lang="en-US" altLang="zh-CN" sz="2400" smtClean="0"/>
            </a:br>
            <a:r>
              <a:rPr lang="en-US" altLang="zh-CN" sz="2400" smtClean="0"/>
              <a:t> int main()</a:t>
            </a:r>
            <a:br>
              <a:rPr lang="en-US" altLang="zh-CN" sz="2400" smtClean="0"/>
            </a:br>
            <a:r>
              <a:rPr lang="en-US" altLang="zh-CN" sz="2400" smtClean="0"/>
              <a:t>{     A&lt;int&gt; a; a. f(); …}</a:t>
            </a:r>
            <a:r>
              <a:rPr lang="en-US" altLang="zh-CN" sz="1800" smtClean="0"/>
              <a:t/>
            </a:r>
            <a:br>
              <a:rPr lang="en-US" altLang="zh-CN" sz="1800" smtClean="0"/>
            </a:br>
            <a:r>
              <a:rPr lang="en-US" altLang="zh-CN" sz="1800" smtClean="0"/>
              <a:t/>
            </a:r>
            <a:br>
              <a:rPr lang="en-US" altLang="zh-CN" sz="1800" smtClean="0"/>
            </a:br>
            <a:endParaRPr lang="zh-CN" altLang="en-US" sz="1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685800" y="673100"/>
            <a:ext cx="7772400" cy="4114800"/>
          </a:xfrm>
        </p:spPr>
        <p:txBody>
          <a:bodyPr/>
          <a:lstStyle/>
          <a:p>
            <a:r>
              <a:rPr lang="zh-CN" altLang="en-US" sz="2400" smtClean="0"/>
              <a:t>编译器在</a:t>
            </a:r>
            <a:r>
              <a:rPr lang="en-US" altLang="zh-CN" sz="2400" smtClean="0"/>
              <a:t>main</a:t>
            </a:r>
            <a:r>
              <a:rPr lang="zh-CN" altLang="en-US" sz="2400" smtClean="0"/>
              <a:t>里并不知道</a:t>
            </a:r>
            <a:r>
              <a:rPr lang="en-US" altLang="zh-CN" sz="2400" smtClean="0"/>
              <a:t>A&lt;int&gt;::f</a:t>
            </a:r>
            <a:r>
              <a:rPr lang="zh-CN" altLang="en-US" sz="2400" smtClean="0"/>
              <a:t>的定义，因为它不在</a:t>
            </a:r>
            <a:r>
              <a:rPr lang="en-US" altLang="zh-CN" sz="2400" smtClean="0"/>
              <a:t>test.h</a:t>
            </a:r>
            <a:r>
              <a:rPr lang="zh-CN" altLang="en-US" sz="2400" smtClean="0"/>
              <a:t>里面，于是编译器只好寄希望于连接器，希望它能够在其他</a:t>
            </a:r>
            <a:r>
              <a:rPr lang="en-US" altLang="zh-CN" sz="2400" smtClean="0"/>
              <a:t>.obj</a:t>
            </a:r>
            <a:r>
              <a:rPr lang="zh-CN" altLang="en-US" sz="2400" smtClean="0"/>
              <a:t>里面找到 </a:t>
            </a:r>
            <a:r>
              <a:rPr lang="en-US" altLang="zh-CN" sz="2400" smtClean="0"/>
              <a:t>A&lt;int&gt;::f</a:t>
            </a:r>
            <a:r>
              <a:rPr lang="zh-CN" altLang="en-US" sz="2400" smtClean="0"/>
              <a:t>的实现体</a:t>
            </a:r>
            <a:r>
              <a:rPr lang="en-US" altLang="zh-CN" sz="2400" smtClean="0"/>
              <a:t>,</a:t>
            </a:r>
            <a:r>
              <a:rPr lang="zh-CN" altLang="en-US" sz="2400" smtClean="0"/>
              <a:t>在本例中就是</a:t>
            </a:r>
            <a:r>
              <a:rPr lang="en-US" altLang="zh-CN" sz="2400" smtClean="0"/>
              <a:t>test.obj</a:t>
            </a:r>
            <a:r>
              <a:rPr lang="zh-CN" altLang="en-US" sz="2400" smtClean="0"/>
              <a:t>，</a:t>
            </a:r>
            <a:endParaRPr lang="en-US" altLang="zh-CN" sz="2400" smtClean="0"/>
          </a:p>
          <a:p>
            <a:r>
              <a:rPr lang="zh-CN" altLang="en-US" sz="2400" smtClean="0"/>
              <a:t>然而，后者中没有</a:t>
            </a:r>
            <a:r>
              <a:rPr lang="en-US" altLang="zh-CN" sz="2400" smtClean="0"/>
              <a:t>A&lt;int&gt;::f</a:t>
            </a:r>
            <a:r>
              <a:rPr lang="zh-CN" altLang="en-US" sz="2400" smtClean="0"/>
              <a:t>的二进制代码！因为</a:t>
            </a:r>
            <a:r>
              <a:rPr lang="en-US" altLang="zh-CN" sz="2400" smtClean="0"/>
              <a:t>C++</a:t>
            </a:r>
            <a:r>
              <a:rPr lang="zh-CN" altLang="en-US" sz="2400" smtClean="0"/>
              <a:t>标准明确表示，当一个模板不被用到的时侯它就不该被具现出来，</a:t>
            </a:r>
            <a:r>
              <a:rPr lang="en-US" altLang="zh-CN" sz="2400" smtClean="0"/>
              <a:t>test.cpp</a:t>
            </a:r>
            <a:r>
              <a:rPr lang="zh-CN" altLang="en-US" sz="2400" smtClean="0"/>
              <a:t>中没有用到</a:t>
            </a:r>
            <a:r>
              <a:rPr lang="en-US" altLang="zh-CN" sz="2400" smtClean="0"/>
              <a:t>A&lt;int&gt;::f</a:t>
            </a:r>
            <a:r>
              <a:rPr lang="zh-CN" altLang="en-US" sz="2400" smtClean="0"/>
              <a:t>，所以实际上</a:t>
            </a:r>
            <a:r>
              <a:rPr lang="en-US" altLang="zh-CN" sz="2400" smtClean="0"/>
              <a:t>test.cpp</a:t>
            </a:r>
            <a:r>
              <a:rPr lang="zh-CN" altLang="en-US" sz="2400" smtClean="0"/>
              <a:t>编译出来的</a:t>
            </a:r>
            <a:r>
              <a:rPr lang="en-US" altLang="zh-CN" sz="2400" smtClean="0"/>
              <a:t>test.obj</a:t>
            </a:r>
            <a:r>
              <a:rPr lang="zh-CN" altLang="en-US" sz="2400" smtClean="0"/>
              <a:t>文件中关于</a:t>
            </a:r>
            <a:r>
              <a:rPr lang="en-US" altLang="zh-CN" sz="2400" smtClean="0"/>
              <a:t>A::f</a:t>
            </a:r>
            <a:r>
              <a:rPr lang="zh-CN" altLang="en-US" sz="2400" smtClean="0"/>
              <a:t>的一行二进制代码也没有，于是连接器就只好给出一个连接错误</a:t>
            </a:r>
            <a:endParaRPr lang="en-US" altLang="zh-CN" sz="2400" smtClean="0"/>
          </a:p>
          <a:p>
            <a:r>
              <a:rPr lang="zh-CN" altLang="en-US" sz="2400" smtClean="0"/>
              <a:t>如果在</a:t>
            </a:r>
            <a:r>
              <a:rPr lang="en-US" altLang="zh-CN" sz="2400" smtClean="0"/>
              <a:t>test.cpp</a:t>
            </a:r>
            <a:r>
              <a:rPr lang="zh-CN" altLang="en-US" sz="2400" smtClean="0"/>
              <a:t>中写一个函数，其中调用</a:t>
            </a:r>
            <a:r>
              <a:rPr lang="en-US" altLang="zh-CN" sz="2400" smtClean="0"/>
              <a:t>A&lt;int&gt;::f</a:t>
            </a:r>
            <a:r>
              <a:rPr lang="zh-CN" altLang="en-US" sz="2400" smtClean="0"/>
              <a:t>，则编译器会将其具现出来，因为在这个点上</a:t>
            </a:r>
            <a:r>
              <a:rPr lang="en-US" altLang="zh-CN" sz="2400" smtClean="0"/>
              <a:t>[test.cpp</a:t>
            </a:r>
            <a:r>
              <a:rPr lang="zh-CN" altLang="en-US" sz="2400" smtClean="0"/>
              <a:t>中</a:t>
            </a:r>
            <a:r>
              <a:rPr lang="en-US" altLang="zh-CN" sz="2400" smtClean="0"/>
              <a:t>]</a:t>
            </a:r>
            <a:r>
              <a:rPr lang="zh-CN" altLang="en-US" sz="2400" smtClean="0"/>
              <a:t>，编译器知道模板的定义，所以能够具现化，于是，</a:t>
            </a:r>
            <a:r>
              <a:rPr lang="en-US" altLang="zh-CN" sz="2400" smtClean="0"/>
              <a:t>test.obj</a:t>
            </a:r>
            <a:r>
              <a:rPr lang="zh-CN" altLang="en-US" sz="2400" smtClean="0"/>
              <a:t>的符号导出表中就有了</a:t>
            </a:r>
            <a:r>
              <a:rPr lang="en-US" altLang="zh-CN" sz="2400" smtClean="0"/>
              <a:t>A&lt;int&gt;::f</a:t>
            </a:r>
            <a:r>
              <a:rPr lang="zh-CN" altLang="en-US" sz="2400" smtClean="0"/>
              <a:t>这个符号的地址，于是连接器就能够完成任务。</a:t>
            </a:r>
            <a:r>
              <a:rPr lang="zh-CN" altLang="en-US" sz="2000" smtClean="0"/>
              <a:t/>
            </a:r>
            <a:br>
              <a:rPr lang="zh-CN" altLang="en-US" sz="2000" smtClean="0"/>
            </a:br>
            <a:r>
              <a:rPr lang="zh-CN" altLang="en-US" sz="2000" smtClean="0"/>
              <a:t/>
            </a:r>
            <a:br>
              <a:rPr lang="zh-CN" altLang="en-US" sz="2000" smtClean="0"/>
            </a:br>
            <a:endParaRPr lang="zh-CN" altLang="en-US" sz="2000" smtClean="0"/>
          </a:p>
          <a:p>
            <a:endParaRPr lang="zh-CN" altLang="en-US" sz="20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方案</a:t>
            </a:r>
            <a:endParaRPr lang="zh-CN" altLang="en-US" dirty="0"/>
          </a:p>
        </p:txBody>
      </p:sp>
      <p:sp>
        <p:nvSpPr>
          <p:cNvPr id="24579" name="内容占位符 2"/>
          <p:cNvSpPr>
            <a:spLocks noGrp="1"/>
          </p:cNvSpPr>
          <p:nvPr>
            <p:ph idx="1"/>
          </p:nvPr>
        </p:nvSpPr>
        <p:spPr/>
        <p:txBody>
          <a:bodyPr/>
          <a:lstStyle/>
          <a:p>
            <a:r>
              <a:rPr lang="zh-CN" altLang="en-US" sz="2400" smtClean="0"/>
              <a:t>模板的声明和定义都放置在同一个</a:t>
            </a:r>
            <a:r>
              <a:rPr lang="en-US" altLang="zh-CN" sz="2400" smtClean="0"/>
              <a:t>.h</a:t>
            </a:r>
            <a:r>
              <a:rPr lang="zh-CN" altLang="en-US" sz="2400" smtClean="0"/>
              <a:t>文件中</a:t>
            </a:r>
            <a:endParaRPr lang="en-US" altLang="zh-CN" sz="2400" smtClean="0"/>
          </a:p>
          <a:p>
            <a:pPr lvl="1">
              <a:buFont typeface="Wingdings" pitchFamily="2" charset="2"/>
              <a:buNone/>
            </a:pPr>
            <a:r>
              <a:rPr lang="en-US" altLang="zh-CN" sz="1800" smtClean="0"/>
              <a:t>// Temp.h</a:t>
            </a:r>
          </a:p>
          <a:p>
            <a:pPr lvl="1">
              <a:buFont typeface="Wingdings" pitchFamily="2" charset="2"/>
              <a:buNone/>
            </a:pPr>
            <a:r>
              <a:rPr lang="en-US" altLang="zh-CN" sz="1800" smtClean="0"/>
              <a:t>template &lt;class T&gt;</a:t>
            </a:r>
          </a:p>
          <a:p>
            <a:pPr lvl="1">
              <a:buFont typeface="Wingdings" pitchFamily="2" charset="2"/>
              <a:buNone/>
            </a:pPr>
            <a:r>
              <a:rPr lang="en-US" altLang="zh-CN" sz="1800" smtClean="0"/>
              <a:t>class Temp</a:t>
            </a:r>
          </a:p>
          <a:p>
            <a:pPr lvl="1">
              <a:buFont typeface="Wingdings" pitchFamily="2" charset="2"/>
              <a:buNone/>
            </a:pPr>
            <a:r>
              <a:rPr lang="en-US" altLang="zh-CN" sz="1800" smtClean="0"/>
              <a:t>{</a:t>
            </a:r>
          </a:p>
          <a:p>
            <a:pPr lvl="1">
              <a:buFont typeface="Wingdings" pitchFamily="2" charset="2"/>
              <a:buNone/>
            </a:pPr>
            <a:r>
              <a:rPr lang="en-US" altLang="zh-CN" sz="1800" smtClean="0"/>
              <a:t>public:</a:t>
            </a:r>
          </a:p>
          <a:p>
            <a:pPr lvl="1">
              <a:buFont typeface="Wingdings" pitchFamily="2" charset="2"/>
              <a:buNone/>
            </a:pPr>
            <a:r>
              <a:rPr lang="en-US" altLang="zh-CN" sz="1800" smtClean="0"/>
              <a:t>    void set_value(const T &amp; rT);</a:t>
            </a:r>
          </a:p>
          <a:p>
            <a:pPr lvl="1">
              <a:buFont typeface="Wingdings" pitchFamily="2" charset="2"/>
              <a:buNone/>
            </a:pPr>
            <a:r>
              <a:rPr lang="en-US" altLang="zh-CN" sz="1800" smtClean="0"/>
              <a:t>private:</a:t>
            </a:r>
          </a:p>
          <a:p>
            <a:pPr lvl="1">
              <a:buFont typeface="Wingdings" pitchFamily="2" charset="2"/>
              <a:buNone/>
            </a:pPr>
            <a:r>
              <a:rPr lang="en-US" altLang="zh-CN" sz="1800" smtClean="0"/>
              <a:t>    T m_value;</a:t>
            </a:r>
          </a:p>
          <a:p>
            <a:pPr lvl="1">
              <a:buFont typeface="Wingdings" pitchFamily="2" charset="2"/>
              <a:buNone/>
            </a:pPr>
            <a:r>
              <a:rPr lang="en-US" altLang="zh-CN" sz="1800" smtClean="0"/>
              <a:t>};</a:t>
            </a:r>
          </a:p>
          <a:p>
            <a:pPr lvl="1">
              <a:buFont typeface="Wingdings" pitchFamily="2" charset="2"/>
              <a:buNone/>
            </a:pPr>
            <a:endParaRPr lang="en-US" altLang="zh-CN" sz="1800" smtClean="0"/>
          </a:p>
          <a:p>
            <a:pPr lvl="1">
              <a:buFont typeface="Wingdings" pitchFamily="2" charset="2"/>
              <a:buNone/>
            </a:pPr>
            <a:r>
              <a:rPr lang="en-US" altLang="zh-CN" sz="1800" smtClean="0"/>
              <a:t>template &lt;class T&gt;</a:t>
            </a:r>
          </a:p>
          <a:p>
            <a:pPr lvl="1">
              <a:buFont typeface="Wingdings" pitchFamily="2" charset="2"/>
              <a:buNone/>
            </a:pPr>
            <a:r>
              <a:rPr lang="en-US" altLang="zh-CN" sz="1800" smtClean="0"/>
              <a:t>void Temp&lt;T&gt;::set_value(const T &amp; rT)</a:t>
            </a:r>
          </a:p>
          <a:p>
            <a:pPr lvl="1">
              <a:buFont typeface="Wingdings" pitchFamily="2" charset="2"/>
              <a:buNone/>
            </a:pPr>
            <a:r>
              <a:rPr lang="en-US" altLang="zh-CN" sz="1800" smtClean="0"/>
              <a:t>{    m_value = rT;  }</a:t>
            </a:r>
          </a:p>
          <a:p>
            <a:endParaRPr lang="zh-CN" altLang="en-US" sz="18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包含编译</a:t>
            </a:r>
            <a:endParaRPr lang="zh-CN" altLang="en-US" dirty="0"/>
          </a:p>
        </p:txBody>
      </p:sp>
      <p:sp>
        <p:nvSpPr>
          <p:cNvPr id="25603" name="内容占位符 2"/>
          <p:cNvSpPr>
            <a:spLocks noGrp="1"/>
          </p:cNvSpPr>
          <p:nvPr>
            <p:ph idx="1"/>
          </p:nvPr>
        </p:nvSpPr>
        <p:spPr>
          <a:xfrm>
            <a:off x="685800" y="1981200"/>
            <a:ext cx="4060825" cy="4114800"/>
          </a:xfrm>
        </p:spPr>
        <p:txBody>
          <a:bodyPr/>
          <a:lstStyle/>
          <a:p>
            <a:pPr>
              <a:buFont typeface="Wingdings" pitchFamily="2" charset="2"/>
              <a:buNone/>
            </a:pPr>
            <a:r>
              <a:rPr lang="en-US" altLang="zh-CN" sz="2000" smtClean="0"/>
              <a:t>// Temp.h</a:t>
            </a:r>
          </a:p>
          <a:p>
            <a:pPr>
              <a:buFont typeface="Wingdings" pitchFamily="2" charset="2"/>
              <a:buNone/>
            </a:pPr>
            <a:r>
              <a:rPr lang="en-US" altLang="zh-CN" sz="2000" smtClean="0"/>
              <a:t>#ifndef  temp_h</a:t>
            </a:r>
          </a:p>
          <a:p>
            <a:pPr>
              <a:buFont typeface="Wingdings" pitchFamily="2" charset="2"/>
              <a:buNone/>
            </a:pPr>
            <a:r>
              <a:rPr lang="en-US" altLang="zh-CN" sz="2000" smtClean="0"/>
              <a:t>#define temp_h</a:t>
            </a:r>
          </a:p>
          <a:p>
            <a:pPr>
              <a:buFont typeface="Wingdings" pitchFamily="2" charset="2"/>
              <a:buNone/>
            </a:pPr>
            <a:r>
              <a:rPr lang="en-US" altLang="zh-CN" sz="2000" smtClean="0"/>
              <a:t>template &lt;class T&gt;</a:t>
            </a:r>
          </a:p>
          <a:p>
            <a:pPr>
              <a:buFont typeface="Wingdings" pitchFamily="2" charset="2"/>
              <a:buNone/>
            </a:pPr>
            <a:r>
              <a:rPr lang="en-US" altLang="zh-CN" sz="2000" smtClean="0"/>
              <a:t>class Temp</a:t>
            </a:r>
          </a:p>
          <a:p>
            <a:pPr>
              <a:buFont typeface="Wingdings" pitchFamily="2" charset="2"/>
              <a:buNone/>
            </a:pPr>
            <a:r>
              <a:rPr lang="en-US" altLang="zh-CN" sz="2000" smtClean="0"/>
              <a:t>{</a:t>
            </a:r>
          </a:p>
          <a:p>
            <a:pPr>
              <a:buFont typeface="Wingdings" pitchFamily="2" charset="2"/>
              <a:buNone/>
            </a:pPr>
            <a:r>
              <a:rPr lang="en-US" altLang="zh-CN" sz="2000" smtClean="0"/>
              <a:t>public:</a:t>
            </a:r>
          </a:p>
          <a:p>
            <a:pPr>
              <a:buFont typeface="Wingdings" pitchFamily="2" charset="2"/>
              <a:buNone/>
            </a:pPr>
            <a:r>
              <a:rPr lang="en-US" altLang="zh-CN" sz="2000" smtClean="0"/>
              <a:t>    void set_value(const T &amp; rT);</a:t>
            </a:r>
          </a:p>
          <a:p>
            <a:pPr>
              <a:buFont typeface="Wingdings" pitchFamily="2" charset="2"/>
              <a:buNone/>
            </a:pPr>
            <a:r>
              <a:rPr lang="en-US" altLang="zh-CN" sz="2000" smtClean="0"/>
              <a:t>private:</a:t>
            </a:r>
          </a:p>
          <a:p>
            <a:pPr>
              <a:buFont typeface="Wingdings" pitchFamily="2" charset="2"/>
              <a:buNone/>
            </a:pPr>
            <a:r>
              <a:rPr lang="en-US" altLang="zh-CN" sz="2000" smtClean="0"/>
              <a:t>    T m_value;</a:t>
            </a:r>
          </a:p>
          <a:p>
            <a:pPr>
              <a:buFont typeface="Wingdings" pitchFamily="2" charset="2"/>
              <a:buNone/>
            </a:pPr>
            <a:r>
              <a:rPr lang="en-US" altLang="zh-CN" sz="2000" smtClean="0"/>
              <a:t>};</a:t>
            </a:r>
          </a:p>
          <a:p>
            <a:pPr>
              <a:buFont typeface="Wingdings" pitchFamily="2" charset="2"/>
              <a:buNone/>
            </a:pPr>
            <a:r>
              <a:rPr lang="en-US" altLang="zh-CN" sz="2000" smtClean="0">
                <a:solidFill>
                  <a:srgbClr val="FFC000"/>
                </a:solidFill>
              </a:rPr>
              <a:t>#include “tmp.cpp”</a:t>
            </a:r>
          </a:p>
          <a:p>
            <a:pPr>
              <a:buFont typeface="Wingdings" pitchFamily="2" charset="2"/>
              <a:buNone/>
            </a:pPr>
            <a:r>
              <a:rPr lang="en-US" altLang="zh-CN" sz="2000" smtClean="0"/>
              <a:t>#endif</a:t>
            </a:r>
          </a:p>
          <a:p>
            <a:pPr>
              <a:buFont typeface="Wingdings" pitchFamily="2" charset="2"/>
              <a:buNone/>
            </a:pPr>
            <a:endParaRPr lang="en-US" altLang="zh-CN" sz="2000" smtClean="0"/>
          </a:p>
        </p:txBody>
      </p:sp>
      <p:sp>
        <p:nvSpPr>
          <p:cNvPr id="25604" name="TextBox 3"/>
          <p:cNvSpPr txBox="1">
            <a:spLocks noChangeArrowheads="1"/>
          </p:cNvSpPr>
          <p:nvPr/>
        </p:nvSpPr>
        <p:spPr bwMode="auto">
          <a:xfrm>
            <a:off x="4746625" y="1952625"/>
            <a:ext cx="4397375" cy="3478213"/>
          </a:xfrm>
          <a:prstGeom prst="rect">
            <a:avLst/>
          </a:prstGeom>
          <a:noFill/>
          <a:ln w="9525">
            <a:noFill/>
            <a:miter lim="800000"/>
            <a:headEnd/>
            <a:tailEnd/>
          </a:ln>
        </p:spPr>
        <p:txBody>
          <a:bodyPr>
            <a:spAutoFit/>
          </a:bodyPr>
          <a:lstStyle/>
          <a:p>
            <a:r>
              <a:rPr lang="en-US" altLang="zh-CN" sz="2000" b="1">
                <a:latin typeface="Times New Roman" pitchFamily="18" charset="0"/>
                <a:cs typeface="Times New Roman" pitchFamily="18" charset="0"/>
              </a:rPr>
              <a:t>//Temp.cpp</a:t>
            </a:r>
          </a:p>
          <a:p>
            <a:r>
              <a:rPr lang="en-US" altLang="zh-CN" sz="2000" b="1">
                <a:latin typeface="Times New Roman" pitchFamily="18" charset="0"/>
                <a:cs typeface="Times New Roman" pitchFamily="18" charset="0"/>
              </a:rPr>
              <a:t>#ifndef cpp_h</a:t>
            </a:r>
          </a:p>
          <a:p>
            <a:r>
              <a:rPr lang="en-US" altLang="zh-CN" sz="2000" b="1">
                <a:latin typeface="Times New Roman" pitchFamily="18" charset="0"/>
                <a:cs typeface="Times New Roman" pitchFamily="18" charset="0"/>
              </a:rPr>
              <a:t>#define cpp_h</a:t>
            </a:r>
          </a:p>
          <a:p>
            <a:r>
              <a:rPr lang="en-US" altLang="zh-CN" sz="2000" b="1">
                <a:latin typeface="Times New Roman" pitchFamily="18" charset="0"/>
                <a:cs typeface="Times New Roman" pitchFamily="18" charset="0"/>
              </a:rPr>
              <a:t>#include “temp.h”</a:t>
            </a:r>
          </a:p>
          <a:p>
            <a:endParaRPr lang="en-US" altLang="zh-CN" sz="2000" b="1">
              <a:latin typeface="Times New Roman" pitchFamily="18" charset="0"/>
              <a:cs typeface="Times New Roman" pitchFamily="18" charset="0"/>
            </a:endParaRPr>
          </a:p>
          <a:p>
            <a:r>
              <a:rPr lang="en-US" altLang="zh-CN" sz="2000" b="1">
                <a:latin typeface="Times New Roman" pitchFamily="18" charset="0"/>
                <a:cs typeface="Times New Roman" pitchFamily="18" charset="0"/>
              </a:rPr>
              <a:t>template &lt;class T&gt;</a:t>
            </a:r>
          </a:p>
          <a:p>
            <a:r>
              <a:rPr lang="en-US" altLang="zh-CN" sz="2000" b="1">
                <a:latin typeface="Times New Roman" pitchFamily="18" charset="0"/>
                <a:cs typeface="Times New Roman" pitchFamily="18" charset="0"/>
              </a:rPr>
              <a:t>void Temp&lt;T&gt;::set_value(const T &amp; rT)</a:t>
            </a:r>
          </a:p>
          <a:p>
            <a:r>
              <a:rPr lang="en-US" altLang="zh-CN" sz="2000" b="1">
                <a:latin typeface="Times New Roman" pitchFamily="18" charset="0"/>
                <a:cs typeface="Times New Roman" pitchFamily="18" charset="0"/>
              </a:rPr>
              <a:t>{    m_value = rT;  }</a:t>
            </a:r>
          </a:p>
          <a:p>
            <a:endParaRPr lang="en-US" altLang="zh-CN" sz="2000" b="1">
              <a:latin typeface="Times New Roman" pitchFamily="18" charset="0"/>
              <a:cs typeface="Times New Roman" pitchFamily="18" charset="0"/>
            </a:endParaRPr>
          </a:p>
          <a:p>
            <a:r>
              <a:rPr lang="en-US" altLang="zh-CN" sz="2000" b="1">
                <a:latin typeface="Times New Roman" pitchFamily="18" charset="0"/>
                <a:cs typeface="Times New Roman" pitchFamily="18" charset="0"/>
              </a:rPr>
              <a:t>#endif</a:t>
            </a:r>
            <a:endParaRPr lang="zh-CN" altLang="en-US" sz="20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0818" name="Rectangle 2"/>
          <p:cNvSpPr>
            <a:spLocks noGrp="1" noChangeArrowheads="1"/>
          </p:cNvSpPr>
          <p:nvPr>
            <p:ph type="title"/>
          </p:nvPr>
        </p:nvSpPr>
        <p:spPr/>
        <p:txBody>
          <a:bodyPr/>
          <a:lstStyle/>
          <a:p>
            <a:pPr eaLnBrk="1" hangingPunct="1">
              <a:defRPr/>
            </a:pPr>
            <a:r>
              <a:rPr lang="zh-CN" altLang="en-US" smtClean="0"/>
              <a:t>第</a:t>
            </a:r>
            <a:r>
              <a:rPr lang="en-US" altLang="zh-CN" smtClean="0"/>
              <a:t>13</a:t>
            </a:r>
            <a:r>
              <a:rPr lang="zh-CN" altLang="en-US" smtClean="0"/>
              <a:t>章 泛型机制</a:t>
            </a:r>
            <a:r>
              <a:rPr lang="en-US" altLang="zh-CN" smtClean="0">
                <a:latin typeface="Times New Roman"/>
              </a:rPr>
              <a:t>—</a:t>
            </a:r>
            <a:r>
              <a:rPr lang="zh-CN" altLang="en-US" smtClean="0"/>
              <a:t>模板</a:t>
            </a:r>
          </a:p>
        </p:txBody>
      </p:sp>
      <p:sp>
        <p:nvSpPr>
          <p:cNvPr id="26627" name="Rectangle 3"/>
          <p:cNvSpPr>
            <a:spLocks noGrp="1" noChangeArrowheads="1"/>
          </p:cNvSpPr>
          <p:nvPr>
            <p:ph type="body" idx="1"/>
          </p:nvPr>
        </p:nvSpPr>
        <p:spPr>
          <a:xfrm>
            <a:off x="685800" y="1981200"/>
            <a:ext cx="7772400" cy="4559300"/>
          </a:xfrm>
        </p:spPr>
        <p:txBody>
          <a:bodyPr/>
          <a:lstStyle/>
          <a:p>
            <a:pPr eaLnBrk="1" hangingPunct="1">
              <a:lnSpc>
                <a:spcPct val="120000"/>
              </a:lnSpc>
            </a:pPr>
            <a:r>
              <a:rPr lang="zh-CN" altLang="en-US" smtClean="0"/>
              <a:t>类模板的定义 </a:t>
            </a:r>
          </a:p>
          <a:p>
            <a:pPr eaLnBrk="1" hangingPunct="1">
              <a:lnSpc>
                <a:spcPct val="120000"/>
              </a:lnSpc>
            </a:pPr>
            <a:r>
              <a:rPr lang="zh-CN" altLang="en-US" smtClean="0"/>
              <a:t>类模板的实例化 </a:t>
            </a:r>
          </a:p>
          <a:p>
            <a:pPr eaLnBrk="1" hangingPunct="1">
              <a:lnSpc>
                <a:spcPct val="120000"/>
              </a:lnSpc>
            </a:pPr>
            <a:r>
              <a:rPr lang="zh-CN" altLang="en-US" smtClean="0"/>
              <a:t>模板的编译 </a:t>
            </a:r>
          </a:p>
          <a:p>
            <a:pPr eaLnBrk="1" hangingPunct="1">
              <a:lnSpc>
                <a:spcPct val="120000"/>
              </a:lnSpc>
            </a:pPr>
            <a:r>
              <a:rPr lang="zh-CN" altLang="en-US" smtClean="0"/>
              <a:t>非类型形参和参数的默认值 </a:t>
            </a:r>
          </a:p>
          <a:p>
            <a:pPr eaLnBrk="1" hangingPunct="1">
              <a:lnSpc>
                <a:spcPct val="120000"/>
              </a:lnSpc>
            </a:pPr>
            <a:r>
              <a:rPr lang="zh-CN" altLang="en-US" smtClean="0"/>
              <a:t>类模板的友元 </a:t>
            </a:r>
          </a:p>
          <a:p>
            <a:pPr eaLnBrk="1" hangingPunct="1">
              <a:lnSpc>
                <a:spcPct val="120000"/>
              </a:lnSpc>
            </a:pPr>
            <a:r>
              <a:rPr lang="zh-CN" altLang="en-US" smtClean="0"/>
              <a:t>类模板作为基类 </a:t>
            </a:r>
          </a:p>
        </p:txBody>
      </p:sp>
      <p:sp>
        <p:nvSpPr>
          <p:cNvPr id="26628" name="AutoShape 4"/>
          <p:cNvSpPr>
            <a:spLocks noChangeArrowheads="1"/>
          </p:cNvSpPr>
          <p:nvPr/>
        </p:nvSpPr>
        <p:spPr bwMode="auto">
          <a:xfrm rot="-5400000" flipH="1" flipV="1">
            <a:off x="6324600" y="21367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26629" name="AutoShape 5"/>
          <p:cNvSpPr>
            <a:spLocks noChangeArrowheads="1"/>
          </p:cNvSpPr>
          <p:nvPr/>
        </p:nvSpPr>
        <p:spPr bwMode="auto">
          <a:xfrm rot="-5400000" flipH="1" flipV="1">
            <a:off x="6350000" y="4168775"/>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26630" name="AutoShape 6"/>
          <p:cNvSpPr>
            <a:spLocks noChangeArrowheads="1"/>
          </p:cNvSpPr>
          <p:nvPr/>
        </p:nvSpPr>
        <p:spPr bwMode="auto">
          <a:xfrm rot="-5400000" flipH="1" flipV="1">
            <a:off x="6350000" y="48418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6631" name="AutoShape 7"/>
          <p:cNvSpPr>
            <a:spLocks noChangeArrowheads="1"/>
          </p:cNvSpPr>
          <p:nvPr/>
        </p:nvSpPr>
        <p:spPr bwMode="auto">
          <a:xfrm rot="-5400000" flipH="1" flipV="1">
            <a:off x="6337300" y="54895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6632" name="AutoShape 8"/>
          <p:cNvSpPr>
            <a:spLocks noChangeArrowheads="1"/>
          </p:cNvSpPr>
          <p:nvPr/>
        </p:nvSpPr>
        <p:spPr bwMode="auto">
          <a:xfrm rot="-5400000" flipH="1" flipV="1">
            <a:off x="6350000" y="35210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26633" name="AutoShape 9"/>
          <p:cNvSpPr>
            <a:spLocks noChangeArrowheads="1"/>
          </p:cNvSpPr>
          <p:nvPr/>
        </p:nvSpPr>
        <p:spPr bwMode="auto">
          <a:xfrm rot="-5400000" flipH="1" flipV="1">
            <a:off x="6330950" y="2803525"/>
            <a:ext cx="304800" cy="4445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4130" name="Rectangle 2"/>
          <p:cNvSpPr>
            <a:spLocks noGrp="1" noChangeArrowheads="1"/>
          </p:cNvSpPr>
          <p:nvPr>
            <p:ph type="title"/>
          </p:nvPr>
        </p:nvSpPr>
        <p:spPr/>
        <p:txBody>
          <a:bodyPr/>
          <a:lstStyle/>
          <a:p>
            <a:pPr eaLnBrk="1" hangingPunct="1">
              <a:defRPr/>
            </a:pPr>
            <a:r>
              <a:rPr lang="zh-CN" altLang="en-US" smtClean="0"/>
              <a:t>非类型形参</a:t>
            </a:r>
          </a:p>
        </p:txBody>
      </p:sp>
      <p:sp>
        <p:nvSpPr>
          <p:cNvPr id="27651" name="Rectangle 3"/>
          <p:cNvSpPr>
            <a:spLocks noGrp="1" noChangeArrowheads="1"/>
          </p:cNvSpPr>
          <p:nvPr>
            <p:ph type="body" idx="1"/>
          </p:nvPr>
        </p:nvSpPr>
        <p:spPr>
          <a:xfrm>
            <a:off x="685800" y="1981200"/>
            <a:ext cx="7772400" cy="4584700"/>
          </a:xfrm>
        </p:spPr>
        <p:txBody>
          <a:bodyPr/>
          <a:lstStyle/>
          <a:p>
            <a:pPr eaLnBrk="1" hangingPunct="1">
              <a:lnSpc>
                <a:spcPct val="120000"/>
              </a:lnSpc>
            </a:pPr>
            <a:r>
              <a:rPr lang="zh-CN" altLang="en-US" smtClean="0"/>
              <a:t>模板的形式参数不一定都是类型，也可以是非类型的参数。</a:t>
            </a:r>
          </a:p>
          <a:p>
            <a:pPr eaLnBrk="1" hangingPunct="1">
              <a:lnSpc>
                <a:spcPct val="120000"/>
              </a:lnSpc>
            </a:pPr>
            <a:r>
              <a:rPr lang="zh-CN" altLang="en-US" smtClean="0"/>
              <a:t>在模板实例化时，类型参数用一个系统内置类型的名字或一个用户已定义类的名字作为实际参数，而非类型参数将用一个值作为实际参数。非类型的模板实参的值必须是编译时的常量。</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5154" name="Rectangle 2"/>
          <p:cNvSpPr>
            <a:spLocks noGrp="1" noChangeArrowheads="1"/>
          </p:cNvSpPr>
          <p:nvPr>
            <p:ph type="title"/>
          </p:nvPr>
        </p:nvSpPr>
        <p:spPr/>
        <p:txBody>
          <a:bodyPr/>
          <a:lstStyle/>
          <a:p>
            <a:pPr eaLnBrk="1" hangingPunct="1">
              <a:defRPr/>
            </a:pPr>
            <a:r>
              <a:rPr lang="zh-CN" altLang="en-US" smtClean="0"/>
              <a:t>非类型形参实例</a:t>
            </a:r>
          </a:p>
        </p:txBody>
      </p:sp>
      <p:sp>
        <p:nvSpPr>
          <p:cNvPr id="28675" name="Rectangle 3"/>
          <p:cNvSpPr>
            <a:spLocks noGrp="1" noChangeArrowheads="1"/>
          </p:cNvSpPr>
          <p:nvPr>
            <p:ph type="body" idx="1"/>
          </p:nvPr>
        </p:nvSpPr>
        <p:spPr/>
        <p:txBody>
          <a:bodyPr/>
          <a:lstStyle/>
          <a:p>
            <a:pPr eaLnBrk="1" hangingPunct="1">
              <a:lnSpc>
                <a:spcPct val="140000"/>
              </a:lnSpc>
            </a:pPr>
            <a:r>
              <a:rPr lang="zh-CN" altLang="en-US" smtClean="0"/>
              <a:t>定义一个安全的、可指定下标范围的、且下标范围必须是编译时的常量的类模板</a:t>
            </a:r>
            <a:r>
              <a:rPr lang="en-US" altLang="zh-CN" smtClean="0"/>
              <a:t>Array</a:t>
            </a:r>
            <a:r>
              <a:rPr lang="zh-CN" altLang="en-US" smtClean="0"/>
              <a:t>。（相当于</a:t>
            </a:r>
            <a:r>
              <a:rPr lang="en-US" altLang="zh-CN" smtClean="0"/>
              <a:t>C++</a:t>
            </a:r>
            <a:r>
              <a:rPr lang="zh-CN" altLang="en-US" smtClean="0"/>
              <a:t>中的普通数组）</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6178" name="Rectangle 2"/>
          <p:cNvSpPr>
            <a:spLocks noGrp="1" noChangeArrowheads="1"/>
          </p:cNvSpPr>
          <p:nvPr>
            <p:ph type="title"/>
          </p:nvPr>
        </p:nvSpPr>
        <p:spPr/>
        <p:txBody>
          <a:bodyPr/>
          <a:lstStyle/>
          <a:p>
            <a:pPr eaLnBrk="1" hangingPunct="1">
              <a:defRPr/>
            </a:pPr>
            <a:r>
              <a:rPr lang="zh-CN" altLang="en-US" smtClean="0"/>
              <a:t>设计考虑</a:t>
            </a:r>
          </a:p>
        </p:txBody>
      </p:sp>
      <p:sp>
        <p:nvSpPr>
          <p:cNvPr id="29699" name="Rectangle 3"/>
          <p:cNvSpPr>
            <a:spLocks noGrp="1" noChangeArrowheads="1"/>
          </p:cNvSpPr>
          <p:nvPr>
            <p:ph type="body" idx="1"/>
          </p:nvPr>
        </p:nvSpPr>
        <p:spPr>
          <a:xfrm>
            <a:off x="431800" y="1752600"/>
            <a:ext cx="8216900" cy="4902200"/>
          </a:xfrm>
        </p:spPr>
        <p:txBody>
          <a:bodyPr/>
          <a:lstStyle/>
          <a:p>
            <a:pPr eaLnBrk="1" hangingPunct="1">
              <a:lnSpc>
                <a:spcPct val="135000"/>
              </a:lnSpc>
            </a:pPr>
            <a:r>
              <a:rPr lang="zh-CN" altLang="en-US" smtClean="0"/>
              <a:t>在定义类模板时，数组的大小是不知道的，但在编译时必须给出。</a:t>
            </a:r>
          </a:p>
          <a:p>
            <a:pPr eaLnBrk="1" hangingPunct="1">
              <a:lnSpc>
                <a:spcPct val="135000"/>
              </a:lnSpc>
            </a:pPr>
            <a:r>
              <a:rPr lang="zh-CN" altLang="en-US" smtClean="0"/>
              <a:t>这可以通过非类型参数实现：该类模板有三个模板参数：数组元素的类型、数组下标的上下界。前者为类型参数，后者为非类型参数。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7202" name="Rectangle 2"/>
          <p:cNvSpPr>
            <a:spLocks noGrp="1" noChangeArrowheads="1"/>
          </p:cNvSpPr>
          <p:nvPr>
            <p:ph type="title"/>
          </p:nvPr>
        </p:nvSpPr>
        <p:spPr>
          <a:xfrm>
            <a:off x="685800" y="228600"/>
            <a:ext cx="7772400" cy="863600"/>
          </a:xfrm>
        </p:spPr>
        <p:txBody>
          <a:bodyPr/>
          <a:lstStyle/>
          <a:p>
            <a:pPr eaLnBrk="1" hangingPunct="1">
              <a:defRPr/>
            </a:pPr>
            <a:r>
              <a:rPr lang="zh-CN" altLang="en-US" smtClean="0"/>
              <a:t>类定义</a:t>
            </a:r>
          </a:p>
        </p:txBody>
      </p:sp>
      <p:sp>
        <p:nvSpPr>
          <p:cNvPr id="30723" name="Rectangle 3"/>
          <p:cNvSpPr>
            <a:spLocks noGrp="1" noChangeArrowheads="1"/>
          </p:cNvSpPr>
          <p:nvPr>
            <p:ph type="body" idx="1"/>
          </p:nvPr>
        </p:nvSpPr>
        <p:spPr>
          <a:xfrm>
            <a:off x="685800" y="1092200"/>
            <a:ext cx="8026400" cy="5765800"/>
          </a:xfrm>
        </p:spPr>
        <p:txBody>
          <a:bodyPr/>
          <a:lstStyle/>
          <a:p>
            <a:pPr eaLnBrk="1" hangingPunct="1">
              <a:lnSpc>
                <a:spcPct val="90000"/>
              </a:lnSpc>
              <a:buFont typeface="Wingdings" pitchFamily="2" charset="2"/>
              <a:buNone/>
            </a:pPr>
            <a:r>
              <a:rPr lang="en-US" altLang="zh-CN" sz="2800" smtClean="0"/>
              <a:t>template &lt;class T, int low, int high&gt;</a:t>
            </a:r>
          </a:p>
          <a:p>
            <a:pPr eaLnBrk="1" hangingPunct="1">
              <a:lnSpc>
                <a:spcPct val="90000"/>
              </a:lnSpc>
              <a:buFont typeface="Wingdings" pitchFamily="2" charset="2"/>
              <a:buNone/>
            </a:pPr>
            <a:r>
              <a:rPr lang="en-US" altLang="zh-CN" sz="2800" smtClean="0"/>
              <a:t>class Array{</a:t>
            </a:r>
          </a:p>
          <a:p>
            <a:pPr eaLnBrk="1" hangingPunct="1">
              <a:lnSpc>
                <a:spcPct val="90000"/>
              </a:lnSpc>
              <a:buFont typeface="Wingdings" pitchFamily="2" charset="2"/>
              <a:buNone/>
            </a:pPr>
            <a:r>
              <a:rPr lang="en-US" altLang="zh-CN" sz="2800" smtClean="0"/>
              <a:t>	T storage[high - low + 1];</a:t>
            </a:r>
          </a:p>
          <a:p>
            <a:pPr eaLnBrk="1" hangingPunct="1">
              <a:lnSpc>
                <a:spcPct val="90000"/>
              </a:lnSpc>
              <a:buFont typeface="Wingdings" pitchFamily="2" charset="2"/>
              <a:buNone/>
            </a:pPr>
            <a:r>
              <a:rPr lang="en-US" altLang="zh-CN" sz="2800" smtClean="0"/>
              <a:t>public:   T &amp; operator[](int index) ;</a:t>
            </a:r>
          </a:p>
          <a:p>
            <a:pPr eaLnBrk="1" hangingPunct="1">
              <a:lnSpc>
                <a:spcPct val="90000"/>
              </a:lnSpc>
              <a:buFont typeface="Wingdings" pitchFamily="2" charset="2"/>
              <a:buNone/>
            </a:pPr>
            <a:r>
              <a:rPr lang="en-US" altLang="zh-CN" sz="2800" smtClean="0"/>
              <a:t>};</a:t>
            </a:r>
          </a:p>
          <a:p>
            <a:pPr eaLnBrk="1" hangingPunct="1">
              <a:lnSpc>
                <a:spcPct val="90000"/>
              </a:lnSpc>
              <a:buFont typeface="Wingdings" pitchFamily="2" charset="2"/>
              <a:buNone/>
            </a:pPr>
            <a:endParaRPr lang="en-US" altLang="zh-CN" sz="2800" smtClean="0"/>
          </a:p>
          <a:p>
            <a:pPr eaLnBrk="1" hangingPunct="1">
              <a:lnSpc>
                <a:spcPct val="90000"/>
              </a:lnSpc>
              <a:buFont typeface="Wingdings" pitchFamily="2" charset="2"/>
              <a:buNone/>
            </a:pPr>
            <a:r>
              <a:rPr lang="en-US" altLang="zh-CN" sz="2800" smtClean="0"/>
              <a:t>template &lt;class T, int low, int high&gt;</a:t>
            </a:r>
          </a:p>
          <a:p>
            <a:pPr eaLnBrk="1" hangingPunct="1">
              <a:lnSpc>
                <a:spcPct val="90000"/>
              </a:lnSpc>
              <a:buFont typeface="Wingdings" pitchFamily="2" charset="2"/>
              <a:buNone/>
            </a:pPr>
            <a:r>
              <a:rPr lang="en-US" altLang="zh-CN" sz="2800" smtClean="0"/>
              <a:t>T &amp; Array&lt;T, low, high&gt;::operator[](int index)</a:t>
            </a:r>
          </a:p>
          <a:p>
            <a:pPr eaLnBrk="1" hangingPunct="1">
              <a:lnSpc>
                <a:spcPct val="90000"/>
              </a:lnSpc>
              <a:buFont typeface="Wingdings" pitchFamily="2" charset="2"/>
              <a:buNone/>
            </a:pPr>
            <a:r>
              <a:rPr lang="en-US" altLang="zh-CN" sz="2800" smtClean="0"/>
              <a:t>{ if (index &lt; low || index &gt; high)</a:t>
            </a:r>
          </a:p>
          <a:p>
            <a:pPr eaLnBrk="1" hangingPunct="1">
              <a:lnSpc>
                <a:spcPct val="90000"/>
              </a:lnSpc>
              <a:buFont typeface="Wingdings" pitchFamily="2" charset="2"/>
              <a:buNone/>
            </a:pPr>
            <a:r>
              <a:rPr lang="en-US" altLang="zh-CN" sz="2800" smtClean="0"/>
              <a:t>             {cout &lt;&lt; "</a:t>
            </a:r>
            <a:r>
              <a:rPr lang="zh-CN" altLang="en-US" sz="2800" smtClean="0"/>
              <a:t>下标越界</a:t>
            </a:r>
            <a:r>
              <a:rPr lang="en-US" altLang="zh-CN" sz="2800" smtClean="0"/>
              <a:t>"; exit(-1); }</a:t>
            </a:r>
          </a:p>
          <a:p>
            <a:pPr eaLnBrk="1" hangingPunct="1">
              <a:lnSpc>
                <a:spcPct val="90000"/>
              </a:lnSpc>
              <a:buFont typeface="Wingdings" pitchFamily="2" charset="2"/>
              <a:buNone/>
            </a:pPr>
            <a:r>
              <a:rPr lang="en-US" altLang="zh-CN" sz="2800" smtClean="0"/>
              <a:t>   return storage[index - low];</a:t>
            </a:r>
          </a:p>
          <a:p>
            <a:pPr eaLnBrk="1" hangingPunct="1">
              <a:lnSpc>
                <a:spcPct val="90000"/>
              </a:lnSpc>
              <a:buFont typeface="Wingdings" pitchFamily="2" charset="2"/>
              <a:buNone/>
            </a:pPr>
            <a:r>
              <a:rPr lang="en-US" altLang="zh-CN" sz="2800"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8226" name="Rectangle 2"/>
          <p:cNvSpPr>
            <a:spLocks noGrp="1" noChangeArrowheads="1"/>
          </p:cNvSpPr>
          <p:nvPr>
            <p:ph type="title"/>
          </p:nvPr>
        </p:nvSpPr>
        <p:spPr/>
        <p:txBody>
          <a:bodyPr/>
          <a:lstStyle/>
          <a:p>
            <a:pPr eaLnBrk="1" hangingPunct="1">
              <a:defRPr/>
            </a:pPr>
            <a:r>
              <a:rPr lang="zh-CN" altLang="en-US" smtClean="0"/>
              <a:t>类模板的使用</a:t>
            </a:r>
          </a:p>
        </p:txBody>
      </p:sp>
      <p:sp>
        <p:nvSpPr>
          <p:cNvPr id="31747" name="Rectangle 3"/>
          <p:cNvSpPr>
            <a:spLocks noGrp="1" noChangeArrowheads="1"/>
          </p:cNvSpPr>
          <p:nvPr>
            <p:ph type="body" idx="1"/>
          </p:nvPr>
        </p:nvSpPr>
        <p:spPr/>
        <p:txBody>
          <a:bodyPr/>
          <a:lstStyle/>
          <a:p>
            <a:pPr eaLnBrk="1" hangingPunct="1">
              <a:lnSpc>
                <a:spcPct val="140000"/>
              </a:lnSpc>
            </a:pPr>
            <a:r>
              <a:rPr lang="zh-CN" altLang="en-US" smtClean="0"/>
              <a:t>定义一个下标范围为</a:t>
            </a:r>
            <a:r>
              <a:rPr lang="en-US" altLang="zh-CN" smtClean="0"/>
              <a:t>10</a:t>
            </a:r>
            <a:r>
              <a:rPr lang="zh-CN" altLang="en-US" smtClean="0"/>
              <a:t>到</a:t>
            </a:r>
            <a:r>
              <a:rPr lang="en-US" altLang="zh-CN" smtClean="0"/>
              <a:t>20</a:t>
            </a:r>
            <a:r>
              <a:rPr lang="zh-CN" altLang="en-US" smtClean="0"/>
              <a:t>的整型数组，可用下列语句：</a:t>
            </a:r>
          </a:p>
          <a:p>
            <a:pPr eaLnBrk="1" hangingPunct="1">
              <a:lnSpc>
                <a:spcPct val="140000"/>
              </a:lnSpc>
              <a:buFont typeface="Wingdings" pitchFamily="2" charset="2"/>
              <a:buNone/>
            </a:pPr>
            <a:r>
              <a:rPr lang="zh-CN" altLang="en-US" smtClean="0"/>
              <a:t>    </a:t>
            </a:r>
            <a:r>
              <a:rPr lang="en-US" altLang="zh-CN" smtClean="0"/>
              <a:t>Array&lt;int, 10, 20&gt; array;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4914" name="Rectangle 2"/>
          <p:cNvSpPr>
            <a:spLocks noGrp="1" noChangeArrowheads="1"/>
          </p:cNvSpPr>
          <p:nvPr>
            <p:ph type="title"/>
          </p:nvPr>
        </p:nvSpPr>
        <p:spPr/>
        <p:txBody>
          <a:bodyPr/>
          <a:lstStyle/>
          <a:p>
            <a:pPr eaLnBrk="1" hangingPunct="1">
              <a:defRPr/>
            </a:pPr>
            <a:r>
              <a:rPr lang="zh-CN" altLang="en-US" smtClean="0"/>
              <a:t>类模板实例</a:t>
            </a:r>
          </a:p>
        </p:txBody>
      </p:sp>
      <p:sp>
        <p:nvSpPr>
          <p:cNvPr id="6147" name="Rectangle 3"/>
          <p:cNvSpPr>
            <a:spLocks noGrp="1" noChangeArrowheads="1"/>
          </p:cNvSpPr>
          <p:nvPr>
            <p:ph type="body" idx="1"/>
          </p:nvPr>
        </p:nvSpPr>
        <p:spPr/>
        <p:txBody>
          <a:bodyPr/>
          <a:lstStyle/>
          <a:p>
            <a:pPr eaLnBrk="1" hangingPunct="1">
              <a:lnSpc>
                <a:spcPct val="120000"/>
              </a:lnSpc>
            </a:pPr>
            <a:r>
              <a:rPr lang="zh-CN" altLang="en-US" smtClean="0"/>
              <a:t>定义一个泛型的、可指定下标范围的、安全的数组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注意</a:t>
            </a:r>
            <a:endParaRPr lang="zh-CN" altLang="en-US" dirty="0"/>
          </a:p>
        </p:txBody>
      </p:sp>
      <p:sp>
        <p:nvSpPr>
          <p:cNvPr id="32771" name="内容占位符 2"/>
          <p:cNvSpPr>
            <a:spLocks noGrp="1"/>
          </p:cNvSpPr>
          <p:nvPr>
            <p:ph idx="1"/>
          </p:nvPr>
        </p:nvSpPr>
        <p:spPr/>
        <p:txBody>
          <a:bodyPr/>
          <a:lstStyle/>
          <a:p>
            <a:r>
              <a:rPr lang="zh-CN" altLang="en-US" sz="2800" smtClean="0"/>
              <a:t>引入</a:t>
            </a:r>
            <a:r>
              <a:rPr lang="en-US" altLang="zh-CN" sz="2800" smtClean="0"/>
              <a:t>template</a:t>
            </a:r>
            <a:r>
              <a:rPr lang="zh-CN" altLang="en-US" sz="2800" smtClean="0"/>
              <a:t>的目的：</a:t>
            </a:r>
            <a:endParaRPr lang="en-US" altLang="zh-CN" sz="2800" smtClean="0"/>
          </a:p>
          <a:p>
            <a:pPr lvl="1"/>
            <a:r>
              <a:rPr lang="zh-CN" altLang="en-US" smtClean="0"/>
              <a:t>节省时间，避免代码重复</a:t>
            </a:r>
            <a:endParaRPr lang="en-US" altLang="zh-CN" smtClean="0"/>
          </a:p>
          <a:p>
            <a:r>
              <a:rPr lang="zh-CN" altLang="en-US" sz="2800" smtClean="0"/>
              <a:t>但是，非类型参数可能仍然会有重复的代码</a:t>
            </a:r>
            <a:endParaRPr lang="en-US" altLang="zh-CN" sz="2800" smtClean="0"/>
          </a:p>
          <a:p>
            <a:pPr lvl="1">
              <a:buFont typeface="Wingdings" pitchFamily="2" charset="2"/>
              <a:buNone/>
            </a:pPr>
            <a:r>
              <a:rPr lang="en-US" altLang="zh-CN" smtClean="0"/>
              <a:t>Array&lt;int, 10, 20&gt; array</a:t>
            </a:r>
          </a:p>
          <a:p>
            <a:pPr lvl="1">
              <a:buFont typeface="Wingdings" pitchFamily="2" charset="2"/>
              <a:buNone/>
            </a:pPr>
            <a:r>
              <a:rPr lang="en-US" altLang="zh-CN" smtClean="0"/>
              <a:t>Array&lt;int, 20, 30&gt; array</a:t>
            </a:r>
          </a:p>
          <a:p>
            <a:r>
              <a:rPr lang="zh-CN" altLang="en-US" sz="2800" smtClean="0"/>
              <a:t>会具现化两份成员函数</a:t>
            </a:r>
            <a:endParaRPr lang="en-US" altLang="zh-CN" sz="2800" smtClean="0"/>
          </a:p>
          <a:p>
            <a:r>
              <a:rPr lang="zh-CN" altLang="en-US" sz="2800" smtClean="0"/>
              <a:t>解决方法：以函数参数或类成员变量替换</a:t>
            </a:r>
          </a:p>
          <a:p>
            <a:endParaRPr lang="zh-CN" alt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9250" name="Rectangle 2"/>
          <p:cNvSpPr>
            <a:spLocks noGrp="1" noChangeArrowheads="1"/>
          </p:cNvSpPr>
          <p:nvPr>
            <p:ph type="title"/>
          </p:nvPr>
        </p:nvSpPr>
        <p:spPr>
          <a:xfrm>
            <a:off x="685800" y="292100"/>
            <a:ext cx="7772400" cy="1143000"/>
          </a:xfrm>
        </p:spPr>
        <p:txBody>
          <a:bodyPr/>
          <a:lstStyle/>
          <a:p>
            <a:pPr eaLnBrk="1" hangingPunct="1">
              <a:defRPr/>
            </a:pPr>
            <a:r>
              <a:rPr lang="zh-CN" altLang="en-US" smtClean="0"/>
              <a:t>参数的默认值</a:t>
            </a:r>
          </a:p>
        </p:txBody>
      </p:sp>
      <p:sp>
        <p:nvSpPr>
          <p:cNvPr id="33795" name="Rectangle 3"/>
          <p:cNvSpPr>
            <a:spLocks noGrp="1" noChangeArrowheads="1"/>
          </p:cNvSpPr>
          <p:nvPr>
            <p:ph type="body" idx="1"/>
          </p:nvPr>
        </p:nvSpPr>
        <p:spPr>
          <a:xfrm>
            <a:off x="685800" y="1435100"/>
            <a:ext cx="7772400" cy="5105400"/>
          </a:xfrm>
        </p:spPr>
        <p:txBody>
          <a:bodyPr/>
          <a:lstStyle/>
          <a:p>
            <a:pPr eaLnBrk="1" hangingPunct="1">
              <a:lnSpc>
                <a:spcPct val="110000"/>
              </a:lnSpc>
            </a:pPr>
            <a:r>
              <a:rPr lang="zh-CN" altLang="en-US" smtClean="0"/>
              <a:t>模板参数和普通的函数参数一样，也可以指定默认值。如果前例中的类模板</a:t>
            </a:r>
            <a:r>
              <a:rPr lang="en-US" altLang="zh-CN" smtClean="0"/>
              <a:t>Array</a:t>
            </a:r>
            <a:r>
              <a:rPr lang="zh-CN" altLang="en-US" smtClean="0"/>
              <a:t>经常被实例化为整型数组，则可在类模板定义时指定缺省值：</a:t>
            </a:r>
          </a:p>
          <a:p>
            <a:pPr lvl="1" eaLnBrk="1" hangingPunct="1">
              <a:lnSpc>
                <a:spcPct val="110000"/>
              </a:lnSpc>
              <a:buFont typeface="Wingdings" pitchFamily="2" charset="2"/>
              <a:buNone/>
            </a:pPr>
            <a:r>
              <a:rPr lang="en-US" altLang="zh-CN" sz="2400" smtClean="0"/>
              <a:t>template &lt;class T = int&gt; </a:t>
            </a:r>
          </a:p>
          <a:p>
            <a:pPr lvl="1" eaLnBrk="1" hangingPunct="1">
              <a:lnSpc>
                <a:spcPct val="110000"/>
              </a:lnSpc>
              <a:buFont typeface="Wingdings" pitchFamily="2" charset="2"/>
              <a:buNone/>
            </a:pPr>
            <a:r>
              <a:rPr lang="en-US" altLang="zh-CN" sz="2400" smtClean="0"/>
              <a:t> class Array</a:t>
            </a:r>
          </a:p>
          <a:p>
            <a:pPr lvl="1" eaLnBrk="1" hangingPunct="1">
              <a:lnSpc>
                <a:spcPct val="110000"/>
              </a:lnSpc>
              <a:buFont typeface="Wingdings" pitchFamily="2" charset="2"/>
              <a:buNone/>
            </a:pPr>
            <a:r>
              <a:rPr lang="en-US" altLang="zh-CN" sz="2400" smtClean="0"/>
              <a:t>{ … }</a:t>
            </a:r>
            <a:r>
              <a:rPr lang="zh-CN" altLang="en-US" sz="2400" smtClean="0"/>
              <a:t>；</a:t>
            </a:r>
          </a:p>
          <a:p>
            <a:pPr eaLnBrk="1" hangingPunct="1">
              <a:lnSpc>
                <a:spcPct val="110000"/>
              </a:lnSpc>
            </a:pPr>
            <a:r>
              <a:rPr lang="zh-CN" altLang="en-US" smtClean="0"/>
              <a:t>当要定义整型数组</a:t>
            </a:r>
            <a:r>
              <a:rPr lang="en-US" altLang="zh-CN" smtClean="0"/>
              <a:t>array</a:t>
            </a:r>
            <a:r>
              <a:rPr lang="zh-CN" altLang="en-US" smtClean="0"/>
              <a:t>时，就可以不指定模板的实参：</a:t>
            </a:r>
          </a:p>
          <a:p>
            <a:pPr lvl="1" eaLnBrk="1" hangingPunct="1">
              <a:lnSpc>
                <a:spcPct val="110000"/>
              </a:lnSpc>
              <a:buFont typeface="Wingdings" pitchFamily="2" charset="2"/>
              <a:buNone/>
            </a:pPr>
            <a:r>
              <a:rPr lang="en-US" altLang="zh-CN" sz="2400" smtClean="0"/>
              <a:t>Array&lt;&gt; array;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42" name="Rectangle 2"/>
          <p:cNvSpPr>
            <a:spLocks noGrp="1" noChangeArrowheads="1"/>
          </p:cNvSpPr>
          <p:nvPr>
            <p:ph type="title"/>
          </p:nvPr>
        </p:nvSpPr>
        <p:spPr/>
        <p:txBody>
          <a:bodyPr/>
          <a:lstStyle/>
          <a:p>
            <a:pPr eaLnBrk="1" hangingPunct="1">
              <a:defRPr/>
            </a:pPr>
            <a:r>
              <a:rPr lang="zh-CN" altLang="en-US" smtClean="0"/>
              <a:t>第</a:t>
            </a:r>
            <a:r>
              <a:rPr lang="en-US" altLang="zh-CN" smtClean="0"/>
              <a:t>13</a:t>
            </a:r>
            <a:r>
              <a:rPr lang="zh-CN" altLang="en-US" smtClean="0"/>
              <a:t>章 泛型机制</a:t>
            </a:r>
            <a:r>
              <a:rPr lang="en-US" altLang="zh-CN" smtClean="0">
                <a:latin typeface="Times New Roman"/>
              </a:rPr>
              <a:t>—</a:t>
            </a:r>
            <a:r>
              <a:rPr lang="zh-CN" altLang="en-US" smtClean="0"/>
              <a:t>模板</a:t>
            </a:r>
          </a:p>
        </p:txBody>
      </p:sp>
      <p:sp>
        <p:nvSpPr>
          <p:cNvPr id="34819" name="Rectangle 3"/>
          <p:cNvSpPr>
            <a:spLocks noGrp="1" noChangeArrowheads="1"/>
          </p:cNvSpPr>
          <p:nvPr>
            <p:ph type="body" idx="1"/>
          </p:nvPr>
        </p:nvSpPr>
        <p:spPr>
          <a:xfrm>
            <a:off x="685800" y="1981200"/>
            <a:ext cx="7772400" cy="4559300"/>
          </a:xfrm>
        </p:spPr>
        <p:txBody>
          <a:bodyPr/>
          <a:lstStyle/>
          <a:p>
            <a:pPr eaLnBrk="1" hangingPunct="1">
              <a:lnSpc>
                <a:spcPct val="120000"/>
              </a:lnSpc>
            </a:pPr>
            <a:r>
              <a:rPr lang="zh-CN" altLang="en-US" smtClean="0"/>
              <a:t>类模板的定义 </a:t>
            </a:r>
          </a:p>
          <a:p>
            <a:pPr eaLnBrk="1" hangingPunct="1">
              <a:lnSpc>
                <a:spcPct val="120000"/>
              </a:lnSpc>
            </a:pPr>
            <a:r>
              <a:rPr lang="zh-CN" altLang="en-US" smtClean="0"/>
              <a:t>类模板的实例化 </a:t>
            </a:r>
          </a:p>
          <a:p>
            <a:pPr eaLnBrk="1" hangingPunct="1">
              <a:lnSpc>
                <a:spcPct val="120000"/>
              </a:lnSpc>
            </a:pPr>
            <a:r>
              <a:rPr lang="zh-CN" altLang="en-US" smtClean="0"/>
              <a:t>模板的编译 </a:t>
            </a:r>
          </a:p>
          <a:p>
            <a:pPr eaLnBrk="1" hangingPunct="1">
              <a:lnSpc>
                <a:spcPct val="120000"/>
              </a:lnSpc>
            </a:pPr>
            <a:r>
              <a:rPr lang="zh-CN" altLang="en-US" smtClean="0"/>
              <a:t>非类型形参和参数的默认值 </a:t>
            </a:r>
          </a:p>
          <a:p>
            <a:pPr eaLnBrk="1" hangingPunct="1">
              <a:lnSpc>
                <a:spcPct val="120000"/>
              </a:lnSpc>
            </a:pPr>
            <a:r>
              <a:rPr lang="zh-CN" altLang="en-US" smtClean="0"/>
              <a:t>类模板的友元 </a:t>
            </a:r>
          </a:p>
          <a:p>
            <a:pPr eaLnBrk="1" hangingPunct="1">
              <a:lnSpc>
                <a:spcPct val="120000"/>
              </a:lnSpc>
            </a:pPr>
            <a:r>
              <a:rPr lang="zh-CN" altLang="en-US" smtClean="0"/>
              <a:t>类模板作为基类 </a:t>
            </a:r>
          </a:p>
        </p:txBody>
      </p:sp>
      <p:sp>
        <p:nvSpPr>
          <p:cNvPr id="34820" name="AutoShape 4"/>
          <p:cNvSpPr>
            <a:spLocks noChangeArrowheads="1"/>
          </p:cNvSpPr>
          <p:nvPr/>
        </p:nvSpPr>
        <p:spPr bwMode="auto">
          <a:xfrm rot="-5400000" flipH="1" flipV="1">
            <a:off x="6324600" y="21367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34821" name="AutoShape 5"/>
          <p:cNvSpPr>
            <a:spLocks noChangeArrowheads="1"/>
          </p:cNvSpPr>
          <p:nvPr/>
        </p:nvSpPr>
        <p:spPr bwMode="auto">
          <a:xfrm rot="-5400000" flipH="1" flipV="1">
            <a:off x="6350000" y="41687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34822" name="AutoShape 6"/>
          <p:cNvSpPr>
            <a:spLocks noChangeArrowheads="1"/>
          </p:cNvSpPr>
          <p:nvPr/>
        </p:nvSpPr>
        <p:spPr bwMode="auto">
          <a:xfrm rot="-5400000" flipH="1" flipV="1">
            <a:off x="6350000" y="4841875"/>
            <a:ext cx="304800" cy="457200"/>
          </a:xfrm>
          <a:prstGeom prst="triangle">
            <a:avLst>
              <a:gd name="adj" fmla="val 50000"/>
            </a:avLst>
          </a:prstGeom>
          <a:solidFill>
            <a:srgbClr val="FF0000"/>
          </a:solidFill>
          <a:ln w="9525">
            <a:solidFill>
              <a:srgbClr val="B2B2B2"/>
            </a:solidFill>
            <a:miter lim="800000"/>
            <a:headEnd/>
            <a:tailEnd/>
          </a:ln>
        </p:spPr>
        <p:txBody>
          <a:bodyPr wrap="none" anchor="ctr"/>
          <a:lstStyle/>
          <a:p>
            <a:endParaRPr lang="zh-CN" altLang="en-US"/>
          </a:p>
        </p:txBody>
      </p:sp>
      <p:sp>
        <p:nvSpPr>
          <p:cNvPr id="34823" name="AutoShape 7"/>
          <p:cNvSpPr>
            <a:spLocks noChangeArrowheads="1"/>
          </p:cNvSpPr>
          <p:nvPr/>
        </p:nvSpPr>
        <p:spPr bwMode="auto">
          <a:xfrm rot="-5400000" flipH="1" flipV="1">
            <a:off x="6337300" y="54895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4824" name="AutoShape 8"/>
          <p:cNvSpPr>
            <a:spLocks noChangeArrowheads="1"/>
          </p:cNvSpPr>
          <p:nvPr/>
        </p:nvSpPr>
        <p:spPr bwMode="auto">
          <a:xfrm rot="-5400000" flipH="1" flipV="1">
            <a:off x="6350000" y="35210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34825" name="AutoShape 9"/>
          <p:cNvSpPr>
            <a:spLocks noChangeArrowheads="1"/>
          </p:cNvSpPr>
          <p:nvPr/>
        </p:nvSpPr>
        <p:spPr bwMode="auto">
          <a:xfrm rot="-5400000" flipH="1" flipV="1">
            <a:off x="6330950" y="2803525"/>
            <a:ext cx="304800" cy="4445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0274" name="Rectangle 2"/>
          <p:cNvSpPr>
            <a:spLocks noGrp="1" noChangeArrowheads="1"/>
          </p:cNvSpPr>
          <p:nvPr>
            <p:ph type="title"/>
          </p:nvPr>
        </p:nvSpPr>
        <p:spPr/>
        <p:txBody>
          <a:bodyPr/>
          <a:lstStyle/>
          <a:p>
            <a:pPr eaLnBrk="1" hangingPunct="1">
              <a:defRPr/>
            </a:pPr>
            <a:r>
              <a:rPr lang="zh-CN" altLang="en-US" smtClean="0"/>
              <a:t>类模板的友元</a:t>
            </a:r>
          </a:p>
        </p:txBody>
      </p:sp>
      <p:sp>
        <p:nvSpPr>
          <p:cNvPr id="35843" name="Rectangle 3"/>
          <p:cNvSpPr>
            <a:spLocks noGrp="1" noChangeArrowheads="1"/>
          </p:cNvSpPr>
          <p:nvPr>
            <p:ph type="body" idx="1"/>
          </p:nvPr>
        </p:nvSpPr>
        <p:spPr>
          <a:xfrm>
            <a:off x="685800" y="1981200"/>
            <a:ext cx="7772400" cy="4648200"/>
          </a:xfrm>
        </p:spPr>
        <p:txBody>
          <a:bodyPr/>
          <a:lstStyle/>
          <a:p>
            <a:pPr eaLnBrk="1" hangingPunct="1">
              <a:lnSpc>
                <a:spcPct val="160000"/>
              </a:lnSpc>
            </a:pPr>
            <a:r>
              <a:rPr lang="zh-CN" altLang="en-US" smtClean="0"/>
              <a:t>类模板可以声明两种友元：</a:t>
            </a:r>
          </a:p>
          <a:p>
            <a:pPr lvl="1" eaLnBrk="1" hangingPunct="1">
              <a:lnSpc>
                <a:spcPct val="160000"/>
              </a:lnSpc>
            </a:pPr>
            <a:r>
              <a:rPr lang="zh-CN" altLang="en-US" smtClean="0"/>
              <a:t>声明普通的类或全局函数为所定义的类模板的友元</a:t>
            </a:r>
          </a:p>
          <a:p>
            <a:pPr lvl="1" eaLnBrk="1" hangingPunct="1">
              <a:lnSpc>
                <a:spcPct val="160000"/>
              </a:lnSpc>
            </a:pPr>
            <a:r>
              <a:rPr lang="zh-CN" altLang="en-US" smtClean="0"/>
              <a:t>声明某个类模板或函数模板的实例是所定义类模板的友元</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1298" name="Rectangle 2"/>
          <p:cNvSpPr>
            <a:spLocks noGrp="1" noChangeArrowheads="1"/>
          </p:cNvSpPr>
          <p:nvPr>
            <p:ph type="title"/>
          </p:nvPr>
        </p:nvSpPr>
        <p:spPr>
          <a:xfrm>
            <a:off x="685800" y="444500"/>
            <a:ext cx="7772400" cy="1143000"/>
          </a:xfrm>
        </p:spPr>
        <p:txBody>
          <a:bodyPr/>
          <a:lstStyle/>
          <a:p>
            <a:pPr eaLnBrk="1" hangingPunct="1">
              <a:defRPr/>
            </a:pPr>
            <a:r>
              <a:rPr lang="zh-CN" altLang="en-US" smtClean="0"/>
              <a:t>普通友元 </a:t>
            </a:r>
          </a:p>
        </p:txBody>
      </p:sp>
      <p:sp>
        <p:nvSpPr>
          <p:cNvPr id="36867" name="Rectangle 3"/>
          <p:cNvSpPr>
            <a:spLocks noGrp="1" noChangeArrowheads="1"/>
          </p:cNvSpPr>
          <p:nvPr>
            <p:ph type="body" idx="1"/>
          </p:nvPr>
        </p:nvSpPr>
        <p:spPr>
          <a:xfrm>
            <a:off x="685800" y="1587500"/>
            <a:ext cx="7772400" cy="4991100"/>
          </a:xfrm>
        </p:spPr>
        <p:txBody>
          <a:bodyPr/>
          <a:lstStyle/>
          <a:p>
            <a:pPr eaLnBrk="1" hangingPunct="1"/>
            <a:r>
              <a:rPr lang="zh-CN" altLang="en-US" sz="2800" smtClean="0"/>
              <a:t>定义普通类或全局函数为所定义类模板的友元的声明格式如下所示：</a:t>
            </a:r>
          </a:p>
          <a:p>
            <a:pPr lvl="1" eaLnBrk="1" hangingPunct="1">
              <a:buFont typeface="Wingdings" pitchFamily="2" charset="2"/>
              <a:buNone/>
            </a:pPr>
            <a:r>
              <a:rPr lang="en-US" altLang="zh-CN" sz="2400" smtClean="0"/>
              <a:t>template &lt;class type&gt; </a:t>
            </a:r>
          </a:p>
          <a:p>
            <a:pPr lvl="1" eaLnBrk="1" hangingPunct="1">
              <a:buFont typeface="Wingdings" pitchFamily="2" charset="2"/>
              <a:buNone/>
            </a:pPr>
            <a:r>
              <a:rPr lang="en-US" altLang="zh-CN" sz="2400" smtClean="0"/>
              <a:t>class A {</a:t>
            </a:r>
          </a:p>
          <a:p>
            <a:pPr lvl="1" eaLnBrk="1" hangingPunct="1">
              <a:buFont typeface="Wingdings" pitchFamily="2" charset="2"/>
              <a:buNone/>
            </a:pPr>
            <a:r>
              <a:rPr lang="en-US" altLang="zh-CN" sz="2400" smtClean="0"/>
              <a:t>friend class B;</a:t>
            </a:r>
          </a:p>
          <a:p>
            <a:pPr lvl="1" eaLnBrk="1" hangingPunct="1">
              <a:buFont typeface="Wingdings" pitchFamily="2" charset="2"/>
              <a:buNone/>
            </a:pPr>
            <a:r>
              <a:rPr lang="en-US" altLang="zh-CN" sz="2400" smtClean="0"/>
              <a:t>friend void f();</a:t>
            </a:r>
          </a:p>
          <a:p>
            <a:pPr lvl="1" eaLnBrk="1" hangingPunct="1">
              <a:buFont typeface="Wingdings" pitchFamily="2" charset="2"/>
              <a:buNone/>
            </a:pPr>
            <a:r>
              <a:rPr lang="en-US" altLang="zh-CN" sz="2400" smtClean="0"/>
              <a:t>…</a:t>
            </a:r>
          </a:p>
          <a:p>
            <a:pPr lvl="1" eaLnBrk="1" hangingPunct="1">
              <a:buFont typeface="Wingdings" pitchFamily="2" charset="2"/>
              <a:buNone/>
            </a:pPr>
            <a:r>
              <a:rPr lang="en-US" altLang="zh-CN" sz="2400" smtClean="0"/>
              <a:t>};</a:t>
            </a:r>
          </a:p>
          <a:p>
            <a:pPr eaLnBrk="1" hangingPunct="1"/>
            <a:r>
              <a:rPr lang="zh-CN" altLang="en-US" sz="2800" smtClean="0"/>
              <a:t>该定义声明了类</a:t>
            </a:r>
            <a:r>
              <a:rPr lang="en-US" altLang="zh-CN" sz="2800" smtClean="0"/>
              <a:t>B</a:t>
            </a:r>
            <a:r>
              <a:rPr lang="zh-CN" altLang="en-US" sz="2800" smtClean="0"/>
              <a:t>和全局函数</a:t>
            </a:r>
            <a:r>
              <a:rPr lang="en-US" altLang="zh-CN" sz="2800" smtClean="0"/>
              <a:t>f</a:t>
            </a:r>
            <a:r>
              <a:rPr lang="zh-CN" altLang="en-US" sz="2800" smtClean="0"/>
              <a:t>是类模板</a:t>
            </a:r>
            <a:r>
              <a:rPr lang="en-US" altLang="zh-CN" sz="2800" smtClean="0"/>
              <a:t>A</a:t>
            </a:r>
            <a:r>
              <a:rPr lang="zh-CN" altLang="en-US" sz="2800" smtClean="0"/>
              <a:t>的友元。</a:t>
            </a:r>
            <a:r>
              <a:rPr lang="en-US" altLang="zh-CN" sz="2800" smtClean="0"/>
              <a:t>B</a:t>
            </a:r>
            <a:r>
              <a:rPr lang="zh-CN" altLang="en-US" sz="2800" smtClean="0"/>
              <a:t>的所有的成员函数和全局函数</a:t>
            </a:r>
            <a:r>
              <a:rPr lang="en-US" altLang="zh-CN" sz="2800" smtClean="0"/>
              <a:t>f</a:t>
            </a:r>
            <a:r>
              <a:rPr lang="zh-CN" altLang="en-US" sz="2800" smtClean="0"/>
              <a:t>可以访问类模板</a:t>
            </a:r>
            <a:r>
              <a:rPr lang="en-US" altLang="zh-CN" sz="2800" smtClean="0"/>
              <a:t>A</a:t>
            </a:r>
            <a:r>
              <a:rPr lang="zh-CN" altLang="en-US" sz="2800" smtClean="0"/>
              <a:t>的所有实例的私有成员。</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3346" name="Rectangle 2"/>
          <p:cNvSpPr>
            <a:spLocks noGrp="1" noChangeArrowheads="1"/>
          </p:cNvSpPr>
          <p:nvPr>
            <p:ph type="title"/>
          </p:nvPr>
        </p:nvSpPr>
        <p:spPr>
          <a:xfrm>
            <a:off x="685800" y="241300"/>
            <a:ext cx="7772400" cy="1143000"/>
          </a:xfrm>
        </p:spPr>
        <p:txBody>
          <a:bodyPr/>
          <a:lstStyle/>
          <a:p>
            <a:pPr eaLnBrk="1" hangingPunct="1">
              <a:defRPr/>
            </a:pPr>
            <a:r>
              <a:rPr lang="zh-CN" altLang="en-US" smtClean="0"/>
              <a:t>特定实例的友元 </a:t>
            </a:r>
          </a:p>
        </p:txBody>
      </p:sp>
      <p:sp>
        <p:nvSpPr>
          <p:cNvPr id="37891" name="Rectangle 3"/>
          <p:cNvSpPr>
            <a:spLocks noGrp="1" noChangeArrowheads="1"/>
          </p:cNvSpPr>
          <p:nvPr>
            <p:ph type="body" idx="1"/>
          </p:nvPr>
        </p:nvSpPr>
        <p:spPr>
          <a:xfrm>
            <a:off x="508000" y="1219200"/>
            <a:ext cx="8293100" cy="5638800"/>
          </a:xfrm>
        </p:spPr>
        <p:txBody>
          <a:bodyPr/>
          <a:lstStyle/>
          <a:p>
            <a:pPr eaLnBrk="1" hangingPunct="1">
              <a:lnSpc>
                <a:spcPct val="90000"/>
              </a:lnSpc>
            </a:pPr>
            <a:r>
              <a:rPr lang="zh-CN" altLang="en-US" sz="2800" smtClean="0"/>
              <a:t>定义一：</a:t>
            </a:r>
          </a:p>
          <a:p>
            <a:pPr lvl="1" eaLnBrk="1" hangingPunct="1">
              <a:lnSpc>
                <a:spcPct val="90000"/>
              </a:lnSpc>
              <a:buFont typeface="Wingdings" pitchFamily="2" charset="2"/>
              <a:buNone/>
            </a:pPr>
            <a:r>
              <a:rPr lang="en-US" altLang="zh-CN" sz="2400" smtClean="0"/>
              <a:t>template &lt;class T&gt; class B; //</a:t>
            </a:r>
            <a:r>
              <a:rPr lang="zh-CN" altLang="en-US" sz="2400" smtClean="0"/>
              <a:t>类模板声明</a:t>
            </a:r>
          </a:p>
          <a:p>
            <a:pPr lvl="1" eaLnBrk="1" hangingPunct="1">
              <a:lnSpc>
                <a:spcPct val="90000"/>
              </a:lnSpc>
              <a:buFont typeface="Wingdings" pitchFamily="2" charset="2"/>
              <a:buNone/>
            </a:pPr>
            <a:r>
              <a:rPr lang="en-US" altLang="zh-CN" sz="2400" smtClean="0"/>
              <a:t>template &lt;class T&gt; void f(const T &amp;); //f </a:t>
            </a:r>
            <a:r>
              <a:rPr lang="zh-CN" altLang="en-US" sz="2400" smtClean="0"/>
              <a:t>的声明</a:t>
            </a:r>
          </a:p>
          <a:p>
            <a:pPr lvl="1" eaLnBrk="1" hangingPunct="1">
              <a:lnSpc>
                <a:spcPct val="90000"/>
              </a:lnSpc>
              <a:buFont typeface="Wingdings" pitchFamily="2" charset="2"/>
              <a:buNone/>
            </a:pPr>
            <a:r>
              <a:rPr lang="en-US" altLang="zh-CN" sz="2400" smtClean="0"/>
              <a:t>template &lt;class type&gt; </a:t>
            </a:r>
          </a:p>
          <a:p>
            <a:pPr lvl="1" eaLnBrk="1" hangingPunct="1">
              <a:lnSpc>
                <a:spcPct val="90000"/>
              </a:lnSpc>
              <a:buFont typeface="Wingdings" pitchFamily="2" charset="2"/>
              <a:buNone/>
            </a:pPr>
            <a:r>
              <a:rPr lang="en-US" altLang="zh-CN" sz="2400" smtClean="0"/>
              <a:t>class A {</a:t>
            </a:r>
          </a:p>
          <a:p>
            <a:pPr lvl="1" eaLnBrk="1" hangingPunct="1">
              <a:lnSpc>
                <a:spcPct val="90000"/>
              </a:lnSpc>
              <a:buFont typeface="Wingdings" pitchFamily="2" charset="2"/>
              <a:buNone/>
            </a:pPr>
            <a:r>
              <a:rPr lang="en-US" altLang="zh-CN" sz="2400" smtClean="0"/>
              <a:t>friend class B &lt;int&gt;;</a:t>
            </a:r>
          </a:p>
          <a:p>
            <a:pPr lvl="1" eaLnBrk="1" hangingPunct="1">
              <a:lnSpc>
                <a:spcPct val="90000"/>
              </a:lnSpc>
              <a:buFont typeface="Wingdings" pitchFamily="2" charset="2"/>
              <a:buNone/>
            </a:pPr>
            <a:r>
              <a:rPr lang="en-US" altLang="zh-CN" sz="2400" smtClean="0"/>
              <a:t>friend void f (const int &amp;);</a:t>
            </a:r>
          </a:p>
          <a:p>
            <a:pPr lvl="1" eaLnBrk="1" hangingPunct="1">
              <a:lnSpc>
                <a:spcPct val="90000"/>
              </a:lnSpc>
              <a:buFont typeface="Wingdings" pitchFamily="2" charset="2"/>
              <a:buNone/>
            </a:pPr>
            <a:r>
              <a:rPr lang="en-US" altLang="zh-CN" sz="2400" smtClean="0"/>
              <a:t>…</a:t>
            </a:r>
          </a:p>
          <a:p>
            <a:pPr lvl="1" eaLnBrk="1" hangingPunct="1">
              <a:lnSpc>
                <a:spcPct val="90000"/>
              </a:lnSpc>
              <a:buFont typeface="Wingdings" pitchFamily="2" charset="2"/>
              <a:buNone/>
            </a:pPr>
            <a:r>
              <a:rPr lang="en-US" altLang="zh-CN" sz="2400" smtClean="0"/>
              <a:t>};</a:t>
            </a:r>
          </a:p>
          <a:p>
            <a:pPr eaLnBrk="1" hangingPunct="1">
              <a:lnSpc>
                <a:spcPct val="90000"/>
              </a:lnSpc>
            </a:pPr>
            <a:r>
              <a:rPr lang="zh-CN" altLang="en-US" sz="2800" smtClean="0"/>
              <a:t>将类模板</a:t>
            </a:r>
            <a:r>
              <a:rPr lang="en-US" altLang="zh-CN" sz="2800" smtClean="0"/>
              <a:t>B</a:t>
            </a:r>
            <a:r>
              <a:rPr lang="zh-CN" altLang="en-US" sz="2800" smtClean="0"/>
              <a:t>的一个实例，即模板参数为</a:t>
            </a:r>
            <a:r>
              <a:rPr lang="en-US" altLang="zh-CN" sz="2800" smtClean="0"/>
              <a:t>int</a:t>
            </a:r>
            <a:r>
              <a:rPr lang="zh-CN" altLang="en-US" sz="2800" smtClean="0"/>
              <a:t>时的那个实例作为类模板</a:t>
            </a:r>
            <a:r>
              <a:rPr lang="en-US" altLang="zh-CN" sz="2800" smtClean="0"/>
              <a:t>A</a:t>
            </a:r>
            <a:r>
              <a:rPr lang="zh-CN" altLang="en-US" sz="2800" smtClean="0"/>
              <a:t>的所有实例的友元。将函数模板</a:t>
            </a:r>
            <a:r>
              <a:rPr lang="en-US" altLang="zh-CN" sz="2800" smtClean="0"/>
              <a:t>f</a:t>
            </a:r>
            <a:r>
              <a:rPr lang="zh-CN" altLang="en-US" sz="2800" smtClean="0"/>
              <a:t>对应于模板参数为</a:t>
            </a:r>
            <a:r>
              <a:rPr lang="en-US" altLang="zh-CN" sz="2800" smtClean="0"/>
              <a:t>int</a:t>
            </a:r>
            <a:r>
              <a:rPr lang="zh-CN" altLang="en-US" sz="2800" smtClean="0"/>
              <a:t>的实例作为类模板</a:t>
            </a:r>
            <a:r>
              <a:rPr lang="en-US" altLang="zh-CN" sz="2800" smtClean="0"/>
              <a:t>A</a:t>
            </a:r>
            <a:r>
              <a:rPr lang="zh-CN" altLang="en-US" sz="2800" smtClean="0"/>
              <a:t>所有实例的友元。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4370" name="Rectangle 2"/>
          <p:cNvSpPr>
            <a:spLocks noGrp="1" noChangeArrowheads="1"/>
          </p:cNvSpPr>
          <p:nvPr>
            <p:ph type="title"/>
          </p:nvPr>
        </p:nvSpPr>
        <p:spPr>
          <a:xfrm>
            <a:off x="685800" y="368300"/>
            <a:ext cx="7772400" cy="1143000"/>
          </a:xfrm>
        </p:spPr>
        <p:txBody>
          <a:bodyPr/>
          <a:lstStyle/>
          <a:p>
            <a:pPr eaLnBrk="1" hangingPunct="1">
              <a:defRPr/>
            </a:pPr>
            <a:r>
              <a:rPr lang="zh-CN" altLang="en-US" dirty="0" smtClean="0"/>
              <a:t>特定实例的友元</a:t>
            </a:r>
          </a:p>
        </p:txBody>
      </p:sp>
      <p:sp>
        <p:nvSpPr>
          <p:cNvPr id="38915" name="Rectangle 3"/>
          <p:cNvSpPr>
            <a:spLocks noGrp="1" noChangeArrowheads="1"/>
          </p:cNvSpPr>
          <p:nvPr>
            <p:ph type="body" idx="1"/>
          </p:nvPr>
        </p:nvSpPr>
        <p:spPr>
          <a:xfrm>
            <a:off x="0" y="1511300"/>
            <a:ext cx="5191125" cy="4087813"/>
          </a:xfrm>
        </p:spPr>
        <p:txBody>
          <a:bodyPr/>
          <a:lstStyle/>
          <a:p>
            <a:pPr eaLnBrk="1" hangingPunct="1"/>
            <a:r>
              <a:rPr lang="zh-CN" altLang="en-US" sz="2800" smtClean="0"/>
              <a:t>定义二</a:t>
            </a:r>
          </a:p>
          <a:p>
            <a:pPr lvl="1" eaLnBrk="1" hangingPunct="1">
              <a:buFont typeface="Wingdings" pitchFamily="2" charset="2"/>
              <a:buNone/>
            </a:pPr>
            <a:r>
              <a:rPr lang="en-US" altLang="zh-CN" sz="2000" smtClean="0"/>
              <a:t>template &lt;class T&gt; class B;</a:t>
            </a:r>
          </a:p>
          <a:p>
            <a:pPr lvl="1" eaLnBrk="1" hangingPunct="1">
              <a:buFont typeface="Wingdings" pitchFamily="2" charset="2"/>
              <a:buNone/>
            </a:pPr>
            <a:r>
              <a:rPr lang="en-US" altLang="zh-CN" sz="2000" smtClean="0"/>
              <a:t>template &lt;class T&gt; void f(const T &amp;);</a:t>
            </a:r>
          </a:p>
          <a:p>
            <a:pPr lvl="1" eaLnBrk="1" hangingPunct="1">
              <a:buFont typeface="Wingdings" pitchFamily="2" charset="2"/>
              <a:buNone/>
            </a:pPr>
            <a:r>
              <a:rPr lang="en-US" altLang="zh-CN" sz="2000" smtClean="0"/>
              <a:t>template &lt;class type&gt; </a:t>
            </a:r>
          </a:p>
          <a:p>
            <a:pPr lvl="1" eaLnBrk="1" hangingPunct="1">
              <a:buFont typeface="Wingdings" pitchFamily="2" charset="2"/>
              <a:buNone/>
            </a:pPr>
            <a:r>
              <a:rPr lang="en-US" altLang="zh-CN" sz="2000" smtClean="0"/>
              <a:t>class A {</a:t>
            </a:r>
          </a:p>
          <a:p>
            <a:pPr lvl="1" eaLnBrk="1" hangingPunct="1">
              <a:buFont typeface="Wingdings" pitchFamily="2" charset="2"/>
              <a:buNone/>
            </a:pPr>
            <a:r>
              <a:rPr lang="en-US" altLang="zh-CN" sz="2000" smtClean="0"/>
              <a:t>friend class B &lt;type&gt;;</a:t>
            </a:r>
          </a:p>
          <a:p>
            <a:pPr lvl="1" eaLnBrk="1" hangingPunct="1">
              <a:buFont typeface="Wingdings" pitchFamily="2" charset="2"/>
              <a:buNone/>
            </a:pPr>
            <a:r>
              <a:rPr lang="en-US" altLang="zh-CN" sz="2000" smtClean="0"/>
              <a:t>friend void f&lt; &gt; (const type &amp;);</a:t>
            </a:r>
          </a:p>
          <a:p>
            <a:pPr lvl="1" eaLnBrk="1" hangingPunct="1">
              <a:buFont typeface="Wingdings" pitchFamily="2" charset="2"/>
              <a:buNone/>
            </a:pPr>
            <a:r>
              <a:rPr lang="en-US" altLang="zh-CN" sz="2000" smtClean="0"/>
              <a:t>…</a:t>
            </a:r>
          </a:p>
          <a:p>
            <a:pPr lvl="1" eaLnBrk="1" hangingPunct="1">
              <a:buFont typeface="Wingdings" pitchFamily="2" charset="2"/>
              <a:buNone/>
            </a:pPr>
            <a:r>
              <a:rPr lang="en-US" altLang="zh-CN" sz="2000" smtClean="0"/>
              <a:t>};</a:t>
            </a:r>
            <a:r>
              <a:rPr lang="zh-CN" altLang="en-US" sz="2000" smtClean="0"/>
              <a:t> </a:t>
            </a:r>
            <a:endParaRPr lang="en-US" altLang="zh-CN" sz="2000" smtClean="0"/>
          </a:p>
          <a:p>
            <a:pPr lvl="1" eaLnBrk="1" hangingPunct="1">
              <a:buFont typeface="Wingdings" pitchFamily="2" charset="2"/>
              <a:buNone/>
            </a:pPr>
            <a:r>
              <a:rPr lang="en-US" altLang="zh-CN" sz="2000" smtClean="0"/>
              <a:t>template &lt;class T&gt; void f(const T&amp; t)</a:t>
            </a:r>
          </a:p>
          <a:p>
            <a:pPr lvl="1" eaLnBrk="1" hangingPunct="1">
              <a:buFont typeface="Wingdings" pitchFamily="2" charset="2"/>
              <a:buNone/>
            </a:pPr>
            <a:r>
              <a:rPr lang="en-US" altLang="zh-CN" sz="2000" smtClean="0"/>
              <a:t>{...}</a:t>
            </a:r>
            <a:endParaRPr lang="zh-CN" altLang="en-US" sz="2000" smtClean="0"/>
          </a:p>
        </p:txBody>
      </p:sp>
      <p:sp>
        <p:nvSpPr>
          <p:cNvPr id="4" name="TextBox 3"/>
          <p:cNvSpPr txBox="1"/>
          <p:nvPr/>
        </p:nvSpPr>
        <p:spPr>
          <a:xfrm>
            <a:off x="457200" y="5599113"/>
            <a:ext cx="8509000" cy="1384300"/>
          </a:xfrm>
          <a:prstGeom prst="rect">
            <a:avLst/>
          </a:prstGeom>
          <a:noFill/>
        </p:spPr>
        <p:txBody>
          <a:bodyPr>
            <a:spAutoFit/>
          </a:bodyPr>
          <a:lstStyle/>
          <a:p>
            <a:pPr marL="477838" indent="-477838">
              <a:spcBef>
                <a:spcPct val="20000"/>
              </a:spcBef>
              <a:buClr>
                <a:srgbClr val="FFFFFF"/>
              </a:buClr>
              <a:buSzPct val="80000"/>
              <a:buFont typeface="Wingdings" pitchFamily="2" charset="2"/>
              <a:buChar char="v"/>
              <a:defRPr/>
            </a:pPr>
            <a:r>
              <a:rPr lang="zh-CN" altLang="en-US" b="1" kern="0" dirty="0">
                <a:solidFill>
                  <a:srgbClr val="FFFFFF"/>
                </a:solidFill>
                <a:latin typeface="Times New Roman"/>
                <a:ea typeface="楷体_GB2312"/>
              </a:rPr>
              <a:t>这些友元定义说明了类模板</a:t>
            </a:r>
            <a:r>
              <a:rPr lang="en-US" altLang="zh-CN" b="1" kern="0" dirty="0">
                <a:solidFill>
                  <a:srgbClr val="FFFFFF"/>
                </a:solidFill>
                <a:latin typeface="Times New Roman"/>
                <a:ea typeface="楷体_GB2312"/>
              </a:rPr>
              <a:t>A</a:t>
            </a:r>
            <a:r>
              <a:rPr lang="zh-CN" altLang="en-US" b="1" kern="0" dirty="0">
                <a:solidFill>
                  <a:srgbClr val="FFFFFF"/>
                </a:solidFill>
                <a:latin typeface="Times New Roman"/>
                <a:ea typeface="楷体_GB2312"/>
              </a:rPr>
              <a:t>的特定实例与使用同一模板实参的类模板</a:t>
            </a:r>
            <a:r>
              <a:rPr lang="en-US" altLang="zh-CN" b="1" kern="0" dirty="0">
                <a:solidFill>
                  <a:srgbClr val="FFFFFF"/>
                </a:solidFill>
                <a:latin typeface="Times New Roman"/>
                <a:ea typeface="楷体_GB2312"/>
              </a:rPr>
              <a:t>B</a:t>
            </a:r>
            <a:r>
              <a:rPr lang="zh-CN" altLang="en-US" b="1" kern="0" dirty="0">
                <a:solidFill>
                  <a:srgbClr val="FFFFFF"/>
                </a:solidFill>
                <a:latin typeface="Times New Roman"/>
                <a:ea typeface="楷体_GB2312"/>
              </a:rPr>
              <a:t>和函数模板</a:t>
            </a:r>
            <a:r>
              <a:rPr lang="en-US" altLang="zh-CN" b="1" kern="0" dirty="0">
                <a:solidFill>
                  <a:srgbClr val="FFFFFF"/>
                </a:solidFill>
                <a:latin typeface="Times New Roman"/>
                <a:ea typeface="楷体_GB2312"/>
              </a:rPr>
              <a:t>f</a:t>
            </a:r>
            <a:r>
              <a:rPr lang="zh-CN" altLang="en-US" b="1" kern="0" dirty="0">
                <a:solidFill>
                  <a:srgbClr val="FFFFFF"/>
                </a:solidFill>
                <a:latin typeface="Times New Roman"/>
                <a:ea typeface="楷体_GB2312"/>
              </a:rPr>
              <a:t>的实例是友元。 </a:t>
            </a:r>
          </a:p>
          <a:p>
            <a:pPr>
              <a:defRPr/>
            </a:pPr>
            <a:endParaRPr lang="zh-CN" altLang="en-US" dirty="0"/>
          </a:p>
        </p:txBody>
      </p:sp>
      <p:sp>
        <p:nvSpPr>
          <p:cNvPr id="5" name="TextBox 4"/>
          <p:cNvSpPr txBox="1"/>
          <p:nvPr/>
        </p:nvSpPr>
        <p:spPr>
          <a:xfrm>
            <a:off x="4725988" y="1468438"/>
            <a:ext cx="3959225" cy="3170237"/>
          </a:xfrm>
          <a:prstGeom prst="rect">
            <a:avLst/>
          </a:prstGeom>
          <a:noFill/>
        </p:spPr>
        <p:txBody>
          <a:bodyPr>
            <a:spAutoFit/>
          </a:bodyPr>
          <a:lstStyle/>
          <a:p>
            <a:pPr marL="477838" indent="-477838">
              <a:spcBef>
                <a:spcPct val="20000"/>
              </a:spcBef>
              <a:buClr>
                <a:srgbClr val="FFFFFF"/>
              </a:buClr>
              <a:buSzPct val="80000"/>
              <a:buFont typeface="Wingdings" pitchFamily="2" charset="2"/>
              <a:buChar char="v"/>
              <a:defRPr/>
            </a:pPr>
            <a:r>
              <a:rPr lang="zh-CN" altLang="en-US" b="1" kern="0" dirty="0">
                <a:solidFill>
                  <a:srgbClr val="FFFFFF"/>
                </a:solidFill>
                <a:latin typeface="Times New Roman"/>
                <a:ea typeface="楷体_GB2312"/>
              </a:rPr>
              <a:t>定义三</a:t>
            </a:r>
          </a:p>
          <a:p>
            <a:pPr marL="911225" lvl="1" indent="-319088">
              <a:spcBef>
                <a:spcPct val="20000"/>
              </a:spcBef>
              <a:buClr>
                <a:srgbClr val="FFFFFF"/>
              </a:buClr>
              <a:buSzPct val="90000"/>
              <a:defRPr/>
            </a:pPr>
            <a:r>
              <a:rPr lang="en-US" altLang="zh-CN" sz="2000" b="1" kern="0" dirty="0">
                <a:solidFill>
                  <a:srgbClr val="FFFFFF"/>
                </a:solidFill>
                <a:latin typeface="Times New Roman"/>
                <a:ea typeface="楷体_GB2312"/>
              </a:rPr>
              <a:t>template &lt;class type&gt; </a:t>
            </a:r>
          </a:p>
          <a:p>
            <a:pPr marL="911225" lvl="1" indent="-319088">
              <a:spcBef>
                <a:spcPct val="20000"/>
              </a:spcBef>
              <a:buClr>
                <a:srgbClr val="FFFFFF"/>
              </a:buClr>
              <a:buSzPct val="90000"/>
              <a:defRPr/>
            </a:pPr>
            <a:r>
              <a:rPr lang="en-US" altLang="zh-CN" sz="2000" b="1" kern="0" dirty="0">
                <a:solidFill>
                  <a:srgbClr val="FFFFFF"/>
                </a:solidFill>
                <a:latin typeface="Times New Roman"/>
                <a:ea typeface="楷体_GB2312"/>
              </a:rPr>
              <a:t>class A {</a:t>
            </a:r>
          </a:p>
          <a:p>
            <a:pPr marL="911225" lvl="1" indent="-319088">
              <a:spcBef>
                <a:spcPct val="20000"/>
              </a:spcBef>
              <a:buClr>
                <a:srgbClr val="FFFFFF"/>
              </a:buClr>
              <a:buSzPct val="90000"/>
              <a:defRPr/>
            </a:pPr>
            <a:r>
              <a:rPr lang="en-US" altLang="zh-CN" sz="2000" b="1" kern="0" dirty="0">
                <a:solidFill>
                  <a:srgbClr val="FFFFFF"/>
                </a:solidFill>
                <a:latin typeface="Times New Roman"/>
                <a:ea typeface="楷体_GB2312"/>
              </a:rPr>
              <a:t>	friend void f (const type &amp;)</a:t>
            </a:r>
          </a:p>
          <a:p>
            <a:pPr marL="911225" lvl="1" indent="-319088">
              <a:spcBef>
                <a:spcPct val="20000"/>
              </a:spcBef>
              <a:buClr>
                <a:srgbClr val="FFFFFF"/>
              </a:buClr>
              <a:buSzPct val="90000"/>
              <a:defRPr/>
            </a:pPr>
            <a:r>
              <a:rPr lang="en-US" altLang="zh-CN" sz="2000" b="1" kern="0" dirty="0">
                <a:solidFill>
                  <a:srgbClr val="FFFFFF"/>
                </a:solidFill>
                <a:latin typeface="Times New Roman"/>
                <a:ea typeface="楷体_GB2312"/>
              </a:rPr>
              <a:t>	{...}	</a:t>
            </a:r>
          </a:p>
          <a:p>
            <a:pPr marL="911225" lvl="1" indent="-319088">
              <a:spcBef>
                <a:spcPct val="20000"/>
              </a:spcBef>
              <a:buClr>
                <a:srgbClr val="FFFFFF"/>
              </a:buClr>
              <a:buSzPct val="90000"/>
              <a:defRPr/>
            </a:pPr>
            <a:r>
              <a:rPr lang="en-US" altLang="zh-CN" sz="2000" b="1" kern="0" dirty="0">
                <a:solidFill>
                  <a:srgbClr val="FFFFFF"/>
                </a:solidFill>
                <a:latin typeface="Times New Roman"/>
                <a:ea typeface="楷体_GB2312"/>
              </a:rPr>
              <a:t>	…</a:t>
            </a:r>
          </a:p>
          <a:p>
            <a:pPr marL="911225" lvl="1" indent="-319088">
              <a:spcBef>
                <a:spcPct val="20000"/>
              </a:spcBef>
              <a:buClr>
                <a:srgbClr val="FFFFFF"/>
              </a:buClr>
              <a:buSzPct val="90000"/>
              <a:defRPr/>
            </a:pPr>
            <a:r>
              <a:rPr lang="en-US" altLang="zh-CN" sz="2000" b="1" kern="0" dirty="0">
                <a:solidFill>
                  <a:srgbClr val="FFFFFF"/>
                </a:solidFill>
                <a:latin typeface="Times New Roman"/>
                <a:ea typeface="楷体_GB2312"/>
              </a:rPr>
              <a:t>};</a:t>
            </a:r>
            <a:r>
              <a:rPr lang="zh-CN" altLang="en-US" sz="2000" b="1" kern="0" dirty="0">
                <a:solidFill>
                  <a:srgbClr val="FFFFFF"/>
                </a:solidFill>
                <a:latin typeface="Times New Roman"/>
                <a:ea typeface="楷体_GB2312"/>
              </a:rPr>
              <a:t> </a:t>
            </a:r>
          </a:p>
          <a:p>
            <a:pPr>
              <a:defRPr/>
            </a:pPr>
            <a:endParaRPr lang="zh-CN" altLang="en-US" dirty="0"/>
          </a:p>
        </p:txBody>
      </p:sp>
      <p:sp>
        <p:nvSpPr>
          <p:cNvPr id="38918" name="AutoShape 6"/>
          <p:cNvSpPr>
            <a:spLocks noChangeArrowheads="1"/>
          </p:cNvSpPr>
          <p:nvPr/>
        </p:nvSpPr>
        <p:spPr bwMode="auto">
          <a:xfrm>
            <a:off x="2384425" y="4529138"/>
            <a:ext cx="4057650" cy="442912"/>
          </a:xfrm>
          <a:prstGeom prst="wedgeRoundRectCallout">
            <a:avLst>
              <a:gd name="adj1" fmla="val -55694"/>
              <a:gd name="adj2" fmla="val -150000"/>
              <a:gd name="adj3" fmla="val 16667"/>
            </a:avLst>
          </a:prstGeom>
          <a:noFill/>
          <a:ln w="12700" cap="sq" algn="ctr">
            <a:solidFill>
              <a:schemeClr val="tx1"/>
            </a:solidFill>
            <a:miter lim="800000"/>
            <a:headEnd type="none" w="sm" len="sm"/>
            <a:tailEnd type="none" w="sm" len="sm"/>
          </a:ln>
        </p:spPr>
        <p:txBody>
          <a:bodyPr lIns="0" rIns="0" anchor="ctr"/>
          <a:lstStyle/>
          <a:p>
            <a:pPr algn="ctr"/>
            <a:r>
              <a:rPr lang="zh-CN" altLang="en-US" sz="2000"/>
              <a:t>告诉编译器</a:t>
            </a:r>
            <a:r>
              <a:rPr lang="en-US" altLang="zh-CN" sz="2000"/>
              <a:t>f</a:t>
            </a:r>
            <a:r>
              <a:rPr lang="zh-CN" altLang="en-US" sz="2000"/>
              <a:t>是一个模板</a:t>
            </a:r>
            <a:endParaRPr lang="en-US" altLang="zh-CN" sz="20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一个完整的例子</a:t>
            </a:r>
            <a:endParaRPr lang="zh-CN" altLang="en-US" dirty="0"/>
          </a:p>
        </p:txBody>
      </p:sp>
      <p:sp>
        <p:nvSpPr>
          <p:cNvPr id="39939" name="内容占位符 2"/>
          <p:cNvSpPr>
            <a:spLocks noGrp="1"/>
          </p:cNvSpPr>
          <p:nvPr>
            <p:ph idx="1"/>
          </p:nvPr>
        </p:nvSpPr>
        <p:spPr>
          <a:xfrm>
            <a:off x="685800" y="1694873"/>
            <a:ext cx="7772400" cy="4876800"/>
          </a:xfrm>
        </p:spPr>
        <p:txBody>
          <a:bodyPr/>
          <a:lstStyle/>
          <a:p>
            <a:pPr>
              <a:lnSpc>
                <a:spcPct val="80000"/>
              </a:lnSpc>
              <a:buFont typeface="Wingdings" pitchFamily="2" charset="2"/>
              <a:buNone/>
            </a:pPr>
            <a:r>
              <a:rPr lang="en-US" altLang="zh-CN" sz="1800" smtClean="0"/>
              <a:t>//</a:t>
            </a:r>
            <a:r>
              <a:rPr lang="zh-CN" altLang="en-US" sz="1800" smtClean="0"/>
              <a:t>为什么写以下</a:t>
            </a:r>
            <a:r>
              <a:rPr lang="en-US" altLang="zh-CN" sz="1800" smtClean="0"/>
              <a:t>3</a:t>
            </a:r>
            <a:r>
              <a:rPr lang="zh-CN" altLang="en-US" sz="1800" smtClean="0"/>
              <a:t>行</a:t>
            </a:r>
            <a:endParaRPr lang="en-US" altLang="zh-CN" sz="1800" smtClean="0"/>
          </a:p>
          <a:p>
            <a:pPr>
              <a:lnSpc>
                <a:spcPct val="80000"/>
              </a:lnSpc>
              <a:buFont typeface="Wingdings" pitchFamily="2" charset="2"/>
              <a:buNone/>
            </a:pPr>
            <a:r>
              <a:rPr lang="en-US" altLang="zh-CN" sz="1800" smtClean="0"/>
              <a:t>template &lt;class T&gt; class A</a:t>
            </a:r>
            <a:r>
              <a:rPr lang="en-US" altLang="zh-CN" sz="1800" smtClean="0"/>
              <a:t>;</a:t>
            </a:r>
            <a:r>
              <a:rPr lang="en-US" altLang="zh-CN" sz="1800" smtClean="0"/>
              <a:t>//</a:t>
            </a:r>
            <a:r>
              <a:rPr lang="zh-CN" altLang="en-US" sz="1800" smtClean="0"/>
              <a:t>为了声明下面两行而声明</a:t>
            </a:r>
            <a:r>
              <a:rPr lang="en-US" altLang="zh-CN" sz="1800" smtClean="0"/>
              <a:t>A</a:t>
            </a:r>
            <a:endParaRPr lang="en-US" altLang="zh-CN" sz="1800" smtClean="0"/>
          </a:p>
          <a:p>
            <a:pPr>
              <a:lnSpc>
                <a:spcPct val="80000"/>
              </a:lnSpc>
              <a:buFont typeface="Wingdings" pitchFamily="2" charset="2"/>
              <a:buNone/>
            </a:pPr>
            <a:r>
              <a:rPr lang="en-US" altLang="zh-CN" sz="1800" smtClean="0"/>
              <a:t>template &lt; class T&gt; ostream&amp; operator&lt;&lt;(ostream &amp;,const A&lt;T&gt; &amp;);</a:t>
            </a:r>
          </a:p>
          <a:p>
            <a:pPr>
              <a:lnSpc>
                <a:spcPct val="80000"/>
              </a:lnSpc>
              <a:buFont typeface="Wingdings" pitchFamily="2" charset="2"/>
              <a:buNone/>
            </a:pPr>
            <a:r>
              <a:rPr lang="en-US" altLang="zh-CN" sz="1800" smtClean="0"/>
              <a:t>template &lt; class T&gt;A&lt;T&gt; operator+(const A&lt;T&gt; &amp;,const A&lt;T&gt; </a:t>
            </a:r>
            <a:r>
              <a:rPr lang="en-US" altLang="zh-CN" sz="1800" smtClean="0"/>
              <a:t>&amp;);</a:t>
            </a:r>
          </a:p>
          <a:p>
            <a:pPr>
              <a:lnSpc>
                <a:spcPct val="80000"/>
              </a:lnSpc>
              <a:buFont typeface="Wingdings" pitchFamily="2" charset="2"/>
              <a:buNone/>
            </a:pPr>
            <a:r>
              <a:rPr lang="en-US" altLang="zh-CN" sz="1800" smtClean="0"/>
              <a:t>//</a:t>
            </a:r>
            <a:r>
              <a:rPr lang="zh-CN" altLang="en-US" sz="1800" smtClean="0"/>
              <a:t>模板函数都要提前声明，包括模板友元类</a:t>
            </a:r>
            <a:endParaRPr lang="en-US" altLang="zh-CN" sz="1800" smtClean="0"/>
          </a:p>
          <a:p>
            <a:pPr>
              <a:lnSpc>
                <a:spcPct val="80000"/>
              </a:lnSpc>
              <a:buFont typeface="Wingdings" pitchFamily="2" charset="2"/>
              <a:buNone/>
            </a:pPr>
            <a:endParaRPr lang="en-US" altLang="zh-CN" sz="1800" smtClean="0"/>
          </a:p>
          <a:p>
            <a:pPr>
              <a:lnSpc>
                <a:spcPct val="80000"/>
              </a:lnSpc>
              <a:buFont typeface="Wingdings" pitchFamily="2" charset="2"/>
              <a:buNone/>
            </a:pPr>
            <a:r>
              <a:rPr lang="en-US" altLang="zh-CN" sz="1800" smtClean="0"/>
              <a:t>template &lt; class T&gt;</a:t>
            </a:r>
          </a:p>
          <a:p>
            <a:pPr>
              <a:lnSpc>
                <a:spcPct val="80000"/>
              </a:lnSpc>
              <a:buFont typeface="Wingdings" pitchFamily="2" charset="2"/>
              <a:buNone/>
            </a:pPr>
            <a:r>
              <a:rPr lang="en-US" altLang="zh-CN" sz="1800" smtClean="0"/>
              <a:t>class A</a:t>
            </a:r>
          </a:p>
          <a:p>
            <a:pPr>
              <a:lnSpc>
                <a:spcPct val="80000"/>
              </a:lnSpc>
              <a:buFont typeface="Wingdings" pitchFamily="2" charset="2"/>
              <a:buNone/>
            </a:pPr>
            <a:r>
              <a:rPr lang="en-US" altLang="zh-CN" sz="1800" smtClean="0"/>
              <a:t>{                              //</a:t>
            </a:r>
            <a:r>
              <a:rPr lang="zh-CN" altLang="en-US" sz="1800" smtClean="0"/>
              <a:t>写法一和写法二可以任选其一</a:t>
            </a:r>
          </a:p>
          <a:p>
            <a:pPr>
              <a:lnSpc>
                <a:spcPct val="80000"/>
              </a:lnSpc>
              <a:buFont typeface="Wingdings" pitchFamily="2" charset="2"/>
              <a:buNone/>
            </a:pPr>
            <a:r>
              <a:rPr lang="zh-CN" altLang="en-US" sz="1800" smtClean="0"/>
              <a:t>   </a:t>
            </a:r>
            <a:r>
              <a:rPr lang="en-US" altLang="zh-CN" sz="1800" smtClean="0"/>
              <a:t>friend ostream&amp; operator&lt;&lt; &lt; &gt;(ostream &amp;,const A&lt;T&gt; &amp;);      //</a:t>
            </a:r>
            <a:r>
              <a:rPr lang="zh-CN" altLang="en-US" sz="1800" smtClean="0"/>
              <a:t>写法</a:t>
            </a:r>
            <a:r>
              <a:rPr lang="en-US" altLang="zh-CN" sz="1800" smtClean="0"/>
              <a:t>1</a:t>
            </a:r>
          </a:p>
          <a:p>
            <a:pPr>
              <a:lnSpc>
                <a:spcPct val="80000"/>
              </a:lnSpc>
              <a:buFont typeface="Wingdings" pitchFamily="2" charset="2"/>
              <a:buNone/>
            </a:pPr>
            <a:r>
              <a:rPr lang="en-US" altLang="zh-CN" sz="1800" smtClean="0"/>
              <a:t>   //friend ostream&amp; operator&lt;&lt; &lt;T&gt; (ostream &amp;,const A&lt;T&gt; &amp;); //</a:t>
            </a:r>
            <a:r>
              <a:rPr lang="zh-CN" altLang="en-US" sz="1800" smtClean="0"/>
              <a:t>写法</a:t>
            </a:r>
            <a:r>
              <a:rPr lang="en-US" altLang="zh-CN" sz="1800" smtClean="0"/>
              <a:t>2</a:t>
            </a:r>
          </a:p>
          <a:p>
            <a:pPr>
              <a:lnSpc>
                <a:spcPct val="80000"/>
              </a:lnSpc>
              <a:buFont typeface="Wingdings" pitchFamily="2" charset="2"/>
              <a:buNone/>
            </a:pPr>
            <a:r>
              <a:rPr lang="en-US" altLang="zh-CN" sz="1800" smtClean="0"/>
              <a:t>   friend A&lt;T&gt; operator+ &lt; &gt; (const A&lt;T&gt; &amp;,const A&lt;T&gt; &amp;);</a:t>
            </a:r>
          </a:p>
          <a:p>
            <a:pPr>
              <a:lnSpc>
                <a:spcPct val="80000"/>
              </a:lnSpc>
              <a:buFont typeface="Wingdings" pitchFamily="2" charset="2"/>
              <a:buNone/>
            </a:pPr>
            <a:endParaRPr lang="en-US" altLang="zh-CN" sz="1800" smtClean="0"/>
          </a:p>
          <a:p>
            <a:pPr>
              <a:lnSpc>
                <a:spcPct val="80000"/>
              </a:lnSpc>
              <a:buFont typeface="Wingdings" pitchFamily="2" charset="2"/>
              <a:buNone/>
            </a:pPr>
            <a:r>
              <a:rPr lang="en-US" altLang="zh-CN" sz="1800" smtClean="0"/>
              <a:t>private:</a:t>
            </a:r>
          </a:p>
          <a:p>
            <a:pPr>
              <a:lnSpc>
                <a:spcPct val="80000"/>
              </a:lnSpc>
              <a:buFont typeface="Wingdings" pitchFamily="2" charset="2"/>
              <a:buNone/>
            </a:pPr>
            <a:r>
              <a:rPr lang="en-US" altLang="zh-CN" sz="1800" smtClean="0"/>
              <a:t>    int x;</a:t>
            </a:r>
          </a:p>
          <a:p>
            <a:pPr>
              <a:lnSpc>
                <a:spcPct val="80000"/>
              </a:lnSpc>
              <a:buFont typeface="Wingdings" pitchFamily="2" charset="2"/>
              <a:buNone/>
            </a:pPr>
            <a:r>
              <a:rPr lang="en-US" altLang="zh-CN" sz="1800" smtClean="0"/>
              <a:t>public:</a:t>
            </a:r>
          </a:p>
          <a:p>
            <a:pPr>
              <a:lnSpc>
                <a:spcPct val="80000"/>
              </a:lnSpc>
              <a:buFont typeface="Wingdings" pitchFamily="2" charset="2"/>
              <a:buNone/>
            </a:pPr>
            <a:r>
              <a:rPr lang="en-US" altLang="zh-CN" sz="1800" smtClean="0"/>
              <a:t>    A(int xx=0){x=xx;}</a:t>
            </a:r>
          </a:p>
          <a:p>
            <a:pPr>
              <a:lnSpc>
                <a:spcPct val="80000"/>
              </a:lnSpc>
              <a:buFont typeface="Wingdings" pitchFamily="2" charset="2"/>
              <a:buNone/>
            </a:pPr>
            <a:r>
              <a:rPr lang="en-US" altLang="zh-CN" sz="1800" smtClean="0"/>
              <a:t>    ~A(){};</a:t>
            </a:r>
          </a:p>
          <a:p>
            <a:pPr>
              <a:lnSpc>
                <a:spcPct val="80000"/>
              </a:lnSpc>
              <a:buFont typeface="Wingdings" pitchFamily="2" charset="2"/>
              <a:buNone/>
            </a:pPr>
            <a:r>
              <a:rPr lang="en-US" altLang="zh-CN" sz="1800" smtClean="0"/>
              <a:t>};</a:t>
            </a:r>
          </a:p>
          <a:p>
            <a:endParaRPr lang="zh-CN"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566738" y="188913"/>
            <a:ext cx="7112000" cy="6559550"/>
          </a:xfrm>
        </p:spPr>
        <p:txBody>
          <a:bodyPr/>
          <a:lstStyle/>
          <a:p>
            <a:pPr>
              <a:lnSpc>
                <a:spcPct val="80000"/>
              </a:lnSpc>
              <a:buFont typeface="Wingdings" pitchFamily="2" charset="2"/>
              <a:buNone/>
            </a:pPr>
            <a:r>
              <a:rPr lang="en-US" altLang="zh-CN" sz="2000" smtClean="0"/>
              <a:t>template &lt; class T&gt;</a:t>
            </a:r>
          </a:p>
          <a:p>
            <a:pPr>
              <a:lnSpc>
                <a:spcPct val="80000"/>
              </a:lnSpc>
              <a:buFont typeface="Wingdings" pitchFamily="2" charset="2"/>
              <a:buNone/>
            </a:pPr>
            <a:r>
              <a:rPr lang="en-US" altLang="zh-CN" sz="2000" smtClean="0"/>
              <a:t>ostream&amp; operator&lt;&lt;(ostream &amp;os, const A&lt;T&gt; &amp;obj)</a:t>
            </a:r>
          </a:p>
          <a:p>
            <a:pPr>
              <a:lnSpc>
                <a:spcPct val="80000"/>
              </a:lnSpc>
              <a:buFont typeface="Wingdings" pitchFamily="2" charset="2"/>
              <a:buNone/>
            </a:pPr>
            <a:r>
              <a:rPr lang="en-US" altLang="zh-CN" sz="2000" smtClean="0"/>
              <a:t>{</a:t>
            </a:r>
          </a:p>
          <a:p>
            <a:pPr>
              <a:lnSpc>
                <a:spcPct val="80000"/>
              </a:lnSpc>
              <a:buFont typeface="Wingdings" pitchFamily="2" charset="2"/>
              <a:buNone/>
            </a:pPr>
            <a:r>
              <a:rPr lang="en-US" altLang="zh-CN" sz="2000" smtClean="0"/>
              <a:t>    os &lt;&lt; obj.x &lt;&lt; endl;</a:t>
            </a:r>
          </a:p>
          <a:p>
            <a:pPr>
              <a:lnSpc>
                <a:spcPct val="80000"/>
              </a:lnSpc>
              <a:buFont typeface="Wingdings" pitchFamily="2" charset="2"/>
              <a:buNone/>
            </a:pPr>
            <a:r>
              <a:rPr lang="en-US" altLang="zh-CN" sz="2000" smtClean="0"/>
              <a:t>    return os;</a:t>
            </a:r>
          </a:p>
          <a:p>
            <a:pPr>
              <a:lnSpc>
                <a:spcPct val="80000"/>
              </a:lnSpc>
              <a:buFont typeface="Wingdings" pitchFamily="2" charset="2"/>
              <a:buNone/>
            </a:pPr>
            <a:r>
              <a:rPr lang="en-US" altLang="zh-CN" sz="2000" smtClean="0"/>
              <a:t>}</a:t>
            </a:r>
          </a:p>
          <a:p>
            <a:pPr>
              <a:lnSpc>
                <a:spcPct val="80000"/>
              </a:lnSpc>
              <a:buFont typeface="Wingdings" pitchFamily="2" charset="2"/>
              <a:buNone/>
            </a:pPr>
            <a:r>
              <a:rPr lang="en-US" altLang="zh-CN" sz="2000" smtClean="0"/>
              <a:t>template &lt; class T&gt; </a:t>
            </a:r>
          </a:p>
          <a:p>
            <a:pPr>
              <a:lnSpc>
                <a:spcPct val="80000"/>
              </a:lnSpc>
              <a:buFont typeface="Wingdings" pitchFamily="2" charset="2"/>
              <a:buNone/>
            </a:pPr>
            <a:r>
              <a:rPr lang="en-US" altLang="zh-CN" sz="2000" smtClean="0"/>
              <a:t>A&lt;T&gt; operator+(const A&lt;T&gt; &amp;left, const A&lt;T&gt; &amp;right)</a:t>
            </a:r>
          </a:p>
          <a:p>
            <a:pPr>
              <a:lnSpc>
                <a:spcPct val="80000"/>
              </a:lnSpc>
              <a:buFont typeface="Wingdings" pitchFamily="2" charset="2"/>
              <a:buNone/>
            </a:pPr>
            <a:r>
              <a:rPr lang="en-US" altLang="zh-CN" sz="2000" smtClean="0"/>
              <a:t>{</a:t>
            </a:r>
          </a:p>
          <a:p>
            <a:pPr>
              <a:lnSpc>
                <a:spcPct val="80000"/>
              </a:lnSpc>
              <a:buFont typeface="Wingdings" pitchFamily="2" charset="2"/>
              <a:buNone/>
            </a:pPr>
            <a:r>
              <a:rPr lang="en-US" altLang="zh-CN" sz="2000" smtClean="0"/>
              <a:t>    A&lt;T&gt; a;</a:t>
            </a:r>
          </a:p>
          <a:p>
            <a:pPr>
              <a:lnSpc>
                <a:spcPct val="80000"/>
              </a:lnSpc>
              <a:buFont typeface="Wingdings" pitchFamily="2" charset="2"/>
              <a:buNone/>
            </a:pPr>
            <a:r>
              <a:rPr lang="en-US" altLang="zh-CN" sz="2000" smtClean="0"/>
              <a:t>    a.x = left.x + right.x;</a:t>
            </a:r>
          </a:p>
          <a:p>
            <a:pPr>
              <a:lnSpc>
                <a:spcPct val="80000"/>
              </a:lnSpc>
              <a:buFont typeface="Wingdings" pitchFamily="2" charset="2"/>
              <a:buNone/>
            </a:pPr>
            <a:r>
              <a:rPr lang="en-US" altLang="zh-CN" sz="2000" smtClean="0"/>
              <a:t>    return a;</a:t>
            </a:r>
          </a:p>
          <a:p>
            <a:pPr>
              <a:lnSpc>
                <a:spcPct val="80000"/>
              </a:lnSpc>
              <a:buFont typeface="Wingdings" pitchFamily="2" charset="2"/>
              <a:buNone/>
            </a:pPr>
            <a:r>
              <a:rPr lang="en-US" altLang="zh-CN" sz="2000" smtClean="0"/>
              <a:t>}</a:t>
            </a:r>
          </a:p>
          <a:p>
            <a:pPr>
              <a:lnSpc>
                <a:spcPct val="80000"/>
              </a:lnSpc>
              <a:buFont typeface="Wingdings" pitchFamily="2" charset="2"/>
              <a:buNone/>
            </a:pPr>
            <a:r>
              <a:rPr lang="en-US" altLang="zh-CN" sz="2000" smtClean="0"/>
              <a:t>int main()</a:t>
            </a:r>
          </a:p>
          <a:p>
            <a:pPr>
              <a:lnSpc>
                <a:spcPct val="80000"/>
              </a:lnSpc>
              <a:buFont typeface="Wingdings" pitchFamily="2" charset="2"/>
              <a:buNone/>
            </a:pPr>
            <a:r>
              <a:rPr lang="en-US" altLang="zh-CN" sz="2000" smtClean="0"/>
              <a:t>{</a:t>
            </a:r>
          </a:p>
          <a:p>
            <a:pPr>
              <a:lnSpc>
                <a:spcPct val="80000"/>
              </a:lnSpc>
              <a:buFont typeface="Wingdings" pitchFamily="2" charset="2"/>
              <a:buNone/>
            </a:pPr>
            <a:r>
              <a:rPr lang="en-US" altLang="zh-CN" sz="2000" smtClean="0"/>
              <a:t>    A&lt;int&gt; a(79),b(100);</a:t>
            </a:r>
          </a:p>
          <a:p>
            <a:pPr>
              <a:lnSpc>
                <a:spcPct val="80000"/>
              </a:lnSpc>
              <a:buFont typeface="Wingdings" pitchFamily="2" charset="2"/>
              <a:buNone/>
            </a:pPr>
            <a:r>
              <a:rPr lang="en-US" altLang="zh-CN" sz="2000" smtClean="0"/>
              <a:t>    A&lt;int&gt; *p = new A&lt;int&gt;(90);</a:t>
            </a:r>
          </a:p>
          <a:p>
            <a:pPr>
              <a:lnSpc>
                <a:spcPct val="80000"/>
              </a:lnSpc>
              <a:buFont typeface="Wingdings" pitchFamily="2" charset="2"/>
              <a:buNone/>
            </a:pPr>
            <a:r>
              <a:rPr lang="en-US" altLang="zh-CN" sz="2000" smtClean="0"/>
              <a:t>    cout &lt;&lt; a;</a:t>
            </a:r>
          </a:p>
          <a:p>
            <a:pPr>
              <a:lnSpc>
                <a:spcPct val="80000"/>
              </a:lnSpc>
              <a:buFont typeface="Wingdings" pitchFamily="2" charset="2"/>
              <a:buNone/>
            </a:pPr>
            <a:r>
              <a:rPr lang="en-US" altLang="zh-CN" sz="2000" smtClean="0"/>
              <a:t>    cout &lt;&lt; a+ (*p);</a:t>
            </a:r>
          </a:p>
          <a:p>
            <a:pPr>
              <a:lnSpc>
                <a:spcPct val="80000"/>
              </a:lnSpc>
              <a:buFont typeface="Wingdings" pitchFamily="2" charset="2"/>
              <a:buNone/>
            </a:pPr>
            <a:r>
              <a:rPr lang="en-US" altLang="zh-CN" sz="2000" smtClean="0"/>
              <a:t>    delete p;</a:t>
            </a:r>
          </a:p>
          <a:p>
            <a:pPr>
              <a:lnSpc>
                <a:spcPct val="80000"/>
              </a:lnSpc>
              <a:buFont typeface="Wingdings" pitchFamily="2" charset="2"/>
              <a:buNone/>
            </a:pPr>
            <a:r>
              <a:rPr lang="en-US" altLang="zh-CN" sz="2000"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5394" name="Rectangle 2"/>
          <p:cNvSpPr>
            <a:spLocks noGrp="1" noChangeArrowheads="1"/>
          </p:cNvSpPr>
          <p:nvPr>
            <p:ph type="title"/>
          </p:nvPr>
        </p:nvSpPr>
        <p:spPr>
          <a:xfrm>
            <a:off x="685800" y="381000"/>
            <a:ext cx="7772400" cy="1143000"/>
          </a:xfrm>
        </p:spPr>
        <p:txBody>
          <a:bodyPr/>
          <a:lstStyle/>
          <a:p>
            <a:pPr eaLnBrk="1" hangingPunct="1">
              <a:defRPr/>
            </a:pPr>
            <a:r>
              <a:rPr lang="zh-CN" altLang="en-US" smtClean="0"/>
              <a:t>类模板的友元实例</a:t>
            </a:r>
          </a:p>
        </p:txBody>
      </p:sp>
      <p:sp>
        <p:nvSpPr>
          <p:cNvPr id="41987" name="Rectangle 3"/>
          <p:cNvSpPr>
            <a:spLocks noGrp="1" noChangeArrowheads="1"/>
          </p:cNvSpPr>
          <p:nvPr>
            <p:ph type="body" idx="1"/>
          </p:nvPr>
        </p:nvSpPr>
        <p:spPr>
          <a:xfrm>
            <a:off x="495300" y="1752600"/>
            <a:ext cx="8229600" cy="4876800"/>
          </a:xfrm>
        </p:spPr>
        <p:txBody>
          <a:bodyPr/>
          <a:lstStyle/>
          <a:p>
            <a:pPr eaLnBrk="1" hangingPunct="1">
              <a:lnSpc>
                <a:spcPct val="110000"/>
              </a:lnSpc>
            </a:pPr>
            <a:r>
              <a:rPr lang="zh-CN" altLang="en-US" smtClean="0"/>
              <a:t>为类模板</a:t>
            </a:r>
            <a:r>
              <a:rPr lang="en-US" altLang="zh-CN" smtClean="0"/>
              <a:t>Array</a:t>
            </a:r>
            <a:r>
              <a:rPr lang="zh-CN" altLang="en-US" smtClean="0"/>
              <a:t>增加一个输出运算符重载函数，可以直接输出数组的所有元素。如有定义</a:t>
            </a:r>
          </a:p>
          <a:p>
            <a:pPr lvl="1" eaLnBrk="1" hangingPunct="1">
              <a:lnSpc>
                <a:spcPct val="110000"/>
              </a:lnSpc>
              <a:buFont typeface="Wingdings" pitchFamily="2" charset="2"/>
              <a:buNone/>
            </a:pPr>
            <a:r>
              <a:rPr lang="en-US" altLang="zh-CN" smtClean="0"/>
              <a:t>Array&lt;int&gt; array(10,20);</a:t>
            </a:r>
          </a:p>
          <a:p>
            <a:pPr eaLnBrk="1" hangingPunct="1">
              <a:lnSpc>
                <a:spcPct val="110000"/>
              </a:lnSpc>
            </a:pPr>
            <a:r>
              <a:rPr lang="zh-CN" altLang="en-US" smtClean="0"/>
              <a:t>如程序中为该数组元素赋的值是</a:t>
            </a:r>
            <a:r>
              <a:rPr lang="en-US" altLang="zh-CN" smtClean="0"/>
              <a:t>10</a:t>
            </a:r>
            <a:r>
              <a:rPr lang="zh-CN" altLang="en-US" smtClean="0"/>
              <a:t>到</a:t>
            </a:r>
            <a:r>
              <a:rPr lang="en-US" altLang="zh-CN" smtClean="0"/>
              <a:t>20</a:t>
            </a:r>
            <a:r>
              <a:rPr lang="zh-CN" altLang="en-US" smtClean="0"/>
              <a:t>。即，将</a:t>
            </a:r>
            <a:r>
              <a:rPr lang="en-US" altLang="zh-CN" smtClean="0"/>
              <a:t>10</a:t>
            </a:r>
            <a:r>
              <a:rPr lang="zh-CN" altLang="en-US" smtClean="0"/>
              <a:t>赋给</a:t>
            </a:r>
            <a:r>
              <a:rPr lang="en-US" altLang="zh-CN" smtClean="0"/>
              <a:t>array[10]</a:t>
            </a:r>
            <a:r>
              <a:rPr lang="zh-CN" altLang="en-US" smtClean="0"/>
              <a:t>，</a:t>
            </a:r>
            <a:r>
              <a:rPr lang="en-US" altLang="zh-CN" smtClean="0"/>
              <a:t>11</a:t>
            </a:r>
            <a:r>
              <a:rPr lang="zh-CN" altLang="en-US" smtClean="0"/>
              <a:t>赋给</a:t>
            </a:r>
            <a:r>
              <a:rPr lang="en-US" altLang="zh-CN" smtClean="0"/>
              <a:t>array[11]</a:t>
            </a:r>
            <a:r>
              <a:rPr lang="zh-CN" altLang="en-US" smtClean="0"/>
              <a:t>，</a:t>
            </a:r>
            <a:r>
              <a:rPr lang="en-US" altLang="zh-CN" smtClean="0"/>
              <a:t>…</a:t>
            </a:r>
            <a:r>
              <a:rPr lang="zh-CN" altLang="en-US" smtClean="0"/>
              <a:t>。可以直接用</a:t>
            </a:r>
            <a:r>
              <a:rPr lang="en-US" altLang="zh-CN" smtClean="0"/>
              <a:t>cout &lt;&lt; array;</a:t>
            </a:r>
            <a:r>
              <a:rPr lang="zh-CN" altLang="en-US" smtClean="0"/>
              <a:t>输出这</a:t>
            </a:r>
            <a:r>
              <a:rPr lang="en-US" altLang="zh-CN" smtClean="0"/>
              <a:t>11</a:t>
            </a:r>
            <a:r>
              <a:rPr lang="zh-CN" altLang="en-US" smtClean="0"/>
              <a:t>个元素的值。</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5938" name="Rectangle 2"/>
          <p:cNvSpPr>
            <a:spLocks noGrp="1" noChangeArrowheads="1"/>
          </p:cNvSpPr>
          <p:nvPr>
            <p:ph type="title"/>
          </p:nvPr>
        </p:nvSpPr>
        <p:spPr>
          <a:xfrm>
            <a:off x="685800" y="38100"/>
            <a:ext cx="7772400" cy="1143000"/>
          </a:xfrm>
        </p:spPr>
        <p:txBody>
          <a:bodyPr/>
          <a:lstStyle/>
          <a:p>
            <a:pPr eaLnBrk="1" hangingPunct="1">
              <a:defRPr/>
            </a:pPr>
            <a:r>
              <a:rPr lang="zh-CN" altLang="en-US" smtClean="0"/>
              <a:t>类模板定义</a:t>
            </a:r>
          </a:p>
        </p:txBody>
      </p:sp>
      <p:sp>
        <p:nvSpPr>
          <p:cNvPr id="7171" name="Rectangle 3"/>
          <p:cNvSpPr>
            <a:spLocks noGrp="1" noChangeArrowheads="1"/>
          </p:cNvSpPr>
          <p:nvPr>
            <p:ph type="body" idx="1"/>
          </p:nvPr>
        </p:nvSpPr>
        <p:spPr>
          <a:xfrm>
            <a:off x="266700" y="1016000"/>
            <a:ext cx="8610600" cy="5651500"/>
          </a:xfrm>
        </p:spPr>
        <p:txBody>
          <a:bodyPr/>
          <a:lstStyle/>
          <a:p>
            <a:pPr eaLnBrk="1" hangingPunct="1">
              <a:lnSpc>
                <a:spcPct val="80000"/>
              </a:lnSpc>
              <a:buFont typeface="Wingdings" pitchFamily="2" charset="2"/>
              <a:buNone/>
            </a:pPr>
            <a:r>
              <a:rPr lang="en-US" altLang="zh-CN" sz="2400" smtClean="0"/>
              <a:t>template &lt;class T&gt;</a:t>
            </a:r>
          </a:p>
          <a:p>
            <a:pPr eaLnBrk="1" hangingPunct="1">
              <a:lnSpc>
                <a:spcPct val="80000"/>
              </a:lnSpc>
              <a:buFont typeface="Wingdings" pitchFamily="2" charset="2"/>
              <a:buNone/>
            </a:pPr>
            <a:r>
              <a:rPr lang="en-US" altLang="zh-CN" sz="2400" smtClean="0"/>
              <a:t>class Array</a:t>
            </a:r>
          </a:p>
          <a:p>
            <a:pPr eaLnBrk="1" hangingPunct="1">
              <a:lnSpc>
                <a:spcPct val="80000"/>
              </a:lnSpc>
              <a:buFont typeface="Wingdings" pitchFamily="2" charset="2"/>
              <a:buNone/>
            </a:pPr>
            <a:r>
              <a:rPr lang="en-US" altLang="zh-CN" sz="2400" smtClean="0"/>
              <a:t>{  int low;  </a:t>
            </a:r>
          </a:p>
          <a:p>
            <a:pPr eaLnBrk="1" hangingPunct="1">
              <a:lnSpc>
                <a:spcPct val="80000"/>
              </a:lnSpc>
              <a:buFont typeface="Wingdings" pitchFamily="2" charset="2"/>
              <a:buNone/>
            </a:pPr>
            <a:r>
              <a:rPr lang="en-US" altLang="zh-CN" sz="2400" smtClean="0"/>
              <a:t>   int high;</a:t>
            </a:r>
          </a:p>
          <a:p>
            <a:pPr eaLnBrk="1" hangingPunct="1">
              <a:lnSpc>
                <a:spcPct val="80000"/>
              </a:lnSpc>
              <a:buFont typeface="Wingdings" pitchFamily="2" charset="2"/>
              <a:buNone/>
            </a:pPr>
            <a:r>
              <a:rPr lang="en-US" altLang="zh-CN" sz="2400" smtClean="0"/>
              <a:t>   </a:t>
            </a:r>
            <a:r>
              <a:rPr lang="en-US" altLang="zh-CN" sz="2400" smtClean="0">
                <a:solidFill>
                  <a:schemeClr val="tx2"/>
                </a:solidFill>
              </a:rPr>
              <a:t>T</a:t>
            </a:r>
            <a:r>
              <a:rPr lang="en-US" altLang="zh-CN" sz="2400" smtClean="0"/>
              <a:t> *storage;</a:t>
            </a:r>
          </a:p>
          <a:p>
            <a:pPr eaLnBrk="1" hangingPunct="1">
              <a:lnSpc>
                <a:spcPct val="80000"/>
              </a:lnSpc>
              <a:buFont typeface="Wingdings" pitchFamily="2" charset="2"/>
              <a:buNone/>
            </a:pPr>
            <a:r>
              <a:rPr lang="en-US" altLang="zh-CN" sz="2400" smtClean="0"/>
              <a:t>public:</a:t>
            </a:r>
          </a:p>
          <a:p>
            <a:pPr eaLnBrk="1" hangingPunct="1">
              <a:lnSpc>
                <a:spcPct val="80000"/>
              </a:lnSpc>
              <a:buFont typeface="Wingdings" pitchFamily="2" charset="2"/>
              <a:buNone/>
            </a:pPr>
            <a:r>
              <a:rPr lang="en-US" altLang="zh-CN" sz="2400" smtClean="0"/>
              <a:t>  Array(int lh = 0, int rh = 0): low(lh), high(rh)</a:t>
            </a:r>
          </a:p>
          <a:p>
            <a:pPr eaLnBrk="1" hangingPunct="1">
              <a:lnSpc>
                <a:spcPct val="80000"/>
              </a:lnSpc>
              <a:buFont typeface="Wingdings" pitchFamily="2" charset="2"/>
              <a:buNone/>
            </a:pPr>
            <a:r>
              <a:rPr lang="en-US" altLang="zh-CN" sz="2400" smtClean="0"/>
              <a:t>               {storage = new </a:t>
            </a:r>
            <a:r>
              <a:rPr lang="en-US" altLang="zh-CN" sz="2400" smtClean="0">
                <a:solidFill>
                  <a:schemeClr val="tx2"/>
                </a:solidFill>
              </a:rPr>
              <a:t>T</a:t>
            </a:r>
            <a:r>
              <a:rPr lang="en-US" altLang="zh-CN" sz="2400" smtClean="0"/>
              <a:t> [high - low + 1]; }  </a:t>
            </a:r>
          </a:p>
          <a:p>
            <a:pPr eaLnBrk="1" hangingPunct="1">
              <a:lnSpc>
                <a:spcPct val="80000"/>
              </a:lnSpc>
              <a:buFont typeface="Wingdings" pitchFamily="2" charset="2"/>
              <a:buNone/>
            </a:pPr>
            <a:r>
              <a:rPr lang="en-US" altLang="zh-CN" sz="2400" smtClean="0"/>
              <a:t>  Array(const Array &amp;arr);</a:t>
            </a:r>
          </a:p>
          <a:p>
            <a:pPr eaLnBrk="1" hangingPunct="1">
              <a:lnSpc>
                <a:spcPct val="80000"/>
              </a:lnSpc>
              <a:buFont typeface="Wingdings" pitchFamily="2" charset="2"/>
              <a:buNone/>
            </a:pPr>
            <a:r>
              <a:rPr lang="en-US" altLang="zh-CN" sz="2400" smtClean="0"/>
              <a:t>	</a:t>
            </a:r>
          </a:p>
          <a:p>
            <a:pPr eaLnBrk="1" hangingPunct="1">
              <a:lnSpc>
                <a:spcPct val="80000"/>
              </a:lnSpc>
              <a:buFont typeface="Wingdings" pitchFamily="2" charset="2"/>
              <a:buNone/>
            </a:pPr>
            <a:r>
              <a:rPr lang="en-US" altLang="zh-CN" sz="2400" smtClean="0"/>
              <a:t>  Array &amp;operator=(const Array &amp; a);</a:t>
            </a:r>
          </a:p>
          <a:p>
            <a:pPr eaLnBrk="1" hangingPunct="1">
              <a:lnSpc>
                <a:spcPct val="80000"/>
              </a:lnSpc>
              <a:buFont typeface="Wingdings" pitchFamily="2" charset="2"/>
              <a:buNone/>
            </a:pPr>
            <a:r>
              <a:rPr lang="en-US" altLang="zh-CN" sz="2400" smtClean="0"/>
              <a:t>	</a:t>
            </a:r>
          </a:p>
          <a:p>
            <a:pPr eaLnBrk="1" hangingPunct="1">
              <a:lnSpc>
                <a:spcPct val="80000"/>
              </a:lnSpc>
              <a:buFont typeface="Wingdings" pitchFamily="2" charset="2"/>
              <a:buNone/>
            </a:pPr>
            <a:r>
              <a:rPr lang="en-US" altLang="zh-CN" sz="2400" smtClean="0"/>
              <a:t>  </a:t>
            </a:r>
            <a:r>
              <a:rPr lang="en-US" altLang="zh-CN" sz="2400" smtClean="0">
                <a:solidFill>
                  <a:schemeClr val="tx2"/>
                </a:solidFill>
              </a:rPr>
              <a:t>T </a:t>
            </a:r>
            <a:r>
              <a:rPr lang="en-US" altLang="zh-CN" sz="2400" smtClean="0"/>
              <a:t>&amp; operator[](int index);</a:t>
            </a:r>
          </a:p>
          <a:p>
            <a:pPr eaLnBrk="1" hangingPunct="1">
              <a:lnSpc>
                <a:spcPct val="80000"/>
              </a:lnSpc>
              <a:buFont typeface="Wingdings" pitchFamily="2" charset="2"/>
              <a:buNone/>
            </a:pPr>
            <a:endParaRPr lang="en-US" altLang="zh-CN" sz="2400" smtClean="0"/>
          </a:p>
          <a:p>
            <a:pPr eaLnBrk="1" hangingPunct="1">
              <a:lnSpc>
                <a:spcPct val="80000"/>
              </a:lnSpc>
              <a:buFont typeface="Wingdings" pitchFamily="2" charset="2"/>
              <a:buNone/>
            </a:pPr>
            <a:r>
              <a:rPr lang="en-US" altLang="zh-CN" sz="2400" smtClean="0"/>
              <a:t>  ~Array() {delete [] storage; }</a:t>
            </a:r>
          </a:p>
          <a:p>
            <a:pPr eaLnBrk="1" hangingPunct="1">
              <a:lnSpc>
                <a:spcPct val="80000"/>
              </a:lnSpc>
              <a:buFont typeface="Wingdings" pitchFamily="2" charset="2"/>
              <a:buNone/>
            </a:pPr>
            <a:r>
              <a:rPr lang="en-US" altLang="zh-CN" sz="2400"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6418" name="Rectangle 2"/>
          <p:cNvSpPr>
            <a:spLocks noGrp="1" noChangeArrowheads="1"/>
          </p:cNvSpPr>
          <p:nvPr>
            <p:ph type="title"/>
          </p:nvPr>
        </p:nvSpPr>
        <p:spPr>
          <a:xfrm>
            <a:off x="685800" y="403225"/>
            <a:ext cx="7772400" cy="1143000"/>
          </a:xfrm>
        </p:spPr>
        <p:txBody>
          <a:bodyPr/>
          <a:lstStyle/>
          <a:p>
            <a:pPr eaLnBrk="1" hangingPunct="1">
              <a:defRPr/>
            </a:pPr>
            <a:r>
              <a:rPr lang="zh-CN" altLang="en-US" smtClean="0"/>
              <a:t>实现考虑</a:t>
            </a:r>
          </a:p>
        </p:txBody>
      </p:sp>
      <p:sp>
        <p:nvSpPr>
          <p:cNvPr id="43011" name="Rectangle 3"/>
          <p:cNvSpPr>
            <a:spLocks noGrp="1" noChangeArrowheads="1"/>
          </p:cNvSpPr>
          <p:nvPr>
            <p:ph type="body" idx="1"/>
          </p:nvPr>
        </p:nvSpPr>
        <p:spPr>
          <a:xfrm>
            <a:off x="471488" y="1752600"/>
            <a:ext cx="8215312" cy="4868863"/>
          </a:xfrm>
        </p:spPr>
        <p:txBody>
          <a:bodyPr/>
          <a:lstStyle/>
          <a:p>
            <a:pPr eaLnBrk="1" hangingPunct="1">
              <a:lnSpc>
                <a:spcPct val="130000"/>
              </a:lnSpc>
            </a:pPr>
            <a:r>
              <a:rPr lang="zh-CN" altLang="en-US" smtClean="0"/>
              <a:t>要直接输出数组的所有元素，可以为类模板</a:t>
            </a:r>
            <a:r>
              <a:rPr lang="en-US" altLang="zh-CN" smtClean="0"/>
              <a:t>Array</a:t>
            </a:r>
            <a:r>
              <a:rPr lang="zh-CN" altLang="en-US" smtClean="0"/>
              <a:t>重载“</a:t>
            </a:r>
            <a:r>
              <a:rPr lang="en-US" altLang="zh-CN" smtClean="0"/>
              <a:t>&lt;&lt;”</a:t>
            </a:r>
            <a:r>
              <a:rPr lang="zh-CN" altLang="en-US" smtClean="0"/>
              <a:t>运算符。</a:t>
            </a:r>
          </a:p>
          <a:p>
            <a:pPr eaLnBrk="1" hangingPunct="1">
              <a:lnSpc>
                <a:spcPct val="130000"/>
              </a:lnSpc>
            </a:pPr>
            <a:r>
              <a:rPr lang="zh-CN" altLang="en-US" smtClean="0"/>
              <a:t>由于</a:t>
            </a:r>
            <a:r>
              <a:rPr lang="en-US" altLang="zh-CN" smtClean="0"/>
              <a:t>Array</a:t>
            </a:r>
            <a:r>
              <a:rPr lang="zh-CN" altLang="en-US" smtClean="0"/>
              <a:t>是一个类模板，可用于不同类型的数组，因此，该输出运算符重载函数也应该是函数模板。</a:t>
            </a:r>
          </a:p>
          <a:p>
            <a:pPr eaLnBrk="1" hangingPunct="1">
              <a:lnSpc>
                <a:spcPct val="130000"/>
              </a:lnSpc>
            </a:pPr>
            <a:r>
              <a:rPr lang="zh-CN" altLang="en-US" smtClean="0"/>
              <a:t>当</a:t>
            </a:r>
            <a:r>
              <a:rPr lang="en-US" altLang="zh-CN" smtClean="0"/>
              <a:t>array</a:t>
            </a:r>
            <a:r>
              <a:rPr lang="zh-CN" altLang="en-US" smtClean="0"/>
              <a:t>和</a:t>
            </a:r>
            <a:r>
              <a:rPr lang="en-US" altLang="zh-CN" smtClean="0"/>
              <a:t>operator&lt;&lt;</a:t>
            </a:r>
            <a:r>
              <a:rPr lang="zh-CN" altLang="en-US" smtClean="0"/>
              <a:t>取相同实参时，</a:t>
            </a:r>
            <a:r>
              <a:rPr lang="en-US" altLang="zh-CN" smtClean="0"/>
              <a:t>array</a:t>
            </a:r>
            <a:r>
              <a:rPr lang="zh-CN" altLang="en-US" smtClean="0"/>
              <a:t>的实例将</a:t>
            </a:r>
            <a:r>
              <a:rPr lang="en-US" altLang="zh-CN" smtClean="0"/>
              <a:t>operator&lt;&lt;</a:t>
            </a:r>
            <a:r>
              <a:rPr lang="zh-CN" altLang="en-US" smtClean="0"/>
              <a:t>的实例作为友元</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7442" name="Rectangle 2"/>
          <p:cNvSpPr>
            <a:spLocks noGrp="1" noChangeArrowheads="1"/>
          </p:cNvSpPr>
          <p:nvPr>
            <p:ph type="title"/>
          </p:nvPr>
        </p:nvSpPr>
        <p:spPr/>
        <p:txBody>
          <a:bodyPr/>
          <a:lstStyle/>
          <a:p>
            <a:pPr eaLnBrk="1" hangingPunct="1">
              <a:defRPr/>
            </a:pPr>
            <a:r>
              <a:rPr lang="zh-CN" altLang="en-US" smtClean="0"/>
              <a:t>重载函数模板的实现</a:t>
            </a:r>
          </a:p>
        </p:txBody>
      </p:sp>
      <p:sp>
        <p:nvSpPr>
          <p:cNvPr id="44035" name="Rectangle 3"/>
          <p:cNvSpPr>
            <a:spLocks noGrp="1" noChangeArrowheads="1"/>
          </p:cNvSpPr>
          <p:nvPr>
            <p:ph type="body" idx="1"/>
          </p:nvPr>
        </p:nvSpPr>
        <p:spPr>
          <a:xfrm>
            <a:off x="685800" y="1981200"/>
            <a:ext cx="7772400" cy="4572000"/>
          </a:xfrm>
        </p:spPr>
        <p:txBody>
          <a:bodyPr/>
          <a:lstStyle/>
          <a:p>
            <a:pPr eaLnBrk="1" hangingPunct="1">
              <a:lnSpc>
                <a:spcPct val="110000"/>
              </a:lnSpc>
              <a:buFont typeface="Wingdings" pitchFamily="2" charset="2"/>
              <a:buNone/>
            </a:pPr>
            <a:r>
              <a:rPr lang="en-US" altLang="zh-CN" sz="2800" smtClean="0"/>
              <a:t>template&lt;class type&gt;</a:t>
            </a:r>
          </a:p>
          <a:p>
            <a:pPr eaLnBrk="1" hangingPunct="1">
              <a:lnSpc>
                <a:spcPct val="110000"/>
              </a:lnSpc>
              <a:buFont typeface="Wingdings" pitchFamily="2" charset="2"/>
              <a:buNone/>
            </a:pPr>
            <a:r>
              <a:rPr lang="en-US" altLang="zh-CN" sz="2800" smtClean="0"/>
              <a:t>ostream &amp;operator&lt;&lt;(ostream &amp;os, </a:t>
            </a:r>
          </a:p>
          <a:p>
            <a:pPr eaLnBrk="1" hangingPunct="1">
              <a:lnSpc>
                <a:spcPct val="110000"/>
              </a:lnSpc>
              <a:buFont typeface="Wingdings" pitchFamily="2" charset="2"/>
              <a:buNone/>
            </a:pPr>
            <a:r>
              <a:rPr lang="en-US" altLang="zh-CN" sz="2800" smtClean="0"/>
              <a:t>                                  const Array&lt;type&gt; &amp;obj)</a:t>
            </a:r>
          </a:p>
          <a:p>
            <a:pPr eaLnBrk="1" hangingPunct="1">
              <a:lnSpc>
                <a:spcPct val="110000"/>
              </a:lnSpc>
              <a:buFont typeface="Wingdings" pitchFamily="2" charset="2"/>
              <a:buNone/>
            </a:pPr>
            <a:r>
              <a:rPr lang="en-US" altLang="zh-CN" sz="2800" smtClean="0"/>
              <a:t>{ os &lt;&lt; endl;</a:t>
            </a:r>
          </a:p>
          <a:p>
            <a:pPr eaLnBrk="1" hangingPunct="1">
              <a:lnSpc>
                <a:spcPct val="110000"/>
              </a:lnSpc>
              <a:buFont typeface="Wingdings" pitchFamily="2" charset="2"/>
              <a:buNone/>
            </a:pPr>
            <a:r>
              <a:rPr lang="en-US" altLang="zh-CN" sz="2800" smtClean="0"/>
              <a:t>  for (int i=0; i &lt; obj.high - obj.low + 1; ++i) </a:t>
            </a:r>
          </a:p>
          <a:p>
            <a:pPr eaLnBrk="1" hangingPunct="1">
              <a:lnSpc>
                <a:spcPct val="110000"/>
              </a:lnSpc>
              <a:buFont typeface="Wingdings" pitchFamily="2" charset="2"/>
              <a:buNone/>
            </a:pPr>
            <a:r>
              <a:rPr lang="en-US" altLang="zh-CN" sz="2800" smtClean="0"/>
              <a:t>          os &lt;&lt; obj.storage[i] &lt;&lt; '\t';</a:t>
            </a:r>
          </a:p>
          <a:p>
            <a:pPr eaLnBrk="1" hangingPunct="1">
              <a:lnSpc>
                <a:spcPct val="110000"/>
              </a:lnSpc>
              <a:buFont typeface="Wingdings" pitchFamily="2" charset="2"/>
              <a:buNone/>
            </a:pPr>
            <a:r>
              <a:rPr lang="en-US" altLang="zh-CN" sz="2800" smtClean="0"/>
              <a:t>  return os;</a:t>
            </a:r>
          </a:p>
          <a:p>
            <a:pPr eaLnBrk="1" hangingPunct="1">
              <a:lnSpc>
                <a:spcPct val="110000"/>
              </a:lnSpc>
              <a:buFont typeface="Wingdings" pitchFamily="2" charset="2"/>
              <a:buNone/>
            </a:pPr>
            <a:r>
              <a:rPr lang="en-US" altLang="zh-CN" sz="2800" smtClean="0"/>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8466" name="Rectangle 2"/>
          <p:cNvSpPr>
            <a:spLocks noGrp="1" noChangeArrowheads="1"/>
          </p:cNvSpPr>
          <p:nvPr>
            <p:ph type="title"/>
          </p:nvPr>
        </p:nvSpPr>
        <p:spPr>
          <a:xfrm>
            <a:off x="685800" y="228600"/>
            <a:ext cx="7772400" cy="1143000"/>
          </a:xfrm>
        </p:spPr>
        <p:txBody>
          <a:bodyPr/>
          <a:lstStyle/>
          <a:p>
            <a:pPr eaLnBrk="1" hangingPunct="1">
              <a:defRPr/>
            </a:pPr>
            <a:r>
              <a:rPr lang="zh-CN" altLang="en-US" sz="4000" smtClean="0"/>
              <a:t>增加了输出重载的类模板</a:t>
            </a:r>
            <a:r>
              <a:rPr lang="en-US" altLang="zh-CN" sz="4000" smtClean="0"/>
              <a:t>Array</a:t>
            </a:r>
          </a:p>
        </p:txBody>
      </p:sp>
      <p:sp>
        <p:nvSpPr>
          <p:cNvPr id="45059" name="Rectangle 3"/>
          <p:cNvSpPr>
            <a:spLocks noGrp="1" noChangeArrowheads="1"/>
          </p:cNvSpPr>
          <p:nvPr>
            <p:ph type="body" idx="1"/>
          </p:nvPr>
        </p:nvSpPr>
        <p:spPr>
          <a:xfrm>
            <a:off x="0" y="1371600"/>
            <a:ext cx="8801100" cy="5270500"/>
          </a:xfrm>
        </p:spPr>
        <p:txBody>
          <a:bodyPr/>
          <a:lstStyle/>
          <a:p>
            <a:pPr eaLnBrk="1" hangingPunct="1">
              <a:lnSpc>
                <a:spcPct val="90000"/>
              </a:lnSpc>
              <a:buFont typeface="Wingdings" pitchFamily="2" charset="2"/>
              <a:buNone/>
            </a:pPr>
            <a:r>
              <a:rPr lang="en-US" altLang="zh-CN" sz="2000" smtClean="0"/>
              <a:t>template &lt;class T&gt; class Array;     //</a:t>
            </a:r>
            <a:r>
              <a:rPr lang="zh-CN" altLang="en-US" sz="2000" smtClean="0"/>
              <a:t>类模板</a:t>
            </a:r>
            <a:r>
              <a:rPr lang="en-US" altLang="zh-CN" sz="2000" smtClean="0"/>
              <a:t>Array</a:t>
            </a:r>
            <a:r>
              <a:rPr lang="zh-CN" altLang="en-US" sz="2000" smtClean="0"/>
              <a:t>的声明</a:t>
            </a:r>
          </a:p>
          <a:p>
            <a:pPr eaLnBrk="1" hangingPunct="1">
              <a:lnSpc>
                <a:spcPct val="90000"/>
              </a:lnSpc>
              <a:buFont typeface="Wingdings" pitchFamily="2" charset="2"/>
              <a:buNone/>
            </a:pPr>
            <a:r>
              <a:rPr lang="en-US" altLang="zh-CN" sz="2000" smtClean="0"/>
              <a:t>template&lt;class T&gt; ostream &amp;operator&lt;&lt;(ostream &amp;os,  const Array&lt;T&gt;&amp;obj);</a:t>
            </a:r>
          </a:p>
          <a:p>
            <a:pPr eaLnBrk="1" hangingPunct="1">
              <a:lnSpc>
                <a:spcPct val="90000"/>
              </a:lnSpc>
              <a:buFont typeface="Wingdings" pitchFamily="2" charset="2"/>
              <a:buNone/>
            </a:pPr>
            <a:r>
              <a:rPr lang="en-US" altLang="zh-CN" sz="2000" smtClean="0"/>
              <a:t> //</a:t>
            </a:r>
            <a:r>
              <a:rPr lang="zh-CN" altLang="en-US" sz="2000" smtClean="0"/>
              <a:t>输出重载声明</a:t>
            </a:r>
          </a:p>
          <a:p>
            <a:pPr eaLnBrk="1" hangingPunct="1">
              <a:lnSpc>
                <a:spcPct val="90000"/>
              </a:lnSpc>
              <a:buFont typeface="Wingdings" pitchFamily="2" charset="2"/>
              <a:buNone/>
            </a:pPr>
            <a:r>
              <a:rPr lang="en-US" altLang="zh-CN" sz="2000" smtClean="0"/>
              <a:t>template &lt;class T&gt;</a:t>
            </a:r>
          </a:p>
          <a:p>
            <a:pPr eaLnBrk="1" hangingPunct="1">
              <a:lnSpc>
                <a:spcPct val="90000"/>
              </a:lnSpc>
              <a:buFont typeface="Wingdings" pitchFamily="2" charset="2"/>
              <a:buNone/>
            </a:pPr>
            <a:r>
              <a:rPr lang="en-US" altLang="zh-CN" sz="2000" smtClean="0"/>
              <a:t>class Array</a:t>
            </a:r>
          </a:p>
          <a:p>
            <a:pPr eaLnBrk="1" hangingPunct="1">
              <a:lnSpc>
                <a:spcPct val="90000"/>
              </a:lnSpc>
              <a:buFont typeface="Wingdings" pitchFamily="2" charset="2"/>
              <a:buNone/>
            </a:pPr>
            <a:r>
              <a:rPr lang="en-US" altLang="zh-CN" sz="2000" smtClean="0"/>
              <a:t>{  friend ostream &amp;operator&lt;&lt;</a:t>
            </a:r>
            <a:r>
              <a:rPr lang="en-US" altLang="zh-CN" sz="2000" smtClean="0">
                <a:solidFill>
                  <a:srgbClr val="FFC000"/>
                </a:solidFill>
              </a:rPr>
              <a:t>&lt;T&gt;</a:t>
            </a:r>
            <a:r>
              <a:rPr lang="en-US" altLang="zh-CN" sz="2000" smtClean="0"/>
              <a:t>(ostream &amp;, const </a:t>
            </a:r>
            <a:r>
              <a:rPr lang="en-US" altLang="zh-CN" sz="2000" smtClean="0">
                <a:solidFill>
                  <a:schemeClr val="tx2"/>
                </a:solidFill>
              </a:rPr>
              <a:t>Array&lt;T&gt;</a:t>
            </a:r>
            <a:r>
              <a:rPr lang="en-US" altLang="zh-CN" sz="2000" smtClean="0"/>
              <a:t> &amp;);</a:t>
            </a:r>
          </a:p>
          <a:p>
            <a:pPr eaLnBrk="1" hangingPunct="1">
              <a:lnSpc>
                <a:spcPct val="90000"/>
              </a:lnSpc>
              <a:buFont typeface="Wingdings" pitchFamily="2" charset="2"/>
              <a:buNone/>
            </a:pPr>
            <a:r>
              <a:rPr lang="en-US" altLang="zh-CN" sz="2000" smtClean="0"/>
              <a:t>   private:</a:t>
            </a:r>
          </a:p>
          <a:p>
            <a:pPr eaLnBrk="1" hangingPunct="1">
              <a:lnSpc>
                <a:spcPct val="90000"/>
              </a:lnSpc>
              <a:buFont typeface="Wingdings" pitchFamily="2" charset="2"/>
              <a:buNone/>
            </a:pPr>
            <a:r>
              <a:rPr lang="en-US" altLang="zh-CN" sz="2000" smtClean="0"/>
              <a:t>         int low;  </a:t>
            </a:r>
          </a:p>
          <a:p>
            <a:pPr eaLnBrk="1" hangingPunct="1">
              <a:lnSpc>
                <a:spcPct val="90000"/>
              </a:lnSpc>
              <a:buFont typeface="Wingdings" pitchFamily="2" charset="2"/>
              <a:buNone/>
            </a:pPr>
            <a:r>
              <a:rPr lang="en-US" altLang="zh-CN" sz="2000" smtClean="0"/>
              <a:t>         int high;</a:t>
            </a:r>
          </a:p>
          <a:p>
            <a:pPr eaLnBrk="1" hangingPunct="1">
              <a:lnSpc>
                <a:spcPct val="90000"/>
              </a:lnSpc>
              <a:buFont typeface="Wingdings" pitchFamily="2" charset="2"/>
              <a:buNone/>
            </a:pPr>
            <a:r>
              <a:rPr lang="en-US" altLang="zh-CN" sz="2000" smtClean="0"/>
              <a:t>         T *storage;</a:t>
            </a:r>
          </a:p>
          <a:p>
            <a:pPr eaLnBrk="1" hangingPunct="1">
              <a:lnSpc>
                <a:spcPct val="90000"/>
              </a:lnSpc>
              <a:buFont typeface="Wingdings" pitchFamily="2" charset="2"/>
              <a:buNone/>
            </a:pPr>
            <a:r>
              <a:rPr lang="en-US" altLang="zh-CN" sz="2000" smtClean="0"/>
              <a:t>  public:</a:t>
            </a:r>
          </a:p>
          <a:p>
            <a:pPr eaLnBrk="1" hangingPunct="1">
              <a:lnSpc>
                <a:spcPct val="90000"/>
              </a:lnSpc>
              <a:buFont typeface="Wingdings" pitchFamily="2" charset="2"/>
              <a:buNone/>
            </a:pPr>
            <a:r>
              <a:rPr lang="en-US" altLang="zh-CN" sz="2000" smtClean="0"/>
              <a:t>        </a:t>
            </a:r>
            <a:r>
              <a:rPr lang="zh-CN" altLang="en-US" sz="2000" smtClean="0"/>
              <a:t>。。。</a:t>
            </a:r>
          </a:p>
          <a:p>
            <a:pPr eaLnBrk="1" hangingPunct="1">
              <a:lnSpc>
                <a:spcPct val="90000"/>
              </a:lnSpc>
              <a:buFont typeface="Wingdings" pitchFamily="2" charset="2"/>
              <a:buNone/>
            </a:pPr>
            <a:r>
              <a:rPr lang="en-US" altLang="zh-CN" sz="240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9490" name="Rectangle 2"/>
          <p:cNvSpPr>
            <a:spLocks noGrp="1" noChangeArrowheads="1"/>
          </p:cNvSpPr>
          <p:nvPr>
            <p:ph type="title"/>
          </p:nvPr>
        </p:nvSpPr>
        <p:spPr/>
        <p:txBody>
          <a:bodyPr/>
          <a:lstStyle/>
          <a:p>
            <a:pPr eaLnBrk="1" hangingPunct="1">
              <a:defRPr/>
            </a:pPr>
            <a:r>
              <a:rPr lang="zh-CN" altLang="en-US" smtClean="0"/>
              <a:t>类模板的友元实例</a:t>
            </a:r>
          </a:p>
        </p:txBody>
      </p:sp>
      <p:sp>
        <p:nvSpPr>
          <p:cNvPr id="46083" name="Rectangle 3"/>
          <p:cNvSpPr>
            <a:spLocks noGrp="1" noChangeArrowheads="1"/>
          </p:cNvSpPr>
          <p:nvPr>
            <p:ph type="body" idx="1"/>
          </p:nvPr>
        </p:nvSpPr>
        <p:spPr/>
        <p:txBody>
          <a:bodyPr/>
          <a:lstStyle/>
          <a:p>
            <a:pPr eaLnBrk="1" hangingPunct="1">
              <a:lnSpc>
                <a:spcPct val="140000"/>
              </a:lnSpc>
            </a:pPr>
            <a:r>
              <a:rPr lang="en-US" altLang="zh-CN" smtClean="0"/>
              <a:t> </a:t>
            </a:r>
            <a:r>
              <a:rPr lang="zh-CN" altLang="en-US" smtClean="0"/>
              <a:t>定义一个单链表，可以存放任意类型的数据。将单链表的所有操作都封装在单链表类中，使得单链表的用户只需要知道单链表可以做哪些操作，而不用去管这些操作是如何实现的。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0514" name="Rectangle 2"/>
          <p:cNvSpPr>
            <a:spLocks noGrp="1" noChangeArrowheads="1"/>
          </p:cNvSpPr>
          <p:nvPr>
            <p:ph type="title"/>
          </p:nvPr>
        </p:nvSpPr>
        <p:spPr>
          <a:xfrm>
            <a:off x="685800" y="254000"/>
            <a:ext cx="7772400" cy="1143000"/>
          </a:xfrm>
        </p:spPr>
        <p:txBody>
          <a:bodyPr/>
          <a:lstStyle/>
          <a:p>
            <a:pPr eaLnBrk="1" hangingPunct="1">
              <a:defRPr/>
            </a:pPr>
            <a:r>
              <a:rPr lang="zh-CN" altLang="en-US" smtClean="0"/>
              <a:t>实现考虑</a:t>
            </a:r>
          </a:p>
        </p:txBody>
      </p:sp>
      <p:sp>
        <p:nvSpPr>
          <p:cNvPr id="47107" name="Rectangle 3"/>
          <p:cNvSpPr>
            <a:spLocks noGrp="1" noChangeArrowheads="1"/>
          </p:cNvSpPr>
          <p:nvPr>
            <p:ph type="body" idx="1"/>
          </p:nvPr>
        </p:nvSpPr>
        <p:spPr>
          <a:xfrm>
            <a:off x="431800" y="1600200"/>
            <a:ext cx="8382000" cy="5041900"/>
          </a:xfrm>
        </p:spPr>
        <p:txBody>
          <a:bodyPr/>
          <a:lstStyle/>
          <a:p>
            <a:pPr eaLnBrk="1" hangingPunct="1"/>
            <a:r>
              <a:rPr lang="zh-CN" altLang="en-US" smtClean="0"/>
              <a:t>单链表中的每个元素存放在一个单独的节点中</a:t>
            </a:r>
          </a:p>
          <a:p>
            <a:pPr eaLnBrk="1" hangingPunct="1"/>
            <a:r>
              <a:rPr lang="zh-CN" altLang="en-US" smtClean="0"/>
              <a:t>存储一个单链表就是存储一个指向单链表头节点的指针。</a:t>
            </a:r>
          </a:p>
          <a:p>
            <a:pPr eaLnBrk="1" hangingPunct="1"/>
            <a:r>
              <a:rPr lang="zh-CN" altLang="en-US" smtClean="0"/>
              <a:t>单链表的实现必须有两个类：</a:t>
            </a:r>
          </a:p>
          <a:p>
            <a:pPr lvl="1" eaLnBrk="1" hangingPunct="1"/>
            <a:r>
              <a:rPr lang="zh-CN" altLang="en-US" smtClean="0"/>
              <a:t>节点类</a:t>
            </a:r>
          </a:p>
          <a:p>
            <a:pPr lvl="1" eaLnBrk="1" hangingPunct="1"/>
            <a:r>
              <a:rPr lang="zh-CN" altLang="en-US" smtClean="0"/>
              <a:t>单链表类</a:t>
            </a:r>
          </a:p>
          <a:p>
            <a:pPr eaLnBrk="1" hangingPunct="1"/>
            <a:r>
              <a:rPr lang="zh-CN" altLang="en-US" smtClean="0"/>
              <a:t>由于我们要求的单链表是可以处理任何类型，因此这两个类都是模板。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1538" name="Rectangle 2"/>
          <p:cNvSpPr>
            <a:spLocks noGrp="1" noChangeArrowheads="1"/>
          </p:cNvSpPr>
          <p:nvPr>
            <p:ph type="title"/>
          </p:nvPr>
        </p:nvSpPr>
        <p:spPr>
          <a:xfrm>
            <a:off x="685800" y="38100"/>
            <a:ext cx="7772400" cy="1143000"/>
          </a:xfrm>
        </p:spPr>
        <p:txBody>
          <a:bodyPr/>
          <a:lstStyle/>
          <a:p>
            <a:pPr eaLnBrk="1" hangingPunct="1">
              <a:defRPr/>
            </a:pPr>
            <a:r>
              <a:rPr lang="zh-CN" altLang="en-US" smtClean="0"/>
              <a:t>类模板</a:t>
            </a:r>
            <a:r>
              <a:rPr lang="en-US" altLang="zh-CN" smtClean="0"/>
              <a:t>node</a:t>
            </a:r>
            <a:r>
              <a:rPr lang="zh-CN" altLang="en-US" smtClean="0"/>
              <a:t>的定义 </a:t>
            </a:r>
          </a:p>
        </p:txBody>
      </p:sp>
      <p:sp>
        <p:nvSpPr>
          <p:cNvPr id="48131" name="Rectangle 3"/>
          <p:cNvSpPr>
            <a:spLocks noGrp="1" noChangeArrowheads="1"/>
          </p:cNvSpPr>
          <p:nvPr>
            <p:ph type="body" idx="1"/>
          </p:nvPr>
        </p:nvSpPr>
        <p:spPr>
          <a:xfrm>
            <a:off x="393700" y="1181100"/>
            <a:ext cx="8750300" cy="5676900"/>
          </a:xfrm>
        </p:spPr>
        <p:txBody>
          <a:bodyPr/>
          <a:lstStyle/>
          <a:p>
            <a:pPr eaLnBrk="1" hangingPunct="1">
              <a:lnSpc>
                <a:spcPct val="90000"/>
              </a:lnSpc>
              <a:buFont typeface="Wingdings" pitchFamily="2" charset="2"/>
              <a:buNone/>
            </a:pPr>
            <a:r>
              <a:rPr lang="en-US" altLang="zh-CN" sz="2000" smtClean="0"/>
              <a:t>template &lt;class elemType&gt; class linkList;</a:t>
            </a:r>
          </a:p>
          <a:p>
            <a:pPr eaLnBrk="1" hangingPunct="1">
              <a:lnSpc>
                <a:spcPct val="90000"/>
              </a:lnSpc>
              <a:buFont typeface="Wingdings" pitchFamily="2" charset="2"/>
              <a:buNone/>
            </a:pPr>
            <a:r>
              <a:rPr lang="en-US" altLang="zh-CN" sz="2000" smtClean="0"/>
              <a:t>template &lt;class T&gt; ostream &amp;operator&lt;&lt;(ostream &amp;, const linkList&lt;T&gt; &amp;);</a:t>
            </a:r>
          </a:p>
          <a:p>
            <a:pPr eaLnBrk="1" hangingPunct="1">
              <a:lnSpc>
                <a:spcPct val="90000"/>
              </a:lnSpc>
              <a:buFont typeface="Wingdings" pitchFamily="2" charset="2"/>
              <a:buNone/>
            </a:pPr>
            <a:r>
              <a:rPr lang="en-US" altLang="zh-CN" sz="2000" smtClean="0"/>
              <a:t>template &lt;class elemType&gt;</a:t>
            </a:r>
          </a:p>
          <a:p>
            <a:pPr eaLnBrk="1" hangingPunct="1">
              <a:lnSpc>
                <a:spcPct val="90000"/>
              </a:lnSpc>
              <a:buFont typeface="Wingdings" pitchFamily="2" charset="2"/>
              <a:buNone/>
            </a:pPr>
            <a:r>
              <a:rPr lang="en-US" altLang="zh-CN" sz="2000" smtClean="0"/>
              <a:t>class node {</a:t>
            </a:r>
          </a:p>
          <a:p>
            <a:pPr eaLnBrk="1" hangingPunct="1">
              <a:lnSpc>
                <a:spcPct val="90000"/>
              </a:lnSpc>
              <a:buFont typeface="Wingdings" pitchFamily="2" charset="2"/>
              <a:buNone/>
            </a:pPr>
            <a:r>
              <a:rPr lang="en-US" altLang="zh-CN" sz="2000" smtClean="0"/>
              <a:t>	friend class linkList&lt;elemType&gt;;</a:t>
            </a:r>
          </a:p>
          <a:p>
            <a:pPr eaLnBrk="1" hangingPunct="1">
              <a:lnSpc>
                <a:spcPct val="90000"/>
              </a:lnSpc>
              <a:buFont typeface="Wingdings" pitchFamily="2" charset="2"/>
              <a:buNone/>
            </a:pPr>
            <a:r>
              <a:rPr lang="en-US" altLang="zh-CN" sz="2000" smtClean="0"/>
              <a:t>	friend ostream &amp;operator&lt;&lt;&lt;&gt;( ostream &amp;, const linkList&lt;elemType&gt; &amp;);</a:t>
            </a:r>
          </a:p>
          <a:p>
            <a:pPr eaLnBrk="1" hangingPunct="1">
              <a:lnSpc>
                <a:spcPct val="90000"/>
              </a:lnSpc>
              <a:buFont typeface="Wingdings" pitchFamily="2" charset="2"/>
              <a:buNone/>
            </a:pPr>
            <a:r>
              <a:rPr lang="en-US" altLang="zh-CN" sz="2000" smtClean="0"/>
              <a:t>    private:</a:t>
            </a:r>
          </a:p>
          <a:p>
            <a:pPr eaLnBrk="1" hangingPunct="1">
              <a:lnSpc>
                <a:spcPct val="90000"/>
              </a:lnSpc>
              <a:buFont typeface="Wingdings" pitchFamily="2" charset="2"/>
              <a:buNone/>
            </a:pPr>
            <a:r>
              <a:rPr lang="en-US" altLang="zh-CN" sz="2000" smtClean="0"/>
              <a:t>            elemType  data;</a:t>
            </a:r>
          </a:p>
          <a:p>
            <a:pPr eaLnBrk="1" hangingPunct="1">
              <a:lnSpc>
                <a:spcPct val="90000"/>
              </a:lnSpc>
              <a:buFont typeface="Wingdings" pitchFamily="2" charset="2"/>
              <a:buNone/>
            </a:pPr>
            <a:r>
              <a:rPr lang="en-US" altLang="zh-CN" sz="2000" smtClean="0"/>
              <a:t>            node &lt;elemType&gt; *next;</a:t>
            </a:r>
          </a:p>
          <a:p>
            <a:pPr eaLnBrk="1" hangingPunct="1">
              <a:lnSpc>
                <a:spcPct val="90000"/>
              </a:lnSpc>
              <a:buFont typeface="Wingdings" pitchFamily="2" charset="2"/>
              <a:buNone/>
            </a:pPr>
            <a:r>
              <a:rPr lang="en-US" altLang="zh-CN" sz="2000" smtClean="0"/>
              <a:t>    public:</a:t>
            </a:r>
          </a:p>
          <a:p>
            <a:pPr eaLnBrk="1" hangingPunct="1">
              <a:lnSpc>
                <a:spcPct val="90000"/>
              </a:lnSpc>
              <a:buFont typeface="Wingdings" pitchFamily="2" charset="2"/>
              <a:buNone/>
            </a:pPr>
            <a:r>
              <a:rPr lang="en-US" altLang="zh-CN" sz="2000" smtClean="0"/>
              <a:t>	node(const elemType &amp;x, node &lt;elemType&gt; *N = NULL) </a:t>
            </a:r>
          </a:p>
          <a:p>
            <a:pPr eaLnBrk="1" hangingPunct="1">
              <a:lnSpc>
                <a:spcPct val="90000"/>
              </a:lnSpc>
              <a:buFont typeface="Wingdings" pitchFamily="2" charset="2"/>
              <a:buNone/>
            </a:pPr>
            <a:r>
              <a:rPr lang="en-US" altLang="zh-CN" sz="2000" smtClean="0"/>
              <a:t>                           { data = x; next = N;}</a:t>
            </a:r>
          </a:p>
          <a:p>
            <a:pPr eaLnBrk="1" hangingPunct="1">
              <a:lnSpc>
                <a:spcPct val="90000"/>
              </a:lnSpc>
              <a:buFont typeface="Wingdings" pitchFamily="2" charset="2"/>
              <a:buNone/>
            </a:pPr>
            <a:r>
              <a:rPr lang="en-US" altLang="zh-CN" sz="2000" smtClean="0"/>
              <a:t>	node( ):next(NULL) {}</a:t>
            </a:r>
          </a:p>
          <a:p>
            <a:pPr eaLnBrk="1" hangingPunct="1">
              <a:lnSpc>
                <a:spcPct val="90000"/>
              </a:lnSpc>
              <a:buFont typeface="Wingdings" pitchFamily="2" charset="2"/>
              <a:buNone/>
            </a:pPr>
            <a:r>
              <a:rPr lang="en-US" altLang="zh-CN" sz="2000" smtClean="0"/>
              <a:t>	~node() {}</a:t>
            </a:r>
          </a:p>
          <a:p>
            <a:pPr eaLnBrk="1" hangingPunct="1">
              <a:lnSpc>
                <a:spcPct val="90000"/>
              </a:lnSpc>
              <a:buFont typeface="Wingdings" pitchFamily="2" charset="2"/>
              <a:buNone/>
            </a:pPr>
            <a:r>
              <a:rPr lang="en-US" altLang="zh-CN" sz="2000" smtClean="0"/>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62" name="Rectangle 2"/>
          <p:cNvSpPr>
            <a:spLocks noGrp="1" noChangeArrowheads="1"/>
          </p:cNvSpPr>
          <p:nvPr>
            <p:ph type="title"/>
          </p:nvPr>
        </p:nvSpPr>
        <p:spPr>
          <a:xfrm>
            <a:off x="685800" y="38100"/>
            <a:ext cx="7772400" cy="1143000"/>
          </a:xfrm>
        </p:spPr>
        <p:txBody>
          <a:bodyPr/>
          <a:lstStyle/>
          <a:p>
            <a:pPr eaLnBrk="1" hangingPunct="1">
              <a:defRPr/>
            </a:pPr>
            <a:r>
              <a:rPr lang="en-US" altLang="zh-CN" smtClean="0"/>
              <a:t>linkList</a:t>
            </a:r>
            <a:r>
              <a:rPr lang="zh-CN" altLang="en-US" smtClean="0"/>
              <a:t>的定义 </a:t>
            </a:r>
          </a:p>
        </p:txBody>
      </p:sp>
      <p:sp>
        <p:nvSpPr>
          <p:cNvPr id="49155" name="Rectangle 3"/>
          <p:cNvSpPr>
            <a:spLocks noGrp="1" noChangeArrowheads="1"/>
          </p:cNvSpPr>
          <p:nvPr>
            <p:ph type="body" idx="1"/>
          </p:nvPr>
        </p:nvSpPr>
        <p:spPr>
          <a:xfrm>
            <a:off x="393700" y="1181100"/>
            <a:ext cx="8407400" cy="5448300"/>
          </a:xfrm>
        </p:spPr>
        <p:txBody>
          <a:bodyPr/>
          <a:lstStyle/>
          <a:p>
            <a:pPr eaLnBrk="1" hangingPunct="1">
              <a:buFont typeface="Wingdings" pitchFamily="2" charset="2"/>
              <a:buNone/>
            </a:pPr>
            <a:r>
              <a:rPr lang="en-US" altLang="zh-CN" sz="2400" smtClean="0"/>
              <a:t>template &lt;class elemType&gt;</a:t>
            </a:r>
          </a:p>
          <a:p>
            <a:pPr eaLnBrk="1" hangingPunct="1">
              <a:buFont typeface="Wingdings" pitchFamily="2" charset="2"/>
              <a:buNone/>
            </a:pPr>
            <a:r>
              <a:rPr lang="en-US" altLang="zh-CN" sz="2400" smtClean="0"/>
              <a:t>class linkList</a:t>
            </a:r>
          </a:p>
          <a:p>
            <a:pPr eaLnBrk="1" hangingPunct="1">
              <a:buFont typeface="Wingdings" pitchFamily="2" charset="2"/>
              <a:buNone/>
            </a:pPr>
            <a:r>
              <a:rPr lang="en-US" altLang="zh-CN" sz="2400" smtClean="0"/>
              <a:t>{  friend ostream &amp;operator&lt;&lt;&lt;&gt;( ostream &amp;, </a:t>
            </a:r>
          </a:p>
          <a:p>
            <a:pPr eaLnBrk="1" hangingPunct="1">
              <a:buFont typeface="Wingdings" pitchFamily="2" charset="2"/>
              <a:buNone/>
            </a:pPr>
            <a:r>
              <a:rPr lang="en-US" altLang="zh-CN" sz="2400" smtClean="0"/>
              <a:t>                                              const linkList&lt;elemType&gt; &amp;);</a:t>
            </a:r>
          </a:p>
          <a:p>
            <a:pPr eaLnBrk="1" hangingPunct="1">
              <a:buFont typeface="Wingdings" pitchFamily="2" charset="2"/>
              <a:buNone/>
            </a:pPr>
            <a:r>
              <a:rPr lang="en-US" altLang="zh-CN" sz="2400" smtClean="0"/>
              <a:t>   protected:</a:t>
            </a:r>
          </a:p>
          <a:p>
            <a:pPr eaLnBrk="1" hangingPunct="1">
              <a:buFont typeface="Wingdings" pitchFamily="2" charset="2"/>
              <a:buNone/>
            </a:pPr>
            <a:r>
              <a:rPr lang="en-US" altLang="zh-CN" sz="2400" smtClean="0"/>
              <a:t>          node &lt;elemType&gt; *head;	</a:t>
            </a:r>
          </a:p>
          <a:p>
            <a:pPr eaLnBrk="1" hangingPunct="1">
              <a:buFont typeface="Wingdings" pitchFamily="2" charset="2"/>
              <a:buNone/>
            </a:pPr>
            <a:r>
              <a:rPr lang="en-US" altLang="zh-CN" sz="2400" smtClean="0"/>
              <a:t>	   void makeEmpty();</a:t>
            </a:r>
          </a:p>
          <a:p>
            <a:pPr eaLnBrk="1" hangingPunct="1">
              <a:buFont typeface="Wingdings" pitchFamily="2" charset="2"/>
              <a:buNone/>
            </a:pPr>
            <a:r>
              <a:rPr lang="en-US" altLang="zh-CN" sz="2400" smtClean="0"/>
              <a:t>   public:</a:t>
            </a:r>
          </a:p>
          <a:p>
            <a:pPr eaLnBrk="1" hangingPunct="1">
              <a:buFont typeface="Wingdings" pitchFamily="2" charset="2"/>
              <a:buNone/>
            </a:pPr>
            <a:r>
              <a:rPr lang="en-US" altLang="zh-CN" sz="2400" smtClean="0"/>
              <a:t>         linkList()  { head  = new node&lt;elemType&gt;;  }</a:t>
            </a:r>
          </a:p>
          <a:p>
            <a:pPr eaLnBrk="1" hangingPunct="1">
              <a:buFont typeface="Wingdings" pitchFamily="2" charset="2"/>
              <a:buNone/>
            </a:pPr>
            <a:r>
              <a:rPr lang="en-US" altLang="zh-CN" sz="2400" smtClean="0"/>
              <a:t>         ~linkList()  {makeEmpty(); delete head;}</a:t>
            </a:r>
          </a:p>
          <a:p>
            <a:pPr eaLnBrk="1" hangingPunct="1">
              <a:buFont typeface="Wingdings" pitchFamily="2" charset="2"/>
              <a:buNone/>
            </a:pPr>
            <a:r>
              <a:rPr lang="en-US" altLang="zh-CN" sz="2400" smtClean="0"/>
              <a:t>        void create(const elemType &amp;flag);</a:t>
            </a:r>
          </a:p>
          <a:p>
            <a:pPr eaLnBrk="1" hangingPunct="1">
              <a:buFont typeface="Wingdings" pitchFamily="2" charset="2"/>
              <a:buNone/>
            </a:pPr>
            <a:r>
              <a:rPr lang="en-US" altLang="zh-CN" sz="2400" smtClean="0"/>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3586" name="Rectangle 2"/>
          <p:cNvSpPr>
            <a:spLocks noGrp="1" noChangeArrowheads="1"/>
          </p:cNvSpPr>
          <p:nvPr>
            <p:ph type="title"/>
          </p:nvPr>
        </p:nvSpPr>
        <p:spPr/>
        <p:txBody>
          <a:bodyPr/>
          <a:lstStyle/>
          <a:p>
            <a:pPr eaLnBrk="1" hangingPunct="1">
              <a:defRPr/>
            </a:pPr>
            <a:r>
              <a:rPr lang="zh-CN" altLang="en-US" smtClean="0"/>
              <a:t>类模板</a:t>
            </a:r>
            <a:r>
              <a:rPr lang="en-US" altLang="zh-CN" smtClean="0"/>
              <a:t>linkList</a:t>
            </a:r>
            <a:r>
              <a:rPr lang="zh-CN" altLang="en-US" smtClean="0"/>
              <a:t>成员函数的实现 </a:t>
            </a:r>
          </a:p>
        </p:txBody>
      </p:sp>
      <p:sp>
        <p:nvSpPr>
          <p:cNvPr id="50179" name="Rectangle 3"/>
          <p:cNvSpPr>
            <a:spLocks noGrp="1" noChangeArrowheads="1"/>
          </p:cNvSpPr>
          <p:nvPr>
            <p:ph type="body" idx="1"/>
          </p:nvPr>
        </p:nvSpPr>
        <p:spPr/>
        <p:txBody>
          <a:bodyPr/>
          <a:lstStyle/>
          <a:p>
            <a:pPr eaLnBrk="1" hangingPunct="1">
              <a:buFont typeface="Wingdings" pitchFamily="2" charset="2"/>
              <a:buNone/>
            </a:pPr>
            <a:r>
              <a:rPr lang="en-US" altLang="zh-CN" sz="2800" smtClean="0"/>
              <a:t>template &lt;class elemType&gt;</a:t>
            </a:r>
          </a:p>
          <a:p>
            <a:pPr eaLnBrk="1" hangingPunct="1">
              <a:buFont typeface="Wingdings" pitchFamily="2" charset="2"/>
              <a:buNone/>
            </a:pPr>
            <a:r>
              <a:rPr lang="en-US" altLang="zh-CN" sz="2800" smtClean="0"/>
              <a:t>void linkList&lt;elemType&gt;::makeEmpty()</a:t>
            </a:r>
          </a:p>
          <a:p>
            <a:pPr eaLnBrk="1" hangingPunct="1">
              <a:buFont typeface="Wingdings" pitchFamily="2" charset="2"/>
              <a:buNone/>
            </a:pPr>
            <a:r>
              <a:rPr lang="en-US" altLang="zh-CN" sz="2800" smtClean="0"/>
              <a:t> {</a:t>
            </a:r>
          </a:p>
          <a:p>
            <a:pPr eaLnBrk="1" hangingPunct="1">
              <a:buFont typeface="Wingdings" pitchFamily="2" charset="2"/>
              <a:buNone/>
            </a:pPr>
            <a:r>
              <a:rPr lang="en-US" altLang="zh-CN" sz="2800" smtClean="0"/>
              <a:t>  node &lt;elemType&gt; *p = head-&gt;next, *q;</a:t>
            </a:r>
          </a:p>
          <a:p>
            <a:pPr eaLnBrk="1" hangingPunct="1">
              <a:buFont typeface="Wingdings" pitchFamily="2" charset="2"/>
              <a:buNone/>
            </a:pPr>
            <a:r>
              <a:rPr lang="en-US" altLang="zh-CN" sz="2800" smtClean="0"/>
              <a:t>  head-&gt;next=NULL;</a:t>
            </a:r>
          </a:p>
          <a:p>
            <a:pPr eaLnBrk="1" hangingPunct="1">
              <a:buFont typeface="Wingdings" pitchFamily="2" charset="2"/>
              <a:buNone/>
            </a:pPr>
            <a:r>
              <a:rPr lang="en-US" altLang="zh-CN" sz="2800" smtClean="0"/>
              <a:t>  while (p != NULL) { q=p-&gt;next; delete p;  p=q;}</a:t>
            </a:r>
          </a:p>
          <a:p>
            <a:pPr eaLnBrk="1" hangingPunct="1">
              <a:buFont typeface="Wingdings" pitchFamily="2" charset="2"/>
              <a:buNone/>
            </a:pPr>
            <a:r>
              <a:rPr lang="en-US" altLang="zh-CN" sz="2800" smtClean="0"/>
              <a:t> }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190500" y="635000"/>
            <a:ext cx="8610600" cy="6223000"/>
          </a:xfrm>
        </p:spPr>
        <p:txBody>
          <a:bodyPr/>
          <a:lstStyle/>
          <a:p>
            <a:pPr eaLnBrk="1" hangingPunct="1">
              <a:lnSpc>
                <a:spcPct val="90000"/>
              </a:lnSpc>
              <a:buFont typeface="Wingdings" pitchFamily="2" charset="2"/>
              <a:buNone/>
            </a:pPr>
            <a:r>
              <a:rPr lang="en-US" altLang="zh-CN" sz="2400" smtClean="0"/>
              <a:t>template &lt;class elemType&gt;</a:t>
            </a:r>
          </a:p>
          <a:p>
            <a:pPr eaLnBrk="1" hangingPunct="1">
              <a:lnSpc>
                <a:spcPct val="90000"/>
              </a:lnSpc>
              <a:buFont typeface="Wingdings" pitchFamily="2" charset="2"/>
              <a:buNone/>
            </a:pPr>
            <a:r>
              <a:rPr lang="en-US" altLang="zh-CN" sz="2400" smtClean="0"/>
              <a:t>void linkList&lt;elemType&gt;::create(const elemType &amp;flag)</a:t>
            </a:r>
          </a:p>
          <a:p>
            <a:pPr eaLnBrk="1" hangingPunct="1">
              <a:lnSpc>
                <a:spcPct val="90000"/>
              </a:lnSpc>
              <a:buFont typeface="Wingdings" pitchFamily="2" charset="2"/>
              <a:buNone/>
            </a:pPr>
            <a:r>
              <a:rPr lang="en-US" altLang="zh-CN" sz="2400" smtClean="0"/>
              <a:t>{ elemType tmp;</a:t>
            </a:r>
          </a:p>
          <a:p>
            <a:pPr eaLnBrk="1" hangingPunct="1">
              <a:lnSpc>
                <a:spcPct val="90000"/>
              </a:lnSpc>
              <a:buFont typeface="Wingdings" pitchFamily="2" charset="2"/>
              <a:buNone/>
            </a:pPr>
            <a:r>
              <a:rPr lang="en-US" altLang="zh-CN" sz="2400" smtClean="0"/>
              <a:t>  node &lt;elemType&gt; *p, *q = head;</a:t>
            </a:r>
          </a:p>
          <a:p>
            <a:pPr eaLnBrk="1" hangingPunct="1">
              <a:lnSpc>
                <a:spcPct val="90000"/>
              </a:lnSpc>
              <a:buFont typeface="Wingdings" pitchFamily="2" charset="2"/>
              <a:buNone/>
            </a:pPr>
            <a:r>
              <a:rPr lang="en-US" altLang="zh-CN" sz="2400" smtClean="0"/>
              <a:t> </a:t>
            </a:r>
          </a:p>
          <a:p>
            <a:pPr eaLnBrk="1" hangingPunct="1">
              <a:lnSpc>
                <a:spcPct val="90000"/>
              </a:lnSpc>
              <a:buFont typeface="Wingdings" pitchFamily="2" charset="2"/>
              <a:buNone/>
            </a:pPr>
            <a:r>
              <a:rPr lang="en-US" altLang="zh-CN" sz="2400" smtClean="0"/>
              <a:t> cout &lt;&lt; "</a:t>
            </a:r>
            <a:r>
              <a:rPr lang="zh-CN" altLang="en-US" sz="2400" smtClean="0"/>
              <a:t>请输入链表数据，</a:t>
            </a:r>
            <a:r>
              <a:rPr lang="en-US" altLang="zh-CN" sz="2400" smtClean="0"/>
              <a:t>" &lt;&lt; flag &lt;&lt; "</a:t>
            </a:r>
            <a:r>
              <a:rPr lang="zh-CN" altLang="en-US" sz="2400" smtClean="0"/>
              <a:t>表示结束</a:t>
            </a:r>
            <a:r>
              <a:rPr lang="en-US" altLang="zh-CN" sz="2400" smtClean="0"/>
              <a:t>" &lt;&lt; endl;</a:t>
            </a:r>
          </a:p>
          <a:p>
            <a:pPr eaLnBrk="1" hangingPunct="1">
              <a:lnSpc>
                <a:spcPct val="90000"/>
              </a:lnSpc>
              <a:buFont typeface="Wingdings" pitchFamily="2" charset="2"/>
              <a:buNone/>
            </a:pPr>
            <a:r>
              <a:rPr lang="en-US" altLang="zh-CN" sz="2400" smtClean="0"/>
              <a:t> while (true) {</a:t>
            </a:r>
          </a:p>
          <a:p>
            <a:pPr eaLnBrk="1" hangingPunct="1">
              <a:lnSpc>
                <a:spcPct val="90000"/>
              </a:lnSpc>
              <a:buFont typeface="Wingdings" pitchFamily="2" charset="2"/>
              <a:buNone/>
            </a:pPr>
            <a:r>
              <a:rPr lang="en-US" altLang="zh-CN" sz="2400" smtClean="0"/>
              <a:t>	 cin &gt;&gt; tmp;</a:t>
            </a:r>
          </a:p>
          <a:p>
            <a:pPr eaLnBrk="1" hangingPunct="1">
              <a:lnSpc>
                <a:spcPct val="90000"/>
              </a:lnSpc>
              <a:buFont typeface="Wingdings" pitchFamily="2" charset="2"/>
              <a:buNone/>
            </a:pPr>
            <a:r>
              <a:rPr lang="en-US" altLang="zh-CN" sz="2400" smtClean="0"/>
              <a:t>	 if (tmp == flag) break;</a:t>
            </a:r>
          </a:p>
          <a:p>
            <a:pPr eaLnBrk="1" hangingPunct="1">
              <a:lnSpc>
                <a:spcPct val="90000"/>
              </a:lnSpc>
              <a:buFont typeface="Wingdings" pitchFamily="2" charset="2"/>
              <a:buNone/>
            </a:pPr>
            <a:r>
              <a:rPr lang="en-US" altLang="zh-CN" sz="2400" smtClean="0"/>
              <a:t>       p = new node&lt;elemType&gt;(tmp);</a:t>
            </a:r>
          </a:p>
          <a:p>
            <a:pPr eaLnBrk="1" hangingPunct="1">
              <a:lnSpc>
                <a:spcPct val="90000"/>
              </a:lnSpc>
              <a:buFont typeface="Wingdings" pitchFamily="2" charset="2"/>
              <a:buNone/>
            </a:pPr>
            <a:r>
              <a:rPr lang="en-US" altLang="zh-CN" sz="2400" smtClean="0"/>
              <a:t>	 q-&gt;next = p;</a:t>
            </a:r>
          </a:p>
          <a:p>
            <a:pPr eaLnBrk="1" hangingPunct="1">
              <a:lnSpc>
                <a:spcPct val="90000"/>
              </a:lnSpc>
              <a:buFont typeface="Wingdings" pitchFamily="2" charset="2"/>
              <a:buNone/>
            </a:pPr>
            <a:r>
              <a:rPr lang="en-US" altLang="zh-CN" sz="2400" smtClean="0"/>
              <a:t>	 q = p;</a:t>
            </a:r>
          </a:p>
          <a:p>
            <a:pPr eaLnBrk="1" hangingPunct="1">
              <a:lnSpc>
                <a:spcPct val="90000"/>
              </a:lnSpc>
              <a:buFont typeface="Wingdings" pitchFamily="2" charset="2"/>
              <a:buNone/>
            </a:pPr>
            <a:r>
              <a:rPr lang="en-US" altLang="zh-CN" sz="2400" smtClean="0"/>
              <a:t> }</a:t>
            </a:r>
          </a:p>
          <a:p>
            <a:pPr eaLnBrk="1" hangingPunct="1">
              <a:lnSpc>
                <a:spcPct val="90000"/>
              </a:lnSpc>
              <a:buFont typeface="Wingdings" pitchFamily="2" charset="2"/>
              <a:buNone/>
            </a:pPr>
            <a:r>
              <a:rPr lang="en-US" altLang="zh-CN" sz="2400" smtClean="0"/>
              <a:t> q-&gt;next = NULL;</a:t>
            </a:r>
          </a:p>
          <a:p>
            <a:pPr eaLnBrk="1" hangingPunct="1">
              <a:lnSpc>
                <a:spcPct val="90000"/>
              </a:lnSpc>
              <a:buFont typeface="Wingdings" pitchFamily="2" charset="2"/>
              <a:buNone/>
            </a:pPr>
            <a:r>
              <a:rPr lang="en-US" altLang="zh-CN" sz="2400" smtClean="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5634" name="Rectangle 2"/>
          <p:cNvSpPr>
            <a:spLocks noGrp="1" noChangeArrowheads="1"/>
          </p:cNvSpPr>
          <p:nvPr>
            <p:ph type="title"/>
          </p:nvPr>
        </p:nvSpPr>
        <p:spPr/>
        <p:txBody>
          <a:bodyPr/>
          <a:lstStyle/>
          <a:p>
            <a:pPr eaLnBrk="1" hangingPunct="1">
              <a:defRPr/>
            </a:pPr>
            <a:r>
              <a:rPr lang="en-US" altLang="zh-CN" sz="4000" smtClean="0"/>
              <a:t> linkList</a:t>
            </a:r>
            <a:r>
              <a:rPr lang="zh-CN" altLang="en-US" sz="4000" smtClean="0"/>
              <a:t>类模板中的输出运算符重载函数的实现</a:t>
            </a:r>
          </a:p>
        </p:txBody>
      </p:sp>
      <p:sp>
        <p:nvSpPr>
          <p:cNvPr id="52227" name="Rectangle 3"/>
          <p:cNvSpPr>
            <a:spLocks noGrp="1" noChangeArrowheads="1"/>
          </p:cNvSpPr>
          <p:nvPr>
            <p:ph type="body" idx="1"/>
          </p:nvPr>
        </p:nvSpPr>
        <p:spPr>
          <a:xfrm>
            <a:off x="330200" y="1981200"/>
            <a:ext cx="8420100" cy="4597400"/>
          </a:xfrm>
        </p:spPr>
        <p:txBody>
          <a:bodyPr/>
          <a:lstStyle/>
          <a:p>
            <a:pPr eaLnBrk="1" hangingPunct="1">
              <a:lnSpc>
                <a:spcPct val="110000"/>
              </a:lnSpc>
              <a:buFont typeface="Wingdings" pitchFamily="2" charset="2"/>
              <a:buNone/>
            </a:pPr>
            <a:r>
              <a:rPr lang="en-US" altLang="zh-CN" sz="2800" smtClean="0"/>
              <a:t>template &lt;class T&gt;</a:t>
            </a:r>
          </a:p>
          <a:p>
            <a:pPr eaLnBrk="1" hangingPunct="1">
              <a:lnSpc>
                <a:spcPct val="110000"/>
              </a:lnSpc>
              <a:buFont typeface="Wingdings" pitchFamily="2" charset="2"/>
              <a:buNone/>
            </a:pPr>
            <a:r>
              <a:rPr lang="en-US" altLang="zh-CN" sz="2800" smtClean="0"/>
              <a:t>ostream &amp;operator&lt;&lt;(ostream &amp;os, </a:t>
            </a:r>
          </a:p>
          <a:p>
            <a:pPr eaLnBrk="1" hangingPunct="1">
              <a:lnSpc>
                <a:spcPct val="110000"/>
              </a:lnSpc>
              <a:buFont typeface="Wingdings" pitchFamily="2" charset="2"/>
              <a:buNone/>
            </a:pPr>
            <a:r>
              <a:rPr lang="en-US" altLang="zh-CN" sz="2800" smtClean="0"/>
              <a:t>                         const linkList&lt;T&gt; &amp;obj)</a:t>
            </a:r>
          </a:p>
          <a:p>
            <a:pPr eaLnBrk="1" hangingPunct="1">
              <a:lnSpc>
                <a:spcPct val="110000"/>
              </a:lnSpc>
              <a:buFont typeface="Wingdings" pitchFamily="2" charset="2"/>
              <a:buNone/>
            </a:pPr>
            <a:r>
              <a:rPr lang="en-US" altLang="zh-CN" sz="2800" smtClean="0"/>
              <a:t>{ node &lt;T&gt; *q = obj.head-&gt;next;	 </a:t>
            </a:r>
          </a:p>
          <a:p>
            <a:pPr eaLnBrk="1" hangingPunct="1">
              <a:lnSpc>
                <a:spcPct val="110000"/>
              </a:lnSpc>
              <a:buFont typeface="Wingdings" pitchFamily="2" charset="2"/>
              <a:buNone/>
            </a:pPr>
            <a:r>
              <a:rPr lang="en-US" altLang="zh-CN" sz="2800" smtClean="0"/>
              <a:t>  </a:t>
            </a:r>
            <a:r>
              <a:rPr lang="pt-BR" altLang="zh-CN" sz="2800" smtClean="0"/>
              <a:t>os &lt;&lt; endl;</a:t>
            </a:r>
          </a:p>
          <a:p>
            <a:pPr eaLnBrk="1" hangingPunct="1">
              <a:lnSpc>
                <a:spcPct val="110000"/>
              </a:lnSpc>
              <a:buFont typeface="Wingdings" pitchFamily="2" charset="2"/>
              <a:buNone/>
            </a:pPr>
            <a:r>
              <a:rPr lang="pt-BR" altLang="zh-CN" sz="2800" smtClean="0"/>
              <a:t>  while (q != NULL){ os &lt;&lt; q-&gt;data;  q = q-&gt;next;  }</a:t>
            </a:r>
          </a:p>
          <a:p>
            <a:pPr eaLnBrk="1" hangingPunct="1">
              <a:lnSpc>
                <a:spcPct val="110000"/>
              </a:lnSpc>
              <a:buFont typeface="Wingdings" pitchFamily="2" charset="2"/>
              <a:buNone/>
            </a:pPr>
            <a:r>
              <a:rPr lang="pt-BR" altLang="zh-CN" sz="2800" smtClean="0"/>
              <a:t>  </a:t>
            </a:r>
            <a:r>
              <a:rPr lang="en-US" altLang="zh-CN" sz="2800" smtClean="0"/>
              <a:t>return os;</a:t>
            </a:r>
          </a:p>
          <a:p>
            <a:pPr eaLnBrk="1" hangingPunct="1">
              <a:lnSpc>
                <a:spcPct val="110000"/>
              </a:lnSpc>
              <a:buFont typeface="Wingdings" pitchFamily="2" charset="2"/>
              <a:buNone/>
            </a:pPr>
            <a:r>
              <a:rPr lang="en-US" altLang="zh-CN" sz="280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6962" name="Rectangle 2"/>
          <p:cNvSpPr>
            <a:spLocks noGrp="1" noChangeArrowheads="1"/>
          </p:cNvSpPr>
          <p:nvPr>
            <p:ph type="title"/>
          </p:nvPr>
        </p:nvSpPr>
        <p:spPr>
          <a:xfrm>
            <a:off x="685800" y="215900"/>
            <a:ext cx="7772400" cy="1143000"/>
          </a:xfrm>
        </p:spPr>
        <p:txBody>
          <a:bodyPr/>
          <a:lstStyle/>
          <a:p>
            <a:pPr eaLnBrk="1" hangingPunct="1">
              <a:defRPr/>
            </a:pPr>
            <a:r>
              <a:rPr lang="zh-CN" altLang="en-US" smtClean="0"/>
              <a:t>类模板的成员函数的定义 </a:t>
            </a:r>
          </a:p>
        </p:txBody>
      </p:sp>
      <p:sp>
        <p:nvSpPr>
          <p:cNvPr id="8195" name="Rectangle 3"/>
          <p:cNvSpPr>
            <a:spLocks noGrp="1" noChangeArrowheads="1"/>
          </p:cNvSpPr>
          <p:nvPr>
            <p:ph type="body" idx="1"/>
          </p:nvPr>
        </p:nvSpPr>
        <p:spPr>
          <a:xfrm>
            <a:off x="0" y="1120775"/>
            <a:ext cx="9144000" cy="5737225"/>
          </a:xfrm>
        </p:spPr>
        <p:txBody>
          <a:bodyPr/>
          <a:lstStyle/>
          <a:p>
            <a:pPr eaLnBrk="1" hangingPunct="1">
              <a:lnSpc>
                <a:spcPct val="140000"/>
              </a:lnSpc>
            </a:pPr>
            <a:r>
              <a:rPr lang="zh-CN" altLang="en-US" sz="2400" smtClean="0"/>
              <a:t>类模板的成员函数都是函数模板，模板参数与类模板相同</a:t>
            </a:r>
          </a:p>
          <a:p>
            <a:pPr eaLnBrk="1" hangingPunct="1">
              <a:lnSpc>
                <a:spcPct val="140000"/>
              </a:lnSpc>
            </a:pPr>
            <a:r>
              <a:rPr lang="zh-CN" altLang="en-US" sz="2400" smtClean="0"/>
              <a:t>形式： </a:t>
            </a:r>
          </a:p>
          <a:p>
            <a:pPr lvl="1" eaLnBrk="1" hangingPunct="1">
              <a:lnSpc>
                <a:spcPct val="140000"/>
              </a:lnSpc>
              <a:buFont typeface="Wingdings" pitchFamily="2" charset="2"/>
              <a:buNone/>
            </a:pPr>
            <a:r>
              <a:rPr lang="en-US" altLang="zh-CN" sz="2400" smtClean="0"/>
              <a:t>template&lt;</a:t>
            </a:r>
            <a:r>
              <a:rPr lang="zh-CN" altLang="en-US" sz="2400" smtClean="0"/>
              <a:t>模板形参</a:t>
            </a:r>
            <a:r>
              <a:rPr lang="en-US" altLang="zh-CN" sz="2400" smtClean="0"/>
              <a:t>&gt;</a:t>
            </a:r>
          </a:p>
          <a:p>
            <a:pPr lvl="1" eaLnBrk="1" hangingPunct="1">
              <a:lnSpc>
                <a:spcPct val="140000"/>
              </a:lnSpc>
              <a:buFont typeface="Wingdings" pitchFamily="2" charset="2"/>
              <a:buNone/>
            </a:pPr>
            <a:r>
              <a:rPr lang="zh-CN" altLang="en-US" sz="2400" smtClean="0"/>
              <a:t>返回类型  类模板名</a:t>
            </a:r>
            <a:r>
              <a:rPr lang="en-US" altLang="zh-CN" sz="2400" smtClean="0"/>
              <a:t>&lt;</a:t>
            </a:r>
            <a:r>
              <a:rPr lang="zh-CN" altLang="en-US" sz="2400" smtClean="0"/>
              <a:t>形式参数</a:t>
            </a:r>
            <a:r>
              <a:rPr lang="en-US" altLang="zh-CN" sz="2400" smtClean="0"/>
              <a:t>&gt;::</a:t>
            </a:r>
            <a:r>
              <a:rPr lang="zh-CN" altLang="en-US" sz="2400" smtClean="0"/>
              <a:t>成员函数名（函数的形参表）</a:t>
            </a:r>
          </a:p>
          <a:p>
            <a:pPr lvl="1" eaLnBrk="1" hangingPunct="1">
              <a:lnSpc>
                <a:spcPct val="140000"/>
              </a:lnSpc>
              <a:buFont typeface="Wingdings" pitchFamily="2" charset="2"/>
              <a:buNone/>
            </a:pPr>
            <a:r>
              <a:rPr lang="en-US" altLang="zh-CN" sz="2400" smtClean="0"/>
              <a:t>{</a:t>
            </a:r>
            <a:r>
              <a:rPr lang="zh-CN" altLang="en-US" sz="2400" smtClean="0"/>
              <a:t>函数体</a:t>
            </a:r>
            <a:r>
              <a:rPr lang="en-US" altLang="zh-CN" sz="2400" smtClean="0"/>
              <a:t>}</a:t>
            </a:r>
          </a:p>
          <a:p>
            <a:pPr eaLnBrk="1" hangingPunct="1">
              <a:lnSpc>
                <a:spcPct val="140000"/>
              </a:lnSpc>
            </a:pPr>
            <a:r>
              <a:rPr lang="en-US" altLang="zh-CN" sz="2400" smtClean="0"/>
              <a:t>Array</a:t>
            </a:r>
            <a:r>
              <a:rPr lang="zh-CN" altLang="en-US" sz="2400" smtClean="0"/>
              <a:t>类的成员函数的格式 </a:t>
            </a:r>
          </a:p>
          <a:p>
            <a:pPr lvl="1" eaLnBrk="1" hangingPunct="1">
              <a:lnSpc>
                <a:spcPct val="140000"/>
              </a:lnSpc>
              <a:buFont typeface="Wingdings" pitchFamily="2" charset="2"/>
              <a:buNone/>
            </a:pPr>
            <a:r>
              <a:rPr lang="en-US" altLang="zh-CN" sz="2400" smtClean="0"/>
              <a:t>template &lt;class T&gt;</a:t>
            </a:r>
          </a:p>
          <a:p>
            <a:pPr lvl="1" eaLnBrk="1" hangingPunct="1">
              <a:lnSpc>
                <a:spcPct val="140000"/>
              </a:lnSpc>
              <a:buFont typeface="Wingdings" pitchFamily="2" charset="2"/>
              <a:buNone/>
            </a:pPr>
            <a:r>
              <a:rPr lang="zh-CN" altLang="en-US" sz="2400" smtClean="0"/>
              <a:t>返回类型  </a:t>
            </a:r>
            <a:r>
              <a:rPr lang="en-US" altLang="zh-CN" sz="2400" smtClean="0"/>
              <a:t>Array&lt;T&gt;::</a:t>
            </a:r>
            <a:r>
              <a:rPr lang="zh-CN" altLang="en-US" sz="2400" smtClean="0"/>
              <a:t>函数名（形式参数表）</a:t>
            </a:r>
          </a:p>
          <a:p>
            <a:pPr lvl="1" eaLnBrk="1" hangingPunct="1">
              <a:lnSpc>
                <a:spcPct val="140000"/>
              </a:lnSpc>
              <a:buFont typeface="Wingdings" pitchFamily="2" charset="2"/>
              <a:buNone/>
            </a:pPr>
            <a:r>
              <a:rPr lang="en-US" altLang="zh-CN" sz="2400" smtClean="0"/>
              <a:t>{</a:t>
            </a:r>
            <a:r>
              <a:rPr lang="zh-CN" altLang="en-US" sz="2400" smtClean="0"/>
              <a:t>函数体</a:t>
            </a:r>
            <a:r>
              <a:rPr lang="en-US" altLang="zh-CN" sz="2400" smtClean="0"/>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6658" name="Rectangle 2"/>
          <p:cNvSpPr>
            <a:spLocks noGrp="1" noChangeArrowheads="1"/>
          </p:cNvSpPr>
          <p:nvPr>
            <p:ph type="title"/>
          </p:nvPr>
        </p:nvSpPr>
        <p:spPr>
          <a:xfrm>
            <a:off x="685800" y="279400"/>
            <a:ext cx="7772400" cy="1143000"/>
          </a:xfrm>
        </p:spPr>
        <p:txBody>
          <a:bodyPr/>
          <a:lstStyle/>
          <a:p>
            <a:pPr eaLnBrk="1" hangingPunct="1">
              <a:defRPr/>
            </a:pPr>
            <a:r>
              <a:rPr lang="zh-CN" altLang="en-US" smtClean="0"/>
              <a:t>链表类的使用</a:t>
            </a:r>
          </a:p>
        </p:txBody>
      </p:sp>
      <p:sp>
        <p:nvSpPr>
          <p:cNvPr id="53251" name="Rectangle 3"/>
          <p:cNvSpPr>
            <a:spLocks noGrp="1" noChangeArrowheads="1"/>
          </p:cNvSpPr>
          <p:nvPr>
            <p:ph type="body" idx="1"/>
          </p:nvPr>
        </p:nvSpPr>
        <p:spPr>
          <a:xfrm>
            <a:off x="317500" y="1422400"/>
            <a:ext cx="8661400" cy="5219700"/>
          </a:xfrm>
        </p:spPr>
        <p:txBody>
          <a:bodyPr/>
          <a:lstStyle/>
          <a:p>
            <a:pPr eaLnBrk="1" hangingPunct="1">
              <a:lnSpc>
                <a:spcPct val="110000"/>
              </a:lnSpc>
            </a:pPr>
            <a:r>
              <a:rPr lang="zh-CN" altLang="en-US" smtClean="0"/>
              <a:t>定义：</a:t>
            </a:r>
          </a:p>
          <a:p>
            <a:pPr lvl="1" eaLnBrk="1" hangingPunct="1">
              <a:lnSpc>
                <a:spcPct val="110000"/>
              </a:lnSpc>
              <a:buFont typeface="Wingdings" pitchFamily="2" charset="2"/>
              <a:buNone/>
            </a:pPr>
            <a:r>
              <a:rPr lang="en-US" altLang="zh-CN" smtClean="0"/>
              <a:t>linkList&lt;int&gt; intList;</a:t>
            </a:r>
          </a:p>
          <a:p>
            <a:pPr lvl="1" eaLnBrk="1" hangingPunct="1">
              <a:lnSpc>
                <a:spcPct val="110000"/>
              </a:lnSpc>
              <a:buFont typeface="Wingdings" pitchFamily="2" charset="2"/>
              <a:buNone/>
            </a:pPr>
            <a:r>
              <a:rPr lang="zh-CN" altLang="en-US" smtClean="0"/>
              <a:t>该定义产生了类模板的一个整型实例</a:t>
            </a:r>
          </a:p>
          <a:p>
            <a:pPr eaLnBrk="1" hangingPunct="1">
              <a:lnSpc>
                <a:spcPct val="110000"/>
              </a:lnSpc>
            </a:pPr>
            <a:r>
              <a:rPr lang="zh-CN" altLang="en-US" smtClean="0"/>
              <a:t>如果想创建这个单链表，可以调用</a:t>
            </a:r>
            <a:r>
              <a:rPr lang="en-US" altLang="zh-CN" smtClean="0"/>
              <a:t>create</a:t>
            </a:r>
            <a:r>
              <a:rPr lang="zh-CN" altLang="en-US" smtClean="0"/>
              <a:t>函数：</a:t>
            </a:r>
          </a:p>
          <a:p>
            <a:pPr lvl="1" eaLnBrk="1" hangingPunct="1">
              <a:lnSpc>
                <a:spcPct val="110000"/>
              </a:lnSpc>
              <a:buFont typeface="Wingdings" pitchFamily="2" charset="2"/>
              <a:buNone/>
            </a:pPr>
            <a:r>
              <a:rPr lang="en-US" altLang="zh-CN" smtClean="0"/>
              <a:t>intList.create(0);</a:t>
            </a:r>
          </a:p>
          <a:p>
            <a:pPr lvl="1" eaLnBrk="1" hangingPunct="1">
              <a:lnSpc>
                <a:spcPct val="110000"/>
              </a:lnSpc>
              <a:buFont typeface="Wingdings" pitchFamily="2" charset="2"/>
              <a:buNone/>
            </a:pPr>
            <a:r>
              <a:rPr lang="zh-CN" altLang="en-US" smtClean="0"/>
              <a:t>该调用将输入链表中的元素值，直到输入</a:t>
            </a:r>
            <a:r>
              <a:rPr lang="en-US" altLang="zh-CN" smtClean="0"/>
              <a:t>0</a:t>
            </a:r>
            <a:r>
              <a:rPr lang="zh-CN" altLang="en-US" smtClean="0"/>
              <a:t>为止。</a:t>
            </a:r>
          </a:p>
          <a:p>
            <a:pPr eaLnBrk="1" hangingPunct="1">
              <a:lnSpc>
                <a:spcPct val="110000"/>
              </a:lnSpc>
            </a:pPr>
            <a:r>
              <a:rPr lang="zh-CN" altLang="en-US" smtClean="0"/>
              <a:t>要输出链表的所有元素，可以直接输出：</a:t>
            </a:r>
          </a:p>
          <a:p>
            <a:pPr lvl="1" eaLnBrk="1" hangingPunct="1">
              <a:lnSpc>
                <a:spcPct val="110000"/>
              </a:lnSpc>
              <a:buFont typeface="Wingdings" pitchFamily="2" charset="2"/>
              <a:buNone/>
            </a:pPr>
            <a:r>
              <a:rPr lang="en-US" altLang="zh-CN" smtClean="0"/>
              <a:t>cout &lt;&lt; intList;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4098" name="Rectangle 2"/>
          <p:cNvSpPr>
            <a:spLocks noGrp="1" noChangeArrowheads="1"/>
          </p:cNvSpPr>
          <p:nvPr>
            <p:ph type="title"/>
          </p:nvPr>
        </p:nvSpPr>
        <p:spPr/>
        <p:txBody>
          <a:bodyPr/>
          <a:lstStyle/>
          <a:p>
            <a:pPr eaLnBrk="1" hangingPunct="1">
              <a:defRPr/>
            </a:pPr>
            <a:r>
              <a:rPr lang="zh-CN" altLang="en-US" smtClean="0"/>
              <a:t>链表类的另一种实现</a:t>
            </a:r>
          </a:p>
        </p:txBody>
      </p:sp>
      <p:sp>
        <p:nvSpPr>
          <p:cNvPr id="54275" name="Rectangle 3"/>
          <p:cNvSpPr>
            <a:spLocks noGrp="1" noChangeArrowheads="1"/>
          </p:cNvSpPr>
          <p:nvPr>
            <p:ph type="body" idx="1"/>
          </p:nvPr>
        </p:nvSpPr>
        <p:spPr>
          <a:xfrm>
            <a:off x="685800" y="1752600"/>
            <a:ext cx="7772400" cy="4343400"/>
          </a:xfrm>
        </p:spPr>
        <p:txBody>
          <a:bodyPr/>
          <a:lstStyle/>
          <a:p>
            <a:pPr eaLnBrk="1" hangingPunct="1">
              <a:lnSpc>
                <a:spcPct val="130000"/>
              </a:lnSpc>
            </a:pPr>
            <a:r>
              <a:rPr lang="zh-CN" altLang="en-US" smtClean="0"/>
              <a:t>由于结点类只有链表类要用，因此可以将结点类作为链表类的内嵌类。</a:t>
            </a:r>
          </a:p>
          <a:p>
            <a:pPr eaLnBrk="1" hangingPunct="1">
              <a:lnSpc>
                <a:spcPct val="130000"/>
              </a:lnSpc>
            </a:pPr>
            <a:r>
              <a:rPr lang="zh-CN" altLang="en-US" smtClean="0"/>
              <a:t>这样既可以保证结点类对于链表类的私有性，访问也更加方便。</a:t>
            </a:r>
            <a:endParaRPr lang="en-US" altLang="zh-CN" smtClean="0"/>
          </a:p>
          <a:p>
            <a:pPr eaLnBrk="1" hangingPunct="1">
              <a:lnSpc>
                <a:spcPct val="130000"/>
              </a:lnSpc>
            </a:pPr>
            <a:r>
              <a:rPr lang="zh-CN" altLang="en-US" smtClean="0"/>
              <a:t>结点类的名字可以用作其它类型或实体的名字</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a:xfrm>
            <a:off x="685800" y="0"/>
            <a:ext cx="8458200" cy="6096000"/>
          </a:xfrm>
        </p:spPr>
        <p:txBody>
          <a:bodyPr/>
          <a:lstStyle/>
          <a:p>
            <a:pPr eaLnBrk="1" hangingPunct="1">
              <a:buFont typeface="Wingdings" pitchFamily="2" charset="2"/>
              <a:buNone/>
            </a:pPr>
            <a:r>
              <a:rPr lang="en-US" altLang="zh-CN" sz="1800" smtClean="0"/>
              <a:t>template &lt;class T&gt; class linkList;</a:t>
            </a:r>
          </a:p>
          <a:p>
            <a:pPr eaLnBrk="1" hangingPunct="1">
              <a:buFont typeface="Wingdings" pitchFamily="2" charset="2"/>
              <a:buNone/>
            </a:pPr>
            <a:r>
              <a:rPr lang="en-US" altLang="zh-CN" sz="1800" smtClean="0"/>
              <a:t>template &lt;class T&gt; ostream &amp;operator&lt;&lt;(ostream &amp;os, const linkList&lt;T&gt; &amp;obj);</a:t>
            </a:r>
          </a:p>
          <a:p>
            <a:pPr eaLnBrk="1" hangingPunct="1">
              <a:buFont typeface="Wingdings" pitchFamily="2" charset="2"/>
              <a:buNone/>
            </a:pPr>
            <a:r>
              <a:rPr lang="en-US" altLang="zh-CN" sz="1800" smtClean="0"/>
              <a:t>template &lt;class T&gt;</a:t>
            </a:r>
          </a:p>
          <a:p>
            <a:pPr eaLnBrk="1" hangingPunct="1">
              <a:buFont typeface="Wingdings" pitchFamily="2" charset="2"/>
              <a:buNone/>
            </a:pPr>
            <a:r>
              <a:rPr lang="en-US" altLang="zh-CN" sz="1800" smtClean="0"/>
              <a:t>class linkList</a:t>
            </a:r>
          </a:p>
          <a:p>
            <a:pPr eaLnBrk="1" hangingPunct="1">
              <a:buFont typeface="Wingdings" pitchFamily="2" charset="2"/>
              <a:buNone/>
            </a:pPr>
            <a:r>
              <a:rPr lang="en-US" altLang="zh-CN" sz="1800" smtClean="0"/>
              <a:t>{</a:t>
            </a:r>
          </a:p>
          <a:p>
            <a:pPr eaLnBrk="1" hangingPunct="1">
              <a:buFont typeface="Wingdings" pitchFamily="2" charset="2"/>
              <a:buNone/>
            </a:pPr>
            <a:r>
              <a:rPr lang="en-US" altLang="zh-CN" sz="1800" smtClean="0"/>
              <a:t>    friend ostream &amp;operator&lt;&lt;&lt;&gt;(ostream &amp;os, const linkList&lt;T&gt; &amp;obj);</a:t>
            </a:r>
          </a:p>
          <a:p>
            <a:pPr eaLnBrk="1" hangingPunct="1">
              <a:buFont typeface="Wingdings" pitchFamily="2" charset="2"/>
              <a:buNone/>
            </a:pPr>
            <a:r>
              <a:rPr lang="en-US" altLang="zh-CN" sz="1800" smtClean="0"/>
              <a:t>protected:</a:t>
            </a:r>
          </a:p>
          <a:p>
            <a:pPr eaLnBrk="1" hangingPunct="1">
              <a:buFont typeface="Wingdings" pitchFamily="2" charset="2"/>
              <a:buNone/>
            </a:pPr>
            <a:r>
              <a:rPr lang="en-US" altLang="zh-CN" sz="1800" smtClean="0"/>
              <a:t>    void makeEmpty ();</a:t>
            </a:r>
          </a:p>
          <a:p>
            <a:pPr eaLnBrk="1" hangingPunct="1">
              <a:buFont typeface="Wingdings" pitchFamily="2" charset="2"/>
              <a:buNone/>
            </a:pPr>
            <a:r>
              <a:rPr lang="en-US" altLang="zh-CN" sz="1800" smtClean="0"/>
              <a:t>    class Node</a:t>
            </a:r>
          </a:p>
          <a:p>
            <a:pPr eaLnBrk="1" hangingPunct="1">
              <a:buFont typeface="Wingdings" pitchFamily="2" charset="2"/>
              <a:buNone/>
            </a:pPr>
            <a:r>
              <a:rPr lang="en-US" altLang="zh-CN" sz="1800" smtClean="0"/>
              <a:t>    {	public:           	T  data;</a:t>
            </a:r>
          </a:p>
          <a:p>
            <a:pPr eaLnBrk="1" hangingPunct="1">
              <a:lnSpc>
                <a:spcPct val="90000"/>
              </a:lnSpc>
              <a:buFont typeface="Wingdings" pitchFamily="2" charset="2"/>
              <a:buNone/>
            </a:pPr>
            <a:r>
              <a:rPr lang="en-US" altLang="zh-CN" sz="1800" smtClean="0"/>
              <a:t>            		Node *next;</a:t>
            </a:r>
          </a:p>
          <a:p>
            <a:pPr eaLnBrk="1" hangingPunct="1">
              <a:lnSpc>
                <a:spcPct val="90000"/>
              </a:lnSpc>
              <a:buFont typeface="Wingdings" pitchFamily="2" charset="2"/>
              <a:buNone/>
            </a:pPr>
            <a:r>
              <a:rPr lang="en-US" altLang="zh-CN" sz="1800" smtClean="0"/>
              <a:t>	    		Node(const T &amp;x, Node  *N = NULL)      { data = x; next = N;}</a:t>
            </a:r>
          </a:p>
          <a:p>
            <a:pPr eaLnBrk="1" hangingPunct="1">
              <a:lnSpc>
                <a:spcPct val="90000"/>
              </a:lnSpc>
              <a:buFont typeface="Wingdings" pitchFamily="2" charset="2"/>
              <a:buNone/>
            </a:pPr>
            <a:r>
              <a:rPr lang="en-US" altLang="zh-CN" sz="1800" smtClean="0"/>
              <a:t>	    		Node( ):next(NULL) {}</a:t>
            </a:r>
          </a:p>
          <a:p>
            <a:pPr eaLnBrk="1" hangingPunct="1">
              <a:lnSpc>
                <a:spcPct val="90000"/>
              </a:lnSpc>
              <a:buFont typeface="Wingdings" pitchFamily="2" charset="2"/>
              <a:buNone/>
            </a:pPr>
            <a:r>
              <a:rPr lang="en-US" altLang="zh-CN" sz="1800" smtClean="0"/>
              <a:t>	    		~Node() {}</a:t>
            </a:r>
          </a:p>
          <a:p>
            <a:pPr eaLnBrk="1" hangingPunct="1">
              <a:buFont typeface="Wingdings" pitchFamily="2" charset="2"/>
              <a:buNone/>
            </a:pPr>
            <a:r>
              <a:rPr lang="en-US" altLang="zh-CN" sz="1800" smtClean="0"/>
              <a:t>    };</a:t>
            </a:r>
          </a:p>
          <a:p>
            <a:pPr eaLnBrk="1" hangingPunct="1">
              <a:buFont typeface="Wingdings" pitchFamily="2" charset="2"/>
              <a:buNone/>
            </a:pPr>
            <a:r>
              <a:rPr lang="en-US" altLang="zh-CN" sz="1800" smtClean="0"/>
              <a:t>    Node *head;</a:t>
            </a:r>
          </a:p>
          <a:p>
            <a:pPr eaLnBrk="1" hangingPunct="1">
              <a:buFont typeface="Wingdings" pitchFamily="2" charset="2"/>
              <a:buNone/>
            </a:pPr>
            <a:r>
              <a:rPr lang="en-US" altLang="zh-CN" sz="1800" smtClean="0"/>
              <a:t>public:</a:t>
            </a:r>
          </a:p>
          <a:p>
            <a:pPr eaLnBrk="1" hangingPunct="1">
              <a:buFont typeface="Wingdings" pitchFamily="2" charset="2"/>
              <a:buNone/>
            </a:pPr>
            <a:r>
              <a:rPr lang="en-US" altLang="zh-CN" sz="1800" smtClean="0"/>
              <a:t>        linkList() {head = new Node;}</a:t>
            </a:r>
          </a:p>
          <a:p>
            <a:pPr eaLnBrk="1" hangingPunct="1">
              <a:buFont typeface="Wingdings" pitchFamily="2" charset="2"/>
              <a:buNone/>
            </a:pPr>
            <a:r>
              <a:rPr lang="en-US" altLang="zh-CN" sz="1800" smtClean="0"/>
              <a:t>        ~linkList() {makeEmpty(); delete head;}</a:t>
            </a:r>
          </a:p>
          <a:p>
            <a:pPr eaLnBrk="1" hangingPunct="1">
              <a:buFont typeface="Wingdings" pitchFamily="2" charset="2"/>
              <a:buNone/>
            </a:pPr>
            <a:r>
              <a:rPr lang="en-US" altLang="zh-CN" sz="1800" smtClean="0"/>
              <a:t>        void create(const T &amp;falg);</a:t>
            </a:r>
          </a:p>
          <a:p>
            <a:pPr eaLnBrk="1" hangingPunct="1">
              <a:buFont typeface="Wingdings" pitchFamily="2" charset="2"/>
              <a:buNone/>
            </a:pPr>
            <a:r>
              <a:rPr lang="en-US" altLang="zh-CN" sz="1800" smtClean="0"/>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685800" y="0"/>
            <a:ext cx="8458200" cy="6096000"/>
          </a:xfrm>
        </p:spPr>
        <p:txBody>
          <a:bodyPr/>
          <a:lstStyle/>
          <a:p>
            <a:pPr eaLnBrk="1" hangingPunct="1">
              <a:buFont typeface="Wingdings" pitchFamily="2" charset="2"/>
              <a:buNone/>
            </a:pPr>
            <a:r>
              <a:rPr lang="en-US" altLang="zh-CN" sz="1800" dirty="0" smtClean="0"/>
              <a:t>template &lt;class T&gt;</a:t>
            </a:r>
          </a:p>
          <a:p>
            <a:pPr eaLnBrk="1" hangingPunct="1">
              <a:buFont typeface="Wingdings" pitchFamily="2" charset="2"/>
              <a:buNone/>
            </a:pPr>
            <a:r>
              <a:rPr lang="en-US" altLang="zh-CN" sz="1800" dirty="0" smtClean="0"/>
              <a:t>void </a:t>
            </a:r>
            <a:r>
              <a:rPr lang="en-US" altLang="zh-CN" sz="1800" dirty="0" err="1" smtClean="0"/>
              <a:t>linkList</a:t>
            </a:r>
            <a:r>
              <a:rPr lang="en-US" altLang="zh-CN" sz="1800" dirty="0" smtClean="0"/>
              <a:t>&lt;T&gt;::</a:t>
            </a:r>
            <a:r>
              <a:rPr lang="en-US" altLang="zh-CN" sz="1800" dirty="0" err="1" smtClean="0"/>
              <a:t>makeEmpty</a:t>
            </a:r>
            <a:r>
              <a:rPr lang="en-US" altLang="zh-CN" sz="1800" dirty="0" smtClean="0"/>
              <a:t>()</a:t>
            </a:r>
          </a:p>
          <a:p>
            <a:pPr eaLnBrk="1" hangingPunct="1">
              <a:buFont typeface="Wingdings" pitchFamily="2" charset="2"/>
              <a:buNone/>
            </a:pPr>
            <a:r>
              <a:rPr lang="en-US" altLang="zh-CN" sz="1800" dirty="0" smtClean="0"/>
              <a:t>{   </a:t>
            </a:r>
            <a:r>
              <a:rPr lang="en-US" altLang="zh-CN" sz="1800" dirty="0" smtClean="0">
                <a:solidFill>
                  <a:schemeClr val="tx2"/>
                </a:solidFill>
              </a:rPr>
              <a:t>Node</a:t>
            </a:r>
            <a:r>
              <a:rPr lang="en-US" altLang="zh-CN" sz="1800" dirty="0" smtClean="0"/>
              <a:t> *p = head -&gt; next, *q;</a:t>
            </a:r>
          </a:p>
          <a:p>
            <a:pPr eaLnBrk="1" hangingPunct="1">
              <a:buFont typeface="Wingdings" pitchFamily="2" charset="2"/>
              <a:buNone/>
            </a:pPr>
            <a:r>
              <a:rPr lang="en-US" altLang="zh-CN" sz="1800" dirty="0" smtClean="0"/>
              <a:t>    head -&gt; next = NULL;</a:t>
            </a:r>
          </a:p>
          <a:p>
            <a:pPr eaLnBrk="1" hangingPunct="1">
              <a:buFont typeface="Wingdings" pitchFamily="2" charset="2"/>
              <a:buNone/>
            </a:pPr>
            <a:r>
              <a:rPr lang="en-US" altLang="zh-CN" sz="1800" dirty="0" smtClean="0"/>
              <a:t>    while (p != NULL) {q = p -&gt; next; delete p; p = q;}</a:t>
            </a:r>
          </a:p>
          <a:p>
            <a:pPr eaLnBrk="1" hangingPunct="1">
              <a:buFont typeface="Wingdings" pitchFamily="2" charset="2"/>
              <a:buNone/>
            </a:pPr>
            <a:r>
              <a:rPr lang="en-US" altLang="zh-CN" sz="1800" dirty="0" smtClean="0"/>
              <a:t>}</a:t>
            </a:r>
          </a:p>
          <a:p>
            <a:pPr eaLnBrk="1" hangingPunct="1">
              <a:buFont typeface="Wingdings" pitchFamily="2" charset="2"/>
              <a:buNone/>
            </a:pPr>
            <a:endParaRPr lang="en-US" altLang="zh-CN" sz="1800" dirty="0" smtClean="0"/>
          </a:p>
          <a:p>
            <a:pPr eaLnBrk="1" hangingPunct="1">
              <a:buFont typeface="Wingdings" pitchFamily="2" charset="2"/>
              <a:buNone/>
            </a:pPr>
            <a:r>
              <a:rPr lang="en-US" altLang="zh-CN" sz="1800" dirty="0" smtClean="0"/>
              <a:t>template &lt;class T&gt;</a:t>
            </a:r>
          </a:p>
          <a:p>
            <a:pPr eaLnBrk="1" hangingPunct="1">
              <a:buFont typeface="Wingdings" pitchFamily="2" charset="2"/>
              <a:buNone/>
            </a:pPr>
            <a:r>
              <a:rPr lang="en-US" altLang="zh-CN" sz="1800" dirty="0" smtClean="0"/>
              <a:t>void </a:t>
            </a:r>
            <a:r>
              <a:rPr lang="en-US" altLang="zh-CN" sz="1800" dirty="0" err="1" smtClean="0"/>
              <a:t>linkList</a:t>
            </a:r>
            <a:r>
              <a:rPr lang="en-US" altLang="zh-CN" sz="1800" dirty="0" smtClean="0"/>
              <a:t>&lt;T&gt;::create(const T &amp;flag)</a:t>
            </a:r>
          </a:p>
          <a:p>
            <a:pPr eaLnBrk="1" hangingPunct="1">
              <a:buFont typeface="Wingdings" pitchFamily="2" charset="2"/>
              <a:buNone/>
            </a:pPr>
            <a:r>
              <a:rPr lang="en-US" altLang="zh-CN" sz="1800" dirty="0" smtClean="0"/>
              <a:t>{</a:t>
            </a:r>
          </a:p>
          <a:p>
            <a:pPr eaLnBrk="1" hangingPunct="1">
              <a:buFont typeface="Wingdings" pitchFamily="2" charset="2"/>
              <a:buNone/>
            </a:pPr>
            <a:r>
              <a:rPr lang="en-US" altLang="zh-CN" sz="1800" dirty="0" smtClean="0"/>
              <a:t>    T </a:t>
            </a:r>
            <a:r>
              <a:rPr lang="en-US" altLang="zh-CN" sz="1800" dirty="0" err="1" smtClean="0"/>
              <a:t>tmp</a:t>
            </a:r>
            <a:r>
              <a:rPr lang="en-US" altLang="zh-CN" sz="1800" dirty="0" smtClean="0"/>
              <a:t>;</a:t>
            </a:r>
          </a:p>
          <a:p>
            <a:pPr eaLnBrk="1" hangingPunct="1">
              <a:buFont typeface="Wingdings" pitchFamily="2" charset="2"/>
              <a:buNone/>
            </a:pPr>
            <a:r>
              <a:rPr lang="en-US" altLang="zh-CN" sz="1800" dirty="0" smtClean="0"/>
              <a:t>    </a:t>
            </a:r>
            <a:r>
              <a:rPr lang="en-US" altLang="zh-CN" sz="1800" dirty="0" smtClean="0">
                <a:solidFill>
                  <a:schemeClr val="tx2"/>
                </a:solidFill>
              </a:rPr>
              <a:t>Node</a:t>
            </a:r>
            <a:r>
              <a:rPr lang="en-US" altLang="zh-CN" sz="1800" dirty="0" smtClean="0"/>
              <a:t> *p, *q = head;</a:t>
            </a:r>
          </a:p>
          <a:p>
            <a:pPr eaLnBrk="1" hangingPunct="1">
              <a:buFont typeface="Wingdings" pitchFamily="2" charset="2"/>
              <a:buNone/>
            </a:pPr>
            <a:r>
              <a:rPr lang="en-US" altLang="zh-CN" sz="1800" dirty="0" smtClean="0"/>
              <a:t>    </a:t>
            </a:r>
            <a:r>
              <a:rPr lang="en-US" altLang="zh-CN" sz="1800" dirty="0" err="1" smtClean="0"/>
              <a:t>cout</a:t>
            </a:r>
            <a:r>
              <a:rPr lang="en-US" altLang="zh-CN" sz="1800" dirty="0" smtClean="0"/>
              <a:t> &lt;&lt; "Plead input data of the link list, " &lt;&lt; flag &lt;&lt; " represents end." &lt;&lt; </a:t>
            </a:r>
            <a:r>
              <a:rPr lang="en-US" altLang="zh-CN" sz="1800" dirty="0" err="1" smtClean="0"/>
              <a:t>endl</a:t>
            </a:r>
            <a:r>
              <a:rPr lang="en-US" altLang="zh-CN" sz="1800" dirty="0" smtClean="0"/>
              <a:t>;</a:t>
            </a:r>
          </a:p>
          <a:p>
            <a:pPr eaLnBrk="1" hangingPunct="1">
              <a:buFont typeface="Wingdings" pitchFamily="2" charset="2"/>
              <a:buNone/>
            </a:pPr>
            <a:r>
              <a:rPr lang="en-US" altLang="zh-CN" sz="1800" dirty="0" smtClean="0"/>
              <a:t>    while (true)</a:t>
            </a:r>
          </a:p>
          <a:p>
            <a:pPr eaLnBrk="1" hangingPunct="1">
              <a:buFont typeface="Wingdings" pitchFamily="2" charset="2"/>
              <a:buNone/>
            </a:pPr>
            <a:r>
              <a:rPr lang="en-US" altLang="zh-CN" sz="1800" dirty="0" smtClean="0"/>
              <a:t>    {</a:t>
            </a:r>
          </a:p>
          <a:p>
            <a:pPr eaLnBrk="1" hangingPunct="1">
              <a:buFont typeface="Wingdings" pitchFamily="2" charset="2"/>
              <a:buNone/>
            </a:pPr>
            <a:r>
              <a:rPr lang="en-US" altLang="zh-CN" sz="1800" dirty="0" smtClean="0"/>
              <a:t>        </a:t>
            </a:r>
            <a:r>
              <a:rPr lang="en-US" altLang="zh-CN" sz="1800" dirty="0" err="1" smtClean="0"/>
              <a:t>cin</a:t>
            </a:r>
            <a:r>
              <a:rPr lang="en-US" altLang="zh-CN" sz="1800" dirty="0" smtClean="0"/>
              <a:t> &gt;&gt; </a:t>
            </a:r>
            <a:r>
              <a:rPr lang="en-US" altLang="zh-CN" sz="1800" dirty="0" err="1" smtClean="0"/>
              <a:t>tmp</a:t>
            </a:r>
            <a:r>
              <a:rPr lang="en-US" altLang="zh-CN" sz="1800" dirty="0" smtClean="0"/>
              <a:t>;</a:t>
            </a:r>
          </a:p>
          <a:p>
            <a:pPr eaLnBrk="1" hangingPunct="1">
              <a:buFont typeface="Wingdings" pitchFamily="2" charset="2"/>
              <a:buNone/>
            </a:pPr>
            <a:r>
              <a:rPr lang="en-US" altLang="zh-CN" sz="1800" dirty="0" smtClean="0"/>
              <a:t>        if (</a:t>
            </a:r>
            <a:r>
              <a:rPr lang="en-US" altLang="zh-CN" sz="1800" dirty="0" err="1" smtClean="0"/>
              <a:t>tmp</a:t>
            </a:r>
            <a:r>
              <a:rPr lang="en-US" altLang="zh-CN" sz="1800" dirty="0" smtClean="0"/>
              <a:t> == flag) break;</a:t>
            </a:r>
          </a:p>
          <a:p>
            <a:pPr eaLnBrk="1" hangingPunct="1">
              <a:buFont typeface="Wingdings" pitchFamily="2" charset="2"/>
              <a:buNone/>
            </a:pPr>
            <a:r>
              <a:rPr lang="en-US" altLang="zh-CN" sz="1800" dirty="0" smtClean="0"/>
              <a:t>        p = new </a:t>
            </a:r>
            <a:r>
              <a:rPr lang="en-US" altLang="zh-CN" sz="1800" dirty="0" smtClean="0">
                <a:solidFill>
                  <a:schemeClr val="tx2"/>
                </a:solidFill>
              </a:rPr>
              <a:t>Node</a:t>
            </a:r>
            <a:r>
              <a:rPr lang="en-US" altLang="zh-CN" sz="1800" dirty="0" smtClean="0"/>
              <a:t>(</a:t>
            </a:r>
            <a:r>
              <a:rPr lang="en-US" altLang="zh-CN" sz="1800" dirty="0" err="1" smtClean="0"/>
              <a:t>tmp</a:t>
            </a:r>
            <a:r>
              <a:rPr lang="en-US" altLang="zh-CN" sz="1800" dirty="0" smtClean="0"/>
              <a:t>);        q -&gt; next = p;        q = p;</a:t>
            </a:r>
          </a:p>
          <a:p>
            <a:pPr eaLnBrk="1" hangingPunct="1">
              <a:buFont typeface="Wingdings" pitchFamily="2" charset="2"/>
              <a:buNone/>
            </a:pPr>
            <a:r>
              <a:rPr lang="en-US" altLang="zh-CN" sz="1800" dirty="0" smtClean="0"/>
              <a:t>    }</a:t>
            </a:r>
          </a:p>
          <a:p>
            <a:pPr eaLnBrk="1" hangingPunct="1">
              <a:buFont typeface="Wingdings" pitchFamily="2" charset="2"/>
              <a:buNone/>
            </a:pPr>
            <a:r>
              <a:rPr lang="en-US" altLang="zh-CN" sz="1800" dirty="0" smtClean="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a:xfrm>
            <a:off x="685800" y="0"/>
            <a:ext cx="8458200" cy="6096000"/>
          </a:xfrm>
        </p:spPr>
        <p:txBody>
          <a:bodyPr/>
          <a:lstStyle/>
          <a:p>
            <a:pPr eaLnBrk="1" hangingPunct="1">
              <a:buFont typeface="Wingdings" pitchFamily="2" charset="2"/>
              <a:buNone/>
            </a:pPr>
            <a:endParaRPr lang="en-US" altLang="zh-CN" sz="1800" smtClean="0"/>
          </a:p>
          <a:p>
            <a:pPr eaLnBrk="1" hangingPunct="1">
              <a:buFont typeface="Wingdings" pitchFamily="2" charset="2"/>
              <a:buNone/>
            </a:pPr>
            <a:r>
              <a:rPr lang="en-US" altLang="zh-CN" sz="1800" smtClean="0"/>
              <a:t>template &lt;class T&gt;</a:t>
            </a:r>
          </a:p>
          <a:p>
            <a:pPr eaLnBrk="1" hangingPunct="1">
              <a:buFont typeface="Wingdings" pitchFamily="2" charset="2"/>
              <a:buNone/>
            </a:pPr>
            <a:r>
              <a:rPr lang="en-US" altLang="zh-CN" sz="1800" smtClean="0"/>
              <a:t>ostream &amp;operator&lt;&lt;(ostream &amp;os, const linkList&lt;T&gt; &amp;obj)</a:t>
            </a:r>
          </a:p>
          <a:p>
            <a:pPr eaLnBrk="1" hangingPunct="1">
              <a:buFont typeface="Wingdings" pitchFamily="2" charset="2"/>
              <a:buNone/>
            </a:pPr>
            <a:r>
              <a:rPr lang="en-US" altLang="zh-CN" sz="1800" smtClean="0"/>
              <a:t>{</a:t>
            </a:r>
          </a:p>
          <a:p>
            <a:pPr eaLnBrk="1" hangingPunct="1">
              <a:buFont typeface="Wingdings" pitchFamily="2" charset="2"/>
              <a:buNone/>
            </a:pPr>
            <a:r>
              <a:rPr lang="en-US" altLang="zh-CN" sz="1800" smtClean="0">
                <a:solidFill>
                  <a:srgbClr val="FFC000"/>
                </a:solidFill>
              </a:rPr>
              <a:t>    typename </a:t>
            </a:r>
            <a:r>
              <a:rPr lang="en-US" altLang="zh-CN" sz="1800" smtClean="0"/>
              <a:t>linkList&lt;T&gt;::Node *q = obj.head -&gt; next;</a:t>
            </a:r>
          </a:p>
          <a:p>
            <a:pPr eaLnBrk="1" hangingPunct="1">
              <a:buFont typeface="Wingdings" pitchFamily="2" charset="2"/>
              <a:buNone/>
            </a:pPr>
            <a:r>
              <a:rPr lang="en-US" altLang="zh-CN" sz="1800" smtClean="0"/>
              <a:t>    //</a:t>
            </a:r>
            <a:r>
              <a:rPr lang="zh-CN" altLang="en-US" sz="1800" smtClean="0"/>
              <a:t>告诉编译器</a:t>
            </a:r>
            <a:r>
              <a:rPr lang="en-US" altLang="zh-CN" sz="1800" smtClean="0"/>
              <a:t>linkList&lt;T&gt;::Node</a:t>
            </a:r>
            <a:r>
              <a:rPr lang="zh-CN" altLang="en-US" sz="1800" smtClean="0"/>
              <a:t>是个类型</a:t>
            </a:r>
          </a:p>
          <a:p>
            <a:pPr eaLnBrk="1" hangingPunct="1">
              <a:buFont typeface="Wingdings" pitchFamily="2" charset="2"/>
              <a:buNone/>
            </a:pPr>
            <a:r>
              <a:rPr lang="zh-CN" altLang="en-US" sz="1800" smtClean="0"/>
              <a:t>    </a:t>
            </a:r>
            <a:r>
              <a:rPr lang="en-US" altLang="zh-CN" sz="1800" smtClean="0"/>
              <a:t>os &lt;&lt; endl;</a:t>
            </a:r>
          </a:p>
          <a:p>
            <a:pPr eaLnBrk="1" hangingPunct="1">
              <a:buFont typeface="Wingdings" pitchFamily="2" charset="2"/>
              <a:buNone/>
            </a:pPr>
            <a:r>
              <a:rPr lang="en-US" altLang="zh-CN" sz="1800" smtClean="0"/>
              <a:t>    while (q != NULL) {os &lt;&lt; q -&gt; data&lt;&lt;' '; q = q -&gt; next;}</a:t>
            </a:r>
          </a:p>
          <a:p>
            <a:pPr eaLnBrk="1" hangingPunct="1">
              <a:buFont typeface="Wingdings" pitchFamily="2" charset="2"/>
              <a:buNone/>
            </a:pPr>
            <a:r>
              <a:rPr lang="en-US" altLang="zh-CN" sz="1800" smtClean="0"/>
              <a:t>    return os;</a:t>
            </a:r>
          </a:p>
          <a:p>
            <a:pPr eaLnBrk="1" hangingPunct="1">
              <a:buFont typeface="Wingdings" pitchFamily="2" charset="2"/>
              <a:buNone/>
            </a:pPr>
            <a:r>
              <a:rPr lang="en-US" altLang="zh-CN" sz="1800" smtClean="0"/>
              <a:t>}</a:t>
            </a:r>
          </a:p>
          <a:p>
            <a:pPr eaLnBrk="1" hangingPunct="1">
              <a:buFont typeface="Wingdings" pitchFamily="2" charset="2"/>
              <a:buNone/>
            </a:pPr>
            <a:endParaRPr lang="en-US" altLang="zh-CN" sz="1800" smtClean="0"/>
          </a:p>
          <a:p>
            <a:pPr eaLnBrk="1" hangingPunct="1">
              <a:buFont typeface="Wingdings" pitchFamily="2" charset="2"/>
              <a:buNone/>
            </a:pPr>
            <a:r>
              <a:rPr lang="en-US" altLang="zh-CN" sz="1800" smtClean="0"/>
              <a:t>int main()</a:t>
            </a:r>
          </a:p>
          <a:p>
            <a:pPr eaLnBrk="1" hangingPunct="1">
              <a:buFont typeface="Wingdings" pitchFamily="2" charset="2"/>
              <a:buNone/>
            </a:pPr>
            <a:r>
              <a:rPr lang="en-US" altLang="zh-CN" sz="1800" smtClean="0"/>
              <a:t>{</a:t>
            </a:r>
          </a:p>
          <a:p>
            <a:pPr eaLnBrk="1" hangingPunct="1">
              <a:buFont typeface="Wingdings" pitchFamily="2" charset="2"/>
              <a:buNone/>
            </a:pPr>
            <a:r>
              <a:rPr lang="en-US" altLang="zh-CN" sz="1800" smtClean="0"/>
              <a:t>    linkList&lt;int&gt; linklist1;</a:t>
            </a:r>
          </a:p>
          <a:p>
            <a:pPr eaLnBrk="1" hangingPunct="1">
              <a:buFont typeface="Wingdings" pitchFamily="2" charset="2"/>
              <a:buNone/>
            </a:pPr>
            <a:r>
              <a:rPr lang="en-US" altLang="zh-CN" sz="1800" smtClean="0"/>
              <a:t>    linklist1.create(0);</a:t>
            </a:r>
          </a:p>
          <a:p>
            <a:pPr eaLnBrk="1" hangingPunct="1">
              <a:buFont typeface="Wingdings" pitchFamily="2" charset="2"/>
              <a:buNone/>
            </a:pPr>
            <a:r>
              <a:rPr lang="en-US" altLang="zh-CN" sz="1800" smtClean="0"/>
              <a:t>    cout &lt;&lt; linklist1;</a:t>
            </a:r>
          </a:p>
          <a:p>
            <a:pPr eaLnBrk="1" hangingPunct="1">
              <a:buFont typeface="Wingdings" pitchFamily="2" charset="2"/>
              <a:buNone/>
            </a:pPr>
            <a:r>
              <a:rPr lang="en-US" altLang="zh-CN" sz="1800" smtClean="0"/>
              <a:t>    return 0;</a:t>
            </a:r>
          </a:p>
          <a:p>
            <a:pPr eaLnBrk="1" hangingPunct="1">
              <a:buFont typeface="Wingdings" pitchFamily="2" charset="2"/>
              <a:buNone/>
            </a:pPr>
            <a:r>
              <a:rPr lang="en-US" altLang="zh-CN" sz="1800" smtClean="0"/>
              <a:t>}</a:t>
            </a:r>
            <a:endParaRPr lang="zh-CN" altLang="en-US" sz="180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2866" name="Rectangle 2"/>
          <p:cNvSpPr>
            <a:spLocks noGrp="1" noChangeArrowheads="1"/>
          </p:cNvSpPr>
          <p:nvPr>
            <p:ph type="title"/>
          </p:nvPr>
        </p:nvSpPr>
        <p:spPr/>
        <p:txBody>
          <a:bodyPr/>
          <a:lstStyle/>
          <a:p>
            <a:pPr eaLnBrk="1" hangingPunct="1">
              <a:defRPr/>
            </a:pPr>
            <a:r>
              <a:rPr lang="zh-CN" altLang="en-US" smtClean="0"/>
              <a:t>第</a:t>
            </a:r>
            <a:r>
              <a:rPr lang="en-US" altLang="zh-CN" smtClean="0"/>
              <a:t>13</a:t>
            </a:r>
            <a:r>
              <a:rPr lang="zh-CN" altLang="en-US" smtClean="0"/>
              <a:t>章 泛型机制</a:t>
            </a:r>
            <a:r>
              <a:rPr lang="en-US" altLang="zh-CN" smtClean="0">
                <a:latin typeface="Times New Roman"/>
              </a:rPr>
              <a:t>—</a:t>
            </a:r>
            <a:r>
              <a:rPr lang="zh-CN" altLang="en-US" smtClean="0"/>
              <a:t>模板</a:t>
            </a:r>
          </a:p>
        </p:txBody>
      </p:sp>
      <p:sp>
        <p:nvSpPr>
          <p:cNvPr id="58371" name="Rectangle 3"/>
          <p:cNvSpPr>
            <a:spLocks noGrp="1" noChangeArrowheads="1"/>
          </p:cNvSpPr>
          <p:nvPr>
            <p:ph type="body" idx="1"/>
          </p:nvPr>
        </p:nvSpPr>
        <p:spPr>
          <a:xfrm>
            <a:off x="685800" y="1981200"/>
            <a:ext cx="7772400" cy="4559300"/>
          </a:xfrm>
        </p:spPr>
        <p:txBody>
          <a:bodyPr/>
          <a:lstStyle/>
          <a:p>
            <a:pPr eaLnBrk="1" hangingPunct="1">
              <a:lnSpc>
                <a:spcPct val="120000"/>
              </a:lnSpc>
            </a:pPr>
            <a:r>
              <a:rPr lang="zh-CN" altLang="en-US" smtClean="0"/>
              <a:t>类模板的定义 </a:t>
            </a:r>
          </a:p>
          <a:p>
            <a:pPr eaLnBrk="1" hangingPunct="1">
              <a:lnSpc>
                <a:spcPct val="120000"/>
              </a:lnSpc>
            </a:pPr>
            <a:r>
              <a:rPr lang="zh-CN" altLang="en-US" smtClean="0"/>
              <a:t>类模板的实例化 </a:t>
            </a:r>
          </a:p>
          <a:p>
            <a:pPr eaLnBrk="1" hangingPunct="1">
              <a:lnSpc>
                <a:spcPct val="120000"/>
              </a:lnSpc>
            </a:pPr>
            <a:r>
              <a:rPr lang="zh-CN" altLang="en-US" smtClean="0"/>
              <a:t>模板的编译 </a:t>
            </a:r>
          </a:p>
          <a:p>
            <a:pPr eaLnBrk="1" hangingPunct="1">
              <a:lnSpc>
                <a:spcPct val="120000"/>
              </a:lnSpc>
            </a:pPr>
            <a:r>
              <a:rPr lang="zh-CN" altLang="en-US" smtClean="0"/>
              <a:t>非类型形参和参数的默认值 </a:t>
            </a:r>
          </a:p>
          <a:p>
            <a:pPr eaLnBrk="1" hangingPunct="1">
              <a:lnSpc>
                <a:spcPct val="120000"/>
              </a:lnSpc>
            </a:pPr>
            <a:r>
              <a:rPr lang="zh-CN" altLang="en-US" smtClean="0"/>
              <a:t>类模板的友元 </a:t>
            </a:r>
          </a:p>
          <a:p>
            <a:pPr eaLnBrk="1" hangingPunct="1">
              <a:lnSpc>
                <a:spcPct val="120000"/>
              </a:lnSpc>
            </a:pPr>
            <a:r>
              <a:rPr lang="zh-CN" altLang="en-US" smtClean="0"/>
              <a:t>类模板作为基类 </a:t>
            </a:r>
          </a:p>
        </p:txBody>
      </p:sp>
      <p:sp>
        <p:nvSpPr>
          <p:cNvPr id="58372" name="AutoShape 4"/>
          <p:cNvSpPr>
            <a:spLocks noChangeArrowheads="1"/>
          </p:cNvSpPr>
          <p:nvPr/>
        </p:nvSpPr>
        <p:spPr bwMode="auto">
          <a:xfrm rot="-5400000" flipH="1" flipV="1">
            <a:off x="6324600" y="21367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73" name="AutoShape 5"/>
          <p:cNvSpPr>
            <a:spLocks noChangeArrowheads="1"/>
          </p:cNvSpPr>
          <p:nvPr/>
        </p:nvSpPr>
        <p:spPr bwMode="auto">
          <a:xfrm rot="-5400000" flipH="1" flipV="1">
            <a:off x="6350000" y="41687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74" name="AutoShape 6"/>
          <p:cNvSpPr>
            <a:spLocks noChangeArrowheads="1"/>
          </p:cNvSpPr>
          <p:nvPr/>
        </p:nvSpPr>
        <p:spPr bwMode="auto">
          <a:xfrm rot="-5400000" flipH="1" flipV="1">
            <a:off x="6350000" y="48418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75" name="AutoShape 7"/>
          <p:cNvSpPr>
            <a:spLocks noChangeArrowheads="1"/>
          </p:cNvSpPr>
          <p:nvPr/>
        </p:nvSpPr>
        <p:spPr bwMode="auto">
          <a:xfrm rot="-5400000" flipH="1" flipV="1">
            <a:off x="6337300" y="5489575"/>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58376" name="AutoShape 8"/>
          <p:cNvSpPr>
            <a:spLocks noChangeArrowheads="1"/>
          </p:cNvSpPr>
          <p:nvPr/>
        </p:nvSpPr>
        <p:spPr bwMode="auto">
          <a:xfrm rot="-5400000" flipH="1" flipV="1">
            <a:off x="6350000" y="35210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77" name="AutoShape 9"/>
          <p:cNvSpPr>
            <a:spLocks noChangeArrowheads="1"/>
          </p:cNvSpPr>
          <p:nvPr/>
        </p:nvSpPr>
        <p:spPr bwMode="auto">
          <a:xfrm rot="-5400000" flipH="1" flipV="1">
            <a:off x="6330950" y="2803525"/>
            <a:ext cx="304800" cy="4445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7682" name="Rectangle 2"/>
          <p:cNvSpPr>
            <a:spLocks noGrp="1" noChangeArrowheads="1"/>
          </p:cNvSpPr>
          <p:nvPr>
            <p:ph type="title"/>
          </p:nvPr>
        </p:nvSpPr>
        <p:spPr/>
        <p:txBody>
          <a:bodyPr/>
          <a:lstStyle/>
          <a:p>
            <a:pPr eaLnBrk="1" hangingPunct="1">
              <a:defRPr/>
            </a:pPr>
            <a:r>
              <a:rPr lang="zh-CN" altLang="en-US" smtClean="0"/>
              <a:t>类模板作为基类 </a:t>
            </a:r>
          </a:p>
        </p:txBody>
      </p:sp>
      <p:sp>
        <p:nvSpPr>
          <p:cNvPr id="59395" name="Rectangle 3"/>
          <p:cNvSpPr>
            <a:spLocks noGrp="1" noChangeArrowheads="1"/>
          </p:cNvSpPr>
          <p:nvPr>
            <p:ph type="body" idx="1"/>
          </p:nvPr>
        </p:nvSpPr>
        <p:spPr/>
        <p:txBody>
          <a:bodyPr/>
          <a:lstStyle/>
          <a:p>
            <a:pPr eaLnBrk="1" hangingPunct="1">
              <a:lnSpc>
                <a:spcPct val="110000"/>
              </a:lnSpc>
            </a:pPr>
            <a:r>
              <a:rPr lang="zh-CN" altLang="en-US" sz="2800" dirty="0" smtClean="0"/>
              <a:t>类模板可以作为继承关系中的基类。自然，从该基类派生出来的派生类还是一个类模板，而且是一个功能更强的类模板。</a:t>
            </a:r>
          </a:p>
          <a:p>
            <a:pPr eaLnBrk="1" hangingPunct="1">
              <a:lnSpc>
                <a:spcPct val="110000"/>
              </a:lnSpc>
            </a:pPr>
            <a:r>
              <a:rPr lang="zh-CN" altLang="en-US" sz="2800" dirty="0" smtClean="0"/>
              <a:t>类模板的继承和普通的继承方法基本类似。只是在涉及到基类时，都必须带上模板参数。 </a:t>
            </a:r>
            <a:endParaRPr lang="en-US" altLang="zh-CN" sz="2800" dirty="0" smtClean="0"/>
          </a:p>
          <a:p>
            <a:pPr eaLnBrk="1" hangingPunct="1">
              <a:lnSpc>
                <a:spcPct val="110000"/>
              </a:lnSpc>
            </a:pPr>
            <a:r>
              <a:rPr lang="zh-CN" altLang="en-US" sz="2800" dirty="0" smtClean="0">
                <a:solidFill>
                  <a:srgbClr val="FFC000"/>
                </a:solidFill>
              </a:rPr>
              <a:t>在使用模板基类时，对于基类中定义的名字，在派生类中必须显式地指明，因为在基类实例化之前，编译器对于基类的定义一无所知</a:t>
            </a:r>
          </a:p>
          <a:p>
            <a:pPr eaLnBrk="1" hangingPunct="1">
              <a:lnSpc>
                <a:spcPct val="110000"/>
              </a:lnSpc>
            </a:pPr>
            <a:endParaRPr lang="zh-CN" altLang="en-US" sz="28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8706" name="Rectangle 2"/>
          <p:cNvSpPr>
            <a:spLocks noGrp="1" noChangeArrowheads="1"/>
          </p:cNvSpPr>
          <p:nvPr>
            <p:ph type="title"/>
          </p:nvPr>
        </p:nvSpPr>
        <p:spPr>
          <a:xfrm>
            <a:off x="685800" y="342900"/>
            <a:ext cx="7772400" cy="1143000"/>
          </a:xfrm>
        </p:spPr>
        <p:txBody>
          <a:bodyPr/>
          <a:lstStyle/>
          <a:p>
            <a:pPr eaLnBrk="1" hangingPunct="1">
              <a:defRPr/>
            </a:pPr>
            <a:r>
              <a:rPr lang="zh-CN" altLang="en-US" smtClean="0"/>
              <a:t>类模板继承实例</a:t>
            </a:r>
          </a:p>
        </p:txBody>
      </p:sp>
      <p:sp>
        <p:nvSpPr>
          <p:cNvPr id="60419" name="Rectangle 3"/>
          <p:cNvSpPr>
            <a:spLocks noGrp="1" noChangeArrowheads="1"/>
          </p:cNvSpPr>
          <p:nvPr>
            <p:ph type="body" idx="1"/>
          </p:nvPr>
        </p:nvSpPr>
        <p:spPr>
          <a:xfrm>
            <a:off x="685800" y="1676400"/>
            <a:ext cx="7772400" cy="5181600"/>
          </a:xfrm>
        </p:spPr>
        <p:txBody>
          <a:bodyPr/>
          <a:lstStyle/>
          <a:p>
            <a:pPr eaLnBrk="1" hangingPunct="1">
              <a:lnSpc>
                <a:spcPct val="110000"/>
              </a:lnSpc>
            </a:pPr>
            <a:r>
              <a:rPr lang="zh-CN" altLang="en-US" sz="2800" smtClean="0"/>
              <a:t>从</a:t>
            </a:r>
            <a:r>
              <a:rPr lang="en-US" altLang="zh-CN" sz="2800" smtClean="0"/>
              <a:t>linkList</a:t>
            </a:r>
            <a:r>
              <a:rPr lang="zh-CN" altLang="en-US" sz="2800" smtClean="0"/>
              <a:t>类模板派生一个栈的类模板 </a:t>
            </a:r>
          </a:p>
          <a:p>
            <a:pPr eaLnBrk="1" hangingPunct="1">
              <a:lnSpc>
                <a:spcPct val="110000"/>
              </a:lnSpc>
            </a:pPr>
            <a:r>
              <a:rPr lang="zh-CN" altLang="en-US" sz="2800" smtClean="0"/>
              <a:t>栈是一类特殊的线性表，它的插入和删除都只能在表的一端进行。允许插入和删除的一端称为栈顶，另一端称为栈底。栈的常用操作有进栈（</a:t>
            </a:r>
            <a:r>
              <a:rPr lang="en-US" altLang="zh-CN" sz="2800" smtClean="0"/>
              <a:t>push</a:t>
            </a:r>
            <a:r>
              <a:rPr lang="zh-CN" altLang="en-US" sz="2800" smtClean="0"/>
              <a:t>）和出栈（</a:t>
            </a:r>
            <a:r>
              <a:rPr lang="en-US" altLang="zh-CN" sz="2800" smtClean="0"/>
              <a:t>pop</a:t>
            </a:r>
            <a:r>
              <a:rPr lang="zh-CN" altLang="en-US" sz="2800" smtClean="0"/>
              <a:t>）。</a:t>
            </a:r>
          </a:p>
          <a:p>
            <a:pPr eaLnBrk="1" hangingPunct="1">
              <a:lnSpc>
                <a:spcPct val="110000"/>
              </a:lnSpc>
            </a:pPr>
            <a:r>
              <a:rPr lang="zh-CN" altLang="en-US" sz="2800" smtClean="0"/>
              <a:t>由于栈是一个特殊的线性表，因此可以将栈建立在表的基础上。在单链表中，我们可以将表头定义为栈顶，表尾定义为栈底。因此，栈就是在单链表的基础上增加两个操作：</a:t>
            </a:r>
            <a:r>
              <a:rPr lang="en-US" altLang="zh-CN" sz="2800" smtClean="0"/>
              <a:t>push</a:t>
            </a:r>
            <a:r>
              <a:rPr lang="zh-CN" altLang="en-US" sz="2800" smtClean="0"/>
              <a:t>和</a:t>
            </a:r>
            <a:r>
              <a:rPr lang="en-US" altLang="zh-CN" sz="2800" smtClean="0"/>
              <a:t>pop</a:t>
            </a:r>
            <a:r>
              <a:rPr lang="zh-CN" altLang="en-US" sz="2800" smtClean="0"/>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9730" name="Rectangle 2"/>
          <p:cNvSpPr>
            <a:spLocks noGrp="1" noChangeArrowheads="1"/>
          </p:cNvSpPr>
          <p:nvPr>
            <p:ph type="title"/>
          </p:nvPr>
        </p:nvSpPr>
        <p:spPr>
          <a:xfrm>
            <a:off x="685800" y="38100"/>
            <a:ext cx="7772400" cy="1143000"/>
          </a:xfrm>
        </p:spPr>
        <p:txBody>
          <a:bodyPr/>
          <a:lstStyle/>
          <a:p>
            <a:pPr eaLnBrk="1" hangingPunct="1">
              <a:defRPr/>
            </a:pPr>
            <a:r>
              <a:rPr lang="zh-CN" altLang="en-US" smtClean="0"/>
              <a:t>栈的类模板的定义 </a:t>
            </a:r>
          </a:p>
        </p:txBody>
      </p:sp>
      <p:sp>
        <p:nvSpPr>
          <p:cNvPr id="61443" name="Rectangle 3"/>
          <p:cNvSpPr>
            <a:spLocks noGrp="1" noChangeArrowheads="1"/>
          </p:cNvSpPr>
          <p:nvPr>
            <p:ph type="body" idx="1"/>
          </p:nvPr>
        </p:nvSpPr>
        <p:spPr>
          <a:xfrm>
            <a:off x="685800" y="1181100"/>
            <a:ext cx="8051800" cy="5676900"/>
          </a:xfrm>
        </p:spPr>
        <p:txBody>
          <a:bodyPr/>
          <a:lstStyle/>
          <a:p>
            <a:pPr eaLnBrk="1" hangingPunct="1">
              <a:lnSpc>
                <a:spcPct val="90000"/>
              </a:lnSpc>
              <a:buFont typeface="Wingdings" pitchFamily="2" charset="2"/>
              <a:buNone/>
            </a:pPr>
            <a:r>
              <a:rPr lang="en-US" altLang="zh-CN" sz="2000" smtClean="0"/>
              <a:t>template &lt;class elemType&gt;</a:t>
            </a:r>
          </a:p>
          <a:p>
            <a:pPr eaLnBrk="1" hangingPunct="1">
              <a:lnSpc>
                <a:spcPct val="90000"/>
              </a:lnSpc>
              <a:buFont typeface="Wingdings" pitchFamily="2" charset="2"/>
              <a:buNone/>
            </a:pPr>
            <a:r>
              <a:rPr lang="en-US" altLang="zh-CN" sz="2000" smtClean="0"/>
              <a:t>class stack : public </a:t>
            </a:r>
            <a:r>
              <a:rPr lang="en-US" altLang="zh-CN" sz="2000" smtClean="0">
                <a:solidFill>
                  <a:schemeClr val="tx2"/>
                </a:solidFill>
              </a:rPr>
              <a:t>linkList&lt;elemType&gt;</a:t>
            </a:r>
          </a:p>
          <a:p>
            <a:pPr eaLnBrk="1" hangingPunct="1">
              <a:lnSpc>
                <a:spcPct val="90000"/>
              </a:lnSpc>
              <a:buFont typeface="Wingdings" pitchFamily="2" charset="2"/>
              <a:buNone/>
            </a:pPr>
            <a:r>
              <a:rPr lang="en-US" altLang="zh-CN" sz="2000" smtClean="0"/>
              <a:t>{public:</a:t>
            </a:r>
          </a:p>
          <a:p>
            <a:pPr eaLnBrk="1" hangingPunct="1">
              <a:lnSpc>
                <a:spcPct val="90000"/>
              </a:lnSpc>
              <a:buFont typeface="Wingdings" pitchFamily="2" charset="2"/>
              <a:buNone/>
            </a:pPr>
            <a:r>
              <a:rPr lang="en-US" altLang="zh-CN" sz="2000" smtClean="0"/>
              <a:t>    void push(const elemType &amp;data)</a:t>
            </a:r>
          </a:p>
          <a:p>
            <a:pPr eaLnBrk="1" hangingPunct="1">
              <a:lnSpc>
                <a:spcPct val="90000"/>
              </a:lnSpc>
              <a:buFont typeface="Wingdings" pitchFamily="2" charset="2"/>
              <a:buNone/>
            </a:pPr>
            <a:r>
              <a:rPr lang="en-US" altLang="zh-CN" sz="2000" smtClean="0"/>
              <a:t>           { node &lt;elemType&gt; *p = new node&lt;elemType&gt;(data); </a:t>
            </a:r>
          </a:p>
          <a:p>
            <a:pPr eaLnBrk="1" hangingPunct="1">
              <a:lnSpc>
                <a:spcPct val="90000"/>
              </a:lnSpc>
              <a:buFont typeface="Wingdings" pitchFamily="2" charset="2"/>
              <a:buNone/>
            </a:pPr>
            <a:r>
              <a:rPr lang="en-US" altLang="zh-CN" sz="2000" smtClean="0"/>
              <a:t>             p-&gt;next =this-&gt; head-&gt;next;   this-&gt;head-&gt;next = p;</a:t>
            </a:r>
          </a:p>
          <a:p>
            <a:pPr eaLnBrk="1" hangingPunct="1">
              <a:lnSpc>
                <a:spcPct val="90000"/>
              </a:lnSpc>
              <a:buFont typeface="Wingdings" pitchFamily="2" charset="2"/>
              <a:buNone/>
            </a:pPr>
            <a:r>
              <a:rPr lang="en-US" altLang="zh-CN" sz="2000" smtClean="0"/>
              <a:t>          }</a:t>
            </a:r>
          </a:p>
          <a:p>
            <a:pPr eaLnBrk="1" hangingPunct="1">
              <a:lnSpc>
                <a:spcPct val="90000"/>
              </a:lnSpc>
              <a:buFont typeface="Wingdings" pitchFamily="2" charset="2"/>
              <a:buNone/>
            </a:pPr>
            <a:r>
              <a:rPr lang="en-US" altLang="zh-CN" sz="2000" smtClean="0"/>
              <a:t>   bool pop(elemType &amp;data) //</a:t>
            </a:r>
            <a:r>
              <a:rPr lang="zh-CN" altLang="en-US" sz="2000" smtClean="0"/>
              <a:t>栈为空时返回</a:t>
            </a:r>
            <a:r>
              <a:rPr lang="en-US" altLang="zh-CN" sz="2000" smtClean="0"/>
              <a:t>false</a:t>
            </a:r>
            <a:r>
              <a:rPr lang="zh-CN" altLang="en-US" sz="2000" smtClean="0"/>
              <a:t>。</a:t>
            </a:r>
          </a:p>
          <a:p>
            <a:pPr eaLnBrk="1" hangingPunct="1">
              <a:lnSpc>
                <a:spcPct val="90000"/>
              </a:lnSpc>
              <a:buFont typeface="Wingdings" pitchFamily="2" charset="2"/>
              <a:buNone/>
            </a:pPr>
            <a:r>
              <a:rPr lang="zh-CN" altLang="en-US" sz="2000" smtClean="0"/>
              <a:t>          </a:t>
            </a:r>
            <a:r>
              <a:rPr lang="en-US" altLang="zh-CN" sz="2000" smtClean="0"/>
              <a:t>{  node &lt;elemType&gt; *p = head-&gt;next;</a:t>
            </a:r>
          </a:p>
          <a:p>
            <a:pPr eaLnBrk="1" hangingPunct="1">
              <a:lnSpc>
                <a:spcPct val="90000"/>
              </a:lnSpc>
              <a:buFont typeface="Wingdings" pitchFamily="2" charset="2"/>
              <a:buNone/>
            </a:pPr>
            <a:r>
              <a:rPr lang="en-US" altLang="zh-CN" sz="2000" smtClean="0"/>
              <a:t>             if ( p == NULL) return false;</a:t>
            </a:r>
          </a:p>
          <a:p>
            <a:pPr eaLnBrk="1" hangingPunct="1">
              <a:lnSpc>
                <a:spcPct val="90000"/>
              </a:lnSpc>
              <a:buFont typeface="Wingdings" pitchFamily="2" charset="2"/>
              <a:buNone/>
            </a:pPr>
            <a:r>
              <a:rPr lang="en-US" altLang="zh-CN" sz="2000" smtClean="0"/>
              <a:t> 		this-&gt; head-&gt;next = p-&gt;next; </a:t>
            </a:r>
            <a:r>
              <a:rPr lang="pt-BR" altLang="zh-CN" sz="2000" smtClean="0"/>
              <a:t>   data = p-&gt;data; </a:t>
            </a:r>
          </a:p>
          <a:p>
            <a:pPr eaLnBrk="1" hangingPunct="1">
              <a:lnSpc>
                <a:spcPct val="90000"/>
              </a:lnSpc>
              <a:buFont typeface="Wingdings" pitchFamily="2" charset="2"/>
              <a:buNone/>
            </a:pPr>
            <a:r>
              <a:rPr lang="pt-BR" altLang="zh-CN" sz="2000" smtClean="0"/>
              <a:t>		delete p;</a:t>
            </a:r>
            <a:endParaRPr lang="en-US" altLang="zh-CN" sz="2000" smtClean="0"/>
          </a:p>
          <a:p>
            <a:pPr eaLnBrk="1" hangingPunct="1">
              <a:lnSpc>
                <a:spcPct val="90000"/>
              </a:lnSpc>
              <a:buFont typeface="Wingdings" pitchFamily="2" charset="2"/>
              <a:buNone/>
            </a:pPr>
            <a:r>
              <a:rPr lang="en-US" altLang="zh-CN" sz="2000" smtClean="0"/>
              <a:t>             return true;</a:t>
            </a:r>
          </a:p>
          <a:p>
            <a:pPr eaLnBrk="1" hangingPunct="1">
              <a:lnSpc>
                <a:spcPct val="90000"/>
              </a:lnSpc>
              <a:buFont typeface="Wingdings" pitchFamily="2" charset="2"/>
              <a:buNone/>
            </a:pPr>
            <a:r>
              <a:rPr lang="en-US" altLang="zh-CN" sz="2000" smtClean="0"/>
              <a:t>          }</a:t>
            </a:r>
          </a:p>
          <a:p>
            <a:pPr eaLnBrk="1" hangingPunct="1">
              <a:lnSpc>
                <a:spcPct val="90000"/>
              </a:lnSpc>
              <a:buFont typeface="Wingdings" pitchFamily="2" charset="2"/>
              <a:buNone/>
            </a:pPr>
            <a:r>
              <a:rPr lang="en-US" altLang="zh-CN" sz="2000" smtClean="0"/>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0754" name="Rectangle 2"/>
          <p:cNvSpPr>
            <a:spLocks noGrp="1" noChangeArrowheads="1"/>
          </p:cNvSpPr>
          <p:nvPr>
            <p:ph type="title"/>
          </p:nvPr>
        </p:nvSpPr>
        <p:spPr/>
        <p:txBody>
          <a:bodyPr/>
          <a:lstStyle/>
          <a:p>
            <a:pPr eaLnBrk="1" hangingPunct="1">
              <a:defRPr/>
            </a:pPr>
            <a:r>
              <a:rPr lang="zh-CN" altLang="en-US" smtClean="0"/>
              <a:t>类模板</a:t>
            </a:r>
            <a:r>
              <a:rPr lang="en-US" altLang="zh-CN" smtClean="0"/>
              <a:t>stack</a:t>
            </a:r>
            <a:r>
              <a:rPr lang="zh-CN" altLang="en-US" smtClean="0"/>
              <a:t>的使用</a:t>
            </a:r>
          </a:p>
        </p:txBody>
      </p:sp>
      <p:sp>
        <p:nvSpPr>
          <p:cNvPr id="62467" name="Rectangle 3"/>
          <p:cNvSpPr>
            <a:spLocks noGrp="1" noChangeArrowheads="1"/>
          </p:cNvSpPr>
          <p:nvPr>
            <p:ph type="body" idx="1"/>
          </p:nvPr>
        </p:nvSpPr>
        <p:spPr>
          <a:xfrm>
            <a:off x="495300" y="1981200"/>
            <a:ext cx="7772400" cy="4114800"/>
          </a:xfrm>
        </p:spPr>
        <p:txBody>
          <a:bodyPr/>
          <a:lstStyle/>
          <a:p>
            <a:pPr eaLnBrk="1" hangingPunct="1"/>
            <a:r>
              <a:rPr lang="zh-CN" altLang="en-US" smtClean="0"/>
              <a:t>定义一个整型栈：</a:t>
            </a:r>
            <a:r>
              <a:rPr lang="en-US" altLang="zh-CN" smtClean="0"/>
              <a:t>stack&lt;int&gt; st; </a:t>
            </a:r>
          </a:p>
          <a:p>
            <a:pPr eaLnBrk="1" hangingPunct="1"/>
            <a:r>
              <a:rPr lang="zh-CN" altLang="en-US" smtClean="0"/>
              <a:t>进栈：</a:t>
            </a:r>
          </a:p>
          <a:p>
            <a:pPr eaLnBrk="1" hangingPunct="1">
              <a:buFont typeface="Wingdings" pitchFamily="2" charset="2"/>
              <a:buNone/>
            </a:pPr>
            <a:r>
              <a:rPr lang="zh-CN" altLang="en-US" smtClean="0"/>
              <a:t>     </a:t>
            </a:r>
            <a:r>
              <a:rPr lang="en-US" altLang="zh-CN" smtClean="0"/>
              <a:t>for (int i = 1; i &lt; 10; ++i) st.push(i);</a:t>
            </a:r>
          </a:p>
          <a:p>
            <a:pPr eaLnBrk="1" hangingPunct="1"/>
            <a:r>
              <a:rPr lang="zh-CN" altLang="en-US" smtClean="0"/>
              <a:t>出栈： </a:t>
            </a:r>
            <a:r>
              <a:rPr lang="en-US" altLang="zh-CN" smtClean="0"/>
              <a:t>while (st.pop(i)) cout &lt;&lt; i &lt;&lt; '\t';</a:t>
            </a:r>
          </a:p>
          <a:p>
            <a:pPr eaLnBrk="1" hangingPunct="1"/>
            <a:r>
              <a:rPr lang="zh-CN" altLang="en-US" smtClean="0"/>
              <a:t>执行结果：</a:t>
            </a:r>
          </a:p>
          <a:p>
            <a:pPr eaLnBrk="1" hangingPunct="1">
              <a:buFont typeface="Wingdings" pitchFamily="2" charset="2"/>
              <a:buNone/>
            </a:pPr>
            <a:r>
              <a:rPr lang="zh-CN" altLang="en-US" smtClean="0"/>
              <a:t>     </a:t>
            </a:r>
            <a:r>
              <a:rPr lang="en-US" altLang="zh-CN" smtClean="0"/>
              <a:t>9   8   7   6   5   4   3   2   1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7986" name="Rectangle 2"/>
          <p:cNvSpPr>
            <a:spLocks noGrp="1" noChangeArrowheads="1"/>
          </p:cNvSpPr>
          <p:nvPr>
            <p:ph type="title"/>
          </p:nvPr>
        </p:nvSpPr>
        <p:spPr/>
        <p:txBody>
          <a:bodyPr/>
          <a:lstStyle/>
          <a:p>
            <a:pPr eaLnBrk="1" hangingPunct="1">
              <a:defRPr/>
            </a:pPr>
            <a:r>
              <a:rPr lang="en-US" altLang="zh-CN" smtClean="0"/>
              <a:t> Array</a:t>
            </a:r>
            <a:r>
              <a:rPr lang="zh-CN" altLang="en-US" smtClean="0"/>
              <a:t>的成员函数的实现 </a:t>
            </a:r>
          </a:p>
        </p:txBody>
      </p:sp>
      <p:sp>
        <p:nvSpPr>
          <p:cNvPr id="9219" name="Rectangle 3"/>
          <p:cNvSpPr>
            <a:spLocks noGrp="1" noChangeArrowheads="1"/>
          </p:cNvSpPr>
          <p:nvPr>
            <p:ph type="body" idx="1"/>
          </p:nvPr>
        </p:nvSpPr>
        <p:spPr>
          <a:xfrm>
            <a:off x="685800" y="1752600"/>
            <a:ext cx="7772400" cy="5105400"/>
          </a:xfrm>
        </p:spPr>
        <p:txBody>
          <a:bodyPr/>
          <a:lstStyle/>
          <a:p>
            <a:pPr eaLnBrk="1" hangingPunct="1">
              <a:lnSpc>
                <a:spcPct val="110000"/>
              </a:lnSpc>
              <a:buFont typeface="Wingdings" pitchFamily="2" charset="2"/>
              <a:buNone/>
            </a:pPr>
            <a:r>
              <a:rPr lang="en-US" altLang="zh-CN" sz="2400" smtClean="0"/>
              <a:t>template &lt;class T&gt;</a:t>
            </a:r>
          </a:p>
          <a:p>
            <a:pPr eaLnBrk="1" hangingPunct="1">
              <a:lnSpc>
                <a:spcPct val="110000"/>
              </a:lnSpc>
              <a:buFont typeface="Wingdings" pitchFamily="2" charset="2"/>
              <a:buNone/>
            </a:pPr>
            <a:r>
              <a:rPr lang="en-US" altLang="zh-CN" sz="2400" smtClean="0">
                <a:solidFill>
                  <a:schemeClr val="tx2"/>
                </a:solidFill>
              </a:rPr>
              <a:t>Array&lt;T&gt;</a:t>
            </a:r>
            <a:r>
              <a:rPr lang="en-US" altLang="zh-CN" sz="2400" smtClean="0"/>
              <a:t> &amp;</a:t>
            </a:r>
            <a:r>
              <a:rPr lang="en-US" altLang="zh-CN" sz="2400" smtClean="0">
                <a:solidFill>
                  <a:schemeClr val="tx2"/>
                </a:solidFill>
              </a:rPr>
              <a:t>Array&lt;T&gt;::</a:t>
            </a:r>
            <a:r>
              <a:rPr lang="en-US" altLang="zh-CN" sz="2400" smtClean="0"/>
              <a:t>operator=(const </a:t>
            </a:r>
            <a:r>
              <a:rPr lang="en-US" altLang="zh-CN" sz="2400" smtClean="0">
                <a:solidFill>
                  <a:schemeClr val="tx2"/>
                </a:solidFill>
              </a:rPr>
              <a:t>Array&lt;T&gt;</a:t>
            </a:r>
            <a:r>
              <a:rPr lang="en-US" altLang="zh-CN" sz="2400" smtClean="0"/>
              <a:t> &amp; a)</a:t>
            </a:r>
          </a:p>
          <a:p>
            <a:pPr eaLnBrk="1" hangingPunct="1">
              <a:lnSpc>
                <a:spcPct val="110000"/>
              </a:lnSpc>
              <a:buFont typeface="Wingdings" pitchFamily="2" charset="2"/>
              <a:buNone/>
            </a:pPr>
            <a:r>
              <a:rPr lang="en-US" altLang="zh-CN" sz="2400" smtClean="0"/>
              <a:t>{ if (this == &amp;a) return *this;   //</a:t>
            </a:r>
            <a:r>
              <a:rPr lang="zh-CN" altLang="en-US" sz="2400" smtClean="0"/>
              <a:t>防止自己复制自己</a:t>
            </a:r>
          </a:p>
          <a:p>
            <a:pPr eaLnBrk="1" hangingPunct="1">
              <a:lnSpc>
                <a:spcPct val="110000"/>
              </a:lnSpc>
              <a:buFont typeface="Wingdings" pitchFamily="2" charset="2"/>
              <a:buNone/>
            </a:pPr>
            <a:r>
              <a:rPr lang="zh-CN" altLang="en-US" sz="2400" smtClean="0"/>
              <a:t>  </a:t>
            </a:r>
            <a:r>
              <a:rPr lang="en-US" altLang="zh-CN" sz="2400" smtClean="0"/>
              <a:t>delete [] storage; // </a:t>
            </a:r>
            <a:r>
              <a:rPr lang="zh-CN" altLang="en-US" sz="2400" smtClean="0"/>
              <a:t>归还空间</a:t>
            </a:r>
          </a:p>
          <a:p>
            <a:pPr eaLnBrk="1" hangingPunct="1">
              <a:lnSpc>
                <a:spcPct val="110000"/>
              </a:lnSpc>
              <a:buFont typeface="Wingdings" pitchFamily="2" charset="2"/>
              <a:buNone/>
            </a:pPr>
            <a:r>
              <a:rPr lang="zh-CN" altLang="en-US" sz="2400" smtClean="0"/>
              <a:t>  </a:t>
            </a:r>
            <a:r>
              <a:rPr lang="en-US" altLang="zh-CN" sz="2400" smtClean="0"/>
              <a:t>low = a.low;</a:t>
            </a:r>
          </a:p>
          <a:p>
            <a:pPr eaLnBrk="1" hangingPunct="1">
              <a:lnSpc>
                <a:spcPct val="110000"/>
              </a:lnSpc>
              <a:buFont typeface="Wingdings" pitchFamily="2" charset="2"/>
              <a:buNone/>
            </a:pPr>
            <a:r>
              <a:rPr lang="en-US" altLang="zh-CN" sz="2400" smtClean="0"/>
              <a:t>  high = a.high;</a:t>
            </a:r>
          </a:p>
          <a:p>
            <a:pPr eaLnBrk="1" hangingPunct="1">
              <a:lnSpc>
                <a:spcPct val="110000"/>
              </a:lnSpc>
              <a:buFont typeface="Wingdings" pitchFamily="2" charset="2"/>
              <a:buNone/>
            </a:pPr>
            <a:r>
              <a:rPr lang="en-US" altLang="zh-CN" sz="2400" smtClean="0"/>
              <a:t>  storage = new </a:t>
            </a:r>
            <a:r>
              <a:rPr lang="en-US" altLang="zh-CN" sz="2400" smtClean="0">
                <a:solidFill>
                  <a:schemeClr val="tx2"/>
                </a:solidFill>
              </a:rPr>
              <a:t>T </a:t>
            </a:r>
            <a:r>
              <a:rPr lang="en-US" altLang="zh-CN" sz="2400" smtClean="0"/>
              <a:t>[high - low + 1]; </a:t>
            </a:r>
          </a:p>
          <a:p>
            <a:pPr eaLnBrk="1" hangingPunct="1">
              <a:lnSpc>
                <a:spcPct val="110000"/>
              </a:lnSpc>
              <a:buFont typeface="Wingdings" pitchFamily="2" charset="2"/>
              <a:buNone/>
            </a:pPr>
            <a:r>
              <a:rPr lang="en-US" altLang="zh-CN" sz="2400" smtClean="0"/>
              <a:t>  for (int i=0; i &lt;= high - low; ++i) storage[i] = a.storage[i];</a:t>
            </a:r>
          </a:p>
          <a:p>
            <a:pPr eaLnBrk="1" hangingPunct="1">
              <a:lnSpc>
                <a:spcPct val="110000"/>
              </a:lnSpc>
              <a:buFont typeface="Wingdings" pitchFamily="2" charset="2"/>
              <a:buNone/>
            </a:pPr>
            <a:r>
              <a:rPr lang="en-US" altLang="zh-CN" sz="2400" smtClean="0"/>
              <a:t>  return *this;</a:t>
            </a:r>
          </a:p>
          <a:p>
            <a:pPr eaLnBrk="1" hangingPunct="1">
              <a:lnSpc>
                <a:spcPct val="110000"/>
              </a:lnSpc>
              <a:buFont typeface="Wingdings" pitchFamily="2" charset="2"/>
              <a:buNone/>
            </a:pPr>
            <a:r>
              <a:rPr lang="en-US" altLang="zh-CN" sz="2400" smtClean="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这段代码有什么问题</a:t>
            </a:r>
            <a:endParaRPr lang="zh-CN" altLang="en-US" dirty="0"/>
          </a:p>
        </p:txBody>
      </p:sp>
      <p:sp>
        <p:nvSpPr>
          <p:cNvPr id="63491" name="内容占位符 2"/>
          <p:cNvSpPr>
            <a:spLocks noGrp="1"/>
          </p:cNvSpPr>
          <p:nvPr>
            <p:ph idx="1"/>
          </p:nvPr>
        </p:nvSpPr>
        <p:spPr/>
        <p:txBody>
          <a:bodyPr/>
          <a:lstStyle/>
          <a:p>
            <a:pPr>
              <a:buFont typeface="Wingdings" pitchFamily="2" charset="2"/>
              <a:buNone/>
            </a:pPr>
            <a:r>
              <a:rPr lang="en-US" altLang="zh-CN" sz="2800" smtClean="0"/>
              <a:t>template&lt;typename T&gt; </a:t>
            </a:r>
          </a:p>
          <a:p>
            <a:pPr>
              <a:buFont typeface="Wingdings" pitchFamily="2" charset="2"/>
              <a:buNone/>
            </a:pPr>
            <a:r>
              <a:rPr lang="en-US" altLang="zh-CN" sz="2800" smtClean="0"/>
              <a:t>class A {</a:t>
            </a:r>
          </a:p>
          <a:p>
            <a:pPr>
              <a:buFont typeface="Wingdings" pitchFamily="2" charset="2"/>
              <a:buNone/>
            </a:pPr>
            <a:r>
              <a:rPr lang="en-US" altLang="zh-CN" sz="2800" smtClean="0"/>
              <a:t>public: </a:t>
            </a:r>
          </a:p>
          <a:p>
            <a:pPr>
              <a:buFont typeface="Wingdings" pitchFamily="2" charset="2"/>
              <a:buNone/>
            </a:pPr>
            <a:r>
              <a:rPr lang="en-US" altLang="zh-CN" sz="2800" smtClean="0"/>
              <a:t>	void f( ) {cout &lt;&lt; "A::f()" &lt;&lt; endl; } 	</a:t>
            </a:r>
          </a:p>
          <a:p>
            <a:pPr>
              <a:buFont typeface="Wingdings" pitchFamily="2" charset="2"/>
              <a:buNone/>
            </a:pPr>
            <a:r>
              <a:rPr lang="en-US" altLang="zh-CN" sz="2800" smtClean="0"/>
              <a:t>} </a:t>
            </a:r>
          </a:p>
          <a:p>
            <a:pPr>
              <a:buFont typeface="Wingdings" pitchFamily="2" charset="2"/>
              <a:buNone/>
            </a:pPr>
            <a:endParaRPr lang="en-US" altLang="zh-CN" sz="2800" smtClean="0"/>
          </a:p>
          <a:p>
            <a:pPr>
              <a:buFont typeface="Wingdings" pitchFamily="2" charset="2"/>
              <a:buNone/>
            </a:pPr>
            <a:r>
              <a:rPr lang="en-US" altLang="zh-CN" sz="2800" smtClean="0"/>
              <a:t>template&lt;typename T&gt;</a:t>
            </a:r>
          </a:p>
          <a:p>
            <a:pPr>
              <a:buFont typeface="Wingdings" pitchFamily="2" charset="2"/>
              <a:buNone/>
            </a:pPr>
            <a:r>
              <a:rPr lang="en-US" altLang="zh-CN" sz="2800" smtClean="0"/>
              <a:t> class B: public A&lt;T&gt; </a:t>
            </a:r>
          </a:p>
          <a:p>
            <a:pPr>
              <a:buFont typeface="Wingdings" pitchFamily="2" charset="2"/>
              <a:buNone/>
            </a:pPr>
            <a:r>
              <a:rPr lang="en-US" altLang="zh-CN" sz="2800" smtClean="0"/>
              <a:t>{ public: void g() { f(); } }</a:t>
            </a:r>
            <a:endParaRPr lang="zh-CN" altLang="en-US" sz="28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0" dirty="0" smtClean="0"/>
              <a:t>模板的二段式名字查找</a:t>
            </a:r>
            <a:endParaRPr lang="zh-CN" altLang="en-US" dirty="0"/>
          </a:p>
        </p:txBody>
      </p:sp>
      <p:sp>
        <p:nvSpPr>
          <p:cNvPr id="64515" name="内容占位符 2"/>
          <p:cNvSpPr>
            <a:spLocks noGrp="1"/>
          </p:cNvSpPr>
          <p:nvPr>
            <p:ph idx="1"/>
          </p:nvPr>
        </p:nvSpPr>
        <p:spPr/>
        <p:txBody>
          <a:bodyPr/>
          <a:lstStyle/>
          <a:p>
            <a:r>
              <a:rPr lang="zh-CN" altLang="en-US" smtClean="0"/>
              <a:t>对模板代码中的名字的查找，分为两个阶段进行：</a:t>
            </a:r>
            <a:endParaRPr lang="en-US" altLang="zh-CN" smtClean="0"/>
          </a:p>
          <a:p>
            <a:pPr lvl="1"/>
            <a:r>
              <a:rPr lang="zh-CN" altLang="en-US" smtClean="0"/>
              <a:t>模板定义阶段：刚被定义时，只有模板中独立的名字（可以理解为和模板参数无关的名字）参加查找</a:t>
            </a:r>
          </a:p>
          <a:p>
            <a:pPr lvl="1"/>
            <a:r>
              <a:rPr lang="zh-CN" altLang="en-US" smtClean="0"/>
              <a:t>模板实例化阶段：实例化模板代码时，非独立的名字才参加查找。</a:t>
            </a:r>
          </a:p>
          <a:p>
            <a:endParaRPr lang="zh-CN" alt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a:xfrm>
            <a:off x="439738" y="2946400"/>
            <a:ext cx="8239125" cy="3570288"/>
          </a:xfrm>
        </p:spPr>
        <p:txBody>
          <a:bodyPr/>
          <a:lstStyle/>
          <a:p>
            <a:pPr marL="0" indent="0">
              <a:spcBef>
                <a:spcPct val="0"/>
              </a:spcBef>
              <a:buFont typeface="Wingdings" pitchFamily="2" charset="2"/>
              <a:buNone/>
            </a:pPr>
            <a:r>
              <a:rPr lang="zh-CN" altLang="en-US" sz="2000" smtClean="0"/>
              <a:t>如果没有用模板，事情会简单很多。然而这里的 </a:t>
            </a:r>
            <a:r>
              <a:rPr lang="en-US" altLang="zh-CN" sz="2000" smtClean="0"/>
              <a:t>B </a:t>
            </a:r>
            <a:r>
              <a:rPr lang="zh-CN" altLang="en-US" sz="2000" smtClean="0"/>
              <a:t>本身是模板，需要进行二段式名字查找。</a:t>
            </a:r>
            <a:br>
              <a:rPr lang="zh-CN" altLang="en-US" sz="2000" smtClean="0"/>
            </a:br>
            <a:endParaRPr lang="en-US" altLang="zh-CN" sz="2000" smtClean="0"/>
          </a:p>
          <a:p>
            <a:pPr marL="0" indent="0">
              <a:spcBef>
                <a:spcPct val="0"/>
              </a:spcBef>
              <a:buFont typeface="Wingdings" pitchFamily="2" charset="2"/>
              <a:buNone/>
            </a:pPr>
            <a:r>
              <a:rPr lang="zh-CN" altLang="en-US" sz="2000" smtClean="0"/>
              <a:t>首先进入 </a:t>
            </a:r>
            <a:r>
              <a:rPr lang="en-US" altLang="zh-CN" sz="2000" smtClean="0"/>
              <a:t>B </a:t>
            </a:r>
            <a:r>
              <a:rPr lang="zh-CN" altLang="en-US" sz="2000" smtClean="0"/>
              <a:t>的模板定义阶段，此时 </a:t>
            </a:r>
            <a:r>
              <a:rPr lang="en-US" altLang="zh-CN" sz="2000" smtClean="0"/>
              <a:t>B </a:t>
            </a:r>
            <a:r>
              <a:rPr lang="zh-CN" altLang="en-US" sz="2000" smtClean="0"/>
              <a:t>的基类 </a:t>
            </a:r>
            <a:r>
              <a:rPr lang="en-US" altLang="zh-CN" sz="2000" smtClean="0"/>
              <a:t>A&lt;T&gt; </a:t>
            </a:r>
            <a:r>
              <a:rPr lang="zh-CN" altLang="en-US" sz="2000" smtClean="0"/>
              <a:t>依赖于模板参数 </a:t>
            </a:r>
            <a:r>
              <a:rPr lang="en-US" altLang="zh-CN" sz="2000" smtClean="0"/>
              <a:t>T</a:t>
            </a:r>
            <a:r>
              <a:rPr lang="zh-CN" altLang="en-US" sz="2000" smtClean="0"/>
              <a:t>，所以是一个非独立的名字。所以在这个阶段，对于 </a:t>
            </a:r>
            <a:r>
              <a:rPr lang="en-US" altLang="zh-CN" sz="2000" smtClean="0"/>
              <a:t>B </a:t>
            </a:r>
            <a:r>
              <a:rPr lang="zh-CN" altLang="en-US" sz="2000" smtClean="0"/>
              <a:t>来说 </a:t>
            </a:r>
            <a:r>
              <a:rPr lang="en-US" altLang="zh-CN" sz="2000" smtClean="0"/>
              <a:t>A&lt;T&gt; </a:t>
            </a:r>
            <a:r>
              <a:rPr lang="zh-CN" altLang="en-US" sz="2000" smtClean="0"/>
              <a:t>这个名字是不存在的，于是 </a:t>
            </a:r>
            <a:r>
              <a:rPr lang="en-US" altLang="zh-CN" sz="2000" smtClean="0"/>
              <a:t>A&lt;T&gt;::f() </a:t>
            </a:r>
            <a:r>
              <a:rPr lang="zh-CN" altLang="en-US" sz="2000" smtClean="0"/>
              <a:t>也不存在。但此时这段代码仍旧是合法的，因为此时编译器可以认为 </a:t>
            </a:r>
            <a:r>
              <a:rPr lang="en-US" altLang="zh-CN" sz="2000" smtClean="0"/>
              <a:t>f </a:t>
            </a:r>
            <a:r>
              <a:rPr lang="zh-CN" altLang="en-US" sz="2000" smtClean="0"/>
              <a:t>是一个</a:t>
            </a:r>
            <a:r>
              <a:rPr lang="zh-CN" altLang="en-US" sz="2000" smtClean="0">
                <a:solidFill>
                  <a:srgbClr val="FFC000"/>
                </a:solidFill>
              </a:rPr>
              <a:t>非成员函数</a:t>
            </a:r>
            <a:r>
              <a:rPr lang="zh-CN" altLang="en-US" sz="2000" smtClean="0"/>
              <a:t>。</a:t>
            </a:r>
            <a:br>
              <a:rPr lang="zh-CN" altLang="en-US" sz="2000" smtClean="0"/>
            </a:br>
            <a:endParaRPr lang="en-US" altLang="zh-CN" sz="2000" smtClean="0"/>
          </a:p>
          <a:p>
            <a:pPr marL="0" indent="0">
              <a:spcBef>
                <a:spcPct val="0"/>
              </a:spcBef>
              <a:buFont typeface="Wingdings" pitchFamily="2" charset="2"/>
              <a:buNone/>
            </a:pPr>
            <a:r>
              <a:rPr lang="zh-CN" altLang="en-US" sz="2000" smtClean="0"/>
              <a:t>当稍晚些时候进入 </a:t>
            </a:r>
            <a:r>
              <a:rPr lang="en-US" altLang="zh-CN" sz="2000" smtClean="0"/>
              <a:t>B </a:t>
            </a:r>
            <a:r>
              <a:rPr lang="zh-CN" altLang="en-US" sz="2000" smtClean="0"/>
              <a:t>的模板实例化阶段时，编译器已经坚持认为 </a:t>
            </a:r>
            <a:r>
              <a:rPr lang="en-US" altLang="zh-CN" sz="2000" smtClean="0"/>
              <a:t>f </a:t>
            </a:r>
            <a:r>
              <a:rPr lang="zh-CN" altLang="en-US" sz="2000" smtClean="0"/>
              <a:t>是非成员函数，纵使此时已经可以查到 </a:t>
            </a:r>
            <a:r>
              <a:rPr lang="en-US" altLang="zh-CN" sz="2000" smtClean="0"/>
              <a:t>A&lt;T&gt;::f()</a:t>
            </a:r>
            <a:r>
              <a:rPr lang="zh-CN" altLang="en-US" sz="2000" smtClean="0"/>
              <a:t>，编译器也不会去这么做。</a:t>
            </a:r>
            <a:br>
              <a:rPr lang="zh-CN" altLang="en-US" sz="2000" smtClean="0"/>
            </a:br>
            <a:r>
              <a:rPr lang="zh-CN" altLang="en-US" sz="2000" smtClean="0"/>
              <a:t>对于编译器而言，查非成员函数为什么要去基类里面查呢？于是就找不到了。</a:t>
            </a:r>
          </a:p>
        </p:txBody>
      </p:sp>
      <p:sp>
        <p:nvSpPr>
          <p:cNvPr id="4" name="内容占位符 2"/>
          <p:cNvSpPr txBox="1">
            <a:spLocks/>
          </p:cNvSpPr>
          <p:nvPr/>
        </p:nvSpPr>
        <p:spPr bwMode="auto">
          <a:xfrm>
            <a:off x="685800" y="0"/>
            <a:ext cx="7772400" cy="2946400"/>
          </a:xfrm>
          <a:prstGeom prst="rect">
            <a:avLst/>
          </a:prstGeom>
          <a:noFill/>
          <a:ln w="9525">
            <a:noFill/>
            <a:miter lim="800000"/>
            <a:headEnd/>
            <a:tailEnd/>
          </a:ln>
        </p:spPr>
        <p:txBody>
          <a:bodyPr/>
          <a:lstStyle/>
          <a:p>
            <a:pPr marL="477838" indent="-477838" eaLnBrk="0" hangingPunct="0">
              <a:spcBef>
                <a:spcPct val="20000"/>
              </a:spcBef>
              <a:buClr>
                <a:schemeClr val="tx1"/>
              </a:buClr>
              <a:buSzPct val="80000"/>
              <a:buFont typeface="Wingdings" pitchFamily="2" charset="2"/>
              <a:buNone/>
              <a:defRPr/>
            </a:pPr>
            <a:r>
              <a:rPr lang="en-US" sz="2000" b="1" kern="0" dirty="0">
                <a:latin typeface="+mn-lt"/>
                <a:ea typeface="+mn-ea"/>
              </a:rPr>
              <a:t>template&lt;</a:t>
            </a:r>
            <a:r>
              <a:rPr lang="en-US" sz="2000" b="1" kern="0" dirty="0" err="1">
                <a:latin typeface="+mn-lt"/>
                <a:ea typeface="+mn-ea"/>
              </a:rPr>
              <a:t>typename</a:t>
            </a:r>
            <a:r>
              <a:rPr lang="en-US" sz="2000" b="1" kern="0" dirty="0">
                <a:latin typeface="+mn-lt"/>
                <a:ea typeface="+mn-ea"/>
              </a:rPr>
              <a:t> T&gt; </a:t>
            </a:r>
          </a:p>
          <a:p>
            <a:pPr marL="477838" indent="-477838" eaLnBrk="0" hangingPunct="0">
              <a:spcBef>
                <a:spcPct val="20000"/>
              </a:spcBef>
              <a:buClr>
                <a:schemeClr val="tx1"/>
              </a:buClr>
              <a:buSzPct val="80000"/>
              <a:buFont typeface="Wingdings" pitchFamily="2" charset="2"/>
              <a:buNone/>
              <a:defRPr/>
            </a:pPr>
            <a:r>
              <a:rPr lang="en-US" sz="2000" b="1" kern="0" dirty="0">
                <a:latin typeface="+mn-lt"/>
                <a:ea typeface="+mn-ea"/>
              </a:rPr>
              <a:t>class A {</a:t>
            </a:r>
          </a:p>
          <a:p>
            <a:pPr marL="477838" indent="-477838" eaLnBrk="0" hangingPunct="0">
              <a:spcBef>
                <a:spcPct val="20000"/>
              </a:spcBef>
              <a:buClr>
                <a:schemeClr val="tx1"/>
              </a:buClr>
              <a:buSzPct val="80000"/>
              <a:buFont typeface="Wingdings" pitchFamily="2" charset="2"/>
              <a:buNone/>
              <a:defRPr/>
            </a:pPr>
            <a:r>
              <a:rPr lang="en-US" sz="2000" b="1" kern="0" dirty="0">
                <a:latin typeface="+mn-lt"/>
                <a:ea typeface="+mn-ea"/>
              </a:rPr>
              <a:t>public: 	void f( ) </a:t>
            </a:r>
            <a:r>
              <a:rPr lang="en-US" altLang="zh-CN" sz="2000" b="1" kern="0" dirty="0">
                <a:latin typeface="+mn-lt"/>
                <a:ea typeface="+mn-ea"/>
              </a:rPr>
              <a:t>{</a:t>
            </a:r>
            <a:r>
              <a:rPr lang="en-US" sz="2000" b="1" kern="0" dirty="0">
                <a:latin typeface="+mn-lt"/>
                <a:ea typeface="+mn-ea"/>
              </a:rPr>
              <a:t> </a:t>
            </a:r>
            <a:r>
              <a:rPr lang="en-US" sz="2000" b="1" kern="0" dirty="0" err="1">
                <a:latin typeface="+mn-lt"/>
                <a:ea typeface="+mn-ea"/>
              </a:rPr>
              <a:t>cout</a:t>
            </a:r>
            <a:r>
              <a:rPr lang="en-US" sz="2000" b="1" kern="0" dirty="0">
                <a:latin typeface="+mn-lt"/>
                <a:ea typeface="+mn-ea"/>
              </a:rPr>
              <a:t> &lt;&lt; "A::f()" &lt;&lt; </a:t>
            </a:r>
            <a:r>
              <a:rPr lang="en-US" sz="2000" b="1" kern="0" dirty="0" err="1">
                <a:latin typeface="+mn-lt"/>
                <a:ea typeface="+mn-ea"/>
              </a:rPr>
              <a:t>endl</a:t>
            </a:r>
            <a:r>
              <a:rPr lang="en-US" sz="2000" b="1" kern="0" dirty="0">
                <a:latin typeface="+mn-lt"/>
                <a:ea typeface="+mn-ea"/>
              </a:rPr>
              <a:t>; }  	}</a:t>
            </a:r>
          </a:p>
          <a:p>
            <a:pPr marL="477838" indent="-477838" eaLnBrk="0" hangingPunct="0">
              <a:spcBef>
                <a:spcPct val="20000"/>
              </a:spcBef>
              <a:buClr>
                <a:schemeClr val="tx1"/>
              </a:buClr>
              <a:buSzPct val="80000"/>
              <a:buFont typeface="Wingdings" pitchFamily="2" charset="2"/>
              <a:buNone/>
              <a:defRPr/>
            </a:pPr>
            <a:r>
              <a:rPr lang="en-US" sz="2000" b="1" kern="0" dirty="0">
                <a:latin typeface="+mn-lt"/>
                <a:ea typeface="+mn-ea"/>
              </a:rPr>
              <a:t> </a:t>
            </a:r>
          </a:p>
          <a:p>
            <a:pPr marL="477838" indent="-477838" eaLnBrk="0" hangingPunct="0">
              <a:spcBef>
                <a:spcPct val="20000"/>
              </a:spcBef>
              <a:buClr>
                <a:schemeClr val="tx1"/>
              </a:buClr>
              <a:buSzPct val="80000"/>
              <a:buFont typeface="Wingdings" pitchFamily="2" charset="2"/>
              <a:buNone/>
              <a:defRPr/>
            </a:pPr>
            <a:r>
              <a:rPr lang="en-US" sz="2000" b="1" kern="0" dirty="0">
                <a:latin typeface="+mn-lt"/>
                <a:ea typeface="+mn-ea"/>
              </a:rPr>
              <a:t>template&lt;</a:t>
            </a:r>
            <a:r>
              <a:rPr lang="en-US" sz="2000" b="1" kern="0" dirty="0" err="1">
                <a:latin typeface="+mn-lt"/>
                <a:ea typeface="+mn-ea"/>
              </a:rPr>
              <a:t>typename</a:t>
            </a:r>
            <a:r>
              <a:rPr lang="en-US" sz="2000" b="1" kern="0" dirty="0">
                <a:latin typeface="+mn-lt"/>
                <a:ea typeface="+mn-ea"/>
              </a:rPr>
              <a:t> T&gt;</a:t>
            </a:r>
          </a:p>
          <a:p>
            <a:pPr marL="477838" indent="-477838" eaLnBrk="0" hangingPunct="0">
              <a:spcBef>
                <a:spcPct val="20000"/>
              </a:spcBef>
              <a:buClr>
                <a:schemeClr val="tx1"/>
              </a:buClr>
              <a:buSzPct val="80000"/>
              <a:buFont typeface="Wingdings" pitchFamily="2" charset="2"/>
              <a:buNone/>
              <a:defRPr/>
            </a:pPr>
            <a:r>
              <a:rPr lang="en-US" sz="2000" b="1" kern="0" dirty="0">
                <a:latin typeface="+mn-lt"/>
                <a:ea typeface="+mn-ea"/>
              </a:rPr>
              <a:t> class B: public A&lt;T&gt; </a:t>
            </a:r>
          </a:p>
          <a:p>
            <a:pPr marL="477838" indent="-477838" eaLnBrk="0" hangingPunct="0">
              <a:spcBef>
                <a:spcPct val="20000"/>
              </a:spcBef>
              <a:buClr>
                <a:schemeClr val="tx1"/>
              </a:buClr>
              <a:buSzPct val="80000"/>
              <a:buFont typeface="Wingdings" pitchFamily="2" charset="2"/>
              <a:buNone/>
              <a:defRPr/>
            </a:pPr>
            <a:r>
              <a:rPr lang="en-US" sz="2000" b="1" kern="0" dirty="0">
                <a:latin typeface="+mn-lt"/>
                <a:ea typeface="+mn-ea"/>
              </a:rPr>
              <a:t>{ public: void g() { f(); } }</a:t>
            </a:r>
            <a:endParaRPr lang="zh-CN" altLang="en-US" sz="2000" b="1" kern="0" dirty="0">
              <a:latin typeface="+mn-lt"/>
              <a:ea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b="0" dirty="0" smtClean="0"/>
              <a:t> </a:t>
            </a:r>
            <a:r>
              <a:rPr lang="en-US" dirty="0" smtClean="0"/>
              <a:t>this-&gt;f()</a:t>
            </a:r>
            <a:endParaRPr lang="zh-CN" altLang="en-US" dirty="0"/>
          </a:p>
        </p:txBody>
      </p:sp>
      <p:sp>
        <p:nvSpPr>
          <p:cNvPr id="66563" name="内容占位符 2"/>
          <p:cNvSpPr>
            <a:spLocks noGrp="1"/>
          </p:cNvSpPr>
          <p:nvPr>
            <p:ph idx="1"/>
          </p:nvPr>
        </p:nvSpPr>
        <p:spPr>
          <a:xfrm>
            <a:off x="685800" y="4529138"/>
            <a:ext cx="7772400" cy="2452687"/>
          </a:xfrm>
        </p:spPr>
        <p:txBody>
          <a:bodyPr/>
          <a:lstStyle/>
          <a:p>
            <a:pPr>
              <a:buFont typeface="Wingdings" pitchFamily="2" charset="2"/>
              <a:buNone/>
            </a:pPr>
            <a:r>
              <a:rPr lang="zh-CN" altLang="en-US" sz="2000" smtClean="0"/>
              <a:t>模板定义阶段：尽管没法查到 </a:t>
            </a:r>
            <a:r>
              <a:rPr lang="en-US" altLang="zh-CN" sz="2000" smtClean="0"/>
              <a:t>A&lt;T&gt;::f()</a:t>
            </a:r>
            <a:r>
              <a:rPr lang="zh-CN" altLang="en-US" sz="2000" smtClean="0"/>
              <a:t>，但 </a:t>
            </a:r>
            <a:r>
              <a:rPr lang="en-US" altLang="zh-CN" sz="2000" smtClean="0"/>
              <a:t>this-&gt; </a:t>
            </a:r>
            <a:r>
              <a:rPr lang="zh-CN" altLang="en-US" sz="2000" smtClean="0"/>
              <a:t>告诉编译器，</a:t>
            </a:r>
            <a:r>
              <a:rPr lang="en-US" altLang="zh-CN" sz="2000" smtClean="0"/>
              <a:t>f </a:t>
            </a:r>
            <a:r>
              <a:rPr lang="zh-CN" altLang="en-US" sz="2000" smtClean="0"/>
              <a:t>是一个成员函数，不是在 </a:t>
            </a:r>
            <a:r>
              <a:rPr lang="en-US" altLang="zh-CN" sz="2000" smtClean="0"/>
              <a:t>B </a:t>
            </a:r>
            <a:r>
              <a:rPr lang="zh-CN" altLang="en-US" sz="2000" smtClean="0"/>
              <a:t>类里，就是在 </a:t>
            </a:r>
            <a:r>
              <a:rPr lang="en-US" altLang="zh-CN" sz="2000" smtClean="0"/>
              <a:t>B </a:t>
            </a:r>
            <a:r>
              <a:rPr lang="zh-CN" altLang="en-US" sz="2000" smtClean="0"/>
              <a:t>类的基类里，于是编译器记住了</a:t>
            </a:r>
          </a:p>
          <a:p>
            <a:pPr>
              <a:buFont typeface="Wingdings" pitchFamily="2" charset="2"/>
              <a:buNone/>
            </a:pPr>
            <a:r>
              <a:rPr lang="zh-CN" altLang="en-US" sz="2000" smtClean="0"/>
              <a:t>模板实例化阶段：此时编译器查找的对象是一个成员函数，首先在 </a:t>
            </a:r>
            <a:r>
              <a:rPr lang="en-US" altLang="zh-CN" sz="2000" smtClean="0"/>
              <a:t>B </a:t>
            </a:r>
            <a:r>
              <a:rPr lang="zh-CN" altLang="en-US" sz="2000" smtClean="0"/>
              <a:t>中查，没有找到，然后在其基类里查，于是成功找到 </a:t>
            </a:r>
            <a:r>
              <a:rPr lang="en-US" altLang="zh-CN" sz="2000" smtClean="0"/>
              <a:t>A&lt;T&gt;::f()</a:t>
            </a:r>
            <a:endParaRPr lang="zh-CN" altLang="en-US" sz="2000" smtClean="0"/>
          </a:p>
        </p:txBody>
      </p:sp>
      <p:sp>
        <p:nvSpPr>
          <p:cNvPr id="4" name="内容占位符 2"/>
          <p:cNvSpPr txBox="1">
            <a:spLocks/>
          </p:cNvSpPr>
          <p:nvPr/>
        </p:nvSpPr>
        <p:spPr bwMode="auto">
          <a:xfrm>
            <a:off x="685800" y="1625600"/>
            <a:ext cx="7772400" cy="2946400"/>
          </a:xfrm>
          <a:prstGeom prst="rect">
            <a:avLst/>
          </a:prstGeom>
          <a:noFill/>
          <a:ln w="9525">
            <a:noFill/>
            <a:miter lim="800000"/>
            <a:headEnd/>
            <a:tailEnd/>
          </a:ln>
        </p:spPr>
        <p:txBody>
          <a:bodyPr/>
          <a:lstStyle/>
          <a:p>
            <a:pPr marL="477838" indent="-477838" eaLnBrk="0" hangingPunct="0">
              <a:spcBef>
                <a:spcPct val="20000"/>
              </a:spcBef>
              <a:buClr>
                <a:schemeClr val="tx1"/>
              </a:buClr>
              <a:buSzPct val="80000"/>
              <a:buFont typeface="Wingdings" pitchFamily="2" charset="2"/>
              <a:buNone/>
              <a:defRPr/>
            </a:pPr>
            <a:r>
              <a:rPr lang="en-US" sz="1800" b="1" kern="0" dirty="0">
                <a:latin typeface="+mn-lt"/>
                <a:ea typeface="+mn-ea"/>
              </a:rPr>
              <a:t>template&lt;</a:t>
            </a:r>
            <a:r>
              <a:rPr lang="en-US" sz="1800" b="1" kern="0" dirty="0" err="1">
                <a:latin typeface="+mn-lt"/>
                <a:ea typeface="+mn-ea"/>
              </a:rPr>
              <a:t>typename</a:t>
            </a:r>
            <a:r>
              <a:rPr lang="en-US" sz="1800" b="1" kern="0" dirty="0">
                <a:latin typeface="+mn-lt"/>
                <a:ea typeface="+mn-ea"/>
              </a:rPr>
              <a:t> T&gt; </a:t>
            </a:r>
          </a:p>
          <a:p>
            <a:pPr marL="477838" indent="-477838" eaLnBrk="0" hangingPunct="0">
              <a:spcBef>
                <a:spcPct val="20000"/>
              </a:spcBef>
              <a:buClr>
                <a:schemeClr val="tx1"/>
              </a:buClr>
              <a:buSzPct val="80000"/>
              <a:buFont typeface="Wingdings" pitchFamily="2" charset="2"/>
              <a:buNone/>
              <a:defRPr/>
            </a:pPr>
            <a:r>
              <a:rPr lang="en-US" sz="1800" b="1" kern="0" dirty="0">
                <a:latin typeface="+mn-lt"/>
                <a:ea typeface="+mn-ea"/>
              </a:rPr>
              <a:t>class A {</a:t>
            </a:r>
          </a:p>
          <a:p>
            <a:pPr marL="477838" indent="-477838" eaLnBrk="0" hangingPunct="0">
              <a:spcBef>
                <a:spcPct val="20000"/>
              </a:spcBef>
              <a:buClr>
                <a:schemeClr val="tx1"/>
              </a:buClr>
              <a:buSzPct val="80000"/>
              <a:buFont typeface="Wingdings" pitchFamily="2" charset="2"/>
              <a:buNone/>
              <a:defRPr/>
            </a:pPr>
            <a:r>
              <a:rPr lang="en-US" sz="1800" b="1" kern="0" dirty="0">
                <a:latin typeface="+mn-lt"/>
                <a:ea typeface="+mn-ea"/>
              </a:rPr>
              <a:t>public: </a:t>
            </a:r>
          </a:p>
          <a:p>
            <a:pPr marL="477838" indent="-477838" eaLnBrk="0" hangingPunct="0">
              <a:spcBef>
                <a:spcPct val="20000"/>
              </a:spcBef>
              <a:buClr>
                <a:schemeClr val="tx1"/>
              </a:buClr>
              <a:buSzPct val="80000"/>
              <a:buFont typeface="Wingdings" pitchFamily="2" charset="2"/>
              <a:buNone/>
              <a:defRPr/>
            </a:pPr>
            <a:r>
              <a:rPr lang="en-US" sz="1800" b="1" kern="0" dirty="0">
                <a:latin typeface="+mn-lt"/>
                <a:ea typeface="+mn-ea"/>
              </a:rPr>
              <a:t>	void f( ){ </a:t>
            </a:r>
            <a:r>
              <a:rPr lang="en-US" sz="1800" b="1" kern="0" dirty="0" err="1">
                <a:latin typeface="+mn-lt"/>
                <a:ea typeface="+mn-ea"/>
              </a:rPr>
              <a:t>cout</a:t>
            </a:r>
            <a:r>
              <a:rPr lang="en-US" sz="1800" b="1" kern="0" dirty="0">
                <a:latin typeface="+mn-lt"/>
                <a:ea typeface="+mn-ea"/>
              </a:rPr>
              <a:t> &lt;&lt; "A::f()" &lt;&lt; </a:t>
            </a:r>
            <a:r>
              <a:rPr lang="en-US" sz="1800" b="1" kern="0" dirty="0" err="1">
                <a:latin typeface="+mn-lt"/>
                <a:ea typeface="+mn-ea"/>
              </a:rPr>
              <a:t>endl</a:t>
            </a:r>
            <a:r>
              <a:rPr lang="en-US" sz="1800" b="1" kern="0" dirty="0">
                <a:latin typeface="+mn-lt"/>
                <a:ea typeface="+mn-ea"/>
              </a:rPr>
              <a:t>; } 	}</a:t>
            </a:r>
          </a:p>
          <a:p>
            <a:pPr marL="477838" indent="-477838" eaLnBrk="0" hangingPunct="0">
              <a:spcBef>
                <a:spcPct val="20000"/>
              </a:spcBef>
              <a:buClr>
                <a:schemeClr val="tx1"/>
              </a:buClr>
              <a:buSzPct val="80000"/>
              <a:buFont typeface="Wingdings" pitchFamily="2" charset="2"/>
              <a:buNone/>
              <a:defRPr/>
            </a:pPr>
            <a:r>
              <a:rPr lang="en-US" sz="1800" b="1" kern="0" dirty="0">
                <a:latin typeface="+mn-lt"/>
                <a:ea typeface="+mn-ea"/>
              </a:rPr>
              <a:t> </a:t>
            </a:r>
          </a:p>
          <a:p>
            <a:pPr marL="477838" indent="-477838" eaLnBrk="0" hangingPunct="0">
              <a:spcBef>
                <a:spcPct val="20000"/>
              </a:spcBef>
              <a:buClr>
                <a:schemeClr val="tx1"/>
              </a:buClr>
              <a:buSzPct val="80000"/>
              <a:buFont typeface="Wingdings" pitchFamily="2" charset="2"/>
              <a:buNone/>
              <a:defRPr/>
            </a:pPr>
            <a:r>
              <a:rPr lang="en-US" sz="1800" b="1" kern="0" dirty="0">
                <a:latin typeface="+mn-lt"/>
                <a:ea typeface="+mn-ea"/>
              </a:rPr>
              <a:t>template&lt;</a:t>
            </a:r>
            <a:r>
              <a:rPr lang="en-US" sz="1800" b="1" kern="0" dirty="0" err="1">
                <a:latin typeface="+mn-lt"/>
                <a:ea typeface="+mn-ea"/>
              </a:rPr>
              <a:t>typename</a:t>
            </a:r>
            <a:r>
              <a:rPr lang="en-US" sz="1800" b="1" kern="0" dirty="0">
                <a:latin typeface="+mn-lt"/>
                <a:ea typeface="+mn-ea"/>
              </a:rPr>
              <a:t> T&gt;</a:t>
            </a:r>
          </a:p>
          <a:p>
            <a:pPr marL="477838" indent="-477838" eaLnBrk="0" hangingPunct="0">
              <a:spcBef>
                <a:spcPct val="20000"/>
              </a:spcBef>
              <a:buClr>
                <a:schemeClr val="tx1"/>
              </a:buClr>
              <a:buSzPct val="80000"/>
              <a:buFont typeface="Wingdings" pitchFamily="2" charset="2"/>
              <a:buNone/>
              <a:defRPr/>
            </a:pPr>
            <a:r>
              <a:rPr lang="en-US" sz="1800" b="1" kern="0" dirty="0">
                <a:latin typeface="+mn-lt"/>
                <a:ea typeface="+mn-ea"/>
              </a:rPr>
              <a:t> class B: public A&lt;T&gt; </a:t>
            </a:r>
          </a:p>
          <a:p>
            <a:pPr marL="477838" indent="-477838" eaLnBrk="0" hangingPunct="0">
              <a:spcBef>
                <a:spcPct val="20000"/>
              </a:spcBef>
              <a:buClr>
                <a:schemeClr val="tx1"/>
              </a:buClr>
              <a:buSzPct val="80000"/>
              <a:buFont typeface="Wingdings" pitchFamily="2" charset="2"/>
              <a:buNone/>
              <a:defRPr/>
            </a:pPr>
            <a:r>
              <a:rPr lang="en-US" sz="1800" b="1" kern="0" dirty="0">
                <a:latin typeface="+mn-lt"/>
                <a:ea typeface="+mn-ea"/>
              </a:rPr>
              <a:t>{ public: void g() {this-&gt;f(); } }</a:t>
            </a:r>
            <a:endParaRPr lang="zh-CN" altLang="en-US" sz="1800" b="1" kern="0" dirty="0">
              <a:latin typeface="+mn-lt"/>
              <a:ea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或者</a:t>
            </a:r>
            <a:endParaRPr lang="zh-CN" altLang="en-US" dirty="0"/>
          </a:p>
        </p:txBody>
      </p:sp>
      <p:sp>
        <p:nvSpPr>
          <p:cNvPr id="67587" name="内容占位符 2"/>
          <p:cNvSpPr>
            <a:spLocks noGrp="1"/>
          </p:cNvSpPr>
          <p:nvPr>
            <p:ph idx="1"/>
          </p:nvPr>
        </p:nvSpPr>
        <p:spPr/>
        <p:txBody>
          <a:bodyPr/>
          <a:lstStyle/>
          <a:p>
            <a:pPr>
              <a:buFont typeface="Wingdings" pitchFamily="2" charset="2"/>
              <a:buNone/>
            </a:pPr>
            <a:r>
              <a:rPr lang="en-US" altLang="zh-CN" sz="2400" smtClean="0"/>
              <a:t>template&lt;typename T&gt; </a:t>
            </a:r>
          </a:p>
          <a:p>
            <a:pPr>
              <a:buFont typeface="Wingdings" pitchFamily="2" charset="2"/>
              <a:buNone/>
            </a:pPr>
            <a:r>
              <a:rPr lang="en-US" altLang="zh-CN" sz="2400" smtClean="0"/>
              <a:t>class A {</a:t>
            </a:r>
          </a:p>
          <a:p>
            <a:pPr>
              <a:buFont typeface="Wingdings" pitchFamily="2" charset="2"/>
              <a:buNone/>
            </a:pPr>
            <a:r>
              <a:rPr lang="en-US" altLang="zh-CN" sz="2400" smtClean="0"/>
              <a:t>public: </a:t>
            </a:r>
          </a:p>
          <a:p>
            <a:pPr>
              <a:buFont typeface="Wingdings" pitchFamily="2" charset="2"/>
              <a:buNone/>
            </a:pPr>
            <a:r>
              <a:rPr lang="en-US" altLang="zh-CN" sz="2400" smtClean="0"/>
              <a:t>	void f()</a:t>
            </a:r>
          </a:p>
          <a:p>
            <a:pPr>
              <a:buFont typeface="Wingdings" pitchFamily="2" charset="2"/>
              <a:buNone/>
            </a:pPr>
            <a:r>
              <a:rPr lang="en-US" altLang="zh-CN" sz="2400" smtClean="0"/>
              <a:t>	{ cout &lt;&lt; "A::f()" &lt;&lt; endl; } 	}</a:t>
            </a:r>
          </a:p>
          <a:p>
            <a:pPr>
              <a:buFont typeface="Wingdings" pitchFamily="2" charset="2"/>
              <a:buNone/>
            </a:pPr>
            <a:r>
              <a:rPr lang="en-US" altLang="zh-CN" sz="2400" smtClean="0"/>
              <a:t> </a:t>
            </a:r>
          </a:p>
          <a:p>
            <a:pPr>
              <a:buFont typeface="Wingdings" pitchFamily="2" charset="2"/>
              <a:buNone/>
            </a:pPr>
            <a:r>
              <a:rPr lang="en-US" altLang="zh-CN" sz="2400" smtClean="0"/>
              <a:t>template&lt;typename T&gt;</a:t>
            </a:r>
          </a:p>
          <a:p>
            <a:pPr>
              <a:buFont typeface="Wingdings" pitchFamily="2" charset="2"/>
              <a:buNone/>
            </a:pPr>
            <a:r>
              <a:rPr lang="en-US" altLang="zh-CN" sz="2400" smtClean="0"/>
              <a:t> class B: public A&lt;T&gt; </a:t>
            </a:r>
          </a:p>
          <a:p>
            <a:pPr>
              <a:buFont typeface="Wingdings" pitchFamily="2" charset="2"/>
              <a:buNone/>
            </a:pPr>
            <a:r>
              <a:rPr lang="en-US" altLang="zh-CN" sz="2400" smtClean="0"/>
              <a:t>{ public: void g() {A&lt;T&gt;::f(); } }</a:t>
            </a:r>
            <a:endParaRPr lang="zh-CN" altLang="en-US" sz="2400" smtClean="0"/>
          </a:p>
          <a:p>
            <a:endParaRPr lang="zh-CN" altLang="en-US" smtClean="0"/>
          </a:p>
        </p:txBody>
      </p:sp>
      <p:sp>
        <p:nvSpPr>
          <p:cNvPr id="4" name="TextBox 3"/>
          <p:cNvSpPr txBox="1">
            <a:spLocks noChangeArrowheads="1"/>
          </p:cNvSpPr>
          <p:nvPr/>
        </p:nvSpPr>
        <p:spPr bwMode="auto">
          <a:xfrm>
            <a:off x="6096000" y="5422900"/>
            <a:ext cx="2646363" cy="522288"/>
          </a:xfrm>
          <a:prstGeom prst="rect">
            <a:avLst/>
          </a:prstGeom>
          <a:noFill/>
          <a:ln w="9525">
            <a:noFill/>
            <a:miter lim="800000"/>
            <a:headEnd/>
            <a:tailEnd/>
          </a:ln>
        </p:spPr>
        <p:txBody>
          <a:bodyPr>
            <a:spAutoFit/>
          </a:bodyPr>
          <a:lstStyle/>
          <a:p>
            <a:r>
              <a:rPr lang="zh-CN" altLang="en-US"/>
              <a:t>在</a:t>
            </a:r>
            <a:r>
              <a:rPr lang="en-US" altLang="zh-CN"/>
              <a:t>VS</a:t>
            </a:r>
            <a:r>
              <a:rPr lang="zh-CN" altLang="en-US"/>
              <a:t>中不需要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1778" name="Rectangle 2"/>
          <p:cNvSpPr>
            <a:spLocks noGrp="1" noChangeArrowheads="1"/>
          </p:cNvSpPr>
          <p:nvPr>
            <p:ph type="title"/>
          </p:nvPr>
        </p:nvSpPr>
        <p:spPr/>
        <p:txBody>
          <a:bodyPr/>
          <a:lstStyle/>
          <a:p>
            <a:pPr eaLnBrk="1" hangingPunct="1">
              <a:defRPr/>
            </a:pPr>
            <a:r>
              <a:rPr lang="zh-CN" altLang="en-US" smtClean="0"/>
              <a:t>小结 </a:t>
            </a:r>
          </a:p>
        </p:txBody>
      </p:sp>
      <p:sp>
        <p:nvSpPr>
          <p:cNvPr id="68611" name="Rectangle 3"/>
          <p:cNvSpPr>
            <a:spLocks noGrp="1" noChangeArrowheads="1"/>
          </p:cNvSpPr>
          <p:nvPr>
            <p:ph type="body" idx="1"/>
          </p:nvPr>
        </p:nvSpPr>
        <p:spPr>
          <a:xfrm>
            <a:off x="685800" y="1981200"/>
            <a:ext cx="7772400" cy="4686300"/>
          </a:xfrm>
        </p:spPr>
        <p:txBody>
          <a:bodyPr/>
          <a:lstStyle/>
          <a:p>
            <a:pPr eaLnBrk="1" hangingPunct="1"/>
            <a:r>
              <a:rPr lang="zh-CN" altLang="en-US" smtClean="0"/>
              <a:t>本章介绍了</a:t>
            </a:r>
            <a:r>
              <a:rPr lang="en-US" altLang="zh-CN" smtClean="0"/>
              <a:t>C++</a:t>
            </a:r>
            <a:r>
              <a:rPr lang="zh-CN" altLang="en-US" smtClean="0"/>
              <a:t>中的泛型程序设计的工具</a:t>
            </a:r>
            <a:r>
              <a:rPr lang="en-US" altLang="zh-CN" smtClean="0"/>
              <a:t>----</a:t>
            </a:r>
            <a:r>
              <a:rPr lang="zh-CN" altLang="en-US" smtClean="0"/>
              <a:t>模板。</a:t>
            </a:r>
          </a:p>
          <a:p>
            <a:pPr eaLnBrk="1" hangingPunct="1"/>
            <a:r>
              <a:rPr lang="zh-CN" altLang="en-US" smtClean="0"/>
              <a:t>模板是独立于类型的蓝图，编译器可以根据模板产生多种特定类型的实例。</a:t>
            </a:r>
          </a:p>
          <a:p>
            <a:pPr eaLnBrk="1" hangingPunct="1"/>
            <a:r>
              <a:rPr lang="zh-CN" altLang="en-US" smtClean="0"/>
              <a:t>模板分为函数模板和类模板。</a:t>
            </a:r>
          </a:p>
          <a:p>
            <a:pPr eaLnBrk="1" hangingPunct="1"/>
            <a:r>
              <a:rPr lang="zh-CN" altLang="en-US" smtClean="0"/>
              <a:t>本章中，我们学习了如何写一个类模板，如何实例化类模板，使之成为一个模板类，如何定义及使用模板的友元。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body" idx="1"/>
          </p:nvPr>
        </p:nvSpPr>
        <p:spPr>
          <a:xfrm>
            <a:off x="292100" y="939800"/>
            <a:ext cx="8547100" cy="5740400"/>
          </a:xfrm>
        </p:spPr>
        <p:txBody>
          <a:bodyPr/>
          <a:lstStyle/>
          <a:p>
            <a:pPr eaLnBrk="1" hangingPunct="1">
              <a:lnSpc>
                <a:spcPct val="90000"/>
              </a:lnSpc>
              <a:buFont typeface="Wingdings" pitchFamily="2" charset="2"/>
              <a:buNone/>
            </a:pPr>
            <a:r>
              <a:rPr lang="en-US" altLang="zh-CN" sz="2400" smtClean="0"/>
              <a:t>template &lt;class T&gt;</a:t>
            </a:r>
          </a:p>
          <a:p>
            <a:pPr eaLnBrk="1" hangingPunct="1">
              <a:lnSpc>
                <a:spcPct val="90000"/>
              </a:lnSpc>
              <a:buFont typeface="Wingdings" pitchFamily="2" charset="2"/>
              <a:buNone/>
            </a:pPr>
            <a:r>
              <a:rPr lang="en-US" altLang="zh-CN" sz="2400" smtClean="0">
                <a:solidFill>
                  <a:schemeClr val="tx2"/>
                </a:solidFill>
              </a:rPr>
              <a:t>Array&lt;T&gt;::</a:t>
            </a:r>
            <a:r>
              <a:rPr lang="en-US" altLang="zh-CN" sz="2400" smtClean="0"/>
              <a:t>Array(const </a:t>
            </a:r>
            <a:r>
              <a:rPr lang="en-US" altLang="zh-CN" sz="2400" smtClean="0">
                <a:solidFill>
                  <a:schemeClr val="tx2"/>
                </a:solidFill>
              </a:rPr>
              <a:t>Array&lt;T&gt;</a:t>
            </a:r>
            <a:r>
              <a:rPr lang="en-US" altLang="zh-CN" sz="2400" smtClean="0"/>
              <a:t> &amp;arr)</a:t>
            </a:r>
          </a:p>
          <a:p>
            <a:pPr eaLnBrk="1" hangingPunct="1">
              <a:lnSpc>
                <a:spcPct val="90000"/>
              </a:lnSpc>
              <a:buFont typeface="Wingdings" pitchFamily="2" charset="2"/>
              <a:buNone/>
            </a:pPr>
            <a:r>
              <a:rPr lang="en-US" altLang="zh-CN" sz="2400" smtClean="0"/>
              <a:t>{   low = arr.low;</a:t>
            </a:r>
          </a:p>
          <a:p>
            <a:pPr eaLnBrk="1" hangingPunct="1">
              <a:lnSpc>
                <a:spcPct val="90000"/>
              </a:lnSpc>
              <a:buFont typeface="Wingdings" pitchFamily="2" charset="2"/>
              <a:buNone/>
            </a:pPr>
            <a:r>
              <a:rPr lang="en-US" altLang="zh-CN" sz="2400" smtClean="0"/>
              <a:t>     high = arr.high;</a:t>
            </a:r>
          </a:p>
          <a:p>
            <a:pPr eaLnBrk="1" hangingPunct="1">
              <a:lnSpc>
                <a:spcPct val="90000"/>
              </a:lnSpc>
              <a:buFont typeface="Wingdings" pitchFamily="2" charset="2"/>
              <a:buNone/>
            </a:pPr>
            <a:r>
              <a:rPr lang="en-US" altLang="zh-CN" sz="2400" smtClean="0"/>
              <a:t>     storage = new </a:t>
            </a:r>
            <a:r>
              <a:rPr lang="en-US" altLang="zh-CN" sz="2400" smtClean="0">
                <a:solidFill>
                  <a:schemeClr val="tx2"/>
                </a:solidFill>
              </a:rPr>
              <a:t>T </a:t>
            </a:r>
            <a:r>
              <a:rPr lang="en-US" altLang="zh-CN" sz="2400" smtClean="0"/>
              <a:t>[high - low + 1];</a:t>
            </a:r>
          </a:p>
          <a:p>
            <a:pPr eaLnBrk="1" hangingPunct="1">
              <a:lnSpc>
                <a:spcPct val="90000"/>
              </a:lnSpc>
              <a:buFont typeface="Wingdings" pitchFamily="2" charset="2"/>
              <a:buNone/>
            </a:pPr>
            <a:r>
              <a:rPr lang="en-US" altLang="zh-CN" sz="2400" smtClean="0"/>
              <a:t>     for (int i = 0; i &lt; high -low + 1; ++i)  storage[i] = arr.storage[i];</a:t>
            </a:r>
          </a:p>
          <a:p>
            <a:pPr eaLnBrk="1" hangingPunct="1">
              <a:lnSpc>
                <a:spcPct val="90000"/>
              </a:lnSpc>
              <a:buFont typeface="Wingdings" pitchFamily="2" charset="2"/>
              <a:buNone/>
            </a:pPr>
            <a:r>
              <a:rPr lang="en-US" altLang="zh-CN" sz="2400" smtClean="0"/>
              <a:t>}</a:t>
            </a:r>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r>
              <a:rPr lang="en-US" altLang="zh-CN" sz="2400" smtClean="0"/>
              <a:t>template &lt;class T&gt;</a:t>
            </a:r>
          </a:p>
          <a:p>
            <a:pPr eaLnBrk="1" hangingPunct="1">
              <a:lnSpc>
                <a:spcPct val="90000"/>
              </a:lnSpc>
              <a:buFont typeface="Wingdings" pitchFamily="2" charset="2"/>
              <a:buNone/>
            </a:pPr>
            <a:r>
              <a:rPr lang="en-US" altLang="zh-CN" sz="2400" smtClean="0">
                <a:solidFill>
                  <a:schemeClr val="tx2"/>
                </a:solidFill>
              </a:rPr>
              <a:t>T </a:t>
            </a:r>
            <a:r>
              <a:rPr lang="en-US" altLang="zh-CN" sz="2400" smtClean="0"/>
              <a:t>&amp; </a:t>
            </a:r>
            <a:r>
              <a:rPr lang="en-US" altLang="zh-CN" sz="2400" smtClean="0">
                <a:solidFill>
                  <a:schemeClr val="tx2"/>
                </a:solidFill>
              </a:rPr>
              <a:t>Array&lt;T&gt;::</a:t>
            </a:r>
            <a:r>
              <a:rPr lang="en-US" altLang="zh-CN" sz="2400" smtClean="0"/>
              <a:t>operator[](int index)</a:t>
            </a:r>
          </a:p>
          <a:p>
            <a:pPr eaLnBrk="1" hangingPunct="1">
              <a:lnSpc>
                <a:spcPct val="90000"/>
              </a:lnSpc>
              <a:buFont typeface="Wingdings" pitchFamily="2" charset="2"/>
              <a:buNone/>
            </a:pPr>
            <a:r>
              <a:rPr lang="en-US" altLang="zh-CN" sz="2400" smtClean="0"/>
              <a:t>{ if (index &lt; low || index &gt; high) {cout &lt;&lt; "</a:t>
            </a:r>
            <a:r>
              <a:rPr lang="zh-CN" altLang="en-US" sz="2400" smtClean="0"/>
              <a:t>下标越界</a:t>
            </a:r>
            <a:r>
              <a:rPr lang="en-US" altLang="zh-CN" sz="2400" smtClean="0"/>
              <a:t>"; exit(-1); }</a:t>
            </a:r>
          </a:p>
          <a:p>
            <a:pPr eaLnBrk="1" hangingPunct="1">
              <a:lnSpc>
                <a:spcPct val="90000"/>
              </a:lnSpc>
              <a:buFont typeface="Wingdings" pitchFamily="2" charset="2"/>
              <a:buNone/>
            </a:pPr>
            <a:r>
              <a:rPr lang="en-US" altLang="zh-CN" sz="2400" smtClean="0"/>
              <a:t>   return storage[index - low];</a:t>
            </a:r>
          </a:p>
          <a:p>
            <a:pPr eaLnBrk="1" hangingPunct="1">
              <a:lnSpc>
                <a:spcPct val="90000"/>
              </a:lnSpc>
              <a:buFont typeface="Wingdings" pitchFamily="2" charset="2"/>
              <a:buNone/>
            </a:pPr>
            <a:r>
              <a:rPr lang="en-US" altLang="zh-CN" sz="240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8770" name="Rectangle 2"/>
          <p:cNvSpPr>
            <a:spLocks noGrp="1" noChangeArrowheads="1"/>
          </p:cNvSpPr>
          <p:nvPr>
            <p:ph type="title"/>
          </p:nvPr>
        </p:nvSpPr>
        <p:spPr/>
        <p:txBody>
          <a:bodyPr/>
          <a:lstStyle/>
          <a:p>
            <a:pPr eaLnBrk="1" hangingPunct="1">
              <a:defRPr/>
            </a:pPr>
            <a:r>
              <a:rPr lang="zh-CN" altLang="en-US" smtClean="0"/>
              <a:t>第</a:t>
            </a:r>
            <a:r>
              <a:rPr lang="en-US" altLang="zh-CN" smtClean="0"/>
              <a:t>13</a:t>
            </a:r>
            <a:r>
              <a:rPr lang="zh-CN" altLang="en-US" smtClean="0"/>
              <a:t>章 泛型机制</a:t>
            </a:r>
            <a:r>
              <a:rPr lang="en-US" altLang="zh-CN" smtClean="0">
                <a:latin typeface="Times New Roman"/>
              </a:rPr>
              <a:t>—</a:t>
            </a:r>
            <a:r>
              <a:rPr lang="zh-CN" altLang="en-US" smtClean="0"/>
              <a:t>模板</a:t>
            </a:r>
          </a:p>
        </p:txBody>
      </p:sp>
      <p:sp>
        <p:nvSpPr>
          <p:cNvPr id="11267" name="Rectangle 3"/>
          <p:cNvSpPr>
            <a:spLocks noGrp="1" noChangeArrowheads="1"/>
          </p:cNvSpPr>
          <p:nvPr>
            <p:ph type="body" idx="1"/>
          </p:nvPr>
        </p:nvSpPr>
        <p:spPr>
          <a:xfrm>
            <a:off x="685800" y="1981200"/>
            <a:ext cx="7772400" cy="4559300"/>
          </a:xfrm>
        </p:spPr>
        <p:txBody>
          <a:bodyPr/>
          <a:lstStyle/>
          <a:p>
            <a:pPr eaLnBrk="1" hangingPunct="1">
              <a:lnSpc>
                <a:spcPct val="120000"/>
              </a:lnSpc>
            </a:pPr>
            <a:r>
              <a:rPr lang="zh-CN" altLang="en-US" smtClean="0"/>
              <a:t>类模板的定义 </a:t>
            </a:r>
          </a:p>
          <a:p>
            <a:pPr eaLnBrk="1" hangingPunct="1">
              <a:lnSpc>
                <a:spcPct val="120000"/>
              </a:lnSpc>
            </a:pPr>
            <a:r>
              <a:rPr lang="zh-CN" altLang="en-US" smtClean="0"/>
              <a:t>类模板的实例化 </a:t>
            </a:r>
          </a:p>
          <a:p>
            <a:pPr eaLnBrk="1" hangingPunct="1">
              <a:lnSpc>
                <a:spcPct val="120000"/>
              </a:lnSpc>
            </a:pPr>
            <a:r>
              <a:rPr lang="zh-CN" altLang="en-US" smtClean="0"/>
              <a:t>模板的编译 </a:t>
            </a:r>
          </a:p>
          <a:p>
            <a:pPr eaLnBrk="1" hangingPunct="1">
              <a:lnSpc>
                <a:spcPct val="120000"/>
              </a:lnSpc>
            </a:pPr>
            <a:r>
              <a:rPr lang="zh-CN" altLang="en-US" smtClean="0"/>
              <a:t>非类型形参和参数的默认值 </a:t>
            </a:r>
          </a:p>
          <a:p>
            <a:pPr eaLnBrk="1" hangingPunct="1">
              <a:lnSpc>
                <a:spcPct val="120000"/>
              </a:lnSpc>
            </a:pPr>
            <a:r>
              <a:rPr lang="zh-CN" altLang="en-US" smtClean="0"/>
              <a:t>类模板的友元 </a:t>
            </a:r>
          </a:p>
          <a:p>
            <a:pPr eaLnBrk="1" hangingPunct="1">
              <a:lnSpc>
                <a:spcPct val="120000"/>
              </a:lnSpc>
            </a:pPr>
            <a:r>
              <a:rPr lang="zh-CN" altLang="en-US" smtClean="0"/>
              <a:t>类模板作为基类 </a:t>
            </a:r>
          </a:p>
        </p:txBody>
      </p:sp>
      <p:sp>
        <p:nvSpPr>
          <p:cNvPr id="11268" name="AutoShape 4"/>
          <p:cNvSpPr>
            <a:spLocks noChangeArrowheads="1"/>
          </p:cNvSpPr>
          <p:nvPr/>
        </p:nvSpPr>
        <p:spPr bwMode="auto">
          <a:xfrm rot="-5400000" flipH="1" flipV="1">
            <a:off x="6324600" y="21367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1269" name="AutoShape 5"/>
          <p:cNvSpPr>
            <a:spLocks noChangeArrowheads="1"/>
          </p:cNvSpPr>
          <p:nvPr/>
        </p:nvSpPr>
        <p:spPr bwMode="auto">
          <a:xfrm rot="-5400000" flipH="1" flipV="1">
            <a:off x="6350000" y="41687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1270" name="AutoShape 6"/>
          <p:cNvSpPr>
            <a:spLocks noChangeArrowheads="1"/>
          </p:cNvSpPr>
          <p:nvPr/>
        </p:nvSpPr>
        <p:spPr bwMode="auto">
          <a:xfrm rot="-5400000" flipH="1" flipV="1">
            <a:off x="6350000" y="48418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1271" name="AutoShape 7"/>
          <p:cNvSpPr>
            <a:spLocks noChangeArrowheads="1"/>
          </p:cNvSpPr>
          <p:nvPr/>
        </p:nvSpPr>
        <p:spPr bwMode="auto">
          <a:xfrm rot="-5400000" flipH="1" flipV="1">
            <a:off x="6337300" y="54895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1272" name="AutoShape 8"/>
          <p:cNvSpPr>
            <a:spLocks noChangeArrowheads="1"/>
          </p:cNvSpPr>
          <p:nvPr/>
        </p:nvSpPr>
        <p:spPr bwMode="auto">
          <a:xfrm rot="-5400000" flipH="1" flipV="1">
            <a:off x="6350000" y="35210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1273" name="AutoShape 9"/>
          <p:cNvSpPr>
            <a:spLocks noChangeArrowheads="1"/>
          </p:cNvSpPr>
          <p:nvPr/>
        </p:nvSpPr>
        <p:spPr bwMode="auto">
          <a:xfrm rot="-5400000" flipH="1" flipV="1">
            <a:off x="6330950" y="2803525"/>
            <a:ext cx="304800" cy="4445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1058" name="Rectangle 2"/>
          <p:cNvSpPr>
            <a:spLocks noGrp="1" noChangeArrowheads="1"/>
          </p:cNvSpPr>
          <p:nvPr>
            <p:ph type="title"/>
          </p:nvPr>
        </p:nvSpPr>
        <p:spPr/>
        <p:txBody>
          <a:bodyPr/>
          <a:lstStyle/>
          <a:p>
            <a:pPr eaLnBrk="1" hangingPunct="1">
              <a:defRPr/>
            </a:pPr>
            <a:r>
              <a:rPr lang="zh-CN" altLang="en-US" smtClean="0"/>
              <a:t>类模板的实例化 </a:t>
            </a:r>
          </a:p>
        </p:txBody>
      </p:sp>
      <p:sp>
        <p:nvSpPr>
          <p:cNvPr id="12291" name="Rectangle 3"/>
          <p:cNvSpPr>
            <a:spLocks noGrp="1" noChangeArrowheads="1"/>
          </p:cNvSpPr>
          <p:nvPr>
            <p:ph type="body" idx="1"/>
          </p:nvPr>
        </p:nvSpPr>
        <p:spPr>
          <a:xfrm>
            <a:off x="685800" y="1752600"/>
            <a:ext cx="7772400" cy="4914900"/>
          </a:xfrm>
        </p:spPr>
        <p:txBody>
          <a:bodyPr/>
          <a:lstStyle/>
          <a:p>
            <a:pPr eaLnBrk="1" hangingPunct="1">
              <a:lnSpc>
                <a:spcPct val="120000"/>
              </a:lnSpc>
            </a:pPr>
            <a:r>
              <a:rPr lang="zh-CN" altLang="en-US" sz="2800" smtClean="0"/>
              <a:t>编译器从模板生成一个特定的类或函数的过程称为模板的实例化。 </a:t>
            </a:r>
          </a:p>
          <a:p>
            <a:pPr eaLnBrk="1" hangingPunct="1">
              <a:lnSpc>
                <a:spcPct val="120000"/>
              </a:lnSpc>
            </a:pPr>
            <a:r>
              <a:rPr lang="zh-CN" altLang="en-US" sz="2800" smtClean="0"/>
              <a:t>类模板实例化后形成一个模板类。</a:t>
            </a:r>
          </a:p>
          <a:p>
            <a:pPr eaLnBrk="1" hangingPunct="1">
              <a:lnSpc>
                <a:spcPct val="120000"/>
              </a:lnSpc>
            </a:pPr>
            <a:r>
              <a:rPr kumimoji="0" lang="zh-CN" altLang="en-US" sz="2800" smtClean="0"/>
              <a:t>类</a:t>
            </a:r>
            <a:r>
              <a:rPr lang="zh-CN" altLang="en-US" sz="2800" smtClean="0"/>
              <a:t>模板的实例化格式如下：</a:t>
            </a:r>
          </a:p>
          <a:p>
            <a:pPr lvl="1" eaLnBrk="1" hangingPunct="1">
              <a:lnSpc>
                <a:spcPct val="120000"/>
              </a:lnSpc>
              <a:buFont typeface="Wingdings" pitchFamily="2" charset="2"/>
              <a:buNone/>
            </a:pPr>
            <a:r>
              <a:rPr lang="zh-CN" altLang="en-US" sz="2400" smtClean="0"/>
              <a:t>类模板名</a:t>
            </a:r>
            <a:r>
              <a:rPr lang="en-US" altLang="zh-CN" sz="2400" smtClean="0"/>
              <a:t>&lt;</a:t>
            </a:r>
            <a:r>
              <a:rPr lang="zh-CN" altLang="en-US" sz="2400" smtClean="0"/>
              <a:t>模板的实际参数</a:t>
            </a:r>
            <a:r>
              <a:rPr lang="en-US" altLang="zh-CN" sz="2400" smtClean="0"/>
              <a:t>&gt;  </a:t>
            </a:r>
            <a:r>
              <a:rPr lang="zh-CN" altLang="en-US" sz="2400" smtClean="0"/>
              <a:t>对象名； </a:t>
            </a:r>
          </a:p>
          <a:p>
            <a:pPr eaLnBrk="1" hangingPunct="1">
              <a:lnSpc>
                <a:spcPct val="120000"/>
              </a:lnSpc>
            </a:pPr>
            <a:r>
              <a:rPr lang="zh-CN" altLang="en-US" sz="2800" smtClean="0"/>
              <a:t>如：</a:t>
            </a:r>
          </a:p>
          <a:p>
            <a:pPr lvl="1" eaLnBrk="1" hangingPunct="1">
              <a:lnSpc>
                <a:spcPct val="120000"/>
              </a:lnSpc>
              <a:buFont typeface="Wingdings" pitchFamily="2" charset="2"/>
              <a:buNone/>
            </a:pPr>
            <a:r>
              <a:rPr lang="en-US" altLang="zh-CN" sz="2400" smtClean="0"/>
              <a:t>Array&lt;int&gt; array1(20</a:t>
            </a:r>
            <a:r>
              <a:rPr lang="zh-CN" altLang="en-US" sz="2400" smtClean="0"/>
              <a:t>，</a:t>
            </a:r>
            <a:r>
              <a:rPr lang="en-US" altLang="zh-CN" sz="2400" smtClean="0"/>
              <a:t>30);</a:t>
            </a:r>
          </a:p>
          <a:p>
            <a:pPr lvl="1" eaLnBrk="1" hangingPunct="1">
              <a:lnSpc>
                <a:spcPct val="120000"/>
              </a:lnSpc>
              <a:buFont typeface="Wingdings" pitchFamily="2" charset="2"/>
              <a:buNone/>
            </a:pPr>
            <a:r>
              <a:rPr lang="en-US" altLang="zh-CN" sz="2400" smtClean="0"/>
              <a:t>Array&lt;double&gt; array2(10, 20);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23626</TotalTime>
  <Words>4411</Words>
  <Application>Microsoft Office PowerPoint</Application>
  <PresentationFormat>全屏显示(4:3)</PresentationFormat>
  <Paragraphs>570</Paragraphs>
  <Slides>65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4" baseType="lpstr">
      <vt:lpstr>仿宋_GB2312</vt:lpstr>
      <vt:lpstr>黑体</vt:lpstr>
      <vt:lpstr>楷体_GB2312</vt:lpstr>
      <vt:lpstr>宋体</vt:lpstr>
      <vt:lpstr>Arial</vt:lpstr>
      <vt:lpstr>Times New Roman</vt:lpstr>
      <vt:lpstr>Wingdings</vt:lpstr>
      <vt:lpstr>Soaring</vt:lpstr>
      <vt:lpstr>图片</vt:lpstr>
      <vt:lpstr>第13章 泛型机制—模板</vt:lpstr>
      <vt:lpstr>类模板的定义</vt:lpstr>
      <vt:lpstr>类模板实例</vt:lpstr>
      <vt:lpstr>类模板定义</vt:lpstr>
      <vt:lpstr>类模板的成员函数的定义 </vt:lpstr>
      <vt:lpstr> Array的成员函数的实现 </vt:lpstr>
      <vt:lpstr>PowerPoint 演示文稿</vt:lpstr>
      <vt:lpstr>第13章 泛型机制—模板</vt:lpstr>
      <vt:lpstr>类模板的实例化 </vt:lpstr>
      <vt:lpstr>模板类的对象的使用</vt:lpstr>
      <vt:lpstr>第13章 泛型机制—模板</vt:lpstr>
      <vt:lpstr>模板的编译</vt:lpstr>
      <vt:lpstr>模板的编译</vt:lpstr>
      <vt:lpstr>C++的编译和连接</vt:lpstr>
      <vt:lpstr>例子</vt:lpstr>
      <vt:lpstr>PowerPoint 演示文稿</vt:lpstr>
      <vt:lpstr>关键</vt:lpstr>
      <vt:lpstr>对于模板</vt:lpstr>
      <vt:lpstr>PowerPoint 演示文稿</vt:lpstr>
      <vt:lpstr>模板和它的实现分离</vt:lpstr>
      <vt:lpstr>PowerPoint 演示文稿</vt:lpstr>
      <vt:lpstr>方案</vt:lpstr>
      <vt:lpstr>包含编译</vt:lpstr>
      <vt:lpstr>第13章 泛型机制—模板</vt:lpstr>
      <vt:lpstr>非类型形参</vt:lpstr>
      <vt:lpstr>非类型形参实例</vt:lpstr>
      <vt:lpstr>设计考虑</vt:lpstr>
      <vt:lpstr>类定义</vt:lpstr>
      <vt:lpstr>类模板的使用</vt:lpstr>
      <vt:lpstr>注意</vt:lpstr>
      <vt:lpstr>参数的默认值</vt:lpstr>
      <vt:lpstr>第13章 泛型机制—模板</vt:lpstr>
      <vt:lpstr>类模板的友元</vt:lpstr>
      <vt:lpstr>普通友元 </vt:lpstr>
      <vt:lpstr>特定实例的友元 </vt:lpstr>
      <vt:lpstr>特定实例的友元</vt:lpstr>
      <vt:lpstr>一个完整的例子</vt:lpstr>
      <vt:lpstr>PowerPoint 演示文稿</vt:lpstr>
      <vt:lpstr>类模板的友元实例</vt:lpstr>
      <vt:lpstr>实现考虑</vt:lpstr>
      <vt:lpstr>重载函数模板的实现</vt:lpstr>
      <vt:lpstr>增加了输出重载的类模板Array</vt:lpstr>
      <vt:lpstr>类模板的友元实例</vt:lpstr>
      <vt:lpstr>实现考虑</vt:lpstr>
      <vt:lpstr>类模板node的定义 </vt:lpstr>
      <vt:lpstr>linkList的定义 </vt:lpstr>
      <vt:lpstr>类模板linkList成员函数的实现 </vt:lpstr>
      <vt:lpstr>PowerPoint 演示文稿</vt:lpstr>
      <vt:lpstr> linkList类模板中的输出运算符重载函数的实现</vt:lpstr>
      <vt:lpstr>链表类的使用</vt:lpstr>
      <vt:lpstr>链表类的另一种实现</vt:lpstr>
      <vt:lpstr>PowerPoint 演示文稿</vt:lpstr>
      <vt:lpstr>PowerPoint 演示文稿</vt:lpstr>
      <vt:lpstr>PowerPoint 演示文稿</vt:lpstr>
      <vt:lpstr>第13章 泛型机制—模板</vt:lpstr>
      <vt:lpstr>类模板作为基类 </vt:lpstr>
      <vt:lpstr>类模板继承实例</vt:lpstr>
      <vt:lpstr>栈的类模板的定义 </vt:lpstr>
      <vt:lpstr>类模板stack的使用</vt:lpstr>
      <vt:lpstr>这段代码有什么问题</vt:lpstr>
      <vt:lpstr>模板的二段式名字查找</vt:lpstr>
      <vt:lpstr>PowerPoint 演示文稿</vt:lpstr>
      <vt:lpstr> this-&gt;f()</vt:lpstr>
      <vt:lpstr>或者</vt:lpstr>
      <vt:lpstr>小结 </vt:lpstr>
    </vt:vector>
  </TitlesOfParts>
  <Company>Shanghai JiaoTong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泛型机制—模板</dc:title>
  <dc:creator>administrat</dc:creator>
  <cp:lastModifiedBy>Jian</cp:lastModifiedBy>
  <cp:revision>507</cp:revision>
  <dcterms:created xsi:type="dcterms:W3CDTF">2002-03-09T00:08:02Z</dcterms:created>
  <dcterms:modified xsi:type="dcterms:W3CDTF">2018-06-19T02:30:03Z</dcterms:modified>
</cp:coreProperties>
</file>