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8"/>
  </p:notesMasterIdLst>
  <p:handoutMasterIdLst>
    <p:handoutMasterId r:id="rId149"/>
  </p:handoutMasterIdLst>
  <p:sldIdLst>
    <p:sldId id="3274" r:id="rId2"/>
    <p:sldId id="3275" r:id="rId3"/>
    <p:sldId id="3284" r:id="rId4"/>
    <p:sldId id="3276" r:id="rId5"/>
    <p:sldId id="3277" r:id="rId6"/>
    <p:sldId id="3278" r:id="rId7"/>
    <p:sldId id="3544" r:id="rId8"/>
    <p:sldId id="3545" r:id="rId9"/>
    <p:sldId id="3280" r:id="rId10"/>
    <p:sldId id="3281" r:id="rId11"/>
    <p:sldId id="3282" r:id="rId12"/>
    <p:sldId id="3512" r:id="rId13"/>
    <p:sldId id="3285" r:id="rId14"/>
    <p:sldId id="3286" r:id="rId15"/>
    <p:sldId id="3287" r:id="rId16"/>
    <p:sldId id="3288" r:id="rId17"/>
    <p:sldId id="3317" r:id="rId18"/>
    <p:sldId id="3318" r:id="rId19"/>
    <p:sldId id="3289" r:id="rId20"/>
    <p:sldId id="3290" r:id="rId21"/>
    <p:sldId id="3319" r:id="rId22"/>
    <p:sldId id="3292" r:id="rId23"/>
    <p:sldId id="3293" r:id="rId24"/>
    <p:sldId id="3294" r:id="rId25"/>
    <p:sldId id="3295" r:id="rId26"/>
    <p:sldId id="3296" r:id="rId27"/>
    <p:sldId id="3297" r:id="rId28"/>
    <p:sldId id="3320" r:id="rId29"/>
    <p:sldId id="3298" r:id="rId30"/>
    <p:sldId id="3299" r:id="rId31"/>
    <p:sldId id="3300" r:id="rId32"/>
    <p:sldId id="3302" r:id="rId33"/>
    <p:sldId id="3321" r:id="rId34"/>
    <p:sldId id="3303" r:id="rId35"/>
    <p:sldId id="3304" r:id="rId36"/>
    <p:sldId id="3305" r:id="rId37"/>
    <p:sldId id="3306" r:id="rId38"/>
    <p:sldId id="3307" r:id="rId39"/>
    <p:sldId id="3513" r:id="rId40"/>
    <p:sldId id="3322" r:id="rId41"/>
    <p:sldId id="3310" r:id="rId42"/>
    <p:sldId id="3311" r:id="rId43"/>
    <p:sldId id="3323" r:id="rId44"/>
    <p:sldId id="3313" r:id="rId45"/>
    <p:sldId id="3324" r:id="rId46"/>
    <p:sldId id="3314" r:id="rId47"/>
    <p:sldId id="3325" r:id="rId48"/>
    <p:sldId id="3326" r:id="rId49"/>
    <p:sldId id="3327" r:id="rId50"/>
    <p:sldId id="3514" r:id="rId51"/>
    <p:sldId id="3328" r:id="rId52"/>
    <p:sldId id="3330" r:id="rId53"/>
    <p:sldId id="3329" r:id="rId54"/>
    <p:sldId id="3515" r:id="rId55"/>
    <p:sldId id="3516" r:id="rId56"/>
    <p:sldId id="3517" r:id="rId57"/>
    <p:sldId id="3518" r:id="rId58"/>
    <p:sldId id="3331" r:id="rId59"/>
    <p:sldId id="3332" r:id="rId60"/>
    <p:sldId id="3315" r:id="rId61"/>
    <p:sldId id="3333" r:id="rId62"/>
    <p:sldId id="3283" r:id="rId63"/>
    <p:sldId id="3337" r:id="rId64"/>
    <p:sldId id="3519" r:id="rId65"/>
    <p:sldId id="3520" r:id="rId66"/>
    <p:sldId id="3521" r:id="rId67"/>
    <p:sldId id="3338" r:id="rId68"/>
    <p:sldId id="3339" r:id="rId69"/>
    <p:sldId id="3546" r:id="rId70"/>
    <p:sldId id="3336" r:id="rId71"/>
    <p:sldId id="3334" r:id="rId72"/>
    <p:sldId id="3335" r:id="rId73"/>
    <p:sldId id="3341" r:id="rId74"/>
    <p:sldId id="3342" r:id="rId75"/>
    <p:sldId id="3343" r:id="rId76"/>
    <p:sldId id="3344" r:id="rId77"/>
    <p:sldId id="3522" r:id="rId78"/>
    <p:sldId id="3345" r:id="rId79"/>
    <p:sldId id="3346" r:id="rId80"/>
    <p:sldId id="3347" r:id="rId81"/>
    <p:sldId id="3348" r:id="rId82"/>
    <p:sldId id="3349" r:id="rId83"/>
    <p:sldId id="3350" r:id="rId84"/>
    <p:sldId id="3351" r:id="rId85"/>
    <p:sldId id="3352" r:id="rId86"/>
    <p:sldId id="3523" r:id="rId87"/>
    <p:sldId id="3524" r:id="rId88"/>
    <p:sldId id="3525" r:id="rId89"/>
    <p:sldId id="3526" r:id="rId90"/>
    <p:sldId id="3527" r:id="rId91"/>
    <p:sldId id="3528" r:id="rId92"/>
    <p:sldId id="3354" r:id="rId93"/>
    <p:sldId id="3529" r:id="rId94"/>
    <p:sldId id="3497" r:id="rId95"/>
    <p:sldId id="3353" r:id="rId96"/>
    <p:sldId id="3355" r:id="rId97"/>
    <p:sldId id="3356" r:id="rId98"/>
    <p:sldId id="3357" r:id="rId99"/>
    <p:sldId id="3530" r:id="rId100"/>
    <p:sldId id="3358" r:id="rId101"/>
    <p:sldId id="3359" r:id="rId102"/>
    <p:sldId id="3360" r:id="rId103"/>
    <p:sldId id="3547" r:id="rId104"/>
    <p:sldId id="3548" r:id="rId105"/>
    <p:sldId id="3549" r:id="rId106"/>
    <p:sldId id="3534" r:id="rId107"/>
    <p:sldId id="3535" r:id="rId108"/>
    <p:sldId id="3536" r:id="rId109"/>
    <p:sldId id="3537" r:id="rId110"/>
    <p:sldId id="3538" r:id="rId111"/>
    <p:sldId id="3539" r:id="rId112"/>
    <p:sldId id="3540" r:id="rId113"/>
    <p:sldId id="3541" r:id="rId114"/>
    <p:sldId id="3542" r:id="rId115"/>
    <p:sldId id="3543" r:id="rId116"/>
    <p:sldId id="3361" r:id="rId117"/>
    <p:sldId id="3362" r:id="rId118"/>
    <p:sldId id="3363" r:id="rId119"/>
    <p:sldId id="3364" r:id="rId120"/>
    <p:sldId id="3365" r:id="rId121"/>
    <p:sldId id="3531" r:id="rId122"/>
    <p:sldId id="3532" r:id="rId123"/>
    <p:sldId id="3533" r:id="rId124"/>
    <p:sldId id="3366" r:id="rId125"/>
    <p:sldId id="3367" r:id="rId126"/>
    <p:sldId id="3368" r:id="rId127"/>
    <p:sldId id="3369" r:id="rId128"/>
    <p:sldId id="3370" r:id="rId129"/>
    <p:sldId id="3371" r:id="rId130"/>
    <p:sldId id="3372" r:id="rId131"/>
    <p:sldId id="3373" r:id="rId132"/>
    <p:sldId id="3377" r:id="rId133"/>
    <p:sldId id="3498" r:id="rId134"/>
    <p:sldId id="3499" r:id="rId135"/>
    <p:sldId id="3500" r:id="rId136"/>
    <p:sldId id="3501" r:id="rId137"/>
    <p:sldId id="3502" r:id="rId138"/>
    <p:sldId id="3503" r:id="rId139"/>
    <p:sldId id="3504" r:id="rId140"/>
    <p:sldId id="3505" r:id="rId141"/>
    <p:sldId id="3506" r:id="rId142"/>
    <p:sldId id="3507" r:id="rId143"/>
    <p:sldId id="3508" r:id="rId144"/>
    <p:sldId id="3509" r:id="rId145"/>
    <p:sldId id="3510" r:id="rId146"/>
    <p:sldId id="3550" r:id="rId1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B2B2B2"/>
    <a:srgbClr val="DDDDDD"/>
    <a:srgbClr val="CC66FF"/>
    <a:srgbClr val="D60093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6832" autoAdjust="0"/>
  </p:normalViewPr>
  <p:slideViewPr>
    <p:cSldViewPr snapToGrid="0" snapToObjects="1">
      <p:cViewPr varScale="1">
        <p:scale>
          <a:sx n="60" d="100"/>
          <a:sy n="60" d="100"/>
        </p:scale>
        <p:origin x="12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3992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FF43BDD-2D09-4120-A149-0E4C4F4E3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A8B67FE1-5DBE-403F-86A5-32A8047F7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53604" name="页眉占位符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  <a:ea typeface="黑体" pitchFamily="49" charset="-122"/>
              </a:rPr>
              <a:t>计算机网络讲义</a:t>
            </a:r>
          </a:p>
        </p:txBody>
      </p:sp>
      <p:sp>
        <p:nvSpPr>
          <p:cNvPr id="1536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322FF-1E67-4A32-A42B-317DE9D200C6}" type="slidenum">
              <a:rPr lang="en-US" altLang="zh-CN" smtClean="0">
                <a:latin typeface="Arial" charset="0"/>
                <a:ea typeface="黑体" pitchFamily="49" charset="-122"/>
              </a:rPr>
              <a:pPr/>
              <a:t>65</a:t>
            </a:fld>
            <a:endParaRPr lang="en-US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app: append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计算机网络讲义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B67FE1-5DBE-403F-86A5-32A8047F71C5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3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Out </a:t>
            </a:r>
            <a:r>
              <a:rPr lang="zh-CN" altLang="en-US" smtClean="0"/>
              <a:t>从</a:t>
            </a:r>
            <a:r>
              <a:rPr lang="en-US" altLang="zh-CN" smtClean="0"/>
              <a:t>c++</a:t>
            </a:r>
            <a:r>
              <a:rPr lang="zh-CN" altLang="en-US" smtClean="0"/>
              <a:t>写到文件 </a:t>
            </a:r>
            <a:r>
              <a:rPr lang="en-US" altLang="zh-CN" smtClean="0"/>
              <a:t>write</a:t>
            </a:r>
          </a:p>
          <a:p>
            <a:r>
              <a:rPr lang="en-US" altLang="zh-CN" smtClean="0"/>
              <a:t>In </a:t>
            </a:r>
            <a:r>
              <a:rPr lang="zh-CN" altLang="en-US" smtClean="0"/>
              <a:t>从文件读数据到</a:t>
            </a:r>
            <a:r>
              <a:rPr lang="en-US" altLang="zh-CN" smtClean="0"/>
              <a:t>c++ read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计算机网络讲义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B67FE1-5DBE-403F-86A5-32A8047F71C5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49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EOF</a:t>
            </a:r>
            <a:r>
              <a:rPr lang="zh-CN" altLang="en-US" smtClean="0"/>
              <a:t>为标志</a:t>
            </a:r>
            <a:endParaRPr lang="en-US" altLang="zh-CN" smtClean="0"/>
          </a:p>
          <a:p>
            <a:r>
              <a:rPr lang="en-US" altLang="zh-CN" smtClean="0"/>
              <a:t>eof</a:t>
            </a:r>
            <a:r>
              <a:rPr lang="zh-CN" altLang="en-US" smtClean="0"/>
              <a:t>为函数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计算机网络讲义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B67FE1-5DBE-403F-86A5-32A8047F71C5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84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Cin </a:t>
            </a:r>
            <a:r>
              <a:rPr lang="zh-CN" altLang="en-US" smtClean="0"/>
              <a:t>相当于特殊 的读取，键盘输出，</a:t>
            </a:r>
            <a:r>
              <a:rPr lang="en-US" altLang="zh-CN" smtClean="0"/>
              <a:t>cout</a:t>
            </a:r>
            <a:r>
              <a:rPr lang="zh-CN" altLang="en-US" smtClean="0"/>
              <a:t>相当于特殊输出，屏幕输出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计算机网络讲义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B67FE1-5DBE-403F-86A5-32A8047F71C5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黑体" pitchFamily="2" charset="-122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黑体" pitchFamily="2" charset="-122"/>
              </a:endParaRPr>
            </a:p>
          </p:txBody>
        </p:sp>
      </p:grpSp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黑体" pitchFamily="2" charset="-122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黑体" pitchFamily="2" charset="-122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3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7772400" cy="11430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输入输出与文件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3038"/>
            <a:ext cx="7772400" cy="5414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输入输出是指程序与外部设备交换信息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把输入输出看成是一个数据流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输入流：外围设备流向内存的数据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输出流：内存流向外围设备的数据</a:t>
            </a:r>
            <a:endParaRPr lang="en-US" altLang="zh-CN" sz="28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在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中，输入输出不是语言所定义的部分，而是由标准库提供。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的输入输出分为：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基于控制台的</a:t>
            </a:r>
            <a:r>
              <a:rPr lang="en-US" altLang="zh-CN" sz="2400" smtClean="0"/>
              <a:t>I/O(</a:t>
            </a:r>
            <a:r>
              <a:rPr lang="zh-CN" altLang="en-US" sz="2400" smtClean="0"/>
              <a:t>键盘、屏幕）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基于文件的</a:t>
            </a:r>
            <a:r>
              <a:rPr lang="en-US" altLang="zh-CN" sz="2400" smtClean="0"/>
              <a:t>I/O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基于字符串的</a:t>
            </a:r>
            <a:r>
              <a:rPr lang="en-US" altLang="zh-CN" sz="2400" smtClean="0"/>
              <a:t>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输入输出与文件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1981200"/>
            <a:ext cx="4356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流与标准库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输入输出缓冲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-5400000" flipH="1" flipV="1">
            <a:off x="61087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-5400000" flipH="1" flipV="1">
            <a:off x="6108700" y="28733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-5400000" flipH="1" flipV="1">
            <a:off x="6121400" y="35845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 rot="-5400000" flipH="1" flipV="1">
            <a:off x="6121400" y="4295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81200"/>
            <a:ext cx="5575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文件和流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文件的顺序访问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文件的随机访问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访问有记录概念的文件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 rot="-5400000" flipH="1" flipV="1">
            <a:off x="63500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 rot="-5400000" flipH="1" flipV="1">
            <a:off x="6350000" y="28987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 rot="-5400000" flipH="1" flipV="1">
            <a:off x="6337300" y="41687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 rot="-5400000" flipH="1" flipV="1">
            <a:off x="6350000" y="3482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 rot="-5400000" flipH="1" flipV="1">
            <a:off x="6337300" y="4879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8636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访问要求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4537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立即访问到文件甚至大型文件中指定的记录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可以在不破坏其他数据的情况下把数据插入到随机访问文件中。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也能在不重写整个文件的情况下更新和删除以前存储的数据。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实现考虑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84300"/>
            <a:ext cx="9144000" cy="5156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pt-BR" sz="2000" smtClean="0"/>
              <a:t>要求记录长度是</a:t>
            </a:r>
            <a:r>
              <a:rPr lang="zh-CN" altLang="pt-BR" sz="2000" smtClean="0">
                <a:solidFill>
                  <a:srgbClr val="FFC000"/>
                </a:solidFill>
              </a:rPr>
              <a:t>固定</a:t>
            </a:r>
            <a:r>
              <a:rPr lang="zh-CN" altLang="pt-BR" sz="2000" smtClean="0"/>
              <a:t>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可以使用</a:t>
            </a:r>
            <a:r>
              <a:rPr lang="en-US" altLang="zh-CN" sz="2000" smtClean="0"/>
              <a:t>istream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read</a:t>
            </a:r>
            <a:r>
              <a:rPr lang="zh-CN" altLang="en-US" sz="2000" smtClean="0"/>
              <a:t>函数和</a:t>
            </a:r>
            <a:r>
              <a:rPr lang="en-US" altLang="zh-CN" sz="2000" smtClean="0"/>
              <a:t>ostream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write</a:t>
            </a:r>
            <a:r>
              <a:rPr lang="zh-CN" altLang="en-US" sz="2000" smtClean="0"/>
              <a:t>函数能够做到。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如</a:t>
            </a:r>
            <a:r>
              <a:rPr lang="en-US" altLang="zh-CN" sz="2000" smtClean="0"/>
              <a:t>number</a:t>
            </a:r>
            <a:r>
              <a:rPr lang="zh-CN" altLang="en-US" sz="2000" smtClean="0"/>
              <a:t>是整型变量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/>
              <a:t>写入：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   </a:t>
            </a:r>
            <a:r>
              <a:rPr lang="en-US" altLang="zh-CN" sz="2000" smtClean="0"/>
              <a:t>outFile.write(reinterpret_cast&lt;const char * &gt; (&amp;number)), sizeof(number));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这种方法总是写入</a:t>
            </a:r>
            <a:r>
              <a:rPr lang="en-US" altLang="zh-CN" sz="2000" smtClean="0"/>
              <a:t>4</a:t>
            </a:r>
            <a:r>
              <a:rPr lang="zh-CN" altLang="en-US" sz="2000" smtClean="0"/>
              <a:t>字节</a:t>
            </a:r>
            <a:r>
              <a:rPr lang="en-US" altLang="zh-CN" sz="2000" smtClean="0"/>
              <a:t>(</a:t>
            </a:r>
            <a:r>
              <a:rPr lang="zh-CN" altLang="en-US" sz="2000" smtClean="0"/>
              <a:t>在</a:t>
            </a:r>
            <a:r>
              <a:rPr lang="en-US" altLang="zh-CN" sz="2000" smtClean="0"/>
              <a:t>4</a:t>
            </a:r>
            <a:r>
              <a:rPr lang="zh-CN" altLang="en-US" sz="2000" smtClean="0"/>
              <a:t>字节整数机器上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用</a:t>
            </a:r>
            <a:r>
              <a:rPr lang="en-US" altLang="zh-CN" sz="2000" smtClean="0"/>
              <a:t>reinterpret_cast&lt;const  char*&gt;</a:t>
            </a:r>
            <a:r>
              <a:rPr lang="zh-CN" altLang="en-US" sz="2000" smtClean="0"/>
              <a:t>强制类型转换运算符将</a:t>
            </a:r>
            <a:r>
              <a:rPr lang="en-US" altLang="zh-CN" sz="2000" smtClean="0"/>
              <a:t>number</a:t>
            </a:r>
            <a:r>
              <a:rPr lang="zh-CN" altLang="en-US" sz="2000" smtClean="0"/>
              <a:t>的地址变为</a:t>
            </a:r>
            <a:r>
              <a:rPr lang="en-US" altLang="zh-CN" sz="2000" smtClean="0"/>
              <a:t>const char *</a:t>
            </a:r>
            <a:r>
              <a:rPr lang="zh-CN" altLang="en-US" sz="2000" smtClean="0"/>
              <a:t>指针。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write</a:t>
            </a:r>
            <a:r>
              <a:rPr lang="zh-CN" altLang="en-US" sz="2000" smtClean="0"/>
              <a:t>的第二个参数指定写入的字节数。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/>
              <a:t>读出：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inFile.read(reinterpret_cast&lt;char * &gt; (&amp;number)), sizeof(number));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随机存取文件处理程序很少只把一个域写入文件中，通常会一次写入一个结构或一个类对象。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二进制文件的随机读写</a:t>
            </a:r>
            <a:endParaRPr lang="zh-CN" altLang="en-US" dirty="0"/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 smtClean="0"/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#include &lt;fstream&gt;		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ofstream out("file");	//</a:t>
            </a:r>
            <a:r>
              <a:rPr lang="zh-CN" altLang="en-US" sz="1800" smtClean="0"/>
              <a:t>定义输出流，并与文件</a:t>
            </a:r>
            <a:r>
              <a:rPr lang="en-US" altLang="zh-CN" sz="1800" smtClean="0"/>
              <a:t>file</a:t>
            </a:r>
            <a:r>
              <a:rPr lang="zh-CN" altLang="en-US" sz="1800" smtClean="0"/>
              <a:t>关联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ifstream in;			//</a:t>
            </a:r>
            <a:r>
              <a:rPr lang="zh-CN" altLang="en-US" sz="1800" smtClean="0"/>
              <a:t>定义一个输入流对象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fstream io;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int i;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	//</a:t>
            </a:r>
            <a:r>
              <a:rPr lang="zh-CN" altLang="en-US" sz="1800" smtClean="0"/>
              <a:t>将</a:t>
            </a:r>
            <a:r>
              <a:rPr lang="en-US" altLang="zh-CN" sz="1800" smtClean="0"/>
              <a:t>1</a:t>
            </a:r>
            <a:r>
              <a:rPr lang="zh-CN" altLang="en-US" sz="1800" smtClean="0"/>
              <a:t>～</a:t>
            </a:r>
            <a:r>
              <a:rPr lang="en-US" altLang="zh-CN" sz="1800" smtClean="0"/>
              <a:t>10</a:t>
            </a:r>
            <a:r>
              <a:rPr lang="zh-CN" altLang="en-US" sz="1800" smtClean="0"/>
              <a:t>写到输出流对象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if (!out) {  cerr &lt;&lt; "create file error\n"; return 1;  }	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for (i = 1; i &lt;= 10; ++i) out.write(reinterpret_cast&lt;char *&gt; (&amp;i), sizeof(int));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out.close();</a:t>
            </a:r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685800" y="428625"/>
            <a:ext cx="7772400" cy="5667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smtClean="0"/>
              <a:t>       in.open("file");						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if (!in) {  cerr &lt;&lt; "open file error\n"; return 1;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in.read(reinterpret_cast&lt;char *&gt; (&amp;i), sizeof(int));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while (!in.eof())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	    cout &lt;&lt; i &lt;&lt; ' ';					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     in.read(reinterpret_cast&lt;char *&gt; (&amp;i), sizeof(int));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	in.close();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	cout &lt;&lt; endl;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// </a:t>
            </a:r>
            <a:r>
              <a:rPr lang="zh-CN" altLang="en-US" sz="2000" smtClean="0"/>
              <a:t>改写</a:t>
            </a:r>
            <a:r>
              <a:rPr lang="en-US" altLang="zh-CN" sz="2000" smtClean="0"/>
              <a:t>6</a:t>
            </a:r>
            <a:r>
              <a:rPr lang="zh-CN" altLang="en-US" sz="2000" smtClean="0"/>
              <a:t>为</a:t>
            </a:r>
            <a:r>
              <a:rPr lang="en-US" altLang="zh-CN" sz="2000" smtClean="0"/>
              <a:t>20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	io.open("file");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	io.seekp(5 * sizeof(int));             // </a:t>
            </a:r>
            <a:r>
              <a:rPr lang="zh-CN" altLang="en-US" sz="2000" smtClean="0"/>
              <a:t>写文件定位到</a:t>
            </a:r>
            <a:r>
              <a:rPr lang="en-US" altLang="zh-CN" sz="2000" smtClean="0"/>
              <a:t>6</a:t>
            </a:r>
            <a:r>
              <a:rPr lang="zh-CN" altLang="en-US" sz="2000" smtClean="0"/>
              <a:t>的位置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i = 20;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io.write(reinterpret_cast&lt;char *&gt; (&amp;i), sizeof(int));  </a:t>
            </a:r>
          </a:p>
          <a:p>
            <a:pPr>
              <a:buFont typeface="Wingdings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685800" y="522288"/>
            <a:ext cx="7772400" cy="5573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重新读文件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io.seekg(0);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io.read(reinterpret_cast&lt;char *&gt; (&amp;i),  sizeof(int));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while (!io.eof()) {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    cout &lt;&lt; i &lt;&lt; ' ';				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io.read(reinterpret_cast&lt;char *&gt; (&amp;i), sizeof(int));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io.close();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例子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5370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建立一个能够存储</a:t>
            </a:r>
            <a:r>
              <a:rPr lang="en-US" altLang="zh-CN" smtClean="0"/>
              <a:t>100</a:t>
            </a:r>
            <a:r>
              <a:rPr lang="zh-CN" altLang="en-US" smtClean="0"/>
              <a:t>个定长记录的借贷处理系统：</a:t>
            </a:r>
          </a:p>
          <a:p>
            <a:pPr marL="0" indent="0">
              <a:buFont typeface="Wingdings" pitchFamily="2" charset="2"/>
              <a:buNone/>
            </a:pPr>
            <a:endParaRPr lang="zh-CN" altLang="en-US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>
                <a:latin typeface="宋体" charset="-122"/>
              </a:rPr>
              <a:t>1</a:t>
            </a:r>
            <a:r>
              <a:rPr lang="zh-CN" altLang="en-US" sz="2000" smtClean="0">
                <a:latin typeface="宋体" charset="-122"/>
              </a:rPr>
              <a:t>、每一条记录由账号</a:t>
            </a:r>
            <a:r>
              <a:rPr lang="en-US" altLang="zh-CN" sz="2000" smtClean="0">
                <a:latin typeface="宋体" charset="-122"/>
              </a:rPr>
              <a:t>(</a:t>
            </a:r>
            <a:r>
              <a:rPr lang="zh-CN" altLang="en-US" sz="2000" smtClean="0">
                <a:latin typeface="宋体" charset="-122"/>
              </a:rPr>
              <a:t>用作记录关键字</a:t>
            </a:r>
            <a:r>
              <a:rPr lang="en-US" altLang="zh-CN" sz="2000" smtClean="0">
                <a:latin typeface="宋体" charset="-122"/>
              </a:rPr>
              <a:t>)</a:t>
            </a:r>
            <a:r>
              <a:rPr lang="zh-CN" altLang="en-US" sz="2000" smtClean="0">
                <a:latin typeface="宋体" charset="-122"/>
              </a:rPr>
              <a:t>、姓、名和借贷金额组成。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smtClean="0">
                <a:latin typeface="宋体" charset="-122"/>
              </a:rPr>
              <a:t>   </a:t>
            </a:r>
            <a:r>
              <a:rPr lang="en-US" altLang="zh-CN" sz="2000" smtClean="0">
                <a:latin typeface="宋体" charset="-122"/>
              </a:rPr>
              <a:t>(Account/Last Name/First Name/ Balance)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>
                <a:latin typeface="宋体" charset="-122"/>
              </a:rPr>
              <a:t>2</a:t>
            </a:r>
            <a:r>
              <a:rPr lang="zh-CN" altLang="en-US" sz="2000" smtClean="0">
                <a:latin typeface="宋体" charset="-122"/>
              </a:rPr>
              <a:t>、程序要能够更新、插入和删除一条记录以及能够以格式化文本形式列出所有的记录。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>
                <a:latin typeface="宋体" charset="-122"/>
              </a:rPr>
              <a:t>3</a:t>
            </a:r>
            <a:r>
              <a:rPr lang="zh-CN" altLang="en-US" sz="2000" smtClean="0">
                <a:latin typeface="宋体" charset="-122"/>
              </a:rPr>
              <a:t>、要求使用随机访问文件。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7561262" cy="6165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#ifndef CLIENTDATA_H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#define CLIENTDATA_H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#include &lt;string&gt;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using std::string;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class ClientData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int accountNumber;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char lastName[ 15 ];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char firstName[ 10 ];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double balance;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public:   // default ClientData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ClientData( int = 0, string = "", string = "", double = 0.0 );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void setAccountNumber( int );   int getAccountNumber() const;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void setLastName( string );   string getLastName() const;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void setFirstName( string );   string getFirstName() const;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void setBalance( double );   double getBalance() const;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};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#endif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3708400" y="188913"/>
            <a:ext cx="5219700" cy="11430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例子：顺序生成随机访问文件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 err="1"/>
              <a:t>ClientData.h</a:t>
            </a:r>
            <a:r>
              <a:rPr lang="zh-CN" altLang="en-US" sz="2800" dirty="0"/>
              <a:t>）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148263" y="1412875"/>
            <a:ext cx="3455987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首先，声明一个类</a:t>
            </a:r>
            <a:r>
              <a:rPr lang="en-US" altLang="zh-CN" sz="2000" b="1">
                <a:latin typeface="Times New Roman" pitchFamily="18" charset="0"/>
              </a:rPr>
              <a:t>ClientData</a:t>
            </a:r>
            <a:r>
              <a:rPr lang="zh-CN" altLang="en-US" sz="2000" b="1">
                <a:latin typeface="Times New Roman" pitchFamily="18" charset="0"/>
              </a:rPr>
              <a:t>记录账户信息</a:t>
            </a:r>
          </a:p>
        </p:txBody>
      </p:sp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3276600" y="2781300"/>
            <a:ext cx="1584325" cy="647700"/>
          </a:xfrm>
          <a:prstGeom prst="wedgeRoundRectCallout">
            <a:avLst>
              <a:gd name="adj1" fmla="val -79657"/>
              <a:gd name="adj2" fmla="val 1127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定长，所以用字符数组表示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类的定义（</a:t>
            </a:r>
            <a:r>
              <a:rPr lang="en-US" altLang="zh-CN" sz="3600" dirty="0"/>
              <a:t>ClientData.cpp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部分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将一个</a:t>
            </a:r>
            <a:r>
              <a:rPr lang="en-US" altLang="zh-CN" smtClean="0"/>
              <a:t>string</a:t>
            </a:r>
            <a:r>
              <a:rPr lang="zh-CN" altLang="en-US" smtClean="0"/>
              <a:t>对象中的字符复制到相应的</a:t>
            </a:r>
            <a:r>
              <a:rPr lang="en-US" altLang="zh-CN" smtClean="0"/>
              <a:t>char</a:t>
            </a:r>
            <a:r>
              <a:rPr lang="zh-CN" altLang="en-US" smtClean="0"/>
              <a:t>数组</a:t>
            </a:r>
          </a:p>
          <a:p>
            <a:pPr>
              <a:buFontTx/>
              <a:buNone/>
            </a:pPr>
            <a:endParaRPr lang="zh-CN" altLang="en-US" sz="2000" smtClean="0"/>
          </a:p>
          <a:p>
            <a:pPr>
              <a:buFontTx/>
              <a:buNone/>
            </a:pPr>
            <a:r>
              <a:rPr lang="en-US" altLang="zh-CN" sz="2000" smtClean="0"/>
              <a:t>void ClientData::setFirstName( string firstNameString )</a:t>
            </a:r>
          </a:p>
          <a:p>
            <a:pPr>
              <a:buFontTx/>
              <a:buNone/>
            </a:pPr>
            <a:r>
              <a:rPr lang="en-US" altLang="zh-CN" sz="2000" smtClean="0"/>
              <a:t>{  const char *firstNameValue = firstNameString.data();</a:t>
            </a:r>
          </a:p>
          <a:p>
            <a:pPr>
              <a:buFontTx/>
              <a:buNone/>
            </a:pPr>
            <a:r>
              <a:rPr lang="en-US" altLang="zh-CN" sz="2000" smtClean="0"/>
              <a:t>   int length = firstNameString.size();</a:t>
            </a:r>
          </a:p>
          <a:p>
            <a:pPr>
              <a:buFontTx/>
              <a:buNone/>
            </a:pPr>
            <a:r>
              <a:rPr lang="en-US" altLang="zh-CN" sz="2000" smtClean="0"/>
              <a:t>   length = ( length &lt; 10 ? length : 9 );</a:t>
            </a:r>
          </a:p>
          <a:p>
            <a:pPr>
              <a:buFontTx/>
              <a:buNone/>
            </a:pPr>
            <a:r>
              <a:rPr lang="en-US" altLang="zh-CN" sz="2000" smtClean="0"/>
              <a:t>   strncpy( firstName, firstNameValue, length );</a:t>
            </a:r>
          </a:p>
          <a:p>
            <a:pPr>
              <a:buFontTx/>
              <a:buNone/>
            </a:pPr>
            <a:r>
              <a:rPr lang="en-US" altLang="zh-CN" sz="2000" smtClean="0"/>
              <a:t>   firstName[ length ] = '\0'; } 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string ClientData::getFirstName() const</a:t>
            </a:r>
          </a:p>
          <a:p>
            <a:pPr>
              <a:buFontTx/>
              <a:buNone/>
            </a:pPr>
            <a:r>
              <a:rPr lang="en-US" altLang="zh-CN" sz="2000" smtClean="0"/>
              <a:t>{   return firstName;}</a:t>
            </a:r>
            <a:r>
              <a:rPr lang="en-US" altLang="zh-CN" smtClean="0"/>
              <a:t> </a:t>
            </a: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6443663" y="1844675"/>
            <a:ext cx="2266950" cy="936625"/>
          </a:xfrm>
          <a:prstGeom prst="wedgeRoundRectCallout">
            <a:avLst>
              <a:gd name="adj1" fmla="val -35782"/>
              <a:gd name="adj2" fmla="val 116949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调用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string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的成员函数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data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，结果返回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string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中字符的数组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6516688" y="3716338"/>
            <a:ext cx="2160587" cy="647700"/>
          </a:xfrm>
          <a:prstGeom prst="wedgeRoundRectCallout">
            <a:avLst>
              <a:gd name="adj1" fmla="val -124796"/>
              <a:gd name="adj2" fmla="val -4411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调用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string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的成员函数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size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，返回长度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int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ofstream outCredit( "credit.dat", ios::binary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if ( !outCredit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{  cerr &lt;&lt; "File could not be opened."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exit( 1 );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ClientData blankClient;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for ( int i = 0; i &lt; 100; i++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outCredit.write( reinterpret_cast&lt; const char *&gt;( &amp;blankClient ),  sizeof( ClientData 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}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charset="-122"/>
              </a:rPr>
              <a:t>一、创建一个有</a:t>
            </a:r>
            <a:r>
              <a:rPr lang="en-US" altLang="zh-CN" sz="3200" dirty="0">
                <a:latin typeface="宋体" charset="-122"/>
              </a:rPr>
              <a:t>100</a:t>
            </a:r>
            <a:r>
              <a:rPr lang="zh-CN" altLang="en-US" sz="3200" dirty="0">
                <a:latin typeface="宋体" charset="-122"/>
              </a:rPr>
              <a:t>个空记录的随机存储文件</a:t>
            </a: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6372225" y="2276475"/>
            <a:ext cx="2232025" cy="863600"/>
          </a:xfrm>
          <a:prstGeom prst="wedgeRoundRectCallout">
            <a:avLst>
              <a:gd name="adj1" fmla="val -18352"/>
              <a:gd name="adj2" fmla="val -36579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创建一个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ofstream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的对象，以二进制的格式打开</a:t>
            </a:r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4427538" y="3141663"/>
            <a:ext cx="2087562" cy="936625"/>
          </a:xfrm>
          <a:prstGeom prst="wedgeRoundRectCallout">
            <a:avLst>
              <a:gd name="adj1" fmla="val -91139"/>
              <a:gd name="adj2" fmla="val 559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创建一个贷款客户的对象，此对象的取值为默认值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5003800" y="4868863"/>
            <a:ext cx="2808288" cy="1152525"/>
          </a:xfrm>
          <a:prstGeom prst="wedgeRoundRectCallout">
            <a:avLst>
              <a:gd name="adj1" fmla="val -89005"/>
              <a:gd name="adj2" fmla="val -5261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用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write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函数将对象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blankClient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写入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ofstream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对象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outCredit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的关联文件</a:t>
            </a:r>
            <a:r>
              <a:rPr lang="zh-CN" altLang="en-US" sz="1600" b="1">
                <a:solidFill>
                  <a:schemeClr val="bg2"/>
                </a:solidFill>
                <a:latin typeface="宋体" charset="-122"/>
              </a:rPr>
              <a:t>“</a:t>
            </a:r>
            <a:r>
              <a:rPr lang="en-US" altLang="zh-CN" sz="1600" b="1">
                <a:solidFill>
                  <a:schemeClr val="bg2"/>
                </a:solidFill>
                <a:latin typeface="Times New Roman" pitchFamily="18" charset="0"/>
              </a:rPr>
              <a:t>credit.dat</a:t>
            </a:r>
            <a:r>
              <a:rPr lang="en-US" altLang="zh-CN" sz="1600" b="1">
                <a:solidFill>
                  <a:schemeClr val="bg2"/>
                </a:solidFill>
                <a:latin typeface="宋体" charset="-122"/>
              </a:rPr>
              <a:t>”</a:t>
            </a: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37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基于控制台的</a:t>
            </a:r>
            <a:r>
              <a:rPr lang="en-US" altLang="zh-CN" dirty="0" smtClean="0"/>
              <a:t>I/O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06538"/>
            <a:ext cx="8026400" cy="4749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基于控制台的输入</a:t>
            </a:r>
            <a:r>
              <a:rPr lang="en-US" altLang="zh-CN" sz="2800" smtClean="0"/>
              <a:t>/</a:t>
            </a:r>
            <a:r>
              <a:rPr lang="zh-CN" altLang="en-US" sz="2800" smtClean="0"/>
              <a:t>输出的支持主要包含在两个头文件中：</a:t>
            </a:r>
            <a:r>
              <a:rPr lang="en-US" altLang="zh-CN" sz="2800" smtClean="0"/>
              <a:t>&lt;iostream&gt;</a:t>
            </a:r>
            <a:r>
              <a:rPr lang="zh-CN" altLang="en-US" sz="2800" smtClean="0"/>
              <a:t>和</a:t>
            </a:r>
            <a:r>
              <a:rPr lang="en-US" altLang="zh-CN" sz="2800" smtClean="0"/>
              <a:t>&lt;iomanip&gt;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头文件</a:t>
            </a:r>
            <a:r>
              <a:rPr lang="en-US" altLang="zh-CN" sz="2800" smtClean="0"/>
              <a:t>&lt;iostream&gt;</a:t>
            </a:r>
            <a:r>
              <a:rPr lang="zh-CN" altLang="en-US" sz="2800" smtClean="0"/>
              <a:t>声明了所有</a:t>
            </a:r>
            <a:r>
              <a:rPr lang="en-US" altLang="zh-CN" sz="2800" smtClean="0"/>
              <a:t>I/O</a:t>
            </a:r>
            <a:r>
              <a:rPr lang="zh-CN" altLang="en-US" sz="2800" smtClean="0"/>
              <a:t>操作所需要的基础服务，定义了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个标准的输入输出流对象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cin</a:t>
            </a:r>
            <a:r>
              <a:rPr lang="zh-CN" altLang="en-US" sz="2000" smtClean="0"/>
              <a:t>是类</a:t>
            </a:r>
            <a:r>
              <a:rPr lang="en-US" altLang="zh-CN" sz="2000" smtClean="0"/>
              <a:t>istream</a:t>
            </a:r>
            <a:r>
              <a:rPr lang="zh-CN" altLang="en-US" sz="2000" smtClean="0"/>
              <a:t>的对象，它与标准输入设备</a:t>
            </a:r>
            <a:r>
              <a:rPr lang="en-US" altLang="zh-CN" sz="2000" smtClean="0"/>
              <a:t>(</a:t>
            </a:r>
            <a:r>
              <a:rPr lang="zh-CN" altLang="en-US" sz="2000" smtClean="0"/>
              <a:t>通常指键盘</a:t>
            </a:r>
            <a:r>
              <a:rPr lang="en-US" altLang="zh-CN" sz="2000" smtClean="0"/>
              <a:t>)</a:t>
            </a:r>
            <a:r>
              <a:rPr lang="zh-CN" altLang="en-US" sz="2000" smtClean="0"/>
              <a:t>连在一起。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cout</a:t>
            </a:r>
            <a:r>
              <a:rPr lang="zh-CN" altLang="en-US" sz="2000" smtClean="0"/>
              <a:t>是类</a:t>
            </a:r>
            <a:r>
              <a:rPr lang="en-US" altLang="zh-CN" sz="2000" smtClean="0"/>
              <a:t>ostream</a:t>
            </a:r>
            <a:r>
              <a:rPr lang="zh-CN" altLang="en-US" sz="2000" smtClean="0"/>
              <a:t>的对象，它与标准输出设备</a:t>
            </a:r>
            <a:r>
              <a:rPr lang="en-US" altLang="zh-CN" sz="2000" smtClean="0"/>
              <a:t>(</a:t>
            </a:r>
            <a:r>
              <a:rPr lang="zh-CN" altLang="en-US" sz="2000" smtClean="0"/>
              <a:t>通常指显示设备</a:t>
            </a:r>
            <a:r>
              <a:rPr lang="en-US" altLang="zh-CN" sz="2000" smtClean="0"/>
              <a:t>)</a:t>
            </a:r>
            <a:r>
              <a:rPr lang="zh-CN" altLang="en-US" sz="2000" smtClean="0"/>
              <a:t>连在一起。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cerr</a:t>
            </a:r>
            <a:r>
              <a:rPr lang="zh-CN" altLang="en-US" sz="2000" smtClean="0"/>
              <a:t>是类</a:t>
            </a:r>
            <a:r>
              <a:rPr lang="en-US" altLang="zh-CN" sz="2000" smtClean="0"/>
              <a:t>ostream</a:t>
            </a:r>
            <a:r>
              <a:rPr lang="zh-CN" altLang="en-US" sz="2000" smtClean="0"/>
              <a:t>的对象，它与标准错误输出设备连在一起。无缓冲，直接显示。    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clog</a:t>
            </a:r>
            <a:r>
              <a:rPr lang="zh-CN" altLang="en-US" sz="2000" smtClean="0"/>
              <a:t>是类</a:t>
            </a:r>
            <a:r>
              <a:rPr lang="en-US" altLang="zh-CN" sz="2000" smtClean="0"/>
              <a:t>ostream</a:t>
            </a:r>
            <a:r>
              <a:rPr lang="zh-CN" altLang="en-US" sz="2000" smtClean="0"/>
              <a:t>的对象，它也与标准错误输出设备连在一起。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charset="-122"/>
              </a:rPr>
              <a:t>二、向随机存取文件随机写入数据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135937" cy="53975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{  int accountNumber;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char lastName[ 15 ];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char firstName[ 10 ];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double balance;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fstream outCredit( "credit.dat", ios::in | ios::out | ios::binary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if ( !outCredit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{  cerr &lt;&lt; "File could not be opened."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exit( 1 );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cout &lt;&lt; "Enter account number (1 to 100, 0 to end input)\n? 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// require user to specify account number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ClientData client;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cin &gt;&gt; accountNumber;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6156325" y="5300663"/>
            <a:ext cx="2592388" cy="504825"/>
          </a:xfrm>
          <a:prstGeom prst="wedgeRoundRectCallout">
            <a:avLst>
              <a:gd name="adj1" fmla="val -41917"/>
              <a:gd name="adj2" fmla="val -11949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输入和读取帐号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6588125" y="3573463"/>
            <a:ext cx="2232025" cy="358775"/>
          </a:xfrm>
          <a:prstGeom prst="wedgeRoundRectCallout">
            <a:avLst>
              <a:gd name="adj1" fmla="val 13583"/>
              <a:gd name="adj2" fmla="val 28319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1600" b="1">
                <a:solidFill>
                  <a:schemeClr val="bg2"/>
                </a:solidFill>
                <a:latin typeface="Times New Roman" pitchFamily="18" charset="0"/>
              </a:rPr>
              <a:t>打开刚刚建立的文件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8900"/>
            <a:ext cx="8785225" cy="6508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// user enters information, which is copied into file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while ( accountNumber &gt; 0 &amp;&amp; accountNumber &lt;= 100 )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{  cout &lt;&lt; "Enter lastname, firstname, balance\n?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cin &gt;&gt; setw( 15 ) &gt;&gt; lastName;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cin &gt;&gt; setw( 10 ) &gt;&gt; firstName;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cin &gt;&gt; balance;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client.setAccountNumber( accountNumber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client.setLastName( lastName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client.setFirstName( firstName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client.setBalance( balance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outCredit.seekp( ( client.getAccountNumber() - 1 ) * sizeof( ClientData )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outCredit.write( reinterpret_cast&lt; const char *&gt;( &amp;client ), sizeof( ClientData )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cout &lt;&lt; "Enter account number\n?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cin &gt;&gt; accountNumber;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}  //end main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4716463" y="2636838"/>
            <a:ext cx="3816350" cy="504825"/>
          </a:xfrm>
          <a:prstGeom prst="wedgeRoundRectCallout">
            <a:avLst>
              <a:gd name="adj1" fmla="val -71338"/>
              <a:gd name="adj2" fmla="val -566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赋值给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clientdata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对象（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client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4643438" y="1268413"/>
            <a:ext cx="2592387" cy="504825"/>
          </a:xfrm>
          <a:prstGeom prst="wedgeRoundRectCallout">
            <a:avLst>
              <a:gd name="adj1" fmla="val -81417"/>
              <a:gd name="adj2" fmla="val -566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读入相关信息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7812088" y="4076700"/>
            <a:ext cx="1079500" cy="504825"/>
          </a:xfrm>
          <a:prstGeom prst="wedgeRoundRectCallout">
            <a:avLst>
              <a:gd name="adj1" fmla="val -65296"/>
              <a:gd name="adj2" fmla="val -8553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重定位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4787900" y="4437063"/>
            <a:ext cx="2160588" cy="504825"/>
          </a:xfrm>
          <a:prstGeom prst="wedgeRoundRectCallout">
            <a:avLst>
              <a:gd name="adj1" fmla="val -131704"/>
              <a:gd name="adj2" fmla="val -2798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固定长度的输入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704850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运行时随机写入存取数据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911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Enter account number (1 to 100, 0 to end input)</a:t>
            </a:r>
            <a:br>
              <a:rPr lang="en-US" altLang="zh-CN" sz="1800" smtClean="0"/>
            </a:br>
            <a:r>
              <a:rPr lang="en-US" altLang="zh-CN" sz="1800" smtClean="0"/>
              <a:t>? 37</a:t>
            </a:r>
            <a:br>
              <a:rPr lang="en-US" altLang="zh-CN" sz="1800" smtClean="0"/>
            </a:br>
            <a:r>
              <a:rPr lang="en-US" altLang="zh-CN" sz="1800" smtClean="0"/>
              <a:t>Enter lastname,firstname,balance</a:t>
            </a:r>
            <a:br>
              <a:rPr lang="en-US" altLang="zh-CN" sz="1800" smtClean="0"/>
            </a:br>
            <a:r>
              <a:rPr lang="en-US" altLang="zh-CN" sz="1800" smtClean="0"/>
              <a:t>? Barker Doug 0.00</a:t>
            </a:r>
            <a:br>
              <a:rPr lang="en-US" altLang="zh-CN" sz="1800" smtClean="0"/>
            </a:br>
            <a:r>
              <a:rPr lang="en-US" altLang="zh-CN" sz="1800" smtClean="0"/>
              <a:t>Enter account number</a:t>
            </a:r>
            <a:br>
              <a:rPr lang="en-US" altLang="zh-CN" sz="1800" smtClean="0"/>
            </a:br>
            <a:r>
              <a:rPr lang="en-US" altLang="zh-CN" sz="1800" smtClean="0"/>
              <a:t>? 29</a:t>
            </a:r>
            <a:br>
              <a:rPr lang="en-US" altLang="zh-CN" sz="1800" smtClean="0"/>
            </a:br>
            <a:r>
              <a:rPr lang="en-US" altLang="zh-CN" sz="1800" smtClean="0"/>
              <a:t>Enter lastname, firstname, balance</a:t>
            </a:r>
            <a:br>
              <a:rPr lang="en-US" altLang="zh-CN" sz="1800" smtClean="0"/>
            </a:br>
            <a:r>
              <a:rPr lang="en-US" altLang="zh-CN" sz="1800" smtClean="0"/>
              <a:t>? Barker Nancy -24.54</a:t>
            </a:r>
            <a:br>
              <a:rPr lang="en-US" altLang="zh-CN" sz="1800" smtClean="0"/>
            </a:br>
            <a:r>
              <a:rPr lang="en-US" altLang="zh-CN" sz="1800" smtClean="0"/>
              <a:t>Enter account number</a:t>
            </a:r>
            <a:br>
              <a:rPr lang="en-US" altLang="zh-CN" sz="1800" smtClean="0"/>
            </a:br>
            <a:r>
              <a:rPr lang="en-US" altLang="zh-CN" sz="1800" smtClean="0"/>
              <a:t>? 96</a:t>
            </a:r>
            <a:br>
              <a:rPr lang="en-US" altLang="zh-CN" sz="1800" smtClean="0"/>
            </a:br>
            <a:r>
              <a:rPr lang="en-US" altLang="zh-CN" sz="1800" smtClean="0"/>
              <a:t>Enter lastname, firstname, balance</a:t>
            </a:r>
            <a:br>
              <a:rPr lang="en-US" altLang="zh-CN" sz="1800" smtClean="0"/>
            </a:br>
            <a:r>
              <a:rPr lang="en-US" altLang="zh-CN" sz="1800" smtClean="0"/>
              <a:t>? Stone Sam 34.98</a:t>
            </a:r>
            <a:br>
              <a:rPr lang="en-US" altLang="zh-CN" sz="1800" smtClean="0"/>
            </a:br>
            <a:r>
              <a:rPr lang="en-US" altLang="zh-CN" sz="1800" smtClean="0"/>
              <a:t>Enter account number</a:t>
            </a:r>
            <a:br>
              <a:rPr lang="en-US" altLang="zh-CN" sz="1800" smtClean="0"/>
            </a:br>
            <a:r>
              <a:rPr lang="en-US" altLang="zh-CN" sz="1800" smtClean="0"/>
              <a:t>? 88</a:t>
            </a:r>
            <a:br>
              <a:rPr lang="en-US" altLang="zh-CN" sz="1800" smtClean="0"/>
            </a:br>
            <a:r>
              <a:rPr lang="en-US" altLang="zh-CN" sz="1800" smtClean="0"/>
              <a:t>Enter lastname, firstname, balance</a:t>
            </a:r>
            <a:br>
              <a:rPr lang="en-US" altLang="zh-CN" sz="1800" smtClean="0"/>
            </a:br>
            <a:r>
              <a:rPr lang="en-US" altLang="zh-CN" sz="1800" smtClean="0"/>
              <a:t>? Smith Dave 258.34</a:t>
            </a:r>
            <a:br>
              <a:rPr lang="en-US" altLang="zh-CN" sz="1800" smtClean="0"/>
            </a:br>
            <a:r>
              <a:rPr lang="en-US" altLang="zh-CN" sz="1800" smtClean="0"/>
              <a:t>Enter account number</a:t>
            </a:r>
            <a:br>
              <a:rPr lang="en-US" altLang="zh-CN" sz="1800" smtClean="0"/>
            </a:br>
            <a:r>
              <a:rPr lang="en-US" altLang="zh-CN" sz="1800" smtClean="0"/>
              <a:t>? 33</a:t>
            </a:r>
            <a:br>
              <a:rPr lang="en-US" altLang="zh-CN" sz="1800" smtClean="0"/>
            </a:br>
            <a:r>
              <a:rPr lang="en-US" altLang="zh-CN" sz="1800" smtClean="0"/>
              <a:t>Enter lastname, firstname, balance</a:t>
            </a:r>
            <a:br>
              <a:rPr lang="en-US" altLang="zh-CN" sz="1800" smtClean="0"/>
            </a:br>
            <a:r>
              <a:rPr lang="en-US" altLang="zh-CN" sz="1800" smtClean="0"/>
              <a:t>? Dunn Stacey 314.33</a:t>
            </a:r>
            <a:br>
              <a:rPr lang="en-US" altLang="zh-CN" sz="1800" smtClean="0"/>
            </a:br>
            <a:r>
              <a:rPr lang="en-US" altLang="zh-CN" sz="1800" smtClean="0"/>
              <a:t>Enter account number</a:t>
            </a:r>
            <a:br>
              <a:rPr lang="en-US" altLang="zh-CN" sz="1800" smtClean="0"/>
            </a:br>
            <a:r>
              <a:rPr lang="en-US" altLang="zh-CN" sz="1800" smtClean="0"/>
              <a:t>?0</a:t>
            </a:r>
            <a:r>
              <a:rPr lang="en-US" altLang="zh-CN" sz="1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charset="-122"/>
              </a:rPr>
              <a:t>三、从随机存取文件顺序读取数据</a:t>
            </a:r>
            <a:br>
              <a:rPr lang="zh-CN" altLang="en-US" sz="3200" dirty="0">
                <a:latin typeface="宋体" charset="-122"/>
              </a:rPr>
            </a:br>
            <a:endParaRPr lang="zh-CN" altLang="en-US" sz="3200" dirty="0">
              <a:latin typeface="宋体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ifstream inCredit( "credit.dat", ios::in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if ( !inCredit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{ cerr &lt;&lt; "File could not be opened."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exit( 1 );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cout &lt;&lt; left &lt;&lt; setw( 10 ) &lt;&lt; "Account" &lt;&lt; setw( 16 )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&lt;&lt; "Last Name" &lt;&lt; setw( 11 ) &lt;&lt; "First Name" &lt;&lt;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&lt;&lt; setw( 10 ) &lt;&lt; right &lt;&lt; "Balance"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ClientData client;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   inCredit.read( reinterpret_cast&lt; char * &gt;( &amp;client ), sizeof( ClientData ) ); //</a:t>
            </a:r>
            <a:r>
              <a:rPr lang="zh-CN" altLang="en-US" sz="2000" smtClean="0"/>
              <a:t>读第一条记录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8208963" cy="62642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while ( inCredit &amp;&amp; !inCredit.eof()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//</a:t>
            </a:r>
            <a:r>
              <a:rPr lang="zh-CN" altLang="en-US" sz="1800" smtClean="0"/>
              <a:t>检查每条记录是否包含数据，或者是否到文件尾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smtClean="0"/>
              <a:t>   </a:t>
            </a:r>
            <a:r>
              <a:rPr lang="en-US" altLang="zh-CN" sz="180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if ( client.getAccountNumber() != 0 )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   outputLine( cout, client );  //</a:t>
            </a:r>
            <a:r>
              <a:rPr lang="zh-CN" altLang="en-US" sz="1800" smtClean="0"/>
              <a:t>自定义的输出函数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inCredit.read( reinterpret_cast&lt; char *&gt; ( &amp;client), sizeof( ClientData )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//</a:t>
            </a:r>
            <a:r>
              <a:rPr lang="zh-CN" altLang="en-US" sz="1800" smtClean="0"/>
              <a:t>顺序读取后一条记录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smtClean="0"/>
              <a:t>   </a:t>
            </a:r>
            <a:r>
              <a:rPr lang="en-US" altLang="zh-CN" sz="180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} //end main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void outputLine( ostream &amp;output, const ClientData &amp;record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output &lt;&lt; left &lt;&lt; setw( 10 ) &lt;&lt; record.getAccountNumber()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&lt;&lt; setw( 16 ) &lt;&lt; record.getLastName()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&lt;&lt; setw( 11 ) &lt;&lt; record.getFirstName()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&lt;&lt; setw( 10 ) &lt;&lt; setprecision( 2 ) &lt;&lt; right &lt;&lt; fixed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&lt;&lt; showpoint &lt;&lt; record.getBalance()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02587" cy="27654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Courier New" pitchFamily="49" charset="0"/>
              </a:rPr>
              <a:t>输出结果：</a:t>
            </a:r>
            <a:br>
              <a:rPr lang="zh-CN" altLang="en-US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Account    Last Name   First Name    Balance</a:t>
            </a:r>
            <a:br>
              <a:rPr lang="en-US" altLang="zh-CN" sz="2000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29         Brown       Nancy         -24.54</a:t>
            </a:r>
            <a:br>
              <a:rPr lang="en-US" altLang="zh-CN" sz="2000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33         Dunn        Stacey        319.33</a:t>
            </a:r>
            <a:br>
              <a:rPr lang="en-US" altLang="zh-CN" sz="2000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37         Barker      Doug            9.00</a:t>
            </a:r>
            <a:br>
              <a:rPr lang="en-US" altLang="zh-CN" sz="2000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88         Smith       Dave          258.34</a:t>
            </a:r>
            <a:br>
              <a:rPr lang="en-US" altLang="zh-CN" sz="2000" smtClean="0">
                <a:latin typeface="Courier New" pitchFamily="49" charset="0"/>
              </a:rPr>
            </a:br>
            <a:r>
              <a:rPr lang="en-US" altLang="zh-CN" sz="2000" smtClean="0">
                <a:latin typeface="Courier New" pitchFamily="49" charset="0"/>
              </a:rPr>
              <a:t>96         Stone       Sam            34.98 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4149725"/>
            <a:ext cx="8893175" cy="1262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>
                <a:latin typeface="Times New Roman" pitchFamily="18" charset="0"/>
              </a:rPr>
              <a:t> outCredit.seekp( ( client.getAccountNumber() - 1 ) * sizeof( ClientData ) );</a:t>
            </a:r>
          </a:p>
          <a:p>
            <a:pPr>
              <a:lnSpc>
                <a:spcPct val="95000"/>
              </a:lnSpc>
            </a:pPr>
            <a:endParaRPr lang="en-US" altLang="zh-CN" sz="2000" b="1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b="1">
                <a:latin typeface="Times New Roman" pitchFamily="18" charset="0"/>
              </a:rPr>
              <a:t> outCredit.write( reinterpret_cast&lt;const char*&gt;( &amp;client ),sizeof( ClientData ) );</a:t>
            </a:r>
          </a:p>
          <a:p>
            <a:pPr>
              <a:lnSpc>
                <a:spcPct val="95000"/>
              </a:lnSpc>
            </a:pPr>
            <a:endParaRPr lang="en-US" altLang="zh-CN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实例：</a:t>
            </a:r>
            <a:r>
              <a:rPr lang="zh-CN" altLang="pt-BR" smtClean="0"/>
              <a:t>图书馆的书目管理系统</a:t>
            </a:r>
            <a:endParaRPr lang="zh-CN" altLang="en-US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49400"/>
            <a:ext cx="8534400" cy="5105400"/>
          </a:xfrm>
        </p:spPr>
        <p:txBody>
          <a:bodyPr/>
          <a:lstStyle/>
          <a:p>
            <a:pPr eaLnBrk="1" hangingPunct="1"/>
            <a:r>
              <a:rPr lang="zh-CN" altLang="pt-BR" sz="2800" smtClean="0"/>
              <a:t>如果每本书需要记录的信息有：</a:t>
            </a:r>
          </a:p>
          <a:p>
            <a:pPr lvl="1" eaLnBrk="1" hangingPunct="1"/>
            <a:r>
              <a:rPr lang="zh-CN" altLang="pt-BR" sz="2400" smtClean="0"/>
              <a:t>馆藏号（整型数）：要求自动生成</a:t>
            </a:r>
          </a:p>
          <a:p>
            <a:pPr lvl="1" eaLnBrk="1" hangingPunct="1"/>
            <a:r>
              <a:rPr lang="zh-CN" altLang="pt-BR" sz="2400" smtClean="0"/>
              <a:t>书名（最长</a:t>
            </a:r>
            <a:r>
              <a:rPr lang="pt-BR" altLang="zh-CN" sz="2400" smtClean="0"/>
              <a:t>20</a:t>
            </a:r>
            <a:r>
              <a:rPr lang="zh-CN" altLang="pt-BR" sz="2400" smtClean="0"/>
              <a:t>个字符的字符串）</a:t>
            </a:r>
          </a:p>
          <a:p>
            <a:pPr lvl="1" eaLnBrk="1" hangingPunct="1"/>
            <a:r>
              <a:rPr lang="zh-CN" altLang="pt-BR" sz="2400" smtClean="0"/>
              <a:t>借书标记。借书标记中记录的是借书者的借书证号，假设也是整型数。</a:t>
            </a:r>
          </a:p>
          <a:p>
            <a:pPr eaLnBrk="1" hangingPunct="1"/>
            <a:r>
              <a:rPr lang="zh-CN" altLang="pt-BR" sz="2800" smtClean="0"/>
              <a:t>该系统需要实现的功能有：</a:t>
            </a:r>
          </a:p>
          <a:p>
            <a:pPr lvl="1" eaLnBrk="1" hangingPunct="1"/>
            <a:r>
              <a:rPr lang="zh-CN" altLang="pt-BR" sz="2400" smtClean="0"/>
              <a:t>初始化系统</a:t>
            </a:r>
          </a:p>
          <a:p>
            <a:pPr lvl="1" eaLnBrk="1" hangingPunct="1"/>
            <a:r>
              <a:rPr lang="zh-CN" altLang="pt-BR" sz="2400" smtClean="0"/>
              <a:t>添加书</a:t>
            </a:r>
          </a:p>
          <a:p>
            <a:pPr lvl="1" eaLnBrk="1" hangingPunct="1"/>
            <a:r>
              <a:rPr lang="zh-CN" altLang="pt-BR" sz="2400" smtClean="0"/>
              <a:t>借书</a:t>
            </a:r>
          </a:p>
          <a:p>
            <a:pPr lvl="1" eaLnBrk="1" hangingPunct="1"/>
            <a:r>
              <a:rPr lang="zh-CN" altLang="pt-BR" sz="2400" smtClean="0"/>
              <a:t>还书</a:t>
            </a:r>
          </a:p>
          <a:p>
            <a:pPr lvl="1" eaLnBrk="1" hangingPunct="1"/>
            <a:r>
              <a:rPr lang="zh-CN" altLang="pt-BR" sz="2400" smtClean="0"/>
              <a:t>显示书库信息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文件设计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784350"/>
            <a:ext cx="8339137" cy="47053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设计一个文件</a:t>
            </a:r>
            <a:r>
              <a:rPr lang="pt-BR" altLang="zh-CN" smtClean="0"/>
              <a:t>book</a:t>
            </a:r>
            <a:r>
              <a:rPr lang="zh-CN" altLang="pt-BR" smtClean="0"/>
              <a:t>，该文件中的每个记录保存一本书的信息。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文件中的记录可按馆藏号的次序存放，这样可方便实现添加书和借还书的功能。添加书时，只要将这本书对应的记录添加到文件尾。借还书时，可以根据馆藏号计算记录的存储位置，修改相应的记录。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book</a:t>
            </a:r>
            <a:r>
              <a:rPr lang="zh-CN" altLang="en-US" smtClean="0"/>
              <a:t>类设计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8150"/>
            <a:ext cx="7772400" cy="5149850"/>
          </a:xfrm>
        </p:spPr>
        <p:txBody>
          <a:bodyPr/>
          <a:lstStyle/>
          <a:p>
            <a:pPr eaLnBrk="1" hangingPunct="1"/>
            <a:r>
              <a:rPr lang="zh-CN" altLang="pt-BR" sz="2800" smtClean="0"/>
              <a:t>数据成员：</a:t>
            </a:r>
          </a:p>
          <a:p>
            <a:pPr lvl="1" eaLnBrk="1" hangingPunct="1"/>
            <a:r>
              <a:rPr lang="zh-CN" altLang="pt-BR" sz="2400" smtClean="0"/>
              <a:t>馆藏号、书名、借书标记</a:t>
            </a:r>
            <a:endParaRPr lang="pt-BR" altLang="zh-CN" sz="2400" smtClean="0"/>
          </a:p>
          <a:p>
            <a:pPr lvl="1" eaLnBrk="1" hangingPunct="1"/>
            <a:r>
              <a:rPr lang="zh-CN" altLang="pt-BR" sz="2400" smtClean="0"/>
              <a:t>为了提供馆藏号自动生成，需要保存系统中最大的馆藏号。这个值可以作为书目类的静态成员。</a:t>
            </a:r>
          </a:p>
          <a:p>
            <a:pPr eaLnBrk="1" hangingPunct="1"/>
            <a:r>
              <a:rPr lang="zh-CN" altLang="pt-BR" sz="2800" smtClean="0"/>
              <a:t>成员函数：</a:t>
            </a:r>
          </a:p>
          <a:p>
            <a:pPr lvl="1" eaLnBrk="1" hangingPunct="1"/>
            <a:r>
              <a:rPr lang="zh-CN" altLang="pt-BR" sz="2400" smtClean="0"/>
              <a:t>构造函数</a:t>
            </a:r>
          </a:p>
          <a:p>
            <a:pPr lvl="1" eaLnBrk="1" hangingPunct="1"/>
            <a:r>
              <a:rPr lang="zh-CN" altLang="pt-BR" sz="2400" smtClean="0"/>
              <a:t>借书</a:t>
            </a:r>
          </a:p>
          <a:p>
            <a:pPr lvl="1" eaLnBrk="1" hangingPunct="1"/>
            <a:r>
              <a:rPr lang="zh-CN" altLang="pt-BR" sz="2400" smtClean="0"/>
              <a:t>还书</a:t>
            </a:r>
          </a:p>
          <a:p>
            <a:pPr lvl="1" eaLnBrk="1" hangingPunct="1"/>
            <a:r>
              <a:rPr lang="zh-CN" altLang="pt-BR" sz="2400" smtClean="0"/>
              <a:t>显示书的详细信息</a:t>
            </a:r>
          </a:p>
          <a:p>
            <a:pPr lvl="1" eaLnBrk="1" hangingPunct="1"/>
            <a:r>
              <a:rPr lang="zh-CN" altLang="pt-BR" sz="2400" smtClean="0"/>
              <a:t>静态成员初始化</a:t>
            </a:r>
          </a:p>
          <a:p>
            <a:pPr lvl="1" eaLnBrk="1" hangingPunct="1"/>
            <a:r>
              <a:rPr kumimoji="0" lang="zh-CN" altLang="pt-BR" sz="2400" smtClean="0"/>
              <a:t>静态成</a:t>
            </a:r>
            <a:r>
              <a:rPr lang="zh-CN" altLang="pt-BR" sz="2400" smtClean="0"/>
              <a:t>员值加</a:t>
            </a:r>
            <a:r>
              <a:rPr lang="pt-BR" altLang="zh-CN" sz="2400" smtClean="0"/>
              <a:t>1</a:t>
            </a:r>
            <a:r>
              <a:rPr lang="zh-CN" altLang="pt-BR" sz="2400" smtClean="0"/>
              <a:t>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Book.h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44600"/>
            <a:ext cx="7772400" cy="5397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#ifndef _book_h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#define _book_h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&lt;cstring&gt;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&lt;iomanip&gt;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&lt;fstream&gt;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class book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int no;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char name[20];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int borrowed;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static int no_total;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public: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基于控制台的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cerr</a:t>
            </a:r>
            <a:r>
              <a:rPr lang="zh-CN" altLang="en-US" sz="2200" smtClean="0"/>
              <a:t>流对象</a:t>
            </a:r>
            <a:r>
              <a:rPr lang="en-US" altLang="zh-CN" sz="2200" smtClean="0"/>
              <a:t>: </a:t>
            </a:r>
            <a:r>
              <a:rPr lang="zh-CN" altLang="en-US" sz="2200" smtClean="0"/>
              <a:t>类</a:t>
            </a:r>
            <a:r>
              <a:rPr lang="en-US" altLang="zh-CN" sz="2200" smtClean="0"/>
              <a:t>osteam</a:t>
            </a:r>
            <a:r>
              <a:rPr lang="zh-CN" altLang="en-US" sz="2200" smtClean="0"/>
              <a:t>的对象，与标准错误输出设备连在一起。 </a:t>
            </a:r>
            <a:r>
              <a:rPr lang="en-US" altLang="zh-CN" sz="2200" smtClean="0"/>
              <a:t>cerr</a:t>
            </a:r>
            <a:r>
              <a:rPr lang="zh-CN" altLang="en-US" sz="2200" smtClean="0"/>
              <a:t>的作用是 向控制台</a:t>
            </a:r>
            <a:r>
              <a:rPr lang="en-US" altLang="zh-CN" sz="2200" smtClean="0"/>
              <a:t>(</a:t>
            </a:r>
            <a:r>
              <a:rPr lang="zh-CN" altLang="en-US" sz="2200" smtClean="0"/>
              <a:t>显示器</a:t>
            </a:r>
            <a:r>
              <a:rPr lang="en-US" altLang="zh-CN" sz="2200" smtClean="0"/>
              <a:t>)</a:t>
            </a:r>
            <a:r>
              <a:rPr lang="zh-CN" altLang="en-US" sz="2200" smtClean="0"/>
              <a:t>显示出错信息。对象</a:t>
            </a:r>
            <a:r>
              <a:rPr lang="en-US" altLang="zh-CN" sz="2200" smtClean="0"/>
              <a:t>cerr</a:t>
            </a:r>
            <a:r>
              <a:rPr lang="zh-CN" altLang="en-US" sz="2200" smtClean="0"/>
              <a:t>的输出是</a:t>
            </a:r>
            <a:r>
              <a:rPr lang="zh-CN" altLang="en-US" sz="2200" smtClean="0">
                <a:solidFill>
                  <a:srgbClr val="FFC000"/>
                </a:solidFill>
              </a:rPr>
              <a:t>非缓冲输出</a:t>
            </a:r>
            <a:r>
              <a:rPr lang="zh-CN" altLang="en-US" sz="2200" smtClean="0"/>
              <a:t>，也就是说插入到</a:t>
            </a:r>
            <a:r>
              <a:rPr lang="en-US" altLang="zh-CN" sz="2200" smtClean="0"/>
              <a:t>cerr</a:t>
            </a:r>
            <a:r>
              <a:rPr lang="zh-CN" altLang="en-US" sz="2200" smtClean="0"/>
              <a:t>中的输出会被立即显示出来，非缓冲输出可迅速把出错信息告诉用户。</a:t>
            </a:r>
          </a:p>
          <a:p>
            <a:r>
              <a:rPr lang="en-US" altLang="zh-CN" sz="2200" smtClean="0"/>
              <a:t>cerr</a:t>
            </a:r>
            <a:r>
              <a:rPr lang="zh-CN" altLang="en-US" sz="2200" smtClean="0"/>
              <a:t>与标准输出流</a:t>
            </a:r>
            <a:r>
              <a:rPr lang="en-US" altLang="zh-CN" sz="2200" smtClean="0"/>
              <a:t>cout</a:t>
            </a:r>
            <a:r>
              <a:rPr lang="zh-CN" altLang="en-US" sz="2200" smtClean="0"/>
              <a:t>：作用和用法差不多。但有一点不同：</a:t>
            </a:r>
            <a:r>
              <a:rPr lang="en-US" altLang="zh-CN" sz="2200" smtClean="0"/>
              <a:t>cout</a:t>
            </a:r>
            <a:r>
              <a:rPr lang="zh-CN" altLang="en-US" sz="2200" smtClean="0"/>
              <a:t>流可传送到显示器输出，也可以被重定向输出到磁盘文件，而</a:t>
            </a:r>
            <a:r>
              <a:rPr lang="en-US" altLang="zh-CN" sz="2200" smtClean="0"/>
              <a:t>cerr</a:t>
            </a:r>
            <a:r>
              <a:rPr lang="zh-CN" altLang="en-US" sz="2200" smtClean="0"/>
              <a:t>流中的信息只能在显示器输出。当调试程序时，往往不希望程序运行时的出错信息被送到其他文件，而要求在显示器上及时输出，这时应该用</a:t>
            </a:r>
            <a:r>
              <a:rPr lang="en-US" altLang="zh-CN" sz="2200" smtClean="0"/>
              <a:t>cerr</a:t>
            </a:r>
            <a:r>
              <a:rPr lang="zh-CN" altLang="en-US" sz="2200" smtClean="0"/>
              <a:t>。</a:t>
            </a:r>
          </a:p>
          <a:p>
            <a:r>
              <a:rPr lang="en-US" altLang="zh-CN" sz="2200" smtClean="0"/>
              <a:t>clog</a:t>
            </a:r>
            <a:r>
              <a:rPr lang="zh-CN" altLang="en-US" sz="2200" smtClean="0"/>
              <a:t>流对象</a:t>
            </a:r>
            <a:r>
              <a:rPr lang="en-US" altLang="zh-CN" sz="2200" smtClean="0"/>
              <a:t>:</a:t>
            </a:r>
            <a:r>
              <a:rPr lang="zh-CN" altLang="en-US" sz="2200" smtClean="0"/>
              <a:t>类</a:t>
            </a:r>
            <a:r>
              <a:rPr lang="en-US" altLang="zh-CN" sz="2200" smtClean="0"/>
              <a:t>ostream</a:t>
            </a:r>
            <a:r>
              <a:rPr lang="zh-CN" altLang="en-US" sz="2200" smtClean="0"/>
              <a:t>的对象，与标准错误输出设备连在一起。对象</a:t>
            </a:r>
            <a:r>
              <a:rPr lang="en-US" altLang="zh-CN" sz="2200" smtClean="0"/>
              <a:t>clog</a:t>
            </a:r>
            <a:r>
              <a:rPr lang="zh-CN" altLang="en-US" sz="2200" smtClean="0"/>
              <a:t>的输出是</a:t>
            </a:r>
            <a:r>
              <a:rPr lang="zh-CN" altLang="en-US" sz="2200" smtClean="0">
                <a:solidFill>
                  <a:srgbClr val="FFC000"/>
                </a:solidFill>
              </a:rPr>
              <a:t>缓冲输出</a:t>
            </a:r>
            <a:r>
              <a:rPr lang="zh-CN" altLang="en-US" sz="2200" smtClean="0"/>
              <a:t>。即每次插入</a:t>
            </a:r>
            <a:r>
              <a:rPr lang="en-US" altLang="zh-CN" sz="2200" smtClean="0"/>
              <a:t>clog</a:t>
            </a:r>
            <a:r>
              <a:rPr lang="zh-CN" altLang="en-US" sz="2200" smtClean="0"/>
              <a:t>可能使其输出保持在缓冲区，要等缓冲区刷新时才输出。</a:t>
            </a:r>
          </a:p>
          <a:p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952500"/>
            <a:ext cx="8572500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book(const char *s = "") {no = no_total; borrowed = 0; strcpy(name,s);}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void borrow(int readerNo)  //</a:t>
            </a:r>
            <a:r>
              <a:rPr lang="zh-CN" altLang="en-US" sz="1800" smtClean="0"/>
              <a:t>借书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  if (borrowed != 0) cerr &lt;&lt; "</a:t>
            </a:r>
            <a:r>
              <a:rPr lang="zh-CN" altLang="pt-BR" sz="1800" smtClean="0"/>
              <a:t>本书已被借，不能重复借</a:t>
            </a:r>
            <a:r>
              <a:rPr lang="en-US" altLang="zh-CN" sz="18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 else borrowed = readerNo;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void Return() {    //</a:t>
            </a:r>
            <a:r>
              <a:rPr lang="zh-CN" altLang="en-US" sz="1800" smtClean="0"/>
              <a:t>还书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</a:t>
            </a:r>
            <a:r>
              <a:rPr lang="en-US" altLang="zh-CN" sz="1800" smtClean="0"/>
              <a:t>if (borrowed == 0) cerr &lt;&lt; "</a:t>
            </a:r>
            <a:r>
              <a:rPr lang="zh-CN" altLang="pt-BR" sz="1800" smtClean="0"/>
              <a:t>本书没有被借，不能还</a:t>
            </a:r>
            <a:r>
              <a:rPr lang="en-US" altLang="zh-CN" sz="1800" smtClean="0"/>
              <a:t>\n";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    else  borrowed = 0;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void display()  //</a:t>
            </a:r>
            <a:r>
              <a:rPr lang="zh-CN" altLang="en-US" sz="1800" smtClean="0"/>
              <a:t>显示书的信息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  cout &lt;&lt; setw(10) &lt;&lt; no &lt;&lt; setw(20) &lt;&lt; name &lt;&lt; setw(10) &lt;&lt; borrowed &lt;&lt; endl;}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static void resetTotal() {no_total = 0;} //</a:t>
            </a:r>
            <a:r>
              <a:rPr lang="zh-CN" altLang="en-US" sz="1800" smtClean="0"/>
              <a:t>最大馆藏号复位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static void addTotal() {++no_total;}   //</a:t>
            </a:r>
            <a:r>
              <a:rPr lang="zh-CN" altLang="en-US" sz="1800" smtClean="0"/>
              <a:t>馆藏号加</a:t>
            </a:r>
            <a:r>
              <a:rPr lang="en-US" altLang="zh-CN" sz="1800" smtClean="0"/>
              <a:t>1</a:t>
            </a:r>
            <a:endParaRPr lang="pt-BR" altLang="zh-CN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zh-CN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/>
              <a:t>int book::no_total = 0; //</a:t>
            </a:r>
            <a:r>
              <a:rPr lang="zh-CN" altLang="pt-BR" sz="1800" smtClean="0"/>
              <a:t>静态数据成员的定义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/>
              <a:t>#endif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文件设计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784350"/>
            <a:ext cx="8339137" cy="47053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pt-BR" smtClean="0"/>
              <a:t>设计一个文件</a:t>
            </a:r>
            <a:r>
              <a:rPr lang="pt-BR" altLang="zh-CN" smtClean="0"/>
              <a:t>book</a:t>
            </a:r>
            <a:r>
              <a:rPr lang="zh-CN" altLang="pt-BR" smtClean="0"/>
              <a:t>，该文件中的每个记录保存一本书的信息。</a:t>
            </a:r>
          </a:p>
          <a:p>
            <a:pPr>
              <a:lnSpc>
                <a:spcPct val="130000"/>
              </a:lnSpc>
            </a:pPr>
            <a:r>
              <a:rPr lang="zh-CN" altLang="pt-BR" smtClean="0"/>
              <a:t>文件中的记录可按馆藏号的次序存放，这样可方便实现添加书和借还书的功能。添加书时，只要将这本书对应的记录添加到文件尾。借还书时，可以根据馆藏号计算记录的存储位置，修改相应的记录。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0363"/>
            <a:ext cx="8229600" cy="8604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访问要求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4537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立即访问到文件甚至大型文件中指定的记录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可以在不破坏其他数据的情况下把数据插入到随机访问文件中。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也能在不重写整个文件的情况下更新和删除以前存储的数据。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实现考虑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6164262" cy="3413125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pt-BR" smtClean="0"/>
          </a:p>
          <a:p>
            <a:pPr>
              <a:lnSpc>
                <a:spcPct val="110000"/>
              </a:lnSpc>
            </a:pPr>
            <a:r>
              <a:rPr lang="zh-CN" altLang="pt-BR" smtClean="0"/>
              <a:t>要求记录长度是固定的。</a:t>
            </a:r>
          </a:p>
          <a:p>
            <a:pPr>
              <a:lnSpc>
                <a:spcPct val="110000"/>
              </a:lnSpc>
            </a:pPr>
            <a:endParaRPr lang="zh-CN" altLang="pt-BR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istream</a:t>
            </a:r>
            <a:r>
              <a:rPr lang="zh-CN" altLang="en-US" smtClean="0"/>
              <a:t>中的</a:t>
            </a:r>
            <a:r>
              <a:rPr lang="en-US" altLang="zh-CN" smtClean="0"/>
              <a:t>read</a:t>
            </a:r>
            <a:r>
              <a:rPr lang="zh-CN" altLang="en-US" smtClean="0"/>
              <a:t>函数和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ostream</a:t>
            </a:r>
            <a:r>
              <a:rPr lang="zh-CN" altLang="en-US" smtClean="0"/>
              <a:t>中的</a:t>
            </a:r>
            <a:r>
              <a:rPr lang="en-US" altLang="zh-CN" smtClean="0"/>
              <a:t>write</a:t>
            </a:r>
            <a:r>
              <a:rPr lang="zh-CN" altLang="en-US" smtClean="0"/>
              <a:t>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系统分解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系统可分解成五大功能，每个功能用一个函数实现。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main</a:t>
            </a:r>
            <a:r>
              <a:rPr lang="zh-CN" altLang="en-US" smtClean="0"/>
              <a:t>函数显示菜单，根据用户的选择调用相应的函数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Main</a:t>
            </a:r>
            <a:r>
              <a:rPr lang="zh-CN" altLang="en-US" smtClean="0"/>
              <a:t>函数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#include "book.h"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initialize(); //</a:t>
            </a:r>
            <a:r>
              <a:rPr lang="zh-CN" altLang="en-US" sz="2800" smtClean="0"/>
              <a:t>系统初始化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addBook(); //</a:t>
            </a:r>
            <a:r>
              <a:rPr lang="zh-CN" altLang="en-US" sz="2800" smtClean="0"/>
              <a:t>添加新书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borrowBook(); //</a:t>
            </a:r>
            <a:r>
              <a:rPr lang="zh-CN" altLang="en-US" sz="2800" smtClean="0"/>
              <a:t>借书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returnBook();  //</a:t>
            </a:r>
            <a:r>
              <a:rPr lang="zh-CN" altLang="en-US" sz="2800" smtClean="0"/>
              <a:t>还书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displayBook(); //</a:t>
            </a:r>
            <a:r>
              <a:rPr lang="zh-CN" altLang="en-US" sz="2800" smtClean="0"/>
              <a:t>显示所有的书目信息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{int selector;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355600"/>
            <a:ext cx="7772400" cy="6311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while (true)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"0 -- </a:t>
            </a:r>
            <a:r>
              <a:rPr lang="zh-CN" altLang="pt-BR" sz="2400" smtClean="0"/>
              <a:t>退出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"1 -- </a:t>
            </a:r>
            <a:r>
              <a:rPr lang="zh-CN" altLang="pt-BR" sz="2400" smtClean="0"/>
              <a:t>初始化文件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"2 -- </a:t>
            </a:r>
            <a:r>
              <a:rPr lang="zh-CN" altLang="pt-BR" sz="2400" smtClean="0"/>
              <a:t>添加书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"3 -- </a:t>
            </a:r>
            <a:r>
              <a:rPr lang="zh-CN" altLang="pt-BR" sz="2400" smtClean="0"/>
              <a:t>借书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"4 -- </a:t>
            </a:r>
            <a:r>
              <a:rPr lang="zh-CN" altLang="pt-BR" sz="2400" smtClean="0"/>
              <a:t>还书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"5 -- </a:t>
            </a:r>
            <a:r>
              <a:rPr lang="zh-CN" altLang="pt-BR" sz="2400" smtClean="0"/>
              <a:t>显示所有书目信息</a:t>
            </a:r>
            <a:r>
              <a:rPr lang="en-US" altLang="zh-CN" sz="24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"</a:t>
            </a:r>
            <a:r>
              <a:rPr lang="zh-CN" altLang="pt-BR" sz="2400" smtClean="0"/>
              <a:t>请选择（</a:t>
            </a:r>
            <a:r>
              <a:rPr lang="en-US" altLang="zh-CN" sz="2400" smtClean="0"/>
              <a:t>0-5</a:t>
            </a:r>
            <a:r>
              <a:rPr lang="zh-CN" altLang="en-US" sz="2400" smtClean="0"/>
              <a:t>）：</a:t>
            </a:r>
            <a:r>
              <a:rPr lang="en-US" altLang="zh-CN" sz="2400" smtClean="0"/>
              <a:t>"; cin &gt;&gt; selector;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if (selector == 0)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switch (selector)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	{case 1: initialize();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      case 2: addBook();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      case 3: borrowBook();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      case 4: returnBook(); 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      case 5: displayBook();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    } 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Initialize</a:t>
            </a:r>
            <a:r>
              <a:rPr lang="zh-CN" altLang="en-US" smtClean="0"/>
              <a:t>的实现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void initialize()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	 ofstream outfile("book");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	 </a:t>
            </a:r>
            <a:r>
              <a:rPr lang="pt-BR" altLang="zh-CN" smtClean="0"/>
              <a:t>book::resetTotal();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mtClean="0"/>
              <a:t>	 outfile.close();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mtClean="0"/>
              <a:t> 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addBook</a:t>
            </a:r>
            <a:r>
              <a:rPr lang="zh-CN" altLang="en-US" smtClean="0"/>
              <a:t>的实现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7526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void addBook()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char ch[20];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book *bp;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ofstream outfile("book",ofstream::app);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book::addTotal();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cout &lt;&lt; "</a:t>
            </a:r>
            <a:r>
              <a:rPr lang="zh-CN" altLang="pt-BR" sz="2400" smtClean="0"/>
              <a:t>请输入书名：</a:t>
            </a:r>
            <a:r>
              <a:rPr lang="en-US" altLang="zh-CN" sz="2400" smtClean="0"/>
              <a:t>"; cin &gt;&gt; ch;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bp = new book(ch);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outfile.write( reinterpret_cast&lt;const char *&gt;(bp),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      sizeof(*bp));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 </a:t>
            </a:r>
            <a:r>
              <a:rPr lang="pt-BR" altLang="zh-CN" sz="2400" smtClean="0"/>
              <a:t>delete bp;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	 outfile.close();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borrowBook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58900"/>
            <a:ext cx="8509000" cy="5295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void borrowBook()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{int bookNo, readerNo;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fstream iofile("book");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book bk;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"</a:t>
            </a:r>
            <a:r>
              <a:rPr lang="zh-CN" altLang="pt-BR" sz="2400" smtClean="0"/>
              <a:t>请输入书号和读者号：</a:t>
            </a:r>
            <a:r>
              <a:rPr lang="en-US" altLang="zh-CN" sz="2400" smtClean="0"/>
              <a:t>";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cin &gt;&gt; bookNo &gt;&gt; readerNo;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iofile.seekg((bookNo - 1) * sizeof(book));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iofile.read( reinterpret_cast&lt;char *&gt; (&amp;bk), sizeof(book)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bk.borrow(readerNo);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iofile.seekp((bookNo - 1) * sizeof(book));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iofile.write( reinterpret_cast&lt;const char *&gt;(&amp;bk),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sizeof(book));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</a:t>
            </a:r>
            <a:r>
              <a:rPr lang="pt-BR" altLang="zh-CN" sz="2400" smtClean="0"/>
              <a:t>iofile.close();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}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0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8588" y="2316163"/>
            <a:ext cx="3848100" cy="36036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输出流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输入流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格式化输入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 rot="-5400000" flipH="1" flipV="1">
            <a:off x="5989638" y="25622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 rot="-5400000" flipH="1" flipV="1">
            <a:off x="5989638" y="3327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 rot="-5400000" flipH="1" flipV="1">
            <a:off x="5989638" y="4114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returnBook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1100"/>
            <a:ext cx="8534400" cy="5676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void returnBook()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{int bookNo;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fstream iofile("book");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book bk;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"</a:t>
            </a:r>
            <a:r>
              <a:rPr lang="zh-CN" altLang="pt-BR" sz="2400" smtClean="0"/>
              <a:t>请输入书号：</a:t>
            </a:r>
            <a:r>
              <a:rPr lang="en-US" altLang="zh-CN" sz="2400" smtClean="0"/>
              <a:t>"; cin &gt;&gt; bookNo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iofile.seekg((bookNo - 1) * sizeof(book));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iofile.read( reinterpret_cast&lt;char *&gt; (&amp;bk), sizeof(book)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bk.Return();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iofile.seekp((bookNo - 1) * sizeof(book));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iofile.write( reinterpret_cast&lt;const char *&gt;(&amp;bk),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sizeof(book));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</a:t>
            </a:r>
            <a:r>
              <a:rPr lang="pt-BR" altLang="zh-CN" sz="2400" smtClean="0"/>
              <a:t>iofile.close();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displayBook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752600"/>
            <a:ext cx="84582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void displayBook()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{ifstream infile("book");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book bk;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infile.read( reinterpret_cast&lt;char *&gt; (&amp;bk), sizeof(book) 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while (!infile.eof())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	bk.display();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	infile.read( reinterpret_cast&lt;char *&gt; (&amp;bk), sizeof(book) );</a:t>
            </a:r>
            <a:endParaRPr lang="pt-BR" altLang="zh-CN" sz="24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400" smtClean="0"/>
              <a:t> 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400" smtClean="0"/>
              <a:t> infile.close();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400" smtClean="0"/>
              <a:t>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小结 </a:t>
            </a:r>
            <a:endParaRPr lang="zh-CN" altLang="en-US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752600"/>
            <a:ext cx="83947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pt-BR" sz="2800" smtClean="0"/>
              <a:t>输入输出是程序中不可缺少的一部分。在</a:t>
            </a:r>
            <a:r>
              <a:rPr lang="pt-BR" altLang="zh-CN" sz="2800" smtClean="0"/>
              <a:t>C++</a:t>
            </a:r>
            <a:r>
              <a:rPr lang="zh-CN" altLang="pt-BR" sz="2800" smtClean="0"/>
              <a:t>中，输入输出功能是以标准库的形式来提供。输入输出操作分为控制台</a:t>
            </a:r>
            <a:r>
              <a:rPr lang="pt-BR" altLang="zh-CN" sz="2800" smtClean="0"/>
              <a:t>I/O</a:t>
            </a:r>
            <a:r>
              <a:rPr lang="zh-CN" altLang="pt-BR" sz="2800" smtClean="0"/>
              <a:t>，文件</a:t>
            </a:r>
            <a:r>
              <a:rPr lang="pt-BR" altLang="zh-CN" sz="2800" smtClean="0"/>
              <a:t>I/O</a:t>
            </a:r>
            <a:r>
              <a:rPr lang="zh-CN" altLang="pt-BR" sz="2800" smtClean="0"/>
              <a:t>以及字符串</a:t>
            </a:r>
            <a:r>
              <a:rPr lang="pt-BR" altLang="zh-CN" sz="2800" smtClean="0"/>
              <a:t>I/O</a:t>
            </a:r>
            <a:r>
              <a:rPr lang="zh-CN" altLang="pt-BR" sz="2800" smtClean="0"/>
              <a:t>。由于文件</a:t>
            </a:r>
            <a:r>
              <a:rPr lang="pt-BR" altLang="zh-CN" sz="2800" smtClean="0"/>
              <a:t>I/O</a:t>
            </a:r>
            <a:r>
              <a:rPr lang="zh-CN" altLang="pt-BR" sz="2800" smtClean="0"/>
              <a:t>和字符串</a:t>
            </a:r>
            <a:r>
              <a:rPr lang="pt-BR" altLang="zh-CN" sz="2800" smtClean="0"/>
              <a:t>I/O</a:t>
            </a:r>
            <a:r>
              <a:rPr lang="zh-CN" altLang="pt-BR" sz="2800" smtClean="0"/>
              <a:t>类都是从控制台</a:t>
            </a:r>
            <a:r>
              <a:rPr lang="pt-BR" altLang="zh-CN" sz="2800" smtClean="0"/>
              <a:t>I/O</a:t>
            </a:r>
            <a:r>
              <a:rPr lang="zh-CN" altLang="pt-BR" sz="2800" smtClean="0"/>
              <a:t>类继承的，因此，这三种</a:t>
            </a:r>
            <a:r>
              <a:rPr lang="pt-BR" altLang="zh-CN" sz="2800" smtClean="0"/>
              <a:t>I/O</a:t>
            </a:r>
            <a:r>
              <a:rPr lang="zh-CN" altLang="pt-BR" sz="2800" smtClean="0"/>
              <a:t>的操作方式是相同的。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pt-BR" sz="2800" smtClean="0"/>
              <a:t>本章介绍了如何利用</a:t>
            </a:r>
            <a:r>
              <a:rPr lang="pt-BR" altLang="zh-CN" sz="2800" smtClean="0"/>
              <a:t>iostream</a:t>
            </a:r>
            <a:r>
              <a:rPr lang="zh-CN" altLang="pt-BR" sz="2800" smtClean="0"/>
              <a:t>库进行格式化的输入输出，介绍了如何利用文件永久保存信息，并以图书馆系统为例，介绍了实现文件的随机读写。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printf</a:t>
            </a:r>
            <a:endParaRPr lang="zh-CN" altLang="en-US" dirty="0"/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477838" y="1981200"/>
            <a:ext cx="8215312" cy="4114800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语言中产生格式化输出的函数</a:t>
            </a:r>
            <a:r>
              <a:rPr lang="en-US" altLang="zh-CN" smtClean="0"/>
              <a:t>(</a:t>
            </a:r>
            <a:r>
              <a:rPr lang="zh-CN" altLang="en-US" smtClean="0"/>
              <a:t>定义在 </a:t>
            </a:r>
            <a:r>
              <a:rPr lang="en-US" altLang="zh-CN" smtClean="0"/>
              <a:t>stdio.h </a:t>
            </a:r>
            <a:r>
              <a:rPr lang="zh-CN" altLang="en-US" smtClean="0"/>
              <a:t>中</a:t>
            </a:r>
            <a:r>
              <a:rPr lang="en-US" altLang="zh-CN" smtClean="0"/>
              <a:t>)</a:t>
            </a:r>
            <a:r>
              <a:rPr lang="zh-CN" altLang="en-US" smtClean="0"/>
              <a:t>。向终端输出（显示器等）</a:t>
            </a:r>
          </a:p>
          <a:p>
            <a:r>
              <a:rPr lang="en-US" altLang="zh-CN" smtClean="0"/>
              <a:t>int printf(const char *format,[argument]);</a:t>
            </a:r>
          </a:p>
          <a:p>
            <a:r>
              <a:rPr lang="en-US" altLang="zh-CN" smtClean="0"/>
              <a:t>format</a:t>
            </a:r>
            <a:r>
              <a:rPr lang="zh-CN" altLang="en-US" smtClean="0"/>
              <a:t>由要输出的文字和数据格式说明组成。数据格式规定参数输出的格式，定义为：</a:t>
            </a:r>
            <a:r>
              <a:rPr lang="en-US" altLang="zh-CN" i="1" smtClean="0"/>
              <a:t>%[flags][width][.perc]type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—type</a:t>
            </a:r>
            <a:r>
              <a:rPr lang="zh-CN" altLang="en-US" dirty="0" smtClean="0"/>
              <a:t>含义</a:t>
            </a:r>
            <a:endParaRPr lang="zh-CN" altLang="en-US" dirty="0"/>
          </a:p>
        </p:txBody>
      </p:sp>
      <p:sp>
        <p:nvSpPr>
          <p:cNvPr id="139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%[flags][width][.perc]type</a:t>
            </a:r>
          </a:p>
          <a:p>
            <a:r>
              <a:rPr lang="en-US" altLang="zh-CN" smtClean="0"/>
              <a:t>d </a:t>
            </a:r>
            <a:r>
              <a:rPr lang="zh-CN" altLang="en-US" smtClean="0"/>
              <a:t>有符号</a:t>
            </a:r>
            <a:r>
              <a:rPr lang="en-US" altLang="zh-CN" smtClean="0"/>
              <a:t>10</a:t>
            </a:r>
            <a:r>
              <a:rPr lang="zh-CN" altLang="en-US" smtClean="0"/>
              <a:t>进制整数 </a:t>
            </a:r>
          </a:p>
          <a:p>
            <a:r>
              <a:rPr lang="en-US" altLang="zh-CN" smtClean="0"/>
              <a:t>f </a:t>
            </a:r>
            <a:r>
              <a:rPr lang="zh-CN" altLang="en-US" smtClean="0"/>
              <a:t>浮点数 </a:t>
            </a:r>
          </a:p>
          <a:p>
            <a:r>
              <a:rPr lang="en-US" altLang="zh-CN" smtClean="0"/>
              <a:t>E/e </a:t>
            </a:r>
            <a:r>
              <a:rPr lang="zh-CN" altLang="en-US" smtClean="0"/>
              <a:t>用科学表示格式的浮点数 </a:t>
            </a:r>
          </a:p>
          <a:p>
            <a:r>
              <a:rPr lang="en-US" altLang="zh-CN" smtClean="0"/>
              <a:t>c </a:t>
            </a:r>
            <a:r>
              <a:rPr lang="zh-CN" altLang="en-US" smtClean="0"/>
              <a:t>单个字符 </a:t>
            </a:r>
          </a:p>
          <a:p>
            <a:r>
              <a:rPr lang="en-US" altLang="zh-CN" smtClean="0"/>
              <a:t>s </a:t>
            </a:r>
            <a:r>
              <a:rPr lang="zh-CN" altLang="en-US" smtClean="0"/>
              <a:t>字符串 </a:t>
            </a:r>
          </a:p>
          <a:p>
            <a:r>
              <a:rPr lang="en-US" altLang="zh-CN" smtClean="0"/>
              <a:t>% </a:t>
            </a:r>
            <a:r>
              <a:rPr lang="zh-CN" altLang="en-US" smtClean="0"/>
              <a:t>显示百分号本身  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printf</a:t>
            </a:r>
            <a:r>
              <a:rPr lang="zh-CN" altLang="en-US" dirty="0" smtClean="0"/>
              <a:t>－</a:t>
            </a:r>
            <a:r>
              <a:rPr lang="en-US" altLang="zh-CN" i="1" dirty="0" smtClean="0"/>
              <a:t>flags </a:t>
            </a:r>
            <a:r>
              <a:rPr lang="zh-CN" altLang="en-US" dirty="0" smtClean="0"/>
              <a:t>规定输出格式</a:t>
            </a:r>
            <a:endParaRPr lang="zh-CN" altLang="en-US" dirty="0"/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%[flags][width][.perc]type</a:t>
            </a:r>
          </a:p>
          <a:p>
            <a:r>
              <a:rPr lang="zh-CN" altLang="en-US" smtClean="0"/>
              <a:t>无 右对齐，左边填充</a:t>
            </a:r>
            <a:r>
              <a:rPr lang="en-US" altLang="zh-CN" smtClean="0"/>
              <a:t>0</a:t>
            </a:r>
            <a:r>
              <a:rPr lang="zh-CN" altLang="en-US" smtClean="0"/>
              <a:t>和空格 </a:t>
            </a:r>
          </a:p>
          <a:p>
            <a:r>
              <a:rPr lang="en-US" altLang="zh-CN" smtClean="0"/>
              <a:t>- </a:t>
            </a:r>
            <a:r>
              <a:rPr lang="zh-CN" altLang="en-US" smtClean="0"/>
              <a:t>左对齐，右边填充空格 </a:t>
            </a:r>
          </a:p>
          <a:p>
            <a:r>
              <a:rPr lang="en-US" altLang="zh-CN" smtClean="0"/>
              <a:t>+ </a:t>
            </a:r>
            <a:r>
              <a:rPr lang="zh-CN" altLang="en-US" smtClean="0"/>
              <a:t>在数字前增加符号 </a:t>
            </a:r>
            <a:r>
              <a:rPr lang="en-US" altLang="zh-CN" smtClean="0"/>
              <a:t>+ </a:t>
            </a:r>
            <a:r>
              <a:rPr lang="zh-CN" altLang="en-US" smtClean="0"/>
              <a:t>或 </a:t>
            </a:r>
            <a:r>
              <a:rPr lang="en-US" altLang="zh-CN" smtClean="0"/>
              <a:t>-</a:t>
            </a:r>
          </a:p>
          <a:p>
            <a:r>
              <a:rPr lang="en-US" altLang="zh-CN" smtClean="0"/>
              <a:t>0 </a:t>
            </a:r>
            <a:r>
              <a:rPr lang="zh-CN" altLang="en-US" smtClean="0"/>
              <a:t>将输出的前面补上</a:t>
            </a:r>
            <a:r>
              <a:rPr lang="en-US" altLang="zh-CN" smtClean="0"/>
              <a:t>0</a:t>
            </a:r>
            <a:r>
              <a:rPr lang="zh-CN" altLang="en-US" smtClean="0"/>
              <a:t>，直到占满指定列宽为止（不可以搭配使用</a:t>
            </a:r>
            <a:r>
              <a:rPr lang="en-US" altLang="zh-CN" smtClean="0"/>
              <a:t>-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空格 输出值为正时冠以空格，为负时冠以负号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printf</a:t>
            </a:r>
            <a:r>
              <a:rPr lang="zh-CN" altLang="en-US" dirty="0" smtClean="0"/>
              <a:t>－</a:t>
            </a:r>
            <a:r>
              <a:rPr lang="en-US" altLang="zh-CN" i="1" dirty="0" smtClean="0"/>
              <a:t>width &amp; </a:t>
            </a:r>
            <a:r>
              <a:rPr lang="en-US" altLang="zh-CN" i="1" dirty="0" err="1" smtClean="0"/>
              <a:t>prec</a:t>
            </a:r>
            <a:endParaRPr lang="zh-CN" altLang="en-US" dirty="0"/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50213" cy="4114800"/>
          </a:xfrm>
        </p:spPr>
        <p:txBody>
          <a:bodyPr/>
          <a:lstStyle/>
          <a:p>
            <a:r>
              <a:rPr lang="en-US" altLang="zh-CN" sz="2800" i="1" smtClean="0"/>
              <a:t>%[flags][width][.perc]type</a:t>
            </a:r>
          </a:p>
          <a:p>
            <a:pPr lvl="1"/>
            <a:r>
              <a:rPr lang="en-US" altLang="zh-CN" sz="2400" i="1" smtClean="0"/>
              <a:t>width </a:t>
            </a:r>
            <a:r>
              <a:rPr lang="zh-CN" altLang="en-US" sz="2400" smtClean="0"/>
              <a:t>用于控制显示数值的宽度</a:t>
            </a:r>
          </a:p>
          <a:p>
            <a:pPr lvl="1"/>
            <a:r>
              <a:rPr lang="en-US" altLang="zh-CN" sz="2400" i="1" smtClean="0"/>
              <a:t>n(n=1,2,3...) </a:t>
            </a:r>
            <a:r>
              <a:rPr lang="zh-CN" altLang="en-US" sz="2400" smtClean="0"/>
              <a:t>宽度至少为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位，不够以空格填充 </a:t>
            </a:r>
          </a:p>
          <a:p>
            <a:pPr lvl="1"/>
            <a:r>
              <a:rPr lang="en-US" altLang="zh-CN" sz="2400" i="1" smtClean="0"/>
              <a:t>0n(n=1,2,3...) </a:t>
            </a:r>
            <a:r>
              <a:rPr lang="zh-CN" altLang="en-US" sz="2400" smtClean="0"/>
              <a:t>宽度至少为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位，不够左边以</a:t>
            </a:r>
            <a:r>
              <a:rPr lang="en-US" altLang="zh-CN" sz="2400" smtClean="0"/>
              <a:t>0</a:t>
            </a:r>
            <a:r>
              <a:rPr lang="zh-CN" altLang="en-US" sz="2400" smtClean="0"/>
              <a:t>填充</a:t>
            </a:r>
          </a:p>
          <a:p>
            <a:r>
              <a:rPr lang="en-US" altLang="zh-CN" sz="2800" i="1" smtClean="0"/>
              <a:t>.prec </a:t>
            </a:r>
            <a:r>
              <a:rPr lang="zh-CN" altLang="en-US" sz="2800" smtClean="0"/>
              <a:t>用于控制小数点后面的位数，取值和含义如下： </a:t>
            </a:r>
          </a:p>
          <a:p>
            <a:pPr lvl="1"/>
            <a:r>
              <a:rPr lang="zh-CN" altLang="en-US" sz="2400" smtClean="0"/>
              <a:t>无 按缺省精度显示 </a:t>
            </a:r>
          </a:p>
          <a:p>
            <a:pPr lvl="1"/>
            <a:r>
              <a:rPr lang="en-US" altLang="zh-CN" sz="2400" smtClean="0"/>
              <a:t>n(n=1,2,3...) </a:t>
            </a:r>
            <a:r>
              <a:rPr lang="zh-CN" altLang="en-US" sz="2400" smtClean="0"/>
              <a:t>当</a:t>
            </a:r>
            <a:r>
              <a:rPr lang="en-US" altLang="zh-CN" sz="2400" smtClean="0"/>
              <a:t>type=e,E,f</a:t>
            </a:r>
            <a:r>
              <a:rPr lang="zh-CN" altLang="en-US" sz="2400" smtClean="0"/>
              <a:t>时表示的最大小数位数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printf</a:t>
            </a:r>
            <a:r>
              <a:rPr lang="zh-CN" altLang="en-US" dirty="0" smtClean="0"/>
              <a:t>－例子</a:t>
            </a:r>
            <a:endParaRPr lang="zh-CN" altLang="en-US" dirty="0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printf("Hello!");</a:t>
            </a:r>
          </a:p>
          <a:p>
            <a:r>
              <a:rPr lang="en-US" altLang="zh-CN" smtClean="0"/>
              <a:t>printf("%f,%f,the max is %f\n",a,b,c);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scanf</a:t>
            </a:r>
            <a:endParaRPr lang="zh-CN" altLang="en-US"/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>
          <a:xfrm>
            <a:off x="492125" y="1981200"/>
            <a:ext cx="8205788" cy="4114800"/>
          </a:xfrm>
        </p:spPr>
        <p:txBody>
          <a:bodyPr/>
          <a:lstStyle/>
          <a:p>
            <a:r>
              <a:rPr lang="en-US" altLang="zh-CN" smtClean="0"/>
              <a:t>scanf()</a:t>
            </a:r>
            <a:r>
              <a:rPr lang="zh-CN" altLang="en-US" smtClean="0"/>
              <a:t>函数是格式化输入函数</a:t>
            </a:r>
            <a:r>
              <a:rPr lang="en-US" altLang="zh-CN" smtClean="0"/>
              <a:t>, </a:t>
            </a:r>
            <a:r>
              <a:rPr lang="zh-CN" altLang="en-US" smtClean="0"/>
              <a:t>它从标准输入设备</a:t>
            </a:r>
            <a:r>
              <a:rPr lang="en-US" altLang="zh-CN" smtClean="0"/>
              <a:t>(</a:t>
            </a:r>
            <a:r>
              <a:rPr lang="zh-CN" altLang="en-US" smtClean="0"/>
              <a:t>键盘</a:t>
            </a:r>
            <a:r>
              <a:rPr lang="en-US" altLang="zh-CN" smtClean="0"/>
              <a:t>) </a:t>
            </a:r>
            <a:r>
              <a:rPr lang="zh-CN" altLang="en-US" smtClean="0"/>
              <a:t>读取输入的信息。</a:t>
            </a:r>
          </a:p>
          <a:p>
            <a:r>
              <a:rPr lang="zh-CN" altLang="en-US" smtClean="0"/>
              <a:t>调用格式为</a:t>
            </a:r>
            <a:r>
              <a:rPr lang="en-US" altLang="zh-CN" smtClean="0"/>
              <a:t>:  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      scanf(“&lt;</a:t>
            </a:r>
            <a:r>
              <a:rPr lang="zh-CN" altLang="en-US" smtClean="0"/>
              <a:t>格式化字符串</a:t>
            </a:r>
            <a:r>
              <a:rPr lang="en-US" altLang="zh-CN" smtClean="0"/>
              <a:t>&gt;”, &lt;</a:t>
            </a:r>
            <a:r>
              <a:rPr lang="zh-CN" altLang="en-US" smtClean="0"/>
              <a:t>地址表</a:t>
            </a:r>
            <a:r>
              <a:rPr lang="en-US" altLang="zh-CN" smtClean="0"/>
              <a:t>&gt;);  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scanf(“&lt;</a:t>
            </a:r>
            <a:r>
              <a:rPr lang="zh-CN" altLang="en-US" smtClean="0"/>
              <a:t>格式化字符串</a:t>
            </a:r>
            <a:r>
              <a:rPr lang="en-US" altLang="zh-CN" smtClean="0"/>
              <a:t>&gt;”, &lt;</a:t>
            </a:r>
            <a:r>
              <a:rPr lang="zh-CN" altLang="en-US" smtClean="0"/>
              <a:t>地址表</a:t>
            </a:r>
            <a:r>
              <a:rPr lang="en-US" altLang="zh-CN" smtClean="0"/>
              <a:t>&gt;);</a:t>
            </a:r>
          </a:p>
          <a:p>
            <a:r>
              <a:rPr lang="en-US" altLang="zh-CN" smtClean="0"/>
              <a:t>1. </a:t>
            </a:r>
            <a:r>
              <a:rPr lang="zh-CN" altLang="en-US" smtClean="0"/>
              <a:t>格式化说明符</a:t>
            </a:r>
            <a:r>
              <a:rPr lang="en-US" altLang="zh-CN" smtClean="0"/>
              <a:t>: </a:t>
            </a:r>
            <a:r>
              <a:rPr lang="zh-CN" altLang="en-US" smtClean="0"/>
              <a:t>格式化说明符与</a:t>
            </a:r>
            <a:r>
              <a:rPr lang="en-US" altLang="zh-CN" smtClean="0"/>
              <a:t>printf()</a:t>
            </a:r>
            <a:r>
              <a:rPr lang="zh-CN" altLang="en-US" smtClean="0"/>
              <a:t>函数中的格式说明符基本相同。</a:t>
            </a:r>
          </a:p>
          <a:p>
            <a:r>
              <a:rPr lang="en-US" altLang="zh-CN" smtClean="0"/>
              <a:t>2. </a:t>
            </a:r>
            <a:r>
              <a:rPr lang="zh-CN" altLang="en-US" smtClean="0"/>
              <a:t>空白字符</a:t>
            </a:r>
            <a:r>
              <a:rPr lang="en-US" altLang="zh-CN" smtClean="0"/>
              <a:t>: </a:t>
            </a:r>
            <a:r>
              <a:rPr lang="zh-CN" altLang="en-US" smtClean="0"/>
              <a:t>空白字符会使</a:t>
            </a:r>
            <a:r>
              <a:rPr lang="en-US" altLang="zh-CN" smtClean="0"/>
              <a:t>scanf()</a:t>
            </a:r>
            <a:r>
              <a:rPr lang="zh-CN" altLang="en-US" smtClean="0"/>
              <a:t>函数在读操作中略去输入中的一个或多个空白字符。</a:t>
            </a:r>
          </a:p>
          <a:p>
            <a:r>
              <a:rPr lang="zh-CN" altLang="en-US" smtClean="0"/>
              <a:t> </a:t>
            </a:r>
            <a:r>
              <a:rPr lang="en-US" altLang="zh-CN" smtClean="0"/>
              <a:t>3. </a:t>
            </a:r>
            <a:r>
              <a:rPr lang="zh-CN" altLang="en-US" smtClean="0"/>
              <a:t>非空白字符</a:t>
            </a:r>
            <a:r>
              <a:rPr lang="en-US" altLang="zh-CN" smtClean="0"/>
              <a:t>: </a:t>
            </a:r>
            <a:r>
              <a:rPr lang="zh-CN" altLang="en-US" smtClean="0"/>
              <a:t>一个非空白字符会使</a:t>
            </a:r>
            <a:r>
              <a:rPr lang="en-US" altLang="zh-CN" smtClean="0"/>
              <a:t>scanf()</a:t>
            </a:r>
            <a:r>
              <a:rPr lang="zh-CN" altLang="en-US" smtClean="0"/>
              <a:t>函数在读入时剔除掉与这个非空白字符相同的字符。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3143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输出流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7825"/>
            <a:ext cx="7772400" cy="48053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C++</a:t>
            </a:r>
            <a:r>
              <a:rPr lang="zh-CN" altLang="en-US" smtClean="0"/>
              <a:t>的类</a:t>
            </a:r>
            <a:r>
              <a:rPr lang="en-US" altLang="zh-CN" smtClean="0"/>
              <a:t>ostream</a:t>
            </a:r>
            <a:r>
              <a:rPr lang="zh-CN" altLang="en-US" smtClean="0"/>
              <a:t>提供了格式化输出和无格式输出的功能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输出功能包括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用流插入运算符</a:t>
            </a:r>
            <a:r>
              <a:rPr lang="en-US" altLang="zh-CN" smtClean="0"/>
              <a:t>&lt;&lt;</a:t>
            </a:r>
            <a:r>
              <a:rPr lang="zh-CN" altLang="en-US" smtClean="0"/>
              <a:t>输出标准类型的数据；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用成员函数</a:t>
            </a:r>
            <a:r>
              <a:rPr lang="en-US" altLang="zh-CN" smtClean="0"/>
              <a:t>put</a:t>
            </a:r>
            <a:r>
              <a:rPr lang="zh-CN" altLang="en-US" smtClean="0"/>
              <a:t>输出字符；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成员函数</a:t>
            </a:r>
            <a:r>
              <a:rPr lang="en-US" altLang="zh-CN" smtClean="0"/>
              <a:t>write</a:t>
            </a:r>
            <a:r>
              <a:rPr lang="zh-CN" altLang="en-US" smtClean="0"/>
              <a:t>的无格式化输出；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输出特定形式数值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地址表</a:t>
            </a:r>
            <a:endParaRPr lang="zh-CN" altLang="en-US" dirty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scanf(“&lt;</a:t>
            </a:r>
            <a:r>
              <a:rPr lang="zh-CN" altLang="en-US" smtClean="0"/>
              <a:t>格式化字符串</a:t>
            </a:r>
            <a:r>
              <a:rPr lang="en-US" altLang="zh-CN" smtClean="0"/>
              <a:t>&gt;”, &lt;</a:t>
            </a:r>
            <a:r>
              <a:rPr lang="zh-CN" altLang="en-US" smtClean="0"/>
              <a:t>地址表</a:t>
            </a:r>
            <a:r>
              <a:rPr lang="en-US" altLang="zh-CN" smtClean="0"/>
              <a:t>&gt;);</a:t>
            </a:r>
          </a:p>
          <a:p>
            <a:r>
              <a:rPr lang="zh-CN" altLang="en-US" smtClean="0"/>
              <a:t>地址表是需要读入的所有变量的地址</a:t>
            </a:r>
            <a:r>
              <a:rPr lang="en-US" altLang="zh-CN" smtClean="0"/>
              <a:t>, </a:t>
            </a:r>
            <a:r>
              <a:rPr lang="zh-CN" altLang="en-US" smtClean="0"/>
              <a:t>而不是变量本身。各个变量的地址之间用</a:t>
            </a:r>
            <a:r>
              <a:rPr lang="en-US" altLang="zh-CN" smtClean="0"/>
              <a:t>",”</a:t>
            </a:r>
            <a:r>
              <a:rPr lang="zh-CN" altLang="en-US" smtClean="0"/>
              <a:t>分开。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scanf("%d, %d", &amp;i, &amp;j);  </a:t>
            </a:r>
          </a:p>
          <a:p>
            <a:r>
              <a:rPr lang="zh-CN" altLang="en-US" smtClean="0"/>
              <a:t>先读一个整型数</a:t>
            </a:r>
            <a:r>
              <a:rPr lang="en-US" altLang="zh-CN" smtClean="0"/>
              <a:t>, </a:t>
            </a:r>
            <a:r>
              <a:rPr lang="zh-CN" altLang="en-US" smtClean="0"/>
              <a:t>然后把接着输入的逗号剔除掉</a:t>
            </a:r>
            <a:r>
              <a:rPr lang="en-US" altLang="zh-CN" smtClean="0"/>
              <a:t>,  </a:t>
            </a:r>
            <a:r>
              <a:rPr lang="zh-CN" altLang="en-US" smtClean="0"/>
              <a:t>最后读入另一个整型数。如果</a:t>
            </a:r>
            <a:r>
              <a:rPr lang="en-US" altLang="zh-CN" smtClean="0"/>
              <a:t>“,”</a:t>
            </a:r>
            <a:r>
              <a:rPr lang="zh-CN" altLang="en-US" smtClean="0"/>
              <a:t>这一特定字符没有找到</a:t>
            </a:r>
            <a:r>
              <a:rPr lang="en-US" altLang="zh-CN" smtClean="0"/>
              <a:t>, scanf()</a:t>
            </a:r>
            <a:r>
              <a:rPr lang="zh-CN" altLang="en-US" smtClean="0"/>
              <a:t>函数就终止。</a:t>
            </a:r>
            <a:endParaRPr lang="en-US" altLang="zh-CN" smtClean="0"/>
          </a:p>
          <a:p>
            <a:r>
              <a:rPr lang="zh-CN" altLang="en-US" smtClean="0"/>
              <a:t>若参数之间的分隔符为空格</a:t>
            </a:r>
            <a:r>
              <a:rPr lang="en-US" altLang="zh-CN" smtClean="0"/>
              <a:t>, </a:t>
            </a:r>
            <a:r>
              <a:rPr lang="zh-CN" altLang="en-US" smtClean="0"/>
              <a:t>则参数之间必须输入一个或多个空格。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内容占位符 2"/>
          <p:cNvSpPr>
            <a:spLocks noGrp="1"/>
          </p:cNvSpPr>
          <p:nvPr>
            <p:ph idx="1"/>
          </p:nvPr>
        </p:nvSpPr>
        <p:spPr>
          <a:xfrm>
            <a:off x="685800" y="996950"/>
            <a:ext cx="7772400" cy="4114800"/>
          </a:xfrm>
        </p:spPr>
        <p:txBody>
          <a:bodyPr/>
          <a:lstStyle/>
          <a:p>
            <a:r>
              <a:rPr lang="zh-CN" altLang="en-US" smtClean="0"/>
              <a:t>对于字符串数组或字符串指针变量</a:t>
            </a:r>
            <a:r>
              <a:rPr lang="en-US" altLang="zh-CN" smtClean="0"/>
              <a:t>,  </a:t>
            </a:r>
            <a:r>
              <a:rPr lang="zh-CN" altLang="en-US" smtClean="0"/>
              <a:t>由于数组名和指针变量名本身就是地址</a:t>
            </a:r>
            <a:r>
              <a:rPr lang="en-US" altLang="zh-CN" smtClean="0"/>
              <a:t>, </a:t>
            </a:r>
            <a:r>
              <a:rPr lang="zh-CN" altLang="en-US" smtClean="0"/>
              <a:t>因此使用</a:t>
            </a:r>
            <a:r>
              <a:rPr lang="en-US" altLang="zh-CN" smtClean="0"/>
              <a:t>scanf()</a:t>
            </a:r>
            <a:r>
              <a:rPr lang="zh-CN" altLang="en-US" smtClean="0"/>
              <a:t>函数时</a:t>
            </a:r>
            <a:r>
              <a:rPr lang="en-US" altLang="zh-CN" smtClean="0"/>
              <a:t>, </a:t>
            </a:r>
            <a:r>
              <a:rPr lang="zh-CN" altLang="en-US" smtClean="0"/>
              <a:t>不需要在它们前面加上</a:t>
            </a:r>
            <a:r>
              <a:rPr lang="en-US" altLang="zh-CN" smtClean="0"/>
              <a:t>“&amp;”</a:t>
            </a:r>
            <a:r>
              <a:rPr lang="zh-CN" altLang="en-US" smtClean="0"/>
              <a:t>操作符。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char *p, str[20];   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 scanf(“%s”, p);          /*</a:t>
            </a:r>
            <a:r>
              <a:rPr lang="zh-CN" altLang="en-US" smtClean="0"/>
              <a:t>从键盘输入字符串*</a:t>
            </a:r>
            <a:r>
              <a:rPr lang="en-US" altLang="zh-CN" smtClean="0"/>
              <a:t>/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 scanf(“%s”, str);  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scanf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函数时存在的一个问题</a:t>
            </a:r>
            <a:endParaRPr lang="zh-CN" altLang="en-US" dirty="0"/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当使用多个</a:t>
            </a:r>
            <a:r>
              <a:rPr lang="en-US" altLang="zh-CN" sz="2000" smtClean="0"/>
              <a:t>scanf()</a:t>
            </a:r>
            <a:r>
              <a:rPr lang="zh-CN" altLang="en-US" sz="2000" smtClean="0"/>
              <a:t>函数连续给多个字符变量输入时</a:t>
            </a:r>
            <a:r>
              <a:rPr lang="en-US" altLang="zh-CN" sz="2000" smtClean="0"/>
              <a:t>, </a:t>
            </a:r>
            <a:r>
              <a:rPr lang="zh-CN" altLang="en-US" sz="2000" smtClean="0"/>
              <a:t>例如</a:t>
            </a:r>
            <a:r>
              <a:rPr lang="en-US" altLang="zh-CN" sz="2000" smtClean="0"/>
              <a:t>: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main()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{  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     char c1, c2;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     scanf("%c", &amp;c1);  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     scanf("%c", &amp;c2);  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     printf("c1 is %c, c2 is %c", c1, c2);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0" smtClean="0"/>
              <a:t>     }   </a:t>
            </a:r>
          </a:p>
          <a:p>
            <a:r>
              <a:rPr lang="zh-CN" altLang="en-US" sz="2000" smtClean="0"/>
              <a:t>运行该程序</a:t>
            </a:r>
            <a:r>
              <a:rPr lang="en-US" altLang="zh-CN" sz="2000" smtClean="0"/>
              <a:t>, </a:t>
            </a:r>
            <a:r>
              <a:rPr lang="zh-CN" altLang="en-US" sz="2000" smtClean="0"/>
              <a:t>输入一个字符</a:t>
            </a:r>
            <a:r>
              <a:rPr lang="en-US" altLang="zh-CN" sz="2000" smtClean="0"/>
              <a:t>A</a:t>
            </a:r>
            <a:r>
              <a:rPr lang="zh-CN" altLang="en-US" sz="2000" smtClean="0"/>
              <a:t>后回车</a:t>
            </a:r>
            <a:r>
              <a:rPr lang="en-US" altLang="zh-CN" sz="2000" smtClean="0"/>
              <a:t>(</a:t>
            </a:r>
            <a:r>
              <a:rPr lang="zh-CN" altLang="en-US" sz="2000" smtClean="0"/>
              <a:t>要完成输入必须回车</a:t>
            </a:r>
            <a:r>
              <a:rPr lang="en-US" altLang="zh-CN" sz="2000" smtClean="0"/>
              <a:t>),</a:t>
            </a:r>
            <a:r>
              <a:rPr lang="zh-CN" altLang="en-US" sz="2000" smtClean="0"/>
              <a:t>在执行</a:t>
            </a:r>
            <a:r>
              <a:rPr lang="en-US" altLang="zh-CN" sz="2000" smtClean="0"/>
              <a:t>scanf (“%c”, &amp;c1)</a:t>
            </a:r>
            <a:r>
              <a:rPr lang="zh-CN" altLang="en-US" sz="2000" smtClean="0"/>
              <a:t>时</a:t>
            </a:r>
            <a:r>
              <a:rPr lang="en-US" altLang="zh-CN" sz="2000" smtClean="0"/>
              <a:t>, </a:t>
            </a:r>
            <a:r>
              <a:rPr lang="zh-CN" altLang="en-US" sz="2000" smtClean="0"/>
              <a:t>给变量</a:t>
            </a:r>
            <a:r>
              <a:rPr lang="en-US" altLang="zh-CN" sz="2000" smtClean="0"/>
              <a:t>c1</a:t>
            </a:r>
            <a:r>
              <a:rPr lang="zh-CN" altLang="en-US" sz="2000" smtClean="0"/>
              <a:t>赋值</a:t>
            </a:r>
            <a:r>
              <a:rPr lang="en-US" altLang="zh-CN" sz="2000" smtClean="0"/>
              <a:t>“A”, </a:t>
            </a:r>
            <a:r>
              <a:rPr lang="zh-CN" altLang="en-US" sz="2000" smtClean="0"/>
              <a:t>但回车符仍然留在缓冲区内</a:t>
            </a:r>
            <a:r>
              <a:rPr lang="en-US" altLang="zh-CN" sz="2000" smtClean="0"/>
              <a:t>, </a:t>
            </a:r>
            <a:r>
              <a:rPr lang="zh-CN" altLang="en-US" sz="2000" smtClean="0"/>
              <a:t>执行输入语句</a:t>
            </a:r>
            <a:r>
              <a:rPr lang="en-US" altLang="zh-CN" sz="2000" smtClean="0"/>
              <a:t>scanf(“%c”, &amp;c2)</a:t>
            </a:r>
            <a:r>
              <a:rPr lang="zh-CN" altLang="en-US" sz="2000" smtClean="0"/>
              <a:t>时</a:t>
            </a:r>
            <a:r>
              <a:rPr lang="en-US" altLang="zh-CN" sz="2000" smtClean="0"/>
              <a:t>, </a:t>
            </a:r>
            <a:r>
              <a:rPr lang="zh-CN" altLang="en-US" sz="2000" smtClean="0"/>
              <a:t>变量</a:t>
            </a:r>
            <a:r>
              <a:rPr lang="en-US" altLang="zh-CN" sz="2000" smtClean="0"/>
              <a:t>c2</a:t>
            </a:r>
            <a:r>
              <a:rPr lang="zh-CN" altLang="en-US" sz="2000" smtClean="0"/>
              <a:t>的值是一空行</a:t>
            </a:r>
            <a:endParaRPr lang="en-US" altLang="zh-CN" sz="2000" smtClean="0"/>
          </a:p>
          <a:p>
            <a:r>
              <a:rPr lang="zh-CN" altLang="en-US" sz="2000" smtClean="0"/>
              <a:t>可以在输入函数前加入清除函数</a:t>
            </a:r>
            <a:r>
              <a:rPr lang="en-US" altLang="zh-CN" sz="2000" smtClean="0"/>
              <a:t>fflush()( 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freopen</a:t>
            </a:r>
            <a:endParaRPr lang="zh-CN" altLang="en-US" dirty="0"/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FILE * freopen ( const char * filename, const char * mode, FILE * stream );</a:t>
            </a:r>
          </a:p>
          <a:p>
            <a:r>
              <a:rPr lang="en-US" altLang="zh-CN" smtClean="0"/>
              <a:t>filename: </a:t>
            </a:r>
            <a:r>
              <a:rPr lang="zh-CN" altLang="en-US" smtClean="0"/>
              <a:t>要打开的文件名</a:t>
            </a:r>
          </a:p>
          <a:p>
            <a:r>
              <a:rPr lang="en-US" altLang="zh-CN" smtClean="0"/>
              <a:t>mode: </a:t>
            </a:r>
            <a:r>
              <a:rPr lang="zh-CN" altLang="en-US" smtClean="0"/>
              <a:t>文件打开的模式，</a:t>
            </a:r>
            <a:r>
              <a:rPr lang="en-US" altLang="zh-CN" smtClean="0"/>
              <a:t>r/w</a:t>
            </a:r>
            <a:endParaRPr lang="zh-CN" altLang="en-US" smtClean="0"/>
          </a:p>
          <a:p>
            <a:r>
              <a:rPr lang="en-US" altLang="zh-CN" smtClean="0"/>
              <a:t>stream: </a:t>
            </a:r>
            <a:r>
              <a:rPr lang="zh-CN" altLang="en-US" smtClean="0"/>
              <a:t>文件指针，通常使用标准流文件</a:t>
            </a:r>
            <a:r>
              <a:rPr lang="en-US" altLang="zh-CN" smtClean="0"/>
              <a:t>(stdin/stdout/stderr)</a:t>
            </a:r>
          </a:p>
          <a:p>
            <a:r>
              <a:rPr lang="zh-CN" altLang="en-US" smtClean="0"/>
              <a:t>因为文件指针使用的是标准流文件，因此我们可以不定义文件指针。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内容占位符 2"/>
          <p:cNvSpPr>
            <a:spLocks noGrp="1"/>
          </p:cNvSpPr>
          <p:nvPr>
            <p:ph idx="1"/>
          </p:nvPr>
        </p:nvSpPr>
        <p:spPr>
          <a:xfrm>
            <a:off x="685800" y="338138"/>
            <a:ext cx="7772400" cy="5757862"/>
          </a:xfrm>
        </p:spPr>
        <p:txBody>
          <a:bodyPr/>
          <a:lstStyle/>
          <a:p>
            <a:r>
              <a:rPr lang="en-US" altLang="zh-CN" sz="2800" smtClean="0"/>
              <a:t>freopen(“data.in", "r", stdin);</a:t>
            </a:r>
          </a:p>
          <a:p>
            <a:r>
              <a:rPr lang="zh-CN" altLang="en-US" sz="2800" smtClean="0"/>
              <a:t>以只读方式</a:t>
            </a:r>
            <a:r>
              <a:rPr lang="en-US" altLang="zh-CN" sz="2800" smtClean="0"/>
              <a:t>r(read)</a:t>
            </a:r>
            <a:r>
              <a:rPr lang="zh-CN" altLang="en-US" sz="2800" smtClean="0"/>
              <a:t>打开输入文件</a:t>
            </a:r>
            <a:r>
              <a:rPr lang="en-US" altLang="zh-CN" sz="2800" smtClean="0"/>
              <a:t>data.in</a:t>
            </a:r>
          </a:p>
          <a:p>
            <a:r>
              <a:rPr lang="en-US" altLang="zh-CN" sz="2800" smtClean="0"/>
              <a:t>freopen("data.out", "w", stdout);</a:t>
            </a:r>
          </a:p>
          <a:p>
            <a:r>
              <a:rPr lang="zh-CN" altLang="en-US" sz="2800" smtClean="0"/>
              <a:t>以写入方式</a:t>
            </a:r>
            <a:r>
              <a:rPr lang="en-US" altLang="zh-CN" sz="2800" smtClean="0"/>
              <a:t>w(write)</a:t>
            </a:r>
            <a:r>
              <a:rPr lang="zh-CN" altLang="en-US" sz="2800" smtClean="0"/>
              <a:t>打开输出文件</a:t>
            </a:r>
            <a:r>
              <a:rPr lang="en-US" altLang="zh-CN" sz="2800" smtClean="0"/>
              <a:t>data.out</a:t>
            </a:r>
          </a:p>
          <a:p>
            <a:r>
              <a:rPr lang="zh-CN" altLang="en-US" sz="2800" smtClean="0"/>
              <a:t>使用</a:t>
            </a:r>
            <a:r>
              <a:rPr lang="en-US" altLang="zh-CN" sz="2800" smtClean="0"/>
              <a:t>freopen()</a:t>
            </a:r>
            <a:r>
              <a:rPr lang="zh-CN" altLang="en-US" sz="2800" smtClean="0"/>
              <a:t>函数的目的：不需要修改</a:t>
            </a:r>
            <a:r>
              <a:rPr lang="en-US" altLang="zh-CN" sz="2800" smtClean="0"/>
              <a:t>scanf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printf</a:t>
            </a:r>
            <a:r>
              <a:rPr lang="zh-CN" altLang="en-US" sz="2800" smtClean="0"/>
              <a:t>，而是维持代码的原样就可以了。因为</a:t>
            </a:r>
            <a:r>
              <a:rPr lang="en-US" altLang="zh-CN" sz="2800" smtClean="0"/>
              <a:t>freopen()</a:t>
            </a:r>
            <a:r>
              <a:rPr lang="zh-CN" altLang="en-US" sz="2800" smtClean="0"/>
              <a:t>函数重定向了标准流，使其指向前面指定的文件</a:t>
            </a:r>
            <a:endParaRPr lang="en-US" altLang="zh-CN" sz="2800" smtClean="0"/>
          </a:p>
          <a:p>
            <a:r>
              <a:rPr lang="zh-CN" altLang="en-US" sz="2800" smtClean="0"/>
              <a:t>最后只要使用</a:t>
            </a:r>
            <a:r>
              <a:rPr lang="en-US" altLang="zh-CN" sz="2800" smtClean="0"/>
              <a:t>fclose</a:t>
            </a:r>
            <a:r>
              <a:rPr lang="zh-CN" altLang="en-US" sz="2800" smtClean="0"/>
              <a:t>关闭输入文件和输出文件即可：</a:t>
            </a:r>
            <a:r>
              <a:rPr lang="en-US" altLang="zh-CN" sz="2800" smtClean="0"/>
              <a:t>fclose(stdin)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fclose(stdout);</a:t>
            </a:r>
          </a:p>
          <a:p>
            <a:r>
              <a:rPr lang="zh-CN" altLang="en-US" sz="2800" smtClean="0"/>
              <a:t>某些编译器在编译含有文件操作的源码时，必须要将</a:t>
            </a:r>
            <a:r>
              <a:rPr lang="en-US" altLang="zh-CN" sz="2800" smtClean="0"/>
              <a:t>freopen</a:t>
            </a:r>
            <a:r>
              <a:rPr lang="zh-CN" altLang="en-US" sz="2800" smtClean="0"/>
              <a:t>放到所有变量定义的后面，否则会编译错误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204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 smtClean="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int a,b;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freopen("in.txt","r",stdin); //</a:t>
            </a:r>
            <a:r>
              <a:rPr lang="zh-CN" altLang="en-US" sz="1800" smtClean="0"/>
              <a:t>输入重定向，输入数据将从</a:t>
            </a:r>
            <a:r>
              <a:rPr lang="en-US" altLang="zh-CN" sz="1800" smtClean="0"/>
              <a:t>in.txt</a:t>
            </a:r>
            <a:r>
              <a:rPr lang="zh-CN" altLang="en-US" sz="1800" smtClean="0"/>
              <a:t>文件中读取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freopen("out.txt","w",stdout); //</a:t>
            </a:r>
            <a:r>
              <a:rPr lang="zh-CN" altLang="en-US" sz="1800" smtClean="0"/>
              <a:t>输出重定向，输出数据将保存在</a:t>
            </a:r>
            <a:r>
              <a:rPr lang="en-US" altLang="zh-CN" sz="1800" smtClean="0"/>
              <a:t>out.txt</a:t>
            </a:r>
            <a:r>
              <a:rPr lang="zh-CN" altLang="en-US" sz="1800" smtClean="0"/>
              <a:t>文件中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while(cin&gt;&gt;a&gt;&gt;b)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cout&lt;&lt;a+b&lt;&lt;endl; // </a:t>
            </a:r>
            <a:r>
              <a:rPr lang="zh-CN" altLang="en-US" sz="1800" smtClean="0"/>
              <a:t>注意使用</a:t>
            </a:r>
            <a:r>
              <a:rPr lang="en-US" altLang="zh-CN" sz="1800" smtClean="0"/>
              <a:t>endl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fclose(stdin);//</a:t>
            </a:r>
            <a:r>
              <a:rPr lang="zh-CN" altLang="en-US" sz="1800" smtClean="0"/>
              <a:t>关闭文件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fclose(stdout);//</a:t>
            </a:r>
            <a:r>
              <a:rPr lang="zh-CN" altLang="en-US" sz="1800" smtClean="0"/>
              <a:t>关闭文件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}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6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输出标准类型的数据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3100"/>
            <a:ext cx="7772400" cy="4562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标准类型的数据用流插入运算符</a:t>
            </a:r>
            <a:r>
              <a:rPr lang="en-US" altLang="zh-CN" smtClean="0"/>
              <a:t>&lt;&lt;</a:t>
            </a:r>
            <a:r>
              <a:rPr lang="zh-CN" altLang="en-US" smtClean="0"/>
              <a:t>输出</a:t>
            </a:r>
            <a:endParaRPr lang="zh-CN" altLang="en-US" sz="28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格式</a:t>
            </a:r>
            <a:r>
              <a:rPr lang="zh-CN" altLang="en-US" sz="2800" smtClean="0"/>
              <a:t>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cout &lt;&lt; </a:t>
            </a:r>
            <a:r>
              <a:rPr lang="zh-CN" altLang="en-US" smtClean="0"/>
              <a:t>数据项 ；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/>
              <a:t>C++</a:t>
            </a:r>
            <a:r>
              <a:rPr lang="zh-CN" altLang="pt-BR" smtClean="0"/>
              <a:t>能自动判别数据类型，并根据数据类型解释内存单元的信息，把它转换成字符显示在显示器上。</a:t>
            </a:r>
            <a:r>
              <a:rPr lang="zh-CN" altLang="pt-BR" sz="2800" smtClean="0"/>
              <a:t> 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4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输出流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408113"/>
            <a:ext cx="5194300" cy="482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{int a = 5, *p = &amp;a;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double x = 1234.56;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char ch = 'a‘, *pch=“ab”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cout &lt;&lt; "a = " &lt;&lt; a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cout &lt;&lt; "x = " &lt;&lt; x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cout &lt;&lt; "ch = " &lt;&lt; ch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  <a:r>
              <a:rPr lang="fr-FR" altLang="zh-CN" sz="2400" smtClean="0"/>
              <a:t>cout &lt;&lt; "*p = " &lt;&lt; *p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zh-CN" sz="2400" smtClean="0"/>
              <a:t> cout &lt;&lt; "p = " &lt;&lt; p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}</a:t>
            </a:r>
            <a:endParaRPr lang="en-US" altLang="zh-CN" sz="2400" smtClean="0"/>
          </a:p>
        </p:txBody>
      </p:sp>
      <p:sp>
        <p:nvSpPr>
          <p:cNvPr id="3619847" name="Text Box 7"/>
          <p:cNvSpPr txBox="1">
            <a:spLocks noChangeArrowheads="1"/>
          </p:cNvSpPr>
          <p:nvPr/>
        </p:nvSpPr>
        <p:spPr bwMode="auto">
          <a:xfrm>
            <a:off x="5880100" y="1527175"/>
            <a:ext cx="2743200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zh-CN" b="1">
                <a:latin typeface="Times New Roman" pitchFamily="18" charset="0"/>
                <a:ea typeface="宋体" charset="-122"/>
              </a:rPr>
              <a:t>a = 5</a:t>
            </a:r>
          </a:p>
          <a:p>
            <a:pPr algn="just"/>
            <a:r>
              <a:rPr lang="pt-BR" altLang="zh-CN" b="1">
                <a:latin typeface="Times New Roman" pitchFamily="18" charset="0"/>
                <a:ea typeface="宋体" charset="-122"/>
              </a:rPr>
              <a:t>x = 1234.56</a:t>
            </a:r>
          </a:p>
          <a:p>
            <a:pPr algn="just"/>
            <a:r>
              <a:rPr lang="pt-BR" altLang="zh-CN" b="1">
                <a:latin typeface="Times New Roman" pitchFamily="18" charset="0"/>
                <a:ea typeface="宋体" charset="-122"/>
              </a:rPr>
              <a:t>ch = a</a:t>
            </a:r>
          </a:p>
          <a:p>
            <a:pPr algn="just"/>
            <a:r>
              <a:rPr lang="pt-BR" altLang="zh-CN" b="1">
                <a:latin typeface="Times New Roman" pitchFamily="18" charset="0"/>
                <a:ea typeface="宋体" charset="-122"/>
              </a:rPr>
              <a:t>*p = 5</a:t>
            </a:r>
          </a:p>
          <a:p>
            <a:pPr algn="just"/>
            <a:r>
              <a:rPr lang="pt-BR" altLang="zh-CN" b="1">
                <a:latin typeface="Times New Roman" pitchFamily="18" charset="0"/>
                <a:ea typeface="宋体" charset="-122"/>
              </a:rPr>
              <a:t>p = 0012FF7C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32475" y="260350"/>
            <a:ext cx="3311525" cy="1127125"/>
          </a:xfrm>
          <a:prstGeom prst="wedgeRoundRectCallout">
            <a:avLst>
              <a:gd name="adj1" fmla="val 287"/>
              <a:gd name="adj2" fmla="val 219435"/>
              <a:gd name="adj3" fmla="val 16667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b="1">
                <a:ea typeface="楷体_GB2312" charset="-122"/>
              </a:rPr>
              <a:t>地址的默认输出方式：十六进制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984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指针输出的特例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99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pt-BR" smtClean="0"/>
              <a:t>如果输出的指针变量是一个指向字符的指针时，</a:t>
            </a:r>
            <a:r>
              <a:rPr lang="pt-BR" altLang="zh-CN" smtClean="0"/>
              <a:t>C++</a:t>
            </a:r>
            <a:r>
              <a:rPr lang="zh-CN" altLang="pt-BR" smtClean="0"/>
              <a:t>并不输出该指针中保存的地址，而是输出该指针指向的字符串。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pt-BR" smtClean="0"/>
              <a:t>如果确实想输出这个指向字符的指针变量中保存的地址值，可以用强制类型转换，将它转换成</a:t>
            </a:r>
            <a:r>
              <a:rPr lang="pt-BR" altLang="zh-CN" smtClean="0"/>
              <a:t>void*</a:t>
            </a:r>
            <a:r>
              <a:rPr lang="zh-CN" altLang="pt-BR" smtClean="0"/>
              <a:t>类型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30300"/>
            <a:ext cx="8699500" cy="5245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#include 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using namespace std;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{char *ptr = "abcdef";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cout &lt;&lt; "ptr</a:t>
            </a:r>
            <a:r>
              <a:rPr lang="zh-CN" altLang="pt-BR" sz="2800" smtClean="0"/>
              <a:t>指向的内容为：</a:t>
            </a:r>
            <a:r>
              <a:rPr lang="zh-CN" altLang="en-US" sz="2800" smtClean="0"/>
              <a:t> </a:t>
            </a:r>
            <a:r>
              <a:rPr lang="en-US" altLang="zh-CN" sz="2800" smtClean="0"/>
              <a:t>" &lt;&lt; ptr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cout &lt;&lt; "ptr</a:t>
            </a:r>
            <a:r>
              <a:rPr lang="zh-CN" altLang="pt-BR" sz="2800" smtClean="0"/>
              <a:t>中保存的地址为：</a:t>
            </a:r>
            <a:r>
              <a:rPr lang="en-US" altLang="zh-CN" sz="2800" smtClean="0"/>
              <a:t>" &lt;&lt; (void*)ptr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</a:t>
            </a:r>
            <a:r>
              <a:rPr lang="pt-BR" altLang="zh-CN" sz="2800" smtClean="0"/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800" smtClean="0"/>
              <a:t> }</a:t>
            </a:r>
            <a:endParaRPr lang="en-US" altLang="zh-CN" sz="2800" smtClean="0"/>
          </a:p>
        </p:txBody>
      </p:sp>
      <p:sp>
        <p:nvSpPr>
          <p:cNvPr id="3650564" name="Text Box 4"/>
          <p:cNvSpPr txBox="1">
            <a:spLocks noChangeArrowheads="1"/>
          </p:cNvSpPr>
          <p:nvPr/>
        </p:nvSpPr>
        <p:spPr bwMode="auto">
          <a:xfrm>
            <a:off x="3124200" y="5016500"/>
            <a:ext cx="5024438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楷体_GB2312" charset="-122"/>
                <a:ea typeface="楷体_GB2312" charset="-122"/>
              </a:rPr>
              <a:t>ptr</a:t>
            </a:r>
            <a:r>
              <a:rPr lang="zh-CN" altLang="pt-BR" b="1">
                <a:latin typeface="楷体_GB2312" charset="-122"/>
                <a:ea typeface="楷体_GB2312" charset="-122"/>
              </a:rPr>
              <a:t>指向的内容为</a:t>
            </a:r>
            <a:r>
              <a:rPr lang="zh-CN" altLang="en-US" b="1">
                <a:latin typeface="楷体_GB2312" charset="-122"/>
                <a:ea typeface="楷体_GB2312" charset="-122"/>
              </a:rPr>
              <a:t>：</a:t>
            </a:r>
            <a:r>
              <a:rPr lang="en-US" altLang="zh-CN" b="1">
                <a:latin typeface="楷体_GB2312" charset="-122"/>
                <a:ea typeface="楷体_GB2312" charset="-122"/>
              </a:rPr>
              <a:t>abcdef</a:t>
            </a:r>
            <a:endParaRPr lang="pt-BR" altLang="zh-CN" b="1">
              <a:latin typeface="楷体_GB2312" charset="-122"/>
              <a:ea typeface="楷体_GB231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楷体_GB2312" charset="-122"/>
                <a:ea typeface="楷体_GB2312" charset="-122"/>
              </a:rPr>
              <a:t>ptr</a:t>
            </a:r>
            <a:r>
              <a:rPr lang="zh-CN" altLang="pt-BR" b="1">
                <a:latin typeface="楷体_GB2312" charset="-122"/>
                <a:ea typeface="楷体_GB2312" charset="-122"/>
              </a:rPr>
              <a:t>中保存的地址为</a:t>
            </a:r>
            <a:r>
              <a:rPr lang="zh-CN" altLang="en-US" b="1">
                <a:latin typeface="楷体_GB2312" charset="-122"/>
                <a:ea typeface="楷体_GB2312" charset="-122"/>
              </a:rPr>
              <a:t>：</a:t>
            </a:r>
            <a:r>
              <a:rPr lang="en-US" altLang="zh-CN" b="1">
                <a:latin typeface="楷体_GB2312" charset="-122"/>
                <a:ea typeface="楷体_GB2312" charset="-122"/>
              </a:rPr>
              <a:t>0046C04C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05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用成员函数</a:t>
            </a:r>
            <a:r>
              <a:rPr lang="en-US" altLang="zh-CN" sz="4000" smtClean="0"/>
              <a:t>put</a:t>
            </a:r>
            <a:r>
              <a:rPr lang="zh-CN" altLang="en-US" sz="4000" smtClean="0"/>
              <a:t>输出字符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8313" y="1628775"/>
            <a:ext cx="8351837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1950">
              <a:lnSpc>
                <a:spcPct val="150000"/>
              </a:lnSpc>
            </a:pPr>
            <a:r>
              <a:rPr lang="en-US" altLang="zh-CN" b="1">
                <a:latin typeface="楷体_GB2312" charset="-122"/>
                <a:ea typeface="楷体_GB2312" charset="-122"/>
              </a:rPr>
              <a:t>cout.put(</a:t>
            </a:r>
            <a:r>
              <a:rPr lang="en-US" altLang="zh-CN" b="1">
                <a:ea typeface="楷体_GB2312" charset="-122"/>
              </a:rPr>
              <a:t>‘</a:t>
            </a:r>
            <a:r>
              <a:rPr lang="en-US" altLang="zh-CN" b="1">
                <a:latin typeface="楷体_GB2312" charset="-122"/>
                <a:ea typeface="楷体_GB2312" charset="-122"/>
              </a:rPr>
              <a:t>A</a:t>
            </a:r>
            <a:r>
              <a:rPr lang="en-US" altLang="zh-CN" b="1">
                <a:ea typeface="楷体_GB2312" charset="-122"/>
              </a:rPr>
              <a:t>’</a:t>
            </a:r>
            <a:r>
              <a:rPr lang="en-US" altLang="zh-CN" b="1">
                <a:latin typeface="楷体_GB2312" charset="-122"/>
                <a:ea typeface="楷体_GB2312" charset="-122"/>
              </a:rPr>
              <a:t>)</a:t>
            </a:r>
            <a:r>
              <a:rPr lang="zh-CN" altLang="en-US" b="1">
                <a:latin typeface="楷体_GB2312" charset="-122"/>
                <a:ea typeface="楷体_GB2312" charset="-122"/>
              </a:rPr>
              <a:t>；</a:t>
            </a:r>
            <a:r>
              <a:rPr lang="zh-CN" altLang="en-US" b="1">
                <a:ea typeface="楷体_GB2312" charset="-122"/>
              </a:rPr>
              <a:t> </a:t>
            </a:r>
            <a:r>
              <a:rPr lang="zh-CN" altLang="en-US" b="1">
                <a:latin typeface="楷体_GB2312" charset="-122"/>
                <a:ea typeface="楷体_GB2312" charset="-122"/>
              </a:rPr>
              <a:t> 将字符</a:t>
            </a:r>
            <a:r>
              <a:rPr lang="en-US" altLang="zh-CN" b="1">
                <a:latin typeface="楷体_GB2312" charset="-122"/>
                <a:ea typeface="楷体_GB2312" charset="-122"/>
              </a:rPr>
              <a:t>A</a:t>
            </a:r>
            <a:r>
              <a:rPr lang="zh-CN" altLang="en-US" b="1">
                <a:latin typeface="楷体_GB2312" charset="-122"/>
                <a:ea typeface="楷体_GB2312" charset="-122"/>
              </a:rPr>
              <a:t>显示在屏幕上，并返回当前对象</a:t>
            </a:r>
            <a:r>
              <a:rPr lang="zh-CN" altLang="en-US" b="1" smtClean="0">
                <a:latin typeface="楷体_GB2312" charset="-122"/>
                <a:ea typeface="楷体_GB2312" charset="-122"/>
              </a:rPr>
              <a:t>。</a:t>
            </a:r>
            <a:r>
              <a:rPr lang="en-US" altLang="zh-CN" b="1" smtClean="0">
                <a:latin typeface="楷体_GB2312" charset="-122"/>
                <a:ea typeface="楷体_GB2312" charset="-122"/>
              </a:rPr>
              <a:t>//</a:t>
            </a:r>
            <a:r>
              <a:rPr lang="zh-CN" altLang="en-US" b="1" smtClean="0">
                <a:latin typeface="楷体_GB2312" charset="-122"/>
                <a:ea typeface="楷体_GB2312" charset="-122"/>
              </a:rPr>
              <a:t>输出！字符！可用</a:t>
            </a:r>
            <a:r>
              <a:rPr lang="en-US" altLang="zh-CN" b="1" smtClean="0">
                <a:latin typeface="楷体_GB2312" charset="-122"/>
                <a:ea typeface="楷体_GB2312" charset="-122"/>
              </a:rPr>
              <a:t>put</a:t>
            </a:r>
            <a:r>
              <a:rPr lang="zh-CN" altLang="en-US" b="1">
                <a:latin typeface="楷体_GB2312" charset="-122"/>
                <a:ea typeface="楷体_GB2312" charset="-122"/>
              </a:rPr>
              <a:t/>
            </a:r>
            <a:br>
              <a:rPr lang="zh-CN" altLang="en-US" b="1">
                <a:latin typeface="楷体_GB2312" charset="-122"/>
                <a:ea typeface="楷体_GB2312" charset="-122"/>
              </a:rPr>
            </a:br>
            <a:r>
              <a:rPr lang="zh-CN" altLang="en-US" b="1">
                <a:ea typeface="楷体_GB2312" charset="-122"/>
              </a:rPr>
              <a:t>   </a:t>
            </a:r>
            <a:r>
              <a:rPr lang="zh-CN" altLang="en-US" b="1">
                <a:latin typeface="楷体_GB2312" charset="-122"/>
                <a:ea typeface="楷体_GB2312" charset="-122"/>
              </a:rPr>
              <a:t> 连续调用</a:t>
            </a:r>
            <a:r>
              <a:rPr lang="en-US" altLang="zh-CN" b="1">
                <a:latin typeface="楷体_GB2312" charset="-122"/>
                <a:ea typeface="楷体_GB2312" charset="-122"/>
              </a:rPr>
              <a:t>put</a:t>
            </a:r>
            <a:r>
              <a:rPr lang="zh-CN" altLang="en-US" b="1">
                <a:latin typeface="楷体_GB2312" charset="-122"/>
                <a:ea typeface="楷体_GB2312" charset="-122"/>
              </a:rPr>
              <a:t>函数：</a:t>
            </a:r>
            <a:br>
              <a:rPr lang="zh-CN" altLang="en-US" b="1">
                <a:latin typeface="楷体_GB2312" charset="-122"/>
                <a:ea typeface="楷体_GB2312" charset="-122"/>
              </a:rPr>
            </a:br>
            <a:r>
              <a:rPr lang="zh-CN" altLang="en-US" b="1">
                <a:ea typeface="楷体_GB2312" charset="-122"/>
              </a:rPr>
              <a:t>   </a:t>
            </a:r>
            <a:r>
              <a:rPr lang="zh-CN" altLang="en-US" b="1">
                <a:latin typeface="楷体_GB2312" charset="-122"/>
                <a:ea typeface="楷体_GB2312" charset="-122"/>
              </a:rPr>
              <a:t> </a:t>
            </a:r>
            <a:r>
              <a:rPr lang="en-US" altLang="zh-CN" b="1">
                <a:latin typeface="楷体_GB2312" charset="-122"/>
                <a:ea typeface="楷体_GB2312" charset="-122"/>
              </a:rPr>
              <a:t>cout.put(</a:t>
            </a:r>
            <a:r>
              <a:rPr lang="en-US" altLang="zh-CN" b="1">
                <a:ea typeface="楷体_GB2312" charset="-122"/>
              </a:rPr>
              <a:t>‘</a:t>
            </a:r>
            <a:r>
              <a:rPr lang="en-US" altLang="zh-CN" b="1">
                <a:latin typeface="楷体_GB2312" charset="-122"/>
                <a:ea typeface="楷体_GB2312" charset="-122"/>
              </a:rPr>
              <a:t>A</a:t>
            </a:r>
            <a:r>
              <a:rPr lang="en-US" altLang="zh-CN" b="1">
                <a:ea typeface="楷体_GB2312" charset="-122"/>
              </a:rPr>
              <a:t>’</a:t>
            </a:r>
            <a:r>
              <a:rPr lang="en-US" altLang="zh-CN" b="1">
                <a:latin typeface="楷体_GB2312" charset="-122"/>
                <a:ea typeface="楷体_GB2312" charset="-122"/>
              </a:rPr>
              <a:t>).put(</a:t>
            </a:r>
            <a:r>
              <a:rPr lang="en-US" altLang="zh-CN" b="1">
                <a:ea typeface="楷体_GB2312" charset="-122"/>
              </a:rPr>
              <a:t>‘\</a:t>
            </a:r>
            <a:r>
              <a:rPr lang="en-US" altLang="zh-CN" b="1">
                <a:latin typeface="楷体_GB2312" charset="-122"/>
                <a:ea typeface="楷体_GB2312" charset="-122"/>
              </a:rPr>
              <a:t>n</a:t>
            </a:r>
            <a:r>
              <a:rPr lang="en-US" altLang="zh-CN" b="1">
                <a:ea typeface="楷体_GB2312" charset="-122"/>
              </a:rPr>
              <a:t>’</a:t>
            </a:r>
            <a:r>
              <a:rPr lang="en-US" altLang="zh-CN" b="1">
                <a:latin typeface="楷体_GB2312" charset="-122"/>
                <a:ea typeface="楷体_GB2312" charset="-122"/>
              </a:rPr>
              <a:t>)</a:t>
            </a:r>
            <a:r>
              <a:rPr lang="zh-CN" altLang="en-US" b="1">
                <a:latin typeface="楷体_GB2312" charset="-122"/>
                <a:ea typeface="楷体_GB2312" charset="-122"/>
              </a:rPr>
              <a:t>；</a:t>
            </a:r>
            <a:r>
              <a:rPr lang="zh-CN" altLang="en-US" b="1">
                <a:ea typeface="楷体_GB2312" charset="-122"/>
              </a:rPr>
              <a:t> </a:t>
            </a:r>
            <a:r>
              <a:rPr lang="zh-CN" altLang="en-US" b="1">
                <a:latin typeface="楷体_GB2312" charset="-122"/>
                <a:ea typeface="楷体_GB2312" charset="-122"/>
              </a:rPr>
              <a:t> 该语句在输出字符</a:t>
            </a:r>
            <a:r>
              <a:rPr lang="en-US" altLang="zh-CN" b="1">
                <a:latin typeface="楷体_GB2312" charset="-122"/>
                <a:ea typeface="楷体_GB2312" charset="-122"/>
              </a:rPr>
              <a:t>A</a:t>
            </a:r>
            <a:r>
              <a:rPr lang="zh-CN" altLang="en-US" b="1">
                <a:latin typeface="楷体_GB2312" charset="-122"/>
                <a:ea typeface="楷体_GB2312" charset="-122"/>
              </a:rPr>
              <a:t>后输出一个换行符。圆点运算符</a:t>
            </a:r>
            <a:r>
              <a:rPr lang="en-US" altLang="zh-CN" b="1">
                <a:latin typeface="楷体_GB2312" charset="-122"/>
                <a:ea typeface="楷体_GB2312" charset="-122"/>
              </a:rPr>
              <a:t>(.)</a:t>
            </a:r>
            <a:r>
              <a:rPr lang="zh-CN" altLang="en-US" b="1">
                <a:latin typeface="楷体_GB2312" charset="-122"/>
                <a:ea typeface="楷体_GB2312" charset="-122"/>
              </a:rPr>
              <a:t>从左向右结合。</a:t>
            </a:r>
          </a:p>
          <a:p>
            <a:pPr indent="361950">
              <a:lnSpc>
                <a:spcPct val="150000"/>
              </a:lnSpc>
            </a:pPr>
            <a:r>
              <a:rPr lang="en-US" altLang="zh-CN" b="1">
                <a:latin typeface="楷体_GB2312" charset="-122"/>
                <a:ea typeface="楷体_GB2312" charset="-122"/>
              </a:rPr>
              <a:t>cout.put(65);</a:t>
            </a:r>
            <a:r>
              <a:rPr lang="zh-CN" altLang="en-US" b="1">
                <a:latin typeface="楷体_GB2312" charset="-122"/>
                <a:ea typeface="楷体_GB2312" charset="-122"/>
              </a:rPr>
              <a:t>用</a:t>
            </a:r>
            <a:r>
              <a:rPr lang="en-US" altLang="zh-CN" b="1">
                <a:latin typeface="楷体_GB2312" charset="-122"/>
                <a:ea typeface="楷体_GB2312" charset="-122"/>
              </a:rPr>
              <a:t>ASCII</a:t>
            </a:r>
            <a:r>
              <a:rPr lang="zh-CN" altLang="en-US" b="1">
                <a:latin typeface="楷体_GB2312" charset="-122"/>
                <a:ea typeface="楷体_GB2312" charset="-122"/>
              </a:rPr>
              <a:t>码值表达式调用</a:t>
            </a:r>
            <a:r>
              <a:rPr lang="en-US" altLang="zh-CN" b="1">
                <a:latin typeface="楷体_GB2312" charset="-122"/>
                <a:ea typeface="楷体_GB2312" charset="-122"/>
              </a:rPr>
              <a:t>put</a:t>
            </a:r>
            <a:r>
              <a:rPr lang="zh-CN" altLang="en-US" b="1">
                <a:latin typeface="楷体_GB2312" charset="-122"/>
                <a:ea typeface="楷体_GB2312" charset="-122"/>
              </a:rPr>
              <a:t>函数，语句也输出字符</a:t>
            </a:r>
            <a:r>
              <a:rPr lang="en-US" altLang="zh-CN" b="1">
                <a:latin typeface="楷体_GB2312" charset="-122"/>
                <a:ea typeface="楷体_GB2312" charset="-122"/>
              </a:rPr>
              <a:t>A</a:t>
            </a:r>
            <a:r>
              <a:rPr lang="zh-CN" altLang="en-US" b="1">
                <a:latin typeface="楷体_GB2312" charset="-122"/>
                <a:ea typeface="楷体_GB231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输入输出与文件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1981200"/>
            <a:ext cx="4356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流与标准库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输入输出缓冲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-5400000" flipH="1" flipV="1">
            <a:off x="61087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-5400000" flipH="1" flipV="1">
            <a:off x="6108700" y="28733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-5400000" flipH="1" flipV="1">
            <a:off x="6121400" y="35845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 rot="-5400000" flipH="1" flipV="1">
            <a:off x="6121400" y="4295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89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write</a:t>
            </a:r>
            <a:r>
              <a:rPr lang="zh-CN" altLang="en-US" smtClean="0"/>
              <a:t>的无格式输出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536700"/>
            <a:ext cx="9144000" cy="50165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smtClean="0"/>
              <a:t> </a:t>
            </a:r>
            <a:r>
              <a:rPr lang="zh-CN" altLang="en-US" sz="2400" smtClean="0"/>
              <a:t>调用成员函数</a:t>
            </a:r>
            <a:r>
              <a:rPr lang="en-US" altLang="zh-CN" sz="2400" smtClean="0"/>
              <a:t>write</a:t>
            </a:r>
            <a:r>
              <a:rPr lang="zh-CN" altLang="en-US" sz="2400" smtClean="0"/>
              <a:t>可实现无格式输出。它有两个参数。第一个参数是一个指向字符的指针，第二个参数是一个整型值。这个函数把一定量的字节从字符数组中输出。这些字节都是未经任何格式化的，仅仅是以原始数据形式输出。</a:t>
            </a:r>
            <a:br>
              <a:rPr lang="zh-CN" altLang="en-US" sz="2400" smtClean="0"/>
            </a:br>
            <a:r>
              <a:rPr lang="zh-CN" altLang="en-US" sz="2400" smtClean="0"/>
              <a:t>例如：    </a:t>
            </a:r>
            <a:r>
              <a:rPr lang="en-US" altLang="zh-CN" sz="2400" smtClean="0"/>
              <a:t>char buffer[]  =“HAPPY BIRTHDAY”</a:t>
            </a:r>
            <a:r>
              <a:rPr lang="zh-CN" altLang="en-US" sz="2400" smtClean="0"/>
              <a:t>；</a:t>
            </a:r>
            <a:br>
              <a:rPr lang="zh-CN" altLang="en-US" sz="2400" smtClean="0"/>
            </a:br>
            <a:r>
              <a:rPr lang="zh-CN" altLang="en-US" sz="2400" smtClean="0"/>
              <a:t>               </a:t>
            </a:r>
            <a:r>
              <a:rPr lang="en-US" altLang="zh-CN" sz="2400" smtClean="0"/>
              <a:t>cout.write(buffer, 10  )</a:t>
            </a:r>
            <a:r>
              <a:rPr lang="zh-CN" altLang="en-US" sz="2400" smtClean="0"/>
              <a:t>；</a:t>
            </a:r>
            <a:br>
              <a:rPr lang="zh-CN" altLang="en-US" sz="2400" smtClean="0"/>
            </a:br>
            <a:r>
              <a:rPr lang="zh-CN" altLang="en-US" sz="2400" smtClean="0"/>
              <a:t>               输出</a:t>
            </a:r>
            <a:r>
              <a:rPr lang="en-US" altLang="zh-CN" sz="2400" smtClean="0"/>
              <a:t>buffer</a:t>
            </a:r>
            <a:r>
              <a:rPr lang="zh-CN" altLang="en-US" sz="2400" smtClean="0"/>
              <a:t>的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个字节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函数调用：</a:t>
            </a:r>
            <a:br>
              <a:rPr lang="zh-CN" altLang="en-US" sz="2400" smtClean="0"/>
            </a:br>
            <a:r>
              <a:rPr lang="zh-CN" altLang="en-US" sz="2400" smtClean="0"/>
              <a:t>   </a:t>
            </a:r>
            <a:r>
              <a:rPr lang="en-US" altLang="zh-CN" sz="2400" smtClean="0"/>
              <a:t>cout.write(“ABCDEFGHIJKLMNOPQRSTUVWXYZ”, 10)</a:t>
            </a:r>
            <a:r>
              <a:rPr lang="zh-CN" altLang="en-US" sz="2400" smtClean="0"/>
              <a:t>；</a:t>
            </a:r>
            <a:br>
              <a:rPr lang="zh-CN" altLang="en-US" sz="2400" smtClean="0"/>
            </a:br>
            <a:r>
              <a:rPr lang="zh-CN" altLang="en-US" sz="2400" smtClean="0"/>
              <a:t>   显示了字母表中的前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个字母。</a:t>
            </a:r>
            <a:r>
              <a:rPr lang="zh-CN" altLang="en-US" sz="2400" b="0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0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8588" y="2316163"/>
            <a:ext cx="3848100" cy="36036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输出流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输入流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格式化输入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-5400000" flipH="1" flipV="1">
            <a:off x="5989638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5400000" flipH="1" flipV="1">
            <a:off x="5989638" y="33274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 rot="-5400000" flipH="1" flipV="1">
            <a:off x="5989638" y="4114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输入流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用流提取运算符（</a:t>
            </a:r>
            <a:r>
              <a:rPr lang="en-US" altLang="zh-CN" smtClean="0"/>
              <a:t>&gt;&gt;</a:t>
            </a:r>
            <a:r>
              <a:rPr lang="zh-CN" altLang="en-US" smtClean="0"/>
              <a:t>）输入标准类型的数据；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用成员函数</a:t>
            </a:r>
            <a:r>
              <a:rPr lang="en-US" altLang="zh-CN" smtClean="0"/>
              <a:t>get</a:t>
            </a:r>
            <a:r>
              <a:rPr lang="zh-CN" altLang="en-US" smtClean="0"/>
              <a:t>和</a:t>
            </a:r>
            <a:r>
              <a:rPr lang="en-US" altLang="zh-CN" smtClean="0"/>
              <a:t>getline</a:t>
            </a:r>
            <a:r>
              <a:rPr lang="zh-CN" altLang="en-US" smtClean="0"/>
              <a:t>输入字符；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成员函数</a:t>
            </a:r>
            <a:r>
              <a:rPr lang="en-US" altLang="zh-CN" smtClean="0"/>
              <a:t>read</a:t>
            </a:r>
            <a:r>
              <a:rPr lang="zh-CN" altLang="en-US" smtClean="0"/>
              <a:t>的无格式输入；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流读取运算符</a:t>
            </a:r>
            <a:r>
              <a:rPr lang="en-US" altLang="zh-CN" smtClean="0"/>
              <a:t>&gt;&gt;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57313"/>
            <a:ext cx="8361362" cy="5235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输入流最常用的操作是流读取运算符。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流读取运算符通常会跳过输入流中的空格、</a:t>
            </a:r>
            <a:r>
              <a:rPr lang="en-US" altLang="zh-CN" sz="2400" smtClean="0"/>
              <a:t>tab</a:t>
            </a:r>
            <a:r>
              <a:rPr lang="zh-CN" altLang="en-US" sz="2400" smtClean="0"/>
              <a:t>键、换行符等空白字符。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当遇到输入流中的文件结束符时，流读取运算符返回</a:t>
            </a:r>
            <a:r>
              <a:rPr lang="en-US" altLang="zh-CN" sz="2400" smtClean="0"/>
              <a:t>0(false);</a:t>
            </a:r>
            <a:r>
              <a:rPr lang="zh-CN" altLang="en-US" sz="2400" smtClean="0"/>
              <a:t>否则，流读取运算符返回对调用该运算符的对象的引用。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流读取运算符在读入</a:t>
            </a:r>
            <a:r>
              <a:rPr lang="en-US" altLang="zh-CN" sz="2400" smtClean="0"/>
              <a:t>EOF</a:t>
            </a:r>
            <a:r>
              <a:rPr lang="zh-CN" altLang="en-US" sz="2400" smtClean="0"/>
              <a:t>时返回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的特性使得它经常被用作为循环的判别条件，以避免选择特定的表示输入结束的值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EOF</a:t>
            </a:r>
            <a:r>
              <a:rPr lang="zh-CN" altLang="en-US" sz="2400" smtClean="0"/>
              <a:t>在各个系统中有不同的表示。在</a:t>
            </a:r>
            <a:r>
              <a:rPr lang="en-US" altLang="zh-CN" sz="2400" smtClean="0"/>
              <a:t>windows</a:t>
            </a:r>
            <a:r>
              <a:rPr lang="zh-CN" altLang="en-US" sz="2400" smtClean="0"/>
              <a:t>中是</a:t>
            </a:r>
            <a:r>
              <a:rPr lang="en-US" altLang="zh-CN" sz="2400" smtClean="0"/>
              <a:t>Ctrl+z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//end of file :EOF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476250"/>
            <a:ext cx="4532313" cy="909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实例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11225" y="1698625"/>
            <a:ext cx="7485063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50000"/>
              </a:lnSpc>
            </a:pPr>
            <a:r>
              <a:rPr lang="zh-CN" altLang="en-US"/>
              <a:t>统计某次考试的最高成绩。假定事先不知道有多少个考试成绩，在输入结束时用户会输入表示成绩输入完毕的文件结束符。当用户输入文件结束符时，</a:t>
            </a:r>
            <a:r>
              <a:rPr lang="en-US" altLang="zh-CN"/>
              <a:t>while</a:t>
            </a:r>
            <a:r>
              <a:rPr lang="zh-CN" altLang="en-US"/>
              <a:t>循环结构中的条件</a:t>
            </a:r>
            <a:r>
              <a:rPr lang="en-US" altLang="zh-CN"/>
              <a:t>(cin&gt;&gt;grade)</a:t>
            </a:r>
            <a:r>
              <a:rPr lang="zh-CN" altLang="en-US"/>
              <a:t>将变为</a:t>
            </a:r>
            <a:r>
              <a:rPr lang="en-US" altLang="zh-CN"/>
              <a:t>0(</a:t>
            </a:r>
            <a:r>
              <a:rPr lang="zh-CN" altLang="en-US"/>
              <a:t>即</a:t>
            </a:r>
            <a:r>
              <a:rPr lang="en-US" altLang="zh-CN"/>
              <a:t>false)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73050" y="912813"/>
            <a:ext cx="8604250" cy="5788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/>
              <a:t>#include &lt;iostream&gt;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using namespace std;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{int grade, highestGrade = -1;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cout &lt;&lt; "Enter grade (enter end-of-file to end): ";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while ( cin &gt;&gt; grade) {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if ( grade &gt; highestGrade) highestGrade = grade;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cout &lt;&lt; "Enter grade (enter end-of-file to end): ";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}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cout &lt;&lt; "\n\nHighest grade is: "&lt;&lt; highestGrade &lt;&lt; endl;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return 0;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}</a:t>
            </a:r>
            <a:r>
              <a:rPr lang="en-US" altLang="zh-CN" sz="2400"/>
              <a:t> 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160713" y="198438"/>
            <a:ext cx="4492625" cy="1579562"/>
          </a:xfrm>
          <a:prstGeom prst="wedgeRoundRectCallout">
            <a:avLst>
              <a:gd name="adj1" fmla="val -48824"/>
              <a:gd name="adj2" fmla="val 166727"/>
              <a:gd name="adj3" fmla="val 16667"/>
            </a:avLst>
          </a:prstGeom>
          <a:solidFill>
            <a:srgbClr val="CCFFFF"/>
          </a:solidFill>
          <a:ln w="12700" cap="sq" algn="ctr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</a:rPr>
              <a:t>当用户输入文件结束符时，</a:t>
            </a:r>
            <a:r>
              <a:rPr lang="en-US" altLang="zh-CN" sz="2000">
                <a:solidFill>
                  <a:schemeClr val="bg2"/>
                </a:solidFill>
              </a:rPr>
              <a:t>while</a:t>
            </a:r>
            <a:r>
              <a:rPr lang="zh-CN" altLang="en-US" sz="2000">
                <a:solidFill>
                  <a:schemeClr val="bg2"/>
                </a:solidFill>
              </a:rPr>
              <a:t>循环结构中的条件</a:t>
            </a:r>
            <a:r>
              <a:rPr lang="en-US" altLang="zh-CN" sz="2000">
                <a:solidFill>
                  <a:schemeClr val="bg2"/>
                </a:solidFill>
              </a:rPr>
              <a:t>(cin&gt;&gt;grade)</a:t>
            </a:r>
            <a:r>
              <a:rPr lang="zh-CN" altLang="en-US" sz="2000">
                <a:solidFill>
                  <a:schemeClr val="bg2"/>
                </a:solidFill>
              </a:rPr>
              <a:t>将变为</a:t>
            </a:r>
            <a:r>
              <a:rPr lang="en-US" altLang="zh-CN" sz="2000">
                <a:solidFill>
                  <a:schemeClr val="bg2"/>
                </a:solidFill>
              </a:rPr>
              <a:t>0(</a:t>
            </a:r>
            <a:r>
              <a:rPr lang="zh-CN" altLang="en-US" sz="2000">
                <a:solidFill>
                  <a:schemeClr val="bg2"/>
                </a:solidFill>
              </a:rPr>
              <a:t>即</a:t>
            </a:r>
            <a:r>
              <a:rPr lang="en-US" altLang="zh-CN" sz="2000">
                <a:solidFill>
                  <a:schemeClr val="bg2"/>
                </a:solidFill>
              </a:rPr>
              <a:t>false)</a:t>
            </a:r>
            <a:r>
              <a:rPr lang="zh-CN" altLang="en-US" sz="2000">
                <a:solidFill>
                  <a:schemeClr val="bg2"/>
                </a:solidFill>
              </a:rPr>
              <a:t>。</a:t>
            </a:r>
            <a:endParaRPr lang="zh-CN" altLang="pt-BR" sz="2000" b="1">
              <a:solidFill>
                <a:schemeClr val="bg2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00113" y="908050"/>
            <a:ext cx="7485062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20000"/>
              </a:lnSpc>
            </a:pPr>
            <a:r>
              <a:rPr lang="en-US" altLang="zh-CN" b="1"/>
              <a:t/>
            </a:r>
            <a:br>
              <a:rPr lang="en-US" altLang="zh-CN" b="1"/>
            </a:br>
            <a:r>
              <a:rPr lang="zh-CN" altLang="en-US" b="1"/>
              <a:t>输出结果：</a:t>
            </a:r>
            <a:br>
              <a:rPr lang="zh-CN" altLang="en-US" b="1"/>
            </a:br>
            <a:r>
              <a:rPr lang="en-US" altLang="zh-CN" b="1"/>
              <a:t>Enter grade (enter end-of-file to end): 67</a:t>
            </a:r>
            <a:br>
              <a:rPr lang="en-US" altLang="zh-CN" b="1"/>
            </a:br>
            <a:r>
              <a:rPr lang="en-US" altLang="zh-CN" b="1"/>
              <a:t>Enter grade (enter end-of-file to end): 87</a:t>
            </a:r>
            <a:br>
              <a:rPr lang="en-US" altLang="zh-CN" b="1"/>
            </a:br>
            <a:r>
              <a:rPr lang="en-US" altLang="zh-CN" b="1"/>
              <a:t>Enter grade (enter end of file to end): 73</a:t>
            </a:r>
            <a:br>
              <a:rPr lang="en-US" altLang="zh-CN" b="1"/>
            </a:br>
            <a:r>
              <a:rPr lang="en-US" altLang="zh-CN" b="1"/>
              <a:t>Enter grade (enter end-of-file to end): 95</a:t>
            </a:r>
            <a:br>
              <a:rPr lang="en-US" altLang="zh-CN" b="1"/>
            </a:br>
            <a:r>
              <a:rPr lang="en-US" altLang="zh-CN" b="1"/>
              <a:t>Enter grade (enter end-of-file to end): 34</a:t>
            </a:r>
            <a:br>
              <a:rPr lang="en-US" altLang="zh-CN" b="1"/>
            </a:br>
            <a:r>
              <a:rPr lang="en-US" altLang="zh-CN" b="1"/>
              <a:t>Enter grade (enter end-of-file to end): 99</a:t>
            </a:r>
            <a:br>
              <a:rPr lang="en-US" altLang="zh-CN" b="1"/>
            </a:br>
            <a:r>
              <a:rPr lang="en-US" altLang="zh-CN" b="1"/>
              <a:t>Entergrade (enter end-of-file to end): ^ </a:t>
            </a:r>
            <a:r>
              <a:rPr lang="en-US" altLang="zh-CN" b="1" smtClean="0"/>
              <a:t>z</a:t>
            </a:r>
          </a:p>
          <a:p>
            <a:pPr indent="312738">
              <a:lnSpc>
                <a:spcPct val="120000"/>
              </a:lnSpc>
            </a:pPr>
            <a:r>
              <a:rPr lang="en-US" altLang="zh-CN" b="1" smtClean="0"/>
              <a:t>//ctrl+z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Highest grade is: 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成员函数</a:t>
            </a:r>
            <a:r>
              <a:rPr lang="en-US" altLang="zh-CN" smtClean="0"/>
              <a:t>get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mtClean="0"/>
              <a:t>get</a:t>
            </a:r>
            <a:r>
              <a:rPr lang="zh-CN" altLang="pt-BR" smtClean="0"/>
              <a:t>函数用于读入字符或字符串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/>
              <a:t>get</a:t>
            </a:r>
            <a:r>
              <a:rPr lang="zh-CN" altLang="pt-BR" smtClean="0"/>
              <a:t>函数有三种格式：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pt-BR" smtClean="0"/>
              <a:t>不带参数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pt-BR" smtClean="0"/>
              <a:t>带一个参数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pt-BR" smtClean="0"/>
              <a:t>带三个参数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不带参数的</a:t>
            </a:r>
            <a:r>
              <a:rPr lang="pt-BR" altLang="zh-CN" smtClean="0"/>
              <a:t>get</a:t>
            </a:r>
            <a:r>
              <a:rPr lang="zh-CN" altLang="pt-BR" smtClean="0"/>
              <a:t>函数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339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pt-BR" smtClean="0"/>
              <a:t>不带参数的</a:t>
            </a:r>
            <a:r>
              <a:rPr lang="pt-BR" altLang="zh-CN" smtClean="0"/>
              <a:t>get</a:t>
            </a:r>
            <a:r>
              <a:rPr lang="zh-CN" altLang="pt-BR" smtClean="0"/>
              <a:t>函数从当前对象读入一个字符，包括空白字符以及表示文件结束的</a:t>
            </a:r>
            <a:r>
              <a:rPr lang="pt-BR" altLang="zh-CN" smtClean="0"/>
              <a:t>EOF</a:t>
            </a:r>
            <a:r>
              <a:rPr lang="zh-CN" altLang="pt-BR" smtClean="0"/>
              <a:t>，并将读入值作为函数的返回值返回。如下列语句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while((ch = cin.get()) !=EOF) cout&lt;&lt; ch;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将输入的字符回显在显示器上，直到输入</a:t>
            </a:r>
            <a:r>
              <a:rPr lang="en-US" altLang="zh-CN" smtClean="0"/>
              <a:t>EOF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执行时输入全进入缓冲区，最后统一输出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2113" y="1281113"/>
            <a:ext cx="8459787" cy="52149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#include &lt;cstdio&gt;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using namespace std;</a:t>
            </a:r>
            <a:br>
              <a:rPr lang="en-US" altLang="zh-CN" b="1"/>
            </a:br>
            <a:r>
              <a:rPr lang="en-US" altLang="zh-CN" b="1"/>
              <a:t>int main()</a:t>
            </a:r>
            <a:br>
              <a:rPr lang="en-US" altLang="zh-CN" b="1"/>
            </a:br>
            <a:r>
              <a:rPr lang="en-US" altLang="zh-CN" b="1"/>
              <a:t> { char c;</a:t>
            </a:r>
            <a:br>
              <a:rPr lang="en-US" altLang="zh-CN" b="1"/>
            </a:br>
            <a:r>
              <a:rPr lang="en-US" altLang="zh-CN" b="1"/>
              <a:t>    while ( ( c = cin.get() ) != EOF )</a:t>
            </a:r>
            <a:br>
              <a:rPr lang="en-US" altLang="zh-CN" b="1"/>
            </a:br>
            <a:r>
              <a:rPr lang="en-US" altLang="zh-CN" b="1"/>
              <a:t>           cout.put( c );</a:t>
            </a:r>
            <a:br>
              <a:rPr lang="en-US" altLang="zh-CN" b="1"/>
            </a:br>
            <a:r>
              <a:rPr lang="en-US" altLang="zh-CN" b="1"/>
              <a:t>   cout &lt;&lt; "\nEOF in this system is: "&lt;&lt; c;</a:t>
            </a:r>
            <a:br>
              <a:rPr lang="en-US" altLang="zh-CN" b="1"/>
            </a:br>
            <a:r>
              <a:rPr lang="en-US" altLang="zh-CN" b="1"/>
              <a:t>   return 0;</a:t>
            </a:r>
            <a:br>
              <a:rPr lang="en-US" altLang="zh-CN" b="1"/>
            </a:br>
            <a:r>
              <a:rPr lang="en-US" altLang="zh-CN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流的概念及用途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77250" cy="484505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 I/O</a:t>
            </a:r>
            <a:r>
              <a:rPr lang="zh-CN" altLang="en-US" sz="2400" smtClean="0"/>
              <a:t>操作是以对数据类型敏感的方式执行的。</a:t>
            </a:r>
            <a:r>
              <a:rPr lang="en-US" altLang="zh-CN" sz="2400" smtClean="0"/>
              <a:t>C++</a:t>
            </a:r>
            <a:r>
              <a:rPr lang="zh-CN" altLang="en-US" sz="2400" smtClean="0"/>
              <a:t>的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操作是以字节流的形式实现的。流实际上就是字节序列。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C++</a:t>
            </a:r>
            <a:r>
              <a:rPr lang="zh-CN" altLang="en-US" sz="2400" smtClean="0"/>
              <a:t>提供了低级和高级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功能。低级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功能通常只在设备和内存之间传输一些字节。高级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功能把若干个字节组合成有意义的单位，如整数、浮点数、字符、字符串以及用户自定义类型的数据。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C++</a:t>
            </a:r>
            <a:r>
              <a:rPr lang="zh-CN" altLang="en-US" sz="2400" smtClean="0"/>
              <a:t>提供了无格式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和格式化</a:t>
            </a:r>
            <a:r>
              <a:rPr lang="en-US" altLang="zh-CN" sz="2400" smtClean="0"/>
              <a:t>I/O</a:t>
            </a:r>
            <a:r>
              <a:rPr lang="zh-CN" altLang="en-US" sz="2400" smtClean="0"/>
              <a:t>两种操作。无格式</a:t>
            </a:r>
            <a:r>
              <a:rPr lang="en-US" altLang="zh-CN" sz="2400" smtClean="0"/>
              <a:t>I/O</a:t>
            </a:r>
            <a:r>
              <a:rPr lang="zh-CN" altLang="en-US" sz="2400" smtClean="0"/>
              <a:t>传输速度快，但使用起来较为麻烦。格式化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按不同的类型对数据进行处理，但需要增加额外的处理时间，不适于处理大容量的数据传输。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41313" y="1519238"/>
            <a:ext cx="8167687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70000"/>
              </a:lnSpc>
            </a:pPr>
            <a:r>
              <a:rPr lang="zh-CN" altLang="en-US" b="1"/>
              <a:t>输出结果：</a:t>
            </a:r>
            <a:br>
              <a:rPr lang="zh-CN" altLang="en-US" b="1"/>
            </a:br>
            <a:r>
              <a:rPr lang="en-US" altLang="zh-CN" b="1"/>
              <a:t>Enter a sentence followed by end-of-file:</a:t>
            </a:r>
            <a:br>
              <a:rPr lang="en-US" altLang="zh-CN" b="1"/>
            </a:br>
            <a:r>
              <a:rPr lang="en-US" altLang="zh-CN" b="1"/>
              <a:t>Testing the get and put member functions^z</a:t>
            </a:r>
            <a:br>
              <a:rPr lang="en-US" altLang="zh-CN" b="1"/>
            </a:br>
            <a:r>
              <a:rPr lang="en-US" altLang="zh-CN" b="1"/>
              <a:t>Testing the get and put member functions</a:t>
            </a:r>
            <a:br>
              <a:rPr lang="en-US" altLang="zh-CN" b="1"/>
            </a:br>
            <a:r>
              <a:rPr lang="en-US" altLang="zh-CN" b="1"/>
              <a:t>EOF in this system is: -1</a:t>
            </a:r>
            <a:br>
              <a:rPr lang="en-US" altLang="zh-CN" b="1"/>
            </a:b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6278562" cy="909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>
                <a:effectLst/>
              </a:rPr>
              <a:t>带一个参数的</a:t>
            </a:r>
            <a:r>
              <a:rPr lang="en-US" altLang="zh-CN" b="0" smtClean="0">
                <a:effectLst/>
              </a:rPr>
              <a:t>get</a:t>
            </a:r>
            <a:r>
              <a:rPr lang="zh-CN" altLang="en-US" b="0" smtClean="0">
                <a:effectLst/>
              </a:rPr>
              <a:t>函数</a:t>
            </a:r>
            <a:endParaRPr lang="zh-CN" altLang="en-US" sz="4800" smtClean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5188" y="3392488"/>
            <a:ext cx="7720012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40000"/>
              </a:lnSpc>
            </a:pPr>
            <a:r>
              <a:rPr lang="zh-CN" altLang="en-US"/>
              <a:t>例如，下面的循环语句将输入一个字符串，存入字符数组</a:t>
            </a:r>
            <a:r>
              <a:rPr lang="en-US" altLang="zh-CN"/>
              <a:t>ch</a:t>
            </a:r>
            <a:r>
              <a:rPr lang="zh-CN" altLang="en-US"/>
              <a:t>，直到输入回车。</a:t>
            </a:r>
          </a:p>
          <a:p>
            <a:pPr indent="312738">
              <a:lnSpc>
                <a:spcPct val="140000"/>
              </a:lnSpc>
            </a:pPr>
            <a:r>
              <a:rPr lang="en-US" altLang="zh-CN"/>
              <a:t>cin.get(ch[0]);</a:t>
            </a:r>
          </a:p>
          <a:p>
            <a:pPr indent="312738">
              <a:lnSpc>
                <a:spcPct val="140000"/>
              </a:lnSpc>
            </a:pPr>
            <a:r>
              <a:rPr lang="en-US" altLang="zh-CN"/>
              <a:t>for (i = 0; ch[i] != '\n'; ++i) cin.get(ch[i+1]);</a:t>
            </a:r>
          </a:p>
          <a:p>
            <a:pPr indent="312738">
              <a:lnSpc>
                <a:spcPct val="140000"/>
              </a:lnSpc>
            </a:pPr>
            <a:r>
              <a:rPr lang="en-US" altLang="zh-CN"/>
              <a:t>ch[i] = '\0';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58913"/>
            <a:ext cx="8153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带一个字符类型的引用参数，它将输入流中的下一字符（包括空白字符）存储在参数中，它的返回值是当前对象的引用。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带有三个参数的</a:t>
            </a:r>
            <a:r>
              <a:rPr lang="en-US" altLang="zh-CN" smtClean="0"/>
              <a:t>get</a:t>
            </a:r>
            <a:r>
              <a:rPr lang="zh-CN" altLang="en-US" smtClean="0"/>
              <a:t>成员函数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参数分别是接收字符的字符数组、字符数组的大小和分隔符</a:t>
            </a:r>
            <a:r>
              <a:rPr lang="en-US" altLang="zh-CN" sz="2800" smtClean="0"/>
              <a:t>(</a:t>
            </a:r>
            <a:r>
              <a:rPr lang="zh-CN" altLang="en-US" sz="2800" smtClean="0"/>
              <a:t>默认值为‘</a:t>
            </a:r>
            <a:r>
              <a:rPr lang="en-US" altLang="zh-CN" sz="2800" smtClean="0"/>
              <a:t>\n’)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函数或者在读取比指定的最大字符数少一个字符后结束，或者在遇到分隔符时结束。</a:t>
            </a:r>
            <a:endParaRPr lang="en-US" altLang="zh-CN" sz="28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为使字符数组</a:t>
            </a:r>
            <a:r>
              <a:rPr lang="en-US" altLang="zh-CN" sz="2800" smtClean="0"/>
              <a:t>(</a:t>
            </a:r>
            <a:r>
              <a:rPr lang="zh-CN" altLang="en-US" sz="2800" smtClean="0"/>
              <a:t>被程序用作缓冲区</a:t>
            </a:r>
            <a:r>
              <a:rPr lang="en-US" altLang="zh-CN" sz="2800" smtClean="0"/>
              <a:t>)</a:t>
            </a:r>
            <a:r>
              <a:rPr lang="zh-CN" altLang="en-US" sz="2800" smtClean="0"/>
              <a:t>中的输入字符串能够结束，空字符会被插入到字符数组中。函数不把分隔符放到字符数组中，但是分隔符仍然会保留在输入流中。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7100"/>
            <a:ext cx="7772400" cy="5168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要输入一行字符，可用下列语句：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cin.get(ch, 80, ’\n’);    </a:t>
            </a:r>
            <a:r>
              <a:rPr lang="zh-CN" altLang="en-US" sz="2400" smtClean="0"/>
              <a:t>或    </a:t>
            </a:r>
            <a:r>
              <a:rPr lang="en-US" altLang="zh-CN" sz="2400" smtClean="0"/>
              <a:t>cin.get(ch, 80);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要输入一个以句号结尾的句子，可用下面的语句：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cin.get(ch, 80, ’.’);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当遇到输入结束符时，程序插入一个’</a:t>
            </a:r>
            <a:r>
              <a:rPr lang="en-US" altLang="zh-CN" sz="2400" smtClean="0"/>
              <a:t>\0’</a:t>
            </a:r>
            <a:r>
              <a:rPr lang="zh-CN" altLang="en-US" sz="2400" smtClean="0"/>
              <a:t>作为输入字符串的结束标记，输入结束符没有放在字符数组中，而是保留在输入流中，下一个和输入相关的语句会读入这个输入结束符。如对应于语句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cin.get(ch, 80, ’.’);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用户输入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abcdef.↙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则</a:t>
            </a:r>
            <a:r>
              <a:rPr lang="en-US" altLang="zh-CN" sz="2400" smtClean="0"/>
              <a:t>ch</a:t>
            </a:r>
            <a:r>
              <a:rPr lang="zh-CN" altLang="en-US" sz="2400" smtClean="0"/>
              <a:t>中保存的是字符串“</a:t>
            </a:r>
            <a:r>
              <a:rPr lang="en-US" altLang="zh-CN" sz="2400" smtClean="0"/>
              <a:t>abcdef”</a:t>
            </a:r>
            <a:r>
              <a:rPr lang="zh-CN" altLang="en-US" sz="2400" smtClean="0"/>
              <a:t>，而“</a:t>
            </a:r>
            <a:r>
              <a:rPr lang="en-US" altLang="zh-CN" sz="2400" smtClean="0"/>
              <a:t>.”</a:t>
            </a:r>
            <a:r>
              <a:rPr lang="zh-CN" altLang="en-US" sz="2400" smtClean="0"/>
              <a:t>仍保留在输入缓冲区中。如果继续调用</a:t>
            </a:r>
            <a:endParaRPr lang="zh-CN" alt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             cin.get(ch1);  </a:t>
            </a:r>
            <a:r>
              <a:rPr lang="zh-CN" altLang="fr-FR" sz="2400" smtClean="0"/>
              <a:t>或   </a:t>
            </a:r>
            <a:r>
              <a:rPr lang="fr-FR" altLang="zh-CN" sz="2400" smtClean="0"/>
              <a:t>cin &gt;&gt; ch1 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fr-FR" sz="2400" smtClean="0"/>
              <a:t>      则字符变量</a:t>
            </a:r>
            <a:r>
              <a:rPr lang="fr-FR" altLang="zh-CN" sz="2400" smtClean="0"/>
              <a:t>ch1</a:t>
            </a:r>
            <a:r>
              <a:rPr lang="zh-CN" altLang="fr-FR" sz="2400" smtClean="0"/>
              <a:t>中保存的是“</a:t>
            </a:r>
            <a:r>
              <a:rPr lang="fr-FR" altLang="zh-CN" sz="2400" smtClean="0"/>
              <a:t>.”</a:t>
            </a:r>
            <a:r>
              <a:rPr lang="zh-CN" altLang="fr-FR" sz="2400" smtClean="0"/>
              <a:t>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23850" y="1052513"/>
            <a:ext cx="8569325" cy="5715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/>
              <a:t>#include &lt;iostream&gt;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using namespace std;</a:t>
            </a:r>
            <a:br>
              <a:rPr lang="en-US" altLang="zh-CN" sz="2400" b="1"/>
            </a:br>
            <a:r>
              <a:rPr lang="en-US" altLang="zh-CN" sz="2400" b="1"/>
              <a:t>int main()</a:t>
            </a:r>
            <a:br>
              <a:rPr lang="en-US" altLang="zh-CN" sz="2400" b="1"/>
            </a:br>
            <a:r>
              <a:rPr lang="en-US" altLang="zh-CN" sz="2400" b="1"/>
              <a:t>{  const int SIZE = 80;</a:t>
            </a:r>
            <a:br>
              <a:rPr lang="en-US" altLang="zh-CN" sz="2400" b="1"/>
            </a:br>
            <a:r>
              <a:rPr lang="en-US" altLang="zh-CN" sz="2400" b="1"/>
              <a:t>   char buffer1[ SIZE ], buffer2[ SIZE ] ;</a:t>
            </a:r>
            <a:br>
              <a:rPr lang="en-US" altLang="zh-CN" sz="2400" b="1"/>
            </a:br>
            <a:r>
              <a:rPr lang="en-US" altLang="zh-CN" sz="2400" b="1"/>
              <a:t>   cout &lt;&lt; "Enter a sentence:\n";</a:t>
            </a:r>
            <a:br>
              <a:rPr lang="en-US" altLang="zh-CN" sz="2400" b="1"/>
            </a:br>
            <a:r>
              <a:rPr lang="en-US" altLang="zh-CN" sz="2400" b="1"/>
              <a:t>   cin &gt;&gt; buffer1;</a:t>
            </a:r>
            <a:br>
              <a:rPr lang="en-US" altLang="zh-CN" sz="2400" b="1"/>
            </a:br>
            <a:r>
              <a:rPr lang="en-US" altLang="zh-CN" sz="2400" b="1"/>
              <a:t>   cout &lt;&lt; "\nThe string read with cin was:\n"</a:t>
            </a:r>
            <a:br>
              <a:rPr lang="en-US" altLang="zh-CN" sz="2400" b="1"/>
            </a:br>
            <a:r>
              <a:rPr lang="en-US" altLang="zh-CN" sz="2400" b="1"/>
              <a:t>           &lt;&lt; buffer1 &lt;&lt; "\n";</a:t>
            </a:r>
            <a:br>
              <a:rPr lang="en-US" altLang="zh-CN" sz="2400" b="1"/>
            </a:br>
            <a:r>
              <a:rPr lang="en-US" altLang="zh-CN" sz="2400" b="1"/>
              <a:t>   cin.get( buffer2, SIZE );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   cout &lt;&lt; "The string read with cin.get was:\n"</a:t>
            </a:r>
            <a:br>
              <a:rPr lang="en-US" altLang="zh-CN" sz="2400" b="1"/>
            </a:br>
            <a:r>
              <a:rPr lang="en-US" altLang="zh-CN" sz="2400" b="1"/>
              <a:t>          &lt;&lt; buffer2 &lt;&lt; endl;</a:t>
            </a:r>
            <a:br>
              <a:rPr lang="en-US" altLang="zh-CN" sz="2400" b="1"/>
            </a:br>
            <a:r>
              <a:rPr lang="en-US" altLang="zh-CN" sz="2400" b="1"/>
              <a:t>   return 0;</a:t>
            </a:r>
            <a:br>
              <a:rPr lang="en-US" altLang="zh-CN" sz="2400" b="1"/>
            </a:br>
            <a:r>
              <a:rPr lang="en-US" altLang="zh-CN" sz="24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79450" y="1196975"/>
            <a:ext cx="79216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30000"/>
              </a:lnSpc>
            </a:pPr>
            <a:r>
              <a:rPr lang="zh-CN" altLang="en-US" b="1"/>
              <a:t>输出结果：</a:t>
            </a:r>
            <a:br>
              <a:rPr lang="zh-CN" altLang="en-US" b="1"/>
            </a:br>
            <a:r>
              <a:rPr lang="en-US" altLang="zh-CN" b="1"/>
              <a:t>Enter a sentence:</a:t>
            </a:r>
            <a:br>
              <a:rPr lang="en-US" altLang="zh-CN" b="1"/>
            </a:br>
            <a:r>
              <a:rPr lang="en-US" altLang="zh-CN" b="1"/>
              <a:t>Contrasting string input with cin and cin.get</a:t>
            </a:r>
            <a:br>
              <a:rPr lang="en-US" altLang="zh-CN" b="1"/>
            </a:br>
            <a:r>
              <a:rPr lang="en-US" altLang="zh-CN" b="1"/>
              <a:t>The string read with cin was:</a:t>
            </a:r>
            <a:br>
              <a:rPr lang="en-US" altLang="zh-CN" b="1"/>
            </a:br>
            <a:r>
              <a:rPr lang="en-US" altLang="zh-CN" b="1"/>
              <a:t>Contrasting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The string read with cin.get was:</a:t>
            </a:r>
            <a:br>
              <a:rPr lang="en-US" altLang="zh-CN" b="1"/>
            </a:br>
            <a:r>
              <a:rPr lang="en-US" altLang="zh-CN" b="1"/>
              <a:t>  string input with cin and cin.get  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692150"/>
            <a:ext cx="4532312" cy="909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>
                <a:effectLst/>
              </a:rPr>
              <a:t>成员函数</a:t>
            </a:r>
            <a:r>
              <a:rPr lang="en-US" altLang="zh-CN" b="0" smtClean="0">
                <a:effectLst/>
              </a:rPr>
              <a:t>getline</a:t>
            </a:r>
            <a:endParaRPr lang="en-US" altLang="zh-CN" sz="480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55650" y="1989138"/>
            <a:ext cx="7777163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50000"/>
              </a:lnSpc>
            </a:pPr>
            <a:r>
              <a:rPr lang="zh-CN" altLang="en-US" sz="3200" b="1">
                <a:latin typeface="楷体_GB2312" charset="-122"/>
                <a:ea typeface="楷体_GB2312" charset="-122"/>
              </a:rPr>
              <a:t>与带三个参数的</a:t>
            </a:r>
            <a:r>
              <a:rPr lang="en-US" altLang="zh-CN" sz="3200" b="1">
                <a:latin typeface="楷体_GB2312" charset="-122"/>
                <a:ea typeface="楷体_GB2312" charset="-122"/>
              </a:rPr>
              <a:t>get</a:t>
            </a:r>
            <a:r>
              <a:rPr lang="zh-CN" altLang="en-US" sz="3200" b="1">
                <a:latin typeface="楷体_GB2312" charset="-122"/>
                <a:ea typeface="楷体_GB2312" charset="-122"/>
              </a:rPr>
              <a:t>函数类似，它读取一行信息到字符数组中，然后插入一个空字符。所不同的是，</a:t>
            </a:r>
            <a:r>
              <a:rPr lang="en-US" altLang="zh-CN" sz="3200" b="1">
                <a:latin typeface="楷体_GB2312" charset="-122"/>
                <a:ea typeface="楷体_GB2312" charset="-122"/>
              </a:rPr>
              <a:t>getline</a:t>
            </a:r>
            <a:r>
              <a:rPr lang="zh-CN" altLang="en-US" sz="3200" b="1">
                <a:latin typeface="楷体_GB2312" charset="-122"/>
                <a:ea typeface="楷体_GB2312" charset="-122"/>
              </a:rPr>
              <a:t>要去除输入流中的分隔符</a:t>
            </a:r>
            <a:r>
              <a:rPr lang="en-US" altLang="zh-CN" sz="3200" b="1">
                <a:latin typeface="楷体_GB2312" charset="-122"/>
                <a:ea typeface="楷体_GB2312" charset="-122"/>
              </a:rPr>
              <a:t>(</a:t>
            </a:r>
            <a:r>
              <a:rPr lang="zh-CN" altLang="en-US" sz="3200" b="1">
                <a:latin typeface="楷体_GB2312" charset="-122"/>
                <a:ea typeface="楷体_GB2312" charset="-122"/>
              </a:rPr>
              <a:t>即读取字符并删除它</a:t>
            </a:r>
            <a:r>
              <a:rPr lang="en-US" altLang="zh-CN" sz="3200" b="1">
                <a:latin typeface="楷体_GB2312" charset="-122"/>
                <a:ea typeface="楷体_GB2312" charset="-122"/>
              </a:rPr>
              <a:t>)</a:t>
            </a:r>
            <a:r>
              <a:rPr lang="zh-CN" altLang="en-US" sz="3200" b="1">
                <a:latin typeface="楷体_GB2312" charset="-122"/>
                <a:ea typeface="楷体_GB2312" charset="-122"/>
              </a:rPr>
              <a:t>，但是不把它存放在字符数组中。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23850" y="1196975"/>
            <a:ext cx="8424863" cy="53133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/>
              <a:t>#include &lt;iostream&gt;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using namespace std;</a:t>
            </a:r>
            <a:br>
              <a:rPr lang="en-US" altLang="zh-CN" sz="2400" b="1"/>
            </a:br>
            <a:r>
              <a:rPr lang="en-US" altLang="zh-CN" sz="2400" b="1"/>
              <a:t>int main()</a:t>
            </a:r>
            <a:br>
              <a:rPr lang="en-US" altLang="zh-CN" sz="2400" b="1"/>
            </a:br>
            <a:r>
              <a:rPr lang="en-US" altLang="zh-CN" sz="2400" b="1"/>
              <a:t> { const SIZE = 80;</a:t>
            </a:r>
            <a:br>
              <a:rPr lang="en-US" altLang="zh-CN" sz="2400" b="1"/>
            </a:br>
            <a:r>
              <a:rPr lang="en-US" altLang="zh-CN" sz="2400" b="1"/>
              <a:t>   char buffe[ SIZE ];</a:t>
            </a:r>
            <a:br>
              <a:rPr lang="en-US" altLang="zh-CN" sz="2400" b="1"/>
            </a:br>
            <a:r>
              <a:rPr lang="en-US" altLang="zh-CN" sz="2400" b="1"/>
              <a:t>   cout &lt;&lt; "Enter a sentence:\n";</a:t>
            </a:r>
            <a:br>
              <a:rPr lang="en-US" altLang="zh-CN" sz="2400" b="1"/>
            </a:br>
            <a:r>
              <a:rPr lang="en-US" altLang="zh-CN" sz="2400" b="1"/>
              <a:t>   cin.getline( buffer, SIZE );</a:t>
            </a:r>
            <a:br>
              <a:rPr lang="en-US" altLang="zh-CN" sz="2400" b="1"/>
            </a:br>
            <a:r>
              <a:rPr lang="en-US" altLang="zh-CN" sz="2400" b="1"/>
              <a:t>   cout &lt;&lt; "\nThe sentence entered is:\n" &lt;&lt; buffer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&lt;&lt; endl;</a:t>
            </a:r>
            <a:br>
              <a:rPr lang="en-US" altLang="zh-CN" sz="2400" b="1"/>
            </a:br>
            <a:r>
              <a:rPr lang="en-US" altLang="zh-CN" sz="2400" b="1"/>
              <a:t>  return 0;</a:t>
            </a:r>
            <a:br>
              <a:rPr lang="en-US" altLang="zh-CN" sz="2400" b="1"/>
            </a:b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00113" y="1412875"/>
            <a:ext cx="7485062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30000"/>
              </a:lnSpc>
            </a:pPr>
            <a:r>
              <a:rPr lang="zh-CN" altLang="en-US" b="1"/>
              <a:t>输出结果：</a:t>
            </a:r>
            <a:br>
              <a:rPr lang="zh-CN" altLang="en-US" b="1"/>
            </a:br>
            <a:r>
              <a:rPr lang="en-US" altLang="zh-CN" b="1"/>
              <a:t>Enter a sentence:</a:t>
            </a:r>
            <a:br>
              <a:rPr lang="en-US" altLang="zh-CN" b="1"/>
            </a:br>
            <a:r>
              <a:rPr lang="en-US" altLang="zh-CN" b="1"/>
              <a:t>Using the getline member function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The sentence entered is:</a:t>
            </a:r>
            <a:br>
              <a:rPr lang="en-US" altLang="zh-CN" b="1"/>
            </a:br>
            <a:r>
              <a:rPr lang="en-US" altLang="zh-CN" b="1"/>
              <a:t>Using the getline member function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三个参数的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函数和</a:t>
            </a:r>
            <a:r>
              <a:rPr lang="en-US" altLang="zh-CN" sz="2800" dirty="0" err="1" smtClean="0"/>
              <a:t>getline</a:t>
            </a:r>
            <a:r>
              <a:rPr lang="zh-CN" altLang="en-US" sz="2800" dirty="0" smtClean="0"/>
              <a:t>函数的区别</a:t>
            </a:r>
            <a:br>
              <a:rPr lang="zh-CN" altLang="en-US" sz="2800" dirty="0" smtClean="0"/>
            </a:br>
            <a:r>
              <a:rPr lang="zh-CN" altLang="en-US" sz="2800" dirty="0" smtClean="0"/>
              <a:t>输入：</a:t>
            </a:r>
            <a:r>
              <a:rPr lang="en-US" altLang="zh-CN" sz="2800" dirty="0" smtClean="0"/>
              <a:t>I am a </a:t>
            </a:r>
            <a:r>
              <a:rPr lang="en-US" altLang="zh-CN" sz="2800" dirty="0" err="1" smtClean="0"/>
              <a:t>student.He</a:t>
            </a:r>
            <a:r>
              <a:rPr lang="en-US" altLang="zh-CN" sz="2800" dirty="0" smtClean="0"/>
              <a:t> is a teacher.   </a:t>
            </a:r>
            <a:endParaRPr lang="zh-CN" altLang="en-US" sz="2800" dirty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68313" y="1743075"/>
            <a:ext cx="4032250" cy="3394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int main()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{ const SIZE = 80;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   char buffer[SIZE],ch;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   cout &lt;&lt; "Enter a sentence:\n";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cin.getline( buffer, SIZE,'.');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cin.get(ch);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   cout &lt;&lt; buffer&lt;&lt;ch&lt;&lt;endl;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Times New Roman" pitchFamily="18" charset="0"/>
              </a:rPr>
              <a:t>   return 0;}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859338" y="1743075"/>
            <a:ext cx="3779837" cy="3279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</a:rPr>
              <a:t>int main()</a:t>
            </a:r>
            <a:br>
              <a:rPr lang="en-US" altLang="zh-CN" sz="2000" b="1"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{ const SIZE = 80;</a:t>
            </a:r>
            <a:br>
              <a:rPr lang="en-US" altLang="zh-CN" sz="2000" b="1"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   char buffer[ SIZE ],ch;</a:t>
            </a:r>
            <a:br>
              <a:rPr lang="en-US" altLang="zh-CN" sz="2000" b="1"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   cout &lt;&lt; "Enter a sentence:\n";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  cin.get( buffer, SIZE,’.’ );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cin.get(ch);</a:t>
            </a:r>
            <a:r>
              <a:rPr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/>
            </a:r>
            <a:br>
              <a:rPr lang="en-US" altLang="zh-CN" sz="2000" b="1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   cout &lt;&lt; buffer &lt;&lt;ch&lt;&lt;endl;</a:t>
            </a:r>
            <a:br>
              <a:rPr lang="en-US" altLang="zh-CN" sz="2000" b="1"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   return 0;}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23850" y="5559425"/>
            <a:ext cx="3024188" cy="720725"/>
          </a:xfrm>
          <a:prstGeom prst="wedgeRoundRectCallout">
            <a:avLst>
              <a:gd name="adj1" fmla="val 16560"/>
              <a:gd name="adj2" fmla="val -12797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Times New Roman" pitchFamily="18" charset="0"/>
              </a:rPr>
              <a:t>输出：</a:t>
            </a:r>
            <a:r>
              <a:rPr lang="en-US" altLang="zh-CN" sz="2000" b="1">
                <a:latin typeface="Times New Roman" pitchFamily="18" charset="0"/>
              </a:rPr>
              <a:t>I am a studentH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03800" y="5632450"/>
            <a:ext cx="3024188" cy="720725"/>
          </a:xfrm>
          <a:prstGeom prst="wedgeRoundRectCallout">
            <a:avLst>
              <a:gd name="adj1" fmla="val 7218"/>
              <a:gd name="adj2" fmla="val -13304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Times New Roman" pitchFamily="18" charset="0"/>
              </a:rPr>
              <a:t>输出：</a:t>
            </a:r>
            <a:r>
              <a:rPr lang="en-US" altLang="zh-CN" sz="2000" b="1">
                <a:latin typeface="Times New Roman" pitchFamily="18" charset="0"/>
              </a:rPr>
              <a:t>I am a student.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11413" y="1958975"/>
            <a:ext cx="3744912" cy="1008063"/>
          </a:xfrm>
          <a:prstGeom prst="wedgeRectCallout">
            <a:avLst>
              <a:gd name="adj1" fmla="val -63565"/>
              <a:gd name="adj2" fmla="val 108426"/>
            </a:avLst>
          </a:prstGeom>
          <a:solidFill>
            <a:srgbClr val="FFFF99"/>
          </a:solidFill>
          <a:ln w="9525" algn="ctr">
            <a:solidFill>
              <a:srgbClr val="808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对结束标记符的处理不一样。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Get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（）之后，保留在缓冲区；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Getline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（）之后不保留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11413" y="1958975"/>
            <a:ext cx="3744912" cy="1008063"/>
          </a:xfrm>
          <a:prstGeom prst="wedgeRectCallout">
            <a:avLst>
              <a:gd name="adj1" fmla="val 34273"/>
              <a:gd name="adj2" fmla="val 105278"/>
            </a:avLst>
          </a:prstGeom>
          <a:solidFill>
            <a:srgbClr val="FFFF99"/>
          </a:solidFill>
          <a:ln w="9525" algn="ctr">
            <a:solidFill>
              <a:srgbClr val="808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对结束标记符的处理不一样。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get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（）之后，保留在缓冲区；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getline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</a:rPr>
              <a:t>（）之后不保留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流与标准库</a:t>
            </a:r>
          </a:p>
        </p:txBody>
      </p:sp>
      <p:graphicFrame>
        <p:nvGraphicFramePr>
          <p:cNvPr id="3606611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132562"/>
              </p:ext>
            </p:extLst>
          </p:nvPr>
        </p:nvGraphicFramePr>
        <p:xfrm>
          <a:off x="114300" y="1422400"/>
          <a:ext cx="9029700" cy="512928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头文件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从流中读取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写到流中去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对流进行读写，从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388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fstream</a:t>
                      </a:r>
                    </a:p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(Filestream)</a:t>
                      </a:r>
                    </a:p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从文件中读取，由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写到文件中去，由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对流进行读写，由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sstream</a:t>
                      </a:r>
                    </a:p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 stream)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istringstream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对象中读取，由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ostringstream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对象中去，由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  <a:p>
                      <a:pPr marL="477838" marR="0" lvl="0" indent="-477838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对象进行读写，由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派生而来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函数输入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74800"/>
            <a:ext cx="83185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调用成员函数</a:t>
            </a:r>
            <a:r>
              <a:rPr lang="en-US" altLang="zh-CN" sz="2400" smtClean="0"/>
              <a:t>read(char*,int)</a:t>
            </a:r>
            <a:r>
              <a:rPr lang="zh-CN" altLang="en-US" sz="2400" smtClean="0"/>
              <a:t>可实现无格式输入。它有两个参数。第一个参数是一个指向字符的指针，第二个参数是一个整型值。这个函数把一定量的字节从输入缓冲区读入字符数组，不管这些字节包含的是什么内容。</a:t>
            </a:r>
            <a:br>
              <a:rPr lang="zh-CN" altLang="en-US" sz="2400" smtClean="0"/>
            </a:br>
            <a:r>
              <a:rPr lang="zh-CN" altLang="en-US" sz="2400" smtClean="0"/>
              <a:t>例如：    </a:t>
            </a:r>
            <a:r>
              <a:rPr lang="en-US" altLang="zh-CN" sz="2400" smtClean="0"/>
              <a:t>char buffer[80] </a:t>
            </a:r>
            <a:r>
              <a:rPr lang="zh-CN" altLang="en-US" sz="2400" smtClean="0"/>
              <a:t>；</a:t>
            </a:r>
            <a:br>
              <a:rPr lang="zh-CN" altLang="en-US" sz="2400" smtClean="0"/>
            </a:br>
            <a:r>
              <a:rPr lang="zh-CN" altLang="en-US" sz="2400" smtClean="0"/>
              <a:t>               </a:t>
            </a:r>
            <a:r>
              <a:rPr lang="en-US" altLang="zh-CN" sz="2400" smtClean="0"/>
              <a:t>cin.read(buffer, 10  )</a:t>
            </a:r>
            <a:r>
              <a:rPr lang="zh-CN" altLang="en-US" sz="2400" smtClean="0"/>
              <a:t>；</a:t>
            </a:r>
            <a:br>
              <a:rPr lang="zh-CN" altLang="en-US" sz="2400" smtClean="0"/>
            </a:br>
            <a:r>
              <a:rPr lang="zh-CN" altLang="en-US" sz="2400" smtClean="0"/>
              <a:t>               读入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个字节，放入</a:t>
            </a:r>
            <a:r>
              <a:rPr lang="en-US" altLang="zh-CN" sz="2400" smtClean="0"/>
              <a:t>buffer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如果还没有读到指定的字符数，遇到了</a:t>
            </a:r>
            <a:r>
              <a:rPr lang="en-US" altLang="zh-CN" sz="2400" smtClean="0"/>
              <a:t>EOF</a:t>
            </a:r>
            <a:r>
              <a:rPr lang="zh-CN" altLang="en-US" sz="2400" smtClean="0"/>
              <a:t>，则读操作结束。此时可以用成员函数</a:t>
            </a:r>
            <a:r>
              <a:rPr lang="en-US" altLang="zh-CN" sz="2400" smtClean="0"/>
              <a:t>gcount</a:t>
            </a:r>
            <a:r>
              <a:rPr lang="zh-CN" altLang="en-US" sz="2400" smtClean="0"/>
              <a:t>统计输入的字符个数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1300" y="1016000"/>
            <a:ext cx="8902700" cy="584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{char buffer[ 80 ];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"Enter a sentence:\n";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cin.read( buffer, 20 );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"\nThe sentence entered was:\n";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cout.write( buffer, cin.gcount()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"</a:t>
            </a:r>
            <a:r>
              <a:rPr lang="zh-CN" altLang="en-US" sz="2800" smtClean="0"/>
              <a:t>一共输入了</a:t>
            </a:r>
            <a:r>
              <a:rPr lang="en-US" altLang="zh-CN" sz="2800" smtClean="0"/>
              <a:t>" &lt;&lt; cin.gcount() &lt;&lt; "</a:t>
            </a:r>
            <a:r>
              <a:rPr lang="zh-CN" altLang="en-US" sz="2800" smtClean="0"/>
              <a:t>个字符</a:t>
            </a:r>
            <a:r>
              <a:rPr lang="en-US" altLang="zh-CN" sz="2800" smtClean="0"/>
              <a:t>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4925" y="1063625"/>
            <a:ext cx="9028113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2738">
              <a:lnSpc>
                <a:spcPct val="130000"/>
              </a:lnSpc>
            </a:pPr>
            <a:r>
              <a:rPr lang="en-US" altLang="zh-CN" b="1"/>
              <a:t/>
            </a:r>
            <a:br>
              <a:rPr lang="en-US" altLang="zh-CN" b="1"/>
            </a:br>
            <a:r>
              <a:rPr lang="zh-CN" altLang="en-US" b="1"/>
              <a:t>输出结果：</a:t>
            </a:r>
            <a:br>
              <a:rPr lang="zh-CN" altLang="en-US" b="1"/>
            </a:br>
            <a:r>
              <a:rPr lang="en-US" altLang="zh-CN" b="1"/>
              <a:t>Enter a sentence:</a:t>
            </a:r>
            <a:br>
              <a:rPr lang="en-US" altLang="zh-CN" b="1"/>
            </a:br>
            <a:r>
              <a:rPr lang="en-US" altLang="zh-CN" b="1"/>
              <a:t>Using the read, write, and gcount member functions</a:t>
            </a:r>
            <a:br>
              <a:rPr lang="en-US" altLang="zh-CN" b="1"/>
            </a:br>
            <a:r>
              <a:rPr lang="en-US" altLang="zh-CN" b="1"/>
              <a:t>The sentence entered was:</a:t>
            </a:r>
            <a:br>
              <a:rPr lang="en-US" altLang="zh-CN" b="1"/>
            </a:br>
            <a:r>
              <a:rPr lang="en-US" altLang="zh-CN" b="1"/>
              <a:t>Using the read,write</a:t>
            </a:r>
          </a:p>
          <a:p>
            <a:pPr indent="312738">
              <a:lnSpc>
                <a:spcPct val="130000"/>
              </a:lnSpc>
            </a:pPr>
            <a:r>
              <a:rPr lang="zh-CN" altLang="en-US" b="1"/>
              <a:t>一共输入了 </a:t>
            </a:r>
            <a:r>
              <a:rPr lang="en-US" altLang="zh-CN" b="1"/>
              <a:t>20</a:t>
            </a:r>
            <a:r>
              <a:rPr lang="zh-CN" altLang="en-US" b="1"/>
              <a:t>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0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8588" y="2316163"/>
            <a:ext cx="3848100" cy="36036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输出流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输入流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格式化输入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-5400000" flipH="1" flipV="1">
            <a:off x="5989638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 rot="-5400000" flipH="1" flipV="1">
            <a:off x="5989638" y="3327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 rot="-5400000" flipH="1" flipV="1">
            <a:off x="5989638" y="41148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8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格式化输入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611313"/>
            <a:ext cx="8750300" cy="5246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C++</a:t>
            </a:r>
            <a:r>
              <a:rPr lang="zh-CN" altLang="en-US" smtClean="0"/>
              <a:t>提供了大量的用于执行格式化输入</a:t>
            </a:r>
            <a:r>
              <a:rPr lang="en-US" altLang="zh-CN" smtClean="0"/>
              <a:t>/</a:t>
            </a:r>
            <a:r>
              <a:rPr lang="zh-CN" altLang="en-US" smtClean="0"/>
              <a:t>输出的流操纵算子和成员函数。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&lt;iomanip&gt;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功能</a:t>
            </a:r>
            <a:r>
              <a:rPr lang="en-US" altLang="zh-CN" smtClean="0"/>
              <a:t>: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整数流的基数：</a:t>
            </a:r>
            <a:r>
              <a:rPr lang="en-US" altLang="zh-CN" sz="1600" smtClean="0"/>
              <a:t>dec</a:t>
            </a:r>
            <a:r>
              <a:rPr lang="zh-CN" altLang="en-US" sz="1600" smtClean="0"/>
              <a:t>、</a:t>
            </a:r>
            <a:r>
              <a:rPr lang="en-US" altLang="zh-CN" sz="1600" smtClean="0"/>
              <a:t>oct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hex</a:t>
            </a:r>
            <a:r>
              <a:rPr lang="zh-CN" altLang="en-US" sz="1600" smtClean="0"/>
              <a:t>和</a:t>
            </a:r>
            <a:r>
              <a:rPr lang="en-US" altLang="zh-CN" sz="1600" smtClean="0"/>
              <a:t>setbase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设置浮点数精度</a:t>
            </a:r>
            <a:r>
              <a:rPr lang="en-US" altLang="zh-CN" sz="1600" smtClean="0"/>
              <a:t>: precision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setprecision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控制浮点数的输出：</a:t>
            </a:r>
            <a:r>
              <a:rPr lang="en-US" altLang="zh-CN" sz="1600" smtClean="0"/>
              <a:t>scientific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fixed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尾数和小数点：</a:t>
            </a:r>
            <a:r>
              <a:rPr lang="en-US" altLang="zh-CN" sz="1600" smtClean="0"/>
              <a:t>showpoint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fixed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设置域宽</a:t>
            </a:r>
            <a:r>
              <a:rPr lang="en-US" altLang="zh-CN" sz="1600" smtClean="0"/>
              <a:t>:setw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width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设置域填充字符</a:t>
            </a:r>
            <a:r>
              <a:rPr lang="en-US" altLang="zh-CN" sz="1600" smtClean="0"/>
              <a:t>:fill</a:t>
            </a:r>
            <a:r>
              <a:rPr lang="zh-CN" altLang="en-US" sz="1600" smtClean="0"/>
              <a:t>、</a:t>
            </a:r>
            <a:r>
              <a:rPr lang="en-US" altLang="zh-CN" sz="1600" smtClean="0"/>
              <a:t>setfill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smtClean="0"/>
              <a:t>        </a:t>
            </a:r>
            <a:r>
              <a:rPr lang="zh-CN" altLang="en-US" sz="1600" smtClean="0"/>
              <a:t>对齐：</a:t>
            </a:r>
            <a:r>
              <a:rPr lang="en-US" altLang="zh-CN" sz="1600" smtClean="0"/>
              <a:t>left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right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设置整型数的基数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384300"/>
            <a:ext cx="8259762" cy="51435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输入输出流中的整型数默认为十进制表示。为了使流中的整型数不局限于十进制，可以插入</a:t>
            </a:r>
            <a:r>
              <a:rPr lang="en-US" altLang="zh-CN" sz="2400" smtClean="0"/>
              <a:t>hex</a:t>
            </a:r>
            <a:r>
              <a:rPr lang="zh-CN" altLang="en-US" sz="2400" smtClean="0"/>
              <a:t>操纵符将基数设为十六进制，插入</a:t>
            </a:r>
            <a:r>
              <a:rPr lang="en-US" altLang="zh-CN" sz="2400" smtClean="0"/>
              <a:t>oct</a:t>
            </a:r>
            <a:r>
              <a:rPr lang="zh-CN" altLang="en-US" sz="2400" smtClean="0"/>
              <a:t>操纵符将基数设为八进制，也可以插入</a:t>
            </a:r>
            <a:r>
              <a:rPr lang="en-US" altLang="zh-CN" sz="2400" smtClean="0"/>
              <a:t>dec</a:t>
            </a:r>
            <a:r>
              <a:rPr lang="zh-CN" altLang="en-US" sz="2400" smtClean="0"/>
              <a:t>操纵符将基数重新设为十进制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也可以通过流操纵符</a:t>
            </a:r>
            <a:r>
              <a:rPr lang="en-US" altLang="zh-CN" sz="2400" smtClean="0"/>
              <a:t>setbase</a:t>
            </a:r>
            <a:r>
              <a:rPr lang="zh-CN" altLang="en-US" sz="2400" smtClean="0"/>
              <a:t>来改变流的基数。该操纵符有一个整型参数，它的值可以是</a:t>
            </a:r>
            <a:r>
              <a:rPr lang="en-US" altLang="zh-CN" sz="2400" smtClean="0"/>
              <a:t>16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10</a:t>
            </a:r>
            <a:r>
              <a:rPr lang="zh-CN" altLang="en-US" sz="2400" smtClean="0"/>
              <a:t>或</a:t>
            </a:r>
            <a:r>
              <a:rPr lang="en-US" altLang="zh-CN" sz="2400" smtClean="0"/>
              <a:t>8</a:t>
            </a:r>
            <a:r>
              <a:rPr lang="zh-CN" altLang="en-US" sz="2400" smtClean="0"/>
              <a:t>，表示将整型数的基数设为十六进制，十进制或八进制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使用任何带参数的流操纵符，都必须包含头文件</a:t>
            </a:r>
            <a:r>
              <a:rPr lang="en-US" altLang="zh-CN" sz="2400" smtClean="0"/>
              <a:t>iomanip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流的基数值只有被显式更改时才会变化，否则一直沿用原有的基数。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hex</a:t>
            </a:r>
            <a:r>
              <a:rPr lang="zh-CN" altLang="en-US" smtClean="0"/>
              <a:t>、</a:t>
            </a:r>
            <a:r>
              <a:rPr lang="en-US" altLang="zh-CN" smtClean="0"/>
              <a:t>oct</a:t>
            </a:r>
            <a:r>
              <a:rPr lang="zh-CN" altLang="en-US" smtClean="0"/>
              <a:t>、</a:t>
            </a:r>
            <a:r>
              <a:rPr lang="en-US" altLang="zh-CN" smtClean="0"/>
              <a:t>dec</a:t>
            </a:r>
            <a:r>
              <a:rPr lang="zh-CN" altLang="en-US" smtClean="0"/>
              <a:t>和</a:t>
            </a:r>
            <a:r>
              <a:rPr lang="en-US" altLang="zh-CN" smtClean="0"/>
              <a:t>setbase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58900"/>
            <a:ext cx="8964612" cy="533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&lt;iomanip&gt;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{int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cout &lt;&lt; "Enter a octal number: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cin &gt;&gt; oct &gt;&gt;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cout &lt;&lt; "octal " &lt;&lt; oct &lt;&lt; 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 " in hexdecimal is:" &lt;&lt; hex &lt;&lt; n &lt;&lt; '\n'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  <a:r>
              <a:rPr lang="pt-BR" altLang="zh-CN" sz="2400" smtClean="0"/>
              <a:t>cout &lt;&lt; "hexdecimal " &lt;&lt; 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       &lt;&lt; " in decimal is:" &lt;&lt; dec &lt;&lt; n &lt;&lt; '\n'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</a:t>
            </a:r>
            <a:r>
              <a:rPr lang="en-US" altLang="zh-CN" sz="2400" smtClean="0"/>
              <a:t>cout &lt;&lt; setbase(8) &lt;&lt; "octal " &lt;&lt; 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&lt;&lt;" in octal is:" &lt;&lt; n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  <p:sp>
        <p:nvSpPr>
          <p:cNvPr id="3646469" name="Text Box 5"/>
          <p:cNvSpPr txBox="1">
            <a:spLocks noChangeArrowheads="1"/>
          </p:cNvSpPr>
          <p:nvPr/>
        </p:nvSpPr>
        <p:spPr bwMode="auto">
          <a:xfrm>
            <a:off x="4733925" y="1358900"/>
            <a:ext cx="44100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just"/>
            <a:r>
              <a:rPr lang="en-US" altLang="zh-CN" sz="2400" b="1">
                <a:latin typeface="Times New Roman" pitchFamily="18" charset="0"/>
                <a:ea typeface="宋体" charset="-122"/>
              </a:rPr>
              <a:t>Enter a octal number: 30</a:t>
            </a:r>
          </a:p>
          <a:p>
            <a:pPr algn="just"/>
            <a:r>
              <a:rPr lang="en-US" altLang="zh-CN" sz="2400" b="1">
                <a:latin typeface="Times New Roman" pitchFamily="18" charset="0"/>
                <a:ea typeface="宋体" charset="-122"/>
              </a:rPr>
              <a:t>Octal 30 in hexdecimal is: 18</a:t>
            </a:r>
          </a:p>
          <a:p>
            <a:pPr algn="just"/>
            <a:r>
              <a:rPr lang="en-US" altLang="zh-CN" sz="2400" b="1">
                <a:latin typeface="Times New Roman" pitchFamily="18" charset="0"/>
                <a:ea typeface="宋体" charset="-122"/>
              </a:rPr>
              <a:t>Hexdecimal 18 in decimal is: 24</a:t>
            </a:r>
          </a:p>
          <a:p>
            <a:pPr algn="just"/>
            <a:r>
              <a:rPr lang="en-US" altLang="zh-CN" sz="2400" b="1">
                <a:latin typeface="Times New Roman" pitchFamily="18" charset="0"/>
                <a:ea typeface="宋体" charset="-122"/>
              </a:rPr>
              <a:t>Octal 30 in octal is: 30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4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87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设置浮点数精度</a:t>
            </a:r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81163"/>
            <a:ext cx="8348663" cy="49101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pt-BR" smtClean="0"/>
              <a:t>设置浮点数的精度（即，实型数的有效位数）可以用流操纵符</a:t>
            </a:r>
            <a:r>
              <a:rPr lang="pt-BR" altLang="zh-CN" smtClean="0"/>
              <a:t>setprecision</a:t>
            </a:r>
            <a:r>
              <a:rPr lang="zh-CN" altLang="pt-BR" smtClean="0"/>
              <a:t>或基类</a:t>
            </a:r>
            <a:r>
              <a:rPr lang="pt-BR" altLang="zh-CN" smtClean="0"/>
              <a:t>ios</a:t>
            </a:r>
            <a:r>
              <a:rPr lang="zh-CN" altLang="pt-BR" smtClean="0"/>
              <a:t>的成员函数</a:t>
            </a:r>
            <a:r>
              <a:rPr lang="pt-BR" altLang="zh-CN" smtClean="0"/>
              <a:t>precision</a:t>
            </a:r>
            <a:r>
              <a:rPr lang="zh-CN" altLang="pt-BR" smtClean="0"/>
              <a:t>来实现。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pt-BR" smtClean="0"/>
              <a:t>一旦调用了这两者之中的某一个，将影响所有输出的浮点数的精度，直到下一个设置精度的操作为止。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pt-BR" smtClean="0"/>
              <a:t>这个操纵符和成员函数都有一个参数，表示有效位数的长度。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06500"/>
            <a:ext cx="7772400" cy="5372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&lt;iomanip&gt;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  <a:endParaRPr lang="fr-FR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{double x = 123.456789, y = 9876.54321;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for (int i = 9; i &gt; 0; --i)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{cout.precision(i); cout &lt;&lt; x &lt;&lt; '\t' &lt;&lt; y &lt;&lt; endl;}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// </a:t>
            </a:r>
            <a:r>
              <a:rPr lang="zh-CN" altLang="en-US" sz="2400" smtClean="0"/>
              <a:t>或写成  </a:t>
            </a:r>
            <a:r>
              <a:rPr lang="en-US" altLang="zh-CN" sz="2400" smtClean="0"/>
              <a:t>for (int i = 9; i &gt; 0; --i)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//                cout &lt;&lt; setprecision(i) &lt;&lt; x &lt;&lt; '\t' &lt;&lt; y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  <a:r>
              <a:rPr lang="pt-BR" altLang="zh-CN" sz="2400" smtClean="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执行结果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123.456789   9876.54321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123.45679    9876.5432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123.4568     9876.543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123.457      9876.54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123.46       9876.5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123.5        9877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123         9.88e+003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1.2e+002    9.9e+003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800" smtClean="0"/>
              <a:t>1e+002      1e+004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427538" y="4175125"/>
            <a:ext cx="4392612" cy="1150938"/>
          </a:xfrm>
          <a:prstGeom prst="wedgeRoundRectCallout">
            <a:avLst>
              <a:gd name="adj1" fmla="val 15051"/>
              <a:gd name="adj2" fmla="val 8517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312738" algn="ctr">
              <a:lnSpc>
                <a:spcPct val="110000"/>
              </a:lnSpc>
            </a:pPr>
            <a:r>
              <a:rPr lang="zh-CN" altLang="en-US" sz="2000"/>
              <a:t>当不使用</a:t>
            </a:r>
            <a:r>
              <a:rPr lang="en-US" altLang="zh-CN" sz="2000"/>
              <a:t>fixed</a:t>
            </a:r>
            <a:r>
              <a:rPr lang="zh-CN" altLang="en-US" sz="2000"/>
              <a:t>和</a:t>
            </a:r>
            <a:r>
              <a:rPr lang="en-US" altLang="zh-CN" sz="2000"/>
              <a:t>scientific</a:t>
            </a:r>
            <a:r>
              <a:rPr lang="zh-CN" altLang="en-US" sz="2000"/>
              <a:t>操纵符时，精确度表示显示的有效位数，而不仅仅是小数点后的数字位数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类的继承关系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479425" y="1752600"/>
            <a:ext cx="8242300" cy="4597400"/>
            <a:chOff x="1800" y="1908"/>
            <a:chExt cx="8460" cy="3660"/>
          </a:xfrm>
        </p:grpSpPr>
        <p:sp>
          <p:nvSpPr>
            <p:cNvPr id="7172" name="Text Box 5"/>
            <p:cNvSpPr txBox="1">
              <a:spLocks noChangeArrowheads="1"/>
            </p:cNvSpPr>
            <p:nvPr/>
          </p:nvSpPr>
          <p:spPr bwMode="auto">
            <a:xfrm>
              <a:off x="5220" y="1908"/>
              <a:ext cx="1462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ios</a:t>
              </a:r>
              <a:endParaRPr lang="en-US" altLang="zh-CN" sz="2000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4229" y="2939"/>
              <a:ext cx="1406" cy="38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istream</a:t>
              </a:r>
              <a:endParaRPr lang="en-US" altLang="zh-CN" sz="2000"/>
            </a:p>
          </p:txBody>
        </p:sp>
        <p:sp>
          <p:nvSpPr>
            <p:cNvPr id="7174" name="Text Box 7"/>
            <p:cNvSpPr txBox="1">
              <a:spLocks noChangeArrowheads="1"/>
            </p:cNvSpPr>
            <p:nvPr/>
          </p:nvSpPr>
          <p:spPr bwMode="auto">
            <a:xfrm>
              <a:off x="6198" y="2999"/>
              <a:ext cx="1407" cy="38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ostream</a:t>
              </a:r>
              <a:endParaRPr lang="en-US" altLang="zh-CN" sz="2000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3780" y="4092"/>
              <a:ext cx="1406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ifstream</a:t>
              </a:r>
              <a:endParaRPr lang="en-US" altLang="zh-CN" sz="2000"/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6840" y="4092"/>
              <a:ext cx="1406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ofstream</a:t>
              </a:r>
              <a:endParaRPr lang="en-US" altLang="zh-CN" sz="2000"/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5298" y="4154"/>
              <a:ext cx="1406" cy="38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iostream</a:t>
              </a:r>
              <a:endParaRPr lang="en-US" altLang="zh-CN" sz="2000"/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4500" y="5184"/>
              <a:ext cx="1406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fstream</a:t>
              </a:r>
              <a:endParaRPr lang="en-US" altLang="zh-CN" sz="2000"/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>
              <a:off x="5130" y="2274"/>
              <a:ext cx="505" cy="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0" name="Line 13"/>
            <p:cNvSpPr>
              <a:spLocks noChangeShapeType="1"/>
            </p:cNvSpPr>
            <p:nvPr/>
          </p:nvSpPr>
          <p:spPr bwMode="auto">
            <a:xfrm>
              <a:off x="6141" y="2274"/>
              <a:ext cx="563" cy="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 flipH="1">
              <a:off x="4229" y="3367"/>
              <a:ext cx="563" cy="7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 flipH="1">
              <a:off x="6030" y="3427"/>
              <a:ext cx="563" cy="7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7020" y="3387"/>
              <a:ext cx="563" cy="7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5242" y="3427"/>
              <a:ext cx="563" cy="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 flipH="1">
              <a:off x="5400" y="4576"/>
              <a:ext cx="517" cy="6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1800" y="4092"/>
              <a:ext cx="1800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istringstream</a:t>
              </a:r>
              <a:endParaRPr lang="en-US" altLang="zh-CN" sz="2000"/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8460" y="4092"/>
              <a:ext cx="1800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ostringstream</a:t>
              </a:r>
              <a:endParaRPr lang="en-US" altLang="zh-CN" sz="2000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V="1">
              <a:off x="2700" y="3156"/>
              <a:ext cx="144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 flipH="1" flipV="1">
              <a:off x="7560" y="3408"/>
              <a:ext cx="14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90" name="Text Box 23"/>
            <p:cNvSpPr txBox="1">
              <a:spLocks noChangeArrowheads="1"/>
            </p:cNvSpPr>
            <p:nvPr/>
          </p:nvSpPr>
          <p:spPr bwMode="auto">
            <a:xfrm>
              <a:off x="6120" y="5184"/>
              <a:ext cx="1800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1"/>
                <a:t>stringstream</a:t>
              </a:r>
              <a:endParaRPr lang="en-US" altLang="zh-CN" sz="2000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H="1" flipV="1">
              <a:off x="6300" y="4560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8313" y="476250"/>
            <a:ext cx="6048375" cy="4681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#include 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#include &lt;iomanip&gt;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fr-FR" altLang="zh-CN" sz="2000" kern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fr-FR" altLang="zh-CN" sz="2000" kern="0">
                <a:solidFill>
                  <a:srgbClr val="000000"/>
                </a:solidFill>
                <a:latin typeface="Verdana"/>
                <a:ea typeface="宋体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fr-FR" altLang="zh-CN" sz="2000" kern="0">
                <a:solidFill>
                  <a:srgbClr val="000000"/>
                </a:solidFill>
                <a:latin typeface="Verdana"/>
                <a:ea typeface="宋体"/>
              </a:rPr>
              <a:t>{double x = 123.456789, y = 9876.54321;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fr-FR" altLang="zh-CN" sz="2000" kern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endParaRPr kumimoji="0" lang="en-US" altLang="zh-CN" sz="2000" kern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  for (int i = 9; i &gt; 0; --i)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    {</a:t>
            </a:r>
            <a:r>
              <a:rPr kumimoji="0" lang="en-US" altLang="zh-CN" sz="2000" kern="0">
                <a:solidFill>
                  <a:srgbClr val="FF0000"/>
                </a:solidFill>
                <a:latin typeface="Verdana"/>
                <a:ea typeface="宋体"/>
              </a:rPr>
              <a:t>cout.precision(i);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      cout &lt;&lt;</a:t>
            </a:r>
            <a:r>
              <a:rPr kumimoji="0" lang="en-US" altLang="zh-CN" sz="2000" kern="0">
                <a:solidFill>
                  <a:srgbClr val="CC99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000" kern="0">
                <a:solidFill>
                  <a:srgbClr val="FF0000"/>
                </a:solidFill>
                <a:latin typeface="Verdana"/>
                <a:ea typeface="宋体"/>
              </a:rPr>
              <a:t>fixed</a:t>
            </a:r>
            <a:r>
              <a:rPr kumimoji="0" lang="en-US" altLang="zh-CN" sz="2000" kern="0">
                <a:solidFill>
                  <a:srgbClr val="000000"/>
                </a:solidFill>
                <a:latin typeface="Verdana"/>
                <a:ea typeface="宋体"/>
              </a:rPr>
              <a:t>&lt;&lt;x &lt;&lt; '\t' &lt;&lt; y &lt;&lt; endl;}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2000" kern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2000" kern="0">
                <a:solidFill>
                  <a:srgbClr val="000000"/>
                </a:solidFill>
                <a:latin typeface="Verdana"/>
                <a:ea typeface="宋体"/>
              </a:rPr>
              <a:t>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2000" kern="0">
                <a:solidFill>
                  <a:srgbClr val="000000"/>
                </a:solidFill>
                <a:latin typeface="Verdana"/>
                <a:ea typeface="宋体"/>
              </a:rPr>
              <a:t>}</a:t>
            </a:r>
            <a:endParaRPr kumimoji="0" lang="en-US" altLang="zh-CN" sz="2000" kern="0">
              <a:solidFill>
                <a:srgbClr val="000000"/>
              </a:solidFill>
              <a:latin typeface="Verdana"/>
              <a:ea typeface="宋体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56100" y="3644900"/>
            <a:ext cx="4537075" cy="2592388"/>
          </a:xfrm>
          <a:prstGeom prst="rect">
            <a:avLst/>
          </a:prstGeom>
          <a:solidFill>
            <a:srgbClr val="CCFFFF"/>
          </a:solidFill>
          <a:ln w="12700" cap="sq" algn="ctr">
            <a:solidFill>
              <a:srgbClr val="66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123.456789000   9876.543210000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123.45678900    9876.54321000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123.4567890     9876.5432100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123.456789      9876.543210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123.45679       9876.54321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123.4568        9876.5432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123.457         9876.543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123.46    9876.54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pt-BR" altLang="zh-CN" sz="1800" kern="0">
                <a:solidFill>
                  <a:srgbClr val="666600"/>
                </a:solidFill>
              </a:rPr>
              <a:t>123.5      9876.5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908175" y="4149725"/>
            <a:ext cx="2087563" cy="792163"/>
          </a:xfrm>
          <a:prstGeom prst="wedgeRoundRectCallout">
            <a:avLst>
              <a:gd name="adj1" fmla="val -20417"/>
              <a:gd name="adj2" fmla="val -129356"/>
              <a:gd name="adj3" fmla="val 16667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ysClr val="windowText" lastClr="000000"/>
                </a:solidFill>
                <a:latin typeface="Times New Roman" pitchFamily="18" charset="0"/>
              </a:rPr>
              <a:t>以定点小数形式输出浮点数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设置域宽</a:t>
            </a:r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7500"/>
            <a:ext cx="8229600" cy="492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pt-BR" sz="2800" smtClean="0"/>
              <a:t>域宽是指数据所占的字符个数。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pt-BR" sz="2800" smtClean="0"/>
              <a:t>设置域宽可以用基类的成员函数</a:t>
            </a:r>
            <a:r>
              <a:rPr lang="pt-BR" altLang="zh-CN" sz="2800" smtClean="0"/>
              <a:t>width</a:t>
            </a:r>
            <a:r>
              <a:rPr lang="en-US" altLang="zh-CN" sz="2800" smtClean="0"/>
              <a:t>( )</a:t>
            </a:r>
            <a:r>
              <a:rPr lang="zh-CN" altLang="pt-BR" sz="2800" smtClean="0"/>
              <a:t>，也可以用流操纵符（</a:t>
            </a:r>
            <a:r>
              <a:rPr lang="pt-BR" altLang="zh-CN" sz="2800" smtClean="0"/>
              <a:t>setw( )</a:t>
            </a:r>
            <a:r>
              <a:rPr lang="zh-CN" altLang="pt-BR" sz="2800" smtClean="0"/>
              <a:t>）。</a:t>
            </a:r>
            <a:r>
              <a:rPr lang="pt-BR" altLang="zh-CN" sz="2800" smtClean="0"/>
              <a:t>width</a:t>
            </a:r>
            <a:r>
              <a:rPr lang="zh-CN" altLang="pt-BR" sz="2800" smtClean="0"/>
              <a:t>和</a:t>
            </a:r>
            <a:r>
              <a:rPr lang="pt-BR" altLang="zh-CN" sz="2800" smtClean="0"/>
              <a:t>setw</a:t>
            </a:r>
            <a:r>
              <a:rPr lang="zh-CN" altLang="pt-BR" sz="2800" smtClean="0"/>
              <a:t>都包含一个整型的参数，表示域宽。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pt-BR" sz="2800" smtClean="0"/>
              <a:t>设置域宽可用于输入，也可用于输出。设置宽度只适合于下一次输入或输出，之后的操作的宽度将被设置为默认值。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pt-BR" sz="2800" smtClean="0"/>
              <a:t>当没有设置输出宽度时，</a:t>
            </a:r>
            <a:r>
              <a:rPr lang="pt-BR" altLang="zh-CN" sz="2800" smtClean="0"/>
              <a:t>C++</a:t>
            </a:r>
            <a:r>
              <a:rPr lang="zh-CN" altLang="pt-BR" sz="2800" smtClean="0"/>
              <a:t>按实际长度输出。如整型变量</a:t>
            </a:r>
            <a:r>
              <a:rPr lang="pt-BR" altLang="zh-CN" sz="2800" smtClean="0"/>
              <a:t>a=123</a:t>
            </a:r>
            <a:r>
              <a:rPr lang="zh-CN" altLang="pt-BR" sz="2800" smtClean="0"/>
              <a:t>，</a:t>
            </a:r>
            <a:r>
              <a:rPr lang="pt-BR" altLang="zh-CN" sz="2800" smtClean="0"/>
              <a:t>b=456</a:t>
            </a:r>
            <a:r>
              <a:rPr lang="zh-CN" altLang="pt-BR" sz="2800" smtClean="0"/>
              <a:t>，则输出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smtClean="0"/>
              <a:t>                cout &lt;&lt; a &lt;&lt;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pt-BR" sz="2800" smtClean="0"/>
              <a:t>       将输出</a:t>
            </a:r>
            <a:r>
              <a:rPr lang="pt-BR" altLang="zh-CN" sz="2800" smtClean="0"/>
              <a:t>123456</a:t>
            </a:r>
            <a:r>
              <a:rPr lang="zh-CN" altLang="pt-BR" sz="2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04900"/>
            <a:ext cx="8458200" cy="4991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pt-BR" sz="2800" smtClean="0"/>
              <a:t>一旦设置了域宽，该输出必须占满域宽。如果输出值的宽度比域宽小，则插入填充字符填充。默认的填充字符是空格。如果实际宽度大于指定的域宽，则按实际宽度输出。如语句</a:t>
            </a:r>
            <a:endParaRPr lang="zh-CN" altLang="en-US" sz="28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</a:t>
            </a:r>
            <a:r>
              <a:rPr lang="en-US" altLang="zh-CN" sz="2800" smtClean="0"/>
              <a:t>cout &lt;&lt; setw(5) &lt;&lt; x &lt;&lt;  setw(5) &lt;&lt; y &lt;&lt; endl;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smtClean="0"/>
              <a:t>      </a:t>
            </a:r>
            <a:r>
              <a:rPr lang="zh-CN" altLang="en-US" sz="2800" smtClean="0"/>
              <a:t>的输出为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r>
              <a:rPr lang="en-US" altLang="zh-CN" sz="2800" smtClean="0"/>
              <a:t>123  456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/>
              <a:t>每个数值占</a:t>
            </a:r>
            <a:r>
              <a:rPr lang="en-US" altLang="zh-CN" sz="2800" smtClean="0"/>
              <a:t>5</a:t>
            </a:r>
            <a:r>
              <a:rPr lang="zh-CN" altLang="en-US" sz="2800" smtClean="0"/>
              <a:t>个位置，前面用空格填充。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258763"/>
            <a:ext cx="8394700" cy="6294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设置域宽也可用于输入。当输入是字符串时，读入的最大字符数为指定宽度数减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，然后再在输入的字符串尾加上</a:t>
            </a:r>
            <a:r>
              <a:rPr lang="en-US" altLang="zh-CN" sz="2800" smtClean="0"/>
              <a:t>’\0’</a:t>
            </a:r>
            <a:r>
              <a:rPr lang="zh-CN" altLang="en-US" sz="2800" smtClean="0"/>
              <a:t>。而且，在遇到第一个不在开头的空白字符时，流提取操作就结束了。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如有定义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r>
              <a:rPr lang="en-US" altLang="zh-CN" sz="2800" smtClean="0"/>
              <a:t>char a[9]  , b[9] 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/>
              <a:t>执行语句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r>
              <a:rPr lang="en-US" altLang="zh-CN" sz="2800" smtClean="0"/>
              <a:t>cin &gt;&gt; setw(5) &gt;&gt; a &gt;&gt; setw(5) &gt;&gt; b;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/>
              <a:t>用户在键盘上的响应为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r>
              <a:rPr lang="en-US" altLang="zh-CN" sz="2800" smtClean="0"/>
              <a:t>abcdefghijklm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/>
              <a:t>则字符串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的值为“</a:t>
            </a:r>
            <a:r>
              <a:rPr lang="en-US" altLang="zh-CN" sz="2800" smtClean="0"/>
              <a:t>abcd”</a:t>
            </a:r>
            <a:r>
              <a:rPr lang="zh-CN" altLang="en-US" sz="2800" smtClean="0"/>
              <a:t>，字符串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的值为“</a:t>
            </a:r>
            <a:r>
              <a:rPr lang="en-US" altLang="zh-CN" sz="2800" smtClean="0"/>
              <a:t>efgh”</a:t>
            </a:r>
            <a:r>
              <a:rPr lang="zh-CN" altLang="en-US" sz="2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288" y="404813"/>
            <a:ext cx="5761037" cy="6048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#include &lt;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iostream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using namespace std</a:t>
            </a:r>
            <a:r>
              <a:rPr kumimoji="0" lang="zh-CN" altLang="en-US" sz="2400" kern="0" dirty="0">
                <a:solidFill>
                  <a:srgbClr val="000000"/>
                </a:solidFill>
                <a:latin typeface="Verdana"/>
                <a:ea typeface="宋体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2400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int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{ 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int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widthValue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= 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char sentence[ 10 ];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2400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&lt;&lt; "Enter a sentence:"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CC99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400" kern="0" dirty="0" err="1">
                <a:solidFill>
                  <a:srgbClr val="CC9900"/>
                </a:solidFill>
                <a:latin typeface="Verdana"/>
                <a:ea typeface="宋体"/>
              </a:rPr>
              <a:t>cin.width</a:t>
            </a:r>
            <a:r>
              <a:rPr kumimoji="0" lang="en-US" altLang="zh-CN" sz="2400" kern="0" dirty="0">
                <a:solidFill>
                  <a:srgbClr val="CC9900"/>
                </a:solidFill>
                <a:latin typeface="Verdana"/>
                <a:ea typeface="宋体"/>
              </a:rPr>
              <a:t>( 5 );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2400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while (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cin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&gt;&gt; sentence 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{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cout.width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(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widthValue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++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  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&lt;&lt; sentence &lt;&lt;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   </a:t>
            </a:r>
            <a:r>
              <a:rPr kumimoji="0" lang="en-US" altLang="zh-CN" sz="2400" kern="0" dirty="0" err="1">
                <a:solidFill>
                  <a:srgbClr val="000000"/>
                </a:solidFill>
                <a:latin typeface="Verdana"/>
                <a:ea typeface="宋体"/>
              </a:rPr>
              <a:t>cin.width</a:t>
            </a: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( 5 );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  return 0;}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284663" y="1700213"/>
            <a:ext cx="4608512" cy="792162"/>
          </a:xfrm>
          <a:prstGeom prst="wedgeRectCallout">
            <a:avLst>
              <a:gd name="adj1" fmla="val -29847"/>
              <a:gd name="adj2" fmla="val 127356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0000"/>
                </a:solidFill>
                <a:latin typeface="Times New Roman" pitchFamily="18" charset="0"/>
              </a:rPr>
              <a:t>输入：</a:t>
            </a:r>
            <a:r>
              <a:rPr lang="en-US" altLang="zh-CN" sz="1800" b="1" kern="0" dirty="0">
                <a:solidFill>
                  <a:srgbClr val="FF0000"/>
                </a:solidFill>
                <a:latin typeface="Times New Roman" pitchFamily="18" charset="0"/>
              </a:rPr>
              <a:t>This is a test of the width member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04025" y="2708275"/>
            <a:ext cx="1871663" cy="3097213"/>
          </a:xfrm>
          <a:prstGeom prst="wedgeRectCallout">
            <a:avLst>
              <a:gd name="adj1" fmla="val -29898"/>
              <a:gd name="adj2" fmla="val 40056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This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is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a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test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of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the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</a:t>
            </a:r>
            <a:r>
              <a:rPr lang="en-US" altLang="zh-CN" sz="2000" b="1" kern="0" dirty="0" err="1">
                <a:latin typeface="Times New Roman" pitchFamily="18" charset="0"/>
              </a:rPr>
              <a:t>widt</a:t>
            </a:r>
            <a:endParaRPr lang="en-US" altLang="zh-CN" sz="2000" b="1" kern="0" dirty="0">
              <a:latin typeface="Times New Roman" pitchFamily="18" charset="0"/>
            </a:endParaRP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       h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  </a:t>
            </a:r>
            <a:r>
              <a:rPr lang="en-US" altLang="zh-CN" sz="2000" b="1" kern="0" dirty="0" err="1">
                <a:latin typeface="Times New Roman" pitchFamily="18" charset="0"/>
              </a:rPr>
              <a:t>memb</a:t>
            </a:r>
            <a:endParaRPr lang="en-US" altLang="zh-CN" sz="2000" b="1" kern="0" dirty="0">
              <a:latin typeface="Times New Roman" pitchFamily="18" charset="0"/>
            </a:endParaRP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latin typeface="Times New Roman" pitchFamily="18" charset="0"/>
              </a:rPr>
              <a:t>                     </a:t>
            </a:r>
            <a:r>
              <a:rPr lang="en-US" altLang="zh-CN" sz="2000" b="1" kern="0" dirty="0" err="1">
                <a:latin typeface="Times New Roman" pitchFamily="18" charset="0"/>
              </a:rPr>
              <a:t>er</a:t>
            </a:r>
            <a:endParaRPr lang="en-US" altLang="zh-CN" sz="2000" b="1" kern="0" dirty="0">
              <a:latin typeface="Times New Roman" pitchFamily="18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92500" y="5661025"/>
            <a:ext cx="4464050" cy="792163"/>
          </a:xfrm>
          <a:prstGeom prst="wedgeRoundRectCallout">
            <a:avLst>
              <a:gd name="adj1" fmla="val 27028"/>
              <a:gd name="adj2" fmla="val -93685"/>
              <a:gd name="adj3" fmla="val 16667"/>
            </a:avLst>
          </a:prstGeom>
          <a:solidFill>
            <a:srgbClr val="CCFFFF"/>
          </a:solidFill>
          <a:ln w="12700" cap="sq" algn="ctr">
            <a:solidFill>
              <a:srgbClr val="CCFFFF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666600"/>
                </a:solidFill>
              </a:rPr>
              <a:t>空格是默认的填充字符，右对齐是默认的对齐方式。可以改变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内容填充（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setfill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kern="0">
                <a:latin typeface="+mn-lt"/>
                <a:ea typeface="+mn-ea"/>
              </a:rPr>
              <a:t>用成员函数</a:t>
            </a:r>
            <a:r>
              <a:rPr lang="en-US" altLang="zh-CN" sz="2000" b="1" kern="0">
                <a:latin typeface="+mn-lt"/>
                <a:ea typeface="+mn-ea"/>
              </a:rPr>
              <a:t>fill</a:t>
            </a:r>
            <a:r>
              <a:rPr lang="zh-CN" altLang="en-US" sz="2000" b="1" kern="0">
                <a:latin typeface="+mn-lt"/>
                <a:ea typeface="+mn-ea"/>
              </a:rPr>
              <a:t>或操纵符</a:t>
            </a:r>
            <a:r>
              <a:rPr lang="en-US" altLang="zh-CN" sz="2000" b="1" kern="0">
                <a:latin typeface="+mn-lt"/>
                <a:ea typeface="+mn-ea"/>
              </a:rPr>
              <a:t>setfill</a:t>
            </a:r>
            <a:r>
              <a:rPr lang="zh-CN" altLang="en-US" sz="2000" b="1" kern="0">
                <a:latin typeface="+mn-lt"/>
                <a:ea typeface="+mn-ea"/>
              </a:rPr>
              <a:t>指定对齐域的填充字符：</a:t>
            </a: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a=123,b=456</a:t>
            </a: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cout &lt;&lt; setw(5) &lt;&lt; a &lt;&lt;  setw(5) &lt;&lt; b &lt;&lt; endl;</a:t>
            </a: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2000" b="1" kern="0">
              <a:latin typeface="+mn-lt"/>
              <a:ea typeface="+mn-ea"/>
            </a:endParaRP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+mn-lt"/>
                <a:ea typeface="+mn-ea"/>
              </a:rPr>
              <a:t>cout.fill(</a:t>
            </a:r>
            <a:r>
              <a:rPr lang="en-US" altLang="zh-CN" sz="2000" b="1" kern="0">
                <a:solidFill>
                  <a:schemeClr val="folHlink"/>
                </a:solidFill>
                <a:latin typeface="Arial"/>
                <a:ea typeface="+mn-ea"/>
              </a:rPr>
              <a:t>‘</a:t>
            </a:r>
            <a:r>
              <a:rPr lang="en-US" altLang="zh-CN" sz="2000" b="1" kern="0">
                <a:solidFill>
                  <a:schemeClr val="folHlink"/>
                </a:solidFill>
                <a:latin typeface="+mn-lt"/>
                <a:ea typeface="+mn-ea"/>
              </a:rPr>
              <a:t>*</a:t>
            </a:r>
            <a:r>
              <a:rPr lang="en-US" altLang="zh-CN" sz="2000" b="1" kern="0">
                <a:solidFill>
                  <a:schemeClr val="folHlink"/>
                </a:solidFill>
                <a:latin typeface="Arial"/>
                <a:ea typeface="+mn-ea"/>
              </a:rPr>
              <a:t>’</a:t>
            </a:r>
            <a:r>
              <a:rPr lang="en-US" altLang="zh-CN" sz="2000" b="1" kern="0">
                <a:solidFill>
                  <a:schemeClr val="folHlink"/>
                </a:solidFill>
                <a:latin typeface="+mn-lt"/>
                <a:ea typeface="+mn-ea"/>
              </a:rPr>
              <a:t>);</a:t>
            </a: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cout &lt;&lt; setw(5) &lt;&lt; a&lt;&lt;endl;</a:t>
            </a:r>
          </a:p>
          <a:p>
            <a:pPr marL="92075" indent="-92075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cout &lt;&lt;  setw(5)&lt;&lt; b &lt;&lt; endl;</a:t>
            </a:r>
          </a:p>
          <a:p>
            <a:pPr marL="92075" indent="-920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516688" y="2781300"/>
            <a:ext cx="1944687" cy="935038"/>
          </a:xfrm>
          <a:prstGeom prst="wedgeRoundRectCallout">
            <a:avLst>
              <a:gd name="adj1" fmla="val -45347"/>
              <a:gd name="adj2" fmla="val 3310"/>
              <a:gd name="adj3" fmla="val 16667"/>
            </a:avLst>
          </a:prstGeom>
          <a:solidFill>
            <a:srgbClr val="CCFFFF"/>
          </a:solidFill>
          <a:ln w="12700" cap="sq" algn="ctr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123  456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43438" y="4724400"/>
            <a:ext cx="1584325" cy="935038"/>
          </a:xfrm>
          <a:prstGeom prst="wedgeRoundRectCallout">
            <a:avLst>
              <a:gd name="adj1" fmla="val -10019"/>
              <a:gd name="adj2" fmla="val -40833"/>
              <a:gd name="adj3" fmla="val 16667"/>
            </a:avLst>
          </a:prstGeom>
          <a:solidFill>
            <a:srgbClr val="CCFFFF"/>
          </a:solidFill>
          <a:ln w="12700" cap="sq" algn="ctr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**123  **456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对齐（</a:t>
            </a:r>
            <a:r>
              <a:rPr lang="en-US" altLang="zh-CN" dirty="0" err="1" smtClean="0"/>
              <a:t>left,right,internal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流操纵符</a:t>
            </a:r>
            <a:r>
              <a:rPr lang="en-US" altLang="zh-CN" sz="2800" smtClean="0"/>
              <a:t>left</a:t>
            </a:r>
            <a:r>
              <a:rPr lang="zh-CN" altLang="en-US" sz="2800" smtClean="0"/>
              <a:t>使域左对齐，右边填充字符</a:t>
            </a:r>
          </a:p>
          <a:p>
            <a:pPr>
              <a:lnSpc>
                <a:spcPct val="90000"/>
              </a:lnSpc>
            </a:pPr>
            <a:endParaRPr lang="zh-CN" altLang="en-US" sz="28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流操纵符</a:t>
            </a:r>
            <a:r>
              <a:rPr lang="en-US" altLang="zh-CN" sz="2800" smtClean="0"/>
              <a:t>right</a:t>
            </a:r>
            <a:r>
              <a:rPr lang="zh-CN" altLang="en-US" sz="2800" smtClean="0"/>
              <a:t>使域右对齐，左边填充字符</a:t>
            </a:r>
          </a:p>
          <a:p>
            <a:pPr>
              <a:lnSpc>
                <a:spcPct val="90000"/>
              </a:lnSpc>
            </a:pPr>
            <a:endParaRPr lang="zh-CN" altLang="en-US" sz="2800" smtClean="0"/>
          </a:p>
          <a:p>
            <a:pPr>
              <a:lnSpc>
                <a:spcPct val="105000"/>
              </a:lnSpc>
            </a:pPr>
            <a:r>
              <a:rPr lang="zh-CN" altLang="en-US" sz="2800" smtClean="0"/>
              <a:t>流操纵符</a:t>
            </a:r>
            <a:r>
              <a:rPr lang="en-US" altLang="zh-CN" sz="2800" smtClean="0"/>
              <a:t>internal</a:t>
            </a:r>
            <a:r>
              <a:rPr lang="zh-CN" altLang="en-US" sz="2800" smtClean="0"/>
              <a:t>表示数字的符号（如使用</a:t>
            </a:r>
            <a:r>
              <a:rPr lang="en-US" altLang="zh-CN" sz="2800" smtClean="0"/>
              <a:t>showbase</a:t>
            </a:r>
            <a:r>
              <a:rPr lang="zh-CN" altLang="en-US" sz="2800" smtClean="0"/>
              <a:t>流操纵符显示的基数）应当左对齐，同时数值部分应右对齐，而中间部分使用填充字符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549275"/>
            <a:ext cx="8893175" cy="5546725"/>
          </a:xfrm>
          <a:prstGeom prst="rect">
            <a:avLst/>
          </a:prstGeom>
          <a:solidFill>
            <a:srgbClr val="FFFF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200" kern="0" dirty="0">
                <a:solidFill>
                  <a:srgbClr val="000000"/>
                </a:solidFill>
                <a:latin typeface="Verdana"/>
                <a:ea typeface="宋体"/>
              </a:rPr>
              <a:t>对齐实例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2200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#include &lt;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iostream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#include &lt;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iomanip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2200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int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{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int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x = 12345;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setw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( 10 ) &lt;&lt; x&lt;&lt;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 </a:t>
            </a:r>
            <a:r>
              <a:rPr kumimoji="0" lang="en-US" altLang="zh-CN" sz="2200" kern="0" dirty="0">
                <a:solidFill>
                  <a:srgbClr val="009900"/>
                </a:solidFill>
                <a:latin typeface="Verdana"/>
                <a:ea typeface="宋体"/>
              </a:rPr>
              <a:t>//</a:t>
            </a:r>
            <a:r>
              <a:rPr kumimoji="0" lang="zh-CN" altLang="en-US" sz="2200" kern="0" dirty="0">
                <a:solidFill>
                  <a:srgbClr val="009900"/>
                </a:solidFill>
                <a:latin typeface="Verdana"/>
                <a:ea typeface="宋体"/>
              </a:rPr>
              <a:t>默认的是右对齐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200" kern="0" dirty="0">
                <a:solidFill>
                  <a:srgbClr val="FF0000"/>
                </a:solidFill>
                <a:latin typeface="Verdana"/>
                <a:ea typeface="宋体"/>
              </a:rPr>
              <a:t>&lt;&lt; left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setw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( 10 ) &lt;&lt; x&lt;&lt;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 </a:t>
            </a:r>
            <a:r>
              <a:rPr kumimoji="0" lang="en-US" altLang="zh-CN" sz="2200" kern="0" dirty="0">
                <a:solidFill>
                  <a:srgbClr val="009900"/>
                </a:solidFill>
                <a:latin typeface="Verdana"/>
                <a:ea typeface="宋体"/>
              </a:rPr>
              <a:t>//</a:t>
            </a:r>
            <a:r>
              <a:rPr kumimoji="0" lang="zh-CN" altLang="en-US" sz="2200" kern="0" dirty="0">
                <a:solidFill>
                  <a:srgbClr val="009900"/>
                </a:solidFill>
                <a:latin typeface="Verdana"/>
                <a:ea typeface="宋体"/>
              </a:rPr>
              <a:t>左对齐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200" kern="0" dirty="0">
                <a:solidFill>
                  <a:srgbClr val="FF0000"/>
                </a:solidFill>
                <a:latin typeface="Verdana"/>
                <a:ea typeface="宋体"/>
              </a:rPr>
              <a:t>&lt;&lt; right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setw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( 10 ) &lt;&lt; x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 </a:t>
            </a:r>
            <a:r>
              <a:rPr kumimoji="0" lang="en-US" altLang="zh-CN" sz="2200" kern="0" dirty="0">
                <a:solidFill>
                  <a:srgbClr val="009900"/>
                </a:solidFill>
                <a:latin typeface="Verdana"/>
                <a:ea typeface="宋体"/>
              </a:rPr>
              <a:t>//</a:t>
            </a:r>
            <a:r>
              <a:rPr kumimoji="0" lang="zh-CN" altLang="en-US" sz="2200" kern="0" dirty="0">
                <a:solidFill>
                  <a:srgbClr val="009900"/>
                </a:solidFill>
                <a:latin typeface="Verdana"/>
                <a:ea typeface="宋体"/>
              </a:rPr>
              <a:t>右对齐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200" kern="0" dirty="0">
                <a:solidFill>
                  <a:srgbClr val="FF0000"/>
                </a:solidFill>
                <a:latin typeface="Verdana"/>
                <a:ea typeface="宋体"/>
              </a:rPr>
              <a:t>&lt;&lt; internal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setw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( 10 ) &lt;&lt; x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 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cout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kumimoji="0" lang="en-US" altLang="zh-CN" sz="2200" kern="0" dirty="0">
                <a:solidFill>
                  <a:srgbClr val="FF0000"/>
                </a:solidFill>
                <a:latin typeface="Verdana"/>
                <a:ea typeface="宋体"/>
              </a:rPr>
              <a:t>&lt;&lt; </a:t>
            </a:r>
            <a:r>
              <a:rPr kumimoji="0" lang="en-US" altLang="zh-CN" sz="2200" kern="0" dirty="0" err="1">
                <a:solidFill>
                  <a:srgbClr val="FF0000"/>
                </a:solidFill>
                <a:latin typeface="Verdana"/>
                <a:ea typeface="宋体"/>
              </a:rPr>
              <a:t>showpos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&lt;&lt; internal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setw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( 10 ) &lt;&lt; x &lt;&lt; </a:t>
            </a:r>
            <a:r>
              <a:rPr kumimoji="0" lang="en-US" altLang="zh-CN" sz="2200" kern="0" dirty="0" err="1">
                <a:solidFill>
                  <a:srgbClr val="000000"/>
                </a:solidFill>
                <a:latin typeface="Verdana"/>
                <a:ea typeface="宋体"/>
              </a:rPr>
              <a:t>endl</a:t>
            </a: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 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2200" kern="0" dirty="0">
                <a:solidFill>
                  <a:srgbClr val="000000"/>
                </a:solidFill>
                <a:latin typeface="Verdana"/>
                <a:ea typeface="宋体"/>
              </a:rPr>
              <a:t>} 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6443663" y="765175"/>
            <a:ext cx="2160587" cy="3024188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6732588" y="692150"/>
            <a:ext cx="2087562" cy="1655763"/>
          </a:xfrm>
          <a:prstGeom prst="wedgeRectCallout">
            <a:avLst>
              <a:gd name="adj1" fmla="val -20495"/>
              <a:gd name="adj2" fmla="val -48468"/>
            </a:avLst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  12345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12345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   12345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   12345</a:t>
            </a:r>
          </a:p>
          <a:p>
            <a:pPr>
              <a:lnSpc>
                <a:spcPct val="95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+         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其他流操纵符</a:t>
            </a:r>
          </a:p>
        </p:txBody>
      </p:sp>
      <p:graphicFrame>
        <p:nvGraphicFramePr>
          <p:cNvPr id="3664047" name="Group 175"/>
          <p:cNvGraphicFramePr>
            <a:graphicFrameLocks noGrp="1"/>
          </p:cNvGraphicFramePr>
          <p:nvPr>
            <p:ph idx="1"/>
          </p:nvPr>
        </p:nvGraphicFramePr>
        <p:xfrm>
          <a:off x="685800" y="1100138"/>
          <a:ext cx="8026400" cy="5644835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流操纵符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skipws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跳过输入流中的空白字符，使用流操纵符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noskipws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复位该选项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输出左对齐，必要时在右边填充字符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输出右对齐，必要时在左边填充字符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showbase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指名在数字的前面输出基数，以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开头表示八进制，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表示十六进制。使用流操纵符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noshowbase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复位该选择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uppercase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指明当显示十六进制数时使用大写字母，并且在科学计数法输出时使用大写字母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。可以用流操纵符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nouppercase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在正数前显示加号（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），可以用流操纵符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noshowpos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scientific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以科学计数法输出浮点数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以定点小数形式输出浮点数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setfill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设置填充字符，它有一个字符型的参数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用户自定义的流操纵算子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程序员可以定义自己的流操纵符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例如，定义输出流操纵符格式如下：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ostream &amp;</a:t>
            </a:r>
            <a:r>
              <a:rPr lang="zh-CN" altLang="en-US" smtClean="0"/>
              <a:t>操纵符名（</a:t>
            </a:r>
            <a:r>
              <a:rPr lang="en-US" altLang="zh-CN" smtClean="0"/>
              <a:t>ostream &amp;os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{</a:t>
            </a:r>
            <a:r>
              <a:rPr lang="zh-CN" altLang="en-US" smtClean="0"/>
              <a:t>需要执行的操作</a:t>
            </a: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输入输出与文件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1981200"/>
            <a:ext cx="4356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流与标准库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输入输出缓冲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-5400000" flipH="1" flipV="1">
            <a:off x="61087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rot="-5400000" flipH="1" flipV="1">
            <a:off x="6108700" y="28733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 rot="-5400000" flipH="1" flipV="1">
            <a:off x="6121400" y="35845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 rot="-5400000" flipH="1" flipV="1">
            <a:off x="6121400" y="4295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122363"/>
            <a:ext cx="8582025" cy="53387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#include 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using namespace std;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ostream &amp;tab(ostream &amp;os) {return os &lt;&lt; '\t';}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{int a=5,b=7;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cout &lt;&lt; a &lt;&lt; tab &lt;&lt; b 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return 0;</a:t>
            </a:r>
            <a:endParaRPr lang="pt-BR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} </a:t>
            </a:r>
            <a:endParaRPr lang="en-US" altLang="zh-CN" smtClean="0"/>
          </a:p>
        </p:txBody>
      </p:sp>
      <p:sp>
        <p:nvSpPr>
          <p:cNvPr id="3647493" name="Rectangle 5"/>
          <p:cNvSpPr>
            <a:spLocks noChangeArrowheads="1"/>
          </p:cNvSpPr>
          <p:nvPr/>
        </p:nvSpPr>
        <p:spPr bwMode="auto">
          <a:xfrm>
            <a:off x="6408738" y="5005388"/>
            <a:ext cx="1676400" cy="531812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pt-BR" altLang="zh-CN"/>
              <a:t>5           7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6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749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输入输出与文件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1981200"/>
            <a:ext cx="4356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流与标准库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输入输出缓冲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基于控制台的</a:t>
            </a:r>
            <a:r>
              <a:rPr lang="en-US" altLang="zh-CN" smtClean="0"/>
              <a:t>I/O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 rot="-5400000" flipH="1" flipV="1">
            <a:off x="61087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 rot="-5400000" flipH="1" flipV="1">
            <a:off x="6108700" y="28733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 rot="-5400000" flipH="1" flipV="1">
            <a:off x="6121400" y="35845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 rot="-5400000" flipH="1" flipV="1">
            <a:off x="6121400" y="4295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81200"/>
            <a:ext cx="5575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文件和流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文件的顺序访问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文件的随机访问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访问有记录概念的文件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 rot="-5400000" flipH="1" flipV="1">
            <a:off x="63500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 rot="-5400000" flipH="1" flipV="1">
            <a:off x="6350000" y="289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 rot="-5400000" flipH="1" flipV="1">
            <a:off x="6337300" y="416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 rot="-5400000" flipH="1" flipV="1">
            <a:off x="6350000" y="3482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 rot="-5400000" flipH="1" flipV="1">
            <a:off x="6337300" y="4879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文件的概念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临时数据：存储在变量和数组中的数据是临时的</a:t>
            </a:r>
            <a:r>
              <a:rPr lang="en-US" altLang="zh-CN" smtClean="0"/>
              <a:t>(</a:t>
            </a:r>
            <a:r>
              <a:rPr lang="zh-CN" altLang="en-US" smtClean="0"/>
              <a:t>内存</a:t>
            </a:r>
            <a:r>
              <a:rPr lang="en-US" altLang="zh-CN" smtClean="0"/>
              <a:t>)</a:t>
            </a:r>
            <a:r>
              <a:rPr lang="zh-CN" altLang="en-US" smtClean="0"/>
              <a:t>，这些数据在程序运行结束后都会消失。 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smtClean="0"/>
              <a:t>目的：文件用来永久地保存大量的数据。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smtClean="0"/>
              <a:t>存储：计算机把文件存储在二级存储设备中</a:t>
            </a:r>
            <a:r>
              <a:rPr lang="en-US" altLang="zh-CN" sz="3200" smtClean="0"/>
              <a:t>(</a:t>
            </a:r>
            <a:r>
              <a:rPr lang="zh-CN" altLang="en-US" sz="3200" smtClean="0"/>
              <a:t>特别是磁盘存储设备</a:t>
            </a:r>
            <a:r>
              <a:rPr lang="en-US" altLang="zh-CN" sz="3200" smtClean="0"/>
              <a:t>)</a:t>
            </a:r>
            <a:r>
              <a:rPr lang="zh-CN" altLang="en-US" sz="320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文件的概念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pt-BR" sz="2400" smtClean="0"/>
              <a:t>文件是驻留在外存储器上、具有标识名的一组信息集合，用来永久保存数据。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pt-BR" sz="2400" smtClean="0"/>
              <a:t>与文件相关的概念有：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pt-BR" sz="2000" smtClean="0"/>
              <a:t>数据项（字段）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pt-BR" sz="2000" smtClean="0"/>
              <a:t>记录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pt-BR" sz="2000" smtClean="0"/>
              <a:t>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pt-BR" sz="2000" smtClean="0"/>
              <a:t>数据库</a:t>
            </a:r>
          </a:p>
          <a:p>
            <a:pPr eaLnBrk="1" hangingPunct="1">
              <a:lnSpc>
                <a:spcPct val="90000"/>
              </a:lnSpc>
            </a:pPr>
            <a:r>
              <a:rPr lang="zh-CN" altLang="pt-BR" sz="2400" smtClean="0"/>
              <a:t>如在一个图书管理系统中，有一个数据库。这个数据库由书目文件、读者文件及其它辅助文件组成。书目文件中保存的是图书馆中的所有书目信息，每本书的信息构成一条记录。每本书需要保存的信息有：书名、作者、出版年月、分类号、</a:t>
            </a:r>
            <a:r>
              <a:rPr lang="pt-BR" altLang="zh-CN" sz="2400" smtClean="0"/>
              <a:t>ISBN</a:t>
            </a:r>
            <a:r>
              <a:rPr lang="zh-CN" altLang="pt-BR" sz="2400" smtClean="0"/>
              <a:t>号、图书馆的馆藏号以及一些流通信息。其中书名是一个字段，作者也是一个字段。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数据的层次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1500"/>
            <a:ext cx="7772400" cy="41148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位</a:t>
            </a:r>
            <a:r>
              <a:rPr kumimoji="0" lang="en-US" altLang="zh-CN" sz="2000" dirty="0" smtClean="0">
                <a:latin typeface="Verdana"/>
                <a:ea typeface="宋体"/>
              </a:rPr>
              <a:t>(bit):</a:t>
            </a:r>
            <a:r>
              <a:rPr kumimoji="0" lang="en-US" altLang="zh-CN" sz="2000" b="0" dirty="0" smtClean="0">
                <a:latin typeface="Verdana"/>
                <a:ea typeface="宋体"/>
              </a:rPr>
              <a:t> 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最小数据项：</a:t>
            </a:r>
            <a:r>
              <a:rPr kumimoji="0" lang="en-US" altLang="zh-CN" sz="2000" b="0" dirty="0" smtClean="0">
                <a:latin typeface="Verdana"/>
                <a:ea typeface="宋体"/>
              </a:rPr>
              <a:t>0</a:t>
            </a:r>
            <a:r>
              <a:rPr kumimoji="0" lang="zh-CN" altLang="en-US" sz="2000" b="0" dirty="0" smtClean="0">
                <a:latin typeface="Verdana"/>
                <a:ea typeface="宋体"/>
              </a:rPr>
              <a:t>和</a:t>
            </a:r>
            <a:r>
              <a:rPr kumimoji="0" lang="en-US" altLang="zh-CN" sz="2000" b="0" dirty="0" smtClean="0">
                <a:latin typeface="Verdana"/>
                <a:ea typeface="宋体"/>
              </a:rPr>
              <a:t>1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字符</a:t>
            </a:r>
            <a:r>
              <a:rPr kumimoji="0" lang="en-US" altLang="zh-CN" sz="2000" dirty="0" smtClean="0">
                <a:latin typeface="Verdana"/>
                <a:ea typeface="宋体"/>
              </a:rPr>
              <a:t>(character)/</a:t>
            </a:r>
            <a:r>
              <a:rPr kumimoji="0" lang="zh-CN" altLang="en-US" sz="2000" dirty="0" smtClean="0">
                <a:latin typeface="Verdana"/>
                <a:ea typeface="宋体"/>
              </a:rPr>
              <a:t>字节</a:t>
            </a:r>
            <a:r>
              <a:rPr kumimoji="0" lang="en-US" altLang="zh-CN" sz="2000" dirty="0" smtClean="0">
                <a:latin typeface="Verdana"/>
                <a:ea typeface="宋体"/>
              </a:rPr>
              <a:t>(byte)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字符：数字、字母和专门的符号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字节：由</a:t>
            </a:r>
            <a:r>
              <a:rPr kumimoji="0" lang="en-US" altLang="zh-CN" sz="2000" b="0" dirty="0" smtClean="0">
                <a:latin typeface="Verdana"/>
                <a:ea typeface="宋体"/>
              </a:rPr>
              <a:t>0</a:t>
            </a:r>
            <a:r>
              <a:rPr kumimoji="0" lang="zh-CN" altLang="en-US" sz="2000" b="0" dirty="0" smtClean="0">
                <a:latin typeface="Verdana"/>
                <a:ea typeface="宋体"/>
              </a:rPr>
              <a:t>、</a:t>
            </a:r>
            <a:r>
              <a:rPr kumimoji="0" lang="en-US" altLang="zh-CN" sz="2000" b="0" dirty="0" smtClean="0">
                <a:latin typeface="Verdana"/>
                <a:ea typeface="宋体"/>
              </a:rPr>
              <a:t>1</a:t>
            </a:r>
            <a:r>
              <a:rPr kumimoji="0" lang="zh-CN" altLang="en-US" sz="2000" b="0" dirty="0" smtClean="0">
                <a:latin typeface="Verdana"/>
                <a:ea typeface="宋体"/>
              </a:rPr>
              <a:t>组成的序列 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               （常见的是</a:t>
            </a:r>
            <a:r>
              <a:rPr kumimoji="0" lang="en-US" altLang="zh-CN" sz="2000" b="0" dirty="0" smtClean="0">
                <a:latin typeface="Verdana"/>
                <a:ea typeface="宋体"/>
              </a:rPr>
              <a:t>8</a:t>
            </a:r>
            <a:r>
              <a:rPr kumimoji="0" lang="zh-CN" altLang="en-US" sz="2000" b="0" dirty="0" smtClean="0">
                <a:latin typeface="Verdana"/>
                <a:ea typeface="宋体"/>
              </a:rPr>
              <a:t>位</a:t>
            </a:r>
            <a:r>
              <a:rPr kumimoji="0" lang="en-US" altLang="zh-CN" sz="2000" b="0" dirty="0" smtClean="0">
                <a:latin typeface="Verdana"/>
                <a:ea typeface="宋体"/>
              </a:rPr>
              <a:t>/</a:t>
            </a:r>
            <a:r>
              <a:rPr kumimoji="0" lang="zh-CN" altLang="en-US" sz="2000" b="0" dirty="0" smtClean="0">
                <a:latin typeface="Verdana"/>
                <a:ea typeface="宋体"/>
              </a:rPr>
              <a:t>字节）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字符用字节表示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域</a:t>
            </a:r>
            <a:r>
              <a:rPr kumimoji="0" lang="en-US" altLang="zh-CN" sz="2000" dirty="0" smtClean="0">
                <a:latin typeface="Verdana"/>
                <a:ea typeface="宋体"/>
              </a:rPr>
              <a:t>(field)/</a:t>
            </a:r>
            <a:r>
              <a:rPr kumimoji="0" lang="zh-CN" altLang="en-US" sz="2000" dirty="0" smtClean="0">
                <a:latin typeface="Verdana"/>
                <a:ea typeface="宋体"/>
              </a:rPr>
              <a:t>字段：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一组有意义的字符</a:t>
            </a:r>
            <a:r>
              <a:rPr kumimoji="0" lang="en-US" altLang="zh-CN" sz="2000" b="0" dirty="0" smtClean="0">
                <a:latin typeface="Verdana"/>
                <a:ea typeface="宋体"/>
              </a:rPr>
              <a:t>, </a:t>
            </a:r>
            <a:r>
              <a:rPr kumimoji="0" lang="zh-CN" altLang="en-US" sz="2000" b="0" dirty="0" smtClean="0">
                <a:latin typeface="Verdana"/>
                <a:ea typeface="宋体"/>
              </a:rPr>
              <a:t>例如姓名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记录</a:t>
            </a:r>
            <a:r>
              <a:rPr kumimoji="0" lang="en-US" altLang="zh-CN" sz="2000" dirty="0" smtClean="0">
                <a:latin typeface="Verdana"/>
                <a:ea typeface="宋体"/>
              </a:rPr>
              <a:t>(record)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一组相关的域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记录关键字（</a:t>
            </a:r>
            <a:r>
              <a:rPr kumimoji="0" lang="en-US" altLang="zh-CN" sz="2000" b="0" dirty="0" smtClean="0">
                <a:latin typeface="Verdana"/>
                <a:ea typeface="宋体"/>
              </a:rPr>
              <a:t>record key)</a:t>
            </a:r>
            <a:r>
              <a:rPr kumimoji="0" lang="zh-CN" altLang="en-US" sz="2000" b="0" dirty="0" smtClean="0">
                <a:latin typeface="Verdana"/>
                <a:ea typeface="宋体"/>
              </a:rPr>
              <a:t>：用于检索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文件</a:t>
            </a:r>
            <a:r>
              <a:rPr kumimoji="0" lang="en-US" altLang="zh-CN" sz="2000" dirty="0" smtClean="0">
                <a:latin typeface="Verdana"/>
                <a:ea typeface="宋体"/>
              </a:rPr>
              <a:t>(file)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一组相关的记录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dirty="0" smtClean="0">
                <a:latin typeface="Verdana"/>
                <a:ea typeface="宋体"/>
              </a:rPr>
              <a:t>数据库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9999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2000" b="0" dirty="0" smtClean="0">
                <a:latin typeface="Verdana"/>
                <a:ea typeface="宋体"/>
              </a:rPr>
              <a:t>一组相关的文件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8612" name="Picture 4" descr="14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3575" y="1557338"/>
            <a:ext cx="340677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文件的分类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/>
              <a:t>文本文件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kkkk  kkkk   kkk \n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   jjljj jljjlj  98090b\n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   EOF</a:t>
            </a:r>
          </a:p>
          <a:p>
            <a:pPr>
              <a:lnSpc>
                <a:spcPct val="80000"/>
              </a:lnSpc>
            </a:pP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二进制文件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mtClean="0"/>
              <a:t>     L*</a:t>
            </a:r>
            <a:r>
              <a:rPr lang="zh-CN" altLang="pt-BR" smtClean="0"/>
              <a:t>潦</a:t>
            </a:r>
            <a:r>
              <a:rPr lang="pt-BR" altLang="zh-CN" smtClean="0"/>
              <a:t>|G? ?      .drectve        K                   .debug$S        R  </a:t>
            </a:r>
            <a:r>
              <a:rPr lang="zh-CN" altLang="pt-BR" smtClean="0"/>
              <a:t>飤  </a:t>
            </a:r>
            <a:r>
              <a:rPr lang="pt-BR" altLang="zh-CN" smtClean="0"/>
              <a:t>A      0   H B.CRT$XCU           !  -       EOF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81200"/>
            <a:ext cx="5575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文件和流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文件的顺序访问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文件的随机访问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访问有记录概念的文件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 rot="-5400000" flipH="1" flipV="1">
            <a:off x="63500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 rot="-5400000" flipH="1" flipV="1">
            <a:off x="6350000" y="289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 rot="-5400000" flipH="1" flipV="1">
            <a:off x="6337300" y="416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 rot="-5400000" flipH="1" flipV="1">
            <a:off x="6350000" y="3482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 rot="-5400000" flipH="1" flipV="1">
            <a:off x="6337300" y="4879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文件和流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67700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语言把每一个文件都看成一个</a:t>
            </a:r>
            <a:r>
              <a:rPr lang="zh-CN" altLang="en-US" sz="2800" u="sng" smtClean="0"/>
              <a:t>有序的</a:t>
            </a:r>
            <a:r>
              <a:rPr lang="zh-CN" altLang="en-US" sz="2800" smtClean="0"/>
              <a:t>字节流（把文件看成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个字节）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每一个文件以文件结束符</a:t>
            </a:r>
            <a:r>
              <a:rPr lang="en-US" altLang="zh-CN" sz="2400" smtClean="0"/>
              <a:t>(end-of-file marker)</a:t>
            </a:r>
            <a:r>
              <a:rPr lang="zh-CN" altLang="en-US" sz="2400" smtClean="0"/>
              <a:t>结束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当打开一个文件时，该文件就和某个流关联起来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与这些对象相关联的流提供程序与特定文件或设备之间的通信通道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b="1" smtClean="0">
                <a:ea typeface="宋体" charset="-122"/>
              </a:rPr>
              <a:t>例如．</a:t>
            </a:r>
            <a:r>
              <a:rPr lang="en-US" altLang="zh-CN" sz="2000" b="1" smtClean="0">
                <a:ea typeface="宋体" charset="-122"/>
              </a:rPr>
              <a:t>cin</a:t>
            </a:r>
            <a:r>
              <a:rPr lang="zh-CN" altLang="en-US" sz="2000" b="1" smtClean="0">
                <a:ea typeface="宋体" charset="-122"/>
              </a:rPr>
              <a:t>对象</a:t>
            </a:r>
            <a:r>
              <a:rPr lang="en-US" altLang="zh-CN" sz="2000" b="1" smtClean="0">
                <a:ea typeface="宋体" charset="-122"/>
              </a:rPr>
              <a:t>(</a:t>
            </a:r>
            <a:r>
              <a:rPr lang="zh-CN" altLang="en-US" sz="2000" b="1" smtClean="0">
                <a:ea typeface="宋体" charset="-122"/>
              </a:rPr>
              <a:t>标准输入流对象</a:t>
            </a:r>
            <a:r>
              <a:rPr lang="en-US" altLang="zh-CN" sz="2000" b="1" smtClean="0">
                <a:ea typeface="宋体" charset="-122"/>
              </a:rPr>
              <a:t>)</a:t>
            </a:r>
            <a:r>
              <a:rPr lang="zh-CN" altLang="en-US" sz="2000" b="1" smtClean="0">
                <a:ea typeface="宋体" charset="-122"/>
              </a:rPr>
              <a:t>使程序能从键盘输入数据，</a:t>
            </a:r>
            <a:r>
              <a:rPr lang="en-US" altLang="zh-CN" sz="2000" b="1" smtClean="0">
                <a:ea typeface="宋体" charset="-122"/>
              </a:rPr>
              <a:t>cout</a:t>
            </a:r>
            <a:r>
              <a:rPr lang="zh-CN" altLang="en-US" sz="2000" b="1" smtClean="0">
                <a:ea typeface="宋体" charset="-122"/>
              </a:rPr>
              <a:t>对象</a:t>
            </a:r>
            <a:r>
              <a:rPr lang="en-US" altLang="zh-CN" sz="2000" b="1" smtClean="0">
                <a:ea typeface="宋体" charset="-122"/>
              </a:rPr>
              <a:t>(</a:t>
            </a:r>
            <a:r>
              <a:rPr lang="zh-CN" altLang="en-US" sz="2000" b="1" smtClean="0">
                <a:ea typeface="宋体" charset="-122"/>
              </a:rPr>
              <a:t>标准输出流对象</a:t>
            </a:r>
            <a:r>
              <a:rPr lang="en-US" altLang="zh-CN" sz="2000" b="1" smtClean="0">
                <a:ea typeface="宋体" charset="-122"/>
              </a:rPr>
              <a:t>)</a:t>
            </a:r>
            <a:r>
              <a:rPr lang="zh-CN" altLang="en-US" sz="2000" b="1" smtClean="0">
                <a:ea typeface="宋体" charset="-122"/>
              </a:rPr>
              <a:t>使程序能向屏幕输出数据。 </a:t>
            </a:r>
          </a:p>
        </p:txBody>
      </p:sp>
      <p:pic>
        <p:nvPicPr>
          <p:cNvPr id="71684" name="Picture 4" descr="14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5870575"/>
            <a:ext cx="7947025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ASCII</a:t>
            </a:r>
            <a:r>
              <a:rPr lang="zh-CN" altLang="en-US" dirty="0" smtClean="0"/>
              <a:t>文件和二进制文件</a:t>
            </a:r>
            <a:endParaRPr lang="zh-CN" altLang="en-US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程序如何解释字节序列</a:t>
            </a:r>
          </a:p>
          <a:p>
            <a:r>
              <a:rPr lang="en-US" altLang="zh-CN" sz="2400" smtClean="0"/>
              <a:t>ASCII</a:t>
            </a:r>
            <a:r>
              <a:rPr lang="zh-CN" altLang="en-US" sz="2400" smtClean="0"/>
              <a:t>文件也被称为文本文件，它将文件中的每个字节看成是一个字符的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值。</a:t>
            </a:r>
          </a:p>
          <a:p>
            <a:r>
              <a:rPr lang="zh-CN" altLang="en-US" sz="2400" smtClean="0"/>
              <a:t>二进制文件是指将文件中的每个字节仅看成是一个二进制比特串。由程序解释比特串的含义。如果要将二进制文件中的比特串</a:t>
            </a:r>
            <a:r>
              <a:rPr lang="en-US" altLang="zh-CN" sz="2400" smtClean="0"/>
              <a:t>0000 0000 0000 0000 1111 1111 1111 1111</a:t>
            </a:r>
            <a:r>
              <a:rPr lang="zh-CN" altLang="en-US" sz="2400" smtClean="0"/>
              <a:t>解释成一个整型数，可以将这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个字节读入一个整型变量，</a:t>
            </a:r>
            <a:r>
              <a:rPr lang="en-US" altLang="zh-CN" sz="2400" smtClean="0"/>
              <a:t>C++</a:t>
            </a:r>
            <a:r>
              <a:rPr lang="zh-CN" altLang="en-US" sz="2400" smtClean="0"/>
              <a:t>就将这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个字节看成是一个整型数。</a:t>
            </a:r>
          </a:p>
          <a:p>
            <a:r>
              <a:rPr lang="en-US" altLang="zh-CN" sz="2400" smtClean="0"/>
              <a:t>ASCII</a:t>
            </a:r>
            <a:r>
              <a:rPr lang="zh-CN" altLang="en-US" sz="2400" smtClean="0"/>
              <a:t>文件可以直接显示在显示器上，而直接显示二进制文件通常是没有意义的。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输入输出缓冲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5900"/>
            <a:ext cx="8524875" cy="5080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smtClean="0"/>
              <a:t>C++</a:t>
            </a:r>
            <a:r>
              <a:rPr lang="zh-CN" altLang="en-US" sz="2400" smtClean="0"/>
              <a:t>的输入输出是基于缓冲实现的，不直接与输入输出设备交换信息。输入输出是通过一个对象实现的。对象是输入输出设备在程序中的代理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每个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对象管理一个缓冲区，用于存储程序读写的数据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外围设备与对象批量交换数据</a:t>
            </a:r>
          </a:p>
        </p:txBody>
      </p:sp>
      <p:sp>
        <p:nvSpPr>
          <p:cNvPr id="4" name="圆柱形 3"/>
          <p:cNvSpPr/>
          <p:nvPr/>
        </p:nvSpPr>
        <p:spPr>
          <a:xfrm>
            <a:off x="1785938" y="5108575"/>
            <a:ext cx="785812" cy="928688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4214813" y="5322888"/>
            <a:ext cx="714375" cy="642937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波形 5"/>
          <p:cNvSpPr/>
          <p:nvPr/>
        </p:nvSpPr>
        <p:spPr>
          <a:xfrm>
            <a:off x="6429375" y="5319713"/>
            <a:ext cx="857250" cy="785812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6572250" y="6145213"/>
            <a:ext cx="1000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程序</a:t>
            </a:r>
          </a:p>
        </p:txBody>
      </p: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4000500" y="6100763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I/O</a:t>
            </a:r>
            <a:r>
              <a:rPr lang="zh-CN" altLang="en-US" sz="2400"/>
              <a:t>对象</a:t>
            </a:r>
          </a:p>
        </p:txBody>
      </p:sp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1500188" y="6143625"/>
            <a:ext cx="1428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外围设备</a:t>
            </a:r>
          </a:p>
        </p:txBody>
      </p:sp>
      <p:sp>
        <p:nvSpPr>
          <p:cNvPr id="10" name="左右箭头 9"/>
          <p:cNvSpPr/>
          <p:nvPr/>
        </p:nvSpPr>
        <p:spPr>
          <a:xfrm>
            <a:off x="2571750" y="5508625"/>
            <a:ext cx="1643063" cy="35718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929188" y="5508625"/>
            <a:ext cx="1500187" cy="35718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文件访问过程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981200"/>
            <a:ext cx="7529512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定义一个流对象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打开文件：将流对象与文件关联起来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smtClean="0"/>
              <a:t>访问文件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smtClean="0"/>
              <a:t>关闭文件 ：切断流对象与文件的关联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定义一个流对象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mtClean="0"/>
              <a:t>C++</a:t>
            </a:r>
            <a:r>
              <a:rPr lang="zh-CN" altLang="pt-BR" smtClean="0"/>
              <a:t>有三个文件流类型：</a:t>
            </a:r>
          </a:p>
          <a:p>
            <a:pPr lvl="1" eaLnBrk="1" hangingPunct="1">
              <a:lnSpc>
                <a:spcPct val="120000"/>
              </a:lnSpc>
            </a:pPr>
            <a:r>
              <a:rPr lang="pt-BR" altLang="zh-CN" smtClean="0"/>
              <a:t>ifstream</a:t>
            </a:r>
            <a:r>
              <a:rPr lang="zh-CN" altLang="pt-BR" smtClean="0"/>
              <a:t>：输入文件流</a:t>
            </a:r>
            <a:endParaRPr lang="pt-BR" altLang="zh-CN" smtClean="0"/>
          </a:p>
          <a:p>
            <a:pPr lvl="1" eaLnBrk="1" hangingPunct="1">
              <a:lnSpc>
                <a:spcPct val="120000"/>
              </a:lnSpc>
            </a:pPr>
            <a:r>
              <a:rPr lang="pt-BR" altLang="zh-CN" smtClean="0"/>
              <a:t>ofstream</a:t>
            </a:r>
            <a:r>
              <a:rPr lang="zh-CN" altLang="pt-BR" smtClean="0"/>
              <a:t>：输出文件流</a:t>
            </a:r>
            <a:endParaRPr lang="pt-BR" altLang="zh-CN" smtClean="0"/>
          </a:p>
          <a:p>
            <a:pPr lvl="1" eaLnBrk="1" hangingPunct="1">
              <a:lnSpc>
                <a:spcPct val="120000"/>
              </a:lnSpc>
            </a:pPr>
            <a:r>
              <a:rPr lang="pt-BR" altLang="zh-CN" smtClean="0"/>
              <a:t>fstream</a:t>
            </a:r>
            <a:r>
              <a:rPr lang="zh-CN" altLang="pt-BR" smtClean="0"/>
              <a:t>：输入输出文件流</a:t>
            </a:r>
            <a:endParaRPr lang="pt-BR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pt-BR" smtClean="0"/>
              <a:t>如：</a:t>
            </a:r>
            <a:r>
              <a:rPr lang="pt-BR" altLang="zh-CN" smtClean="0"/>
              <a:t>ifstream  infile;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打开文件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用流对象的成员函数</a:t>
            </a:r>
            <a:r>
              <a:rPr lang="en-US" altLang="zh-CN" smtClean="0"/>
              <a:t>open</a:t>
            </a:r>
            <a:r>
              <a:rPr lang="zh-CN" altLang="en-US" smtClean="0"/>
              <a:t>打开文件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用流对象的构造函数打开文件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pt-BR" smtClean="0"/>
              <a:t>无论是成员函数</a:t>
            </a:r>
            <a:r>
              <a:rPr lang="pt-BR" altLang="zh-CN" smtClean="0"/>
              <a:t>open</a:t>
            </a:r>
            <a:r>
              <a:rPr lang="zh-CN" altLang="pt-BR" smtClean="0"/>
              <a:t>还是通过构造函数，都有两个参数：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pt-BR" smtClean="0"/>
              <a:t>打开的文件名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pt-BR" smtClean="0"/>
              <a:t>文件打开模式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pt-BR" smtClean="0"/>
              <a:t>如果文件打开失败，返回</a:t>
            </a:r>
            <a:r>
              <a:rPr lang="pt-BR" altLang="zh-CN" smtClean="0"/>
              <a:t>0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文件打开模式</a:t>
            </a:r>
          </a:p>
        </p:txBody>
      </p:sp>
      <p:graphicFrame>
        <p:nvGraphicFramePr>
          <p:cNvPr id="3675255" name="Group 119"/>
          <p:cNvGraphicFramePr>
            <a:graphicFrameLocks noGrp="1"/>
          </p:cNvGraphicFramePr>
          <p:nvPr>
            <p:ph idx="1"/>
          </p:nvPr>
        </p:nvGraphicFramePr>
        <p:xfrm>
          <a:off x="406400" y="1981200"/>
          <a:ext cx="8305800" cy="4114801"/>
        </p:xfrm>
        <a:graphic>
          <a:graphicData uri="http://schemas.openxmlformats.org/drawingml/2006/table">
            <a:tbl>
              <a:tblPr/>
              <a:tblGrid>
                <a:gridCol w="26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文件打开模式名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打开文件，做读操作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打开文件，做写操作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在每次写操作前，找到文件尾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打开文件后，立即将文件定位在文件尾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打开文件时，清空文件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以二进制模式进行输入输出操作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默认打开方式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pt-BR" altLang="zh-CN" smtClean="0"/>
              <a:t>ifstream</a:t>
            </a:r>
            <a:r>
              <a:rPr lang="zh-CN" altLang="pt-BR" smtClean="0"/>
              <a:t>流对象是以</a:t>
            </a:r>
            <a:r>
              <a:rPr lang="pt-BR" altLang="zh-CN" smtClean="0"/>
              <a:t>in</a:t>
            </a:r>
            <a:r>
              <a:rPr lang="zh-CN" altLang="pt-BR" smtClean="0"/>
              <a:t>模式打开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zh-CN" smtClean="0"/>
              <a:t>ofstream</a:t>
            </a:r>
            <a:r>
              <a:rPr lang="zh-CN" altLang="pt-BR" smtClean="0"/>
              <a:t>流关联的文件则以</a:t>
            </a:r>
            <a:r>
              <a:rPr lang="pt-BR" altLang="zh-CN" smtClean="0"/>
              <a:t>out</a:t>
            </a:r>
            <a:r>
              <a:rPr lang="zh-CN" altLang="pt-BR" smtClean="0"/>
              <a:t>模式打开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zh-CN" smtClean="0"/>
              <a:t>fstream</a:t>
            </a:r>
            <a:r>
              <a:rPr lang="zh-CN" altLang="pt-BR" smtClean="0"/>
              <a:t>对象以</a:t>
            </a:r>
            <a:r>
              <a:rPr lang="pt-BR" altLang="zh-CN" smtClean="0"/>
              <a:t>in</a:t>
            </a:r>
            <a:r>
              <a:rPr lang="zh-CN" altLang="pt-BR" smtClean="0"/>
              <a:t>和</a:t>
            </a:r>
            <a:r>
              <a:rPr lang="pt-BR" altLang="zh-CN" smtClean="0"/>
              <a:t>out</a:t>
            </a:r>
            <a:r>
              <a:rPr lang="zh-CN" altLang="pt-BR" smtClean="0"/>
              <a:t>方式打开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文件打开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81100"/>
            <a:ext cx="8458200" cy="56769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pt-BR" sz="2400" smtClean="0"/>
              <a:t>打开输入文件：</a:t>
            </a:r>
            <a:endParaRPr lang="pt-BR" altLang="zh-CN" sz="24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000" smtClean="0"/>
              <a:t>ifstream infile; </a:t>
            </a:r>
            <a:endParaRPr lang="en-US" altLang="zh-CN" sz="20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infile.open(“file1”); </a:t>
            </a:r>
            <a:r>
              <a:rPr lang="zh-CN" altLang="en-US" sz="2000" smtClean="0"/>
              <a:t>或  </a:t>
            </a:r>
            <a:r>
              <a:rPr lang="en-US" altLang="zh-CN" sz="2000" smtClean="0"/>
              <a:t>infile.open(“file1”, ifstream::in);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也可以利用构造函数直接打开：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ifstream infile(“file1”);  </a:t>
            </a:r>
            <a:r>
              <a:rPr lang="zh-CN" altLang="en-US" sz="2000" smtClean="0"/>
              <a:t>或 </a:t>
            </a:r>
            <a:r>
              <a:rPr lang="en-US" altLang="zh-CN" sz="2000" smtClean="0"/>
              <a:t>ifstream infile(“file1” , ifstream::in);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打开输出文件</a:t>
            </a:r>
            <a:endParaRPr lang="pt-BR" altLang="zh-CN" sz="24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000" smtClean="0"/>
              <a:t>ofstream outfile;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000" smtClean="0"/>
              <a:t>outfile.open(“file2”); </a:t>
            </a:r>
            <a:r>
              <a:rPr lang="zh-CN" altLang="pt-BR" sz="2000" smtClean="0"/>
              <a:t>或  </a:t>
            </a:r>
            <a:r>
              <a:rPr lang="pt-BR" altLang="zh-CN" sz="2000" smtClean="0"/>
              <a:t>outfile.open(“file2”, ofstream::out);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pt-BR" sz="2000" smtClean="0"/>
              <a:t>也可以利用构造函数直接打开：</a:t>
            </a:r>
            <a:endParaRPr lang="zh-CN" altLang="en-US" sz="20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ofstream outfile(“file2”);  </a:t>
            </a:r>
            <a:r>
              <a:rPr lang="zh-CN" altLang="en-US" sz="2000" smtClean="0"/>
              <a:t>或  </a:t>
            </a:r>
            <a:r>
              <a:rPr lang="en-US" altLang="zh-CN" sz="2000" smtClean="0"/>
              <a:t>ofstream outfile(“file2” , ofstream::out);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打开输入输出文件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fstream iofile(“file3”);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fstream iofile(“file3”,  fstream:: in | fstream::out);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文件关闭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用成员函数</a:t>
            </a:r>
            <a:r>
              <a:rPr lang="en-US" altLang="zh-CN" smtClean="0"/>
              <a:t>close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main</a:t>
            </a:r>
            <a:r>
              <a:rPr lang="zh-CN" altLang="en-US" smtClean="0"/>
              <a:t>函数执行结束时，会关闭所有打开的文件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良好的程序设计习惯：文件访问结束时，关闭文件。尤其在一些大型程序中，一旦一个程序模块中没有关闭文件，在另一个模块中，就无法打开这个文件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文件关闭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smtClean="0"/>
              <a:t>关闭文件。三个文件流类各有一个关闭文件的成员函数 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smtClean="0"/>
              <a:t>void ifstream::close();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smtClean="0"/>
              <a:t>void ofstream::close();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smtClean="0"/>
              <a:t>void fstream::close();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smtClean="0"/>
              <a:t>使用很方便，如：</a:t>
            </a:r>
            <a:r>
              <a:rPr lang="en-US" altLang="zh-CN" sz="1800" smtClean="0"/>
              <a:t>iofile.close();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smtClean="0"/>
              <a:t>关闭文件时，系统把该文件相关联的文件缓冲区中的数据写到文件中，保证文件的完整，收回与该文件相关的内存空间，可供再分配，把磁盘文件名与文件流对象之间的关联断开，可防止误操作修改了磁盘文件。如又要对文件操作必须重新打开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smtClean="0"/>
              <a:t>关闭文件并没有取消文件流对象，该文件流对象又可与其他磁盘文件建立联系。文件流对象在程序结束时，或它的生命期结束时，由析构函数撤消。它同时释放内部分配的预留缓冲区。 </a:t>
            </a:r>
          </a:p>
          <a:p>
            <a:pPr eaLnBrk="1" hangingPunct="1">
              <a:lnSpc>
                <a:spcPct val="13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81200"/>
            <a:ext cx="5575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文件和流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文件的顺序访问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文件的随机访问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访问有记录概念的文件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-5400000" flipH="1" flipV="1">
            <a:off x="63500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 rot="-5400000" flipH="1" flipV="1">
            <a:off x="6350000" y="28987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 rot="-5400000" flipH="1" flipV="1">
            <a:off x="6337300" y="416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 rot="-5400000" flipH="1" flipV="1">
            <a:off x="6350000" y="3482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 rot="-5400000" flipH="1" flipV="1">
            <a:off x="6337300" y="4879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文件的顺序访问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427163"/>
            <a:ext cx="8377237" cy="5176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altLang="zh-CN" sz="2400" smtClean="0"/>
              <a:t>C++ASCII</a:t>
            </a:r>
            <a:r>
              <a:rPr lang="zh-CN" altLang="pt-BR" sz="2400" smtClean="0"/>
              <a:t>文件的读写和控制台读写一样，可以用流提取运算符“</a:t>
            </a:r>
            <a:r>
              <a:rPr lang="pt-BR" altLang="zh-CN" sz="2400" smtClean="0"/>
              <a:t>&gt;&gt;”</a:t>
            </a:r>
            <a:r>
              <a:rPr lang="zh-CN" altLang="pt-BR" sz="2400" smtClean="0"/>
              <a:t>从文件读数据，也可以用流插入运算符”</a:t>
            </a:r>
            <a:r>
              <a:rPr lang="pt-BR" altLang="zh-CN" sz="2400" smtClean="0"/>
              <a:t>&lt;&lt;”</a:t>
            </a:r>
            <a:r>
              <a:rPr lang="zh-CN" altLang="pt-BR" sz="2400" smtClean="0"/>
              <a:t>将数据写入文件，也可以用文件流的其他成员函数读写文件，如</a:t>
            </a:r>
            <a:r>
              <a:rPr lang="pt-BR" altLang="zh-CN" sz="2400" smtClean="0"/>
              <a:t>get</a:t>
            </a:r>
            <a:r>
              <a:rPr lang="zh-CN" altLang="pt-BR" sz="2400" smtClean="0"/>
              <a:t>函数，</a:t>
            </a:r>
            <a:r>
              <a:rPr lang="pt-BR" altLang="zh-CN" sz="2400" smtClean="0"/>
              <a:t>put</a:t>
            </a:r>
            <a:r>
              <a:rPr lang="zh-CN" altLang="pt-BR" sz="2400" smtClean="0"/>
              <a:t>函数等。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判断文件结束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/>
              <a:t>&gt;&gt;</a:t>
            </a:r>
            <a:r>
              <a:rPr lang="zh-CN" altLang="en-US" sz="2400" smtClean="0"/>
              <a:t>读：可以通过判断输入流对象值是否为</a:t>
            </a:r>
            <a:r>
              <a:rPr lang="en-US" altLang="zh-CN" sz="2400" smtClean="0"/>
              <a:t>0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/>
              <a:t>get</a:t>
            </a:r>
            <a:r>
              <a:rPr lang="zh-CN" altLang="en-US" sz="2400" smtClean="0"/>
              <a:t>读：判断读入字符是否是</a:t>
            </a:r>
            <a:r>
              <a:rPr lang="en-US" altLang="zh-CN" sz="2400" smtClean="0"/>
              <a:t>EOF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其他方式读：</a:t>
            </a:r>
            <a:r>
              <a:rPr lang="zh-CN" altLang="en-US" sz="2400" smtClean="0"/>
              <a:t>通过 </a:t>
            </a:r>
            <a:r>
              <a:rPr lang="en-US" altLang="zh-CN" sz="2400" smtClean="0"/>
              <a:t>(</a:t>
            </a:r>
            <a:r>
              <a:rPr lang="zh-CN" altLang="en-US" sz="2400" smtClean="0"/>
              <a:t>成员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eof)</a:t>
            </a:r>
            <a:r>
              <a:rPr lang="zh-CN" altLang="en-US" sz="2400" smtClean="0"/>
              <a:t>。</a:t>
            </a:r>
            <a:r>
              <a:rPr lang="en-US" altLang="zh-CN" sz="2400" smtClean="0"/>
              <a:t>eof</a:t>
            </a:r>
            <a:r>
              <a:rPr lang="zh-CN" altLang="en-US" sz="2400" smtClean="0"/>
              <a:t>函数不需要参数，返回一个整型值。当读操作遇到文件结束时，该函数返回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输入输出缓冲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5900"/>
            <a:ext cx="8524875" cy="5080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当用户在键盘上输入数据时，键盘输入的数据是存储在输入缓冲区中，当执行“</a:t>
            </a:r>
            <a:r>
              <a:rPr lang="en-US" altLang="zh-CN" sz="2400" smtClean="0"/>
              <a:t>&gt;&gt;”</a:t>
            </a:r>
            <a:r>
              <a:rPr lang="zh-CN" altLang="en-US" sz="2400" smtClean="0"/>
              <a:t>操作时，从输入缓冲区中取数据存入变量，如缓冲区中无数据，则等待从外围设备取数据放入缓冲区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 “</a:t>
            </a:r>
            <a:r>
              <a:rPr lang="en-US" altLang="zh-CN" sz="2400" smtClean="0"/>
              <a:t>&lt;&lt;”</a:t>
            </a:r>
            <a:r>
              <a:rPr lang="zh-CN" altLang="en-US" sz="2400" smtClean="0"/>
              <a:t>是将数据放入输出缓冲区。如有下列语句：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smtClean="0"/>
              <a:t>	cout &lt;&lt; “please enter the value:”;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smtClean="0"/>
              <a:t>      </a:t>
            </a:r>
            <a:r>
              <a:rPr lang="zh-CN" altLang="en-US" sz="2400" smtClean="0"/>
              <a:t>系统将字符串常量存储在与</a:t>
            </a:r>
            <a:r>
              <a:rPr lang="en-US" altLang="zh-CN" sz="2400" smtClean="0"/>
              <a:t>cout</a:t>
            </a:r>
            <a:r>
              <a:rPr lang="zh-CN" altLang="en-US" sz="2400" smtClean="0"/>
              <a:t>关联的缓冲区中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文件访问实例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51850" cy="48402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pt-BR" smtClean="0"/>
              <a:t> 将数字</a:t>
            </a:r>
            <a:r>
              <a:rPr lang="pt-BR" altLang="zh-CN" smtClean="0"/>
              <a:t>1</a:t>
            </a:r>
            <a:r>
              <a:rPr lang="zh-CN" altLang="pt-BR" smtClean="0"/>
              <a:t>到</a:t>
            </a:r>
            <a:r>
              <a:rPr lang="pt-BR" altLang="zh-CN" smtClean="0"/>
              <a:t>10</a:t>
            </a:r>
            <a:r>
              <a:rPr lang="zh-CN" altLang="pt-BR" smtClean="0"/>
              <a:t>写入文件</a:t>
            </a:r>
            <a:r>
              <a:rPr lang="pt-BR" altLang="zh-CN" smtClean="0"/>
              <a:t>file</a:t>
            </a:r>
            <a:r>
              <a:rPr lang="zh-CN" altLang="pt-BR" smtClean="0"/>
              <a:t>，然后从</a:t>
            </a:r>
            <a:r>
              <a:rPr lang="pt-BR" altLang="zh-CN" smtClean="0"/>
              <a:t>file</a:t>
            </a:r>
            <a:r>
              <a:rPr lang="zh-CN" altLang="pt-BR" smtClean="0"/>
              <a:t>中读取这些数据，把它们显示在屏幕上。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pt-BR" smtClean="0"/>
              <a:t>首先用输出方式打开文件</a:t>
            </a:r>
            <a:r>
              <a:rPr lang="pt-BR" altLang="zh-CN" smtClean="0"/>
              <a:t>file</a:t>
            </a:r>
            <a:r>
              <a:rPr lang="zh-CN" altLang="pt-BR" smtClean="0"/>
              <a:t>。如文件</a:t>
            </a:r>
            <a:r>
              <a:rPr lang="pt-BR" altLang="zh-CN" smtClean="0"/>
              <a:t>file</a:t>
            </a:r>
            <a:r>
              <a:rPr lang="zh-CN" altLang="pt-BR" smtClean="0"/>
              <a:t>不存在，则自动创建一个，否则打开磁盘上的文件，并清空。用一个循环依次将</a:t>
            </a:r>
            <a:r>
              <a:rPr lang="pt-BR" altLang="zh-CN" smtClean="0"/>
              <a:t>1</a:t>
            </a:r>
            <a:r>
              <a:rPr lang="zh-CN" altLang="pt-BR" smtClean="0"/>
              <a:t>到</a:t>
            </a:r>
            <a:r>
              <a:rPr lang="pt-BR" altLang="zh-CN" smtClean="0"/>
              <a:t>10</a:t>
            </a:r>
            <a:r>
              <a:rPr lang="zh-CN" altLang="pt-BR" smtClean="0"/>
              <a:t>用流插入符插入文件，并关闭文件。然后，再用输入方式打开文件</a:t>
            </a:r>
            <a:r>
              <a:rPr lang="pt-BR" altLang="zh-CN" smtClean="0"/>
              <a:t>file</a:t>
            </a:r>
            <a:r>
              <a:rPr lang="zh-CN" altLang="pt-BR" smtClean="0"/>
              <a:t>，读出所有数据，并输出到屏幕上</a:t>
            </a:r>
            <a:r>
              <a:rPr lang="zh-CN" altLang="en-US" smtClean="0"/>
              <a:t>，最后关闭文件</a:t>
            </a:r>
            <a:r>
              <a:rPr lang="zh-CN" altLang="pt-BR" smtClean="0"/>
              <a:t>。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36600"/>
            <a:ext cx="7772400" cy="612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&lt;fstream&gt;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ofstream out("file");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ifstream in;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if (!out) {cerr &lt;&lt; "create file error\n"; return 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for (i = 1; i &lt;= 10; ++i) out &lt;&lt; i &lt;&lt; ' ';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out.close();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in.open("file");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if (!in) {cerr &lt;&lt; "open file error\n"; return 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while (in &gt;&gt; i) cout &lt;&lt; i &lt;&lt; ' ';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pt-BR" altLang="zh-CN" sz="2400" smtClean="0"/>
              <a:t>in.close();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}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执行结果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执行该程序后，文件</a:t>
            </a:r>
            <a:r>
              <a:rPr lang="en-US" altLang="zh-CN" smtClean="0"/>
              <a:t>file</a:t>
            </a:r>
            <a:r>
              <a:rPr lang="zh-CN" altLang="en-US" smtClean="0"/>
              <a:t>中的内容为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     1 2 3 4 5 6 7 8 9 10</a:t>
            </a:r>
          </a:p>
          <a:p>
            <a:pPr eaLnBrk="1" hangingPunct="1"/>
            <a:r>
              <a:rPr lang="zh-CN" altLang="pt-BR" smtClean="0"/>
              <a:t>该程序的输出结果是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     1 2 3 4 5 6 7 8 9 10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写文件时写入空格，为文件的读入做准备，因为提取运算符读数据时以空白字符分隔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包含各种类型数据的文件操作 </a:t>
            </a:r>
            <a:endParaRPr lang="zh-CN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387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&lt;fstream&gt;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{ofstream fout("test");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if (!fout){cerr &lt;&lt;"cannot open output file\n"; return 1;}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fout&lt;&lt;10&lt;&lt;" "&lt;&lt;123.456&lt;&lt; "\"This is a text file\"\n";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  <a:r>
              <a:rPr lang="pt-BR" altLang="zh-CN" sz="2400" smtClean="0"/>
              <a:t>fout.close();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400" smtClean="0"/>
              <a:t> return 0;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altLang="zh-CN" sz="2400" smtClean="0"/>
              <a:t>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执行结果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文件中的内容为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10 123.456"This is a text file"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读文件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81100"/>
            <a:ext cx="7772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&lt;fstream&gt;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ifstream fin("test");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char s[80];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float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if (!fin) {cout &lt;&lt; "cannot open input file\n"; return 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fin &gt;&gt; i &gt;&gt; x &gt;&gt; s; cout &lt;&lt; i &lt;&lt; " " &lt;&lt; x &lt;&lt; 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fin.close();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return 0;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  <p:sp>
        <p:nvSpPr>
          <p:cNvPr id="3687428" name="Rectangle 4"/>
          <p:cNvSpPr>
            <a:spLocks noChangeArrowheads="1"/>
          </p:cNvSpPr>
          <p:nvPr/>
        </p:nvSpPr>
        <p:spPr bwMode="auto">
          <a:xfrm>
            <a:off x="5168900" y="1500188"/>
            <a:ext cx="3022600" cy="531812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zh-CN" b="1"/>
              <a:t>10 123.456"This</a:t>
            </a:r>
          </a:p>
        </p:txBody>
      </p:sp>
      <p:sp>
        <p:nvSpPr>
          <p:cNvPr id="3687430" name="AutoShape 6"/>
          <p:cNvSpPr>
            <a:spLocks noChangeArrowheads="1"/>
          </p:cNvSpPr>
          <p:nvPr/>
        </p:nvSpPr>
        <p:spPr bwMode="auto">
          <a:xfrm>
            <a:off x="2933700" y="5803900"/>
            <a:ext cx="5880100" cy="635000"/>
          </a:xfrm>
          <a:prstGeom prst="wedgeRoundRectCallout">
            <a:avLst>
              <a:gd name="adj1" fmla="val -55694"/>
              <a:gd name="adj2" fmla="val -150000"/>
              <a:gd name="adj3" fmla="val 16667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/>
            <a:r>
              <a:rPr lang="en-US" altLang="zh-CN"/>
              <a:t>fin &gt;&gt; i &gt;&gt; x; fin.getline(s, 80, ‘\n’);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6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6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28" grpId="0" animBg="1"/>
      <p:bldP spid="368743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/>
              <a:t>从一个文件读取数据并显示在显示器上</a:t>
            </a:r>
            <a:endParaRPr lang="zh-CN" altLang="en-US" sz="3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2420938"/>
            <a:ext cx="316865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kern="0" dirty="0"/>
              <a:t>clients.dat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100  Jones  24.98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200  Doe  345.67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300  White  0.00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400  Stone  -42.16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latin typeface="Courier New" pitchFamily="49" charset="0"/>
              </a:rPr>
              <a:t>500  Rich  224.62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  <a:latin typeface="Courier New" pitchFamily="49" charset="0"/>
              </a:rPr>
              <a:t/>
            </a:r>
            <a:br>
              <a:rPr kumimoji="0" lang="en-US" altLang="zh-CN" sz="1800" b="1" kern="0" dirty="0">
                <a:solidFill>
                  <a:sysClr val="windowText" lastClr="000000"/>
                </a:solidFill>
                <a:latin typeface="Courier New" pitchFamily="49" charset="0"/>
              </a:rPr>
            </a:br>
            <a:endParaRPr kumimoji="0" lang="en-US" altLang="zh-CN" sz="1800" b="1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924300" y="1557338"/>
            <a:ext cx="4824413" cy="2590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1800" b="1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rgbClr val="000000"/>
                </a:solidFill>
                <a:latin typeface="Verdana"/>
                <a:ea typeface="宋体"/>
              </a:rPr>
              <a:t>输出结果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: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endParaRPr kumimoji="0" lang="en-US" altLang="zh-CN" sz="1800" b="1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Account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Name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Balance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100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Jones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24.98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200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Doe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345.67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300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White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0.00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400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Stone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-42.16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500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  Rich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Arial"/>
                <a:ea typeface="宋体"/>
              </a:rPr>
              <a:t>       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  <a:t>   224.62</a:t>
            </a:r>
            <a:br>
              <a:rPr kumimoji="0" lang="en-US" altLang="zh-CN" sz="1800" b="1" kern="0" dirty="0">
                <a:solidFill>
                  <a:srgbClr val="000000"/>
                </a:solidFill>
                <a:latin typeface="Verdana"/>
                <a:ea typeface="宋体"/>
              </a:rPr>
            </a:br>
            <a:endParaRPr kumimoji="0" lang="en-US" altLang="zh-CN" sz="1800" b="1" kern="0" dirty="0">
              <a:solidFill>
                <a:srgbClr val="000000"/>
              </a:solidFill>
              <a:latin typeface="Verdana"/>
              <a:ea typeface="宋体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56100" y="4437063"/>
            <a:ext cx="3384550" cy="1655762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1800" b="1" kern="0" dirty="0">
              <a:solidFill>
                <a:sysClr val="windowText" lastClr="000000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左对齐；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域宽分别为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10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、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13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、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7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；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小数点后保留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位；</a:t>
            </a:r>
            <a:br>
              <a:rPr kumimoji="0" lang="zh-CN" altLang="en-US" sz="1800" b="1" kern="0" dirty="0">
                <a:solidFill>
                  <a:sysClr val="windowText" lastClr="000000"/>
                </a:solidFill>
              </a:rPr>
            </a:br>
            <a:endParaRPr kumimoji="0" lang="zh-CN" altLang="en-US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/>
              <a:t>从一个文件读取数据并显示在显示器上</a:t>
            </a:r>
            <a:endParaRPr lang="zh-CN" altLang="en-US" sz="3200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smtClean="0"/>
              <a:t>#include &lt;iostreamo&gt;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#include &lt;fstream&gt;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#include &lt;iomanip&gt;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#include &lt;string&gt;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#include &lt;cstdlib&gt;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void outputLine( int, const string, double );</a:t>
            </a:r>
          </a:p>
          <a:p>
            <a:pPr>
              <a:buFont typeface="Wingdings" pitchFamily="2" charset="2"/>
              <a:buNone/>
            </a:pP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{                     </a:t>
            </a:r>
            <a:br>
              <a:rPr lang="en-US" altLang="zh-CN" sz="1600" smtClean="0"/>
            </a:br>
            <a:r>
              <a:rPr lang="en-US" altLang="zh-CN" sz="1600" smtClean="0"/>
              <a:t>// ifstream constructor opens the file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   ifstream inClientFile( "clients.dat", ios::in );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 if ( !inClientFile 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   {     cerr &lt;&lt; "File could not be opened\n";</a:t>
            </a:r>
            <a:br>
              <a:rPr lang="en-US" altLang="zh-CN" sz="1600" smtClean="0"/>
            </a:br>
            <a:r>
              <a:rPr lang="en-US" altLang="zh-CN" sz="1600" smtClean="0"/>
              <a:t>            exit( 1 );  }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endParaRPr lang="zh-CN" altLang="en-US" sz="160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114925" y="4249738"/>
            <a:ext cx="2447925" cy="792162"/>
          </a:xfrm>
          <a:prstGeom prst="wedgeRoundRectCallout">
            <a:avLst>
              <a:gd name="adj1" fmla="val -63556"/>
              <a:gd name="adj2" fmla="val 7665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latin typeface="Times New Roman" pitchFamily="18" charset="0"/>
              </a:rPr>
              <a:t>用构造函数打开一个文件用于读取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/>
              <a:t>从一个文件读取数据并显示在显示器上</a:t>
            </a:r>
            <a:endParaRPr lang="zh-CN" altLang="en-US" sz="3200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smtClean="0"/>
              <a:t>       int account;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char name[ 30 ] 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double balance;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cout &lt;&lt; left &lt;&lt; setw( 10 ) &lt;&lt; "Account" &lt;&lt; setw( 13 )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         &lt;&lt; "Name" &lt;&lt; "Balance”&lt;&lt;endl&lt;&lt;fixed&lt;&lt;showpoint;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while ( inClientFile &gt;&gt; account &gt;&gt; name &gt;&gt; balance )</a:t>
            </a:r>
            <a:br>
              <a:rPr lang="en-US" altLang="zh-CN" sz="1600" smtClean="0"/>
            </a:br>
            <a:r>
              <a:rPr lang="en-US" altLang="zh-CN" sz="1600" smtClean="0"/>
              <a:t>         outputLine( account, name, balance );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inClientFile.close();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return 0; }</a:t>
            </a:r>
            <a:br>
              <a:rPr lang="en-US" altLang="zh-CN" sz="1600" smtClean="0"/>
            </a:br>
            <a:endParaRPr lang="en-US" altLang="zh-CN" sz="1600" smtClean="0"/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void outputLine( int account, const string name, double balance 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{ cout &lt;&lt; left  &lt;&lt; setw( 10 ) &lt;&lt; account &lt;&lt; setw( 13 ) &lt;&lt; name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      &lt;&lt; setw( 7 ) &lt;&lt; setprecision( 2 ) &lt;&lt;right&lt;&lt;balance&lt;&lt;endl; }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建立链表</a:t>
            </a:r>
          </a:p>
          <a:p>
            <a:r>
              <a:rPr lang="zh-CN" altLang="en-US" smtClean="0"/>
              <a:t>从文件读取数据，初始化链表</a:t>
            </a:r>
          </a:p>
          <a:p>
            <a:r>
              <a:rPr lang="zh-CN" altLang="en-US" smtClean="0"/>
              <a:t>打印链表</a:t>
            </a:r>
          </a:p>
          <a:p>
            <a:endParaRPr lang="zh-CN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4325" y="1052513"/>
            <a:ext cx="2540000" cy="5373687"/>
          </a:xfrm>
          <a:prstGeom prst="rect">
            <a:avLst/>
          </a:prstGeom>
          <a:solidFill>
            <a:srgbClr val="FFFFFF"/>
          </a:solidFill>
          <a:ln w="9525">
            <a:solidFill>
              <a:srgbClr val="5F0716"/>
            </a:solidFill>
            <a:miter lim="800000"/>
            <a:headEnd/>
            <a:tailEnd/>
          </a:ln>
        </p:spPr>
        <p:txBody>
          <a:bodyPr/>
          <a:lstStyle/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#include&lt;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iostream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&gt;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#include&lt;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fstream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&gt;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#include&lt;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iomanip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&gt;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using namespace std;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900" b="1" kern="0" dirty="0">
              <a:solidFill>
                <a:schemeClr val="bg2"/>
              </a:solidFill>
              <a:latin typeface="Times New Roman" pitchFamily="18" charset="0"/>
              <a:ea typeface="+mn-ea"/>
            </a:endParaRP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struct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DateBir</a:t>
            </a:r>
            <a:endParaRPr lang="en-US" altLang="zh-CN" sz="1900" b="1" kern="0" dirty="0">
              <a:solidFill>
                <a:schemeClr val="bg2"/>
              </a:solidFill>
              <a:latin typeface="Times New Roman" pitchFamily="18" charset="0"/>
              <a:ea typeface="+mn-ea"/>
            </a:endParaRP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{ 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year;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 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month;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 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day;};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900" b="1" kern="0" dirty="0">
              <a:solidFill>
                <a:schemeClr val="bg2"/>
              </a:solidFill>
              <a:latin typeface="Times New Roman" pitchFamily="18" charset="0"/>
              <a:ea typeface="+mn-ea"/>
            </a:endParaRP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struct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lk</a:t>
            </a:r>
            <a:endParaRPr lang="en-US" altLang="zh-CN" sz="1900" b="1" kern="0" dirty="0">
              <a:solidFill>
                <a:schemeClr val="bg2"/>
              </a:solidFill>
              <a:latin typeface="Times New Roman" pitchFamily="18" charset="0"/>
              <a:ea typeface="+mn-ea"/>
            </a:endParaRP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{	char name[20];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	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phoNum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    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codeNum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	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DateBir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bd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;</a:t>
            </a:r>
          </a:p>
          <a:p>
            <a:pPr marL="477838" indent="-477838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	</a:t>
            </a:r>
            <a:r>
              <a:rPr lang="en-US" altLang="zh-CN" sz="1900" b="1" kern="0" dirty="0" err="1">
                <a:solidFill>
                  <a:schemeClr val="bg2"/>
                </a:solidFill>
                <a:latin typeface="Times New Roman" pitchFamily="18" charset="0"/>
                <a:ea typeface="+mn-ea"/>
              </a:rPr>
              <a:t>lk</a:t>
            </a:r>
            <a:r>
              <a:rPr lang="en-US" altLang="zh-CN" sz="1900" b="1" kern="0" dirty="0">
                <a:solidFill>
                  <a:schemeClr val="bg2"/>
                </a:solidFill>
                <a:latin typeface="Times New Roman" pitchFamily="18" charset="0"/>
                <a:ea typeface="+mn-ea"/>
              </a:rPr>
              <a:t> *next;  };</a:t>
            </a:r>
          </a:p>
          <a:p>
            <a:pPr marL="477838" indent="-477838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9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输出缓冲区的刷新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352550"/>
            <a:ext cx="8623300" cy="52260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程序正常结束。作为</a:t>
            </a:r>
            <a:r>
              <a:rPr lang="en-US" altLang="zh-CN" sz="2400" smtClean="0"/>
              <a:t>main</a:t>
            </a:r>
            <a:r>
              <a:rPr lang="zh-CN" altLang="en-US" sz="2400" smtClean="0"/>
              <a:t>函数返回工作的一部分，将真正输出缓冲区的内容，清空所有的输出缓冲区；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当缓冲区已满时，在写入下一个值之前，会刷新缓冲区；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用标准库的操纵符，如行结束符</a:t>
            </a:r>
            <a:r>
              <a:rPr lang="en-US" altLang="zh-CN" sz="2400" smtClean="0"/>
              <a:t>endl</a:t>
            </a:r>
            <a:r>
              <a:rPr lang="zh-CN" altLang="en-US" sz="2400" smtClean="0"/>
              <a:t>，显式地刷新缓冲区；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在每次输出操作执行结束后，用</a:t>
            </a:r>
            <a:r>
              <a:rPr lang="en-US" altLang="zh-CN" sz="2400" smtClean="0"/>
              <a:t>unitbuf</a:t>
            </a:r>
            <a:r>
              <a:rPr lang="zh-CN" altLang="en-US" sz="2400" smtClean="0"/>
              <a:t>操纵符设置流的内部状态，从而清空缓冲区；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可将输出流与输入流关联起来。在这种情况下，在读输入流时，将刷新其关联的输出缓冲区。在标准库中，将</a:t>
            </a:r>
            <a:r>
              <a:rPr lang="en-US" altLang="zh-CN" sz="2400" smtClean="0"/>
              <a:t>cout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cin</a:t>
            </a:r>
            <a:r>
              <a:rPr lang="zh-CN" altLang="en-US" sz="2400" smtClean="0"/>
              <a:t>关联在一起，因此每个输入操作都将刷新</a:t>
            </a:r>
            <a:r>
              <a:rPr lang="en-US" altLang="zh-CN" sz="2400" smtClean="0"/>
              <a:t>cout</a:t>
            </a:r>
            <a:r>
              <a:rPr lang="zh-CN" altLang="en-US" sz="2400" smtClean="0"/>
              <a:t>关联的缓冲区。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" y="0"/>
            <a:ext cx="9074150" cy="6858000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1600" kern="0" dirty="0">
              <a:solidFill>
                <a:sysClr val="windowText" lastClr="000000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void main()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{  	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lk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*head,*rear,*p; 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链表专用</a:t>
            </a: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	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ifstream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kumimoji="0" lang="en-US" altLang="zh-CN" sz="1900" b="1" kern="0" dirty="0" err="1">
                <a:solidFill>
                  <a:srgbClr val="FF0000"/>
                </a:solidFill>
                <a:latin typeface="Times New Roman" pitchFamily="18" charset="0"/>
              </a:rPr>
              <a:t>myfile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("D</a:t>
            </a:r>
            <a:r>
              <a:rPr kumimoji="0" lang="en-US" altLang="en-US" sz="1900" b="1" kern="0" dirty="0">
                <a:solidFill>
                  <a:srgbClr val="FF0000"/>
                </a:solidFill>
                <a:latin typeface="Times New Roman" pitchFamily="18" charset="0"/>
              </a:rPr>
              <a:t>:\\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teaching</a:t>
            </a:r>
            <a:r>
              <a:rPr kumimoji="0" lang="en-US" altLang="en-US" sz="1900" b="1" kern="0" dirty="0">
                <a:solidFill>
                  <a:srgbClr val="FF0000"/>
                </a:solidFill>
                <a:latin typeface="Times New Roman" pitchFamily="18" charset="0"/>
              </a:rPr>
              <a:t>\\oridata.txt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");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打开文件读数据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   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if(!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myfile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){   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cout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&lt;&lt; "Unable to open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myfile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"; exit(1);}</a:t>
            </a:r>
            <a:endParaRPr kumimoji="0" lang="en-US" altLang="zh-CN" sz="1900" b="1" kern="0" dirty="0">
              <a:solidFill>
                <a:srgbClr val="009900"/>
              </a:solidFill>
              <a:latin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	head = new 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lk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链表头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	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rear = head;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链表尾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	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char s[80];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存放第一行数据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</a:t>
            </a:r>
            <a:r>
              <a:rPr kumimoji="0" lang="en-US" altLang="zh-CN" sz="1900" b="1" kern="0" dirty="0" err="1">
                <a:solidFill>
                  <a:srgbClr val="FF0000"/>
                </a:solidFill>
                <a:latin typeface="Times New Roman" pitchFamily="18" charset="0"/>
              </a:rPr>
              <a:t>myfile.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getline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(s,80);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读取第一行数据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while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0" lang="en-US" altLang="zh-CN" sz="1900" b="1" kern="0" dirty="0" err="1">
                <a:solidFill>
                  <a:srgbClr val="FF0000"/>
                </a:solidFill>
                <a:latin typeface="Times New Roman" pitchFamily="18" charset="0"/>
              </a:rPr>
              <a:t>myfile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&gt;&gt;s)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开始读数据，循环体内把读取的数据赋给新结点并链到链表尾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{ p= new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lk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;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strcpy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(p-&gt;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name,s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 </a:t>
            </a:r>
            <a:r>
              <a:rPr kumimoji="0" lang="en-US" altLang="zh-CN" sz="1900" b="1" kern="0" dirty="0" err="1">
                <a:solidFill>
                  <a:srgbClr val="FF0000"/>
                </a:solidFill>
                <a:latin typeface="Times New Roman" pitchFamily="18" charset="0"/>
              </a:rPr>
              <a:t>myfile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phoNum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codeNum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bd.year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bd.month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p-&gt;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bd.day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  rear-&gt;next = p;	rear=p;  }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kumimoji="0" lang="en-US" altLang="zh-CN" sz="1900" b="1" kern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0" lang="en-US" altLang="zh-CN" sz="1900" b="1" kern="0" dirty="0" err="1">
                <a:solidFill>
                  <a:srgbClr val="FF0000"/>
                </a:solidFill>
                <a:latin typeface="Times New Roman" pitchFamily="18" charset="0"/>
              </a:rPr>
              <a:t>myfile.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close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();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读取完毕，关闭文件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rear-&gt;next = NULL; </a:t>
            </a:r>
            <a:r>
              <a:rPr kumimoji="0" lang="en-US" altLang="zh-CN" sz="1900" b="1" kern="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kumimoji="0" lang="zh-CN" altLang="en-US" sz="1900" b="1" kern="0" dirty="0">
                <a:solidFill>
                  <a:srgbClr val="009900"/>
                </a:solidFill>
                <a:latin typeface="Times New Roman" pitchFamily="18" charset="0"/>
              </a:rPr>
              <a:t>链表尾结点指针赋值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900" b="1" kern="0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0" lang="en-US" altLang="zh-CN" sz="1900" b="1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printabc</a:t>
            </a: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(head);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9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  ……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29000" y="2071688"/>
            <a:ext cx="3960813" cy="2592387"/>
          </a:xfrm>
          <a:prstGeom prst="wedgeRoundRectCallout">
            <a:avLst>
              <a:gd name="adj1" fmla="val -89958"/>
              <a:gd name="adj2" fmla="val 9278"/>
              <a:gd name="adj3" fmla="val 16667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ysClr val="windowText" lastClr="000000"/>
                </a:solidFill>
              </a:rPr>
              <a:t>（</a:t>
            </a:r>
            <a:r>
              <a:rPr kumimoji="0" lang="en-US" altLang="zh-CN" sz="2000" kern="0" dirty="0">
                <a:solidFill>
                  <a:sysClr val="windowText" lastClr="000000"/>
                </a:solidFill>
              </a:rPr>
              <a:t>1</a:t>
            </a:r>
            <a:r>
              <a:rPr kumimoji="0" lang="zh-CN" altLang="en-US" sz="2000" kern="0" dirty="0">
                <a:solidFill>
                  <a:sysClr val="windowText" lastClr="000000"/>
                </a:solidFill>
              </a:rPr>
              <a:t>）这是用流提取运算符检查是否到文件尾；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 dirty="0">
              <a:solidFill>
                <a:sysClr val="windowText" lastClr="00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ysClr val="windowText" lastClr="000000"/>
                </a:solidFill>
              </a:rPr>
              <a:t>（</a:t>
            </a:r>
            <a:r>
              <a:rPr kumimoji="0"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2000" kern="0" dirty="0">
                <a:solidFill>
                  <a:sysClr val="windowText" lastClr="000000"/>
                </a:solidFill>
              </a:rPr>
              <a:t>）还可以用</a:t>
            </a:r>
            <a:r>
              <a:rPr kumimoji="0" lang="zh-CN" altLang="en-US" sz="2000" kern="0" dirty="0">
                <a:solidFill>
                  <a:srgbClr val="FF0000"/>
                </a:solidFill>
              </a:rPr>
              <a:t>函数</a:t>
            </a:r>
            <a:r>
              <a:rPr kumimoji="0" lang="en-US" altLang="zh-CN" sz="2000" kern="0" dirty="0" err="1">
                <a:solidFill>
                  <a:srgbClr val="FF0000"/>
                </a:solidFill>
              </a:rPr>
              <a:t>eof</a:t>
            </a:r>
            <a:r>
              <a:rPr kumimoji="0" lang="zh-CN" altLang="en-US" sz="2000" kern="0" dirty="0">
                <a:solidFill>
                  <a:srgbClr val="FF0000"/>
                </a:solidFill>
              </a:rPr>
              <a:t>（）</a:t>
            </a:r>
            <a:r>
              <a:rPr kumimoji="0" lang="zh-CN" altLang="en-US" sz="2000" kern="0" dirty="0">
                <a:solidFill>
                  <a:sysClr val="windowText" lastClr="000000"/>
                </a:solidFill>
              </a:rPr>
              <a:t>检查是否到文件尾，此时需要保证文件尾没有多余的空字符。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8229600" cy="4530725"/>
          </a:xfrm>
          <a:prstGeom prst="rect">
            <a:avLst/>
          </a:prstGeom>
          <a:solidFill>
            <a:srgbClr val="FFFFFF"/>
          </a:solidFill>
          <a:ln w="9525">
            <a:solidFill>
              <a:srgbClr val="5F0716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endParaRPr kumimoji="0" lang="en-US" altLang="zh-CN" sz="1800" b="1" kern="0" dirty="0">
              <a:solidFill>
                <a:srgbClr val="000000"/>
              </a:solidFill>
              <a:latin typeface="Times New Roman" pitchFamily="18" charset="0"/>
              <a:ea typeface="宋体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void 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printabc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lk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*head)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{ </a:t>
            </a:r>
            <a:r>
              <a:rPr kumimoji="0" lang="en-US" altLang="zh-CN" sz="1800" b="1" kern="0" dirty="0">
                <a:solidFill>
                  <a:srgbClr val="009900"/>
                </a:solidFill>
                <a:latin typeface="Times New Roman" pitchFamily="18" charset="0"/>
                <a:ea typeface="宋体"/>
              </a:rPr>
              <a:t>//</a:t>
            </a:r>
            <a:r>
              <a:rPr kumimoji="0" lang="zh-CN" altLang="en-US" sz="1800" b="1" kern="0" dirty="0">
                <a:solidFill>
                  <a:srgbClr val="009900"/>
                </a:solidFill>
                <a:latin typeface="Times New Roman" pitchFamily="18" charset="0"/>
                <a:ea typeface="宋体"/>
              </a:rPr>
              <a:t>打印标题行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cout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&lt;&lt;left&lt;&lt;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(20)&lt;&lt; "Name"&lt;&lt;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(10)&lt;&lt;"phone" 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(10)&lt;&lt;"Code"&lt;&lt;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(15)&lt;&lt;"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Birthady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"&lt;&lt;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endl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9900"/>
                </a:solidFill>
                <a:latin typeface="Times New Roman" pitchFamily="18" charset="0"/>
                <a:ea typeface="宋体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9900"/>
                </a:solidFill>
                <a:latin typeface="Times New Roman" pitchFamily="18" charset="0"/>
                <a:ea typeface="宋体"/>
              </a:rPr>
              <a:t>//</a:t>
            </a:r>
            <a:r>
              <a:rPr kumimoji="0" lang="zh-CN" altLang="en-US" sz="1800" b="1" kern="0" dirty="0">
                <a:solidFill>
                  <a:srgbClr val="009900"/>
                </a:solidFill>
                <a:latin typeface="Times New Roman" pitchFamily="18" charset="0"/>
                <a:ea typeface="宋体"/>
              </a:rPr>
              <a:t>打印正文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lk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*p;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p = head-&gt;next;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while ( p != NULL)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  { 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cout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&lt;&lt;left&lt;&lt;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(20)&lt;&lt; p-&gt;name&lt;&lt;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(10)&lt;&lt;p-&gt;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phoNum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setw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(10)&lt;&lt;p-&gt;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codeNum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&lt;&lt;p-&gt;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bd.year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&lt;&lt;'-'&lt;&lt;p-&gt;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bd.month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&lt;&lt;'-'&lt;&lt;p-&gt;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bd.day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&lt;&lt;</a:t>
            </a:r>
            <a:r>
              <a:rPr kumimoji="0" lang="en-US" altLang="zh-CN" sz="1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endl</a:t>
            </a: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     p = p-&gt;next; }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defRPr/>
            </a:pPr>
            <a:r>
              <a:rPr kumimoji="0" lang="en-US" altLang="zh-CN" sz="1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}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0525" y="3530600"/>
            <a:ext cx="6213475" cy="38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基于文件的</a:t>
            </a:r>
            <a:r>
              <a:rPr lang="en-US" altLang="zh-CN" smtClean="0"/>
              <a:t>I/O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81200"/>
            <a:ext cx="5575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文件和流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文件的顺序访问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文件的随机访问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访问有记录概念的文件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 rot="-5400000" flipH="1" flipV="1">
            <a:off x="6350000" y="21748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 rot="-5400000" flipH="1" flipV="1">
            <a:off x="6350000" y="28987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 rot="-5400000" flipH="1" flipV="1">
            <a:off x="6337300" y="41687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 rot="-5400000" flipH="1" flipV="1">
            <a:off x="6350000" y="3482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 rot="-5400000" flipH="1" flipV="1">
            <a:off x="6337300" y="4879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随机访问文件</a:t>
            </a:r>
            <a:endParaRPr lang="zh-CN" altLang="en-US" dirty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585788" y="1981200"/>
            <a:ext cx="8080375" cy="4114800"/>
          </a:xfrm>
        </p:spPr>
        <p:txBody>
          <a:bodyPr/>
          <a:lstStyle/>
          <a:p>
            <a:r>
              <a:rPr lang="zh-CN" altLang="en-US" sz="2400" smtClean="0"/>
              <a:t>顺序访问文件不适合快速访问应用程序，即要立即找到特定记录的信息。</a:t>
            </a:r>
          </a:p>
          <a:p>
            <a:r>
              <a:rPr lang="zh-CN" altLang="en-US" sz="2400" smtClean="0"/>
              <a:t>快速访问应用程序的例子有航空订票系统、银行系统、销售网点系统、自动柜员机和其他要求快速处理特定数据的事务处理系统。银行要面对成千上万的客户，但自动柜员机能在瞬间作出响应。这种快速访问应用程序是用随机访问文件</a:t>
            </a:r>
            <a:r>
              <a:rPr lang="en-US" altLang="zh-CN" sz="2400" smtClean="0"/>
              <a:t>(random access file)</a:t>
            </a:r>
            <a:r>
              <a:rPr lang="zh-CN" altLang="en-US" sz="2400" smtClean="0"/>
              <a:t>实现的。</a:t>
            </a:r>
          </a:p>
          <a:p>
            <a:r>
              <a:rPr lang="zh-CN" altLang="en-US" sz="2400" smtClean="0"/>
              <a:t>随机访问文件的各个记录可以直接快速访问，而不需要进行搜索。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pt-BR" smtClean="0"/>
              <a:t>文件定位指针</a:t>
            </a:r>
            <a:endParaRPr lang="zh-CN" alt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54150"/>
            <a:ext cx="8394700" cy="51419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z="2800" smtClean="0"/>
              <a:t>文件定位指针：是一个</a:t>
            </a:r>
            <a:r>
              <a:rPr lang="pt-BR" altLang="zh-CN" sz="2800" smtClean="0"/>
              <a:t>long</a:t>
            </a:r>
            <a:r>
              <a:rPr lang="zh-CN" altLang="pt-BR" sz="2800" smtClean="0"/>
              <a:t>类型的数据 ，指出当前读写的位置</a:t>
            </a:r>
          </a:p>
          <a:p>
            <a:pPr eaLnBrk="1" hangingPunct="1">
              <a:lnSpc>
                <a:spcPct val="130000"/>
              </a:lnSpc>
            </a:pPr>
            <a:r>
              <a:rPr lang="pt-BR" altLang="zh-CN" sz="2800" smtClean="0"/>
              <a:t>C++</a:t>
            </a:r>
            <a:r>
              <a:rPr lang="zh-CN" altLang="pt-BR" sz="2800" smtClean="0"/>
              <a:t>文件有</a:t>
            </a:r>
            <a:r>
              <a:rPr lang="zh-CN" altLang="en-US" sz="2800" smtClean="0"/>
              <a:t>“</a:t>
            </a:r>
            <a:r>
              <a:rPr lang="zh-CN" altLang="pt-BR" sz="2800" smtClean="0"/>
              <a:t>两个</a:t>
            </a:r>
            <a:r>
              <a:rPr lang="zh-CN" altLang="en-US" sz="2800" smtClean="0"/>
              <a:t>”</a:t>
            </a:r>
            <a:r>
              <a:rPr lang="zh-CN" altLang="pt-BR" sz="2800" smtClean="0"/>
              <a:t>定位指针：读指针和写指针</a:t>
            </a:r>
            <a:r>
              <a:rPr lang="zh-CN" altLang="en-US" sz="2800" smtClean="0"/>
              <a:t>。但没有可区分的读标记和写标记</a:t>
            </a:r>
            <a:endParaRPr lang="pt-BR" altLang="zh-CN" sz="280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当文件以输入方式打开时，读指针指向文件中的第一个字节。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文件以输出方式打开时，写指针指向文件中的第一个字节。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当文件以添加方式打开时，写指针指向文件尾。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1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文件的随机访问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4350"/>
            <a:ext cx="7772400" cy="45386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指定文件定位指针的值，从任意指定位置开始读写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获取文件定位指针的当前位置 ：成员函数</a:t>
            </a:r>
            <a:r>
              <a:rPr lang="en-US" altLang="zh-CN" smtClean="0"/>
              <a:t>tellg</a:t>
            </a:r>
            <a:r>
              <a:rPr lang="zh-CN" altLang="en-US" smtClean="0"/>
              <a:t>和</a:t>
            </a:r>
            <a:r>
              <a:rPr lang="en-US" altLang="zh-CN" smtClean="0"/>
              <a:t>tellp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设置文件定位指针的位置：成员函数</a:t>
            </a:r>
            <a:r>
              <a:rPr lang="pt-BR" altLang="zh-CN" smtClean="0"/>
              <a:t>seekg</a:t>
            </a:r>
            <a:r>
              <a:rPr lang="zh-CN" altLang="pt-BR" smtClean="0"/>
              <a:t>和</a:t>
            </a:r>
            <a:r>
              <a:rPr lang="pt-BR" altLang="zh-CN" smtClean="0"/>
              <a:t>seekp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成员函数</a:t>
            </a:r>
            <a:r>
              <a:rPr lang="pt-BR" altLang="zh-CN" smtClean="0"/>
              <a:t>seekg</a:t>
            </a:r>
            <a:r>
              <a:rPr lang="zh-CN" altLang="pt-BR" smtClean="0"/>
              <a:t>和</a:t>
            </a:r>
            <a:r>
              <a:rPr lang="pt-BR" altLang="zh-CN" smtClean="0"/>
              <a:t>seekp </a:t>
            </a:r>
            <a:endParaRPr lang="en-US" altLang="zh-CN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4038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mtClean="0"/>
              <a:t>seekg</a:t>
            </a:r>
            <a:r>
              <a:rPr lang="zh-CN" altLang="pt-BR" smtClean="0"/>
              <a:t>和</a:t>
            </a:r>
            <a:r>
              <a:rPr lang="pt-BR" altLang="zh-CN" smtClean="0"/>
              <a:t>seekp</a:t>
            </a:r>
            <a:r>
              <a:rPr lang="zh-CN" altLang="pt-BR" smtClean="0"/>
              <a:t>都有两个参数：</a:t>
            </a:r>
            <a:r>
              <a:rPr lang="zh-CN" altLang="en-US" smtClean="0"/>
              <a:t>第一个参数通常为</a:t>
            </a:r>
            <a:r>
              <a:rPr lang="en-US" altLang="zh-CN" smtClean="0"/>
              <a:t>long</a:t>
            </a:r>
            <a:r>
              <a:rPr lang="zh-CN" altLang="en-US" smtClean="0"/>
              <a:t>类型的整数，表示偏移量；第二个参数指定寻找方向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寻找方向：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ios::beg(</a:t>
            </a:r>
            <a:r>
              <a:rPr lang="zh-CN" altLang="en-US" smtClean="0"/>
              <a:t>默认</a:t>
            </a:r>
            <a:r>
              <a:rPr lang="en-US" altLang="zh-CN" smtClean="0"/>
              <a:t>)</a:t>
            </a:r>
            <a:r>
              <a:rPr lang="zh-CN" altLang="en-US" smtClean="0"/>
              <a:t>：相对于流的开头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ios::cur</a:t>
            </a:r>
            <a:r>
              <a:rPr lang="zh-CN" altLang="en-US" smtClean="0"/>
              <a:t>：相对于流当前位置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ios::end</a:t>
            </a:r>
            <a:r>
              <a:rPr lang="zh-CN" altLang="en-US" smtClean="0"/>
              <a:t>：相对于流结尾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文件位置指针的例子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          // position to the nth byte of fileObject</a:t>
            </a:r>
            <a:br>
              <a:rPr lang="en-US" altLang="zh-CN" sz="2400" smtClean="0"/>
            </a:br>
            <a:r>
              <a:rPr lang="en-US" altLang="zh-CN" sz="2400" smtClean="0"/>
              <a:t>    // assumes ios::beg</a:t>
            </a:r>
            <a:br>
              <a:rPr lang="en-US" altLang="zh-CN" sz="2400" smtClean="0"/>
            </a:br>
            <a:r>
              <a:rPr lang="en-US" altLang="zh-CN" sz="2400" smtClean="0"/>
              <a:t>    fileObject.seekg( n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          // position n bytes forward in fileObject</a:t>
            </a:r>
            <a:br>
              <a:rPr lang="en-US" altLang="zh-CN" sz="2400" smtClean="0"/>
            </a:br>
            <a:r>
              <a:rPr lang="en-US" altLang="zh-CN" sz="2400" smtClean="0"/>
              <a:t>    fileObject.seekg( n, ios::cur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          // position y bytes back from end of fileObject</a:t>
            </a:r>
            <a:br>
              <a:rPr lang="en-US" altLang="zh-CN" sz="2400" smtClean="0"/>
            </a:br>
            <a:r>
              <a:rPr lang="en-US" altLang="zh-CN" sz="2400" smtClean="0"/>
              <a:t>    fileObject.seekg( y, ios::end );</a:t>
            </a:r>
            <a:br>
              <a:rPr lang="en-US" altLang="zh-CN" sz="2400" smtClean="0"/>
            </a:br>
            <a:r>
              <a:rPr lang="en-US" altLang="zh-CN" sz="2400" smtClean="0"/>
              <a:t>    // position at end of fileObject</a:t>
            </a:r>
            <a:br>
              <a:rPr lang="en-US" altLang="zh-CN" sz="2400" smtClean="0"/>
            </a:br>
            <a:r>
              <a:rPr lang="en-US" altLang="zh-CN" sz="2400" smtClean="0"/>
              <a:t>    fileObject.seekg( 0, ios::end );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成员函数</a:t>
            </a:r>
            <a:r>
              <a:rPr lang="en-US" altLang="zh-CN" sz="2400" smtClean="0"/>
              <a:t>tellg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tellp</a:t>
            </a:r>
            <a:r>
              <a:rPr lang="zh-CN" altLang="en-US" sz="2400" smtClean="0"/>
              <a:t>分别返回</a:t>
            </a:r>
            <a:r>
              <a:rPr lang="en-US" altLang="zh-CN" sz="2400" smtClean="0"/>
              <a:t>get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put</a:t>
            </a:r>
            <a:r>
              <a:rPr lang="zh-CN" altLang="en-US" sz="2400" smtClean="0"/>
              <a:t>指针的当前位置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</a:t>
            </a:r>
            <a:r>
              <a:rPr lang="zh-CN" altLang="en-US" sz="2400" smtClean="0">
                <a:latin typeface="Arial" charset="0"/>
              </a:rPr>
              <a:t>   </a:t>
            </a:r>
            <a:r>
              <a:rPr lang="zh-CN" altLang="en-US" sz="2400" smtClean="0"/>
              <a:t> </a:t>
            </a:r>
            <a:r>
              <a:rPr lang="en-US" altLang="zh-CN" sz="2400" smtClean="0"/>
              <a:t>location = filObject.tellg();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随机读写实例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168400"/>
            <a:ext cx="777240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fstream in("file");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if (!in) {cerr &lt;&lt; "open file error\n"; return 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in.seekp(10);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in &lt;&lt;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in.seekg(0);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while (in &gt;&gt; i) cout &lt;&lt; i &lt;&lt; ' ';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zh-CN" sz="2400" smtClean="0"/>
              <a:t>    in.clear();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清除流状态标志</a:t>
            </a:r>
            <a:endParaRPr lang="pt-BR" altLang="zh-CN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zh-CN" sz="2400" smtClean="0"/>
              <a:t>    in.seekg(4);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zh-CN" sz="2400" smtClean="0"/>
              <a:t>    while (in &gt;&gt; i) cout &lt;&lt; i &lt;&lt; ' '; 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pt-BR" altLang="zh-CN" sz="2400" smtClean="0"/>
              <a:t>in.close();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} </a:t>
            </a:r>
            <a:endParaRPr lang="en-US" altLang="zh-CN" sz="2400" smtClean="0"/>
          </a:p>
        </p:txBody>
      </p:sp>
      <p:sp>
        <p:nvSpPr>
          <p:cNvPr id="3692548" name="Text Box 4"/>
          <p:cNvSpPr txBox="1">
            <a:spLocks noChangeArrowheads="1"/>
          </p:cNvSpPr>
          <p:nvPr/>
        </p:nvSpPr>
        <p:spPr bwMode="auto">
          <a:xfrm>
            <a:off x="4648200" y="2144713"/>
            <a:ext cx="44608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>
                <a:latin typeface="Times New Roman" pitchFamily="18" charset="0"/>
                <a:ea typeface="宋体" charset="-122"/>
              </a:rPr>
              <a:t>执行后：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1 2 3 4 5 207 8 9 10</a:t>
            </a:r>
            <a:endParaRPr lang="en-US" altLang="zh-CN" b="1"/>
          </a:p>
        </p:txBody>
      </p:sp>
      <p:sp>
        <p:nvSpPr>
          <p:cNvPr id="3692549" name="Text Box 5"/>
          <p:cNvSpPr txBox="1">
            <a:spLocks noChangeArrowheads="1"/>
          </p:cNvSpPr>
          <p:nvPr/>
        </p:nvSpPr>
        <p:spPr bwMode="auto">
          <a:xfrm>
            <a:off x="4648200" y="1358900"/>
            <a:ext cx="43719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>
                <a:latin typeface="Times New Roman" pitchFamily="18" charset="0"/>
                <a:ea typeface="宋体" charset="-122"/>
              </a:rPr>
              <a:t>执行前：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1 2 3 4 5 6 7 8 9 10</a:t>
            </a:r>
            <a:endParaRPr lang="en-US" altLang="zh-CN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879975" y="4824413"/>
            <a:ext cx="41402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>
                <a:latin typeface="Times New Roman" pitchFamily="18" charset="0"/>
              </a:rPr>
              <a:t>屏幕输出  </a:t>
            </a:r>
            <a:r>
              <a:rPr lang="en-US" altLang="zh-CN" b="1">
                <a:latin typeface="Times New Roman" pitchFamily="18" charset="0"/>
              </a:rPr>
              <a:t>3 4 5 207 8 9 10</a:t>
            </a:r>
            <a:endParaRPr lang="en-US" altLang="zh-CN" b="1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697413" y="5346700"/>
            <a:ext cx="4411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文件指针若移到文件尾，需要用</a:t>
            </a:r>
            <a:r>
              <a:rPr lang="en-US" altLang="zh-CN" sz="2400"/>
              <a:t>clear()</a:t>
            </a:r>
            <a:r>
              <a:rPr lang="zh-CN" altLang="en-US" sz="2400"/>
              <a:t>函数，否则无法移动指针，或者将文件关闭后再打开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59300" y="4019550"/>
            <a:ext cx="467995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>
                <a:latin typeface="Times New Roman" pitchFamily="18" charset="0"/>
              </a:rPr>
              <a:t>屏幕输出  </a:t>
            </a:r>
            <a:r>
              <a:rPr lang="en-US" altLang="zh-CN" b="1">
                <a:latin typeface="Times New Roman" pitchFamily="18" charset="0"/>
              </a:rPr>
              <a:t>1 2 3 4 5 207 8 9 10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6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6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548" grpId="0" animBg="1"/>
      <p:bldP spid="3692549" grpId="0" animBg="1"/>
      <p:bldP spid="6" grpId="0" animBg="1"/>
      <p:bldP spid="7" grpId="0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随机读写实例</a:t>
            </a:r>
            <a:endParaRPr lang="zh-CN" altLang="en-US" dirty="0"/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&lt;&lt;</a:t>
            </a:r>
            <a:r>
              <a:rPr lang="zh-CN" altLang="en-US" smtClean="0"/>
              <a:t>运算符是按数据的实际长度输出。如果</a:t>
            </a:r>
            <a:r>
              <a:rPr lang="en-US" altLang="zh-CN" smtClean="0"/>
              <a:t>i=3</a:t>
            </a:r>
            <a:r>
              <a:rPr lang="zh-CN" altLang="en-US" smtClean="0"/>
              <a:t>，那么输出就占</a:t>
            </a:r>
            <a:r>
              <a:rPr lang="en-US" altLang="zh-CN" smtClean="0"/>
              <a:t>1</a:t>
            </a:r>
            <a:r>
              <a:rPr lang="zh-CN" altLang="en-US" smtClean="0"/>
              <a:t>个空格的位置</a:t>
            </a:r>
          </a:p>
          <a:p>
            <a:r>
              <a:rPr lang="zh-CN" altLang="en-US" smtClean="0"/>
              <a:t>字段和记录在大小上是可以变化的。例如值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，－</a:t>
            </a:r>
            <a:r>
              <a:rPr lang="en-US" altLang="zh-CN" smtClean="0"/>
              <a:t>80</a:t>
            </a:r>
            <a:r>
              <a:rPr lang="zh-CN" altLang="en-US" smtClean="0"/>
              <a:t>，</a:t>
            </a:r>
            <a:r>
              <a:rPr lang="en-US" altLang="zh-CN" smtClean="0"/>
              <a:t>2074</a:t>
            </a:r>
            <a:r>
              <a:rPr lang="zh-CN" altLang="en-US" smtClean="0"/>
              <a:t>都是</a:t>
            </a:r>
            <a:r>
              <a:rPr lang="en-US" altLang="zh-CN" smtClean="0"/>
              <a:t>int</a:t>
            </a:r>
            <a:r>
              <a:rPr lang="zh-CN" altLang="en-US" smtClean="0"/>
              <a:t>型，并在内存中存储了相同字节数的“原始数据”。然而，这些整数在输出为格式化文本时却变成大小不同的字段（字符序列）。因此，格式化输入</a:t>
            </a:r>
            <a:r>
              <a:rPr lang="en-US" altLang="zh-CN" smtClean="0"/>
              <a:t>/</a:t>
            </a:r>
            <a:r>
              <a:rPr lang="zh-CN" altLang="en-US" smtClean="0"/>
              <a:t>输出模式通常不会用来更新记录。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24186</TotalTime>
  <Words>9388</Words>
  <Application>Microsoft Office PowerPoint</Application>
  <PresentationFormat>全屏显示(4:3)</PresentationFormat>
  <Paragraphs>1300</Paragraphs>
  <Slides>146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146</vt:i4>
      </vt:variant>
    </vt:vector>
  </HeadingPairs>
  <TitlesOfParts>
    <vt:vector size="155" baseType="lpstr">
      <vt:lpstr>黑体</vt:lpstr>
      <vt:lpstr>楷体_GB2312</vt:lpstr>
      <vt:lpstr>宋体</vt:lpstr>
      <vt:lpstr>Arial</vt:lpstr>
      <vt:lpstr>Courier New</vt:lpstr>
      <vt:lpstr>Times New Roman</vt:lpstr>
      <vt:lpstr>Verdana</vt:lpstr>
      <vt:lpstr>Wingdings</vt:lpstr>
      <vt:lpstr>Soaring</vt:lpstr>
      <vt:lpstr> 第14章 输入输出与文件</vt:lpstr>
      <vt:lpstr>输入输出与文件</vt:lpstr>
      <vt:lpstr>流的概念及用途</vt:lpstr>
      <vt:lpstr>流与标准库</vt:lpstr>
      <vt:lpstr>类的继承关系</vt:lpstr>
      <vt:lpstr>输入输出与文件</vt:lpstr>
      <vt:lpstr>输入输出缓冲</vt:lpstr>
      <vt:lpstr>输入输出缓冲</vt:lpstr>
      <vt:lpstr>输出缓冲区的刷新</vt:lpstr>
      <vt:lpstr>输入输出与文件</vt:lpstr>
      <vt:lpstr>基于控制台的I/O</vt:lpstr>
      <vt:lpstr>基于控制台的I/O</vt:lpstr>
      <vt:lpstr>基于控制台的I/O</vt:lpstr>
      <vt:lpstr>输出流</vt:lpstr>
      <vt:lpstr>输出标准类型的数据</vt:lpstr>
      <vt:lpstr>输出流</vt:lpstr>
      <vt:lpstr>指针输出的特例</vt:lpstr>
      <vt:lpstr>PowerPoint 演示文稿</vt:lpstr>
      <vt:lpstr>用成员函数put输出字符</vt:lpstr>
      <vt:lpstr>write的无格式输出</vt:lpstr>
      <vt:lpstr>基于控制台的I/O</vt:lpstr>
      <vt:lpstr>输入流</vt:lpstr>
      <vt:lpstr>流读取运算符&gt;&gt;</vt:lpstr>
      <vt:lpstr>实例</vt:lpstr>
      <vt:lpstr>PowerPoint 演示文稿</vt:lpstr>
      <vt:lpstr>PowerPoint 演示文稿</vt:lpstr>
      <vt:lpstr>成员函数get</vt:lpstr>
      <vt:lpstr>不带参数的get函数</vt:lpstr>
      <vt:lpstr>PowerPoint 演示文稿</vt:lpstr>
      <vt:lpstr>PowerPoint 演示文稿</vt:lpstr>
      <vt:lpstr>带一个参数的get函数</vt:lpstr>
      <vt:lpstr>带有三个参数的get成员函数</vt:lpstr>
      <vt:lpstr>PowerPoint 演示文稿</vt:lpstr>
      <vt:lpstr>PowerPoint 演示文稿</vt:lpstr>
      <vt:lpstr>PowerPoint 演示文稿</vt:lpstr>
      <vt:lpstr>成员函数getline</vt:lpstr>
      <vt:lpstr>PowerPoint 演示文稿</vt:lpstr>
      <vt:lpstr>PowerPoint 演示文稿</vt:lpstr>
      <vt:lpstr>三个参数的get函数和getline函数的区别 输入：I am a student.He is a teacher.   </vt:lpstr>
      <vt:lpstr>用read函数输入</vt:lpstr>
      <vt:lpstr>PowerPoint 演示文稿</vt:lpstr>
      <vt:lpstr>PowerPoint 演示文稿</vt:lpstr>
      <vt:lpstr>基于控制台的I/O</vt:lpstr>
      <vt:lpstr>格式化输入/输出</vt:lpstr>
      <vt:lpstr>设置整型数的基数</vt:lpstr>
      <vt:lpstr>hex、oct、dec和setbase</vt:lpstr>
      <vt:lpstr>设置浮点数精度</vt:lpstr>
      <vt:lpstr>PowerPoint 演示文稿</vt:lpstr>
      <vt:lpstr>执行结果</vt:lpstr>
      <vt:lpstr>PowerPoint 演示文稿</vt:lpstr>
      <vt:lpstr>设置域宽</vt:lpstr>
      <vt:lpstr>PowerPoint 演示文稿</vt:lpstr>
      <vt:lpstr>PowerPoint 演示文稿</vt:lpstr>
      <vt:lpstr>PowerPoint 演示文稿</vt:lpstr>
      <vt:lpstr>内容填充（fill，setfill）</vt:lpstr>
      <vt:lpstr>对齐（left,right,internal）</vt:lpstr>
      <vt:lpstr>PowerPoint 演示文稿</vt:lpstr>
      <vt:lpstr>其他流操纵符</vt:lpstr>
      <vt:lpstr>用户自定义的流操纵算子</vt:lpstr>
      <vt:lpstr>PowerPoint 演示文稿</vt:lpstr>
      <vt:lpstr>输入输出与文件</vt:lpstr>
      <vt:lpstr>基于文件的I/O</vt:lpstr>
      <vt:lpstr>文件的概念</vt:lpstr>
      <vt:lpstr>文件的概念</vt:lpstr>
      <vt:lpstr>数据的层次</vt:lpstr>
      <vt:lpstr>文件的分类</vt:lpstr>
      <vt:lpstr>基于文件的I/O</vt:lpstr>
      <vt:lpstr>文件和流</vt:lpstr>
      <vt:lpstr>ASCII文件和二进制文件</vt:lpstr>
      <vt:lpstr>文件访问过程</vt:lpstr>
      <vt:lpstr>定义一个流对象</vt:lpstr>
      <vt:lpstr>打开文件</vt:lpstr>
      <vt:lpstr>文件打开模式</vt:lpstr>
      <vt:lpstr>默认打开方式</vt:lpstr>
      <vt:lpstr>文件打开</vt:lpstr>
      <vt:lpstr>文件关闭</vt:lpstr>
      <vt:lpstr>文件关闭</vt:lpstr>
      <vt:lpstr>基于文件的I/O</vt:lpstr>
      <vt:lpstr>文件的顺序访问</vt:lpstr>
      <vt:lpstr>文件访问实例</vt:lpstr>
      <vt:lpstr>PowerPoint 演示文稿</vt:lpstr>
      <vt:lpstr>执行结果</vt:lpstr>
      <vt:lpstr>包含各种类型数据的文件操作 </vt:lpstr>
      <vt:lpstr>执行结果</vt:lpstr>
      <vt:lpstr>读文件</vt:lpstr>
      <vt:lpstr>从一个文件读取数据并显示在显示器上</vt:lpstr>
      <vt:lpstr>从一个文件读取数据并显示在显示器上</vt:lpstr>
      <vt:lpstr>从一个文件读取数据并显示在显示器上</vt:lpstr>
      <vt:lpstr>链表</vt:lpstr>
      <vt:lpstr>PowerPoint 演示文稿</vt:lpstr>
      <vt:lpstr>PowerPoint 演示文稿</vt:lpstr>
      <vt:lpstr>基于文件的I/O</vt:lpstr>
      <vt:lpstr>随机访问文件</vt:lpstr>
      <vt:lpstr>文件定位指针</vt:lpstr>
      <vt:lpstr>文件的随机访问</vt:lpstr>
      <vt:lpstr>成员函数seekg和seekp </vt:lpstr>
      <vt:lpstr>文件位置指针的例子</vt:lpstr>
      <vt:lpstr>随机读写实例</vt:lpstr>
      <vt:lpstr>随机读写实例</vt:lpstr>
      <vt:lpstr>基于文件的I/O</vt:lpstr>
      <vt:lpstr>访问要求</vt:lpstr>
      <vt:lpstr>实现考虑</vt:lpstr>
      <vt:lpstr>二进制文件的随机读写</vt:lpstr>
      <vt:lpstr>PowerPoint 演示文稿</vt:lpstr>
      <vt:lpstr>PowerPoint 演示文稿</vt:lpstr>
      <vt:lpstr>例子</vt:lpstr>
      <vt:lpstr>例子：顺序生成随机访问文件 （ClientData.h）</vt:lpstr>
      <vt:lpstr>类的定义（ClientData.cpp）(部分)</vt:lpstr>
      <vt:lpstr>一、创建一个有100个空记录的随机存储文件</vt:lpstr>
      <vt:lpstr>二、向随机存取文件随机写入数据</vt:lpstr>
      <vt:lpstr>PowerPoint 演示文稿</vt:lpstr>
      <vt:lpstr>运行时随机写入存取数据</vt:lpstr>
      <vt:lpstr>三、从随机存取文件顺序读取数据 </vt:lpstr>
      <vt:lpstr>PowerPoint 演示文稿</vt:lpstr>
      <vt:lpstr>PowerPoint 演示文稿</vt:lpstr>
      <vt:lpstr>实例：图书馆的书目管理系统</vt:lpstr>
      <vt:lpstr>文件设计</vt:lpstr>
      <vt:lpstr>book类设计</vt:lpstr>
      <vt:lpstr>Book.h</vt:lpstr>
      <vt:lpstr>PowerPoint 演示文稿</vt:lpstr>
      <vt:lpstr>文件设计</vt:lpstr>
      <vt:lpstr>访问要求</vt:lpstr>
      <vt:lpstr>实现考虑</vt:lpstr>
      <vt:lpstr>系统分解</vt:lpstr>
      <vt:lpstr>Main函数</vt:lpstr>
      <vt:lpstr>PowerPoint 演示文稿</vt:lpstr>
      <vt:lpstr>Initialize的实现</vt:lpstr>
      <vt:lpstr>addBook的实现</vt:lpstr>
      <vt:lpstr>borrowBook</vt:lpstr>
      <vt:lpstr>returnBook</vt:lpstr>
      <vt:lpstr>displayBook</vt:lpstr>
      <vt:lpstr>小结 </vt:lpstr>
      <vt:lpstr>printf</vt:lpstr>
      <vt:lpstr>printf—type含义</vt:lpstr>
      <vt:lpstr>printf－flags 规定输出格式</vt:lpstr>
      <vt:lpstr>printf－width &amp; prec</vt:lpstr>
      <vt:lpstr>printf－例子</vt:lpstr>
      <vt:lpstr>scanf</vt:lpstr>
      <vt:lpstr>格式化字符串</vt:lpstr>
      <vt:lpstr>地址表</vt:lpstr>
      <vt:lpstr>例子</vt:lpstr>
      <vt:lpstr>PowerPoint 演示文稿</vt:lpstr>
      <vt:lpstr>使用scanf()函数时存在的一个问题</vt:lpstr>
      <vt:lpstr>freopen</vt:lpstr>
      <vt:lpstr>PowerPoint 演示文稿</vt:lpstr>
      <vt:lpstr>在C++中</vt:lpstr>
    </vt:vector>
  </TitlesOfParts>
  <Company>Shanghai JiaoTong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输入输出与文件</dc:title>
  <dc:creator>administrat</dc:creator>
  <cp:lastModifiedBy>Jian</cp:lastModifiedBy>
  <cp:revision>509</cp:revision>
  <dcterms:created xsi:type="dcterms:W3CDTF">2002-03-09T00:08:02Z</dcterms:created>
  <dcterms:modified xsi:type="dcterms:W3CDTF">2018-05-30T03:24:07Z</dcterms:modified>
</cp:coreProperties>
</file>