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3500" r:id="rId2"/>
    <p:sldId id="3378" r:id="rId3"/>
    <p:sldId id="3392" r:id="rId4"/>
    <p:sldId id="3501" r:id="rId5"/>
    <p:sldId id="3379" r:id="rId6"/>
    <p:sldId id="3394" r:id="rId7"/>
    <p:sldId id="3504" r:id="rId8"/>
    <p:sldId id="3498" r:id="rId9"/>
    <p:sldId id="3396" r:id="rId10"/>
    <p:sldId id="3395" r:id="rId11"/>
    <p:sldId id="3397" r:id="rId12"/>
    <p:sldId id="3505" r:id="rId13"/>
    <p:sldId id="3393" r:id="rId14"/>
    <p:sldId id="3380" r:id="rId15"/>
    <p:sldId id="3398" r:id="rId16"/>
    <p:sldId id="3399" r:id="rId17"/>
    <p:sldId id="3400" r:id="rId18"/>
    <p:sldId id="3407" r:id="rId19"/>
    <p:sldId id="3381" r:id="rId20"/>
    <p:sldId id="3506" r:id="rId21"/>
    <p:sldId id="3401" r:id="rId22"/>
    <p:sldId id="3384" r:id="rId23"/>
    <p:sldId id="3402" r:id="rId24"/>
    <p:sldId id="3502" r:id="rId25"/>
    <p:sldId id="3403" r:id="rId26"/>
    <p:sldId id="3404" r:id="rId27"/>
    <p:sldId id="3405" r:id="rId28"/>
    <p:sldId id="3499" r:id="rId29"/>
    <p:sldId id="3507" r:id="rId30"/>
    <p:sldId id="3508" r:id="rId31"/>
    <p:sldId id="3408" r:id="rId32"/>
    <p:sldId id="3387" r:id="rId33"/>
    <p:sldId id="3503" r:id="rId34"/>
    <p:sldId id="3406" r:id="rId35"/>
    <p:sldId id="3409" r:id="rId36"/>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49" charset="-122"/>
        <a:cs typeface="+mn-cs"/>
      </a:defRPr>
    </a:lvl5pPr>
    <a:lvl6pPr marL="2286000" algn="l" defTabSz="914400" rtl="0" eaLnBrk="1" latinLnBrk="0" hangingPunct="1">
      <a:defRPr kumimoji="1" sz="2800" kern="1200">
        <a:solidFill>
          <a:schemeClr val="tx1"/>
        </a:solidFill>
        <a:latin typeface="Arial" charset="0"/>
        <a:ea typeface="黑体" pitchFamily="49" charset="-122"/>
        <a:cs typeface="+mn-cs"/>
      </a:defRPr>
    </a:lvl6pPr>
    <a:lvl7pPr marL="2743200" algn="l" defTabSz="914400" rtl="0" eaLnBrk="1" latinLnBrk="0" hangingPunct="1">
      <a:defRPr kumimoji="1" sz="2800" kern="1200">
        <a:solidFill>
          <a:schemeClr val="tx1"/>
        </a:solidFill>
        <a:latin typeface="Arial" charset="0"/>
        <a:ea typeface="黑体" pitchFamily="49" charset="-122"/>
        <a:cs typeface="+mn-cs"/>
      </a:defRPr>
    </a:lvl7pPr>
    <a:lvl8pPr marL="3200400" algn="l" defTabSz="914400" rtl="0" eaLnBrk="1" latinLnBrk="0" hangingPunct="1">
      <a:defRPr kumimoji="1" sz="2800" kern="1200">
        <a:solidFill>
          <a:schemeClr val="tx1"/>
        </a:solidFill>
        <a:latin typeface="Arial" charset="0"/>
        <a:ea typeface="黑体" pitchFamily="49" charset="-122"/>
        <a:cs typeface="+mn-cs"/>
      </a:defRPr>
    </a:lvl8pPr>
    <a:lvl9pPr marL="3657600" algn="l" defTabSz="914400" rtl="0" eaLnBrk="1" latinLnBrk="0" hangingPunct="1">
      <a:defRPr kumimoji="1" sz="28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2742" autoAdjust="0"/>
  </p:normalViewPr>
  <p:slideViewPr>
    <p:cSldViewPr snapToGrid="0" snapToObjects="1">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322"/>
    </p:cViewPr>
  </p:sorterViewPr>
  <p:notesViewPr>
    <p:cSldViewPr snapToGrid="0" snapToObjects="1">
      <p:cViewPr varScale="1">
        <p:scale>
          <a:sx n="47" d="100"/>
          <a:sy n="47" d="100"/>
        </p:scale>
        <p:origin x="-137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187CEEBF-2D75-4AA2-A8DE-950B6FC43EC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ea typeface="黑体" pitchFamily="2" charset="-122"/>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ea typeface="黑体" pitchFamily="2" charset="-122"/>
              </a:defRPr>
            </a:lvl1pPr>
          </a:lstStyle>
          <a:p>
            <a:pPr>
              <a:defRPr/>
            </a:pPr>
            <a:endParaRPr lang="en-US" altLang="zh-CN"/>
          </a:p>
        </p:txBody>
      </p:sp>
      <p:sp>
        <p:nvSpPr>
          <p:cNvPr id="389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ea typeface="黑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ea typeface="黑体" pitchFamily="2" charset="-122"/>
              </a:defRPr>
            </a:lvl1pPr>
          </a:lstStyle>
          <a:p>
            <a:pPr>
              <a:defRPr/>
            </a:pPr>
            <a:fld id="{730E21EF-F4F5-4E4D-B8B7-707B8626EB5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C16C981-3D71-4DBA-A1CF-8841A97B62A6}" type="slidenum">
              <a:rPr lang="en-US" altLang="zh-CN" smtClean="0">
                <a:latin typeface="Arial" charset="0"/>
                <a:ea typeface="黑体" pitchFamily="49" charset="-122"/>
              </a:rPr>
              <a:pPr/>
              <a:t>24</a:t>
            </a:fld>
            <a:endParaRPr lang="en-US" altLang="zh-CN" smtClean="0">
              <a:latin typeface="Arial" charset="0"/>
              <a:ea typeface="黑体" pitchFamily="49" charset="-122"/>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zh-CN" altLang="en-US" smtClean="0">
                <a:ea typeface="宋体" charset="-122"/>
              </a:rPr>
              <a:t>提示用户输入两个数，执行两个数的除法，输出结果。由于在执行时，可能会遇到除数为</a:t>
            </a:r>
            <a:r>
              <a:rPr lang="en-US" altLang="zh-CN" smtClean="0">
                <a:ea typeface="宋体" charset="-122"/>
              </a:rPr>
              <a:t>0</a:t>
            </a:r>
            <a:r>
              <a:rPr lang="zh-CN" altLang="en-US" smtClean="0">
                <a:ea typeface="宋体" charset="-122"/>
              </a:rPr>
              <a:t>的情况，因此把执行除法的那段程序放入一个</a:t>
            </a:r>
            <a:r>
              <a:rPr lang="en-US" altLang="zh-CN" smtClean="0">
                <a:ea typeface="宋体" charset="-122"/>
              </a:rPr>
              <a:t>try</a:t>
            </a:r>
            <a:r>
              <a:rPr lang="zh-CN" altLang="en-US" smtClean="0">
                <a:ea typeface="宋体" charset="-122"/>
              </a:rPr>
              <a:t>块。当</a:t>
            </a:r>
            <a:r>
              <a:rPr lang="en-US" altLang="zh-CN" smtClean="0">
                <a:ea typeface="宋体" charset="-122"/>
              </a:rPr>
              <a:t>number2</a:t>
            </a:r>
            <a:r>
              <a:rPr lang="zh-CN" altLang="en-US" smtClean="0">
                <a:ea typeface="宋体" charset="-122"/>
              </a:rPr>
              <a:t>不等于</a:t>
            </a:r>
            <a:r>
              <a:rPr lang="en-US" altLang="zh-CN" smtClean="0">
                <a:ea typeface="宋体" charset="-122"/>
              </a:rPr>
              <a:t>0</a:t>
            </a:r>
            <a:r>
              <a:rPr lang="zh-CN" altLang="en-US" smtClean="0">
                <a:ea typeface="宋体" charset="-122"/>
              </a:rPr>
              <a:t>时，执行除法，输出结果并退出语句块。因为没有抛出异常，因此跳过</a:t>
            </a:r>
            <a:r>
              <a:rPr lang="en-US" altLang="zh-CN" smtClean="0">
                <a:ea typeface="宋体" charset="-122"/>
              </a:rPr>
              <a:t>catch</a:t>
            </a:r>
            <a:r>
              <a:rPr lang="zh-CN" altLang="en-US" smtClean="0">
                <a:ea typeface="宋体" charset="-122"/>
              </a:rPr>
              <a:t>执行</a:t>
            </a:r>
            <a:r>
              <a:rPr lang="en-US" altLang="zh-CN" smtClean="0">
                <a:ea typeface="宋体" charset="-122"/>
              </a:rPr>
              <a:t>catch</a:t>
            </a:r>
            <a:r>
              <a:rPr lang="zh-CN" altLang="en-US" smtClean="0">
                <a:ea typeface="宋体" charset="-122"/>
              </a:rPr>
              <a:t>后的语句，即显示提示信息，重新开始一次除法。如果遇到</a:t>
            </a:r>
            <a:r>
              <a:rPr lang="en-US" altLang="zh-CN" smtClean="0">
                <a:ea typeface="宋体" charset="-122"/>
              </a:rPr>
              <a:t>number2</a:t>
            </a:r>
            <a:r>
              <a:rPr lang="zh-CN" altLang="en-US" smtClean="0">
                <a:ea typeface="宋体" charset="-122"/>
              </a:rPr>
              <a:t>为</a:t>
            </a:r>
            <a:r>
              <a:rPr lang="en-US" altLang="zh-CN" smtClean="0">
                <a:ea typeface="宋体" charset="-122"/>
              </a:rPr>
              <a:t>0</a:t>
            </a:r>
            <a:r>
              <a:rPr lang="zh-CN" altLang="en-US" smtClean="0">
                <a:ea typeface="宋体" charset="-122"/>
              </a:rPr>
              <a:t>的情况，程序立即跳出</a:t>
            </a:r>
            <a:r>
              <a:rPr lang="en-US" altLang="zh-CN" smtClean="0">
                <a:ea typeface="宋体" charset="-122"/>
              </a:rPr>
              <a:t>try</a:t>
            </a:r>
            <a:r>
              <a:rPr lang="zh-CN" altLang="en-US" smtClean="0">
                <a:ea typeface="宋体" charset="-122"/>
              </a:rPr>
              <a:t>语句块，开始异常捕获，</a:t>
            </a:r>
            <a:r>
              <a:rPr lang="en-US" altLang="zh-CN" smtClean="0">
                <a:ea typeface="宋体" charset="-122"/>
              </a:rPr>
              <a:t>try</a:t>
            </a:r>
            <a:r>
              <a:rPr lang="zh-CN" altLang="en-US" smtClean="0">
                <a:ea typeface="宋体" charset="-122"/>
              </a:rPr>
              <a:t>块中的计算和显示结果的语句都不执行了。第一个异常处理器就是一个匹配的处理器，于是执行该处理器的处理代码，显示出错内容，然后执行</a:t>
            </a:r>
            <a:r>
              <a:rPr lang="en-US" altLang="zh-CN" smtClean="0">
                <a:ea typeface="宋体" charset="-122"/>
              </a:rPr>
              <a:t>catch</a:t>
            </a:r>
            <a:r>
              <a:rPr lang="zh-CN" altLang="en-US" smtClean="0">
                <a:ea typeface="宋体" charset="-122"/>
              </a:rPr>
              <a:t>后面的语句</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endParaRPr lang="zh-CN" altLang="en-US" smtClean="0">
              <a:ea typeface="宋体" charset="-122"/>
            </a:endParaRPr>
          </a:p>
        </p:txBody>
      </p:sp>
      <p:sp>
        <p:nvSpPr>
          <p:cNvPr id="40964" name="页眉占位符 3"/>
          <p:cNvSpPr>
            <a:spLocks noGrp="1"/>
          </p:cNvSpPr>
          <p:nvPr>
            <p:ph type="hdr" sz="quarter"/>
          </p:nvPr>
        </p:nvSpPr>
        <p:spPr>
          <a:noFill/>
        </p:spPr>
        <p:txBody>
          <a:bodyPr/>
          <a:lstStyle/>
          <a:p>
            <a:r>
              <a:rPr lang="en-US" altLang="zh-CN" smtClean="0">
                <a:latin typeface="Arial" charset="0"/>
                <a:ea typeface="黑体" pitchFamily="49" charset="-122"/>
              </a:rPr>
              <a:t>计算机网络讲义</a:t>
            </a:r>
          </a:p>
        </p:txBody>
      </p:sp>
      <p:sp>
        <p:nvSpPr>
          <p:cNvPr id="40965" name="灯片编号占位符 4"/>
          <p:cNvSpPr>
            <a:spLocks noGrp="1"/>
          </p:cNvSpPr>
          <p:nvPr>
            <p:ph type="sldNum" sz="quarter" idx="5"/>
          </p:nvPr>
        </p:nvSpPr>
        <p:spPr>
          <a:noFill/>
        </p:spPr>
        <p:txBody>
          <a:bodyPr/>
          <a:lstStyle/>
          <a:p>
            <a:fld id="{6DC65C3C-412E-4A5E-895C-F7F3B3201D1E}" type="slidenum">
              <a:rPr lang="en-US" altLang="zh-CN" smtClean="0">
                <a:latin typeface="Arial" charset="0"/>
                <a:ea typeface="黑体" pitchFamily="49" charset="-122"/>
              </a:rPr>
              <a:pPr/>
              <a:t>27</a:t>
            </a:fld>
            <a:endParaRPr lang="en-US" altLang="zh-CN" smtClean="0">
              <a:latin typeface="Arial" charset="0"/>
              <a:ea typeface="黑体"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a typeface="黑体" pitchFamily="2" charset="-122"/>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a typeface="黑体" pitchFamily="2" charset="-122"/>
              </a:endParaRPr>
            </a:p>
          </p:txBody>
        </p:sp>
      </p:grpSp>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a typeface="黑体" pitchFamily="2" charset="-122"/>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a typeface="黑体" pitchFamily="2" charset="-122"/>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第</a:t>
            </a:r>
            <a:r>
              <a:rPr lang="en-US" altLang="zh-CN" dirty="0" smtClean="0"/>
              <a:t>15</a:t>
            </a:r>
            <a:r>
              <a:rPr lang="zh-CN" altLang="en-US" dirty="0" smtClean="0"/>
              <a:t>章 异常处理</a:t>
            </a:r>
            <a:endParaRPr lang="zh-CN" altLang="en-US" dirty="0"/>
          </a:p>
        </p:txBody>
      </p:sp>
      <p:sp>
        <p:nvSpPr>
          <p:cNvPr id="3075" name="内容占位符 2"/>
          <p:cNvSpPr>
            <a:spLocks noGrp="1"/>
          </p:cNvSpPr>
          <p:nvPr>
            <p:ph idx="1"/>
          </p:nvPr>
        </p:nvSpPr>
        <p:spPr/>
        <p:txBody>
          <a:bodyPr/>
          <a:lstStyle/>
          <a:p>
            <a:r>
              <a:rPr lang="zh-CN" altLang="en-US" smtClean="0"/>
              <a:t>错误类型</a:t>
            </a:r>
            <a:endParaRPr lang="en-US" altLang="zh-CN" smtClean="0"/>
          </a:p>
          <a:p>
            <a:pPr lvl="1">
              <a:buFontTx/>
              <a:buNone/>
            </a:pPr>
            <a:r>
              <a:rPr lang="zh-CN" altLang="en-US" smtClean="0"/>
              <a:t> </a:t>
            </a:r>
            <a:r>
              <a:rPr lang="en-US" altLang="zh-CN" smtClean="0"/>
              <a:t>---- </a:t>
            </a:r>
            <a:r>
              <a:rPr lang="zh-CN" altLang="en-US" smtClean="0"/>
              <a:t>语法错误</a:t>
            </a:r>
          </a:p>
          <a:p>
            <a:pPr lvl="1">
              <a:buFontTx/>
              <a:buNone/>
            </a:pPr>
            <a:r>
              <a:rPr lang="zh-CN" altLang="en-US" smtClean="0"/>
              <a:t> </a:t>
            </a:r>
            <a:r>
              <a:rPr lang="en-US" altLang="zh-CN" smtClean="0"/>
              <a:t>---- </a:t>
            </a:r>
            <a:r>
              <a:rPr lang="zh-CN" altLang="en-US" smtClean="0"/>
              <a:t>逻辑错误</a:t>
            </a:r>
          </a:p>
          <a:p>
            <a:pPr lvl="1">
              <a:buFontTx/>
              <a:buNone/>
            </a:pPr>
            <a:r>
              <a:rPr lang="zh-CN" altLang="en-US" smtClean="0"/>
              <a:t> </a:t>
            </a:r>
            <a:r>
              <a:rPr lang="en-US" altLang="zh-CN" smtClean="0"/>
              <a:t>---- </a:t>
            </a:r>
            <a:r>
              <a:rPr lang="zh-CN" altLang="en-US" smtClean="0"/>
              <a:t>运行错误</a:t>
            </a:r>
          </a:p>
        </p:txBody>
      </p:sp>
      <p:sp>
        <p:nvSpPr>
          <p:cNvPr id="4" name="AutoShape 5"/>
          <p:cNvSpPr>
            <a:spLocks noChangeArrowheads="1"/>
          </p:cNvSpPr>
          <p:nvPr/>
        </p:nvSpPr>
        <p:spPr bwMode="auto">
          <a:xfrm>
            <a:off x="5076825" y="3357563"/>
            <a:ext cx="3527425" cy="1800225"/>
          </a:xfrm>
          <a:prstGeom prst="wedgeRoundRectCallout">
            <a:avLst>
              <a:gd name="adj1" fmla="val -86273"/>
              <a:gd name="adj2" fmla="val -26542"/>
              <a:gd name="adj3" fmla="val 16667"/>
            </a:avLst>
          </a:prstGeom>
          <a:solidFill>
            <a:schemeClr val="accent1"/>
          </a:solidFill>
          <a:ln w="9525">
            <a:solidFill>
              <a:schemeClr val="tx1"/>
            </a:solidFill>
            <a:miter lim="800000"/>
            <a:headEnd/>
            <a:tailEnd/>
          </a:ln>
        </p:spPr>
        <p:txBody>
          <a:bodyPr/>
          <a:lstStyle/>
          <a:p>
            <a:pPr>
              <a:spcBef>
                <a:spcPct val="50000"/>
              </a:spcBef>
            </a:pPr>
            <a:r>
              <a:rPr lang="zh-CN" altLang="en-US" sz="2400">
                <a:solidFill>
                  <a:schemeClr val="bg2"/>
                </a:solidFill>
              </a:rPr>
              <a:t>一般情况下，不会出错，但在一些特殊情况下，就不能正确运行。</a:t>
            </a:r>
          </a:p>
        </p:txBody>
      </p:sp>
      <p:sp>
        <p:nvSpPr>
          <p:cNvPr id="5" name="AutoShape 6"/>
          <p:cNvSpPr>
            <a:spLocks noChangeArrowheads="1"/>
          </p:cNvSpPr>
          <p:nvPr/>
        </p:nvSpPr>
        <p:spPr bwMode="auto">
          <a:xfrm>
            <a:off x="2268538" y="4365625"/>
            <a:ext cx="2301875" cy="719138"/>
          </a:xfrm>
          <a:prstGeom prst="wedgeRoundRectCallout">
            <a:avLst>
              <a:gd name="adj1" fmla="val -7310"/>
              <a:gd name="adj2" fmla="val -112032"/>
              <a:gd name="adj3" fmla="val 16667"/>
            </a:avLst>
          </a:prstGeom>
          <a:solidFill>
            <a:schemeClr val="accent1"/>
          </a:solidFill>
          <a:ln w="9525">
            <a:solidFill>
              <a:schemeClr val="tx1"/>
            </a:solidFill>
            <a:miter lim="800000"/>
            <a:headEnd/>
            <a:tailEnd/>
          </a:ln>
        </p:spPr>
        <p:txBody>
          <a:bodyPr/>
          <a:lstStyle/>
          <a:p>
            <a:pPr>
              <a:spcBef>
                <a:spcPct val="50000"/>
              </a:spcBef>
            </a:pPr>
            <a:r>
              <a:rPr lang="zh-CN" altLang="en-US" sz="3200">
                <a:solidFill>
                  <a:schemeClr val="bg2"/>
                </a:solidFill>
              </a:rPr>
              <a:t>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6210" name="Rectangle 2"/>
          <p:cNvSpPr>
            <a:spLocks noGrp="1" noChangeArrowheads="1"/>
          </p:cNvSpPr>
          <p:nvPr>
            <p:ph type="title"/>
          </p:nvPr>
        </p:nvSpPr>
        <p:spPr/>
        <p:txBody>
          <a:bodyPr/>
          <a:lstStyle/>
          <a:p>
            <a:pPr eaLnBrk="1" hangingPunct="1">
              <a:defRPr/>
            </a:pPr>
            <a:r>
              <a:rPr lang="zh-CN" altLang="en-US" smtClean="0"/>
              <a:t>异常处理</a:t>
            </a:r>
          </a:p>
        </p:txBody>
      </p:sp>
      <p:sp>
        <p:nvSpPr>
          <p:cNvPr id="12291" name="Rectangle 3"/>
          <p:cNvSpPr>
            <a:spLocks noGrp="1" noChangeArrowheads="1"/>
          </p:cNvSpPr>
          <p:nvPr>
            <p:ph type="body" idx="1"/>
          </p:nvPr>
        </p:nvSpPr>
        <p:spPr>
          <a:xfrm>
            <a:off x="685800" y="1752600"/>
            <a:ext cx="7772400" cy="4899025"/>
          </a:xfrm>
        </p:spPr>
        <p:txBody>
          <a:bodyPr/>
          <a:lstStyle/>
          <a:p>
            <a:pPr eaLnBrk="1" hangingPunct="1">
              <a:lnSpc>
                <a:spcPct val="140000"/>
              </a:lnSpc>
            </a:pPr>
            <a:r>
              <a:rPr lang="en-US" altLang="zh-CN" sz="2800" smtClean="0"/>
              <a:t>C++</a:t>
            </a:r>
            <a:r>
              <a:rPr lang="zh-CN" altLang="en-US" sz="2800" smtClean="0"/>
              <a:t>的新异常处理特性：</a:t>
            </a:r>
          </a:p>
          <a:p>
            <a:pPr lvl="1" eaLnBrk="1" hangingPunct="1">
              <a:lnSpc>
                <a:spcPct val="140000"/>
              </a:lnSpc>
            </a:pPr>
            <a:r>
              <a:rPr lang="zh-CN" altLang="en-US" sz="2400" smtClean="0"/>
              <a:t>异常处理将检测发现错误的代码与处理错误的代码分开来。程序员的工作也可做相应分工（例如，库函数程序员负责检测异常，而调用库函数的另一程序员则负责捕获与处理异常）。</a:t>
            </a:r>
          </a:p>
          <a:p>
            <a:pPr lvl="1" eaLnBrk="1" hangingPunct="1">
              <a:lnSpc>
                <a:spcPct val="140000"/>
              </a:lnSpc>
            </a:pPr>
            <a:r>
              <a:rPr lang="zh-CN" altLang="en-US" sz="2400" smtClean="0"/>
              <a:t>使程序员可以删除程序执行“主线条”中的错误处理代码，从而提高程序的可读性和可维护性。</a:t>
            </a:r>
            <a:endParaRPr lang="en-US" altLang="zh-CN" sz="2400" smtClean="0"/>
          </a:p>
          <a:p>
            <a:pPr eaLnBrk="1" hangingPunct="1">
              <a:lnSpc>
                <a:spcPct val="140000"/>
              </a:lnSpc>
            </a:pPr>
            <a:r>
              <a:rPr lang="zh-CN" altLang="en-US" sz="2800" smtClean="0"/>
              <a:t>需要一种</a:t>
            </a:r>
            <a:r>
              <a:rPr lang="zh-CN" altLang="en-US" sz="2800" smtClean="0">
                <a:solidFill>
                  <a:srgbClr val="FF0000"/>
                </a:solidFill>
              </a:rPr>
              <a:t>机制</a:t>
            </a:r>
            <a:r>
              <a:rPr lang="zh-CN" altLang="en-US" sz="2800" smtClean="0"/>
              <a:t>能将检测到的错误告诉使用者</a:t>
            </a:r>
          </a:p>
          <a:p>
            <a:pPr eaLnBrk="1" hangingPunct="1">
              <a:lnSpc>
                <a:spcPct val="140000"/>
              </a:lnSpc>
            </a:pP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82" name="Rectangle 2"/>
          <p:cNvSpPr>
            <a:spLocks noGrp="1" noChangeArrowheads="1"/>
          </p:cNvSpPr>
          <p:nvPr>
            <p:ph type="title"/>
          </p:nvPr>
        </p:nvSpPr>
        <p:spPr/>
        <p:txBody>
          <a:bodyPr/>
          <a:lstStyle/>
          <a:p>
            <a:pPr eaLnBrk="1" hangingPunct="1">
              <a:defRPr/>
            </a:pPr>
            <a:r>
              <a:rPr lang="zh-CN" altLang="en-US" smtClean="0"/>
              <a:t>异常处理基础简介</a:t>
            </a:r>
          </a:p>
        </p:txBody>
      </p:sp>
      <p:sp>
        <p:nvSpPr>
          <p:cNvPr id="13315" name="Rectangle 3"/>
          <p:cNvSpPr>
            <a:spLocks noGrp="1" noChangeArrowheads="1"/>
          </p:cNvSpPr>
          <p:nvPr>
            <p:ph type="body" idx="1"/>
          </p:nvPr>
        </p:nvSpPr>
        <p:spPr>
          <a:xfrm>
            <a:off x="685800" y="1981200"/>
            <a:ext cx="7772400" cy="4699000"/>
          </a:xfrm>
        </p:spPr>
        <p:txBody>
          <a:bodyPr/>
          <a:lstStyle/>
          <a:p>
            <a:pPr eaLnBrk="1" hangingPunct="1"/>
            <a:r>
              <a:rPr lang="zh-CN" altLang="en-US" smtClean="0"/>
              <a:t>异常处理代码的一般形式：</a:t>
            </a:r>
          </a:p>
          <a:p>
            <a:pPr eaLnBrk="1" hangingPunct="1">
              <a:buFont typeface="Wingdings" pitchFamily="2" charset="2"/>
              <a:buNone/>
            </a:pPr>
            <a:r>
              <a:rPr lang="en-US" altLang="zh-CN" smtClean="0"/>
              <a:t>try{</a:t>
            </a:r>
          </a:p>
          <a:p>
            <a:pPr eaLnBrk="1" hangingPunct="1">
              <a:buFont typeface="Wingdings" pitchFamily="2" charset="2"/>
              <a:buNone/>
            </a:pPr>
            <a:r>
              <a:rPr lang="en-US" altLang="zh-CN" smtClean="0"/>
              <a:t>		</a:t>
            </a:r>
            <a:r>
              <a:rPr lang="zh-CN" altLang="en-US" smtClean="0"/>
              <a:t>可能抛出异常的代码</a:t>
            </a:r>
          </a:p>
          <a:p>
            <a:pPr eaLnBrk="1" hangingPunct="1">
              <a:buFont typeface="Wingdings" pitchFamily="2" charset="2"/>
              <a:buNone/>
            </a:pPr>
            <a:r>
              <a:rPr lang="zh-CN" altLang="en-US" smtClean="0"/>
              <a:t>	</a:t>
            </a:r>
            <a:r>
              <a:rPr lang="en-US" altLang="zh-CN" smtClean="0"/>
              <a:t>} </a:t>
            </a:r>
          </a:p>
          <a:p>
            <a:pPr eaLnBrk="1" hangingPunct="1">
              <a:buFont typeface="Wingdings" pitchFamily="2" charset="2"/>
              <a:buNone/>
            </a:pPr>
            <a:r>
              <a:rPr lang="en-US" altLang="zh-CN" smtClean="0"/>
              <a:t>catch(</a:t>
            </a:r>
            <a:r>
              <a:rPr lang="zh-CN" altLang="en-US" smtClean="0"/>
              <a:t>类型</a:t>
            </a:r>
            <a:r>
              <a:rPr lang="en-US" altLang="zh-CN" smtClean="0"/>
              <a:t>1  </a:t>
            </a:r>
            <a:r>
              <a:rPr lang="zh-CN" altLang="en-US" smtClean="0"/>
              <a:t>参数</a:t>
            </a:r>
            <a:r>
              <a:rPr lang="en-US" altLang="zh-CN" smtClean="0"/>
              <a:t>1) { </a:t>
            </a:r>
            <a:r>
              <a:rPr lang="zh-CN" altLang="en-US" smtClean="0"/>
              <a:t>处理该异常的代码	</a:t>
            </a:r>
            <a:r>
              <a:rPr lang="en-US" altLang="zh-CN" smtClean="0"/>
              <a:t>}</a:t>
            </a:r>
          </a:p>
          <a:p>
            <a:pPr eaLnBrk="1" hangingPunct="1">
              <a:buFont typeface="Wingdings" pitchFamily="2" charset="2"/>
              <a:buNone/>
            </a:pPr>
            <a:r>
              <a:rPr lang="en-US" altLang="zh-CN" smtClean="0"/>
              <a:t>catch(</a:t>
            </a:r>
            <a:r>
              <a:rPr lang="zh-CN" altLang="en-US" smtClean="0"/>
              <a:t>类型</a:t>
            </a:r>
            <a:r>
              <a:rPr lang="en-US" altLang="zh-CN" smtClean="0"/>
              <a:t>2  </a:t>
            </a:r>
            <a:r>
              <a:rPr lang="zh-CN" altLang="en-US" smtClean="0"/>
              <a:t>参数</a:t>
            </a:r>
            <a:r>
              <a:rPr lang="en-US" altLang="zh-CN" smtClean="0"/>
              <a:t>2) { </a:t>
            </a:r>
            <a:r>
              <a:rPr lang="zh-CN" altLang="en-US" smtClean="0"/>
              <a:t>处理该异常的代码	</a:t>
            </a:r>
            <a:r>
              <a:rPr lang="en-US" altLang="zh-CN" smtClean="0"/>
              <a:t>}</a:t>
            </a:r>
          </a:p>
          <a:p>
            <a:pPr eaLnBrk="1" hangingPunct="1">
              <a:buFont typeface="Wingdings" pitchFamily="2" charset="2"/>
              <a:buNone/>
            </a:pPr>
            <a:r>
              <a:rPr lang="en-US" altLang="zh-CN" smtClean="0"/>
              <a:t>…	…</a:t>
            </a:r>
          </a:p>
        </p:txBody>
      </p:sp>
      <p:sp>
        <p:nvSpPr>
          <p:cNvPr id="4" name="Text Box 4"/>
          <p:cNvSpPr txBox="1">
            <a:spLocks noChangeArrowheads="1"/>
          </p:cNvSpPr>
          <p:nvPr/>
        </p:nvSpPr>
        <p:spPr bwMode="auto">
          <a:xfrm>
            <a:off x="5795963" y="2546350"/>
            <a:ext cx="3024187" cy="1625600"/>
          </a:xfrm>
          <a:prstGeom prst="rect">
            <a:avLst/>
          </a:prstGeom>
          <a:solidFill>
            <a:srgbClr val="CCFFCC"/>
          </a:solidFill>
          <a:ln w="9525">
            <a:solidFill>
              <a:srgbClr val="800000"/>
            </a:solidFill>
            <a:miter lim="800000"/>
            <a:headEnd/>
            <a:tailEnd/>
          </a:ln>
        </p:spPr>
        <p:txBody>
          <a:bodyPr>
            <a:spAutoFit/>
          </a:bodyPr>
          <a:lstStyle/>
          <a:p>
            <a:pPr>
              <a:spcBef>
                <a:spcPct val="50000"/>
              </a:spcBef>
            </a:pPr>
            <a:r>
              <a:rPr lang="en-US" altLang="zh-CN" sz="2000">
                <a:solidFill>
                  <a:schemeClr val="bg2"/>
                </a:solidFill>
              </a:rPr>
              <a:t>try</a:t>
            </a:r>
            <a:r>
              <a:rPr lang="zh-CN" altLang="en-US" sz="2000">
                <a:solidFill>
                  <a:schemeClr val="bg2"/>
                </a:solidFill>
              </a:rPr>
              <a:t>语句块中包含了可能抛出异常的代码，一旦抛出了异常，则退出</a:t>
            </a:r>
            <a:r>
              <a:rPr lang="en-US" altLang="zh-CN" sz="2000">
                <a:solidFill>
                  <a:schemeClr val="bg2"/>
                </a:solidFill>
              </a:rPr>
              <a:t>try</a:t>
            </a:r>
            <a:r>
              <a:rPr lang="zh-CN" altLang="en-US" sz="2000">
                <a:solidFill>
                  <a:schemeClr val="bg2"/>
                </a:solidFill>
              </a:rPr>
              <a:t>语句块，进入</a:t>
            </a:r>
            <a:r>
              <a:rPr lang="en-US" altLang="zh-CN" sz="2000">
                <a:solidFill>
                  <a:schemeClr val="bg2"/>
                </a:solidFill>
              </a:rPr>
              <a:t>try</a:t>
            </a:r>
            <a:r>
              <a:rPr lang="zh-CN" altLang="en-US" sz="2000">
                <a:solidFill>
                  <a:schemeClr val="bg2"/>
                </a:solidFill>
              </a:rPr>
              <a:t>后面的异常捕获和处理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82" name="Rectangle 2"/>
          <p:cNvSpPr>
            <a:spLocks noGrp="1" noChangeArrowheads="1"/>
          </p:cNvSpPr>
          <p:nvPr>
            <p:ph type="title"/>
          </p:nvPr>
        </p:nvSpPr>
        <p:spPr/>
        <p:txBody>
          <a:bodyPr/>
          <a:lstStyle/>
          <a:p>
            <a:pPr eaLnBrk="1" hangingPunct="1">
              <a:defRPr/>
            </a:pPr>
            <a:r>
              <a:rPr lang="zh-CN" altLang="en-US" dirty="0" smtClean="0"/>
              <a:t>异常处理机制</a:t>
            </a:r>
          </a:p>
        </p:txBody>
      </p:sp>
      <p:sp>
        <p:nvSpPr>
          <p:cNvPr id="14339" name="Rectangle 3"/>
          <p:cNvSpPr>
            <a:spLocks noGrp="1" noChangeArrowheads="1"/>
          </p:cNvSpPr>
          <p:nvPr>
            <p:ph type="body" idx="1"/>
          </p:nvPr>
        </p:nvSpPr>
        <p:spPr>
          <a:xfrm>
            <a:off x="685800" y="1981200"/>
            <a:ext cx="7772400" cy="4699000"/>
          </a:xfrm>
        </p:spPr>
        <p:txBody>
          <a:bodyPr/>
          <a:lstStyle/>
          <a:p>
            <a:pPr eaLnBrk="1" hangingPunct="1"/>
            <a:r>
              <a:rPr lang="zh-CN" altLang="en-US" smtClean="0"/>
              <a:t>包括三个方面：</a:t>
            </a:r>
          </a:p>
          <a:p>
            <a:pPr lvl="1" eaLnBrk="1" hangingPunct="1"/>
            <a:r>
              <a:rPr lang="zh-CN" altLang="en-US" smtClean="0"/>
              <a:t>异常抛出</a:t>
            </a:r>
          </a:p>
          <a:p>
            <a:pPr lvl="1" eaLnBrk="1" hangingPunct="1"/>
            <a:r>
              <a:rPr lang="zh-CN" altLang="en-US" smtClean="0"/>
              <a:t>异常捕获</a:t>
            </a:r>
          </a:p>
          <a:p>
            <a:pPr lvl="1" eaLnBrk="1" hangingPunct="1"/>
            <a:r>
              <a:rPr lang="zh-CN" altLang="en-US" smtClean="0"/>
              <a:t>异常处理</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162" name="Rectangle 2"/>
          <p:cNvSpPr>
            <a:spLocks noGrp="1" noChangeArrowheads="1"/>
          </p:cNvSpPr>
          <p:nvPr>
            <p:ph type="title"/>
          </p:nvPr>
        </p:nvSpPr>
        <p:spPr/>
        <p:txBody>
          <a:bodyPr/>
          <a:lstStyle/>
          <a:p>
            <a:pPr eaLnBrk="1" hangingPunct="1">
              <a:defRPr/>
            </a:pPr>
            <a:r>
              <a:rPr lang="zh-CN" altLang="en-US" smtClean="0"/>
              <a:t>异常处理</a:t>
            </a:r>
          </a:p>
        </p:txBody>
      </p:sp>
      <p:sp>
        <p:nvSpPr>
          <p:cNvPr id="15363" name="Rectangle 3"/>
          <p:cNvSpPr>
            <a:spLocks noGrp="1" noChangeArrowheads="1"/>
          </p:cNvSpPr>
          <p:nvPr>
            <p:ph type="body" idx="1"/>
          </p:nvPr>
        </p:nvSpPr>
        <p:spPr>
          <a:xfrm>
            <a:off x="1498600" y="1955800"/>
            <a:ext cx="5194300" cy="4114800"/>
          </a:xfrm>
        </p:spPr>
        <p:txBody>
          <a:bodyPr/>
          <a:lstStyle/>
          <a:p>
            <a:pPr eaLnBrk="1" hangingPunct="1">
              <a:lnSpc>
                <a:spcPct val="130000"/>
              </a:lnSpc>
            </a:pPr>
            <a:r>
              <a:rPr lang="zh-CN" altLang="en-US" smtClean="0"/>
              <a:t>传统错误处理方法</a:t>
            </a:r>
          </a:p>
          <a:p>
            <a:pPr eaLnBrk="1" hangingPunct="1">
              <a:lnSpc>
                <a:spcPct val="130000"/>
              </a:lnSpc>
            </a:pPr>
            <a:r>
              <a:rPr lang="zh-CN" altLang="en-US" smtClean="0"/>
              <a:t>异常处理机制</a:t>
            </a:r>
          </a:p>
          <a:p>
            <a:pPr lvl="1" eaLnBrk="1" hangingPunct="1">
              <a:lnSpc>
                <a:spcPct val="130000"/>
              </a:lnSpc>
            </a:pPr>
            <a:r>
              <a:rPr lang="zh-CN" altLang="en-US" smtClean="0"/>
              <a:t>抛出异常</a:t>
            </a:r>
          </a:p>
          <a:p>
            <a:pPr lvl="1" eaLnBrk="1" hangingPunct="1">
              <a:lnSpc>
                <a:spcPct val="130000"/>
              </a:lnSpc>
            </a:pPr>
            <a:r>
              <a:rPr lang="zh-CN" altLang="en-US" smtClean="0"/>
              <a:t>捕获异常</a:t>
            </a:r>
          </a:p>
          <a:p>
            <a:pPr lvl="1" eaLnBrk="1" hangingPunct="1">
              <a:lnSpc>
                <a:spcPct val="130000"/>
              </a:lnSpc>
            </a:pPr>
            <a:r>
              <a:rPr lang="zh-CN" altLang="en-US" smtClean="0"/>
              <a:t>处理异常</a:t>
            </a:r>
          </a:p>
          <a:p>
            <a:pPr eaLnBrk="1" hangingPunct="1">
              <a:lnSpc>
                <a:spcPct val="130000"/>
              </a:lnSpc>
            </a:pPr>
            <a:r>
              <a:rPr lang="zh-CN" altLang="en-US" smtClean="0"/>
              <a:t>异常规格说明</a:t>
            </a:r>
          </a:p>
        </p:txBody>
      </p:sp>
      <p:sp>
        <p:nvSpPr>
          <p:cNvPr id="15364" name="AutoShape 4"/>
          <p:cNvSpPr>
            <a:spLocks noChangeArrowheads="1"/>
          </p:cNvSpPr>
          <p:nvPr/>
        </p:nvSpPr>
        <p:spPr bwMode="auto">
          <a:xfrm rot="-5400000" flipH="1" flipV="1">
            <a:off x="5892800" y="21875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5365" name="AutoShape 5"/>
          <p:cNvSpPr>
            <a:spLocks noChangeArrowheads="1"/>
          </p:cNvSpPr>
          <p:nvPr/>
        </p:nvSpPr>
        <p:spPr bwMode="auto">
          <a:xfrm rot="-5400000" flipH="1" flipV="1">
            <a:off x="5880100" y="35591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5366" name="AutoShape 6"/>
          <p:cNvSpPr>
            <a:spLocks noChangeArrowheads="1"/>
          </p:cNvSpPr>
          <p:nvPr/>
        </p:nvSpPr>
        <p:spPr bwMode="auto">
          <a:xfrm rot="-5400000" flipH="1" flipV="1">
            <a:off x="5880100" y="4194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5367" name="AutoShape 7"/>
          <p:cNvSpPr>
            <a:spLocks noChangeArrowheads="1"/>
          </p:cNvSpPr>
          <p:nvPr/>
        </p:nvSpPr>
        <p:spPr bwMode="auto">
          <a:xfrm rot="-5400000" flipH="1" flipV="1">
            <a:off x="5880100" y="5540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5368" name="AutoShape 8"/>
          <p:cNvSpPr>
            <a:spLocks noChangeArrowheads="1"/>
          </p:cNvSpPr>
          <p:nvPr/>
        </p:nvSpPr>
        <p:spPr bwMode="auto">
          <a:xfrm rot="-5400000" flipH="1" flipV="1">
            <a:off x="5880100" y="29114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850"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抛出异常</a:t>
            </a:r>
          </a:p>
        </p:txBody>
      </p:sp>
      <p:sp>
        <p:nvSpPr>
          <p:cNvPr id="16387" name="Rectangle 3"/>
          <p:cNvSpPr>
            <a:spLocks noGrp="1" noChangeArrowheads="1"/>
          </p:cNvSpPr>
          <p:nvPr>
            <p:ph type="body" idx="1"/>
          </p:nvPr>
        </p:nvSpPr>
        <p:spPr>
          <a:xfrm>
            <a:off x="444500" y="1397000"/>
            <a:ext cx="8242300" cy="4114800"/>
          </a:xfrm>
        </p:spPr>
        <p:txBody>
          <a:bodyPr/>
          <a:lstStyle/>
          <a:p>
            <a:pPr eaLnBrk="1" hangingPunct="1">
              <a:lnSpc>
                <a:spcPct val="110000"/>
              </a:lnSpc>
            </a:pPr>
            <a:r>
              <a:rPr lang="zh-CN" altLang="en-US" sz="2800" smtClean="0"/>
              <a:t>如果程序发生异常情况，而在当前的环境中获取不到异常处理的足够信息，我们可以创建一包含出错信息的对象并将该对象抛出当前环境，发送给更大的环境中。这称为异常抛出。</a:t>
            </a:r>
          </a:p>
          <a:p>
            <a:pPr eaLnBrk="1" hangingPunct="1">
              <a:lnSpc>
                <a:spcPct val="110000"/>
              </a:lnSpc>
            </a:pPr>
            <a:r>
              <a:rPr lang="zh-CN" altLang="en-US" sz="2800" smtClean="0"/>
              <a:t>例</a:t>
            </a:r>
            <a:r>
              <a:rPr lang="en-US" altLang="zh-CN" sz="2800" smtClean="0"/>
              <a:t>1	</a:t>
            </a:r>
          </a:p>
          <a:p>
            <a:pPr lvl="1" eaLnBrk="1" hangingPunct="1">
              <a:lnSpc>
                <a:spcPct val="110000"/>
              </a:lnSpc>
            </a:pPr>
            <a:r>
              <a:rPr lang="en-US" altLang="zh-CN" sz="2400" smtClean="0"/>
              <a:t>throw  myerror(“something bad happened”);</a:t>
            </a:r>
          </a:p>
          <a:p>
            <a:pPr lvl="1" eaLnBrk="1" hangingPunct="1">
              <a:lnSpc>
                <a:spcPct val="110000"/>
              </a:lnSpc>
            </a:pPr>
            <a:r>
              <a:rPr lang="en-US" altLang="zh-CN" sz="2400" smtClean="0"/>
              <a:t>myerror</a:t>
            </a:r>
            <a:r>
              <a:rPr lang="zh-CN" altLang="en-US" sz="2400" smtClean="0"/>
              <a:t>是一个类，它以字符串变量为参数</a:t>
            </a:r>
          </a:p>
          <a:p>
            <a:pPr eaLnBrk="1" hangingPunct="1">
              <a:lnSpc>
                <a:spcPct val="110000"/>
              </a:lnSpc>
            </a:pPr>
            <a:r>
              <a:rPr lang="zh-CN" altLang="en-US" sz="2800" smtClean="0"/>
              <a:t>例</a:t>
            </a:r>
            <a:r>
              <a:rPr lang="en-US" altLang="zh-CN" sz="2800" smtClean="0"/>
              <a:t>2 </a:t>
            </a:r>
          </a:p>
          <a:p>
            <a:pPr lvl="1" eaLnBrk="1" hangingPunct="1">
              <a:lnSpc>
                <a:spcPct val="110000"/>
              </a:lnSpc>
            </a:pPr>
            <a:r>
              <a:rPr lang="en-US" altLang="zh-CN" sz="2400" smtClean="0"/>
              <a:t>throw int (5)</a:t>
            </a:r>
          </a:p>
          <a:p>
            <a:pPr lvl="1" eaLnBrk="1" hangingPunct="1">
              <a:lnSpc>
                <a:spcPct val="110000"/>
              </a:lnSpc>
            </a:pPr>
            <a:r>
              <a:rPr lang="en-US" altLang="zh-CN" sz="2400" smtClean="0"/>
              <a:t>int</a:t>
            </a:r>
            <a:r>
              <a:rPr lang="zh-CN" altLang="en-US" sz="2400" smtClean="0"/>
              <a:t>是一个内部类型，</a:t>
            </a:r>
            <a:r>
              <a:rPr lang="en-US" altLang="zh-CN" sz="2400" smtClean="0"/>
              <a:t>5</a:t>
            </a:r>
            <a:r>
              <a:rPr lang="zh-CN" altLang="en-US" sz="2400" smtClean="0"/>
              <a:t>是一个</a:t>
            </a:r>
            <a:r>
              <a:rPr lang="en-US" altLang="zh-CN" sz="2400" smtClean="0"/>
              <a:t>int</a:t>
            </a:r>
            <a:r>
              <a:rPr lang="zh-CN" altLang="en-US" sz="2400" smtClean="0"/>
              <a:t>类型的常数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0306" name="Rectangle 2"/>
          <p:cNvSpPr>
            <a:spLocks noGrp="1" noChangeArrowheads="1"/>
          </p:cNvSpPr>
          <p:nvPr>
            <p:ph type="title"/>
          </p:nvPr>
        </p:nvSpPr>
        <p:spPr>
          <a:xfrm>
            <a:off x="685800" y="355600"/>
            <a:ext cx="7772400" cy="1143000"/>
          </a:xfrm>
        </p:spPr>
        <p:txBody>
          <a:bodyPr/>
          <a:lstStyle/>
          <a:p>
            <a:pPr eaLnBrk="1" hangingPunct="1">
              <a:defRPr/>
            </a:pPr>
            <a:r>
              <a:rPr lang="en-US" altLang="zh-CN" smtClean="0"/>
              <a:t>throw</a:t>
            </a:r>
            <a:r>
              <a:rPr lang="zh-CN" altLang="en-US" smtClean="0"/>
              <a:t>与其操作数</a:t>
            </a:r>
          </a:p>
        </p:txBody>
      </p:sp>
      <p:sp>
        <p:nvSpPr>
          <p:cNvPr id="17411" name="Rectangle 3"/>
          <p:cNvSpPr>
            <a:spLocks noGrp="1" noChangeArrowheads="1"/>
          </p:cNvSpPr>
          <p:nvPr>
            <p:ph type="body" idx="1"/>
          </p:nvPr>
        </p:nvSpPr>
        <p:spPr>
          <a:xfrm>
            <a:off x="404813" y="1498600"/>
            <a:ext cx="8424862" cy="5359400"/>
          </a:xfrm>
        </p:spPr>
        <p:txBody>
          <a:bodyPr/>
          <a:lstStyle/>
          <a:p>
            <a:pPr eaLnBrk="1" hangingPunct="1">
              <a:lnSpc>
                <a:spcPct val="140000"/>
              </a:lnSpc>
            </a:pPr>
            <a:r>
              <a:rPr lang="zh-CN" altLang="en-US" sz="2400" smtClean="0"/>
              <a:t>抛出异常的语句形式： </a:t>
            </a:r>
          </a:p>
          <a:p>
            <a:pPr lvl="1" eaLnBrk="1" hangingPunct="1">
              <a:lnSpc>
                <a:spcPct val="140000"/>
              </a:lnSpc>
              <a:buFont typeface="Wingdings" pitchFamily="2" charset="2"/>
              <a:buNone/>
            </a:pPr>
            <a:r>
              <a:rPr lang="zh-CN" altLang="en-US" sz="2000" smtClean="0"/>
              <a:t>		</a:t>
            </a:r>
            <a:r>
              <a:rPr lang="en-US" altLang="zh-CN" sz="2000" smtClean="0"/>
              <a:t>throw  &lt;</a:t>
            </a:r>
            <a:r>
              <a:rPr lang="zh-CN" altLang="en-US" sz="2000" smtClean="0"/>
              <a:t>可选的操作数</a:t>
            </a:r>
            <a:r>
              <a:rPr lang="en-US" altLang="zh-CN" sz="2000" smtClean="0"/>
              <a:t>&gt;; </a:t>
            </a:r>
          </a:p>
          <a:p>
            <a:pPr eaLnBrk="1" hangingPunct="1">
              <a:lnSpc>
                <a:spcPct val="140000"/>
              </a:lnSpc>
            </a:pPr>
            <a:r>
              <a:rPr lang="en-US" altLang="zh-CN" sz="2400" smtClean="0"/>
              <a:t>throw</a:t>
            </a:r>
            <a:r>
              <a:rPr lang="zh-CN" altLang="en-US" sz="2400" smtClean="0"/>
              <a:t>通常指定一个操作数（或不指定操作数的特殊情况）。</a:t>
            </a:r>
            <a:r>
              <a:rPr lang="en-US" altLang="zh-CN" sz="2400" smtClean="0"/>
              <a:t>throw</a:t>
            </a:r>
            <a:r>
              <a:rPr lang="zh-CN" altLang="en-US" sz="2400" smtClean="0"/>
              <a:t>的操作数可以是任何类型，如果操作数是个对象，则称为异常对象。也可以抛出条件表达式而不是抛出对象，可以抛出不用于错误处理的对象。</a:t>
            </a:r>
          </a:p>
          <a:p>
            <a:pPr eaLnBrk="1" hangingPunct="1">
              <a:lnSpc>
                <a:spcPct val="140000"/>
              </a:lnSpc>
            </a:pPr>
            <a:r>
              <a:rPr lang="zh-CN" altLang="en-US" sz="2400" smtClean="0"/>
              <a:t>抛出异常的过程类似于</a:t>
            </a:r>
            <a:r>
              <a:rPr lang="en-US" altLang="zh-CN" sz="2400" smtClean="0"/>
              <a:t>return</a:t>
            </a:r>
            <a:r>
              <a:rPr lang="zh-CN" altLang="en-US" sz="2400" smtClean="0"/>
              <a:t>的过程，生成和初始化</a:t>
            </a:r>
            <a:r>
              <a:rPr lang="en-US" altLang="zh-CN" sz="2400" smtClean="0"/>
              <a:t>throw</a:t>
            </a:r>
            <a:r>
              <a:rPr lang="zh-CN" altLang="en-US" sz="2400" smtClean="0"/>
              <a:t>操作数的一个临时副本，传回调用它的函数，退出函数，回收所有局部对象。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330" name="Rectangle 2"/>
          <p:cNvSpPr>
            <a:spLocks noGrp="1" noChangeArrowheads="1"/>
          </p:cNvSpPr>
          <p:nvPr>
            <p:ph type="title"/>
          </p:nvPr>
        </p:nvSpPr>
        <p:spPr/>
        <p:txBody>
          <a:bodyPr/>
          <a:lstStyle/>
          <a:p>
            <a:pPr eaLnBrk="1" hangingPunct="1">
              <a:defRPr/>
            </a:pPr>
            <a:r>
              <a:rPr lang="zh-CN" altLang="en-US" smtClean="0"/>
              <a:t>异常抛出实例 </a:t>
            </a:r>
            <a:r>
              <a:rPr lang="en-US" altLang="zh-CN" smtClean="0">
                <a:latin typeface="Times New Roman"/>
              </a:rPr>
              <a:t>–</a:t>
            </a:r>
            <a:r>
              <a:rPr lang="en-US" altLang="zh-CN" smtClean="0"/>
              <a:t> </a:t>
            </a:r>
            <a:r>
              <a:rPr lang="zh-CN" altLang="en-US" smtClean="0"/>
              <a:t>异常类定义</a:t>
            </a:r>
          </a:p>
        </p:txBody>
      </p:sp>
      <p:sp>
        <p:nvSpPr>
          <p:cNvPr id="18435" name="Rectangle 3"/>
          <p:cNvSpPr>
            <a:spLocks noGrp="1" noChangeArrowheads="1"/>
          </p:cNvSpPr>
          <p:nvPr>
            <p:ph type="body" idx="1"/>
          </p:nvPr>
        </p:nvSpPr>
        <p:spPr>
          <a:xfrm>
            <a:off x="685800" y="1981200"/>
            <a:ext cx="8064500" cy="4483100"/>
          </a:xfrm>
        </p:spPr>
        <p:txBody>
          <a:bodyPr/>
          <a:lstStyle/>
          <a:p>
            <a:pPr eaLnBrk="1" hangingPunct="1">
              <a:buFont typeface="Wingdings" pitchFamily="2" charset="2"/>
              <a:buNone/>
            </a:pPr>
            <a:r>
              <a:rPr lang="en-US" altLang="zh-CN" sz="2400" smtClean="0"/>
              <a:t> // Class DivideByZeroException to be used in exception</a:t>
            </a:r>
          </a:p>
          <a:p>
            <a:pPr eaLnBrk="1" hangingPunct="1">
              <a:buFont typeface="Wingdings" pitchFamily="2" charset="2"/>
              <a:buNone/>
            </a:pPr>
            <a:r>
              <a:rPr lang="en-US" altLang="zh-CN" sz="2400" smtClean="0"/>
              <a:t> // handling for throwing an exception on a division by zero.</a:t>
            </a:r>
          </a:p>
          <a:p>
            <a:pPr eaLnBrk="1" hangingPunct="1">
              <a:buFont typeface="Wingdings" pitchFamily="2" charset="2"/>
              <a:buNone/>
            </a:pPr>
            <a:r>
              <a:rPr lang="en-US" altLang="zh-CN" sz="2400" smtClean="0"/>
              <a:t>class DivideByZeroException {</a:t>
            </a:r>
          </a:p>
          <a:p>
            <a:pPr eaLnBrk="1" hangingPunct="1">
              <a:buFont typeface="Wingdings" pitchFamily="2" charset="2"/>
              <a:buNone/>
            </a:pPr>
            <a:r>
              <a:rPr lang="en-US" altLang="zh-CN" sz="2400" smtClean="0"/>
              <a:t> public:</a:t>
            </a:r>
          </a:p>
          <a:p>
            <a:pPr eaLnBrk="1" hangingPunct="1">
              <a:buFont typeface="Wingdings" pitchFamily="2" charset="2"/>
              <a:buNone/>
            </a:pPr>
            <a:r>
              <a:rPr lang="en-US" altLang="zh-CN" sz="2400" smtClean="0"/>
              <a:t>     DivideByZeroException()</a:t>
            </a:r>
          </a:p>
          <a:p>
            <a:pPr eaLnBrk="1" hangingPunct="1">
              <a:buFont typeface="Wingdings" pitchFamily="2" charset="2"/>
              <a:buNone/>
            </a:pPr>
            <a:r>
              <a:rPr lang="en-US" altLang="zh-CN" sz="2400" smtClean="0"/>
              <a:t>              : message( "attempted to divide by zero" ) { }</a:t>
            </a:r>
          </a:p>
          <a:p>
            <a:pPr eaLnBrk="1" hangingPunct="1">
              <a:buFont typeface="Wingdings" pitchFamily="2" charset="2"/>
              <a:buNone/>
            </a:pPr>
            <a:r>
              <a:rPr lang="en-US" altLang="zh-CN" sz="2400" smtClean="0"/>
              <a:t>     const char *what() const { return message; }</a:t>
            </a:r>
          </a:p>
          <a:p>
            <a:pPr eaLnBrk="1" hangingPunct="1">
              <a:buFont typeface="Wingdings" pitchFamily="2" charset="2"/>
              <a:buNone/>
            </a:pPr>
            <a:r>
              <a:rPr lang="en-US" altLang="zh-CN" sz="2400" smtClean="0"/>
              <a:t> private:</a:t>
            </a:r>
          </a:p>
          <a:p>
            <a:pPr eaLnBrk="1" hangingPunct="1">
              <a:buFont typeface="Wingdings" pitchFamily="2" charset="2"/>
              <a:buNone/>
            </a:pPr>
            <a:r>
              <a:rPr lang="en-US" altLang="zh-CN" sz="2400" smtClean="0"/>
              <a:t>     const char *message;</a:t>
            </a:r>
          </a:p>
          <a:p>
            <a:pPr eaLnBrk="1" hangingPunct="1">
              <a:buFont typeface="Wingdings" pitchFamily="2" charset="2"/>
              <a:buNone/>
            </a:pPr>
            <a:r>
              <a:rPr lang="en-US" altLang="zh-CN" sz="2400" smtClean="0"/>
              <a:t> };</a:t>
            </a:r>
          </a:p>
        </p:txBody>
      </p:sp>
      <p:sp>
        <p:nvSpPr>
          <p:cNvPr id="4" name="AutoShape 4"/>
          <p:cNvSpPr>
            <a:spLocks noChangeArrowheads="1"/>
          </p:cNvSpPr>
          <p:nvPr/>
        </p:nvSpPr>
        <p:spPr bwMode="auto">
          <a:xfrm>
            <a:off x="3438525" y="5961063"/>
            <a:ext cx="2681288" cy="503237"/>
          </a:xfrm>
          <a:prstGeom prst="wedgeRoundRectCallout">
            <a:avLst>
              <a:gd name="adj1" fmla="val -66273"/>
              <a:gd name="adj2" fmla="val -49685"/>
              <a:gd name="adj3" fmla="val 16667"/>
            </a:avLst>
          </a:prstGeom>
          <a:solidFill>
            <a:schemeClr val="accent1"/>
          </a:solidFill>
          <a:ln w="9525">
            <a:solidFill>
              <a:schemeClr val="tx1"/>
            </a:solidFill>
            <a:miter lim="800000"/>
            <a:headEnd/>
            <a:tailEnd/>
          </a:ln>
        </p:spPr>
        <p:txBody>
          <a:bodyPr/>
          <a:lstStyle/>
          <a:p>
            <a:r>
              <a:rPr lang="zh-CN" altLang="en-US" sz="2000">
                <a:solidFill>
                  <a:schemeClr val="bg2"/>
                </a:solidFill>
                <a:latin typeface="Times New Roman" pitchFamily="18" charset="0"/>
                <a:ea typeface="楷体_GB2312" charset="-122"/>
              </a:rPr>
              <a:t>记录出现的异常情况</a:t>
            </a:r>
          </a:p>
        </p:txBody>
      </p:sp>
      <p:sp>
        <p:nvSpPr>
          <p:cNvPr id="5" name="AutoShape 6"/>
          <p:cNvSpPr>
            <a:spLocks noChangeArrowheads="1"/>
          </p:cNvSpPr>
          <p:nvPr/>
        </p:nvSpPr>
        <p:spPr bwMode="auto">
          <a:xfrm>
            <a:off x="6119813" y="5511800"/>
            <a:ext cx="3216275" cy="531813"/>
          </a:xfrm>
          <a:prstGeom prst="wedgeRoundRectCallout">
            <a:avLst>
              <a:gd name="adj1" fmla="val -58704"/>
              <a:gd name="adj2" fmla="val -144722"/>
              <a:gd name="adj3" fmla="val 16667"/>
            </a:avLst>
          </a:prstGeom>
          <a:solidFill>
            <a:schemeClr val="accent1"/>
          </a:solidFill>
          <a:ln w="9525">
            <a:solidFill>
              <a:schemeClr val="tx1"/>
            </a:solidFill>
            <a:miter lim="800000"/>
            <a:headEnd/>
            <a:tailEnd/>
          </a:ln>
        </p:spPr>
        <p:txBody>
          <a:bodyPr/>
          <a:lstStyle/>
          <a:p>
            <a:r>
              <a:rPr lang="zh-CN" altLang="en-US" sz="2000">
                <a:solidFill>
                  <a:schemeClr val="bg2"/>
                </a:solidFill>
                <a:latin typeface="Times New Roman" pitchFamily="18" charset="0"/>
                <a:ea typeface="楷体_GB2312" charset="-122"/>
              </a:rPr>
              <a:t>告诉用户出现了什么异常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2354" name="Rectangle 2"/>
          <p:cNvSpPr>
            <a:spLocks noGrp="1" noChangeArrowheads="1"/>
          </p:cNvSpPr>
          <p:nvPr>
            <p:ph type="title"/>
          </p:nvPr>
        </p:nvSpPr>
        <p:spPr/>
        <p:txBody>
          <a:bodyPr/>
          <a:lstStyle/>
          <a:p>
            <a:pPr eaLnBrk="1" hangingPunct="1">
              <a:defRPr/>
            </a:pPr>
            <a:r>
              <a:rPr lang="zh-CN" altLang="en-US" smtClean="0"/>
              <a:t>异常抛出实例 </a:t>
            </a:r>
            <a:r>
              <a:rPr lang="en-US" altLang="zh-CN" smtClean="0">
                <a:latin typeface="Times New Roman"/>
              </a:rPr>
              <a:t>–</a:t>
            </a:r>
            <a:r>
              <a:rPr lang="en-US" altLang="zh-CN" smtClean="0"/>
              <a:t> </a:t>
            </a:r>
            <a:r>
              <a:rPr lang="zh-CN" altLang="en-US" smtClean="0"/>
              <a:t>异常抛出</a:t>
            </a:r>
          </a:p>
        </p:txBody>
      </p:sp>
      <p:sp>
        <p:nvSpPr>
          <p:cNvPr id="19459" name="Rectangle 3"/>
          <p:cNvSpPr>
            <a:spLocks noGrp="1" noChangeArrowheads="1"/>
          </p:cNvSpPr>
          <p:nvPr>
            <p:ph type="body" idx="1"/>
          </p:nvPr>
        </p:nvSpPr>
        <p:spPr/>
        <p:txBody>
          <a:bodyPr/>
          <a:lstStyle/>
          <a:p>
            <a:pPr eaLnBrk="1" hangingPunct="1">
              <a:buFont typeface="Wingdings" pitchFamily="2" charset="2"/>
              <a:buNone/>
            </a:pPr>
            <a:r>
              <a:rPr lang="en-US" altLang="zh-CN" smtClean="0"/>
              <a:t>double Div(int x, int y )</a:t>
            </a:r>
          </a:p>
          <a:p>
            <a:pPr eaLnBrk="1" hangingPunct="1">
              <a:buFont typeface="Wingdings" pitchFamily="2" charset="2"/>
              <a:buNone/>
            </a:pPr>
            <a:r>
              <a:rPr lang="en-US" altLang="zh-CN" smtClean="0"/>
              <a:t>{</a:t>
            </a:r>
          </a:p>
          <a:p>
            <a:pPr eaLnBrk="1" hangingPunct="1">
              <a:buFont typeface="Wingdings" pitchFamily="2" charset="2"/>
              <a:buNone/>
            </a:pPr>
            <a:r>
              <a:rPr lang="en-US" altLang="zh-CN" smtClean="0"/>
              <a:t>    if ( y == 0 )</a:t>
            </a:r>
          </a:p>
          <a:p>
            <a:pPr eaLnBrk="1" hangingPunct="1">
              <a:buFont typeface="Wingdings" pitchFamily="2" charset="2"/>
              <a:buNone/>
            </a:pPr>
            <a:r>
              <a:rPr lang="en-US" altLang="zh-CN" smtClean="0"/>
              <a:t>      </a:t>
            </a:r>
            <a:r>
              <a:rPr lang="en-US" altLang="zh-CN" smtClean="0">
                <a:solidFill>
                  <a:schemeClr val="hlink"/>
                </a:solidFill>
              </a:rPr>
              <a:t>    </a:t>
            </a:r>
            <a:r>
              <a:rPr lang="en-US" altLang="zh-CN" smtClean="0"/>
              <a:t>throw DivideByZeroException();</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return static_cast&lt; double &gt; ( x ) / y;</a:t>
            </a:r>
          </a:p>
          <a:p>
            <a:pPr eaLnBrk="1" hangingPunct="1">
              <a:buFont typeface="Wingdings" pitchFamily="2" charset="2"/>
              <a:buNone/>
            </a:pPr>
            <a:r>
              <a:rPr lang="en-US" altLang="zh-CN" smtClean="0"/>
              <a:t> }</a:t>
            </a:r>
          </a:p>
        </p:txBody>
      </p:sp>
      <p:sp>
        <p:nvSpPr>
          <p:cNvPr id="4" name="AutoShape 4"/>
          <p:cNvSpPr>
            <a:spLocks noChangeArrowheads="1"/>
          </p:cNvSpPr>
          <p:nvPr/>
        </p:nvSpPr>
        <p:spPr bwMode="auto">
          <a:xfrm>
            <a:off x="5003800" y="1844675"/>
            <a:ext cx="3887788" cy="1728788"/>
          </a:xfrm>
          <a:prstGeom prst="wedgeRoundRectCallout">
            <a:avLst>
              <a:gd name="adj1" fmla="val -29218"/>
              <a:gd name="adj2" fmla="val 75162"/>
              <a:gd name="adj3" fmla="val 16667"/>
            </a:avLst>
          </a:prstGeom>
          <a:solidFill>
            <a:schemeClr val="accent1"/>
          </a:solidFill>
          <a:ln w="9525">
            <a:solidFill>
              <a:schemeClr val="tx1"/>
            </a:solidFill>
            <a:miter lim="800000"/>
            <a:headEnd/>
            <a:tailEnd/>
          </a:ln>
        </p:spPr>
        <p:txBody>
          <a:bodyPr/>
          <a:lstStyle/>
          <a:p>
            <a:r>
              <a:rPr lang="zh-CN" altLang="en-US" sz="2000">
                <a:solidFill>
                  <a:schemeClr val="bg2"/>
                </a:solidFill>
                <a:latin typeface="Times New Roman" pitchFamily="18" charset="0"/>
                <a:ea typeface="楷体_GB2312" charset="-122"/>
              </a:rPr>
              <a:t>这条语句用默认构造函数生成了一个</a:t>
            </a:r>
            <a:r>
              <a:rPr lang="en-US" altLang="zh-CN" sz="2000">
                <a:solidFill>
                  <a:schemeClr val="bg2"/>
                </a:solidFill>
                <a:latin typeface="Times New Roman" pitchFamily="18" charset="0"/>
                <a:ea typeface="楷体_GB2312" charset="-122"/>
              </a:rPr>
              <a:t>DivedeByZeroException</a:t>
            </a:r>
            <a:r>
              <a:rPr lang="zh-CN" altLang="en-US" sz="2000">
                <a:solidFill>
                  <a:schemeClr val="bg2"/>
                </a:solidFill>
                <a:latin typeface="Times New Roman" pitchFamily="18" charset="0"/>
                <a:ea typeface="楷体_GB2312" charset="-122"/>
              </a:rPr>
              <a:t>类的对象，并把这个对象返回给调用它的函数，</a:t>
            </a:r>
            <a:r>
              <a:rPr lang="en-US" altLang="zh-CN" sz="2000">
                <a:solidFill>
                  <a:schemeClr val="bg2"/>
                </a:solidFill>
                <a:latin typeface="Times New Roman" pitchFamily="18" charset="0"/>
                <a:ea typeface="楷体_GB2312" charset="-122"/>
              </a:rPr>
              <a:t>div</a:t>
            </a:r>
            <a:r>
              <a:rPr lang="zh-CN" altLang="en-US" sz="2000">
                <a:solidFill>
                  <a:schemeClr val="bg2"/>
                </a:solidFill>
                <a:latin typeface="Times New Roman" pitchFamily="18" charset="0"/>
                <a:ea typeface="楷体_GB2312" charset="-122"/>
              </a:rPr>
              <a:t>函数执行结束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22" name="Rectangle 2"/>
          <p:cNvSpPr>
            <a:spLocks noGrp="1" noChangeArrowheads="1"/>
          </p:cNvSpPr>
          <p:nvPr>
            <p:ph type="title"/>
          </p:nvPr>
        </p:nvSpPr>
        <p:spPr/>
        <p:txBody>
          <a:bodyPr/>
          <a:lstStyle/>
          <a:p>
            <a:pPr eaLnBrk="1" hangingPunct="1">
              <a:defRPr/>
            </a:pPr>
            <a:r>
              <a:rPr lang="zh-CN" altLang="en-US" smtClean="0"/>
              <a:t>异常处理</a:t>
            </a:r>
          </a:p>
        </p:txBody>
      </p:sp>
      <p:sp>
        <p:nvSpPr>
          <p:cNvPr id="20483" name="Rectangle 3"/>
          <p:cNvSpPr>
            <a:spLocks noGrp="1" noChangeArrowheads="1"/>
          </p:cNvSpPr>
          <p:nvPr>
            <p:ph type="body" idx="1"/>
          </p:nvPr>
        </p:nvSpPr>
        <p:spPr>
          <a:xfrm>
            <a:off x="1498600" y="1882775"/>
            <a:ext cx="5194300" cy="4114800"/>
          </a:xfrm>
        </p:spPr>
        <p:txBody>
          <a:bodyPr/>
          <a:lstStyle/>
          <a:p>
            <a:pPr eaLnBrk="1" hangingPunct="1">
              <a:lnSpc>
                <a:spcPct val="130000"/>
              </a:lnSpc>
            </a:pPr>
            <a:r>
              <a:rPr lang="zh-CN" altLang="en-US" smtClean="0"/>
              <a:t>传统错误处理方法</a:t>
            </a:r>
          </a:p>
          <a:p>
            <a:pPr eaLnBrk="1" hangingPunct="1">
              <a:lnSpc>
                <a:spcPct val="130000"/>
              </a:lnSpc>
            </a:pPr>
            <a:r>
              <a:rPr lang="zh-CN" altLang="en-US" smtClean="0"/>
              <a:t>异常处理机制</a:t>
            </a:r>
          </a:p>
          <a:p>
            <a:pPr lvl="1" eaLnBrk="1" hangingPunct="1">
              <a:lnSpc>
                <a:spcPct val="130000"/>
              </a:lnSpc>
            </a:pPr>
            <a:r>
              <a:rPr lang="zh-CN" altLang="en-US" smtClean="0"/>
              <a:t>抛出异常</a:t>
            </a:r>
          </a:p>
          <a:p>
            <a:pPr lvl="1" eaLnBrk="1" hangingPunct="1">
              <a:lnSpc>
                <a:spcPct val="130000"/>
              </a:lnSpc>
            </a:pPr>
            <a:r>
              <a:rPr lang="zh-CN" altLang="en-US" smtClean="0"/>
              <a:t>捕获异常</a:t>
            </a:r>
          </a:p>
          <a:p>
            <a:pPr lvl="1" eaLnBrk="1" hangingPunct="1">
              <a:lnSpc>
                <a:spcPct val="130000"/>
              </a:lnSpc>
            </a:pPr>
            <a:r>
              <a:rPr lang="zh-CN" altLang="en-US" smtClean="0"/>
              <a:t>处理异常</a:t>
            </a:r>
          </a:p>
          <a:p>
            <a:pPr eaLnBrk="1" hangingPunct="1">
              <a:lnSpc>
                <a:spcPct val="130000"/>
              </a:lnSpc>
            </a:pPr>
            <a:r>
              <a:rPr lang="zh-CN" altLang="en-US" smtClean="0"/>
              <a:t>异常规格说明</a:t>
            </a:r>
          </a:p>
        </p:txBody>
      </p:sp>
      <p:sp>
        <p:nvSpPr>
          <p:cNvPr id="20484" name="AutoShape 4"/>
          <p:cNvSpPr>
            <a:spLocks noChangeArrowheads="1"/>
          </p:cNvSpPr>
          <p:nvPr/>
        </p:nvSpPr>
        <p:spPr bwMode="auto">
          <a:xfrm rot="-5400000" flipH="1" flipV="1">
            <a:off x="5892800" y="21875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0485" name="AutoShape 5"/>
          <p:cNvSpPr>
            <a:spLocks noChangeArrowheads="1"/>
          </p:cNvSpPr>
          <p:nvPr/>
        </p:nvSpPr>
        <p:spPr bwMode="auto">
          <a:xfrm rot="-5400000" flipH="1" flipV="1">
            <a:off x="5880100" y="35591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0486" name="AutoShape 6"/>
          <p:cNvSpPr>
            <a:spLocks noChangeArrowheads="1"/>
          </p:cNvSpPr>
          <p:nvPr/>
        </p:nvSpPr>
        <p:spPr bwMode="auto">
          <a:xfrm rot="-5400000" flipH="1" flipV="1">
            <a:off x="5880100" y="41941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0487" name="AutoShape 7"/>
          <p:cNvSpPr>
            <a:spLocks noChangeArrowheads="1"/>
          </p:cNvSpPr>
          <p:nvPr/>
        </p:nvSpPr>
        <p:spPr bwMode="auto">
          <a:xfrm rot="-5400000" flipH="1" flipV="1">
            <a:off x="5880100" y="5540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0488" name="AutoShape 8"/>
          <p:cNvSpPr>
            <a:spLocks noChangeArrowheads="1"/>
          </p:cNvSpPr>
          <p:nvPr/>
        </p:nvSpPr>
        <p:spPr bwMode="auto">
          <a:xfrm rot="-5400000" flipH="1" flipV="1">
            <a:off x="5880100" y="29114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874" name="Rectangle 2"/>
          <p:cNvSpPr>
            <a:spLocks noGrp="1" noChangeArrowheads="1"/>
          </p:cNvSpPr>
          <p:nvPr>
            <p:ph type="title"/>
          </p:nvPr>
        </p:nvSpPr>
        <p:spPr/>
        <p:txBody>
          <a:bodyPr/>
          <a:lstStyle/>
          <a:p>
            <a:pPr eaLnBrk="1" hangingPunct="1">
              <a:defRPr/>
            </a:pPr>
            <a:r>
              <a:rPr lang="zh-CN" altLang="en-US" smtClean="0"/>
              <a:t>异常捕获</a:t>
            </a:r>
          </a:p>
        </p:txBody>
      </p:sp>
      <p:sp>
        <p:nvSpPr>
          <p:cNvPr id="21507" name="Rectangle 3"/>
          <p:cNvSpPr>
            <a:spLocks noGrp="1" noChangeArrowheads="1"/>
          </p:cNvSpPr>
          <p:nvPr>
            <p:ph type="body" idx="1"/>
          </p:nvPr>
        </p:nvSpPr>
        <p:spPr/>
        <p:txBody>
          <a:bodyPr/>
          <a:lstStyle/>
          <a:p>
            <a:pPr eaLnBrk="1" hangingPunct="1">
              <a:lnSpc>
                <a:spcPct val="140000"/>
              </a:lnSpc>
            </a:pPr>
            <a:r>
              <a:rPr lang="en-US" altLang="zh-CN" smtClean="0"/>
              <a:t> </a:t>
            </a:r>
            <a:r>
              <a:rPr lang="zh-CN" altLang="en-US" smtClean="0"/>
              <a:t>一个函数抛出异常，它必须假定该异常能被捕获和处理。异常捕获机制使得</a:t>
            </a:r>
            <a:r>
              <a:rPr lang="en-US" altLang="zh-CN" smtClean="0"/>
              <a:t>C++</a:t>
            </a:r>
            <a:r>
              <a:rPr lang="zh-CN" altLang="en-US" smtClean="0"/>
              <a:t>可以把问题集中在一处解决。</a:t>
            </a:r>
            <a:endParaRPr lang="en-US" altLang="zh-CN" smtClean="0"/>
          </a:p>
          <a:p>
            <a:pPr eaLnBrk="1" hangingPunct="1">
              <a:lnSpc>
                <a:spcPct val="140000"/>
              </a:lnSpc>
            </a:pPr>
            <a:r>
              <a:rPr lang="zh-CN" altLang="en-US" smtClean="0"/>
              <a:t>如果某段程序可能会抛出异常，则必须通知系统启动异常处理机制。（</a:t>
            </a:r>
            <a:r>
              <a:rPr lang="en-US" altLang="zh-CN" smtClean="0"/>
              <a:t>try</a:t>
            </a:r>
            <a:r>
              <a:rPr lang="zh-CN" altLang="en-US" smtClean="0"/>
              <a:t>语句块）</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02" name="Rectangle 2"/>
          <p:cNvSpPr>
            <a:spLocks noGrp="1" noChangeArrowheads="1"/>
          </p:cNvSpPr>
          <p:nvPr>
            <p:ph type="title"/>
          </p:nvPr>
        </p:nvSpPr>
        <p:spPr/>
        <p:txBody>
          <a:bodyPr/>
          <a:lstStyle/>
          <a:p>
            <a:pPr eaLnBrk="1" hangingPunct="1">
              <a:defRPr/>
            </a:pPr>
            <a:r>
              <a:rPr lang="zh-CN" altLang="en-US" dirty="0" smtClean="0"/>
              <a:t>异常处理</a:t>
            </a:r>
          </a:p>
        </p:txBody>
      </p:sp>
      <p:sp>
        <p:nvSpPr>
          <p:cNvPr id="4099" name="Rectangle 3"/>
          <p:cNvSpPr>
            <a:spLocks noGrp="1" noChangeArrowheads="1"/>
          </p:cNvSpPr>
          <p:nvPr>
            <p:ph type="body" idx="1"/>
          </p:nvPr>
        </p:nvSpPr>
        <p:spPr>
          <a:xfrm>
            <a:off x="685800" y="1981200"/>
            <a:ext cx="8248650" cy="4554538"/>
          </a:xfrm>
        </p:spPr>
        <p:txBody>
          <a:bodyPr/>
          <a:lstStyle/>
          <a:p>
            <a:pPr eaLnBrk="1" hangingPunct="1">
              <a:lnSpc>
                <a:spcPct val="120000"/>
              </a:lnSpc>
            </a:pPr>
            <a:r>
              <a:rPr lang="zh-CN" altLang="en-US" smtClean="0"/>
              <a:t>写函数库的程序员可以检测到库函数运行时的错误（如数组访问越界），但通常却不知道应该如何处理这些错误</a:t>
            </a:r>
          </a:p>
          <a:p>
            <a:pPr eaLnBrk="1" hangingPunct="1">
              <a:lnSpc>
                <a:spcPct val="120000"/>
              </a:lnSpc>
            </a:pPr>
            <a:r>
              <a:rPr lang="zh-CN" altLang="en-US" smtClean="0"/>
              <a:t>异常处理的基本想法是，让一个函数在发现了自己无法处理的错误时抛出一个异常，希望它的（直接或间接）调用者能够处理这个问题。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启动异常捕获机制</a:t>
            </a:r>
            <a:endParaRPr lang="zh-CN" altLang="en-US" dirty="0"/>
          </a:p>
        </p:txBody>
      </p:sp>
      <p:sp>
        <p:nvSpPr>
          <p:cNvPr id="22531" name="内容占位符 2"/>
          <p:cNvSpPr>
            <a:spLocks noGrp="1"/>
          </p:cNvSpPr>
          <p:nvPr>
            <p:ph idx="1"/>
          </p:nvPr>
        </p:nvSpPr>
        <p:spPr/>
        <p:txBody>
          <a:bodyPr/>
          <a:lstStyle/>
          <a:p>
            <a:r>
              <a:rPr lang="zh-CN" altLang="en-US" smtClean="0"/>
              <a:t>异常处理代码的一般形式：</a:t>
            </a:r>
          </a:p>
          <a:p>
            <a:pPr>
              <a:buFont typeface="Wingdings" pitchFamily="2" charset="2"/>
              <a:buNone/>
            </a:pPr>
            <a:r>
              <a:rPr lang="en-US" altLang="zh-CN" smtClean="0"/>
              <a:t>try{</a:t>
            </a:r>
          </a:p>
          <a:p>
            <a:pPr>
              <a:buFont typeface="Wingdings" pitchFamily="2" charset="2"/>
              <a:buNone/>
            </a:pPr>
            <a:r>
              <a:rPr lang="en-US" altLang="zh-CN" smtClean="0"/>
              <a:t>		</a:t>
            </a:r>
            <a:r>
              <a:rPr lang="zh-CN" altLang="en-US" smtClean="0"/>
              <a:t>可能抛出异常的代码</a:t>
            </a:r>
          </a:p>
          <a:p>
            <a:pPr>
              <a:buFont typeface="Wingdings" pitchFamily="2" charset="2"/>
              <a:buNone/>
            </a:pPr>
            <a:r>
              <a:rPr lang="en-US" altLang="zh-CN" smtClean="0"/>
              <a:t>} </a:t>
            </a:r>
          </a:p>
          <a:p>
            <a:pPr>
              <a:buFont typeface="Wingdings" pitchFamily="2" charset="2"/>
              <a:buNone/>
            </a:pPr>
            <a:r>
              <a:rPr lang="en-US" altLang="zh-CN" smtClean="0"/>
              <a:t>catch(</a:t>
            </a:r>
            <a:r>
              <a:rPr lang="zh-CN" altLang="en-US" smtClean="0"/>
              <a:t>类型</a:t>
            </a:r>
            <a:r>
              <a:rPr lang="en-US" altLang="zh-CN" smtClean="0"/>
              <a:t>1  </a:t>
            </a:r>
            <a:r>
              <a:rPr lang="zh-CN" altLang="en-US" smtClean="0"/>
              <a:t>参数</a:t>
            </a:r>
            <a:r>
              <a:rPr lang="en-US" altLang="zh-CN" smtClean="0"/>
              <a:t>1) { </a:t>
            </a:r>
            <a:r>
              <a:rPr lang="zh-CN" altLang="en-US" smtClean="0"/>
              <a:t>处理该异常的代码	</a:t>
            </a:r>
            <a:r>
              <a:rPr lang="en-US" altLang="zh-CN" smtClean="0"/>
              <a:t>}</a:t>
            </a:r>
          </a:p>
          <a:p>
            <a:pPr>
              <a:buFont typeface="Wingdings" pitchFamily="2" charset="2"/>
              <a:buNone/>
            </a:pPr>
            <a:r>
              <a:rPr lang="en-US" altLang="zh-CN" smtClean="0"/>
              <a:t>catch(</a:t>
            </a:r>
            <a:r>
              <a:rPr lang="zh-CN" altLang="en-US" smtClean="0"/>
              <a:t>类型</a:t>
            </a:r>
            <a:r>
              <a:rPr lang="en-US" altLang="zh-CN" smtClean="0"/>
              <a:t>2  </a:t>
            </a:r>
            <a:r>
              <a:rPr lang="zh-CN" altLang="en-US" smtClean="0"/>
              <a:t>参数</a:t>
            </a:r>
            <a:r>
              <a:rPr lang="en-US" altLang="zh-CN" smtClean="0"/>
              <a:t>2) { </a:t>
            </a:r>
            <a:r>
              <a:rPr lang="zh-CN" altLang="en-US" smtClean="0"/>
              <a:t>处理该异常的代码	</a:t>
            </a:r>
            <a:r>
              <a:rPr lang="en-US" altLang="zh-CN" smtClean="0"/>
              <a:t>}</a:t>
            </a:r>
          </a:p>
          <a:p>
            <a:pPr>
              <a:buFont typeface="Wingdings" pitchFamily="2" charset="2"/>
              <a:buNone/>
            </a:pPr>
            <a:r>
              <a:rPr lang="en-US" altLang="zh-CN" smtClean="0"/>
              <a:t>…	…</a:t>
            </a:r>
          </a:p>
          <a:p>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3378" name="Rectangle 2"/>
          <p:cNvSpPr>
            <a:spLocks noGrp="1" noChangeArrowheads="1"/>
          </p:cNvSpPr>
          <p:nvPr>
            <p:ph type="title"/>
          </p:nvPr>
        </p:nvSpPr>
        <p:spPr>
          <a:xfrm>
            <a:off x="685800" y="368300"/>
            <a:ext cx="7772400" cy="1143000"/>
          </a:xfrm>
        </p:spPr>
        <p:txBody>
          <a:bodyPr/>
          <a:lstStyle/>
          <a:p>
            <a:pPr eaLnBrk="1" hangingPunct="1">
              <a:defRPr/>
            </a:pPr>
            <a:r>
              <a:rPr lang="en-US" altLang="zh-CN" smtClean="0"/>
              <a:t>catch</a:t>
            </a:r>
            <a:r>
              <a:rPr lang="zh-CN" altLang="en-US" smtClean="0"/>
              <a:t>捕获异常</a:t>
            </a:r>
          </a:p>
        </p:txBody>
      </p:sp>
      <p:sp>
        <p:nvSpPr>
          <p:cNvPr id="23555" name="Rectangle 3"/>
          <p:cNvSpPr>
            <a:spLocks noGrp="1" noChangeArrowheads="1"/>
          </p:cNvSpPr>
          <p:nvPr>
            <p:ph type="body" idx="1"/>
          </p:nvPr>
        </p:nvSpPr>
        <p:spPr>
          <a:xfrm>
            <a:off x="685800" y="1511300"/>
            <a:ext cx="8115300" cy="5067300"/>
          </a:xfrm>
        </p:spPr>
        <p:txBody>
          <a:bodyPr/>
          <a:lstStyle/>
          <a:p>
            <a:pPr eaLnBrk="1" hangingPunct="1">
              <a:lnSpc>
                <a:spcPct val="110000"/>
              </a:lnSpc>
            </a:pPr>
            <a:r>
              <a:rPr lang="zh-CN" altLang="en-US" sz="2400" smtClean="0"/>
              <a:t>异常处理器放在</a:t>
            </a:r>
            <a:r>
              <a:rPr lang="en-US" altLang="zh-CN" sz="2400" smtClean="0"/>
              <a:t>catch</a:t>
            </a:r>
            <a:r>
              <a:rPr lang="zh-CN" altLang="en-US" sz="2400" smtClean="0"/>
              <a:t>块中</a:t>
            </a:r>
            <a:r>
              <a:rPr lang="en-US" altLang="zh-CN" sz="2400" smtClean="0"/>
              <a:t>, </a:t>
            </a:r>
            <a:r>
              <a:rPr lang="zh-CN" altLang="en-US" sz="2400" smtClean="0"/>
              <a:t>形式如下：</a:t>
            </a:r>
          </a:p>
          <a:p>
            <a:pPr lvl="1" eaLnBrk="1" hangingPunct="1">
              <a:lnSpc>
                <a:spcPct val="110000"/>
              </a:lnSpc>
              <a:buFont typeface="Wingdings" pitchFamily="2" charset="2"/>
              <a:buNone/>
            </a:pPr>
            <a:r>
              <a:rPr lang="en-US" altLang="zh-CN" sz="2000" smtClean="0"/>
              <a:t>catch ( &lt;</a:t>
            </a:r>
            <a:r>
              <a:rPr lang="zh-CN" altLang="en-US" sz="2000" smtClean="0"/>
              <a:t>捕获的异常类型</a:t>
            </a:r>
            <a:r>
              <a:rPr lang="en-US" altLang="zh-CN" sz="2000" smtClean="0"/>
              <a:t>&gt;  &lt;</a:t>
            </a:r>
            <a:r>
              <a:rPr lang="zh-CN" altLang="en-US" sz="2000" smtClean="0"/>
              <a:t>可选参数</a:t>
            </a:r>
            <a:r>
              <a:rPr lang="en-US" altLang="zh-CN" sz="2000" smtClean="0"/>
              <a:t>&gt; </a:t>
            </a:r>
            <a:r>
              <a:rPr lang="zh-CN" altLang="en-US" sz="2000" smtClean="0"/>
              <a:t>）</a:t>
            </a:r>
          </a:p>
          <a:p>
            <a:pPr lvl="1" eaLnBrk="1" hangingPunct="1">
              <a:lnSpc>
                <a:spcPct val="110000"/>
              </a:lnSpc>
              <a:buFont typeface="Wingdings" pitchFamily="2" charset="2"/>
              <a:buNone/>
            </a:pPr>
            <a:r>
              <a:rPr lang="en-US" altLang="zh-CN" sz="2000" smtClean="0"/>
              <a:t>{ </a:t>
            </a:r>
          </a:p>
          <a:p>
            <a:pPr lvl="1" eaLnBrk="1" hangingPunct="1">
              <a:lnSpc>
                <a:spcPct val="110000"/>
              </a:lnSpc>
              <a:buFont typeface="Wingdings" pitchFamily="2" charset="2"/>
              <a:buNone/>
            </a:pPr>
            <a:r>
              <a:rPr lang="en-US" altLang="zh-CN" sz="2000" smtClean="0"/>
              <a:t>	&lt;</a:t>
            </a:r>
            <a:r>
              <a:rPr lang="zh-CN" altLang="en-US" sz="2000" smtClean="0"/>
              <a:t>异常处理器代码</a:t>
            </a:r>
            <a:r>
              <a:rPr lang="en-US" altLang="zh-CN" sz="2000" smtClean="0"/>
              <a:t>&gt; </a:t>
            </a:r>
          </a:p>
          <a:p>
            <a:pPr lvl="1" eaLnBrk="1" hangingPunct="1">
              <a:lnSpc>
                <a:spcPct val="110000"/>
              </a:lnSpc>
              <a:buFont typeface="Wingdings" pitchFamily="2" charset="2"/>
              <a:buNone/>
            </a:pPr>
            <a:r>
              <a:rPr lang="en-US" altLang="zh-CN" sz="2000" smtClean="0"/>
              <a:t>}</a:t>
            </a:r>
          </a:p>
          <a:p>
            <a:pPr eaLnBrk="1" hangingPunct="1">
              <a:lnSpc>
                <a:spcPct val="110000"/>
              </a:lnSpc>
            </a:pPr>
            <a:r>
              <a:rPr lang="en-US" altLang="zh-CN" sz="2400" smtClean="0"/>
              <a:t>catch</a:t>
            </a:r>
            <a:r>
              <a:rPr lang="zh-CN" altLang="en-US" sz="2400" smtClean="0"/>
              <a:t>处理器定义自己的范围。</a:t>
            </a:r>
            <a:r>
              <a:rPr lang="en-US" altLang="zh-CN" sz="2400" smtClean="0"/>
              <a:t>catch</a:t>
            </a:r>
            <a:r>
              <a:rPr lang="zh-CN" altLang="en-US" sz="2400" smtClean="0"/>
              <a:t>在括号中指定要捕获的对象类型。</a:t>
            </a:r>
            <a:r>
              <a:rPr lang="en-US" altLang="zh-CN" sz="2400" smtClean="0"/>
              <a:t>catch</a:t>
            </a:r>
            <a:r>
              <a:rPr lang="zh-CN" altLang="en-US" sz="2400" smtClean="0"/>
              <a:t>处理器中的参数可以命名也可以无名。如果是命名参数，则可以在处理器中引用这个参数。如果是无名参数</a:t>
            </a:r>
            <a:r>
              <a:rPr lang="en-US" altLang="zh-CN" sz="2400" smtClean="0"/>
              <a:t>(</a:t>
            </a:r>
            <a:r>
              <a:rPr lang="zh-CN" altLang="en-US" sz="2400" smtClean="0"/>
              <a:t>只指定匹配抛出对象类型的类型</a:t>
            </a:r>
            <a:r>
              <a:rPr lang="en-US" altLang="zh-CN" sz="2400" smtClean="0"/>
              <a:t>)</a:t>
            </a:r>
            <a:r>
              <a:rPr lang="zh-CN" altLang="en-US" sz="2400" smtClean="0"/>
              <a:t>，则信息不从抛出点传递到处理器中，只是把控制从抛出点转到处理器中．许多异常都可以这样。</a:t>
            </a:r>
          </a:p>
          <a:p>
            <a:pPr eaLnBrk="1" hangingPunct="1">
              <a:lnSpc>
                <a:spcPct val="110000"/>
              </a:lnSpc>
            </a:pPr>
            <a:r>
              <a:rPr lang="en-US" altLang="zh-CN" sz="2400" smtClean="0"/>
              <a:t>catch (…) </a:t>
            </a:r>
            <a:r>
              <a:rPr lang="zh-CN" altLang="en-US" sz="2400" smtClean="0"/>
              <a:t>捕获任意类型的异常。</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946" name="Rectangle 2"/>
          <p:cNvSpPr>
            <a:spLocks noGrp="1" noChangeArrowheads="1"/>
          </p:cNvSpPr>
          <p:nvPr>
            <p:ph type="title"/>
          </p:nvPr>
        </p:nvSpPr>
        <p:spPr/>
        <p:txBody>
          <a:bodyPr/>
          <a:lstStyle/>
          <a:p>
            <a:pPr eaLnBrk="1" hangingPunct="1">
              <a:defRPr/>
            </a:pPr>
            <a:r>
              <a:rPr lang="zh-CN" altLang="en-US" smtClean="0"/>
              <a:t>异常捕获原理</a:t>
            </a:r>
          </a:p>
        </p:txBody>
      </p:sp>
      <p:sp>
        <p:nvSpPr>
          <p:cNvPr id="24579" name="Rectangle 3"/>
          <p:cNvSpPr>
            <a:spLocks noGrp="1" noChangeArrowheads="1"/>
          </p:cNvSpPr>
          <p:nvPr>
            <p:ph type="body" idx="1"/>
          </p:nvPr>
        </p:nvSpPr>
        <p:spPr/>
        <p:txBody>
          <a:bodyPr/>
          <a:lstStyle/>
          <a:p>
            <a:pPr eaLnBrk="1" hangingPunct="1">
              <a:lnSpc>
                <a:spcPct val="130000"/>
              </a:lnSpc>
            </a:pPr>
            <a:r>
              <a:rPr lang="zh-CN" altLang="en-US" sz="2800" smtClean="0"/>
              <a:t>如果一个异常信号被抛出，异常处理器中第一个参数与异常抛出对象相匹配的函数将捕获该异常信号，然后进入相应的</a:t>
            </a:r>
            <a:r>
              <a:rPr lang="en-US" altLang="zh-CN" sz="2800" smtClean="0"/>
              <a:t>catch</a:t>
            </a:r>
            <a:r>
              <a:rPr lang="zh-CN" altLang="en-US" sz="2800" smtClean="0"/>
              <a:t>语句，执行异常处理程序。</a:t>
            </a:r>
            <a:endParaRPr lang="en-US" altLang="zh-CN" sz="2800" smtClean="0"/>
          </a:p>
          <a:p>
            <a:pPr eaLnBrk="1" hangingPunct="1">
              <a:lnSpc>
                <a:spcPct val="130000"/>
              </a:lnSpc>
            </a:pPr>
            <a:r>
              <a:rPr lang="zh-CN" altLang="en-US" sz="2800" smtClean="0"/>
              <a:t>如果找遍了所有</a:t>
            </a:r>
            <a:r>
              <a:rPr lang="en-US" altLang="zh-CN" sz="2800" smtClean="0"/>
              <a:t>catch</a:t>
            </a:r>
            <a:r>
              <a:rPr lang="zh-CN" altLang="en-US" sz="2800" smtClean="0"/>
              <a:t>处理器都不匹配，则函数执行结束，并将该异常抛给调用它的函数，由调用他的函数来处理该程序。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4402"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除零异常的捕获</a:t>
            </a:r>
          </a:p>
        </p:txBody>
      </p:sp>
      <p:sp>
        <p:nvSpPr>
          <p:cNvPr id="25603" name="Rectangle 4"/>
          <p:cNvSpPr>
            <a:spLocks noGrp="1" noChangeArrowheads="1"/>
          </p:cNvSpPr>
          <p:nvPr>
            <p:ph type="body" idx="1"/>
          </p:nvPr>
        </p:nvSpPr>
        <p:spPr>
          <a:xfrm>
            <a:off x="406400" y="1371600"/>
            <a:ext cx="8394700" cy="4114800"/>
          </a:xfrm>
          <a:noFill/>
        </p:spPr>
        <p:txBody>
          <a:bodyPr/>
          <a:lstStyle/>
          <a:p>
            <a:pPr eaLnBrk="1" hangingPunct="1">
              <a:buFont typeface="Wingdings" pitchFamily="2" charset="2"/>
              <a:buNone/>
            </a:pPr>
            <a:r>
              <a:rPr lang="en-US" altLang="zh-CN" sz="2000" smtClean="0"/>
              <a:t>int main()</a:t>
            </a:r>
          </a:p>
          <a:p>
            <a:pPr eaLnBrk="1" hangingPunct="1">
              <a:buFont typeface="Wingdings" pitchFamily="2" charset="2"/>
              <a:buNone/>
            </a:pPr>
            <a:r>
              <a:rPr lang="en-US" altLang="zh-CN" sz="2000" smtClean="0"/>
              <a:t> {  int number1, number2;</a:t>
            </a:r>
          </a:p>
          <a:p>
            <a:pPr eaLnBrk="1" hangingPunct="1">
              <a:buFont typeface="Wingdings" pitchFamily="2" charset="2"/>
              <a:buNone/>
            </a:pPr>
            <a:r>
              <a:rPr lang="en-US" altLang="zh-CN" sz="2000" smtClean="0"/>
              <a:t>    double result;</a:t>
            </a:r>
          </a:p>
          <a:p>
            <a:pPr eaLnBrk="1" hangingPunct="1">
              <a:buFont typeface="Wingdings" pitchFamily="2" charset="2"/>
              <a:buNone/>
            </a:pPr>
            <a:r>
              <a:rPr lang="en-US" altLang="zh-CN" sz="2000" smtClean="0"/>
              <a:t>    cout &lt;&lt; "Enter two integers (end-of-file to end): ";</a:t>
            </a:r>
          </a:p>
          <a:p>
            <a:pPr eaLnBrk="1" hangingPunct="1">
              <a:buFont typeface="Wingdings" pitchFamily="2" charset="2"/>
              <a:buNone/>
            </a:pPr>
            <a:r>
              <a:rPr lang="en-US" altLang="zh-CN" sz="2000" smtClean="0"/>
              <a:t>    while ( cin &gt;&gt; number1 &gt;&gt; number2 ) {</a:t>
            </a:r>
          </a:p>
          <a:p>
            <a:pPr eaLnBrk="1" hangingPunct="1">
              <a:buFont typeface="Wingdings" pitchFamily="2" charset="2"/>
              <a:buNone/>
            </a:pPr>
            <a:r>
              <a:rPr lang="en-US" altLang="zh-CN" sz="2000" smtClean="0"/>
              <a:t>        try { result = Div( number1, number2 );</a:t>
            </a:r>
          </a:p>
          <a:p>
            <a:pPr eaLnBrk="1" hangingPunct="1">
              <a:buFont typeface="Wingdings" pitchFamily="2" charset="2"/>
              <a:buNone/>
            </a:pPr>
            <a:r>
              <a:rPr lang="en-US" altLang="zh-CN" sz="2000" smtClean="0"/>
              <a:t>                 cout &lt;&lt; "The quotient is: " &lt;&lt; result &lt;&lt; endl;</a:t>
            </a:r>
          </a:p>
          <a:p>
            <a:pPr eaLnBrk="1" hangingPunct="1">
              <a:buFont typeface="Wingdings" pitchFamily="2" charset="2"/>
              <a:buNone/>
            </a:pPr>
            <a:r>
              <a:rPr lang="en-US" altLang="zh-CN" sz="2000" smtClean="0"/>
              <a:t>              }   catch ( DivideByZeroException ex ) {</a:t>
            </a:r>
          </a:p>
          <a:p>
            <a:pPr eaLnBrk="1" hangingPunct="1">
              <a:buFont typeface="Wingdings" pitchFamily="2" charset="2"/>
              <a:buNone/>
            </a:pPr>
            <a:r>
              <a:rPr lang="en-US" altLang="zh-CN" sz="2000" smtClean="0"/>
              <a:t>                         cout &lt;&lt; "Exception occurred: "   &lt;&lt; ex.what() &lt;&lt; '\n‘;   }</a:t>
            </a:r>
          </a:p>
          <a:p>
            <a:pPr eaLnBrk="1" hangingPunct="1">
              <a:buFont typeface="Wingdings" pitchFamily="2" charset="2"/>
              <a:buNone/>
            </a:pPr>
            <a:r>
              <a:rPr lang="en-US" altLang="zh-CN" sz="2000" smtClean="0"/>
              <a:t>        cout &lt;&lt; "\nEnter two integers (end-of-file to end): “;</a:t>
            </a:r>
          </a:p>
          <a:p>
            <a:pPr eaLnBrk="1" hangingPunct="1">
              <a:buFont typeface="Wingdings" pitchFamily="2" charset="2"/>
              <a:buNone/>
            </a:pPr>
            <a:r>
              <a:rPr lang="en-US" altLang="zh-CN" sz="2000" smtClean="0"/>
              <a:t>     }</a:t>
            </a:r>
          </a:p>
          <a:p>
            <a:pPr eaLnBrk="1" hangingPunct="1">
              <a:buFont typeface="Wingdings" pitchFamily="2" charset="2"/>
              <a:buNone/>
            </a:pPr>
            <a:r>
              <a:rPr lang="en-US" altLang="zh-CN" sz="2000" smtClean="0"/>
              <a:t>   cout &lt;&lt; endl;</a:t>
            </a:r>
          </a:p>
          <a:p>
            <a:pPr eaLnBrk="1" hangingPunct="1">
              <a:buFont typeface="Wingdings" pitchFamily="2" charset="2"/>
              <a:buNone/>
            </a:pPr>
            <a:r>
              <a:rPr lang="en-US" altLang="zh-CN" sz="2000" smtClean="0"/>
              <a:t>   return 0;</a:t>
            </a:r>
          </a:p>
          <a:p>
            <a:pPr eaLnBrk="1" hangingPunct="1">
              <a:buFont typeface="Wingdings" pitchFamily="2" charset="2"/>
              <a:buNone/>
            </a:pPr>
            <a:r>
              <a:rPr lang="en-US" altLang="zh-CN" sz="2000" smtClean="0"/>
              <a:t>}</a:t>
            </a:r>
          </a:p>
        </p:txBody>
      </p:sp>
      <p:sp>
        <p:nvSpPr>
          <p:cNvPr id="4" name="Text Box 4"/>
          <p:cNvSpPr txBox="1">
            <a:spLocks noChangeArrowheads="1"/>
          </p:cNvSpPr>
          <p:nvPr/>
        </p:nvSpPr>
        <p:spPr bwMode="auto">
          <a:xfrm>
            <a:off x="6659563" y="1341438"/>
            <a:ext cx="2052637" cy="2246312"/>
          </a:xfrm>
          <a:prstGeom prst="rect">
            <a:avLst/>
          </a:prstGeom>
          <a:solidFill>
            <a:srgbClr val="CCFFCC"/>
          </a:solidFill>
          <a:ln w="9525">
            <a:solidFill>
              <a:srgbClr val="800000"/>
            </a:solidFill>
            <a:miter lim="800000"/>
            <a:headEnd/>
            <a:tailEnd/>
          </a:ln>
        </p:spPr>
        <p:txBody>
          <a:bodyPr>
            <a:spAutoFit/>
          </a:bodyPr>
          <a:lstStyle/>
          <a:p>
            <a:pPr>
              <a:spcBef>
                <a:spcPct val="50000"/>
              </a:spcBef>
            </a:pPr>
            <a:r>
              <a:rPr lang="en-US" altLang="zh-CN" sz="2000">
                <a:solidFill>
                  <a:schemeClr val="bg2"/>
                </a:solidFill>
              </a:rPr>
              <a:t>try</a:t>
            </a:r>
            <a:r>
              <a:rPr lang="zh-CN" altLang="en-US" sz="2000">
                <a:solidFill>
                  <a:schemeClr val="bg2"/>
                </a:solidFill>
              </a:rPr>
              <a:t>语句块中包含了可能抛出异常的代码</a:t>
            </a:r>
            <a:r>
              <a:rPr lang="en-US" altLang="zh-CN" sz="2000">
                <a:solidFill>
                  <a:schemeClr val="bg2"/>
                </a:solidFill>
              </a:rPr>
              <a:t>Div</a:t>
            </a:r>
            <a:r>
              <a:rPr lang="zh-CN" altLang="en-US" sz="2000">
                <a:solidFill>
                  <a:schemeClr val="bg2"/>
                </a:solidFill>
              </a:rPr>
              <a:t>，一旦抛出了异常，则退出</a:t>
            </a:r>
            <a:r>
              <a:rPr lang="en-US" altLang="zh-CN" sz="2000">
                <a:solidFill>
                  <a:schemeClr val="bg2"/>
                </a:solidFill>
              </a:rPr>
              <a:t>try</a:t>
            </a:r>
            <a:r>
              <a:rPr lang="zh-CN" altLang="en-US" sz="2000">
                <a:solidFill>
                  <a:schemeClr val="bg2"/>
                </a:solidFill>
              </a:rPr>
              <a:t>语句块，进入</a:t>
            </a:r>
            <a:r>
              <a:rPr lang="en-US" altLang="zh-CN" sz="2000">
                <a:solidFill>
                  <a:schemeClr val="bg2"/>
                </a:solidFill>
              </a:rPr>
              <a:t>try</a:t>
            </a:r>
            <a:r>
              <a:rPr lang="zh-CN" altLang="en-US" sz="2000">
                <a:solidFill>
                  <a:schemeClr val="bg2"/>
                </a:solidFill>
              </a:rPr>
              <a:t>后面的异常捕获和处理</a:t>
            </a:r>
          </a:p>
        </p:txBody>
      </p:sp>
      <p:sp>
        <p:nvSpPr>
          <p:cNvPr id="25605" name="Rectangle 5"/>
          <p:cNvSpPr>
            <a:spLocks noChangeArrowheads="1"/>
          </p:cNvSpPr>
          <p:nvPr/>
        </p:nvSpPr>
        <p:spPr bwMode="auto">
          <a:xfrm>
            <a:off x="4354513" y="5210175"/>
            <a:ext cx="4752975" cy="1582738"/>
          </a:xfrm>
          <a:prstGeom prst="rect">
            <a:avLst/>
          </a:prstGeom>
          <a:solidFill>
            <a:srgbClr val="CCFFCC"/>
          </a:solidFill>
          <a:ln w="9525" algn="ctr">
            <a:solidFill>
              <a:srgbClr val="000000"/>
            </a:solidFill>
            <a:miter lim="800000"/>
            <a:headEnd/>
            <a:tailEnd/>
          </a:ln>
        </p:spPr>
        <p:txBody>
          <a:bodyPr/>
          <a:lstStyle/>
          <a:p>
            <a:pPr marL="449263" indent="-449263" eaLnBrk="0" hangingPunct="0">
              <a:lnSpc>
                <a:spcPct val="110000"/>
              </a:lnSpc>
              <a:spcBef>
                <a:spcPct val="20000"/>
              </a:spcBef>
              <a:buSzPct val="120000"/>
            </a:pPr>
            <a:r>
              <a:rPr lang="en-US" altLang="zh-CN" sz="1800" b="1">
                <a:solidFill>
                  <a:srgbClr val="133984"/>
                </a:solidFill>
              </a:rPr>
              <a:t>double Div(int x, int y )</a:t>
            </a:r>
          </a:p>
          <a:p>
            <a:pPr marL="449263" indent="-449263" eaLnBrk="0" hangingPunct="0">
              <a:lnSpc>
                <a:spcPct val="110000"/>
              </a:lnSpc>
              <a:spcBef>
                <a:spcPct val="20000"/>
              </a:spcBef>
              <a:buSzPct val="120000"/>
            </a:pPr>
            <a:r>
              <a:rPr lang="en-US" altLang="zh-CN" sz="1800" b="1">
                <a:solidFill>
                  <a:srgbClr val="133984"/>
                </a:solidFill>
              </a:rPr>
              <a:t>{    if ( y == 0 )</a:t>
            </a:r>
          </a:p>
          <a:p>
            <a:pPr marL="449263" indent="-449263" eaLnBrk="0" hangingPunct="0">
              <a:lnSpc>
                <a:spcPct val="110000"/>
              </a:lnSpc>
              <a:spcBef>
                <a:spcPct val="20000"/>
              </a:spcBef>
              <a:buSzPct val="120000"/>
            </a:pPr>
            <a:r>
              <a:rPr lang="en-US" altLang="zh-CN" sz="1800" b="1">
                <a:solidFill>
                  <a:srgbClr val="FF0000"/>
                </a:solidFill>
              </a:rPr>
              <a:t>          throw DivideByZeroException();</a:t>
            </a:r>
          </a:p>
          <a:p>
            <a:pPr marL="449263" indent="-449263" eaLnBrk="0" hangingPunct="0">
              <a:lnSpc>
                <a:spcPct val="110000"/>
              </a:lnSpc>
              <a:spcBef>
                <a:spcPct val="20000"/>
              </a:spcBef>
              <a:buSzPct val="120000"/>
            </a:pPr>
            <a:r>
              <a:rPr lang="en-US" altLang="zh-CN" sz="1800" b="1">
                <a:solidFill>
                  <a:srgbClr val="133984"/>
                </a:solidFill>
              </a:rPr>
              <a:t>     return static_cast&lt; double &gt; ( x ) / 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971550" y="549275"/>
            <a:ext cx="7499350" cy="5976938"/>
          </a:xfrm>
        </p:spPr>
        <p:txBody>
          <a:bodyPr/>
          <a:lstStyle/>
          <a:p>
            <a:pPr>
              <a:lnSpc>
                <a:spcPct val="80000"/>
              </a:lnSpc>
              <a:buFontTx/>
              <a:buNone/>
            </a:pPr>
            <a:r>
              <a:rPr lang="en-US" altLang="zh-CN" sz="2000" smtClean="0"/>
              <a:t>int main()</a:t>
            </a:r>
          </a:p>
          <a:p>
            <a:pPr>
              <a:lnSpc>
                <a:spcPct val="80000"/>
              </a:lnSpc>
              <a:buFontTx/>
              <a:buNone/>
            </a:pPr>
            <a:r>
              <a:rPr lang="en-US" altLang="zh-CN" sz="2000" smtClean="0"/>
              <a:t> {  int number1, number2;</a:t>
            </a:r>
          </a:p>
          <a:p>
            <a:pPr>
              <a:lnSpc>
                <a:spcPct val="80000"/>
              </a:lnSpc>
              <a:buFontTx/>
              <a:buNone/>
            </a:pPr>
            <a:r>
              <a:rPr lang="en-US" altLang="zh-CN" sz="2000" smtClean="0"/>
              <a:t>    double result;</a:t>
            </a:r>
          </a:p>
          <a:p>
            <a:pPr>
              <a:lnSpc>
                <a:spcPct val="80000"/>
              </a:lnSpc>
              <a:buFontTx/>
              <a:buNone/>
            </a:pPr>
            <a:r>
              <a:rPr lang="en-US" altLang="zh-CN" sz="2000" smtClean="0"/>
              <a:t>    cout &lt;&lt; "Enter two integers (end-of-file to end): ";</a:t>
            </a:r>
          </a:p>
          <a:p>
            <a:pPr>
              <a:lnSpc>
                <a:spcPct val="80000"/>
              </a:lnSpc>
              <a:buFontTx/>
              <a:buNone/>
            </a:pPr>
            <a:r>
              <a:rPr lang="en-US" altLang="zh-CN" sz="2000" smtClean="0"/>
              <a:t>    while ( cin &gt;&gt; number1 &gt;&gt; number2 )</a:t>
            </a:r>
          </a:p>
          <a:p>
            <a:pPr>
              <a:lnSpc>
                <a:spcPct val="80000"/>
              </a:lnSpc>
              <a:buFontTx/>
              <a:buNone/>
            </a:pPr>
            <a:r>
              <a:rPr lang="en-US" altLang="zh-CN" sz="2000" smtClean="0"/>
              <a:t>   {</a:t>
            </a:r>
          </a:p>
          <a:p>
            <a:pPr>
              <a:lnSpc>
                <a:spcPct val="80000"/>
              </a:lnSpc>
              <a:buFontTx/>
              <a:buNone/>
            </a:pPr>
            <a:r>
              <a:rPr lang="en-US" altLang="zh-CN" sz="2000" smtClean="0"/>
              <a:t>       </a:t>
            </a:r>
            <a:r>
              <a:rPr lang="en-US" altLang="zh-CN" sz="2000" smtClean="0">
                <a:solidFill>
                  <a:srgbClr val="FF0000"/>
                </a:solidFill>
              </a:rPr>
              <a:t> try</a:t>
            </a:r>
            <a:r>
              <a:rPr lang="en-US" altLang="zh-CN" sz="2000" smtClean="0"/>
              <a:t> </a:t>
            </a:r>
            <a:r>
              <a:rPr lang="en-US" altLang="zh-CN" sz="2000" smtClean="0">
                <a:solidFill>
                  <a:srgbClr val="FF0000"/>
                </a:solidFill>
              </a:rPr>
              <a:t>{</a:t>
            </a:r>
            <a:r>
              <a:rPr lang="en-US" altLang="zh-CN" sz="2000" smtClean="0"/>
              <a:t> </a:t>
            </a:r>
          </a:p>
          <a:p>
            <a:pPr>
              <a:lnSpc>
                <a:spcPct val="80000"/>
              </a:lnSpc>
              <a:buFontTx/>
              <a:buNone/>
            </a:pPr>
            <a:r>
              <a:rPr lang="en-US" altLang="zh-CN" sz="2000" smtClean="0"/>
              <a:t>               if (number2==0) throw DivideByZeroException();</a:t>
            </a:r>
          </a:p>
          <a:p>
            <a:pPr>
              <a:lnSpc>
                <a:spcPct val="80000"/>
              </a:lnSpc>
              <a:buFontTx/>
              <a:buNone/>
            </a:pPr>
            <a:r>
              <a:rPr lang="en-US" altLang="zh-CN" sz="2000" smtClean="0"/>
              <a:t>               result = static_cast&lt;double&gt;( number1)/number2;</a:t>
            </a:r>
          </a:p>
          <a:p>
            <a:pPr>
              <a:lnSpc>
                <a:spcPct val="80000"/>
              </a:lnSpc>
              <a:buFontTx/>
              <a:buNone/>
            </a:pPr>
            <a:r>
              <a:rPr lang="en-US" altLang="zh-CN" sz="2000" smtClean="0"/>
              <a:t>               cout &lt;&lt; "The quotient is: " &lt;&lt; result &lt;&lt; endl;</a:t>
            </a:r>
          </a:p>
          <a:p>
            <a:pPr>
              <a:lnSpc>
                <a:spcPct val="80000"/>
              </a:lnSpc>
              <a:buFontTx/>
              <a:buNone/>
            </a:pPr>
            <a:r>
              <a:rPr lang="en-US" altLang="zh-CN" sz="2000" smtClean="0"/>
              <a:t>             </a:t>
            </a:r>
            <a:r>
              <a:rPr lang="en-US" altLang="zh-CN" sz="2000" smtClean="0">
                <a:solidFill>
                  <a:srgbClr val="FF0000"/>
                </a:solidFill>
              </a:rPr>
              <a:t> }</a:t>
            </a:r>
            <a:r>
              <a:rPr lang="en-US" altLang="zh-CN" sz="2000" smtClean="0"/>
              <a:t>  </a:t>
            </a:r>
            <a:r>
              <a:rPr lang="en-US" altLang="zh-CN" sz="2000" smtClean="0">
                <a:solidFill>
                  <a:srgbClr val="FF0000"/>
                </a:solidFill>
              </a:rPr>
              <a:t> </a:t>
            </a:r>
          </a:p>
          <a:p>
            <a:pPr>
              <a:lnSpc>
                <a:spcPct val="80000"/>
              </a:lnSpc>
              <a:buFontTx/>
              <a:buNone/>
            </a:pPr>
            <a:r>
              <a:rPr lang="en-US" altLang="zh-CN" sz="2000" smtClean="0">
                <a:solidFill>
                  <a:srgbClr val="FF0000"/>
                </a:solidFill>
              </a:rPr>
              <a:t>       catch </a:t>
            </a:r>
            <a:r>
              <a:rPr lang="en-US" altLang="zh-CN" sz="2000" smtClean="0"/>
              <a:t>( DivideByZeroException ex ) </a:t>
            </a:r>
          </a:p>
          <a:p>
            <a:pPr>
              <a:lnSpc>
                <a:spcPct val="80000"/>
              </a:lnSpc>
              <a:buFontTx/>
              <a:buNone/>
            </a:pPr>
            <a:r>
              <a:rPr lang="en-US" altLang="zh-CN" sz="2000" smtClean="0"/>
              <a:t>              {  cout &lt;&lt; "Exception occurred: "   &lt;&lt; ex.what() &lt;&lt; '\n';   }</a:t>
            </a:r>
          </a:p>
          <a:p>
            <a:pPr>
              <a:lnSpc>
                <a:spcPct val="80000"/>
              </a:lnSpc>
              <a:buFontTx/>
              <a:buNone/>
            </a:pPr>
            <a:endParaRPr lang="en-US" altLang="zh-CN" sz="2000" smtClean="0"/>
          </a:p>
          <a:p>
            <a:pPr>
              <a:lnSpc>
                <a:spcPct val="80000"/>
              </a:lnSpc>
              <a:buFontTx/>
              <a:buNone/>
            </a:pPr>
            <a:r>
              <a:rPr lang="en-US" altLang="zh-CN" sz="2000" smtClean="0"/>
              <a:t>        cout &lt;&lt; "\nEnter two integers (end-of-file to end):  ";</a:t>
            </a:r>
          </a:p>
          <a:p>
            <a:pPr>
              <a:lnSpc>
                <a:spcPct val="80000"/>
              </a:lnSpc>
              <a:buFontTx/>
              <a:buNone/>
            </a:pPr>
            <a:r>
              <a:rPr lang="en-US" altLang="zh-CN" sz="2000" smtClean="0"/>
              <a:t>   }</a:t>
            </a:r>
          </a:p>
          <a:p>
            <a:pPr>
              <a:lnSpc>
                <a:spcPct val="80000"/>
              </a:lnSpc>
              <a:buFontTx/>
              <a:buNone/>
            </a:pPr>
            <a:r>
              <a:rPr lang="en-US" altLang="zh-CN" sz="2000" smtClean="0"/>
              <a:t>   cout &lt;&lt; endl;</a:t>
            </a:r>
          </a:p>
          <a:p>
            <a:pPr>
              <a:lnSpc>
                <a:spcPct val="80000"/>
              </a:lnSpc>
              <a:buFontTx/>
              <a:buNone/>
            </a:pPr>
            <a:r>
              <a:rPr lang="en-US" altLang="zh-CN" sz="2000" smtClean="0"/>
              <a:t>   return 0;</a:t>
            </a:r>
          </a:p>
          <a:p>
            <a:pPr>
              <a:lnSpc>
                <a:spcPct val="80000"/>
              </a:lnSpc>
              <a:buFontTx/>
              <a:buNone/>
            </a:pPr>
            <a:r>
              <a:rPr lang="en-US" altLang="zh-CN" sz="2000" smtClean="0"/>
              <a:t>}</a:t>
            </a:r>
          </a:p>
        </p:txBody>
      </p:sp>
      <p:sp>
        <p:nvSpPr>
          <p:cNvPr id="26627" name="Text Box 3"/>
          <p:cNvSpPr txBox="1">
            <a:spLocks noChangeArrowheads="1"/>
          </p:cNvSpPr>
          <p:nvPr/>
        </p:nvSpPr>
        <p:spPr bwMode="auto">
          <a:xfrm>
            <a:off x="4859338" y="260350"/>
            <a:ext cx="4105275" cy="519113"/>
          </a:xfrm>
          <a:prstGeom prst="rect">
            <a:avLst/>
          </a:prstGeom>
          <a:noFill/>
          <a:ln w="9525">
            <a:noFill/>
            <a:miter lim="800000"/>
            <a:headEnd/>
            <a:tailEnd/>
          </a:ln>
        </p:spPr>
        <p:txBody>
          <a:bodyPr>
            <a:spAutoFit/>
          </a:bodyPr>
          <a:lstStyle/>
          <a:p>
            <a:pPr>
              <a:spcBef>
                <a:spcPct val="50000"/>
              </a:spcBef>
            </a:pPr>
            <a:r>
              <a:rPr lang="zh-CN" altLang="en-US">
                <a:latin typeface="Times New Roman" pitchFamily="18" charset="0"/>
                <a:ea typeface="楷体_GB2312" charset="-122"/>
              </a:rPr>
              <a:t>该程序实行了什么功能？</a:t>
            </a:r>
          </a:p>
        </p:txBody>
      </p:sp>
      <p:sp>
        <p:nvSpPr>
          <p:cNvPr id="70660" name="AutoShape 4"/>
          <p:cNvSpPr>
            <a:spLocks noChangeArrowheads="1"/>
          </p:cNvSpPr>
          <p:nvPr/>
        </p:nvSpPr>
        <p:spPr bwMode="auto">
          <a:xfrm>
            <a:off x="7235825" y="2781300"/>
            <a:ext cx="1439863" cy="1512888"/>
          </a:xfrm>
          <a:prstGeom prst="curvedLeftArrow">
            <a:avLst>
              <a:gd name="adj1" fmla="val 6800"/>
              <a:gd name="adj2" fmla="val 20285"/>
              <a:gd name="adj3" fmla="val 40847"/>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70661" name="AutoShape 5"/>
          <p:cNvSpPr>
            <a:spLocks noChangeArrowheads="1"/>
          </p:cNvSpPr>
          <p:nvPr/>
        </p:nvSpPr>
        <p:spPr bwMode="auto">
          <a:xfrm>
            <a:off x="7956550" y="4365625"/>
            <a:ext cx="857250" cy="720725"/>
          </a:xfrm>
          <a:prstGeom prst="curvedLeftArrow">
            <a:avLst>
              <a:gd name="adj1" fmla="val 20000"/>
              <a:gd name="adj2" fmla="val 40000"/>
              <a:gd name="adj3" fmla="val 39648"/>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70662" name="AutoShape 6"/>
          <p:cNvSpPr>
            <a:spLocks noChangeArrowheads="1"/>
          </p:cNvSpPr>
          <p:nvPr/>
        </p:nvSpPr>
        <p:spPr bwMode="auto">
          <a:xfrm>
            <a:off x="250825" y="3716338"/>
            <a:ext cx="1441450" cy="1368425"/>
          </a:xfrm>
          <a:prstGeom prst="curvedRightArrow">
            <a:avLst>
              <a:gd name="adj1" fmla="val 10319"/>
              <a:gd name="adj2" fmla="val 16356"/>
              <a:gd name="adj3" fmla="val 29002"/>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0658">
                                            <p:txEl>
                                              <p:pRg st="7" end="7"/>
                                            </p:txEl>
                                          </p:spTgt>
                                        </p:tgtEl>
                                        <p:attrNameLst>
                                          <p:attrName>style.color</p:attrName>
                                        </p:attrNameLst>
                                      </p:cBhvr>
                                      <p:to>
                                        <p:clrVal>
                                          <a:schemeClr val="folHlink"/>
                                        </p:clrVal>
                                      </p:to>
                                    </p:set>
                                    <p:set>
                                      <p:cBhvr>
                                        <p:cTn id="7" dur="500" fill="hold"/>
                                        <p:tgtEl>
                                          <p:spTgt spid="70658">
                                            <p:txEl>
                                              <p:pRg st="7" end="7"/>
                                            </p:txEl>
                                          </p:spTgt>
                                        </p:tgtEl>
                                        <p:attrNameLst>
                                          <p:attrName>fillcolor</p:attrName>
                                        </p:attrNameLst>
                                      </p:cBhvr>
                                      <p:to>
                                        <p:clrVal>
                                          <a:schemeClr val="folHlink"/>
                                        </p:clrVal>
                                      </p:to>
                                    </p:set>
                                    <p:set>
                                      <p:cBhvr>
                                        <p:cTn id="8" dur="500" fill="hold"/>
                                        <p:tgtEl>
                                          <p:spTgt spid="70658">
                                            <p:txEl>
                                              <p:pRg st="7" end="7"/>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0660"/>
                                        </p:tgtEl>
                                        <p:attrNameLst>
                                          <p:attrName>style.visibility</p:attrName>
                                        </p:attrNameLst>
                                      </p:cBhvr>
                                      <p:to>
                                        <p:strVal val="visible"/>
                                      </p:to>
                                    </p:set>
                                    <p:animEffect transition="in" filter="diamond(in)">
                                      <p:cBhvr>
                                        <p:cTn id="13" dur="2000"/>
                                        <p:tgtEl>
                                          <p:spTgt spid="7066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0661"/>
                                        </p:tgtEl>
                                        <p:attrNameLst>
                                          <p:attrName>style.visibility</p:attrName>
                                        </p:attrNameLst>
                                      </p:cBhvr>
                                      <p:to>
                                        <p:strVal val="visible"/>
                                      </p:to>
                                    </p:set>
                                    <p:animEffect transition="in" filter="box(in)">
                                      <p:cBhvr>
                                        <p:cTn id="18" dur="500"/>
                                        <p:tgtEl>
                                          <p:spTgt spid="7066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mph" presetSubtype="0" fill="hold" nodeType="clickEffect">
                                  <p:stCondLst>
                                    <p:cond delay="0"/>
                                  </p:stCondLst>
                                  <p:iterate type="lt">
                                    <p:tmPct val="4000"/>
                                  </p:iterate>
                                  <p:childTnLst>
                                    <p:set>
                                      <p:cBhvr override="childStyle">
                                        <p:cTn id="22" dur="500" fill="hold"/>
                                        <p:tgtEl>
                                          <p:spTgt spid="70658">
                                            <p:txEl>
                                              <p:pRg st="8" end="8"/>
                                            </p:txEl>
                                          </p:spTgt>
                                        </p:tgtEl>
                                        <p:attrNameLst>
                                          <p:attrName>style.color</p:attrName>
                                        </p:attrNameLst>
                                      </p:cBhvr>
                                      <p:to>
                                        <p:clrVal>
                                          <a:schemeClr val="folHlink"/>
                                        </p:clrVal>
                                      </p:to>
                                    </p:set>
                                    <p:set>
                                      <p:cBhvr>
                                        <p:cTn id="23" dur="500" fill="hold"/>
                                        <p:tgtEl>
                                          <p:spTgt spid="70658">
                                            <p:txEl>
                                              <p:pRg st="8" end="8"/>
                                            </p:txEl>
                                          </p:spTgt>
                                        </p:tgtEl>
                                        <p:attrNameLst>
                                          <p:attrName>fillcolor</p:attrName>
                                        </p:attrNameLst>
                                      </p:cBhvr>
                                      <p:to>
                                        <p:clrVal>
                                          <a:schemeClr val="folHlink"/>
                                        </p:clrVal>
                                      </p:to>
                                    </p:set>
                                    <p:set>
                                      <p:cBhvr>
                                        <p:cTn id="24" dur="500" fill="hold"/>
                                        <p:tgtEl>
                                          <p:spTgt spid="70658">
                                            <p:txEl>
                                              <p:pRg st="8" end="8"/>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70658">
                                            <p:txEl>
                                              <p:pRg st="9" end="9"/>
                                            </p:txEl>
                                          </p:spTgt>
                                        </p:tgtEl>
                                        <p:attrNameLst>
                                          <p:attrName>style.color</p:attrName>
                                        </p:attrNameLst>
                                      </p:cBhvr>
                                      <p:to>
                                        <p:clrVal>
                                          <a:schemeClr val="folHlink"/>
                                        </p:clrVal>
                                      </p:to>
                                    </p:set>
                                    <p:set>
                                      <p:cBhvr>
                                        <p:cTn id="27" dur="500" fill="hold"/>
                                        <p:tgtEl>
                                          <p:spTgt spid="70658">
                                            <p:txEl>
                                              <p:pRg st="9" end="9"/>
                                            </p:txEl>
                                          </p:spTgt>
                                        </p:tgtEl>
                                        <p:attrNameLst>
                                          <p:attrName>fillcolor</p:attrName>
                                        </p:attrNameLst>
                                      </p:cBhvr>
                                      <p:to>
                                        <p:clrVal>
                                          <a:schemeClr val="folHlink"/>
                                        </p:clrVal>
                                      </p:to>
                                    </p:set>
                                    <p:set>
                                      <p:cBhvr>
                                        <p:cTn id="28" dur="500" fill="hold"/>
                                        <p:tgtEl>
                                          <p:spTgt spid="70658">
                                            <p:txEl>
                                              <p:pRg st="9" end="9"/>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70658">
                                            <p:txEl>
                                              <p:pRg st="10" end="10"/>
                                            </p:txEl>
                                          </p:spTgt>
                                        </p:tgtEl>
                                        <p:attrNameLst>
                                          <p:attrName>style.color</p:attrName>
                                        </p:attrNameLst>
                                      </p:cBhvr>
                                      <p:to>
                                        <p:clrVal>
                                          <a:schemeClr val="folHlink"/>
                                        </p:clrVal>
                                      </p:to>
                                    </p:set>
                                    <p:set>
                                      <p:cBhvr>
                                        <p:cTn id="31" dur="500" fill="hold"/>
                                        <p:tgtEl>
                                          <p:spTgt spid="70658">
                                            <p:txEl>
                                              <p:pRg st="10" end="10"/>
                                            </p:txEl>
                                          </p:spTgt>
                                        </p:tgtEl>
                                        <p:attrNameLst>
                                          <p:attrName>fillcolor</p:attrName>
                                        </p:attrNameLst>
                                      </p:cBhvr>
                                      <p:to>
                                        <p:clrVal>
                                          <a:schemeClr val="folHlink"/>
                                        </p:clrVal>
                                      </p:to>
                                    </p:set>
                                    <p:set>
                                      <p:cBhvr>
                                        <p:cTn id="32" dur="500" fill="hold"/>
                                        <p:tgtEl>
                                          <p:spTgt spid="70658">
                                            <p:txEl>
                                              <p:pRg st="10" end="10"/>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0662"/>
                                        </p:tgtEl>
                                        <p:attrNameLst>
                                          <p:attrName>style.visibility</p:attrName>
                                        </p:attrNameLst>
                                      </p:cBhvr>
                                      <p:to>
                                        <p:strVal val="visible"/>
                                      </p:to>
                                    </p:set>
                                    <p:animEffect transition="in" filter="checkerboard(across)">
                                      <p:cBhvr>
                                        <p:cTn id="37"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nimBg="1"/>
      <p:bldP spid="706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5426" name="Rectangle 2"/>
          <p:cNvSpPr>
            <a:spLocks noGrp="1" noChangeArrowheads="1"/>
          </p:cNvSpPr>
          <p:nvPr>
            <p:ph type="title"/>
          </p:nvPr>
        </p:nvSpPr>
        <p:spPr>
          <a:xfrm>
            <a:off x="685800" y="355600"/>
            <a:ext cx="7772400" cy="1143000"/>
          </a:xfrm>
        </p:spPr>
        <p:txBody>
          <a:bodyPr/>
          <a:lstStyle/>
          <a:p>
            <a:pPr eaLnBrk="1" hangingPunct="1">
              <a:defRPr/>
            </a:pPr>
            <a:r>
              <a:rPr lang="zh-CN" altLang="en-US" smtClean="0"/>
              <a:t>输出结果</a:t>
            </a:r>
          </a:p>
        </p:txBody>
      </p:sp>
      <p:sp>
        <p:nvSpPr>
          <p:cNvPr id="27651" name="Rectangle 3"/>
          <p:cNvSpPr>
            <a:spLocks noGrp="1" noChangeArrowheads="1"/>
          </p:cNvSpPr>
          <p:nvPr>
            <p:ph type="body" idx="1"/>
          </p:nvPr>
        </p:nvSpPr>
        <p:spPr>
          <a:xfrm>
            <a:off x="520700" y="1498600"/>
            <a:ext cx="7937500" cy="5092700"/>
          </a:xfrm>
        </p:spPr>
        <p:txBody>
          <a:bodyPr/>
          <a:lstStyle/>
          <a:p>
            <a:pPr eaLnBrk="1" hangingPunct="1">
              <a:buFont typeface="Wingdings" pitchFamily="2" charset="2"/>
              <a:buNone/>
            </a:pPr>
            <a:r>
              <a:rPr lang="en-US" altLang="zh-CN" sz="2800" smtClean="0"/>
              <a:t>Enter tow integers (end-of-file to end); l00 7</a:t>
            </a:r>
          </a:p>
          <a:p>
            <a:pPr eaLnBrk="1" hangingPunct="1">
              <a:buFont typeface="Wingdings" pitchFamily="2" charset="2"/>
              <a:buNone/>
            </a:pPr>
            <a:r>
              <a:rPr lang="en-US" altLang="zh-CN" sz="2800" smtClean="0"/>
              <a:t>The quotient is: 14.2857</a:t>
            </a:r>
            <a:br>
              <a:rPr lang="en-US" altLang="zh-CN" sz="2800" smtClean="0"/>
            </a:br>
            <a:endParaRPr lang="en-US" altLang="zh-CN" sz="2800" smtClean="0"/>
          </a:p>
          <a:p>
            <a:pPr eaLnBrk="1" hangingPunct="1">
              <a:buFont typeface="Wingdings" pitchFamily="2" charset="2"/>
              <a:buNone/>
            </a:pPr>
            <a:r>
              <a:rPr lang="en-US" altLang="zh-CN" sz="2800" smtClean="0"/>
              <a:t>Enter tow integers (end-of-file to end); 100  0</a:t>
            </a:r>
          </a:p>
          <a:p>
            <a:pPr eaLnBrk="1" hangingPunct="1">
              <a:buFont typeface="Wingdings" pitchFamily="2" charset="2"/>
              <a:buNone/>
            </a:pPr>
            <a:r>
              <a:rPr lang="en-US" altLang="zh-CN" sz="2800" smtClean="0"/>
              <a:t>Exception occurred: attempted to divide by zero</a:t>
            </a:r>
            <a:br>
              <a:rPr lang="en-US" altLang="zh-CN" sz="2800" smtClean="0"/>
            </a:br>
            <a:endParaRPr lang="en-US" altLang="zh-CN" sz="2800" smtClean="0"/>
          </a:p>
          <a:p>
            <a:pPr eaLnBrk="1" hangingPunct="1">
              <a:buFont typeface="Wingdings" pitchFamily="2" charset="2"/>
              <a:buNone/>
            </a:pPr>
            <a:r>
              <a:rPr lang="en-US" altLang="zh-CN" sz="2800" smtClean="0"/>
              <a:t>Enter tow integers (end-of-file to end); 33 9</a:t>
            </a:r>
          </a:p>
          <a:p>
            <a:pPr eaLnBrk="1" hangingPunct="1">
              <a:buFont typeface="Wingdings" pitchFamily="2" charset="2"/>
              <a:buNone/>
            </a:pPr>
            <a:r>
              <a:rPr lang="en-US" altLang="zh-CN" sz="2800" smtClean="0"/>
              <a:t>The quotient is: 3.66667</a:t>
            </a:r>
            <a:br>
              <a:rPr lang="en-US" altLang="zh-CN" sz="2800" smtClean="0"/>
            </a:br>
            <a:endParaRPr lang="en-US" altLang="zh-CN" sz="2800" smtClean="0"/>
          </a:p>
          <a:p>
            <a:pPr eaLnBrk="1" hangingPunct="1">
              <a:buFont typeface="Wingdings" pitchFamily="2" charset="2"/>
              <a:buNone/>
            </a:pPr>
            <a:r>
              <a:rPr lang="en-US" altLang="zh-CN" sz="2800" smtClean="0"/>
              <a:t>Enter tow integers {end-of-file to end):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450" name="Rectangle 2"/>
          <p:cNvSpPr>
            <a:spLocks noGrp="1" noChangeArrowheads="1"/>
          </p:cNvSpPr>
          <p:nvPr>
            <p:ph type="title"/>
          </p:nvPr>
        </p:nvSpPr>
        <p:spPr/>
        <p:txBody>
          <a:bodyPr/>
          <a:lstStyle/>
          <a:p>
            <a:pPr eaLnBrk="1" hangingPunct="1">
              <a:defRPr/>
            </a:pPr>
            <a:r>
              <a:rPr lang="zh-CN" altLang="en-US" smtClean="0"/>
              <a:t>异常抛出与检测实例二</a:t>
            </a:r>
          </a:p>
        </p:txBody>
      </p:sp>
      <p:sp>
        <p:nvSpPr>
          <p:cNvPr id="28675" name="Rectangle 3"/>
          <p:cNvSpPr>
            <a:spLocks noGrp="1" noChangeArrowheads="1"/>
          </p:cNvSpPr>
          <p:nvPr>
            <p:ph type="body" idx="1"/>
          </p:nvPr>
        </p:nvSpPr>
        <p:spPr>
          <a:xfrm>
            <a:off x="685800" y="3187700"/>
            <a:ext cx="7772400" cy="2908300"/>
          </a:xfrm>
        </p:spPr>
        <p:txBody>
          <a:bodyPr/>
          <a:lstStyle/>
          <a:p>
            <a:pPr eaLnBrk="1" hangingPunct="1">
              <a:buFont typeface="Wingdings" pitchFamily="2" charset="2"/>
              <a:buNone/>
            </a:pPr>
            <a:r>
              <a:rPr lang="en-US" altLang="zh-CN" smtClean="0"/>
              <a:t>int Div(int x, int y)</a:t>
            </a:r>
          </a:p>
          <a:p>
            <a:pPr eaLnBrk="1" hangingPunct="1">
              <a:buFont typeface="Wingdings" pitchFamily="2" charset="2"/>
              <a:buNone/>
            </a:pPr>
            <a:r>
              <a:rPr lang="en-US" altLang="zh-CN" smtClean="0"/>
              <a:t>{ if (y==0) throw y;</a:t>
            </a:r>
          </a:p>
          <a:p>
            <a:pPr eaLnBrk="1" hangingPunct="1">
              <a:buFont typeface="Wingdings" pitchFamily="2" charset="2"/>
              <a:buNone/>
            </a:pPr>
            <a:r>
              <a:rPr lang="en-US" altLang="zh-CN" smtClean="0"/>
              <a:t>  return x/y;</a:t>
            </a:r>
          </a:p>
          <a:p>
            <a:pPr eaLnBrk="1" hangingPunct="1">
              <a:buFont typeface="Wingdings" pitchFamily="2" charset="2"/>
              <a:buNone/>
            </a:pPr>
            <a:r>
              <a:rPr lang="en-US" altLang="zh-CN" smtClean="0"/>
              <a:t>}</a:t>
            </a:r>
          </a:p>
        </p:txBody>
      </p:sp>
      <p:sp>
        <p:nvSpPr>
          <p:cNvPr id="28676" name="Text Box 4"/>
          <p:cNvSpPr txBox="1">
            <a:spLocks noChangeArrowheads="1"/>
          </p:cNvSpPr>
          <p:nvPr/>
        </p:nvSpPr>
        <p:spPr bwMode="auto">
          <a:xfrm>
            <a:off x="685800" y="1798638"/>
            <a:ext cx="7772400" cy="1203325"/>
          </a:xfrm>
          <a:prstGeom prst="rect">
            <a:avLst/>
          </a:prstGeom>
          <a:noFill/>
          <a:ln w="12700" cap="sq" algn="ctr">
            <a:noFill/>
            <a:miter lim="800000"/>
            <a:headEnd type="none" w="sm" len="sm"/>
            <a:tailEnd type="none" w="sm" len="sm"/>
          </a:ln>
        </p:spPr>
        <p:txBody>
          <a:bodyPr>
            <a:spAutoFit/>
          </a:bodyPr>
          <a:lstStyle/>
          <a:p>
            <a:pPr>
              <a:lnSpc>
                <a:spcPct val="130000"/>
              </a:lnSpc>
              <a:spcBef>
                <a:spcPct val="50000"/>
              </a:spcBef>
            </a:pPr>
            <a:r>
              <a:rPr lang="zh-CN" altLang="en-US"/>
              <a:t>抛出的异常不一定是对象，可以是一个结果为内置类型的表达式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68300" y="1206500"/>
            <a:ext cx="7772400" cy="5435600"/>
          </a:xfrm>
        </p:spPr>
        <p:txBody>
          <a:bodyPr/>
          <a:lstStyle/>
          <a:p>
            <a:pPr eaLnBrk="1" hangingPunct="1">
              <a:buFont typeface="Wingdings" pitchFamily="2" charset="2"/>
              <a:buNone/>
            </a:pPr>
            <a:r>
              <a:rPr lang="en-US" altLang="zh-CN" sz="2800" smtClean="0"/>
              <a:t>int main()</a:t>
            </a:r>
          </a:p>
          <a:p>
            <a:pPr eaLnBrk="1" hangingPunct="1">
              <a:buFont typeface="Wingdings" pitchFamily="2" charset="2"/>
              <a:buNone/>
            </a:pPr>
            <a:r>
              <a:rPr lang="en-US" altLang="zh-CN" sz="2800" smtClean="0"/>
              <a:t>{ try </a:t>
            </a:r>
          </a:p>
          <a:p>
            <a:pPr eaLnBrk="1" hangingPunct="1">
              <a:buFont typeface="Wingdings" pitchFamily="2" charset="2"/>
              <a:buNone/>
            </a:pPr>
            <a:r>
              <a:rPr lang="en-US" altLang="zh-CN" sz="2800" smtClean="0"/>
              <a:t>     { cout &lt;&lt; Div(6,3) &lt;&lt; endl;</a:t>
            </a:r>
          </a:p>
          <a:p>
            <a:pPr eaLnBrk="1" hangingPunct="1">
              <a:buFont typeface="Wingdings" pitchFamily="2" charset="2"/>
              <a:buNone/>
            </a:pPr>
            <a:r>
              <a:rPr lang="en-US" altLang="zh-CN" sz="2800" smtClean="0"/>
              <a:t>       cout &lt;&lt; Div(10,0) &lt;&lt; endl;</a:t>
            </a:r>
          </a:p>
          <a:p>
            <a:pPr eaLnBrk="1" hangingPunct="1">
              <a:buFont typeface="Wingdings" pitchFamily="2" charset="2"/>
              <a:buNone/>
            </a:pPr>
            <a:r>
              <a:rPr lang="en-US" altLang="zh-CN" sz="2800" smtClean="0"/>
              <a:t>       cout &lt;&lt; Div(5,2) &lt;&lt; endl;</a:t>
            </a:r>
          </a:p>
          <a:p>
            <a:pPr eaLnBrk="1" hangingPunct="1">
              <a:buFont typeface="Wingdings" pitchFamily="2" charset="2"/>
              <a:buNone/>
            </a:pPr>
            <a:r>
              <a:rPr lang="en-US" altLang="zh-CN" sz="2800" smtClean="0"/>
              <a:t>     }</a:t>
            </a:r>
          </a:p>
          <a:p>
            <a:pPr eaLnBrk="1" hangingPunct="1">
              <a:buFont typeface="Wingdings" pitchFamily="2" charset="2"/>
              <a:buNone/>
            </a:pPr>
            <a:r>
              <a:rPr lang="en-US" altLang="zh-CN" sz="2800" smtClean="0"/>
              <a:t>     catch (int) {cout &lt;&lt; "divide by zero" &lt;&lt; endl; }</a:t>
            </a:r>
          </a:p>
          <a:p>
            <a:pPr eaLnBrk="1" hangingPunct="1">
              <a:buFont typeface="Wingdings" pitchFamily="2" charset="2"/>
              <a:buNone/>
            </a:pPr>
            <a:r>
              <a:rPr lang="en-US" altLang="zh-CN" sz="2800" smtClean="0"/>
              <a:t>     cout &lt;&lt; "It’s Over" &lt;&lt; endl;</a:t>
            </a:r>
          </a:p>
          <a:p>
            <a:pPr eaLnBrk="1" hangingPunct="1">
              <a:buFont typeface="Wingdings" pitchFamily="2" charset="2"/>
              <a:buNone/>
            </a:pPr>
            <a:r>
              <a:rPr lang="en-US" altLang="zh-CN" sz="2800" smtClean="0"/>
              <a:t>     return 0;</a:t>
            </a:r>
          </a:p>
          <a:p>
            <a:pPr eaLnBrk="1" hangingPunct="1">
              <a:buFont typeface="Wingdings" pitchFamily="2" charset="2"/>
              <a:buNone/>
            </a:pPr>
            <a:r>
              <a:rPr lang="en-US" altLang="zh-CN" sz="2800" smtClean="0"/>
              <a:t>}</a:t>
            </a:r>
          </a:p>
        </p:txBody>
      </p:sp>
      <p:sp>
        <p:nvSpPr>
          <p:cNvPr id="3817476" name="Text Box 4"/>
          <p:cNvSpPr txBox="1">
            <a:spLocks noChangeArrowheads="1"/>
          </p:cNvSpPr>
          <p:nvPr/>
        </p:nvSpPr>
        <p:spPr bwMode="auto">
          <a:xfrm>
            <a:off x="5943600" y="1206500"/>
            <a:ext cx="2743200" cy="1428750"/>
          </a:xfrm>
          <a:prstGeom prst="rect">
            <a:avLst/>
          </a:prstGeom>
          <a:noFill/>
          <a:ln w="12700" cap="sq" algn="ctr">
            <a:solidFill>
              <a:schemeClr val="tx1"/>
            </a:solidFill>
            <a:miter lim="800000"/>
            <a:headEnd type="none" w="sm" len="sm"/>
            <a:tailEnd type="none" w="sm" len="sm"/>
          </a:ln>
        </p:spPr>
        <p:txBody>
          <a:bodyPr>
            <a:spAutoFit/>
          </a:bodyPr>
          <a:lstStyle/>
          <a:p>
            <a:pPr>
              <a:lnSpc>
                <a:spcPct val="70000"/>
              </a:lnSpc>
              <a:spcBef>
                <a:spcPct val="50000"/>
              </a:spcBef>
            </a:pPr>
            <a:r>
              <a:rPr lang="en-US" altLang="zh-CN"/>
              <a:t>2</a:t>
            </a:r>
          </a:p>
          <a:p>
            <a:pPr>
              <a:lnSpc>
                <a:spcPct val="70000"/>
              </a:lnSpc>
              <a:spcBef>
                <a:spcPct val="50000"/>
              </a:spcBef>
            </a:pPr>
            <a:r>
              <a:rPr lang="en-US" altLang="zh-CN" b="1"/>
              <a:t>divide by zero</a:t>
            </a:r>
          </a:p>
          <a:p>
            <a:pPr>
              <a:lnSpc>
                <a:spcPct val="70000"/>
              </a:lnSpc>
              <a:spcBef>
                <a:spcPct val="50000"/>
              </a:spcBef>
            </a:pPr>
            <a:r>
              <a:rPr lang="en-US" altLang="zh-CN" b="1"/>
              <a:t>It’s Over</a:t>
            </a:r>
          </a:p>
        </p:txBody>
      </p:sp>
      <p:sp>
        <p:nvSpPr>
          <p:cNvPr id="29700" name="Rectangle 6"/>
          <p:cNvSpPr>
            <a:spLocks noChangeArrowheads="1"/>
          </p:cNvSpPr>
          <p:nvPr/>
        </p:nvSpPr>
        <p:spPr bwMode="auto">
          <a:xfrm>
            <a:off x="5732463" y="5106988"/>
            <a:ext cx="3168650" cy="1584325"/>
          </a:xfrm>
          <a:prstGeom prst="rect">
            <a:avLst/>
          </a:prstGeom>
          <a:solidFill>
            <a:srgbClr val="CCFFFF"/>
          </a:solidFill>
          <a:ln w="9525" algn="ctr">
            <a:solidFill>
              <a:srgbClr val="000000"/>
            </a:solidFill>
            <a:miter lim="800000"/>
            <a:headEnd/>
            <a:tailEnd/>
          </a:ln>
        </p:spPr>
        <p:txBody>
          <a:bodyPr/>
          <a:lstStyle/>
          <a:p>
            <a:pPr marL="449263" indent="-449263" eaLnBrk="0" hangingPunct="0">
              <a:lnSpc>
                <a:spcPct val="110000"/>
              </a:lnSpc>
              <a:spcBef>
                <a:spcPct val="20000"/>
              </a:spcBef>
              <a:buSzPct val="120000"/>
            </a:pPr>
            <a:r>
              <a:rPr lang="en-US" altLang="zh-CN" sz="2400" b="1">
                <a:solidFill>
                  <a:schemeClr val="bg2"/>
                </a:solidFill>
              </a:rPr>
              <a:t>int Div(int x, int y)</a:t>
            </a:r>
          </a:p>
          <a:p>
            <a:pPr marL="449263" indent="-449263" eaLnBrk="0" hangingPunct="0">
              <a:lnSpc>
                <a:spcPct val="110000"/>
              </a:lnSpc>
              <a:spcBef>
                <a:spcPct val="20000"/>
              </a:spcBef>
              <a:buSzPct val="120000"/>
            </a:pPr>
            <a:r>
              <a:rPr lang="en-US" altLang="zh-CN" sz="2400" b="1">
                <a:solidFill>
                  <a:schemeClr val="bg2"/>
                </a:solidFill>
              </a:rPr>
              <a:t>{ if (y==0) throw y;</a:t>
            </a:r>
          </a:p>
          <a:p>
            <a:pPr marL="449263" indent="-449263" eaLnBrk="0" hangingPunct="0">
              <a:lnSpc>
                <a:spcPct val="110000"/>
              </a:lnSpc>
              <a:spcBef>
                <a:spcPct val="20000"/>
              </a:spcBef>
              <a:buSzPct val="120000"/>
            </a:pPr>
            <a:r>
              <a:rPr lang="en-US" altLang="zh-CN" sz="2400" b="1">
                <a:solidFill>
                  <a:schemeClr val="bg2"/>
                </a:solidFill>
              </a:rPr>
              <a:t>  return x/y;}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817476"/>
                                        </p:tgtEl>
                                        <p:attrNameLst>
                                          <p:attrName>style.visibility</p:attrName>
                                        </p:attrNameLst>
                                      </p:cBhvr>
                                      <p:to>
                                        <p:strVal val="visible"/>
                                      </p:to>
                                    </p:set>
                                    <p:animEffect transition="in" filter="wedge">
                                      <p:cBhvr>
                                        <p:cTn id="7" dur="2000"/>
                                        <p:tgtEl>
                                          <p:spTgt spid="381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74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757238" y="881063"/>
            <a:ext cx="7772400" cy="5435600"/>
          </a:xfrm>
        </p:spPr>
        <p:txBody>
          <a:bodyPr/>
          <a:lstStyle/>
          <a:p>
            <a:pPr eaLnBrk="1" hangingPunct="1">
              <a:lnSpc>
                <a:spcPct val="90000"/>
              </a:lnSpc>
              <a:buFont typeface="Wingdings" pitchFamily="2" charset="2"/>
              <a:buNone/>
            </a:pPr>
            <a:r>
              <a:rPr lang="zh-CN" altLang="en-US" sz="2800" smtClean="0"/>
              <a:t>抛出异常时，将暂停当前函数执行，开始查找匹配的</a:t>
            </a:r>
            <a:r>
              <a:rPr lang="en-US" altLang="zh-CN" sz="2800" smtClean="0"/>
              <a:t>catch</a:t>
            </a:r>
          </a:p>
          <a:p>
            <a:pPr eaLnBrk="1" hangingPunct="1">
              <a:lnSpc>
                <a:spcPct val="90000"/>
              </a:lnSpc>
              <a:buFont typeface="Wingdings" pitchFamily="2" charset="2"/>
              <a:buNone/>
            </a:pPr>
            <a:r>
              <a:rPr lang="zh-CN" altLang="en-US" sz="2800" smtClean="0"/>
              <a:t>首先检查</a:t>
            </a:r>
            <a:r>
              <a:rPr lang="en-US" altLang="zh-CN" sz="2800" smtClean="0"/>
              <a:t>throw</a:t>
            </a:r>
            <a:r>
              <a:rPr lang="zh-CN" altLang="en-US" sz="2800" smtClean="0"/>
              <a:t>本身是否在</a:t>
            </a:r>
            <a:r>
              <a:rPr lang="en-US" altLang="zh-CN" sz="2800" smtClean="0"/>
              <a:t>try</a:t>
            </a:r>
            <a:r>
              <a:rPr lang="zh-CN" altLang="en-US" sz="2800" smtClean="0"/>
              <a:t>内，如果是，检查与该</a:t>
            </a:r>
            <a:r>
              <a:rPr lang="en-US" altLang="zh-CN" sz="2800" smtClean="0"/>
              <a:t>try</a:t>
            </a:r>
            <a:r>
              <a:rPr lang="zh-CN" altLang="en-US" sz="2800" smtClean="0"/>
              <a:t>相关的</a:t>
            </a:r>
            <a:r>
              <a:rPr lang="en-US" altLang="zh-CN" sz="2800" smtClean="0"/>
              <a:t>catch</a:t>
            </a:r>
            <a:r>
              <a:rPr lang="zh-CN" altLang="en-US" sz="2800" smtClean="0"/>
              <a:t>是否有匹配的。如果找到匹配就处理异常，否则退出当前函数</a:t>
            </a:r>
            <a:r>
              <a:rPr lang="en-US" altLang="zh-CN" sz="2800" smtClean="0"/>
              <a:t>(</a:t>
            </a:r>
            <a:r>
              <a:rPr lang="zh-CN" altLang="en-US" sz="2800" smtClean="0"/>
              <a:t>释放当前函数内存并撤销局部对象</a:t>
            </a:r>
            <a:r>
              <a:rPr lang="en-US" altLang="zh-CN" sz="2800" smtClean="0"/>
              <a:t>)</a:t>
            </a:r>
            <a:r>
              <a:rPr lang="zh-CN" altLang="en-US" sz="2800" smtClean="0"/>
              <a:t>，并继续在调用函数中查找。</a:t>
            </a:r>
          </a:p>
          <a:p>
            <a:pPr eaLnBrk="1" hangingPunct="1">
              <a:lnSpc>
                <a:spcPct val="90000"/>
              </a:lnSpc>
              <a:buFont typeface="Wingdings" pitchFamily="2" charset="2"/>
              <a:buNone/>
            </a:pPr>
            <a:r>
              <a:rPr lang="zh-CN" altLang="en-US" sz="2800" smtClean="0"/>
              <a:t>如果对抛出异常的函数的调用是在</a:t>
            </a:r>
            <a:r>
              <a:rPr lang="en-US" altLang="zh-CN" sz="2800" smtClean="0"/>
              <a:t>try</a:t>
            </a:r>
            <a:r>
              <a:rPr lang="zh-CN" altLang="en-US" sz="2800" smtClean="0"/>
              <a:t>中，则检查与该</a:t>
            </a:r>
            <a:r>
              <a:rPr lang="en-US" altLang="zh-CN" sz="2800" smtClean="0"/>
              <a:t>try</a:t>
            </a:r>
            <a:r>
              <a:rPr lang="zh-CN" altLang="en-US" sz="2800" smtClean="0"/>
              <a:t>相关的</a:t>
            </a:r>
            <a:r>
              <a:rPr lang="en-US" altLang="zh-CN" sz="2800" smtClean="0"/>
              <a:t>catch</a:t>
            </a:r>
            <a:r>
              <a:rPr lang="zh-CN" altLang="en-US" sz="2800" smtClean="0"/>
              <a:t>是否有匹配的。如果找到匹配就处理异常，否则调用函数也退出，继续在调用该函数的函数中查找。</a:t>
            </a:r>
          </a:p>
          <a:p>
            <a:pPr eaLnBrk="1" hangingPunct="1">
              <a:lnSpc>
                <a:spcPct val="90000"/>
              </a:lnSpc>
              <a:buFont typeface="Wingdings" pitchFamily="2" charset="2"/>
              <a:buNone/>
            </a:pPr>
            <a:r>
              <a:rPr lang="zh-CN" altLang="en-US" sz="2800" smtClean="0"/>
              <a:t>此过程称为栈展开，沿函数调用链向上直至为异常找到</a:t>
            </a:r>
            <a:r>
              <a:rPr lang="en-US" altLang="zh-CN" sz="2800" smtClean="0"/>
              <a:t>catch</a:t>
            </a:r>
            <a:r>
              <a:rPr lang="zh-CN" altLang="en-US" sz="280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解一元二次方程</a:t>
            </a:r>
            <a:endParaRPr lang="zh-CN" altLang="en-US" dirty="0"/>
          </a:p>
        </p:txBody>
      </p:sp>
      <p:sp>
        <p:nvSpPr>
          <p:cNvPr id="31747" name="内容占位符 2"/>
          <p:cNvSpPr>
            <a:spLocks noGrp="1"/>
          </p:cNvSpPr>
          <p:nvPr>
            <p:ph idx="1"/>
          </p:nvPr>
        </p:nvSpPr>
        <p:spPr/>
        <p:txBody>
          <a:bodyPr/>
          <a:lstStyle/>
          <a:p>
            <a:pPr eaLnBrk="1" hangingPunct="1">
              <a:lnSpc>
                <a:spcPct val="80000"/>
              </a:lnSpc>
              <a:buFont typeface="Wingdings" pitchFamily="2" charset="2"/>
              <a:buNone/>
            </a:pPr>
            <a:r>
              <a:rPr lang="en-US" altLang="zh-CN" sz="2000" smtClean="0"/>
              <a:t>#include &lt;iostream.h&gt;</a:t>
            </a:r>
          </a:p>
          <a:p>
            <a:pPr eaLnBrk="1" hangingPunct="1">
              <a:lnSpc>
                <a:spcPct val="80000"/>
              </a:lnSpc>
              <a:buFont typeface="Wingdings" pitchFamily="2" charset="2"/>
              <a:buNone/>
            </a:pPr>
            <a:r>
              <a:rPr lang="en-US" altLang="zh-CN" sz="2000" smtClean="0"/>
              <a:t>#include &lt;cmath&gt;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class noRoot {};</a:t>
            </a:r>
          </a:p>
          <a:p>
            <a:pPr eaLnBrk="1" hangingPunct="1">
              <a:lnSpc>
                <a:spcPct val="80000"/>
              </a:lnSpc>
              <a:buFont typeface="Wingdings" pitchFamily="2" charset="2"/>
              <a:buNone/>
            </a:pPr>
            <a:r>
              <a:rPr lang="en-US" altLang="zh-CN" sz="2000" smtClean="0"/>
              <a:t>class divByZero {};</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double Sqrt(double x)</a:t>
            </a:r>
          </a:p>
          <a:p>
            <a:pPr eaLnBrk="1" hangingPunct="1">
              <a:lnSpc>
                <a:spcPct val="80000"/>
              </a:lnSpc>
              <a:buFont typeface="Wingdings" pitchFamily="2" charset="2"/>
              <a:buNone/>
            </a:pPr>
            <a:r>
              <a:rPr lang="en-US" altLang="zh-CN" sz="2000" smtClean="0"/>
              <a:t>{	if (x &lt; 0) throw noRoot();</a:t>
            </a:r>
          </a:p>
          <a:p>
            <a:pPr eaLnBrk="1" hangingPunct="1">
              <a:lnSpc>
                <a:spcPct val="80000"/>
              </a:lnSpc>
              <a:buFont typeface="Wingdings" pitchFamily="2" charset="2"/>
              <a:buNone/>
            </a:pPr>
            <a:r>
              <a:rPr lang="en-US" altLang="zh-CN" sz="2000" smtClean="0"/>
              <a:t>	return sqrt(x);</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double div(double x, double y)</a:t>
            </a:r>
          </a:p>
          <a:p>
            <a:pPr eaLnBrk="1" hangingPunct="1">
              <a:lnSpc>
                <a:spcPct val="80000"/>
              </a:lnSpc>
              <a:buFont typeface="Wingdings" pitchFamily="2" charset="2"/>
              <a:buNone/>
            </a:pPr>
            <a:r>
              <a:rPr lang="en-US" altLang="zh-CN" sz="2000" smtClean="0"/>
              <a:t>{	if (y == 0) throw divByZero();</a:t>
            </a:r>
          </a:p>
          <a:p>
            <a:pPr eaLnBrk="1" hangingPunct="1">
              <a:lnSpc>
                <a:spcPct val="80000"/>
              </a:lnSpc>
              <a:buFont typeface="Wingdings" pitchFamily="2" charset="2"/>
              <a:buNone/>
            </a:pPr>
            <a:r>
              <a:rPr lang="en-US" altLang="zh-CN" sz="2000" smtClean="0"/>
              <a:t>	return x / y;</a:t>
            </a:r>
          </a:p>
          <a:p>
            <a:pPr eaLnBrk="1" hangingPunct="1">
              <a:lnSpc>
                <a:spcPct val="80000"/>
              </a:lnSpc>
              <a:buFont typeface="Wingdings" pitchFamily="2" charset="2"/>
              <a:buNone/>
            </a:pPr>
            <a:r>
              <a:rPr lang="en-US" altLang="zh-CN" sz="2000" smtClean="0"/>
              <a:t>}</a:t>
            </a:r>
          </a:p>
          <a:p>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138" name="Rectangle 2"/>
          <p:cNvSpPr>
            <a:spLocks noGrp="1" noChangeArrowheads="1"/>
          </p:cNvSpPr>
          <p:nvPr>
            <p:ph type="title"/>
          </p:nvPr>
        </p:nvSpPr>
        <p:spPr/>
        <p:txBody>
          <a:bodyPr/>
          <a:lstStyle/>
          <a:p>
            <a:pPr eaLnBrk="1" hangingPunct="1">
              <a:defRPr/>
            </a:pPr>
            <a:r>
              <a:rPr lang="zh-CN" altLang="en-US" smtClean="0"/>
              <a:t>异常处理</a:t>
            </a:r>
          </a:p>
        </p:txBody>
      </p:sp>
      <p:sp>
        <p:nvSpPr>
          <p:cNvPr id="5123" name="Rectangle 3"/>
          <p:cNvSpPr>
            <a:spLocks noGrp="1" noChangeArrowheads="1"/>
          </p:cNvSpPr>
          <p:nvPr>
            <p:ph type="body" idx="1"/>
          </p:nvPr>
        </p:nvSpPr>
        <p:spPr>
          <a:xfrm>
            <a:off x="1498600" y="1882775"/>
            <a:ext cx="5194300" cy="4114800"/>
          </a:xfrm>
        </p:spPr>
        <p:txBody>
          <a:bodyPr/>
          <a:lstStyle/>
          <a:p>
            <a:pPr eaLnBrk="1" hangingPunct="1">
              <a:lnSpc>
                <a:spcPct val="130000"/>
              </a:lnSpc>
            </a:pPr>
            <a:r>
              <a:rPr lang="zh-CN" altLang="en-US" smtClean="0"/>
              <a:t>传统错误处理方法</a:t>
            </a:r>
          </a:p>
          <a:p>
            <a:pPr eaLnBrk="1" hangingPunct="1">
              <a:lnSpc>
                <a:spcPct val="130000"/>
              </a:lnSpc>
            </a:pPr>
            <a:r>
              <a:rPr lang="zh-CN" altLang="en-US" smtClean="0"/>
              <a:t>异常处理机制</a:t>
            </a:r>
          </a:p>
          <a:p>
            <a:pPr lvl="1" eaLnBrk="1" hangingPunct="1">
              <a:lnSpc>
                <a:spcPct val="130000"/>
              </a:lnSpc>
            </a:pPr>
            <a:r>
              <a:rPr lang="zh-CN" altLang="en-US" smtClean="0"/>
              <a:t>抛出异常</a:t>
            </a:r>
          </a:p>
          <a:p>
            <a:pPr lvl="1" eaLnBrk="1" hangingPunct="1">
              <a:lnSpc>
                <a:spcPct val="130000"/>
              </a:lnSpc>
            </a:pPr>
            <a:r>
              <a:rPr lang="zh-CN" altLang="en-US" smtClean="0"/>
              <a:t>捕获异常</a:t>
            </a:r>
          </a:p>
          <a:p>
            <a:pPr lvl="1" eaLnBrk="1" hangingPunct="1">
              <a:lnSpc>
                <a:spcPct val="130000"/>
              </a:lnSpc>
            </a:pPr>
            <a:r>
              <a:rPr lang="zh-CN" altLang="en-US" smtClean="0"/>
              <a:t>处理异常</a:t>
            </a:r>
          </a:p>
          <a:p>
            <a:pPr eaLnBrk="1" hangingPunct="1">
              <a:lnSpc>
                <a:spcPct val="130000"/>
              </a:lnSpc>
            </a:pPr>
            <a:r>
              <a:rPr lang="zh-CN" altLang="en-US" smtClean="0"/>
              <a:t>异常规格说明</a:t>
            </a:r>
          </a:p>
        </p:txBody>
      </p:sp>
      <p:sp>
        <p:nvSpPr>
          <p:cNvPr id="5124" name="AutoShape 4"/>
          <p:cNvSpPr>
            <a:spLocks noChangeArrowheads="1"/>
          </p:cNvSpPr>
          <p:nvPr/>
        </p:nvSpPr>
        <p:spPr bwMode="auto">
          <a:xfrm rot="-5400000" flipH="1" flipV="1">
            <a:off x="5892800" y="21875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125" name="AutoShape 5"/>
          <p:cNvSpPr>
            <a:spLocks noChangeArrowheads="1"/>
          </p:cNvSpPr>
          <p:nvPr/>
        </p:nvSpPr>
        <p:spPr bwMode="auto">
          <a:xfrm rot="-5400000" flipH="1" flipV="1">
            <a:off x="5880100" y="3559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6" name="AutoShape 6"/>
          <p:cNvSpPr>
            <a:spLocks noChangeArrowheads="1"/>
          </p:cNvSpPr>
          <p:nvPr/>
        </p:nvSpPr>
        <p:spPr bwMode="auto">
          <a:xfrm rot="-5400000" flipH="1" flipV="1">
            <a:off x="5880100" y="4194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7" name="AutoShape 7"/>
          <p:cNvSpPr>
            <a:spLocks noChangeArrowheads="1"/>
          </p:cNvSpPr>
          <p:nvPr/>
        </p:nvSpPr>
        <p:spPr bwMode="auto">
          <a:xfrm rot="-5400000" flipH="1" flipV="1">
            <a:off x="5867400" y="5464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8" name="AutoShape 8"/>
          <p:cNvSpPr>
            <a:spLocks noChangeArrowheads="1"/>
          </p:cNvSpPr>
          <p:nvPr/>
        </p:nvSpPr>
        <p:spPr bwMode="auto">
          <a:xfrm rot="-5400000" flipH="1" flipV="1">
            <a:off x="5867400" y="29368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解一元二次方程</a:t>
            </a:r>
            <a:endParaRPr lang="zh-CN" altLang="en-US" dirty="0"/>
          </a:p>
        </p:txBody>
      </p:sp>
      <p:sp>
        <p:nvSpPr>
          <p:cNvPr id="32771" name="内容占位符 2"/>
          <p:cNvSpPr>
            <a:spLocks noGrp="1"/>
          </p:cNvSpPr>
          <p:nvPr>
            <p:ph idx="1"/>
          </p:nvPr>
        </p:nvSpPr>
        <p:spPr/>
        <p:txBody>
          <a:bodyPr/>
          <a:lstStyle/>
          <a:p>
            <a:pPr eaLnBrk="1" hangingPunct="1">
              <a:lnSpc>
                <a:spcPct val="80000"/>
              </a:lnSpc>
              <a:buFont typeface="Wingdings" pitchFamily="2" charset="2"/>
              <a:buNone/>
            </a:pPr>
            <a:r>
              <a:rPr lang="en-US" altLang="zh-CN" sz="1800" smtClean="0"/>
              <a:t>int main()</a:t>
            </a:r>
          </a:p>
          <a:p>
            <a:pPr eaLnBrk="1" hangingPunct="1">
              <a:lnSpc>
                <a:spcPct val="80000"/>
              </a:lnSpc>
              <a:buFont typeface="Wingdings" pitchFamily="2" charset="2"/>
              <a:buNone/>
            </a:pPr>
            <a:r>
              <a:rPr lang="en-US" altLang="zh-CN" sz="1800" smtClean="0"/>
              <a:t>{   double a, b, c, x1, x2, dlt;</a:t>
            </a:r>
          </a:p>
          <a:p>
            <a:pPr eaLnBrk="1" hangingPunct="1">
              <a:lnSpc>
                <a:spcPct val="80000"/>
              </a:lnSpc>
              <a:buFont typeface="Wingdings" pitchFamily="2" charset="2"/>
              <a:buNone/>
            </a:pPr>
            <a:endParaRPr lang="en-US" altLang="zh-CN" sz="1800" smtClean="0"/>
          </a:p>
          <a:p>
            <a:pPr eaLnBrk="1" hangingPunct="1">
              <a:lnSpc>
                <a:spcPct val="80000"/>
              </a:lnSpc>
              <a:buFont typeface="Wingdings" pitchFamily="2" charset="2"/>
              <a:buNone/>
            </a:pPr>
            <a:r>
              <a:rPr lang="en-US" altLang="zh-CN" sz="1800" smtClean="0"/>
              <a:t>    cout &lt;&lt; "</a:t>
            </a:r>
            <a:r>
              <a:rPr lang="zh-CN" altLang="en-US" sz="1800" smtClean="0"/>
              <a:t>请输入</a:t>
            </a:r>
            <a:r>
              <a:rPr lang="en-US" altLang="zh-CN" sz="1800" smtClean="0"/>
              <a:t>3</a:t>
            </a:r>
            <a:r>
              <a:rPr lang="zh-CN" altLang="en-US" sz="1800" smtClean="0"/>
              <a:t>个参数：</a:t>
            </a:r>
            <a:r>
              <a:rPr lang="en-US" altLang="zh-CN" sz="1800" smtClean="0"/>
              <a:t>" &lt;&lt; endl;</a:t>
            </a:r>
          </a:p>
          <a:p>
            <a:pPr eaLnBrk="1" hangingPunct="1">
              <a:lnSpc>
                <a:spcPct val="80000"/>
              </a:lnSpc>
              <a:buFont typeface="Wingdings" pitchFamily="2" charset="2"/>
              <a:buNone/>
            </a:pPr>
            <a:r>
              <a:rPr lang="en-US" altLang="zh-CN" sz="1800" smtClean="0"/>
              <a:t>    cin &gt;&gt; a &gt;&gt; b &gt;&gt; c;</a:t>
            </a:r>
          </a:p>
          <a:p>
            <a:pPr eaLnBrk="1" hangingPunct="1">
              <a:lnSpc>
                <a:spcPct val="80000"/>
              </a:lnSpc>
              <a:buFont typeface="Wingdings" pitchFamily="2" charset="2"/>
              <a:buNone/>
            </a:pPr>
            <a:endParaRPr lang="en-US" altLang="zh-CN" sz="1800" smtClean="0"/>
          </a:p>
          <a:p>
            <a:pPr eaLnBrk="1" hangingPunct="1">
              <a:lnSpc>
                <a:spcPct val="80000"/>
              </a:lnSpc>
              <a:buFont typeface="Wingdings" pitchFamily="2" charset="2"/>
              <a:buNone/>
            </a:pPr>
            <a:r>
              <a:rPr lang="en-US" altLang="zh-CN" sz="1800" smtClean="0"/>
              <a:t>    </a:t>
            </a:r>
          </a:p>
          <a:p>
            <a:pPr eaLnBrk="1" hangingPunct="1">
              <a:lnSpc>
                <a:spcPct val="80000"/>
              </a:lnSpc>
              <a:buFont typeface="Wingdings" pitchFamily="2" charset="2"/>
              <a:buNone/>
            </a:pPr>
            <a:r>
              <a:rPr lang="en-US" altLang="zh-CN" sz="1800" smtClean="0"/>
              <a:t>    try {</a:t>
            </a:r>
          </a:p>
          <a:p>
            <a:pPr eaLnBrk="1" hangingPunct="1">
              <a:lnSpc>
                <a:spcPct val="80000"/>
              </a:lnSpc>
              <a:buFont typeface="Wingdings" pitchFamily="2" charset="2"/>
              <a:buNone/>
            </a:pPr>
            <a:r>
              <a:rPr lang="en-US" altLang="zh-CN" sz="1800" smtClean="0"/>
              <a:t>       dlt = Sqrt(b * b - 4 * a * c);</a:t>
            </a:r>
          </a:p>
          <a:p>
            <a:pPr eaLnBrk="1" hangingPunct="1">
              <a:lnSpc>
                <a:spcPct val="80000"/>
              </a:lnSpc>
              <a:buFont typeface="Wingdings" pitchFamily="2" charset="2"/>
              <a:buNone/>
            </a:pPr>
            <a:r>
              <a:rPr lang="en-US" altLang="zh-CN" sz="1800" smtClean="0"/>
              <a:t>       x1 = div(-b + dlt,  2 * a); </a:t>
            </a:r>
          </a:p>
          <a:p>
            <a:pPr eaLnBrk="1" hangingPunct="1">
              <a:lnSpc>
                <a:spcPct val="80000"/>
              </a:lnSpc>
              <a:buFont typeface="Wingdings" pitchFamily="2" charset="2"/>
              <a:buNone/>
            </a:pPr>
            <a:r>
              <a:rPr lang="en-US" altLang="zh-CN" sz="1800" smtClean="0"/>
              <a:t>       x2 = div(-b - dlt,  2 * a); </a:t>
            </a:r>
          </a:p>
          <a:p>
            <a:pPr eaLnBrk="1" hangingPunct="1">
              <a:lnSpc>
                <a:spcPct val="80000"/>
              </a:lnSpc>
              <a:buFont typeface="Wingdings" pitchFamily="2" charset="2"/>
              <a:buNone/>
            </a:pPr>
            <a:r>
              <a:rPr lang="en-US" altLang="zh-CN" sz="1800" smtClean="0"/>
              <a:t>       cout &lt;&lt; "x1=" &lt;&lt; x1 &lt;&lt; "   x2=" &lt;&lt; x2 &lt;&lt; endl; </a:t>
            </a:r>
          </a:p>
          <a:p>
            <a:pPr eaLnBrk="1" hangingPunct="1">
              <a:lnSpc>
                <a:spcPct val="80000"/>
              </a:lnSpc>
              <a:buFont typeface="Wingdings" pitchFamily="2" charset="2"/>
              <a:buNone/>
            </a:pPr>
            <a:r>
              <a:rPr lang="en-US" altLang="zh-CN" sz="1800" smtClean="0"/>
              <a:t>    }   catch (noRoot) { cout &lt;&lt; "</a:t>
            </a:r>
            <a:r>
              <a:rPr lang="zh-CN" altLang="en-US" sz="1800" smtClean="0"/>
              <a:t>无根</a:t>
            </a:r>
            <a:r>
              <a:rPr lang="en-US" altLang="zh-CN" sz="1800" smtClean="0"/>
              <a:t>" &lt;&lt; endl; }</a:t>
            </a:r>
          </a:p>
          <a:p>
            <a:pPr eaLnBrk="1" hangingPunct="1">
              <a:lnSpc>
                <a:spcPct val="80000"/>
              </a:lnSpc>
              <a:buFont typeface="Wingdings" pitchFamily="2" charset="2"/>
              <a:buNone/>
            </a:pPr>
            <a:r>
              <a:rPr lang="en-US" altLang="zh-CN" sz="1800" smtClean="0"/>
              <a:t>	  catch (divByZero) {cout &lt;&lt; "</a:t>
            </a:r>
            <a:r>
              <a:rPr lang="zh-CN" altLang="en-US" sz="1800" smtClean="0"/>
              <a:t>不是一元二次方程</a:t>
            </a:r>
            <a:r>
              <a:rPr lang="en-US" altLang="zh-CN" sz="1800" smtClean="0"/>
              <a:t>" &lt;&lt; endl; }</a:t>
            </a:r>
          </a:p>
          <a:p>
            <a:pPr eaLnBrk="1" hangingPunct="1">
              <a:lnSpc>
                <a:spcPct val="80000"/>
              </a:lnSpc>
              <a:buFont typeface="Wingdings" pitchFamily="2" charset="2"/>
              <a:buNone/>
            </a:pPr>
            <a:endParaRPr lang="en-US" altLang="zh-CN" sz="1800" smtClean="0"/>
          </a:p>
          <a:p>
            <a:pPr eaLnBrk="1" hangingPunct="1">
              <a:lnSpc>
                <a:spcPct val="80000"/>
              </a:lnSpc>
              <a:buFont typeface="Wingdings" pitchFamily="2" charset="2"/>
              <a:buNone/>
            </a:pPr>
            <a:r>
              <a:rPr lang="en-US" altLang="zh-CN" sz="1800" smtClean="0"/>
              <a:t>	return 0;</a:t>
            </a:r>
          </a:p>
          <a:p>
            <a:pPr eaLnBrk="1" hangingPunct="1">
              <a:lnSpc>
                <a:spcPct val="80000"/>
              </a:lnSpc>
              <a:buFont typeface="Wingdings" pitchFamily="2" charset="2"/>
              <a:buNone/>
            </a:pPr>
            <a:r>
              <a:rPr lang="en-US" altLang="zh-CN" sz="1800" smtClean="0"/>
              <a:t>} </a:t>
            </a:r>
          </a:p>
          <a:p>
            <a:endParaRPr lang="zh-CN" altLang="en-US"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0546" name="Rectangle 2"/>
          <p:cNvSpPr>
            <a:spLocks noGrp="1" noChangeArrowheads="1"/>
          </p:cNvSpPr>
          <p:nvPr>
            <p:ph type="title"/>
          </p:nvPr>
        </p:nvSpPr>
        <p:spPr/>
        <p:txBody>
          <a:bodyPr/>
          <a:lstStyle/>
          <a:p>
            <a:pPr eaLnBrk="1" hangingPunct="1">
              <a:defRPr/>
            </a:pPr>
            <a:r>
              <a:rPr lang="zh-CN" altLang="en-US" smtClean="0"/>
              <a:t>异常处理</a:t>
            </a:r>
          </a:p>
        </p:txBody>
      </p:sp>
      <p:sp>
        <p:nvSpPr>
          <p:cNvPr id="33795" name="Rectangle 3"/>
          <p:cNvSpPr>
            <a:spLocks noGrp="1" noChangeArrowheads="1"/>
          </p:cNvSpPr>
          <p:nvPr>
            <p:ph type="body" idx="1"/>
          </p:nvPr>
        </p:nvSpPr>
        <p:spPr>
          <a:xfrm>
            <a:off x="1498600" y="1882775"/>
            <a:ext cx="5194300" cy="4114800"/>
          </a:xfrm>
        </p:spPr>
        <p:txBody>
          <a:bodyPr/>
          <a:lstStyle/>
          <a:p>
            <a:pPr eaLnBrk="1" hangingPunct="1">
              <a:lnSpc>
                <a:spcPct val="130000"/>
              </a:lnSpc>
            </a:pPr>
            <a:r>
              <a:rPr lang="zh-CN" altLang="en-US" smtClean="0"/>
              <a:t>传统错误处理方法</a:t>
            </a:r>
          </a:p>
          <a:p>
            <a:pPr eaLnBrk="1" hangingPunct="1">
              <a:lnSpc>
                <a:spcPct val="130000"/>
              </a:lnSpc>
            </a:pPr>
            <a:r>
              <a:rPr lang="zh-CN" altLang="en-US" smtClean="0"/>
              <a:t>异常处理机制</a:t>
            </a:r>
          </a:p>
          <a:p>
            <a:pPr lvl="1" eaLnBrk="1" hangingPunct="1">
              <a:lnSpc>
                <a:spcPct val="130000"/>
              </a:lnSpc>
            </a:pPr>
            <a:r>
              <a:rPr lang="zh-CN" altLang="en-US" smtClean="0"/>
              <a:t>抛出异常</a:t>
            </a:r>
          </a:p>
          <a:p>
            <a:pPr lvl="1" eaLnBrk="1" hangingPunct="1">
              <a:lnSpc>
                <a:spcPct val="130000"/>
              </a:lnSpc>
            </a:pPr>
            <a:r>
              <a:rPr lang="zh-CN" altLang="en-US" smtClean="0"/>
              <a:t>捕获异常</a:t>
            </a:r>
          </a:p>
          <a:p>
            <a:pPr lvl="1" eaLnBrk="1" hangingPunct="1">
              <a:lnSpc>
                <a:spcPct val="130000"/>
              </a:lnSpc>
            </a:pPr>
            <a:r>
              <a:rPr lang="zh-CN" altLang="en-US" smtClean="0"/>
              <a:t>处理异常</a:t>
            </a:r>
          </a:p>
          <a:p>
            <a:pPr eaLnBrk="1" hangingPunct="1">
              <a:lnSpc>
                <a:spcPct val="130000"/>
              </a:lnSpc>
            </a:pPr>
            <a:r>
              <a:rPr lang="zh-CN" altLang="en-US" smtClean="0"/>
              <a:t>异常规格说明</a:t>
            </a:r>
          </a:p>
        </p:txBody>
      </p:sp>
      <p:sp>
        <p:nvSpPr>
          <p:cNvPr id="33796" name="AutoShape 4"/>
          <p:cNvSpPr>
            <a:spLocks noChangeArrowheads="1"/>
          </p:cNvSpPr>
          <p:nvPr/>
        </p:nvSpPr>
        <p:spPr bwMode="auto">
          <a:xfrm rot="-5400000" flipH="1" flipV="1">
            <a:off x="5892800" y="21875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3797" name="AutoShape 5"/>
          <p:cNvSpPr>
            <a:spLocks noChangeArrowheads="1"/>
          </p:cNvSpPr>
          <p:nvPr/>
        </p:nvSpPr>
        <p:spPr bwMode="auto">
          <a:xfrm rot="-5400000" flipH="1" flipV="1">
            <a:off x="5880100" y="35591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3798" name="AutoShape 6"/>
          <p:cNvSpPr>
            <a:spLocks noChangeArrowheads="1"/>
          </p:cNvSpPr>
          <p:nvPr/>
        </p:nvSpPr>
        <p:spPr bwMode="auto">
          <a:xfrm rot="-5400000" flipH="1" flipV="1">
            <a:off x="5880100" y="41941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3799" name="AutoShape 7"/>
          <p:cNvSpPr>
            <a:spLocks noChangeArrowheads="1"/>
          </p:cNvSpPr>
          <p:nvPr/>
        </p:nvSpPr>
        <p:spPr bwMode="auto">
          <a:xfrm rot="-5400000" flipH="1" flipV="1">
            <a:off x="5880100" y="55403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33800" name="AutoShape 8"/>
          <p:cNvSpPr>
            <a:spLocks noChangeArrowheads="1"/>
          </p:cNvSpPr>
          <p:nvPr/>
        </p:nvSpPr>
        <p:spPr bwMode="auto">
          <a:xfrm rot="-5400000" flipH="1" flipV="1">
            <a:off x="5880100" y="29114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8018" name="Rectangle 2"/>
          <p:cNvSpPr>
            <a:spLocks noGrp="1" noChangeArrowheads="1"/>
          </p:cNvSpPr>
          <p:nvPr>
            <p:ph type="title"/>
          </p:nvPr>
        </p:nvSpPr>
        <p:spPr/>
        <p:txBody>
          <a:bodyPr/>
          <a:lstStyle/>
          <a:p>
            <a:pPr eaLnBrk="1" hangingPunct="1">
              <a:defRPr/>
            </a:pPr>
            <a:r>
              <a:rPr lang="zh-CN" altLang="en-US" smtClean="0"/>
              <a:t>异常规格说明</a:t>
            </a:r>
          </a:p>
        </p:txBody>
      </p:sp>
      <p:sp>
        <p:nvSpPr>
          <p:cNvPr id="34819" name="Rectangle 3"/>
          <p:cNvSpPr>
            <a:spLocks noGrp="1" noChangeArrowheads="1"/>
          </p:cNvSpPr>
          <p:nvPr>
            <p:ph type="body" idx="1"/>
          </p:nvPr>
        </p:nvSpPr>
        <p:spPr>
          <a:xfrm>
            <a:off x="685800" y="1981200"/>
            <a:ext cx="7772400" cy="4614863"/>
          </a:xfrm>
        </p:spPr>
        <p:txBody>
          <a:bodyPr/>
          <a:lstStyle/>
          <a:p>
            <a:pPr>
              <a:spcBef>
                <a:spcPct val="50000"/>
              </a:spcBef>
            </a:pPr>
            <a:r>
              <a:rPr lang="zh-CN" altLang="en-US" smtClean="0"/>
              <a:t>调用一个函数时可能会收到一个异常。</a:t>
            </a:r>
          </a:p>
          <a:p>
            <a:pPr>
              <a:spcBef>
                <a:spcPct val="50000"/>
              </a:spcBef>
            </a:pPr>
            <a:r>
              <a:rPr lang="zh-CN" altLang="en-US" smtClean="0"/>
              <a:t>如何知道是否会收到异常呢？</a:t>
            </a:r>
          </a:p>
          <a:p>
            <a:pPr>
              <a:spcBef>
                <a:spcPct val="50000"/>
              </a:spcBef>
            </a:pPr>
            <a:r>
              <a:rPr lang="zh-CN" altLang="en-US" smtClean="0"/>
              <a:t>收到的是什么异常？</a:t>
            </a:r>
          </a:p>
          <a:p>
            <a:pPr eaLnBrk="1" hangingPunct="1">
              <a:lnSpc>
                <a:spcPct val="110000"/>
              </a:lnSpc>
            </a:pPr>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8018" name="Rectangle 2"/>
          <p:cNvSpPr>
            <a:spLocks noGrp="1" noChangeArrowheads="1"/>
          </p:cNvSpPr>
          <p:nvPr>
            <p:ph type="title"/>
          </p:nvPr>
        </p:nvSpPr>
        <p:spPr/>
        <p:txBody>
          <a:bodyPr/>
          <a:lstStyle/>
          <a:p>
            <a:pPr eaLnBrk="1" hangingPunct="1">
              <a:defRPr/>
            </a:pPr>
            <a:r>
              <a:rPr lang="zh-CN" altLang="en-US" smtClean="0"/>
              <a:t>异常规格说明</a:t>
            </a:r>
          </a:p>
        </p:txBody>
      </p:sp>
      <p:sp>
        <p:nvSpPr>
          <p:cNvPr id="35843" name="Rectangle 3"/>
          <p:cNvSpPr>
            <a:spLocks noGrp="1" noChangeArrowheads="1"/>
          </p:cNvSpPr>
          <p:nvPr>
            <p:ph type="body" idx="1"/>
          </p:nvPr>
        </p:nvSpPr>
        <p:spPr>
          <a:xfrm>
            <a:off x="685800" y="1981200"/>
            <a:ext cx="7772400" cy="4614863"/>
          </a:xfrm>
        </p:spPr>
        <p:txBody>
          <a:bodyPr/>
          <a:lstStyle/>
          <a:p>
            <a:pPr eaLnBrk="1" hangingPunct="1">
              <a:lnSpc>
                <a:spcPct val="110000"/>
              </a:lnSpc>
            </a:pPr>
            <a:r>
              <a:rPr lang="zh-CN" altLang="en-US" sz="2400" smtClean="0"/>
              <a:t>传统函数声明：</a:t>
            </a:r>
            <a:r>
              <a:rPr lang="en-US" altLang="zh-CN" sz="2400" smtClean="0"/>
              <a:t>void f();</a:t>
            </a:r>
          </a:p>
          <a:p>
            <a:pPr eaLnBrk="1" hangingPunct="1">
              <a:lnSpc>
                <a:spcPct val="110000"/>
              </a:lnSpc>
              <a:buFont typeface="Wingdings" pitchFamily="2" charset="2"/>
              <a:buNone/>
            </a:pPr>
            <a:r>
              <a:rPr lang="en-US" altLang="zh-CN" sz="2400" smtClean="0"/>
              <a:t>		</a:t>
            </a:r>
            <a:r>
              <a:rPr lang="zh-CN" altLang="en-US" sz="2400" smtClean="0"/>
              <a:t>函数可以抛出任何异常。</a:t>
            </a:r>
          </a:p>
          <a:p>
            <a:pPr eaLnBrk="1" hangingPunct="1">
              <a:lnSpc>
                <a:spcPct val="110000"/>
              </a:lnSpc>
            </a:pPr>
            <a:r>
              <a:rPr lang="zh-CN" altLang="en-US" sz="2400" smtClean="0"/>
              <a:t>通常我们希望在调用函数时，知道该函数会抛出什么样的异常。所以允许在函数原型声明中指出</a:t>
            </a:r>
          </a:p>
          <a:p>
            <a:pPr lvl="1" eaLnBrk="1" hangingPunct="1">
              <a:lnSpc>
                <a:spcPct val="110000"/>
              </a:lnSpc>
            </a:pPr>
            <a:r>
              <a:rPr lang="en-US" altLang="zh-CN" sz="2400" smtClean="0"/>
              <a:t>void f() throw(toobig, toosmall, divzero);</a:t>
            </a:r>
          </a:p>
          <a:p>
            <a:pPr lvl="1" eaLnBrk="1" hangingPunct="1">
              <a:lnSpc>
                <a:spcPct val="110000"/>
              </a:lnSpc>
              <a:buFont typeface="Wingdings" pitchFamily="2" charset="2"/>
              <a:buNone/>
            </a:pPr>
            <a:r>
              <a:rPr lang="en-US" altLang="zh-CN" sz="2400" smtClean="0"/>
              <a:t>		</a:t>
            </a:r>
            <a:r>
              <a:rPr lang="zh-CN" altLang="en-US" sz="2400" smtClean="0"/>
              <a:t>函数会抛出</a:t>
            </a:r>
            <a:r>
              <a:rPr lang="en-US" altLang="zh-CN" sz="2400" smtClean="0"/>
              <a:t>toobig, toosmall, divzero</a:t>
            </a:r>
            <a:r>
              <a:rPr lang="zh-CN" altLang="en-US" sz="2400" smtClean="0"/>
              <a:t>三种异常</a:t>
            </a:r>
          </a:p>
          <a:p>
            <a:pPr eaLnBrk="1" hangingPunct="1">
              <a:lnSpc>
                <a:spcPct val="110000"/>
              </a:lnSpc>
            </a:pPr>
            <a:r>
              <a:rPr lang="en-US" altLang="zh-CN" sz="2400" smtClean="0"/>
              <a:t>void f() throw();</a:t>
            </a:r>
          </a:p>
          <a:p>
            <a:pPr eaLnBrk="1" hangingPunct="1">
              <a:lnSpc>
                <a:spcPct val="110000"/>
              </a:lnSpc>
              <a:buFont typeface="Wingdings" pitchFamily="2" charset="2"/>
              <a:buNone/>
            </a:pPr>
            <a:r>
              <a:rPr lang="en-US" altLang="zh-CN" sz="2400" smtClean="0"/>
              <a:t>		</a:t>
            </a:r>
            <a:r>
              <a:rPr lang="zh-CN" altLang="en-US" sz="2400" smtClean="0"/>
              <a:t>函数不会有异常抛出。</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685800" y="965200"/>
            <a:ext cx="7772400" cy="5727700"/>
          </a:xfrm>
          <a:noFill/>
        </p:spPr>
        <p:txBody>
          <a:bodyPr/>
          <a:lstStyle/>
          <a:p>
            <a:pPr eaLnBrk="1" hangingPunct="1">
              <a:lnSpc>
                <a:spcPct val="80000"/>
              </a:lnSpc>
              <a:buFont typeface="Wingdings" pitchFamily="2" charset="2"/>
              <a:buNone/>
            </a:pPr>
            <a:r>
              <a:rPr lang="en-US" altLang="zh-CN" sz="2000" smtClean="0"/>
              <a:t>#include &lt;iostream&gt;</a:t>
            </a:r>
          </a:p>
          <a:p>
            <a:pPr eaLnBrk="1" hangingPunct="1">
              <a:lnSpc>
                <a:spcPct val="80000"/>
              </a:lnSpc>
              <a:buFont typeface="Wingdings" pitchFamily="2" charset="2"/>
              <a:buNone/>
            </a:pPr>
            <a:r>
              <a:rPr lang="en-US" altLang="zh-CN" sz="2000" smtClean="0"/>
              <a:t>using namespace  std;</a:t>
            </a:r>
          </a:p>
          <a:p>
            <a:pPr eaLnBrk="1" hangingPunct="1">
              <a:lnSpc>
                <a:spcPct val="80000"/>
              </a:lnSpc>
              <a:buFont typeface="Wingdings" pitchFamily="2" charset="2"/>
              <a:buNone/>
            </a:pPr>
            <a:r>
              <a:rPr lang="en-US" altLang="zh-CN" sz="2000" smtClean="0"/>
              <a:t>class up{};</a:t>
            </a:r>
          </a:p>
          <a:p>
            <a:pPr eaLnBrk="1" hangingPunct="1">
              <a:lnSpc>
                <a:spcPct val="80000"/>
              </a:lnSpc>
              <a:buFont typeface="Wingdings" pitchFamily="2" charset="2"/>
              <a:buNone/>
            </a:pPr>
            <a:r>
              <a:rPr lang="en-US" altLang="zh-CN" sz="2000" smtClean="0"/>
              <a:t>class down{};</a:t>
            </a:r>
          </a:p>
          <a:p>
            <a:pPr eaLnBrk="1" hangingPunct="1">
              <a:lnSpc>
                <a:spcPct val="80000"/>
              </a:lnSpc>
              <a:buFont typeface="Wingdings" pitchFamily="2" charset="2"/>
              <a:buNone/>
            </a:pPr>
            <a:r>
              <a:rPr lang="en-US" altLang="zh-CN" sz="2000" smtClean="0"/>
              <a:t>void f(int i) throw(up, down);</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int main()</a:t>
            </a:r>
          </a:p>
          <a:p>
            <a:pPr eaLnBrk="1" hangingPunct="1">
              <a:lnSpc>
                <a:spcPct val="80000"/>
              </a:lnSpc>
              <a:buFont typeface="Wingdings" pitchFamily="2" charset="2"/>
              <a:buNone/>
            </a:pPr>
            <a:r>
              <a:rPr lang="en-US" altLang="zh-CN" sz="2000" smtClean="0"/>
              <a:t>{  for (int i=1;i&lt;=3;++i)   try { f(i); }</a:t>
            </a:r>
          </a:p>
          <a:p>
            <a:pPr eaLnBrk="1" hangingPunct="1">
              <a:lnSpc>
                <a:spcPct val="80000"/>
              </a:lnSpc>
              <a:buFont typeface="Wingdings" pitchFamily="2" charset="2"/>
              <a:buNone/>
            </a:pPr>
            <a:r>
              <a:rPr lang="en-US" altLang="zh-CN" sz="2000" smtClean="0"/>
              <a:t>       catch (up) {cout &lt;&lt; "up catched" &lt;&lt; endl; }</a:t>
            </a:r>
          </a:p>
          <a:p>
            <a:pPr eaLnBrk="1" hangingPunct="1">
              <a:lnSpc>
                <a:spcPct val="80000"/>
              </a:lnSpc>
              <a:buFont typeface="Wingdings" pitchFamily="2" charset="2"/>
              <a:buNone/>
            </a:pPr>
            <a:r>
              <a:rPr lang="en-US" altLang="zh-CN" sz="2000" smtClean="0"/>
              <a:t>       catch (down) {cout &lt;&lt; "down catched" &lt;&lt; endl;}</a:t>
            </a:r>
          </a:p>
          <a:p>
            <a:pPr eaLnBrk="1" hangingPunct="1">
              <a:lnSpc>
                <a:spcPct val="80000"/>
              </a:lnSpc>
              <a:buFont typeface="Wingdings" pitchFamily="2" charset="2"/>
              <a:buNone/>
            </a:pPr>
            <a:r>
              <a:rPr lang="en-US" altLang="zh-CN" sz="2000" smtClean="0"/>
              <a:t>    return 0;</a:t>
            </a:r>
          </a:p>
          <a:p>
            <a:pPr eaLnBrk="1" hangingPunct="1">
              <a:lnSpc>
                <a:spcPct val="80000"/>
              </a:lnSpc>
              <a:buFont typeface="Wingdings" pitchFamily="2" charset="2"/>
              <a:buNone/>
            </a:pPr>
            <a:r>
              <a:rPr lang="en-US" altLang="zh-CN" sz="2000" smtClean="0"/>
              <a:t>}</a:t>
            </a:r>
          </a:p>
          <a:p>
            <a:pPr eaLnBrk="1" hangingPunct="1">
              <a:lnSpc>
                <a:spcPct val="80000"/>
              </a:lnSpc>
              <a:buFont typeface="Wingdings" pitchFamily="2" charset="2"/>
              <a:buNone/>
            </a:pPr>
            <a:endParaRPr lang="en-US" altLang="zh-CN" sz="2000" smtClean="0"/>
          </a:p>
          <a:p>
            <a:pPr eaLnBrk="1" hangingPunct="1">
              <a:lnSpc>
                <a:spcPct val="80000"/>
              </a:lnSpc>
              <a:buFont typeface="Wingdings" pitchFamily="2" charset="2"/>
              <a:buNone/>
            </a:pPr>
            <a:r>
              <a:rPr lang="en-US" altLang="zh-CN" sz="2000" smtClean="0"/>
              <a:t>void f(int i) throw(up,down)</a:t>
            </a:r>
          </a:p>
          <a:p>
            <a:pPr eaLnBrk="1" hangingPunct="1">
              <a:lnSpc>
                <a:spcPct val="80000"/>
              </a:lnSpc>
              <a:buFont typeface="Wingdings" pitchFamily="2" charset="2"/>
              <a:buNone/>
            </a:pPr>
            <a:r>
              <a:rPr lang="en-US" altLang="zh-CN" sz="2000" smtClean="0"/>
              <a:t>{ switch(i)</a:t>
            </a:r>
          </a:p>
          <a:p>
            <a:pPr eaLnBrk="1" hangingPunct="1">
              <a:lnSpc>
                <a:spcPct val="80000"/>
              </a:lnSpc>
              <a:buFont typeface="Wingdings" pitchFamily="2" charset="2"/>
              <a:buNone/>
            </a:pPr>
            <a:r>
              <a:rPr lang="en-US" altLang="zh-CN" sz="2000" smtClean="0"/>
              <a:t>       {case 1: throw up();</a:t>
            </a:r>
          </a:p>
          <a:p>
            <a:pPr eaLnBrk="1" hangingPunct="1">
              <a:lnSpc>
                <a:spcPct val="80000"/>
              </a:lnSpc>
              <a:buFont typeface="Wingdings" pitchFamily="2" charset="2"/>
              <a:buNone/>
            </a:pPr>
            <a:r>
              <a:rPr lang="en-US" altLang="zh-CN" sz="2000" smtClean="0"/>
              <a:t>        case 2: throw down();</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a:t>
            </a:r>
          </a:p>
        </p:txBody>
      </p:sp>
      <p:sp>
        <p:nvSpPr>
          <p:cNvPr id="3818500" name="Text Box 4"/>
          <p:cNvSpPr txBox="1">
            <a:spLocks noChangeArrowheads="1"/>
          </p:cNvSpPr>
          <p:nvPr/>
        </p:nvSpPr>
        <p:spPr bwMode="auto">
          <a:xfrm>
            <a:off x="5756275" y="1157288"/>
            <a:ext cx="2571750" cy="958850"/>
          </a:xfrm>
          <a:prstGeom prst="rect">
            <a:avLst/>
          </a:prstGeom>
          <a:noFill/>
          <a:ln w="12700" cap="sq" algn="ctr">
            <a:solidFill>
              <a:schemeClr val="tx1"/>
            </a:solidFill>
            <a:miter lim="800000"/>
            <a:headEnd type="none" w="sm" len="sm"/>
            <a:tailEnd type="none" w="sm" len="sm"/>
          </a:ln>
        </p:spPr>
        <p:txBody>
          <a:bodyPr wrap="none">
            <a:spAutoFit/>
          </a:bodyPr>
          <a:lstStyle/>
          <a:p>
            <a:r>
              <a:rPr lang="en-US" altLang="zh-CN" b="1"/>
              <a:t>up catched</a:t>
            </a:r>
          </a:p>
          <a:p>
            <a:r>
              <a:rPr lang="en-US" altLang="zh-CN" b="1"/>
              <a:t>down catched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818500"/>
                                        </p:tgtEl>
                                        <p:attrNameLst>
                                          <p:attrName>style.visibility</p:attrName>
                                        </p:attrNameLst>
                                      </p:cBhvr>
                                      <p:to>
                                        <p:strVal val="visible"/>
                                      </p:to>
                                    </p:set>
                                    <p:animEffect transition="in" filter="wedge">
                                      <p:cBhvr>
                                        <p:cTn id="7" dur="2000"/>
                                        <p:tgtEl>
                                          <p:spTgt spid="381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850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1570" name="Rectangle 2"/>
          <p:cNvSpPr>
            <a:spLocks noGrp="1" noChangeArrowheads="1"/>
          </p:cNvSpPr>
          <p:nvPr>
            <p:ph type="title"/>
          </p:nvPr>
        </p:nvSpPr>
        <p:spPr/>
        <p:txBody>
          <a:bodyPr/>
          <a:lstStyle/>
          <a:p>
            <a:pPr eaLnBrk="1" hangingPunct="1">
              <a:defRPr/>
            </a:pPr>
            <a:r>
              <a:rPr lang="zh-CN" altLang="en-US" smtClean="0"/>
              <a:t>小结</a:t>
            </a:r>
          </a:p>
        </p:txBody>
      </p:sp>
      <p:sp>
        <p:nvSpPr>
          <p:cNvPr id="37891" name="Rectangle 3"/>
          <p:cNvSpPr>
            <a:spLocks noGrp="1" noChangeArrowheads="1"/>
          </p:cNvSpPr>
          <p:nvPr>
            <p:ph type="body" idx="1"/>
          </p:nvPr>
        </p:nvSpPr>
        <p:spPr/>
        <p:txBody>
          <a:bodyPr/>
          <a:lstStyle/>
          <a:p>
            <a:pPr eaLnBrk="1" hangingPunct="1">
              <a:lnSpc>
                <a:spcPct val="130000"/>
              </a:lnSpc>
            </a:pPr>
            <a:r>
              <a:rPr lang="zh-CN" altLang="en-US" smtClean="0"/>
              <a:t>为了提高程序的鲁棒性，程序需要对各种可能的异常进行处理</a:t>
            </a:r>
          </a:p>
          <a:p>
            <a:pPr eaLnBrk="1" hangingPunct="1">
              <a:lnSpc>
                <a:spcPct val="130000"/>
              </a:lnSpc>
            </a:pPr>
            <a:r>
              <a:rPr lang="zh-CN" altLang="en-US" smtClean="0"/>
              <a:t>某些错误需要异地处理</a:t>
            </a:r>
          </a:p>
          <a:p>
            <a:pPr eaLnBrk="1" hangingPunct="1">
              <a:lnSpc>
                <a:spcPct val="130000"/>
              </a:lnSpc>
            </a:pPr>
            <a:r>
              <a:rPr lang="en-US" altLang="zh-CN" smtClean="0"/>
              <a:t>C++</a:t>
            </a:r>
            <a:r>
              <a:rPr lang="zh-CN" altLang="en-US" smtClean="0"/>
              <a:t>的异常机制由</a:t>
            </a:r>
            <a:r>
              <a:rPr lang="en-US" altLang="zh-CN" smtClean="0"/>
              <a:t>try</a:t>
            </a:r>
            <a:r>
              <a:rPr lang="zh-CN" altLang="en-US" smtClean="0"/>
              <a:t>、</a:t>
            </a:r>
            <a:r>
              <a:rPr lang="en-US" altLang="zh-CN" smtClean="0"/>
              <a:t>throw</a:t>
            </a:r>
            <a:r>
              <a:rPr lang="zh-CN" altLang="en-US" smtClean="0"/>
              <a:t>和</a:t>
            </a:r>
            <a:r>
              <a:rPr lang="en-US" altLang="zh-CN" smtClean="0"/>
              <a:t>catch</a:t>
            </a:r>
            <a:r>
              <a:rPr lang="zh-CN" altLang="en-US" smtClean="0"/>
              <a:t>构成</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1484313"/>
            <a:ext cx="7920037" cy="647700"/>
          </a:xfrm>
        </p:spPr>
        <p:txBody>
          <a:bodyPr/>
          <a:lstStyle/>
          <a:p>
            <a:pPr>
              <a:defRPr/>
            </a:pPr>
            <a:r>
              <a:rPr lang="zh-CN" altLang="en-US" sz="2400"/>
              <a:t>程序逻辑经常对决定程序下一步怎样执行的条件进行测试</a:t>
            </a:r>
          </a:p>
        </p:txBody>
      </p:sp>
      <p:sp>
        <p:nvSpPr>
          <p:cNvPr id="6147" name="Rectangle 3"/>
          <p:cNvSpPr>
            <a:spLocks noGrp="1" noChangeArrowheads="1"/>
          </p:cNvSpPr>
          <p:nvPr>
            <p:ph type="body" idx="1"/>
          </p:nvPr>
        </p:nvSpPr>
        <p:spPr>
          <a:xfrm>
            <a:off x="468313" y="2133600"/>
            <a:ext cx="3816350" cy="3455988"/>
          </a:xfrm>
          <a:noFill/>
          <a:ln>
            <a:solidFill>
              <a:srgbClr val="800000"/>
            </a:solidFill>
          </a:ln>
        </p:spPr>
        <p:txBody>
          <a:bodyPr/>
          <a:lstStyle/>
          <a:p>
            <a:pPr>
              <a:lnSpc>
                <a:spcPct val="90000"/>
              </a:lnSpc>
              <a:buFontTx/>
              <a:buNone/>
            </a:pPr>
            <a:endParaRPr lang="en-US" altLang="zh-CN" sz="2000" smtClean="0"/>
          </a:p>
          <a:p>
            <a:pPr>
              <a:lnSpc>
                <a:spcPct val="90000"/>
              </a:lnSpc>
              <a:buFontTx/>
              <a:buNone/>
            </a:pPr>
            <a:r>
              <a:rPr lang="zh-CN" altLang="en-US" sz="2000" smtClean="0"/>
              <a:t>执行一个任务</a:t>
            </a:r>
          </a:p>
          <a:p>
            <a:pPr>
              <a:lnSpc>
                <a:spcPct val="90000"/>
              </a:lnSpc>
              <a:buFontTx/>
              <a:buNone/>
            </a:pPr>
            <a:r>
              <a:rPr lang="zh-CN" altLang="en-US" sz="2000" smtClean="0"/>
              <a:t>如果这个任务没有正确执行</a:t>
            </a:r>
          </a:p>
          <a:p>
            <a:pPr>
              <a:lnSpc>
                <a:spcPct val="90000"/>
              </a:lnSpc>
              <a:buFontTx/>
              <a:buNone/>
            </a:pPr>
            <a:r>
              <a:rPr lang="zh-CN" altLang="en-US" sz="2000" smtClean="0"/>
              <a:t>       则执行错误处理</a:t>
            </a:r>
          </a:p>
          <a:p>
            <a:pPr>
              <a:lnSpc>
                <a:spcPct val="90000"/>
              </a:lnSpc>
              <a:buFontTx/>
              <a:buNone/>
            </a:pPr>
            <a:endParaRPr lang="zh-CN" altLang="en-US" sz="2000" smtClean="0"/>
          </a:p>
          <a:p>
            <a:pPr>
              <a:lnSpc>
                <a:spcPct val="90000"/>
              </a:lnSpc>
              <a:buFontTx/>
              <a:buNone/>
            </a:pPr>
            <a:r>
              <a:rPr lang="zh-CN" altLang="en-US" sz="2000" smtClean="0"/>
              <a:t>执行下一个任务</a:t>
            </a:r>
          </a:p>
          <a:p>
            <a:pPr>
              <a:lnSpc>
                <a:spcPct val="90000"/>
              </a:lnSpc>
              <a:buFontTx/>
              <a:buNone/>
            </a:pPr>
            <a:r>
              <a:rPr lang="zh-CN" altLang="en-US" sz="2000" smtClean="0"/>
              <a:t>如果该任务没有正确执行</a:t>
            </a:r>
          </a:p>
          <a:p>
            <a:pPr>
              <a:lnSpc>
                <a:spcPct val="90000"/>
              </a:lnSpc>
              <a:buFontTx/>
              <a:buNone/>
            </a:pPr>
            <a:r>
              <a:rPr lang="zh-CN" altLang="en-US" sz="2000" smtClean="0"/>
              <a:t>        则执行错误处理</a:t>
            </a:r>
          </a:p>
          <a:p>
            <a:pPr>
              <a:lnSpc>
                <a:spcPct val="90000"/>
              </a:lnSpc>
              <a:buFontTx/>
              <a:buNone/>
            </a:pPr>
            <a:r>
              <a:rPr lang="en-US" altLang="zh-CN" sz="2000" smtClean="0"/>
              <a:t>…</a:t>
            </a:r>
          </a:p>
          <a:p>
            <a:pPr>
              <a:lnSpc>
                <a:spcPct val="90000"/>
              </a:lnSpc>
              <a:buFontTx/>
              <a:buNone/>
            </a:pPr>
            <a:endParaRPr lang="en-US" altLang="zh-CN" sz="2000" smtClean="0"/>
          </a:p>
        </p:txBody>
      </p:sp>
      <p:sp>
        <p:nvSpPr>
          <p:cNvPr id="68612" name="Rectangle 4"/>
          <p:cNvSpPr>
            <a:spLocks noChangeArrowheads="1"/>
          </p:cNvSpPr>
          <p:nvPr/>
        </p:nvSpPr>
        <p:spPr bwMode="auto">
          <a:xfrm>
            <a:off x="3455988" y="2349500"/>
            <a:ext cx="5508625" cy="2663825"/>
          </a:xfrm>
          <a:prstGeom prst="rect">
            <a:avLst/>
          </a:prstGeom>
          <a:solidFill>
            <a:srgbClr val="CCFFFF"/>
          </a:solidFill>
          <a:ln w="9525">
            <a:solidFill>
              <a:srgbClr val="003300"/>
            </a:solidFill>
            <a:miter lim="800000"/>
            <a:headEnd/>
            <a:tailEnd/>
          </a:ln>
        </p:spPr>
        <p:txBody>
          <a:bodyPr/>
          <a:lstStyle/>
          <a:p>
            <a:pPr marL="449263" indent="-449263" eaLnBrk="0" hangingPunct="0">
              <a:lnSpc>
                <a:spcPct val="80000"/>
              </a:lnSpc>
              <a:spcBef>
                <a:spcPct val="20000"/>
              </a:spcBef>
              <a:buSzPct val="120000"/>
            </a:pPr>
            <a:r>
              <a:rPr lang="en-US" altLang="zh-CN" sz="2000">
                <a:solidFill>
                  <a:srgbClr val="133984"/>
                </a:solidFill>
              </a:rPr>
              <a:t>int main()</a:t>
            </a:r>
          </a:p>
          <a:p>
            <a:pPr marL="449263" indent="-449263" eaLnBrk="0" hangingPunct="0">
              <a:lnSpc>
                <a:spcPct val="80000"/>
              </a:lnSpc>
              <a:spcBef>
                <a:spcPct val="20000"/>
              </a:spcBef>
              <a:buSzPct val="120000"/>
            </a:pPr>
            <a:r>
              <a:rPr lang="en-US" altLang="zh-CN" sz="2000">
                <a:solidFill>
                  <a:srgbClr val="133984"/>
                </a:solidFill>
              </a:rPr>
              <a:t>{</a:t>
            </a:r>
          </a:p>
          <a:p>
            <a:pPr marL="449263" indent="-449263" eaLnBrk="0" hangingPunct="0">
              <a:lnSpc>
                <a:spcPct val="80000"/>
              </a:lnSpc>
              <a:spcBef>
                <a:spcPct val="20000"/>
              </a:spcBef>
              <a:buSzPct val="120000"/>
            </a:pPr>
            <a:r>
              <a:rPr lang="en-US" altLang="zh-CN" sz="2000">
                <a:solidFill>
                  <a:srgbClr val="133984"/>
                </a:solidFill>
              </a:rPr>
              <a:t>   ifstream inCredit( "credit.dat");</a:t>
            </a:r>
          </a:p>
          <a:p>
            <a:pPr marL="449263" indent="-449263" eaLnBrk="0" hangingPunct="0">
              <a:lnSpc>
                <a:spcPct val="80000"/>
              </a:lnSpc>
              <a:spcBef>
                <a:spcPct val="20000"/>
              </a:spcBef>
              <a:buSzPct val="120000"/>
            </a:pPr>
            <a:r>
              <a:rPr lang="en-US" altLang="zh-CN" sz="2000">
                <a:solidFill>
                  <a:srgbClr val="FF0000"/>
                </a:solidFill>
              </a:rPr>
              <a:t>   if ( !inCredit ) </a:t>
            </a:r>
          </a:p>
          <a:p>
            <a:pPr marL="449263" indent="-449263" eaLnBrk="0" hangingPunct="0">
              <a:lnSpc>
                <a:spcPct val="80000"/>
              </a:lnSpc>
              <a:spcBef>
                <a:spcPct val="20000"/>
              </a:spcBef>
              <a:buSzPct val="120000"/>
            </a:pPr>
            <a:r>
              <a:rPr lang="en-US" altLang="zh-CN" sz="2000">
                <a:solidFill>
                  <a:srgbClr val="FF0000"/>
                </a:solidFill>
              </a:rPr>
              <a:t>   { cerr &lt;&lt; "File could not be opened." &lt;&lt; endl;</a:t>
            </a:r>
          </a:p>
          <a:p>
            <a:pPr marL="449263" indent="-449263" eaLnBrk="0" hangingPunct="0">
              <a:lnSpc>
                <a:spcPct val="80000"/>
              </a:lnSpc>
              <a:spcBef>
                <a:spcPct val="20000"/>
              </a:spcBef>
              <a:buSzPct val="120000"/>
            </a:pPr>
            <a:r>
              <a:rPr lang="en-US" altLang="zh-CN" sz="2000">
                <a:solidFill>
                  <a:srgbClr val="FF0000"/>
                </a:solidFill>
              </a:rPr>
              <a:t>      exit( 1 );   }</a:t>
            </a:r>
          </a:p>
          <a:p>
            <a:pPr marL="449263" indent="-449263" eaLnBrk="0" hangingPunct="0">
              <a:lnSpc>
                <a:spcPct val="80000"/>
              </a:lnSpc>
              <a:spcBef>
                <a:spcPct val="20000"/>
              </a:spcBef>
              <a:buSzPct val="120000"/>
            </a:pPr>
            <a:r>
              <a:rPr lang="en-US" altLang="zh-CN" sz="2000">
                <a:solidFill>
                  <a:srgbClr val="133984"/>
                </a:solidFill>
              </a:rPr>
              <a:t>   ……</a:t>
            </a:r>
          </a:p>
          <a:p>
            <a:pPr marL="449263" indent="-449263" eaLnBrk="0" hangingPunct="0">
              <a:lnSpc>
                <a:spcPct val="80000"/>
              </a:lnSpc>
              <a:spcBef>
                <a:spcPct val="20000"/>
              </a:spcBef>
              <a:buSzPct val="120000"/>
            </a:pPr>
            <a:r>
              <a:rPr lang="en-US" altLang="zh-CN" sz="2000">
                <a:solidFill>
                  <a:srgbClr val="133984"/>
                </a:solidFill>
              </a:rPr>
              <a:t>}</a:t>
            </a:r>
            <a:r>
              <a:rPr lang="en-US" altLang="zh-CN" sz="1600">
                <a:solidFill>
                  <a:srgbClr val="133984"/>
                </a:solidFill>
              </a:rPr>
              <a:t>  </a:t>
            </a:r>
            <a:endParaRPr lang="en-US" altLang="zh-CN" sz="1600">
              <a:solidFill>
                <a:srgbClr val="008000"/>
              </a:solidFill>
            </a:endParaRPr>
          </a:p>
        </p:txBody>
      </p:sp>
      <p:sp>
        <p:nvSpPr>
          <p:cNvPr id="68613" name="Rectangle 5"/>
          <p:cNvSpPr>
            <a:spLocks noChangeArrowheads="1"/>
          </p:cNvSpPr>
          <p:nvPr/>
        </p:nvSpPr>
        <p:spPr bwMode="auto">
          <a:xfrm>
            <a:off x="3419475" y="3933825"/>
            <a:ext cx="5508625" cy="2303463"/>
          </a:xfrm>
          <a:prstGeom prst="rect">
            <a:avLst/>
          </a:prstGeom>
          <a:solidFill>
            <a:srgbClr val="CCFFFF"/>
          </a:solidFill>
          <a:ln w="9525">
            <a:solidFill>
              <a:srgbClr val="003300"/>
            </a:solidFill>
            <a:miter lim="800000"/>
            <a:headEnd/>
            <a:tailEnd/>
          </a:ln>
        </p:spPr>
        <p:txBody>
          <a:bodyPr/>
          <a:lstStyle/>
          <a:p>
            <a:pPr marL="449263" indent="-449263" eaLnBrk="0" hangingPunct="0">
              <a:lnSpc>
                <a:spcPct val="80000"/>
              </a:lnSpc>
              <a:spcBef>
                <a:spcPct val="20000"/>
              </a:spcBef>
              <a:buSzPct val="120000"/>
            </a:pPr>
            <a:r>
              <a:rPr lang="en-US" altLang="zh-CN" sz="2000">
                <a:solidFill>
                  <a:srgbClr val="133984"/>
                </a:solidFill>
              </a:rPr>
              <a:t>int fun( int a, int b)</a:t>
            </a:r>
          </a:p>
          <a:p>
            <a:pPr marL="449263" indent="-449263" eaLnBrk="0" hangingPunct="0">
              <a:lnSpc>
                <a:spcPct val="80000"/>
              </a:lnSpc>
              <a:spcBef>
                <a:spcPct val="20000"/>
              </a:spcBef>
              <a:buSzPct val="120000"/>
            </a:pPr>
            <a:r>
              <a:rPr lang="en-US" altLang="zh-CN" sz="2000">
                <a:solidFill>
                  <a:srgbClr val="133984"/>
                </a:solidFill>
              </a:rPr>
              <a:t>{</a:t>
            </a:r>
          </a:p>
          <a:p>
            <a:pPr marL="449263" indent="-449263" eaLnBrk="0" hangingPunct="0">
              <a:lnSpc>
                <a:spcPct val="80000"/>
              </a:lnSpc>
              <a:spcBef>
                <a:spcPct val="20000"/>
              </a:spcBef>
              <a:buSzPct val="120000"/>
            </a:pPr>
            <a:r>
              <a:rPr lang="en-US" altLang="zh-CN" sz="2000">
                <a:solidFill>
                  <a:srgbClr val="133984"/>
                </a:solidFill>
              </a:rPr>
              <a:t>   if (b==0)</a:t>
            </a:r>
          </a:p>
          <a:p>
            <a:pPr marL="449263" indent="-449263" eaLnBrk="0" hangingPunct="0">
              <a:lnSpc>
                <a:spcPct val="80000"/>
              </a:lnSpc>
              <a:spcBef>
                <a:spcPct val="20000"/>
              </a:spcBef>
              <a:buSzPct val="120000"/>
            </a:pPr>
            <a:r>
              <a:rPr lang="en-US" altLang="zh-CN" sz="2000">
                <a:solidFill>
                  <a:srgbClr val="FF0000"/>
                </a:solidFill>
              </a:rPr>
              <a:t>   { cerr &lt;&lt; “can’t be divided by zero." &lt;&lt; endl;</a:t>
            </a:r>
          </a:p>
          <a:p>
            <a:pPr marL="449263" indent="-449263" eaLnBrk="0" hangingPunct="0">
              <a:lnSpc>
                <a:spcPct val="80000"/>
              </a:lnSpc>
              <a:spcBef>
                <a:spcPct val="20000"/>
              </a:spcBef>
              <a:buSzPct val="120000"/>
            </a:pPr>
            <a:r>
              <a:rPr lang="en-US" altLang="zh-CN" sz="2000">
                <a:solidFill>
                  <a:srgbClr val="FF0000"/>
                </a:solidFill>
              </a:rPr>
              <a:t>      exit( 1 );  }</a:t>
            </a:r>
          </a:p>
          <a:p>
            <a:pPr marL="449263" indent="-449263" eaLnBrk="0" hangingPunct="0">
              <a:lnSpc>
                <a:spcPct val="80000"/>
              </a:lnSpc>
              <a:spcBef>
                <a:spcPct val="20000"/>
              </a:spcBef>
              <a:buSzPct val="120000"/>
            </a:pPr>
            <a:r>
              <a:rPr lang="en-US" altLang="zh-CN" sz="2000">
                <a:solidFill>
                  <a:srgbClr val="FF0000"/>
                </a:solidFill>
              </a:rPr>
              <a:t>   </a:t>
            </a:r>
            <a:r>
              <a:rPr lang="en-US" altLang="zh-CN" sz="2000">
                <a:solidFill>
                  <a:srgbClr val="133984"/>
                </a:solidFill>
              </a:rPr>
              <a:t> ……</a:t>
            </a:r>
          </a:p>
          <a:p>
            <a:pPr marL="449263" indent="-449263" eaLnBrk="0" hangingPunct="0">
              <a:lnSpc>
                <a:spcPct val="80000"/>
              </a:lnSpc>
              <a:spcBef>
                <a:spcPct val="20000"/>
              </a:spcBef>
              <a:buSzPct val="120000"/>
            </a:pPr>
            <a:r>
              <a:rPr lang="en-US" altLang="zh-CN" sz="2000">
                <a:solidFill>
                  <a:srgbClr val="133984"/>
                </a:solidFill>
              </a:rPr>
              <a:t>}</a:t>
            </a:r>
            <a:r>
              <a:rPr lang="en-US" altLang="zh-CN" sz="1600">
                <a:solidFill>
                  <a:srgbClr val="133984"/>
                </a:solidFill>
              </a:rPr>
              <a:t>  </a:t>
            </a:r>
            <a:endParaRPr lang="en-US" altLang="zh-CN" sz="160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checkerboard(across)">
                                      <p:cBhvr>
                                        <p:cTn id="7" dur="500"/>
                                        <p:tgtEl>
                                          <p:spTgt spid="686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checkerboard(across)">
                                      <p:cBhvr>
                                        <p:cTn id="1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26" name="Rectangle 2"/>
          <p:cNvSpPr>
            <a:spLocks noGrp="1" noChangeArrowheads="1"/>
          </p:cNvSpPr>
          <p:nvPr>
            <p:ph type="title"/>
          </p:nvPr>
        </p:nvSpPr>
        <p:spPr>
          <a:xfrm>
            <a:off x="685800" y="292100"/>
            <a:ext cx="7772400" cy="1143000"/>
          </a:xfrm>
        </p:spPr>
        <p:txBody>
          <a:bodyPr/>
          <a:lstStyle/>
          <a:p>
            <a:pPr eaLnBrk="1" hangingPunct="1">
              <a:defRPr/>
            </a:pPr>
            <a:r>
              <a:rPr lang="zh-CN" altLang="en-US" smtClean="0"/>
              <a:t>传统错误处理方法</a:t>
            </a:r>
          </a:p>
        </p:txBody>
      </p:sp>
      <p:sp>
        <p:nvSpPr>
          <p:cNvPr id="7171" name="Rectangle 3"/>
          <p:cNvSpPr>
            <a:spLocks noGrp="1" noChangeArrowheads="1"/>
          </p:cNvSpPr>
          <p:nvPr>
            <p:ph type="body" idx="1"/>
          </p:nvPr>
        </p:nvSpPr>
        <p:spPr>
          <a:xfrm>
            <a:off x="393700" y="1587500"/>
            <a:ext cx="8445500" cy="4114800"/>
          </a:xfrm>
        </p:spPr>
        <p:txBody>
          <a:bodyPr/>
          <a:lstStyle/>
          <a:p>
            <a:pPr eaLnBrk="1" hangingPunct="1"/>
            <a:r>
              <a:rPr lang="zh-CN" altLang="en-US" sz="2800" smtClean="0"/>
              <a:t>可以处理的错误在发生错误的地方就地处理</a:t>
            </a:r>
          </a:p>
          <a:p>
            <a:pPr eaLnBrk="1" hangingPunct="1"/>
            <a:r>
              <a:rPr lang="zh-CN" altLang="en-US" sz="2800" smtClean="0"/>
              <a:t>在检查到一个在局部无法处理的问题时，一个函数可以：</a:t>
            </a:r>
          </a:p>
          <a:p>
            <a:pPr lvl="1" eaLnBrk="1" hangingPunct="1"/>
            <a:r>
              <a:rPr lang="zh-CN" altLang="en-US" sz="2400" smtClean="0"/>
              <a:t>终止程序</a:t>
            </a:r>
          </a:p>
          <a:p>
            <a:pPr lvl="1" eaLnBrk="1" hangingPunct="1">
              <a:buFont typeface="Wingdings" pitchFamily="2" charset="2"/>
              <a:buNone/>
            </a:pPr>
            <a:r>
              <a:rPr lang="zh-CN" altLang="en-US" sz="2400" b="0" smtClean="0"/>
              <a:t>    </a:t>
            </a:r>
            <a:r>
              <a:rPr lang="en-US" altLang="zh-CN" sz="2400" b="0" smtClean="0"/>
              <a:t>abort() /exit()</a:t>
            </a:r>
          </a:p>
          <a:p>
            <a:pPr lvl="1" eaLnBrk="1" hangingPunct="1"/>
            <a:r>
              <a:rPr lang="zh-CN" altLang="en-US" sz="2400" smtClean="0"/>
              <a:t>返回一个表示“错误”的值。</a:t>
            </a:r>
          </a:p>
          <a:p>
            <a:pPr lvl="1" eaLnBrk="1" hangingPunct="1">
              <a:buFont typeface="Wingdings" pitchFamily="2" charset="2"/>
              <a:buNone/>
            </a:pPr>
            <a:r>
              <a:rPr lang="zh-CN" altLang="en-US" sz="2400" smtClean="0"/>
              <a:t>		</a:t>
            </a:r>
            <a:r>
              <a:rPr lang="en-US" altLang="zh-CN" sz="2400" smtClean="0"/>
              <a:t>int</a:t>
            </a:r>
          </a:p>
          <a:p>
            <a:pPr lvl="1" eaLnBrk="1" hangingPunct="1"/>
            <a:r>
              <a:rPr lang="zh-CN" altLang="en-US" sz="2400" smtClean="0"/>
              <a:t>返回一个合法值，让程序处于某种非法的状态。</a:t>
            </a:r>
          </a:p>
          <a:p>
            <a:pPr lvl="1" eaLnBrk="1" hangingPunct="1">
              <a:buFont typeface="Wingdings" pitchFamily="2" charset="2"/>
              <a:buNone/>
            </a:pPr>
            <a:r>
              <a:rPr lang="zh-CN" altLang="en-US" sz="2400" smtClean="0"/>
              <a:t>		</a:t>
            </a:r>
            <a:r>
              <a:rPr lang="en-US" altLang="zh-CN" sz="2400" smtClean="0"/>
              <a:t>errno</a:t>
            </a:r>
          </a:p>
          <a:p>
            <a:pPr lvl="1" eaLnBrk="1" hangingPunct="1"/>
            <a:r>
              <a:rPr lang="zh-CN" altLang="en-US" sz="2400" smtClean="0"/>
              <a:t>调用一个预先准备好在出现“错误”的情况下用的函数。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5186" name="Rectangle 2"/>
          <p:cNvSpPr>
            <a:spLocks noGrp="1" noChangeArrowheads="1"/>
          </p:cNvSpPr>
          <p:nvPr>
            <p:ph type="title"/>
          </p:nvPr>
        </p:nvSpPr>
        <p:spPr>
          <a:xfrm>
            <a:off x="685800" y="236538"/>
            <a:ext cx="7772400" cy="1143000"/>
          </a:xfrm>
        </p:spPr>
        <p:txBody>
          <a:bodyPr/>
          <a:lstStyle/>
          <a:p>
            <a:pPr eaLnBrk="1" hangingPunct="1">
              <a:defRPr/>
            </a:pPr>
            <a:r>
              <a:rPr lang="zh-CN" altLang="en-US" smtClean="0"/>
              <a:t>处理错误的传统方法</a:t>
            </a:r>
          </a:p>
        </p:txBody>
      </p:sp>
      <p:sp>
        <p:nvSpPr>
          <p:cNvPr id="8195" name="Rectangle 3"/>
          <p:cNvSpPr>
            <a:spLocks noGrp="1" noChangeArrowheads="1"/>
          </p:cNvSpPr>
          <p:nvPr>
            <p:ph type="body" idx="1"/>
          </p:nvPr>
        </p:nvSpPr>
        <p:spPr>
          <a:xfrm>
            <a:off x="300038" y="1379538"/>
            <a:ext cx="8634412" cy="5140325"/>
          </a:xfrm>
        </p:spPr>
        <p:txBody>
          <a:bodyPr/>
          <a:lstStyle/>
          <a:p>
            <a:pPr eaLnBrk="1" hangingPunct="1">
              <a:lnSpc>
                <a:spcPct val="130000"/>
              </a:lnSpc>
            </a:pPr>
            <a:r>
              <a:rPr lang="zh-CN" altLang="en-US" sz="2800" smtClean="0"/>
              <a:t>处理错误的传统方法：错误处理代码是在整个系统代码中分布的。代码中可能出错的地方都要当场进行错误处理。在写程序时，必须知道所有的错误该如何处理</a:t>
            </a:r>
          </a:p>
          <a:p>
            <a:pPr lvl="1" eaLnBrk="1" hangingPunct="1">
              <a:lnSpc>
                <a:spcPct val="130000"/>
              </a:lnSpc>
            </a:pPr>
            <a:r>
              <a:rPr lang="zh-CN" altLang="en-US" sz="2400" smtClean="0"/>
              <a:t>好处</a:t>
            </a:r>
            <a:r>
              <a:rPr lang="en-US" altLang="zh-CN" sz="2400" smtClean="0"/>
              <a:t>: </a:t>
            </a:r>
            <a:r>
              <a:rPr lang="zh-CN" altLang="en-US" sz="2400" smtClean="0"/>
              <a:t>程序员阅读代码时能够直接看到错误处理情况，确定是否实现了正确的错误检查。  </a:t>
            </a:r>
          </a:p>
          <a:p>
            <a:pPr lvl="1" eaLnBrk="1" hangingPunct="1">
              <a:lnSpc>
                <a:spcPct val="130000"/>
              </a:lnSpc>
            </a:pPr>
            <a:r>
              <a:rPr lang="zh-CN" altLang="en-US" sz="2400" smtClean="0"/>
              <a:t>问题</a:t>
            </a:r>
            <a:r>
              <a:rPr lang="en-US" altLang="zh-CN" sz="2400" smtClean="0"/>
              <a:t>: </a:t>
            </a:r>
            <a:r>
              <a:rPr lang="zh-CN" altLang="en-US" sz="2400" smtClean="0"/>
              <a:t>代码中受到错误处理的“污染”，使应用程序本身的代码更加晦涩难懂，难以看出代码功能是否正确实现。这样就使代码的理解和维护更加困难。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17588" y="501650"/>
            <a:ext cx="7440612" cy="6149975"/>
          </a:xfrm>
          <a:prstGeom prst="rect">
            <a:avLst/>
          </a:prstGeom>
          <a:noFill/>
          <a:ln w="9525">
            <a:noFill/>
            <a:miter lim="800000"/>
            <a:headEnd/>
            <a:tailEnd/>
          </a:ln>
        </p:spPr>
        <p:txBody>
          <a:bodyPr/>
          <a:lstStyle/>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int main()</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double a, b, c, x1, x2, dlt;</a:t>
            </a:r>
          </a:p>
          <a:p>
            <a:pPr marL="477838" indent="-477838">
              <a:lnSpc>
                <a:spcPct val="80000"/>
              </a:lnSpc>
              <a:spcBef>
                <a:spcPct val="20000"/>
              </a:spcBef>
              <a:buClr>
                <a:schemeClr val="tx1"/>
              </a:buClr>
              <a:buSzPct val="80000"/>
              <a:buFont typeface="Wingdings" pitchFamily="2" charset="2"/>
              <a:buNone/>
              <a:defRPr/>
            </a:pPr>
            <a:endParaRPr lang="en-US" altLang="zh-CN" sz="2000" b="1" kern="0">
              <a:latin typeface="+mn-lt"/>
              <a:ea typeface="+mn-ea"/>
            </a:endParaRP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cout &lt;&lt; "</a:t>
            </a:r>
            <a:r>
              <a:rPr lang="zh-CN" altLang="en-US" sz="2000" b="1" kern="0">
                <a:latin typeface="+mn-lt"/>
                <a:ea typeface="+mn-ea"/>
              </a:rPr>
              <a:t>请输入</a:t>
            </a:r>
            <a:r>
              <a:rPr lang="en-US" altLang="zh-CN" sz="2000" b="1" kern="0">
                <a:latin typeface="+mn-lt"/>
                <a:ea typeface="+mn-ea"/>
              </a:rPr>
              <a:t>3</a:t>
            </a:r>
            <a:r>
              <a:rPr lang="zh-CN" altLang="en-US" sz="2000" b="1" kern="0">
                <a:latin typeface="+mn-lt"/>
                <a:ea typeface="+mn-ea"/>
              </a:rPr>
              <a:t>个参数：</a:t>
            </a:r>
            <a:r>
              <a:rPr lang="en-US" altLang="zh-CN" sz="2000" b="1" kern="0">
                <a:latin typeface="+mn-lt"/>
                <a:ea typeface="+mn-ea"/>
              </a:rPr>
              <a:t>" &lt;&lt; endl;</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cin &gt;&gt; a &gt;&gt; b &gt;&gt; c;</a:t>
            </a:r>
          </a:p>
          <a:p>
            <a:pPr marL="477838" indent="-477838">
              <a:lnSpc>
                <a:spcPct val="80000"/>
              </a:lnSpc>
              <a:spcBef>
                <a:spcPct val="20000"/>
              </a:spcBef>
              <a:buClr>
                <a:schemeClr val="tx1"/>
              </a:buClr>
              <a:buSzPct val="80000"/>
              <a:buFont typeface="Wingdings" pitchFamily="2" charset="2"/>
              <a:buNone/>
              <a:defRPr/>
            </a:pPr>
            <a:endParaRPr lang="en-US" altLang="zh-CN" sz="2000" b="1" kern="0">
              <a:latin typeface="+mn-lt"/>
              <a:ea typeface="+mn-ea"/>
            </a:endParaRP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if (a == 0)  cout &lt;&lt; "</a:t>
            </a:r>
            <a:r>
              <a:rPr lang="zh-CN" altLang="en-US" sz="2000" b="1" kern="0">
                <a:latin typeface="+mn-lt"/>
                <a:ea typeface="+mn-ea"/>
              </a:rPr>
              <a:t>不是一元二次方程</a:t>
            </a:r>
            <a:r>
              <a:rPr lang="en-US" altLang="zh-CN" sz="2000" b="1" kern="0">
                <a:latin typeface="+mn-lt"/>
                <a:ea typeface="+mn-ea"/>
              </a:rPr>
              <a:t>" &lt;&lt; endl; </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else {</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dlt = b * b - 4 * a * c;</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if (dlt &gt;= 0) {                                     </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x1 = (-b + sqrt(dlt)) / 2 / a; </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x2 = (-b - sqrt(dlt)) / 2 / a; </a:t>
            </a:r>
          </a:p>
          <a:p>
            <a:pPr marL="477838" indent="-477838">
              <a:lnSpc>
                <a:spcPct val="80000"/>
              </a:lnSpc>
              <a:spcBef>
                <a:spcPct val="20000"/>
              </a:spcBef>
              <a:buClr>
                <a:schemeClr val="tx1"/>
              </a:buClr>
              <a:buSzPct val="80000"/>
              <a:buFont typeface="Wingdings" pitchFamily="2" charset="2"/>
              <a:buNone/>
              <a:defRPr/>
            </a:pPr>
            <a:r>
              <a:rPr lang="en-US" altLang="zh-CN" sz="2000" b="1" kern="0">
                <a:latin typeface="+mn-lt"/>
                <a:ea typeface="+mn-ea"/>
              </a:rPr>
              <a:t>             </a:t>
            </a:r>
            <a:r>
              <a:rPr lang="fr-FR" altLang="zh-CN" sz="2000" b="1" kern="0">
                <a:latin typeface="+mn-lt"/>
                <a:ea typeface="+mn-ea"/>
              </a:rPr>
              <a:t>cout &lt;&lt; "x1=" &lt;&lt; x1 &lt;&lt; "   x2=" &lt;&lt; x2 &lt;&lt; endl; </a:t>
            </a:r>
          </a:p>
          <a:p>
            <a:pPr marL="477838" indent="-477838">
              <a:lnSpc>
                <a:spcPct val="80000"/>
              </a:lnSpc>
              <a:spcBef>
                <a:spcPct val="20000"/>
              </a:spcBef>
              <a:buClr>
                <a:schemeClr val="tx1"/>
              </a:buClr>
              <a:buSzPct val="80000"/>
              <a:buFont typeface="Wingdings" pitchFamily="2" charset="2"/>
              <a:buNone/>
              <a:defRPr/>
            </a:pPr>
            <a:r>
              <a:rPr lang="fr-FR" altLang="zh-CN" sz="2000" b="1" kern="0">
                <a:latin typeface="+mn-lt"/>
                <a:ea typeface="+mn-ea"/>
              </a:rPr>
              <a:t>        }</a:t>
            </a:r>
          </a:p>
          <a:p>
            <a:pPr marL="477838" indent="-477838">
              <a:lnSpc>
                <a:spcPct val="80000"/>
              </a:lnSpc>
              <a:spcBef>
                <a:spcPct val="20000"/>
              </a:spcBef>
              <a:buClr>
                <a:schemeClr val="tx1"/>
              </a:buClr>
              <a:buSzPct val="80000"/>
              <a:buFont typeface="Wingdings" pitchFamily="2" charset="2"/>
              <a:buNone/>
              <a:defRPr/>
            </a:pPr>
            <a:r>
              <a:rPr lang="fr-FR" altLang="zh-CN" sz="2000" b="1" kern="0">
                <a:latin typeface="+mn-lt"/>
                <a:ea typeface="+mn-ea"/>
              </a:rPr>
              <a:t>        else cout &lt;&lt; "</a:t>
            </a:r>
            <a:r>
              <a:rPr lang="zh-CN" altLang="fr-FR" sz="2000" b="1" kern="0">
                <a:latin typeface="+mn-lt"/>
                <a:ea typeface="+mn-ea"/>
              </a:rPr>
              <a:t>无根</a:t>
            </a:r>
            <a:r>
              <a:rPr lang="fr-FR" altLang="zh-CN" sz="2000" b="1" kern="0">
                <a:latin typeface="+mn-lt"/>
                <a:ea typeface="+mn-ea"/>
              </a:rPr>
              <a:t>" &lt;&lt; endl;                       </a:t>
            </a:r>
            <a:endParaRPr lang="zh-CN" altLang="fr-FR" sz="2000" b="1" kern="0">
              <a:latin typeface="+mn-lt"/>
              <a:ea typeface="+mn-ea"/>
            </a:endParaRPr>
          </a:p>
          <a:p>
            <a:pPr marL="477838" indent="-477838">
              <a:lnSpc>
                <a:spcPct val="80000"/>
              </a:lnSpc>
              <a:spcBef>
                <a:spcPct val="20000"/>
              </a:spcBef>
              <a:buClr>
                <a:schemeClr val="tx1"/>
              </a:buClr>
              <a:buSzPct val="80000"/>
              <a:buFont typeface="Wingdings" pitchFamily="2" charset="2"/>
              <a:buNone/>
              <a:defRPr/>
            </a:pPr>
            <a:r>
              <a:rPr lang="zh-CN" altLang="fr-FR" sz="2000" b="1" kern="0">
                <a:latin typeface="+mn-lt"/>
                <a:ea typeface="+mn-ea"/>
              </a:rPr>
              <a:t>   </a:t>
            </a:r>
            <a:r>
              <a:rPr lang="fr-FR" altLang="zh-CN" sz="2000" b="1" kern="0">
                <a:latin typeface="+mn-lt"/>
                <a:ea typeface="+mn-ea"/>
              </a:rPr>
              <a:t>}</a:t>
            </a:r>
          </a:p>
          <a:p>
            <a:pPr marL="477838" indent="-477838">
              <a:lnSpc>
                <a:spcPct val="80000"/>
              </a:lnSpc>
              <a:spcBef>
                <a:spcPct val="20000"/>
              </a:spcBef>
              <a:buClr>
                <a:schemeClr val="tx1"/>
              </a:buClr>
              <a:buSzPct val="80000"/>
              <a:buFont typeface="Wingdings" pitchFamily="2" charset="2"/>
              <a:buNone/>
              <a:defRPr/>
            </a:pPr>
            <a:endParaRPr lang="fr-FR" altLang="zh-CN" sz="2000" b="1" kern="0">
              <a:latin typeface="+mn-lt"/>
              <a:ea typeface="+mn-ea"/>
            </a:endParaRPr>
          </a:p>
          <a:p>
            <a:pPr marL="477838" indent="-477838">
              <a:lnSpc>
                <a:spcPct val="80000"/>
              </a:lnSpc>
              <a:spcBef>
                <a:spcPct val="20000"/>
              </a:spcBef>
              <a:buClr>
                <a:schemeClr val="tx1"/>
              </a:buClr>
              <a:buSzPct val="80000"/>
              <a:buFont typeface="Wingdings" pitchFamily="2" charset="2"/>
              <a:buNone/>
              <a:defRPr/>
            </a:pPr>
            <a:r>
              <a:rPr lang="fr-FR" altLang="zh-CN" sz="2000" b="1" kern="0">
                <a:latin typeface="+mn-lt"/>
                <a:ea typeface="+mn-ea"/>
              </a:rPr>
              <a:t>   return 0;</a:t>
            </a:r>
          </a:p>
          <a:p>
            <a:pPr marL="477838" indent="-477838">
              <a:lnSpc>
                <a:spcPct val="80000"/>
              </a:lnSpc>
              <a:spcBef>
                <a:spcPct val="20000"/>
              </a:spcBef>
              <a:buClr>
                <a:schemeClr val="tx1"/>
              </a:buClr>
              <a:buSzPct val="80000"/>
              <a:buFont typeface="Wingdings" pitchFamily="2" charset="2"/>
              <a:buNone/>
              <a:defRPr/>
            </a:pPr>
            <a:r>
              <a:rPr lang="fr-FR" altLang="zh-CN" sz="2000" b="1" kern="0">
                <a:latin typeface="+mn-lt"/>
                <a:ea typeface="+mn-ea"/>
              </a:rPr>
              <a:t>} </a:t>
            </a:r>
            <a:endParaRPr lang="en-US" altLang="zh-CN" sz="2000" b="1" kern="0" dirty="0">
              <a:latin typeface="+mn-lt"/>
              <a:ea typeface="+mn-ea"/>
            </a:endParaRPr>
          </a:p>
        </p:txBody>
      </p:sp>
      <p:sp>
        <p:nvSpPr>
          <p:cNvPr id="5" name="Text Box 4"/>
          <p:cNvSpPr txBox="1">
            <a:spLocks noChangeArrowheads="1"/>
          </p:cNvSpPr>
          <p:nvPr/>
        </p:nvSpPr>
        <p:spPr bwMode="auto">
          <a:xfrm>
            <a:off x="3214688" y="5715000"/>
            <a:ext cx="5243512" cy="519113"/>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a:t>解决问题的思路反而看不清了！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8850" name="Rectangle 2"/>
          <p:cNvSpPr>
            <a:spLocks noGrp="1" noChangeArrowheads="1"/>
          </p:cNvSpPr>
          <p:nvPr>
            <p:ph type="title"/>
          </p:nvPr>
        </p:nvSpPr>
        <p:spPr/>
        <p:txBody>
          <a:bodyPr/>
          <a:lstStyle/>
          <a:p>
            <a:pPr eaLnBrk="1" hangingPunct="1">
              <a:defRPr/>
            </a:pPr>
            <a:r>
              <a:rPr lang="zh-CN" altLang="en-US" smtClean="0"/>
              <a:t>面向对象中的异常处理</a:t>
            </a:r>
          </a:p>
        </p:txBody>
      </p:sp>
      <p:sp>
        <p:nvSpPr>
          <p:cNvPr id="10243" name="Rectangle 3"/>
          <p:cNvSpPr>
            <a:spLocks noGrp="1" noChangeArrowheads="1"/>
          </p:cNvSpPr>
          <p:nvPr>
            <p:ph type="body" idx="1"/>
          </p:nvPr>
        </p:nvSpPr>
        <p:spPr>
          <a:xfrm>
            <a:off x="685800" y="1981200"/>
            <a:ext cx="7772400" cy="4524375"/>
          </a:xfrm>
        </p:spPr>
        <p:txBody>
          <a:bodyPr/>
          <a:lstStyle/>
          <a:p>
            <a:pPr eaLnBrk="1" hangingPunct="1">
              <a:lnSpc>
                <a:spcPct val="120000"/>
              </a:lnSpc>
            </a:pPr>
            <a:r>
              <a:rPr lang="zh-CN" altLang="en-US" smtClean="0"/>
              <a:t>面向对象中，程序员经常做的是一些工具（类的设计与实现）</a:t>
            </a:r>
          </a:p>
          <a:p>
            <a:pPr eaLnBrk="1" hangingPunct="1">
              <a:lnSpc>
                <a:spcPct val="120000"/>
              </a:lnSpc>
            </a:pPr>
            <a:r>
              <a:rPr lang="zh-CN" altLang="en-US" smtClean="0"/>
              <a:t>这些工具能够检测出错误，但往往不知道该如何处理错误。错误的处理是由工具的使用者决定</a:t>
            </a:r>
          </a:p>
          <a:p>
            <a:pPr eaLnBrk="1" hangingPunct="1">
              <a:lnSpc>
                <a:spcPct val="120000"/>
              </a:lnSpc>
            </a:pPr>
            <a:r>
              <a:rPr lang="zh-CN" altLang="en-US" smtClean="0"/>
              <a:t>需要一种机制能将检测到的错误告诉使用者</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7234" name="Rectangle 2"/>
          <p:cNvSpPr>
            <a:spLocks noGrp="1" noChangeArrowheads="1"/>
          </p:cNvSpPr>
          <p:nvPr>
            <p:ph type="title"/>
          </p:nvPr>
        </p:nvSpPr>
        <p:spPr/>
        <p:txBody>
          <a:bodyPr/>
          <a:lstStyle/>
          <a:p>
            <a:pPr eaLnBrk="1" hangingPunct="1">
              <a:defRPr/>
            </a:pPr>
            <a:r>
              <a:rPr lang="zh-CN" altLang="en-US" smtClean="0"/>
              <a:t>异常处理</a:t>
            </a:r>
          </a:p>
        </p:txBody>
      </p:sp>
      <p:sp>
        <p:nvSpPr>
          <p:cNvPr id="11267" name="Rectangle 3"/>
          <p:cNvSpPr>
            <a:spLocks noGrp="1" noChangeArrowheads="1"/>
          </p:cNvSpPr>
          <p:nvPr>
            <p:ph type="body" idx="1"/>
          </p:nvPr>
        </p:nvSpPr>
        <p:spPr>
          <a:xfrm>
            <a:off x="1498600" y="1955800"/>
            <a:ext cx="5194300" cy="4114800"/>
          </a:xfrm>
        </p:spPr>
        <p:txBody>
          <a:bodyPr/>
          <a:lstStyle/>
          <a:p>
            <a:pPr eaLnBrk="1" hangingPunct="1">
              <a:lnSpc>
                <a:spcPct val="130000"/>
              </a:lnSpc>
            </a:pPr>
            <a:r>
              <a:rPr lang="zh-CN" altLang="en-US" smtClean="0"/>
              <a:t>传统错误处理方法</a:t>
            </a:r>
          </a:p>
          <a:p>
            <a:pPr eaLnBrk="1" hangingPunct="1">
              <a:lnSpc>
                <a:spcPct val="130000"/>
              </a:lnSpc>
            </a:pPr>
            <a:r>
              <a:rPr lang="zh-CN" altLang="en-US" smtClean="0"/>
              <a:t>异常处理机制</a:t>
            </a:r>
          </a:p>
          <a:p>
            <a:pPr lvl="1" eaLnBrk="1" hangingPunct="1">
              <a:lnSpc>
                <a:spcPct val="130000"/>
              </a:lnSpc>
            </a:pPr>
            <a:r>
              <a:rPr lang="zh-CN" altLang="en-US" smtClean="0"/>
              <a:t>抛出异常</a:t>
            </a:r>
          </a:p>
          <a:p>
            <a:pPr lvl="1" eaLnBrk="1" hangingPunct="1">
              <a:lnSpc>
                <a:spcPct val="130000"/>
              </a:lnSpc>
            </a:pPr>
            <a:r>
              <a:rPr lang="zh-CN" altLang="en-US" smtClean="0"/>
              <a:t>捕获异常</a:t>
            </a:r>
          </a:p>
          <a:p>
            <a:pPr lvl="1" eaLnBrk="1" hangingPunct="1">
              <a:lnSpc>
                <a:spcPct val="130000"/>
              </a:lnSpc>
            </a:pPr>
            <a:r>
              <a:rPr lang="zh-CN" altLang="en-US" smtClean="0"/>
              <a:t>处理异常</a:t>
            </a:r>
          </a:p>
          <a:p>
            <a:pPr eaLnBrk="1" hangingPunct="1">
              <a:lnSpc>
                <a:spcPct val="130000"/>
              </a:lnSpc>
            </a:pPr>
            <a:r>
              <a:rPr lang="zh-CN" altLang="en-US" smtClean="0"/>
              <a:t>异常规格说明</a:t>
            </a:r>
          </a:p>
        </p:txBody>
      </p:sp>
      <p:sp>
        <p:nvSpPr>
          <p:cNvPr id="11268" name="AutoShape 4"/>
          <p:cNvSpPr>
            <a:spLocks noChangeArrowheads="1"/>
          </p:cNvSpPr>
          <p:nvPr/>
        </p:nvSpPr>
        <p:spPr bwMode="auto">
          <a:xfrm rot="-5400000" flipH="1" flipV="1">
            <a:off x="5892800" y="21875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1269" name="AutoShape 5"/>
          <p:cNvSpPr>
            <a:spLocks noChangeArrowheads="1"/>
          </p:cNvSpPr>
          <p:nvPr/>
        </p:nvSpPr>
        <p:spPr bwMode="auto">
          <a:xfrm rot="-5400000" flipH="1" flipV="1">
            <a:off x="5880100" y="3559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0" name="AutoShape 6"/>
          <p:cNvSpPr>
            <a:spLocks noChangeArrowheads="1"/>
          </p:cNvSpPr>
          <p:nvPr/>
        </p:nvSpPr>
        <p:spPr bwMode="auto">
          <a:xfrm rot="-5400000" flipH="1" flipV="1">
            <a:off x="5880100" y="41941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1" name="AutoShape 7"/>
          <p:cNvSpPr>
            <a:spLocks noChangeArrowheads="1"/>
          </p:cNvSpPr>
          <p:nvPr/>
        </p:nvSpPr>
        <p:spPr bwMode="auto">
          <a:xfrm rot="-5400000" flipH="1" flipV="1">
            <a:off x="5867400" y="55276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2" name="AutoShape 8"/>
          <p:cNvSpPr>
            <a:spLocks noChangeArrowheads="1"/>
          </p:cNvSpPr>
          <p:nvPr/>
        </p:nvSpPr>
        <p:spPr bwMode="auto">
          <a:xfrm rot="-5400000" flipH="1" flipV="1">
            <a:off x="5867400" y="29368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21876</TotalTime>
  <Words>2308</Words>
  <Application>Microsoft Office PowerPoint</Application>
  <PresentationFormat>全屏显示(4:3)</PresentationFormat>
  <Paragraphs>333</Paragraphs>
  <Slides>35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黑体</vt:lpstr>
      <vt:lpstr>Times New Roman</vt:lpstr>
      <vt:lpstr>楷体_GB2312</vt:lpstr>
      <vt:lpstr>Wingdings</vt:lpstr>
      <vt:lpstr>宋体</vt:lpstr>
      <vt:lpstr>Soaring</vt:lpstr>
      <vt:lpstr>第15章 异常处理</vt:lpstr>
      <vt:lpstr>异常处理</vt:lpstr>
      <vt:lpstr>异常处理</vt:lpstr>
      <vt:lpstr>程序逻辑经常对决定程序下一步怎样执行的条件进行测试</vt:lpstr>
      <vt:lpstr>传统错误处理方法</vt:lpstr>
      <vt:lpstr>处理错误的传统方法</vt:lpstr>
      <vt:lpstr>幻灯片 7</vt:lpstr>
      <vt:lpstr>面向对象中的异常处理</vt:lpstr>
      <vt:lpstr>异常处理</vt:lpstr>
      <vt:lpstr>异常处理</vt:lpstr>
      <vt:lpstr>异常处理基础简介</vt:lpstr>
      <vt:lpstr>异常处理机制</vt:lpstr>
      <vt:lpstr>异常处理</vt:lpstr>
      <vt:lpstr>抛出异常</vt:lpstr>
      <vt:lpstr>throw与其操作数</vt:lpstr>
      <vt:lpstr>异常抛出实例 – 异常类定义</vt:lpstr>
      <vt:lpstr>异常抛出实例 – 异常抛出</vt:lpstr>
      <vt:lpstr>异常处理</vt:lpstr>
      <vt:lpstr>异常捕获</vt:lpstr>
      <vt:lpstr>启动异常捕获机制</vt:lpstr>
      <vt:lpstr>catch捕获异常</vt:lpstr>
      <vt:lpstr>异常捕获原理</vt:lpstr>
      <vt:lpstr>除零异常的捕获</vt:lpstr>
      <vt:lpstr>幻灯片 24</vt:lpstr>
      <vt:lpstr>输出结果</vt:lpstr>
      <vt:lpstr>异常抛出与检测实例二</vt:lpstr>
      <vt:lpstr>幻灯片 27</vt:lpstr>
      <vt:lpstr>幻灯片 28</vt:lpstr>
      <vt:lpstr>解一元二次方程</vt:lpstr>
      <vt:lpstr>解一元二次方程</vt:lpstr>
      <vt:lpstr>异常处理</vt:lpstr>
      <vt:lpstr>异常规格说明</vt:lpstr>
      <vt:lpstr>异常规格说明</vt:lpstr>
      <vt:lpstr>幻灯片 34</vt:lpstr>
      <vt:lpstr>小结</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异常处理</dc:title>
  <dc:creator>administrat</dc:creator>
  <cp:lastModifiedBy>administrat</cp:lastModifiedBy>
  <cp:revision>483</cp:revision>
  <dcterms:created xsi:type="dcterms:W3CDTF">2002-03-09T00:08:02Z</dcterms:created>
  <dcterms:modified xsi:type="dcterms:W3CDTF">2018-05-29T11:52:45Z</dcterms:modified>
</cp:coreProperties>
</file>