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811" r:id="rId2"/>
    <p:sldId id="2867" r:id="rId3"/>
    <p:sldId id="2868" r:id="rId4"/>
    <p:sldId id="2869" r:id="rId5"/>
    <p:sldId id="2870" r:id="rId6"/>
    <p:sldId id="2871" r:id="rId7"/>
    <p:sldId id="2872" r:id="rId8"/>
    <p:sldId id="2873" r:id="rId9"/>
    <p:sldId id="2874" r:id="rId10"/>
    <p:sldId id="2875" r:id="rId11"/>
    <p:sldId id="2876" r:id="rId12"/>
    <p:sldId id="2877" r:id="rId13"/>
    <p:sldId id="2886" r:id="rId14"/>
    <p:sldId id="2887" r:id="rId15"/>
    <p:sldId id="2888" r:id="rId16"/>
    <p:sldId id="2878" r:id="rId17"/>
    <p:sldId id="2879" r:id="rId18"/>
    <p:sldId id="2885" r:id="rId19"/>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2"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2"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2"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2"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2" charset="-122"/>
        <a:cs typeface="+mn-cs"/>
      </a:defRPr>
    </a:lvl5pPr>
    <a:lvl6pPr marL="2286000" algn="l" defTabSz="914400" rtl="0" eaLnBrk="1" latinLnBrk="0" hangingPunct="1">
      <a:defRPr kumimoji="1" sz="2800" kern="1200">
        <a:solidFill>
          <a:schemeClr val="tx1"/>
        </a:solidFill>
        <a:latin typeface="Arial" charset="0"/>
        <a:ea typeface="黑体" pitchFamily="2" charset="-122"/>
        <a:cs typeface="+mn-cs"/>
      </a:defRPr>
    </a:lvl6pPr>
    <a:lvl7pPr marL="2743200" algn="l" defTabSz="914400" rtl="0" eaLnBrk="1" latinLnBrk="0" hangingPunct="1">
      <a:defRPr kumimoji="1" sz="2800" kern="1200">
        <a:solidFill>
          <a:schemeClr val="tx1"/>
        </a:solidFill>
        <a:latin typeface="Arial" charset="0"/>
        <a:ea typeface="黑体" pitchFamily="2" charset="-122"/>
        <a:cs typeface="+mn-cs"/>
      </a:defRPr>
    </a:lvl7pPr>
    <a:lvl8pPr marL="3200400" algn="l" defTabSz="914400" rtl="0" eaLnBrk="1" latinLnBrk="0" hangingPunct="1">
      <a:defRPr kumimoji="1" sz="2800" kern="1200">
        <a:solidFill>
          <a:schemeClr val="tx1"/>
        </a:solidFill>
        <a:latin typeface="Arial" charset="0"/>
        <a:ea typeface="黑体" pitchFamily="2" charset="-122"/>
        <a:cs typeface="+mn-cs"/>
      </a:defRPr>
    </a:lvl8pPr>
    <a:lvl9pPr marL="3657600" algn="l" defTabSz="914400" rtl="0" eaLnBrk="1" latinLnBrk="0" hangingPunct="1">
      <a:defRPr kumimoji="1" sz="2800"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4683" autoAdjust="0"/>
  </p:normalViewPr>
  <p:slideViewPr>
    <p:cSldViewPr snapToGrid="0" snapToObjects="1">
      <p:cViewPr varScale="1">
        <p:scale>
          <a:sx n="66" d="100"/>
          <a:sy n="66" d="100"/>
        </p:scale>
        <p:origin x="-14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7" d="100"/>
          <a:sy n="47" d="100"/>
        </p:scale>
        <p:origin x="-137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785B22A1-909D-43B1-A0D7-2186EA6A8DE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defRPr>
            </a:lvl1pPr>
          </a:lstStyle>
          <a:p>
            <a:pPr>
              <a:defRPr/>
            </a:pPr>
            <a:endParaRPr lang="en-US" altLang="zh-CN"/>
          </a:p>
        </p:txBody>
      </p:sp>
      <p:sp>
        <p:nvSpPr>
          <p:cNvPr id="2662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defRPr>
            </a:lvl1pPr>
          </a:lstStyle>
          <a:p>
            <a:pPr>
              <a:defRPr/>
            </a:pPr>
            <a:fld id="{F86D72EF-AAAC-4756-AC6C-DC7F5204AC0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p:oleObj spid="_x0000_s44034" name="图片" r:id="rId3" imgW="771429" imgH="771429" progId="Word.Picture.8">
              <p:embed/>
            </p:oleObj>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kumimoji="0" sz="1400">
                <a:latin typeface="+mn-lt"/>
                <a:ea typeface="宋体" pitchFamily="2" charset="-122"/>
              </a:defRPr>
            </a:lvl1pPr>
          </a:lstStyle>
          <a:p>
            <a:pPr>
              <a:defRPr/>
            </a:pPr>
            <a:fld id="{8F2DAC1E-7B48-408C-AD83-EB13E7926132}" type="datetime1">
              <a:rPr lang="zh-CN" altLang="en-US"/>
              <a:pPr>
                <a:defRPr/>
              </a:pPr>
              <a:t>2018/6/12</a:t>
            </a:fld>
            <a:endParaRPr lang="en-US" altLang="zh-CN"/>
          </a:p>
        </p:txBody>
      </p:sp>
      <p:sp>
        <p:nvSpPr>
          <p:cNvPr id="9" name="Rectangle 8"/>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defRPr kumimoji="0" sz="1400">
                <a:latin typeface="+mn-lt"/>
                <a:ea typeface="宋体"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8196"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767"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dirty="0" smtClean="0">
                <a:latin typeface="+mj-ea"/>
              </a:rPr>
              <a:t>计算思维</a:t>
            </a:r>
          </a:p>
        </p:txBody>
      </p:sp>
      <p:sp>
        <p:nvSpPr>
          <p:cNvPr id="9219" name="Rectangle 3"/>
          <p:cNvSpPr>
            <a:spLocks noGrp="1" noChangeArrowheads="1"/>
          </p:cNvSpPr>
          <p:nvPr>
            <p:ph type="body" idx="1"/>
          </p:nvPr>
        </p:nvSpPr>
        <p:spPr/>
        <p:txBody>
          <a:bodyPr/>
          <a:lstStyle/>
          <a:p>
            <a:pPr eaLnBrk="1" hangingPunct="1">
              <a:defRPr/>
            </a:pPr>
            <a:r>
              <a:rPr lang="zh-CN" altLang="en-US" dirty="0" smtClean="0">
                <a:latin typeface="+mn-ea"/>
              </a:rPr>
              <a:t>计算思维是运用计算机科学的基础概念进行问题求解，系统设计，以及人类行为理解的涵盖了计算机科学之广度的一系列思维活动。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搜索算法的比较</a:t>
            </a:r>
            <a:endParaRPr lang="zh-CN" altLang="en-US" dirty="0"/>
          </a:p>
        </p:txBody>
      </p:sp>
      <p:sp>
        <p:nvSpPr>
          <p:cNvPr id="18435" name="内容占位符 2"/>
          <p:cNvSpPr>
            <a:spLocks noGrp="1"/>
          </p:cNvSpPr>
          <p:nvPr>
            <p:ph idx="1"/>
          </p:nvPr>
        </p:nvSpPr>
        <p:spPr/>
        <p:txBody>
          <a:bodyPr/>
          <a:lstStyle/>
          <a:p>
            <a:pPr>
              <a:lnSpc>
                <a:spcPct val="90000"/>
              </a:lnSpc>
              <a:defRPr/>
            </a:pPr>
            <a:r>
              <a:rPr lang="zh-CN" altLang="en-US" sz="2800" dirty="0" smtClean="0"/>
              <a:t>线性搜索</a:t>
            </a:r>
          </a:p>
          <a:p>
            <a:pPr lvl="1">
              <a:lnSpc>
                <a:spcPct val="90000"/>
              </a:lnSpc>
              <a:defRPr/>
            </a:pPr>
            <a:r>
              <a:rPr lang="zh-CN" altLang="en-US" sz="2400" dirty="0" smtClean="0"/>
              <a:t>步数与</a:t>
            </a:r>
            <a:r>
              <a:rPr lang="en-US" altLang="zh-CN" sz="2400" i="1" dirty="0" smtClean="0"/>
              <a:t>n</a:t>
            </a:r>
            <a:r>
              <a:rPr lang="zh-CN" altLang="en-US" sz="2400" dirty="0" smtClean="0"/>
              <a:t>成正比：</a:t>
            </a:r>
            <a:r>
              <a:rPr lang="en-US" altLang="zh-CN" sz="2400" dirty="0" smtClean="0"/>
              <a:t>O(n)</a:t>
            </a:r>
            <a:endParaRPr lang="zh-CN" altLang="en-US" sz="2400" dirty="0" smtClean="0"/>
          </a:p>
          <a:p>
            <a:pPr lvl="1">
              <a:lnSpc>
                <a:spcPct val="90000"/>
              </a:lnSpc>
              <a:defRPr/>
            </a:pPr>
            <a:r>
              <a:rPr lang="zh-CN" altLang="en-US" sz="2400" dirty="0" smtClean="0"/>
              <a:t>称为线性时间算法</a:t>
            </a:r>
            <a:endParaRPr lang="en-US" altLang="zh-CN" sz="2400" dirty="0" smtClean="0"/>
          </a:p>
          <a:p>
            <a:pPr>
              <a:lnSpc>
                <a:spcPct val="90000"/>
              </a:lnSpc>
              <a:defRPr/>
            </a:pPr>
            <a:r>
              <a:rPr lang="zh-CN" altLang="en-US" sz="2800" dirty="0" smtClean="0"/>
              <a:t>二分搜索</a:t>
            </a:r>
          </a:p>
          <a:p>
            <a:pPr lvl="1">
              <a:lnSpc>
                <a:spcPct val="90000"/>
              </a:lnSpc>
              <a:defRPr/>
            </a:pPr>
            <a:r>
              <a:rPr lang="zh-CN" altLang="en-US" sz="2400" dirty="0" smtClean="0"/>
              <a:t>步数与</a:t>
            </a:r>
            <a:r>
              <a:rPr lang="en-US" altLang="zh-CN" sz="2400" dirty="0" smtClean="0"/>
              <a:t>log</a:t>
            </a:r>
            <a:r>
              <a:rPr lang="en-US" altLang="zh-CN" sz="2400" baseline="-25000" dirty="0" smtClean="0"/>
              <a:t>2 </a:t>
            </a:r>
            <a:r>
              <a:rPr lang="en-US" altLang="zh-CN" sz="2400" i="1" dirty="0" smtClean="0"/>
              <a:t>n</a:t>
            </a:r>
            <a:r>
              <a:rPr lang="zh-CN" altLang="en-US" sz="2400" dirty="0" smtClean="0"/>
              <a:t>成正比：</a:t>
            </a:r>
            <a:r>
              <a:rPr lang="en-US" altLang="zh-CN" sz="2400" dirty="0" smtClean="0"/>
              <a:t>O(log</a:t>
            </a:r>
            <a:r>
              <a:rPr lang="en-US" altLang="zh-CN" sz="2400" baseline="-25000" dirty="0" smtClean="0"/>
              <a:t>2 </a:t>
            </a:r>
            <a:r>
              <a:rPr lang="en-US" altLang="zh-CN" sz="2400" i="1" dirty="0" smtClean="0"/>
              <a:t>n</a:t>
            </a:r>
            <a:r>
              <a:rPr lang="en-US" altLang="zh-CN" sz="2400" dirty="0" smtClean="0"/>
              <a:t>)</a:t>
            </a:r>
            <a:r>
              <a:rPr lang="zh-CN" altLang="en-US" sz="2400" dirty="0" smtClean="0"/>
              <a:t>或</a:t>
            </a:r>
            <a:r>
              <a:rPr lang="en-US" altLang="zh-CN" sz="2400" dirty="0" smtClean="0"/>
              <a:t>O(log</a:t>
            </a:r>
            <a:r>
              <a:rPr lang="en-US" altLang="zh-CN" sz="2400" baseline="-25000" dirty="0" smtClean="0"/>
              <a:t> </a:t>
            </a:r>
            <a:r>
              <a:rPr lang="en-US" altLang="zh-CN" sz="2400" i="1" dirty="0" smtClean="0"/>
              <a:t>n</a:t>
            </a:r>
            <a:r>
              <a:rPr lang="en-US" altLang="zh-CN" sz="2400" dirty="0" smtClean="0"/>
              <a:t>)</a:t>
            </a:r>
            <a:endParaRPr lang="zh-CN" altLang="en-US" sz="2400" dirty="0" smtClean="0"/>
          </a:p>
          <a:p>
            <a:pPr lvl="1">
              <a:lnSpc>
                <a:spcPct val="90000"/>
              </a:lnSpc>
              <a:defRPr/>
            </a:pPr>
            <a:r>
              <a:rPr lang="zh-CN" altLang="en-US" sz="2400" dirty="0" smtClean="0"/>
              <a:t>称为对数时间算法</a:t>
            </a:r>
            <a:endParaRPr lang="en-US" altLang="zh-CN" sz="2400" dirty="0" smtClean="0"/>
          </a:p>
          <a:p>
            <a:pPr>
              <a:lnSpc>
                <a:spcPct val="90000"/>
              </a:lnSpc>
              <a:defRPr/>
            </a:pPr>
            <a:r>
              <a:rPr lang="zh-CN" altLang="en-US" sz="2800" dirty="0" smtClean="0"/>
              <a:t>猜数游戏中：若数的范围是1~1000000，则</a:t>
            </a:r>
          </a:p>
          <a:p>
            <a:pPr lvl="1">
              <a:lnSpc>
                <a:spcPct val="90000"/>
              </a:lnSpc>
              <a:defRPr/>
            </a:pPr>
            <a:r>
              <a:rPr lang="zh-CN" altLang="en-US" sz="2400" dirty="0" smtClean="0"/>
              <a:t>线性策略：平均要猜50万次才能猜对</a:t>
            </a:r>
          </a:p>
          <a:p>
            <a:pPr lvl="2">
              <a:lnSpc>
                <a:spcPct val="90000"/>
              </a:lnSpc>
              <a:defRPr/>
            </a:pPr>
            <a:r>
              <a:rPr lang="zh-CN" altLang="en-US" sz="2000" b="1" dirty="0" smtClean="0">
                <a:ea typeface="+mn-ea"/>
              </a:rPr>
              <a:t>最坏1百万次，最好1次</a:t>
            </a:r>
          </a:p>
          <a:p>
            <a:pPr lvl="1">
              <a:lnSpc>
                <a:spcPct val="90000"/>
              </a:lnSpc>
              <a:defRPr/>
            </a:pPr>
            <a:r>
              <a:rPr lang="zh-CN" altLang="en-US" sz="2400" dirty="0" smtClean="0"/>
              <a:t>二分搜索：最坏也只需猜20次</a:t>
            </a:r>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Hanoi</a:t>
            </a:r>
            <a:r>
              <a:rPr lang="zh-CN" altLang="en-US" dirty="0" smtClean="0"/>
              <a:t>塔算法</a:t>
            </a:r>
            <a:endParaRPr lang="zh-CN" altLang="en-US" dirty="0"/>
          </a:p>
        </p:txBody>
      </p:sp>
      <p:sp>
        <p:nvSpPr>
          <p:cNvPr id="2052" name="内容占位符 2"/>
          <p:cNvSpPr>
            <a:spLocks noGrp="1"/>
          </p:cNvSpPr>
          <p:nvPr>
            <p:ph idx="1"/>
          </p:nvPr>
        </p:nvSpPr>
        <p:spPr/>
        <p:txBody>
          <a:bodyPr/>
          <a:lstStyle/>
          <a:p>
            <a:pPr>
              <a:lnSpc>
                <a:spcPct val="90000"/>
              </a:lnSpc>
            </a:pPr>
            <a:r>
              <a:rPr lang="zh-CN" altLang="en-US" smtClean="0"/>
              <a:t>难度：需要2</a:t>
            </a:r>
            <a:r>
              <a:rPr lang="en-US" altLang="zh-CN" i="1" baseline="30000" smtClean="0"/>
              <a:t>n</a:t>
            </a:r>
            <a:r>
              <a:rPr lang="en-US" altLang="zh-CN" smtClean="0"/>
              <a:t> − 1</a:t>
            </a:r>
            <a:r>
              <a:rPr lang="zh-CN" altLang="en-US" smtClean="0"/>
              <a:t>步!</a:t>
            </a:r>
          </a:p>
          <a:p>
            <a:pPr lvl="1">
              <a:lnSpc>
                <a:spcPct val="90000"/>
              </a:lnSpc>
            </a:pPr>
            <a:r>
              <a:rPr lang="zh-CN" altLang="en-US" smtClean="0"/>
              <a:t>指数时间算法：</a:t>
            </a:r>
            <a:r>
              <a:rPr lang="en-US" altLang="zh-CN" smtClean="0"/>
              <a:t>O(</a:t>
            </a:r>
            <a:r>
              <a:rPr lang="zh-CN" altLang="en-US" smtClean="0"/>
              <a:t>2</a:t>
            </a:r>
            <a:r>
              <a:rPr lang="en-US" altLang="zh-CN" i="1" baseline="30000" smtClean="0"/>
              <a:t>n</a:t>
            </a:r>
            <a:r>
              <a:rPr lang="en-US" altLang="zh-CN" smtClean="0"/>
              <a:t>)</a:t>
            </a:r>
          </a:p>
          <a:p>
            <a:pPr lvl="1">
              <a:lnSpc>
                <a:spcPct val="90000"/>
              </a:lnSpc>
            </a:pPr>
            <a:endParaRPr lang="zh-CN" altLang="en-US" smtClean="0"/>
          </a:p>
          <a:p>
            <a:pPr lvl="1">
              <a:lnSpc>
                <a:spcPct val="90000"/>
              </a:lnSpc>
            </a:pPr>
            <a:endParaRPr lang="zh-CN" altLang="en-US" smtClean="0"/>
          </a:p>
          <a:p>
            <a:pPr lvl="1">
              <a:lnSpc>
                <a:spcPct val="90000"/>
              </a:lnSpc>
            </a:pPr>
            <a:endParaRPr lang="zh-CN" altLang="en-US" smtClean="0"/>
          </a:p>
          <a:p>
            <a:pPr lvl="1">
              <a:lnSpc>
                <a:spcPct val="90000"/>
              </a:lnSpc>
            </a:pPr>
            <a:endParaRPr lang="zh-CN" altLang="en-US" smtClean="0"/>
          </a:p>
          <a:p>
            <a:pPr lvl="1">
              <a:lnSpc>
                <a:spcPct val="90000"/>
              </a:lnSpc>
            </a:pPr>
            <a:endParaRPr lang="zh-CN" altLang="en-US" smtClean="0"/>
          </a:p>
          <a:p>
            <a:pPr lvl="1">
              <a:lnSpc>
                <a:spcPct val="90000"/>
              </a:lnSpc>
            </a:pPr>
            <a:r>
              <a:rPr lang="zh-CN" altLang="en-US" smtClean="0"/>
              <a:t>根据</a:t>
            </a:r>
            <a:r>
              <a:rPr lang="en-US" altLang="zh-CN" smtClean="0"/>
              <a:t>Hanoi</a:t>
            </a:r>
            <a:r>
              <a:rPr lang="zh-CN" altLang="en-US" smtClean="0"/>
              <a:t>塔的传说：有64个金盘.就算僧侣1秒移动一次，至少也要花 </a:t>
            </a:r>
            <a:r>
              <a:rPr lang="en-US" altLang="zh-CN" smtClean="0"/>
              <a:t>2</a:t>
            </a:r>
            <a:r>
              <a:rPr lang="en-US" altLang="zh-CN" baseline="30000" smtClean="0"/>
              <a:t>64</a:t>
            </a:r>
            <a:r>
              <a:rPr lang="en-US" altLang="zh-CN" smtClean="0"/>
              <a:t>−1</a:t>
            </a:r>
            <a:r>
              <a:rPr lang="zh-CN" altLang="en-US" smtClean="0"/>
              <a:t>秒，大约等于</a:t>
            </a:r>
            <a:r>
              <a:rPr lang="en-US" altLang="zh-CN" smtClean="0"/>
              <a:t>5850</a:t>
            </a:r>
            <a:r>
              <a:rPr lang="zh-CN" altLang="en-US" smtClean="0"/>
              <a:t>亿年</a:t>
            </a:r>
          </a:p>
          <a:p>
            <a:endParaRPr lang="zh-CN" altLang="en-US" smtClean="0"/>
          </a:p>
        </p:txBody>
      </p:sp>
      <p:graphicFrame>
        <p:nvGraphicFramePr>
          <p:cNvPr id="2050" name="Object 6"/>
          <p:cNvGraphicFramePr>
            <a:graphicFrameLocks noChangeAspect="1"/>
          </p:cNvGraphicFramePr>
          <p:nvPr/>
        </p:nvGraphicFramePr>
        <p:xfrm>
          <a:off x="5272088" y="2135188"/>
          <a:ext cx="3101975" cy="2868612"/>
        </p:xfrm>
        <a:graphic>
          <a:graphicData uri="http://schemas.openxmlformats.org/presentationml/2006/ole">
            <p:oleObj spid="_x0000_s2050" name="公式" r:id="rId3" imgW="1765080" imgH="16254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可计算性</a:t>
            </a:r>
            <a:endParaRPr lang="zh-CN" altLang="en-US" dirty="0"/>
          </a:p>
        </p:txBody>
      </p:sp>
      <p:sp>
        <p:nvSpPr>
          <p:cNvPr id="19459" name="内容占位符 2"/>
          <p:cNvSpPr>
            <a:spLocks noGrp="1"/>
          </p:cNvSpPr>
          <p:nvPr>
            <p:ph idx="1"/>
          </p:nvPr>
        </p:nvSpPr>
        <p:spPr/>
        <p:txBody>
          <a:bodyPr/>
          <a:lstStyle/>
          <a:p>
            <a:pPr>
              <a:defRPr/>
            </a:pPr>
            <a:r>
              <a:rPr lang="zh-CN" altLang="en-US" dirty="0" smtClean="0">
                <a:latin typeface="+mn-ea"/>
              </a:rPr>
              <a:t>问题可划分为：</a:t>
            </a:r>
          </a:p>
          <a:p>
            <a:pPr lvl="1">
              <a:defRPr/>
            </a:pPr>
            <a:r>
              <a:rPr lang="zh-CN" altLang="en-US" dirty="0" smtClean="0">
                <a:latin typeface="+mn-ea"/>
              </a:rPr>
              <a:t>可计算的：存在确定的机械过程，一步一步地解决问题.</a:t>
            </a:r>
          </a:p>
          <a:p>
            <a:pPr lvl="2">
              <a:defRPr/>
            </a:pPr>
            <a:r>
              <a:rPr lang="zh-CN" altLang="en-US" b="1" dirty="0" smtClean="0">
                <a:latin typeface="+mn-ea"/>
                <a:ea typeface="+mn-ea"/>
              </a:rPr>
              <a:t>可计算，而且能有效解决</a:t>
            </a:r>
          </a:p>
          <a:p>
            <a:pPr lvl="2">
              <a:defRPr/>
            </a:pPr>
            <a:r>
              <a:rPr lang="zh-CN" altLang="en-US" b="1" dirty="0" smtClean="0">
                <a:latin typeface="+mn-ea"/>
                <a:ea typeface="+mn-ea"/>
              </a:rPr>
              <a:t>可计算，但难度太大，不能有效解决</a:t>
            </a:r>
          </a:p>
          <a:p>
            <a:pPr lvl="1">
              <a:defRPr/>
            </a:pPr>
            <a:r>
              <a:rPr lang="zh-CN" altLang="en-US" dirty="0" smtClean="0">
                <a:latin typeface="+mn-ea"/>
              </a:rPr>
              <a:t>不可计算的：不存在明确的机械过程来求解该问题.</a:t>
            </a:r>
          </a:p>
          <a:p>
            <a:pPr lvl="2">
              <a:defRPr/>
            </a:pPr>
            <a:r>
              <a:rPr lang="zh-CN" altLang="en-US" b="1" dirty="0" smtClean="0">
                <a:latin typeface="+mn-ea"/>
                <a:ea typeface="+mn-ea"/>
              </a:rPr>
              <a:t>不可解，不可判定</a:t>
            </a:r>
            <a:endParaRPr lang="zh-CN" altLang="en-US" dirty="0" smtClean="0">
              <a:latin typeface="+mn-ea"/>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P</a:t>
            </a:r>
            <a:r>
              <a:rPr lang="zh-CN" altLang="en-US" dirty="0" smtClean="0"/>
              <a:t>和</a:t>
            </a:r>
            <a:r>
              <a:rPr lang="en-US" altLang="zh-CN" dirty="0" smtClean="0"/>
              <a:t>NP</a:t>
            </a:r>
            <a:endParaRPr lang="zh-CN" altLang="en-US" dirty="0"/>
          </a:p>
        </p:txBody>
      </p:sp>
      <p:sp>
        <p:nvSpPr>
          <p:cNvPr id="20483" name="内容占位符 2"/>
          <p:cNvSpPr>
            <a:spLocks noGrp="1"/>
          </p:cNvSpPr>
          <p:nvPr>
            <p:ph idx="1"/>
          </p:nvPr>
        </p:nvSpPr>
        <p:spPr/>
        <p:txBody>
          <a:bodyPr/>
          <a:lstStyle/>
          <a:p>
            <a:r>
              <a:rPr lang="zh-CN" altLang="zh-CN" dirty="0" smtClean="0"/>
              <a:t>如果一个问题的解可以由确定性算法在多项式时间内解决，那么该</a:t>
            </a:r>
            <a:r>
              <a:rPr lang="zh-CN" altLang="zh-CN" dirty="0" smtClean="0">
                <a:solidFill>
                  <a:srgbClr val="FFC000"/>
                </a:solidFill>
              </a:rPr>
              <a:t>问题</a:t>
            </a:r>
            <a:r>
              <a:rPr lang="zh-CN" altLang="zh-CN" dirty="0" smtClean="0"/>
              <a:t>属于</a:t>
            </a:r>
            <a:r>
              <a:rPr lang="en-US" altLang="zh-CN" dirty="0" smtClean="0"/>
              <a:t>P</a:t>
            </a:r>
            <a:r>
              <a:rPr lang="zh-CN" altLang="zh-CN" dirty="0" smtClean="0"/>
              <a:t>类</a:t>
            </a:r>
            <a:endParaRPr lang="en-US" altLang="zh-CN" dirty="0" smtClean="0"/>
          </a:p>
          <a:p>
            <a:r>
              <a:rPr lang="zh-CN" altLang="zh-CN" dirty="0" smtClean="0"/>
              <a:t>如果一个问题存在多项式时间的非确定算法，则该</a:t>
            </a:r>
            <a:r>
              <a:rPr lang="zh-CN" altLang="zh-CN" dirty="0" smtClean="0">
                <a:solidFill>
                  <a:srgbClr val="FFC000"/>
                </a:solidFill>
              </a:rPr>
              <a:t>问题</a:t>
            </a:r>
            <a:r>
              <a:rPr lang="zh-CN" altLang="zh-CN" dirty="0" smtClean="0"/>
              <a:t>属于</a:t>
            </a:r>
            <a:r>
              <a:rPr lang="en-US" altLang="zh-CN" dirty="0" smtClean="0"/>
              <a:t>NP</a:t>
            </a:r>
            <a:r>
              <a:rPr lang="zh-CN" altLang="zh-CN" dirty="0" smtClean="0"/>
              <a:t>类</a:t>
            </a:r>
            <a:endParaRPr lang="en-US" altLang="zh-CN" dirty="0" smtClean="0"/>
          </a:p>
          <a:p>
            <a:r>
              <a:rPr lang="zh-CN" altLang="en-US" dirty="0" smtClean="0"/>
              <a:t>目前的观点：</a:t>
            </a:r>
            <a:r>
              <a:rPr lang="en-US" altLang="zh-CN" dirty="0" smtClean="0"/>
              <a:t>P≠NP</a:t>
            </a:r>
            <a:endParaRPr lang="zh-CN"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常见的</a:t>
            </a:r>
            <a:r>
              <a:rPr lang="en-US" altLang="zh-CN" dirty="0" smtClean="0"/>
              <a:t>P</a:t>
            </a:r>
            <a:r>
              <a:rPr lang="zh-CN" altLang="en-US" dirty="0" smtClean="0"/>
              <a:t>类问题</a:t>
            </a:r>
            <a:endParaRPr lang="zh-CN" altLang="en-US" dirty="0"/>
          </a:p>
        </p:txBody>
      </p:sp>
      <p:sp>
        <p:nvSpPr>
          <p:cNvPr id="21507" name="内容占位符 2"/>
          <p:cNvSpPr>
            <a:spLocks noGrp="1"/>
          </p:cNvSpPr>
          <p:nvPr>
            <p:ph idx="1"/>
          </p:nvPr>
        </p:nvSpPr>
        <p:spPr/>
        <p:txBody>
          <a:bodyPr/>
          <a:lstStyle/>
          <a:p>
            <a:r>
              <a:rPr lang="zh-CN" altLang="en-US" smtClean="0"/>
              <a:t>排序</a:t>
            </a:r>
            <a:endParaRPr lang="en-US" altLang="zh-CN" smtClean="0"/>
          </a:p>
          <a:p>
            <a:r>
              <a:rPr lang="zh-CN" altLang="en-US" smtClean="0"/>
              <a:t>查找</a:t>
            </a:r>
            <a:endParaRPr lang="en-US" altLang="zh-CN" smtClean="0"/>
          </a:p>
          <a:p>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常见的</a:t>
            </a:r>
            <a:r>
              <a:rPr lang="en-US" altLang="zh-CN" dirty="0" smtClean="0"/>
              <a:t>NP</a:t>
            </a:r>
            <a:r>
              <a:rPr lang="zh-CN" altLang="en-US" dirty="0" smtClean="0"/>
              <a:t>问题</a:t>
            </a:r>
            <a:endParaRPr lang="zh-CN" altLang="en-US" dirty="0"/>
          </a:p>
        </p:txBody>
      </p:sp>
      <p:sp>
        <p:nvSpPr>
          <p:cNvPr id="22531" name="内容占位符 2"/>
          <p:cNvSpPr>
            <a:spLocks noGrp="1"/>
          </p:cNvSpPr>
          <p:nvPr>
            <p:ph idx="1"/>
          </p:nvPr>
        </p:nvSpPr>
        <p:spPr/>
        <p:txBody>
          <a:bodyPr/>
          <a:lstStyle/>
          <a:p>
            <a:r>
              <a:rPr lang="zh-CN" altLang="zh-CN" smtClean="0"/>
              <a:t>可满足性问题</a:t>
            </a:r>
            <a:r>
              <a:rPr lang="en-US" altLang="zh-CN" smtClean="0"/>
              <a:t>(SAT)</a:t>
            </a:r>
          </a:p>
          <a:p>
            <a:r>
              <a:rPr lang="en-US" altLang="zh-CN" smtClean="0"/>
              <a:t>TSP</a:t>
            </a:r>
            <a:r>
              <a:rPr lang="zh-CN" altLang="en-US" smtClean="0"/>
              <a:t>问题</a:t>
            </a:r>
            <a:endParaRPr lang="en-US" altLang="zh-CN" smtClean="0"/>
          </a:p>
          <a:p>
            <a:r>
              <a:rPr lang="en-US" altLang="zh-CN" smtClean="0"/>
              <a:t>……</a:t>
            </a:r>
          </a:p>
          <a:p>
            <a:r>
              <a:rPr lang="zh-CN" altLang="zh-CN" smtClean="0"/>
              <a:t>需要能够对其进行识别，以避免花大量不必要的时间为其设计多项式时间算法</a:t>
            </a:r>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停机问题</a:t>
            </a:r>
            <a:endParaRPr lang="zh-CN" altLang="en-US" dirty="0"/>
          </a:p>
        </p:txBody>
      </p:sp>
      <p:sp>
        <p:nvSpPr>
          <p:cNvPr id="23555" name="内容占位符 2"/>
          <p:cNvSpPr>
            <a:spLocks noGrp="1"/>
          </p:cNvSpPr>
          <p:nvPr>
            <p:ph idx="1"/>
          </p:nvPr>
        </p:nvSpPr>
        <p:spPr/>
        <p:txBody>
          <a:bodyPr/>
          <a:lstStyle/>
          <a:p>
            <a:pPr>
              <a:lnSpc>
                <a:spcPct val="90000"/>
              </a:lnSpc>
            </a:pPr>
            <a:r>
              <a:rPr lang="zh-CN" altLang="en-US" sz="2000" smtClean="0"/>
              <a:t>能否编一个终止性判定程序</a:t>
            </a:r>
            <a:r>
              <a:rPr lang="en-US" altLang="zh-CN" sz="2000" smtClean="0"/>
              <a:t>HALT?</a:t>
            </a:r>
            <a:endParaRPr lang="zh-CN" altLang="en-US" sz="2000" smtClean="0"/>
          </a:p>
          <a:p>
            <a:pPr lvl="1">
              <a:lnSpc>
                <a:spcPct val="90000"/>
              </a:lnSpc>
              <a:buFontTx/>
              <a:buNone/>
            </a:pPr>
            <a:r>
              <a:rPr lang="en-US" altLang="zh-CN" sz="2000" smtClean="0"/>
              <a:t>bool HALT(prog</a:t>
            </a:r>
            <a:r>
              <a:rPr lang="zh-CN" altLang="en-US" sz="2000" smtClean="0"/>
              <a:t>，</a:t>
            </a:r>
            <a:r>
              <a:rPr lang="en-US" altLang="zh-CN" sz="2000" smtClean="0"/>
              <a:t>data)</a:t>
            </a:r>
          </a:p>
          <a:p>
            <a:pPr lvl="1">
              <a:lnSpc>
                <a:spcPct val="90000"/>
              </a:lnSpc>
              <a:buFontTx/>
              <a:buNone/>
            </a:pPr>
            <a:r>
              <a:rPr lang="zh-CN" altLang="en-US" sz="2000" smtClean="0"/>
              <a:t>    若</a:t>
            </a:r>
            <a:r>
              <a:rPr lang="en-US" altLang="zh-CN" sz="2000" smtClean="0"/>
              <a:t>prog(data)</a:t>
            </a:r>
            <a:r>
              <a:rPr lang="zh-CN" altLang="en-US" sz="2000" smtClean="0"/>
              <a:t>终止，则输出</a:t>
            </a:r>
            <a:r>
              <a:rPr lang="en-US" altLang="zh-CN" sz="2000" smtClean="0"/>
              <a:t>True</a:t>
            </a:r>
            <a:r>
              <a:rPr lang="zh-CN" altLang="en-US" sz="2000" smtClean="0"/>
              <a:t>，否则输出</a:t>
            </a:r>
            <a:r>
              <a:rPr lang="en-US" altLang="zh-CN" sz="2000" smtClean="0"/>
              <a:t>False.</a:t>
            </a:r>
          </a:p>
          <a:p>
            <a:pPr>
              <a:lnSpc>
                <a:spcPct val="90000"/>
              </a:lnSpc>
            </a:pPr>
            <a:r>
              <a:rPr lang="zh-CN" altLang="en-US" sz="2000" smtClean="0"/>
              <a:t>是不可解(</a:t>
            </a:r>
            <a:r>
              <a:rPr lang="en-US" altLang="zh-CN" sz="2000" i="1" smtClean="0"/>
              <a:t>unsolvable</a:t>
            </a:r>
            <a:r>
              <a:rPr lang="en-US" altLang="zh-CN" sz="2000" smtClean="0"/>
              <a:t>)</a:t>
            </a:r>
            <a:r>
              <a:rPr lang="zh-CN" altLang="en-US" sz="2000" smtClean="0"/>
              <a:t>问题!</a:t>
            </a:r>
          </a:p>
          <a:p>
            <a:pPr>
              <a:lnSpc>
                <a:spcPct val="90000"/>
              </a:lnSpc>
            </a:pPr>
            <a:r>
              <a:rPr lang="zh-CN" altLang="en-US" sz="2000" smtClean="0"/>
              <a:t>若存在</a:t>
            </a:r>
            <a:r>
              <a:rPr lang="en-US" altLang="zh-CN" sz="2000" smtClean="0"/>
              <a:t>HALT</a:t>
            </a:r>
            <a:r>
              <a:rPr lang="zh-CN" altLang="en-US" sz="2000" smtClean="0"/>
              <a:t>，则哥德巴赫猜想可以迎刃而解：</a:t>
            </a:r>
          </a:p>
          <a:p>
            <a:pPr lvl="1">
              <a:lnSpc>
                <a:spcPct val="90000"/>
              </a:lnSpc>
              <a:buFontTx/>
              <a:buNone/>
            </a:pPr>
            <a:r>
              <a:rPr lang="en-US" altLang="zh-CN" sz="1600" smtClean="0"/>
              <a:t>bool gc()</a:t>
            </a:r>
          </a:p>
          <a:p>
            <a:pPr lvl="1">
              <a:lnSpc>
                <a:spcPct val="90000"/>
              </a:lnSpc>
              <a:buFontTx/>
              <a:buNone/>
            </a:pPr>
            <a:r>
              <a:rPr lang="en-US" altLang="zh-CN" sz="1600" smtClean="0"/>
              <a:t>{</a:t>
            </a:r>
          </a:p>
          <a:p>
            <a:pPr lvl="1">
              <a:lnSpc>
                <a:spcPct val="90000"/>
              </a:lnSpc>
              <a:buFontTx/>
              <a:buNone/>
            </a:pPr>
            <a:r>
              <a:rPr lang="en-US" altLang="zh-CN" sz="1600" smtClean="0"/>
              <a:t>    int n = 2</a:t>
            </a:r>
            <a:r>
              <a:rPr lang="zh-CN" altLang="en-US" sz="1600" smtClean="0"/>
              <a:t>；</a:t>
            </a:r>
            <a:endParaRPr lang="en-US" altLang="zh-CN" sz="1600" smtClean="0"/>
          </a:p>
          <a:p>
            <a:pPr lvl="1">
              <a:lnSpc>
                <a:spcPct val="90000"/>
              </a:lnSpc>
              <a:buFontTx/>
              <a:buNone/>
            </a:pPr>
            <a:r>
              <a:rPr lang="en-US" altLang="zh-CN" sz="1600" smtClean="0"/>
              <a:t>    while (True)</a:t>
            </a:r>
          </a:p>
          <a:p>
            <a:pPr lvl="1">
              <a:lnSpc>
                <a:spcPct val="90000"/>
              </a:lnSpc>
              <a:buFontTx/>
              <a:buNone/>
            </a:pPr>
            <a:r>
              <a:rPr lang="en-US" altLang="zh-CN" sz="1600" smtClean="0"/>
              <a:t>	{</a:t>
            </a:r>
          </a:p>
          <a:p>
            <a:pPr lvl="1">
              <a:lnSpc>
                <a:spcPct val="90000"/>
              </a:lnSpc>
              <a:buFontTx/>
              <a:buNone/>
            </a:pPr>
            <a:r>
              <a:rPr lang="en-US" altLang="zh-CN" sz="1600" smtClean="0"/>
              <a:t>        if 2*n </a:t>
            </a:r>
            <a:r>
              <a:rPr lang="zh-CN" altLang="en-US" sz="1600" smtClean="0"/>
              <a:t>不是两个素数的和，则返回</a:t>
            </a:r>
            <a:r>
              <a:rPr lang="en-US" altLang="zh-CN" sz="1600" smtClean="0"/>
              <a:t>False</a:t>
            </a:r>
          </a:p>
          <a:p>
            <a:pPr lvl="1">
              <a:lnSpc>
                <a:spcPct val="90000"/>
              </a:lnSpc>
              <a:buFontTx/>
              <a:buNone/>
            </a:pPr>
            <a:r>
              <a:rPr lang="en-US" altLang="zh-CN" sz="1600" smtClean="0"/>
              <a:t>        n = n + 1</a:t>
            </a:r>
            <a:r>
              <a:rPr lang="zh-CN" altLang="en-US" sz="1600" smtClean="0"/>
              <a:t>；</a:t>
            </a:r>
            <a:endParaRPr lang="en-US" altLang="zh-CN" sz="1600" smtClean="0"/>
          </a:p>
          <a:p>
            <a:pPr lvl="1">
              <a:lnSpc>
                <a:spcPct val="90000"/>
              </a:lnSpc>
              <a:buFontTx/>
              <a:buNone/>
            </a:pPr>
            <a:r>
              <a:rPr lang="en-US" altLang="zh-CN" sz="1600" smtClean="0"/>
              <a:t>	}</a:t>
            </a:r>
          </a:p>
          <a:p>
            <a:pPr lvl="1">
              <a:lnSpc>
                <a:spcPct val="90000"/>
              </a:lnSpc>
              <a:buFontTx/>
              <a:buNone/>
            </a:pPr>
            <a:r>
              <a:rPr lang="en-US" altLang="zh-CN" sz="1600" smtClean="0"/>
              <a:t>}</a:t>
            </a:r>
          </a:p>
          <a:p>
            <a:pPr lvl="1">
              <a:lnSpc>
                <a:spcPct val="90000"/>
              </a:lnSpc>
            </a:pPr>
            <a:r>
              <a:rPr lang="zh-CN" altLang="en-US" sz="2000" smtClean="0"/>
              <a:t>然后运行</a:t>
            </a:r>
            <a:r>
              <a:rPr lang="en-US" altLang="zh-CN" sz="2000" smtClean="0"/>
              <a:t>HALT(gc)</a:t>
            </a:r>
            <a:r>
              <a:rPr lang="zh-CN" altLang="en-US" sz="2000" smtClean="0"/>
              <a:t>即可</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停机问题</a:t>
            </a:r>
            <a:endParaRPr lang="zh-CN" altLang="en-US" dirty="0"/>
          </a:p>
        </p:txBody>
      </p:sp>
      <p:sp>
        <p:nvSpPr>
          <p:cNvPr id="24579" name="内容占位符 2"/>
          <p:cNvSpPr>
            <a:spLocks noGrp="1"/>
          </p:cNvSpPr>
          <p:nvPr>
            <p:ph idx="1"/>
          </p:nvPr>
        </p:nvSpPr>
        <p:spPr/>
        <p:txBody>
          <a:bodyPr/>
          <a:lstStyle/>
          <a:p>
            <a:r>
              <a:rPr lang="zh-CN" altLang="en-US" sz="2800" smtClean="0"/>
              <a:t>说</a:t>
            </a:r>
            <a:r>
              <a:rPr lang="en-US" altLang="zh-CN" sz="2800" smtClean="0"/>
              <a:t>HALT</a:t>
            </a:r>
            <a:r>
              <a:rPr lang="zh-CN" altLang="en-US" sz="2800" smtClean="0"/>
              <a:t>不存在只能通过严格证明：</a:t>
            </a:r>
          </a:p>
          <a:p>
            <a:pPr lvl="1">
              <a:buFontTx/>
              <a:buNone/>
            </a:pPr>
            <a:r>
              <a:rPr lang="zh-CN" altLang="en-US" sz="2400" smtClean="0"/>
              <a:t>假设存在</a:t>
            </a:r>
            <a:r>
              <a:rPr lang="en-US" altLang="zh-CN" sz="2400" smtClean="0"/>
              <a:t>HALT(prog</a:t>
            </a:r>
            <a:r>
              <a:rPr lang="zh-CN" altLang="en-US" sz="2400" smtClean="0"/>
              <a:t>，</a:t>
            </a:r>
            <a:r>
              <a:rPr lang="en-US" altLang="zh-CN" sz="2400" smtClean="0"/>
              <a:t>data)</a:t>
            </a:r>
            <a:r>
              <a:rPr lang="zh-CN" altLang="en-US" sz="2400" smtClean="0"/>
              <a:t>，则编程序</a:t>
            </a:r>
          </a:p>
          <a:p>
            <a:pPr lvl="1">
              <a:buFontTx/>
              <a:buNone/>
            </a:pPr>
            <a:r>
              <a:rPr lang="en-US" altLang="zh-CN" sz="1800" smtClean="0"/>
              <a:t>void strange(p)</a:t>
            </a:r>
          </a:p>
          <a:p>
            <a:pPr lvl="1">
              <a:buFontTx/>
              <a:buNone/>
            </a:pPr>
            <a:r>
              <a:rPr lang="en-US" altLang="zh-CN" sz="1800" smtClean="0"/>
              <a:t>{</a:t>
            </a:r>
          </a:p>
          <a:p>
            <a:pPr lvl="1">
              <a:buFontTx/>
              <a:buNone/>
            </a:pPr>
            <a:r>
              <a:rPr lang="en-US" altLang="zh-CN" sz="1800" smtClean="0"/>
              <a:t>    result = HALT(p</a:t>
            </a:r>
            <a:r>
              <a:rPr lang="zh-CN" altLang="en-US" sz="1800" smtClean="0"/>
              <a:t>，</a:t>
            </a:r>
            <a:r>
              <a:rPr lang="en-US" altLang="zh-CN" sz="1800" smtClean="0"/>
              <a:t>p);</a:t>
            </a:r>
          </a:p>
          <a:p>
            <a:pPr lvl="1">
              <a:buFontTx/>
              <a:buNone/>
            </a:pPr>
            <a:r>
              <a:rPr lang="en-US" altLang="zh-CN" sz="1800" smtClean="0"/>
              <a:t>    if (result == True)</a:t>
            </a:r>
            <a:endParaRPr lang="zh-CN" altLang="en-US" sz="1800" smtClean="0"/>
          </a:p>
          <a:p>
            <a:pPr lvl="1">
              <a:buFontTx/>
              <a:buNone/>
            </a:pPr>
            <a:r>
              <a:rPr lang="zh-CN" altLang="en-US" sz="1800" smtClean="0"/>
              <a:t>     </a:t>
            </a:r>
            <a:r>
              <a:rPr lang="en-US" altLang="zh-CN" sz="1800" smtClean="0"/>
              <a:t>{</a:t>
            </a:r>
            <a:r>
              <a:rPr lang="zh-CN" altLang="en-US" sz="1800" smtClean="0"/>
              <a:t>    </a:t>
            </a:r>
            <a:r>
              <a:rPr lang="en-US" altLang="zh-CN" sz="1800" smtClean="0"/>
              <a:t>while (True)</a:t>
            </a:r>
          </a:p>
          <a:p>
            <a:pPr lvl="1">
              <a:buFontTx/>
              <a:buNone/>
            </a:pPr>
            <a:r>
              <a:rPr lang="en-US" altLang="zh-CN" sz="1800" smtClean="0"/>
              <a:t>              pass;</a:t>
            </a:r>
          </a:p>
          <a:p>
            <a:pPr lvl="1">
              <a:buFontTx/>
              <a:buNone/>
            </a:pPr>
            <a:r>
              <a:rPr lang="en-US" altLang="zh-CN" sz="1800" smtClean="0"/>
              <a:t>    }</a:t>
            </a:r>
          </a:p>
          <a:p>
            <a:pPr lvl="1">
              <a:buFontTx/>
              <a:buNone/>
            </a:pPr>
            <a:r>
              <a:rPr lang="en-US" altLang="zh-CN" sz="1800" smtClean="0"/>
              <a:t>	else</a:t>
            </a:r>
          </a:p>
          <a:p>
            <a:pPr lvl="1">
              <a:buFontTx/>
              <a:buNone/>
            </a:pPr>
            <a:r>
              <a:rPr lang="en-US" altLang="zh-CN" sz="1800" smtClean="0"/>
              <a:t>        </a:t>
            </a:r>
            <a:r>
              <a:rPr lang="zh-CN" altLang="en-US" sz="1800" smtClean="0"/>
              <a:t> </a:t>
            </a:r>
            <a:r>
              <a:rPr lang="en-US" altLang="zh-CN" sz="1800" smtClean="0"/>
              <a:t>return;</a:t>
            </a:r>
          </a:p>
          <a:p>
            <a:pPr lvl="1">
              <a:buFontTx/>
              <a:buNone/>
            </a:pPr>
            <a:r>
              <a:rPr lang="en-US" altLang="zh-CN" sz="1800" smtClean="0"/>
              <a:t>}</a:t>
            </a:r>
          </a:p>
          <a:p>
            <a:pPr lvl="1">
              <a:buFontTx/>
              <a:buNone/>
            </a:pPr>
            <a:r>
              <a:rPr lang="zh-CN" altLang="en-US" sz="2400" smtClean="0"/>
              <a:t>运行</a:t>
            </a:r>
            <a:r>
              <a:rPr lang="en-US" altLang="zh-CN" sz="2400" smtClean="0"/>
              <a:t>strange(strange)</a:t>
            </a:r>
            <a:r>
              <a:rPr lang="zh-CN" altLang="en-US" sz="2400" smtClean="0"/>
              <a:t>，结果如何?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685800" y="2954338"/>
            <a:ext cx="7772400" cy="3141662"/>
          </a:xfrm>
        </p:spPr>
        <p:txBody>
          <a:bodyPr/>
          <a:lstStyle/>
          <a:p>
            <a:pPr algn="ctr">
              <a:buFont typeface="Wingdings" pitchFamily="2" charset="2"/>
              <a:buNone/>
              <a:defRPr/>
            </a:pPr>
            <a:r>
              <a:rPr lang="zh-CN" altLang="en-US" dirty="0" smtClean="0">
                <a:latin typeface="+mn-ea"/>
              </a:rPr>
              <a:t>学习计算机科学解决问题的思想方法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dirty="0" smtClean="0">
                <a:latin typeface="+mj-ea"/>
              </a:rPr>
              <a:t>计算思维</a:t>
            </a:r>
          </a:p>
        </p:txBody>
      </p:sp>
      <p:sp>
        <p:nvSpPr>
          <p:cNvPr id="10243" name="Rectangle 3"/>
          <p:cNvSpPr>
            <a:spLocks noGrp="1" noChangeArrowheads="1"/>
          </p:cNvSpPr>
          <p:nvPr>
            <p:ph type="body" idx="1"/>
          </p:nvPr>
        </p:nvSpPr>
        <p:spPr/>
        <p:txBody>
          <a:bodyPr/>
          <a:lstStyle/>
          <a:p>
            <a:pPr eaLnBrk="1" hangingPunct="1">
              <a:lnSpc>
                <a:spcPts val="2700"/>
              </a:lnSpc>
              <a:defRPr/>
            </a:pPr>
            <a:r>
              <a:rPr lang="zh-CN" altLang="en-US" sz="2400" dirty="0" smtClean="0">
                <a:latin typeface="+mn-ea"/>
              </a:rPr>
              <a:t>计算思维最根本的内容，即其本质是抽象（</a:t>
            </a:r>
            <a:r>
              <a:rPr lang="en-US" altLang="zh-CN" sz="2400" dirty="0" smtClean="0">
                <a:latin typeface="+mn-ea"/>
              </a:rPr>
              <a:t>Abstraction</a:t>
            </a:r>
            <a:r>
              <a:rPr lang="zh-CN" altLang="en-US" sz="2400" dirty="0" smtClean="0">
                <a:latin typeface="+mn-ea"/>
              </a:rPr>
              <a:t>）与自动化（</a:t>
            </a:r>
            <a:r>
              <a:rPr lang="en-US" altLang="zh-CN" sz="2400" dirty="0" smtClean="0">
                <a:latin typeface="+mn-ea"/>
              </a:rPr>
              <a:t>Automation</a:t>
            </a:r>
            <a:r>
              <a:rPr lang="zh-CN" altLang="en-US" sz="2400" dirty="0" smtClean="0">
                <a:latin typeface="+mn-ea"/>
              </a:rPr>
              <a:t>）。计算思维中的抽象完全超越物理的时空观，并完全用符号来表示，其中，数字抽象只是其中的一类特例。</a:t>
            </a:r>
          </a:p>
          <a:p>
            <a:pPr eaLnBrk="1" hangingPunct="1">
              <a:defRPr/>
            </a:pPr>
            <a:r>
              <a:rPr lang="zh-CN" altLang="en-US" sz="2400" dirty="0" smtClean="0">
                <a:latin typeface="+mn-ea"/>
              </a:rPr>
              <a:t>计算思维中的抽象最终是要能够机械地一步步自动执行。为了确保机械的自动化，就需要在抽象的过程中进行精确和严格的符号标记和建模，同时也要求计算机系统或软件系统生产厂家能够向公众提供各种不同抽象层次之间的翻译工具。</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dirty="0" smtClean="0">
                <a:latin typeface="+mj-ea"/>
              </a:rPr>
              <a:t>计算思维的特征</a:t>
            </a:r>
          </a:p>
        </p:txBody>
      </p:sp>
      <p:sp>
        <p:nvSpPr>
          <p:cNvPr id="11267" name="Rectangle 3"/>
          <p:cNvSpPr>
            <a:spLocks noGrp="1" noChangeArrowheads="1"/>
          </p:cNvSpPr>
          <p:nvPr>
            <p:ph type="body" idx="1"/>
          </p:nvPr>
        </p:nvSpPr>
        <p:spPr/>
        <p:txBody>
          <a:bodyPr/>
          <a:lstStyle/>
          <a:p>
            <a:pPr eaLnBrk="1" hangingPunct="1">
              <a:buFont typeface="Wingdings" pitchFamily="2" charset="2"/>
              <a:buNone/>
              <a:defRPr/>
            </a:pPr>
            <a:r>
              <a:rPr lang="zh-CN" altLang="en-US" sz="2200" dirty="0" smtClean="0">
                <a:latin typeface="+mn-ea"/>
              </a:rPr>
              <a:t>（</a:t>
            </a:r>
            <a:r>
              <a:rPr lang="en-US" altLang="zh-CN" sz="2200" dirty="0" smtClean="0">
                <a:latin typeface="+mn-ea"/>
              </a:rPr>
              <a:t>1</a:t>
            </a:r>
            <a:r>
              <a:rPr lang="zh-CN" altLang="en-US" sz="2200" dirty="0" smtClean="0">
                <a:latin typeface="+mn-ea"/>
              </a:rPr>
              <a:t>）概念化，不是程序化</a:t>
            </a:r>
          </a:p>
          <a:p>
            <a:pPr eaLnBrk="1" hangingPunct="1">
              <a:buFont typeface="Wingdings" pitchFamily="2" charset="2"/>
              <a:buNone/>
              <a:defRPr/>
            </a:pPr>
            <a:r>
              <a:rPr lang="zh-CN" altLang="en-US" sz="2200" dirty="0" smtClean="0">
                <a:latin typeface="+mn-ea"/>
              </a:rPr>
              <a:t>    计算机科学不是计算机编程。像计算机科学家那样去思维意味着远远不止能为计算机编程，还要求能够在抽象的多个层次上思维。可以更进一步地说，计算机科学不只是关于计算机，就像音乐产业不只是关于麦克风一样。</a:t>
            </a:r>
          </a:p>
          <a:p>
            <a:pPr eaLnBrk="1" hangingPunct="1">
              <a:buFont typeface="Wingdings" pitchFamily="2" charset="2"/>
              <a:buNone/>
              <a:defRPr/>
            </a:pPr>
            <a:r>
              <a:rPr lang="zh-CN" altLang="en-US" sz="2200" dirty="0" smtClean="0">
                <a:latin typeface="+mn-ea"/>
              </a:rPr>
              <a:t>（</a:t>
            </a:r>
            <a:r>
              <a:rPr lang="en-US" altLang="zh-CN" sz="2200" dirty="0" smtClean="0">
                <a:latin typeface="+mn-ea"/>
              </a:rPr>
              <a:t>2</a:t>
            </a:r>
            <a:r>
              <a:rPr lang="zh-CN" altLang="en-US" sz="2200" dirty="0" smtClean="0">
                <a:latin typeface="+mn-ea"/>
              </a:rPr>
              <a:t>）根本的，不是刻板的技能</a:t>
            </a:r>
          </a:p>
          <a:p>
            <a:pPr eaLnBrk="1" hangingPunct="1">
              <a:buFont typeface="Wingdings" pitchFamily="2" charset="2"/>
              <a:buNone/>
              <a:defRPr/>
            </a:pPr>
            <a:r>
              <a:rPr lang="zh-CN" altLang="en-US" sz="2200" dirty="0" smtClean="0">
                <a:latin typeface="+mn-ea"/>
              </a:rPr>
              <a:t>    根本技能是指每一个人为了在现代社会中发挥职能所必须掌握的。刻板的技能意味着机械的重复。就时间而言，所有已发生的智力，其过程都是确定的，因此，智力无非也是一种计算，由于智力也是一种计算，那么我们只要将精力集中在“好的”计算上，也即采用计算思维，就能够更好的造福人类。</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dirty="0" smtClean="0">
                <a:latin typeface="+mj-ea"/>
              </a:rPr>
              <a:t>计算思维的特征</a:t>
            </a:r>
          </a:p>
        </p:txBody>
      </p:sp>
      <p:sp>
        <p:nvSpPr>
          <p:cNvPr id="12291" name="Rectangle 3"/>
          <p:cNvSpPr>
            <a:spLocks noGrp="1" noChangeArrowheads="1"/>
          </p:cNvSpPr>
          <p:nvPr>
            <p:ph type="body" idx="1"/>
          </p:nvPr>
        </p:nvSpPr>
        <p:spPr/>
        <p:txBody>
          <a:bodyPr/>
          <a:lstStyle/>
          <a:p>
            <a:pPr eaLnBrk="1" hangingPunct="1">
              <a:buFont typeface="Wingdings" pitchFamily="2" charset="2"/>
              <a:buNone/>
              <a:defRPr/>
            </a:pPr>
            <a:r>
              <a:rPr lang="zh-CN" altLang="en-US" sz="2200" dirty="0" smtClean="0">
                <a:latin typeface="+mn-ea"/>
              </a:rPr>
              <a:t>（</a:t>
            </a:r>
            <a:r>
              <a:rPr lang="en-US" altLang="zh-CN" sz="2200" dirty="0" smtClean="0">
                <a:latin typeface="+mn-ea"/>
              </a:rPr>
              <a:t>3</a:t>
            </a:r>
            <a:r>
              <a:rPr lang="zh-CN" altLang="en-US" sz="2200" dirty="0" smtClean="0">
                <a:latin typeface="+mn-ea"/>
              </a:rPr>
              <a:t>）人的，不是计算机的思维</a:t>
            </a:r>
          </a:p>
          <a:p>
            <a:pPr eaLnBrk="1" hangingPunct="1">
              <a:buFont typeface="Wingdings" pitchFamily="2" charset="2"/>
              <a:buNone/>
              <a:defRPr/>
            </a:pPr>
            <a:r>
              <a:rPr lang="zh-CN" altLang="en-US" sz="2200" dirty="0" smtClean="0">
                <a:latin typeface="+mn-ea"/>
              </a:rPr>
              <a:t>     计算思维是人类求解问题的一条途径，但决非要使人类像计算机那样地思考。计算机枯燥且沉闷，人类聪颖且富有想象力。是人类赋予计算机激情。配置了计算设备，我们就能用自己的智慧去解决那些计算时代之前不敢尝试的问题，实现“只有想不到，没有做不到”的境界。计算机赋予人类强大的计算能力，人类应该好好的利用这种力量去解决各种需要大量计算的问题。</a:t>
            </a:r>
          </a:p>
          <a:p>
            <a:pPr eaLnBrk="1" hangingPunct="1">
              <a:buFont typeface="Wingdings" pitchFamily="2" charset="2"/>
              <a:buNone/>
              <a:defRPr/>
            </a:pPr>
            <a:r>
              <a:rPr lang="zh-CN" altLang="en-US" sz="2200" dirty="0" smtClean="0">
                <a:latin typeface="+mn-ea"/>
              </a:rPr>
              <a:t>（</a:t>
            </a:r>
            <a:r>
              <a:rPr lang="en-US" altLang="zh-CN" sz="2200" dirty="0" smtClean="0">
                <a:latin typeface="+mn-ea"/>
              </a:rPr>
              <a:t>4</a:t>
            </a:r>
            <a:r>
              <a:rPr lang="zh-CN" altLang="en-US" sz="2200" dirty="0" smtClean="0">
                <a:latin typeface="+mn-ea"/>
              </a:rPr>
              <a:t>）是思想，不是人造品</a:t>
            </a:r>
          </a:p>
          <a:p>
            <a:pPr eaLnBrk="1" hangingPunct="1">
              <a:buFont typeface="Wingdings" pitchFamily="2" charset="2"/>
              <a:buNone/>
              <a:defRPr/>
            </a:pPr>
            <a:r>
              <a:rPr lang="zh-CN" altLang="en-US" sz="2200" dirty="0" smtClean="0">
                <a:latin typeface="+mn-ea"/>
              </a:rPr>
              <a:t>     不只是我们生产的软硬件等人造物将以物理形式到处呈现并时时刻刻触及我们的生活，更重要的是计算的概念，这种概念被人们用于问题求解、日常生活的管理，以及与他人进行交流和互动。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dirty="0" smtClean="0">
                <a:latin typeface="+mj-ea"/>
              </a:rPr>
              <a:t>计算思维的特征</a:t>
            </a:r>
          </a:p>
        </p:txBody>
      </p:sp>
      <p:sp>
        <p:nvSpPr>
          <p:cNvPr id="13315" name="Rectangle 3"/>
          <p:cNvSpPr>
            <a:spLocks noGrp="1" noChangeArrowheads="1"/>
          </p:cNvSpPr>
          <p:nvPr>
            <p:ph type="body" idx="1"/>
          </p:nvPr>
        </p:nvSpPr>
        <p:spPr/>
        <p:txBody>
          <a:bodyPr/>
          <a:lstStyle/>
          <a:p>
            <a:pPr eaLnBrk="1" hangingPunct="1">
              <a:buFont typeface="Wingdings" pitchFamily="2" charset="2"/>
              <a:buNone/>
              <a:defRPr/>
            </a:pPr>
            <a:r>
              <a:rPr lang="zh-CN" altLang="en-US" sz="2000" dirty="0" smtClean="0">
                <a:latin typeface="+mn-ea"/>
              </a:rPr>
              <a:t>（</a:t>
            </a:r>
            <a:r>
              <a:rPr lang="en-US" altLang="zh-CN" sz="2000" dirty="0" smtClean="0">
                <a:latin typeface="+mn-ea"/>
              </a:rPr>
              <a:t>5</a:t>
            </a:r>
            <a:r>
              <a:rPr lang="zh-CN" altLang="en-US" sz="2000" dirty="0" smtClean="0">
                <a:latin typeface="+mn-ea"/>
              </a:rPr>
              <a:t>）数学和工程思维的互补与融合</a:t>
            </a:r>
          </a:p>
          <a:p>
            <a:pPr eaLnBrk="1" hangingPunct="1">
              <a:buFont typeface="Wingdings" pitchFamily="2" charset="2"/>
              <a:buNone/>
              <a:defRPr/>
            </a:pPr>
            <a:r>
              <a:rPr lang="zh-CN" altLang="en-US" sz="2000" dirty="0" smtClean="0">
                <a:latin typeface="+mn-ea"/>
              </a:rPr>
              <a:t>     计算机科学在本质上源自数学思维，因为像所有的科学一样，它的形式化基础建筑于数学之上。计算机科学又从本质上源自工程思维，因为我们建造的是能够与实际世界互动的系统，基本计算设备的限制迫使计算机科学家必须计算性地思考，而不能只是数学性地思考。构建虚拟世界的自由使我们能够超越物理世界的各种系统。数学和工程思维的互补与融合很好的体现在抽象、理论和设计</a:t>
            </a:r>
            <a:r>
              <a:rPr lang="en-US" altLang="zh-CN" sz="2000" dirty="0" smtClean="0">
                <a:latin typeface="+mn-ea"/>
              </a:rPr>
              <a:t>3</a:t>
            </a:r>
            <a:r>
              <a:rPr lang="zh-CN" altLang="en-US" sz="2000" dirty="0" smtClean="0">
                <a:latin typeface="+mn-ea"/>
              </a:rPr>
              <a:t>个学科形态（或过程）上。</a:t>
            </a:r>
          </a:p>
          <a:p>
            <a:pPr eaLnBrk="1" hangingPunct="1">
              <a:buFont typeface="Wingdings" pitchFamily="2" charset="2"/>
              <a:buNone/>
              <a:defRPr/>
            </a:pPr>
            <a:r>
              <a:rPr lang="zh-CN" altLang="en-US" sz="2000" dirty="0" smtClean="0">
                <a:latin typeface="+mn-ea"/>
              </a:rPr>
              <a:t>（</a:t>
            </a:r>
            <a:r>
              <a:rPr lang="en-US" altLang="zh-CN" sz="2000" dirty="0" smtClean="0">
                <a:latin typeface="+mn-ea"/>
              </a:rPr>
              <a:t>6</a:t>
            </a:r>
            <a:r>
              <a:rPr lang="zh-CN" altLang="en-US" sz="2000" dirty="0" smtClean="0">
                <a:latin typeface="+mn-ea"/>
              </a:rPr>
              <a:t>）面向所有的人，所有地方</a:t>
            </a:r>
          </a:p>
          <a:p>
            <a:pPr eaLnBrk="1" hangingPunct="1">
              <a:buFont typeface="Wingdings" pitchFamily="2" charset="2"/>
              <a:buNone/>
              <a:defRPr/>
            </a:pPr>
            <a:r>
              <a:rPr lang="zh-CN" altLang="en-US" sz="2000" dirty="0" smtClean="0">
                <a:latin typeface="+mn-ea"/>
              </a:rPr>
              <a:t>     当计算思维真正融入人类活动的整体以致不再表现为一种显式之哲学的时候，它就将成为现实。就教学而言，计算思维作为一个问题解决的有效工具，应当在所有地方，所有学校的课堂教学中都得到应用。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dirty="0" smtClean="0"/>
              <a:t>算法的优劣比较</a:t>
            </a:r>
          </a:p>
        </p:txBody>
      </p:sp>
      <p:sp>
        <p:nvSpPr>
          <p:cNvPr id="14339" name="Rectangle 3"/>
          <p:cNvSpPr>
            <a:spLocks noGrp="1" noChangeArrowheads="1"/>
          </p:cNvSpPr>
          <p:nvPr>
            <p:ph type="body" idx="1"/>
          </p:nvPr>
        </p:nvSpPr>
        <p:spPr/>
        <p:txBody>
          <a:bodyPr/>
          <a:lstStyle/>
          <a:p>
            <a:pPr>
              <a:lnSpc>
                <a:spcPct val="90000"/>
              </a:lnSpc>
            </a:pPr>
            <a:r>
              <a:rPr lang="zh-CN" altLang="en-US" sz="2800" smtClean="0"/>
              <a:t>对同一问题可设计多种算法，如何比较优劣</a:t>
            </a:r>
            <a:r>
              <a:rPr lang="en-US" altLang="zh-CN" sz="2800" smtClean="0"/>
              <a:t>?</a:t>
            </a:r>
          </a:p>
          <a:p>
            <a:pPr lvl="1">
              <a:lnSpc>
                <a:spcPct val="90000"/>
              </a:lnSpc>
            </a:pPr>
            <a:r>
              <a:rPr lang="zh-CN" altLang="en-US" sz="2400" smtClean="0"/>
              <a:t>正确性不是唯一标准</a:t>
            </a:r>
          </a:p>
          <a:p>
            <a:pPr lvl="1">
              <a:lnSpc>
                <a:spcPct val="90000"/>
              </a:lnSpc>
            </a:pPr>
            <a:r>
              <a:rPr lang="zh-CN" altLang="en-US" sz="2400" smtClean="0"/>
              <a:t>耗费的时间</a:t>
            </a:r>
            <a:r>
              <a:rPr lang="en-US" altLang="zh-CN" sz="2400" smtClean="0"/>
              <a:t>(</a:t>
            </a:r>
            <a:r>
              <a:rPr lang="zh-CN" altLang="en-US" sz="2400" smtClean="0"/>
              <a:t>和空间</a:t>
            </a:r>
            <a:r>
              <a:rPr lang="en-US" altLang="zh-CN" sz="2400" smtClean="0"/>
              <a:t>)</a:t>
            </a:r>
            <a:r>
              <a:rPr lang="zh-CN" altLang="en-US" sz="2400" smtClean="0"/>
              <a:t>很重要</a:t>
            </a:r>
            <a:r>
              <a:rPr lang="en-US" altLang="zh-CN" sz="2400" smtClean="0"/>
              <a:t>!</a:t>
            </a:r>
          </a:p>
          <a:p>
            <a:pPr>
              <a:lnSpc>
                <a:spcPct val="90000"/>
              </a:lnSpc>
            </a:pPr>
            <a:r>
              <a:rPr lang="zh-CN" altLang="en-US" sz="2800" smtClean="0"/>
              <a:t>经验分析：比较电脑上实际运行时间</a:t>
            </a:r>
          </a:p>
          <a:p>
            <a:pPr lvl="1">
              <a:lnSpc>
                <a:spcPct val="90000"/>
              </a:lnSpc>
            </a:pPr>
            <a:r>
              <a:rPr lang="zh-CN" altLang="en-US" sz="2400" smtClean="0"/>
              <a:t>依赖于平台</a:t>
            </a:r>
            <a:endParaRPr lang="en-US" altLang="zh-CN" sz="2400" smtClean="0"/>
          </a:p>
          <a:p>
            <a:pPr lvl="1">
              <a:lnSpc>
                <a:spcPct val="90000"/>
              </a:lnSpc>
            </a:pPr>
            <a:r>
              <a:rPr lang="zh-CN" altLang="en-US" sz="2400" smtClean="0"/>
              <a:t>改善平台带来的收益</a:t>
            </a:r>
          </a:p>
          <a:p>
            <a:pPr>
              <a:lnSpc>
                <a:spcPct val="90000"/>
              </a:lnSpc>
            </a:pPr>
            <a:r>
              <a:rPr lang="zh-CN" altLang="en-US" sz="2800" smtClean="0"/>
              <a:t>算法分析：分析算法代码，估算解题所耗"步数"(时间).</a:t>
            </a:r>
          </a:p>
          <a:p>
            <a:pPr lvl="1">
              <a:lnSpc>
                <a:spcPct val="90000"/>
              </a:lnSpc>
            </a:pPr>
            <a:r>
              <a:rPr lang="zh-CN" altLang="en-US" sz="2400" smtClean="0"/>
              <a:t>步数越多，时间越长</a:t>
            </a:r>
          </a:p>
          <a:p>
            <a:pPr lvl="1">
              <a:lnSpc>
                <a:spcPct val="90000"/>
              </a:lnSpc>
            </a:pPr>
            <a:r>
              <a:rPr lang="zh-CN" altLang="en-US" sz="2400" smtClean="0"/>
              <a:t>平台无关</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dirty="0" smtClean="0"/>
              <a:t>算法复杂度</a:t>
            </a:r>
          </a:p>
        </p:txBody>
      </p:sp>
      <p:sp>
        <p:nvSpPr>
          <p:cNvPr id="15363" name="Rectangle 3"/>
          <p:cNvSpPr>
            <a:spLocks noGrp="1" noChangeArrowheads="1"/>
          </p:cNvSpPr>
          <p:nvPr>
            <p:ph type="body" idx="1"/>
          </p:nvPr>
        </p:nvSpPr>
        <p:spPr/>
        <p:txBody>
          <a:bodyPr/>
          <a:lstStyle/>
          <a:p>
            <a:pPr>
              <a:lnSpc>
                <a:spcPct val="90000"/>
              </a:lnSpc>
            </a:pPr>
            <a:r>
              <a:rPr lang="zh-CN" altLang="en-US" sz="2000" dirty="0" smtClean="0"/>
              <a:t>算法复杂度与问题数据量</a:t>
            </a:r>
            <a:r>
              <a:rPr lang="en-US" altLang="zh-CN" sz="2000" dirty="0" smtClean="0"/>
              <a:t>(</a:t>
            </a:r>
            <a:r>
              <a:rPr lang="zh-CN" altLang="en-US" sz="2000" dirty="0" smtClean="0"/>
              <a:t>规模</a:t>
            </a:r>
            <a:r>
              <a:rPr lang="en-US" altLang="zh-CN" sz="2000" dirty="0" smtClean="0"/>
              <a:t>)</a:t>
            </a:r>
            <a:r>
              <a:rPr lang="zh-CN" altLang="en-US" sz="2000" dirty="0" smtClean="0"/>
              <a:t>有关</a:t>
            </a:r>
          </a:p>
          <a:p>
            <a:pPr lvl="1">
              <a:lnSpc>
                <a:spcPct val="90000"/>
              </a:lnSpc>
            </a:pPr>
            <a:r>
              <a:rPr lang="zh-CN" altLang="en-US" sz="2000" dirty="0" smtClean="0"/>
              <a:t>常用</a:t>
            </a:r>
            <a:r>
              <a:rPr lang="en-US" altLang="zh-CN" sz="2000" dirty="0" smtClean="0"/>
              <a:t>n</a:t>
            </a:r>
            <a:r>
              <a:rPr lang="zh-CN" altLang="en-US" sz="2000" dirty="0" smtClean="0"/>
              <a:t>表示问题规模</a:t>
            </a:r>
          </a:p>
          <a:p>
            <a:pPr lvl="1">
              <a:lnSpc>
                <a:spcPct val="90000"/>
              </a:lnSpc>
            </a:pPr>
            <a:r>
              <a:rPr lang="zh-CN" altLang="en-US" sz="2000" dirty="0" smtClean="0"/>
              <a:t>算法复杂度是</a:t>
            </a:r>
            <a:r>
              <a:rPr lang="en-US" altLang="zh-CN" sz="2000" dirty="0" smtClean="0"/>
              <a:t>n</a:t>
            </a:r>
            <a:r>
              <a:rPr lang="zh-CN" altLang="en-US" sz="2000" dirty="0" smtClean="0"/>
              <a:t>的函数</a:t>
            </a:r>
          </a:p>
          <a:p>
            <a:pPr lvl="1">
              <a:lnSpc>
                <a:spcPct val="90000"/>
              </a:lnSpc>
            </a:pPr>
            <a:r>
              <a:rPr lang="zh-CN" altLang="en-US" sz="2000" dirty="0" smtClean="0"/>
              <a:t>尤其关心当</a:t>
            </a:r>
            <a:r>
              <a:rPr lang="en-US" altLang="zh-CN" sz="2000" dirty="0" smtClean="0"/>
              <a:t>n</a:t>
            </a:r>
            <a:r>
              <a:rPr lang="zh-CN" altLang="en-US" sz="2000" dirty="0" smtClean="0"/>
              <a:t>越来越大时，算法复杂度会如何变化</a:t>
            </a:r>
          </a:p>
          <a:p>
            <a:pPr lvl="1">
              <a:lnSpc>
                <a:spcPct val="90000"/>
              </a:lnSpc>
            </a:pPr>
            <a:endParaRPr lang="zh-CN" altLang="en-US" sz="3200" dirty="0" smtClean="0"/>
          </a:p>
          <a:p>
            <a:pPr>
              <a:lnSpc>
                <a:spcPct val="90000"/>
              </a:lnSpc>
              <a:buFontTx/>
              <a:buNone/>
            </a:pPr>
            <a:r>
              <a:rPr lang="en-US" altLang="zh-CN" sz="2000" dirty="0" smtClean="0"/>
              <a:t>void f1()                          </a:t>
            </a:r>
            <a:r>
              <a:rPr lang="en-US" altLang="zh-CN" sz="2000" dirty="0" smtClean="0">
                <a:solidFill>
                  <a:srgbClr val="FFFF00"/>
                </a:solidFill>
              </a:rPr>
              <a:t>void</a:t>
            </a:r>
            <a:r>
              <a:rPr lang="en-US" altLang="zh-CN" sz="2000" dirty="0" smtClean="0"/>
              <a:t>  </a:t>
            </a:r>
            <a:r>
              <a:rPr lang="en-US" altLang="zh-CN" sz="2000" dirty="0" smtClean="0">
                <a:solidFill>
                  <a:srgbClr val="FFFF00"/>
                </a:solidFill>
              </a:rPr>
              <a:t>f2()</a:t>
            </a:r>
            <a:r>
              <a:rPr lang="en-US" altLang="zh-CN" sz="2000" dirty="0" smtClean="0"/>
              <a:t>                          </a:t>
            </a:r>
            <a:r>
              <a:rPr lang="en-US" altLang="zh-CN" sz="2000" dirty="0" smtClean="0">
                <a:solidFill>
                  <a:srgbClr val="00B0F0"/>
                </a:solidFill>
              </a:rPr>
              <a:t>void f(</a:t>
            </a:r>
            <a:r>
              <a:rPr lang="en-US" altLang="zh-CN" sz="2000" dirty="0" err="1" smtClean="0">
                <a:solidFill>
                  <a:srgbClr val="00B0F0"/>
                </a:solidFill>
              </a:rPr>
              <a:t>int</a:t>
            </a:r>
            <a:r>
              <a:rPr lang="en-US" altLang="zh-CN" sz="2000" dirty="0" smtClean="0">
                <a:solidFill>
                  <a:srgbClr val="00B0F0"/>
                </a:solidFill>
              </a:rPr>
              <a:t> n)</a:t>
            </a:r>
          </a:p>
          <a:p>
            <a:pPr>
              <a:lnSpc>
                <a:spcPct val="90000"/>
              </a:lnSpc>
              <a:buFontTx/>
              <a:buNone/>
            </a:pPr>
            <a:r>
              <a:rPr lang="en-US" altLang="zh-CN" sz="2000" dirty="0" smtClean="0"/>
              <a:t>{			           </a:t>
            </a:r>
            <a:r>
              <a:rPr lang="en-US" altLang="zh-CN" sz="2000" dirty="0" smtClean="0">
                <a:solidFill>
                  <a:srgbClr val="FFFF00"/>
                </a:solidFill>
              </a:rPr>
              <a:t>{</a:t>
            </a:r>
            <a:r>
              <a:rPr lang="en-US" altLang="zh-CN" sz="2000" dirty="0" smtClean="0"/>
              <a:t>			          </a:t>
            </a:r>
            <a:r>
              <a:rPr lang="en-US" altLang="zh-CN" sz="2000" dirty="0" smtClean="0">
                <a:solidFill>
                  <a:srgbClr val="00B0F0"/>
                </a:solidFill>
              </a:rPr>
              <a:t>{</a:t>
            </a:r>
          </a:p>
          <a:p>
            <a:pPr>
              <a:lnSpc>
                <a:spcPct val="90000"/>
              </a:lnSpc>
              <a:buFontTx/>
              <a:buNone/>
            </a:pPr>
            <a:r>
              <a:rPr lang="en-US" altLang="zh-CN" sz="2000" dirty="0" smtClean="0"/>
              <a:t>    x=0;                                 </a:t>
            </a:r>
            <a:r>
              <a:rPr lang="en-US" altLang="zh-CN" sz="2000" dirty="0" smtClean="0">
                <a:solidFill>
                  <a:srgbClr val="FFFF00"/>
                </a:solidFill>
              </a:rPr>
              <a:t>x=0;  </a:t>
            </a:r>
            <a:r>
              <a:rPr lang="en-US" altLang="zh-CN" sz="2000" dirty="0" smtClean="0"/>
              <a:t>                               </a:t>
            </a:r>
            <a:r>
              <a:rPr lang="en-US" altLang="zh-CN" sz="2000" dirty="0" smtClean="0">
                <a:solidFill>
                  <a:srgbClr val="00B0F0"/>
                </a:solidFill>
              </a:rPr>
              <a:t>x=0;</a:t>
            </a:r>
          </a:p>
          <a:p>
            <a:pPr>
              <a:lnSpc>
                <a:spcPct val="90000"/>
              </a:lnSpc>
              <a:buFontTx/>
              <a:buNone/>
            </a:pPr>
            <a:r>
              <a:rPr lang="en-US" altLang="zh-CN" sz="2000" dirty="0" smtClean="0"/>
              <a:t>    for (</a:t>
            </a:r>
            <a:r>
              <a:rPr lang="en-US" altLang="zh-CN" sz="2000" dirty="0" err="1" smtClean="0"/>
              <a:t>i</a:t>
            </a:r>
            <a:r>
              <a:rPr lang="en-US" altLang="zh-CN" sz="2000" dirty="0" smtClean="0"/>
              <a:t> =0;i&lt;10;i++)         </a:t>
            </a:r>
            <a:r>
              <a:rPr lang="en-US" altLang="zh-CN" sz="2000" dirty="0" smtClean="0">
                <a:solidFill>
                  <a:srgbClr val="FFFF00"/>
                </a:solidFill>
              </a:rPr>
              <a:t>for(</a:t>
            </a:r>
            <a:r>
              <a:rPr lang="en-US" altLang="zh-CN" sz="2000" dirty="0" err="1" smtClean="0">
                <a:solidFill>
                  <a:srgbClr val="FFFF00"/>
                </a:solidFill>
              </a:rPr>
              <a:t>i</a:t>
            </a:r>
            <a:r>
              <a:rPr lang="en-US" altLang="zh-CN" sz="2000" dirty="0" smtClean="0">
                <a:solidFill>
                  <a:srgbClr val="FFFF00"/>
                </a:solidFill>
              </a:rPr>
              <a:t>=0;i&lt;20;i++)</a:t>
            </a:r>
            <a:r>
              <a:rPr lang="en-US" altLang="zh-CN" sz="2000" dirty="0" smtClean="0"/>
              <a:t>             </a:t>
            </a:r>
            <a:r>
              <a:rPr lang="en-US" altLang="zh-CN" sz="2000" dirty="0" smtClean="0">
                <a:solidFill>
                  <a:srgbClr val="00B0F0"/>
                </a:solidFill>
              </a:rPr>
              <a:t>for (</a:t>
            </a:r>
            <a:r>
              <a:rPr lang="en-US" altLang="zh-CN" sz="2000" dirty="0" err="1" smtClean="0">
                <a:solidFill>
                  <a:srgbClr val="00B0F0"/>
                </a:solidFill>
              </a:rPr>
              <a:t>i</a:t>
            </a:r>
            <a:r>
              <a:rPr lang="en-US" altLang="zh-CN" sz="2000" dirty="0" smtClean="0">
                <a:solidFill>
                  <a:srgbClr val="00B0F0"/>
                </a:solidFill>
              </a:rPr>
              <a:t>=0;i&lt;</a:t>
            </a:r>
            <a:r>
              <a:rPr lang="en-US" altLang="zh-CN" sz="2000" dirty="0" err="1" smtClean="0">
                <a:solidFill>
                  <a:srgbClr val="00B0F0"/>
                </a:solidFill>
              </a:rPr>
              <a:t>n;i</a:t>
            </a:r>
            <a:r>
              <a:rPr lang="en-US" altLang="zh-CN" sz="2000" dirty="0" smtClean="0">
                <a:solidFill>
                  <a:srgbClr val="00B0F0"/>
                </a:solidFill>
              </a:rPr>
              <a:t>++)</a:t>
            </a:r>
          </a:p>
          <a:p>
            <a:pPr>
              <a:lnSpc>
                <a:spcPct val="90000"/>
              </a:lnSpc>
              <a:buFontTx/>
              <a:buNone/>
            </a:pPr>
            <a:r>
              <a:rPr lang="en-US" altLang="zh-CN" sz="2000" dirty="0" smtClean="0"/>
              <a:t>         x=x+1                            </a:t>
            </a:r>
            <a:r>
              <a:rPr lang="en-US" altLang="zh-CN" sz="2000" dirty="0" smtClean="0">
                <a:solidFill>
                  <a:srgbClr val="FFFF00"/>
                </a:solidFill>
              </a:rPr>
              <a:t>x=x+1;   </a:t>
            </a:r>
            <a:r>
              <a:rPr lang="en-US" altLang="zh-CN" sz="2000" dirty="0" smtClean="0"/>
              <a:t>                         </a:t>
            </a:r>
            <a:r>
              <a:rPr lang="en-US" altLang="zh-CN" sz="2000" dirty="0" smtClean="0">
                <a:solidFill>
                  <a:srgbClr val="00B0F0"/>
                </a:solidFill>
              </a:rPr>
              <a:t>x=x+1;</a:t>
            </a:r>
          </a:p>
          <a:p>
            <a:pPr>
              <a:lnSpc>
                <a:spcPct val="90000"/>
              </a:lnSpc>
              <a:buFontTx/>
              <a:buNone/>
            </a:pPr>
            <a:r>
              <a:rPr lang="en-US" altLang="zh-CN" sz="2000" dirty="0" smtClean="0"/>
              <a:t>}			           </a:t>
            </a:r>
            <a:r>
              <a:rPr lang="en-US" altLang="zh-CN" sz="2000" dirty="0" smtClean="0">
                <a:solidFill>
                  <a:srgbClr val="FFFF00"/>
                </a:solidFill>
              </a:rPr>
              <a:t>}</a:t>
            </a:r>
            <a:r>
              <a:rPr lang="en-US" altLang="zh-CN" sz="2000" dirty="0" smtClean="0"/>
              <a:t>			          </a:t>
            </a:r>
            <a:r>
              <a:rPr lang="en-US" altLang="zh-CN" sz="2000" dirty="0" smtClean="0">
                <a:solidFill>
                  <a:srgbClr val="00B0F0"/>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a:defRPr/>
            </a:pPr>
            <a:r>
              <a:rPr lang="zh-CN" altLang="en-US" dirty="0" smtClean="0"/>
              <a:t>算法的优劣比较</a:t>
            </a:r>
            <a:endParaRPr lang="zh-CN" altLang="en-US" dirty="0"/>
          </a:p>
        </p:txBody>
      </p:sp>
      <p:pic>
        <p:nvPicPr>
          <p:cNvPr id="16387" name="Picture 4" descr="File0056"/>
          <p:cNvPicPr>
            <a:picLocks noChangeAspect="1" noChangeArrowheads="1"/>
          </p:cNvPicPr>
          <p:nvPr/>
        </p:nvPicPr>
        <p:blipFill>
          <a:blip r:embed="rId2" cstate="print"/>
          <a:srcRect/>
          <a:stretch>
            <a:fillRect/>
          </a:stretch>
        </p:blipFill>
        <p:spPr bwMode="auto">
          <a:xfrm>
            <a:off x="990600" y="1981200"/>
            <a:ext cx="7239000" cy="444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算法的优劣比较</a:t>
            </a:r>
            <a:endParaRPr lang="zh-CN" altLang="en-US" dirty="0"/>
          </a:p>
        </p:txBody>
      </p:sp>
      <p:sp>
        <p:nvSpPr>
          <p:cNvPr id="17411" name="Rectangle 5"/>
          <p:cNvSpPr>
            <a:spLocks noChangeArrowheads="1"/>
          </p:cNvSpPr>
          <p:nvPr/>
        </p:nvSpPr>
        <p:spPr bwMode="auto">
          <a:xfrm>
            <a:off x="812800" y="1966913"/>
            <a:ext cx="7696200" cy="4419600"/>
          </a:xfrm>
          <a:prstGeom prst="rect">
            <a:avLst/>
          </a:prstGeom>
          <a:noFill/>
          <a:ln w="9525">
            <a:solidFill>
              <a:schemeClr val="tx1"/>
            </a:solidFill>
            <a:miter lim="800000"/>
            <a:headEnd/>
            <a:tailEnd/>
          </a:ln>
        </p:spPr>
        <p:txBody>
          <a:bodyPr wrap="none" anchor="ctr"/>
          <a:lstStyle/>
          <a:p>
            <a:endParaRPr lang="zh-CN" altLang="en-US" b="1">
              <a:latin typeface="Courier New" pitchFamily="49" charset="0"/>
              <a:cs typeface="Courier New" pitchFamily="49" charset="0"/>
            </a:endParaRPr>
          </a:p>
        </p:txBody>
      </p:sp>
      <p:sp>
        <p:nvSpPr>
          <p:cNvPr id="17412" name="Line 6"/>
          <p:cNvSpPr>
            <a:spLocks noChangeShapeType="1"/>
          </p:cNvSpPr>
          <p:nvPr/>
        </p:nvSpPr>
        <p:spPr bwMode="auto">
          <a:xfrm>
            <a:off x="812800" y="2805113"/>
            <a:ext cx="7696200" cy="0"/>
          </a:xfrm>
          <a:prstGeom prst="line">
            <a:avLst/>
          </a:prstGeom>
          <a:noFill/>
          <a:ln w="9525">
            <a:solidFill>
              <a:schemeClr val="tx1"/>
            </a:solidFill>
            <a:round/>
            <a:headEnd/>
            <a:tailEnd/>
          </a:ln>
        </p:spPr>
        <p:txBody>
          <a:bodyPr wrap="none" anchor="ctr"/>
          <a:lstStyle/>
          <a:p>
            <a:endParaRPr lang="zh-CN" altLang="en-US"/>
          </a:p>
        </p:txBody>
      </p:sp>
      <p:sp>
        <p:nvSpPr>
          <p:cNvPr id="17413" name="Line 7"/>
          <p:cNvSpPr>
            <a:spLocks noChangeShapeType="1"/>
          </p:cNvSpPr>
          <p:nvPr/>
        </p:nvSpPr>
        <p:spPr bwMode="auto">
          <a:xfrm>
            <a:off x="812800" y="3338513"/>
            <a:ext cx="7696200" cy="0"/>
          </a:xfrm>
          <a:prstGeom prst="line">
            <a:avLst/>
          </a:prstGeom>
          <a:noFill/>
          <a:ln w="9525">
            <a:solidFill>
              <a:schemeClr val="tx1"/>
            </a:solidFill>
            <a:round/>
            <a:headEnd/>
            <a:tailEnd/>
          </a:ln>
        </p:spPr>
        <p:txBody>
          <a:bodyPr wrap="none" anchor="ctr"/>
          <a:lstStyle/>
          <a:p>
            <a:endParaRPr lang="zh-CN" altLang="en-US"/>
          </a:p>
        </p:txBody>
      </p:sp>
      <p:sp>
        <p:nvSpPr>
          <p:cNvPr id="17414" name="Line 8"/>
          <p:cNvSpPr>
            <a:spLocks noChangeShapeType="1"/>
          </p:cNvSpPr>
          <p:nvPr/>
        </p:nvSpPr>
        <p:spPr bwMode="auto">
          <a:xfrm>
            <a:off x="812800" y="3948113"/>
            <a:ext cx="7696200" cy="0"/>
          </a:xfrm>
          <a:prstGeom prst="line">
            <a:avLst/>
          </a:prstGeom>
          <a:noFill/>
          <a:ln w="9525">
            <a:solidFill>
              <a:schemeClr val="tx1"/>
            </a:solidFill>
            <a:round/>
            <a:headEnd/>
            <a:tailEnd/>
          </a:ln>
        </p:spPr>
        <p:txBody>
          <a:bodyPr wrap="none" anchor="ctr"/>
          <a:lstStyle/>
          <a:p>
            <a:endParaRPr lang="zh-CN" altLang="en-US"/>
          </a:p>
        </p:txBody>
      </p:sp>
      <p:sp>
        <p:nvSpPr>
          <p:cNvPr id="17415" name="Line 9"/>
          <p:cNvSpPr>
            <a:spLocks noChangeShapeType="1"/>
          </p:cNvSpPr>
          <p:nvPr/>
        </p:nvSpPr>
        <p:spPr bwMode="auto">
          <a:xfrm>
            <a:off x="812800" y="4557713"/>
            <a:ext cx="7696200" cy="0"/>
          </a:xfrm>
          <a:prstGeom prst="line">
            <a:avLst/>
          </a:prstGeom>
          <a:noFill/>
          <a:ln w="9525">
            <a:solidFill>
              <a:schemeClr val="tx1"/>
            </a:solidFill>
            <a:round/>
            <a:headEnd/>
            <a:tailEnd/>
          </a:ln>
        </p:spPr>
        <p:txBody>
          <a:bodyPr wrap="none" anchor="ctr"/>
          <a:lstStyle/>
          <a:p>
            <a:endParaRPr lang="zh-CN" altLang="en-US"/>
          </a:p>
        </p:txBody>
      </p:sp>
      <p:sp>
        <p:nvSpPr>
          <p:cNvPr id="17416" name="Line 10"/>
          <p:cNvSpPr>
            <a:spLocks noChangeShapeType="1"/>
          </p:cNvSpPr>
          <p:nvPr/>
        </p:nvSpPr>
        <p:spPr bwMode="auto">
          <a:xfrm>
            <a:off x="812800" y="5167313"/>
            <a:ext cx="7696200" cy="0"/>
          </a:xfrm>
          <a:prstGeom prst="line">
            <a:avLst/>
          </a:prstGeom>
          <a:noFill/>
          <a:ln w="9525">
            <a:solidFill>
              <a:schemeClr val="tx1"/>
            </a:solidFill>
            <a:round/>
            <a:headEnd/>
            <a:tailEnd/>
          </a:ln>
        </p:spPr>
        <p:txBody>
          <a:bodyPr wrap="none" anchor="ctr"/>
          <a:lstStyle/>
          <a:p>
            <a:endParaRPr lang="zh-CN" altLang="en-US"/>
          </a:p>
        </p:txBody>
      </p:sp>
      <p:sp>
        <p:nvSpPr>
          <p:cNvPr id="17417" name="Line 11"/>
          <p:cNvSpPr>
            <a:spLocks noChangeShapeType="1"/>
          </p:cNvSpPr>
          <p:nvPr/>
        </p:nvSpPr>
        <p:spPr bwMode="auto">
          <a:xfrm>
            <a:off x="812800" y="5776913"/>
            <a:ext cx="7696200" cy="0"/>
          </a:xfrm>
          <a:prstGeom prst="line">
            <a:avLst/>
          </a:prstGeom>
          <a:noFill/>
          <a:ln w="9525">
            <a:solidFill>
              <a:schemeClr val="tx1"/>
            </a:solidFill>
            <a:round/>
            <a:headEnd/>
            <a:tailEnd/>
          </a:ln>
        </p:spPr>
        <p:txBody>
          <a:bodyPr wrap="none" anchor="ctr"/>
          <a:lstStyle/>
          <a:p>
            <a:endParaRPr lang="zh-CN" altLang="en-US"/>
          </a:p>
        </p:txBody>
      </p:sp>
      <p:sp>
        <p:nvSpPr>
          <p:cNvPr id="17418" name="Line 12"/>
          <p:cNvSpPr>
            <a:spLocks noChangeShapeType="1"/>
          </p:cNvSpPr>
          <p:nvPr/>
        </p:nvSpPr>
        <p:spPr bwMode="auto">
          <a:xfrm>
            <a:off x="2489200" y="1966913"/>
            <a:ext cx="0" cy="4419600"/>
          </a:xfrm>
          <a:prstGeom prst="line">
            <a:avLst/>
          </a:prstGeom>
          <a:noFill/>
          <a:ln w="9525">
            <a:solidFill>
              <a:schemeClr val="tx1"/>
            </a:solidFill>
            <a:round/>
            <a:headEnd/>
            <a:tailEnd/>
          </a:ln>
        </p:spPr>
        <p:txBody>
          <a:bodyPr wrap="none" anchor="ctr"/>
          <a:lstStyle/>
          <a:p>
            <a:endParaRPr lang="zh-CN" altLang="en-US"/>
          </a:p>
        </p:txBody>
      </p:sp>
      <p:sp>
        <p:nvSpPr>
          <p:cNvPr id="17419" name="Line 13"/>
          <p:cNvSpPr>
            <a:spLocks noChangeShapeType="1"/>
          </p:cNvSpPr>
          <p:nvPr/>
        </p:nvSpPr>
        <p:spPr bwMode="auto">
          <a:xfrm>
            <a:off x="4165600" y="1966913"/>
            <a:ext cx="0" cy="4419600"/>
          </a:xfrm>
          <a:prstGeom prst="line">
            <a:avLst/>
          </a:prstGeom>
          <a:noFill/>
          <a:ln w="9525">
            <a:solidFill>
              <a:schemeClr val="tx1"/>
            </a:solidFill>
            <a:round/>
            <a:headEnd/>
            <a:tailEnd/>
          </a:ln>
        </p:spPr>
        <p:txBody>
          <a:bodyPr wrap="none" anchor="ctr"/>
          <a:lstStyle/>
          <a:p>
            <a:endParaRPr lang="zh-CN" altLang="en-US"/>
          </a:p>
        </p:txBody>
      </p:sp>
      <p:sp>
        <p:nvSpPr>
          <p:cNvPr id="17420" name="Line 14"/>
          <p:cNvSpPr>
            <a:spLocks noChangeShapeType="1"/>
          </p:cNvSpPr>
          <p:nvPr/>
        </p:nvSpPr>
        <p:spPr bwMode="auto">
          <a:xfrm>
            <a:off x="6527800" y="1966913"/>
            <a:ext cx="0" cy="4419600"/>
          </a:xfrm>
          <a:prstGeom prst="line">
            <a:avLst/>
          </a:prstGeom>
          <a:noFill/>
          <a:ln w="9525">
            <a:solidFill>
              <a:schemeClr val="tx1"/>
            </a:solidFill>
            <a:round/>
            <a:headEnd/>
            <a:tailEnd/>
          </a:ln>
        </p:spPr>
        <p:txBody>
          <a:bodyPr wrap="none" anchor="ctr"/>
          <a:lstStyle/>
          <a:p>
            <a:endParaRPr lang="zh-CN" altLang="en-US"/>
          </a:p>
        </p:txBody>
      </p:sp>
      <p:sp>
        <p:nvSpPr>
          <p:cNvPr id="17421" name="Text Box 15"/>
          <p:cNvSpPr txBox="1">
            <a:spLocks noChangeArrowheads="1"/>
          </p:cNvSpPr>
          <p:nvPr/>
        </p:nvSpPr>
        <p:spPr bwMode="auto">
          <a:xfrm>
            <a:off x="1498600" y="2881313"/>
            <a:ext cx="338138"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endParaRPr lang="en-US" altLang="ko-KR" b="1">
              <a:latin typeface="Courier New" pitchFamily="49" charset="0"/>
              <a:cs typeface="Courier New" pitchFamily="49" charset="0"/>
            </a:endParaRPr>
          </a:p>
        </p:txBody>
      </p:sp>
      <p:sp>
        <p:nvSpPr>
          <p:cNvPr id="17422" name="Text Box 16"/>
          <p:cNvSpPr txBox="1">
            <a:spLocks noChangeArrowheads="1"/>
          </p:cNvSpPr>
          <p:nvPr/>
        </p:nvSpPr>
        <p:spPr bwMode="auto">
          <a:xfrm>
            <a:off x="1498600" y="3490913"/>
            <a:ext cx="441325"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30000">
                <a:latin typeface="Courier New" pitchFamily="49" charset="0"/>
                <a:cs typeface="Courier New" pitchFamily="49" charset="0"/>
              </a:rPr>
              <a:t>2</a:t>
            </a:r>
            <a:endParaRPr lang="en-US" altLang="ko-KR" b="1">
              <a:latin typeface="Courier New" pitchFamily="49" charset="0"/>
              <a:cs typeface="Courier New" pitchFamily="49" charset="0"/>
            </a:endParaRPr>
          </a:p>
        </p:txBody>
      </p:sp>
      <p:sp>
        <p:nvSpPr>
          <p:cNvPr id="17423" name="Text Box 17"/>
          <p:cNvSpPr txBox="1">
            <a:spLocks noChangeArrowheads="1"/>
          </p:cNvSpPr>
          <p:nvPr/>
        </p:nvSpPr>
        <p:spPr bwMode="auto">
          <a:xfrm>
            <a:off x="1498600" y="4100513"/>
            <a:ext cx="441325"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30000">
                <a:latin typeface="Courier New" pitchFamily="49" charset="0"/>
                <a:cs typeface="Courier New" pitchFamily="49" charset="0"/>
              </a:rPr>
              <a:t>3</a:t>
            </a:r>
            <a:endParaRPr lang="en-US" altLang="ko-KR" b="1">
              <a:latin typeface="Courier New" pitchFamily="49" charset="0"/>
              <a:cs typeface="Courier New" pitchFamily="49" charset="0"/>
            </a:endParaRPr>
          </a:p>
        </p:txBody>
      </p:sp>
      <p:sp>
        <p:nvSpPr>
          <p:cNvPr id="17424" name="Text Box 18"/>
          <p:cNvSpPr txBox="1">
            <a:spLocks noChangeArrowheads="1"/>
          </p:cNvSpPr>
          <p:nvPr/>
        </p:nvSpPr>
        <p:spPr bwMode="auto">
          <a:xfrm>
            <a:off x="1498600" y="4633913"/>
            <a:ext cx="441325"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30000">
                <a:latin typeface="Courier New" pitchFamily="49" charset="0"/>
                <a:cs typeface="Courier New" pitchFamily="49" charset="0"/>
              </a:rPr>
              <a:t>5</a:t>
            </a:r>
            <a:endParaRPr lang="en-US" altLang="ko-KR" b="1">
              <a:latin typeface="Courier New" pitchFamily="49" charset="0"/>
              <a:cs typeface="Courier New" pitchFamily="49" charset="0"/>
            </a:endParaRPr>
          </a:p>
        </p:txBody>
      </p:sp>
      <p:sp>
        <p:nvSpPr>
          <p:cNvPr id="17425" name="Text Box 19"/>
          <p:cNvSpPr txBox="1">
            <a:spLocks noChangeArrowheads="1"/>
          </p:cNvSpPr>
          <p:nvPr/>
        </p:nvSpPr>
        <p:spPr bwMode="auto">
          <a:xfrm>
            <a:off x="1498600" y="5319713"/>
            <a:ext cx="441325"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2</a:t>
            </a:r>
            <a:r>
              <a:rPr lang="en-US" altLang="ko-KR" sz="2000" b="1" baseline="30000">
                <a:latin typeface="Courier New" pitchFamily="49" charset="0"/>
                <a:cs typeface="Courier New" pitchFamily="49" charset="0"/>
              </a:rPr>
              <a:t>n</a:t>
            </a:r>
            <a:endParaRPr lang="en-US" altLang="ko-KR" b="1">
              <a:latin typeface="Courier New" pitchFamily="49" charset="0"/>
              <a:cs typeface="Courier New" pitchFamily="49" charset="0"/>
            </a:endParaRPr>
          </a:p>
        </p:txBody>
      </p:sp>
      <p:sp>
        <p:nvSpPr>
          <p:cNvPr id="17426" name="Text Box 20"/>
          <p:cNvSpPr txBox="1">
            <a:spLocks noChangeArrowheads="1"/>
          </p:cNvSpPr>
          <p:nvPr/>
        </p:nvSpPr>
        <p:spPr bwMode="auto">
          <a:xfrm>
            <a:off x="1498600" y="5853113"/>
            <a:ext cx="441325"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3</a:t>
            </a:r>
            <a:r>
              <a:rPr lang="en-US" altLang="ko-KR" sz="2000" b="1" baseline="30000">
                <a:latin typeface="Courier New" pitchFamily="49" charset="0"/>
                <a:cs typeface="Courier New" pitchFamily="49" charset="0"/>
              </a:rPr>
              <a:t>n</a:t>
            </a:r>
            <a:endParaRPr lang="en-US" altLang="ko-KR" b="1">
              <a:latin typeface="Courier New" pitchFamily="49" charset="0"/>
              <a:cs typeface="Courier New" pitchFamily="49" charset="0"/>
            </a:endParaRPr>
          </a:p>
        </p:txBody>
      </p:sp>
      <p:sp>
        <p:nvSpPr>
          <p:cNvPr id="17427" name="Text Box 21"/>
          <p:cNvSpPr txBox="1">
            <a:spLocks noChangeArrowheads="1"/>
          </p:cNvSpPr>
          <p:nvPr/>
        </p:nvSpPr>
        <p:spPr bwMode="auto">
          <a:xfrm>
            <a:off x="3098800" y="2881313"/>
            <a:ext cx="450850" cy="396875"/>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1</a:t>
            </a:r>
            <a:endParaRPr lang="en-US" altLang="ko-KR" b="1">
              <a:latin typeface="Courier New" pitchFamily="49" charset="0"/>
              <a:cs typeface="Courier New" pitchFamily="49" charset="0"/>
            </a:endParaRPr>
          </a:p>
        </p:txBody>
      </p:sp>
      <p:sp>
        <p:nvSpPr>
          <p:cNvPr id="17428" name="Text Box 22"/>
          <p:cNvSpPr txBox="1">
            <a:spLocks noChangeArrowheads="1"/>
          </p:cNvSpPr>
          <p:nvPr/>
        </p:nvSpPr>
        <p:spPr bwMode="auto">
          <a:xfrm>
            <a:off x="3098800" y="3414713"/>
            <a:ext cx="457200"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2</a:t>
            </a:r>
            <a:endParaRPr lang="en-US" altLang="ko-KR" b="1">
              <a:latin typeface="Courier New" pitchFamily="49" charset="0"/>
              <a:cs typeface="Courier New" pitchFamily="49" charset="0"/>
            </a:endParaRPr>
          </a:p>
        </p:txBody>
      </p:sp>
      <p:sp>
        <p:nvSpPr>
          <p:cNvPr id="17429" name="Text Box 23"/>
          <p:cNvSpPr txBox="1">
            <a:spLocks noChangeArrowheads="1"/>
          </p:cNvSpPr>
          <p:nvPr/>
        </p:nvSpPr>
        <p:spPr bwMode="auto">
          <a:xfrm>
            <a:off x="3098800" y="4024313"/>
            <a:ext cx="455613"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3</a:t>
            </a:r>
            <a:endParaRPr lang="en-US" altLang="ko-KR" b="1">
              <a:latin typeface="Courier New" pitchFamily="49" charset="0"/>
              <a:cs typeface="Courier New" pitchFamily="49" charset="0"/>
            </a:endParaRPr>
          </a:p>
        </p:txBody>
      </p:sp>
      <p:sp>
        <p:nvSpPr>
          <p:cNvPr id="17430" name="Text Box 24"/>
          <p:cNvSpPr txBox="1">
            <a:spLocks noChangeArrowheads="1"/>
          </p:cNvSpPr>
          <p:nvPr/>
        </p:nvSpPr>
        <p:spPr bwMode="auto">
          <a:xfrm>
            <a:off x="3098800" y="4710113"/>
            <a:ext cx="441325"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4</a:t>
            </a:r>
            <a:endParaRPr lang="en-US" altLang="ko-KR" b="1">
              <a:latin typeface="Courier New" pitchFamily="49" charset="0"/>
              <a:cs typeface="Courier New" pitchFamily="49" charset="0"/>
            </a:endParaRPr>
          </a:p>
        </p:txBody>
      </p:sp>
      <p:sp>
        <p:nvSpPr>
          <p:cNvPr id="17431" name="Text Box 25"/>
          <p:cNvSpPr txBox="1">
            <a:spLocks noChangeArrowheads="1"/>
          </p:cNvSpPr>
          <p:nvPr/>
        </p:nvSpPr>
        <p:spPr bwMode="auto">
          <a:xfrm>
            <a:off x="3098800" y="5319713"/>
            <a:ext cx="441325"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5</a:t>
            </a:r>
            <a:endParaRPr lang="en-US" altLang="ko-KR" b="1">
              <a:latin typeface="Courier New" pitchFamily="49" charset="0"/>
              <a:cs typeface="Courier New" pitchFamily="49" charset="0"/>
            </a:endParaRPr>
          </a:p>
        </p:txBody>
      </p:sp>
      <p:sp>
        <p:nvSpPr>
          <p:cNvPr id="17432" name="Text Box 26"/>
          <p:cNvSpPr txBox="1">
            <a:spLocks noChangeArrowheads="1"/>
          </p:cNvSpPr>
          <p:nvPr/>
        </p:nvSpPr>
        <p:spPr bwMode="auto">
          <a:xfrm>
            <a:off x="3098800" y="5853113"/>
            <a:ext cx="441325"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6</a:t>
            </a:r>
            <a:endParaRPr lang="en-US" altLang="ko-KR" b="1">
              <a:latin typeface="Courier New" pitchFamily="49" charset="0"/>
              <a:cs typeface="Courier New" pitchFamily="49" charset="0"/>
            </a:endParaRPr>
          </a:p>
        </p:txBody>
      </p:sp>
      <p:sp>
        <p:nvSpPr>
          <p:cNvPr id="17433" name="Text Box 27"/>
          <p:cNvSpPr txBox="1">
            <a:spLocks noChangeArrowheads="1"/>
          </p:cNvSpPr>
          <p:nvPr/>
        </p:nvSpPr>
        <p:spPr bwMode="auto">
          <a:xfrm>
            <a:off x="5003800" y="2881313"/>
            <a:ext cx="901700"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100</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1</a:t>
            </a:r>
            <a:endParaRPr lang="en-US" altLang="ko-KR" b="1">
              <a:latin typeface="Courier New" pitchFamily="49" charset="0"/>
              <a:cs typeface="Courier New" pitchFamily="49" charset="0"/>
            </a:endParaRPr>
          </a:p>
        </p:txBody>
      </p:sp>
      <p:sp>
        <p:nvSpPr>
          <p:cNvPr id="17434" name="Text Box 28"/>
          <p:cNvSpPr txBox="1">
            <a:spLocks noChangeArrowheads="1"/>
          </p:cNvSpPr>
          <p:nvPr/>
        </p:nvSpPr>
        <p:spPr bwMode="auto">
          <a:xfrm>
            <a:off x="5080000" y="3490913"/>
            <a:ext cx="749300"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10</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2</a:t>
            </a:r>
            <a:endParaRPr lang="en-US" altLang="ko-KR" b="1">
              <a:latin typeface="Courier New" pitchFamily="49" charset="0"/>
              <a:cs typeface="Courier New" pitchFamily="49" charset="0"/>
            </a:endParaRPr>
          </a:p>
        </p:txBody>
      </p:sp>
      <p:sp>
        <p:nvSpPr>
          <p:cNvPr id="17435" name="Text Box 29"/>
          <p:cNvSpPr txBox="1">
            <a:spLocks noChangeArrowheads="1"/>
          </p:cNvSpPr>
          <p:nvPr/>
        </p:nvSpPr>
        <p:spPr bwMode="auto">
          <a:xfrm>
            <a:off x="4927600" y="4100513"/>
            <a:ext cx="1055688"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4.64</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3</a:t>
            </a:r>
            <a:endParaRPr lang="en-US" altLang="ko-KR" b="1">
              <a:latin typeface="Courier New" pitchFamily="49" charset="0"/>
              <a:cs typeface="Courier New" pitchFamily="49" charset="0"/>
            </a:endParaRPr>
          </a:p>
        </p:txBody>
      </p:sp>
      <p:sp>
        <p:nvSpPr>
          <p:cNvPr id="17436" name="Text Box 30"/>
          <p:cNvSpPr txBox="1">
            <a:spLocks noChangeArrowheads="1"/>
          </p:cNvSpPr>
          <p:nvPr/>
        </p:nvSpPr>
        <p:spPr bwMode="auto">
          <a:xfrm>
            <a:off x="5080000" y="4710113"/>
            <a:ext cx="901700"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2.5</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4</a:t>
            </a:r>
            <a:endParaRPr lang="en-US" altLang="ko-KR" b="1">
              <a:latin typeface="Courier New" pitchFamily="49" charset="0"/>
              <a:cs typeface="Courier New" pitchFamily="49" charset="0"/>
            </a:endParaRPr>
          </a:p>
        </p:txBody>
      </p:sp>
      <p:sp>
        <p:nvSpPr>
          <p:cNvPr id="17437" name="Text Box 31"/>
          <p:cNvSpPr txBox="1">
            <a:spLocks noChangeArrowheads="1"/>
          </p:cNvSpPr>
          <p:nvPr/>
        </p:nvSpPr>
        <p:spPr bwMode="auto">
          <a:xfrm>
            <a:off x="4775200" y="5319713"/>
            <a:ext cx="1312863"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5 </a:t>
            </a:r>
            <a:r>
              <a:rPr lang="en-US" altLang="ko-KR" sz="2000" b="1">
                <a:latin typeface="Courier New" pitchFamily="49" charset="0"/>
                <a:cs typeface="Courier New" pitchFamily="49" charset="0"/>
              </a:rPr>
              <a:t>+6.64</a:t>
            </a:r>
            <a:endParaRPr lang="en-US" altLang="ko-KR" sz="2000" b="1" baseline="-25000">
              <a:latin typeface="Courier New" pitchFamily="49" charset="0"/>
              <a:cs typeface="Courier New" pitchFamily="49" charset="0"/>
            </a:endParaRPr>
          </a:p>
        </p:txBody>
      </p:sp>
      <p:sp>
        <p:nvSpPr>
          <p:cNvPr id="17438" name="Text Box 32"/>
          <p:cNvSpPr txBox="1">
            <a:spLocks noChangeArrowheads="1"/>
          </p:cNvSpPr>
          <p:nvPr/>
        </p:nvSpPr>
        <p:spPr bwMode="auto">
          <a:xfrm>
            <a:off x="7137400" y="2881313"/>
            <a:ext cx="1055688"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1000</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1</a:t>
            </a:r>
            <a:endParaRPr lang="en-US" altLang="ko-KR" b="1">
              <a:latin typeface="Courier New" pitchFamily="49" charset="0"/>
              <a:cs typeface="Courier New" pitchFamily="49" charset="0"/>
            </a:endParaRPr>
          </a:p>
        </p:txBody>
      </p:sp>
      <p:sp>
        <p:nvSpPr>
          <p:cNvPr id="17439" name="Text Box 33"/>
          <p:cNvSpPr txBox="1">
            <a:spLocks noChangeArrowheads="1"/>
          </p:cNvSpPr>
          <p:nvPr/>
        </p:nvSpPr>
        <p:spPr bwMode="auto">
          <a:xfrm>
            <a:off x="7213600" y="3414713"/>
            <a:ext cx="1055688"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31.6</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2</a:t>
            </a:r>
            <a:endParaRPr lang="en-US" altLang="ko-KR" b="1">
              <a:latin typeface="Courier New" pitchFamily="49" charset="0"/>
              <a:cs typeface="Courier New" pitchFamily="49" charset="0"/>
            </a:endParaRPr>
          </a:p>
        </p:txBody>
      </p:sp>
      <p:sp>
        <p:nvSpPr>
          <p:cNvPr id="17440" name="Text Box 34"/>
          <p:cNvSpPr txBox="1">
            <a:spLocks noChangeArrowheads="1"/>
          </p:cNvSpPr>
          <p:nvPr/>
        </p:nvSpPr>
        <p:spPr bwMode="auto">
          <a:xfrm>
            <a:off x="7442200" y="4100513"/>
            <a:ext cx="749300"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10</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3</a:t>
            </a:r>
            <a:endParaRPr lang="en-US" altLang="ko-KR" b="1">
              <a:latin typeface="Courier New" pitchFamily="49" charset="0"/>
              <a:cs typeface="Courier New" pitchFamily="49" charset="0"/>
            </a:endParaRPr>
          </a:p>
        </p:txBody>
      </p:sp>
      <p:sp>
        <p:nvSpPr>
          <p:cNvPr id="17441" name="Text Box 35"/>
          <p:cNvSpPr txBox="1">
            <a:spLocks noChangeArrowheads="1"/>
          </p:cNvSpPr>
          <p:nvPr/>
        </p:nvSpPr>
        <p:spPr bwMode="auto">
          <a:xfrm>
            <a:off x="7289800" y="4710113"/>
            <a:ext cx="1055688" cy="400050"/>
          </a:xfrm>
          <a:prstGeom prst="rect">
            <a:avLst/>
          </a:prstGeom>
          <a:noFill/>
          <a:ln w="9525">
            <a:noFill/>
            <a:miter lim="800000"/>
            <a:headEnd/>
            <a:tailEnd/>
          </a:ln>
        </p:spPr>
        <p:txBody>
          <a:bodyPr wrap="none">
            <a:spAutoFit/>
          </a:bodyPr>
          <a:lstStyle/>
          <a:p>
            <a:r>
              <a:rPr lang="ko-KR" altLang="en-US" sz="2000" b="1">
                <a:latin typeface="Courier New" pitchFamily="49" charset="0"/>
                <a:cs typeface="Courier New" pitchFamily="49" charset="0"/>
              </a:rPr>
              <a:t>3.98</a:t>
            </a:r>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4</a:t>
            </a:r>
            <a:endParaRPr lang="en-US" altLang="ko-KR" b="1">
              <a:latin typeface="Courier New" pitchFamily="49" charset="0"/>
              <a:cs typeface="Courier New" pitchFamily="49" charset="0"/>
            </a:endParaRPr>
          </a:p>
        </p:txBody>
      </p:sp>
      <p:sp>
        <p:nvSpPr>
          <p:cNvPr id="17442" name="Text Box 36"/>
          <p:cNvSpPr txBox="1">
            <a:spLocks noChangeArrowheads="1"/>
          </p:cNvSpPr>
          <p:nvPr/>
        </p:nvSpPr>
        <p:spPr bwMode="auto">
          <a:xfrm>
            <a:off x="4775200" y="5853113"/>
            <a:ext cx="1312863"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6 </a:t>
            </a:r>
            <a:r>
              <a:rPr lang="en-US" altLang="ko-KR" sz="2000" b="1">
                <a:latin typeface="Courier New" pitchFamily="49" charset="0"/>
                <a:cs typeface="Courier New" pitchFamily="49" charset="0"/>
              </a:rPr>
              <a:t>+4.19</a:t>
            </a:r>
            <a:endParaRPr lang="en-US" altLang="ko-KR" sz="2000" b="1" baseline="-25000">
              <a:latin typeface="Courier New" pitchFamily="49" charset="0"/>
              <a:cs typeface="Courier New" pitchFamily="49" charset="0"/>
            </a:endParaRPr>
          </a:p>
        </p:txBody>
      </p:sp>
      <p:sp>
        <p:nvSpPr>
          <p:cNvPr id="17443" name="Text Box 37"/>
          <p:cNvSpPr txBox="1">
            <a:spLocks noChangeArrowheads="1"/>
          </p:cNvSpPr>
          <p:nvPr/>
        </p:nvSpPr>
        <p:spPr bwMode="auto">
          <a:xfrm>
            <a:off x="7137400" y="5319713"/>
            <a:ext cx="1312863"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5 </a:t>
            </a:r>
            <a:r>
              <a:rPr lang="en-US" altLang="ko-KR" sz="2000" b="1">
                <a:latin typeface="Courier New" pitchFamily="49" charset="0"/>
                <a:cs typeface="Courier New" pitchFamily="49" charset="0"/>
                <a:sym typeface="Symbol" pitchFamily="18" charset="2"/>
              </a:rPr>
              <a:t>+</a:t>
            </a:r>
            <a:r>
              <a:rPr lang="en-US" altLang="ko-KR" sz="2000" b="1">
                <a:latin typeface="Courier New" pitchFamily="49" charset="0"/>
                <a:cs typeface="Courier New" pitchFamily="49" charset="0"/>
              </a:rPr>
              <a:t>9.97</a:t>
            </a:r>
            <a:endParaRPr lang="en-US" altLang="ko-KR" sz="2000" b="1" baseline="-25000">
              <a:latin typeface="Courier New" pitchFamily="49" charset="0"/>
              <a:cs typeface="Courier New" pitchFamily="49" charset="0"/>
            </a:endParaRPr>
          </a:p>
        </p:txBody>
      </p:sp>
      <p:sp>
        <p:nvSpPr>
          <p:cNvPr id="17444" name="Text Box 38"/>
          <p:cNvSpPr txBox="1">
            <a:spLocks noChangeArrowheads="1"/>
          </p:cNvSpPr>
          <p:nvPr/>
        </p:nvSpPr>
        <p:spPr bwMode="auto">
          <a:xfrm>
            <a:off x="7137400" y="5859463"/>
            <a:ext cx="1312863" cy="400050"/>
          </a:xfrm>
          <a:prstGeom prst="rect">
            <a:avLst/>
          </a:prstGeom>
          <a:noFill/>
          <a:ln w="9525">
            <a:noFill/>
            <a:miter lim="800000"/>
            <a:headEnd/>
            <a:tailEnd/>
          </a:ln>
        </p:spPr>
        <p:txBody>
          <a:bodyPr wrap="none">
            <a:spAutoFit/>
          </a:bodyPr>
          <a:lstStyle/>
          <a:p>
            <a:r>
              <a:rPr lang="en-US" altLang="ko-KR" sz="2000" b="1">
                <a:latin typeface="Courier New" pitchFamily="49" charset="0"/>
                <a:cs typeface="Courier New" pitchFamily="49" charset="0"/>
              </a:rPr>
              <a:t>N</a:t>
            </a:r>
            <a:r>
              <a:rPr lang="en-US" altLang="ko-KR" sz="2000" b="1" baseline="-25000">
                <a:latin typeface="Courier New" pitchFamily="49" charset="0"/>
                <a:cs typeface="Courier New" pitchFamily="49" charset="0"/>
              </a:rPr>
              <a:t>6 </a:t>
            </a:r>
            <a:r>
              <a:rPr lang="en-US" altLang="ko-KR" sz="2000" b="1">
                <a:latin typeface="Courier New" pitchFamily="49" charset="0"/>
                <a:cs typeface="Courier New" pitchFamily="49" charset="0"/>
                <a:sym typeface="Symbol" pitchFamily="18" charset="2"/>
              </a:rPr>
              <a:t>+</a:t>
            </a:r>
            <a:r>
              <a:rPr lang="en-US" altLang="ko-KR" sz="2000" b="1">
                <a:latin typeface="Courier New" pitchFamily="49" charset="0"/>
                <a:cs typeface="Courier New" pitchFamily="49" charset="0"/>
              </a:rPr>
              <a:t>6.29</a:t>
            </a:r>
            <a:endParaRPr lang="en-US" altLang="ko-KR" sz="2000" b="1" baseline="-25000">
              <a:latin typeface="Courier New" pitchFamily="49" charset="0"/>
              <a:cs typeface="Courier New" pitchFamily="49" charset="0"/>
            </a:endParaRPr>
          </a:p>
        </p:txBody>
      </p:sp>
      <p:sp>
        <p:nvSpPr>
          <p:cNvPr id="17445" name="Text Box 39"/>
          <p:cNvSpPr txBox="1">
            <a:spLocks noChangeArrowheads="1"/>
          </p:cNvSpPr>
          <p:nvPr/>
        </p:nvSpPr>
        <p:spPr bwMode="auto">
          <a:xfrm>
            <a:off x="900113" y="1890713"/>
            <a:ext cx="1419225" cy="830262"/>
          </a:xfrm>
          <a:prstGeom prst="rect">
            <a:avLst/>
          </a:prstGeom>
          <a:noFill/>
          <a:ln w="9525">
            <a:noFill/>
            <a:miter lim="800000"/>
            <a:headEnd/>
            <a:tailEnd/>
          </a:ln>
        </p:spPr>
        <p:txBody>
          <a:bodyPr wrap="none">
            <a:spAutoFit/>
          </a:bodyPr>
          <a:lstStyle/>
          <a:p>
            <a:r>
              <a:rPr lang="en-US" altLang="ko-KR" sz="1600" b="1">
                <a:latin typeface="Courier New" pitchFamily="49" charset="0"/>
                <a:cs typeface="Courier New" pitchFamily="49" charset="0"/>
              </a:rPr>
              <a:t>Time</a:t>
            </a:r>
          </a:p>
          <a:p>
            <a:r>
              <a:rPr lang="en-US" altLang="ko-KR" sz="1600" b="1">
                <a:latin typeface="Courier New" pitchFamily="49" charset="0"/>
                <a:cs typeface="Courier New" pitchFamily="49" charset="0"/>
              </a:rPr>
              <a:t>complexity</a:t>
            </a:r>
          </a:p>
          <a:p>
            <a:r>
              <a:rPr lang="en-US" altLang="ko-KR" sz="1600" b="1">
                <a:latin typeface="Courier New" pitchFamily="49" charset="0"/>
                <a:cs typeface="Courier New" pitchFamily="49" charset="0"/>
              </a:rPr>
              <a:t>function</a:t>
            </a:r>
          </a:p>
        </p:txBody>
      </p:sp>
      <p:sp>
        <p:nvSpPr>
          <p:cNvPr id="17446" name="Text Box 40"/>
          <p:cNvSpPr txBox="1">
            <a:spLocks noChangeArrowheads="1"/>
          </p:cNvSpPr>
          <p:nvPr/>
        </p:nvSpPr>
        <p:spPr bwMode="auto">
          <a:xfrm>
            <a:off x="2565400" y="2043113"/>
            <a:ext cx="1665288" cy="584200"/>
          </a:xfrm>
          <a:prstGeom prst="rect">
            <a:avLst/>
          </a:prstGeom>
          <a:noFill/>
          <a:ln w="9525">
            <a:noFill/>
            <a:miter lim="800000"/>
            <a:headEnd/>
            <a:tailEnd/>
          </a:ln>
        </p:spPr>
        <p:txBody>
          <a:bodyPr wrap="none">
            <a:spAutoFit/>
          </a:bodyPr>
          <a:lstStyle/>
          <a:p>
            <a:r>
              <a:rPr lang="en-US" altLang="ko-KR" sz="1600" b="1">
                <a:latin typeface="Courier New" pitchFamily="49" charset="0"/>
                <a:cs typeface="Courier New" pitchFamily="49" charset="0"/>
              </a:rPr>
              <a:t>With present</a:t>
            </a:r>
          </a:p>
          <a:p>
            <a:r>
              <a:rPr lang="en-US" altLang="ko-KR" sz="1600" b="1">
                <a:latin typeface="Courier New" pitchFamily="49" charset="0"/>
                <a:cs typeface="Courier New" pitchFamily="49" charset="0"/>
              </a:rPr>
              <a:t>computer</a:t>
            </a:r>
          </a:p>
        </p:txBody>
      </p:sp>
      <p:sp>
        <p:nvSpPr>
          <p:cNvPr id="17447" name="Text Box 41"/>
          <p:cNvSpPr txBox="1">
            <a:spLocks noChangeArrowheads="1"/>
          </p:cNvSpPr>
          <p:nvPr/>
        </p:nvSpPr>
        <p:spPr bwMode="auto">
          <a:xfrm>
            <a:off x="4284663" y="2033588"/>
            <a:ext cx="2159000" cy="585787"/>
          </a:xfrm>
          <a:prstGeom prst="rect">
            <a:avLst/>
          </a:prstGeom>
          <a:noFill/>
          <a:ln w="9525">
            <a:noFill/>
            <a:miter lim="800000"/>
            <a:headEnd/>
            <a:tailEnd/>
          </a:ln>
        </p:spPr>
        <p:txBody>
          <a:bodyPr wrap="none">
            <a:spAutoFit/>
          </a:bodyPr>
          <a:lstStyle/>
          <a:p>
            <a:r>
              <a:rPr lang="en-US" altLang="ko-KR" sz="1600" b="1">
                <a:latin typeface="Courier New" pitchFamily="49" charset="0"/>
                <a:cs typeface="Courier New" pitchFamily="49" charset="0"/>
              </a:rPr>
              <a:t>With computer</a:t>
            </a:r>
          </a:p>
          <a:p>
            <a:r>
              <a:rPr lang="en-US" altLang="ko-KR" sz="1600" b="1">
                <a:latin typeface="Courier New" pitchFamily="49" charset="0"/>
                <a:cs typeface="Courier New" pitchFamily="49" charset="0"/>
              </a:rPr>
              <a:t>100 times faster</a:t>
            </a:r>
          </a:p>
        </p:txBody>
      </p:sp>
      <p:sp>
        <p:nvSpPr>
          <p:cNvPr id="17448" name="Text Box 42"/>
          <p:cNvSpPr txBox="1">
            <a:spLocks noChangeArrowheads="1"/>
          </p:cNvSpPr>
          <p:nvPr/>
        </p:nvSpPr>
        <p:spPr bwMode="auto">
          <a:xfrm>
            <a:off x="6604000" y="2119313"/>
            <a:ext cx="2009775" cy="522287"/>
          </a:xfrm>
          <a:prstGeom prst="rect">
            <a:avLst/>
          </a:prstGeom>
          <a:noFill/>
          <a:ln w="9525">
            <a:noFill/>
            <a:miter lim="800000"/>
            <a:headEnd/>
            <a:tailEnd/>
          </a:ln>
        </p:spPr>
        <p:txBody>
          <a:bodyPr wrap="none">
            <a:spAutoFit/>
          </a:bodyPr>
          <a:lstStyle/>
          <a:p>
            <a:r>
              <a:rPr lang="en-US" altLang="ko-KR" sz="1400" b="1">
                <a:latin typeface="Courier New" pitchFamily="49" charset="0"/>
                <a:cs typeface="Courier New" pitchFamily="49" charset="0"/>
              </a:rPr>
              <a:t>With computer</a:t>
            </a:r>
          </a:p>
          <a:p>
            <a:r>
              <a:rPr lang="en-US" altLang="ko-KR" sz="1400" b="1">
                <a:latin typeface="Courier New" pitchFamily="49" charset="0"/>
                <a:cs typeface="Courier New" pitchFamily="49" charset="0"/>
              </a:rPr>
              <a:t>1000 times faster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22824</TotalTime>
  <Words>1247</Words>
  <Application>Microsoft Office PowerPoint</Application>
  <PresentationFormat>全屏显示(4:3)</PresentationFormat>
  <Paragraphs>148</Paragraphs>
  <Slides>18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9" baseType="lpstr">
      <vt:lpstr>Arial</vt:lpstr>
      <vt:lpstr>黑体</vt:lpstr>
      <vt:lpstr>Times New Roman</vt:lpstr>
      <vt:lpstr>楷体_GB2312</vt:lpstr>
      <vt:lpstr>Wingdings</vt:lpstr>
      <vt:lpstr>宋体</vt:lpstr>
      <vt:lpstr>Courier New</vt:lpstr>
      <vt:lpstr>Symbol</vt:lpstr>
      <vt:lpstr>Soaring</vt:lpstr>
      <vt:lpstr>Microsoft 公式 3.0</vt:lpstr>
      <vt:lpstr>Microsoft Word 图片</vt:lpstr>
      <vt:lpstr>计算思维</vt:lpstr>
      <vt:lpstr>计算思维</vt:lpstr>
      <vt:lpstr>计算思维的特征</vt:lpstr>
      <vt:lpstr>计算思维的特征</vt:lpstr>
      <vt:lpstr>计算思维的特征</vt:lpstr>
      <vt:lpstr>算法的优劣比较</vt:lpstr>
      <vt:lpstr>算法复杂度</vt:lpstr>
      <vt:lpstr>算法的优劣比较</vt:lpstr>
      <vt:lpstr>算法的优劣比较</vt:lpstr>
      <vt:lpstr>搜索算法的比较</vt:lpstr>
      <vt:lpstr>Hanoi塔算法</vt:lpstr>
      <vt:lpstr>可计算性</vt:lpstr>
      <vt:lpstr>P和NP</vt:lpstr>
      <vt:lpstr>常见的P类问题</vt:lpstr>
      <vt:lpstr>常见的NP问题</vt:lpstr>
      <vt:lpstr>停机问题</vt:lpstr>
      <vt:lpstr>停机问题</vt:lpstr>
      <vt:lpstr>幻灯片 18</vt:lpstr>
    </vt:vector>
  </TitlesOfParts>
  <Company>Shanghai JiaoTong UNIV.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模块化开发</dc:title>
  <dc:creator>administrat</dc:creator>
  <cp:lastModifiedBy>administrat</cp:lastModifiedBy>
  <cp:revision>493</cp:revision>
  <dcterms:created xsi:type="dcterms:W3CDTF">2002-03-09T00:08:02Z</dcterms:created>
  <dcterms:modified xsi:type="dcterms:W3CDTF">2018-06-12T05:57:05Z</dcterms:modified>
</cp:coreProperties>
</file>