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63" r:id="rId2"/>
    <p:sldId id="276" r:id="rId3"/>
    <p:sldId id="307" r:id="rId4"/>
    <p:sldId id="311" r:id="rId5"/>
    <p:sldId id="313" r:id="rId6"/>
    <p:sldId id="314" r:id="rId7"/>
    <p:sldId id="318" r:id="rId8"/>
    <p:sldId id="319" r:id="rId9"/>
    <p:sldId id="320" r:id="rId10"/>
    <p:sldId id="321" r:id="rId11"/>
    <p:sldId id="261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FF2"/>
    <a:srgbClr val="6997AF"/>
    <a:srgbClr val="000000"/>
    <a:srgbClr val="D4DDE3"/>
    <a:srgbClr val="D2D5DE"/>
    <a:srgbClr val="99D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121" autoAdjust="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9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BE618-C6C4-4F47-835F-C7AA88BF4AD2}" type="datetimeFigureOut">
              <a:rPr lang="zh-CN" altLang="en-US" smtClean="0"/>
              <a:pPr/>
              <a:t>2022/1/20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60AAF-3A1B-4FB9-850C-2F2456404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9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图片占位符 52"/>
          <p:cNvSpPr>
            <a:spLocks noGrp="1"/>
          </p:cNvSpPr>
          <p:nvPr>
            <p:ph type="pic" sz="quarter" idx="14"/>
          </p:nvPr>
        </p:nvSpPr>
        <p:spPr>
          <a:xfrm>
            <a:off x="5776277" y="-1588"/>
            <a:ext cx="6451374" cy="6858000"/>
          </a:xfrm>
          <a:custGeom>
            <a:avLst/>
            <a:gdLst>
              <a:gd name="connsiteX0" fmla="*/ 5405163 w 6451374"/>
              <a:gd name="connsiteY0" fmla="*/ 0 h 6858000"/>
              <a:gd name="connsiteX1" fmla="*/ 6451374 w 6451374"/>
              <a:gd name="connsiteY1" fmla="*/ 0 h 6858000"/>
              <a:gd name="connsiteX2" fmla="*/ 6423392 w 6451374"/>
              <a:gd name="connsiteY2" fmla="*/ 34925 h 6858000"/>
              <a:gd name="connsiteX3" fmla="*/ 6423392 w 6451374"/>
              <a:gd name="connsiteY3" fmla="*/ 6858000 h 6858000"/>
              <a:gd name="connsiteX4" fmla="*/ 1052429 w 6451374"/>
              <a:gd name="connsiteY4" fmla="*/ 6848475 h 6858000"/>
              <a:gd name="connsiteX5" fmla="*/ 1047766 w 6451374"/>
              <a:gd name="connsiteY5" fmla="*/ 6858000 h 6858000"/>
              <a:gd name="connsiteX6" fmla="*/ 0 w 645137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51374" h="6858000">
                <a:moveTo>
                  <a:pt x="5405163" y="0"/>
                </a:moveTo>
                <a:lnTo>
                  <a:pt x="6451374" y="0"/>
                </a:lnTo>
                <a:lnTo>
                  <a:pt x="6423392" y="34925"/>
                </a:lnTo>
                <a:lnTo>
                  <a:pt x="6423392" y="6858000"/>
                </a:lnTo>
                <a:lnTo>
                  <a:pt x="1052429" y="6848475"/>
                </a:lnTo>
                <a:lnTo>
                  <a:pt x="104776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5" name="文本占位符 44"/>
          <p:cNvSpPr>
            <a:spLocks noGrp="1"/>
          </p:cNvSpPr>
          <p:nvPr>
            <p:ph type="body" sz="quarter" idx="13"/>
          </p:nvPr>
        </p:nvSpPr>
        <p:spPr>
          <a:xfrm>
            <a:off x="5751502" y="-1588"/>
            <a:ext cx="6467431" cy="6859588"/>
          </a:xfrm>
          <a:custGeom>
            <a:avLst/>
            <a:gdLst>
              <a:gd name="connsiteX0" fmla="*/ 5418885 w 6467431"/>
              <a:gd name="connsiteY0" fmla="*/ 0 h 6859588"/>
              <a:gd name="connsiteX1" fmla="*/ 6467431 w 6467431"/>
              <a:gd name="connsiteY1" fmla="*/ 0 h 6859588"/>
              <a:gd name="connsiteX2" fmla="*/ 1050643 w 6467431"/>
              <a:gd name="connsiteY2" fmla="*/ 6859588 h 6859588"/>
              <a:gd name="connsiteX3" fmla="*/ 0 w 6467431"/>
              <a:gd name="connsiteY3" fmla="*/ 6859588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7431" h="6859588">
                <a:moveTo>
                  <a:pt x="5418885" y="0"/>
                </a:moveTo>
                <a:lnTo>
                  <a:pt x="6467431" y="0"/>
                </a:lnTo>
                <a:lnTo>
                  <a:pt x="1050643" y="6859588"/>
                </a:lnTo>
                <a:lnTo>
                  <a:pt x="0" y="685958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36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5" name="Freeform 19"/>
          <p:cNvSpPr>
            <a:spLocks/>
          </p:cNvSpPr>
          <p:nvPr userDrawn="1"/>
        </p:nvSpPr>
        <p:spPr bwMode="auto">
          <a:xfrm>
            <a:off x="4705383" y="-1588"/>
            <a:ext cx="6467431" cy="6859588"/>
          </a:xfrm>
          <a:custGeom>
            <a:avLst/>
            <a:gdLst>
              <a:gd name="T0" fmla="*/ 2584 w 3084"/>
              <a:gd name="T1" fmla="*/ 0 h 3271"/>
              <a:gd name="T2" fmla="*/ 0 w 3084"/>
              <a:gd name="T3" fmla="*/ 3271 h 3271"/>
              <a:gd name="T4" fmla="*/ 501 w 3084"/>
              <a:gd name="T5" fmla="*/ 3271 h 3271"/>
              <a:gd name="T6" fmla="*/ 3084 w 3084"/>
              <a:gd name="T7" fmla="*/ 0 h 3271"/>
              <a:gd name="T8" fmla="*/ 2584 w 3084"/>
              <a:gd name="T9" fmla="*/ 0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4" h="3271">
                <a:moveTo>
                  <a:pt x="2584" y="0"/>
                </a:moveTo>
                <a:lnTo>
                  <a:pt x="0" y="3271"/>
                </a:lnTo>
                <a:lnTo>
                  <a:pt x="501" y="3271"/>
                </a:lnTo>
                <a:lnTo>
                  <a:pt x="3084" y="0"/>
                </a:lnTo>
                <a:lnTo>
                  <a:pt x="25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0"/>
          <p:cNvSpPr>
            <a:spLocks/>
          </p:cNvSpPr>
          <p:nvPr userDrawn="1"/>
        </p:nvSpPr>
        <p:spPr bwMode="auto">
          <a:xfrm>
            <a:off x="3048680" y="3431352"/>
            <a:ext cx="2711540" cy="3426648"/>
          </a:xfrm>
          <a:custGeom>
            <a:avLst/>
            <a:gdLst>
              <a:gd name="T0" fmla="*/ 1293 w 1293"/>
              <a:gd name="T1" fmla="*/ 1634 h 1634"/>
              <a:gd name="T2" fmla="*/ 0 w 1293"/>
              <a:gd name="T3" fmla="*/ 1634 h 1634"/>
              <a:gd name="T4" fmla="*/ 1293 w 1293"/>
              <a:gd name="T5" fmla="*/ 0 h 1634"/>
              <a:gd name="T6" fmla="*/ 1293 w 1293"/>
              <a:gd name="T7" fmla="*/ 1634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3" h="1634">
                <a:moveTo>
                  <a:pt x="1293" y="1634"/>
                </a:moveTo>
                <a:lnTo>
                  <a:pt x="0" y="1634"/>
                </a:lnTo>
                <a:lnTo>
                  <a:pt x="1293" y="0"/>
                </a:lnTo>
                <a:lnTo>
                  <a:pt x="1293" y="16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21"/>
          <p:cNvSpPr>
            <a:spLocks/>
          </p:cNvSpPr>
          <p:nvPr userDrawn="1"/>
        </p:nvSpPr>
        <p:spPr bwMode="auto">
          <a:xfrm>
            <a:off x="5760220" y="3431352"/>
            <a:ext cx="2707346" cy="3426648"/>
          </a:xfrm>
          <a:custGeom>
            <a:avLst/>
            <a:gdLst>
              <a:gd name="T0" fmla="*/ 0 w 1291"/>
              <a:gd name="T1" fmla="*/ 0 h 1634"/>
              <a:gd name="T2" fmla="*/ 1291 w 1291"/>
              <a:gd name="T3" fmla="*/ 0 h 1634"/>
              <a:gd name="T4" fmla="*/ 0 w 1291"/>
              <a:gd name="T5" fmla="*/ 1634 h 1634"/>
              <a:gd name="T6" fmla="*/ 0 w 1291"/>
              <a:gd name="T7" fmla="*/ 0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1" h="1634">
                <a:moveTo>
                  <a:pt x="0" y="0"/>
                </a:moveTo>
                <a:lnTo>
                  <a:pt x="1291" y="0"/>
                </a:lnTo>
                <a:lnTo>
                  <a:pt x="0" y="16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90589" y="3100856"/>
            <a:ext cx="558641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890589" y="2162175"/>
            <a:ext cx="5586411" cy="850123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0099" name="Rectangle 9934"/>
          <p:cNvSpPr>
            <a:spLocks noChangeArrowheads="1"/>
          </p:cNvSpPr>
          <p:nvPr userDrawn="1"/>
        </p:nvSpPr>
        <p:spPr bwMode="auto">
          <a:xfrm>
            <a:off x="890588" y="3936768"/>
            <a:ext cx="138113" cy="1381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100" name="Rectangle 9935"/>
          <p:cNvSpPr>
            <a:spLocks noChangeArrowheads="1"/>
          </p:cNvSpPr>
          <p:nvPr userDrawn="1"/>
        </p:nvSpPr>
        <p:spPr bwMode="auto">
          <a:xfrm>
            <a:off x="890588" y="4316815"/>
            <a:ext cx="138113" cy="13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57289" y="3829815"/>
            <a:ext cx="469118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57289" y="4201290"/>
            <a:ext cx="469118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0" name="Freeform 10"/>
          <p:cNvSpPr>
            <a:spLocks/>
          </p:cNvSpPr>
          <p:nvPr userDrawn="1"/>
        </p:nvSpPr>
        <p:spPr bwMode="auto">
          <a:xfrm>
            <a:off x="-1588" y="-1588"/>
            <a:ext cx="1801813" cy="2263775"/>
          </a:xfrm>
          <a:custGeom>
            <a:avLst/>
            <a:gdLst>
              <a:gd name="T0" fmla="*/ 0 w 1135"/>
              <a:gd name="T1" fmla="*/ 0 h 1426"/>
              <a:gd name="T2" fmla="*/ 1135 w 1135"/>
              <a:gd name="T3" fmla="*/ 0 h 1426"/>
              <a:gd name="T4" fmla="*/ 0 w 1135"/>
              <a:gd name="T5" fmla="*/ 1426 h 1426"/>
              <a:gd name="T6" fmla="*/ 0 w 1135"/>
              <a:gd name="T7" fmla="*/ 0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5" h="1426">
                <a:moveTo>
                  <a:pt x="0" y="0"/>
                </a:moveTo>
                <a:lnTo>
                  <a:pt x="1135" y="0"/>
                </a:lnTo>
                <a:lnTo>
                  <a:pt x="0" y="14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1"/>
          <p:cNvSpPr>
            <a:spLocks/>
          </p:cNvSpPr>
          <p:nvPr userDrawn="1"/>
        </p:nvSpPr>
        <p:spPr bwMode="auto">
          <a:xfrm>
            <a:off x="890588" y="-1588"/>
            <a:ext cx="909638" cy="1141413"/>
          </a:xfrm>
          <a:custGeom>
            <a:avLst/>
            <a:gdLst>
              <a:gd name="T0" fmla="*/ 573 w 573"/>
              <a:gd name="T1" fmla="*/ 719 h 719"/>
              <a:gd name="T2" fmla="*/ 0 w 573"/>
              <a:gd name="T3" fmla="*/ 719 h 719"/>
              <a:gd name="T4" fmla="*/ 573 w 573"/>
              <a:gd name="T5" fmla="*/ 0 h 719"/>
              <a:gd name="T6" fmla="*/ 573 w 573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3" h="719">
                <a:moveTo>
                  <a:pt x="573" y="719"/>
                </a:moveTo>
                <a:lnTo>
                  <a:pt x="0" y="719"/>
                </a:lnTo>
                <a:lnTo>
                  <a:pt x="573" y="0"/>
                </a:lnTo>
                <a:lnTo>
                  <a:pt x="573" y="71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2"/>
          <p:cNvSpPr>
            <a:spLocks/>
          </p:cNvSpPr>
          <p:nvPr userDrawn="1"/>
        </p:nvSpPr>
        <p:spPr bwMode="auto">
          <a:xfrm>
            <a:off x="1800225" y="-1588"/>
            <a:ext cx="906463" cy="1141413"/>
          </a:xfrm>
          <a:custGeom>
            <a:avLst/>
            <a:gdLst>
              <a:gd name="T0" fmla="*/ 0 w 571"/>
              <a:gd name="T1" fmla="*/ 0 h 719"/>
              <a:gd name="T2" fmla="*/ 571 w 571"/>
              <a:gd name="T3" fmla="*/ 0 h 719"/>
              <a:gd name="T4" fmla="*/ 0 w 571"/>
              <a:gd name="T5" fmla="*/ 719 h 719"/>
              <a:gd name="T6" fmla="*/ 0 w 571"/>
              <a:gd name="T7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1" h="719">
                <a:moveTo>
                  <a:pt x="0" y="0"/>
                </a:moveTo>
                <a:lnTo>
                  <a:pt x="571" y="0"/>
                </a:lnTo>
                <a:lnTo>
                  <a:pt x="0" y="7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21894" y="3197544"/>
            <a:ext cx="6968045" cy="428625"/>
          </a:xfrm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221894" y="3802381"/>
            <a:ext cx="6968045" cy="1095375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2221894" y="3021331"/>
            <a:ext cx="69680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 userDrawn="1"/>
        </p:nvGrpSpPr>
        <p:grpSpPr>
          <a:xfrm>
            <a:off x="-1589" y="-1588"/>
            <a:ext cx="4826265" cy="4034145"/>
            <a:chOff x="-1588" y="-1588"/>
            <a:chExt cx="2708276" cy="2263775"/>
          </a:xfrm>
        </p:grpSpPr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-1588" y="-1588"/>
              <a:ext cx="1801813" cy="2263775"/>
            </a:xfrm>
            <a:custGeom>
              <a:avLst/>
              <a:gdLst>
                <a:gd name="T0" fmla="*/ 0 w 1135"/>
                <a:gd name="T1" fmla="*/ 0 h 1426"/>
                <a:gd name="T2" fmla="*/ 1135 w 1135"/>
                <a:gd name="T3" fmla="*/ 0 h 1426"/>
                <a:gd name="T4" fmla="*/ 0 w 1135"/>
                <a:gd name="T5" fmla="*/ 1426 h 1426"/>
                <a:gd name="T6" fmla="*/ 0 w 1135"/>
                <a:gd name="T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5" h="1426">
                  <a:moveTo>
                    <a:pt x="0" y="0"/>
                  </a:moveTo>
                  <a:lnTo>
                    <a:pt x="1135" y="0"/>
                  </a:lnTo>
                  <a:lnTo>
                    <a:pt x="0" y="1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890588" y="-1588"/>
              <a:ext cx="909638" cy="1141413"/>
            </a:xfrm>
            <a:custGeom>
              <a:avLst/>
              <a:gdLst>
                <a:gd name="T0" fmla="*/ 573 w 573"/>
                <a:gd name="T1" fmla="*/ 719 h 719"/>
                <a:gd name="T2" fmla="*/ 0 w 573"/>
                <a:gd name="T3" fmla="*/ 719 h 719"/>
                <a:gd name="T4" fmla="*/ 573 w 573"/>
                <a:gd name="T5" fmla="*/ 0 h 719"/>
                <a:gd name="T6" fmla="*/ 573 w 573"/>
                <a:gd name="T7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719">
                  <a:moveTo>
                    <a:pt x="573" y="719"/>
                  </a:moveTo>
                  <a:lnTo>
                    <a:pt x="0" y="719"/>
                  </a:lnTo>
                  <a:lnTo>
                    <a:pt x="573" y="0"/>
                  </a:lnTo>
                  <a:lnTo>
                    <a:pt x="573" y="7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1800225" y="-1588"/>
              <a:ext cx="906463" cy="1141413"/>
            </a:xfrm>
            <a:custGeom>
              <a:avLst/>
              <a:gdLst>
                <a:gd name="T0" fmla="*/ 0 w 571"/>
                <a:gd name="T1" fmla="*/ 0 h 719"/>
                <a:gd name="T2" fmla="*/ 571 w 571"/>
                <a:gd name="T3" fmla="*/ 0 h 719"/>
                <a:gd name="T4" fmla="*/ 0 w 571"/>
                <a:gd name="T5" fmla="*/ 719 h 719"/>
                <a:gd name="T6" fmla="*/ 0 w 571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1" h="719">
                  <a:moveTo>
                    <a:pt x="0" y="0"/>
                  </a:moveTo>
                  <a:lnTo>
                    <a:pt x="571" y="0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5325" y="76200"/>
            <a:ext cx="10801350" cy="937991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>
            <a:spLocks/>
          </p:cNvSpPr>
          <p:nvPr userDrawn="1"/>
        </p:nvSpPr>
        <p:spPr bwMode="auto">
          <a:xfrm>
            <a:off x="3277911" y="4368816"/>
            <a:ext cx="4612422" cy="2490771"/>
          </a:xfrm>
          <a:custGeom>
            <a:avLst/>
            <a:gdLst>
              <a:gd name="T0" fmla="*/ 0 w 2924"/>
              <a:gd name="T1" fmla="*/ 1579 h 1579"/>
              <a:gd name="T2" fmla="*/ 1870 w 2924"/>
              <a:gd name="T3" fmla="*/ 1579 h 1579"/>
              <a:gd name="T4" fmla="*/ 2924 w 2924"/>
              <a:gd name="T5" fmla="*/ 1165 h 1579"/>
              <a:gd name="T6" fmla="*/ 912 w 2924"/>
              <a:gd name="T7" fmla="*/ 0 h 1579"/>
              <a:gd name="T8" fmla="*/ 0 w 2924"/>
              <a:gd name="T9" fmla="*/ 1579 h 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4" h="1579">
                <a:moveTo>
                  <a:pt x="0" y="1579"/>
                </a:moveTo>
                <a:lnTo>
                  <a:pt x="1870" y="1579"/>
                </a:lnTo>
                <a:lnTo>
                  <a:pt x="2924" y="1165"/>
                </a:lnTo>
                <a:lnTo>
                  <a:pt x="912" y="0"/>
                </a:lnTo>
                <a:lnTo>
                  <a:pt x="0" y="1579"/>
                </a:lnTo>
                <a:close/>
              </a:path>
            </a:pathLst>
          </a:custGeom>
          <a:solidFill>
            <a:schemeClr val="accent2">
              <a:alpha val="6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>
          <a:xfrm>
            <a:off x="5401732" y="6959600"/>
            <a:ext cx="1388536" cy="206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>
          <a:xfrm>
            <a:off x="695325" y="6959600"/>
            <a:ext cx="4114800" cy="206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>
          <a:xfrm>
            <a:off x="8610599" y="69596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6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2247639"/>
            <a:ext cx="10801350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27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318588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350151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-1" y="4368816"/>
            <a:ext cx="4716532" cy="2490771"/>
          </a:xfrm>
          <a:custGeom>
            <a:avLst/>
            <a:gdLst>
              <a:gd name="T0" fmla="*/ 0 w 2990"/>
              <a:gd name="T1" fmla="*/ 1579 h 1579"/>
              <a:gd name="T2" fmla="*/ 2078 w 2990"/>
              <a:gd name="T3" fmla="*/ 1579 h 1579"/>
              <a:gd name="T4" fmla="*/ 2990 w 2990"/>
              <a:gd name="T5" fmla="*/ 0 h 1579"/>
              <a:gd name="T6" fmla="*/ 0 w 2990"/>
              <a:gd name="T7" fmla="*/ 1178 h 1579"/>
              <a:gd name="T8" fmla="*/ 0 w 2990"/>
              <a:gd name="T9" fmla="*/ 1579 h 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0" h="1579">
                <a:moveTo>
                  <a:pt x="0" y="1579"/>
                </a:moveTo>
                <a:lnTo>
                  <a:pt x="2078" y="1579"/>
                </a:lnTo>
                <a:lnTo>
                  <a:pt x="2990" y="0"/>
                </a:lnTo>
                <a:lnTo>
                  <a:pt x="0" y="1178"/>
                </a:lnTo>
                <a:lnTo>
                  <a:pt x="0" y="15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8"/>
          <p:cNvSpPr>
            <a:spLocks/>
          </p:cNvSpPr>
          <p:nvPr userDrawn="1"/>
        </p:nvSpPr>
        <p:spPr bwMode="auto">
          <a:xfrm>
            <a:off x="6237180" y="4513940"/>
            <a:ext cx="5954820" cy="2345647"/>
          </a:xfrm>
          <a:custGeom>
            <a:avLst/>
            <a:gdLst>
              <a:gd name="T0" fmla="*/ 1922 w 3775"/>
              <a:gd name="T1" fmla="*/ 1487 h 1487"/>
              <a:gd name="T2" fmla="*/ 3775 w 3775"/>
              <a:gd name="T3" fmla="*/ 758 h 1487"/>
              <a:gd name="T4" fmla="*/ 3775 w 3775"/>
              <a:gd name="T5" fmla="*/ 0 h 1487"/>
              <a:gd name="T6" fmla="*/ 0 w 3775"/>
              <a:gd name="T7" fmla="*/ 1487 h 1487"/>
              <a:gd name="T8" fmla="*/ 1922 w 3775"/>
              <a:gd name="T9" fmla="*/ 1487 h 1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5" h="1487">
                <a:moveTo>
                  <a:pt x="1922" y="1487"/>
                </a:moveTo>
                <a:lnTo>
                  <a:pt x="3775" y="758"/>
                </a:lnTo>
                <a:lnTo>
                  <a:pt x="3775" y="0"/>
                </a:lnTo>
                <a:lnTo>
                  <a:pt x="0" y="1487"/>
                </a:lnTo>
                <a:lnTo>
                  <a:pt x="1922" y="148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3" name="Freeform 9"/>
          <p:cNvSpPr>
            <a:spLocks/>
          </p:cNvSpPr>
          <p:nvPr userDrawn="1"/>
        </p:nvSpPr>
        <p:spPr bwMode="auto">
          <a:xfrm>
            <a:off x="9256392" y="5704904"/>
            <a:ext cx="2935608" cy="1154683"/>
          </a:xfrm>
          <a:custGeom>
            <a:avLst/>
            <a:gdLst>
              <a:gd name="T0" fmla="*/ 1861 w 1861"/>
              <a:gd name="T1" fmla="*/ 732 h 732"/>
              <a:gd name="T2" fmla="*/ 1861 w 1861"/>
              <a:gd name="T3" fmla="*/ 0 h 732"/>
              <a:gd name="T4" fmla="*/ 0 w 1861"/>
              <a:gd name="T5" fmla="*/ 732 h 732"/>
              <a:gd name="T6" fmla="*/ 1861 w 1861"/>
              <a:gd name="T7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1" h="732">
                <a:moveTo>
                  <a:pt x="1861" y="732"/>
                </a:moveTo>
                <a:lnTo>
                  <a:pt x="1861" y="0"/>
                </a:lnTo>
                <a:lnTo>
                  <a:pt x="0" y="732"/>
                </a:lnTo>
                <a:lnTo>
                  <a:pt x="1861" y="7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3184842" y="3334018"/>
            <a:ext cx="9007157" cy="3525569"/>
          </a:xfrm>
          <a:custGeom>
            <a:avLst/>
            <a:gdLst>
              <a:gd name="T0" fmla="*/ 0 w 5710"/>
              <a:gd name="T1" fmla="*/ 2235 h 2235"/>
              <a:gd name="T2" fmla="*/ 1924 w 5710"/>
              <a:gd name="T3" fmla="*/ 2235 h 2235"/>
              <a:gd name="T4" fmla="*/ 5710 w 5710"/>
              <a:gd name="T5" fmla="*/ 743 h 2235"/>
              <a:gd name="T6" fmla="*/ 5710 w 5710"/>
              <a:gd name="T7" fmla="*/ 19 h 2235"/>
              <a:gd name="T8" fmla="*/ 5676 w 5710"/>
              <a:gd name="T9" fmla="*/ 0 h 2235"/>
              <a:gd name="T10" fmla="*/ 0 w 5710"/>
              <a:gd name="T11" fmla="*/ 2235 h 2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10" h="2235">
                <a:moveTo>
                  <a:pt x="0" y="2235"/>
                </a:moveTo>
                <a:lnTo>
                  <a:pt x="1924" y="2235"/>
                </a:lnTo>
                <a:lnTo>
                  <a:pt x="5710" y="743"/>
                </a:lnTo>
                <a:lnTo>
                  <a:pt x="5710" y="19"/>
                </a:lnTo>
                <a:lnTo>
                  <a:pt x="5676" y="0"/>
                </a:lnTo>
                <a:lnTo>
                  <a:pt x="0" y="2235"/>
                </a:lnTo>
                <a:close/>
              </a:path>
            </a:pathLst>
          </a:custGeom>
          <a:solidFill>
            <a:schemeClr val="accent2">
              <a:alpha val="6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005420" y="456027"/>
            <a:ext cx="10227733" cy="663575"/>
          </a:xfrm>
        </p:spPr>
        <p:txBody>
          <a:bodyPr/>
          <a:lstStyle>
            <a:lvl1pPr algn="l">
              <a:defRPr sz="3600" b="1" i="0" kern="1200">
                <a:latin typeface="微軟正黑體"/>
                <a:ea typeface="微軟正黑體"/>
                <a:cs typeface="微軟正黑體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1005420" y="1494022"/>
            <a:ext cx="10227733" cy="3994158"/>
          </a:xfrm>
        </p:spPr>
        <p:txBody>
          <a:bodyPr/>
          <a:lstStyle>
            <a:lvl1pPr>
              <a:defRPr sz="2000">
                <a:latin typeface="微軟正黑體"/>
                <a:ea typeface="微軟正黑體"/>
                <a:cs typeface="微軟正黑體"/>
              </a:defRPr>
            </a:lvl1pPr>
            <a:lvl2pPr>
              <a:defRPr sz="2000">
                <a:latin typeface="微軟正黑體"/>
                <a:ea typeface="微軟正黑體"/>
                <a:cs typeface="微軟正黑體"/>
              </a:defRPr>
            </a:lvl2pPr>
            <a:lvl3pPr>
              <a:defRPr sz="2000">
                <a:latin typeface="微軟正黑體"/>
                <a:ea typeface="微軟正黑體"/>
                <a:cs typeface="微軟正黑體"/>
              </a:defRPr>
            </a:lvl3pPr>
            <a:lvl4pPr>
              <a:defRPr sz="2000">
                <a:latin typeface="微軟正黑體"/>
                <a:ea typeface="微軟正黑體"/>
                <a:cs typeface="微軟正黑體"/>
              </a:defRPr>
            </a:lvl4pPr>
            <a:lvl5pPr>
              <a:defRPr sz="2000">
                <a:latin typeface="微軟正黑體"/>
                <a:ea typeface="微軟正黑體"/>
                <a:cs typeface="微軟正黑體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9203267" y="6351593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CBA3A-42B2-4CA2-AA88-7B17DFDFDD7D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937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1976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1976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1976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 flipH="1">
            <a:off x="10789774" y="0"/>
            <a:ext cx="1402226" cy="1172083"/>
            <a:chOff x="-1588" y="-1588"/>
            <a:chExt cx="2708276" cy="2263775"/>
          </a:xfrm>
        </p:grpSpPr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-1588" y="-1588"/>
              <a:ext cx="1801813" cy="2263775"/>
            </a:xfrm>
            <a:custGeom>
              <a:avLst/>
              <a:gdLst>
                <a:gd name="T0" fmla="*/ 0 w 1135"/>
                <a:gd name="T1" fmla="*/ 0 h 1426"/>
                <a:gd name="T2" fmla="*/ 1135 w 1135"/>
                <a:gd name="T3" fmla="*/ 0 h 1426"/>
                <a:gd name="T4" fmla="*/ 0 w 1135"/>
                <a:gd name="T5" fmla="*/ 1426 h 1426"/>
                <a:gd name="T6" fmla="*/ 0 w 1135"/>
                <a:gd name="T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5" h="1426">
                  <a:moveTo>
                    <a:pt x="0" y="0"/>
                  </a:moveTo>
                  <a:lnTo>
                    <a:pt x="1135" y="0"/>
                  </a:lnTo>
                  <a:lnTo>
                    <a:pt x="0" y="1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90588" y="-1588"/>
              <a:ext cx="909638" cy="1141413"/>
            </a:xfrm>
            <a:custGeom>
              <a:avLst/>
              <a:gdLst>
                <a:gd name="T0" fmla="*/ 573 w 573"/>
                <a:gd name="T1" fmla="*/ 719 h 719"/>
                <a:gd name="T2" fmla="*/ 0 w 573"/>
                <a:gd name="T3" fmla="*/ 719 h 719"/>
                <a:gd name="T4" fmla="*/ 573 w 573"/>
                <a:gd name="T5" fmla="*/ 0 h 719"/>
                <a:gd name="T6" fmla="*/ 573 w 573"/>
                <a:gd name="T7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719">
                  <a:moveTo>
                    <a:pt x="573" y="719"/>
                  </a:moveTo>
                  <a:lnTo>
                    <a:pt x="0" y="719"/>
                  </a:lnTo>
                  <a:lnTo>
                    <a:pt x="573" y="0"/>
                  </a:lnTo>
                  <a:lnTo>
                    <a:pt x="573" y="719"/>
                  </a:lnTo>
                  <a:close/>
                </a:path>
              </a:pathLst>
            </a:custGeom>
            <a:solidFill>
              <a:srgbClr val="0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1800225" y="-1588"/>
              <a:ext cx="906463" cy="1141413"/>
            </a:xfrm>
            <a:custGeom>
              <a:avLst/>
              <a:gdLst>
                <a:gd name="T0" fmla="*/ 0 w 571"/>
                <a:gd name="T1" fmla="*/ 0 h 719"/>
                <a:gd name="T2" fmla="*/ 571 w 571"/>
                <a:gd name="T3" fmla="*/ 0 h 719"/>
                <a:gd name="T4" fmla="*/ 0 w 571"/>
                <a:gd name="T5" fmla="*/ 719 h 719"/>
                <a:gd name="T6" fmla="*/ 0 w 571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1" h="719">
                  <a:moveTo>
                    <a:pt x="0" y="0"/>
                  </a:moveTo>
                  <a:lnTo>
                    <a:pt x="571" y="0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  <p:sldLayoutId id="2147483662" r:id="rId7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>
          <p15:clr>
            <a:srgbClr val="F26B43"/>
          </p15:clr>
        </p15:guide>
        <p15:guide id="2" pos="7242">
          <p15:clr>
            <a:srgbClr val="F26B43"/>
          </p15:clr>
        </p15:guide>
        <p15:guide id="3" orient="horz" pos="3906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70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占位符 2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r="18662"/>
          <a:stretch/>
        </p:blipFill>
        <p:spPr/>
      </p:pic>
      <p:sp>
        <p:nvSpPr>
          <p:cNvPr id="23" name="文本占位符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1EA7A7B4-4DA7-40DE-84FF-8D173919A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262" y="2009775"/>
            <a:ext cx="8967651" cy="850123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C00000"/>
                </a:solidFill>
                <a:latin typeface="標楷體"/>
                <a:ea typeface="標楷體"/>
              </a:rPr>
              <a:t>期末專案簡報</a:t>
            </a:r>
            <a:r>
              <a:rPr lang="en-US" altLang="zh-TW" sz="4800" dirty="0">
                <a:solidFill>
                  <a:srgbClr val="C00000"/>
                </a:solidFill>
                <a:latin typeface="標楷體"/>
                <a:ea typeface="標楷體"/>
              </a:rPr>
              <a:t>(Kaggle)</a:t>
            </a:r>
            <a:endParaRPr lang="zh-CN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61E760CE-5C34-4D24-8B54-3A2DFB6DA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5433" y="3210660"/>
            <a:ext cx="4691186" cy="1771644"/>
          </a:xfrm>
        </p:spPr>
        <p:txBody>
          <a:bodyPr>
            <a:normAutofit lnSpcReduction="10000"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陳其宏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7110064003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曾莉閔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7110093007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曾于瑄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7110056067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鍾孟哲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7110064004</a:t>
            </a:r>
            <a:endParaRPr lang="en-US" altLang="zh-CN" sz="24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7FCCD6BB-EB4B-431F-8E48-D818724700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55433" y="5277650"/>
            <a:ext cx="4740591" cy="669971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2022/01/20</a:t>
            </a:r>
          </a:p>
          <a:p>
            <a:endParaRPr lang="zh-CN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4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標題 4"/>
          <p:cNvSpPr txBox="1">
            <a:spLocks/>
          </p:cNvSpPr>
          <p:nvPr/>
        </p:nvSpPr>
        <p:spPr bwMode="auto">
          <a:xfrm>
            <a:off x="1007435" y="404665"/>
            <a:ext cx="10227733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376092"/>
              </a:solidFill>
              <a:effectLst/>
              <a:uLnTx/>
              <a:uFillTx/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8" name="標題 4"/>
          <p:cNvSpPr>
            <a:spLocks noGrp="1"/>
          </p:cNvSpPr>
          <p:nvPr>
            <p:ph type="title"/>
          </p:nvPr>
        </p:nvSpPr>
        <p:spPr>
          <a:xfrm>
            <a:off x="630800" y="404665"/>
            <a:ext cx="10227733" cy="663575"/>
          </a:xfrm>
        </p:spPr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分工與成績</a:t>
            </a:r>
          </a:p>
        </p:txBody>
      </p:sp>
      <p:sp>
        <p:nvSpPr>
          <p:cNvPr id="13" name="投影片編號版面配置區 26"/>
          <p:cNvSpPr>
            <a:spLocks noGrp="1"/>
          </p:cNvSpPr>
          <p:nvPr>
            <p:ph type="sldNum" sz="quarter" idx="10"/>
          </p:nvPr>
        </p:nvSpPr>
        <p:spPr>
          <a:xfrm>
            <a:off x="9203267" y="6351593"/>
            <a:ext cx="2844800" cy="365125"/>
          </a:xfrm>
        </p:spPr>
        <p:txBody>
          <a:bodyPr/>
          <a:lstStyle/>
          <a:p>
            <a:pPr>
              <a:defRPr/>
            </a:pPr>
            <a:fld id="{7DECBA3A-42B2-4CA2-AA88-7B17DFDFDD7D}" type="slidenum">
              <a:rPr lang="zh-TW" altLang="en-US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10</a:t>
            </a:fld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6FA2D4-A0CA-4DBF-A69B-FBA5AE178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5870" y="1265421"/>
            <a:ext cx="10227733" cy="5086171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成績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(nchu_lab731(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前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1%)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我們值得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!!!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07" y="1918901"/>
            <a:ext cx="3033543" cy="387271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138" y="1918901"/>
            <a:ext cx="3678860" cy="401435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180" y="1918901"/>
            <a:ext cx="4126355" cy="408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95325" y="3101108"/>
            <a:ext cx="10801350" cy="655784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Thanks.</a:t>
            </a:r>
            <a:br>
              <a:rPr lang="en-US" altLang="zh-CN" sz="6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CN" altLang="en-US" sz="6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3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3e8992b5-5db5-46cc-947c-ea2e40ebc0c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5C41B3BA-10B8-4573-835C-4A68A861F5E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5175" y="966879"/>
            <a:ext cx="9253918" cy="2918392"/>
            <a:chOff x="669925" y="1395504"/>
            <a:chExt cx="9253918" cy="291839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41B0BA9-CA05-40C8-A6CE-A60A1E3E9EFA}"/>
                </a:ext>
              </a:extLst>
            </p:cNvPr>
            <p:cNvCxnSpPr/>
            <p:nvPr/>
          </p:nvCxnSpPr>
          <p:spPr>
            <a:xfrm flipH="1">
              <a:off x="669925" y="2388826"/>
              <a:ext cx="7577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9FFA9DF-9D30-4463-B0E2-A7BE49762711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5" y="2848657"/>
              <a:ext cx="25910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îś1íḓé">
              <a:extLst>
                <a:ext uri="{FF2B5EF4-FFF2-40B4-BE49-F238E27FC236}">
                  <a16:creationId xmlns:a16="http://schemas.microsoft.com/office/drawing/2014/main" id="{B7658857-FC9E-40E8-95E2-9E4B11B660B0}"/>
                </a:ext>
              </a:extLst>
            </p:cNvPr>
            <p:cNvSpPr txBox="1"/>
            <p:nvPr/>
          </p:nvSpPr>
          <p:spPr>
            <a:xfrm>
              <a:off x="5610256" y="1424279"/>
              <a:ext cx="466794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44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61F4552-37ED-40BF-BC8C-4E87712EE41E}"/>
                </a:ext>
              </a:extLst>
            </p:cNvPr>
            <p:cNvCxnSpPr/>
            <p:nvPr/>
          </p:nvCxnSpPr>
          <p:spPr>
            <a:xfrm>
              <a:off x="6208722" y="1395504"/>
              <a:ext cx="0" cy="5192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śľíḓ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13575" y="1476758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問題動機</a:t>
              </a:r>
              <a:endPara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2" name="iŝḷiḓè">
              <a:extLst>
                <a:ext uri="{FF2B5EF4-FFF2-40B4-BE49-F238E27FC236}">
                  <a16:creationId xmlns:a16="http://schemas.microsoft.com/office/drawing/2014/main" id="{155B7B1D-E581-4BC5-AC2D-C67488F698D1}"/>
                </a:ext>
              </a:extLst>
            </p:cNvPr>
            <p:cNvSpPr txBox="1"/>
            <p:nvPr/>
          </p:nvSpPr>
          <p:spPr>
            <a:xfrm>
              <a:off x="5610256" y="2224005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4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67F685F-7A22-497C-8352-5D2DE0E49569}"/>
                </a:ext>
              </a:extLst>
            </p:cNvPr>
            <p:cNvCxnSpPr/>
            <p:nvPr/>
          </p:nvCxnSpPr>
          <p:spPr>
            <a:xfrm>
              <a:off x="6227156" y="2195230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iṥļid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295142" y="2282273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問題定義 </a:t>
              </a:r>
            </a:p>
          </p:txBody>
        </p:sp>
        <p:sp>
          <p:nvSpPr>
            <p:cNvPr id="16" name="iṩľíďè">
              <a:extLst>
                <a:ext uri="{FF2B5EF4-FFF2-40B4-BE49-F238E27FC236}">
                  <a16:creationId xmlns:a16="http://schemas.microsoft.com/office/drawing/2014/main" id="{450E66AA-E0D9-4EB8-B7A1-D871088E8745}"/>
                </a:ext>
              </a:extLst>
            </p:cNvPr>
            <p:cNvSpPr txBox="1"/>
            <p:nvPr/>
          </p:nvSpPr>
          <p:spPr>
            <a:xfrm>
              <a:off x="5610256" y="3023731"/>
              <a:ext cx="513282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44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E3A0122-6407-4916-8DA7-BDDF5A919AED}"/>
                </a:ext>
              </a:extLst>
            </p:cNvPr>
            <p:cNvCxnSpPr/>
            <p:nvPr/>
          </p:nvCxnSpPr>
          <p:spPr>
            <a:xfrm>
              <a:off x="6231966" y="2994956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ŝľîḍ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13576" y="3079100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資料設定</a:t>
              </a:r>
              <a:endParaRPr lang="en-US" altLang="zh-CN" sz="24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" name="íṥļîḋe">
              <a:extLst>
                <a:ext uri="{FF2B5EF4-FFF2-40B4-BE49-F238E27FC236}">
                  <a16:creationId xmlns:a16="http://schemas.microsoft.com/office/drawing/2014/main" id="{E991B7BD-C362-4865-88E6-6BB962DB1188}"/>
                </a:ext>
              </a:extLst>
            </p:cNvPr>
            <p:cNvSpPr txBox="1"/>
            <p:nvPr/>
          </p:nvSpPr>
          <p:spPr>
            <a:xfrm>
              <a:off x="5610256" y="3823457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4400" dirty="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A1310F8-3989-4645-A330-C6663E5FE8B9}"/>
                </a:ext>
              </a:extLst>
            </p:cNvPr>
            <p:cNvCxnSpPr/>
            <p:nvPr/>
          </p:nvCxnSpPr>
          <p:spPr>
            <a:xfrm>
              <a:off x="6227156" y="3794682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ïṧḷîḋ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349230" y="2224005"/>
              <a:ext cx="1139207" cy="65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6000" b="1" dirty="0">
                  <a:solidFill>
                    <a:schemeClr val="tx2"/>
                  </a:solidFill>
                </a:rPr>
                <a:t>C</a:t>
              </a:r>
              <a:r>
                <a:rPr lang="en-US" altLang="zh-CN" sz="6000" b="1" dirty="0">
                  <a:solidFill>
                    <a:schemeClr val="tx2"/>
                  </a:solidFill>
                </a:rPr>
                <a:t>ontent</a:t>
              </a:r>
            </a:p>
          </p:txBody>
        </p:sp>
      </p:grpSp>
      <p:sp>
        <p:nvSpPr>
          <p:cNvPr id="22" name="îślídè">
            <a:extLst>
              <a:ext uri="{FF2B5EF4-FFF2-40B4-BE49-F238E27FC236}">
                <a16:creationId xmlns:a16="http://schemas.microsoft.com/office/drawing/2014/main" id="{3B250245-DC6B-4050-A0F0-4828F49EC9C6}"/>
              </a:ext>
            </a:extLst>
          </p:cNvPr>
          <p:cNvSpPr txBox="1"/>
          <p:nvPr/>
        </p:nvSpPr>
        <p:spPr bwMode="auto">
          <a:xfrm>
            <a:off x="6434952" y="3453082"/>
            <a:ext cx="3610267" cy="35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27" name="îślídè">
            <a:extLst>
              <a:ext uri="{FF2B5EF4-FFF2-40B4-BE49-F238E27FC236}">
                <a16:creationId xmlns:a16="http://schemas.microsoft.com/office/drawing/2014/main" id="{7BD2FCEC-77FB-49B3-A2CE-AE1B6B81051E}"/>
              </a:ext>
            </a:extLst>
          </p:cNvPr>
          <p:cNvSpPr txBox="1"/>
          <p:nvPr/>
        </p:nvSpPr>
        <p:spPr bwMode="auto">
          <a:xfrm>
            <a:off x="6443369" y="4289881"/>
            <a:ext cx="3610267" cy="35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量測指標與結果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CEB6087-AD64-4BCE-8AA2-E1204C385EBE}"/>
              </a:ext>
            </a:extLst>
          </p:cNvPr>
          <p:cNvSpPr txBox="1"/>
          <p:nvPr/>
        </p:nvSpPr>
        <p:spPr>
          <a:xfrm>
            <a:off x="2890903" y="408163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rgbClr val="7030A0"/>
                </a:solidFill>
                <a:latin typeface="Impact" panose="020B0806030902050204" pitchFamily="34" charset="0"/>
              </a:rPr>
              <a:t>05</a:t>
            </a:r>
          </a:p>
        </p:txBody>
      </p:sp>
      <p:cxnSp>
        <p:nvCxnSpPr>
          <p:cNvPr id="29" name="直接连接符 20">
            <a:extLst>
              <a:ext uri="{FF2B5EF4-FFF2-40B4-BE49-F238E27FC236}">
                <a16:creationId xmlns:a16="http://schemas.microsoft.com/office/drawing/2014/main" id="{2E66134A-A9E4-445A-A4E1-73975D4CFD91}"/>
              </a:ext>
            </a:extLst>
          </p:cNvPr>
          <p:cNvCxnSpPr/>
          <p:nvPr/>
        </p:nvCxnSpPr>
        <p:spPr>
          <a:xfrm>
            <a:off x="6346593" y="4194881"/>
            <a:ext cx="0" cy="519214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îślídè">
            <a:extLst>
              <a:ext uri="{FF2B5EF4-FFF2-40B4-BE49-F238E27FC236}">
                <a16:creationId xmlns:a16="http://schemas.microsoft.com/office/drawing/2014/main" id="{EA5BA5FB-8195-4E57-AF80-A7FC08B21B16}"/>
              </a:ext>
            </a:extLst>
          </p:cNvPr>
          <p:cNvSpPr txBox="1"/>
          <p:nvPr/>
        </p:nvSpPr>
        <p:spPr bwMode="auto">
          <a:xfrm>
            <a:off x="6443369" y="5106989"/>
            <a:ext cx="3610267" cy="35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分工與成績</a:t>
            </a:r>
          </a:p>
        </p:txBody>
      </p:sp>
      <p:cxnSp>
        <p:nvCxnSpPr>
          <p:cNvPr id="24" name="直接连接符 20">
            <a:extLst>
              <a:ext uri="{FF2B5EF4-FFF2-40B4-BE49-F238E27FC236}">
                <a16:creationId xmlns:a16="http://schemas.microsoft.com/office/drawing/2014/main" id="{97D5F2D8-FD7A-41C0-BCB8-00326DBF310A}"/>
              </a:ext>
            </a:extLst>
          </p:cNvPr>
          <p:cNvCxnSpPr/>
          <p:nvPr/>
        </p:nvCxnSpPr>
        <p:spPr>
          <a:xfrm>
            <a:off x="6346593" y="5011989"/>
            <a:ext cx="0" cy="519214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F4FCA5D-53EA-4805-B802-B21115A883C2}"/>
              </a:ext>
            </a:extLst>
          </p:cNvPr>
          <p:cNvSpPr txBox="1"/>
          <p:nvPr/>
        </p:nvSpPr>
        <p:spPr>
          <a:xfrm>
            <a:off x="2909337" y="490003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latin typeface="Impact" panose="020B0806030902050204" pitchFamily="34" charset="0"/>
              </a:rPr>
              <a:t>0</a:t>
            </a:r>
            <a:r>
              <a:rPr lang="en-US" altLang="zh-TW" sz="4400" dirty="0">
                <a:solidFill>
                  <a:srgbClr val="0070C0"/>
                </a:solidFill>
                <a:latin typeface="Impact" panose="020B0806030902050204" pitchFamily="34" charset="0"/>
              </a:rPr>
              <a:t>6</a:t>
            </a:r>
            <a:endParaRPr lang="en-US" altLang="zh-CN" sz="44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49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標題 4"/>
          <p:cNvSpPr txBox="1">
            <a:spLocks/>
          </p:cNvSpPr>
          <p:nvPr/>
        </p:nvSpPr>
        <p:spPr bwMode="auto">
          <a:xfrm>
            <a:off x="1007435" y="404664"/>
            <a:ext cx="10227733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376092"/>
              </a:solidFill>
              <a:effectLst/>
              <a:uLnTx/>
              <a:uFillTx/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8" name="標題 4"/>
          <p:cNvSpPr>
            <a:spLocks noGrp="1"/>
          </p:cNvSpPr>
          <p:nvPr>
            <p:ph type="title"/>
          </p:nvPr>
        </p:nvSpPr>
        <p:spPr>
          <a:xfrm>
            <a:off x="630800" y="404664"/>
            <a:ext cx="10227733" cy="663575"/>
          </a:xfrm>
        </p:spPr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問題動機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0572781" y="5429265"/>
            <a:ext cx="123825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sz="6000" dirty="0"/>
          </a:p>
        </p:txBody>
      </p:sp>
      <p:sp>
        <p:nvSpPr>
          <p:cNvPr id="20" name="投影片編號版面配置區 26"/>
          <p:cNvSpPr>
            <a:spLocks noGrp="1"/>
          </p:cNvSpPr>
          <p:nvPr>
            <p:ph type="sldNum" sz="quarter" idx="10"/>
          </p:nvPr>
        </p:nvSpPr>
        <p:spPr>
          <a:xfrm>
            <a:off x="9203267" y="6351593"/>
            <a:ext cx="2844800" cy="365125"/>
          </a:xfrm>
        </p:spPr>
        <p:txBody>
          <a:bodyPr/>
          <a:lstStyle/>
          <a:p>
            <a:pPr>
              <a:defRPr/>
            </a:pPr>
            <a:fld id="{7DECBA3A-42B2-4CA2-AA88-7B17DFDFDD7D}" type="slidenum">
              <a:rPr lang="zh-TW" altLang="en-US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3</a:t>
            </a:fld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0E6580-5293-4F4B-87EC-36700ADE08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What is the problem you want to solve?</a:t>
            </a:r>
          </a:p>
          <a:p>
            <a:pPr marL="0" indent="0" algn="just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預測位於三個不同國家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地區中兩家商店內三件商品的全年銷售額。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Who is the user? </a:t>
            </a:r>
          </a:p>
          <a:p>
            <a:pPr marL="0" indent="0" algn="just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品牌銷售店。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Why the user need to address this problem ?</a:t>
            </a:r>
          </a:p>
          <a:p>
            <a:pPr marL="0" indent="0" algn="just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根據研究不同國家商品的銷售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額</a:t>
            </a:r>
            <a:r>
              <a:rPr lang="zh-TW" altLang="en-US" sz="2400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，可以評估該商品是否合乎大眾品味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標題 4"/>
          <p:cNvSpPr txBox="1">
            <a:spLocks/>
          </p:cNvSpPr>
          <p:nvPr/>
        </p:nvSpPr>
        <p:spPr bwMode="auto">
          <a:xfrm>
            <a:off x="1007435" y="404665"/>
            <a:ext cx="10227733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376092"/>
              </a:solidFill>
              <a:effectLst/>
              <a:uLnTx/>
              <a:uFillTx/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8" name="標題 4"/>
          <p:cNvSpPr>
            <a:spLocks noGrp="1"/>
          </p:cNvSpPr>
          <p:nvPr>
            <p:ph type="title"/>
          </p:nvPr>
        </p:nvSpPr>
        <p:spPr>
          <a:xfrm>
            <a:off x="630800" y="404665"/>
            <a:ext cx="10227733" cy="663575"/>
          </a:xfrm>
        </p:spPr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問題定義 </a:t>
            </a:r>
          </a:p>
        </p:txBody>
      </p:sp>
      <p:sp>
        <p:nvSpPr>
          <p:cNvPr id="13" name="投影片編號版面配置區 26"/>
          <p:cNvSpPr>
            <a:spLocks noGrp="1"/>
          </p:cNvSpPr>
          <p:nvPr>
            <p:ph type="sldNum" sz="quarter" idx="10"/>
          </p:nvPr>
        </p:nvSpPr>
        <p:spPr>
          <a:xfrm>
            <a:off x="9203267" y="6351593"/>
            <a:ext cx="2844800" cy="365125"/>
          </a:xfrm>
        </p:spPr>
        <p:txBody>
          <a:bodyPr/>
          <a:lstStyle/>
          <a:p>
            <a:pPr>
              <a:defRPr/>
            </a:pPr>
            <a:fld id="{7DECBA3A-42B2-4CA2-AA88-7B17DFDFDD7D}" type="slidenum">
              <a:rPr lang="zh-TW" altLang="en-US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4</a:t>
            </a:fld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內容版面配置區 3">
            <a:extLst>
              <a:ext uri="{FF2B5EF4-FFF2-40B4-BE49-F238E27FC236}">
                <a16:creationId xmlns:a16="http://schemas.microsoft.com/office/drawing/2014/main" id="{E12CD3A0-6B7E-4B8F-9059-F59734F35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420" y="1494022"/>
            <a:ext cx="10227733" cy="3994158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What specific output do you want to predict?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What is the label ?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Num_sold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What input data do you have for the algorithm?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What are features ? Date/Country/Store/Product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How many features ?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</a:p>
          <a:p>
            <a:pPr algn="just">
              <a:buFont typeface="Wingdings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179F200-142E-409A-88D4-C631D083304E}"/>
              </a:ext>
            </a:extLst>
          </p:cNvPr>
          <p:cNvSpPr txBox="1"/>
          <p:nvPr/>
        </p:nvSpPr>
        <p:spPr>
          <a:xfrm>
            <a:off x="7935034" y="130935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Feature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525AF10-0776-4548-8320-4AD38CA85815}"/>
              </a:ext>
            </a:extLst>
          </p:cNvPr>
          <p:cNvSpPr txBox="1"/>
          <p:nvPr/>
        </p:nvSpPr>
        <p:spPr>
          <a:xfrm>
            <a:off x="7965491" y="3831296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Label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BC02F09-36A4-4E04-BD56-BA7E9FA4DE3E}"/>
              </a:ext>
            </a:extLst>
          </p:cNvPr>
          <p:cNvSpPr txBox="1"/>
          <p:nvPr/>
        </p:nvSpPr>
        <p:spPr>
          <a:xfrm>
            <a:off x="7965491" y="146406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+mj-lt"/>
              <a:buAutoNum type="arabicPeriod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fontAlgn="base">
              <a:buFont typeface="+mj-lt"/>
              <a:buAutoNum type="arabicPeriod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</a:p>
          <a:p>
            <a:pPr fontAlgn="base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tore</a:t>
            </a:r>
          </a:p>
          <a:p>
            <a:pPr fontAlgn="base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BD47CAF-7F00-4DDD-9788-145175B32D8D}"/>
              </a:ext>
            </a:extLst>
          </p:cNvPr>
          <p:cNvSpPr txBox="1"/>
          <p:nvPr/>
        </p:nvSpPr>
        <p:spPr>
          <a:xfrm>
            <a:off x="7965491" y="4401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um_sold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8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標題 4"/>
          <p:cNvSpPr txBox="1">
            <a:spLocks/>
          </p:cNvSpPr>
          <p:nvPr/>
        </p:nvSpPr>
        <p:spPr bwMode="auto">
          <a:xfrm>
            <a:off x="1007435" y="404665"/>
            <a:ext cx="10227733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376092"/>
              </a:solidFill>
              <a:effectLst/>
              <a:uLnTx/>
              <a:uFillTx/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8" name="標題 4"/>
          <p:cNvSpPr>
            <a:spLocks noGrp="1"/>
          </p:cNvSpPr>
          <p:nvPr>
            <p:ph type="title"/>
          </p:nvPr>
        </p:nvSpPr>
        <p:spPr>
          <a:xfrm>
            <a:off x="630800" y="404665"/>
            <a:ext cx="10227733" cy="663575"/>
          </a:xfrm>
        </p:spPr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資料設定</a:t>
            </a:r>
          </a:p>
        </p:txBody>
      </p:sp>
      <p:sp>
        <p:nvSpPr>
          <p:cNvPr id="13" name="投影片編號版面配置區 26"/>
          <p:cNvSpPr>
            <a:spLocks noGrp="1"/>
          </p:cNvSpPr>
          <p:nvPr>
            <p:ph type="sldNum" sz="quarter" idx="10"/>
          </p:nvPr>
        </p:nvSpPr>
        <p:spPr>
          <a:xfrm>
            <a:off x="9203267" y="6351593"/>
            <a:ext cx="2844800" cy="365125"/>
          </a:xfrm>
        </p:spPr>
        <p:txBody>
          <a:bodyPr/>
          <a:lstStyle/>
          <a:p>
            <a:pPr>
              <a:defRPr/>
            </a:pPr>
            <a:fld id="{7DECBA3A-42B2-4CA2-AA88-7B17DFDFDD7D}" type="slidenum">
              <a:rPr lang="zh-TW" altLang="en-US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5</a:t>
            </a:fld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3D4DA045-D6A3-4306-B349-CAD05B7EC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420" y="1494021"/>
            <a:ext cx="10227733" cy="5222697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altLang="zh-TW" sz="3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Setting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模型出處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P. -Y. Ting et al., "Freeway Travel Time Prediction Using Deep Hybrid Model – Taking Sun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Yat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-Sen Freeway as an Example," in IEEE Transactions on Vehicular Technology, vol. 69, no. 8, pp. 8257-8266, Aug. 2020.</a:t>
            </a:r>
          </a:p>
          <a:p>
            <a:pPr algn="just">
              <a:buFont typeface="Wingdings" pitchFamily="2" charset="2"/>
              <a:buChar char="Ø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模型大小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EPOCHS = 300</a:t>
            </a:r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          訓練資料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:26297</a:t>
            </a:r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</a:t>
            </a:r>
            <a:endParaRPr lang="en-US" altLang="zh-TW" sz="2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BATCH_SIZE = 2048</a:t>
            </a:r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測試資料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:32867</a:t>
            </a:r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</a:t>
            </a:r>
            <a:endParaRPr lang="en-US" altLang="zh-TW" sz="2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OPTIMIZER = '</a:t>
            </a:r>
            <a:r>
              <a:rPr lang="en-US" altLang="zh-TW" sz="2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adam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</a:p>
          <a:p>
            <a:pPr marL="0" indent="0" algn="just">
              <a:buNone/>
            </a:pP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 ='</a:t>
            </a:r>
            <a:r>
              <a:rPr lang="en-US" altLang="zh-TW" sz="2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sparse_categorical_crossentropy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</a:p>
          <a:p>
            <a:pPr marL="0" indent="0" algn="just">
              <a:buNone/>
            </a:pP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HIDDEN_LAYERS = [320, 288, 64, 32]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訓練時間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3s CPU times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硬體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Kaggle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平台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29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標題 4"/>
          <p:cNvSpPr txBox="1">
            <a:spLocks/>
          </p:cNvSpPr>
          <p:nvPr/>
        </p:nvSpPr>
        <p:spPr bwMode="auto">
          <a:xfrm>
            <a:off x="1007435" y="404665"/>
            <a:ext cx="10227733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376092"/>
              </a:solidFill>
              <a:effectLst/>
              <a:uLnTx/>
              <a:uFillTx/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8" name="標題 4"/>
          <p:cNvSpPr>
            <a:spLocks noGrp="1"/>
          </p:cNvSpPr>
          <p:nvPr>
            <p:ph type="title"/>
          </p:nvPr>
        </p:nvSpPr>
        <p:spPr>
          <a:xfrm>
            <a:off x="630800" y="404665"/>
            <a:ext cx="10227733" cy="663575"/>
          </a:xfrm>
        </p:spPr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方法</a:t>
            </a:r>
          </a:p>
        </p:txBody>
      </p:sp>
      <p:sp>
        <p:nvSpPr>
          <p:cNvPr id="13" name="投影片編號版面配置區 26"/>
          <p:cNvSpPr>
            <a:spLocks noGrp="1"/>
          </p:cNvSpPr>
          <p:nvPr>
            <p:ph type="sldNum" sz="quarter" idx="10"/>
          </p:nvPr>
        </p:nvSpPr>
        <p:spPr>
          <a:xfrm>
            <a:off x="9203267" y="6351593"/>
            <a:ext cx="2844800" cy="365125"/>
          </a:xfrm>
        </p:spPr>
        <p:txBody>
          <a:bodyPr/>
          <a:lstStyle/>
          <a:p>
            <a:pPr>
              <a:defRPr/>
            </a:pPr>
            <a:fld id="{7DECBA3A-42B2-4CA2-AA88-7B17DFDFDD7D}" type="slidenum">
              <a:rPr lang="zh-TW" altLang="en-US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6</a:t>
            </a:fld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內容版面配置區 3">
            <a:extLst>
              <a:ext uri="{FF2B5EF4-FFF2-40B4-BE49-F238E27FC236}">
                <a16:creationId xmlns:a16="http://schemas.microsoft.com/office/drawing/2014/main" id="{E245B814-7C27-42D3-AC6F-79430CF60258}"/>
              </a:ext>
            </a:extLst>
          </p:cNvPr>
          <p:cNvSpPr txBox="1">
            <a:spLocks/>
          </p:cNvSpPr>
          <p:nvPr/>
        </p:nvSpPr>
        <p:spPr>
          <a:xfrm>
            <a:off x="1005420" y="1494021"/>
            <a:ext cx="10227733" cy="5091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線性回歸擅長推斷趨勢，但無法學習交互作用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XGBoost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擅長學習交互，但無法推斷趨勢。我們將學習如何創建“混合”預測器，結合互補的學習算法，讓一個的優勢彌補另一個的弱點。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python3</a:t>
            </a:r>
          </a:p>
          <a:p>
            <a:pPr algn="just">
              <a:buFont typeface="Wingdings" pitchFamily="2" charset="2"/>
              <a:buChar char="Ø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參考資料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sv-SE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 function</a:t>
            </a:r>
          </a:p>
          <a:p>
            <a:pPr marL="0" indent="0" algn="just">
              <a:buNone/>
            </a:pPr>
            <a:r>
              <a:rPr lang="sv-SE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1.https://www.kaggle.com/c/ventilator-pressure-prediction/discussion/282735</a:t>
            </a:r>
          </a:p>
          <a:p>
            <a:pPr marL="0" indent="0" algn="just">
              <a:buNone/>
            </a:pPr>
            <a:r>
              <a:rPr lang="sv-SE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2.https://www.kaggle.com/c/web-traffic-time-series-forecasting/discussion/36414</a:t>
            </a:r>
            <a:endParaRPr lang="en-US" altLang="zh-TW" sz="1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https://github.com/7-RED/Advanced-Data-Mining-and-Big-Data-Analysis</a:t>
            </a:r>
          </a:p>
          <a:p>
            <a:pPr marL="0" indent="0" algn="just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247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標題 4"/>
          <p:cNvSpPr txBox="1">
            <a:spLocks/>
          </p:cNvSpPr>
          <p:nvPr/>
        </p:nvSpPr>
        <p:spPr bwMode="auto">
          <a:xfrm>
            <a:off x="1007435" y="404665"/>
            <a:ext cx="10227733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376092"/>
              </a:solidFill>
              <a:effectLst/>
              <a:uLnTx/>
              <a:uFillTx/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8" name="標題 4"/>
          <p:cNvSpPr>
            <a:spLocks noGrp="1"/>
          </p:cNvSpPr>
          <p:nvPr>
            <p:ph type="title"/>
          </p:nvPr>
        </p:nvSpPr>
        <p:spPr>
          <a:xfrm>
            <a:off x="630800" y="404665"/>
            <a:ext cx="10227733" cy="663575"/>
          </a:xfrm>
        </p:spPr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量測指標與結果</a:t>
            </a:r>
          </a:p>
        </p:txBody>
      </p:sp>
      <p:sp>
        <p:nvSpPr>
          <p:cNvPr id="13" name="投影片編號版面配置區 26"/>
          <p:cNvSpPr>
            <a:spLocks noGrp="1"/>
          </p:cNvSpPr>
          <p:nvPr>
            <p:ph type="sldNum" sz="quarter" idx="10"/>
          </p:nvPr>
        </p:nvSpPr>
        <p:spPr>
          <a:xfrm>
            <a:off x="9203267" y="6351593"/>
            <a:ext cx="2844800" cy="365125"/>
          </a:xfrm>
        </p:spPr>
        <p:txBody>
          <a:bodyPr/>
          <a:lstStyle/>
          <a:p>
            <a:pPr>
              <a:defRPr/>
            </a:pPr>
            <a:fld id="{7DECBA3A-42B2-4CA2-AA88-7B17DFDFDD7D}" type="slidenum">
              <a:rPr lang="zh-TW" altLang="en-US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7</a:t>
            </a:fld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內容版面配置區 3">
            <a:extLst>
              <a:ext uri="{FF2B5EF4-FFF2-40B4-BE49-F238E27FC236}">
                <a16:creationId xmlns:a16="http://schemas.microsoft.com/office/drawing/2014/main" id="{4A401876-9D0F-4482-B2F0-8E255D37A51D}"/>
              </a:ext>
            </a:extLst>
          </p:cNvPr>
          <p:cNvSpPr txBox="1">
            <a:spLocks/>
          </p:cNvSpPr>
          <p:nvPr/>
        </p:nvSpPr>
        <p:spPr>
          <a:xfrm>
            <a:off x="1005420" y="1494022"/>
            <a:ext cx="10227733" cy="3994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How will you measure the accuracy of the predictions?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Symmetric Mean Absolute Percentage Error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SMAPE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）是一種經典的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『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預測值與實際值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』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的評估指標。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2050" name="Picture 2" descr="圖片">
            <a:extLst>
              <a:ext uri="{FF2B5EF4-FFF2-40B4-BE49-F238E27FC236}">
                <a16:creationId xmlns:a16="http://schemas.microsoft.com/office/drawing/2014/main" id="{78467009-958E-4C92-9613-337323797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2" y="2835537"/>
            <a:ext cx="2662397" cy="81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圖片">
            <a:extLst>
              <a:ext uri="{FF2B5EF4-FFF2-40B4-BE49-F238E27FC236}">
                <a16:creationId xmlns:a16="http://schemas.microsoft.com/office/drawing/2014/main" id="{B61F83EC-DBAB-4581-A098-F5E4D3EC7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060" y="4063037"/>
            <a:ext cx="4041151" cy="239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圖片">
            <a:extLst>
              <a:ext uri="{FF2B5EF4-FFF2-40B4-BE49-F238E27FC236}">
                <a16:creationId xmlns:a16="http://schemas.microsoft.com/office/drawing/2014/main" id="{DF206D45-28CC-49EB-903B-3D49692DA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342" y="2492549"/>
            <a:ext cx="3433235" cy="28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圖片">
            <a:extLst>
              <a:ext uri="{FF2B5EF4-FFF2-40B4-BE49-F238E27FC236}">
                <a16:creationId xmlns:a16="http://schemas.microsoft.com/office/drawing/2014/main" id="{761AEE37-6C31-400E-B5E0-F511724E7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865" y="5693273"/>
            <a:ext cx="28289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20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標題 4"/>
          <p:cNvSpPr txBox="1">
            <a:spLocks/>
          </p:cNvSpPr>
          <p:nvPr/>
        </p:nvSpPr>
        <p:spPr bwMode="auto">
          <a:xfrm>
            <a:off x="1007435" y="404665"/>
            <a:ext cx="10227733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376092"/>
              </a:solidFill>
              <a:effectLst/>
              <a:uLnTx/>
              <a:uFillTx/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8" name="標題 4"/>
          <p:cNvSpPr>
            <a:spLocks noGrp="1"/>
          </p:cNvSpPr>
          <p:nvPr>
            <p:ph type="title"/>
          </p:nvPr>
        </p:nvSpPr>
        <p:spPr>
          <a:xfrm>
            <a:off x="630800" y="404665"/>
            <a:ext cx="10227733" cy="663575"/>
          </a:xfrm>
        </p:spPr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分工與成績</a:t>
            </a:r>
          </a:p>
        </p:txBody>
      </p:sp>
      <p:sp>
        <p:nvSpPr>
          <p:cNvPr id="13" name="投影片編號版面配置區 26"/>
          <p:cNvSpPr>
            <a:spLocks noGrp="1"/>
          </p:cNvSpPr>
          <p:nvPr>
            <p:ph type="sldNum" sz="quarter" idx="10"/>
          </p:nvPr>
        </p:nvSpPr>
        <p:spPr>
          <a:xfrm>
            <a:off x="9203267" y="6351593"/>
            <a:ext cx="2844800" cy="365125"/>
          </a:xfrm>
        </p:spPr>
        <p:txBody>
          <a:bodyPr/>
          <a:lstStyle/>
          <a:p>
            <a:pPr>
              <a:defRPr/>
            </a:pPr>
            <a:fld id="{7DECBA3A-42B2-4CA2-AA88-7B17DFDFDD7D}" type="slidenum">
              <a:rPr lang="zh-TW" altLang="en-US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8</a:t>
            </a:fld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6FA2D4-A0CA-4DBF-A69B-FBA5AE178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5870" y="1265421"/>
            <a:ext cx="10227733" cy="5086171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分工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7A6D3C6-7DF4-4609-98CB-718322D05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83188"/>
              </p:ext>
            </p:extLst>
          </p:nvPr>
        </p:nvGraphicFramePr>
        <p:xfrm>
          <a:off x="1168397" y="2021298"/>
          <a:ext cx="10349349" cy="337723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67953">
                  <a:extLst>
                    <a:ext uri="{9D8B030D-6E8A-4147-A177-3AD203B41FA5}">
                      <a16:colId xmlns:a16="http://schemas.microsoft.com/office/drawing/2014/main" val="2100213880"/>
                    </a:ext>
                  </a:extLst>
                </a:gridCol>
                <a:gridCol w="8481396">
                  <a:extLst>
                    <a:ext uri="{9D8B030D-6E8A-4147-A177-3AD203B41FA5}">
                      <a16:colId xmlns:a16="http://schemas.microsoft.com/office/drawing/2014/main" val="1612989140"/>
                    </a:ext>
                  </a:extLst>
                </a:gridCol>
              </a:tblGrid>
              <a:tr h="81383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4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陳其宏</a:t>
                      </a:r>
                      <a:endParaRPr lang="zh-TW" sz="4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研究</a:t>
                      </a:r>
                      <a:r>
                        <a:rPr lang="en-US" altLang="zh-TW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Kaggle</a:t>
                      </a:r>
                      <a:r>
                        <a:rPr lang="zh-TW" alt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平台比賽、研究此比賽該使用什麼模型</a:t>
                      </a:r>
                      <a:endParaRPr lang="zh-TW" altLang="zh-TW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25439"/>
                  </a:ext>
                </a:extLst>
              </a:tr>
              <a:tr h="776625">
                <a:tc>
                  <a:txBody>
                    <a:bodyPr/>
                    <a:lstStyle/>
                    <a:p>
                      <a:r>
                        <a:rPr lang="zh-TW" altLang="en-US" sz="4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鍾孟哲</a:t>
                      </a:r>
                      <a:endParaRPr lang="zh-TW" sz="4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研究</a:t>
                      </a:r>
                      <a:r>
                        <a:rPr lang="en-US" altLang="zh-TW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Kaggle</a:t>
                      </a:r>
                      <a:r>
                        <a:rPr lang="zh-TW" alt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平台比賽</a:t>
                      </a:r>
                      <a:r>
                        <a:rPr lang="zh-TW" alt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、報告製作</a:t>
                      </a:r>
                      <a:endParaRPr lang="zh-TW" altLang="zh-TW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770386"/>
                  </a:ext>
                </a:extLst>
              </a:tr>
              <a:tr h="852486">
                <a:tc>
                  <a:txBody>
                    <a:bodyPr/>
                    <a:lstStyle/>
                    <a:p>
                      <a:r>
                        <a:rPr lang="zh-TW" altLang="en-US" sz="4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曾于瑄</a:t>
                      </a:r>
                      <a:endParaRPr lang="zh-TW" sz="4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研究</a:t>
                      </a:r>
                      <a:r>
                        <a:rPr lang="en-US" altLang="zh-TW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Kaggle</a:t>
                      </a:r>
                      <a:r>
                        <a:rPr lang="zh-TW" alt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平台比賽</a:t>
                      </a:r>
                      <a:r>
                        <a:rPr lang="zh-TW" alt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、程式撰寫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985758"/>
                  </a:ext>
                </a:extLst>
              </a:tr>
              <a:tr h="934289">
                <a:tc>
                  <a:txBody>
                    <a:bodyPr/>
                    <a:lstStyle/>
                    <a:p>
                      <a:r>
                        <a:rPr lang="zh-TW" altLang="en-US" sz="4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曾莉閔</a:t>
                      </a:r>
                      <a:endParaRPr lang="zh-TW" sz="4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研究</a:t>
                      </a:r>
                      <a:r>
                        <a:rPr lang="en-US" altLang="zh-TW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Kaggle</a:t>
                      </a:r>
                      <a:r>
                        <a:rPr lang="zh-TW" alt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平台比賽</a:t>
                      </a:r>
                      <a:r>
                        <a:rPr lang="zh-TW" alt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、查找論文資料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377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5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標題 4"/>
          <p:cNvSpPr txBox="1">
            <a:spLocks/>
          </p:cNvSpPr>
          <p:nvPr/>
        </p:nvSpPr>
        <p:spPr bwMode="auto">
          <a:xfrm>
            <a:off x="1007435" y="404665"/>
            <a:ext cx="10227733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376092"/>
              </a:solidFill>
              <a:effectLst/>
              <a:uLnTx/>
              <a:uFillTx/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8" name="標題 4"/>
          <p:cNvSpPr>
            <a:spLocks noGrp="1"/>
          </p:cNvSpPr>
          <p:nvPr>
            <p:ph type="title"/>
          </p:nvPr>
        </p:nvSpPr>
        <p:spPr>
          <a:xfrm>
            <a:off x="630800" y="404665"/>
            <a:ext cx="10227733" cy="663575"/>
          </a:xfrm>
        </p:spPr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分工與成績</a:t>
            </a:r>
          </a:p>
        </p:txBody>
      </p:sp>
      <p:sp>
        <p:nvSpPr>
          <p:cNvPr id="13" name="投影片編號版面配置區 26"/>
          <p:cNvSpPr>
            <a:spLocks noGrp="1"/>
          </p:cNvSpPr>
          <p:nvPr>
            <p:ph type="sldNum" sz="quarter" idx="10"/>
          </p:nvPr>
        </p:nvSpPr>
        <p:spPr>
          <a:xfrm>
            <a:off x="9203267" y="6351593"/>
            <a:ext cx="2844800" cy="365125"/>
          </a:xfrm>
        </p:spPr>
        <p:txBody>
          <a:bodyPr/>
          <a:lstStyle/>
          <a:p>
            <a:pPr>
              <a:defRPr/>
            </a:pPr>
            <a:fld id="{7DECBA3A-42B2-4CA2-AA88-7B17DFDFDD7D}" type="slidenum">
              <a:rPr lang="zh-TW" altLang="en-US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9</a:t>
            </a:fld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6FA2D4-A0CA-4DBF-A69B-FBA5AE178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5870" y="1265421"/>
            <a:ext cx="10227733" cy="5086171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成績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(nchu_lab731(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前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1%)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我們值得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!!!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6" name="Picture 2" descr="圖片">
            <a:extLst>
              <a:ext uri="{FF2B5EF4-FFF2-40B4-BE49-F238E27FC236}">
                <a16:creationId xmlns:a16="http://schemas.microsoft.com/office/drawing/2014/main" id="{BE8A9399-6BC4-439E-BBB8-30818F797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97" y="1733212"/>
            <a:ext cx="8862294" cy="498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5971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062e4ce1-918b-43c6-a99f-b04e3fc7789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e8992b5-5db5-46cc-947c-ea2e40ebc0ca"/>
</p:tagLst>
</file>

<file path=ppt/theme/theme1.xml><?xml version="1.0" encoding="utf-8"?>
<a:theme xmlns:a="http://schemas.openxmlformats.org/drawingml/2006/main" name="毕业主题9">
  <a:themeElements>
    <a:clrScheme name="自定义 12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5D739A"/>
      </a:accent1>
      <a:accent2>
        <a:srgbClr val="6997AF"/>
      </a:accent2>
      <a:accent3>
        <a:srgbClr val="84ACB6"/>
      </a:accent3>
      <a:accent4>
        <a:srgbClr val="AD84C6"/>
      </a:accent4>
      <a:accent5>
        <a:srgbClr val="8784C7"/>
      </a:accent5>
      <a:accent6>
        <a:srgbClr val="6F8183"/>
      </a:accent6>
      <a:hlink>
        <a:srgbClr val="69A020"/>
      </a:hlink>
      <a:folHlink>
        <a:srgbClr val="8C8C8C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毕业主题9" id="{DE665F46-0DFD-4A5A-8CF9-774E4FF7D1A1}" vid="{6FAF5EAA-EB7F-4CED-9532-50A0B0E0362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3739</TotalTime>
  <Words>353</Words>
  <Application>Microsoft Office PowerPoint</Application>
  <PresentationFormat>寬螢幕</PresentationFormat>
  <Paragraphs>104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微软雅黑</vt:lpstr>
      <vt:lpstr>宋体</vt:lpstr>
      <vt:lpstr>微軟正黑體</vt:lpstr>
      <vt:lpstr>標楷體</vt:lpstr>
      <vt:lpstr>Arial</vt:lpstr>
      <vt:lpstr>Calibri</vt:lpstr>
      <vt:lpstr>Impact</vt:lpstr>
      <vt:lpstr>Times New Roman</vt:lpstr>
      <vt:lpstr>Wingdings</vt:lpstr>
      <vt:lpstr>毕业主题9</vt:lpstr>
      <vt:lpstr>期末專案簡報(Kaggle)</vt:lpstr>
      <vt:lpstr>PowerPoint 簡報</vt:lpstr>
      <vt:lpstr>問題動機</vt:lpstr>
      <vt:lpstr>問題定義 </vt:lpstr>
      <vt:lpstr>資料設定</vt:lpstr>
      <vt:lpstr>方法</vt:lpstr>
      <vt:lpstr>量測指標與結果</vt:lpstr>
      <vt:lpstr>分工與成績</vt:lpstr>
      <vt:lpstr>分工與成績</vt:lpstr>
      <vt:lpstr>分工與成績</vt:lpstr>
      <vt:lpstr>Thanks.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user</cp:lastModifiedBy>
  <cp:revision>167</cp:revision>
  <cp:lastPrinted>2017-08-20T16:00:00Z</cp:lastPrinted>
  <dcterms:created xsi:type="dcterms:W3CDTF">2017-08-20T16:00:00Z</dcterms:created>
  <dcterms:modified xsi:type="dcterms:W3CDTF">2022-01-20T07:19:17Z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062e4ce1-918b-43c6-a99f-b04e3fc77890</vt:lpwstr>
  </property>
</Properties>
</file>