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67" r:id="rId3"/>
    <p:sldId id="446" r:id="rId4"/>
    <p:sldId id="429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60" r:id="rId17"/>
    <p:sldId id="459" r:id="rId18"/>
    <p:sldId id="458" r:id="rId19"/>
    <p:sldId id="276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66CCFF"/>
    <a:srgbClr val="FFFFFF"/>
    <a:srgbClr val="CCFFFF"/>
    <a:srgbClr val="FFFFCC"/>
    <a:srgbClr val="CCFFCC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04" autoAdjust="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outlineViewPr>
    <p:cViewPr>
      <p:scale>
        <a:sx n="33" d="100"/>
        <a:sy n="33" d="100"/>
      </p:scale>
      <p:origin x="0" y="-13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2F9F2-AD7E-4D7F-8E29-F14B423A3659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E217F-13D0-4C37-9A5E-525CFC2283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116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7D8ED-768C-4807-9931-60559A9E518E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7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1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3D35F-4E68-4CDA-976D-212C0DFE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D35F-4E68-4CDA-976D-212C0DFE476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726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D35F-4E68-4CDA-976D-212C0DFE476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911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D35F-4E68-4CDA-976D-212C0DFE476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359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D35F-4E68-4CDA-976D-212C0DFE476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7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D35F-4E68-4CDA-976D-212C0DFE476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135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D35F-4E68-4CDA-976D-212C0DFE476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939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D35F-4E68-4CDA-976D-212C0DFE476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519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D35F-4E68-4CDA-976D-212C0DFE476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214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D35F-4E68-4CDA-976D-212C0DFE476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901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D35F-4E68-4CDA-976D-212C0DFE476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66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D35F-4E68-4CDA-976D-212C0DFE476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11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D35F-4E68-4CDA-976D-212C0DFE476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196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D35F-4E68-4CDA-976D-212C0DFE476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269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D35F-4E68-4CDA-976D-212C0DFE476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265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D35F-4E68-4CDA-976D-212C0DFE476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38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D35F-4E68-4CDA-976D-212C0DFE476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626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D35F-4E68-4CDA-976D-212C0DFE476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39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 rot="16200000">
            <a:off x="-2516716" y="3429000"/>
            <a:ext cx="6858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35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24417" y="3382963"/>
            <a:ext cx="575733" cy="431800"/>
            <a:chOff x="2971" y="2523"/>
            <a:chExt cx="544" cy="544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35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35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35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35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117" y="3598863"/>
            <a:ext cx="12192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35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861487" y="3552825"/>
            <a:ext cx="97367" cy="71438"/>
          </a:xfrm>
          <a:prstGeom prst="ellips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2" name="群組 75"/>
          <p:cNvGrpSpPr>
            <a:grpSpLocks/>
          </p:cNvGrpSpPr>
          <p:nvPr userDrawn="1"/>
        </p:nvGrpSpPr>
        <p:grpSpPr bwMode="auto">
          <a:xfrm>
            <a:off x="6385988" y="5734055"/>
            <a:ext cx="5759449" cy="188913"/>
            <a:chOff x="4788793" y="5734050"/>
            <a:chExt cx="4320282" cy="188913"/>
          </a:xfrm>
        </p:grpSpPr>
        <p:grpSp>
          <p:nvGrpSpPr>
            <p:cNvPr id="13" name="群組 85"/>
            <p:cNvGrpSpPr>
              <a:grpSpLocks/>
            </p:cNvGrpSpPr>
            <p:nvPr userDrawn="1"/>
          </p:nvGrpSpPr>
          <p:grpSpPr bwMode="auto">
            <a:xfrm>
              <a:off x="4788793" y="5734050"/>
              <a:ext cx="4103687" cy="188913"/>
              <a:chOff x="4787900" y="5734050"/>
              <a:chExt cx="4103688" cy="188913"/>
            </a:xfrm>
          </p:grpSpPr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5651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5867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6083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629944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" name="AutoShape 19"/>
              <p:cNvSpPr>
                <a:spLocks noChangeArrowheads="1"/>
              </p:cNvSpPr>
              <p:nvPr/>
            </p:nvSpPr>
            <p:spPr bwMode="auto">
              <a:xfrm>
                <a:off x="6515378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" name="AutoShape 20"/>
              <p:cNvSpPr>
                <a:spLocks noChangeArrowheads="1"/>
              </p:cNvSpPr>
              <p:nvPr/>
            </p:nvSpPr>
            <p:spPr bwMode="auto">
              <a:xfrm>
                <a:off x="6731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 bwMode="auto">
              <a:xfrm>
                <a:off x="6948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7164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" name="AutoShape 23"/>
              <p:cNvSpPr>
                <a:spLocks noChangeArrowheads="1"/>
              </p:cNvSpPr>
              <p:nvPr/>
            </p:nvSpPr>
            <p:spPr bwMode="auto">
              <a:xfrm>
                <a:off x="738070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7596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" name="AutoShape 25"/>
              <p:cNvSpPr>
                <a:spLocks noChangeArrowheads="1"/>
              </p:cNvSpPr>
              <p:nvPr/>
            </p:nvSpPr>
            <p:spPr bwMode="auto">
              <a:xfrm>
                <a:off x="7812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8028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824444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" name="AutoShape 28"/>
              <p:cNvSpPr>
                <a:spLocks noChangeArrowheads="1"/>
              </p:cNvSpPr>
              <p:nvPr/>
            </p:nvSpPr>
            <p:spPr bwMode="auto">
              <a:xfrm>
                <a:off x="846037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" name="AutoShape 29"/>
              <p:cNvSpPr>
                <a:spLocks noChangeArrowheads="1"/>
              </p:cNvSpPr>
              <p:nvPr/>
            </p:nvSpPr>
            <p:spPr bwMode="auto">
              <a:xfrm>
                <a:off x="8676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" name="AutoShape 32"/>
              <p:cNvSpPr>
                <a:spLocks noChangeArrowheads="1"/>
              </p:cNvSpPr>
              <p:nvPr/>
            </p:nvSpPr>
            <p:spPr bwMode="auto">
              <a:xfrm>
                <a:off x="478790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" name="AutoShape 33"/>
              <p:cNvSpPr>
                <a:spLocks noChangeArrowheads="1"/>
              </p:cNvSpPr>
              <p:nvPr/>
            </p:nvSpPr>
            <p:spPr bwMode="auto">
              <a:xfrm>
                <a:off x="5003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>
                <a:off x="5219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" name="AutoShape 35"/>
              <p:cNvSpPr>
                <a:spLocks noChangeArrowheads="1"/>
              </p:cNvSpPr>
              <p:nvPr/>
            </p:nvSpPr>
            <p:spPr bwMode="auto">
              <a:xfrm>
                <a:off x="543570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4" name="AutoShape 29"/>
            <p:cNvSpPr>
              <a:spLocks noChangeArrowheads="1"/>
            </p:cNvSpPr>
            <p:nvPr userDrawn="1"/>
          </p:nvSpPr>
          <p:spPr bwMode="auto">
            <a:xfrm>
              <a:off x="8893140" y="5734050"/>
              <a:ext cx="215935" cy="188913"/>
            </a:xfrm>
            <a:prstGeom prst="parallelogram">
              <a:avLst>
                <a:gd name="adj" fmla="val 28571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3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ja-JP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23659" y="3908425"/>
            <a:ext cx="8534400" cy="1752600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ja-JP" altLang="en-US" noProof="0" dirty="0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3517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4051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 algn="r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4DD625-EB38-4B63-B9D3-C9A9AD53D054}" type="slidenum">
              <a:rPr kumimoji="1" lang="en-US" altLang="ja-JP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>
              <a:solidFill>
                <a:srgbClr val="000000"/>
              </a:solidFill>
            </a:endParaRPr>
          </a:p>
        </p:txBody>
      </p:sp>
      <p:grpSp>
        <p:nvGrpSpPr>
          <p:cNvPr id="37" name="群組 6"/>
          <p:cNvGrpSpPr>
            <a:grpSpLocks/>
          </p:cNvGrpSpPr>
          <p:nvPr userDrawn="1"/>
        </p:nvGrpSpPr>
        <p:grpSpPr bwMode="auto">
          <a:xfrm>
            <a:off x="912287" y="6381755"/>
            <a:ext cx="3456516" cy="188913"/>
            <a:chOff x="1546225" y="6091238"/>
            <a:chExt cx="2592388" cy="188912"/>
          </a:xfrm>
        </p:grpSpPr>
        <p:sp>
          <p:nvSpPr>
            <p:cNvPr id="38" name="AutoShape 30"/>
            <p:cNvSpPr>
              <a:spLocks noChangeArrowheads="1"/>
            </p:cNvSpPr>
            <p:nvPr userDrawn="1"/>
          </p:nvSpPr>
          <p:spPr bwMode="auto">
            <a:xfrm>
              <a:off x="15462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3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" name="AutoShape 31"/>
            <p:cNvSpPr>
              <a:spLocks noChangeArrowheads="1"/>
            </p:cNvSpPr>
            <p:nvPr userDrawn="1"/>
          </p:nvSpPr>
          <p:spPr bwMode="auto">
            <a:xfrm>
              <a:off x="17621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3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AutoShape 32"/>
            <p:cNvSpPr>
              <a:spLocks noChangeArrowheads="1"/>
            </p:cNvSpPr>
            <p:nvPr userDrawn="1"/>
          </p:nvSpPr>
          <p:spPr bwMode="auto">
            <a:xfrm>
              <a:off x="19780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3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" name="AutoShape 33"/>
            <p:cNvSpPr>
              <a:spLocks noChangeArrowheads="1"/>
            </p:cNvSpPr>
            <p:nvPr userDrawn="1"/>
          </p:nvSpPr>
          <p:spPr bwMode="auto">
            <a:xfrm>
              <a:off x="21939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3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auto">
            <a:xfrm>
              <a:off x="24098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3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AutoShape 35"/>
            <p:cNvSpPr>
              <a:spLocks noChangeArrowheads="1"/>
            </p:cNvSpPr>
            <p:nvPr userDrawn="1"/>
          </p:nvSpPr>
          <p:spPr bwMode="auto">
            <a:xfrm>
              <a:off x="26257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3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" name="AutoShape 36"/>
            <p:cNvSpPr>
              <a:spLocks noChangeArrowheads="1"/>
            </p:cNvSpPr>
            <p:nvPr userDrawn="1"/>
          </p:nvSpPr>
          <p:spPr bwMode="auto">
            <a:xfrm>
              <a:off x="28432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3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AutoShape 37"/>
            <p:cNvSpPr>
              <a:spLocks noChangeArrowheads="1"/>
            </p:cNvSpPr>
            <p:nvPr userDrawn="1"/>
          </p:nvSpPr>
          <p:spPr bwMode="auto">
            <a:xfrm>
              <a:off x="30591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3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AutoShape 38"/>
            <p:cNvSpPr>
              <a:spLocks noChangeArrowheads="1"/>
            </p:cNvSpPr>
            <p:nvPr userDrawn="1"/>
          </p:nvSpPr>
          <p:spPr bwMode="auto">
            <a:xfrm>
              <a:off x="32750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3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AutoShape 39"/>
            <p:cNvSpPr>
              <a:spLocks noChangeArrowheads="1"/>
            </p:cNvSpPr>
            <p:nvPr userDrawn="1"/>
          </p:nvSpPr>
          <p:spPr bwMode="auto">
            <a:xfrm>
              <a:off x="34909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3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AutoShape 40"/>
            <p:cNvSpPr>
              <a:spLocks noChangeArrowheads="1"/>
            </p:cNvSpPr>
            <p:nvPr userDrawn="1"/>
          </p:nvSpPr>
          <p:spPr bwMode="auto">
            <a:xfrm>
              <a:off x="37068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3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AutoShape 41"/>
            <p:cNvSpPr>
              <a:spLocks noChangeArrowheads="1"/>
            </p:cNvSpPr>
            <p:nvPr userDrawn="1"/>
          </p:nvSpPr>
          <p:spPr bwMode="auto">
            <a:xfrm>
              <a:off x="39227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3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29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3" y="1628775"/>
            <a:ext cx="11617292" cy="4497388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13" indent="-285737">
              <a:buFont typeface="Wingdings" panose="05000000000000000000" pitchFamily="2" charset="2"/>
              <a:buChar char="w"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120" indent="-228589"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58C610-EEC7-4648-8BC7-E3D16E587BBD}" type="slidenum">
              <a:rPr kumimoji="1" lang="en-US" altLang="ja-JP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65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178" indent="0">
              <a:buNone/>
              <a:defRPr sz="2000"/>
            </a:lvl2pPr>
            <a:lvl3pPr marL="914354" indent="0">
              <a:buNone/>
              <a:defRPr sz="1800"/>
            </a:lvl3pPr>
            <a:lvl4pPr marL="1371532" indent="0">
              <a:buNone/>
              <a:defRPr sz="1600"/>
            </a:lvl4pPr>
            <a:lvl5pPr marL="1828709" indent="0">
              <a:buNone/>
              <a:defRPr sz="1600"/>
            </a:lvl5pPr>
            <a:lvl6pPr marL="2285886" indent="0">
              <a:buNone/>
              <a:defRPr sz="1600"/>
            </a:lvl6pPr>
            <a:lvl7pPr marL="2743062" indent="0">
              <a:buNone/>
              <a:defRPr sz="1600"/>
            </a:lvl7pPr>
            <a:lvl8pPr marL="3200240" indent="0">
              <a:buNone/>
              <a:defRPr sz="1600"/>
            </a:lvl8pPr>
            <a:lvl9pPr marL="3657418" indent="0">
              <a:buNone/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EA7B84-AFD4-4E93-BB36-6D71902A15F0}" type="slidenum">
              <a:rPr kumimoji="1" lang="en-US" altLang="ja-JP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5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2287" y="1628775"/>
            <a:ext cx="4938183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53667" y="1628775"/>
            <a:ext cx="4938184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C7099D-42D3-48A5-818A-061D0C9F8F59}" type="slidenum">
              <a:rPr kumimoji="1" lang="en-US" altLang="ja-JP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2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B135D7-AC64-445F-99F3-6722499913A4}" type="slidenum">
              <a:rPr kumimoji="1" lang="en-US" altLang="ja-JP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00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06A2C4-EC30-4A1A-B73D-32098C6C593E}" type="slidenum">
              <a:rPr kumimoji="1" lang="en-US" altLang="ja-JP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B549A5-AF2C-41CA-BC4A-685A3A7D9D88}" type="slidenum">
              <a:rPr kumimoji="1" lang="en-US" altLang="ja-JP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1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4638"/>
            <a:ext cx="103822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3" y="1628775"/>
            <a:ext cx="11617292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51617" y="63817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08137" y="6381750"/>
            <a:ext cx="395816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35784" y="6381750"/>
            <a:ext cx="105621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945DAE-CF0E-4E7B-81BC-5FF1ACCCA093}" type="slidenum">
              <a:rPr kumimoji="1" lang="en-US" altLang="ja-JP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-2117" y="1509713"/>
            <a:ext cx="12192001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35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Rectangle 6"/>
          <p:cNvSpPr txBox="1">
            <a:spLocks noChangeArrowheads="1"/>
          </p:cNvSpPr>
          <p:nvPr userDrawn="1"/>
        </p:nvSpPr>
        <p:spPr bwMode="auto">
          <a:xfrm>
            <a:off x="11135784" y="6381750"/>
            <a:ext cx="105621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ja-JP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0" marR="0" lvl="0" indent="0" algn="ctr" defTabSz="914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</a:t>
            </a:r>
            <a:fld id="{8BA0A769-0EAA-4950-B6F9-97FD6B9E6567}" type="slidenum"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ctr" defTabSz="9143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1" name="Text Box 5"/>
          <p:cNvSpPr txBox="1">
            <a:spLocks noChangeArrowheads="1"/>
          </p:cNvSpPr>
          <p:nvPr userDrawn="1"/>
        </p:nvSpPr>
        <p:spPr bwMode="auto">
          <a:xfrm>
            <a:off x="166061" y="6538917"/>
            <a:ext cx="10058401" cy="30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1" tIns="45707" rIns="91411" bIns="45707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354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1" u="none" strike="noStrike" kern="1200" cap="none" spc="0" normalizeH="0" baseline="0" noProof="0" dirty="0">
                <a:ln>
                  <a:noFill/>
                </a:ln>
                <a:solidFill>
                  <a:srgbClr val="DAEDEF">
                    <a:lumMod val="50000"/>
                    <a:alpha val="85000"/>
                  </a:srgbClr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Communication IC &amp; Signal Processing lab 716 </a:t>
            </a:r>
            <a:endParaRPr kumimoji="0" lang="en-US" altLang="zh-TW" sz="1100" b="1" i="1" u="none" strike="noStrike" kern="1200" cap="none" spc="0" normalizeH="0" baseline="0" noProof="0" dirty="0">
              <a:ln>
                <a:noFill/>
              </a:ln>
              <a:solidFill>
                <a:srgbClr val="DAEDEF">
                  <a:lumMod val="50000"/>
                  <a:alpha val="85000"/>
                </a:srgbClr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pic>
        <p:nvPicPr>
          <p:cNvPr id="2" name="Picture 2" descr="http://logo.nchu.edu.tw/renovation/logo/logo1.gi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508" y="394401"/>
            <a:ext cx="1652552" cy="10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61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57178" indent="-457178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"/>
        <a:defRPr kumimoji="1"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13" indent="-285737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2942" indent="-228589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"/>
        <a:defRPr kumimoji="1"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120" indent="-228589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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298" indent="-228589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©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8500" y="1622690"/>
            <a:ext cx="11139019" cy="1879215"/>
          </a:xfrm>
        </p:spPr>
        <p:txBody>
          <a:bodyPr/>
          <a:lstStyle/>
          <a:p>
            <a:r>
              <a:rPr lang="en-US" altLang="zh-TW" b="0" dirty="0"/>
              <a:t>Deep Learning Classifier</a:t>
            </a:r>
            <a:br>
              <a:rPr lang="en-US" altLang="zh-TW" b="0" dirty="0"/>
            </a:br>
            <a:r>
              <a:rPr lang="en-US" altLang="zh-TW" b="0" dirty="0"/>
              <a:t>Lab</a:t>
            </a:r>
            <a:endParaRPr lang="en-US" altLang="zh-TW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67608" y="3573465"/>
            <a:ext cx="6400800" cy="2089151"/>
          </a:xfrm>
        </p:spPr>
        <p:txBody>
          <a:bodyPr/>
          <a:lstStyle/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212185" y="4941170"/>
            <a:ext cx="3657601" cy="79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Tx/>
              <a:buNone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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endParaRPr lang="en-US" altLang="zh-TW" sz="2000" dirty="0">
              <a:solidFill>
                <a:srgbClr val="000000"/>
              </a:solidFill>
            </a:endParaRPr>
          </a:p>
          <a:p>
            <a:pPr algn="l" eaLnBrk="1" hangingPunct="1"/>
            <a:endParaRPr lang="en-US" altLang="zh-TW" sz="2000" dirty="0">
              <a:solidFill>
                <a:srgbClr val="000000"/>
              </a:solidFill>
            </a:endParaRPr>
          </a:p>
          <a:p>
            <a:pPr algn="l" eaLnBrk="1" hangingPunct="1"/>
            <a:endParaRPr lang="en-US" altLang="zh-TW" sz="2000" dirty="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zh-TW" sz="2000" dirty="0">
                <a:solidFill>
                  <a:srgbClr val="000000"/>
                </a:solidFill>
              </a:rPr>
              <a:t>Adviser</a:t>
            </a:r>
            <a:r>
              <a:rPr lang="zh-TW" altLang="en-US" sz="2000" dirty="0">
                <a:solidFill>
                  <a:srgbClr val="000000"/>
                </a:solidFill>
              </a:rPr>
              <a:t>：范志鵬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zh-TW" altLang="en-US" sz="2000" dirty="0">
                <a:solidFill>
                  <a:srgbClr val="000000"/>
                </a:solidFill>
              </a:rPr>
              <a:t>教授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zh-TW" sz="2000" dirty="0">
                <a:solidFill>
                  <a:srgbClr val="000000"/>
                </a:solidFill>
              </a:rPr>
              <a:t>Speaker</a:t>
            </a:r>
            <a:r>
              <a:rPr lang="zh-TW" altLang="en-US" sz="2000" dirty="0">
                <a:solidFill>
                  <a:srgbClr val="000000"/>
                </a:solidFill>
              </a:rPr>
              <a:t>：陳華倫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6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</a:p>
        </p:txBody>
      </p:sp>
      <p:sp>
        <p:nvSpPr>
          <p:cNvPr id="23" name="內容版面配置區 4"/>
          <p:cNvSpPr txBox="1">
            <a:spLocks/>
          </p:cNvSpPr>
          <p:nvPr/>
        </p:nvSpPr>
        <p:spPr bwMode="auto">
          <a:xfrm>
            <a:off x="409727" y="1628774"/>
            <a:ext cx="11617292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78" indent="-45717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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13" indent="-28573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2942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120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298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Define a CNN architecture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7" y="2293359"/>
            <a:ext cx="5572903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9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</a:p>
        </p:txBody>
      </p:sp>
      <p:sp>
        <p:nvSpPr>
          <p:cNvPr id="23" name="內容版面配置區 4"/>
          <p:cNvSpPr txBox="1">
            <a:spLocks/>
          </p:cNvSpPr>
          <p:nvPr/>
        </p:nvSpPr>
        <p:spPr bwMode="auto">
          <a:xfrm>
            <a:off x="409727" y="1628774"/>
            <a:ext cx="11617292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78" indent="-45717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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13" indent="-28573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2942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120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298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Create the model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7" y="2478020"/>
            <a:ext cx="5048955" cy="41725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27" y="2153164"/>
            <a:ext cx="5763429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4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</a:p>
        </p:txBody>
      </p:sp>
      <p:sp>
        <p:nvSpPr>
          <p:cNvPr id="23" name="內容版面配置區 4"/>
          <p:cNvSpPr txBox="1">
            <a:spLocks/>
          </p:cNvSpPr>
          <p:nvPr/>
        </p:nvSpPr>
        <p:spPr bwMode="auto">
          <a:xfrm>
            <a:off x="409727" y="1628774"/>
            <a:ext cx="11617292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78" indent="-45717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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13" indent="-28573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2942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120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298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Define your optimizer and loss function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Split the dataset into 8:1:1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7" y="2431682"/>
            <a:ext cx="4010585" cy="714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27" y="4806096"/>
            <a:ext cx="7278116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</a:p>
        </p:txBody>
      </p:sp>
      <p:sp>
        <p:nvSpPr>
          <p:cNvPr id="23" name="內容版面配置區 4"/>
          <p:cNvSpPr txBox="1">
            <a:spLocks/>
          </p:cNvSpPr>
          <p:nvPr/>
        </p:nvSpPr>
        <p:spPr bwMode="auto">
          <a:xfrm>
            <a:off x="409727" y="1628774"/>
            <a:ext cx="11617292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78" indent="-45717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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13" indent="-28573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2942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120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298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Define your batch size and epochs, then start training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26" y="2212848"/>
            <a:ext cx="7597214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4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</a:p>
        </p:txBody>
      </p:sp>
      <p:sp>
        <p:nvSpPr>
          <p:cNvPr id="23" name="內容版面配置區 4"/>
          <p:cNvSpPr txBox="1">
            <a:spLocks/>
          </p:cNvSpPr>
          <p:nvPr/>
        </p:nvSpPr>
        <p:spPr bwMode="auto">
          <a:xfrm>
            <a:off x="409727" y="1628774"/>
            <a:ext cx="11617292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78" indent="-45717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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13" indent="-28573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2942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120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298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Plot training, validation loss and accuracy 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7" y="2290635"/>
            <a:ext cx="4629796" cy="18195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582" y="2306104"/>
            <a:ext cx="6649378" cy="38200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27" y="4584688"/>
            <a:ext cx="4048690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7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 Practice</a:t>
            </a:r>
          </a:p>
        </p:txBody>
      </p:sp>
      <p:sp>
        <p:nvSpPr>
          <p:cNvPr id="23" name="內容版面配置區 4"/>
          <p:cNvSpPr txBox="1">
            <a:spLocks/>
          </p:cNvSpPr>
          <p:nvPr/>
        </p:nvSpPr>
        <p:spPr bwMode="auto">
          <a:xfrm>
            <a:off x="409727" y="1628774"/>
            <a:ext cx="11617292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78" indent="-45717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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13" indent="-28573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2942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120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298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Lab1-1 Practice:</a:t>
            </a:r>
          </a:p>
          <a:p>
            <a:pPr lvl="1"/>
            <a:r>
              <a:rPr lang="en-US" altLang="zh-TW" dirty="0"/>
              <a:t>Put more labeled data into the dataset, then train your cifar10 model</a:t>
            </a:r>
            <a:r>
              <a:rPr lang="zh-TW" altLang="en-US" dirty="0"/>
              <a:t> </a:t>
            </a:r>
            <a:r>
              <a:rPr lang="en-US" altLang="zh-TW" dirty="0"/>
              <a:t>or other model</a:t>
            </a:r>
          </a:p>
          <a:p>
            <a:pPr lvl="1"/>
            <a:r>
              <a:rPr lang="en-US" altLang="zh-TW" dirty="0"/>
              <a:t>Analyze the Recall</a:t>
            </a:r>
            <a:r>
              <a:rPr lang="zh-TW" altLang="en-US" dirty="0"/>
              <a:t>、</a:t>
            </a:r>
            <a:r>
              <a:rPr lang="en-US" altLang="zh-TW" dirty="0"/>
              <a:t>Precision</a:t>
            </a:r>
            <a:r>
              <a:rPr lang="zh-TW" altLang="en-US" dirty="0"/>
              <a:t>、</a:t>
            </a:r>
            <a:r>
              <a:rPr lang="en-US" altLang="zh-TW" dirty="0"/>
              <a:t>Accuracy</a:t>
            </a:r>
            <a:r>
              <a:rPr lang="zh-TW" altLang="en-US" dirty="0"/>
              <a:t>、</a:t>
            </a:r>
            <a:r>
              <a:rPr lang="en-US" altLang="zh-TW" dirty="0"/>
              <a:t>F1-score of Training data</a:t>
            </a:r>
            <a:r>
              <a:rPr lang="zh-TW" altLang="en-US" dirty="0"/>
              <a:t>、</a:t>
            </a:r>
            <a:r>
              <a:rPr lang="en-US" altLang="zh-TW" dirty="0"/>
              <a:t>Validation data</a:t>
            </a:r>
            <a:r>
              <a:rPr lang="zh-TW" altLang="en-US" dirty="0"/>
              <a:t>、</a:t>
            </a:r>
            <a:r>
              <a:rPr lang="en-US" altLang="zh-TW" dirty="0"/>
              <a:t>Test data for each classes (just divide 4 to get Overall)</a:t>
            </a:r>
          </a:p>
          <a:p>
            <a:pPr marL="457176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marL="457176" lvl="1" indent="0">
              <a:buNone/>
            </a:pPr>
            <a:endParaRPr lang="en-US" altLang="zh-TW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A02A0E4-315C-401F-9F75-C8D4F18C8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43100"/>
              </p:ext>
            </p:extLst>
          </p:nvPr>
        </p:nvGraphicFramePr>
        <p:xfrm>
          <a:off x="609601" y="361815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78197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98054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846698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054949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9672057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Training data analysis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Classes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26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81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68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0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Overall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184326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4506291A-5201-451C-AABB-D2BED006DA00}"/>
              </a:ext>
            </a:extLst>
          </p:cNvPr>
          <p:cNvSpPr txBox="1"/>
          <p:nvPr/>
        </p:nvSpPr>
        <p:spPr>
          <a:xfrm>
            <a:off x="4132427" y="62140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6832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 Practice</a:t>
            </a:r>
          </a:p>
        </p:txBody>
      </p:sp>
      <p:sp>
        <p:nvSpPr>
          <p:cNvPr id="23" name="內容版面配置區 4"/>
          <p:cNvSpPr txBox="1">
            <a:spLocks/>
          </p:cNvSpPr>
          <p:nvPr/>
        </p:nvSpPr>
        <p:spPr bwMode="auto">
          <a:xfrm>
            <a:off x="409727" y="1628774"/>
            <a:ext cx="11617292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78" indent="-45717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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13" indent="-28573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2942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120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298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Lab1-1 Practice:</a:t>
            </a:r>
          </a:p>
          <a:p>
            <a:pPr lvl="1"/>
            <a:r>
              <a:rPr lang="en-US" altLang="zh-TW" dirty="0"/>
              <a:t>Put more labeled data into the dataset, then train your cifar10 model</a:t>
            </a:r>
            <a:r>
              <a:rPr lang="zh-TW" altLang="en-US" dirty="0"/>
              <a:t> </a:t>
            </a:r>
            <a:r>
              <a:rPr lang="en-US" altLang="zh-TW" dirty="0"/>
              <a:t>or other model</a:t>
            </a:r>
          </a:p>
          <a:p>
            <a:pPr lvl="1"/>
            <a:r>
              <a:rPr lang="en-US" altLang="zh-TW" dirty="0"/>
              <a:t>Analyze the Recall</a:t>
            </a:r>
            <a:r>
              <a:rPr lang="zh-TW" altLang="en-US" dirty="0"/>
              <a:t>、</a:t>
            </a:r>
            <a:r>
              <a:rPr lang="en-US" altLang="zh-TW" dirty="0"/>
              <a:t>Precision</a:t>
            </a:r>
            <a:r>
              <a:rPr lang="zh-TW" altLang="en-US" dirty="0"/>
              <a:t>、</a:t>
            </a:r>
            <a:r>
              <a:rPr lang="en-US" altLang="zh-TW" dirty="0"/>
              <a:t>Accuracy</a:t>
            </a:r>
            <a:r>
              <a:rPr lang="zh-TW" altLang="en-US" dirty="0"/>
              <a:t>、</a:t>
            </a:r>
            <a:r>
              <a:rPr lang="en-US" altLang="zh-TW" dirty="0"/>
              <a:t>F1-score of Training data</a:t>
            </a:r>
            <a:r>
              <a:rPr lang="zh-TW" altLang="en-US" dirty="0"/>
              <a:t>、</a:t>
            </a:r>
            <a:r>
              <a:rPr lang="en-US" altLang="zh-TW" dirty="0"/>
              <a:t>Validation data</a:t>
            </a:r>
            <a:r>
              <a:rPr lang="zh-TW" altLang="en-US" dirty="0"/>
              <a:t>、</a:t>
            </a:r>
            <a:r>
              <a:rPr lang="en-US" altLang="zh-TW" dirty="0"/>
              <a:t>Test data for each classes (just divide 4 to get Overall)</a:t>
            </a:r>
          </a:p>
          <a:p>
            <a:pPr marL="457176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marL="457176" lvl="1" indent="0">
              <a:buNone/>
            </a:pPr>
            <a:endParaRPr lang="en-US" altLang="zh-TW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A02A0E4-315C-401F-9F75-C8D4F18C8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16852"/>
              </p:ext>
            </p:extLst>
          </p:nvPr>
        </p:nvGraphicFramePr>
        <p:xfrm>
          <a:off x="609601" y="361815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78197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98054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846698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054949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9672057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Validation data analysis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Classes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26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81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68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0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Overall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184326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4506291A-5201-451C-AABB-D2BED006DA00}"/>
              </a:ext>
            </a:extLst>
          </p:cNvPr>
          <p:cNvSpPr txBox="1"/>
          <p:nvPr/>
        </p:nvSpPr>
        <p:spPr>
          <a:xfrm>
            <a:off x="4132427" y="62140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5855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 Practice</a:t>
            </a:r>
          </a:p>
        </p:txBody>
      </p:sp>
      <p:sp>
        <p:nvSpPr>
          <p:cNvPr id="23" name="內容版面配置區 4"/>
          <p:cNvSpPr txBox="1">
            <a:spLocks/>
          </p:cNvSpPr>
          <p:nvPr/>
        </p:nvSpPr>
        <p:spPr bwMode="auto">
          <a:xfrm>
            <a:off x="409727" y="1628774"/>
            <a:ext cx="11617292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78" indent="-45717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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13" indent="-28573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2942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120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298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Lab1-1 Practice:</a:t>
            </a:r>
          </a:p>
          <a:p>
            <a:pPr lvl="1"/>
            <a:r>
              <a:rPr lang="en-US" altLang="zh-TW" dirty="0"/>
              <a:t>Put more labeled data into the dataset, then train your cifar10 model</a:t>
            </a:r>
            <a:r>
              <a:rPr lang="zh-TW" altLang="en-US" dirty="0"/>
              <a:t> </a:t>
            </a:r>
            <a:r>
              <a:rPr lang="en-US" altLang="zh-TW" dirty="0"/>
              <a:t>or other model</a:t>
            </a:r>
          </a:p>
          <a:p>
            <a:pPr lvl="1"/>
            <a:r>
              <a:rPr lang="en-US" altLang="zh-TW" dirty="0"/>
              <a:t>Analyze the Recall</a:t>
            </a:r>
            <a:r>
              <a:rPr lang="zh-TW" altLang="en-US" dirty="0"/>
              <a:t>、</a:t>
            </a:r>
            <a:r>
              <a:rPr lang="en-US" altLang="zh-TW" dirty="0"/>
              <a:t>Precision</a:t>
            </a:r>
            <a:r>
              <a:rPr lang="zh-TW" altLang="en-US" dirty="0"/>
              <a:t>、</a:t>
            </a:r>
            <a:r>
              <a:rPr lang="en-US" altLang="zh-TW" dirty="0"/>
              <a:t>Accuracy</a:t>
            </a:r>
            <a:r>
              <a:rPr lang="zh-TW" altLang="en-US" dirty="0"/>
              <a:t>、</a:t>
            </a:r>
            <a:r>
              <a:rPr lang="en-US" altLang="zh-TW" dirty="0"/>
              <a:t>F1-score of Training data</a:t>
            </a:r>
            <a:r>
              <a:rPr lang="zh-TW" altLang="en-US" dirty="0"/>
              <a:t>、</a:t>
            </a:r>
            <a:r>
              <a:rPr lang="en-US" altLang="zh-TW" dirty="0"/>
              <a:t>Validation data</a:t>
            </a:r>
            <a:r>
              <a:rPr lang="zh-TW" altLang="en-US" dirty="0"/>
              <a:t>、</a:t>
            </a:r>
            <a:r>
              <a:rPr lang="en-US" altLang="zh-TW" dirty="0"/>
              <a:t>Test data for each classes (just divide 4 to get Overall)</a:t>
            </a:r>
          </a:p>
          <a:p>
            <a:pPr marL="457176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marL="457176" lvl="1" indent="0">
              <a:buNone/>
            </a:pPr>
            <a:endParaRPr lang="en-US" altLang="zh-TW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A02A0E4-315C-401F-9F75-C8D4F18C8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17416"/>
              </p:ext>
            </p:extLst>
          </p:nvPr>
        </p:nvGraphicFramePr>
        <p:xfrm>
          <a:off x="609601" y="361815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78197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98054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846698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054949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9672057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Test data analysis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Classes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26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81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68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0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Overall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184326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4506291A-5201-451C-AABB-D2BED006DA00}"/>
              </a:ext>
            </a:extLst>
          </p:cNvPr>
          <p:cNvSpPr txBox="1"/>
          <p:nvPr/>
        </p:nvSpPr>
        <p:spPr>
          <a:xfrm>
            <a:off x="4132427" y="62140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6649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 Practice</a:t>
            </a:r>
          </a:p>
        </p:txBody>
      </p:sp>
      <p:sp>
        <p:nvSpPr>
          <p:cNvPr id="23" name="內容版面配置區 4"/>
          <p:cNvSpPr txBox="1">
            <a:spLocks/>
          </p:cNvSpPr>
          <p:nvPr/>
        </p:nvSpPr>
        <p:spPr bwMode="auto">
          <a:xfrm>
            <a:off x="409727" y="1628774"/>
            <a:ext cx="11617292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78" indent="-45717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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13" indent="-28573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2942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120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298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Lab1-2 Practice:</a:t>
            </a:r>
          </a:p>
          <a:p>
            <a:pPr lvl="1"/>
            <a:r>
              <a:rPr lang="en-US" altLang="zh-TW" dirty="0"/>
              <a:t>Load the model you trained in another python code, and use it to predict your photos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Result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1421"/>
          <a:stretch/>
        </p:blipFill>
        <p:spPr>
          <a:xfrm>
            <a:off x="5800726" y="3648456"/>
            <a:ext cx="4410691" cy="308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41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2424115" y="3573464"/>
            <a:ext cx="84963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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w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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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TW" sz="5400" b="1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Thanks for your listening!</a:t>
            </a:r>
          </a:p>
        </p:txBody>
      </p:sp>
    </p:spTree>
    <p:extLst>
      <p:ext uri="{BB962C8B-B14F-4D97-AF65-F5344CB8AC3E}">
        <p14:creationId xmlns:p14="http://schemas.microsoft.com/office/powerpoint/2010/main" val="298252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733279"/>
            <a:ext cx="10382252" cy="4638946"/>
          </a:xfrm>
        </p:spPr>
        <p:txBody>
          <a:bodyPr/>
          <a:lstStyle/>
          <a:p>
            <a:r>
              <a:rPr lang="en-US" altLang="zh-TW" sz="2400" dirty="0" err="1"/>
              <a:t>Keras</a:t>
            </a:r>
            <a:r>
              <a:rPr lang="en-US" altLang="zh-TW" sz="2400" dirty="0"/>
              <a:t> &amp;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 version</a:t>
            </a:r>
          </a:p>
          <a:p>
            <a:r>
              <a:rPr lang="en-US" altLang="zh-TW" sz="2400" dirty="0"/>
              <a:t>CUDA </a:t>
            </a:r>
            <a:r>
              <a:rPr lang="en-US" altLang="zh-TW" sz="2400" dirty="0" err="1"/>
              <a:t>Cudnn</a:t>
            </a:r>
            <a:r>
              <a:rPr lang="en-US" altLang="zh-TW" sz="2400" dirty="0"/>
              <a:t> version</a:t>
            </a:r>
          </a:p>
          <a:p>
            <a:r>
              <a:rPr lang="en-US" altLang="zh-TW" sz="2400" dirty="0"/>
              <a:t>Label</a:t>
            </a:r>
          </a:p>
          <a:p>
            <a:r>
              <a:rPr lang="en-US" altLang="zh-TW" sz="2400" dirty="0"/>
              <a:t>Training</a:t>
            </a:r>
          </a:p>
          <a:p>
            <a:r>
              <a:rPr lang="en-US" altLang="zh-TW" sz="2400" dirty="0"/>
              <a:t>Testing</a:t>
            </a:r>
          </a:p>
          <a:p>
            <a:endParaRPr lang="en-US" altLang="zh-TW" sz="2400" dirty="0"/>
          </a:p>
          <a:p>
            <a:pPr marL="457176" lvl="1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10986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&amp; </a:t>
            </a:r>
            <a:r>
              <a:rPr lang="en-US" altLang="zh-TW" dirty="0" err="1"/>
              <a:t>Tensorflow</a:t>
            </a:r>
            <a:r>
              <a:rPr lang="en-US" altLang="zh-TW" dirty="0"/>
              <a:t> version</a:t>
            </a:r>
          </a:p>
        </p:txBody>
      </p:sp>
      <p:sp>
        <p:nvSpPr>
          <p:cNvPr id="23" name="內容版面配置區 4"/>
          <p:cNvSpPr txBox="1">
            <a:spLocks/>
          </p:cNvSpPr>
          <p:nvPr/>
        </p:nvSpPr>
        <p:spPr bwMode="auto">
          <a:xfrm>
            <a:off x="409727" y="1628774"/>
            <a:ext cx="11617292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78" indent="-45717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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13" indent="-28573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2942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120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298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https://docs.floydhub.com/guides/environments/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49" y="2239288"/>
            <a:ext cx="5287506" cy="409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CUDA &amp; </a:t>
            </a:r>
            <a:r>
              <a:rPr lang="en-US" altLang="zh-TW" dirty="0" err="1"/>
              <a:t>Cudnn</a:t>
            </a:r>
            <a:r>
              <a:rPr lang="en-US" altLang="zh-TW" dirty="0"/>
              <a:t> version</a:t>
            </a:r>
          </a:p>
        </p:txBody>
      </p:sp>
      <p:sp>
        <p:nvSpPr>
          <p:cNvPr id="23" name="內容版面配置區 4"/>
          <p:cNvSpPr txBox="1">
            <a:spLocks/>
          </p:cNvSpPr>
          <p:nvPr/>
        </p:nvSpPr>
        <p:spPr bwMode="auto">
          <a:xfrm>
            <a:off x="409727" y="1628774"/>
            <a:ext cx="11617292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78" indent="-45717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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13" indent="-28573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2942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120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298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https://stackoverflow.com/questions/50622525/which-tensorflow-and-cuda-version-combinations-are-compatible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2661372"/>
            <a:ext cx="7104073" cy="33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2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</a:t>
            </a:r>
          </a:p>
        </p:txBody>
      </p:sp>
      <p:sp>
        <p:nvSpPr>
          <p:cNvPr id="23" name="內容版面配置區 4"/>
          <p:cNvSpPr txBox="1">
            <a:spLocks/>
          </p:cNvSpPr>
          <p:nvPr/>
        </p:nvSpPr>
        <p:spPr bwMode="auto">
          <a:xfrm>
            <a:off x="409727" y="1628774"/>
            <a:ext cx="11617292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78" indent="-45717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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13" indent="-28573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2942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120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298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To train the model with supervised learning, you need to label the data first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605880"/>
            <a:ext cx="1652303" cy="1271588"/>
          </a:xfrm>
          <a:prstGeom prst="rect">
            <a:avLst/>
          </a:prstGeom>
        </p:spPr>
      </p:pic>
      <p:pic>
        <p:nvPicPr>
          <p:cNvPr id="6" name="圖片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35" y="2605880"/>
            <a:ext cx="1652400" cy="1270800"/>
          </a:xfrm>
          <a:prstGeom prst="rect">
            <a:avLst/>
          </a:prstGeom>
        </p:spPr>
      </p:pic>
      <p:pic>
        <p:nvPicPr>
          <p:cNvPr id="8" name="圖片 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4" y="4659230"/>
            <a:ext cx="1652400" cy="1270800"/>
          </a:xfrm>
          <a:prstGeom prst="rect">
            <a:avLst/>
          </a:prstGeom>
        </p:spPr>
      </p:pic>
      <p:pic>
        <p:nvPicPr>
          <p:cNvPr id="3" name="圖片 2"/>
          <p:cNvPicPr>
            <a:picLocks/>
          </p:cNvPicPr>
          <p:nvPr/>
        </p:nvPicPr>
        <p:blipFill rotWithShape="1">
          <a:blip r:embed="rId6"/>
          <a:srcRect l="16188" r="15239"/>
          <a:stretch/>
        </p:blipFill>
        <p:spPr>
          <a:xfrm>
            <a:off x="3294835" y="4593280"/>
            <a:ext cx="1652400" cy="133643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272887" y="390393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945346" y="390315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279251" y="5929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958170" y="591722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797280" y="2605880"/>
            <a:ext cx="1652400" cy="127080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467027" y="38766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7280" y="4593280"/>
            <a:ext cx="1652400" cy="1254034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479851" y="5859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974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</a:p>
        </p:txBody>
      </p:sp>
      <p:sp>
        <p:nvSpPr>
          <p:cNvPr id="23" name="內容版面配置區 4"/>
          <p:cNvSpPr txBox="1">
            <a:spLocks/>
          </p:cNvSpPr>
          <p:nvPr/>
        </p:nvSpPr>
        <p:spPr bwMode="auto">
          <a:xfrm>
            <a:off x="409727" y="1628774"/>
            <a:ext cx="11617292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78" indent="-45717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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13" indent="-28573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2942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120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298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Import module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28248"/>
            <a:ext cx="8497823" cy="4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0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</a:p>
        </p:txBody>
      </p:sp>
      <p:sp>
        <p:nvSpPr>
          <p:cNvPr id="23" name="內容版面配置區 4"/>
          <p:cNvSpPr txBox="1">
            <a:spLocks/>
          </p:cNvSpPr>
          <p:nvPr/>
        </p:nvSpPr>
        <p:spPr bwMode="auto">
          <a:xfrm>
            <a:off x="409727" y="1628774"/>
            <a:ext cx="11617292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78" indent="-45717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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13" indent="-28573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2942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120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298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Define the classes and Image path, Width, Height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878"/>
          <a:stretch/>
        </p:blipFill>
        <p:spPr>
          <a:xfrm>
            <a:off x="409727" y="2958944"/>
            <a:ext cx="5358808" cy="15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9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</a:p>
        </p:txBody>
      </p:sp>
      <p:sp>
        <p:nvSpPr>
          <p:cNvPr id="23" name="內容版面配置區 4"/>
          <p:cNvSpPr txBox="1">
            <a:spLocks/>
          </p:cNvSpPr>
          <p:nvPr/>
        </p:nvSpPr>
        <p:spPr bwMode="auto">
          <a:xfrm>
            <a:off x="409727" y="1628774"/>
            <a:ext cx="11617292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78" indent="-45717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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13" indent="-28573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2942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120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298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Define a function to do Picture preprocessing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7" y="2367101"/>
            <a:ext cx="6925642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4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</a:p>
        </p:txBody>
      </p:sp>
      <p:sp>
        <p:nvSpPr>
          <p:cNvPr id="23" name="內容版面配置區 4"/>
          <p:cNvSpPr txBox="1">
            <a:spLocks/>
          </p:cNvSpPr>
          <p:nvPr/>
        </p:nvSpPr>
        <p:spPr bwMode="auto">
          <a:xfrm>
            <a:off x="409727" y="1628774"/>
            <a:ext cx="11617292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78" indent="-45717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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13" indent="-28573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2942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120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298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Define a function to do Data normalization, and split the dataset into 9:1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57" y="2150763"/>
            <a:ext cx="5242559" cy="43972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373" y="2150763"/>
            <a:ext cx="5468113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16876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11178</TotalTime>
  <Words>390</Words>
  <Application>Microsoft Office PowerPoint</Application>
  <PresentationFormat>寬螢幕</PresentationFormat>
  <Paragraphs>123</Paragraphs>
  <Slides>19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ＭＳ Ｐゴシック</vt:lpstr>
      <vt:lpstr>微軟正黑體</vt:lpstr>
      <vt:lpstr>新細明體</vt:lpstr>
      <vt:lpstr>標楷體</vt:lpstr>
      <vt:lpstr>Arial</vt:lpstr>
      <vt:lpstr>Arial Black</vt:lpstr>
      <vt:lpstr>Calibri</vt:lpstr>
      <vt:lpstr>Times New Roman</vt:lpstr>
      <vt:lpstr>Wingdings</vt:lpstr>
      <vt:lpstr>標準デザイン</vt:lpstr>
      <vt:lpstr>Deep Learning Classifier Lab</vt:lpstr>
      <vt:lpstr>Outline</vt:lpstr>
      <vt:lpstr>Keras &amp; Tensorflow version</vt:lpstr>
      <vt:lpstr>CUDA &amp; Cudnn version</vt:lpstr>
      <vt:lpstr>Label</vt:lpstr>
      <vt:lpstr>Training</vt:lpstr>
      <vt:lpstr>Training</vt:lpstr>
      <vt:lpstr>Training</vt:lpstr>
      <vt:lpstr>Training</vt:lpstr>
      <vt:lpstr>Training</vt:lpstr>
      <vt:lpstr>Training</vt:lpstr>
      <vt:lpstr>Training</vt:lpstr>
      <vt:lpstr>Training</vt:lpstr>
      <vt:lpstr>Training</vt:lpstr>
      <vt:lpstr>Lab1 Practice</vt:lpstr>
      <vt:lpstr>Lab1 Practice</vt:lpstr>
      <vt:lpstr>Lab1 Practice</vt:lpstr>
      <vt:lpstr>Lab1 Practice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Configurable CNN Accelerator Based on Tiling Dataflow</dc:title>
  <dc:creator>weiche</dc:creator>
  <cp:lastModifiedBy>danny</cp:lastModifiedBy>
  <cp:revision>394</cp:revision>
  <cp:lastPrinted>2019-11-29T06:44:03Z</cp:lastPrinted>
  <dcterms:created xsi:type="dcterms:W3CDTF">2019-11-28T15:03:44Z</dcterms:created>
  <dcterms:modified xsi:type="dcterms:W3CDTF">2021-10-28T10:04:23Z</dcterms:modified>
</cp:coreProperties>
</file>