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3" id="2147483648"/>
  </p:sldMasterIdLst>
  <p:notesMasterIdLst>
    <p:notesMasterId r:id="rId4"/>
  </p:notes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  <p:sldId r:id="rId13" id="264"/>
    <p:sldId r:id="rId14" id="265"/>
    <p:sldId r:id="rId15" id="266"/>
    <p:sldId r:id="rId16" id="267"/>
    <p:sldId r:id="rId17" id="268"/>
    <p:sldId r:id="rId18" id="269"/>
  </p:sldIdLst>
  <p:sldSz cx="9144000" cy="51435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mAuthor clrIdx="0" id="0" initials="" lastIdx="1" name="Karla Barraza Lopez"/>
  <p:cmAuthor clrIdx="1" id="1" initials="" lastIdx="2" name="Todd Townsend"/>
  <p:cmAuthor clrIdx="2" id="2" initials="" lastIdx="1" name="Bram Fouts"/>
</p:cmAuthorLst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Comments="0">
  <p:slide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100"/>
          <a:sy d="100" n="100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  </p:cViewPr>
      <p:guideLst>
        <p:guide orient="horz" pos="1620"/>
        <p:guide pos="2880"/>
      </p:guideLst>
    </p:cSldViewPr>
  </p:slide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0" cy="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viewProps.xml" Type="http://schemas.openxmlformats.org/officeDocument/2006/relationships/viewProps"></Relationship><Relationship Id="rId3" Target="slideMasters/slideMaster1.xml" Type="http://schemas.openxmlformats.org/officeDocument/2006/relationships/slideMaster"></Relationship><Relationship Id="rId4" Target="notesMasters/notesMaster1.xml" Type="http://schemas.openxmlformats.org/officeDocument/2006/relationships/notes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slides/slide9.xml" Type="http://schemas.openxmlformats.org/officeDocument/2006/relationships/slide"></Relationship><Relationship Id="rId14" Target="slides/slide10.xml" Type="http://schemas.openxmlformats.org/officeDocument/2006/relationships/slide"></Relationship><Relationship Id="rId15" Target="slides/slide11.xml" Type="http://schemas.openxmlformats.org/officeDocument/2006/relationships/slide"></Relationship><Relationship Id="rId16" Target="slides/slide12.xml" Type="http://schemas.openxmlformats.org/officeDocument/2006/relationships/slide"></Relationship><Relationship Id="rId17" Target="slides/slide13.xml" Type="http://schemas.openxmlformats.org/officeDocument/2006/relationships/slide"></Relationship><Relationship Id="rId18" Target="slides/slide14.xml" Type="http://schemas.openxmlformats.org/officeDocument/2006/relationships/slide"></Relationship><Relationship Id="rId19" Target="theme/theme1.xml" Type="http://schemas.openxmlformats.org/officeDocument/2006/relationships/theme"></Relationship><Relationship Id="rId20" Target="commentAuthors.xml" Type="http://schemas.openxmlformats.org/officeDocument/2006/relationships/commentAuthors"></Relationship></Relationships>
</file>

<file path=ppt/comments/comment1.xml><?xml version="1.0" encoding="utf-8"?>
<p:cmLs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m authorId="0" dt="2020-02-07T17:40:25.236" idx="1">
    <p:pos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1034" y="736"/>
    <p:text>+tnt7@pdx.edu does this help? It's linked to the timeline that we worked on during our last phone call.</p:text>
    <p:extLst>
      <p:ext uri="{C676402C-5697-4E1C-873F-D02D1690AC5C}">
        <p15:threadingInfo xmlns:p15="http://schemas.microsoft.com/office/powerpoint/2012/main" timeZoneBias="0"/>
      </p:ext>
    </p:extLst>
  </p:cm>
  <p:cm authorId="1" dt="2020-02-07T17:40:25.236" idx="1">
    <p:pos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1034" y="736"/>
    <p:text>That Looks great to me Karla! Thank you very much! Good Job!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</p:extLst>
  </p:cm>
</p:cmLst>
</file>

<file path=ppt/comments/comment2.xml><?xml version="1.0" encoding="utf-8"?>
<p:cmLs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m authorId="2" dt="2020-02-06T18:19:45.817" idx="1">
    <p:pos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508" y="703"/>
    <p:text>?</p:text>
    <p:extLst>
      <p:ext uri="{C676402C-5697-4E1C-873F-D02D1690AC5C}">
        <p15:threadingInfo xmlns:p15="http://schemas.microsoft.com/office/powerpoint/2012/main" timeZoneBias="0"/>
      </p:ext>
    </p:extLst>
  </p:cm>
  <p:cm authorId="1" dt="2020-02-06T18:19:45.817" idx="2">
    <p:pos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508" y="703"/>
    <p:text>From the Block Diagram in the ODIN II Folder</p:text>
    <p:extLst>
      <p:ext uri="{C676402C-5697-4E1C-873F-D02D1690AC5C}">
        <p15:threadingInfo xmlns:p15="http://schemas.microsoft.com/office/powerpoint/2012/main" timeZoneBias="0">
          <p15:parentCm authorId="2" idx="1"/>
        </p15:threadingInfo>
      </p:ext>
    </p:extLst>
  </p:cm>
</p:cmLst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lt1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hape 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oogle Shape;3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7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Google Shape;4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dk2" folHlink="folHlink" hlink="hlink" tx1="dk1" tx2="lt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0.xml.rels><?xml version="1.0" standalone="yes" ?><Relationships xmlns="http://schemas.openxmlformats.org/package/2006/relationships"><Relationship Id="rId1" Target="../slides/slide1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1.xml.rels><?xml version="1.0" standalone="yes" ?><Relationships xmlns="http://schemas.openxmlformats.org/package/2006/relationships"><Relationship Id="rId1" Target="../slides/slide1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2.xml.rels><?xml version="1.0" standalone="yes" ?><Relationships xmlns="http://schemas.openxmlformats.org/package/2006/relationships"><Relationship Id="rId1" Target="../slides/slide1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3.xml.rels><?xml version="1.0" standalone="yes" ?><Relationships xmlns="http://schemas.openxmlformats.org/package/2006/relationships"><Relationship Id="rId1" Target="../slides/slide1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4.xml.rels><?xml version="1.0" standalone="yes" ?><Relationships xmlns="http://schemas.openxmlformats.org/package/2006/relationships"><Relationship Id="rId1" Target="../slides/slide1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.xml.rels><?xml version="1.0" standalone="yes" ?><Relationships xmlns="http://schemas.openxmlformats.org/package/2006/relationships"><Relationship Id="rId1" Target="../slides/slide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.xml.rels><?xml version="1.0" standalone="yes" ?><Relationships xmlns="http://schemas.openxmlformats.org/package/2006/relationships"><Relationship Id="rId1" Target="../slides/slide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8.xml.rels><?xml version="1.0" standalone="yes" ?><Relationships xmlns="http://schemas.openxmlformats.org/package/2006/relationships"><Relationship Id="rId1" Target="../slides/slide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9.xml.rels><?xml version="1.0" standalone="yes" ?><Relationships xmlns="http://schemas.openxmlformats.org/package/2006/relationships"><Relationship Id="rId1" Target="../slides/slide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4" name="Shape 23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5" name="Google Shape;235;p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6" name="Google Shape;236;p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0" name="Shape 29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1" name="Google Shape;291;p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2" name="Google Shape;292;p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8" name="Shape 29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9" name="Google Shape;299;p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0" name="Google Shape;300;p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9" name="Shape 30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0" name="Google Shape;310;p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1" name="Google Shape;311;p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7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7" name="Shape 31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8" name="Google Shape;318;p2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9" name="Google Shape;319;p2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7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3" name="Shape 32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4" name="Google Shape;324;p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5" name="Google Shape;325;p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0" name="Shape 24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1" name="Google Shape;241;g6e6c65c254_0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2" name="Google Shape;242;g6e6c65c254_0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7" name="Shape 24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8" name="Google Shape;248;g7d3400bbfa_1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9" name="Google Shape;249;g7d3400bbfa_1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3" name="Shape 25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4" name="Google Shape;254;g6e6c65c254_0_1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5" name="Google Shape;255;g6e6c65c254_0_1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9" name="Shape 25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0" name="Google Shape;260;g6e6c65c254_0_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1" name="Google Shape;261;g6e6c65c254_0_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5" name="Shape 26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6" name="Google Shape;266;g6e6c65c254_0_1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7" name="Google Shape;267;g6e6c65c254_0_1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2" name="Shape 27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3" name="Google Shape;273;p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4" name="Google Shape;274;p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8" name="Shape 27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9" name="Google Shape;279;g7d0f5a0f9f_0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0" name="Google Shape;280;g7d0f5a0f9f_0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4" name="Shape 28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5" name="Google Shape;285;p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6" name="Google Shape;286;p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media/image1.png" Type="http://schemas.openxmlformats.org/officeDocument/2006/relationships/image"></Relationship><Relationship Id="rId2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MasterSp="0" type="title">
  <p:cSld name="TITL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Shape 5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\\DROBO-FS\QuickDrops\JB\PPTX NG\Droplets\LightingOverlay.png" id="53" name="Google Shape;53;p1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1">
            <a:alphaModFix amt="30000"/>
          </a:blip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Google Shape;54;p1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Google Shape;55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" name="Google Shape;56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128713" y="2176463"/>
              <a:ext cx="190500" cy="190500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7" name="Google Shape;57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123950" y="4021138"/>
              <a:ext cx="190500" cy="188913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8" name="Google Shape;58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Google Shape;59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33375" y="4481513"/>
              <a:ext cx="190500" cy="190500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Google Shape;60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90500" y="9525"/>
              <a:ext cx="152400" cy="908050"/>
            </a:xfrm>
            <a:custGeom>
              <a:ahLst/>
              <a:cxnLst/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" name="Google Shape;61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290638" y="14288"/>
              <a:ext cx="376238" cy="1801813"/>
            </a:xfrm>
            <a:custGeom>
              <a:ahLst/>
              <a:cxnLst/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2" name="Google Shape;62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600200" y="1801813"/>
              <a:ext cx="190500" cy="188913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Google Shape;63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381125" y="9525"/>
              <a:ext cx="371475" cy="1425575"/>
            </a:xfrm>
            <a:custGeom>
              <a:ahLst/>
              <a:cxnLst/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4" name="Google Shape;64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643063" y="0"/>
              <a:ext cx="152400" cy="912813"/>
            </a:xfrm>
            <a:custGeom>
              <a:ahLst/>
              <a:cxnLst/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5" name="Google Shape;65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685925" y="1420813"/>
              <a:ext cx="190500" cy="190500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6" name="Google Shape;66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685925" y="903288"/>
              <a:ext cx="190500" cy="190500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7" name="Google Shape;67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743075" y="4763"/>
              <a:ext cx="419100" cy="522288"/>
            </a:xfrm>
            <a:custGeom>
              <a:ahLst/>
              <a:cxnLst/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8" name="Google Shape;68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119313" y="488950"/>
              <a:ext cx="161925" cy="147638"/>
            </a:xfrm>
            <a:custGeom>
              <a:ahLst/>
              <a:cxnLst/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9" name="Google Shape;69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952500" y="4763"/>
              <a:ext cx="152400" cy="908050"/>
            </a:xfrm>
            <a:custGeom>
              <a:ahLst/>
              <a:cxnLst/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0" name="Google Shape;70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866775" y="903288"/>
              <a:ext cx="190500" cy="190500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" name="Google Shape;71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890588" y="1554163"/>
              <a:ext cx="190500" cy="190500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2" name="Google Shape;72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38188" y="5622925"/>
              <a:ext cx="338138" cy="1216025"/>
            </a:xfrm>
            <a:custGeom>
              <a:ahLst/>
              <a:cxnLst/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3" name="Google Shape;73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47700" y="5480050"/>
              <a:ext cx="157163" cy="157163"/>
            </a:xfrm>
            <a:custGeom>
              <a:ahLst/>
              <a:cxnLst/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4" name="Google Shape;74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6675" y="903288"/>
              <a:ext cx="190500" cy="190500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5" name="Google Shape;75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0" y="3897313"/>
              <a:ext cx="133350" cy="266700"/>
            </a:xfrm>
            <a:custGeom>
              <a:ahLst/>
              <a:cxnLst/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6" name="Google Shape;76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6675" y="4149725"/>
              <a:ext cx="190500" cy="188913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7" name="Google Shape;77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0" y="1644650"/>
              <a:ext cx="133350" cy="269875"/>
            </a:xfrm>
            <a:custGeom>
              <a:ahLst/>
              <a:cxnLst/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8" name="Google Shape;78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6675" y="1468438"/>
              <a:ext cx="190500" cy="190500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9" name="Google Shape;79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95325" y="4763"/>
              <a:ext cx="309563" cy="1558925"/>
            </a:xfrm>
            <a:custGeom>
              <a:ahLst/>
              <a:cxnLst/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0" name="Google Shape;80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7150" y="4881563"/>
              <a:ext cx="190500" cy="188913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" name="Google Shape;81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38113" y="5060950"/>
              <a:ext cx="304800" cy="1778000"/>
            </a:xfrm>
            <a:custGeom>
              <a:ahLst/>
              <a:cxnLst/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2" name="Google Shape;82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61975" y="6430963"/>
              <a:ext cx="190500" cy="188913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3" name="Google Shape;83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4" name="Google Shape;84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6200" y="6430963"/>
              <a:ext cx="190500" cy="188913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5" name="Google Shape;85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0" y="5978525"/>
              <a:ext cx="190500" cy="461963"/>
            </a:xfrm>
            <a:custGeom>
              <a:ahLst/>
              <a:cxnLst/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6" name="Google Shape;86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014413" y="1801813"/>
              <a:ext cx="214313" cy="755650"/>
            </a:xfrm>
            <a:custGeom>
              <a:ahLst/>
              <a:cxnLst/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7" name="Google Shape;87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938213" y="2547938"/>
              <a:ext cx="166688" cy="160338"/>
            </a:xfrm>
            <a:custGeom>
              <a:ahLst/>
              <a:cxnLst/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8" name="Google Shape;88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95313" y="4763"/>
              <a:ext cx="638175" cy="4025900"/>
            </a:xfrm>
            <a:custGeom>
              <a:ahLst/>
              <a:cxnLst/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9" name="Google Shape;89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223963" y="1382713"/>
              <a:ext cx="142875" cy="476250"/>
            </a:xfrm>
            <a:custGeom>
              <a:ahLst/>
              <a:cxnLst/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0" name="Google Shape;90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300163" y="1849438"/>
              <a:ext cx="109538" cy="107950"/>
            </a:xfrm>
            <a:custGeom>
              <a:ahLst/>
              <a:cxnLst/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1" name="Google Shape;91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0988" y="3417888"/>
              <a:ext cx="142875" cy="474663"/>
            </a:xfrm>
            <a:custGeom>
              <a:ahLst/>
              <a:cxnLst/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2" name="Google Shape;92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38125" y="3883025"/>
              <a:ext cx="109538" cy="109538"/>
            </a:xfrm>
            <a:custGeom>
              <a:ahLst/>
              <a:cxnLst/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3" name="Google Shape;93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763" y="2166938"/>
              <a:ext cx="114300" cy="452438"/>
            </a:xfrm>
            <a:custGeom>
              <a:ahLst/>
              <a:cxnLst/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4" name="Google Shape;94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2388" y="2066925"/>
              <a:ext cx="109538" cy="109538"/>
            </a:xfrm>
            <a:custGeom>
              <a:ahLst/>
              <a:cxnLst/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5" name="Google Shape;95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6" name="Google Shape;96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319213" y="5041900"/>
              <a:ext cx="371475" cy="1801813"/>
            </a:xfrm>
            <a:custGeom>
              <a:ahLst/>
              <a:cxnLst/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7" name="Google Shape;97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147763" y="4481513"/>
              <a:ext cx="190500" cy="190500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8" name="Google Shape;98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819150" y="3983038"/>
              <a:ext cx="347663" cy="2860675"/>
            </a:xfrm>
            <a:custGeom>
              <a:ahLst/>
              <a:cxnLst/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9" name="Google Shape;99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28663" y="3806825"/>
              <a:ext cx="190500" cy="190500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0" name="Google Shape;100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624013" y="4867275"/>
              <a:ext cx="190500" cy="188913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1" name="Google Shape;101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404938" y="5422900"/>
              <a:ext cx="371475" cy="1425575"/>
            </a:xfrm>
            <a:custGeom>
              <a:ahLst/>
              <a:cxnLst/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" name="Google Shape;102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666875" y="5945188"/>
              <a:ext cx="152400" cy="912813"/>
            </a:xfrm>
            <a:custGeom>
              <a:ahLst/>
              <a:cxnLst/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3" name="Google Shape;103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709738" y="5246688"/>
              <a:ext cx="190500" cy="190500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4" name="Google Shape;104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709738" y="5764213"/>
              <a:ext cx="190500" cy="190500"/>
            </a:xfrm>
            <a:custGeom>
              <a:ahLst/>
              <a:cxnLst/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5" name="Google Shape;105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766888" y="6330950"/>
              <a:ext cx="419100" cy="527050"/>
            </a:xfrm>
            <a:custGeom>
              <a:ahLst/>
              <a:cxnLst/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6" name="Google Shape;106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147888" y="6221413"/>
              <a:ext cx="157163" cy="147638"/>
            </a:xfrm>
            <a:custGeom>
              <a:ahLst/>
              <a:cxnLst/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7" name="Google Shape;107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04825" y="9525"/>
              <a:ext cx="233363" cy="5103813"/>
            </a:xfrm>
            <a:custGeom>
              <a:ahLst/>
              <a:cxnLst/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8" name="Google Shape;108;p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33413" y="5103813"/>
              <a:ext cx="185738" cy="185738"/>
            </a:xfrm>
            <a:custGeom>
              <a:ahLst/>
              <a:cxnLst/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>
                  <a:uFillTx/>
                </a:rPr>
                <a:t/>
              </a:r>
              <a:endParaRPr b="0" cap="none" i="0" strike="noStrike" sz="14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9" name="Google Shape;109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0" name="Google Shape;110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lv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75"/>
              <a:buNone/>
              <a:defRPr cap="none" sz="1500">
                <a:solidFill>
                  <a:schemeClr val="lt2"/>
                </a:solidFill>
                <a:uFillTx/>
              </a:defRPr>
            </a:lvl1pPr>
            <a:lvl2pPr algn="ctr" lvl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>
                <a:uFillTx/>
              </a:defRPr>
            </a:lvl2pPr>
            <a:lvl3pPr algn="ctr" lvl="2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uFillTx/>
              </a:defRPr>
            </a:lvl3pPr>
            <a:lvl4pPr algn="ctr" lvl="3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uFillTx/>
              </a:defRPr>
            </a:lvl4pPr>
            <a:lvl5pPr algn="ctr" lvl="4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uFillTx/>
              </a:defRPr>
            </a:lvl5pPr>
            <a:lvl6pPr algn="ctr" lvl="5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uFillTx/>
              </a:defRPr>
            </a:lvl6pPr>
            <a:lvl7pPr algn="ctr" lvl="6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uFillTx/>
              </a:defRPr>
            </a:lvl7pPr>
            <a:lvl8pPr algn="ctr" lvl="7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uFillTx/>
              </a:defRPr>
            </a:lvl8pPr>
            <a:lvl9pPr algn="ctr" lvl="8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1" name="Google Shape;111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2" name="Google Shape;112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3" name="Google Shape;113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picTx">
  <p:cSld name="PICTURE_WITH_CAPTION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2" name="Shape 16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3" name="Google Shape;163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4" name="Google Shape;164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35541" y="457201"/>
            <a:ext cx="2750018" cy="38861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type="none" w="sm"/>
            <a:tailEnd len="sm" type="none" w="sm"/>
          </a:ln>
          <a:effectLst>
            <a:outerShdw algn="t" blurRad="88900" dir="5400000" dist="38100" rotWithShape="0">
              <a:srgbClr val="000000">
                <a:alpha val="40000"/>
              </a:srgbClr>
            </a:outerShdw>
          </a:effectLst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cap="none" i="0" strike="noStrike" sz="24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l" lvl="1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None/>
              <a:defRPr b="0" cap="none" i="0" strike="noStrike" sz="21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l" lvl="2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l" lvl="3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cap="none" i="0" strike="noStrike" sz="15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l" lvl="4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cap="none" i="0" strike="noStrike" sz="15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l" lvl="5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cap="none" i="0" strike="noStrike" sz="15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l" lvl="6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cap="none" i="0" strike="noStrike" sz="15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l" lvl="7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cap="none" i="0" strike="noStrike" sz="15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l" lvl="8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cap="none" i="0" strike="noStrike" sz="15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5" name="Google Shape;165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8" y="1687114"/>
            <a:ext cx="4450883" cy="265628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6" name="Google Shape;166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7" name="Google Shape;167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8" name="Google Shape;168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Panoramic Picture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9" name="Shape 16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0" name="Google Shape;170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8" y="3228499"/>
            <a:ext cx="7434266" cy="61451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1" name="Google Shape;171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8" y="454819"/>
            <a:ext cx="7434266" cy="2474834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type="none" w="sm"/>
            <a:tailEnd len="sm" type="none" w="sm"/>
          </a:ln>
          <a:effectLst>
            <a:outerShdw algn="t" blurRad="88900" dir="5400000" dist="38100" rotWithShape="0">
              <a:srgbClr val="000000">
                <a:alpha val="40000"/>
              </a:srgbClr>
            </a:outerShdw>
          </a:effectLst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cap="none" i="0" strike="noStrike" sz="24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l" lvl="1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cap="none" i="0" strike="noStrike" sz="15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l" lvl="2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cap="none" i="0" strike="noStrike" sz="13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l" lvl="3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cap="none" i="0" strike="noStrike" sz="12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l" lvl="4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cap="none" i="0" strike="noStrike" sz="12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l" lvl="5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l" lvl="6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l" lvl="7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l" lvl="8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2" name="Google Shape;172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24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3" name="Google Shape;173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4" name="Google Shape;174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5" name="Google Shape;175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Title and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6" name="Shape 17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7" name="Google Shape;177;p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93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8" name="Google Shape;178;p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8" y="3314700"/>
            <a:ext cx="7428344" cy="1028699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9" name="Google Shape;179;p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0" name="Google Shape;180;p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1" name="Google Shape;181;p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Quote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2" name="Shape 18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3" name="Google Shape;183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4659" y="457200"/>
            <a:ext cx="6977064" cy="206132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4" name="Google Shape;184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5" name="Google Shape;185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6" name="Google Shape;186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7" name="Google Shape;187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8" name="Google Shape;188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9" name="Google Shape;189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34275" lIns="68575" rIns="68575" spcFirstLastPara="1" tIns="3427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cap="none" i="0" lang="en" strike="noStrike" sz="60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0" name="Google Shape;190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34275" lIns="68575" rIns="68575" spcFirstLastPara="1" tIns="3427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cap="none" i="0" lang="en" strike="noStrike" sz="60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Name Card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" name="Shape 19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2" name="Google Shape;192;p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3" name="Google Shape;193;p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4" name="Google Shape;194;p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5" name="Google Shape;195;p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6" name="Google Shape;196;p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3 Colum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7" name="Shape 19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8" name="Google Shape;198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9" name="Google Shape;199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cap="none" sz="1800">
                <a:solidFill>
                  <a:schemeClr val="lt1"/>
                </a:solidFill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0" name="Google Shape;200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1" name="Google Shape;201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3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cap="none" sz="1800">
                <a:solidFill>
                  <a:schemeClr val="lt1"/>
                </a:solidFill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2" name="Google Shape;202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4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3" name="Google Shape;203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5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cap="none" sz="1800">
                <a:solidFill>
                  <a:schemeClr val="lt1"/>
                </a:solidFill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4" name="Google Shape;204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6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5" name="Google Shape;205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6" name="Google Shape;206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7" name="Google Shape;207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3 Picture Colum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8" name="Shape 20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9" name="Google Shape;209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0" name="Google Shape;210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cap="none" sz="1500">
                <a:solidFill>
                  <a:schemeClr val="lt1"/>
                </a:solidFill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1" name="Google Shape;211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60" y="2000249"/>
            <a:ext cx="239643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type="none" w="sm"/>
            <a:tailEnd len="sm" type="none" w="sm"/>
          </a:ln>
          <a:effectLst>
            <a:outerShdw algn="t" blurRad="88900" dir="5400000" dist="38100" rotWithShape="0">
              <a:srgbClr val="000000">
                <a:alpha val="40000"/>
              </a:srgbClr>
            </a:outerShdw>
          </a:effectLst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cap="none" i="0" strike="noStrike" sz="15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l" lvl="1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cap="none" i="0" strike="noStrike" sz="15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l" lvl="2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cap="none" i="0" strike="noStrike" sz="13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l" lvl="3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cap="none" i="0" strike="noStrike" sz="12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l" lvl="4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cap="none" i="0" strike="noStrike" sz="12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l" lvl="5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l" lvl="6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l" lvl="7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l" lvl="8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2" name="Google Shape;212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3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60" y="3735644"/>
            <a:ext cx="2396430" cy="61338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3" name="Google Shape;213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4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cap="none" sz="1500">
                <a:solidFill>
                  <a:schemeClr val="lt1"/>
                </a:solidFill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4" name="Google Shape;214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5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66790" y="2000249"/>
            <a:ext cx="2399205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type="none" w="sm"/>
            <a:tailEnd len="sm" type="none" w="sm"/>
          </a:ln>
          <a:effectLst>
            <a:outerShdw algn="t" blurRad="88900" dir="5400000" dist="38100" rotWithShape="0">
              <a:srgbClr val="000000">
                <a:alpha val="40000"/>
              </a:srgbClr>
            </a:outerShdw>
          </a:effectLst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cap="none" i="0" strike="noStrike" sz="15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l" lvl="1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cap="none" i="0" strike="noStrike" sz="15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l" lvl="2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cap="none" i="0" strike="noStrike" sz="13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l" lvl="3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cap="none" i="0" strike="noStrike" sz="12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l" lvl="4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cap="none" i="0" strike="noStrike" sz="12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l" lvl="5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l" lvl="6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l" lvl="7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l" lvl="8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5" name="Google Shape;215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6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6" name="Google Shape;216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7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89426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cap="none" sz="1500">
                <a:solidFill>
                  <a:schemeClr val="lt1"/>
                </a:solidFill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7" name="Google Shape;217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8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89332" y="2000249"/>
            <a:ext cx="2396227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type="none" w="sm"/>
            <a:tailEnd len="sm" type="none" w="sm"/>
          </a:ln>
          <a:effectLst>
            <a:outerShdw algn="t" blurRad="88900" dir="5400000" dist="38100" rotWithShape="0">
              <a:srgbClr val="000000">
                <a:alpha val="40000"/>
              </a:srgbClr>
            </a:outerShdw>
          </a:effectLst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cap="none" i="0" strike="noStrike" sz="15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l" lvl="1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cap="none" i="0" strike="noStrike" sz="15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l" lvl="2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cap="none" i="0" strike="noStrike" sz="13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l" lvl="3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cap="none" i="0" strike="noStrike" sz="12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l" lvl="4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cap="none" i="0" strike="noStrike" sz="12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l" lvl="5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l" lvl="6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l" lvl="7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l" lvl="8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8" name="Google Shape;218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9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9" name="Google Shape;219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0" name="Google Shape;220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1" name="Google Shape;221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vertTx">
  <p:cSld name="VERTICAL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2" name="Shape 22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3" name="Google Shape;223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4" name="Google Shape;224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3242667" y="-699491"/>
            <a:ext cx="2656286" cy="7429499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71475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1pPr>
            <a:lvl2pPr algn="l" indent="-371475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2pPr>
            <a:lvl3pPr algn="l" indent="-371475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3pPr>
            <a:lvl4pPr algn="l" indent="-371475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4pPr>
            <a:lvl5pPr algn="l" indent="-371475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5pPr>
            <a:lvl6pPr algn="l" indent="-371475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6pPr>
            <a:lvl7pPr algn="l" indent="-371475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7pPr>
            <a:lvl8pPr algn="l" indent="-371475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8pPr>
            <a:lvl9pPr algn="l" indent="-371475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5" name="Google Shape;225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6" name="Google Shape;226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7" name="Google Shape;227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vertTitleAndTx">
  <p:cSld name="VERTICAL_TITLE_AND_VERTICAL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8" name="Shape 22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9" name="Google Shape;229;p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5590580" y="1648422"/>
            <a:ext cx="3886201" cy="150375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0" name="Google Shape;230;p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1818678" y="-505421"/>
            <a:ext cx="3886201" cy="581144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71475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1pPr>
            <a:lvl2pPr algn="l" indent="-371475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2pPr>
            <a:lvl3pPr algn="l" indent="-371475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3pPr>
            <a:lvl4pPr algn="l" indent="-371475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4pPr>
            <a:lvl5pPr algn="l" indent="-371475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5pPr>
            <a:lvl6pPr algn="l" indent="-371475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6pPr>
            <a:lvl7pPr algn="l" indent="-371475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7pPr>
            <a:lvl8pPr algn="l" indent="-371475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8pPr>
            <a:lvl9pPr algn="l" indent="-371475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1" name="Google Shape;231;p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2" name="Google Shape;232;p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3" name="Google Shape;233;p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x">
  <p:cSld name="TITLE_AND_BOD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4" name="Shape 11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5" name="Google Shape;115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6" name="Google Shape;116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rmAutofit/>
          </a:bodyPr>
          <a:lstStyle>
            <a:lvl1pPr algn="l" indent="-3111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uFillTx/>
              </a:defRPr>
            </a:lvl1pPr>
            <a:lvl2pPr algn="l" indent="-298450" lvl="1" marL="91440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uFillTx/>
              </a:defRPr>
            </a:lvl2pPr>
            <a:lvl3pPr algn="l" indent="-298450" lvl="2" marL="137160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uFillTx/>
              </a:defRPr>
            </a:lvl3pPr>
            <a:lvl4pPr algn="l" indent="-298450" lvl="3" marL="182880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uFillTx/>
              </a:defRPr>
            </a:lvl4pPr>
            <a:lvl5pPr algn="l" indent="-298450" lvl="4" marL="228600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uFillTx/>
              </a:defRPr>
            </a:lvl5pPr>
            <a:lvl6pPr algn="l" indent="-298450" lvl="5" marL="274320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uFillTx/>
              </a:defRPr>
            </a:lvl6pPr>
            <a:lvl7pPr algn="l" indent="-298450" lvl="6" marL="320040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uFillTx/>
              </a:defRPr>
            </a:lvl7pPr>
            <a:lvl8pPr algn="l" indent="-298450" lvl="7" marL="365760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uFillTx/>
              </a:defRPr>
            </a:lvl8pPr>
            <a:lvl9pPr algn="l" indent="-298450" lvl="8" marL="411480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7" name="Google Shape;117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obj">
  <p:cSld name="OBJEC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8" name="Shape 11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9" name="Google Shape;119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0" name="Google Shape;120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71475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1pPr>
            <a:lvl2pPr algn="l" indent="-371475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2pPr>
            <a:lvl3pPr algn="l" indent="-371475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3pPr>
            <a:lvl4pPr algn="l" indent="-371475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4pPr>
            <a:lvl5pPr algn="l" indent="-371475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5pPr>
            <a:lvl6pPr algn="l" indent="-371475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6pPr>
            <a:lvl7pPr algn="l" indent="-371475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7pPr>
            <a:lvl8pPr algn="l" indent="-371475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8pPr>
            <a:lvl9pPr algn="l" indent="-371475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1" name="Google Shape;121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2" name="Google Shape;122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3" name="Google Shape;123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secHead">
  <p:cSld name="SECTION_HEA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4" name="Shape 12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5" name="Google Shape;125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8" y="1064420"/>
            <a:ext cx="7429500" cy="213955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6" name="Google Shape;126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cap="none" sz="1350">
                <a:solidFill>
                  <a:schemeClr val="lt1"/>
                </a:solidFill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7" name="Google Shape;127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8" name="Google Shape;128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9" name="Google Shape;129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woObj">
  <p:cSld name="TWO_OBJECTS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0" name="Shape 13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1" name="Google Shape;131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2" name="Google Shape;132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8" y="1687114"/>
            <a:ext cx="3658792" cy="265628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71475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1pPr>
            <a:lvl2pPr algn="l" indent="-371475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2pPr>
            <a:lvl3pPr algn="l" indent="-371475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3pPr>
            <a:lvl4pPr algn="l" indent="-371475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4pPr>
            <a:lvl5pPr algn="l" indent="-371475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5pPr>
            <a:lvl6pPr algn="l" indent="-371475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6pPr>
            <a:lvl7pPr algn="l" indent="-371475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7pPr>
            <a:lvl8pPr algn="l" indent="-371475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8pPr>
            <a:lvl9pPr algn="l" indent="-371475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3" name="Google Shape;133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29151" y="1687114"/>
            <a:ext cx="3656408" cy="265628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71475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1pPr>
            <a:lvl2pPr algn="l" indent="-371475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2pPr>
            <a:lvl3pPr algn="l" indent="-371475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3pPr>
            <a:lvl4pPr algn="l" indent="-371475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4pPr>
            <a:lvl5pPr algn="l" indent="-371475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5pPr>
            <a:lvl6pPr algn="l" indent="-371475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6pPr>
            <a:lvl7pPr algn="l" indent="-371475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7pPr>
            <a:lvl8pPr algn="l" indent="-371475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8pPr>
            <a:lvl9pPr algn="l" indent="-371475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4" name="Google Shape;134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5" name="Google Shape;135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6" name="Google Shape;136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woTxTwoObj">
  <p:cSld name="TWO_OBJECTS_WITH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7" name="Shape 13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8" name="Google Shape;138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8" y="464345"/>
            <a:ext cx="7429500" cy="110847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9" name="Google Shape;139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27515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cap="none" sz="1800">
                <a:solidFill>
                  <a:schemeClr val="lt1"/>
                </a:solidFill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0" name="Google Shape;140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8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71475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1pPr>
            <a:lvl2pPr algn="l" indent="-371475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2pPr>
            <a:lvl3pPr algn="l" indent="-371475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3pPr>
            <a:lvl4pPr algn="l" indent="-371475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4pPr>
            <a:lvl5pPr algn="l" indent="-371475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5pPr>
            <a:lvl6pPr algn="l" indent="-371475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6pPr>
            <a:lvl7pPr algn="l" indent="-371475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7pPr>
            <a:lvl8pPr algn="l" indent="-371475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8pPr>
            <a:lvl9pPr algn="l" indent="-371475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1" name="Google Shape;141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3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cap="none" sz="1800">
                <a:solidFill>
                  <a:schemeClr val="lt1"/>
                </a:solidFill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2" name="Google Shape;142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4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29150" y="2305048"/>
            <a:ext cx="3656408" cy="203835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71475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1pPr>
            <a:lvl2pPr algn="l" indent="-371475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2pPr>
            <a:lvl3pPr algn="l" indent="-371475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3pPr>
            <a:lvl4pPr algn="l" indent="-371475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4pPr>
            <a:lvl5pPr algn="l" indent="-371475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5pPr>
            <a:lvl6pPr algn="l" indent="-371475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6pPr>
            <a:lvl7pPr algn="l" indent="-371475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7pPr>
            <a:lvl8pPr algn="l" indent="-371475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8pPr>
            <a:lvl9pPr algn="l" indent="-371475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3" name="Google Shape;143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4" name="Google Shape;144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5" name="Google Shape;145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itleOnly">
  <p:cSld name="TITLE_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6" name="Shape 14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7" name="Google Shape;147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8" name="Google Shape;148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9" name="Google Shape;149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0" name="Google Shape;150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1" name="Shape 15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2" name="Google Shape;152;p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3" name="Google Shape;153;p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4" name="Google Shape;154;p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objTx">
  <p:cSld name="OBJECT_WITH_CAPTION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5" name="Shape 15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6" name="Google Shape;156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7" name="Google Shape;157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indent="-371475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1pPr>
            <a:lvl2pPr algn="l" indent="-371475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2pPr>
            <a:lvl3pPr algn="l" indent="-371475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3pPr>
            <a:lvl4pPr algn="l" indent="-371475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4pPr>
            <a:lvl5pPr algn="l" indent="-371475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5pPr>
            <a:lvl6pPr algn="l" indent="-371475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6pPr>
            <a:lvl7pPr algn="l" indent="-371475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7pPr>
            <a:lvl8pPr algn="l" indent="-371475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8pPr>
            <a:lvl9pPr algn="l" indent="-371475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8" name="Google Shape;158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0029" y="1687114"/>
            <a:ext cx="2892028" cy="265628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9" name="Google Shape;159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0" name="Google Shape;160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1" name="Google Shape;161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media/image2.png" Type="http://schemas.openxmlformats.org/officeDocument/2006/relationships/image"></Relationship><Relationship Id="rId2" Target="../media/image1.png" Type="http://schemas.openxmlformats.org/officeDocument/2006/relationships/image"></Relationship><Relationship Id="rId3" Target="../slideLayouts/slideLayout1.xml" Type="http://schemas.openxmlformats.org/officeDocument/2006/relationships/slideLayout"></Relationship><Relationship Id="rId4" Target="../slideLayouts/slideLayout2.xml" Type="http://schemas.openxmlformats.org/officeDocument/2006/relationships/slideLayout"></Relationship><Relationship Id="rId5" Target="../slideLayouts/slideLayout3.xml" Type="http://schemas.openxmlformats.org/officeDocument/2006/relationships/slideLayout"></Relationship><Relationship Id="rId6" Target="../slideLayouts/slideLayout4.xml" Type="http://schemas.openxmlformats.org/officeDocument/2006/relationships/slideLayout"></Relationship><Relationship Id="rId7" Target="../slideLayouts/slideLayout5.xml" Type="http://schemas.openxmlformats.org/officeDocument/2006/relationships/slideLayout"></Relationship><Relationship Id="rId8" Target="../slideLayouts/slideLayout6.xml" Type="http://schemas.openxmlformats.org/officeDocument/2006/relationships/slideLayout"></Relationship><Relationship Id="rId9" Target="../slideLayouts/slideLayout7.xml" Type="http://schemas.openxmlformats.org/officeDocument/2006/relationships/slideLayout"></Relationship><Relationship Id="rId10" Target="../slideLayouts/slideLayout8.xml" Type="http://schemas.openxmlformats.org/officeDocument/2006/relationships/slideLayout"></Relationship><Relationship Id="rId11" Target="../slideLayouts/slideLayout9.xml" Type="http://schemas.openxmlformats.org/officeDocument/2006/relationships/slideLayout"></Relationship><Relationship Id="rId12" Target="../slideLayouts/slideLayout10.xml" Type="http://schemas.openxmlformats.org/officeDocument/2006/relationships/slideLayout"></Relationship><Relationship Id="rId13" Target="../slideLayouts/slideLayout11.xml" Type="http://schemas.openxmlformats.org/officeDocument/2006/relationships/slideLayout"></Relationship><Relationship Id="rId14" Target="../slideLayouts/slideLayout12.xml" Type="http://schemas.openxmlformats.org/officeDocument/2006/relationships/slideLayout"></Relationship><Relationship Id="rId15" Target="../slideLayouts/slideLayout13.xml" Type="http://schemas.openxmlformats.org/officeDocument/2006/relationships/slideLayout"></Relationship><Relationship Id="rId16" Target="../slideLayouts/slideLayout14.xml" Type="http://schemas.openxmlformats.org/officeDocument/2006/relationships/slideLayout"></Relationship><Relationship Id="rId17" Target="../slideLayouts/slideLayout15.xml" Type="http://schemas.openxmlformats.org/officeDocument/2006/relationships/slideLayout"></Relationship><Relationship Id="rId18" Target="../slideLayouts/slideLayout16.xml" Type="http://schemas.openxmlformats.org/officeDocument/2006/relationships/slideLayout"></Relationship><Relationship Id="rId19" Target="../slideLayouts/slideLayout17.xml" Type="http://schemas.openxmlformats.org/officeDocument/2006/relationships/slideLayout"></Relationship><Relationship Id="rId20" Target="../slideLayouts/slideLayout18.xml" Type="http://schemas.openxmlformats.org/officeDocument/2006/relationships/slideLayout"></Relationship><Relationship Id="rId21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"/>
          <a:stretch>
            <a:fillRect/>
          </a:stretch>
        </a:blip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hape 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\\DROBO-FS\QuickDrops\JB\PPTX NG\Droplets\LightingOverlay.png" id="6" name="Google Shape;6;p1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2">
            <a:alphaModFix amt="30000"/>
          </a:blip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Google Shape;7;p1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Google Shape;8;p10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Google Shape;9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Google Shape;10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3337" y="2176463"/>
                <a:ext cx="190500" cy="190500"/>
              </a:xfrm>
              <a:custGeom>
                <a:ahLst/>
                <a:cxnLst/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Google Shape;11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8575" y="4021138"/>
                <a:ext cx="190500" cy="188913"/>
              </a:xfrm>
              <a:custGeom>
                <a:ahLst/>
                <a:cxnLst/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Google Shape;12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00025" y="4763"/>
                <a:ext cx="369888" cy="1811338"/>
              </a:xfrm>
              <a:custGeom>
                <a:ahLst/>
                <a:cxnLst/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Google Shape;13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03237" y="1801813"/>
                <a:ext cx="190500" cy="188913"/>
              </a:xfrm>
              <a:custGeom>
                <a:ahLst/>
                <a:cxnLst/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Google Shape;14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85750" y="4763"/>
                <a:ext cx="369888" cy="1430338"/>
              </a:xfrm>
              <a:custGeom>
                <a:ahLst/>
                <a:cxnLst/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oogle Shape;15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46100" y="0"/>
                <a:ext cx="152400" cy="912813"/>
              </a:xfrm>
              <a:custGeom>
                <a:ahLst/>
                <a:cxnLst/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Google Shape;16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88962" y="1420813"/>
                <a:ext cx="190500" cy="190500"/>
              </a:xfrm>
              <a:custGeom>
                <a:ahLst/>
                <a:cxnLst/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Google Shape;17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88962" y="903288"/>
                <a:ext cx="190500" cy="190500"/>
              </a:xfrm>
              <a:custGeom>
                <a:ahLst/>
                <a:cxnLst/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Google Shape;18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641350" y="0"/>
                <a:ext cx="422275" cy="527050"/>
              </a:xfrm>
              <a:custGeom>
                <a:ahLst/>
                <a:cxnLst/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Google Shape;19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020762" y="488950"/>
                <a:ext cx="161925" cy="147638"/>
              </a:xfrm>
              <a:custGeom>
                <a:ahLst/>
                <a:cxnLst/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Google Shape;20;p10"/>
  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Cxn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type="none" w="sm"/>
                <a:tailEnd len="sm" type="none" w="sm"/>
              </a:ln>
            </p:spPr>
          </p:cxn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Google Shape;21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9525" y="1801813"/>
                <a:ext cx="123825" cy="127000"/>
              </a:xfrm>
              <a:custGeom>
                <a:ahLst/>
                <a:cxnLst/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Google Shape;22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-9525" y="3549650"/>
                <a:ext cx="147638" cy="481013"/>
              </a:xfrm>
              <a:custGeom>
                <a:ahLst/>
                <a:cxnLst/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Google Shape;23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28587" y="1382713"/>
                <a:ext cx="142875" cy="476250"/>
              </a:xfrm>
              <a:custGeom>
                <a:ahLst/>
                <a:cxnLst/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Google Shape;24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04787" y="1849438"/>
                <a:ext cx="114300" cy="107950"/>
              </a:xfrm>
              <a:custGeom>
                <a:ahLst/>
                <a:cxnLst/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Google Shape;25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Google Shape;26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23837" y="5041900"/>
                <a:ext cx="369888" cy="1801813"/>
              </a:xfrm>
              <a:custGeom>
                <a:ahLst/>
                <a:cxnLst/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Google Shape;27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2387" y="4481513"/>
                <a:ext cx="190500" cy="190500"/>
              </a:xfrm>
              <a:custGeom>
                <a:ahLst/>
                <a:cxnLst/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Google Shape;28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-14288" y="5627688"/>
                <a:ext cx="85725" cy="1216025"/>
              </a:xfrm>
              <a:custGeom>
                <a:ahLst/>
                <a:cxnLst/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Google Shape;29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27050" y="4867275"/>
                <a:ext cx="190500" cy="188913"/>
              </a:xfrm>
              <a:custGeom>
                <a:ahLst/>
                <a:cxnLst/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Google Shape;30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09562" y="5422900"/>
                <a:ext cx="374650" cy="1425575"/>
              </a:xfrm>
              <a:custGeom>
                <a:ahLst/>
                <a:cxnLst/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Google Shape;31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69912" y="5945188"/>
                <a:ext cx="152400" cy="912813"/>
              </a:xfrm>
              <a:custGeom>
                <a:ahLst/>
                <a:cxnLst/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Google Shape;32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612775" y="5246688"/>
                <a:ext cx="190500" cy="190500"/>
              </a:xfrm>
              <a:custGeom>
                <a:ahLst/>
                <a:cxnLst/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Google Shape;33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612775" y="5764213"/>
                <a:ext cx="190500" cy="190500"/>
              </a:xfrm>
              <a:custGeom>
                <a:ahLst/>
                <a:cxnLst/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Google Shape;34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669925" y="6330950"/>
                <a:ext cx="417513" cy="517525"/>
              </a:xfrm>
              <a:custGeom>
                <a:ahLst/>
                <a:cxnLst/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Google Shape;35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049337" y="6221413"/>
                <a:ext cx="157163" cy="147638"/>
              </a:xfrm>
              <a:custGeom>
                <a:ahLst/>
                <a:cxnLst/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Google Shape;36;p10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Google Shape;37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1483975" y="0"/>
                <a:ext cx="417513" cy="512763"/>
              </a:xfrm>
              <a:custGeom>
                <a:ahLst/>
                <a:cxnLst/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Google Shape;38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1364912" y="474663"/>
                <a:ext cx="157163" cy="152400"/>
              </a:xfrm>
              <a:custGeom>
                <a:ahLst/>
                <a:cxnLst/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Google Shape;39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1631612" y="1539875"/>
                <a:ext cx="188913" cy="190500"/>
              </a:xfrm>
              <a:custGeom>
                <a:ahLst/>
                <a:cxnLst/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Google Shape;40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1531600" y="5694363"/>
                <a:ext cx="298450" cy="1154113"/>
              </a:xfrm>
              <a:custGeom>
                <a:ahLst/>
                <a:cxnLst/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Google Shape;41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1772900" y="5551488"/>
                <a:ext cx="157163" cy="155575"/>
              </a:xfrm>
              <a:custGeom>
                <a:ahLst/>
                <a:cxnLst/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Google Shape;42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1710987" y="4763"/>
                <a:ext cx="304800" cy="1544638"/>
              </a:xfrm>
              <a:custGeom>
                <a:ahLst/>
                <a:cxnLst/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Google Shape;43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1636375" y="4867275"/>
                <a:ext cx="188913" cy="188913"/>
              </a:xfrm>
              <a:custGeom>
                <a:ahLst/>
                <a:cxnLst/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Google Shape;44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1441112" y="5046663"/>
                <a:ext cx="307975" cy="1801813"/>
              </a:xfrm>
              <a:custGeom>
                <a:ahLst/>
                <a:cxnLst/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Google Shape;45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1849100" y="6416675"/>
                <a:ext cx="190500" cy="188913"/>
              </a:xfrm>
              <a:custGeom>
                <a:ahLst/>
                <a:cxnLst/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Google Shape;46;p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anchorCtr="0" bIns="91425" lIns="91425" rIns="91425" spcFirstLastPara="1" tIns="91425" wrap="square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>
                    <a:uFillTx/>
                  </a:rPr>
                  <a:t/>
                </a:r>
                <a:endParaRPr b="0" cap="none" i="0" strike="noStrike" sz="1400" u="none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Google Shape;47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cap="none" i="0" strike="noStrike" sz="27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Google Shape;48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71475" lvl="0" marL="457200" marR="0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l" indent="-347662" lvl="1" marL="914400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cap="none" i="0" strike="noStrike" sz="15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l" indent="-335788" lvl="2" marL="1371600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cap="none" i="0" strike="noStrike" sz="13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l" indent="-323850" lvl="3" marL="1828800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cap="none" i="0" strike="noStrike" sz="12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l" indent="-323850" lvl="4" marL="2286000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cap="none" i="0" strike="noStrike" sz="12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l" indent="-311975" lvl="5" marL="2743200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l" indent="-311975" lvl="6" marL="3200400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l" indent="-311975" lvl="7" marL="3657600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l" indent="-311975" lvl="8" marL="4114800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cap="none" i="0" strike="noStrike" sz="105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Google Shape;49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Google Shape;50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Google Shape;51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algn="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algn="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algn="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algn="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algn="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algn="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algn="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algn="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cap="none" i="0" strike="noStrike" sz="788" u="none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dk2" folHlink="folHlink" hlink="hlink" tx1="dk1" tx2="lt2"/>
  <p:sldLayoutIdLst>
    <p:sldLayoutId r:id="rId3" id="2147483661"/>
    <p:sldLayoutId r:id="rId4" id="2147483662"/>
    <p:sldLayoutId r:id="rId5" id="2147483663"/>
    <p:sldLayoutId r:id="rId6" id="2147483664"/>
    <p:sldLayoutId r:id="rId7" id="2147483665"/>
    <p:sldLayoutId r:id="rId8" id="2147483666"/>
    <p:sldLayoutId r:id="rId9" id="2147483667"/>
    <p:sldLayoutId r:id="rId10" id="2147483668"/>
    <p:sldLayoutId r:id="rId11" id="2147483669"/>
    <p:sldLayoutId r:id="rId12" id="2147483670"/>
    <p:sldLayoutId r:id="rId13" id="2147483671"/>
    <p:sldLayoutId r:id="rId14" id="2147483672"/>
    <p:sldLayoutId r:id="rId15" id="2147483673"/>
    <p:sldLayoutId r:id="rId16" id="2147483674"/>
    <p:sldLayoutId r:id="rId17" id="2147483675"/>
    <p:sldLayoutId r:id="rId18" id="2147483676"/>
    <p:sldLayoutId r:id="rId19" id="2147483677"/>
    <p:sldLayoutId r:id="rId20" id="2147483678"/>
  </p:sldLayoutIdLst>
  <p:hf dt="0" ftr="0" hdr="0" sldNum="0"/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0.xml" Type="http://schemas.openxmlformats.org/officeDocument/2006/relationships/notesSlide"></Relationship><Relationship Id="rId3" Target="../media/image7.png" Type="http://schemas.openxmlformats.org/officeDocument/2006/relationships/image"></Relationship><Relationship Id="rId4" Target="../media/image6.png" Type="http://schemas.openxmlformats.org/officeDocument/2006/relationships/imag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1.xml" Type="http://schemas.openxmlformats.org/officeDocument/2006/relationships/notesSlide"></Relationship><Relationship Id="rId3" Target="../media/image5.png" Type="http://schemas.openxmlformats.org/officeDocument/2006/relationships/image"></Relationship><Relationship Id="rId4" Target="../media/image6.png" Type="http://schemas.openxmlformats.org/officeDocument/2006/relationships/image"></Relationship><Relationship Id="rId5" Target="../media/image8.png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2.xml" Type="http://schemas.openxmlformats.org/officeDocument/2006/relationships/notesSlide"></Relationship><Relationship Id="rId3" Target="../media/image11.png" Type="http://schemas.openxmlformats.org/officeDocument/2006/relationships/image"></Relationship><Relationship Id="rId4" Target="../media/image10.png" Type="http://schemas.openxmlformats.org/officeDocument/2006/relationships/image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3.xml" Type="http://schemas.openxmlformats.org/officeDocument/2006/relationships/notesSlide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4.xml" Type="http://schemas.openxmlformats.org/officeDocument/2006/relationships/notesSlide"></Relationship></Relationships>
</file>

<file path=ppt/slides/_rels/slide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2.xml" Type="http://schemas.openxmlformats.org/officeDocument/2006/relationships/notesSlide"></Relationship><Relationship Id="rId3" Target="../media/image9.pn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3.xml" Type="http://schemas.openxmlformats.org/officeDocument/2006/relationships/notesSlide"></Relationship></Relationships>
</file>

<file path=ppt/slides/_rels/slide4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4.xml" Type="http://schemas.openxmlformats.org/officeDocument/2006/relationships/notesSlide"></Relationship></Relationships>
</file>

<file path=ppt/slides/_rels/slide5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5.xml" Type="http://schemas.openxmlformats.org/officeDocument/2006/relationships/notesSlide"></Relationship></Relationships>
</file>

<file path=ppt/slides/_rels/slide6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6.xml" Type="http://schemas.openxmlformats.org/officeDocument/2006/relationships/notesSlide"></Relationship><Relationship Id="rId3" Target="../comments/comment1.xml" Type="http://schemas.openxmlformats.org/officeDocument/2006/relationships/comments"></Relationship><Relationship Id="rId4" Target="https://drive.google.com/open?id=1SyiYNVD_LCFywcDMFTqGDw55zd1p7Cy4" TargetMode="External" Type="http://schemas.openxmlformats.org/officeDocument/2006/relationships/hyperlink"></Relationship><Relationship Id="rId5" Target="../media/image3.pn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7.xml" Type="http://schemas.openxmlformats.org/officeDocument/2006/relationships/notesSlide"></Relationship><Relationship Id="rId3" Target="../comments/comment2.xml" Type="http://schemas.openxmlformats.org/officeDocument/2006/relationships/comments"></Relationship></Relationships>
</file>

<file path=ppt/slides/_rels/slide8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8.xml" Type="http://schemas.openxmlformats.org/officeDocument/2006/relationships/notesSlide"></Relationship><Relationship Id="rId3" Target="../media/image4.png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9.xml" Type="http://schemas.openxmlformats.org/officeDocument/2006/relationships/notesSlid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dk1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7" name="Shape 23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8" name="Google Shape;238;p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51186" y="-782482"/>
            <a:ext cx="4686600" cy="33963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" sz="6000">
                <a:uFillTx/>
              </a:rPr>
              <a:t>ODIN 2.0</a:t>
            </a:r>
            <a:endParaRPr sz="6000">
              <a:uFillTx/>
            </a:endParaRPr>
          </a:p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" sz="1800">
                <a:uFillTx/>
              </a:rPr>
              <a:t>Winter/Spring 2020</a:t>
            </a:r>
            <a:endParaRPr sz="18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9" name="Google Shape;239;p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78992" y="950218"/>
            <a:ext cx="2170500" cy="33963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875"/>
              <a:buNone/>
            </a:pPr>
            <a:r>
              <a:rPr lang="en">
                <a:solidFill>
                  <a:srgbClr val="FFFFFF"/>
                </a:solidFill>
                <a:uFillTx/>
              </a:rPr>
              <a:t>ABRAM FOUTS        TODD TOWNSEND KARLA BARRAZA LOPEZ XUENING JIA    WENHAO CHENG </a:t>
            </a:r>
            <a:endParaRPr>
              <a:solidFill>
                <a:srgbClr val="FFFFFF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3" name="Shape 29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4" name="Google Shape;294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40312" y="393750"/>
            <a:ext cx="7396088" cy="914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>
                <a:uFillTx/>
              </a:rPr>
              <a:t>RESEARCH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5" name="Google Shape;295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40312" y="1217506"/>
            <a:ext cx="7038900" cy="2911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-31115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Tx/>
              </a:rPr>
              <a:t>SW Dependencies</a:t>
            </a:r>
            <a:endParaRPr>
              <a:uFillTx/>
            </a:endParaRPr>
          </a:p>
          <a:p>
            <a:pPr algn="l" indent="-3111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>
                <a:uFillTx/>
              </a:rPr>
              <a:t>From FOVE to HTC Vive Pro Eye</a:t>
            </a:r>
            <a:endParaRPr>
              <a:uFillTx/>
            </a:endParaRPr>
          </a:p>
          <a:p>
            <a:pPr algn="l" indent="-31115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Tx/>
              </a:rPr>
              <a:t>HW Dependencies</a:t>
            </a:r>
            <a:endParaRPr>
              <a:uFillTx/>
            </a:endParaRPr>
          </a:p>
          <a:p>
            <a:pPr algn="l" indent="-3111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>
                <a:uFillTx/>
              </a:rPr>
              <a:t>Connection Changes: needed peripheral connections</a:t>
            </a:r>
            <a:endParaRPr>
              <a:uFillTx/>
            </a:endParaRPr>
          </a:p>
          <a:p>
            <a:pPr algn="l" indent="-3111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>
                <a:uFillTx/>
              </a:rPr>
              <a:t>Controlling mechanism changes: X-box controller to touch controller </a:t>
            </a:r>
            <a:endParaRPr>
              <a:uFillTx/>
            </a:endParaRPr>
          </a:p>
          <a:p>
            <a:pPr algn="l" indent="-31115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Tx/>
              </a:rPr>
              <a:t>HTC Vive Eye Pro capabilities </a:t>
            </a:r>
            <a:endParaRPr>
              <a:uFillTx/>
            </a:endParaRPr>
          </a:p>
          <a:p>
            <a:pPr algn="l" indent="-2984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uFillTx/>
              </a:rPr>
              <a:t>Scope - Needed processor power</a:t>
            </a:r>
            <a:endParaRPr>
              <a:uFillTx/>
            </a:endParaRPr>
          </a:p>
          <a:p>
            <a:pPr algn="l" indent="-2984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uFillTx/>
              </a:rPr>
              <a:t>Speed - Accommodate Bandwidth/Baud Rate</a:t>
            </a:r>
            <a:endParaRPr>
              <a:uFillTx/>
            </a:endParaRPr>
          </a:p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6" name="Google Shape;296;p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73283" y="696270"/>
            <a:ext cx="1527264" cy="1016325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7" name="Google Shape;297;p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54107" y="3047545"/>
            <a:ext cx="1965614" cy="91410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1" name="Shape 30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2" name="Google Shape;302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52550" y="254450"/>
            <a:ext cx="7038900" cy="914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>
                <a:uFillTx/>
              </a:rPr>
              <a:t>SW DEPENDENCIES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3" name="Google Shape;303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2538" y="3328125"/>
            <a:ext cx="825300" cy="357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rPr>
              <a:t>Unity</a:t>
            </a:r>
            <a:endParaRPr b="1" sz="1800">
              <a:solidFill>
                <a:schemeClr val="lt1"/>
              </a:solidFill>
              <a:uFillTx/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4" name="Google Shape;304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76425" y="3328150"/>
            <a:ext cx="2006700" cy="357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rPr>
              <a:t>HTC Vive Pro I API</a:t>
            </a:r>
            <a:endParaRPr b="1" sz="1800">
              <a:solidFill>
                <a:schemeClr val="lt1"/>
              </a:solidFill>
              <a:uFillTx/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5" name="Google Shape;305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66438" y="3328125"/>
            <a:ext cx="1276800" cy="357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rPr>
              <a:t>SteamVR</a:t>
            </a:r>
            <a:endParaRPr b="1" sz="1800">
              <a:solidFill>
                <a:schemeClr val="lt1"/>
              </a:solidFill>
              <a:uFillTx/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6" name="Google Shape;306;p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19440" l="19989" r="22253" t="21683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52538" y="1633138"/>
            <a:ext cx="1705325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7" name="Google Shape;307;p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96969" y="1633158"/>
            <a:ext cx="1965614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8" name="Google Shape;308;p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5"/>
          <a:srcRect b="18641" l="13600" r="13593" t="18635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26425" y="1633150"/>
            <a:ext cx="2281425" cy="914075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2" name="Shape 31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3" name="Google Shape;313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rmAutofit/>
          </a:bodyPr>
          <a:lstStyle/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uFillTx/>
              </a:rPr>
              <a:t>HW DEPENDENCIES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4" name="Google Shape;314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68938" y="1238937"/>
            <a:ext cx="7038900" cy="2911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rmAutofit/>
          </a:bodyPr>
          <a:lstStyle/>
          <a:p>
            <a:pPr algn="l" indent="-3111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Tx/>
              </a:rPr>
              <a:t>HTC Vive Pro Eye</a:t>
            </a:r>
            <a:endParaRPr>
              <a:uFillTx/>
            </a:endParaRPr>
          </a:p>
          <a:p>
            <a:pPr algn="l" indent="-3111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Tx/>
              </a:rPr>
              <a:t>Strong CPU and GPU for Unity rendering</a:t>
            </a:r>
            <a:endParaRPr>
              <a:uFillTx/>
            </a:endParaRPr>
          </a:p>
          <a:p>
            <a:pPr algn="l" indent="-3111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Tx/>
              </a:rPr>
              <a:t>Touch controller</a:t>
            </a:r>
            <a:endParaRPr>
              <a:uFillTx/>
            </a:endParaRPr>
          </a:p>
          <a:p>
            <a:pPr algn="l" indent="-3111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Tx/>
              </a:rPr>
              <a:t>New Headset</a:t>
            </a:r>
            <a:endParaRPr>
              <a:uFillTx/>
            </a:endParaRPr>
          </a:p>
          <a:p>
            <a:pPr algn="l" indent="-3111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Tx/>
              </a:rPr>
              <a:t>New Cameras</a:t>
            </a:r>
            <a:endParaRPr>
              <a:uFillTx/>
            </a:endParaRPr>
          </a:p>
          <a:p>
            <a:pPr algn="l" indent="0" lvl="0" marL="1460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uFillTx/>
              </a:rPr>
              <a:t>  </a:t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5" name="Google Shape;315;p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46150" y="393738"/>
            <a:ext cx="24003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6" name="Google Shape;316;p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43250" y="31342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0" name="Shape 32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1" name="Google Shape;321;p2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rmAutofit/>
          </a:bodyPr>
          <a:lstStyle/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uFillTx/>
              </a:rPr>
              <a:t>STRETCH GOALS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2" name="Google Shape;322;p2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rmAutofit/>
          </a:bodyPr>
          <a:lstStyle/>
          <a:p>
            <a:pPr algn="l" indent="-3111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Tx/>
              </a:rPr>
              <a:t>Correct/Cure </a:t>
            </a:r>
            <a:r>
              <a:rPr lang="en">
                <a:uFillTx/>
              </a:rPr>
              <a:t>strabismus through the use of VR</a:t>
            </a:r>
            <a:endParaRPr>
              <a:uFillTx/>
            </a:endParaRPr>
          </a:p>
          <a:p>
            <a:pPr algn="l" indent="-3111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Tx/>
              </a:rPr>
              <a:t>Incorporate our work with Intel’s neural network to allow automatic plane adjustments to the gaze vector</a:t>
            </a:r>
            <a:endParaRPr>
              <a:uFillTx/>
            </a:endParaRPr>
          </a:p>
          <a:p>
            <a:pPr algn="l" indent="-3111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Tx/>
              </a:rPr>
              <a:t>Integrate touch controller into gaze correction vectors 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6" name="Shape 32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7" name="Google Shape;327;p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7500" y="393750"/>
            <a:ext cx="7038900" cy="914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>
                <a:uFillTx/>
              </a:rPr>
              <a:t>PROPOSAL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8" name="Google Shape;328;p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7500" y="1344250"/>
            <a:ext cx="7038900" cy="3601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-342900" lvl="0" marL="457200" marR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uFillTx/>
              </a:rPr>
              <a:t>Establish/Build Host Environment</a:t>
            </a:r>
            <a:endParaRPr sz="1500">
              <a:uFillTx/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uFillTx/>
              </a:rPr>
              <a:t>Research/Acquire/Install Environment</a:t>
            </a:r>
            <a:endParaRPr>
              <a:uFillTx/>
            </a:endParaRPr>
          </a:p>
          <a:p>
            <a:pPr algn="l"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uFillTx/>
              </a:rPr>
              <a:t>Integrate </a:t>
            </a:r>
            <a:r>
              <a:rPr lang="en" sz="1500">
                <a:uFillTx/>
              </a:rPr>
              <a:t>HTC Vive Pro Eye </a:t>
            </a:r>
            <a:endParaRPr sz="1500">
              <a:uFillTx/>
            </a:endParaRPr>
          </a:p>
          <a:p>
            <a:pPr algn="l"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uFillTx/>
              </a:rPr>
              <a:t>Install dependencies</a:t>
            </a:r>
            <a:endParaRPr sz="1500">
              <a:uFillTx/>
            </a:endParaRPr>
          </a:p>
          <a:p>
            <a:pPr algn="l"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uFillTx/>
              </a:rPr>
              <a:t>Incorporate </a:t>
            </a:r>
            <a:r>
              <a:rPr lang="en">
                <a:uFillTx/>
              </a:rPr>
              <a:t>G</a:t>
            </a:r>
            <a:r>
              <a:rPr lang="en" sz="1500">
                <a:uFillTx/>
              </a:rPr>
              <a:t>aze calculation/HMD orientation </a:t>
            </a:r>
            <a:endParaRPr sz="1500">
              <a:uFillTx/>
            </a:endParaRPr>
          </a:p>
          <a:p>
            <a:pPr algn="l"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uFillTx/>
              </a:rPr>
              <a:t>Successful API pipeline of gaze vectors to correction Vectors </a:t>
            </a:r>
            <a:endParaRPr sz="1500">
              <a:uFillTx/>
            </a:endParaRPr>
          </a:p>
          <a:p>
            <a:pPr algn="l"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uFillTx/>
              </a:rPr>
              <a:t>Integrate touch controller for correction vectors </a:t>
            </a:r>
            <a:endParaRPr sz="1500">
              <a:uFillTx/>
            </a:endParaRPr>
          </a:p>
          <a:p>
            <a:pPr algn="l"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uFillTx/>
              </a:rPr>
              <a:t>Reduce/Eliminate need for x-box controller</a:t>
            </a:r>
            <a:endParaRPr sz="1500">
              <a:uFillTx/>
            </a:endParaRPr>
          </a:p>
          <a:p>
            <a:pPr algn="l"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uFillTx/>
              </a:rPr>
              <a:t>Incorporate/Integrate gaze vectors into correction vectors</a:t>
            </a:r>
            <a:endParaRPr sz="1500">
              <a:uFillTx/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uFillTx/>
              </a:rPr>
              <a:t>Implement SW for holding/distribution of gaze/correction vectors</a:t>
            </a:r>
            <a:endParaRPr>
              <a:uFillTx/>
            </a:endParaRPr>
          </a:p>
          <a:p>
            <a:pPr algn="l"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uFillTx/>
              </a:rPr>
              <a:t>Establish correction directives for strabismus</a:t>
            </a:r>
            <a:endParaRPr sz="15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3" name="Shape 24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4" name="Google Shape;244;g6e6c65c254_0_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07325" y="546500"/>
            <a:ext cx="6593700" cy="6000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Tx/>
              </a:rPr>
              <a:t>PROJECT SPONSOR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5" name="Google Shape;245;g6e6c65c254_0_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07325" y="1210871"/>
            <a:ext cx="6593700" cy="27324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uFillTx/>
              </a:rPr>
              <a:t>I</a:t>
            </a:r>
            <a:r>
              <a:rPr lang="en" sz="1800">
                <a:solidFill>
                  <a:srgbClr val="0000FF"/>
                </a:solidFill>
                <a:uFillTx/>
              </a:rPr>
              <a:t>NT</a:t>
            </a:r>
            <a:r>
              <a:rPr lang="en" sz="1800">
                <a:solidFill>
                  <a:srgbClr val="0000FF"/>
                </a:solidFill>
                <a:uFillTx/>
              </a:rPr>
              <a:t>EL </a:t>
            </a:r>
            <a:r>
              <a:rPr lang="en" sz="1800">
                <a:solidFill>
                  <a:srgbClr val="0000FF"/>
                </a:solidFill>
                <a:uFillTx/>
              </a:rPr>
              <a:t>C</a:t>
            </a:r>
            <a:r>
              <a:rPr lang="en" sz="1800">
                <a:solidFill>
                  <a:srgbClr val="0000FF"/>
                </a:solidFill>
                <a:uFillTx/>
              </a:rPr>
              <a:t>OR</a:t>
            </a:r>
            <a:r>
              <a:rPr lang="en" sz="1800">
                <a:solidFill>
                  <a:srgbClr val="0000FF"/>
                </a:solidFill>
                <a:uFillTx/>
              </a:rPr>
              <a:t>PORATION</a:t>
            </a:r>
            <a:endParaRPr sz="1800">
              <a:solidFill>
                <a:srgbClr val="0000FF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6" name="Google Shape;246;g6e6c65c254_0_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43025" y="1146500"/>
            <a:ext cx="6457950" cy="3396925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0" name="Shape 25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1" name="Google Shape;251;g7d3400bbfa_1_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07325" y="841774"/>
            <a:ext cx="6593700" cy="559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Tx/>
              </a:rPr>
              <a:t>Problem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2" name="Google Shape;252;g7d3400bbfa_1_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07325" y="1584800"/>
            <a:ext cx="6593700" cy="2773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uFillTx/>
              </a:rPr>
              <a:t>Ocular Divergence:</a:t>
            </a:r>
            <a:endParaRPr>
              <a:solidFill>
                <a:srgbClr val="FFFFFF"/>
              </a:solidFill>
              <a:uFillTx/>
            </a:endParaRPr>
          </a:p>
          <a:p>
            <a:pPr algn="l" indent="457200" lvl="0" marL="0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uFillTx/>
              </a:rPr>
              <a:t>Strabismus: Abnormal alignment of the eyes(mild to severe below)</a:t>
            </a:r>
            <a:endParaRPr>
              <a:solidFill>
                <a:srgbClr val="FFFFFF"/>
              </a:solidFill>
              <a:uFillTx/>
            </a:endParaRPr>
          </a:p>
          <a:p>
            <a:pPr algn="l" indent="-347662" lvl="0" marL="457200" rtl="0"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875"/>
              <a:buChar char="●"/>
            </a:pPr>
            <a:r>
              <a:rPr lang="en">
                <a:solidFill>
                  <a:srgbClr val="FFFFFF"/>
                </a:solidFill>
                <a:uFillTx/>
              </a:rPr>
              <a:t>Amblyopia (Lazy Eye)</a:t>
            </a:r>
            <a:endParaRPr>
              <a:solidFill>
                <a:srgbClr val="FFFFFF"/>
              </a:solidFill>
              <a:uFillTx/>
            </a:endParaRPr>
          </a:p>
          <a:p>
            <a:pPr algn="l" indent="-347662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5"/>
              <a:buChar char="●"/>
            </a:pPr>
            <a:r>
              <a:rPr lang="en">
                <a:solidFill>
                  <a:srgbClr val="FFFFFF"/>
                </a:solidFill>
                <a:uFillTx/>
              </a:rPr>
              <a:t>Diplopia (Double Vision)</a:t>
            </a:r>
            <a:endParaRPr>
              <a:solidFill>
                <a:srgbClr val="FFFFFF"/>
              </a:solidFill>
              <a:uFillTx/>
            </a:endParaRPr>
          </a:p>
          <a:p>
            <a:pPr algn="l" indent="-347662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5"/>
              <a:buChar char="●"/>
            </a:pPr>
            <a:r>
              <a:rPr lang="en">
                <a:solidFill>
                  <a:srgbClr val="FFFFFF"/>
                </a:solidFill>
                <a:uFillTx/>
              </a:rPr>
              <a:t>Oculomotor Palsy (The eye will be displaced in different ways---Unsteady)</a:t>
            </a:r>
            <a:endParaRPr>
              <a:solidFill>
                <a:srgbClr val="FFFFFF"/>
              </a:solidFill>
              <a:uFillTx/>
            </a:endParaRPr>
          </a:p>
          <a:p>
            <a:pPr algn="l" indent="-347662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5"/>
              <a:buChar char="●"/>
            </a:pPr>
            <a:r>
              <a:rPr lang="en">
                <a:solidFill>
                  <a:srgbClr val="FFFFFF"/>
                </a:solidFill>
                <a:uFillTx/>
              </a:rPr>
              <a:t>Oculomotor Paralysis (</a:t>
            </a:r>
            <a:r>
              <a:rPr lang="en">
                <a:solidFill>
                  <a:srgbClr val="FFFFFF"/>
                </a:solidFill>
                <a:uFillTx/>
              </a:rPr>
              <a:t>The eye will be displaced in different ways-----Fixed</a:t>
            </a:r>
            <a:r>
              <a:rPr lang="en">
                <a:solidFill>
                  <a:srgbClr val="FFFFFF"/>
                </a:solidFill>
                <a:uFillTx/>
              </a:rPr>
              <a:t>)</a:t>
            </a:r>
            <a:endParaRPr>
              <a:solidFill>
                <a:srgbClr val="FFFFFF"/>
              </a:solidFill>
              <a:uFillTx/>
            </a:endParaRPr>
          </a:p>
          <a:p>
            <a:pPr algn="l" indent="-347662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5"/>
              <a:buChar char="●"/>
            </a:pPr>
            <a:r>
              <a:rPr lang="en">
                <a:solidFill>
                  <a:srgbClr val="FFFFFF"/>
                </a:solidFill>
                <a:uFillTx/>
              </a:rPr>
              <a:t>Other conditions (physical abnormalities, nerve damage, muscle damage)</a:t>
            </a:r>
            <a:endParaRPr>
              <a:solidFill>
                <a:srgbClr val="FFFFFF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6" name="Shape 25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7" name="Google Shape;257;g6e6c65c254_0_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07325" y="841773"/>
            <a:ext cx="6593700" cy="6294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Tx/>
              </a:rPr>
              <a:t>PROJECT PURPOSE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8" name="Google Shape;258;g6e6c65c254_0_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07325" y="1406672"/>
            <a:ext cx="6593700" cy="25365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uFillTx/>
              </a:rPr>
              <a:t>Correction of </a:t>
            </a:r>
            <a:r>
              <a:rPr lang="en" sz="1800" u="sng">
                <a:solidFill>
                  <a:srgbClr val="FFFFFF"/>
                </a:solidFill>
                <a:uFillTx/>
              </a:rPr>
              <a:t>Strabismus</a:t>
            </a:r>
            <a:endParaRPr sz="1800" u="sng">
              <a:solidFill>
                <a:srgbClr val="FFFFFF"/>
              </a:solidFill>
              <a:uFillTx/>
            </a:endParaRPr>
          </a:p>
          <a:p>
            <a:pPr algn="l" indent="0" lvl="0" marL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uFillTx/>
              </a:rPr>
              <a:t>Strabismus is more commonly known as cross-eyed or wall-eyed, is a vision condition in which a person can not align both eyes simultaneously under normal conditions. One or both of the eyes may turn in, out, up or down.</a:t>
            </a:r>
            <a:endParaRPr sz="1800">
              <a:solidFill>
                <a:srgbClr val="FFFFFF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2" name="Shape 26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3" name="Google Shape;263;g6e6c65c254_0_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07325" y="370299"/>
            <a:ext cx="6593700" cy="529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Tx/>
              </a:rPr>
              <a:t>REQUIREMENTS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4" name="Google Shape;264;g6e6c65c254_0_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07325" y="900100"/>
            <a:ext cx="6593700" cy="3511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solidFill>
                  <a:schemeClr val="lt1"/>
                </a:solidFill>
                <a:uFillTx/>
              </a:rPr>
              <a:t>Must:</a:t>
            </a:r>
            <a:endParaRPr sz="1800" u="sng">
              <a:solidFill>
                <a:schemeClr val="lt1"/>
              </a:solidFill>
              <a:uFillTx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  <a:uFillTx/>
              </a:rPr>
              <a:t>Establish/Build Host Environment</a:t>
            </a:r>
            <a:endParaRPr sz="1800">
              <a:solidFill>
                <a:schemeClr val="lt1"/>
              </a:solidFill>
              <a:uFillTx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  <a:uFillTx/>
              </a:rPr>
              <a:t>Software Migration FOVE to HTC Vive Pro Eye</a:t>
            </a:r>
            <a:endParaRPr sz="1800">
              <a:solidFill>
                <a:schemeClr val="lt1"/>
              </a:solidFill>
              <a:uFillTx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  <a:uFillTx/>
              </a:rPr>
              <a:t>Integrate Gaze Vectors into Correction Vectors</a:t>
            </a:r>
            <a:endParaRPr sz="1800">
              <a:solidFill>
                <a:schemeClr val="lt1"/>
              </a:solidFill>
              <a:uFillTx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  <a:uFillTx/>
              </a:rPr>
              <a:t>Integrate touch controller</a:t>
            </a:r>
            <a:endParaRPr sz="1800">
              <a:solidFill>
                <a:schemeClr val="lt1"/>
              </a:solidFill>
              <a:uFillTx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  <a:uFillTx/>
              </a:rPr>
              <a:t>Host the program within SteamVR</a:t>
            </a:r>
            <a:endParaRPr sz="1800">
              <a:solidFill>
                <a:schemeClr val="lt1"/>
              </a:solidFill>
              <a:uFillTx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solidFill>
                  <a:schemeClr val="lt1"/>
                </a:solidFill>
                <a:uFillTx/>
              </a:rPr>
              <a:t>Should:</a:t>
            </a:r>
            <a:endParaRPr sz="1800" u="sng">
              <a:solidFill>
                <a:schemeClr val="lt1"/>
              </a:solidFill>
              <a:uFillTx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  <a:uFillTx/>
              </a:rPr>
              <a:t>Adjust the view plane per individual eye to match the current gaze vector</a:t>
            </a:r>
            <a:endParaRPr sz="1800">
              <a:solidFill>
                <a:schemeClr val="lt1"/>
              </a:solidFill>
              <a:uFillTx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  <a:uFillTx/>
              </a:rPr>
              <a:t>Correction to Cure of strabismus through the use of VR</a:t>
            </a:r>
            <a:endParaRPr sz="1800">
              <a:solidFill>
                <a:schemeClr val="lt1"/>
              </a:solidFill>
              <a:uFillTx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solidFill>
                <a:schemeClr val="lt1"/>
              </a:solidFill>
              <a:uFillTx/>
            </a:endParaRPr>
          </a:p>
          <a:p>
            <a:pPr algn="l" indent="0" lvl="0" marL="0" rtl="0">
              <a:spcBef>
                <a:spcPts val="75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spcBef>
                <a:spcPts val="75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8" name="Shape 26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9" name="Google Shape;269;g6e6c65c254_0_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07325" y="359575"/>
            <a:ext cx="6593700" cy="60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Tx/>
              </a:rPr>
              <a:t>PROJECT SCHEDULE</a:t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0" name="Google Shape;270;g6e6c65c254_0_17">
            <a:hlinkClick r:id="rId4"/>
          </p:cNvPr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5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41725" y="1169251"/>
            <a:ext cx="5860551" cy="3232851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1" name="Google Shape;271;g6e6c65c254_0_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71750" y="4524625"/>
            <a:ext cx="3342000" cy="2613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Tx/>
                <a:latin typeface="Twentieth Century"/>
                <a:ea typeface="Twentieth Century"/>
                <a:cs typeface="Twentieth Century"/>
                <a:sym typeface="Twentieth Century"/>
              </a:rPr>
              <a:t>Click for complete schedule document</a:t>
            </a:r>
            <a:endParaRPr>
              <a:solidFill>
                <a:srgbClr val="FFFFFF"/>
              </a:solidFill>
              <a:uFillTx/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" name="Shape 27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6" name="Google Shape;276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71538" y="393750"/>
            <a:ext cx="7464862" cy="914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>
                <a:uFillTx/>
              </a:rPr>
              <a:t>TASK LIST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7" name="Google Shape;277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07600" y="1116150"/>
            <a:ext cx="7038900" cy="3652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-31115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Tx/>
              </a:rPr>
              <a:t>Establish Host Environment</a:t>
            </a:r>
            <a:endParaRPr>
              <a:uFillTx/>
            </a:endParaRPr>
          </a:p>
          <a:p>
            <a:pPr algn="l" indent="-2984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uFillTx/>
              </a:rPr>
              <a:t>Research/</a:t>
            </a:r>
            <a:r>
              <a:rPr lang="en">
                <a:uFillTx/>
              </a:rPr>
              <a:t>Acquire</a:t>
            </a:r>
            <a:r>
              <a:rPr lang="en">
                <a:uFillTx/>
              </a:rPr>
              <a:t>/Install Drivers</a:t>
            </a:r>
            <a:endParaRPr>
              <a:uFillTx/>
            </a:endParaRPr>
          </a:p>
          <a:p>
            <a:pPr algn="l" indent="-31115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Tx/>
              </a:rPr>
              <a:t>Research/Install dependencies for HW/SW </a:t>
            </a:r>
            <a:endParaRPr>
              <a:uFillTx/>
            </a:endParaRPr>
          </a:p>
          <a:p>
            <a:pPr algn="l" indent="-2984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uFillTx/>
              </a:rPr>
              <a:t>Leverage FOVE SW and find missing dependencies for </a:t>
            </a:r>
            <a:r>
              <a:rPr lang="en">
                <a:uFillTx/>
              </a:rPr>
              <a:t>HTC Vive Pro Eye</a:t>
            </a:r>
            <a:endParaRPr>
              <a:uFillTx/>
            </a:endParaRPr>
          </a:p>
          <a:p>
            <a:pPr algn="l" indent="-31115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Tx/>
              </a:rPr>
              <a:t>Gaze Camera</a:t>
            </a:r>
            <a:endParaRPr>
              <a:uFillTx/>
            </a:endParaRPr>
          </a:p>
          <a:p>
            <a:pPr algn="l" indent="-2984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uFillTx/>
              </a:rPr>
              <a:t>Integrate Gaze Calculation from FOVE to </a:t>
            </a:r>
            <a:r>
              <a:rPr lang="en">
                <a:uFillTx/>
              </a:rPr>
              <a:t>HTC Vive Pro Eye</a:t>
            </a:r>
            <a:endParaRPr>
              <a:uFillTx/>
            </a:endParaRPr>
          </a:p>
          <a:p>
            <a:pPr algn="l"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Tx/>
              </a:rPr>
              <a:t>Motion Sensor</a:t>
            </a:r>
            <a:endParaRPr>
              <a:uFillTx/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uFillTx/>
              </a:rPr>
              <a:t>Integrate </a:t>
            </a:r>
            <a:r>
              <a:rPr lang="en">
                <a:uFillTx/>
              </a:rPr>
              <a:t>HMD</a:t>
            </a:r>
            <a:r>
              <a:rPr lang="en">
                <a:uFillTx/>
              </a:rPr>
              <a:t> Orientation from FOVE to HTC Vive Pro Eye</a:t>
            </a:r>
            <a:endParaRPr>
              <a:uFillTx/>
            </a:endParaRPr>
          </a:p>
          <a:p>
            <a:pPr algn="l" indent="-31115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Tx/>
              </a:rPr>
              <a:t>Touch Controller</a:t>
            </a:r>
            <a:endParaRPr>
              <a:uFillTx/>
            </a:endParaRPr>
          </a:p>
          <a:p>
            <a:pPr algn="l" indent="-2984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uFillTx/>
              </a:rPr>
              <a:t>Integrate all dependencies </a:t>
            </a:r>
            <a:endParaRPr>
              <a:uFillTx/>
            </a:endParaRPr>
          </a:p>
          <a:p>
            <a:pPr algn="l" indent="-2984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uFillTx/>
              </a:rPr>
              <a:t>Modify SW to accommodate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1" name="Shape 28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2" name="Google Shape;282;g7d0f5a0f9f_0_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07325" y="151198"/>
            <a:ext cx="6593700" cy="694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Tx/>
              </a:rPr>
              <a:t>HTC VIVE PRO EYE </a:t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3" name="Google Shape;283;g7d0f5a0f9f_0_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46663" y="996550"/>
            <a:ext cx="5915025" cy="3611175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7" name="Shape 28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8" name="Google Shape;288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8875" y="379950"/>
            <a:ext cx="7038900" cy="914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>
                <a:uFillTx/>
              </a:rPr>
              <a:t>TASK LIST OVERVIEW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9" name="Google Shape;289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52538" y="1047096"/>
            <a:ext cx="7038900" cy="3407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-342900" lvl="0" marL="457200" marR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Tx/>
              </a:rPr>
              <a:t>HW </a:t>
            </a:r>
            <a:r>
              <a:rPr lang="en">
                <a:uFillTx/>
              </a:rPr>
              <a:t>Setup</a:t>
            </a:r>
            <a:endParaRPr>
              <a:uFillTx/>
            </a:endParaRPr>
          </a:p>
          <a:p>
            <a:pPr algn="l" indent="-342900" lvl="1" marL="914400" marR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uFillTx/>
              </a:rPr>
              <a:t>Modern hardware platform</a:t>
            </a:r>
            <a:endParaRPr sz="1800">
              <a:uFillTx/>
            </a:endParaRPr>
          </a:p>
          <a:p>
            <a:pPr algn="l" indent="-342900" lvl="1" marL="914400" marR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uFillTx/>
              </a:rPr>
              <a:t>New headset</a:t>
            </a:r>
            <a:endParaRPr sz="1800">
              <a:uFillTx/>
            </a:endParaRPr>
          </a:p>
          <a:p>
            <a:pPr algn="l" indent="-342900" lvl="1" marL="914400" marR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uFillTx/>
              </a:rPr>
              <a:t>New cameras </a:t>
            </a:r>
            <a:endParaRPr sz="1800">
              <a:uFillTx/>
            </a:endParaRPr>
          </a:p>
          <a:p>
            <a:pPr algn="l" indent="-342900" lvl="0" marL="457200" marR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Tx/>
              </a:rPr>
              <a:t>SW Setup</a:t>
            </a:r>
            <a:endParaRPr>
              <a:uFillTx/>
            </a:endParaRPr>
          </a:p>
          <a:p>
            <a:pPr algn="l" indent="-342900" lvl="1" marL="914400" marR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uFillTx/>
              </a:rPr>
              <a:t>Research/Obtain API pipeline of gaze vectors </a:t>
            </a:r>
            <a:endParaRPr>
              <a:uFillTx/>
            </a:endParaRPr>
          </a:p>
          <a:p>
            <a:pPr algn="l" indent="-342900" lvl="1" marL="914400" marR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uFillTx/>
              </a:rPr>
              <a:t>Research/Obtain</a:t>
            </a:r>
            <a:r>
              <a:rPr lang="en">
                <a:uFillTx/>
              </a:rPr>
              <a:t> correction vectors </a:t>
            </a:r>
            <a:endParaRPr>
              <a:uFillTx/>
            </a:endParaRPr>
          </a:p>
          <a:p>
            <a:pPr algn="l" indent="-342900" lvl="0" marL="457200" marR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Tx/>
              </a:rPr>
              <a:t>Find a secure location at PSU </a:t>
            </a:r>
            <a:endParaRPr>
              <a:uFillTx/>
            </a:endParaRPr>
          </a:p>
          <a:p>
            <a:pPr algn="l" indent="-342900" lvl="0" marL="457200" marR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Tx/>
              </a:rPr>
              <a:t>Working touch controller (Wands used in VR)</a:t>
            </a:r>
            <a:endParaRPr>
              <a:uFillTx/>
            </a:endParaRPr>
          </a:p>
          <a:p>
            <a:pPr algn="l" indent="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38f2c9b5-dc38-46b9-8ccd-5baeeaf3ec7c</vt:lpwstr>
  </property>
  <property fmtid="{D5CDD505-2E9C-101B-9397-08002B2CF9AE}" pid="3" name="CTP_TimeStamp">
    <vt:lpwstr>2019-11-07 00:02:57Z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