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tLPlyUqZiPzcssa6EKAR+EYKw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Todd</a:t>
            </a:r>
            <a:endParaRPr/>
          </a:p>
        </p:txBody>
      </p:sp>
      <p:sp>
        <p:nvSpPr>
          <p:cNvPr id="270" name="Google Shape;27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331355bb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331355b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Karla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331355bbc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331355b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Karla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Xuening</a:t>
            </a:r>
            <a:endParaRPr/>
          </a:p>
        </p:txBody>
      </p:sp>
      <p:sp>
        <p:nvSpPr>
          <p:cNvPr id="361" name="Google Shape;3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Wenhao</a:t>
            </a:r>
            <a:endParaRPr/>
          </a:p>
        </p:txBody>
      </p:sp>
      <p:sp>
        <p:nvSpPr>
          <p:cNvPr id="371" name="Google Shape;3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302340ca5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Wenhao</a:t>
            </a:r>
            <a:endParaRPr/>
          </a:p>
        </p:txBody>
      </p:sp>
      <p:sp>
        <p:nvSpPr>
          <p:cNvPr id="378" name="Google Shape;378;g7302340ca5_4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302340ca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Bram</a:t>
            </a:r>
            <a:endParaRPr/>
          </a:p>
        </p:txBody>
      </p:sp>
      <p:sp>
        <p:nvSpPr>
          <p:cNvPr id="277" name="Google Shape;277;g7302340ca5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Todd</a:t>
            </a:r>
            <a:endParaRPr/>
          </a:p>
        </p:txBody>
      </p:sp>
      <p:sp>
        <p:nvSpPr>
          <p:cNvPr id="283" name="Google Shape;28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302340ca5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Karla</a:t>
            </a:r>
            <a:endParaRPr/>
          </a:p>
        </p:txBody>
      </p:sp>
      <p:sp>
        <p:nvSpPr>
          <p:cNvPr id="289" name="Google Shape;289;g7302340ca5_4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Todd</a:t>
            </a:r>
            <a:endParaRPr/>
          </a:p>
        </p:txBody>
      </p:sp>
      <p:sp>
        <p:nvSpPr>
          <p:cNvPr id="295" name="Google Shape;2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Todd</a:t>
            </a:r>
            <a:endParaRPr/>
          </a:p>
        </p:txBody>
      </p:sp>
      <p:sp>
        <p:nvSpPr>
          <p:cNvPr id="313" name="Google Shape;3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Todd</a:t>
            </a:r>
            <a:endParaRPr/>
          </a:p>
        </p:txBody>
      </p:sp>
      <p:sp>
        <p:nvSpPr>
          <p:cNvPr id="319" name="Google Shape;3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Todd</a:t>
            </a:r>
            <a:endParaRPr/>
          </a:p>
        </p:txBody>
      </p:sp>
      <p:sp>
        <p:nvSpPr>
          <p:cNvPr id="332" name="Google Shape;3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Bram</a:t>
            </a:r>
            <a:endParaRPr/>
          </a:p>
        </p:txBody>
      </p:sp>
      <p:sp>
        <p:nvSpPr>
          <p:cNvPr id="338" name="Google Shape;3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1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2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23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24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5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25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25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6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27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27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27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27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27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27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7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28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28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28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28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28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28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Google Shape;215;p28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28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8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2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8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29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3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30"/>
          <p:cNvSpPr txBox="1"/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5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5" name="Google Shape;265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6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16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16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18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18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2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21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2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2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22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7" name="Google Shape;24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55" name="Google Shape;255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256" name="Google Shape;256;p1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7" name="Google Shape;257;p14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8" name="Google Shape;258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9" name="Google Shape;259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0" name="Google Shape;26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s://www.youtube.com/watch?v=bn8eMxBcI70&amp;t=351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"/>
          <p:cNvSpPr txBox="1"/>
          <p:nvPr>
            <p:ph type="ctrTitle"/>
          </p:nvPr>
        </p:nvSpPr>
        <p:spPr>
          <a:xfrm>
            <a:off x="1154953" y="2099725"/>
            <a:ext cx="31938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/>
              <a:t>ODIN II </a:t>
            </a:r>
            <a:endParaRPr/>
          </a:p>
        </p:txBody>
      </p:sp>
      <p:sp>
        <p:nvSpPr>
          <p:cNvPr id="273" name="Google Shape;273;p1"/>
          <p:cNvSpPr txBox="1"/>
          <p:nvPr>
            <p:ph idx="1" type="subTitle"/>
          </p:nvPr>
        </p:nvSpPr>
        <p:spPr>
          <a:xfrm>
            <a:off x="1230430" y="4777530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TEAM REVIEW I – 04/10/2020</a:t>
            </a:r>
            <a:endParaRPr/>
          </a:p>
        </p:txBody>
      </p:sp>
      <p:sp>
        <p:nvSpPr>
          <p:cNvPr id="274" name="Google Shape;274;p1"/>
          <p:cNvSpPr txBox="1"/>
          <p:nvPr>
            <p:ph type="ctrTitle"/>
          </p:nvPr>
        </p:nvSpPr>
        <p:spPr>
          <a:xfrm>
            <a:off x="7429574" y="1393675"/>
            <a:ext cx="41496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 sz="2600">
                <a:solidFill>
                  <a:schemeClr val="lt1"/>
                </a:solidFill>
              </a:rPr>
              <a:t>Abram </a:t>
            </a:r>
            <a:r>
              <a:rPr lang="en-US" sz="2600">
                <a:solidFill>
                  <a:schemeClr val="lt1"/>
                </a:solidFill>
              </a:rPr>
              <a:t>Fouts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 sz="2600">
                <a:solidFill>
                  <a:schemeClr val="lt1"/>
                </a:solidFill>
              </a:rPr>
              <a:t>Todd Townsend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 sz="2600">
                <a:solidFill>
                  <a:schemeClr val="lt1"/>
                </a:solidFill>
              </a:rPr>
              <a:t>Karla Barraza Lopez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 sz="2600">
                <a:solidFill>
                  <a:schemeClr val="lt1"/>
                </a:solidFill>
              </a:rPr>
              <a:t>Xuening Jia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 sz="2600">
                <a:solidFill>
                  <a:schemeClr val="lt1"/>
                </a:solidFill>
              </a:rPr>
              <a:t>Wenhao Cheng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t/>
            </a:r>
            <a:endParaRPr sz="2600">
              <a:solidFill>
                <a:schemeClr val="lt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331355bbc_0_0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Touch Controllers</a:t>
            </a:r>
            <a:endParaRPr/>
          </a:p>
        </p:txBody>
      </p:sp>
      <p:sp>
        <p:nvSpPr>
          <p:cNvPr id="347" name="Google Shape;347;g8331355bbc_0_0"/>
          <p:cNvSpPr txBox="1"/>
          <p:nvPr>
            <p:ph idx="1" type="body"/>
          </p:nvPr>
        </p:nvSpPr>
        <p:spPr>
          <a:xfrm>
            <a:off x="1154950" y="2603500"/>
            <a:ext cx="3795900" cy="208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b="1" lang="en-US" sz="2000"/>
              <a:t>Needs to be tested: 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en-US" sz="2000"/>
              <a:t>Using the binding UI to connect actions to the controller (ex: like a trigger press) </a:t>
            </a:r>
            <a:endParaRPr sz="2000"/>
          </a:p>
        </p:txBody>
      </p:sp>
      <p:pic>
        <p:nvPicPr>
          <p:cNvPr id="348" name="Google Shape;348;g8331355bb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975" y="426350"/>
            <a:ext cx="6949675" cy="390917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8331355bbc_0_0"/>
          <p:cNvSpPr txBox="1"/>
          <p:nvPr/>
        </p:nvSpPr>
        <p:spPr>
          <a:xfrm>
            <a:off x="1246925" y="4335525"/>
            <a:ext cx="10598700" cy="21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►"/>
            </a:pPr>
            <a:r>
              <a:rPr lang="en-US" sz="2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location data:</a:t>
            </a: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►"/>
            </a:pPr>
            <a:r>
              <a:rPr lang="en-US" sz="2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fingers is stored in a class type:</a:t>
            </a:r>
            <a:r>
              <a:rPr b="1" lang="en-US" sz="2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SteamVR_Action_Skeleton</a:t>
            </a:r>
            <a:endParaRPr b="1"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►"/>
            </a:pPr>
            <a:r>
              <a:rPr lang="en-US" sz="2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the controller is stored in:</a:t>
            </a:r>
            <a:r>
              <a:rPr b="1" lang="en-US" sz="2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SteamVR_Action_Pose</a:t>
            </a:r>
            <a:endParaRPr b="1"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►"/>
            </a:pPr>
            <a:r>
              <a:rPr lang="en-US" sz="2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both of these classes contain position and rotation data -- we would need to poll the data in our script</a:t>
            </a: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8331355bbc_0_0"/>
          <p:cNvSpPr txBox="1"/>
          <p:nvPr/>
        </p:nvSpPr>
        <p:spPr>
          <a:xfrm>
            <a:off x="6880150" y="4243900"/>
            <a:ext cx="63996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screenshot source: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https://www.youtube.com/watch?v=bn8eMxBcI70&amp;t=351s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g8331355bbc_0_0"/>
          <p:cNvSpPr txBox="1"/>
          <p:nvPr/>
        </p:nvSpPr>
        <p:spPr>
          <a:xfrm>
            <a:off x="7728550" y="2361425"/>
            <a:ext cx="21879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6B26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Screenshot</a:t>
            </a:r>
            <a:endParaRPr b="1" sz="2000">
              <a:solidFill>
                <a:srgbClr val="F6B26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331355bbc_0_7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Touch Controllers</a:t>
            </a:r>
            <a:endParaRPr/>
          </a:p>
        </p:txBody>
      </p:sp>
      <p:pic>
        <p:nvPicPr>
          <p:cNvPr id="357" name="Google Shape;357;g8331355bbc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8331355bbc_0_7"/>
          <p:cNvSpPr txBox="1"/>
          <p:nvPr/>
        </p:nvSpPr>
        <p:spPr>
          <a:xfrm rot="-3268722">
            <a:off x="4186212" y="1574678"/>
            <a:ext cx="1463325" cy="4709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me! </a:t>
            </a:r>
            <a:endParaRPr b="1" sz="20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Field of View</a:t>
            </a:r>
            <a:endParaRPr/>
          </a:p>
        </p:txBody>
      </p:sp>
      <p:sp>
        <p:nvSpPr>
          <p:cNvPr id="364" name="Google Shape;364;p10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person's normal field of view angle is 110 degrees. When it exceeds 110 degrees, people usually turn their heads to see.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625" y="3279450"/>
            <a:ext cx="3971853" cy="13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978" y="3279450"/>
            <a:ext cx="2350250" cy="13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2625" y="4890786"/>
            <a:ext cx="3971850" cy="1178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0"/>
          <p:cNvPicPr preferRelativeResize="0"/>
          <p:nvPr/>
        </p:nvPicPr>
        <p:blipFill rotWithShape="1">
          <a:blip r:embed="rId6">
            <a:alphaModFix/>
          </a:blip>
          <a:srcRect b="-15035" l="0" r="-23274" t="0"/>
          <a:stretch/>
        </p:blipFill>
        <p:spPr>
          <a:xfrm>
            <a:off x="6214975" y="4754425"/>
            <a:ext cx="2871750" cy="17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Field of View </a:t>
            </a:r>
            <a:endParaRPr/>
          </a:p>
        </p:txBody>
      </p:sp>
      <p:sp>
        <p:nvSpPr>
          <p:cNvPr id="374" name="Google Shape;374;p9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</a:t>
            </a:r>
            <a:r>
              <a:rPr lang="en-US"/>
              <a:t>aking the left and right eyes display content separately; (Set up Left Camera and Right Camera)</a:t>
            </a:r>
            <a:endParaRPr/>
          </a:p>
          <a:p>
            <a:pPr indent="-3200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Using </a:t>
            </a:r>
            <a:r>
              <a:rPr lang="en-US"/>
              <a:t> corrector vectors and apply them to the Field of View(FOV); (Foveated Rendering） </a:t>
            </a:r>
            <a:endParaRPr/>
          </a:p>
        </p:txBody>
      </p:sp>
      <p:pic>
        <p:nvPicPr>
          <p:cNvPr id="375" name="Google Shape;37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501" y="4325451"/>
            <a:ext cx="4756261" cy="25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302340ca5_4_12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Roadblocks</a:t>
            </a:r>
            <a:endParaRPr/>
          </a:p>
        </p:txBody>
      </p:sp>
      <p:sp>
        <p:nvSpPr>
          <p:cNvPr id="381" name="Google Shape;381;g7302340ca5_4_12"/>
          <p:cNvSpPr txBox="1"/>
          <p:nvPr>
            <p:ph idx="1" type="body"/>
          </p:nvPr>
        </p:nvSpPr>
        <p:spPr>
          <a:xfrm>
            <a:off x="1154954" y="27559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With us going moving to remote access for life there have been one large roadblock that has </a:t>
            </a:r>
            <a:r>
              <a:rPr lang="en-US"/>
              <a:t>halted</a:t>
            </a:r>
            <a:r>
              <a:rPr lang="en-US"/>
              <a:t> development, access to the hardware.</a:t>
            </a:r>
            <a:br>
              <a:rPr lang="en-US"/>
            </a:b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Without access to the hardware we are currently stuck and unable to test the methods we have created to pulled the data from the hardware.</a:t>
            </a:r>
            <a:br>
              <a:rPr lang="en-US"/>
            </a:b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Getting quick response to test our ideas and code.</a:t>
            </a:r>
            <a:br>
              <a:rPr lang="en-US"/>
            </a:b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have to wait for our industry sponsor or his kids.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302340ca5_2_5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/>
              <a:t>Our Project</a:t>
            </a:r>
            <a:endParaRPr/>
          </a:p>
        </p:txBody>
      </p:sp>
      <p:sp>
        <p:nvSpPr>
          <p:cNvPr id="280" name="Google Shape;280;g7302340ca5_2_5"/>
          <p:cNvSpPr txBox="1"/>
          <p:nvPr>
            <p:ph idx="1" type="body"/>
          </p:nvPr>
        </p:nvSpPr>
        <p:spPr>
          <a:xfrm>
            <a:off x="550100" y="2603500"/>
            <a:ext cx="1114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/>
              <a:t>Our project’s purpose is to serve customers with </a:t>
            </a:r>
            <a:r>
              <a:rPr lang="en-US" sz="2400"/>
              <a:t>Strabismus</a:t>
            </a:r>
            <a:r>
              <a:rPr lang="en-US" sz="2400"/>
              <a:t>: a condition which causes a person’s eyes to not align parallel to each other. 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Our project will use a VR headset to rotate an image to match the alignment of a person’s eyes, one image for each the left and the right eye. This will allow the user to see the VR image as it was intended to be rendered.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Proposal </a:t>
            </a:r>
            <a:endParaRPr/>
          </a:p>
        </p:txBody>
      </p:sp>
      <p:sp>
        <p:nvSpPr>
          <p:cNvPr id="286" name="Google Shape;286;p2"/>
          <p:cNvSpPr txBox="1"/>
          <p:nvPr>
            <p:ph idx="1" type="body"/>
          </p:nvPr>
        </p:nvSpPr>
        <p:spPr>
          <a:xfrm>
            <a:off x="1154950" y="2166150"/>
            <a:ext cx="8825700" cy="43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Deliverables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Separated deliverables equally amongst teammates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1. Obtain Gaze Vectors – Todd Townsend, Karla Barraza Lopez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Compare against Target Vectors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Produce Correction Vectors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2. Obtain Touch Controller output – Abram Fouts, Karla Barraza Lopez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Create custom trigger events</a:t>
            </a:r>
            <a:endParaRPr/>
          </a:p>
          <a:p>
            <a:pPr indent="-29591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Obtain the 3-dimensional position and angle vectors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3. Obtain Field of View output – Xuening Jia, Wenhao Cheng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600"/>
              <a:t> Set up Left Camera and Right Camera</a:t>
            </a:r>
            <a:r>
              <a:rPr lang="en-US"/>
              <a:t>	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Render each Camera with the correct vectors</a:t>
            </a:r>
            <a:endParaRPr/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</a:t>
            </a:r>
            <a:endParaRPr/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302340ca5_4_3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COVID Changes</a:t>
            </a:r>
            <a:endParaRPr/>
          </a:p>
        </p:txBody>
      </p:sp>
      <p:sp>
        <p:nvSpPr>
          <p:cNvPr id="292" name="Google Shape;292;g7302340ca5_4_3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How has COVID-19 affected development?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Our testing procedures have changed because we no longer have in-person access to our hardware.</a:t>
            </a:r>
            <a:br>
              <a:rPr lang="en-US"/>
            </a:b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Our industry sponsor is </a:t>
            </a:r>
            <a:r>
              <a:rPr lang="en-US"/>
              <a:t>awaiting</a:t>
            </a:r>
            <a:r>
              <a:rPr lang="en-US"/>
              <a:t> shipment for the hardware from PSU.</a:t>
            </a:r>
            <a:br>
              <a:rPr lang="en-US"/>
            </a:b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will have remote access and have our industry sponsor (or his kids) turn on and move the hardware as needed.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"/>
          <p:cNvSpPr/>
          <p:nvPr/>
        </p:nvSpPr>
        <p:spPr>
          <a:xfrm rot="-5677511">
            <a:off x="5376762" y="1826078"/>
            <a:ext cx="3299407" cy="440924"/>
          </a:xfrm>
          <a:custGeom>
            <a:rect b="b" l="l" r="r" t="t"/>
            <a:pathLst>
              <a:path extrusionOk="0" h="5291" w="1000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00" name="Google Shape;300;p3"/>
          <p:cNvSpPr txBox="1"/>
          <p:nvPr>
            <p:ph type="title"/>
          </p:nvPr>
        </p:nvSpPr>
        <p:spPr>
          <a:xfrm>
            <a:off x="639098" y="629265"/>
            <a:ext cx="6072776" cy="1622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EBEBEB"/>
                </a:solidFill>
              </a:rPr>
              <a:t>Block Diagram</a:t>
            </a:r>
            <a:endParaRPr/>
          </a:p>
        </p:txBody>
      </p:sp>
      <p:sp>
        <p:nvSpPr>
          <p:cNvPr id="301" name="Google Shape;301;p3"/>
          <p:cNvSpPr/>
          <p:nvPr/>
        </p:nvSpPr>
        <p:spPr>
          <a:xfrm rot="-5400000">
            <a:off x="6290102" y="977273"/>
            <a:ext cx="6053670" cy="4903455"/>
          </a:xfrm>
          <a:custGeom>
            <a:rect b="b" l="l" r="r" t="t"/>
            <a:pathLst>
              <a:path extrusionOk="0" h="4903455" w="6053670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pic>
        <p:nvPicPr>
          <p:cNvPr descr="A close up of a map&#10;&#10;Description automatically generated" id="302" name="Google Shape;30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8308" y="419898"/>
            <a:ext cx="4813612" cy="605367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"/>
          <p:cNvSpPr/>
          <p:nvPr/>
        </p:nvSpPr>
        <p:spPr>
          <a:xfrm>
            <a:off x="0" y="2667000"/>
            <a:ext cx="4191000" cy="4191000"/>
          </a:xfrm>
          <a:prstGeom prst="ellipse">
            <a:avLst/>
          </a:prstGeom>
          <a:gradFill>
            <a:gsLst>
              <a:gs pos="0">
                <a:srgbClr val="9B6BF2">
                  <a:alpha val="10980"/>
                </a:srgbClr>
              </a:gs>
              <a:gs pos="36000">
                <a:srgbClr val="9B6BF2">
                  <a:alpha val="9803"/>
                </a:srgbClr>
              </a:gs>
              <a:gs pos="75000">
                <a:srgbClr val="9B6BF2">
                  <a:alpha val="0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"/>
          <p:cNvSpPr/>
          <p:nvPr/>
        </p:nvSpPr>
        <p:spPr>
          <a:xfrm>
            <a:off x="0" y="2895600"/>
            <a:ext cx="2362200" cy="2362200"/>
          </a:xfrm>
          <a:prstGeom prst="ellipse">
            <a:avLst/>
          </a:prstGeom>
          <a:gradFill>
            <a:gsLst>
              <a:gs pos="0">
                <a:srgbClr val="9B6BF2">
                  <a:alpha val="7843"/>
                </a:srgbClr>
              </a:gs>
              <a:gs pos="36000">
                <a:srgbClr val="9B6BF2">
                  <a:alpha val="7843"/>
                </a:srgbClr>
              </a:gs>
              <a:gs pos="72000">
                <a:srgbClr val="9B6BF2">
                  <a:alpha val="0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"/>
          <p:cNvSpPr txBox="1"/>
          <p:nvPr>
            <p:ph idx="1" type="body"/>
          </p:nvPr>
        </p:nvSpPr>
        <p:spPr>
          <a:xfrm>
            <a:off x="639098" y="2418735"/>
            <a:ext cx="4879209" cy="3811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FFFF"/>
                </a:solidFill>
              </a:rPr>
              <a:t>Design Flow of Project ODIN II </a:t>
            </a:r>
            <a:endParaRPr/>
          </a:p>
        </p:txBody>
      </p:sp>
      <p:sp>
        <p:nvSpPr>
          <p:cNvPr id="307" name="Google Shape;307;p3"/>
          <p:cNvSpPr/>
          <p:nvPr/>
        </p:nvSpPr>
        <p:spPr>
          <a:xfrm>
            <a:off x="7265100" y="3142750"/>
            <a:ext cx="2075325" cy="268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"/>
          <p:cNvSpPr/>
          <p:nvPr/>
        </p:nvSpPr>
        <p:spPr>
          <a:xfrm>
            <a:off x="7265100" y="1746625"/>
            <a:ext cx="2075325" cy="268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"/>
          <p:cNvSpPr/>
          <p:nvPr/>
        </p:nvSpPr>
        <p:spPr>
          <a:xfrm rot="5400000">
            <a:off x="8637650" y="2449396"/>
            <a:ext cx="1432400" cy="268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"/>
          <p:cNvSpPr/>
          <p:nvPr/>
        </p:nvSpPr>
        <p:spPr>
          <a:xfrm rot="5400000">
            <a:off x="6562325" y="2449396"/>
            <a:ext cx="1432400" cy="268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Gaze Vector</a:t>
            </a:r>
            <a:endParaRPr/>
          </a:p>
        </p:txBody>
      </p:sp>
      <p:sp>
        <p:nvSpPr>
          <p:cNvPr id="316" name="Google Shape;316;p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Format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X, Y, Z coordinates on a three dimensional plane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Software Language C#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Successfully written and tested Output Function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Output function takes X, Y, Z coordinates as arguments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Unity command line display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Gaze Vectors then sent to Comparator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"/>
          <p:cNvSpPr/>
          <p:nvPr/>
        </p:nvSpPr>
        <p:spPr>
          <a:xfrm>
            <a:off x="0" y="794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23" name="Google Shape;323;p5"/>
          <p:cNvSpPr/>
          <p:nvPr/>
        </p:nvSpPr>
        <p:spPr>
          <a:xfrm rot="-5677511">
            <a:off x="5376762" y="1826078"/>
            <a:ext cx="3299407" cy="440924"/>
          </a:xfrm>
          <a:custGeom>
            <a:rect b="b" l="l" r="r" t="t"/>
            <a:pathLst>
              <a:path extrusionOk="0" h="5291" w="1000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"/>
          <p:cNvSpPr txBox="1"/>
          <p:nvPr>
            <p:ph type="title"/>
          </p:nvPr>
        </p:nvSpPr>
        <p:spPr>
          <a:xfrm>
            <a:off x="639098" y="629265"/>
            <a:ext cx="6072776" cy="1622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Target Vector</a:t>
            </a:r>
            <a:endParaRPr/>
          </a:p>
        </p:txBody>
      </p:sp>
      <p:sp>
        <p:nvSpPr>
          <p:cNvPr id="325" name="Google Shape;325;p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"/>
          <p:cNvSpPr/>
          <p:nvPr/>
        </p:nvSpPr>
        <p:spPr>
          <a:xfrm>
            <a:off x="0" y="2667000"/>
            <a:ext cx="4191000" cy="4191000"/>
          </a:xfrm>
          <a:prstGeom prst="ellipse">
            <a:avLst/>
          </a:prstGeom>
          <a:gradFill>
            <a:gsLst>
              <a:gs pos="0">
                <a:srgbClr val="9B6BF2">
                  <a:alpha val="10980"/>
                </a:srgbClr>
              </a:gs>
              <a:gs pos="36000">
                <a:srgbClr val="9B6BF2">
                  <a:alpha val="9803"/>
                </a:srgbClr>
              </a:gs>
              <a:gs pos="75000">
                <a:srgbClr val="9B6BF2">
                  <a:alpha val="0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"/>
          <p:cNvSpPr/>
          <p:nvPr/>
        </p:nvSpPr>
        <p:spPr>
          <a:xfrm>
            <a:off x="0" y="2895600"/>
            <a:ext cx="2362200" cy="2362200"/>
          </a:xfrm>
          <a:prstGeom prst="ellipse">
            <a:avLst/>
          </a:prstGeom>
          <a:gradFill>
            <a:gsLst>
              <a:gs pos="0">
                <a:srgbClr val="9B6BF2">
                  <a:alpha val="7843"/>
                </a:srgbClr>
              </a:gs>
              <a:gs pos="36000">
                <a:srgbClr val="9B6BF2">
                  <a:alpha val="7843"/>
                </a:srgbClr>
              </a:gs>
              <a:gs pos="72000">
                <a:srgbClr val="9B6BF2">
                  <a:alpha val="0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idx="1" type="body"/>
          </p:nvPr>
        </p:nvSpPr>
        <p:spPr>
          <a:xfrm>
            <a:off x="639098" y="1809750"/>
            <a:ext cx="6072776" cy="44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FFFF"/>
                </a:solidFill>
              </a:rPr>
              <a:t>Produced when </a:t>
            </a:r>
            <a:r>
              <a:rPr b="1" lang="en-US">
                <a:solidFill>
                  <a:srgbClr val="FFFFFF"/>
                </a:solidFill>
              </a:rPr>
              <a:t>lens</a:t>
            </a:r>
            <a:r>
              <a:rPr lang="en-US">
                <a:solidFill>
                  <a:srgbClr val="FFFFFF"/>
                </a:solidFill>
              </a:rPr>
              <a:t> is focused on Target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The </a:t>
            </a:r>
            <a:r>
              <a:rPr b="1" lang="en-US"/>
              <a:t>lens</a:t>
            </a:r>
            <a:r>
              <a:rPr lang="en-US"/>
              <a:t> is composed of transparent, flexible tissue and is located directly behind the </a:t>
            </a:r>
            <a:r>
              <a:rPr b="1" lang="en-US"/>
              <a:t>iris</a:t>
            </a:r>
            <a:r>
              <a:rPr lang="en-US"/>
              <a:t> and the </a:t>
            </a:r>
            <a:r>
              <a:rPr b="1" lang="en-US"/>
              <a:t>pupil</a:t>
            </a:r>
            <a:r>
              <a:rPr lang="en-US"/>
              <a:t>. It is the second part of your eye, after the </a:t>
            </a:r>
            <a:r>
              <a:rPr b="1" lang="en-US"/>
              <a:t>cornea</a:t>
            </a:r>
            <a:r>
              <a:rPr lang="en-US"/>
              <a:t>, that helps to focus light and images on your </a:t>
            </a:r>
            <a:r>
              <a:rPr b="1" lang="en-US"/>
              <a:t>retina</a:t>
            </a:r>
            <a:r>
              <a:rPr lang="en-US"/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FFFF"/>
                </a:solidFill>
              </a:rPr>
              <a:t>Used in determining Correction Vectors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FFFF"/>
                </a:solidFill>
              </a:rPr>
              <a:t>Obtained from Calibration Test Application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FFFF"/>
                </a:solidFill>
              </a:rPr>
              <a:t>Gaze Vector – Target Vector = Correction Vector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Focus on your eyes 8 Important parts of the eye" id="329" name="Google Shape;3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8067" y="1526637"/>
            <a:ext cx="4988157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Correction Vector</a:t>
            </a:r>
            <a:endParaRPr/>
          </a:p>
        </p:txBody>
      </p:sp>
      <p:sp>
        <p:nvSpPr>
          <p:cNvPr id="335" name="Google Shape;335;p6"/>
          <p:cNvSpPr txBox="1"/>
          <p:nvPr>
            <p:ph idx="1" type="body"/>
          </p:nvPr>
        </p:nvSpPr>
        <p:spPr>
          <a:xfrm>
            <a:off x="1154954" y="2603499"/>
            <a:ext cx="8825659" cy="371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Comparator Function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Takes X, Y, Z coordinates from Gaze Vector as argument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Three dimensional X, Y, Z comparison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Produce Correction Vector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Beyond Deliverables: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Correction vector sent to Unity for Foveated Rendering 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/>
              <a:t>Foveated rendering is blurring misaligned eye lens areas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/>
              <a:t>Forcing eye lens to focus on the “clear” area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Touch Controllers</a:t>
            </a:r>
            <a:endParaRPr/>
          </a:p>
        </p:txBody>
      </p:sp>
      <p:sp>
        <p:nvSpPr>
          <p:cNvPr id="341" name="Google Shape;341;p7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3F3F3F"/>
                </a:solidFill>
              </a:rPr>
              <a:t>Replace default touch controller trigger events with our own</a:t>
            </a:r>
            <a:br>
              <a:rPr lang="en-US">
                <a:solidFill>
                  <a:srgbClr val="3F3F3F"/>
                </a:solidFill>
              </a:rPr>
            </a:br>
            <a:endParaRPr>
              <a:solidFill>
                <a:srgbClr val="3F3F3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solidFill>
                  <a:srgbClr val="3F3F3F"/>
                </a:solidFill>
              </a:rPr>
              <a:t>On corresponding eye/controller use the trigger event to manipulate the field of view</a:t>
            </a:r>
            <a:endParaRPr>
              <a:solidFill>
                <a:srgbClr val="3F3F3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3F3F3F"/>
                </a:solidFill>
              </a:rPr>
              <a:t>Use the change in 3-dimensional angle and position of the touch controller to change the field of view to the corresponding eye</a:t>
            </a:r>
            <a:br>
              <a:rPr lang="en-US">
                <a:solidFill>
                  <a:srgbClr val="3F3F3F"/>
                </a:solidFill>
              </a:rPr>
            </a:br>
            <a:endParaRPr>
              <a:solidFill>
                <a:srgbClr val="3F3F3F"/>
              </a:solidFill>
            </a:endParaRPr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3F3F3F"/>
                </a:solidFill>
              </a:rPr>
              <a:t>The right controller controls the right eye and the left controller controls the left eye</a:t>
            </a:r>
            <a:br>
              <a:rPr lang="en-US">
                <a:solidFill>
                  <a:srgbClr val="3F3F3F"/>
                </a:solidFill>
              </a:rPr>
            </a:br>
            <a:endParaRPr>
              <a:solidFill>
                <a:srgbClr val="3F3F3F"/>
              </a:solidFill>
            </a:endParaRPr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3F3F3F"/>
                </a:solidFill>
              </a:rPr>
              <a:t>Task: Get access to the controller angle and position</a:t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2020-04-06T21:16:53Z</dcterms:created>
  <dc:creator>Townsend, Todd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b1d6edf1-98f9-4ef6-bce4-5018bc9d0d51</vt:lpwstr>
  </property>
  <property fmtid="{D5CDD505-2E9C-101B-9397-08002B2CF9AE}" pid="3" name="CTP_TimeStamp">
    <vt:lpwstr>2020-04-06 21:36:59Z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