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7" r:id="rId6"/>
    <p:sldMasterId id="214748370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6858000" cx="12192000"/>
  <p:notesSz cx="6858000" cy="9144000"/>
  <p:embeddedFontLst>
    <p:embeddedFont>
      <p:font typeface="Quattrocento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hm1L1gJENZjihPQ8F4WbsNDaxU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font" Target="fonts/QuattrocentoSans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QuattrocentoSans-italic.fntdata"/><Relationship Id="rId10" Type="http://schemas.openxmlformats.org/officeDocument/2006/relationships/slide" Target="slides/slide2.xml"/><Relationship Id="rId32" Type="http://schemas.openxmlformats.org/officeDocument/2006/relationships/font" Target="fonts/QuattrocentoSans-bold.fntdata"/><Relationship Id="rId13" Type="http://schemas.openxmlformats.org/officeDocument/2006/relationships/slide" Target="slides/slide5.xml"/><Relationship Id="rId35" Type="http://customschemas.google.com/relationships/presentationmetadata" Target="metadata"/><Relationship Id="rId12" Type="http://schemas.openxmlformats.org/officeDocument/2006/relationships/slide" Target="slides/slide4.xml"/><Relationship Id="rId34" Type="http://schemas.openxmlformats.org/officeDocument/2006/relationships/font" Target="fonts/QuattrocentoSans-bold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1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f74ec74d3_0_26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g6f74ec74d3_0_26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6f74ec74d3_0_26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f74ec74d3_0_32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g6f74ec74d3_0_32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6f74ec74d3_0_32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f74ec74d3_0_52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g6f74ec74d3_0_52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6f74ec74d3_0_52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f74ec74d3_0_38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g6f74ec74d3_0_38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6f74ec74d3_0_38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f74ec74d3_0_57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g6f74ec74d3_0_57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6f74ec74d3_0_57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f7516e2bb_0_14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g6f7516e2bb_0_14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6f7516e2bb_0_14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f74ec74d3_0_64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Google Shape;467;g6f74ec74d3_0_64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6f74ec74d3_0_64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f74ec74d3_0_72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4" name="Google Shape;474;g6f74ec74d3_0_72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6f74ec74d3_0_72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f7516e2bb_0_20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Google Shape;481;g6f7516e2bb_0_20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6f7516e2bb_0_2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6f74ec74d3_0_78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g6f74ec74d3_0_78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6f74ec74d3_0_78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2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f74ec74d3_0_84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5" name="Google Shape;495;g6f74ec74d3_0_84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6f74ec74d3_0_84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p6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6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7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Google Shape;374;p4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f7516e2bb_0_0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g6f7516e2bb_0_0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6f7516e2bb_0_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f74ec74d3_0_0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g6f74ec74d3_0_0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6f74ec74d3_0_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6f74ec74d3_0_6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g6f74ec74d3_0_6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6f74ec74d3_0_6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074d79925_0_9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g7074d79925_0_9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7074d79925_0_9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f74ec74d3_0_17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g6f74ec74d3_0_17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6f74ec74d3_0_17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f7516e2bb_0_6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g6f7516e2bb_0_6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6f7516e2bb_0_6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 txBox="1"/>
          <p:nvPr>
            <p:ph idx="1" type="subTitle"/>
          </p:nvPr>
        </p:nvSpPr>
        <p:spPr>
          <a:xfrm>
            <a:off x="568080" y="2084040"/>
            <a:ext cx="11354400" cy="615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4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6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8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1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2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3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4"/>
          <p:cNvSpPr txBox="1"/>
          <p:nvPr>
            <p:ph idx="1" type="subTitle"/>
          </p:nvPr>
        </p:nvSpPr>
        <p:spPr>
          <a:xfrm>
            <a:off x="568080" y="2084040"/>
            <a:ext cx="11354400" cy="615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5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6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7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8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9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1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2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5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3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5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4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5"/>
          <p:cNvSpPr txBox="1"/>
          <p:nvPr>
            <p:ph idx="1" type="subTitle"/>
          </p:nvPr>
        </p:nvSpPr>
        <p:spPr>
          <a:xfrm>
            <a:off x="568080" y="2084040"/>
            <a:ext cx="11354400" cy="615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6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5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5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7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5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5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5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8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5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5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9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5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5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0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6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6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6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6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6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6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6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6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6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6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2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6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3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4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6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6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5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6"/>
          <p:cNvSpPr txBox="1"/>
          <p:nvPr>
            <p:ph idx="1" type="subTitle"/>
          </p:nvPr>
        </p:nvSpPr>
        <p:spPr>
          <a:xfrm>
            <a:off x="568080" y="2084040"/>
            <a:ext cx="11354400" cy="615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7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6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6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6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8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6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6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6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9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6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6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69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0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7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7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1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7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7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7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71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idx="1" type="subTitle"/>
          </p:nvPr>
        </p:nvSpPr>
        <p:spPr>
          <a:xfrm>
            <a:off x="568080" y="2084040"/>
            <a:ext cx="11354400" cy="615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2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72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72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72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72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72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72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145A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12371400" y="-540"/>
            <a:ext cx="934741" cy="5654340"/>
            <a:chOff x="12371400" y="-540"/>
            <a:chExt cx="934741" cy="5654340"/>
          </a:xfrm>
        </p:grpSpPr>
        <p:grpSp>
          <p:nvGrpSpPr>
            <p:cNvPr id="11" name="Google Shape;11;p8"/>
            <p:cNvGrpSpPr/>
            <p:nvPr/>
          </p:nvGrpSpPr>
          <p:grpSpPr>
            <a:xfrm>
              <a:off x="12371400" y="-540"/>
              <a:ext cx="934741" cy="5654340"/>
              <a:chOff x="12371400" y="-540"/>
              <a:chExt cx="934741" cy="5654340"/>
            </a:xfrm>
          </p:grpSpPr>
          <p:grpSp>
            <p:nvGrpSpPr>
              <p:cNvPr id="12" name="Google Shape;12;p8"/>
              <p:cNvGrpSpPr/>
              <p:nvPr/>
            </p:nvGrpSpPr>
            <p:grpSpPr>
              <a:xfrm>
                <a:off x="12371400" y="7920"/>
                <a:ext cx="616321" cy="2649960"/>
                <a:chOff x="12371400" y="7920"/>
                <a:chExt cx="616321" cy="2649960"/>
              </a:xfrm>
            </p:grpSpPr>
            <p:sp>
              <p:nvSpPr>
                <p:cNvPr id="13" name="Google Shape;13;p8"/>
                <p:cNvSpPr/>
                <p:nvPr/>
              </p:nvSpPr>
              <p:spPr>
                <a:xfrm rot="5400000">
                  <a:off x="12419640" y="292320"/>
                  <a:ext cx="852480" cy="28368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Blue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R:0 G:120 B:215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" name="Google Shape;14;p8"/>
                <p:cNvSpPr/>
                <p:nvPr/>
              </p:nvSpPr>
              <p:spPr>
                <a:xfrm rot="5400000">
                  <a:off x="12419640" y="2089800"/>
                  <a:ext cx="852480" cy="28368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Cyan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R:0 G:188 B:242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8"/>
                <p:cNvSpPr/>
                <p:nvPr/>
              </p:nvSpPr>
              <p:spPr>
                <a:xfrm rot="5400000">
                  <a:off x="12087000" y="292320"/>
                  <a:ext cx="852480" cy="283680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50505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Light Gray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50505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R:210 G:210 B:210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6;p8"/>
                <p:cNvSpPr/>
                <p:nvPr/>
              </p:nvSpPr>
              <p:spPr>
                <a:xfrm rot="5400000">
                  <a:off x="12419640" y="1193400"/>
                  <a:ext cx="852480" cy="283680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Purple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R:92 G:45 B:145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8"/>
                <p:cNvSpPr/>
                <p:nvPr/>
              </p:nvSpPr>
              <p:spPr>
                <a:xfrm rot="5400000">
                  <a:off x="12087000" y="2083320"/>
                  <a:ext cx="852480" cy="283680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Dark Gray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R:80 G:80 B:80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8"/>
                <p:cNvSpPr/>
                <p:nvPr/>
              </p:nvSpPr>
              <p:spPr>
                <a:xfrm rot="5400000">
                  <a:off x="12087000" y="1193400"/>
                  <a:ext cx="852480" cy="283680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Gray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R:115 G:115 B:115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" name="Google Shape;19;p8"/>
              <p:cNvGrpSpPr/>
              <p:nvPr/>
            </p:nvGrpSpPr>
            <p:grpSpPr>
              <a:xfrm>
                <a:off x="12371400" y="1805400"/>
                <a:ext cx="616321" cy="3848400"/>
                <a:chOff x="12371400" y="1805400"/>
                <a:chExt cx="616321" cy="3848400"/>
              </a:xfrm>
            </p:grpSpPr>
            <p:sp>
              <p:nvSpPr>
                <p:cNvPr id="20" name="Google Shape;20;p8"/>
                <p:cNvSpPr/>
                <p:nvPr/>
              </p:nvSpPr>
              <p:spPr>
                <a:xfrm rot="5400000">
                  <a:off x="12087000" y="4189320"/>
                  <a:ext cx="852480" cy="283680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Yellow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R:255 G:185 B:0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8"/>
                <p:cNvSpPr/>
                <p:nvPr/>
              </p:nvSpPr>
              <p:spPr>
                <a:xfrm rot="5400000">
                  <a:off x="12087000" y="5085720"/>
                  <a:ext cx="852480" cy="283680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Orange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R:216 G:59 B:1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8"/>
                <p:cNvSpPr/>
                <p:nvPr/>
              </p:nvSpPr>
              <p:spPr>
                <a:xfrm rot="5400000">
                  <a:off x="12419640" y="2089800"/>
                  <a:ext cx="852480" cy="283680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Teal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R:0 G:130 B:114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" name="Google Shape;23;p8"/>
              <p:cNvSpPr/>
              <p:nvPr/>
            </p:nvSpPr>
            <p:spPr>
              <a:xfrm rot="5400000">
                <a:off x="12733921" y="253800"/>
                <a:ext cx="826560" cy="31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0" spcFirstLastPara="1" rIns="182875" wrap="square" tIns="91425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80" u="none" cap="none" strike="noStrik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Main colors</a:t>
                </a:r>
                <a:endParaRPr b="0" i="0" sz="98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8"/>
              <p:cNvSpPr/>
              <p:nvPr/>
            </p:nvSpPr>
            <p:spPr>
              <a:xfrm rot="5400000">
                <a:off x="11520000" y="4147200"/>
                <a:ext cx="2589840" cy="317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0" spcFirstLastPara="1" rIns="182875" wrap="square" tIns="91425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80" u="none" cap="none" strike="noStrik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Secondary colors (use only when necessary)</a:t>
                </a:r>
                <a:endParaRPr b="0" i="0" sz="98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" name="Google Shape;25;p8"/>
            <p:cNvSpPr/>
            <p:nvPr/>
          </p:nvSpPr>
          <p:spPr>
            <a:xfrm rot="5400000">
              <a:off x="12087000" y="3290760"/>
              <a:ext cx="852480" cy="283680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t" bIns="0" lIns="4570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9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Cyan</a:t>
              </a:r>
              <a:endParaRPr b="0" i="0" sz="49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9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R:0 G:188 B:242</a:t>
              </a:r>
              <a:endParaRPr b="0" i="0" sz="49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237960"/>
            <a:ext cx="12191760" cy="638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360" y="6119280"/>
            <a:ext cx="1253160" cy="26856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8"/>
          <p:cNvSpPr/>
          <p:nvPr/>
        </p:nvSpPr>
        <p:spPr>
          <a:xfrm>
            <a:off x="8229600" y="5855760"/>
            <a:ext cx="3217680" cy="621720"/>
          </a:xfrm>
          <a:prstGeom prst="rect">
            <a:avLst/>
          </a:prstGeom>
          <a:solidFill>
            <a:srgbClr val="E2068C"/>
          </a:solidFill>
          <a:ln>
            <a:noFill/>
          </a:ln>
        </p:spPr>
        <p:txBody>
          <a:bodyPr anchorCtr="0" anchor="t" bIns="146150" lIns="182875" spcFirstLastPara="1" rIns="182875" wrap="square" tIns="1461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www.dotnetconf.net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145A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0"/>
          <p:cNvGrpSpPr/>
          <p:nvPr/>
        </p:nvGrpSpPr>
        <p:grpSpPr>
          <a:xfrm>
            <a:off x="12371400" y="-540"/>
            <a:ext cx="934741" cy="5654340"/>
            <a:chOff x="12371400" y="-540"/>
            <a:chExt cx="934741" cy="5654340"/>
          </a:xfrm>
        </p:grpSpPr>
        <p:grpSp>
          <p:nvGrpSpPr>
            <p:cNvPr id="81" name="Google Shape;81;p10"/>
            <p:cNvGrpSpPr/>
            <p:nvPr/>
          </p:nvGrpSpPr>
          <p:grpSpPr>
            <a:xfrm>
              <a:off x="12371400" y="-540"/>
              <a:ext cx="934741" cy="5654340"/>
              <a:chOff x="12371400" y="-540"/>
              <a:chExt cx="934741" cy="5654340"/>
            </a:xfrm>
          </p:grpSpPr>
          <p:grpSp>
            <p:nvGrpSpPr>
              <p:cNvPr id="82" name="Google Shape;82;p10"/>
              <p:cNvGrpSpPr/>
              <p:nvPr/>
            </p:nvGrpSpPr>
            <p:grpSpPr>
              <a:xfrm>
                <a:off x="12371400" y="7920"/>
                <a:ext cx="616321" cy="2649960"/>
                <a:chOff x="12371400" y="7920"/>
                <a:chExt cx="616321" cy="2649960"/>
              </a:xfrm>
            </p:grpSpPr>
            <p:sp>
              <p:nvSpPr>
                <p:cNvPr id="83" name="Google Shape;83;p10"/>
                <p:cNvSpPr/>
                <p:nvPr/>
              </p:nvSpPr>
              <p:spPr>
                <a:xfrm rot="5400000">
                  <a:off x="12419640" y="292320"/>
                  <a:ext cx="852480" cy="28368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Blue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R:0 G:120 B:215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10"/>
                <p:cNvSpPr/>
                <p:nvPr/>
              </p:nvSpPr>
              <p:spPr>
                <a:xfrm rot="5400000">
                  <a:off x="12419640" y="2089800"/>
                  <a:ext cx="852480" cy="28368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Cyan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R:0 G:188 B:242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85;p10"/>
                <p:cNvSpPr/>
                <p:nvPr/>
              </p:nvSpPr>
              <p:spPr>
                <a:xfrm rot="5400000">
                  <a:off x="12087000" y="292320"/>
                  <a:ext cx="852480" cy="283680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50505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Light Gray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50505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R:210 G:210 B:210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86;p10"/>
                <p:cNvSpPr/>
                <p:nvPr/>
              </p:nvSpPr>
              <p:spPr>
                <a:xfrm rot="5400000">
                  <a:off x="12419640" y="1193400"/>
                  <a:ext cx="852480" cy="283680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Purple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R:92 G:45 B:145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87;p10"/>
                <p:cNvSpPr/>
                <p:nvPr/>
              </p:nvSpPr>
              <p:spPr>
                <a:xfrm rot="5400000">
                  <a:off x="12087000" y="2083320"/>
                  <a:ext cx="852480" cy="283680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Dark Gray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R:80 G:80 B:80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88;p10"/>
                <p:cNvSpPr/>
                <p:nvPr/>
              </p:nvSpPr>
              <p:spPr>
                <a:xfrm rot="5400000">
                  <a:off x="12087000" y="1193400"/>
                  <a:ext cx="852480" cy="283680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Gray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R:115 G:115 B:115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" name="Google Shape;89;p10"/>
              <p:cNvGrpSpPr/>
              <p:nvPr/>
            </p:nvGrpSpPr>
            <p:grpSpPr>
              <a:xfrm>
                <a:off x="12371400" y="1805400"/>
                <a:ext cx="616321" cy="3848400"/>
                <a:chOff x="12371400" y="1805400"/>
                <a:chExt cx="616321" cy="3848400"/>
              </a:xfrm>
            </p:grpSpPr>
            <p:sp>
              <p:nvSpPr>
                <p:cNvPr id="90" name="Google Shape;90;p10"/>
                <p:cNvSpPr/>
                <p:nvPr/>
              </p:nvSpPr>
              <p:spPr>
                <a:xfrm rot="5400000">
                  <a:off x="12087000" y="4189320"/>
                  <a:ext cx="852480" cy="283680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Yellow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R:255 G:185 B:0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91;p10"/>
                <p:cNvSpPr/>
                <p:nvPr/>
              </p:nvSpPr>
              <p:spPr>
                <a:xfrm rot="5400000">
                  <a:off x="12087000" y="5085720"/>
                  <a:ext cx="852480" cy="283680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Orange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R:216 G:59 B:1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10"/>
                <p:cNvSpPr/>
                <p:nvPr/>
              </p:nvSpPr>
              <p:spPr>
                <a:xfrm rot="5400000">
                  <a:off x="12419640" y="2089800"/>
                  <a:ext cx="852480" cy="283680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Teal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R:0 G:130 B:114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3" name="Google Shape;93;p10"/>
              <p:cNvSpPr/>
              <p:nvPr/>
            </p:nvSpPr>
            <p:spPr>
              <a:xfrm rot="5400000">
                <a:off x="12733921" y="253800"/>
                <a:ext cx="826560" cy="31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0" spcFirstLastPara="1" rIns="182875" wrap="square" tIns="91425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8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Main colors</a:t>
                </a:r>
                <a:endParaRPr b="0" i="0" sz="98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 rot="5400000">
                <a:off x="11520000" y="4147200"/>
                <a:ext cx="2589840" cy="317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0" spcFirstLastPara="1" rIns="182875" wrap="square" tIns="91425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8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Secondary colors (use only when necessary)</a:t>
                </a:r>
                <a:endParaRPr b="0" i="0" sz="98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" name="Google Shape;95;p10"/>
            <p:cNvSpPr/>
            <p:nvPr/>
          </p:nvSpPr>
          <p:spPr>
            <a:xfrm rot="5400000">
              <a:off x="12087000" y="3290760"/>
              <a:ext cx="852480" cy="283680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t" bIns="0" lIns="4570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9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Cyan</a:t>
              </a:r>
              <a:endParaRPr b="0" i="0" sz="49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9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R:0 G:188 B:242</a:t>
              </a:r>
              <a:endParaRPr b="0" i="0" sz="49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0" y="0"/>
            <a:ext cx="1216872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0"/>
          <p:cNvSpPr/>
          <p:nvPr/>
        </p:nvSpPr>
        <p:spPr>
          <a:xfrm>
            <a:off x="11520" y="1758600"/>
            <a:ext cx="12191760" cy="3446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360" y="6119280"/>
            <a:ext cx="1253160" cy="26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49320" y="3714120"/>
            <a:ext cx="2168280" cy="2316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0"/>
          <p:cNvSpPr txBox="1"/>
          <p:nvPr>
            <p:ph type="title"/>
          </p:nvPr>
        </p:nvSpPr>
        <p:spPr>
          <a:xfrm>
            <a:off x="543240" y="1925640"/>
            <a:ext cx="1106244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10"/>
          <p:cNvSpPr txBox="1"/>
          <p:nvPr>
            <p:ph idx="1" type="body"/>
          </p:nvPr>
        </p:nvSpPr>
        <p:spPr>
          <a:xfrm>
            <a:off x="543240" y="3821040"/>
            <a:ext cx="9860400" cy="1165680"/>
          </a:xfrm>
          <a:prstGeom prst="rect">
            <a:avLst/>
          </a:prstGeom>
          <a:noFill/>
          <a:ln>
            <a:noFill/>
          </a:ln>
        </p:spPr>
        <p:txBody>
          <a:bodyPr anchorCtr="0" anchor="t" bIns="109800" lIns="146150" spcFirstLastPara="1" rIns="146150" wrap="square" tIns="109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8F8F8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2"/>
          <p:cNvGrpSpPr/>
          <p:nvPr/>
        </p:nvGrpSpPr>
        <p:grpSpPr>
          <a:xfrm>
            <a:off x="12371400" y="-540"/>
            <a:ext cx="934741" cy="5654340"/>
            <a:chOff x="12371400" y="-540"/>
            <a:chExt cx="934741" cy="5654340"/>
          </a:xfrm>
        </p:grpSpPr>
        <p:grpSp>
          <p:nvGrpSpPr>
            <p:cNvPr id="153" name="Google Shape;153;p12"/>
            <p:cNvGrpSpPr/>
            <p:nvPr/>
          </p:nvGrpSpPr>
          <p:grpSpPr>
            <a:xfrm>
              <a:off x="12371400" y="-540"/>
              <a:ext cx="934741" cy="5654340"/>
              <a:chOff x="12371400" y="-540"/>
              <a:chExt cx="934741" cy="5654340"/>
            </a:xfrm>
          </p:grpSpPr>
          <p:grpSp>
            <p:nvGrpSpPr>
              <p:cNvPr id="154" name="Google Shape;154;p12"/>
              <p:cNvGrpSpPr/>
              <p:nvPr/>
            </p:nvGrpSpPr>
            <p:grpSpPr>
              <a:xfrm>
                <a:off x="12371400" y="7920"/>
                <a:ext cx="616321" cy="2649960"/>
                <a:chOff x="12371400" y="7920"/>
                <a:chExt cx="616321" cy="2649960"/>
              </a:xfrm>
            </p:grpSpPr>
            <p:sp>
              <p:nvSpPr>
                <p:cNvPr id="155" name="Google Shape;155;p12"/>
                <p:cNvSpPr/>
                <p:nvPr/>
              </p:nvSpPr>
              <p:spPr>
                <a:xfrm rot="5400000">
                  <a:off x="12419640" y="292320"/>
                  <a:ext cx="852480" cy="28368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Blue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R:0 G:120 B:215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12"/>
                <p:cNvSpPr/>
                <p:nvPr/>
              </p:nvSpPr>
              <p:spPr>
                <a:xfrm rot="5400000">
                  <a:off x="12419640" y="2089800"/>
                  <a:ext cx="852480" cy="28368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Cyan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R:0 G:188 B:242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12"/>
                <p:cNvSpPr/>
                <p:nvPr/>
              </p:nvSpPr>
              <p:spPr>
                <a:xfrm rot="5400000">
                  <a:off x="12087000" y="292320"/>
                  <a:ext cx="852480" cy="283680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50505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Light Gray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50505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R:210 G:210 B:210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12"/>
                <p:cNvSpPr/>
                <p:nvPr/>
              </p:nvSpPr>
              <p:spPr>
                <a:xfrm rot="5400000">
                  <a:off x="12419640" y="1193400"/>
                  <a:ext cx="852480" cy="283680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Purple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R:92 G:45 B:145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12"/>
                <p:cNvSpPr/>
                <p:nvPr/>
              </p:nvSpPr>
              <p:spPr>
                <a:xfrm rot="5400000">
                  <a:off x="12087000" y="2083320"/>
                  <a:ext cx="852480" cy="283680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Dark Gray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R:80 G:80 B:80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12"/>
                <p:cNvSpPr/>
                <p:nvPr/>
              </p:nvSpPr>
              <p:spPr>
                <a:xfrm rot="5400000">
                  <a:off x="12087000" y="1193400"/>
                  <a:ext cx="852480" cy="283680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Gray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R:115 G:115 B:115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1" name="Google Shape;161;p12"/>
              <p:cNvGrpSpPr/>
              <p:nvPr/>
            </p:nvGrpSpPr>
            <p:grpSpPr>
              <a:xfrm>
                <a:off x="12371400" y="1805400"/>
                <a:ext cx="616321" cy="3848400"/>
                <a:chOff x="12371400" y="1805400"/>
                <a:chExt cx="616321" cy="3848400"/>
              </a:xfrm>
            </p:grpSpPr>
            <p:sp>
              <p:nvSpPr>
                <p:cNvPr id="162" name="Google Shape;162;p12"/>
                <p:cNvSpPr/>
                <p:nvPr/>
              </p:nvSpPr>
              <p:spPr>
                <a:xfrm rot="5400000">
                  <a:off x="12087000" y="4189320"/>
                  <a:ext cx="852480" cy="283680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Yellow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R:255 G:185 B:0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2"/>
                <p:cNvSpPr/>
                <p:nvPr/>
              </p:nvSpPr>
              <p:spPr>
                <a:xfrm rot="5400000">
                  <a:off x="12087000" y="5085720"/>
                  <a:ext cx="852480" cy="283680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Orange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R:216 G:59 B:1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2"/>
                <p:cNvSpPr/>
                <p:nvPr/>
              </p:nvSpPr>
              <p:spPr>
                <a:xfrm rot="5400000">
                  <a:off x="12419640" y="2089800"/>
                  <a:ext cx="852480" cy="283680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Teal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R:0 G:130 B:114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5" name="Google Shape;165;p12"/>
              <p:cNvSpPr/>
              <p:nvPr/>
            </p:nvSpPr>
            <p:spPr>
              <a:xfrm rot="5400000">
                <a:off x="12733921" y="253800"/>
                <a:ext cx="826560" cy="31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0" spcFirstLastPara="1" rIns="182875" wrap="square" tIns="91425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80" u="none" cap="none" strike="noStrik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Main colors</a:t>
                </a:r>
                <a:endParaRPr b="0" i="0" sz="98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 rot="5400000">
                <a:off x="11520000" y="4147200"/>
                <a:ext cx="2589840" cy="317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0" spcFirstLastPara="1" rIns="182875" wrap="square" tIns="91425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80" u="none" cap="none" strike="noStrik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Secondary colors (use only when necessary)</a:t>
                </a:r>
                <a:endParaRPr b="0" i="0" sz="98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" name="Google Shape;167;p12"/>
            <p:cNvSpPr/>
            <p:nvPr/>
          </p:nvSpPr>
          <p:spPr>
            <a:xfrm rot="5400000">
              <a:off x="12087000" y="3290760"/>
              <a:ext cx="852480" cy="283680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t" bIns="0" lIns="4570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9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Cyan</a:t>
              </a:r>
              <a:endParaRPr b="0" i="0" sz="49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9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R:0 G:188 B:242</a:t>
              </a:r>
              <a:endParaRPr b="0" i="0" sz="49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269280" y="1189080"/>
            <a:ext cx="116532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9" name="Google Shape;169;p12"/>
          <p:cNvSpPr txBox="1"/>
          <p:nvPr>
            <p:ph type="title"/>
          </p:nvPr>
        </p:nvSpPr>
        <p:spPr>
          <a:xfrm>
            <a:off x="269280" y="289440"/>
            <a:ext cx="11655360" cy="8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145A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4"/>
          <p:cNvGrpSpPr/>
          <p:nvPr/>
        </p:nvGrpSpPr>
        <p:grpSpPr>
          <a:xfrm>
            <a:off x="12371400" y="-540"/>
            <a:ext cx="934741" cy="5654340"/>
            <a:chOff x="12371400" y="-540"/>
            <a:chExt cx="934741" cy="5654340"/>
          </a:xfrm>
        </p:grpSpPr>
        <p:grpSp>
          <p:nvGrpSpPr>
            <p:cNvPr id="220" name="Google Shape;220;p14"/>
            <p:cNvGrpSpPr/>
            <p:nvPr/>
          </p:nvGrpSpPr>
          <p:grpSpPr>
            <a:xfrm>
              <a:off x="12371400" y="-540"/>
              <a:ext cx="934741" cy="5654340"/>
              <a:chOff x="12371400" y="-540"/>
              <a:chExt cx="934741" cy="5654340"/>
            </a:xfrm>
          </p:grpSpPr>
          <p:grpSp>
            <p:nvGrpSpPr>
              <p:cNvPr id="221" name="Google Shape;221;p14"/>
              <p:cNvGrpSpPr/>
              <p:nvPr/>
            </p:nvGrpSpPr>
            <p:grpSpPr>
              <a:xfrm>
                <a:off x="12371400" y="7920"/>
                <a:ext cx="616321" cy="2649960"/>
                <a:chOff x="12371400" y="7920"/>
                <a:chExt cx="616321" cy="2649960"/>
              </a:xfrm>
            </p:grpSpPr>
            <p:sp>
              <p:nvSpPr>
                <p:cNvPr id="222" name="Google Shape;222;p14"/>
                <p:cNvSpPr/>
                <p:nvPr/>
              </p:nvSpPr>
              <p:spPr>
                <a:xfrm rot="5400000">
                  <a:off x="12419640" y="292320"/>
                  <a:ext cx="852480" cy="28368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Blue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R:0 G:120 B:215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14"/>
                <p:cNvSpPr/>
                <p:nvPr/>
              </p:nvSpPr>
              <p:spPr>
                <a:xfrm rot="5400000">
                  <a:off x="12419640" y="2089800"/>
                  <a:ext cx="852480" cy="28368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Cyan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R:0 G:188 B:242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4"/>
                <p:cNvSpPr/>
                <p:nvPr/>
              </p:nvSpPr>
              <p:spPr>
                <a:xfrm rot="5400000">
                  <a:off x="12087000" y="292320"/>
                  <a:ext cx="852480" cy="283680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50505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Light Gray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50505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R:210 G:210 B:210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14"/>
                <p:cNvSpPr/>
                <p:nvPr/>
              </p:nvSpPr>
              <p:spPr>
                <a:xfrm rot="5400000">
                  <a:off x="12419640" y="1193400"/>
                  <a:ext cx="852480" cy="283680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Purple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R:92 G:45 B:145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14"/>
                <p:cNvSpPr/>
                <p:nvPr/>
              </p:nvSpPr>
              <p:spPr>
                <a:xfrm rot="5400000">
                  <a:off x="12087000" y="2083320"/>
                  <a:ext cx="852480" cy="283680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Dark Gray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R:80 G:80 B:80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14"/>
                <p:cNvSpPr/>
                <p:nvPr/>
              </p:nvSpPr>
              <p:spPr>
                <a:xfrm rot="5400000">
                  <a:off x="12087000" y="1193400"/>
                  <a:ext cx="852480" cy="283680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Gray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R:115 G:115 B:115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8" name="Google Shape;228;p14"/>
              <p:cNvGrpSpPr/>
              <p:nvPr/>
            </p:nvGrpSpPr>
            <p:grpSpPr>
              <a:xfrm>
                <a:off x="12371400" y="1805400"/>
                <a:ext cx="616321" cy="3848400"/>
                <a:chOff x="12371400" y="1805400"/>
                <a:chExt cx="616321" cy="3848400"/>
              </a:xfrm>
            </p:grpSpPr>
            <p:sp>
              <p:nvSpPr>
                <p:cNvPr id="229" name="Google Shape;229;p14"/>
                <p:cNvSpPr/>
                <p:nvPr/>
              </p:nvSpPr>
              <p:spPr>
                <a:xfrm rot="5400000">
                  <a:off x="12087000" y="4189320"/>
                  <a:ext cx="852480" cy="283680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Yellow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R:255 G:185 B:0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14"/>
                <p:cNvSpPr/>
                <p:nvPr/>
              </p:nvSpPr>
              <p:spPr>
                <a:xfrm rot="5400000">
                  <a:off x="12087000" y="5085720"/>
                  <a:ext cx="852480" cy="283680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Orange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R:216 G:59 B:1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14"/>
                <p:cNvSpPr/>
                <p:nvPr/>
              </p:nvSpPr>
              <p:spPr>
                <a:xfrm rot="5400000">
                  <a:off x="12419640" y="2089800"/>
                  <a:ext cx="852480" cy="283680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Teal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R:0 G:130 B:114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2" name="Google Shape;232;p14"/>
              <p:cNvSpPr/>
              <p:nvPr/>
            </p:nvSpPr>
            <p:spPr>
              <a:xfrm rot="5400000">
                <a:off x="12733921" y="253800"/>
                <a:ext cx="826560" cy="31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0" spcFirstLastPara="1" rIns="182875" wrap="square" tIns="91425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8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Main colors</a:t>
                </a:r>
                <a:endParaRPr b="0" i="0" sz="98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5400000">
                <a:off x="11520000" y="4147200"/>
                <a:ext cx="2589840" cy="317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0" spcFirstLastPara="1" rIns="182875" wrap="square" tIns="91425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8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Secondary colors (use only when necessary)</a:t>
                </a:r>
                <a:endParaRPr b="0" i="0" sz="98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4" name="Google Shape;234;p14"/>
            <p:cNvSpPr/>
            <p:nvPr/>
          </p:nvSpPr>
          <p:spPr>
            <a:xfrm rot="5400000">
              <a:off x="12087000" y="3290760"/>
              <a:ext cx="852480" cy="283680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t" bIns="0" lIns="4570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9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Cyan</a:t>
              </a:r>
              <a:endParaRPr b="0" i="0" sz="49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9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R:0 G:188 B:242</a:t>
              </a:r>
              <a:endParaRPr b="0" i="0" sz="49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14"/>
          <p:cNvSpPr txBox="1"/>
          <p:nvPr>
            <p:ph type="title"/>
          </p:nvPr>
        </p:nvSpPr>
        <p:spPr>
          <a:xfrm>
            <a:off x="1285560" y="2881440"/>
            <a:ext cx="1001016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6" name="Google Shape;236;p14"/>
          <p:cNvSpPr/>
          <p:nvPr/>
        </p:nvSpPr>
        <p:spPr>
          <a:xfrm>
            <a:off x="880920" y="1070640"/>
            <a:ext cx="10414800" cy="4638600"/>
          </a:xfrm>
          <a:prstGeom prst="rect">
            <a:avLst/>
          </a:prstGeom>
          <a:noFill/>
          <a:ln cap="flat" cmpd="sng" w="126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14"/>
          <p:cNvGrpSpPr/>
          <p:nvPr/>
        </p:nvGrpSpPr>
        <p:grpSpPr>
          <a:xfrm>
            <a:off x="2112840" y="118440"/>
            <a:ext cx="9645840" cy="6620760"/>
            <a:chOff x="2112840" y="118440"/>
            <a:chExt cx="9645840" cy="6620760"/>
          </a:xfrm>
        </p:grpSpPr>
        <p:pic>
          <p:nvPicPr>
            <p:cNvPr id="238" name="Google Shape;238;p14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2112840" y="118440"/>
              <a:ext cx="9172440" cy="6620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14"/>
            <p:cNvSpPr/>
            <p:nvPr/>
          </p:nvSpPr>
          <p:spPr>
            <a:xfrm>
              <a:off x="9886320" y="3176640"/>
              <a:ext cx="1872360" cy="786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150" lIns="182875" spcFirstLastPara="1" rIns="182875" wrap="square" tIns="14615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F2F2F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.NET</a:t>
              </a:r>
              <a:endParaRPr b="0" i="0" sz="3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0" name="Google Shape;24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0" y="0"/>
            <a:ext cx="1216872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145A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16"/>
          <p:cNvGrpSpPr/>
          <p:nvPr/>
        </p:nvGrpSpPr>
        <p:grpSpPr>
          <a:xfrm>
            <a:off x="12371400" y="-540"/>
            <a:ext cx="934741" cy="5654340"/>
            <a:chOff x="12371400" y="-540"/>
            <a:chExt cx="934741" cy="5654340"/>
          </a:xfrm>
        </p:grpSpPr>
        <p:grpSp>
          <p:nvGrpSpPr>
            <p:cNvPr id="292" name="Google Shape;292;p16"/>
            <p:cNvGrpSpPr/>
            <p:nvPr/>
          </p:nvGrpSpPr>
          <p:grpSpPr>
            <a:xfrm>
              <a:off x="12371400" y="-540"/>
              <a:ext cx="934741" cy="5654340"/>
              <a:chOff x="12371400" y="-540"/>
              <a:chExt cx="934741" cy="5654340"/>
            </a:xfrm>
          </p:grpSpPr>
          <p:grpSp>
            <p:nvGrpSpPr>
              <p:cNvPr id="293" name="Google Shape;293;p16"/>
              <p:cNvGrpSpPr/>
              <p:nvPr/>
            </p:nvGrpSpPr>
            <p:grpSpPr>
              <a:xfrm>
                <a:off x="12371400" y="7920"/>
                <a:ext cx="616321" cy="2649960"/>
                <a:chOff x="12371400" y="7920"/>
                <a:chExt cx="616321" cy="2649960"/>
              </a:xfrm>
            </p:grpSpPr>
            <p:sp>
              <p:nvSpPr>
                <p:cNvPr id="294" name="Google Shape;294;p16"/>
                <p:cNvSpPr/>
                <p:nvPr/>
              </p:nvSpPr>
              <p:spPr>
                <a:xfrm rot="5400000">
                  <a:off x="12419640" y="292320"/>
                  <a:ext cx="852480" cy="28368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Blue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R:0 G:120 B:215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p16"/>
                <p:cNvSpPr/>
                <p:nvPr/>
              </p:nvSpPr>
              <p:spPr>
                <a:xfrm rot="5400000">
                  <a:off x="12419640" y="2089800"/>
                  <a:ext cx="852480" cy="28368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Cyan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R:0 G:188 B:242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16"/>
                <p:cNvSpPr/>
                <p:nvPr/>
              </p:nvSpPr>
              <p:spPr>
                <a:xfrm rot="5400000">
                  <a:off x="12087000" y="292320"/>
                  <a:ext cx="852480" cy="283680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50505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Light Gray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50505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R:210 G:210 B:210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Google Shape;297;p16"/>
                <p:cNvSpPr/>
                <p:nvPr/>
              </p:nvSpPr>
              <p:spPr>
                <a:xfrm rot="5400000">
                  <a:off x="12419640" y="1193400"/>
                  <a:ext cx="852480" cy="283680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Purple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R:92 G:45 B:145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16"/>
                <p:cNvSpPr/>
                <p:nvPr/>
              </p:nvSpPr>
              <p:spPr>
                <a:xfrm rot="5400000">
                  <a:off x="12087000" y="2083320"/>
                  <a:ext cx="852480" cy="283680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Dark Gray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R:80 G:80 B:80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16"/>
                <p:cNvSpPr/>
                <p:nvPr/>
              </p:nvSpPr>
              <p:spPr>
                <a:xfrm rot="5400000">
                  <a:off x="12087000" y="1193400"/>
                  <a:ext cx="852480" cy="283680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Gray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R:115 G:115 B:115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0" name="Google Shape;300;p16"/>
              <p:cNvGrpSpPr/>
              <p:nvPr/>
            </p:nvGrpSpPr>
            <p:grpSpPr>
              <a:xfrm>
                <a:off x="12371400" y="1805400"/>
                <a:ext cx="616321" cy="3848400"/>
                <a:chOff x="12371400" y="1805400"/>
                <a:chExt cx="616321" cy="3848400"/>
              </a:xfrm>
            </p:grpSpPr>
            <p:sp>
              <p:nvSpPr>
                <p:cNvPr id="301" name="Google Shape;301;p16"/>
                <p:cNvSpPr/>
                <p:nvPr/>
              </p:nvSpPr>
              <p:spPr>
                <a:xfrm rot="5400000">
                  <a:off x="12087000" y="4189320"/>
                  <a:ext cx="852480" cy="283680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Yellow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R:255 G:185 B:0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16"/>
                <p:cNvSpPr/>
                <p:nvPr/>
              </p:nvSpPr>
              <p:spPr>
                <a:xfrm rot="5400000">
                  <a:off x="12087000" y="5085720"/>
                  <a:ext cx="852480" cy="283680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Orange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R:216 G:59 B:1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16"/>
                <p:cNvSpPr/>
                <p:nvPr/>
              </p:nvSpPr>
              <p:spPr>
                <a:xfrm rot="5400000">
                  <a:off x="12419640" y="2089800"/>
                  <a:ext cx="852480" cy="283680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t" bIns="0" lIns="4570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Teal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R:0 G:130 B:114</a:t>
                  </a:r>
                  <a:endParaRPr b="0" i="0" sz="49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4" name="Google Shape;304;p16"/>
              <p:cNvSpPr/>
              <p:nvPr/>
            </p:nvSpPr>
            <p:spPr>
              <a:xfrm rot="5400000">
                <a:off x="12733921" y="253800"/>
                <a:ext cx="826560" cy="31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0" spcFirstLastPara="1" rIns="182875" wrap="square" tIns="91425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8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Main colors</a:t>
                </a:r>
                <a:endParaRPr b="0" i="0" sz="98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 rot="5400000">
                <a:off x="11520000" y="4147200"/>
                <a:ext cx="2589840" cy="317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0" spcFirstLastPara="1" rIns="182875" wrap="square" tIns="91425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8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Secondary colors (use only when necessary)</a:t>
                </a:r>
                <a:endParaRPr b="0" i="0" sz="98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6" name="Google Shape;306;p16"/>
            <p:cNvSpPr/>
            <p:nvPr/>
          </p:nvSpPr>
          <p:spPr>
            <a:xfrm rot="5400000">
              <a:off x="12087000" y="3290760"/>
              <a:ext cx="852480" cy="283680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t" bIns="0" lIns="4570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9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Cyan</a:t>
              </a:r>
              <a:endParaRPr b="0" i="0" sz="49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9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R:0 G:188 B:242</a:t>
              </a:r>
              <a:endParaRPr b="0" i="0" sz="49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7" name="Google Shape;307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520" y="0"/>
            <a:ext cx="1216872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6"/>
          <p:cNvSpPr txBox="1"/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309" name="Google Shape;30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9240" y="448560"/>
            <a:ext cx="9172440" cy="6620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6"/>
          <p:cNvSpPr/>
          <p:nvPr/>
        </p:nvSpPr>
        <p:spPr>
          <a:xfrm>
            <a:off x="10792440" y="3506760"/>
            <a:ext cx="1872360" cy="786240"/>
          </a:xfrm>
          <a:prstGeom prst="rect">
            <a:avLst/>
          </a:prstGeom>
          <a:noFill/>
          <a:ln>
            <a:noFill/>
          </a:ln>
        </p:spPr>
        <p:txBody>
          <a:bodyPr anchorCtr="0" anchor="t" bIns="146150" lIns="182875" spcFirstLastPara="1" rIns="182875" wrap="square" tIns="1461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.NET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f74ec74d3_0_26"/>
          <p:cNvSpPr txBox="1"/>
          <p:nvPr/>
        </p:nvSpPr>
        <p:spPr>
          <a:xfrm>
            <a:off x="269275" y="1189075"/>
            <a:ext cx="11653200" cy="5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Quattrocento Sans"/>
              <a:buChar char="●"/>
            </a:pPr>
            <a:r>
              <a:rPr b="1"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Coding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Acquire and manage the system knowledge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Infrastructure or Operational teams “understanding”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Font typeface="Quattrocento Sans"/>
              <a:buChar char="●"/>
            </a:pPr>
            <a:r>
              <a:rPr b="1"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Compile &amp; </a:t>
            </a:r>
            <a:r>
              <a:rPr b="1"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Build</a:t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it works on my machine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Production environment ? Is not the same of my machine o.0 ?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Quattrocento Sans"/>
              <a:buChar char="●"/>
            </a:pPr>
            <a:r>
              <a:rPr b="1"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Test</a:t>
            </a:r>
            <a:endParaRPr b="1" sz="3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The tester or Test team is my enemy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Functional testing is the only test that I want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4" name="Google Shape;424;g6f74ec74d3_0_26"/>
          <p:cNvSpPr txBox="1"/>
          <p:nvPr/>
        </p:nvSpPr>
        <p:spPr>
          <a:xfrm>
            <a:off x="269280" y="289440"/>
            <a:ext cx="116553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DevOps : Development</a:t>
            </a:r>
            <a:endParaRPr b="1" i="0" sz="4800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f74ec74d3_0_32"/>
          <p:cNvSpPr txBox="1"/>
          <p:nvPr/>
        </p:nvSpPr>
        <p:spPr>
          <a:xfrm>
            <a:off x="269275" y="1189075"/>
            <a:ext cx="11653200" cy="5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Quattrocento Sans"/>
              <a:buChar char="●"/>
            </a:pPr>
            <a:r>
              <a:rPr b="1"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Release &amp; Deploy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Cloud or not Cloud ?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to do DevOps for </a:t>
            </a:r>
            <a:r>
              <a:rPr i="1"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THAT</a:t>
            </a: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project ? The 99.9% of the case is required not optional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Font typeface="Quattrocento Sans"/>
              <a:buChar char="●"/>
            </a:pPr>
            <a:r>
              <a:rPr b="1"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Operate &amp; Monitor</a:t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When </a:t>
            </a:r>
            <a:r>
              <a:rPr i="1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THIS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happens what need / have to do ?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How can I check </a:t>
            </a:r>
            <a:r>
              <a:rPr i="1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THIS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i="1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THAT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i="1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THOSE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i="1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THESE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things ?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Drop Database at 03:33 AM = action required </a:t>
            </a:r>
            <a:r>
              <a:rPr b="1"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[ CALL GIORGIO ]</a:t>
            </a:r>
            <a:endParaRPr b="1"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1" name="Google Shape;431;g6f74ec74d3_0_32"/>
          <p:cNvSpPr txBox="1"/>
          <p:nvPr/>
        </p:nvSpPr>
        <p:spPr>
          <a:xfrm>
            <a:off x="269280" y="289440"/>
            <a:ext cx="116553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DevOps : Operations &amp; Maintenance</a:t>
            </a:r>
            <a:endParaRPr b="1" i="0" sz="4800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f74ec74d3_0_52"/>
          <p:cNvSpPr txBox="1"/>
          <p:nvPr/>
        </p:nvSpPr>
        <p:spPr>
          <a:xfrm>
            <a:off x="1285560" y="2881440"/>
            <a:ext cx="100101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to do ?</a:t>
            </a:r>
            <a:endParaRPr b="0" i="0" sz="6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f74ec74d3_0_38"/>
          <p:cNvSpPr txBox="1"/>
          <p:nvPr/>
        </p:nvSpPr>
        <p:spPr>
          <a:xfrm>
            <a:off x="269280" y="289440"/>
            <a:ext cx="116553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 of them !</a:t>
            </a:r>
            <a:endParaRPr b="1" i="0" sz="4800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44" name="Google Shape;444;g6f74ec74d3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250" y="887450"/>
            <a:ext cx="4535750" cy="285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6f74ec74d3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925" y="4481925"/>
            <a:ext cx="4073000" cy="18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6f74ec74d3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275" y="1936825"/>
            <a:ext cx="3942850" cy="18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6f74ec74d3_0_38"/>
          <p:cNvSpPr txBox="1"/>
          <p:nvPr/>
        </p:nvSpPr>
        <p:spPr>
          <a:xfrm>
            <a:off x="395275" y="1462525"/>
            <a:ext cx="33105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Continuous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Integration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8" name="Google Shape;448;g6f74ec74d3_0_38"/>
          <p:cNvSpPr txBox="1"/>
          <p:nvPr/>
        </p:nvSpPr>
        <p:spPr>
          <a:xfrm>
            <a:off x="1343925" y="4007625"/>
            <a:ext cx="33105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Continuous Delivery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9" name="Google Shape;449;g6f74ec74d3_0_38"/>
          <p:cNvSpPr txBox="1"/>
          <p:nvPr/>
        </p:nvSpPr>
        <p:spPr>
          <a:xfrm>
            <a:off x="6162250" y="413150"/>
            <a:ext cx="37155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Agile Project Management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0" name="Google Shape;450;g6f74ec74d3_0_38"/>
          <p:cNvSpPr txBox="1"/>
          <p:nvPr/>
        </p:nvSpPr>
        <p:spPr>
          <a:xfrm>
            <a:off x="7040050" y="3880675"/>
            <a:ext cx="33105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Logging and Monitoring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51" name="Google Shape;451;g6f74ec74d3_0_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0550" y="4398675"/>
            <a:ext cx="3733155" cy="21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g6f74ec74d3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06" y="152401"/>
            <a:ext cx="11659587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f7516e2bb_0_14"/>
          <p:cNvSpPr txBox="1"/>
          <p:nvPr/>
        </p:nvSpPr>
        <p:spPr>
          <a:xfrm>
            <a:off x="269275" y="1189075"/>
            <a:ext cx="11653200" cy="5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Quattrocento Sans"/>
              <a:buChar char="●"/>
            </a:pPr>
            <a:r>
              <a:rPr b="1"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Code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Visual Studio is the IDE not the ALL-IN solution(s)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Notepad does it better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Clean code approach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Good == ( fast &amp; better), 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Fast != ( good &amp; better )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Space and Time complexity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i="1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O(n)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the almighty stranger</a:t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4" name="Google Shape;464;g6f7516e2bb_0_14"/>
          <p:cNvSpPr txBox="1"/>
          <p:nvPr/>
        </p:nvSpPr>
        <p:spPr>
          <a:xfrm>
            <a:off x="269280" y="289440"/>
            <a:ext cx="116553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DevOps and .Net</a:t>
            </a:r>
            <a:endParaRPr b="1" i="0" sz="4800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6f74ec74d3_0_64"/>
          <p:cNvSpPr txBox="1"/>
          <p:nvPr/>
        </p:nvSpPr>
        <p:spPr>
          <a:xfrm>
            <a:off x="269275" y="1189075"/>
            <a:ext cx="11653200" cy="5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Font typeface="Quattrocento Sans"/>
              <a:buChar char="●"/>
            </a:pPr>
            <a:r>
              <a:rPr b="1"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Compile &amp; Build</a:t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R2R and AOT : 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dotnet publish -c Release -r win-x64 --self-contained true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Docker :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FROM mcr.microsoft.com/dotnet/core/sdk or aspnet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Specific VM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Legacy in ASP.NET or older version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1" name="Google Shape;471;g6f74ec74d3_0_64"/>
          <p:cNvSpPr txBox="1"/>
          <p:nvPr/>
        </p:nvSpPr>
        <p:spPr>
          <a:xfrm>
            <a:off x="269280" y="289440"/>
            <a:ext cx="116553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DevOps and .Net</a:t>
            </a:r>
            <a:endParaRPr b="1" i="0" sz="4800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6f74ec74d3_0_72"/>
          <p:cNvSpPr txBox="1"/>
          <p:nvPr/>
        </p:nvSpPr>
        <p:spPr>
          <a:xfrm>
            <a:off x="269275" y="1189075"/>
            <a:ext cx="11653200" cy="5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Quattrocento Sans"/>
              <a:buChar char="●"/>
            </a:pPr>
            <a:r>
              <a:rPr b="1"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Test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unit testing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xUnit, 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nUnit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MSTest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functional testing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“Gold &amp; Shadow” dataset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integration testing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Flying Monkey (mock)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8" name="Google Shape;478;g6f74ec74d3_0_72"/>
          <p:cNvSpPr txBox="1"/>
          <p:nvPr/>
        </p:nvSpPr>
        <p:spPr>
          <a:xfrm>
            <a:off x="269280" y="289440"/>
            <a:ext cx="116553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DevOps : .Net</a:t>
            </a:r>
            <a:endParaRPr b="1" i="0" sz="4800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f7516e2bb_0_20"/>
          <p:cNvSpPr txBox="1"/>
          <p:nvPr/>
        </p:nvSpPr>
        <p:spPr>
          <a:xfrm>
            <a:off x="269275" y="1189075"/>
            <a:ext cx="11653200" cy="55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Font typeface="Quattrocento Sans"/>
              <a:buChar char="●"/>
            </a:pPr>
            <a:r>
              <a:rPr b="1"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Release &amp; Deploy </a:t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Versioning: 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git release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■"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git tag -a “...” -m “This is my release”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Deploy :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■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pipeline (cloud service, CI/CD tool)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Azure Pipeline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AWS CodeDeploy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Google AppEngine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Jenkins, Travis-CI, BitBucket, GitLab, etc.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5" name="Google Shape;485;g6f7516e2bb_0_20"/>
          <p:cNvSpPr txBox="1"/>
          <p:nvPr/>
        </p:nvSpPr>
        <p:spPr>
          <a:xfrm>
            <a:off x="269280" y="289440"/>
            <a:ext cx="116553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DevOps : .Net</a:t>
            </a:r>
            <a:endParaRPr b="1" i="0" sz="4800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f74ec74d3_0_78"/>
          <p:cNvSpPr txBox="1"/>
          <p:nvPr/>
        </p:nvSpPr>
        <p:spPr>
          <a:xfrm>
            <a:off x="269275" y="1189075"/>
            <a:ext cx="11653200" cy="5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Quattrocento Sans"/>
              <a:buChar char="●"/>
            </a:pPr>
            <a:r>
              <a:rPr b="1"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Operate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the people that use the software have different knowledge and tools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“tricky” workflows to fulfil the client troubles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force the system into states never planned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documentation provisioning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automation regarding changing and what document have to change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README.md is good but not enough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2" name="Google Shape;492;g6f74ec74d3_0_78"/>
          <p:cNvSpPr txBox="1"/>
          <p:nvPr/>
        </p:nvSpPr>
        <p:spPr>
          <a:xfrm>
            <a:off x="269280" y="289440"/>
            <a:ext cx="116553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DevOps : .Net</a:t>
            </a:r>
            <a:endParaRPr b="1" i="0" sz="4800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"/>
          <p:cNvSpPr txBox="1"/>
          <p:nvPr/>
        </p:nvSpPr>
        <p:spPr>
          <a:xfrm>
            <a:off x="543240" y="1925640"/>
            <a:ext cx="1106244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DevOps</a:t>
            </a:r>
            <a:r>
              <a:rPr lang="en-US" sz="72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for .Net</a:t>
            </a:r>
            <a:endParaRPr b="0" i="0" sz="72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1" name="Google Shape;371;p2"/>
          <p:cNvSpPr txBox="1"/>
          <p:nvPr/>
        </p:nvSpPr>
        <p:spPr>
          <a:xfrm>
            <a:off x="543240" y="3821040"/>
            <a:ext cx="9860400" cy="1165680"/>
          </a:xfrm>
          <a:prstGeom prst="rect">
            <a:avLst/>
          </a:prstGeom>
          <a:noFill/>
          <a:ln>
            <a:noFill/>
          </a:ln>
        </p:spPr>
        <p:txBody>
          <a:bodyPr anchorCtr="0" anchor="t" bIns="109800" lIns="146150" spcFirstLastPara="1" rIns="146150" wrap="square" tIns="109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4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Giorgio Desideri</a:t>
            </a:r>
            <a:endParaRPr b="0" i="0" sz="314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f74ec74d3_0_84"/>
          <p:cNvSpPr txBox="1"/>
          <p:nvPr/>
        </p:nvSpPr>
        <p:spPr>
          <a:xfrm>
            <a:off x="269275" y="1189075"/>
            <a:ext cx="11653200" cy="5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Quattrocento Sans"/>
              <a:buChar char="●"/>
            </a:pPr>
            <a:r>
              <a:rPr b="1"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M</a:t>
            </a:r>
            <a:r>
              <a:rPr b="1"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onitoring</a:t>
            </a:r>
            <a:endParaRPr b="1" sz="3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Audit, Logging and Tracing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Azure Event Grid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Azure Event Hub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Azure AppInsight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AWS Cloudwatch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AWS X-Ray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■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AWS CloudTrail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 collection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■"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Statistics of usage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■"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Profiling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■"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Domain Analysis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9" name="Google Shape;499;g6f74ec74d3_0_84"/>
          <p:cNvSpPr txBox="1"/>
          <p:nvPr/>
        </p:nvSpPr>
        <p:spPr>
          <a:xfrm>
            <a:off x="269280" y="289440"/>
            <a:ext cx="116553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DevOps : .Net</a:t>
            </a:r>
            <a:endParaRPr b="1" i="0" sz="4800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"/>
          <p:cNvSpPr txBox="1"/>
          <p:nvPr/>
        </p:nvSpPr>
        <p:spPr>
          <a:xfrm>
            <a:off x="568080" y="2084040"/>
            <a:ext cx="11354400" cy="11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6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Questions and Answers</a:t>
            </a:r>
            <a:endParaRPr b="0" i="0" sz="706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"/>
          <p:cNvSpPr txBox="1"/>
          <p:nvPr/>
        </p:nvSpPr>
        <p:spPr>
          <a:xfrm>
            <a:off x="568080" y="2084040"/>
            <a:ext cx="11354400" cy="11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6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 for joining us!</a:t>
            </a:r>
            <a:endParaRPr b="0" i="0" sz="706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/>
        </p:nvSpPr>
        <p:spPr>
          <a:xfrm>
            <a:off x="1285560" y="2881440"/>
            <a:ext cx="1001016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DevOps ?</a:t>
            </a:r>
            <a:endParaRPr b="0" i="0" sz="6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g6f7516e2b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850" y="0"/>
            <a:ext cx="104123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f74ec74d3_0_0"/>
          <p:cNvSpPr txBox="1"/>
          <p:nvPr/>
        </p:nvSpPr>
        <p:spPr>
          <a:xfrm>
            <a:off x="269275" y="1189075"/>
            <a:ext cx="11653200" cy="49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DevOps is a </a:t>
            </a:r>
            <a:r>
              <a:rPr b="1" lang="en-US" sz="36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set of practices</a:t>
            </a:r>
            <a:r>
              <a:rPr lang="en-US" sz="36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that combine</a:t>
            </a:r>
            <a:endParaRPr b="0" i="0" sz="3600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05050"/>
              </a:buClr>
              <a:buSzPts val="3600"/>
              <a:buFont typeface="Quattrocento Sans"/>
              <a:buChar char="●"/>
            </a:pPr>
            <a:r>
              <a:rPr lang="en-US" sz="36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Software Development (Dev)</a:t>
            </a:r>
            <a:endParaRPr sz="3600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</a:t>
            </a:r>
            <a:endParaRPr sz="3600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914400" marR="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rgbClr val="505050"/>
              </a:buClr>
              <a:buSzPts val="3600"/>
              <a:buFont typeface="Quattrocento Sans"/>
              <a:buChar char="●"/>
            </a:pPr>
            <a:r>
              <a:rPr lang="en-US" sz="36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Information-technology operations (Ops)</a:t>
            </a:r>
            <a:endParaRPr b="0" i="0" sz="3600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which aims to </a:t>
            </a:r>
            <a:r>
              <a:rPr b="1" lang="en-US" sz="36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shorten </a:t>
            </a:r>
            <a:r>
              <a:rPr lang="en-US" sz="36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</a:t>
            </a:r>
            <a:r>
              <a:rPr b="1" lang="en-US" sz="36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systems development life cycle</a:t>
            </a:r>
            <a:r>
              <a:rPr lang="en-US" sz="36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provide </a:t>
            </a:r>
            <a:r>
              <a:rPr b="1" lang="en-US" sz="36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continuous delivery</a:t>
            </a:r>
            <a:r>
              <a:rPr lang="en-US" sz="36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with </a:t>
            </a:r>
            <a:r>
              <a:rPr b="1" lang="en-US" sz="36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software quality</a:t>
            </a:r>
            <a:r>
              <a:rPr lang="en-US" sz="36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b="0" i="0" sz="36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0" name="Google Shape;390;g6f74ec74d3_0_0"/>
          <p:cNvSpPr txBox="1"/>
          <p:nvPr/>
        </p:nvSpPr>
        <p:spPr>
          <a:xfrm>
            <a:off x="269280" y="289440"/>
            <a:ext cx="116553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Meaning &amp; Concepts</a:t>
            </a:r>
            <a:endParaRPr b="1" i="0" sz="4800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1" name="Google Shape;391;g6f74ec74d3_0_0"/>
          <p:cNvSpPr txBox="1"/>
          <p:nvPr/>
        </p:nvSpPr>
        <p:spPr>
          <a:xfrm>
            <a:off x="4141350" y="6324375"/>
            <a:ext cx="39093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https://en.wikipedia.org/wiki/DevOps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f74ec74d3_0_6"/>
          <p:cNvSpPr txBox="1"/>
          <p:nvPr/>
        </p:nvSpPr>
        <p:spPr>
          <a:xfrm>
            <a:off x="269280" y="289440"/>
            <a:ext cx="116553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Meaning &amp; Concepts</a:t>
            </a:r>
            <a:endParaRPr b="1" i="0" sz="4800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98" name="Google Shape;398;g6f74ec74d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155" y="1341240"/>
            <a:ext cx="10423690" cy="5364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074d79925_0_9"/>
          <p:cNvSpPr txBox="1"/>
          <p:nvPr/>
        </p:nvSpPr>
        <p:spPr>
          <a:xfrm>
            <a:off x="1285560" y="2881440"/>
            <a:ext cx="100101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does it mean ?</a:t>
            </a:r>
            <a:endParaRPr b="0" i="0" sz="6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g6f74ec74d3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00" y="293600"/>
            <a:ext cx="11984201" cy="62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6f7516e2bb_0_6"/>
          <p:cNvSpPr txBox="1"/>
          <p:nvPr/>
        </p:nvSpPr>
        <p:spPr>
          <a:xfrm>
            <a:off x="269275" y="1189075"/>
            <a:ext cx="11653200" cy="5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Quattrocento Sans"/>
              <a:buChar char="●"/>
            </a:pPr>
            <a:r>
              <a:rPr b="1"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Communication </a:t>
            </a: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improvements</a:t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daily stand-up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increase frequent feedbacks loops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Font typeface="Quattrocento Sans"/>
              <a:buChar char="●"/>
            </a:pPr>
            <a:r>
              <a:rPr b="1"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Documentation</a:t>
            </a: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 is required</a:t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Collection of small documents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Quattrocento Sans"/>
              <a:buChar char="●"/>
            </a:pP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Project Management </a:t>
            </a:r>
            <a:r>
              <a:rPr b="1"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Triangle</a:t>
            </a:r>
            <a:endParaRPr b="1" sz="3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Cost / Time / Scope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7" name="Google Shape;417;g6f7516e2bb_0_6"/>
          <p:cNvSpPr txBox="1"/>
          <p:nvPr/>
        </p:nvSpPr>
        <p:spPr>
          <a:xfrm>
            <a:off x="269280" y="289440"/>
            <a:ext cx="116553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150" spcFirstLastPara="1" rIns="14615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DevOps : Management</a:t>
            </a:r>
            <a:endParaRPr b="1" i="0" sz="4800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2018-01-09T22:22:16Z</dcterms:created>
  <dc:creator>Beth Massi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0x01010022F88B0CCF1BBA489747F146E6B5E06D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nabled">
    <vt:lpwstr>True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MSIP_Label_f42aa342-8706-4288-bd11-ebb85995028c_Name">
    <vt:lpwstr>General</vt:lpwstr>
  </property>
  <property fmtid="{D5CDD505-2E9C-101B-9397-08002B2CF9AE}" pid="12" name="MSIP_Label_f42aa342-8706-4288-bd11-ebb85995028c_Owner">
    <vt:lpwstr>bethma@microsoft.com</vt:lpwstr>
  </property>
  <property fmtid="{D5CDD505-2E9C-101B-9397-08002B2CF9AE}" pid="13" name="MSIP_Label_f42aa342-8706-4288-bd11-ebb85995028c_SetDate">
    <vt:lpwstr>2018-01-09T22:28:27.0429869Z</vt:lpwstr>
  </property>
  <property fmtid="{D5CDD505-2E9C-101B-9397-08002B2CF9AE}" pid="14" name="MSIP_Label_f42aa342-8706-4288-bd11-ebb85995028c_SiteId">
    <vt:lpwstr>72f988bf-86f1-41af-91ab-2d7cd011db47</vt:lpwstr>
  </property>
  <property fmtid="{D5CDD505-2E9C-101B-9397-08002B2CF9AE}" pid="15" name="Notes">
    <vt:i4>7</vt:i4>
  </property>
  <property fmtid="{D5CDD505-2E9C-101B-9397-08002B2CF9AE}" pid="16" name="PresentationFormat">
    <vt:lpwstr>Widescreen</vt:lpwstr>
  </property>
  <property fmtid="{D5CDD505-2E9C-101B-9397-08002B2CF9AE}" pid="17" name="ScaleCrop">
    <vt:bool>false</vt:bool>
  </property>
  <property fmtid="{D5CDD505-2E9C-101B-9397-08002B2CF9AE}" pid="18" name="Sensitivity">
    <vt:lpwstr>General</vt:lpwstr>
  </property>
  <property fmtid="{D5CDD505-2E9C-101B-9397-08002B2CF9AE}" pid="19" name="ShareDoc">
    <vt:bool>false</vt:bool>
  </property>
  <property fmtid="{D5CDD505-2E9C-101B-9397-08002B2CF9AE}" pid="20" name="Slides">
    <vt:i4>7</vt:i4>
  </property>
</Properties>
</file>