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1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89574-B90D-AD02-7F9C-3EBD1E69D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877A16-5EDB-A5A4-DE24-6F57A577A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920A11-5335-4E41-134C-21C36D8F8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FC7B-8DDA-49D4-A6D4-3E3660559A92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E65288-66D5-6A51-56FA-AB5283B50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3328F8-B105-A63B-0FC4-645E6E999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890A9-45D2-43DF-8CDE-5A36A9762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431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B8CC8-82E4-AFE4-E84E-DA9D37014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D40133-2D83-D686-E68C-1645E1BEF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EF03F6-9A0E-81BC-EF5D-9AB474A4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FC7B-8DDA-49D4-A6D4-3E3660559A92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42643F-68DC-AEEF-BFFA-F0A3A019B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510FC0-F329-7A22-EADE-F848D11D2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890A9-45D2-43DF-8CDE-5A36A9762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364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6D1D37-CB2B-BABD-7B88-7A78EF452F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A63C88-1F16-66DD-7135-03808AF44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B70572-EA92-C60A-502D-8C9D2F126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FC7B-8DDA-49D4-A6D4-3E3660559A92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047DCE-23A1-C4E5-C904-FD8BD64BB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4B9709-D4AA-10BB-A4CC-BD6476CFF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890A9-45D2-43DF-8CDE-5A36A9762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389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1EDC86-236B-1797-5B21-56A511ED6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31C6E9-D6A5-4F71-40DA-CFC6DA977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1E9EA7-C52F-C71C-22C1-81895AB40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FC7B-8DDA-49D4-A6D4-3E3660559A92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BE8F7C-D80A-BA8B-117C-7B8653454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21BD65-0FA4-CA2E-FFCD-C5FF95BD0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890A9-45D2-43DF-8CDE-5A36A9762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02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A26C4D-B2BE-B84B-3C90-BB267F9AE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8F396C-5329-08E3-1131-376D6C341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2B935A-F013-9E4A-E43F-B902A59E5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FC7B-8DDA-49D4-A6D4-3E3660559A92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C9C49A-1AA9-FC6A-42F3-FB0330C8E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DA668E-4EF4-09D8-8072-B1592E962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890A9-45D2-43DF-8CDE-5A36A9762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65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4BF772-432B-9A9C-2FDE-24F682844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DA2CAC-1963-8BDF-5B91-8E2C27887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AA47EB-55F5-FD04-2623-7EDB7E874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9F58C7-9216-D81D-09A8-15A478BF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FC7B-8DDA-49D4-A6D4-3E3660559A92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0C4DBE-1826-37D7-3826-B92E8C29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4FC091-A227-5C8F-FFBD-95FDA107B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890A9-45D2-43DF-8CDE-5A36A9762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844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32C8CA-96DD-5B7B-642C-F98BDA2B7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3CACC3-389C-2715-C2BE-26B9E95C1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E6E3A8-D440-5688-109B-BA8AD9CE5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50BA07-BD26-5125-4374-7FB133B65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BD41AD-9F68-E8AD-BAC9-2147303CC7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C23A3B-CD11-8A1C-F3D6-98FB220D3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FC7B-8DDA-49D4-A6D4-3E3660559A92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4820F2-DDCD-037C-92CA-CBE424CC2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6A00806-5BC3-92C3-7696-667A090A4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890A9-45D2-43DF-8CDE-5A36A9762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129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C69C6B-CD12-30CA-8787-2B47C051B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0248E3-9D93-8991-5C20-3D9045EAC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FC7B-8DDA-49D4-A6D4-3E3660559A92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30DFC5-9771-7938-71D9-A505FD1B1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EE473C-2400-4B1A-811A-5212577C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890A9-45D2-43DF-8CDE-5A36A9762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437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163511-69E3-712B-3008-BF1BDF586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FC7B-8DDA-49D4-A6D4-3E3660559A92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2097A9-B0CD-04BC-DEBF-E7BF1D192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8C13C4-E291-306C-DF31-6E15344FA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890A9-45D2-43DF-8CDE-5A36A9762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336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92F9A-4748-9C39-C242-045A39180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735EB9-11CC-F584-D000-4FEF27C90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BC7DF8-57D0-EE89-1EDF-021306CA0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FAB453-7F9D-1CF8-8F9D-41C534E9D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FC7B-8DDA-49D4-A6D4-3E3660559A92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859FC8-8E74-5ABC-231F-E376EBCF0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B7DE6D-B3FD-B2B2-C522-C91A7AAE3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890A9-45D2-43DF-8CDE-5A36A9762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777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458E9-E4CF-B6D1-BE34-55F574D96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7F04AC-CE74-FA93-EBB8-8ED56956E2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ADA8B1-5AAC-0F47-DFC0-AC1E235C0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C4C6EF-43A8-5513-DEE3-0AD2B8B58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FC7B-8DDA-49D4-A6D4-3E3660559A92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BBD211-1B07-1934-0C1A-DFEA2F411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89118C-CF3E-9393-555D-88ADBAAF0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890A9-45D2-43DF-8CDE-5A36A9762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70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CE3D11-4D21-2886-BBAA-E76119535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D109E7-821B-4177-3787-0ECCEEAE5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1C156B-1F6E-8F28-0F36-589EEB3A17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EFC7B-8DDA-49D4-A6D4-3E3660559A92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AC8059-78D6-B378-0C27-AAA4E3CB94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EB5D30-E5E0-0F66-CDF6-4BA7E9153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890A9-45D2-43DF-8CDE-5A36A9762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25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A442E2A-655D-7408-70A5-0BADCB095082}"/>
              </a:ext>
            </a:extLst>
          </p:cNvPr>
          <p:cNvSpPr txBox="1"/>
          <p:nvPr/>
        </p:nvSpPr>
        <p:spPr>
          <a:xfrm>
            <a:off x="476797" y="406894"/>
            <a:ext cx="4317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短线单笔多仓交易法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A5F5CB3-6F41-2E6A-2791-662C3941CA56}"/>
              </a:ext>
            </a:extLst>
          </p:cNvPr>
          <p:cNvSpPr txBox="1"/>
          <p:nvPr/>
        </p:nvSpPr>
        <p:spPr>
          <a:xfrm>
            <a:off x="476797" y="1298529"/>
            <a:ext cx="6537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阿里巴巴普惠体 2.0 115 Black" panose="00020600040101010101" pitchFamily="18" charset="-122"/>
                <a:ea typeface="阿里巴巴普惠体 2.0 115 Black" panose="00020600040101010101" pitchFamily="18" charset="-122"/>
                <a:cs typeface="阿里巴巴普惠体 2.0 115 Black" panose="00020600040101010101" pitchFamily="18" charset="-122"/>
              </a:rPr>
              <a:t>具体操作</a:t>
            </a:r>
            <a:endParaRPr lang="en-US" altLang="zh-CN" dirty="0">
              <a:latin typeface="阿里巴巴普惠体 2.0 115 Black" panose="00020600040101010101" pitchFamily="18" charset="-122"/>
              <a:ea typeface="阿里巴巴普惠体 2.0 115 Black" panose="00020600040101010101" pitchFamily="18" charset="-122"/>
              <a:cs typeface="阿里巴巴普惠体 2.0 115 Black" panose="00020600040101010101" pitchFamily="18" charset="-122"/>
            </a:endParaRPr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每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2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块钱买入一笔，记录克重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每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2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块钱卖出一笔，卖出克重为 现价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-4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块钱 对应的那笔克重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01FFD12-7F3A-32A6-78DD-0FBB9232FF72}"/>
              </a:ext>
            </a:extLst>
          </p:cNvPr>
          <p:cNvSpPr txBox="1"/>
          <p:nvPr/>
        </p:nvSpPr>
        <p:spPr>
          <a:xfrm>
            <a:off x="476797" y="3299901"/>
            <a:ext cx="47679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阿里巴巴普惠体 2.0 115 Black" panose="00020600040101010101" pitchFamily="18" charset="-122"/>
                <a:ea typeface="阿里巴巴普惠体 2.0 115 Black" panose="00020600040101010101" pitchFamily="18" charset="-122"/>
                <a:cs typeface="阿里巴巴普惠体 2.0 115 Black" panose="00020600040101010101" pitchFamily="18" charset="-122"/>
              </a:rPr>
              <a:t>原理</a:t>
            </a:r>
            <a:endParaRPr lang="en-US" altLang="zh-CN" dirty="0">
              <a:latin typeface="阿里巴巴普惠体 2.0 115 Black" panose="00020600040101010101" pitchFamily="18" charset="-122"/>
              <a:ea typeface="阿里巴巴普惠体 2.0 115 Black" panose="00020600040101010101" pitchFamily="18" charset="-122"/>
              <a:cs typeface="阿里巴巴普惠体 2.0 115 Black" panose="00020600040101010101" pitchFamily="18" charset="-122"/>
            </a:endParaRPr>
          </a:p>
          <a:p>
            <a:endParaRPr lang="en-US" altLang="zh-CN" dirty="0"/>
          </a:p>
          <a:p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短线是为了从价格波动（而非长期上涨）中获利，并且可以缩短资本周转周期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  <a:p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  <a:p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为了尽可能多地捕捉到价格波动，需要多仓，这样相当于每涨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2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块钱，就能赚一笔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  <a:p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  <a:p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单笔是为了好算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331490B-1DE1-21B5-120B-72CE7DFFC7E8}"/>
              </a:ext>
            </a:extLst>
          </p:cNvPr>
          <p:cNvSpPr txBox="1"/>
          <p:nvPr/>
        </p:nvSpPr>
        <p:spPr>
          <a:xfrm>
            <a:off x="6096000" y="3299901"/>
            <a:ext cx="53318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阿里巴巴普惠体 2.0 115 Black" panose="00020600040101010101" pitchFamily="18" charset="-122"/>
                <a:ea typeface="阿里巴巴普惠体 2.0 115 Black" panose="00020600040101010101" pitchFamily="18" charset="-122"/>
                <a:cs typeface="阿里巴巴普惠体 2.0 115 Black" panose="00020600040101010101" pitchFamily="18" charset="-122"/>
              </a:rPr>
              <a:t>利润</a:t>
            </a:r>
            <a:endParaRPr lang="en-US" altLang="zh-CN" dirty="0">
              <a:latin typeface="阿里巴巴普惠体 2.0 115 Black" panose="00020600040101010101" pitchFamily="18" charset="-122"/>
              <a:ea typeface="阿里巴巴普惠体 2.0 115 Black" panose="00020600040101010101" pitchFamily="18" charset="-122"/>
              <a:cs typeface="阿里巴巴普惠体 2.0 115 Black" panose="00020600040101010101" pitchFamily="18" charset="-122"/>
            </a:endParaRPr>
          </a:p>
          <a:p>
            <a:endParaRPr lang="en-US" altLang="zh-CN" dirty="0"/>
          </a:p>
          <a:p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可以取极限来看，如果分仓分得足够多，每涨一分钱都能获利一次，付出的成本只是每次卖出的手续费（大概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2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块）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  <a:p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  <a:p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也就是说，从长期来看，最差情况（价格只涨不跌）时，利润率也有涨幅的一半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  <a:p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  <a:p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比长线持有的优势是，黄金不一定一直涨，但每天平均都有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3~4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块钱的波动，只要分仓抓住这些波动就能赚钱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8C58E8F-E30C-9EBC-1837-7CC43DFAA17A}"/>
              </a:ext>
            </a:extLst>
          </p:cNvPr>
          <p:cNvGrpSpPr/>
          <p:nvPr/>
        </p:nvGrpSpPr>
        <p:grpSpPr>
          <a:xfrm>
            <a:off x="7916092" y="919824"/>
            <a:ext cx="3448595" cy="1724297"/>
            <a:chOff x="8098971" y="1051560"/>
            <a:chExt cx="3448595" cy="1724297"/>
          </a:xfrm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DB53FF5B-8063-5B8A-CBCA-231EAACDA825}"/>
                </a:ext>
              </a:extLst>
            </p:cNvPr>
            <p:cNvSpPr/>
            <p:nvPr/>
          </p:nvSpPr>
          <p:spPr>
            <a:xfrm>
              <a:off x="8098971" y="1051560"/>
              <a:ext cx="3448595" cy="172429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3B00F2E-C96E-E4F4-483D-82221FE65FDA}"/>
                </a:ext>
              </a:extLst>
            </p:cNvPr>
            <p:cNvSpPr txBox="1"/>
            <p:nvPr/>
          </p:nvSpPr>
          <p:spPr>
            <a:xfrm>
              <a:off x="8218714" y="1202734"/>
              <a:ext cx="3119846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阿里巴巴普惠体 2.0 115 Black" panose="00020600040101010101" pitchFamily="18" charset="-122"/>
                  <a:ea typeface="阿里巴巴普惠体 2.0 115 Black" panose="00020600040101010101" pitchFamily="18" charset="-122"/>
                  <a:cs typeface="阿里巴巴普惠体 2.0 115 Black" panose="00020600040101010101" pitchFamily="18" charset="-122"/>
                </a:rPr>
                <a:t>基础</a:t>
              </a:r>
              <a:endParaRPr lang="en-US" altLang="zh-CN" dirty="0">
                <a:latin typeface="阿里巴巴普惠体 2.0 115 Black" panose="00020600040101010101" pitchFamily="18" charset="-122"/>
                <a:ea typeface="阿里巴巴普惠体 2.0 115 Black" panose="00020600040101010101" pitchFamily="18" charset="-122"/>
                <a:cs typeface="阿里巴巴普惠体 2.0 115 Black" panose="00020600040101010101" pitchFamily="18" charset="-122"/>
              </a:endParaRPr>
            </a:p>
            <a:p>
              <a:endParaRPr lang="en-US" altLang="zh-CN" dirty="0"/>
            </a:p>
            <a:p>
              <a:r>
                <a:rPr lang="zh-CN" altLang="en-US" dirty="0">
                  <a:latin typeface="阿里巴巴普惠体 2.0 65 Medium" panose="00020600040101010101" pitchFamily="18" charset="-122"/>
                  <a:ea typeface="阿里巴巴普惠体 2.0 65 Medium" panose="00020600040101010101" pitchFamily="18" charset="-122"/>
                  <a:cs typeface="阿里巴巴普惠体 2.0 65 Medium" panose="00020600040101010101" pitchFamily="18" charset="-122"/>
                </a:rPr>
                <a:t>把时间拉到无限长，黄金价格一定是上涨的，所以买的每笔一定都能卖出去，不会亏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AF03A1EE-F11A-2508-076A-E4E9AD65F062}"/>
              </a:ext>
            </a:extLst>
          </p:cNvPr>
          <p:cNvSpPr txBox="1"/>
          <p:nvPr/>
        </p:nvSpPr>
        <p:spPr>
          <a:xfrm>
            <a:off x="6947263" y="3244334"/>
            <a:ext cx="2815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手续费：卖出价格</a:t>
            </a:r>
            <a:r>
              <a:rPr lang="en-US" altLang="zh-CN" dirty="0">
                <a:solidFill>
                  <a:schemeClr val="accent1"/>
                </a:solidFill>
              </a:rPr>
              <a:t>0.3%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484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B2762F-DFEA-3D4A-17D9-E77F43449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842957A-20EC-5B8D-F110-5DE6EAD99CA5}"/>
              </a:ext>
            </a:extLst>
          </p:cNvPr>
          <p:cNvSpPr txBox="1"/>
          <p:nvPr/>
        </p:nvSpPr>
        <p:spPr>
          <a:xfrm>
            <a:off x="476797" y="406894"/>
            <a:ext cx="4317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短线单笔多仓交易法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AE86500-5350-ECDA-7B11-8EED302607BF}"/>
                  </a:ext>
                </a:extLst>
              </p:cNvPr>
              <p:cNvSpPr txBox="1"/>
              <p:nvPr/>
            </p:nvSpPr>
            <p:spPr>
              <a:xfrm>
                <a:off x="476797" y="1298529"/>
                <a:ext cx="7733209" cy="38096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阿里巴巴普惠体 2.0 115 Black" panose="00020600040101010101" pitchFamily="18" charset="-122"/>
                    <a:ea typeface="阿里巴巴普惠体 2.0 115 Black" panose="00020600040101010101" pitchFamily="18" charset="-122"/>
                    <a:cs typeface="阿里巴巴普惠体 2.0 115 Black" panose="00020600040101010101" pitchFamily="18" charset="-122"/>
                  </a:rPr>
                  <a:t>极限情况利润计算：</a:t>
                </a:r>
                <a:endParaRPr lang="en-US" altLang="zh-CN" dirty="0">
                  <a:latin typeface="阿里巴巴普惠体 2.0 115 Black" panose="00020600040101010101" pitchFamily="18" charset="-122"/>
                  <a:ea typeface="阿里巴巴普惠体 2.0 115 Black" panose="00020600040101010101" pitchFamily="18" charset="-122"/>
                  <a:cs typeface="阿里巴巴普惠体 2.0 115 Black" panose="00020600040101010101" pitchFamily="18" charset="-122"/>
                </a:endParaRPr>
              </a:p>
              <a:p>
                <a:endParaRPr lang="en-US" altLang="zh-CN" dirty="0">
                  <a:latin typeface="阿里巴巴普惠体 2.0 115 Black" panose="00020600040101010101" pitchFamily="18" charset="-122"/>
                  <a:ea typeface="阿里巴巴普惠体 2.0 115 Black" panose="00020600040101010101" pitchFamily="18" charset="-122"/>
                  <a:cs typeface="阿里巴巴普惠体 2.0 115 Black" panose="00020600040101010101" pitchFamily="18" charset="-122"/>
                </a:endParaRPr>
              </a:p>
              <a:p>
                <a:r>
                  <a:rPr lang="zh-CN" altLang="en-US" dirty="0">
                    <a:latin typeface="阿里巴巴普惠体 2.0 65 Medium" panose="00020600040101010101" pitchFamily="18" charset="-122"/>
                    <a:ea typeface="阿里巴巴普惠体 2.0 65 Medium" panose="00020600040101010101" pitchFamily="18" charset="-122"/>
                    <a:cs typeface="阿里巴巴普惠体 2.0 65 Medium" panose="00020600040101010101" pitchFamily="18" charset="-122"/>
                  </a:rPr>
                  <a:t>每分钱一层仓，每层仓</a:t>
                </a:r>
                <a:r>
                  <a:rPr lang="en-US" altLang="zh-CN" dirty="0">
                    <a:latin typeface="阿里巴巴普惠体 2.0 65 Medium" panose="00020600040101010101" pitchFamily="18" charset="-122"/>
                    <a:ea typeface="阿里巴巴普惠体 2.0 65 Medium" panose="00020600040101010101" pitchFamily="18" charset="-122"/>
                    <a:cs typeface="阿里巴巴普惠体 2.0 65 Medium" panose="00020600040101010101" pitchFamily="18" charset="-122"/>
                  </a:rPr>
                  <a:t>X</a:t>
                </a:r>
                <a:r>
                  <a:rPr lang="zh-CN" altLang="en-US" dirty="0">
                    <a:latin typeface="阿里巴巴普惠体 2.0 65 Medium" panose="00020600040101010101" pitchFamily="18" charset="-122"/>
                    <a:ea typeface="阿里巴巴普惠体 2.0 65 Medium" panose="00020600040101010101" pitchFamily="18" charset="-122"/>
                    <a:cs typeface="阿里巴巴普惠体 2.0 65 Medium" panose="00020600040101010101" pitchFamily="18" charset="-122"/>
                  </a:rPr>
                  <a:t>元；涨价</a:t>
                </a:r>
                <a:r>
                  <a:rPr lang="en-US" altLang="zh-CN" dirty="0">
                    <a:latin typeface="阿里巴巴普惠体 2.0 65 Medium" panose="00020600040101010101" pitchFamily="18" charset="-122"/>
                    <a:ea typeface="阿里巴巴普惠体 2.0 65 Medium" panose="00020600040101010101" pitchFamily="18" charset="-122"/>
                    <a:cs typeface="阿里巴巴普惠体 2.0 65 Medium" panose="00020600040101010101" pitchFamily="18" charset="-122"/>
                  </a:rPr>
                  <a:t>n</a:t>
                </a:r>
                <a:r>
                  <a:rPr lang="zh-CN" altLang="en-US" dirty="0">
                    <a:latin typeface="阿里巴巴普惠体 2.0 65 Medium" panose="00020600040101010101" pitchFamily="18" charset="-122"/>
                    <a:ea typeface="阿里巴巴普惠体 2.0 65 Medium" panose="00020600040101010101" pitchFamily="18" charset="-122"/>
                    <a:cs typeface="阿里巴巴普惠体 2.0 65 Medium" panose="00020600040101010101" pitchFamily="18" charset="-122"/>
                  </a:rPr>
                  <a:t>元后卖出，卖出手续费为卖出价格</a:t>
                </a:r>
                <a:r>
                  <a:rPr lang="en-US" altLang="zh-CN" dirty="0">
                    <a:latin typeface="阿里巴巴普惠体 2.0 65 Medium" panose="00020600040101010101" pitchFamily="18" charset="-122"/>
                    <a:ea typeface="阿里巴巴普惠体 2.0 65 Medium" panose="00020600040101010101" pitchFamily="18" charset="-122"/>
                    <a:cs typeface="阿里巴巴普惠体 2.0 65 Medium" panose="00020600040101010101" pitchFamily="18" charset="-122"/>
                  </a:rPr>
                  <a:t>0.3%</a:t>
                </a:r>
                <a:r>
                  <a:rPr lang="zh-CN" altLang="en-US" dirty="0">
                    <a:latin typeface="阿里巴巴普惠体 2.0 65 Medium" panose="00020600040101010101" pitchFamily="18" charset="-122"/>
                    <a:ea typeface="阿里巴巴普惠体 2.0 65 Medium" panose="00020600040101010101" pitchFamily="18" charset="-122"/>
                    <a:cs typeface="阿里巴巴普惠体 2.0 65 Medium" panose="00020600040101010101" pitchFamily="18" charset="-122"/>
                  </a:rPr>
                  <a:t>，设买入时黄金价格为</a:t>
                </a:r>
                <a:r>
                  <a:rPr lang="en-US" altLang="zh-CN" dirty="0">
                    <a:latin typeface="阿里巴巴普惠体 2.0 65 Medium" panose="00020600040101010101" pitchFamily="18" charset="-122"/>
                    <a:ea typeface="阿里巴巴普惠体 2.0 65 Medium" panose="00020600040101010101" pitchFamily="18" charset="-122"/>
                    <a:cs typeface="阿里巴巴普惠体 2.0 65 Medium" panose="00020600040101010101" pitchFamily="18" charset="-122"/>
                  </a:rPr>
                  <a:t>m</a:t>
                </a:r>
                <a:r>
                  <a:rPr lang="zh-CN" altLang="en-US" dirty="0">
                    <a:latin typeface="阿里巴巴普惠体 2.0 65 Medium" panose="00020600040101010101" pitchFamily="18" charset="-122"/>
                    <a:ea typeface="阿里巴巴普惠体 2.0 65 Medium" panose="00020600040101010101" pitchFamily="18" charset="-122"/>
                    <a:cs typeface="阿里巴巴普惠体 2.0 65 Medium" panose="00020600040101010101" pitchFamily="18" charset="-122"/>
                  </a:rPr>
                  <a:t>元</a:t>
                </a:r>
                <a:endParaRPr lang="en-US" altLang="zh-CN" dirty="0">
                  <a:latin typeface="阿里巴巴普惠体 2.0 65 Medium" panose="00020600040101010101" pitchFamily="18" charset="-122"/>
                  <a:ea typeface="阿里巴巴普惠体 2.0 65 Medium" panose="00020600040101010101" pitchFamily="18" charset="-122"/>
                  <a:cs typeface="阿里巴巴普惠体 2.0 65 Medium" panose="00020600040101010101" pitchFamily="18" charset="-122"/>
                </a:endParaRPr>
              </a:p>
              <a:p>
                <a:endParaRPr lang="en-US" altLang="zh-CN" dirty="0">
                  <a:latin typeface="阿里巴巴普惠体 2.0 65 Medium" panose="00020600040101010101" pitchFamily="18" charset="-122"/>
                  <a:ea typeface="阿里巴巴普惠体 2.0 65 Medium" panose="00020600040101010101" pitchFamily="18" charset="-122"/>
                  <a:cs typeface="阿里巴巴普惠体 2.0 65 Medium" panose="00020600040101010101" pitchFamily="18" charset="-122"/>
                </a:endParaRPr>
              </a:p>
              <a:p>
                <a:endParaRPr lang="en-US" altLang="zh-CN" dirty="0">
                  <a:latin typeface="阿里巴巴普惠体 2.0 65 Medium" panose="00020600040101010101" pitchFamily="18" charset="-122"/>
                  <a:ea typeface="阿里巴巴普惠体 2.0 65 Medium" panose="00020600040101010101" pitchFamily="18" charset="-122"/>
                  <a:cs typeface="阿里巴巴普惠体 2.0 65 Medium" panose="00020600040101010101" pitchFamily="18" charset="-122"/>
                </a:endParaRPr>
              </a:p>
              <a:p>
                <a:r>
                  <a:rPr lang="zh-CN" altLang="en-US" dirty="0">
                    <a:latin typeface="阿里巴巴普惠体 2.0 65 Medium" panose="00020600040101010101" pitchFamily="18" charset="-122"/>
                    <a:ea typeface="阿里巴巴普惠体 2.0 65 Medium" panose="00020600040101010101" pitchFamily="18" charset="-122"/>
                    <a:cs typeface="阿里巴巴普惠体 2.0 65 Medium" panose="00020600040101010101" pitchFamily="18" charset="-122"/>
                  </a:rPr>
                  <a:t>买入克重 </a:t>
                </a:r>
                <a:r>
                  <a:rPr lang="en-US" altLang="zh-CN" dirty="0">
                    <a:latin typeface="阿里巴巴普惠体 2.0 65 Medium" panose="00020600040101010101" pitchFamily="18" charset="-122"/>
                    <a:ea typeface="阿里巴巴普惠体 2.0 65 Medium" panose="00020600040101010101" pitchFamily="18" charset="-122"/>
                    <a:cs typeface="阿里巴巴普惠体 2.0 65 Medium" panose="00020600040101010101" pitchFamily="18" charset="-122"/>
                  </a:rPr>
                  <a:t>= X/m</a:t>
                </a:r>
              </a:p>
              <a:p>
                <a:r>
                  <a:rPr lang="zh-CN" altLang="en-US" dirty="0">
                    <a:latin typeface="阿里巴巴普惠体 2.0 65 Medium" panose="00020600040101010101" pitchFamily="18" charset="-122"/>
                    <a:ea typeface="阿里巴巴普惠体 2.0 65 Medium" panose="00020600040101010101" pitchFamily="18" charset="-122"/>
                    <a:cs typeface="阿里巴巴普惠体 2.0 65 Medium" panose="00020600040101010101" pitchFamily="18" charset="-122"/>
                  </a:rPr>
                  <a:t>卖出价格 </a:t>
                </a:r>
                <a:r>
                  <a:rPr lang="en-US" altLang="zh-CN" dirty="0">
                    <a:latin typeface="阿里巴巴普惠体 2.0 65 Medium" panose="00020600040101010101" pitchFamily="18" charset="-122"/>
                    <a:ea typeface="阿里巴巴普惠体 2.0 65 Medium" panose="00020600040101010101" pitchFamily="18" charset="-122"/>
                    <a:cs typeface="阿里巴巴普惠体 2.0 65 Medium" panose="00020600040101010101" pitchFamily="18" charset="-122"/>
                  </a:rPr>
                  <a:t>= (X/m)*(m + n)</a:t>
                </a:r>
              </a:p>
              <a:p>
                <a:r>
                  <a:rPr lang="zh-CN" altLang="en-US" dirty="0">
                    <a:latin typeface="阿里巴巴普惠体 2.0 65 Medium" panose="00020600040101010101" pitchFamily="18" charset="-122"/>
                    <a:ea typeface="阿里巴巴普惠体 2.0 65 Medium" panose="00020600040101010101" pitchFamily="18" charset="-122"/>
                    <a:cs typeface="阿里巴巴普惠体 2.0 65 Medium" panose="00020600040101010101" pitchFamily="18" charset="-122"/>
                  </a:rPr>
                  <a:t>实际到账 </a:t>
                </a:r>
                <a:r>
                  <a:rPr lang="en-US" altLang="zh-CN" dirty="0">
                    <a:latin typeface="阿里巴巴普惠体 2.0 65 Medium" panose="00020600040101010101" pitchFamily="18" charset="-122"/>
                    <a:ea typeface="阿里巴巴普惠体 2.0 65 Medium" panose="00020600040101010101" pitchFamily="18" charset="-122"/>
                    <a:cs typeface="阿里巴巴普惠体 2.0 65 Medium" panose="00020600040101010101" pitchFamily="18" charset="-122"/>
                  </a:rPr>
                  <a:t>= (X/m)*(m + n)*(0.997)</a:t>
                </a:r>
              </a:p>
              <a:p>
                <a:endParaRPr lang="en-US" altLang="zh-CN" dirty="0">
                  <a:latin typeface="阿里巴巴普惠体 2.0 65 Medium" panose="00020600040101010101" pitchFamily="18" charset="-122"/>
                  <a:ea typeface="阿里巴巴普惠体 2.0 65 Medium" panose="00020600040101010101" pitchFamily="18" charset="-122"/>
                  <a:cs typeface="阿里巴巴普惠体 2.0 65 Medium" panose="00020600040101010101" pitchFamily="18" charset="-122"/>
                </a:endParaRPr>
              </a:p>
              <a:p>
                <a:r>
                  <a:rPr lang="zh-CN" altLang="en-US" dirty="0">
                    <a:latin typeface="阿里巴巴普惠体 2.0 65 Medium" panose="00020600040101010101" pitchFamily="18" charset="-122"/>
                    <a:ea typeface="阿里巴巴普惠体 2.0 65 Medium" panose="00020600040101010101" pitchFamily="18" charset="-122"/>
                    <a:cs typeface="阿里巴巴普惠体 2.0 65 Medium" panose="00020600040101010101" pitchFamily="18" charset="-122"/>
                  </a:rPr>
                  <a:t>每仓收益：</a:t>
                </a:r>
                <a:r>
                  <a:rPr lang="en-US" altLang="zh-CN" dirty="0">
                    <a:latin typeface="阿里巴巴普惠体 2.0 65 Medium" panose="00020600040101010101" pitchFamily="18" charset="-122"/>
                    <a:ea typeface="阿里巴巴普惠体 2.0 65 Medium" panose="00020600040101010101" pitchFamily="18" charset="-122"/>
                    <a:cs typeface="阿里巴巴普惠体 2.0 65 Medium" panose="00020600040101010101" pitchFamily="18" charset="-122"/>
                  </a:rPr>
                  <a:t> </a:t>
                </a:r>
                <a:r>
                  <a:rPr lang="en-US" altLang="zh-CN" dirty="0">
                    <a:solidFill>
                      <a:schemeClr val="accent4">
                        <a:lumMod val="75000"/>
                      </a:schemeClr>
                    </a:solidFill>
                    <a:latin typeface="阿里巴巴普惠体 2.0 65 Medium" panose="00020600040101010101" pitchFamily="18" charset="-122"/>
                    <a:ea typeface="阿里巴巴普惠体 2.0 65 Medium" panose="00020600040101010101" pitchFamily="18" charset="-122"/>
                    <a:cs typeface="阿里巴巴普惠体 2.0 65 Medium" panose="00020600040101010101" pitchFamily="18" charset="-122"/>
                  </a:rPr>
                  <a:t>(X/m)*(m + n)*(0.997) – X</a:t>
                </a:r>
              </a:p>
              <a:p>
                <a:endParaRPr lang="en-US" altLang="zh-CN" dirty="0">
                  <a:solidFill>
                    <a:schemeClr val="accent4">
                      <a:lumMod val="75000"/>
                    </a:schemeClr>
                  </a:solidFill>
                  <a:latin typeface="阿里巴巴普惠体 2.0 65 Medium" panose="00020600040101010101" pitchFamily="18" charset="-122"/>
                  <a:ea typeface="阿里巴巴普惠体 2.0 65 Medium" panose="00020600040101010101" pitchFamily="18" charset="-122"/>
                  <a:cs typeface="阿里巴巴普惠体 2.0 65 Medium" panose="00020600040101010101" pitchFamily="18" charset="-122"/>
                </a:endParaRPr>
              </a:p>
              <a:p>
                <a:r>
                  <a:rPr lang="en-US" altLang="zh-CN" dirty="0">
                    <a:solidFill>
                      <a:schemeClr val="accent4">
                        <a:lumMod val="75000"/>
                      </a:schemeClr>
                    </a:solidFill>
                    <a:latin typeface="阿里巴巴普惠体 2.0 65 Medium" panose="00020600040101010101" pitchFamily="18" charset="-122"/>
                    <a:ea typeface="阿里巴巴普惠体 2.0 65 Medium" panose="00020600040101010101" pitchFamily="18" charset="-122"/>
                    <a:cs typeface="阿里巴巴普惠体 2.0 65 Medium" panose="00020600040101010101" pitchFamily="18" charset="-122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阿里巴巴普惠体 2.0 65 Medium" panose="00020600040101010101" pitchFamily="18" charset="-122"/>
                        <a:cs typeface="阿里巴巴普惠体 2.0 65 Medium" panose="00020600040101010101" pitchFamily="18" charset="-122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阿里巴巴普惠体 2.0 65 Medium" panose="00020600040101010101" pitchFamily="18" charset="-122"/>
                            <a:cs typeface="阿里巴巴普惠体 2.0 65 Medium" panose="00020600040101010101" pitchFamily="18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阿里巴巴普惠体 2.0 65 Medium" panose="00020600040101010101" pitchFamily="18" charset="-122"/>
                            <a:cs typeface="阿里巴巴普惠体 2.0 65 Medium" panose="00020600040101010101" pitchFamily="18" charset="-122"/>
                          </a:rPr>
                          <m:t>0.997</m:t>
                        </m:r>
                        <m:r>
                          <a:rPr lang="en-US" altLang="zh-CN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阿里巴巴普惠体 2.0 65 Medium" panose="00020600040101010101" pitchFamily="18" charset="-122"/>
                            <a:cs typeface="阿里巴巴普惠体 2.0 65 Medium" panose="00020600040101010101" pitchFamily="18" charset="-122"/>
                          </a:rPr>
                          <m:t>𝑋𝑛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阿里巴巴普惠体 2.0 65 Medium" panose="00020600040101010101" pitchFamily="18" charset="-122"/>
                            <a:cs typeface="阿里巴巴普惠体 2.0 65 Medium" panose="00020600040101010101" pitchFamily="18" charset="-122"/>
                          </a:rPr>
                          <m:t>𝑚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阿里巴巴普惠体 2.0 65 Medium" panose="00020600040101010101" pitchFamily="18" charset="-122"/>
                        <a:cs typeface="阿里巴巴普惠体 2.0 65 Medium" panose="00020600040101010101" pitchFamily="18" charset="-122"/>
                      </a:rPr>
                      <m:t>−0.003</m:t>
                    </m:r>
                    <m:r>
                      <a:rPr lang="en-US" altLang="zh-CN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阿里巴巴普惠体 2.0 65 Medium" panose="00020600040101010101" pitchFamily="18" charset="-122"/>
                        <a:cs typeface="阿里巴巴普惠体 2.0 65 Medium" panose="00020600040101010101" pitchFamily="18" charset="-122"/>
                      </a:rPr>
                      <m:t>𝑋</m:t>
                    </m:r>
                  </m:oMath>
                </a14:m>
                <a:endParaRPr lang="zh-CN" altLang="en-US" dirty="0">
                  <a:solidFill>
                    <a:schemeClr val="accent4">
                      <a:lumMod val="75000"/>
                    </a:schemeClr>
                  </a:solidFill>
                  <a:latin typeface="阿里巴巴普惠体 2.0 65 Medium" panose="00020600040101010101" pitchFamily="18" charset="-122"/>
                  <a:ea typeface="阿里巴巴普惠体 2.0 65 Medium" panose="00020600040101010101" pitchFamily="18" charset="-122"/>
                  <a:cs typeface="阿里巴巴普惠体 2.0 65 Medium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AE86500-5350-ECDA-7B11-8EED30260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97" y="1298529"/>
                <a:ext cx="7733209" cy="3809633"/>
              </a:xfrm>
              <a:prstGeom prst="rect">
                <a:avLst/>
              </a:prstGeom>
              <a:blipFill>
                <a:blip r:embed="rId2"/>
                <a:stretch>
                  <a:fillRect l="-630" t="-800" r="-10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4A533AC-100C-D191-4E03-88AF9E73886E}"/>
                  </a:ext>
                </a:extLst>
              </p:cNvPr>
              <p:cNvSpPr txBox="1"/>
              <p:nvPr/>
            </p:nvSpPr>
            <p:spPr>
              <a:xfrm>
                <a:off x="574766" y="5272172"/>
                <a:ext cx="1902765" cy="3931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获利条件：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 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997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4A533AC-100C-D191-4E03-88AF9E738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766" y="5272172"/>
                <a:ext cx="1902765" cy="393185"/>
              </a:xfrm>
              <a:prstGeom prst="rect">
                <a:avLst/>
              </a:prstGeom>
              <a:blipFill>
                <a:blip r:embed="rId3"/>
                <a:stretch>
                  <a:fillRect l="-7372" t="-3125" r="-2244" b="-234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>
            <a:extLst>
              <a:ext uri="{FF2B5EF4-FFF2-40B4-BE49-F238E27FC236}">
                <a16:creationId xmlns:a16="http://schemas.microsoft.com/office/drawing/2014/main" id="{A63EFC60-C1CA-351A-3611-91CA436E1294}"/>
              </a:ext>
            </a:extLst>
          </p:cNvPr>
          <p:cNvGrpSpPr/>
          <p:nvPr/>
        </p:nvGrpSpPr>
        <p:grpSpPr>
          <a:xfrm>
            <a:off x="5434149" y="2736669"/>
            <a:ext cx="6085112" cy="1195251"/>
            <a:chOff x="5630091" y="4813663"/>
            <a:chExt cx="6085112" cy="1195251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EFDA6323-47C4-0586-74FC-6384FDEA3B4C}"/>
                </a:ext>
              </a:extLst>
            </p:cNvPr>
            <p:cNvSpPr/>
            <p:nvPr/>
          </p:nvSpPr>
          <p:spPr>
            <a:xfrm>
              <a:off x="5630091" y="4813663"/>
              <a:ext cx="6085112" cy="119525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D153393-3AB9-1CD9-940B-F1366C945334}"/>
                </a:ext>
              </a:extLst>
            </p:cNvPr>
            <p:cNvSpPr txBox="1"/>
            <p:nvPr/>
          </p:nvSpPr>
          <p:spPr>
            <a:xfrm>
              <a:off x="5766161" y="4949623"/>
              <a:ext cx="5812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阿里巴巴普惠体 2.0 65 Medium" panose="00020600040101010101" pitchFamily="18" charset="-122"/>
                  <a:ea typeface="阿里巴巴普惠体 2.0 65 Medium" panose="00020600040101010101" pitchFamily="18" charset="-122"/>
                  <a:cs typeface="阿里巴巴普惠体 2.0 65 Medium" panose="00020600040101010101" pitchFamily="18" charset="-122"/>
                </a:rPr>
                <a:t>关于</a:t>
              </a:r>
              <a:r>
                <a:rPr lang="en-US" altLang="zh-CN" dirty="0">
                  <a:latin typeface="阿里巴巴普惠体 2.0 65 Medium" panose="00020600040101010101" pitchFamily="18" charset="-122"/>
                  <a:ea typeface="阿里巴巴普惠体 2.0 65 Medium" panose="00020600040101010101" pitchFamily="18" charset="-122"/>
                  <a:cs typeface="阿里巴巴普惠体 2.0 65 Medium" panose="00020600040101010101" pitchFamily="18" charset="-122"/>
                </a:rPr>
                <a:t>n</a:t>
              </a:r>
              <a:r>
                <a:rPr lang="zh-CN" altLang="en-US" dirty="0">
                  <a:latin typeface="阿里巴巴普惠体 2.0 65 Medium" panose="00020600040101010101" pitchFamily="18" charset="-122"/>
                  <a:ea typeface="阿里巴巴普惠体 2.0 65 Medium" panose="00020600040101010101" pitchFamily="18" charset="-122"/>
                  <a:cs typeface="阿里巴巴普惠体 2.0 65 Medium" panose="00020600040101010101" pitchFamily="18" charset="-122"/>
                </a:rPr>
                <a:t>单调增，捕获市场波动要靠分仓而不是涨一点就卖</a:t>
              </a:r>
              <a:endPara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endParaRPr>
            </a:p>
            <a:p>
              <a:endPara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endParaRPr>
            </a:p>
            <a:p>
              <a:r>
                <a:rPr lang="zh-CN" altLang="en-US" dirty="0">
                  <a:latin typeface="阿里巴巴普惠体 2.0 65 Medium" panose="00020600040101010101" pitchFamily="18" charset="-122"/>
                  <a:ea typeface="阿里巴巴普惠体 2.0 65 Medium" panose="00020600040101010101" pitchFamily="18" charset="-122"/>
                  <a:cs typeface="阿里巴巴普惠体 2.0 65 Medium" panose="00020600040101010101" pitchFamily="18" charset="-122"/>
                </a:rPr>
                <a:t>分仓越多越好，上涨的每分钱都能捕获到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653E7715-346D-C0F4-4A81-7CA2D1A738F8}"/>
              </a:ext>
            </a:extLst>
          </p:cNvPr>
          <p:cNvGrpSpPr/>
          <p:nvPr/>
        </p:nvGrpSpPr>
        <p:grpSpPr>
          <a:xfrm>
            <a:off x="5434149" y="4266432"/>
            <a:ext cx="6085112" cy="1195251"/>
            <a:chOff x="5630091" y="4813663"/>
            <a:chExt cx="6085112" cy="1195251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82F2D373-E95F-408E-9778-313A5C4B9322}"/>
                </a:ext>
              </a:extLst>
            </p:cNvPr>
            <p:cNvSpPr/>
            <p:nvPr/>
          </p:nvSpPr>
          <p:spPr>
            <a:xfrm>
              <a:off x="5630091" y="4813663"/>
              <a:ext cx="6085112" cy="119525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285826A-9D6C-E0B9-82BA-ED6C14C0F302}"/>
                </a:ext>
              </a:extLst>
            </p:cNvPr>
            <p:cNvSpPr txBox="1"/>
            <p:nvPr/>
          </p:nvSpPr>
          <p:spPr>
            <a:xfrm>
              <a:off x="5766161" y="4949623"/>
              <a:ext cx="5812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阿里巴巴普惠体 2.0 65 Medium" panose="00020600040101010101" pitchFamily="18" charset="-122"/>
                  <a:ea typeface="阿里巴巴普惠体 2.0 65 Medium" panose="00020600040101010101" pitchFamily="18" charset="-122"/>
                  <a:cs typeface="阿里巴巴普惠体 2.0 65 Medium" panose="00020600040101010101" pitchFamily="18" charset="-122"/>
                </a:rPr>
                <a:t>关于</a:t>
              </a:r>
              <a:r>
                <a:rPr lang="en-US" altLang="zh-CN" dirty="0">
                  <a:latin typeface="阿里巴巴普惠体 2.0 65 Medium" panose="00020600040101010101" pitchFamily="18" charset="-122"/>
                  <a:ea typeface="阿里巴巴普惠体 2.0 65 Medium" panose="00020600040101010101" pitchFamily="18" charset="-122"/>
                  <a:cs typeface="阿里巴巴普惠体 2.0 65 Medium" panose="00020600040101010101" pitchFamily="18" charset="-122"/>
                </a:rPr>
                <a:t>X</a:t>
              </a:r>
              <a:r>
                <a:rPr lang="zh-CN" altLang="en-US" dirty="0">
                  <a:latin typeface="阿里巴巴普惠体 2.0 65 Medium" panose="00020600040101010101" pitchFamily="18" charset="-122"/>
                  <a:ea typeface="阿里巴巴普惠体 2.0 65 Medium" panose="00020600040101010101" pitchFamily="18" charset="-122"/>
                  <a:cs typeface="阿里巴巴普惠体 2.0 65 Medium" panose="00020600040101010101" pitchFamily="18" charset="-122"/>
                </a:rPr>
                <a:t>是线性的，没必要加大投入</a:t>
              </a:r>
              <a:endPara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endParaRPr>
            </a:p>
            <a:p>
              <a:endPara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endParaRPr>
            </a:p>
            <a:p>
              <a:r>
                <a:rPr lang="zh-CN" altLang="en-US" dirty="0">
                  <a:latin typeface="阿里巴巴普惠体 2.0 65 Medium" panose="00020600040101010101" pitchFamily="18" charset="-122"/>
                  <a:ea typeface="阿里巴巴普惠体 2.0 65 Medium" panose="00020600040101010101" pitchFamily="18" charset="-122"/>
                  <a:cs typeface="阿里巴巴普惠体 2.0 65 Medium" panose="00020600040101010101" pitchFamily="18" charset="-122"/>
                </a:rPr>
                <a:t>只需要每仓满足最低起购价</a:t>
              </a:r>
              <a:r>
                <a:rPr lang="en-US" altLang="zh-CN" dirty="0">
                  <a:latin typeface="阿里巴巴普惠体 2.0 65 Medium" panose="00020600040101010101" pitchFamily="18" charset="-122"/>
                  <a:ea typeface="阿里巴巴普惠体 2.0 65 Medium" panose="00020600040101010101" pitchFamily="18" charset="-122"/>
                  <a:cs typeface="阿里巴巴普惠体 2.0 65 Medium" panose="00020600040101010101" pitchFamily="18" charset="-122"/>
                </a:rPr>
                <a:t>650</a:t>
              </a:r>
              <a:r>
                <a:rPr lang="zh-CN" altLang="en-US" dirty="0">
                  <a:latin typeface="阿里巴巴普惠体 2.0 65 Medium" panose="00020600040101010101" pitchFamily="18" charset="-122"/>
                  <a:ea typeface="阿里巴巴普惠体 2.0 65 Medium" panose="00020600040101010101" pitchFamily="18" charset="-122"/>
                  <a:cs typeface="阿里巴巴普惠体 2.0 65 Medium" panose="00020600040101010101" pitchFamily="18" charset="-122"/>
                </a:rPr>
                <a:t>元即可</a:t>
              </a:r>
              <a:endPara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7854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326E5C-68E4-0A65-36D3-9C40145687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9049D3F-93B5-592B-8B21-956D21A09759}"/>
              </a:ext>
            </a:extLst>
          </p:cNvPr>
          <p:cNvSpPr txBox="1"/>
          <p:nvPr/>
        </p:nvSpPr>
        <p:spPr>
          <a:xfrm>
            <a:off x="476797" y="406894"/>
            <a:ext cx="4317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短线单笔多仓交易法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53AB5B0-18B8-B4DB-2B69-C8C1E468D844}"/>
                  </a:ext>
                </a:extLst>
              </p:cNvPr>
              <p:cNvSpPr txBox="1"/>
              <p:nvPr/>
            </p:nvSpPr>
            <p:spPr>
              <a:xfrm>
                <a:off x="476797" y="1298529"/>
                <a:ext cx="7733209" cy="1893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阿里巴巴普惠体 2.0 115 Black" panose="00020600040101010101" pitchFamily="18" charset="-122"/>
                    <a:ea typeface="阿里巴巴普惠体 2.0 115 Black" panose="00020600040101010101" pitchFamily="18" charset="-122"/>
                    <a:cs typeface="阿里巴巴普惠体 2.0 115 Black" panose="00020600040101010101" pitchFamily="18" charset="-122"/>
                  </a:rPr>
                  <a:t>总金额与</a:t>
                </a:r>
                <a:r>
                  <a:rPr lang="en-US" altLang="zh-CN" dirty="0">
                    <a:latin typeface="阿里巴巴普惠体 2.0 115 Black" panose="00020600040101010101" pitchFamily="18" charset="-122"/>
                    <a:ea typeface="阿里巴巴普惠体 2.0 115 Black" panose="00020600040101010101" pitchFamily="18" charset="-122"/>
                    <a:cs typeface="阿里巴巴普惠体 2.0 115 Black" panose="00020600040101010101" pitchFamily="18" charset="-122"/>
                  </a:rPr>
                  <a:t>X</a:t>
                </a:r>
                <a:r>
                  <a:rPr lang="zh-CN" altLang="en-US" dirty="0">
                    <a:latin typeface="阿里巴巴普惠体 2.0 115 Black" panose="00020600040101010101" pitchFamily="18" charset="-122"/>
                    <a:ea typeface="阿里巴巴普惠体 2.0 115 Black" panose="00020600040101010101" pitchFamily="18" charset="-122"/>
                    <a:cs typeface="阿里巴巴普惠体 2.0 115 Black" panose="00020600040101010101" pitchFamily="18" charset="-122"/>
                  </a:rPr>
                  <a:t>计算：</a:t>
                </a:r>
                <a:endParaRPr lang="en-US" altLang="zh-CN" dirty="0">
                  <a:latin typeface="阿里巴巴普惠体 2.0 115 Black" panose="00020600040101010101" pitchFamily="18" charset="-122"/>
                  <a:ea typeface="阿里巴巴普惠体 2.0 115 Black" panose="00020600040101010101" pitchFamily="18" charset="-122"/>
                  <a:cs typeface="阿里巴巴普惠体 2.0 115 Black" panose="00020600040101010101" pitchFamily="18" charset="-122"/>
                </a:endParaRPr>
              </a:p>
              <a:p>
                <a:endParaRPr lang="en-US" altLang="zh-CN" dirty="0">
                  <a:latin typeface="阿里巴巴普惠体 2.0 115 Black" panose="00020600040101010101" pitchFamily="18" charset="-122"/>
                  <a:ea typeface="阿里巴巴普惠体 2.0 115 Black" panose="00020600040101010101" pitchFamily="18" charset="-122"/>
                  <a:cs typeface="阿里巴巴普惠体 2.0 115 Black" panose="00020600040101010101" pitchFamily="18" charset="-122"/>
                </a:endParaRPr>
              </a:p>
              <a:p>
                <a:r>
                  <a:rPr lang="zh-CN" altLang="en-US" dirty="0">
                    <a:latin typeface="阿里巴巴普惠体 2.0 65 Medium" panose="00020600040101010101" pitchFamily="18" charset="-122"/>
                    <a:ea typeface="阿里巴巴普惠体 2.0 65 Medium" panose="00020600040101010101" pitchFamily="18" charset="-122"/>
                    <a:cs typeface="阿里巴巴普惠体 2.0 65 Medium" panose="00020600040101010101" pitchFamily="18" charset="-122"/>
                  </a:rPr>
                  <a:t>每</a:t>
                </a:r>
                <a:r>
                  <a:rPr lang="en-US" altLang="zh-CN" dirty="0">
                    <a:latin typeface="阿里巴巴普惠体 2.0 65 Medium" panose="00020600040101010101" pitchFamily="18" charset="-122"/>
                    <a:ea typeface="阿里巴巴普惠体 2.0 65 Medium" panose="00020600040101010101" pitchFamily="18" charset="-122"/>
                    <a:cs typeface="阿里巴巴普惠体 2.0 65 Medium" panose="00020600040101010101" pitchFamily="18" charset="-122"/>
                  </a:rPr>
                  <a:t>s</a:t>
                </a:r>
                <a:r>
                  <a:rPr lang="zh-CN" altLang="en-US" dirty="0">
                    <a:latin typeface="阿里巴巴普惠体 2.0 65 Medium" panose="00020600040101010101" pitchFamily="18" charset="-122"/>
                    <a:ea typeface="阿里巴巴普惠体 2.0 65 Medium" panose="00020600040101010101" pitchFamily="18" charset="-122"/>
                    <a:cs typeface="阿里巴巴普惠体 2.0 65 Medium" panose="00020600040101010101" pitchFamily="18" charset="-122"/>
                  </a:rPr>
                  <a:t>元一层仓，每层仓</a:t>
                </a:r>
                <a:r>
                  <a:rPr lang="en-US" altLang="zh-CN" dirty="0">
                    <a:latin typeface="阿里巴巴普惠体 2.0 65 Medium" panose="00020600040101010101" pitchFamily="18" charset="-122"/>
                    <a:ea typeface="阿里巴巴普惠体 2.0 65 Medium" panose="00020600040101010101" pitchFamily="18" charset="-122"/>
                    <a:cs typeface="阿里巴巴普惠体 2.0 65 Medium" panose="00020600040101010101" pitchFamily="18" charset="-122"/>
                  </a:rPr>
                  <a:t>X</a:t>
                </a:r>
                <a:r>
                  <a:rPr lang="zh-CN" altLang="en-US" dirty="0">
                    <a:latin typeface="阿里巴巴普惠体 2.0 65 Medium" panose="00020600040101010101" pitchFamily="18" charset="-122"/>
                    <a:ea typeface="阿里巴巴普惠体 2.0 65 Medium" panose="00020600040101010101" pitchFamily="18" charset="-122"/>
                    <a:cs typeface="阿里巴巴普惠体 2.0 65 Medium" panose="00020600040101010101" pitchFamily="18" charset="-122"/>
                  </a:rPr>
                  <a:t>元，涨价</a:t>
                </a:r>
                <a:r>
                  <a:rPr lang="en-US" altLang="zh-CN" dirty="0">
                    <a:latin typeface="阿里巴巴普惠体 2.0 65 Medium" panose="00020600040101010101" pitchFamily="18" charset="-122"/>
                    <a:ea typeface="阿里巴巴普惠体 2.0 65 Medium" panose="00020600040101010101" pitchFamily="18" charset="-122"/>
                    <a:cs typeface="阿里巴巴普惠体 2.0 65 Medium" panose="00020600040101010101" pitchFamily="18" charset="-122"/>
                  </a:rPr>
                  <a:t>n</a:t>
                </a:r>
                <a:r>
                  <a:rPr lang="zh-CN" altLang="en-US" dirty="0">
                    <a:latin typeface="阿里巴巴普惠体 2.0 65 Medium" panose="00020600040101010101" pitchFamily="18" charset="-122"/>
                    <a:ea typeface="阿里巴巴普惠体 2.0 65 Medium" panose="00020600040101010101" pitchFamily="18" charset="-122"/>
                    <a:cs typeface="阿里巴巴普惠体 2.0 65 Medium" panose="00020600040101010101" pitchFamily="18" charset="-122"/>
                  </a:rPr>
                  <a:t>元后卖出，所需总额</a:t>
                </a:r>
                <a:r>
                  <a:rPr lang="en-US" altLang="zh-CN" dirty="0">
                    <a:latin typeface="阿里巴巴普惠体 2.0 65 Medium" panose="00020600040101010101" pitchFamily="18" charset="-122"/>
                    <a:ea typeface="阿里巴巴普惠体 2.0 65 Medium" panose="00020600040101010101" pitchFamily="18" charset="-122"/>
                    <a:cs typeface="阿里巴巴普惠体 2.0 65 Medium" panose="00020600040101010101" pitchFamily="18" charset="-122"/>
                  </a:rPr>
                  <a:t>SUM</a:t>
                </a:r>
                <a:r>
                  <a:rPr lang="zh-CN" altLang="en-US" dirty="0">
                    <a:latin typeface="阿里巴巴普惠体 2.0 65 Medium" panose="00020600040101010101" pitchFamily="18" charset="-122"/>
                    <a:ea typeface="阿里巴巴普惠体 2.0 65 Medium" panose="00020600040101010101" pitchFamily="18" charset="-122"/>
                    <a:cs typeface="阿里巴巴普惠体 2.0 65 Medium" panose="00020600040101010101" pitchFamily="18" charset="-122"/>
                  </a:rPr>
                  <a:t>元</a:t>
                </a:r>
                <a:endParaRPr lang="en-US" altLang="zh-CN" dirty="0">
                  <a:latin typeface="阿里巴巴普惠体 2.0 65 Medium" panose="00020600040101010101" pitchFamily="18" charset="-122"/>
                  <a:ea typeface="阿里巴巴普惠体 2.0 65 Medium" panose="00020600040101010101" pitchFamily="18" charset="-122"/>
                  <a:cs typeface="阿里巴巴普惠体 2.0 65 Medium" panose="00020600040101010101" pitchFamily="18" charset="-122"/>
                </a:endParaRPr>
              </a:p>
              <a:p>
                <a:endParaRPr lang="en-US" altLang="zh-CN" dirty="0">
                  <a:latin typeface="阿里巴巴普惠体 2.0 65 Medium" panose="00020600040101010101" pitchFamily="18" charset="-122"/>
                  <a:ea typeface="阿里巴巴普惠体 2.0 65 Medium" panose="00020600040101010101" pitchFamily="18" charset="-122"/>
                  <a:cs typeface="阿里巴巴普惠体 2.0 65 Medium" panose="00020600040101010101" pitchFamily="18" charset="-122"/>
                </a:endParaRPr>
              </a:p>
              <a:p>
                <a:r>
                  <a:rPr lang="zh-CN" altLang="en-US" dirty="0">
                    <a:latin typeface="阿里巴巴普惠体 2.0 65 Medium" panose="00020600040101010101" pitchFamily="18" charset="-122"/>
                    <a:ea typeface="阿里巴巴普惠体 2.0 65 Medium" panose="00020600040101010101" pitchFamily="18" charset="-122"/>
                    <a:cs typeface="阿里巴巴普惠体 2.0 65 Medium" panose="00020600040101010101" pitchFamily="18" charset="-122"/>
                  </a:rPr>
                  <a:t>固定仓数 </a:t>
                </a:r>
                <a:r>
                  <a:rPr lang="en-US" altLang="zh-CN" dirty="0">
                    <a:latin typeface="阿里巴巴普惠体 2.0 65 Medium" panose="00020600040101010101" pitchFamily="18" charset="-122"/>
                    <a:ea typeface="阿里巴巴普惠体 2.0 65 Medium" panose="00020600040101010101" pitchFamily="18" charset="-122"/>
                    <a:cs typeface="阿里巴巴普惠体 2.0 65 Medium" panose="00020600040101010101" pitchFamily="18" charset="-122"/>
                  </a:rPr>
                  <a:t>= n/s</a:t>
                </a:r>
              </a:p>
              <a:p>
                <a:r>
                  <a:rPr lang="zh-CN" altLang="en-US" dirty="0">
                    <a:latin typeface="阿里巴巴普惠体 2.0 65 Medium" panose="00020600040101010101" pitchFamily="18" charset="-122"/>
                    <a:ea typeface="阿里巴巴普惠体 2.0 65 Medium" panose="00020600040101010101" pitchFamily="18" charset="-122"/>
                    <a:cs typeface="阿里巴巴普惠体 2.0 65 Medium" panose="00020600040101010101" pitchFamily="18" charset="-122"/>
                  </a:rPr>
                  <a:t>所需总额</a:t>
                </a:r>
                <a:r>
                  <a:rPr lang="en-US" altLang="zh-CN" dirty="0">
                    <a:latin typeface="阿里巴巴普惠体 2.0 65 Medium" panose="00020600040101010101" pitchFamily="18" charset="-122"/>
                    <a:ea typeface="阿里巴巴普惠体 2.0 65 Medium" panose="00020600040101010101" pitchFamily="18" charset="-122"/>
                    <a:cs typeface="阿里巴巴普惠体 2.0 65 Medium" panose="00020600040101010101" pitchFamily="18" charset="-122"/>
                  </a:rPr>
                  <a:t>SUM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阿里巴巴普惠体 2.0 65 Medium" panose="00020600040101010101" pitchFamily="18" charset="-122"/>
                            <a:cs typeface="阿里巴巴普惠体 2.0 65 Medium" panose="00020600040101010101" pitchFamily="18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2.0 65 Medium" panose="00020600040101010101" pitchFamily="18" charset="-122"/>
                            <a:cs typeface="阿里巴巴普惠体 2.0 65 Medium" panose="00020600040101010101" pitchFamily="18" charset="-122"/>
                          </a:rPr>
                          <m:t>𝑛𝑋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2.0 65 Medium" panose="00020600040101010101" pitchFamily="18" charset="-122"/>
                            <a:cs typeface="阿里巴巴普惠体 2.0 65 Medium" panose="00020600040101010101" pitchFamily="18" charset="-122"/>
                          </a:rPr>
                          <m:t>𝑆</m:t>
                        </m:r>
                      </m:den>
                    </m:f>
                  </m:oMath>
                </a14:m>
                <a:endParaRPr lang="zh-CN" altLang="en-US" dirty="0">
                  <a:solidFill>
                    <a:schemeClr val="accent4">
                      <a:lumMod val="75000"/>
                    </a:schemeClr>
                  </a:solidFill>
                  <a:latin typeface="阿里巴巴普惠体 2.0 65 Medium" panose="00020600040101010101" pitchFamily="18" charset="-122"/>
                  <a:ea typeface="阿里巴巴普惠体 2.0 65 Medium" panose="00020600040101010101" pitchFamily="18" charset="-122"/>
                  <a:cs typeface="阿里巴巴普惠体 2.0 65 Medium" panose="00020600040101010101" pitchFamily="18" charset="-122"/>
                </a:endParaRP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53AB5B0-18B8-B4DB-2B69-C8C1E468D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97" y="1298529"/>
                <a:ext cx="7733209" cy="1893532"/>
              </a:xfrm>
              <a:prstGeom prst="rect">
                <a:avLst/>
              </a:prstGeom>
              <a:blipFill>
                <a:blip r:embed="rId2"/>
                <a:stretch>
                  <a:fillRect l="-630" t="-1608" b="-3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3E5ED552-801C-ACB3-A141-EDF1C153C8B3}"/>
              </a:ext>
            </a:extLst>
          </p:cNvPr>
          <p:cNvGrpSpPr/>
          <p:nvPr/>
        </p:nvGrpSpPr>
        <p:grpSpPr>
          <a:xfrm>
            <a:off x="5434149" y="4266432"/>
            <a:ext cx="6085112" cy="1195251"/>
            <a:chOff x="5630091" y="4813663"/>
            <a:chExt cx="6085112" cy="1195251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E93E6C41-6C50-3ED0-6E14-EF56FE31AC10}"/>
                </a:ext>
              </a:extLst>
            </p:cNvPr>
            <p:cNvSpPr/>
            <p:nvPr/>
          </p:nvSpPr>
          <p:spPr>
            <a:xfrm>
              <a:off x="5630091" y="4813663"/>
              <a:ext cx="6085112" cy="119525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F39022D6-031A-2950-13CB-CEB746A18614}"/>
                </a:ext>
              </a:extLst>
            </p:cNvPr>
            <p:cNvSpPr txBox="1"/>
            <p:nvPr/>
          </p:nvSpPr>
          <p:spPr>
            <a:xfrm>
              <a:off x="5766161" y="4949623"/>
              <a:ext cx="5812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阿里巴巴普惠体 2.0 65 Medium" panose="00020600040101010101" pitchFamily="18" charset="-122"/>
                  <a:ea typeface="阿里巴巴普惠体 2.0 65 Medium" panose="00020600040101010101" pitchFamily="18" charset="-122"/>
                  <a:cs typeface="阿里巴巴普惠体 2.0 65 Medium" panose="00020600040101010101" pitchFamily="18" charset="-122"/>
                </a:rPr>
                <a:t>关于</a:t>
              </a:r>
              <a:r>
                <a:rPr lang="en-US" altLang="zh-CN" dirty="0">
                  <a:latin typeface="阿里巴巴普惠体 2.0 65 Medium" panose="00020600040101010101" pitchFamily="18" charset="-122"/>
                  <a:ea typeface="阿里巴巴普惠体 2.0 65 Medium" panose="00020600040101010101" pitchFamily="18" charset="-122"/>
                  <a:cs typeface="阿里巴巴普惠体 2.0 65 Medium" panose="00020600040101010101" pitchFamily="18" charset="-122"/>
                </a:rPr>
                <a:t>X</a:t>
              </a:r>
              <a:r>
                <a:rPr lang="zh-CN" altLang="en-US" dirty="0">
                  <a:latin typeface="阿里巴巴普惠体 2.0 65 Medium" panose="00020600040101010101" pitchFamily="18" charset="-122"/>
                  <a:ea typeface="阿里巴巴普惠体 2.0 65 Medium" panose="00020600040101010101" pitchFamily="18" charset="-122"/>
                  <a:cs typeface="阿里巴巴普惠体 2.0 65 Medium" panose="00020600040101010101" pitchFamily="18" charset="-122"/>
                </a:rPr>
                <a:t>是线性的，没必要加大投入</a:t>
              </a:r>
              <a:endPara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endParaRPr>
            </a:p>
            <a:p>
              <a:endPara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endParaRPr>
            </a:p>
            <a:p>
              <a:r>
                <a:rPr lang="zh-CN" altLang="en-US" dirty="0">
                  <a:latin typeface="阿里巴巴普惠体 2.0 65 Medium" panose="00020600040101010101" pitchFamily="18" charset="-122"/>
                  <a:ea typeface="阿里巴巴普惠体 2.0 65 Medium" panose="00020600040101010101" pitchFamily="18" charset="-122"/>
                  <a:cs typeface="阿里巴巴普惠体 2.0 65 Medium" panose="00020600040101010101" pitchFamily="18" charset="-122"/>
                </a:rPr>
                <a:t>只需要每仓满足最低起购价</a:t>
              </a:r>
              <a:r>
                <a:rPr lang="en-US" altLang="zh-CN" dirty="0">
                  <a:latin typeface="阿里巴巴普惠体 2.0 65 Medium" panose="00020600040101010101" pitchFamily="18" charset="-122"/>
                  <a:ea typeface="阿里巴巴普惠体 2.0 65 Medium" panose="00020600040101010101" pitchFamily="18" charset="-122"/>
                  <a:cs typeface="阿里巴巴普惠体 2.0 65 Medium" panose="00020600040101010101" pitchFamily="18" charset="-122"/>
                </a:rPr>
                <a:t>650</a:t>
              </a:r>
              <a:r>
                <a:rPr lang="zh-CN" altLang="en-US" dirty="0">
                  <a:latin typeface="阿里巴巴普惠体 2.0 65 Medium" panose="00020600040101010101" pitchFamily="18" charset="-122"/>
                  <a:ea typeface="阿里巴巴普惠体 2.0 65 Medium" panose="00020600040101010101" pitchFamily="18" charset="-122"/>
                  <a:cs typeface="阿里巴巴普惠体 2.0 65 Medium" panose="00020600040101010101" pitchFamily="18" charset="-122"/>
                </a:rPr>
                <a:t>元即可</a:t>
              </a:r>
              <a:endPara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0608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465</Words>
  <Application>Microsoft Office PowerPoint</Application>
  <PresentationFormat>宽屏</PresentationFormat>
  <Paragraphs>54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阿里巴巴普惠体</vt:lpstr>
      <vt:lpstr>阿里巴巴普惠体 2.0 115 Black</vt:lpstr>
      <vt:lpstr>阿里巴巴普惠体 2.0 65 Medium</vt:lpstr>
      <vt:lpstr>等线</vt:lpstr>
      <vt:lpstr>等线 Light</vt:lpstr>
      <vt:lpstr>Arial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芊 梁</dc:creator>
  <cp:lastModifiedBy>芊 梁</cp:lastModifiedBy>
  <cp:revision>7</cp:revision>
  <dcterms:created xsi:type="dcterms:W3CDTF">2024-11-08T07:52:36Z</dcterms:created>
  <dcterms:modified xsi:type="dcterms:W3CDTF">2024-11-08T12:28:55Z</dcterms:modified>
</cp:coreProperties>
</file>