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9"/>
  </p:notesMasterIdLst>
  <p:sldIdLst>
    <p:sldId id="264" r:id="rId2"/>
    <p:sldId id="256" r:id="rId3"/>
    <p:sldId id="259" r:id="rId4"/>
    <p:sldId id="260" r:id="rId5"/>
    <p:sldId id="257" r:id="rId6"/>
    <p:sldId id="261" r:id="rId7"/>
    <p:sldId id="323" r:id="rId8"/>
    <p:sldId id="263" r:id="rId9"/>
    <p:sldId id="262" r:id="rId10"/>
    <p:sldId id="265" r:id="rId11"/>
    <p:sldId id="269" r:id="rId12"/>
    <p:sldId id="268" r:id="rId13"/>
    <p:sldId id="275" r:id="rId14"/>
    <p:sldId id="270" r:id="rId15"/>
    <p:sldId id="267" r:id="rId16"/>
    <p:sldId id="279" r:id="rId17"/>
    <p:sldId id="284" r:id="rId18"/>
    <p:sldId id="280" r:id="rId19"/>
    <p:sldId id="285" r:id="rId20"/>
    <p:sldId id="281" r:id="rId21"/>
    <p:sldId id="293" r:id="rId22"/>
    <p:sldId id="282" r:id="rId23"/>
    <p:sldId id="292" r:id="rId24"/>
    <p:sldId id="283" r:id="rId25"/>
    <p:sldId id="320" r:id="rId26"/>
    <p:sldId id="286" r:id="rId27"/>
    <p:sldId id="288" r:id="rId28"/>
    <p:sldId id="289" r:id="rId29"/>
    <p:sldId id="290" r:id="rId30"/>
    <p:sldId id="291" r:id="rId31"/>
    <p:sldId id="287" r:id="rId32"/>
    <p:sldId id="266" r:id="rId33"/>
    <p:sldId id="294" r:id="rId34"/>
    <p:sldId id="276" r:id="rId35"/>
    <p:sldId id="277" r:id="rId36"/>
    <p:sldId id="278" r:id="rId37"/>
    <p:sldId id="273" r:id="rId38"/>
    <p:sldId id="274" r:id="rId39"/>
    <p:sldId id="295" r:id="rId40"/>
    <p:sldId id="296" r:id="rId41"/>
    <p:sldId id="297" r:id="rId42"/>
    <p:sldId id="300" r:id="rId43"/>
    <p:sldId id="311" r:id="rId44"/>
    <p:sldId id="305" r:id="rId45"/>
    <p:sldId id="312" r:id="rId46"/>
    <p:sldId id="314" r:id="rId47"/>
    <p:sldId id="315" r:id="rId48"/>
    <p:sldId id="317" r:id="rId49"/>
    <p:sldId id="326" r:id="rId50"/>
    <p:sldId id="307" r:id="rId51"/>
    <p:sldId id="310" r:id="rId52"/>
    <p:sldId id="309" r:id="rId53"/>
    <p:sldId id="313" r:id="rId54"/>
    <p:sldId id="325" r:id="rId55"/>
    <p:sldId id="321" r:id="rId56"/>
    <p:sldId id="324" r:id="rId57"/>
    <p:sldId id="328" r:id="rId58"/>
    <p:sldId id="304" r:id="rId59"/>
    <p:sldId id="301" r:id="rId60"/>
    <p:sldId id="302" r:id="rId61"/>
    <p:sldId id="298" r:id="rId62"/>
    <p:sldId id="299" r:id="rId63"/>
    <p:sldId id="303" r:id="rId64"/>
    <p:sldId id="327" r:id="rId65"/>
    <p:sldId id="318" r:id="rId66"/>
    <p:sldId id="322" r:id="rId67"/>
    <p:sldId id="319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芊 梁" initials="芊梁" lastIdx="1" clrIdx="0">
    <p:extLst>
      <p:ext uri="{19B8F6BF-5375-455C-9EA6-DF929625EA0E}">
        <p15:presenceInfo xmlns:p15="http://schemas.microsoft.com/office/powerpoint/2012/main" userId="998379f1c3b4a9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089"/>
    <a:srgbClr val="C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57" autoAdjust="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F01F-D1D4-4EAE-B9F3-4AE197222DBC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983E-5040-4922-814B-51EA7291D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3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F8D2-4055-92EC-CE6E-AC22B95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ADE5E5-F9CB-C7BD-D7ED-540495B04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C40E6-1C90-0A79-88A1-052FCE0AF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B855E-488C-FC68-15FA-399CC0762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6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D914-ACED-9442-4DD0-16798B38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6F373B-D976-A0A5-6756-A640FF119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F79696-6CC5-27AD-A20C-4C2D9499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7333C-374D-8D1D-ECBA-DE32FF234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36A0-57E6-7D74-77C9-1836BADD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80293F-16DC-998C-EDFE-9B86951DE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DBBB6-D207-79E6-2C36-ADB5471A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41E33-EE26-9FBB-301F-74C25233F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5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BE11-1CD8-6EFF-66A4-2EE631C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11CD0B-82BA-65A1-4549-E67A8FF5B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2309DA-D392-DEC8-99A5-83ADF3D9C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9E327-568A-1266-63A4-70DD88A33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62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5AB8-1295-A776-B491-93384E8C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47FC5B-955E-5592-A0DA-6F181BCC6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FEAE00-CB7F-698C-8A27-65C50E450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4D474-7C94-853B-07FA-2CE1A442D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6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921A-0360-845C-CB6B-7AB558B0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8FD116-38DE-11AA-9D87-7103D6D47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1B55BF-1CF6-708F-CB56-C19B3BAF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EABE6-E49B-D266-5505-7B4F63BB8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34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DF2E-FB19-C05F-2716-874944A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21F8C6-34FA-18B7-1C88-5ADA83403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A24CE4-F7AF-3948-69F7-51600DFF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1124D-DBCF-2AB7-2D84-6232D06D2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6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BEAC1-BDD5-C985-5B6D-276F0727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E6FDE3-06F3-6164-5873-D3FC2BCBC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C9908B-63C6-9EBF-5F05-F2F48B280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F2DA3-2D02-F5BD-9203-D085F4F54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04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5673-0604-8DC2-01E1-28278F39B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DF1F22-32FC-B428-D313-DD8AB9921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99E004-3CE3-F96A-F54E-DDB055C9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2FA99-7032-2841-E481-D4BC218AE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4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8A9A9-237C-DCF5-9CA0-7B3429E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45E941-017D-3A2C-2D8C-7DC5DABA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C67708-9D9B-4918-317A-9F5875A3A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D3E24-E6CA-6FFA-EEB2-23FB3A3B7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9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D5B9-0CDB-1E98-2EB4-A34485F3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D54C7F-F2CA-5716-91C2-36DB3663E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A8BA5-62FF-A2D0-14B2-585CD965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A24A9-B93D-C9C6-9806-3B8D31D71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8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05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063C4-54FA-CB00-28F6-D2958085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149855-2DCD-D4EA-6A9A-5B4E63B80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AD36C1-7B90-2589-F480-8DEE604F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298F0-832D-A9A9-1AFD-5E38EFC6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294BF-3434-B154-08E3-92513357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B737306-F41C-F3E7-FD60-F3AD1A094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CA3950-640A-B2AD-334B-7BFD3BA56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25E9E-C295-E7CD-A4AF-E4C2D9420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B6C11-CDCB-E933-DE91-4C6EB0902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9717E5-217C-ECEA-014F-9316DECA9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A49E6F-2F89-C15D-5674-F1655E512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71A4D-AB3D-4A12-C4DC-F7E74B455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15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6B3E3-2A39-CBA4-FDC4-B8E893E7F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CDA62E-A723-B414-BF80-44E34F3B7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5A41F3-4E7E-8C01-7CB9-6D7A515AC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25307-7D03-6902-3AC1-5C335AFCE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44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A17A-479E-C96F-2DED-1A09B72C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2C13FB-6DFB-7755-B99B-41A359E28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7E0A8C-E38E-886B-ACA1-7D58AADD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3AABF-3092-0DFA-4D4A-1278E7EC1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33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4AF06-7136-7037-E621-BA6E25D8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3938043-82E6-E587-FF23-815CEC1B6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4E12A4-1CF3-0B10-E6CC-BEE2C490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455F8-32F9-C53B-248E-C115F28FC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48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37D-0C6B-C61E-A1C0-EC80687A3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E7528A-BD11-DEF7-2BCC-41BC78744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F68263-B417-9685-4C01-4818FADAF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DDE4F-EA12-652A-34C3-2A4595C25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2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262CC-24B2-30F0-B088-3196B3FC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430EDC-B420-81E6-490F-86D115E6D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4FBB8C-58D2-3B8D-CC1D-080073CA8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D5EC6-6463-37BA-EFAE-CA347133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85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1E1F6-3366-E830-FCF1-647D34F1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7A82BC-DE37-C492-1E11-DECE4D952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E44DD7-5494-C141-D525-85B87A674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53E54-EEA9-B390-67F3-46580857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03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DD21-678C-1E51-30DD-BCBD4E01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C5C6B3-670A-4A0E-3409-6DC223E70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529C38-5DE9-C658-4587-516EBC1E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13E3E-1692-0A78-462F-DF0CD184D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6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0465-06A7-5466-4AC0-5E34EBC9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EDED79-E892-F4BF-1F49-0E4019641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B1A8BE-78CE-CC5C-02F1-8D9AFFAD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915D7-DADB-A0AD-258F-AB97F9AC7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68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9656-AD4D-9427-9927-9C07108B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3099EE-A514-9CA7-2AD5-8C3895F21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1CAECA-49B6-D493-8659-0F0E28DC2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49D68-F317-463A-547C-D51DC49D6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59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24D-BC3E-FB26-3DAB-26998E99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1CC872-D2A0-A463-F5AD-D8F73D07C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7EEDB6-309C-B3C8-F445-FDDE6A25E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4B7FB-C787-9D39-E95F-0E79BA43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38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EE3AF-7DAE-9325-5734-1F1819D1E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134B15-F66B-6EAE-B1FC-A9166FFAD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52B626-72BF-3AD6-77FA-C9009E849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371B4-14C7-4506-BDB9-AD6FD75B2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3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55D14-ED43-CCC9-1DD0-568BB2A8A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7A373B-95A0-5C6E-3F3C-FC2990E2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144481-82E3-FBFC-C08F-D51452B3B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45B84-6FCA-EBFB-843A-07B840503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82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D9C4-832C-C513-C082-BF5A869D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E8E5D4-65C9-99E6-74E0-B1E52F670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E02913-6FDB-3F12-0AA6-063143C6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0586-D0FC-5507-066D-850463F3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2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A2A9-90E9-D5AF-71BA-2E9F78CE4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0E6FA2-87CF-1486-2CD0-4E04F9158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BBD5E3-C924-EF00-9CBB-5E3863C0A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9ABA5C-6B6E-7CD4-3B0B-FBD372930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05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DC97-29F1-A697-D451-D7730803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A6D965-4D9B-DB6E-D736-920634885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2736C3-8C8A-0021-453F-2A2FFAD7A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1CFE5-83A3-C358-99F3-25A6DF7D2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16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D05E-77FC-CCC5-0FA2-033EB317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EB4D60-08D1-93D2-D193-A3D5ACEC0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9B2A15-19DF-E819-19B5-25BECA63E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59AFF-175F-A871-14EC-009DA4900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70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58CD1-A45F-C187-CDB9-CA036BBD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A066DD-DE37-5BFF-0F1F-26A974013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86A2AF-09DB-012F-12D4-9AF75CD9D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BEFD8-9B9F-9D6B-D4FB-B6A376A9E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920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7022-15E2-E8B3-0960-1A93D2DB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648AE7-94DB-BB3B-3CFA-668E47D9F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68139B-48EB-9709-B278-7E16CD1DC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B61FB-F923-9DCE-352F-74732FBB0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D223B-617D-1669-F40D-22903DDDA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A175BF-C094-366B-DDD6-7C80367CE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F9D868-804E-99AA-1564-61D8BA5DB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85176-67B6-0626-E557-E1EA1A639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25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07EAB-3AC1-718C-9318-A511D2B72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32E5B8-C1BD-C460-B068-E5DEAC1A2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E323CA-6CC9-3972-3AEC-A5816646D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6C148-21B8-2EB1-2A32-934E7A627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4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571CB-1F41-2EA0-32BA-AD3B072A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24832C-27BE-AFE9-21C6-AC029215D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4BB13B-28CB-0022-2827-F2D68C552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9C06B1-4DED-C2F7-F9C0-53124F49D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0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675F0-1C3B-A42E-ADEC-735FC09A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A13D42-62AA-CDE5-4F7B-0580FBAE2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01398C-34C9-F697-1477-C8D0CD301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44507-0C7F-E2B0-D686-E685A752E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94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443F-25E0-59B0-B781-05204697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1996C0-0C74-7B15-6FF4-AF43CA89C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FCFCBF-ED85-9660-8C83-09A39DAF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51FA8-B5D4-F648-273E-B9EBEDC50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59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3ACA1-76CF-4A70-12AA-A3A77E3A3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2CB5E9-6229-28E6-397C-62D12287C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225551-B752-7743-63A7-8C7ADD74D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8AB15-84ED-0156-CB8C-82BA026C6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088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DA7A-F094-1DE5-B423-67EF3E756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19E532-810F-F3F0-7D1D-4149C897C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AF39C1-6284-6186-7550-E0296DD69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34942-481A-3D98-4798-DBB2FF280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03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71275-FB80-366B-339D-1581AAC03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C56F97-655F-DF5B-2C6F-C271167F4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D6DD98-DC93-89BF-5677-5F72FB6BC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4675D0-0948-3418-4779-1DD1E4EE5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2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800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03964-7C18-9A14-9DD5-AFC5345F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557AE6-B9E0-A40D-19C0-11FE28DB6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06147B-66B0-BC05-07F0-C398FA11B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8E64D-53ED-D589-564C-209B4FDAB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24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A4D18-0096-577E-E1BC-F93EDD2E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9F46F3-E180-78F3-FEF1-2D211407B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76B3BF-AD45-2628-BA43-0F8931EBB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9BED3-EEE7-F6E1-218A-986A03E75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19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79E9-FBE8-F2F6-1ED5-2A6DCC5F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4FE3B3-B644-D208-E277-EE71AF71E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93BBD1-4DBC-A3C3-06E8-7DA85045A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AAC7F-37FF-FB3A-2049-42CCF213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45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3857B-193E-F2E7-F5AC-92B85D3A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E591F9-E9BB-9190-FA57-409F270E7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8C49DA-A8B0-43B3-9AB2-E70137B48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E58A4-69B5-3B3C-E345-1B98428B4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509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71CBE-B7F4-2FD4-23BA-D05A96CE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67B412-4271-658B-283C-CFF2EF969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D61159-54BC-74AD-FF50-72BEA015F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00FB4-A5EC-B95B-A147-FFCFADF9B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13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1E81A-9363-C67D-30A1-8D05C453E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2A021D-4127-3F0F-60F2-845D87427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E51D77-07E0-E023-35B4-BC8B9D0CB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185B0-580C-6E7A-23D5-82931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388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D5957-9823-14F3-BB12-BA6EE53AD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FB5E2A-1AA8-032E-88DE-5DD2389EB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70BE39-956B-C6D7-80F2-513F240B8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6BEA3-21A9-435C-5CE5-14B92375B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49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01EAC-A95B-A7A8-D619-38D52AF2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E7C5B4-E251-7601-42E3-788275D79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22CF25-058E-8544-372F-5F44620FE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F18D1-CBD6-0769-18C3-DA2DF498E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5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F9A-CF0D-10E9-C166-E88D66AE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1EF97D-7BD5-11E9-5F09-9AE63AE81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3B2BD3-44E2-DEA1-9E50-4502FE2A2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80923-E735-EE4B-CF40-BD46C3431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0FC8A-99CD-40DF-6FD1-40E9A826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A993752-BB7F-D4CE-897E-7660A03D0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C12142-01D1-8F06-BBFF-A43DBEA0F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EA223-BDE9-E9DD-9AFC-2648287A1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9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A196-9DE1-38F1-84FE-A1E33C17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A3C360-97F4-BFFE-ABDA-D6A260FAB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241D07-139F-EB2F-6CEF-C0A8DD962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92884-CA3C-70C8-616C-E8CE6A18D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8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ECC1-3CE2-16CA-E667-A5CC08D8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B25801-094F-6F83-8E8E-AAEEC9490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54DFA3-BF31-7222-7BB4-FE025459A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73ADA-8A63-3E9A-0114-7145A3F38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7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528D-2AAD-4694-88AC-D2C832750D34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5" Type="http://schemas.openxmlformats.org/officeDocument/2006/relationships/slide" Target="slide19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29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8.xml"/><Relationship Id="rId17" Type="http://schemas.openxmlformats.org/officeDocument/2006/relationships/slide" Target="slide14.xml"/><Relationship Id="rId2" Type="http://schemas.openxmlformats.org/officeDocument/2006/relationships/notesSlide" Target="../notesSlides/notesSlide33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11" Type="http://schemas.openxmlformats.org/officeDocument/2006/relationships/slide" Target="slide27.xml"/><Relationship Id="rId5" Type="http://schemas.openxmlformats.org/officeDocument/2006/relationships/slide" Target="slide22.xml"/><Relationship Id="rId15" Type="http://schemas.openxmlformats.org/officeDocument/2006/relationships/slide" Target="slide12.xml"/><Relationship Id="rId10" Type="http://schemas.openxmlformats.org/officeDocument/2006/relationships/slide" Target="slide31.xml"/><Relationship Id="rId4" Type="http://schemas.openxmlformats.org/officeDocument/2006/relationships/slide" Target="slide18.xml"/><Relationship Id="rId9" Type="http://schemas.openxmlformats.org/officeDocument/2006/relationships/slide" Target="slide19.xml"/><Relationship Id="rId14" Type="http://schemas.openxmlformats.org/officeDocument/2006/relationships/slide" Target="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aidu.com/link?url=Z03d6_YnrSxP14lrmKM18SKqGXJUizVo-csxnbYhfqmAAiU0O8qDMISQWUZ2MhPb&amp;wd=&amp;eqid=c9f6f057027d2d3d000000056728354c" TargetMode="External"/><Relationship Id="rId5" Type="http://schemas.openxmlformats.org/officeDocument/2006/relationships/hyperlink" Target="https://www.baidu.com/link?url=pKuYUNh7PUtHVRYlJnZpOrHLgbQBogZUhti84kF8778IAg45or9H3ITi7B-T-PbyI_VN9KVtODtm0rk5Aw0qXyJfmO_OXyd82w6ADxyoCrq&amp;wd=&amp;eqid=85cce3ff001ae9a00000000367282f2f" TargetMode="External"/><Relationship Id="rId4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svg"/><Relationship Id="rId9" Type="http://schemas.microsoft.com/office/2007/relationships/diagramDrawing" Target="../diagrams/drawin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4.png"/><Relationship Id="rId5" Type="http://schemas.openxmlformats.org/officeDocument/2006/relationships/diagramData" Target="../diagrams/data5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diagramDrawing" Target="../diagrams/drawing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345743425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499869040&amp;content_type=Answer&amp;match_order=1&amp;q=jenkinsfile&amp;zhida_source=entity" TargetMode="External"/><Relationship Id="rId3" Type="http://schemas.openxmlformats.org/officeDocument/2006/relationships/hyperlink" Target="https://zhida.zhihu.com/search?content_id=499869040&amp;content_type=Answer&amp;match_order=1&amp;q=jenkins&amp;zhida_source=entity" TargetMode="External"/><Relationship Id="rId7" Type="http://schemas.openxmlformats.org/officeDocument/2006/relationships/hyperlink" Target="https://zhida.zhihu.com/search?content_id=499869040&amp;content_type=Answer&amp;match_order=1&amp;q=ks&amp;zhida_source=entity" TargetMode="External"/><Relationship Id="rId2" Type="http://schemas.openxmlformats.org/officeDocument/2006/relationships/hyperlink" Target="https://zhida.zhihu.com/search?content_id=499869040&amp;content_type=Answer&amp;match_order=1&amp;q=tomcat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499869040&amp;content_type=Answer&amp;match_order=1&amp;q=%E6%B8%85%E5%8D%95%E6%96%87%E4%BB%B6&amp;zhida_source=entity" TargetMode="External"/><Relationship Id="rId5" Type="http://schemas.openxmlformats.org/officeDocument/2006/relationships/hyperlink" Target="https://zhida.zhihu.com/search?content_id=499869040&amp;content_type=Answer&amp;match_order=1&amp;q=k8s&amp;zhida_source=entity" TargetMode="External"/><Relationship Id="rId4" Type="http://schemas.openxmlformats.org/officeDocument/2006/relationships/hyperlink" Target="https://zhida.zhihu.com/search?content_id=499869040&amp;content_type=Answer&amp;match_order=2&amp;q=shell%E8%84%9A%E6%9C%AC&amp;zhida_source=entity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image" Target="../media/image4.png"/><Relationship Id="rId5" Type="http://schemas.openxmlformats.org/officeDocument/2006/relationships/diagramData" Target="../diagrams/data6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10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11" Type="http://schemas.openxmlformats.org/officeDocument/2006/relationships/image" Target="../media/image7.svg"/><Relationship Id="rId5" Type="http://schemas.openxmlformats.org/officeDocument/2006/relationships/diagramData" Target="../diagrams/data8.xml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F0946-6B71-1CA2-1401-7EB2B5C9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6BFFEA-3C5D-2BDE-1BBB-98365690DAB8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Front-end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23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71DA3-9AF2-7E9A-F592-04C750DC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A624AB-BCCB-DBAD-E2E1-97F434D740A2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Database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3723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ABFD-A8C1-E5ED-E99B-ACF74E0F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9516B9-8263-F202-3F17-C2447B78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6871"/>
              </p:ext>
            </p:extLst>
          </p:nvPr>
        </p:nvGraphicFramePr>
        <p:xfrm>
          <a:off x="1672098" y="1760582"/>
          <a:ext cx="9228132" cy="2214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360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2015864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2315102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2291952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631605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</a:tblGrid>
              <a:tr h="211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phoneNumber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3837A74-3983-F32B-C2D1-6EF89E92070D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user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7F55F12-80A7-1CEE-3BE1-B8E2168E5220}"/>
              </a:ext>
            </a:extLst>
          </p:cNvPr>
          <p:cNvSpPr/>
          <p:nvPr/>
        </p:nvSpPr>
        <p:spPr>
          <a:xfrm>
            <a:off x="950537" y="5459199"/>
            <a:ext cx="205966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CF0FF90-3969-F435-4182-C8AE26C2CEA1}"/>
              </a:ext>
            </a:extLst>
          </p:cNvPr>
          <p:cNvSpPr/>
          <p:nvPr/>
        </p:nvSpPr>
        <p:spPr>
          <a:xfrm>
            <a:off x="3313727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53E7096-FE23-F9E3-6C53-A4D31A5D1082}"/>
              </a:ext>
            </a:extLst>
          </p:cNvPr>
          <p:cNvSpPr/>
          <p:nvPr/>
        </p:nvSpPr>
        <p:spPr>
          <a:xfrm>
            <a:off x="5298481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F134502-591B-E1A0-539F-A4FCA8FF0E95}"/>
              </a:ext>
            </a:extLst>
          </p:cNvPr>
          <p:cNvSpPr/>
          <p:nvPr/>
        </p:nvSpPr>
        <p:spPr>
          <a:xfrm>
            <a:off x="7677459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CHAR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UNIQUE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FB8C62-42A4-A9F9-F2A0-A24704033301}"/>
              </a:ext>
            </a:extLst>
          </p:cNvPr>
          <p:cNvSpPr/>
          <p:nvPr/>
        </p:nvSpPr>
        <p:spPr>
          <a:xfrm>
            <a:off x="9801144" y="5453769"/>
            <a:ext cx="123597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326877A-24FE-7327-FE0F-69DB8C03A4F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980371" y="3975462"/>
            <a:ext cx="198367" cy="148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8375FF1-2B22-27C0-6D20-1D5A81895B2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83075" y="3975462"/>
            <a:ext cx="250000" cy="1498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559F163-AACD-1185-F794-23C61C5EE4C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763226" y="3982719"/>
            <a:ext cx="154603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EC86B5D-DEF9-D376-93C0-C4F7A2331A7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082702" y="3982719"/>
            <a:ext cx="214105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29553AF-B9B8-714C-303C-8710B199D93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145486" y="3975462"/>
            <a:ext cx="273646" cy="1478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F84F12-CF8A-551B-AD54-A5844C2A2E5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639A1-A001-AED5-4339-237485ADEFB4}"/>
              </a:ext>
            </a:extLst>
          </p:cNvPr>
          <p:cNvSpPr txBox="1"/>
          <p:nvPr/>
        </p:nvSpPr>
        <p:spPr>
          <a:xfrm>
            <a:off x="1915055" y="901246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39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C390-E1F5-7928-1842-8426C9B8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108B2B8-CB92-603A-8218-1B8CD5EF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40681"/>
              </p:ext>
            </p:extLst>
          </p:nvPr>
        </p:nvGraphicFramePr>
        <p:xfrm>
          <a:off x="717550" y="1764937"/>
          <a:ext cx="1050290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73111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784914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  <a:gridCol w="741308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716390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1754344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  <a:gridCol w="1660607">
                  <a:extLst>
                    <a:ext uri="{9D8B030D-6E8A-4147-A177-3AD203B41FA5}">
                      <a16:colId xmlns:a16="http://schemas.microsoft.com/office/drawing/2014/main" val="3968488209"/>
                    </a:ext>
                  </a:extLst>
                </a:gridCol>
                <a:gridCol w="1762943">
                  <a:extLst>
                    <a:ext uri="{9D8B030D-6E8A-4147-A177-3AD203B41FA5}">
                      <a16:colId xmlns:a16="http://schemas.microsoft.com/office/drawing/2014/main" val="1479935241"/>
                    </a:ext>
                  </a:extLst>
                </a:gridCol>
                <a:gridCol w="759997">
                  <a:extLst>
                    <a:ext uri="{9D8B030D-6E8A-4147-A177-3AD203B41FA5}">
                      <a16:colId xmlns:a16="http://schemas.microsoft.com/office/drawing/2014/main" val="3767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tradedGoldPrice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monenyAmount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weightAmount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commission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0 buy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1 sell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07C2FE-A170-F1F9-4CEE-1D98BC9C55C6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history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17F46D-9EC4-0F5A-7A6A-7314EFDB10D3}"/>
              </a:ext>
            </a:extLst>
          </p:cNvPr>
          <p:cNvSpPr/>
          <p:nvPr/>
        </p:nvSpPr>
        <p:spPr>
          <a:xfrm>
            <a:off x="63378" y="5447124"/>
            <a:ext cx="1882164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PRIMARY KEY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6435612-83E1-BD63-5B4D-4FF758BE080D}"/>
              </a:ext>
            </a:extLst>
          </p:cNvPr>
          <p:cNvSpPr/>
          <p:nvPr/>
        </p:nvSpPr>
        <p:spPr>
          <a:xfrm>
            <a:off x="2085724" y="5447124"/>
            <a:ext cx="111919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1D15D2-4256-3545-2941-99729C9193DF}"/>
              </a:ext>
            </a:extLst>
          </p:cNvPr>
          <p:cNvSpPr/>
          <p:nvPr/>
        </p:nvSpPr>
        <p:spPr>
          <a:xfrm>
            <a:off x="3345103" y="5447124"/>
            <a:ext cx="113242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3550457-66C8-EEF9-2D27-D12507463CFB}"/>
              </a:ext>
            </a:extLst>
          </p:cNvPr>
          <p:cNvSpPr/>
          <p:nvPr/>
        </p:nvSpPr>
        <p:spPr>
          <a:xfrm>
            <a:off x="4617705" y="5447124"/>
            <a:ext cx="113242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4BE22A-498E-99CA-498C-B5724B809CB9}"/>
              </a:ext>
            </a:extLst>
          </p:cNvPr>
          <p:cNvSpPr/>
          <p:nvPr/>
        </p:nvSpPr>
        <p:spPr>
          <a:xfrm>
            <a:off x="5890307" y="5447124"/>
            <a:ext cx="1132421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068ABC4-6BD0-40FC-CE8A-1E1F53C36864}"/>
              </a:ext>
            </a:extLst>
          </p:cNvPr>
          <p:cNvSpPr/>
          <p:nvPr/>
        </p:nvSpPr>
        <p:spPr>
          <a:xfrm>
            <a:off x="7162910" y="5447124"/>
            <a:ext cx="112151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D56294D-CBC0-9948-6DA7-A11861C899C0}"/>
              </a:ext>
            </a:extLst>
          </p:cNvPr>
          <p:cNvSpPr/>
          <p:nvPr/>
        </p:nvSpPr>
        <p:spPr>
          <a:xfrm>
            <a:off x="10896222" y="5447124"/>
            <a:ext cx="1218491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821A69E-F30C-B500-3580-0959DE67C149}"/>
              </a:ext>
            </a:extLst>
          </p:cNvPr>
          <p:cNvCxnSpPr>
            <a:cxnSpLocks/>
          </p:cNvCxnSpPr>
          <p:nvPr/>
        </p:nvCxnSpPr>
        <p:spPr>
          <a:xfrm>
            <a:off x="867652" y="3980617"/>
            <a:ext cx="136808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5473D3B-449F-C9F1-5C32-9E6E0AE10EE1}"/>
              </a:ext>
            </a:extLst>
          </p:cNvPr>
          <p:cNvCxnSpPr>
            <a:cxnSpLocks/>
          </p:cNvCxnSpPr>
          <p:nvPr/>
        </p:nvCxnSpPr>
        <p:spPr>
          <a:xfrm>
            <a:off x="1444286" y="3980617"/>
            <a:ext cx="120103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20777B-6453-AC1D-DD27-94952C6068B7}"/>
              </a:ext>
            </a:extLst>
          </p:cNvPr>
          <p:cNvCxnSpPr>
            <a:cxnSpLocks/>
          </p:cNvCxnSpPr>
          <p:nvPr/>
        </p:nvCxnSpPr>
        <p:spPr>
          <a:xfrm>
            <a:off x="2398592" y="3980617"/>
            <a:ext cx="1512721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F4F0981-8318-85C3-D5C7-24C9CA00E224}"/>
              </a:ext>
            </a:extLst>
          </p:cNvPr>
          <p:cNvCxnSpPr>
            <a:cxnSpLocks/>
          </p:cNvCxnSpPr>
          <p:nvPr/>
        </p:nvCxnSpPr>
        <p:spPr>
          <a:xfrm>
            <a:off x="3230828" y="3980617"/>
            <a:ext cx="195308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5735661-CF03-36B8-8C40-26D56CEF0592}"/>
              </a:ext>
            </a:extLst>
          </p:cNvPr>
          <p:cNvCxnSpPr>
            <a:cxnSpLocks/>
          </p:cNvCxnSpPr>
          <p:nvPr/>
        </p:nvCxnSpPr>
        <p:spPr>
          <a:xfrm>
            <a:off x="4513052" y="3980617"/>
            <a:ext cx="1943466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4A4C8C-6A04-B8A8-F859-86366DAD88C9}"/>
              </a:ext>
            </a:extLst>
          </p:cNvPr>
          <p:cNvCxnSpPr>
            <a:cxnSpLocks/>
          </p:cNvCxnSpPr>
          <p:nvPr/>
        </p:nvCxnSpPr>
        <p:spPr>
          <a:xfrm>
            <a:off x="5658682" y="3980617"/>
            <a:ext cx="2064983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CBFD39E-80CD-2E62-B8EB-EDFCAE832858}"/>
              </a:ext>
            </a:extLst>
          </p:cNvPr>
          <p:cNvCxnSpPr>
            <a:cxnSpLocks/>
          </p:cNvCxnSpPr>
          <p:nvPr/>
        </p:nvCxnSpPr>
        <p:spPr>
          <a:xfrm>
            <a:off x="10841656" y="3980617"/>
            <a:ext cx="663812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D0AC267-27E0-763E-8F23-400E079A5ADF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E4F6D3-7015-BCCE-803A-B3535D8F781F}"/>
              </a:ext>
            </a:extLst>
          </p:cNvPr>
          <p:cNvSpPr/>
          <p:nvPr/>
        </p:nvSpPr>
        <p:spPr>
          <a:xfrm>
            <a:off x="9686294" y="5447124"/>
            <a:ext cx="1069749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ABAF50-97A4-F000-447F-AF1EA6E432F1}"/>
              </a:ext>
            </a:extLst>
          </p:cNvPr>
          <p:cNvCxnSpPr>
            <a:cxnSpLocks/>
          </p:cNvCxnSpPr>
          <p:nvPr/>
        </p:nvCxnSpPr>
        <p:spPr>
          <a:xfrm>
            <a:off x="9407499" y="3980617"/>
            <a:ext cx="813670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2C9CC2F-5568-8FF5-948F-7C0BEE5A3131}"/>
              </a:ext>
            </a:extLst>
          </p:cNvPr>
          <p:cNvSpPr txBox="1"/>
          <p:nvPr/>
        </p:nvSpPr>
        <p:spPr>
          <a:xfrm>
            <a:off x="2452084" y="867198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transaction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C376DC-2808-65DD-418B-7F30E99D30A8}"/>
              </a:ext>
            </a:extLst>
          </p:cNvPr>
          <p:cNvSpPr/>
          <p:nvPr/>
        </p:nvSpPr>
        <p:spPr>
          <a:xfrm>
            <a:off x="8424602" y="5447124"/>
            <a:ext cx="112151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(11, 4)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EF8FD9-71BA-97E6-C28E-AF6E6738AED3}"/>
              </a:ext>
            </a:extLst>
          </p:cNvPr>
          <p:cNvCxnSpPr>
            <a:cxnSpLocks/>
          </p:cNvCxnSpPr>
          <p:nvPr/>
        </p:nvCxnSpPr>
        <p:spPr>
          <a:xfrm>
            <a:off x="7778231" y="3980617"/>
            <a:ext cx="1207126" cy="1472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2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4EDA-4806-F960-28A8-3B934888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B871D6-FB0F-4FBC-B0D4-D8437B3F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54953"/>
              </p:ext>
            </p:extLst>
          </p:nvPr>
        </p:nvGraphicFramePr>
        <p:xfrm>
          <a:off x="838897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07DE3B-B828-445C-E043-25FCF235BE43}"/>
              </a:ext>
            </a:extLst>
          </p:cNvPr>
          <p:cNvSpPr txBox="1"/>
          <p:nvPr/>
        </p:nvSpPr>
        <p:spPr>
          <a:xfrm>
            <a:off x="1210860" y="1252870"/>
            <a:ext cx="215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</a:t>
            </a:r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inute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_price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B4EBB4-3CE3-68F2-587A-0142A5FA5FB8}"/>
              </a:ext>
            </a:extLst>
          </p:cNvPr>
          <p:cNvSpPr/>
          <p:nvPr/>
        </p:nvSpPr>
        <p:spPr>
          <a:xfrm>
            <a:off x="1425724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7723E1-1092-A4C1-BB79-51379504565C}"/>
              </a:ext>
            </a:extLst>
          </p:cNvPr>
          <p:cNvSpPr/>
          <p:nvPr/>
        </p:nvSpPr>
        <p:spPr>
          <a:xfrm>
            <a:off x="2705612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01D224E-E3FE-C39C-0738-504FAF85313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045072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4C8EA8F-9AC3-2C0D-FCB6-6E4FAB9C9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287473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6527FB8-A8DC-0AA1-0037-96035EBFA04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0FCC17-96B8-A66B-9069-DCDDD8E3BC25}"/>
              </a:ext>
            </a:extLst>
          </p:cNvPr>
          <p:cNvSpPr txBox="1"/>
          <p:nvPr/>
        </p:nvSpPr>
        <p:spPr>
          <a:xfrm>
            <a:off x="5299545" y="1204680"/>
            <a:ext cx="190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hour_price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BCFC9-6659-728D-5F0D-04D808045E98}"/>
              </a:ext>
            </a:extLst>
          </p:cNvPr>
          <p:cNvSpPr txBox="1"/>
          <p:nvPr/>
        </p:nvSpPr>
        <p:spPr>
          <a:xfrm>
            <a:off x="9384395" y="1252870"/>
            <a:ext cx="171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day_price</a:t>
            </a:r>
            <a:endParaRPr lang="zh-CN" altLang="en-US" sz="24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D2969C8-D1D0-4BB6-EE42-32F70DF3ABBF}"/>
              </a:ext>
            </a:extLst>
          </p:cNvPr>
          <p:cNvCxnSpPr>
            <a:cxnSpLocks/>
          </p:cNvCxnSpPr>
          <p:nvPr/>
        </p:nvCxnSpPr>
        <p:spPr>
          <a:xfrm>
            <a:off x="4077589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DE2FB29-D0A4-5B49-C9C2-D228E1F6801C}"/>
              </a:ext>
            </a:extLst>
          </p:cNvPr>
          <p:cNvCxnSpPr>
            <a:cxnSpLocks/>
          </p:cNvCxnSpPr>
          <p:nvPr/>
        </p:nvCxnSpPr>
        <p:spPr>
          <a:xfrm>
            <a:off x="8080128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CDF245E-8B3D-4DAE-3AC1-0007757F5E11}"/>
              </a:ext>
            </a:extLst>
          </p:cNvPr>
          <p:cNvSpPr txBox="1"/>
          <p:nvPr/>
        </p:nvSpPr>
        <p:spPr>
          <a:xfrm>
            <a:off x="978352" y="53893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Entity:minutePrice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9776AF-8949-A783-C127-283C08C55AF3}"/>
              </a:ext>
            </a:extLst>
          </p:cNvPr>
          <p:cNvSpPr txBox="1"/>
          <p:nvPr/>
        </p:nvSpPr>
        <p:spPr>
          <a:xfrm>
            <a:off x="4807794" y="49420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Entity:hourPrice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B1EC2-AD96-B59D-BC39-C1D3B8A5A9FB}"/>
              </a:ext>
            </a:extLst>
          </p:cNvPr>
          <p:cNvSpPr txBox="1"/>
          <p:nvPr/>
        </p:nvSpPr>
        <p:spPr>
          <a:xfrm>
            <a:off x="8341673" y="569030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Entity:dayPrice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26359D-EED4-09BA-2588-85E4BF747365}"/>
              </a:ext>
            </a:extLst>
          </p:cNvPr>
          <p:cNvSpPr/>
          <p:nvPr/>
        </p:nvSpPr>
        <p:spPr>
          <a:xfrm>
            <a:off x="140617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D9217FF-489E-8433-5EF1-54A1FF82D4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59965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0135E00F-88EB-6100-E136-E07A90270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89595"/>
              </p:ext>
            </p:extLst>
          </p:nvPr>
        </p:nvGraphicFramePr>
        <p:xfrm>
          <a:off x="486392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763DC95-5FC4-B82B-5E3C-6CFDA15877B3}"/>
              </a:ext>
            </a:extLst>
          </p:cNvPr>
          <p:cNvSpPr/>
          <p:nvPr/>
        </p:nvSpPr>
        <p:spPr>
          <a:xfrm>
            <a:off x="545075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7AFC22-3696-5C4C-BD4F-40808B74C70E}"/>
              </a:ext>
            </a:extLst>
          </p:cNvPr>
          <p:cNvSpPr/>
          <p:nvPr/>
        </p:nvSpPr>
        <p:spPr>
          <a:xfrm>
            <a:off x="673063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F4E9682-79D1-3468-9C9E-EB2928CC174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07009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5A4950A-7DA4-62F6-45C0-DDD97BEDB1A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31249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74AEC69-596E-D3A1-9FDD-4754B0D4A04D}"/>
              </a:ext>
            </a:extLst>
          </p:cNvPr>
          <p:cNvSpPr/>
          <p:nvPr/>
        </p:nvSpPr>
        <p:spPr>
          <a:xfrm>
            <a:off x="416564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ED5C161-8798-3181-8FAC-06A5B0AF2BA2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478499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452AC815-6DCA-5CDD-977F-404BBF1D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55916"/>
              </p:ext>
            </p:extLst>
          </p:nvPr>
        </p:nvGraphicFramePr>
        <p:xfrm>
          <a:off x="893357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85813A5-DE9D-352B-B460-3965399857C4}"/>
              </a:ext>
            </a:extLst>
          </p:cNvPr>
          <p:cNvSpPr/>
          <p:nvPr/>
        </p:nvSpPr>
        <p:spPr>
          <a:xfrm>
            <a:off x="952040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460599E-4866-1BD2-F435-316FF937D42C}"/>
              </a:ext>
            </a:extLst>
          </p:cNvPr>
          <p:cNvSpPr/>
          <p:nvPr/>
        </p:nvSpPr>
        <p:spPr>
          <a:xfrm>
            <a:off x="1080028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A09E090-BEFC-A5D4-F6D5-914528EC90F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13974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6012AFD-39F6-09F0-40AD-560EB4579C2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38214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DBF3CCD-AC92-E7CC-51E9-94C4BB7E677B}"/>
              </a:ext>
            </a:extLst>
          </p:cNvPr>
          <p:cNvSpPr/>
          <p:nvPr/>
        </p:nvSpPr>
        <p:spPr>
          <a:xfrm>
            <a:off x="823529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3DBC13D-BEA5-8992-3ABC-F972E707033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85464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3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29EE-E106-39DB-075E-31DF95DF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218F0-F037-B608-21C2-B0E8A1C46EF5}"/>
              </a:ext>
            </a:extLst>
          </p:cNvPr>
          <p:cNvSpPr txBox="1"/>
          <p:nvPr/>
        </p:nvSpPr>
        <p:spPr>
          <a:xfrm>
            <a:off x="801913" y="483938"/>
            <a:ext cx="17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strategy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2FF536-D45B-EDFB-EAFE-E5AA38672FB8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4685D1-F2D8-0765-E206-0E46D0EF998B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092B2D7-0087-70BD-1C8E-A384A058F819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D6FDE0-2724-E323-43CF-5669240C8292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FA81A7-E705-F649-663B-6EDBAB72E442}"/>
              </a:ext>
            </a:extLst>
          </p:cNvPr>
          <p:cNvSpPr txBox="1"/>
          <p:nvPr/>
        </p:nvSpPr>
        <p:spPr>
          <a:xfrm>
            <a:off x="1248225" y="1609305"/>
            <a:ext cx="39406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中定义一个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strategy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类，包含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note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几个变量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把整个对象，序列化后，以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类型送入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中存储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F0CB8C-24DF-D3FF-7EB2-5B2DE3A3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606567"/>
            <a:ext cx="526142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 Redis 的 哈希表（Hashes）来存储每个用户的交易策略，其中每个用户ID对应一个哈希表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Hash Fields：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note: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策略详情</a:t>
            </a: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highPriceAlert：高价提醒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lowPriceAlert：低价提醒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emailNotification：是否发送邮件通知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B954A5-93B1-E7E7-A924-8A705F16CA31}"/>
              </a:ext>
            </a:extLst>
          </p:cNvPr>
          <p:cNvSpPr txBox="1"/>
          <p:nvPr/>
        </p:nvSpPr>
        <p:spPr>
          <a:xfrm>
            <a:off x="6683828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每个字段可单独访问</a:t>
            </a:r>
            <a:r>
              <a:rPr lang="en-US" altLang="zh-CN" dirty="0"/>
              <a:t>/</a:t>
            </a:r>
            <a:r>
              <a:rPr lang="zh-CN" altLang="en-US" dirty="0"/>
              <a:t>修改，减小开销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B8FA31-0966-72A7-57B9-21C415A500B4}"/>
              </a:ext>
            </a:extLst>
          </p:cNvPr>
          <p:cNvSpPr txBox="1"/>
          <p:nvPr/>
        </p:nvSpPr>
        <p:spPr>
          <a:xfrm>
            <a:off x="1146626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存储起来更通用，</a:t>
            </a:r>
            <a:r>
              <a:rPr lang="en-US" altLang="zh-CN" dirty="0"/>
              <a:t>list</a:t>
            </a:r>
            <a:r>
              <a:rPr lang="zh-CN" altLang="en-US" dirty="0"/>
              <a:t>之类的也可以用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7DEA7CE3-14FB-0AAD-35EE-B21E5E84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8D12D2-3C95-4B58-4C58-F64E062B96E8}"/>
              </a:ext>
            </a:extLst>
          </p:cNvPr>
          <p:cNvSpPr txBox="1"/>
          <p:nvPr/>
        </p:nvSpPr>
        <p:spPr>
          <a:xfrm>
            <a:off x="7492585" y="884047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Entity:strategy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6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BAEF-DE41-F2BF-C4C8-AEF05B6C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11E65-EA96-BAC8-7B75-A6B772D2F046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Interfaces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23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21C9-275E-D9C4-59D5-41E3A611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69A65C-9419-3A90-6046-780E9FA65391}"/>
              </a:ext>
            </a:extLst>
          </p:cNvPr>
          <p:cNvSpPr txBox="1"/>
          <p:nvPr/>
        </p:nvSpPr>
        <p:spPr>
          <a:xfrm>
            <a:off x="1389277" y="1629501"/>
            <a:ext cx="4417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金价</a:t>
            </a:r>
            <a:r>
              <a:rPr lang="en-US" altLang="zh-CN" sz="2400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goldPrice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transaction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通用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common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接口</a:t>
            </a:r>
            <a:endParaRPr lang="zh-CN" altLang="en-US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82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EEB2F-CA9E-6BB8-04B8-DC3F12291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C6DD51-EF27-AE43-A2D7-41C80935089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实时金价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</a:t>
            </a:r>
            <a:r>
              <a:rPr lang="en-US" altLang="zh-CN" dirty="0" err="1"/>
              <a:t>realTime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50198BE-95A9-FF81-D903-BC835363C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07234"/>
              </p:ext>
            </p:extLst>
          </p:nvPr>
        </p:nvGraphicFramePr>
        <p:xfrm>
          <a:off x="6169742" y="3429000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45062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5896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5213F56-4D24-B874-AB45-02CC021B2453}"/>
              </a:ext>
            </a:extLst>
          </p:cNvPr>
          <p:cNvSpPr txBox="1"/>
          <p:nvPr/>
        </p:nvSpPr>
        <p:spPr>
          <a:xfrm>
            <a:off x="6017342" y="290504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EAA7-FC15-9824-C665-CDC1D7F4093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C0ECF5-093E-C3A2-A007-219C63197BAA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73D62F8-0B83-6CC1-CAA3-D50DA8457955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9435B56-F5A6-3538-6679-23F1E3E62284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5989DF3-725C-B361-891D-AD1E198A9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64082"/>
              </p:ext>
            </p:extLst>
          </p:nvPr>
        </p:nvGraphicFramePr>
        <p:xfrm>
          <a:off x="546461" y="35687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4480588-7F6C-25C6-CD83-E48B8937B87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E4D61A-E756-AB2D-81C5-983C0FFB899B}"/>
              </a:ext>
            </a:extLst>
          </p:cNvPr>
          <p:cNvSpPr txBox="1"/>
          <p:nvPr/>
        </p:nvSpPr>
        <p:spPr>
          <a:xfrm>
            <a:off x="6603586" y="1136482"/>
            <a:ext cx="35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trike="sngStrike" dirty="0">
                <a:solidFill>
                  <a:srgbClr val="FF0000"/>
                </a:solidFill>
              </a:rPr>
              <a:t>定时任务不应该写在这里</a:t>
            </a:r>
            <a:endParaRPr lang="en-US" altLang="zh-CN" strike="sngStrike" dirty="0">
              <a:solidFill>
                <a:srgbClr val="FF0000"/>
              </a:solidFill>
            </a:endParaRPr>
          </a:p>
          <a:p>
            <a:pPr algn="ctr"/>
            <a:r>
              <a:rPr lang="zh-CN" altLang="en-US" strike="sngStrike" dirty="0">
                <a:solidFill>
                  <a:srgbClr val="FF0000"/>
                </a:solidFill>
              </a:rPr>
              <a:t>但是还是要从后端获取最新</a:t>
            </a:r>
            <a:r>
              <a:rPr lang="en-US" altLang="zh-CN" strike="sngStrike" dirty="0">
                <a:solidFill>
                  <a:srgbClr val="FF0000"/>
                </a:solidFill>
              </a:rPr>
              <a:t>price</a:t>
            </a:r>
            <a:endParaRPr lang="zh-CN" altLang="en-US" strike="sngStrike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B548D3-AED3-6FF1-A785-C05E4A9197A3}"/>
              </a:ext>
            </a:extLst>
          </p:cNvPr>
          <p:cNvSpPr txBox="1"/>
          <p:nvPr/>
        </p:nvSpPr>
        <p:spPr>
          <a:xfrm>
            <a:off x="6716797" y="1810738"/>
            <a:ext cx="35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RabbitMQ +</a:t>
            </a:r>
            <a:r>
              <a:rPr lang="en-US" altLang="zh-CN" dirty="0">
                <a:solidFill>
                  <a:srgbClr val="0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WebSocket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不需要前端发请求了</a:t>
            </a:r>
          </a:p>
        </p:txBody>
      </p:sp>
    </p:spTree>
    <p:extLst>
      <p:ext uri="{BB962C8B-B14F-4D97-AF65-F5344CB8AC3E}">
        <p14:creationId xmlns:p14="http://schemas.microsoft.com/office/powerpoint/2010/main" val="405274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89CA4-CFCA-68E4-FEC3-21B7EDDD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490E14-1001-4C4D-80CC-F5E0C8E06DD3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历史金价折线图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/report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CFCB05-8D3F-2224-8F7F-ED2418CC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86917"/>
              </p:ext>
            </p:extLst>
          </p:nvPr>
        </p:nvGraphicFramePr>
        <p:xfrm>
          <a:off x="422786" y="3725741"/>
          <a:ext cx="4625533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31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7748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begin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2022-05-02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2EFF2AF-E4B7-DE51-4EC2-F74D954F697A}"/>
              </a:ext>
            </a:extLst>
          </p:cNvPr>
          <p:cNvSpPr txBox="1"/>
          <p:nvPr/>
        </p:nvSpPr>
        <p:spPr>
          <a:xfrm>
            <a:off x="422786" y="330515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A345CB7-6FD7-DB10-5275-587A324C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9069"/>
              </p:ext>
            </p:extLst>
          </p:nvPr>
        </p:nvGraphicFramePr>
        <p:xfrm>
          <a:off x="6207246" y="2103770"/>
          <a:ext cx="5092126" cy="3032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7371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07868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dateList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priceList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金价列表，以逗号分隔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88F98C1-D540-5C54-92C6-B19BC15CA593}"/>
              </a:ext>
            </a:extLst>
          </p:cNvPr>
          <p:cNvSpPr txBox="1"/>
          <p:nvPr/>
        </p:nvSpPr>
        <p:spPr>
          <a:xfrm>
            <a:off x="6096000" y="156884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366B4-7647-E57A-D431-51B5C0AC50B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61496-3594-1F59-4472-2C7F96E57355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36E862-E14D-D829-C645-EBBC9FD5C57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3ABE9A1-A406-F297-6CF6-940EC2D8739A}"/>
              </a:ext>
            </a:extLst>
          </p:cNvPr>
          <p:cNvSpPr txBox="1"/>
          <p:nvPr/>
        </p:nvSpPr>
        <p:spPr>
          <a:xfrm>
            <a:off x="9593943" y="5930442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goldPriceHistoryVO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F328BB-06E5-2148-AB73-D643599D0689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223054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20ED-4ABB-93E6-458E-A423B7CC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6246EB-B29F-53AE-E7A3-99FC14D3ED4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持仓情况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 </a:t>
            </a:r>
            <a:r>
              <a:rPr lang="en-US" altLang="zh-CN" dirty="0" err="1"/>
              <a:t>goldPrice</a:t>
            </a:r>
            <a:r>
              <a:rPr lang="en-US" altLang="zh-CN" dirty="0"/>
              <a:t>/position/{id}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503AF-0676-4F44-4763-FE095CAC7FA4}"/>
              </a:ext>
            </a:extLst>
          </p:cNvPr>
          <p:cNvSpPr txBox="1"/>
          <p:nvPr/>
        </p:nvSpPr>
        <p:spPr>
          <a:xfrm>
            <a:off x="5943600" y="1875905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EC81E-CCEA-5B91-AD94-1FEEE27BFA5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9869B3-07C4-FBBF-B3DC-71B0148C8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40369"/>
              </p:ext>
            </p:extLst>
          </p:nvPr>
        </p:nvGraphicFramePr>
        <p:xfrm>
          <a:off x="461394" y="34290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3869448-E4E5-ED42-1A0F-389357006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7792"/>
              </p:ext>
            </p:extLst>
          </p:nvPr>
        </p:nvGraphicFramePr>
        <p:xfrm>
          <a:off x="6096000" y="2399861"/>
          <a:ext cx="5130578" cy="2494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07351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持仓克重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00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money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持仓价格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B0E33FC-921E-2E6C-5CAE-D4998E4171E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3F9D356-725C-2D0D-85EF-EA98B711C1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B6EA312-24F2-E354-F0B9-C74842B6074B}"/>
              </a:ext>
            </a:extLst>
          </p:cNvPr>
          <p:cNvSpPr txBox="1"/>
          <p:nvPr/>
        </p:nvSpPr>
        <p:spPr>
          <a:xfrm>
            <a:off x="9760859" y="6045200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positionVO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4F883C-A735-AB83-AB86-FACE3833212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BC2B26-B78F-C16A-EE2A-CB8F860E296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189508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1EB027-8B68-9F1D-B94E-A03D57EBDA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A64535-7382-5608-F0D5-5B299CA6F238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BEB4AA-7CA7-5BCE-E2EA-C8A656A1BB98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******.**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*****.**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960C9AD-CB69-2A73-D1A6-FA1D47EBA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728096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8259BA0-9549-5A4D-B48B-B2B4D3887456}"/>
              </a:ext>
            </a:extLst>
          </p:cNvPr>
          <p:cNvSpPr txBox="1"/>
          <p:nvPr/>
        </p:nvSpPr>
        <p:spPr>
          <a:xfrm>
            <a:off x="11051177" y="143989"/>
            <a:ext cx="98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8EBBA5-E506-15ED-3DFC-3E53283F828A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ABB15E-11E9-7673-4168-43FCFE1AE6F9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53178D4-7189-DBA9-1B4D-7FA60D078885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655C205-0B43-C76F-A4C9-D280413F0B12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15AFB4E-63C6-7E86-A4F9-A385BFBBED3E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6B7D43B-291A-C88E-CEDE-2E799ED464DF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4A83F55-ED77-B8C6-F1C4-1B43FB1E38CC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9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2DC3C-D8CB-B39F-D09F-F8B03648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944455-27EA-90E3-ECA9-296EE4E2C4F3}"/>
              </a:ext>
            </a:extLst>
          </p:cNvPr>
          <p:cNvSpPr txBox="1"/>
          <p:nvPr/>
        </p:nvSpPr>
        <p:spPr>
          <a:xfrm>
            <a:off x="610511" y="1247501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/user/login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05051A-AAD0-49B8-5DA2-7429E2F5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18304"/>
              </p:ext>
            </p:extLst>
          </p:nvPr>
        </p:nvGraphicFramePr>
        <p:xfrm>
          <a:off x="533397" y="5024148"/>
          <a:ext cx="4625533" cy="110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367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085681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邮箱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960A328-93B8-A675-8422-65E260DF1ED0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532624-8333-6DFD-A8B3-7C91372B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57545"/>
              </p:ext>
            </p:extLst>
          </p:nvPr>
        </p:nvGraphicFramePr>
        <p:xfrm>
          <a:off x="5921274" y="2482592"/>
          <a:ext cx="6063897" cy="2865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83007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token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JWT</a:t>
                      </a:r>
                      <a:r>
                        <a:rPr lang="zh-CN" altLang="en-US" dirty="0"/>
                        <a:t>令牌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0B59FE-E280-352A-FB5A-025980D26BD3}"/>
              </a:ext>
            </a:extLst>
          </p:cNvPr>
          <p:cNvSpPr txBox="1"/>
          <p:nvPr/>
        </p:nvSpPr>
        <p:spPr>
          <a:xfrm>
            <a:off x="5768874" y="195863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E6CA34-357D-0CA2-AB50-64D04BA85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49235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620437B-C812-6860-5B9F-1B6C21D4B822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108B90-9A0C-BC72-770F-5FE38C20551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A26B62-BC26-8808-AF6D-60216907CB0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D216495-2302-AE20-ED66-8BCE83B2047C}"/>
              </a:ext>
            </a:extLst>
          </p:cNvPr>
          <p:cNvSpPr txBox="1"/>
          <p:nvPr/>
        </p:nvSpPr>
        <p:spPr>
          <a:xfrm>
            <a:off x="10160001" y="604520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userLoginVO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7F794C-FE0B-9987-DFB3-A2089F292FDF}"/>
              </a:ext>
            </a:extLst>
          </p:cNvPr>
          <p:cNvSpPr txBox="1"/>
          <p:nvPr/>
        </p:nvSpPr>
        <p:spPr>
          <a:xfrm>
            <a:off x="610511" y="6340983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F73661-F134-A1EA-DE11-EA53AB5E9118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194927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6C5F8-4D3C-4EAA-7BA0-320AF9A1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6B1882-4E15-A48E-FC8C-79ED629E751E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退出登录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/user/logout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B4735E-C40B-EEC0-07E1-4BEDB1464F0F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1800EA-FECD-0ABF-C0D2-7E9D9C147D85}"/>
              </a:ext>
            </a:extLst>
          </p:cNvPr>
          <p:cNvSpPr txBox="1"/>
          <p:nvPr/>
        </p:nvSpPr>
        <p:spPr>
          <a:xfrm>
            <a:off x="5832777" y="1315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E96762-50A1-8469-738F-9DE8EEE94322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942C96-9F53-E7D3-A9DF-716659E7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09104"/>
              </p:ext>
            </p:extLst>
          </p:nvPr>
        </p:nvGraphicFramePr>
        <p:xfrm>
          <a:off x="5963264" y="1787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F176232-33F3-2D85-8E3C-4A733C0ED509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6C73BE-40C8-7FBA-4326-C31B8511CEC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41EC45E-2EAB-55AA-1691-4EC0B459D784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37C9EFD-1E09-3926-48C1-BBB89DD4BDEF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90793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CCF71-A141-87A3-3444-80BF5738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0DAD14-452F-D8FB-65CF-23C936A253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注册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/user/signup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CAE3E-0216-47CC-47D7-C72110366CB1}"/>
              </a:ext>
            </a:extLst>
          </p:cNvPr>
          <p:cNvSpPr txBox="1"/>
          <p:nvPr/>
        </p:nvSpPr>
        <p:spPr>
          <a:xfrm>
            <a:off x="6015611" y="176995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5523372-7931-48CC-0B99-4DE89F148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14415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0F23872-A0AA-C873-7ECB-5C248ABEAD16}"/>
              </a:ext>
            </a:extLst>
          </p:cNvPr>
          <p:cNvSpPr txBox="1"/>
          <p:nvPr/>
        </p:nvSpPr>
        <p:spPr>
          <a:xfrm>
            <a:off x="422786" y="2810220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48A12A8-4729-401A-8B55-375380C27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52413"/>
              </p:ext>
            </p:extLst>
          </p:nvPr>
        </p:nvGraphicFramePr>
        <p:xfrm>
          <a:off x="518890" y="3422503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5B44623-5656-2CCB-922E-61C5C4BEAA7F}"/>
              </a:ext>
            </a:extLst>
          </p:cNvPr>
          <p:cNvSpPr txBox="1"/>
          <p:nvPr/>
        </p:nvSpPr>
        <p:spPr>
          <a:xfrm>
            <a:off x="6636773" y="4361760"/>
            <a:ext cx="279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业务：</a:t>
            </a:r>
            <a:endParaRPr lang="en-US" altLang="zh-CN" dirty="0"/>
          </a:p>
          <a:p>
            <a:r>
              <a:rPr lang="en-US" altLang="zh-CN" dirty="0"/>
              <a:t>	- user</a:t>
            </a:r>
            <a:r>
              <a:rPr lang="zh-CN" altLang="en-US" dirty="0"/>
              <a:t>表</a:t>
            </a:r>
            <a:r>
              <a:rPr lang="en-US" altLang="zh-CN" dirty="0"/>
              <a:t>insert</a:t>
            </a:r>
          </a:p>
          <a:p>
            <a:r>
              <a:rPr lang="en-US" altLang="zh-CN" dirty="0"/>
              <a:t>	</a:t>
            </a:r>
            <a:r>
              <a:rPr lang="en-US" altLang="zh-CN" strike="sngStrike" dirty="0"/>
              <a:t>- </a:t>
            </a:r>
            <a:r>
              <a:rPr lang="en-US" altLang="zh-CN" strike="sngStrike" dirty="0" err="1"/>
              <a:t>redis</a:t>
            </a:r>
            <a:r>
              <a:rPr lang="zh-CN" altLang="en-US" strike="sngStrike" dirty="0"/>
              <a:t>中</a:t>
            </a:r>
            <a:r>
              <a:rPr lang="en-US" altLang="zh-CN" strike="sngStrike" dirty="0"/>
              <a:t>insert strategy</a:t>
            </a:r>
            <a:endParaRPr lang="zh-CN" altLang="en-US" strike="sngStrike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40E8AD5-B946-E627-FAE9-02250FE2E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76467"/>
              </p:ext>
            </p:extLst>
          </p:nvPr>
        </p:nvGraphicFramePr>
        <p:xfrm>
          <a:off x="518890" y="4564546"/>
          <a:ext cx="4625533" cy="221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120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0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310CC3F8-9317-A63F-5B7A-B921BB14EE1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E03D95-7672-F43A-4194-94D743333B3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8CB4C5-9264-CB75-BF97-009AC75A4A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15923F1-BE27-FF0E-B1B4-92007746E7DF}"/>
              </a:ext>
            </a:extLst>
          </p:cNvPr>
          <p:cNvSpPr txBox="1"/>
          <p:nvPr/>
        </p:nvSpPr>
        <p:spPr>
          <a:xfrm>
            <a:off x="3613917" y="2810220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userSignupDTO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406402-8923-E61A-1A73-9FC9FEBC3B2D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35807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89D4-F51C-4FD0-8A96-FE0ACECE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DA9618-06DE-AB6E-16BF-295D368227B8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BA30BD-775F-98AC-DA94-651501AFD496}"/>
              </a:ext>
            </a:extLst>
          </p:cNvPr>
          <p:cNvSpPr txBox="1"/>
          <p:nvPr/>
        </p:nvSpPr>
        <p:spPr>
          <a:xfrm>
            <a:off x="5830386" y="167429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9A4F5F-C2D8-F206-06CD-CD3E8E7BB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10504"/>
              </p:ext>
            </p:extLst>
          </p:nvPr>
        </p:nvGraphicFramePr>
        <p:xfrm>
          <a:off x="482597" y="4486607"/>
          <a:ext cx="4625533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E33A464-7530-2C81-DC32-DDA18502FE72}"/>
              </a:ext>
            </a:extLst>
          </p:cNvPr>
          <p:cNvSpPr txBox="1"/>
          <p:nvPr/>
        </p:nvSpPr>
        <p:spPr>
          <a:xfrm>
            <a:off x="371986" y="2732281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7B65929-6F8C-AB61-60C2-324F08661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96432"/>
              </p:ext>
            </p:extLst>
          </p:nvPr>
        </p:nvGraphicFramePr>
        <p:xfrm>
          <a:off x="482598" y="337964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71263F0-03B2-48BB-2819-A26EBA4F2D7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5F76AB-BA8A-FB0F-25CB-96B5E6005BE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14BAB9-A0B6-6944-9172-D80C7303676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D43E70D-4BD1-01C6-71BE-DD2114B6CC57}"/>
              </a:ext>
            </a:extLst>
          </p:cNvPr>
          <p:cNvSpPr txBox="1"/>
          <p:nvPr/>
        </p:nvSpPr>
        <p:spPr>
          <a:xfrm>
            <a:off x="3370924" y="2732281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userModifyDTO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12E6379-5EBB-1722-AC0B-1E13874BD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45820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60A947E-4061-7F52-A640-1259E35C2911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82517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9B8C4-3F2B-BA0E-25F6-BF62DA1A1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85B45E-CC94-945A-402C-6B261C021FA9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查询当前登录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0C2C8-E1E7-A340-8289-49247C9297E8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23EA62-EFBD-2FD7-4D75-A9D7029C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91189"/>
              </p:ext>
            </p:extLst>
          </p:nvPr>
        </p:nvGraphicFramePr>
        <p:xfrm>
          <a:off x="5921274" y="2399861"/>
          <a:ext cx="5882641" cy="3235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25122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59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0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BAD7E0A-4568-CE80-96D7-86C2CCE82213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FE8FFB-CF32-35D2-B0C2-18BED36A38A3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6082336-7678-0789-2885-850553CA0FC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BB38E7A-3A2F-3B18-186D-8CC4D4C1D353}"/>
              </a:ext>
            </a:extLst>
          </p:cNvPr>
          <p:cNvSpPr txBox="1"/>
          <p:nvPr/>
        </p:nvSpPr>
        <p:spPr>
          <a:xfrm>
            <a:off x="10065658" y="6255657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userSearchVO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EC25AB-7865-D07C-A467-14CE9DE9807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8D5902-E5B8-7352-52D9-08A8D0A0ED7E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E1BFC96-AA2D-7413-FA92-51942F6478C7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9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0DFB2-A64A-7DD6-955F-9476AEF5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48F2CA-93B3-778A-1B2E-992339BB8EE4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D38714-93E5-3E21-EAE8-81B821326929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622EBF-2E4F-8215-FD19-CCEBEF4AE84E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001F37-606D-91FD-7323-A358F2538A7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A990D5-B267-C4A4-DF29-E70F4666202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E642AC8-4F5D-DA66-5430-2D858AEFAEDB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A4985E-342B-6A83-8509-31C83739DE2F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F03617-91D9-43CA-7F91-06F31175D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80774"/>
              </p:ext>
            </p:extLst>
          </p:nvPr>
        </p:nvGraphicFramePr>
        <p:xfrm>
          <a:off x="6068209" y="2477022"/>
          <a:ext cx="5255773" cy="2021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88418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010091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7959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username/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676730A-27B1-C698-5356-55E841111F08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38324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75C4-6FD4-5312-DD94-7EBB55B0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281513-917F-E2CD-6F20-6A1DD19769FE}"/>
              </a:ext>
            </a:extLst>
          </p:cNvPr>
          <p:cNvSpPr txBox="1"/>
          <p:nvPr/>
        </p:nvSpPr>
        <p:spPr>
          <a:xfrm>
            <a:off x="297426" y="1282733"/>
            <a:ext cx="3844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策略修改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/user/strategy</a:t>
            </a:r>
          </a:p>
          <a:p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4A87C-EF68-4B4D-2FE0-DDCE86F549D3}"/>
              </a:ext>
            </a:extLst>
          </p:cNvPr>
          <p:cNvSpPr txBox="1"/>
          <p:nvPr/>
        </p:nvSpPr>
        <p:spPr>
          <a:xfrm>
            <a:off x="5921275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3015CF6-4031-34F1-4A4C-470BCF74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73736"/>
              </p:ext>
            </p:extLst>
          </p:nvPr>
        </p:nvGraphicFramePr>
        <p:xfrm>
          <a:off x="6073675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00713DC-B64E-862C-CECF-24DC3EC7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8426"/>
              </p:ext>
            </p:extLst>
          </p:nvPr>
        </p:nvGraphicFramePr>
        <p:xfrm>
          <a:off x="422786" y="4177154"/>
          <a:ext cx="4625533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203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7444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75969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lowPrice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highPrice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remind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interger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8B4D847-9297-5E5B-D7CA-9A485B041181}"/>
              </a:ext>
            </a:extLst>
          </p:cNvPr>
          <p:cNvSpPr txBox="1"/>
          <p:nvPr/>
        </p:nvSpPr>
        <p:spPr>
          <a:xfrm>
            <a:off x="297426" y="2360612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B9C595C-7A70-7626-55EC-D57E1B35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96797"/>
              </p:ext>
            </p:extLst>
          </p:nvPr>
        </p:nvGraphicFramePr>
        <p:xfrm>
          <a:off x="422786" y="3018905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DDCA1DB-088D-EF8E-BC4C-AF847AAEA83C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4E8D1-578D-F07B-265D-08124249568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D84EB84-3B54-EAC0-2528-9280800AA2E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F64D3CC-BAFE-8399-F544-BEE3AA9B57E9}"/>
              </a:ext>
            </a:extLst>
          </p:cNvPr>
          <p:cNvSpPr txBox="1"/>
          <p:nvPr/>
        </p:nvSpPr>
        <p:spPr>
          <a:xfrm>
            <a:off x="2808517" y="2496180"/>
            <a:ext cx="26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userStrategyModifyDTO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AEF306-B342-D1D8-AE89-F21E5549E7E6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4007832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3351A-40A5-91FC-33CE-7CF11805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373BED-FCBB-DAFD-259F-6B45DE1EC8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新增交易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7E334-A915-7026-2D8B-9565FC20F6CC}"/>
              </a:ext>
            </a:extLst>
          </p:cNvPr>
          <p:cNvSpPr txBox="1"/>
          <p:nvPr/>
        </p:nvSpPr>
        <p:spPr>
          <a:xfrm>
            <a:off x="422786" y="320622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A4ECF4-EB20-2718-C055-00A60B33DAB7}"/>
              </a:ext>
            </a:extLst>
          </p:cNvPr>
          <p:cNvSpPr txBox="1"/>
          <p:nvPr/>
        </p:nvSpPr>
        <p:spPr>
          <a:xfrm>
            <a:off x="6185351" y="1038082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6007F-2FEE-E2F0-3BF9-71E9B15C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68974"/>
              </p:ext>
            </p:extLst>
          </p:nvPr>
        </p:nvGraphicFramePr>
        <p:xfrm>
          <a:off x="6310712" y="177867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F27DCC4-17D8-A62B-790D-ABE60CFE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36820"/>
              </p:ext>
            </p:extLst>
          </p:nvPr>
        </p:nvGraphicFramePr>
        <p:xfrm>
          <a:off x="550899" y="3764597"/>
          <a:ext cx="465366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841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348322C-51E2-396A-6821-B4DDB913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39492"/>
              </p:ext>
            </p:extLst>
          </p:nvPr>
        </p:nvGraphicFramePr>
        <p:xfrm>
          <a:off x="6310712" y="3057741"/>
          <a:ext cx="493579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4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A227E40-3DF2-CABB-01B4-FC49DF67C534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D08EE-5579-0AB1-FF73-16D552BBE415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C3A720-A157-1AA1-8AD5-7733F29FC8F1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E44A52D-0BD4-6981-80D6-9616C757DB04}"/>
              </a:ext>
            </a:extLst>
          </p:cNvPr>
          <p:cNvSpPr txBox="1"/>
          <p:nvPr/>
        </p:nvSpPr>
        <p:spPr>
          <a:xfrm>
            <a:off x="9521999" y="1178570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transactionAddDTO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39824F-4CD7-D18B-8922-D3E6706091D4}"/>
              </a:ext>
            </a:extLst>
          </p:cNvPr>
          <p:cNvSpPr txBox="1"/>
          <p:nvPr/>
        </p:nvSpPr>
        <p:spPr>
          <a:xfrm>
            <a:off x="11302668" y="1752194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987037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F71CF-E57A-C682-8A48-C207B563A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DECA92-EE9C-32D2-FB24-9C18506265F5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564FFF-C1E1-57DE-54C8-7977490FB0D1}"/>
              </a:ext>
            </a:extLst>
          </p:cNvPr>
          <p:cNvSpPr txBox="1"/>
          <p:nvPr/>
        </p:nvSpPr>
        <p:spPr>
          <a:xfrm>
            <a:off x="560653" y="31360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8F2ADAB-ECBF-33FD-DCE6-E2E1C88F7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92995"/>
              </p:ext>
            </p:extLst>
          </p:nvPr>
        </p:nvGraphicFramePr>
        <p:xfrm>
          <a:off x="646842" y="3601962"/>
          <a:ext cx="4572217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696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9C26B5F-6EF7-A2FF-7BB3-24A2F2F62B5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BDE34A-67DA-A812-7B83-ED2E22FF9A80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D816E9-EEF0-975A-092E-3B076F6368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A5A82E-A103-AD3F-9155-22E521AD444F}"/>
              </a:ext>
            </a:extLst>
          </p:cNvPr>
          <p:cNvSpPr txBox="1"/>
          <p:nvPr/>
        </p:nvSpPr>
        <p:spPr>
          <a:xfrm>
            <a:off x="9289144" y="1263953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transactionModifyDTO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0CCB20-1790-9205-72F7-465221B3D6F8}"/>
              </a:ext>
            </a:extLst>
          </p:cNvPr>
          <p:cNvSpPr txBox="1"/>
          <p:nvPr/>
        </p:nvSpPr>
        <p:spPr>
          <a:xfrm>
            <a:off x="6185351" y="1038082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B904599-8612-0F0A-D110-861E9353F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75462"/>
              </p:ext>
            </p:extLst>
          </p:nvPr>
        </p:nvGraphicFramePr>
        <p:xfrm>
          <a:off x="6310712" y="177867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F09F4C9-BD68-7B5F-5134-ABB47BD1B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86092"/>
              </p:ext>
            </p:extLst>
          </p:nvPr>
        </p:nvGraphicFramePr>
        <p:xfrm>
          <a:off x="6310712" y="3057741"/>
          <a:ext cx="493579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4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671E580-32B7-9A3D-58B0-0A99982ACE08}"/>
              </a:ext>
            </a:extLst>
          </p:cNvPr>
          <p:cNvSpPr txBox="1"/>
          <p:nvPr/>
        </p:nvSpPr>
        <p:spPr>
          <a:xfrm>
            <a:off x="11302668" y="1752194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918366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D4D86-7FD6-93D4-EBFF-485A5730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66E7A-2DF5-4480-9A94-C614E6978345}"/>
              </a:ext>
            </a:extLst>
          </p:cNvPr>
          <p:cNvSpPr txBox="1"/>
          <p:nvPr/>
        </p:nvSpPr>
        <p:spPr>
          <a:xfrm>
            <a:off x="481569" y="1311786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0AC528-AE3C-BE10-5AA4-ED318C22853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EEEE8E-126E-623F-1DE5-9221D2D5F546}"/>
              </a:ext>
            </a:extLst>
          </p:cNvPr>
          <p:cNvSpPr txBox="1"/>
          <p:nvPr/>
        </p:nvSpPr>
        <p:spPr>
          <a:xfrm>
            <a:off x="5980983" y="1413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8F54D3-E71E-E621-838E-EE82717F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75068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BF7D827-2CEE-32F5-48D8-4A47F9E5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59876"/>
              </p:ext>
            </p:extLst>
          </p:nvPr>
        </p:nvGraphicFramePr>
        <p:xfrm>
          <a:off x="5978493" y="1920820"/>
          <a:ext cx="5595885" cy="4719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5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3B3EDA4B-3CA1-8341-1720-56C406C256BF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C71F-90FD-E6C8-EC46-2B654E402221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4D7A70-ECE0-03D4-6550-70AF191D75C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904E22D-B6D2-7C70-FA86-493CBBA9815A}"/>
              </a:ext>
            </a:extLst>
          </p:cNvPr>
          <p:cNvSpPr txBox="1"/>
          <p:nvPr/>
        </p:nvSpPr>
        <p:spPr>
          <a:xfrm>
            <a:off x="9528631" y="1130720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transactionQueryVO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DD438B-A02A-0121-AC14-F4C3265E59D9}"/>
              </a:ext>
            </a:extLst>
          </p:cNvPr>
          <p:cNvSpPr txBox="1"/>
          <p:nvPr/>
        </p:nvSpPr>
        <p:spPr>
          <a:xfrm>
            <a:off x="11262911" y="1446817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91860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C2E63-1152-08C0-4FA3-2E4CEA9C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386CE4-606E-FD8D-764D-9E6612A30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2EDFC94-9430-9E30-CA1A-93A2B7363E5E}"/>
              </a:ext>
            </a:extLst>
          </p:cNvPr>
          <p:cNvGrpSpPr/>
          <p:nvPr/>
        </p:nvGrpSpPr>
        <p:grpSpPr>
          <a:xfrm>
            <a:off x="2562633" y="2081367"/>
            <a:ext cx="7066734" cy="3243276"/>
            <a:chOff x="1998890" y="2205464"/>
            <a:chExt cx="7066734" cy="32432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941168C-434D-49F0-2F76-1BF63805F0EF}"/>
                </a:ext>
              </a:extLst>
            </p:cNvPr>
            <p:cNvSpPr/>
            <p:nvPr/>
          </p:nvSpPr>
          <p:spPr>
            <a:xfrm>
              <a:off x="1998890" y="2205464"/>
              <a:ext cx="7066734" cy="32432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Email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password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709AEF6-8EF0-DA7C-A325-BF8497C45F74}"/>
                </a:ext>
              </a:extLst>
            </p:cNvPr>
            <p:cNvGrpSpPr/>
            <p:nvPr/>
          </p:nvGrpSpPr>
          <p:grpSpPr>
            <a:xfrm>
              <a:off x="4795769" y="2772104"/>
              <a:ext cx="3388111" cy="1313791"/>
              <a:chOff x="4851491" y="3726033"/>
              <a:chExt cx="4513760" cy="141110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6DDEA67-49C6-61AD-3868-B6DD6386BADB}"/>
                  </a:ext>
                </a:extLst>
              </p:cNvPr>
              <p:cNvSpPr/>
              <p:nvPr/>
            </p:nvSpPr>
            <p:spPr>
              <a:xfrm>
                <a:off x="4851491" y="3726033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8624C0C-205C-C8CD-F6BB-4E4F5E2AEAB5}"/>
                  </a:ext>
                </a:extLst>
              </p:cNvPr>
              <p:cNvSpPr/>
              <p:nvPr/>
            </p:nvSpPr>
            <p:spPr>
              <a:xfrm>
                <a:off x="4851491" y="4581212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7499414-BFFD-1583-BADA-024F981B028E}"/>
                </a:ext>
              </a:extLst>
            </p:cNvPr>
            <p:cNvGrpSpPr/>
            <p:nvPr/>
          </p:nvGrpSpPr>
          <p:grpSpPr>
            <a:xfrm>
              <a:off x="2873828" y="4519470"/>
              <a:ext cx="5106758" cy="542109"/>
              <a:chOff x="4095206" y="5131462"/>
              <a:chExt cx="5106758" cy="542109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C0BD1D69-FBD4-90B2-2C16-08FF3AC3EA04}"/>
                  </a:ext>
                </a:extLst>
              </p:cNvPr>
              <p:cNvSpPr/>
              <p:nvPr/>
            </p:nvSpPr>
            <p:spPr>
              <a:xfrm>
                <a:off x="8030116" y="5131462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Log in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58DEDD6E-5DCB-63A9-B9BB-0CDB49EAE4F3}"/>
                  </a:ext>
                </a:extLst>
              </p:cNvPr>
              <p:cNvSpPr/>
              <p:nvPr/>
            </p:nvSpPr>
            <p:spPr>
              <a:xfrm>
                <a:off x="6466725" y="5131462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Sign up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D9BC002-0F16-7009-AA15-6970E39F7E33}"/>
                  </a:ext>
                </a:extLst>
              </p:cNvPr>
              <p:cNvSpPr/>
              <p:nvPr/>
            </p:nvSpPr>
            <p:spPr>
              <a:xfrm>
                <a:off x="4095206" y="5131462"/>
                <a:ext cx="2069442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Forget password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32" name="图示 31">
            <a:extLst>
              <a:ext uri="{FF2B5EF4-FFF2-40B4-BE49-F238E27FC236}">
                <a16:creationId xmlns:a16="http://schemas.microsoft.com/office/drawing/2014/main" id="{8C273955-5ADC-819B-C650-1FD9B7ED0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244634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65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1FD5-FA28-2F25-E8A0-384141999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D803BB3-0B41-F9CD-476C-D581AAEF03CA}"/>
              </a:ext>
            </a:extLst>
          </p:cNvPr>
          <p:cNvSpPr txBox="1"/>
          <p:nvPr/>
        </p:nvSpPr>
        <p:spPr>
          <a:xfrm>
            <a:off x="6096000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5BB4D4-25EC-07A4-7914-CD51947A5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81201"/>
              </p:ext>
            </p:extLst>
          </p:nvPr>
        </p:nvGraphicFramePr>
        <p:xfrm>
          <a:off x="6248400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D566F30-B6AC-EF99-0E37-06EC6EFB3D5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删除交易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DELETE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4D2F31-A60D-418B-9103-E4377BDC247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A850046-A4B1-9783-78FB-66A0CA36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9347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15A7659-5DDB-D9CA-F34C-ED81C4DCE946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5C4214-184E-2385-1C83-358B7CDEF058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AB6A29-1F27-BDCF-5018-F3056F638770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0C05E9E-983D-6BE1-A9C0-0D2CE2D1E476}"/>
              </a:ext>
            </a:extLst>
          </p:cNvPr>
          <p:cNvSpPr txBox="1"/>
          <p:nvPr/>
        </p:nvSpPr>
        <p:spPr>
          <a:xfrm>
            <a:off x="11192026" y="1590345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52945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0858-AB7F-59E9-CA61-804A5E76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B25358-4194-2C6F-8A61-424C618F17C7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交易分页查询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/transaction/page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459091-C019-BE6B-DBF0-77F4413F11E4}"/>
              </a:ext>
            </a:extLst>
          </p:cNvPr>
          <p:cNvSpPr txBox="1"/>
          <p:nvPr/>
        </p:nvSpPr>
        <p:spPr>
          <a:xfrm>
            <a:off x="4266973" y="1080860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3FF04C2-6CDA-7970-5282-4050F8EAF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2457"/>
              </p:ext>
            </p:extLst>
          </p:nvPr>
        </p:nvGraphicFramePr>
        <p:xfrm>
          <a:off x="6059406" y="1263953"/>
          <a:ext cx="5595885" cy="5461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total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records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61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7C7998-805A-E98C-0F00-706BC909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28513"/>
              </p:ext>
            </p:extLst>
          </p:nvPr>
        </p:nvGraphicFramePr>
        <p:xfrm>
          <a:off x="184355" y="3329577"/>
          <a:ext cx="5132439" cy="3129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9033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037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pageSize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每页记录数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1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beginTime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1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endTime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95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买入</a:t>
                      </a:r>
                      <a:r>
                        <a:rPr lang="en-US" altLang="zh-CN" dirty="0"/>
                        <a:t>/1</a:t>
                      </a:r>
                      <a:r>
                        <a:rPr lang="zh-CN" altLang="en-US" dirty="0"/>
                        <a:t>卖出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6249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03DCBC0-B157-C2A3-404C-554C95BC4A9C}"/>
              </a:ext>
            </a:extLst>
          </p:cNvPr>
          <p:cNvSpPr txBox="1"/>
          <p:nvPr/>
        </p:nvSpPr>
        <p:spPr>
          <a:xfrm>
            <a:off x="437535" y="290601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CF114-6257-5FF8-29FE-20EF2221FFC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F8AA3E-D8A8-08F4-F934-4F1F1D6202DA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66952A-32C8-D31A-0C93-CE32C85115AC}"/>
              </a:ext>
            </a:extLst>
          </p:cNvPr>
          <p:cNvCxnSpPr>
            <a:cxnSpLocks/>
          </p:cNvCxnSpPr>
          <p:nvPr/>
        </p:nvCxnSpPr>
        <p:spPr>
          <a:xfrm>
            <a:off x="5540102" y="2365829"/>
            <a:ext cx="0" cy="4159820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4408C-7864-6FED-1CAD-ADEBDAAB7674}"/>
              </a:ext>
            </a:extLst>
          </p:cNvPr>
          <p:cNvSpPr txBox="1"/>
          <p:nvPr/>
        </p:nvSpPr>
        <p:spPr>
          <a:xfrm>
            <a:off x="4241026" y="1416487"/>
            <a:ext cx="13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PageResult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511750-70A5-F06F-02FB-CA6625262DCA}"/>
              </a:ext>
            </a:extLst>
          </p:cNvPr>
          <p:cNvSpPr txBox="1"/>
          <p:nvPr/>
        </p:nvSpPr>
        <p:spPr>
          <a:xfrm>
            <a:off x="2597929" y="261778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transactionPageQueryDTO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BCFD3-14D1-F276-9370-A9EB08537282}"/>
              </a:ext>
            </a:extLst>
          </p:cNvPr>
          <p:cNvSpPr txBox="1"/>
          <p:nvPr/>
        </p:nvSpPr>
        <p:spPr>
          <a:xfrm>
            <a:off x="4483701" y="1717521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736060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D53E-94D4-68F3-185F-53FB9F59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2BDCD8-F98A-7BD7-FE5E-AA7B2B5A4731}"/>
              </a:ext>
            </a:extLst>
          </p:cNvPr>
          <p:cNvSpPr txBox="1"/>
          <p:nvPr/>
        </p:nvSpPr>
        <p:spPr>
          <a:xfrm>
            <a:off x="2042884" y="2743201"/>
            <a:ext cx="869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Back-end implementation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09233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20E2-2A9E-F124-CE82-0F175C4A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BD25823-5B18-727F-00C8-D33AC4250179}"/>
              </a:ext>
            </a:extLst>
          </p:cNvPr>
          <p:cNvCxnSpPr>
            <a:cxnSpLocks/>
          </p:cNvCxnSpPr>
          <p:nvPr/>
        </p:nvCxnSpPr>
        <p:spPr>
          <a:xfrm>
            <a:off x="4339771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FCE1685-EAD9-6B43-20CB-0D2C316E224F}"/>
              </a:ext>
            </a:extLst>
          </p:cNvPr>
          <p:cNvSpPr txBox="1"/>
          <p:nvPr/>
        </p:nvSpPr>
        <p:spPr>
          <a:xfrm>
            <a:off x="834570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DTO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EAFA20-730B-5B06-C8DB-054207D6A830}"/>
              </a:ext>
            </a:extLst>
          </p:cNvPr>
          <p:cNvSpPr txBox="1"/>
          <p:nvPr/>
        </p:nvSpPr>
        <p:spPr>
          <a:xfrm>
            <a:off x="5050969" y="978673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VO</a:t>
            </a:r>
            <a:endParaRPr lang="zh-CN" altLang="en-US" sz="2800" dirty="0"/>
          </a:p>
        </p:txBody>
      </p:sp>
      <p:sp>
        <p:nvSpPr>
          <p:cNvPr id="21" name="文本框 20">
            <a:hlinkClick r:id="rId3" action="ppaction://hlinksldjump"/>
            <a:extLst>
              <a:ext uri="{FF2B5EF4-FFF2-40B4-BE49-F238E27FC236}">
                <a16:creationId xmlns:a16="http://schemas.microsoft.com/office/drawing/2014/main" id="{AAEB5065-F28B-2B2C-3708-166F5AEB52D2}"/>
              </a:ext>
            </a:extLst>
          </p:cNvPr>
          <p:cNvSpPr txBox="1"/>
          <p:nvPr/>
        </p:nvSpPr>
        <p:spPr>
          <a:xfrm>
            <a:off x="1171451" y="1902467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2" name="文本框 21">
            <a:hlinkClick r:id="rId3" action="ppaction://hlinksldjump"/>
            <a:extLst>
              <a:ext uri="{FF2B5EF4-FFF2-40B4-BE49-F238E27FC236}">
                <a16:creationId xmlns:a16="http://schemas.microsoft.com/office/drawing/2014/main" id="{9E212027-7DF7-31B7-B5BE-39CFB945D544}"/>
              </a:ext>
            </a:extLst>
          </p:cNvPr>
          <p:cNvSpPr txBox="1"/>
          <p:nvPr/>
        </p:nvSpPr>
        <p:spPr>
          <a:xfrm>
            <a:off x="5218887" y="341482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3" name="文本框 22">
            <a:hlinkClick r:id="rId4" action="ppaction://hlinksldjump"/>
            <a:extLst>
              <a:ext uri="{FF2B5EF4-FFF2-40B4-BE49-F238E27FC236}">
                <a16:creationId xmlns:a16="http://schemas.microsoft.com/office/drawing/2014/main" id="{75A791B3-1D25-811F-CC57-AA110D086924}"/>
              </a:ext>
            </a:extLst>
          </p:cNvPr>
          <p:cNvSpPr txBox="1"/>
          <p:nvPr/>
        </p:nvSpPr>
        <p:spPr>
          <a:xfrm>
            <a:off x="5218887" y="1854412"/>
            <a:ext cx="204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goldPriceHistoryVO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4" name="文本框 23">
            <a:hlinkClick r:id="rId5" action="ppaction://hlinksldjump"/>
            <a:extLst>
              <a:ext uri="{FF2B5EF4-FFF2-40B4-BE49-F238E27FC236}">
                <a16:creationId xmlns:a16="http://schemas.microsoft.com/office/drawing/2014/main" id="{7E946176-7FA6-4810-C9A0-9258998D8E67}"/>
              </a:ext>
            </a:extLst>
          </p:cNvPr>
          <p:cNvSpPr txBox="1"/>
          <p:nvPr/>
        </p:nvSpPr>
        <p:spPr>
          <a:xfrm>
            <a:off x="1171451" y="2516546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userSignupDTO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0" name="文本框 19">
            <a:hlinkClick r:id="rId6" action="ppaction://hlinksldjump"/>
            <a:extLst>
              <a:ext uri="{FF2B5EF4-FFF2-40B4-BE49-F238E27FC236}">
                <a16:creationId xmlns:a16="http://schemas.microsoft.com/office/drawing/2014/main" id="{AFC1C92D-A5C6-87DC-F140-FFCA8C5760C0}"/>
              </a:ext>
            </a:extLst>
          </p:cNvPr>
          <p:cNvSpPr txBox="1"/>
          <p:nvPr/>
        </p:nvSpPr>
        <p:spPr>
          <a:xfrm>
            <a:off x="1171451" y="3130625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6" name="文本框 25">
            <a:hlinkClick r:id="rId7" action="ppaction://hlinksldjump"/>
            <a:extLst>
              <a:ext uri="{FF2B5EF4-FFF2-40B4-BE49-F238E27FC236}">
                <a16:creationId xmlns:a16="http://schemas.microsoft.com/office/drawing/2014/main" id="{8E386764-8CFB-F52F-FFAA-64F828AF6B26}"/>
              </a:ext>
            </a:extLst>
          </p:cNvPr>
          <p:cNvSpPr txBox="1"/>
          <p:nvPr/>
        </p:nvSpPr>
        <p:spPr>
          <a:xfrm>
            <a:off x="5218887" y="4195024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userSearchVO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7" name="文本框 26">
            <a:hlinkClick r:id="rId8" action="ppaction://hlinksldjump"/>
            <a:extLst>
              <a:ext uri="{FF2B5EF4-FFF2-40B4-BE49-F238E27FC236}">
                <a16:creationId xmlns:a16="http://schemas.microsoft.com/office/drawing/2014/main" id="{46EF40DD-155F-F12D-E96D-BDA0DC3D24E1}"/>
              </a:ext>
            </a:extLst>
          </p:cNvPr>
          <p:cNvSpPr txBox="1"/>
          <p:nvPr/>
        </p:nvSpPr>
        <p:spPr>
          <a:xfrm>
            <a:off x="1171451" y="3744704"/>
            <a:ext cx="249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userStrategyModifyDTO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8" name="文本框 27">
            <a:hlinkClick r:id="rId9" action="ppaction://hlinksldjump"/>
            <a:extLst>
              <a:ext uri="{FF2B5EF4-FFF2-40B4-BE49-F238E27FC236}">
                <a16:creationId xmlns:a16="http://schemas.microsoft.com/office/drawing/2014/main" id="{3C10637B-F4D7-C507-977C-A16C9FCCB3FE}"/>
              </a:ext>
            </a:extLst>
          </p:cNvPr>
          <p:cNvSpPr txBox="1"/>
          <p:nvPr/>
        </p:nvSpPr>
        <p:spPr>
          <a:xfrm>
            <a:off x="5218887" y="2634616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positionVO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9" name="文本框 28">
            <a:hlinkClick r:id="rId10" action="ppaction://hlinksldjump"/>
            <a:extLst>
              <a:ext uri="{FF2B5EF4-FFF2-40B4-BE49-F238E27FC236}">
                <a16:creationId xmlns:a16="http://schemas.microsoft.com/office/drawing/2014/main" id="{EFF4497B-400A-A75E-369B-7A4B678A508E}"/>
              </a:ext>
            </a:extLst>
          </p:cNvPr>
          <p:cNvSpPr txBox="1"/>
          <p:nvPr/>
        </p:nvSpPr>
        <p:spPr>
          <a:xfrm>
            <a:off x="1171451" y="558693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transactionPageQueryDTO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0" name="文本框 29">
            <a:hlinkClick r:id="rId11" action="ppaction://hlinksldjump"/>
            <a:extLst>
              <a:ext uri="{FF2B5EF4-FFF2-40B4-BE49-F238E27FC236}">
                <a16:creationId xmlns:a16="http://schemas.microsoft.com/office/drawing/2014/main" id="{AA70F8AA-B2AD-EA8A-C874-6B9DD9A3D25F}"/>
              </a:ext>
            </a:extLst>
          </p:cNvPr>
          <p:cNvSpPr txBox="1"/>
          <p:nvPr/>
        </p:nvSpPr>
        <p:spPr>
          <a:xfrm>
            <a:off x="1171451" y="4358783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transactionAddDTO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1" name="文本框 30">
            <a:hlinkClick r:id="rId12" action="ppaction://hlinksldjump"/>
            <a:extLst>
              <a:ext uri="{FF2B5EF4-FFF2-40B4-BE49-F238E27FC236}">
                <a16:creationId xmlns:a16="http://schemas.microsoft.com/office/drawing/2014/main" id="{04CFC226-3A2E-F33E-3604-09333E339D37}"/>
              </a:ext>
            </a:extLst>
          </p:cNvPr>
          <p:cNvSpPr txBox="1"/>
          <p:nvPr/>
        </p:nvSpPr>
        <p:spPr>
          <a:xfrm>
            <a:off x="1171451" y="4972862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2" name="文本框 31">
            <a:hlinkClick r:id="rId13" action="ppaction://hlinksldjump"/>
            <a:extLst>
              <a:ext uri="{FF2B5EF4-FFF2-40B4-BE49-F238E27FC236}">
                <a16:creationId xmlns:a16="http://schemas.microsoft.com/office/drawing/2014/main" id="{32C7A1D1-0C2C-078E-8C08-C7F19BB494B4}"/>
              </a:ext>
            </a:extLst>
          </p:cNvPr>
          <p:cNvSpPr txBox="1"/>
          <p:nvPr/>
        </p:nvSpPr>
        <p:spPr>
          <a:xfrm>
            <a:off x="5218887" y="4975229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transactionQueryVO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14EB89-0FB8-701A-215D-C4511990F011}"/>
              </a:ext>
            </a:extLst>
          </p:cNvPr>
          <p:cNvCxnSpPr>
            <a:cxnSpLocks/>
          </p:cNvCxnSpPr>
          <p:nvPr/>
        </p:nvCxnSpPr>
        <p:spPr>
          <a:xfrm>
            <a:off x="8062686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5354E8-781A-3F31-23E2-D08987BCEE29}"/>
              </a:ext>
            </a:extLst>
          </p:cNvPr>
          <p:cNvSpPr txBox="1"/>
          <p:nvPr/>
        </p:nvSpPr>
        <p:spPr>
          <a:xfrm>
            <a:off x="9158512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Entity</a:t>
            </a:r>
            <a:endParaRPr lang="zh-CN" altLang="en-US" sz="2800" dirty="0"/>
          </a:p>
        </p:txBody>
      </p:sp>
      <p:sp>
        <p:nvSpPr>
          <p:cNvPr id="12" name="文本框 11">
            <a:hlinkClick r:id="rId14" action="ppaction://hlinksldjump"/>
            <a:extLst>
              <a:ext uri="{FF2B5EF4-FFF2-40B4-BE49-F238E27FC236}">
                <a16:creationId xmlns:a16="http://schemas.microsoft.com/office/drawing/2014/main" id="{3318DB36-B437-F844-9B0F-0E6F46BD4560}"/>
              </a:ext>
            </a:extLst>
          </p:cNvPr>
          <p:cNvSpPr txBox="1"/>
          <p:nvPr/>
        </p:nvSpPr>
        <p:spPr>
          <a:xfrm>
            <a:off x="9154492" y="1854412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user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3" name="文本框 12">
            <a:hlinkClick r:id="rId15" action="ppaction://hlinksldjump"/>
            <a:extLst>
              <a:ext uri="{FF2B5EF4-FFF2-40B4-BE49-F238E27FC236}">
                <a16:creationId xmlns:a16="http://schemas.microsoft.com/office/drawing/2014/main" id="{1DECF0F1-0BCF-8D60-ADEF-B8B2A324080F}"/>
              </a:ext>
            </a:extLst>
          </p:cNvPr>
          <p:cNvSpPr txBox="1"/>
          <p:nvPr/>
        </p:nvSpPr>
        <p:spPr>
          <a:xfrm>
            <a:off x="9154492" y="2450900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transaction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hlinkClick r:id="rId16" action="ppaction://hlinksldjump"/>
            <a:extLst>
              <a:ext uri="{FF2B5EF4-FFF2-40B4-BE49-F238E27FC236}">
                <a16:creationId xmlns:a16="http://schemas.microsoft.com/office/drawing/2014/main" id="{C5FEB327-822A-F86F-ACF0-B08454D0C145}"/>
              </a:ext>
            </a:extLst>
          </p:cNvPr>
          <p:cNvSpPr txBox="1"/>
          <p:nvPr/>
        </p:nvSpPr>
        <p:spPr>
          <a:xfrm>
            <a:off x="9154492" y="424036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Entity:minutePrice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hlinkClick r:id="rId16" action="ppaction://hlinksldjump"/>
            <a:extLst>
              <a:ext uri="{FF2B5EF4-FFF2-40B4-BE49-F238E27FC236}">
                <a16:creationId xmlns:a16="http://schemas.microsoft.com/office/drawing/2014/main" id="{00051B82-E3E6-4BEC-D1CA-CE63128195FA}"/>
              </a:ext>
            </a:extLst>
          </p:cNvPr>
          <p:cNvSpPr txBox="1"/>
          <p:nvPr/>
        </p:nvSpPr>
        <p:spPr>
          <a:xfrm>
            <a:off x="9154492" y="3643876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Entity:hourPrice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hlinkClick r:id="rId16" action="ppaction://hlinksldjump"/>
            <a:extLst>
              <a:ext uri="{FF2B5EF4-FFF2-40B4-BE49-F238E27FC236}">
                <a16:creationId xmlns:a16="http://schemas.microsoft.com/office/drawing/2014/main" id="{4A7643DE-4A6B-0522-F889-23A8822B0386}"/>
              </a:ext>
            </a:extLst>
          </p:cNvPr>
          <p:cNvSpPr txBox="1"/>
          <p:nvPr/>
        </p:nvSpPr>
        <p:spPr>
          <a:xfrm>
            <a:off x="9154492" y="3047388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Entity:dayPrice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7" name="文本框 16">
            <a:hlinkClick r:id="rId17" action="ppaction://hlinksldjump"/>
            <a:extLst>
              <a:ext uri="{FF2B5EF4-FFF2-40B4-BE49-F238E27FC236}">
                <a16:creationId xmlns:a16="http://schemas.microsoft.com/office/drawing/2014/main" id="{A0F62797-CC56-E370-8829-13C4CF65EB37}"/>
              </a:ext>
            </a:extLst>
          </p:cNvPr>
          <p:cNvSpPr txBox="1"/>
          <p:nvPr/>
        </p:nvSpPr>
        <p:spPr>
          <a:xfrm>
            <a:off x="9154492" y="483685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Entity:strategy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63CBD8-E120-E293-C32C-8592DD2FE51B}"/>
              </a:ext>
            </a:extLst>
          </p:cNvPr>
          <p:cNvSpPr txBox="1"/>
          <p:nvPr/>
        </p:nvSpPr>
        <p:spPr>
          <a:xfrm>
            <a:off x="2220685" y="6289966"/>
            <a:ext cx="480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每个接口一个，</a:t>
            </a:r>
            <a:r>
              <a:rPr lang="en-US" altLang="zh-CN" dirty="0"/>
              <a:t>implements Serializable</a:t>
            </a:r>
            <a:r>
              <a:rPr lang="zh-CN" altLang="en-US" dirty="0"/>
              <a:t>供传输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CC48DA-9E8D-9537-4080-1B579BA97C07}"/>
              </a:ext>
            </a:extLst>
          </p:cNvPr>
          <p:cNvSpPr txBox="1"/>
          <p:nvPr/>
        </p:nvSpPr>
        <p:spPr>
          <a:xfrm>
            <a:off x="8643256" y="6291227"/>
            <a:ext cx="278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数据库里每一条对应一个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073E28-5196-84AC-0E2B-54F2A21CFA21}"/>
              </a:ext>
            </a:extLst>
          </p:cNvPr>
          <p:cNvSpPr txBox="1"/>
          <p:nvPr/>
        </p:nvSpPr>
        <p:spPr>
          <a:xfrm>
            <a:off x="3264935" y="126232"/>
            <a:ext cx="5950225" cy="57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我的天哪，类名首字母要大写，否则无法自动补全</a:t>
            </a:r>
            <a:endParaRPr lang="en-US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72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6B2C-5227-B776-EA88-836434C4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3F4AB1A-39D3-4E19-5D69-9F81962D5E6C}"/>
              </a:ext>
            </a:extLst>
          </p:cNvPr>
          <p:cNvSpPr txBox="1"/>
          <p:nvPr/>
        </p:nvSpPr>
        <p:spPr>
          <a:xfrm>
            <a:off x="9477103" y="417260"/>
            <a:ext cx="267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Apache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Echarts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2742FB9-5189-29C0-08D5-5E346A711FD7}"/>
              </a:ext>
            </a:extLst>
          </p:cNvPr>
          <p:cNvGrpSpPr/>
          <p:nvPr/>
        </p:nvGrpSpPr>
        <p:grpSpPr>
          <a:xfrm>
            <a:off x="431830" y="1856295"/>
            <a:ext cx="2868572" cy="3865363"/>
            <a:chOff x="402802" y="1297194"/>
            <a:chExt cx="2868572" cy="386536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37A3E1-97F3-503F-6432-0723A48D133D}"/>
                </a:ext>
              </a:extLst>
            </p:cNvPr>
            <p:cNvSpPr/>
            <p:nvPr/>
          </p:nvSpPr>
          <p:spPr>
            <a:xfrm>
              <a:off x="402802" y="129719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05DF4F-B30E-7AB2-A636-0CFC850DFF0E}"/>
                </a:ext>
              </a:extLst>
            </p:cNvPr>
            <p:cNvSpPr/>
            <p:nvPr/>
          </p:nvSpPr>
          <p:spPr>
            <a:xfrm>
              <a:off x="402802" y="212800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98E4DF0-7AE2-AD2D-EFB0-56445E7EBE84}"/>
                </a:ext>
              </a:extLst>
            </p:cNvPr>
            <p:cNvSpPr/>
            <p:nvPr/>
          </p:nvSpPr>
          <p:spPr>
            <a:xfrm>
              <a:off x="402802" y="2958821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8D1DBC1-695B-264D-8532-77C2E36316C8}"/>
                </a:ext>
              </a:extLst>
            </p:cNvPr>
            <p:cNvSpPr/>
            <p:nvPr/>
          </p:nvSpPr>
          <p:spPr>
            <a:xfrm>
              <a:off x="402802" y="3789634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B9C0B8D-E3E4-7F71-6162-F12E6F33EF1B}"/>
                </a:ext>
              </a:extLst>
            </p:cNvPr>
            <p:cNvSpPr/>
            <p:nvPr/>
          </p:nvSpPr>
          <p:spPr>
            <a:xfrm>
              <a:off x="402802" y="462044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2A83B36-6685-D015-3818-D139C134F40E}"/>
                </a:ext>
              </a:extLst>
            </p:cNvPr>
            <p:cNvSpPr/>
            <p:nvPr/>
          </p:nvSpPr>
          <p:spPr>
            <a:xfrm>
              <a:off x="2099526" y="129719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A81E835-ED7A-FEF1-A09C-FDDB5250CFF8}"/>
                </a:ext>
              </a:extLst>
            </p:cNvPr>
            <p:cNvSpPr/>
            <p:nvPr/>
          </p:nvSpPr>
          <p:spPr>
            <a:xfrm>
              <a:off x="2099526" y="212800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D6DFB78-C54E-EAF8-13B0-9CA5734E720B}"/>
                </a:ext>
              </a:extLst>
            </p:cNvPr>
            <p:cNvSpPr/>
            <p:nvPr/>
          </p:nvSpPr>
          <p:spPr>
            <a:xfrm>
              <a:off x="2099526" y="2958821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FCB96D2-FAC6-7E08-2501-AA66A0278594}"/>
                </a:ext>
              </a:extLst>
            </p:cNvPr>
            <p:cNvSpPr/>
            <p:nvPr/>
          </p:nvSpPr>
          <p:spPr>
            <a:xfrm>
              <a:off x="2099526" y="378963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E1832AD-D40F-4BE3-1380-A9199BB43D51}"/>
                </a:ext>
              </a:extLst>
            </p:cNvPr>
            <p:cNvSpPr/>
            <p:nvPr/>
          </p:nvSpPr>
          <p:spPr>
            <a:xfrm>
              <a:off x="2099526" y="462044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day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9490645-335F-5B04-6841-462CBD74FED3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1574650" y="1568249"/>
              <a:ext cx="52487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BE9DE33-84BA-EB8B-D85D-FB2626611A92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574650" y="239906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8F1AC17-8CBF-97F2-7D3D-B2F729A6E5B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1574650" y="3229876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1064AE5-E09A-6BF0-4116-21B9BB36D6B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1574650" y="4060689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4BB290A-26E5-FFEF-4B74-954E28711799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1574650" y="489150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FF60A4D-252C-BA70-2920-41509D903B74}"/>
              </a:ext>
            </a:extLst>
          </p:cNvPr>
          <p:cNvGrpSpPr/>
          <p:nvPr/>
        </p:nvGrpSpPr>
        <p:grpSpPr>
          <a:xfrm>
            <a:off x="4025944" y="1381744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FE9B9F3-B109-E22C-53AF-1A1D9DA6A666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13AB8DB-AF24-EC39-1758-385D5F50E5D9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8E0A3B8-74AC-3AFE-1158-A7DD1CB5F6D0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8C3918D-9823-AD63-BFC8-0640736F9629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D86F805-CF86-DE6E-3F06-347EBF59934A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84C3FADC-F293-B0A2-A953-2158DB3B039A}"/>
              </a:ext>
            </a:extLst>
          </p:cNvPr>
          <p:cNvSpPr txBox="1"/>
          <p:nvPr/>
        </p:nvSpPr>
        <p:spPr>
          <a:xfrm>
            <a:off x="431830" y="1218605"/>
            <a:ext cx="292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Range			Scale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32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A4F6-95D8-1690-64E2-FA332BB2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97B5B7E-441D-C80C-F41E-9B8567BF7F71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06F363A-D627-1BC1-7EF9-B3883F2640D0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F5456A3-8898-002F-4FAC-53B767E26EA0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44DAE2C-B32C-9660-DAD8-C7E8EA502112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2FA3BFB-5FFA-44BD-0D47-7D8C59120CA6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EE503DB-78DE-BDE9-5D27-C4936E5FA6C8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F81DCFB-6083-C1E8-0EC2-D3E0105B9073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5ACFD04-D81A-5DB8-EA9D-9EE795545E0E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85D424C-77BB-7180-1973-66308D2474B5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AD658E0-4FEB-6865-21F3-3251D700AD80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1055BB-1C72-BF8D-212C-E5AB8FAAA10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EC6D17F-9469-5936-85BE-CBC99C125311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4FF3A9C-F1F2-7515-8BB8-90DF525F2A3B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C699A9A5-BF3B-0E8E-3AF8-04C82033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601" y="5366001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DFBBD6-9DB7-A563-ED57-F6A63DB22A1A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4FC0587-A515-96DC-7C4A-E4BC98000B3A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1A9CE6-D1E7-A989-57C4-0A111A55C17B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50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E04BF-F309-ACC7-E252-AC6496F3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DBC36A0-4311-4487-BFEA-E6D89E37A839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0E3B179-E1B5-BE4D-2B38-6FB4A69522E9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BFB0B1F-2442-06D7-81FE-7A435AD68975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91D4CD4-E50B-639E-156C-BD333695A366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54B82B-5D82-42D0-2F09-8E13BEF179B2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663D474-984B-DCA5-9C3B-85310C4D93DD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A725E0E-0D86-AFDD-0712-6DAD3E70AA24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C20DCC-A865-DFE3-9530-6066E047F670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EA8A94C-B36E-853F-B84E-F7D33F1EB5A6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E01EC62-A3CA-34A8-0576-270B44CD6F0D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3E3825-DA4B-F684-6730-BAB9F80917D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42099E6-7E64-F58D-018C-9925F3AB3F88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21DD9CC-4599-1BF1-9AB1-D789C5810C55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BF5B8DB5-E26B-81AC-4148-D5B936D7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772" y="1886550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33EAB8-95CE-2B61-980A-0A6CF4552773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F4BA442-E53A-06F1-0DB9-486D2655BE6B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1C4112-7389-6339-73E0-C353340B6811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606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DD1F-33BF-599A-8127-C38590CC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D8F7BE2-C34B-8CC0-AE94-B54ADE6C4D2F}"/>
              </a:ext>
            </a:extLst>
          </p:cNvPr>
          <p:cNvSpPr txBox="1"/>
          <p:nvPr/>
        </p:nvSpPr>
        <p:spPr>
          <a:xfrm>
            <a:off x="8164286" y="333077"/>
            <a:ext cx="389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RabbitMQ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E5616F-0791-69EB-FF62-6FF9100B3DFF}"/>
              </a:ext>
            </a:extLst>
          </p:cNvPr>
          <p:cNvSpPr txBox="1"/>
          <p:nvPr/>
        </p:nvSpPr>
        <p:spPr>
          <a:xfrm>
            <a:off x="1553092" y="1576533"/>
            <a:ext cx="4705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在数据更新时将新的黄金价格发送到</a:t>
            </a:r>
            <a:r>
              <a:rPr lang="en-US" altLang="zh-CN" dirty="0"/>
              <a:t>RabbitMQ</a:t>
            </a:r>
            <a:r>
              <a:rPr lang="zh-CN" altLang="en-US" dirty="0"/>
              <a:t>中，然后由前端服务通过</a:t>
            </a:r>
            <a:r>
              <a:rPr lang="en-US" altLang="zh-CN" dirty="0" err="1"/>
              <a:t>websocket</a:t>
            </a:r>
            <a:r>
              <a:rPr lang="zh-CN" altLang="en-US" dirty="0"/>
              <a:t>消费这些消息，实时更新用户界面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7A59A1-3E93-BAC2-76D6-C3B4E1473590}"/>
              </a:ext>
            </a:extLst>
          </p:cNvPr>
          <p:cNvSpPr txBox="1"/>
          <p:nvPr/>
        </p:nvSpPr>
        <p:spPr>
          <a:xfrm>
            <a:off x="1265705" y="2894737"/>
            <a:ext cx="60948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的作用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解耦：后端和前端通过 </a:t>
            </a:r>
            <a:r>
              <a:rPr lang="en-US" altLang="zh-CN" dirty="0"/>
              <a:t>RabbitMQ </a:t>
            </a:r>
            <a:r>
              <a:rPr lang="zh-CN" altLang="en-US" dirty="0"/>
              <a:t>和 </a:t>
            </a:r>
            <a:r>
              <a:rPr lang="en-US" altLang="zh-CN" dirty="0"/>
              <a:t>WebSocket </a:t>
            </a:r>
            <a:r>
              <a:rPr lang="zh-CN" altLang="en-US" dirty="0"/>
              <a:t>解耦。后端只负责获取黄金价格并将数据推送到消息队列，前端不需要直接请求后端。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异步通信：</a:t>
            </a:r>
            <a:r>
              <a:rPr lang="en-US" altLang="zh-CN" dirty="0"/>
              <a:t>RabbitMQ </a:t>
            </a:r>
            <a:r>
              <a:rPr lang="zh-CN" altLang="en-US" dirty="0"/>
              <a:t>使得后端和前端之间的通信变得异步，前端可以实时更新，而后端可以继续执行其他操作。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可靠性：</a:t>
            </a:r>
            <a:r>
              <a:rPr lang="en-US" altLang="zh-CN" dirty="0"/>
              <a:t>RabbitMQ </a:t>
            </a:r>
            <a:r>
              <a:rPr lang="zh-CN" altLang="en-US" dirty="0"/>
              <a:t>确保消息不会丢失，并且可以处理大量并发请求。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56D9692-9E9F-5CFA-4D65-A7BAD7691710}"/>
              </a:ext>
            </a:extLst>
          </p:cNvPr>
          <p:cNvSpPr/>
          <p:nvPr/>
        </p:nvSpPr>
        <p:spPr>
          <a:xfrm>
            <a:off x="6655525" y="1526680"/>
            <a:ext cx="372291" cy="1321023"/>
          </a:xfrm>
          <a:prstGeom prst="leftBrace">
            <a:avLst>
              <a:gd name="adj1" fmla="val 43847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872828-E4E9-F2F2-70B0-E59CABB941D5}"/>
              </a:ext>
            </a:extLst>
          </p:cNvPr>
          <p:cNvSpPr txBox="1"/>
          <p:nvPr/>
        </p:nvSpPr>
        <p:spPr>
          <a:xfrm>
            <a:off x="7231881" y="1505411"/>
            <a:ext cx="47053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更新实时价格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更新折线图的最新数据点</a:t>
            </a:r>
            <a:endParaRPr lang="en-US" altLang="zh-CN" dirty="0"/>
          </a:p>
          <a:p>
            <a:r>
              <a:rPr lang="zh-CN" altLang="en-US" dirty="0"/>
              <a:t>（载入页面的时候就把历史数据查出来）</a:t>
            </a:r>
          </a:p>
        </p:txBody>
      </p:sp>
    </p:spTree>
    <p:extLst>
      <p:ext uri="{BB962C8B-B14F-4D97-AF65-F5344CB8AC3E}">
        <p14:creationId xmlns:p14="http://schemas.microsoft.com/office/powerpoint/2010/main" val="1042860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788F-AD1E-7A7C-8FDB-1B7929F6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2CD688-DCB7-101F-58D7-B0FED63A05C5}"/>
              </a:ext>
            </a:extLst>
          </p:cNvPr>
          <p:cNvSpPr txBox="1"/>
          <p:nvPr/>
        </p:nvSpPr>
        <p:spPr>
          <a:xfrm>
            <a:off x="801913" y="483938"/>
            <a:ext cx="279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Real time price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1065AD-91E4-3397-CEAD-41A353D3BAF3}"/>
              </a:ext>
            </a:extLst>
          </p:cNvPr>
          <p:cNvSpPr/>
          <p:nvPr/>
        </p:nvSpPr>
        <p:spPr>
          <a:xfrm>
            <a:off x="310933" y="2081197"/>
            <a:ext cx="294249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29393-19BD-F00F-0B74-54FBF9025353}"/>
              </a:ext>
            </a:extLst>
          </p:cNvPr>
          <p:cNvSpPr/>
          <p:nvPr/>
        </p:nvSpPr>
        <p:spPr>
          <a:xfrm>
            <a:off x="4354707" y="2081197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4B8433-23EF-6BB4-6657-A4ABA8F49897}"/>
              </a:ext>
            </a:extLst>
          </p:cNvPr>
          <p:cNvCxnSpPr>
            <a:cxnSpLocks/>
          </p:cNvCxnSpPr>
          <p:nvPr/>
        </p:nvCxnSpPr>
        <p:spPr>
          <a:xfrm>
            <a:off x="3882230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7C4324-E669-7EBF-9943-61F35C344660}"/>
              </a:ext>
            </a:extLst>
          </p:cNvPr>
          <p:cNvSpPr txBox="1"/>
          <p:nvPr/>
        </p:nvSpPr>
        <p:spPr>
          <a:xfrm>
            <a:off x="301166" y="1535479"/>
            <a:ext cx="122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8C916BA-3ADD-E6AB-106A-5B7D9EE9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292" y="1500267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A28C31-C21A-2B0A-20CB-35E03D8FE395}"/>
              </a:ext>
            </a:extLst>
          </p:cNvPr>
          <p:cNvSpPr txBox="1"/>
          <p:nvPr/>
        </p:nvSpPr>
        <p:spPr>
          <a:xfrm>
            <a:off x="621804" y="6177915"/>
            <a:ext cx="263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要花钱，不过简单一点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08A818-1C8E-BB79-5ED1-AAE3EE9FE6D3}"/>
              </a:ext>
            </a:extLst>
          </p:cNvPr>
          <p:cNvSpPr txBox="1"/>
          <p:nvPr/>
        </p:nvSpPr>
        <p:spPr>
          <a:xfrm>
            <a:off x="4151032" y="6152801"/>
            <a:ext cx="3025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免费，需要处理反爬机制，想爬谁爬谁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F3886109-EF08-137F-BF53-9220F870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6908" y="2081197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840676-EEAC-8FC8-CE8A-4153A67CE709}"/>
              </a:ext>
            </a:extLst>
          </p:cNvPr>
          <p:cNvSpPr txBox="1"/>
          <p:nvPr/>
        </p:nvSpPr>
        <p:spPr>
          <a:xfrm>
            <a:off x="1281814" y="1423323"/>
            <a:ext cx="260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API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8BACC-B3E4-C381-083A-0B629317C15A}"/>
              </a:ext>
            </a:extLst>
          </p:cNvPr>
          <p:cNvSpPr txBox="1"/>
          <p:nvPr/>
        </p:nvSpPr>
        <p:spPr>
          <a:xfrm>
            <a:off x="5026318" y="1381591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Jsoup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042ABF-0E74-C5FA-4A6B-D2BDAB3BD005}"/>
              </a:ext>
            </a:extLst>
          </p:cNvPr>
          <p:cNvSpPr txBox="1"/>
          <p:nvPr/>
        </p:nvSpPr>
        <p:spPr>
          <a:xfrm>
            <a:off x="4736251" y="4035040"/>
            <a:ext cx="1808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https://zhuanlan.zhihu.com/p/615795591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8C43B3-D8DB-2FB7-BE5E-3B44DFFC9F84}"/>
              </a:ext>
            </a:extLst>
          </p:cNvPr>
          <p:cNvSpPr txBox="1"/>
          <p:nvPr/>
        </p:nvSpPr>
        <p:spPr>
          <a:xfrm>
            <a:off x="688085" y="4426636"/>
            <a:ext cx="2499063" cy="751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如何通过行情</a:t>
            </a:r>
            <a:r>
              <a:rPr lang="en-US" altLang="zh-CN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API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接口查询贵金属实时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价格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_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获取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金价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..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970A4F-6BF8-0E1D-05B2-69E2DE914B93}"/>
              </a:ext>
            </a:extLst>
          </p:cNvPr>
          <p:cNvSpPr txBox="1"/>
          <p:nvPr/>
        </p:nvSpPr>
        <p:spPr>
          <a:xfrm>
            <a:off x="600694" y="3730230"/>
            <a:ext cx="225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https://alltick.co/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F7575F-569A-6691-6E8F-84F315C58C53}"/>
              </a:ext>
            </a:extLst>
          </p:cNvPr>
          <p:cNvSpPr/>
          <p:nvPr/>
        </p:nvSpPr>
        <p:spPr>
          <a:xfrm>
            <a:off x="8598654" y="2122929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6DE87F-E0E2-45F2-9041-F7DA32287316}"/>
              </a:ext>
            </a:extLst>
          </p:cNvPr>
          <p:cNvCxnSpPr>
            <a:cxnSpLocks/>
          </p:cNvCxnSpPr>
          <p:nvPr/>
        </p:nvCxnSpPr>
        <p:spPr>
          <a:xfrm>
            <a:off x="8126178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9F074F10-4593-5005-66D6-5E41BA32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876" y="1393984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方法三：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0E3E3-DE36-F4D0-7E6E-E7376698E636}"/>
              </a:ext>
            </a:extLst>
          </p:cNvPr>
          <p:cNvSpPr txBox="1"/>
          <p:nvPr/>
        </p:nvSpPr>
        <p:spPr>
          <a:xfrm>
            <a:off x="8375876" y="4855022"/>
            <a:ext cx="4063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应该可以爬到京东金融的准确数据</a:t>
            </a:r>
            <a:endParaRPr lang="en-US" altLang="zh-CN" dirty="0"/>
          </a:p>
          <a:p>
            <a:r>
              <a:rPr lang="zh-CN" altLang="en-US"/>
              <a:t>可是树莓</a:t>
            </a:r>
            <a:r>
              <a:rPr lang="zh-CN" altLang="en-US" dirty="0"/>
              <a:t>派上没法运行安卓模拟器</a:t>
            </a:r>
            <a:endParaRPr lang="en-US" altLang="zh-CN" dirty="0"/>
          </a:p>
          <a:p>
            <a:r>
              <a:rPr lang="zh-CN" altLang="en-US" dirty="0"/>
              <a:t>再买个安卓手机。。。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9A234-DE56-B066-5F3B-8883A7288A58}"/>
              </a:ext>
            </a:extLst>
          </p:cNvPr>
          <p:cNvSpPr txBox="1"/>
          <p:nvPr/>
        </p:nvSpPr>
        <p:spPr>
          <a:xfrm>
            <a:off x="9325902" y="1275308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安卓模拟器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+ Fiddler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E53D77-1578-A47C-5C33-F05ABA74726C}"/>
              </a:ext>
            </a:extLst>
          </p:cNvPr>
          <p:cNvSpPr txBox="1"/>
          <p:nvPr/>
        </p:nvSpPr>
        <p:spPr>
          <a:xfrm>
            <a:off x="9076582" y="3323309"/>
            <a:ext cx="2804485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使用</a:t>
            </a:r>
            <a:r>
              <a:rPr lang="en-US" altLang="zh-CN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python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抓取</a:t>
            </a:r>
            <a:r>
              <a:rPr lang="en-US" altLang="zh-CN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App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数据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7D8E44-3CEB-6F29-57B9-5E8C37B7E09E}"/>
              </a:ext>
            </a:extLst>
          </p:cNvPr>
          <p:cNvSpPr txBox="1"/>
          <p:nvPr/>
        </p:nvSpPr>
        <p:spPr>
          <a:xfrm>
            <a:off x="4469626" y="3157911"/>
            <a:ext cx="2986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https://www.bmabk.com/index.php/post/256186.html</a:t>
            </a:r>
          </a:p>
        </p:txBody>
      </p:sp>
    </p:spTree>
    <p:extLst>
      <p:ext uri="{BB962C8B-B14F-4D97-AF65-F5344CB8AC3E}">
        <p14:creationId xmlns:p14="http://schemas.microsoft.com/office/powerpoint/2010/main" val="1883070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3B5D-3851-2D24-CFA7-A7F28EC5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49CE21-42FF-BD91-40BE-0FFDCA7EC606}"/>
              </a:ext>
            </a:extLst>
          </p:cNvPr>
          <p:cNvSpPr txBox="1"/>
          <p:nvPr/>
        </p:nvSpPr>
        <p:spPr>
          <a:xfrm>
            <a:off x="2974063" y="2759979"/>
            <a:ext cx="6455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Concrete realization</a:t>
            </a:r>
          </a:p>
        </p:txBody>
      </p:sp>
    </p:spTree>
    <p:extLst>
      <p:ext uri="{BB962C8B-B14F-4D97-AF65-F5344CB8AC3E}">
        <p14:creationId xmlns:p14="http://schemas.microsoft.com/office/powerpoint/2010/main" val="300562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20CB-A698-672E-F783-03BC6762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604BFE-EA8C-15CC-F19A-45D158FC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5B89F2-B9DB-D12F-70DA-514304789B6E}"/>
              </a:ext>
            </a:extLst>
          </p:cNvPr>
          <p:cNvSpPr/>
          <p:nvPr/>
        </p:nvSpPr>
        <p:spPr>
          <a:xfrm>
            <a:off x="1953168" y="1611885"/>
            <a:ext cx="8017330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Username 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Phone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Email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password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899BCF-767C-DBDC-404E-EBED1F84DBAF}"/>
              </a:ext>
            </a:extLst>
          </p:cNvPr>
          <p:cNvGrpSpPr/>
          <p:nvPr/>
        </p:nvGrpSpPr>
        <p:grpSpPr>
          <a:xfrm>
            <a:off x="3249655" y="5480966"/>
            <a:ext cx="5761813" cy="545722"/>
            <a:chOff x="3249655" y="5480966"/>
            <a:chExt cx="5761813" cy="545722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6D68FB7-9082-7964-A943-09D48FDC4695}"/>
                </a:ext>
              </a:extLst>
            </p:cNvPr>
            <p:cNvSpPr/>
            <p:nvPr/>
          </p:nvSpPr>
          <p:spPr>
            <a:xfrm>
              <a:off x="6778805" y="5484579"/>
              <a:ext cx="2232663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68A1C75-7E3B-7228-E07D-B68F7A5DB37B}"/>
                </a:ext>
              </a:extLst>
            </p:cNvPr>
            <p:cNvSpPr/>
            <p:nvPr/>
          </p:nvSpPr>
          <p:spPr>
            <a:xfrm>
              <a:off x="3249655" y="5480966"/>
              <a:ext cx="2232663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56BFC75-491B-7E0A-D269-98F83CFE7C00}"/>
              </a:ext>
            </a:extLst>
          </p:cNvPr>
          <p:cNvGrpSpPr/>
          <p:nvPr/>
        </p:nvGrpSpPr>
        <p:grpSpPr>
          <a:xfrm>
            <a:off x="4746987" y="2033749"/>
            <a:ext cx="4513760" cy="2906205"/>
            <a:chOff x="4851491" y="2015673"/>
            <a:chExt cx="4513760" cy="312146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69F059A-3BE1-1ECE-2BF2-6D05BFA4567C}"/>
                </a:ext>
              </a:extLst>
            </p:cNvPr>
            <p:cNvSpPr/>
            <p:nvPr/>
          </p:nvSpPr>
          <p:spPr>
            <a:xfrm>
              <a:off x="4851491" y="201567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664C3BA-5C62-E40B-0F6F-210ECFF17D2C}"/>
                </a:ext>
              </a:extLst>
            </p:cNvPr>
            <p:cNvSpPr/>
            <p:nvPr/>
          </p:nvSpPr>
          <p:spPr>
            <a:xfrm>
              <a:off x="4851491" y="287085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9492E6D-67F2-D1B4-C0E7-15BF500C7584}"/>
                </a:ext>
              </a:extLst>
            </p:cNvPr>
            <p:cNvSpPr/>
            <p:nvPr/>
          </p:nvSpPr>
          <p:spPr>
            <a:xfrm>
              <a:off x="4851491" y="372603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A3C1832-56D9-69C5-0320-0B8D4C4819A8}"/>
                </a:ext>
              </a:extLst>
            </p:cNvPr>
            <p:cNvSpPr/>
            <p:nvPr/>
          </p:nvSpPr>
          <p:spPr>
            <a:xfrm>
              <a:off x="4851491" y="4581212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F1B1DE0-298E-FBF9-78B1-D53A68EDA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044895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75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F4A8-2C2D-BF8B-C36C-9C54F2D3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17C480-E5EE-7159-69B8-8B1A580743D3}"/>
              </a:ext>
            </a:extLst>
          </p:cNvPr>
          <p:cNvGrpSpPr/>
          <p:nvPr/>
        </p:nvGrpSpPr>
        <p:grpSpPr>
          <a:xfrm>
            <a:off x="682626" y="1219966"/>
            <a:ext cx="5057892" cy="3720517"/>
            <a:chOff x="3716219" y="260058"/>
            <a:chExt cx="5057892" cy="372051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A60377A-31EE-DF18-EDFF-E4057D37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6219" y="260058"/>
              <a:ext cx="5057892" cy="3720517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0DDDBE-453B-B6CD-70D7-B139947F02A3}"/>
                </a:ext>
              </a:extLst>
            </p:cNvPr>
            <p:cNvSpPr/>
            <p:nvPr/>
          </p:nvSpPr>
          <p:spPr>
            <a:xfrm>
              <a:off x="4331517" y="1510018"/>
              <a:ext cx="1700167" cy="906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913A26-5B35-6624-302B-AA0CBF85B1EF}"/>
              </a:ext>
            </a:extLst>
          </p:cNvPr>
          <p:cNvGrpSpPr/>
          <p:nvPr/>
        </p:nvGrpSpPr>
        <p:grpSpPr>
          <a:xfrm>
            <a:off x="7374894" y="5081593"/>
            <a:ext cx="3791824" cy="1416375"/>
            <a:chOff x="7860484" y="4370664"/>
            <a:chExt cx="3791824" cy="14163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FDE7F8B-B042-241F-4825-9FC9D6AC6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9315" t="68663"/>
            <a:stretch/>
          </p:blipFill>
          <p:spPr>
            <a:xfrm>
              <a:off x="7860484" y="4370664"/>
              <a:ext cx="3791824" cy="141637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1F8473-8937-971C-F8C0-239A0276F046}"/>
                </a:ext>
              </a:extLst>
            </p:cNvPr>
            <p:cNvSpPr/>
            <p:nvPr/>
          </p:nvSpPr>
          <p:spPr>
            <a:xfrm>
              <a:off x="8790889" y="4637783"/>
              <a:ext cx="2710417" cy="7311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722743-E14E-FAD3-550E-0FCCCB68DFFE}"/>
              </a:ext>
            </a:extLst>
          </p:cNvPr>
          <p:cNvGrpSpPr/>
          <p:nvPr/>
        </p:nvGrpSpPr>
        <p:grpSpPr>
          <a:xfrm>
            <a:off x="7374894" y="1694576"/>
            <a:ext cx="4186106" cy="2948730"/>
            <a:chOff x="123707" y="2678202"/>
            <a:chExt cx="5057893" cy="37016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6776679-2C22-C361-C80F-B74DA215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4552" t="26541"/>
            <a:stretch/>
          </p:blipFill>
          <p:spPr>
            <a:xfrm>
              <a:off x="123707" y="2678202"/>
              <a:ext cx="5057893" cy="3701626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F3C054-BC2D-794F-43ED-AF3B28F764C4}"/>
                </a:ext>
              </a:extLst>
            </p:cNvPr>
            <p:cNvSpPr/>
            <p:nvPr/>
          </p:nvSpPr>
          <p:spPr>
            <a:xfrm>
              <a:off x="1565947" y="4516073"/>
              <a:ext cx="2980886" cy="1001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15FF0A-228C-4A50-C2CF-7342DFFE1F53}"/>
                </a:ext>
              </a:extLst>
            </p:cNvPr>
            <p:cNvSpPr/>
            <p:nvPr/>
          </p:nvSpPr>
          <p:spPr>
            <a:xfrm>
              <a:off x="1333851" y="3540155"/>
              <a:ext cx="1747602" cy="19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9F499-F6A8-46D4-F4CB-518BD236260E}"/>
              </a:ext>
            </a:extLst>
          </p:cNvPr>
          <p:cNvSpPr txBox="1"/>
          <p:nvPr/>
        </p:nvSpPr>
        <p:spPr>
          <a:xfrm>
            <a:off x="7374894" y="1191236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1CFE89-C7F6-EBB9-0E85-9FC11EC0F48F}"/>
              </a:ext>
            </a:extLst>
          </p:cNvPr>
          <p:cNvSpPr txBox="1"/>
          <p:nvPr/>
        </p:nvSpPr>
        <p:spPr>
          <a:xfrm>
            <a:off x="7374893" y="4624914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594F9E-7E1B-47EC-E661-9A9CEE72022F}"/>
              </a:ext>
            </a:extLst>
          </p:cNvPr>
          <p:cNvCxnSpPr/>
          <p:nvPr/>
        </p:nvCxnSpPr>
        <p:spPr>
          <a:xfrm>
            <a:off x="1644242" y="4035104"/>
            <a:ext cx="38673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E359AA5-B6B4-5E2C-EDEB-3C342EB860E7}"/>
              </a:ext>
            </a:extLst>
          </p:cNvPr>
          <p:cNvCxnSpPr>
            <a:cxnSpLocks/>
          </p:cNvCxnSpPr>
          <p:nvPr/>
        </p:nvCxnSpPr>
        <p:spPr>
          <a:xfrm>
            <a:off x="3675776" y="3642220"/>
            <a:ext cx="996892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BB71693-54B8-6F95-26AA-87B6199598E5}"/>
              </a:ext>
            </a:extLst>
          </p:cNvPr>
          <p:cNvSpPr txBox="1"/>
          <p:nvPr/>
        </p:nvSpPr>
        <p:spPr>
          <a:xfrm>
            <a:off x="4191139" y="2600370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引入依赖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DCC8B5-4089-352E-90DE-0D4BC817A112}"/>
              </a:ext>
            </a:extLst>
          </p:cNvPr>
          <p:cNvCxnSpPr/>
          <p:nvPr/>
        </p:nvCxnSpPr>
        <p:spPr>
          <a:xfrm>
            <a:off x="3120704" y="2969702"/>
            <a:ext cx="369115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3BA0FA6-4477-DC2D-86C2-53FA5ADAD68F}"/>
              </a:ext>
            </a:extLst>
          </p:cNvPr>
          <p:cNvSpPr txBox="1"/>
          <p:nvPr/>
        </p:nvSpPr>
        <p:spPr>
          <a:xfrm>
            <a:off x="4996482" y="3158631"/>
            <a:ext cx="161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数据传输过程需要序列化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D5778B-EEA0-E371-5AA0-1EA797377983}"/>
              </a:ext>
            </a:extLst>
          </p:cNvPr>
          <p:cNvSpPr txBox="1"/>
          <p:nvPr/>
        </p:nvSpPr>
        <p:spPr>
          <a:xfrm>
            <a:off x="1394396" y="5155183"/>
            <a:ext cx="4469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</a:t>
            </a:r>
            <a:r>
              <a:rPr lang="zh-CN" altLang="en-US" dirty="0"/>
              <a:t>类有可能存入</a:t>
            </a:r>
            <a:r>
              <a:rPr lang="en-US" altLang="zh-CN" dirty="0" err="1"/>
              <a:t>redis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DTO/VO</a:t>
            </a:r>
            <a:r>
              <a:rPr lang="zh-CN" altLang="en-US" dirty="0"/>
              <a:t>类要在前后端间进行数据传输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最好都写上序列化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610B4A-041D-C32D-4FA0-A5ACA891FB94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引入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依赖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632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4D1FF39-465A-97FC-00F7-F2527026999C}"/>
              </a:ext>
            </a:extLst>
          </p:cNvPr>
          <p:cNvGrpSpPr/>
          <p:nvPr/>
        </p:nvGrpSpPr>
        <p:grpSpPr>
          <a:xfrm>
            <a:off x="931178" y="186320"/>
            <a:ext cx="4370764" cy="3103927"/>
            <a:chOff x="965985" y="662730"/>
            <a:chExt cx="5795641" cy="44820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A23658-803E-22B1-2116-D84942796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985" y="662730"/>
              <a:ext cx="5795641" cy="448205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329030-5C87-1548-9AEC-AC3365F6E487}"/>
                </a:ext>
              </a:extLst>
            </p:cNvPr>
            <p:cNvSpPr/>
            <p:nvPr/>
          </p:nvSpPr>
          <p:spPr>
            <a:xfrm>
              <a:off x="2614996" y="1882697"/>
              <a:ext cx="3894861" cy="3184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BB04EC8-4EEB-AC85-492E-169C474AB947}"/>
              </a:ext>
            </a:extLst>
          </p:cNvPr>
          <p:cNvSpPr txBox="1"/>
          <p:nvPr/>
        </p:nvSpPr>
        <p:spPr>
          <a:xfrm>
            <a:off x="5618016" y="1738284"/>
            <a:ext cx="370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里需要引入其他两个模块的依赖，注意</a:t>
            </a:r>
            <a:r>
              <a:rPr lang="en-US" altLang="zh-CN" dirty="0" err="1"/>
              <a:t>groupId</a:t>
            </a:r>
            <a:r>
              <a:rPr lang="zh-CN" altLang="en-US" dirty="0"/>
              <a:t>要和其他两个模块的</a:t>
            </a:r>
            <a:r>
              <a:rPr lang="en-US" altLang="zh-CN" dirty="0"/>
              <a:t>pom.xml</a:t>
            </a:r>
            <a:r>
              <a:rPr lang="zh-CN" altLang="en-US" dirty="0"/>
              <a:t>里写的一致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4A93E5-3DB0-DF5C-82A6-B0F18AC1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2" y="3600769"/>
            <a:ext cx="7155982" cy="3103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F92216-6D4B-82BC-7E78-32BF1E43C4A7}"/>
              </a:ext>
            </a:extLst>
          </p:cNvPr>
          <p:cNvSpPr txBox="1"/>
          <p:nvPr/>
        </p:nvSpPr>
        <p:spPr>
          <a:xfrm>
            <a:off x="8094166" y="4968066"/>
            <a:ext cx="37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的启动类，照抄即可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E4889B-3970-79CB-A271-B861920C9DD8}"/>
              </a:ext>
            </a:extLst>
          </p:cNvPr>
          <p:cNvSpPr txBox="1"/>
          <p:nvPr/>
        </p:nvSpPr>
        <p:spPr>
          <a:xfrm>
            <a:off x="9096888" y="63094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引入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依赖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47D5F2-6BE8-048D-7674-AC4EA61CB04C}"/>
              </a:ext>
            </a:extLst>
          </p:cNvPr>
          <p:cNvSpPr txBox="1"/>
          <p:nvPr/>
        </p:nvSpPr>
        <p:spPr>
          <a:xfrm>
            <a:off x="8022787" y="5708905"/>
            <a:ext cx="324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启动类必须放在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gold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文件夹下，图中放在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下是错的</a:t>
            </a:r>
            <a:endParaRPr lang="en-US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C9B69-ABC3-E9DF-8C9A-9CB72BE5F9BE}"/>
              </a:ext>
            </a:extLst>
          </p:cNvPr>
          <p:cNvSpPr/>
          <p:nvPr/>
        </p:nvSpPr>
        <p:spPr>
          <a:xfrm>
            <a:off x="1194196" y="4954662"/>
            <a:ext cx="1425179" cy="636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18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E2921-EA5A-B536-C7F7-9198F0EB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7EB554-2072-8816-A348-C2BBFFC3E8B0}"/>
              </a:ext>
            </a:extLst>
          </p:cNvPr>
          <p:cNvSpPr txBox="1"/>
          <p:nvPr/>
        </p:nvSpPr>
        <p:spPr>
          <a:xfrm>
            <a:off x="914400" y="822759"/>
            <a:ext cx="2816087" cy="242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操作</a:t>
            </a:r>
            <a:endParaRPr lang="en-US" altLang="zh-CN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刷新</a:t>
            </a:r>
            <a:endParaRPr lang="en-US" altLang="zh-CN" dirty="0">
              <a:solidFill>
                <a:schemeClr val="accent2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编译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compile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构建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install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4C96A1-5ED4-7B42-2A74-80407814C8A9}"/>
              </a:ext>
            </a:extLst>
          </p:cNvPr>
          <p:cNvSpPr txBox="1"/>
          <p:nvPr/>
        </p:nvSpPr>
        <p:spPr>
          <a:xfrm>
            <a:off x="4810540" y="1561423"/>
            <a:ext cx="5950225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pom.xml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中引入新的依赖后需要刷新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.class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，可以在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iedal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运行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生成的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JAR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文件，经过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打包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后，可以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部署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在服务器上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46B944-98BE-B3EF-20B6-85A2DFBE4774}"/>
              </a:ext>
            </a:extLst>
          </p:cNvPr>
          <p:cNvCxnSpPr/>
          <p:nvPr/>
        </p:nvCxnSpPr>
        <p:spPr>
          <a:xfrm>
            <a:off x="3829878" y="1901687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C2D237-D1A8-6056-0348-7CB676ADBBF2}"/>
              </a:ext>
            </a:extLst>
          </p:cNvPr>
          <p:cNvCxnSpPr/>
          <p:nvPr/>
        </p:nvCxnSpPr>
        <p:spPr>
          <a:xfrm>
            <a:off x="3866322" y="2458279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48377D-414D-2E33-C3B1-B7A268ADBD90}"/>
              </a:ext>
            </a:extLst>
          </p:cNvPr>
          <p:cNvCxnSpPr/>
          <p:nvPr/>
        </p:nvCxnSpPr>
        <p:spPr>
          <a:xfrm>
            <a:off x="3866322" y="3021496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22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8A112-B3AE-B5D4-098F-1F4A1351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BBE21F-F66B-81EB-4A24-CC81FEACD9E0}"/>
              </a:ext>
            </a:extLst>
          </p:cNvPr>
          <p:cNvSpPr txBox="1"/>
          <p:nvPr/>
        </p:nvSpPr>
        <p:spPr>
          <a:xfrm>
            <a:off x="914400" y="822759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序列化</a:t>
            </a:r>
            <a:endParaRPr lang="en-US" altLang="zh-CN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122FD-114B-DBF8-1B4F-CE000A5F8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78" y="3826929"/>
            <a:ext cx="500932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需要引入依赖：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&gt;spring-boot-starter-json&lt;/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1CF41B-EF99-5018-CAB5-84F78B419B56}"/>
              </a:ext>
            </a:extLst>
          </p:cNvPr>
          <p:cNvSpPr txBox="1"/>
          <p:nvPr/>
        </p:nvSpPr>
        <p:spPr>
          <a:xfrm>
            <a:off x="1345096" y="2260183"/>
            <a:ext cx="6096000" cy="1129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前后端交互传输数据，用的都是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字符串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可以将任意数据类型序列化成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字符串以存储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94AEAD-0C68-2B80-6B7F-B8E8E3A3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269" y="2551837"/>
            <a:ext cx="2882348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所有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Data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类都要写上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Serializable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否则前端解析不了</a:t>
            </a:r>
            <a:r>
              <a:rPr lang="en-US" altLang="zh-CN" dirty="0" err="1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endParaRPr lang="zh-CN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310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A6F05-3BEA-9DD0-ECAD-3A747CA8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164AA2-DA22-3105-4E4B-F9467F9A6EF7}"/>
              </a:ext>
            </a:extLst>
          </p:cNvPr>
          <p:cNvSpPr txBox="1"/>
          <p:nvPr/>
        </p:nvSpPr>
        <p:spPr>
          <a:xfrm>
            <a:off x="973123" y="503977"/>
            <a:ext cx="5454181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 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+ </a:t>
            </a: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21EDAA-FFCC-4591-E8BA-4A80D2BFCE22}"/>
              </a:ext>
            </a:extLst>
          </p:cNvPr>
          <p:cNvSpPr txBox="1"/>
          <p:nvPr/>
        </p:nvSpPr>
        <p:spPr>
          <a:xfrm>
            <a:off x="681788" y="1628429"/>
            <a:ext cx="5949800" cy="3795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Login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令牌，返回给前端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前端拿到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，存在自己本地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localStorage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（关闭网页重新打开仍然有效）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/ 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sessionStorage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（关闭网页后无效），此后每次发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给后端，都会带上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后端在收到前端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时，先校验有没有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，如果没有的话统一拦截，不返回数据（可以设置只有某些接口需要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拦截）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B1791A-303D-25E9-F405-D39AAB33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17" y="1004260"/>
            <a:ext cx="5385115" cy="213750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7D60CF8-953A-D024-7A9A-F05D484B6E40}"/>
              </a:ext>
            </a:extLst>
          </p:cNvPr>
          <p:cNvSpPr txBox="1"/>
          <p:nvPr/>
        </p:nvSpPr>
        <p:spPr>
          <a:xfrm>
            <a:off x="681788" y="5604891"/>
            <a:ext cx="9952383" cy="886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拦截器中，可以解析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令牌，得知该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是由哪个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发出的；并且同一请求共用线程，因此可以把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存在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中，这样在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service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层也可以取出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3A329-7BE9-6D88-8488-3000915E81C5}"/>
              </a:ext>
            </a:extLst>
          </p:cNvPr>
          <p:cNvSpPr txBox="1"/>
          <p:nvPr/>
        </p:nvSpPr>
        <p:spPr>
          <a:xfrm>
            <a:off x="8790947" y="184530"/>
            <a:ext cx="314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26089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① 登录状态校验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22E0DCF-3B79-8940-489E-01F5D95F73B4}"/>
              </a:ext>
            </a:extLst>
          </p:cNvPr>
          <p:cNvGrpSpPr/>
          <p:nvPr/>
        </p:nvGrpSpPr>
        <p:grpSpPr>
          <a:xfrm>
            <a:off x="6745148" y="3252178"/>
            <a:ext cx="5229484" cy="2242297"/>
            <a:chOff x="6631589" y="3289823"/>
            <a:chExt cx="5229484" cy="224229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6166908-1BD4-D159-9AFB-260DE8E04EB8}"/>
                </a:ext>
              </a:extLst>
            </p:cNvPr>
            <p:cNvSpPr/>
            <p:nvPr/>
          </p:nvSpPr>
          <p:spPr>
            <a:xfrm>
              <a:off x="6631589" y="3289823"/>
              <a:ext cx="5229484" cy="224229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E8CA75A-A216-ECB9-43FF-B1FCFC749D86}"/>
                </a:ext>
              </a:extLst>
            </p:cNvPr>
            <p:cNvSpPr txBox="1"/>
            <p:nvPr/>
          </p:nvSpPr>
          <p:spPr>
            <a:xfrm>
              <a:off x="6786253" y="3568178"/>
              <a:ext cx="499164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JWT 包含三个部分：header、payload 和 signature</a:t>
              </a: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当服务器生成 JWT 时，会使用一个 secret key（私钥）对前两部分进行签名，生成 signature </a:t>
              </a: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接收</a:t>
              </a:r>
              <a:r>
                <a:rPr lang="en-US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JWT</a:t>
              </a: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后，用</a:t>
              </a:r>
              <a:r>
                <a:rPr lang="en-US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secret key</a:t>
              </a: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再对前两部分签一次，如果一致说明提高</a:t>
              </a:r>
              <a:endParaRPr lang="zh-CN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568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F84F-0BFD-AD53-9C42-81B3412E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9FFC72-E490-8064-C254-091C45F0BE79}"/>
              </a:ext>
            </a:extLst>
          </p:cNvPr>
          <p:cNvSpPr txBox="1"/>
          <p:nvPr/>
        </p:nvSpPr>
        <p:spPr>
          <a:xfrm>
            <a:off x="615315" y="232307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DE1DB-1BB4-DBF4-D4BA-06A325A9E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5" y="1707379"/>
            <a:ext cx="328745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com.sky.properties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…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@ConfigurationProperties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(prefix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"sky.jwt"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JwtProperties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userTtl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userTokenName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0B4B96-66E5-894A-CCC8-F6D4F25F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54" y="3982998"/>
            <a:ext cx="262024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签名加密时使用的秘钥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user-secret-key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increase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过期时间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user-ttl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7200000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设置前端传递过来的令牌名称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user-token-name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token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79A9C3-D4AD-7036-0CD6-D94C8F470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54" y="1796861"/>
            <a:ext cx="4339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&lt;!--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支持配置属性类，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yml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文件中可以提示配置项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--&gt;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&gt;spring-boot-configuration-processor&lt;/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&gt;true&lt;/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AF5D9C-861F-F123-F6DD-8409F76A74A0}"/>
              </a:ext>
            </a:extLst>
          </p:cNvPr>
          <p:cNvSpPr txBox="1"/>
          <p:nvPr/>
        </p:nvSpPr>
        <p:spPr>
          <a:xfrm>
            <a:off x="6110362" y="1327886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 + </a:t>
            </a:r>
            <a:r>
              <a:rPr lang="zh-CN" altLang="en-US" sz="1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需要的依赖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94AC59-260F-2F7D-7F39-298188703CEA}"/>
              </a:ext>
            </a:extLst>
          </p:cNvPr>
          <p:cNvSpPr txBox="1"/>
          <p:nvPr/>
        </p:nvSpPr>
        <p:spPr>
          <a:xfrm>
            <a:off x="2161595" y="1059973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属性类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07766D-0BFD-2811-0C8B-0E10DBF841A1}"/>
              </a:ext>
            </a:extLst>
          </p:cNvPr>
          <p:cNvSpPr txBox="1"/>
          <p:nvPr/>
        </p:nvSpPr>
        <p:spPr>
          <a:xfrm>
            <a:off x="5990354" y="3429000"/>
            <a:ext cx="409252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在</a:t>
            </a:r>
            <a:r>
              <a:rPr lang="en-US" altLang="zh-CN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application.yml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中配置 属性类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1641E32-4640-5A37-682A-C38293D2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5" y="4860160"/>
            <a:ext cx="314739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HashMap&lt;&gt;();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"userId"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.getId());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token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createJWT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.getUserSecretKey(),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.getUserTtl(),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64B82F-4797-D6A1-0F14-70BCE67D8919}"/>
              </a:ext>
            </a:extLst>
          </p:cNvPr>
          <p:cNvSpPr txBox="1"/>
          <p:nvPr/>
        </p:nvSpPr>
        <p:spPr>
          <a:xfrm>
            <a:off x="2161595" y="4328978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生成</a:t>
            </a: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token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507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DAB6A-B7A7-DE6E-2A70-5BEAC8092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75949F-6D68-1D98-848F-76BE79943799}"/>
              </a:ext>
            </a:extLst>
          </p:cNvPr>
          <p:cNvSpPr txBox="1"/>
          <p:nvPr/>
        </p:nvSpPr>
        <p:spPr>
          <a:xfrm>
            <a:off x="535802" y="-72492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3AF950-08C3-943A-9244-796C3DD6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6" y="1141955"/>
            <a:ext cx="7030797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使用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Hs256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算法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私匙使用固定秘钥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secretKey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ttlMillis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过期时间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毫秒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claims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设置的信息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createJWT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ttlMillis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指定签名的时候使用的签名算法，也就是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那部分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 signatureAlgorithm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HS256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expMillis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currentTimeMillis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ttlMillis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Date exp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body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JwtBuilder builder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如果有私有声明，一定要先设置这个自己创建的私有的声明，这个是给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claim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赋值，一旦写在标准的声明赋值之后，就是覆盖了那些标准的声明的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.setClaims(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设置签名使用的签名算法和签名使用的秘钥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.signWith(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.getBytes(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StandardCharsets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UTF_8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设置过期时间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.setExpiration(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.compact();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CE86C0-1C5E-898C-6C2D-A30F8A09AA39}"/>
              </a:ext>
            </a:extLst>
          </p:cNvPr>
          <p:cNvSpPr txBox="1"/>
          <p:nvPr/>
        </p:nvSpPr>
        <p:spPr>
          <a:xfrm>
            <a:off x="4130892" y="1027885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加密与解密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41363-8C20-749B-D0E4-1E3E934073E1}"/>
              </a:ext>
            </a:extLst>
          </p:cNvPr>
          <p:cNvSpPr txBox="1"/>
          <p:nvPr/>
        </p:nvSpPr>
        <p:spPr>
          <a:xfrm>
            <a:off x="6864626" y="1141955"/>
            <a:ext cx="49894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/**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 Token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解密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 @param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secretKey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秘钥 此秘钥一定要保留好在服务端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不能暴露出去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否则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sign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就可以被伪造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如果对接多个客户端建议改造成多个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* @param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加密后的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*/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static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parseJWT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secretKey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token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得到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DefaultJwtParser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 claims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parser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设置签名的秘钥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.setSigningKey(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secretKey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.getBytes(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StandardCharsets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UTF_8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))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设置需要解析的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.parseClaimsJws(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).getBody();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return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}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E910C4-712E-0A9C-60BA-B4CE16A569A8}"/>
              </a:ext>
            </a:extLst>
          </p:cNvPr>
          <p:cNvCxnSpPr>
            <a:cxnSpLocks/>
          </p:cNvCxnSpPr>
          <p:nvPr/>
        </p:nvCxnSpPr>
        <p:spPr>
          <a:xfrm>
            <a:off x="6817928" y="895456"/>
            <a:ext cx="0" cy="3515685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69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B4FD34-C30B-6E00-5E51-9D77EE6C0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3" y="81930"/>
            <a:ext cx="5462295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JwtTokenUserInterceptor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JwtProperties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校验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preHandle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HttpServletRequest 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HttpServletResponse response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handler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判断当前拦截到的是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Controller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的方法还是其他资源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(!(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instanceof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HandlerMethod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当前拦截到的不是动态方法，直接放行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、从请求头中获取令牌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token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.getHeader(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.getUserTokenName());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//2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、校验令牌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"jwt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校验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 claims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parseJWT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.getUserSecretKey(),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userId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"userId"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).toString());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当前用户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把解析出的用户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存入局部变量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BaseContext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setCurrentId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、通过，放行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//4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、不通过，响应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401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状态码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.setStatus(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401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9E369-6348-34EB-C2B6-8EB0F6FBC27E}"/>
              </a:ext>
            </a:extLst>
          </p:cNvPr>
          <p:cNvSpPr txBox="1"/>
          <p:nvPr/>
        </p:nvSpPr>
        <p:spPr>
          <a:xfrm>
            <a:off x="1476276" y="145956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jwt令牌校验的拦截器</a:t>
            </a:r>
            <a:endParaRPr lang="zh-CN" altLang="en-US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F1378-7266-115E-1F82-6A4EE7799706}"/>
              </a:ext>
            </a:extLst>
          </p:cNvPr>
          <p:cNvSpPr txBox="1"/>
          <p:nvPr/>
        </p:nvSpPr>
        <p:spPr>
          <a:xfrm>
            <a:off x="4935522" y="-224478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EEEC5F6-CEE0-8025-DA74-F5A12B8DD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130" y="849258"/>
            <a:ext cx="4943060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配置类，注册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web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层相关组件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WebMvcConfiguration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WebMvcConfigurationSupport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JwtTokenUserInterceptor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jwtTokenUserInterceptor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注册自定义拦截器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addInterceptors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InterceptorRegistry 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.addInterceptor(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jwtTokenUserInterceptor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.addPathPatterns(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"/user/**"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"/user/user/login"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"/user/shop/status"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097F47-413D-B196-88EC-B4DED0127E4C}"/>
              </a:ext>
            </a:extLst>
          </p:cNvPr>
          <p:cNvSpPr txBox="1"/>
          <p:nvPr/>
        </p:nvSpPr>
        <p:spPr>
          <a:xfrm>
            <a:off x="8257590" y="948172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拦截器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的配置逻辑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55813-408B-EBE7-DBDE-2D9856B12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51" y="4008371"/>
            <a:ext cx="487171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addResourceHandlers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ResourceHandlerRegistry 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.addResourceHandler(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"/doc.html"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).addResourceLocations(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"classpath:/META-INF/resources/"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.addResourceHandler(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"/webjars/**"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).addResourceLocations(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"classpath:/META-INF/resources/webjars/"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EAFA07-6673-3D9A-1B6C-CC9120FA92FD}"/>
              </a:ext>
            </a:extLst>
          </p:cNvPr>
          <p:cNvSpPr txBox="1"/>
          <p:nvPr/>
        </p:nvSpPr>
        <p:spPr>
          <a:xfrm>
            <a:off x="6534524" y="3559893"/>
            <a:ext cx="409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配置拦截器后 需要设置静态资源映射</a:t>
            </a:r>
          </a:p>
        </p:txBody>
      </p:sp>
    </p:spTree>
    <p:extLst>
      <p:ext uri="{BB962C8B-B14F-4D97-AF65-F5344CB8AC3E}">
        <p14:creationId xmlns:p14="http://schemas.microsoft.com/office/powerpoint/2010/main" val="110724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672AB-74B1-0F24-609F-0652B9C26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55BB9D-C57A-344E-0883-4F26489D1737}"/>
              </a:ext>
            </a:extLst>
          </p:cNvPr>
          <p:cNvSpPr txBox="1"/>
          <p:nvPr/>
        </p:nvSpPr>
        <p:spPr>
          <a:xfrm>
            <a:off x="973123" y="503977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AA5D3F-952B-93A7-7609-7F9EC354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5" y="2072887"/>
            <a:ext cx="5930348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BaseContext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ThreadLocal&lt;&gt;();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setCurrentId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removeCurrentId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.remove();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75B91-9098-8F7A-5858-4803727D4DCD}"/>
              </a:ext>
            </a:extLst>
          </p:cNvPr>
          <p:cNvGrpSpPr/>
          <p:nvPr/>
        </p:nvGrpSpPr>
        <p:grpSpPr>
          <a:xfrm>
            <a:off x="5085524" y="4025348"/>
            <a:ext cx="6927574" cy="2031325"/>
            <a:chOff x="3310646" y="3216965"/>
            <a:chExt cx="4957759" cy="2031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7474FA5-D50E-F258-3E60-A2295092F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646" y="3216965"/>
              <a:ext cx="4957759" cy="2031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//2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、校验令牌</a:t>
              </a:r>
              <a:b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try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log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.info(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"jwt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校验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: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7A6"/>
                  </a:solidFill>
                  <a:effectLst/>
                  <a:latin typeface="Arial Unicode MS"/>
                  <a:ea typeface="JetBrains Mono"/>
                </a:rPr>
                <a:t>{}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token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Claims claims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JwtUtil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parseJWT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jwtProperties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.getUserSecretKey(),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token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Long userId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Long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valueOf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claims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"userId"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).toString());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log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.info(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当前用户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：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7A6"/>
                  </a:solidFill>
                  <a:effectLst/>
                  <a:latin typeface="Arial Unicode MS"/>
                  <a:ea typeface="JetBrains Mono"/>
                </a:rPr>
                <a:t>{}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把解析出的用户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id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存入局部变量</a:t>
              </a:r>
              <a:b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BaseContext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setCurrentId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0530FA-2661-3977-4E7A-C2CE90128A83}"/>
                </a:ext>
              </a:extLst>
            </p:cNvPr>
            <p:cNvSpPr/>
            <p:nvPr/>
          </p:nvSpPr>
          <p:spPr>
            <a:xfrm>
              <a:off x="3713339" y="4718852"/>
              <a:ext cx="2558685" cy="4969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41412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8B7ED-23CF-4146-EBA6-6E77BD78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CF364D-A63B-9427-0D15-CE1A1E45174D}"/>
              </a:ext>
            </a:extLst>
          </p:cNvPr>
          <p:cNvSpPr txBox="1"/>
          <p:nvPr/>
        </p:nvSpPr>
        <p:spPr>
          <a:xfrm>
            <a:off x="973123" y="503977"/>
            <a:ext cx="5454181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 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+ resend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E38450-43E2-A3E7-3E5D-E1C867A76B5C}"/>
              </a:ext>
            </a:extLst>
          </p:cNvPr>
          <p:cNvSpPr txBox="1"/>
          <p:nvPr/>
        </p:nvSpPr>
        <p:spPr>
          <a:xfrm>
            <a:off x="681788" y="1628429"/>
            <a:ext cx="5949800" cy="421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点击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Signup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email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令牌，生成一个带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的验证链接，发送到用户邮箱；把用户提交的信息存入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signup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函数返回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用户点击验证链接，后端有专门的验证函数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verifyEmailAndLogin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，验证通过后，从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中取出数据，向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表插入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得到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user_id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后，生成新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，通过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UserLoginVO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把新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返回给前端，达到已登录状态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10C769-C77F-A129-4C69-D18C9B9DC56D}"/>
              </a:ext>
            </a:extLst>
          </p:cNvPr>
          <p:cNvSpPr txBox="1"/>
          <p:nvPr/>
        </p:nvSpPr>
        <p:spPr>
          <a:xfrm>
            <a:off x="8719456" y="503977"/>
            <a:ext cx="314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26089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② 邮箱验证码</a:t>
            </a:r>
          </a:p>
        </p:txBody>
      </p:sp>
    </p:spTree>
    <p:extLst>
      <p:ext uri="{BB962C8B-B14F-4D97-AF65-F5344CB8AC3E}">
        <p14:creationId xmlns:p14="http://schemas.microsoft.com/office/powerpoint/2010/main" val="181003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13BF-553B-0141-54E2-CED94188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A3EAC3-91D9-C18B-B5C7-19BFBBCF0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A418C-3137-F570-F78F-DF824C5491AD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AA3895-DFC5-68BE-BDE1-6C98D4284E50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9CBF77-B10F-8CEE-E56B-93A30D770DC4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22DF465-6C02-4F5B-4255-26FF03AFE1E0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55C8D5D-D8C6-CCB4-ECA5-DA01EC487A02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B557CDA-577B-ADE4-6FB8-32594EAF805D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5803D7D-97DE-EBE9-2558-C1E359FCB080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4EBBB92-60E7-0D80-557C-91CD6817D546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A9BDC7A-F450-A7D3-EE9D-FFACBF0735E9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429DC7-6E0E-8FB9-476F-658B7C2BB55E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E907504-AD18-4D9F-7FD1-BE0F08FEE5D6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C1D50168-36D4-51A3-C221-B089E165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C570C68E-03C7-C60C-7856-DE2602627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30547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CE1708-E796-8F68-5146-F9C1C502FC83}"/>
              </a:ext>
            </a:extLst>
          </p:cNvPr>
          <p:cNvCxnSpPr>
            <a:cxnSpLocks/>
          </p:cNvCxnSpPr>
          <p:nvPr/>
        </p:nvCxnSpPr>
        <p:spPr>
          <a:xfrm>
            <a:off x="163286" y="5394959"/>
            <a:ext cx="75829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18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ACD8E-278A-5C8F-9DD4-9512816C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585FB2-A141-D574-F626-CA91956E1CAA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Exception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6B410-4E3D-DB2E-67DB-FBB46CD8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5" y="1819068"/>
            <a:ext cx="1026812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AccountNotFoundException(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ACCOUNT_NOT_FOUND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2B3C8B-19D1-55DB-9EC6-7070B4F7BA47}"/>
              </a:ext>
            </a:extLst>
          </p:cNvPr>
          <p:cNvSpPr txBox="1"/>
          <p:nvPr/>
        </p:nvSpPr>
        <p:spPr>
          <a:xfrm>
            <a:off x="548505" y="1038791"/>
            <a:ext cx="7622371" cy="57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1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通过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抛出特定种类的异常，带上错误信息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EDAC49B-EE07-0796-8ACE-F4F12E25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5" y="3226006"/>
            <a:ext cx="766753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AccountNotFoundException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F86501-773E-5E47-E1D0-13DE45EF881A}"/>
              </a:ext>
            </a:extLst>
          </p:cNvPr>
          <p:cNvSpPr txBox="1"/>
          <p:nvPr/>
        </p:nvSpPr>
        <p:spPr>
          <a:xfrm>
            <a:off x="548505" y="2765262"/>
            <a:ext cx="818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2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特定种类的异常，都是由全局异常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继承而来的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81704F-69C1-F758-092E-6B31DE86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958" y="3887956"/>
            <a:ext cx="518104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@RestControllerAdvice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GlobalExceptionHandler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 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.getMessage());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A0BF99-88FC-2242-9E85-6AE4FBA5EF05}"/>
              </a:ext>
            </a:extLst>
          </p:cNvPr>
          <p:cNvSpPr txBox="1"/>
          <p:nvPr/>
        </p:nvSpPr>
        <p:spPr>
          <a:xfrm>
            <a:off x="548506" y="4149566"/>
            <a:ext cx="6137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3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所有异常在抛出后，后端方法不会继续执行，直接返回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Result.error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，异常都会由全局异常处理器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GlobalExceptionHandler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统一处理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D9624-BC0D-0924-0028-4102673AEE8A}"/>
              </a:ext>
            </a:extLst>
          </p:cNvPr>
          <p:cNvSpPr txBox="1"/>
          <p:nvPr/>
        </p:nvSpPr>
        <p:spPr>
          <a:xfrm>
            <a:off x="548504" y="5464661"/>
            <a:ext cx="6137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4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异常被处理后，前端显示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HTTP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状态码（不同异常的状态码不同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[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但基本上统一返回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200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因为状态码不够用 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code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来代表异常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]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）和错误信息</a:t>
            </a:r>
          </a:p>
        </p:txBody>
      </p:sp>
    </p:spTree>
    <p:extLst>
      <p:ext uri="{BB962C8B-B14F-4D97-AF65-F5344CB8AC3E}">
        <p14:creationId xmlns:p14="http://schemas.microsoft.com/office/powerpoint/2010/main" val="3603090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81D9E-75C2-EBD4-0E24-D2EE9FEB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F0510-1A95-3D53-C365-36C4AFE10905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Exception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A70B1E-4074-B107-9833-2F5C012C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79" y="2123112"/>
            <a:ext cx="764650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SQLIntegrityConstraintViolationException 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message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.getMessage();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//Duplicate entry 'user2isi' for key 'employee.idx_username'] with root cause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.contains(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"Duplicate entry"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.split(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msg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ALREADY_EXISTS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UNKNOWN_ERROR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B0849D-A65A-C1DC-8A3B-3C9AA1AC0A7D}"/>
              </a:ext>
            </a:extLst>
          </p:cNvPr>
          <p:cNvSpPr txBox="1"/>
          <p:nvPr/>
        </p:nvSpPr>
        <p:spPr>
          <a:xfrm>
            <a:off x="828260" y="1435412"/>
            <a:ext cx="737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的另一个实现：专门用于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SQL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中不满足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UNIQUE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的异常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7399E9-7847-0B45-BB98-A0BEEDD07A69}"/>
              </a:ext>
            </a:extLst>
          </p:cNvPr>
          <p:cNvSpPr txBox="1"/>
          <p:nvPr/>
        </p:nvSpPr>
        <p:spPr>
          <a:xfrm>
            <a:off x="7752522" y="4314593"/>
            <a:ext cx="43615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也可以</a:t>
            </a:r>
            <a:r>
              <a:rPr lang="en-US" altLang="zh-CN" dirty="0"/>
              <a:t>insert/update</a:t>
            </a:r>
            <a:r>
              <a:rPr lang="zh-CN" altLang="en-US" dirty="0"/>
              <a:t>前检查是否已存在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但这样可以直接插入，减少查询压力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减少重复代码</a:t>
            </a:r>
          </a:p>
        </p:txBody>
      </p:sp>
    </p:spTree>
    <p:extLst>
      <p:ext uri="{BB962C8B-B14F-4D97-AF65-F5344CB8AC3E}">
        <p14:creationId xmlns:p14="http://schemas.microsoft.com/office/powerpoint/2010/main" val="4004140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F33B2-49FD-60F4-66C7-4444440BA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9959546-DE25-D306-CF3C-E7921DC61898}"/>
              </a:ext>
            </a:extLst>
          </p:cNvPr>
          <p:cNvSpPr/>
          <p:nvPr/>
        </p:nvSpPr>
        <p:spPr>
          <a:xfrm>
            <a:off x="1045029" y="2024743"/>
            <a:ext cx="4637626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FB91B8E-CBEF-BA31-42C5-97E712A04E2F}"/>
              </a:ext>
            </a:extLst>
          </p:cNvPr>
          <p:cNvSpPr/>
          <p:nvPr/>
        </p:nvSpPr>
        <p:spPr>
          <a:xfrm>
            <a:off x="6345583" y="1987485"/>
            <a:ext cx="4958520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34A621C-965D-915A-E436-D06E40513AF9}"/>
              </a:ext>
            </a:extLst>
          </p:cNvPr>
          <p:cNvCxnSpPr>
            <a:cxnSpLocks/>
          </p:cNvCxnSpPr>
          <p:nvPr/>
        </p:nvCxnSpPr>
        <p:spPr>
          <a:xfrm>
            <a:off x="6069809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00CA283-94B0-7F42-E0EE-B1E038DB504A}"/>
              </a:ext>
            </a:extLst>
          </p:cNvPr>
          <p:cNvSpPr txBox="1"/>
          <p:nvPr/>
        </p:nvSpPr>
        <p:spPr>
          <a:xfrm>
            <a:off x="1248225" y="1609305"/>
            <a:ext cx="41857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@Cacheable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(cacheNames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"Setmeal"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key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"#categoryId"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加在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类方法上，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cacheNames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只是用来空间管理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[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类似文件夹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]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中其实只存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value</a:t>
            </a: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存的是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&lt;key, String&gt;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为该方法返回对象序列化后的字符串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EC9035B-6DE5-D9EF-19D0-DCEBCA3C0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096" y="1609305"/>
            <a:ext cx="45454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.hasKey(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.opsForValue().get(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.opsForValue().set(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 err="1">
                <a:solidFill>
                  <a:srgbClr val="080808"/>
                </a:solidFill>
                <a:latin typeface="Arial Unicode MS"/>
                <a:ea typeface="JetBrains Mono"/>
              </a:rPr>
              <a:t>redisTemplate.opsForHash</a:t>
            </a:r>
            <a:r>
              <a:rPr lang="en-US" altLang="zh-CN" dirty="0">
                <a:solidFill>
                  <a:srgbClr val="080808"/>
                </a:solidFill>
                <a:latin typeface="Arial Unicode MS"/>
                <a:ea typeface="JetBrains Mono"/>
              </a:rPr>
              <a:t>().put("user:1001", "age", 30)</a:t>
            </a:r>
          </a:p>
          <a:p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写在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类方法中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可以存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&lt;key, hash/list/set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等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FDCF8D-CFC3-62E8-51C1-C3248441954C}"/>
              </a:ext>
            </a:extLst>
          </p:cNvPr>
          <p:cNvSpPr txBox="1"/>
          <p:nvPr/>
        </p:nvSpPr>
        <p:spPr>
          <a:xfrm>
            <a:off x="7187410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还可以配置过期时间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AFDD55-D15D-7464-E59C-4D648284C829}"/>
              </a:ext>
            </a:extLst>
          </p:cNvPr>
          <p:cNvSpPr txBox="1"/>
          <p:nvPr/>
        </p:nvSpPr>
        <p:spPr>
          <a:xfrm>
            <a:off x="1146626" y="6130883"/>
            <a:ext cx="4361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使用方便，但能配置的只有这两个参数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BB683310-13BC-1962-6268-343D71666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15668C-4CBD-A598-3A65-98B54C11DC62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46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7A2F8-E7C7-04D0-6A1E-FC063BA8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9E00D1-F0BC-E614-EF29-C51EA27C0CEA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无法载入回应资料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B6796C-C3A0-7EA9-6407-FA7CE546BC8F}"/>
              </a:ext>
            </a:extLst>
          </p:cNvPr>
          <p:cNvSpPr txBox="1"/>
          <p:nvPr/>
        </p:nvSpPr>
        <p:spPr>
          <a:xfrm>
            <a:off x="1186070" y="1404730"/>
            <a:ext cx="7321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Response.json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()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success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时（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error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时正常、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postman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正常）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/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Response.text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()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B8A303-31FE-E9A1-4062-8B380C31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036695"/>
            <a:ext cx="2879937" cy="16675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06EEEA-E7D6-4FCF-F0BA-C9015585B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130" y="3167931"/>
            <a:ext cx="4269469" cy="17263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3D0AAD-6295-D789-4CD0-8C3933129607}"/>
              </a:ext>
            </a:extLst>
          </p:cNvPr>
          <p:cNvSpPr txBox="1"/>
          <p:nvPr/>
        </p:nvSpPr>
        <p:spPr>
          <a:xfrm>
            <a:off x="1718264" y="2189715"/>
            <a:ext cx="539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其实一切都是对的。。。。只是跳转到新页面后就显示不出</a:t>
            </a:r>
            <a:r>
              <a:rPr lang="en-US" altLang="zh-CN" dirty="0">
                <a:solidFill>
                  <a:srgbClr val="FF0000"/>
                </a:solidFill>
              </a:rPr>
              <a:t>response</a:t>
            </a:r>
            <a:r>
              <a:rPr lang="zh-CN" altLang="en-US" dirty="0">
                <a:solidFill>
                  <a:srgbClr val="FF0000"/>
                </a:solidFill>
              </a:rPr>
              <a:t>了。。已经把</a:t>
            </a:r>
            <a:r>
              <a:rPr lang="en-US" altLang="zh-CN" dirty="0">
                <a:solidFill>
                  <a:srgbClr val="FF0000"/>
                </a:solidFill>
              </a:rPr>
              <a:t>JWT</a:t>
            </a:r>
            <a:r>
              <a:rPr lang="zh-CN" altLang="en-US" dirty="0">
                <a:solidFill>
                  <a:srgbClr val="FF0000"/>
                </a:solidFill>
              </a:rPr>
              <a:t>存下来了</a:t>
            </a:r>
          </a:p>
        </p:txBody>
      </p:sp>
    </p:spTree>
    <p:extLst>
      <p:ext uri="{BB962C8B-B14F-4D97-AF65-F5344CB8AC3E}">
        <p14:creationId xmlns:p14="http://schemas.microsoft.com/office/powerpoint/2010/main" val="643247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2D7F64-29A9-F944-0378-3D76C68C604D}"/>
              </a:ext>
            </a:extLst>
          </p:cNvPr>
          <p:cNvSpPr txBox="1"/>
          <p:nvPr/>
        </p:nvSpPr>
        <p:spPr>
          <a:xfrm>
            <a:off x="651511" y="710140"/>
            <a:ext cx="286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Spring Task Scheduler</a:t>
            </a:r>
            <a:endParaRPr lang="zh-CN" altLang="en-US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3077B5-B4E1-03E2-B9BC-0D4D63C71494}"/>
              </a:ext>
            </a:extLst>
          </p:cNvPr>
          <p:cNvSpPr txBox="1"/>
          <p:nvPr/>
        </p:nvSpPr>
        <p:spPr>
          <a:xfrm>
            <a:off x="1186069" y="1404730"/>
            <a:ext cx="87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定时任务属于后台任务，与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web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请求无关；所以不应该放在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类里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672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6CA564-4A35-C244-BF02-883330F8FB6D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HttpClient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006412-C58E-8945-BB4F-48B3551C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8" y="1261480"/>
            <a:ext cx="1010521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HttpClient client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HttpClient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newHttpClient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HttpRequest request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newBuilder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.uri(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URI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.GET()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.build();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HttpResponse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HttpResponse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BodyHandlers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ofString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html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.body();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86B0C-EBC5-38DF-6693-C7A86370D998}"/>
              </a:ext>
            </a:extLst>
          </p:cNvPr>
          <p:cNvSpPr txBox="1"/>
          <p:nvPr/>
        </p:nvSpPr>
        <p:spPr>
          <a:xfrm>
            <a:off x="2332218" y="432760"/>
            <a:ext cx="19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26089"/>
                </a:solidFill>
              </a:rPr>
              <a:t>不用引入依赖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389A88-BDDD-7B19-6CD7-8F397B8BEECA}"/>
              </a:ext>
            </a:extLst>
          </p:cNvPr>
          <p:cNvSpPr txBox="1"/>
          <p:nvPr/>
        </p:nvSpPr>
        <p:spPr>
          <a:xfrm>
            <a:off x="548506" y="3782971"/>
            <a:ext cx="376223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Jsoup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解析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HTML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页面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F8B633-40B3-0572-AA04-B2B2C5D99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6" y="4778961"/>
            <a:ext cx="318869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&gt;org.jsoup&lt;/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&gt;jsoup&lt;/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&gt;1.10.2&lt;/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version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03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9B318-8AC1-021A-22AA-6193DACEB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D33C2A-A436-95D3-64CB-780980E55030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WebSocket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2526B-6133-A6AB-7691-4C876E8F3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43" y="2256536"/>
            <a:ext cx="528610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配置类，用于注册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Bean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WebSocketConfiguration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ServerEndpointExporter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serverEndpointExporter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ServerEndpointExporter();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066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592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57614-1E13-B875-5217-A7DD254AE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949049-4691-2A61-4DF0-2FD730F4FA26}"/>
              </a:ext>
            </a:extLst>
          </p:cNvPr>
          <p:cNvSpPr txBox="1"/>
          <p:nvPr/>
        </p:nvSpPr>
        <p:spPr>
          <a:xfrm>
            <a:off x="4031076" y="2718034"/>
            <a:ext cx="446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Deployment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3203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8B181-E7F2-DAE3-F7C3-829B022F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E96795-4FE2-0A6F-4DD1-FD4D62DE6115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4D61FC-CC99-A8E3-CBDE-7734ED26E09C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0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7B108B-7DED-7143-52CA-0705CF01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7" y="4170326"/>
            <a:ext cx="6294783" cy="220100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EA0682C-24EE-22D9-A9F0-05F8252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83" y="1671864"/>
            <a:ext cx="97867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自己的笔记本电脑作为服务器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、或其他内外网穿透工具，将你的本地服务器公开到互联网。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是最简单的工具之一。你可以用以下步骤配置：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下载 ngrok 并注册一个账号。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在终端中运行</a:t>
            </a:r>
            <a:r>
              <a:rPr lang="zh-CN" altLang="zh-CN" dirty="0">
                <a:latin typeface="Arial" panose="020B0604020202020204" pitchFamily="34" charset="0"/>
              </a:rPr>
              <a:t>命令，如 ngrok http 8080，将本地的 8080 端口映射到 ngrok 提供的公网地址。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 会生成一个临时的 URL，其他人可以通过这个 URL 访问你的服务器。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701EFA-9221-C567-8F15-EC5C29BA02B8}"/>
              </a:ext>
            </a:extLst>
          </p:cNvPr>
          <p:cNvSpPr txBox="1"/>
          <p:nvPr/>
        </p:nvSpPr>
        <p:spPr>
          <a:xfrm>
            <a:off x="4320209" y="1348698"/>
            <a:ext cx="379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这样的话我的笔记本需要一直开机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但是便宜、简单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12E5E2D-F19E-E80A-86F7-7C10383B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582" y="4133238"/>
            <a:ext cx="3034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买个树莓派当服务器用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308A5E7-3745-B65C-E897-90321BBBA2D8}"/>
              </a:ext>
            </a:extLst>
          </p:cNvPr>
          <p:cNvCxnSpPr/>
          <p:nvPr/>
        </p:nvCxnSpPr>
        <p:spPr>
          <a:xfrm rot="10800000" flipV="1">
            <a:off x="9402417" y="3504335"/>
            <a:ext cx="1345096" cy="799019"/>
          </a:xfrm>
          <a:prstGeom prst="bentConnector3">
            <a:avLst>
              <a:gd name="adj1" fmla="val 1231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7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BAD4-8CF3-1A67-0E25-2E22A5F7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8D78A2-847D-2BE6-881B-C459A01738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483466-3EF8-017B-D3D7-F811EFF2064C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54422A-ED23-94E7-8C65-0801F106313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07D711ED-4DAA-309E-1FCE-48609381A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BCEEFC-7C87-2715-9B7A-1C2DD2F892BA}"/>
              </a:ext>
            </a:extLst>
          </p:cNvPr>
          <p:cNvSpPr/>
          <p:nvPr/>
        </p:nvSpPr>
        <p:spPr>
          <a:xfrm>
            <a:off x="295806" y="1487787"/>
            <a:ext cx="11513704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D6C59CC7-FE9F-08C7-4DF6-29B003525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822179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423E0A-13E6-1F32-68E3-C3B5BEA58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26116"/>
              </p:ext>
            </p:extLst>
          </p:nvPr>
        </p:nvGraphicFramePr>
        <p:xfrm>
          <a:off x="945898" y="2780070"/>
          <a:ext cx="10213520" cy="2219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0420">
                  <a:extLst>
                    <a:ext uri="{9D8B030D-6E8A-4147-A177-3AD203B41FA5}">
                      <a16:colId xmlns:a16="http://schemas.microsoft.com/office/drawing/2014/main" val="926508378"/>
                    </a:ext>
                  </a:extLst>
                </a:gridCol>
                <a:gridCol w="1151079">
                  <a:extLst>
                    <a:ext uri="{9D8B030D-6E8A-4147-A177-3AD203B41FA5}">
                      <a16:colId xmlns:a16="http://schemas.microsoft.com/office/drawing/2014/main" val="3746846799"/>
                    </a:ext>
                  </a:extLst>
                </a:gridCol>
                <a:gridCol w="1938201">
                  <a:extLst>
                    <a:ext uri="{9D8B030D-6E8A-4147-A177-3AD203B41FA5}">
                      <a16:colId xmlns:a16="http://schemas.microsoft.com/office/drawing/2014/main" val="4271415911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43722925"/>
                    </a:ext>
                  </a:extLst>
                </a:gridCol>
                <a:gridCol w="1322824">
                  <a:extLst>
                    <a:ext uri="{9D8B030D-6E8A-4147-A177-3AD203B41FA5}">
                      <a16:colId xmlns:a16="http://schemas.microsoft.com/office/drawing/2014/main" val="3516237707"/>
                    </a:ext>
                  </a:extLst>
                </a:gridCol>
                <a:gridCol w="1121926">
                  <a:extLst>
                    <a:ext uri="{9D8B030D-6E8A-4147-A177-3AD203B41FA5}">
                      <a16:colId xmlns:a16="http://schemas.microsoft.com/office/drawing/2014/main" val="2829619590"/>
                    </a:ext>
                  </a:extLst>
                </a:gridCol>
                <a:gridCol w="1679120">
                  <a:extLst>
                    <a:ext uri="{9D8B030D-6E8A-4147-A177-3AD203B41FA5}">
                      <a16:colId xmlns:a16="http://schemas.microsoft.com/office/drawing/2014/main" val="919871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Buy/Sell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Traded Gold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Transaction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Delete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Modify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34557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AFDC4EA-22EE-8C74-23C4-B0808A6B6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C9E1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70864" y="5446218"/>
            <a:ext cx="6363588" cy="60968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EF5B52F3-79D5-0933-843D-28509CDB1213}"/>
              </a:ext>
            </a:extLst>
          </p:cNvPr>
          <p:cNvGrpSpPr/>
          <p:nvPr/>
        </p:nvGrpSpPr>
        <p:grpSpPr>
          <a:xfrm>
            <a:off x="2751323" y="1861931"/>
            <a:ext cx="1756906" cy="471951"/>
            <a:chOff x="1414227" y="1883754"/>
            <a:chExt cx="2412728" cy="4719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56EC48F-7FE0-7248-5DB4-7D5C5D43CD1F}"/>
                </a:ext>
              </a:extLst>
            </p:cNvPr>
            <p:cNvSpPr/>
            <p:nvPr/>
          </p:nvSpPr>
          <p:spPr>
            <a:xfrm>
              <a:off x="2330561" y="1883754"/>
              <a:ext cx="1496394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650FBA-E075-5041-4E03-C60F96A5AC17}"/>
                </a:ext>
              </a:extLst>
            </p:cNvPr>
            <p:cNvSpPr txBox="1"/>
            <p:nvPr/>
          </p:nvSpPr>
          <p:spPr>
            <a:xfrm>
              <a:off x="1414227" y="1922489"/>
              <a:ext cx="1148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Type</a:t>
              </a:r>
              <a:endParaRPr lang="zh-CN" altLang="en-US" b="1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F470402-E98D-3C02-95D3-AA352ADE042C}"/>
                </a:ext>
              </a:extLst>
            </p:cNvPr>
            <p:cNvGrpSpPr/>
            <p:nvPr/>
          </p:nvGrpSpPr>
          <p:grpSpPr>
            <a:xfrm>
              <a:off x="3371852" y="2083141"/>
              <a:ext cx="330383" cy="143561"/>
              <a:chOff x="-1629561" y="1847537"/>
              <a:chExt cx="1565009" cy="640563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5191658-AE26-D508-0BE8-050F7F05DC50}"/>
                  </a:ext>
                </a:extLst>
              </p:cNvPr>
              <p:cNvCxnSpPr/>
              <p:nvPr/>
            </p:nvCxnSpPr>
            <p:spPr>
              <a:xfrm>
                <a:off x="-1629561" y="1886347"/>
                <a:ext cx="796836" cy="60175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E095BD6-BE11-6359-C872-5045BD9C0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35704" y="1847537"/>
                <a:ext cx="771152" cy="59395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344160C-4C4A-3E5B-FA85-174C88C36E34}"/>
              </a:ext>
            </a:extLst>
          </p:cNvPr>
          <p:cNvGrpSpPr/>
          <p:nvPr/>
        </p:nvGrpSpPr>
        <p:grpSpPr>
          <a:xfrm>
            <a:off x="4658295" y="1774740"/>
            <a:ext cx="3820925" cy="646331"/>
            <a:chOff x="5206789" y="1775487"/>
            <a:chExt cx="4953453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D08D20F-E3D0-6B6A-397B-EE81B191E6F4}"/>
                </a:ext>
              </a:extLst>
            </p:cNvPr>
            <p:cNvSpPr txBox="1"/>
            <p:nvPr/>
          </p:nvSpPr>
          <p:spPr>
            <a:xfrm>
              <a:off x="5206789" y="1775487"/>
              <a:ext cx="18173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Transaction Date</a:t>
              </a:r>
              <a:endParaRPr lang="zh-CN" altLang="en-US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1D1A12-D879-2676-47A1-E0EAF01A4903}"/>
                </a:ext>
              </a:extLst>
            </p:cNvPr>
            <p:cNvSpPr/>
            <p:nvPr/>
          </p:nvSpPr>
          <p:spPr>
            <a:xfrm>
              <a:off x="7117105" y="1862678"/>
              <a:ext cx="3043137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858FF3A-6DED-A1AE-96D9-37F33766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4647" y="1940245"/>
              <a:ext cx="295316" cy="304843"/>
            </a:xfrm>
            <a:prstGeom prst="rect">
              <a:avLst/>
            </a:prstGeom>
          </p:spPr>
        </p:pic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6363ED9-EF44-8E6B-6994-067833C492F4}"/>
              </a:ext>
            </a:extLst>
          </p:cNvPr>
          <p:cNvSpPr/>
          <p:nvPr/>
        </p:nvSpPr>
        <p:spPr>
          <a:xfrm>
            <a:off x="8775025" y="1827771"/>
            <a:ext cx="1031424" cy="4719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CAAD34-86CA-31E9-68D6-389E0B3A80D6}"/>
              </a:ext>
            </a:extLst>
          </p:cNvPr>
          <p:cNvSpPr/>
          <p:nvPr/>
        </p:nvSpPr>
        <p:spPr>
          <a:xfrm>
            <a:off x="10068893" y="1827297"/>
            <a:ext cx="1376425" cy="4719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 New 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11E042-3BA2-08FF-ADF1-882C0E536616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-10628" t="10578" r="-1"/>
          <a:stretch/>
        </p:blipFill>
        <p:spPr>
          <a:xfrm>
            <a:off x="11467851" y="1646384"/>
            <a:ext cx="636402" cy="6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2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954DA-D993-7586-60AE-37569864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40FEA1-2B38-6F25-00F4-4A5CC0D863EF}"/>
              </a:ext>
            </a:extLst>
          </p:cNvPr>
          <p:cNvSpPr/>
          <p:nvPr/>
        </p:nvSpPr>
        <p:spPr>
          <a:xfrm>
            <a:off x="158105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A0688E-7E2A-30E0-8F53-7AE72A3B0CE3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3EF86E-75BD-8E5E-94E6-424CD0C6DA4C}"/>
              </a:ext>
            </a:extLst>
          </p:cNvPr>
          <p:cNvSpPr/>
          <p:nvPr/>
        </p:nvSpPr>
        <p:spPr>
          <a:xfrm>
            <a:off x="5872407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A8B2-11DB-C17C-5F64-426F48AFDE06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1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CD06C7-6D7C-4478-7EAE-F2A95880CD32}"/>
              </a:ext>
            </a:extLst>
          </p:cNvPr>
          <p:cNvSpPr txBox="1"/>
          <p:nvPr/>
        </p:nvSpPr>
        <p:spPr>
          <a:xfrm>
            <a:off x="270544" y="830726"/>
            <a:ext cx="94690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使用云服务提供商的免费套餐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许多云服务提供商提供免费套餐，允许你托管后端应用程序并使用数据库和中间件。这是一个低成本、简单的解决方案：</a:t>
            </a:r>
          </a:p>
          <a:p>
            <a:endParaRPr lang="zh-CN" altLang="en-US" dirty="0"/>
          </a:p>
          <a:p>
            <a:r>
              <a:rPr lang="zh-CN" altLang="en-US" dirty="0"/>
              <a:t>#### 推荐方案：使用 **AWS Free Tier** 或 **Google Cloud Platform (GCP) 免费层**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**AWS Free Tier**：</a:t>
            </a:r>
          </a:p>
          <a:p>
            <a:r>
              <a:rPr lang="zh-CN" altLang="en-US" dirty="0"/>
              <a:t>  - **EC2 实例**：用于运行你的后端服务器。</a:t>
            </a:r>
          </a:p>
          <a:p>
            <a:r>
              <a:rPr lang="zh-CN" altLang="en-US" dirty="0"/>
              <a:t>  - **RDS**：用于托管 MySQL 数据库。</a:t>
            </a:r>
          </a:p>
          <a:p>
            <a:r>
              <a:rPr lang="zh-CN" altLang="en-US" dirty="0"/>
              <a:t>  - **ElasticCache**：用于 Redis。</a:t>
            </a:r>
          </a:p>
          <a:p>
            <a:r>
              <a:rPr lang="zh-CN" altLang="en-US" dirty="0"/>
              <a:t>  - **Amazon MQ**：可用来托管 RabbitMQ。</a:t>
            </a:r>
          </a:p>
          <a:p>
            <a:endParaRPr lang="zh-CN" altLang="en-US" dirty="0"/>
          </a:p>
          <a:p>
            <a:r>
              <a:rPr lang="zh-CN" altLang="en-US" dirty="0"/>
              <a:t>**步骤**：</a:t>
            </a:r>
          </a:p>
          <a:p>
            <a:r>
              <a:rPr lang="zh-CN" altLang="en-US" dirty="0"/>
              <a:t>1. **注册账户**：注册 AWS 或 GCP 账号，并启用免费层。</a:t>
            </a:r>
          </a:p>
          <a:p>
            <a:r>
              <a:rPr lang="zh-CN" altLang="en-US" dirty="0"/>
              <a:t>2. **创建虚拟机**：在 EC2 或 Compute Engine 上创建一个虚拟机实例，安装你的网站后端。</a:t>
            </a:r>
          </a:p>
          <a:p>
            <a:r>
              <a:rPr lang="zh-CN" altLang="en-US" dirty="0"/>
              <a:t>3. **安装中间件**：</a:t>
            </a:r>
          </a:p>
          <a:p>
            <a:r>
              <a:rPr lang="zh-CN" altLang="en-US" dirty="0"/>
              <a:t>   - 在虚拟机上安装 MySQL、Redis 和 RabbitMQ（可以使用 Docker 快速安装这些服务）。</a:t>
            </a:r>
          </a:p>
          <a:p>
            <a:r>
              <a:rPr lang="zh-CN" altLang="en-US" dirty="0"/>
              <a:t>   - 使用 `apt` 或 `yum` 安装必要的软件包，或者通过 Docker Compose 配置容器。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1CF2C2-6332-82CF-24A5-6A23C4858556}"/>
              </a:ext>
            </a:extLst>
          </p:cNvPr>
          <p:cNvSpPr txBox="1"/>
          <p:nvPr/>
        </p:nvSpPr>
        <p:spPr>
          <a:xfrm>
            <a:off x="6037006" y="2769718"/>
            <a:ext cx="6224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- **Google Cloud Platform (GCP)**：</a:t>
            </a:r>
          </a:p>
          <a:p>
            <a:r>
              <a:rPr lang="zh-CN" altLang="en-US" dirty="0"/>
              <a:t>  - **Compute Engine**：类似于 AWS 的 EC2。</a:t>
            </a:r>
          </a:p>
          <a:p>
            <a:r>
              <a:rPr lang="zh-CN" altLang="en-US" dirty="0"/>
              <a:t>  - **Cloud SQL**：用于 MySQL。</a:t>
            </a:r>
          </a:p>
          <a:p>
            <a:r>
              <a:rPr lang="zh-CN" altLang="en-US" dirty="0"/>
              <a:t>  - **Cloud Memorystore**：用于 Redis。</a:t>
            </a:r>
          </a:p>
          <a:p>
            <a:r>
              <a:rPr lang="zh-CN" altLang="en-US" dirty="0"/>
              <a:t>  - **自行安装 RabbitMQ**：通过虚拟机配置。</a:t>
            </a:r>
          </a:p>
        </p:txBody>
      </p:sp>
    </p:spTree>
    <p:extLst>
      <p:ext uri="{BB962C8B-B14F-4D97-AF65-F5344CB8AC3E}">
        <p14:creationId xmlns:p14="http://schemas.microsoft.com/office/powerpoint/2010/main" val="1487048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D3845A5-07D9-0345-19DD-172AA073F9CD}"/>
              </a:ext>
            </a:extLst>
          </p:cNvPr>
          <p:cNvSpPr txBox="1"/>
          <p:nvPr/>
        </p:nvSpPr>
        <p:spPr>
          <a:xfrm>
            <a:off x="1000540" y="54661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使用低成本的虚拟专用服务器 (VPS) 云服务器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使用 VPS 提供商，如 **DigitalOcean**、**Linode** 或 **Vultr**，提供简单的服务器部署，价格低廉。</a:t>
            </a:r>
          </a:p>
          <a:p>
            <a:r>
              <a:rPr lang="zh-CN" altLang="en-US" dirty="0"/>
              <a:t>- **推荐套餐**：基础的 $5/月服务器，足以运行小型网站和中间件。</a:t>
            </a:r>
          </a:p>
          <a:p>
            <a:r>
              <a:rPr lang="zh-CN" altLang="en-US" dirty="0"/>
              <a:t>- **安装步骤**：</a:t>
            </a:r>
          </a:p>
          <a:p>
            <a:r>
              <a:rPr lang="zh-CN" altLang="en-US" dirty="0"/>
              <a:t>  1. 创建 VPS 实例并使用 SSH 登录。</a:t>
            </a:r>
          </a:p>
          <a:p>
            <a:r>
              <a:rPr lang="zh-CN" altLang="en-US" dirty="0"/>
              <a:t>  2. 安装 Node.js、Python、Java 等后端环境。</a:t>
            </a:r>
          </a:p>
          <a:p>
            <a:r>
              <a:rPr lang="zh-CN" altLang="en-US" dirty="0"/>
              <a:t>  3. 安装 MySQL、Redis 和 RabbitMQ。</a:t>
            </a:r>
          </a:p>
          <a:p>
            <a:r>
              <a:rPr lang="zh-CN" altLang="en-US" dirty="0"/>
              <a:t>  4. 配置防火墙（如 UFW）来保护服务器。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68361B-2FA6-6F70-FCC5-80FDE92D5401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2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168EEE-16BA-A79B-D7F0-63B91BDED1F4}"/>
              </a:ext>
            </a:extLst>
          </p:cNvPr>
          <p:cNvSpPr txBox="1"/>
          <p:nvPr/>
        </p:nvSpPr>
        <p:spPr>
          <a:xfrm>
            <a:off x="1000540" y="449546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PaaS 平台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**Heroku**：可以用于托管后端应用程序，并通过插件支持 MySQL、Redis。RabbitMQ 可以通过外部服务连接。</a:t>
            </a:r>
          </a:p>
          <a:p>
            <a:r>
              <a:rPr lang="zh-CN" altLang="en-US" dirty="0"/>
              <a:t>- **Render**：支持 Docker 部署，允许你运行复杂的应用程序并连接到外部中间件服务。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0D231-59E7-AAEF-4A97-34901AC0900A}"/>
              </a:ext>
            </a:extLst>
          </p:cNvPr>
          <p:cNvSpPr txBox="1"/>
          <p:nvPr/>
        </p:nvSpPr>
        <p:spPr>
          <a:xfrm>
            <a:off x="11009154" y="4075499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3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772C7DF-9F3F-ECDE-C7E1-75C2B6F40087}"/>
              </a:ext>
            </a:extLst>
          </p:cNvPr>
          <p:cNvCxnSpPr>
            <a:cxnSpLocks/>
          </p:cNvCxnSpPr>
          <p:nvPr/>
        </p:nvCxnSpPr>
        <p:spPr>
          <a:xfrm>
            <a:off x="662609" y="3955774"/>
            <a:ext cx="11118574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0FBA95-3746-C97E-9DDE-CB3E8C5F1CF2}"/>
              </a:ext>
            </a:extLst>
          </p:cNvPr>
          <p:cNvSpPr txBox="1"/>
          <p:nvPr/>
        </p:nvSpPr>
        <p:spPr>
          <a:xfrm>
            <a:off x="6536635" y="1102178"/>
            <a:ext cx="1745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RackNerd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DC7292-693D-6047-DDE9-13C6356D60D6}"/>
              </a:ext>
            </a:extLst>
          </p:cNvPr>
          <p:cNvSpPr txBox="1"/>
          <p:nvPr/>
        </p:nvSpPr>
        <p:spPr>
          <a:xfrm>
            <a:off x="6944094" y="2716435"/>
            <a:ext cx="4439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一小时教你如何玩转云服务器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(</a:t>
            </a:r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从服务器购买，连接，配置到项目部署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0109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3B8AFA2-E704-A67C-F8EA-3F319205EA5C}"/>
              </a:ext>
            </a:extLst>
          </p:cNvPr>
          <p:cNvSpPr txBox="1"/>
          <p:nvPr/>
        </p:nvSpPr>
        <p:spPr>
          <a:xfrm>
            <a:off x="998777" y="321911"/>
            <a:ext cx="10139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Docker 简化管理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Docker 和 Docker Compose 可以简化中间件和应用程序的部署与管理。</a:t>
            </a:r>
          </a:p>
          <a:p>
            <a:r>
              <a:rPr lang="zh-CN" altLang="en-US" dirty="0"/>
              <a:t>- 创建一个 `docker-compose.yml` 文件，定义所有服务（后端应用、MySQL、Redis、RabbitMQ）。</a:t>
            </a:r>
          </a:p>
          <a:p>
            <a:r>
              <a:rPr lang="zh-CN" altLang="en-US" dirty="0"/>
              <a:t>- 运行 `docker-compose up -d` 启动所有容器。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9BE9A-4E03-7F5E-AE1E-BB473D2C9EE0}"/>
              </a:ext>
            </a:extLst>
          </p:cNvPr>
          <p:cNvSpPr txBox="1"/>
          <p:nvPr/>
        </p:nvSpPr>
        <p:spPr>
          <a:xfrm>
            <a:off x="583095" y="2282476"/>
            <a:ext cx="110258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、青铜阶段：在云服务器上面装一个</a:t>
            </a:r>
            <a:r>
              <a:rPr lang="en-US" altLang="zh-CN" dirty="0">
                <a:hlinkClick r:id="rId2"/>
              </a:rPr>
              <a:t>tomcat</a:t>
            </a:r>
            <a:r>
              <a:rPr lang="zh-CN" altLang="en-US" dirty="0"/>
              <a:t>，本地打包后，将</a:t>
            </a:r>
            <a:r>
              <a:rPr lang="en-US" altLang="zh-CN" dirty="0"/>
              <a:t>war</a:t>
            </a:r>
            <a:r>
              <a:rPr lang="zh-CN" altLang="en-US" dirty="0"/>
              <a:t>包丢进</a:t>
            </a:r>
            <a:r>
              <a:rPr lang="en-US" altLang="zh-CN" dirty="0"/>
              <a:t>tomcat</a:t>
            </a:r>
            <a:r>
              <a:rPr lang="zh-CN" altLang="en-US" dirty="0"/>
              <a:t>中，公网访问。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、白银阶段：在云服务器上面装好</a:t>
            </a:r>
            <a:r>
              <a:rPr lang="en-US" altLang="zh-CN" dirty="0"/>
              <a:t>java</a:t>
            </a:r>
            <a:r>
              <a:rPr lang="zh-CN" altLang="en-US" dirty="0"/>
              <a:t>，本地打包后，将</a:t>
            </a:r>
            <a:r>
              <a:rPr lang="en-US" altLang="zh-CN" dirty="0"/>
              <a:t>jar</a:t>
            </a:r>
            <a:r>
              <a:rPr lang="zh-CN" altLang="en-US" dirty="0"/>
              <a:t>包丢进云服务器中，使用</a:t>
            </a:r>
            <a:r>
              <a:rPr lang="en-US" altLang="zh-CN" dirty="0"/>
              <a:t>java -jar </a:t>
            </a:r>
            <a:r>
              <a:rPr lang="en-US" altLang="zh-CN" dirty="0" err="1"/>
              <a:t>jar</a:t>
            </a:r>
            <a:r>
              <a:rPr lang="zh-CN" altLang="en-US" dirty="0"/>
              <a:t>包名字进行部署，公网访问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、黄金阶段：在云服务器上面装好</a:t>
            </a:r>
            <a:r>
              <a:rPr lang="en-US" altLang="zh-CN" dirty="0" err="1">
                <a:hlinkClick r:id="rId3"/>
              </a:rPr>
              <a:t>jenkins</a:t>
            </a:r>
            <a:r>
              <a:rPr lang="zh-CN" altLang="en-US" dirty="0"/>
              <a:t>，使用</a:t>
            </a:r>
            <a:r>
              <a:rPr lang="en-US" altLang="zh-CN" dirty="0" err="1"/>
              <a:t>jenkins</a:t>
            </a:r>
            <a:r>
              <a:rPr lang="zh-CN" altLang="en-US" dirty="0"/>
              <a:t>的自由风格</a:t>
            </a:r>
            <a:r>
              <a:rPr lang="en-US" altLang="zh-CN" dirty="0"/>
              <a:t>job</a:t>
            </a:r>
            <a:r>
              <a:rPr lang="zh-CN" altLang="en-US" dirty="0"/>
              <a:t>，对代码进行打包，拷贝</a:t>
            </a:r>
            <a:r>
              <a:rPr lang="en-US" altLang="zh-CN" dirty="0"/>
              <a:t>jar</a:t>
            </a:r>
            <a:r>
              <a:rPr lang="zh-CN" altLang="en-US" dirty="0"/>
              <a:t>至具体机器，使用</a:t>
            </a:r>
            <a:r>
              <a:rPr lang="en-US" altLang="zh-CN" dirty="0"/>
              <a:t>shell</a:t>
            </a:r>
            <a:r>
              <a:rPr lang="zh-CN" altLang="en-US" dirty="0"/>
              <a:t>脚本进行部署，公网访问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、白金阶段：在云服务器上面装好</a:t>
            </a:r>
            <a:r>
              <a:rPr lang="en-US" altLang="zh-CN" dirty="0"/>
              <a:t>docker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，对代码进行打包，构建镜像，上传镜像，使用</a:t>
            </a:r>
            <a:r>
              <a:rPr lang="en-US" altLang="zh-CN" dirty="0">
                <a:hlinkClick r:id="rId4"/>
              </a:rPr>
              <a:t>shell</a:t>
            </a:r>
            <a:r>
              <a:rPr lang="zh-CN" altLang="en-US" dirty="0">
                <a:hlinkClick r:id="rId4"/>
              </a:rPr>
              <a:t>脚本</a:t>
            </a:r>
            <a:r>
              <a:rPr lang="zh-CN" altLang="en-US" dirty="0"/>
              <a:t>拉取镜像部署容器，公网访问。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、钻石阶段：多台云服务器部署</a:t>
            </a:r>
            <a:r>
              <a:rPr lang="en-US" altLang="zh-CN" dirty="0">
                <a:hlinkClick r:id="rId5"/>
              </a:rPr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k8s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，写</a:t>
            </a:r>
            <a:r>
              <a:rPr lang="en-US" altLang="zh-CN" dirty="0"/>
              <a:t>pipeline</a:t>
            </a:r>
            <a:r>
              <a:rPr lang="zh-CN" altLang="en-US" dirty="0"/>
              <a:t>对代码进行打包，构建镜像，上传镜像，使用</a:t>
            </a:r>
            <a:r>
              <a:rPr lang="en-US" altLang="zh-CN" dirty="0"/>
              <a:t>k8s</a:t>
            </a:r>
            <a:r>
              <a:rPr lang="zh-CN" altLang="en-US" dirty="0"/>
              <a:t>认识的</a:t>
            </a:r>
            <a:r>
              <a:rPr lang="en-US" altLang="zh-CN" dirty="0" err="1"/>
              <a:t>yaml</a:t>
            </a:r>
            <a:r>
              <a:rPr lang="zh-CN" altLang="en-US" dirty="0"/>
              <a:t>资源</a:t>
            </a:r>
            <a:r>
              <a:rPr lang="zh-CN" altLang="en-US" dirty="0">
                <a:hlinkClick r:id="rId6"/>
              </a:rPr>
              <a:t>清单文件</a:t>
            </a:r>
            <a:r>
              <a:rPr lang="zh-CN" altLang="en-US" dirty="0"/>
              <a:t>进行部署，暴露</a:t>
            </a:r>
            <a:r>
              <a:rPr lang="en-US" altLang="zh-CN" dirty="0"/>
              <a:t>svc</a:t>
            </a:r>
            <a:r>
              <a:rPr lang="zh-CN" altLang="en-US" dirty="0"/>
              <a:t>进行公网访问。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、大师阶段：多台云服务器部署</a:t>
            </a:r>
            <a:r>
              <a:rPr lang="en-US" altLang="zh-CN" dirty="0"/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上面部署好管理</a:t>
            </a:r>
            <a:r>
              <a:rPr lang="en-US" altLang="zh-CN" dirty="0"/>
              <a:t>k8s</a:t>
            </a:r>
            <a:r>
              <a:rPr lang="zh-CN" altLang="en-US" dirty="0"/>
              <a:t>的管理界面（当前我自己使用的是</a:t>
            </a:r>
            <a:r>
              <a:rPr lang="en-US" altLang="zh-CN" dirty="0" err="1"/>
              <a:t>kubeshpere</a:t>
            </a:r>
            <a:r>
              <a:rPr lang="zh-CN" altLang="en-US" dirty="0"/>
              <a:t>，以下简称</a:t>
            </a:r>
            <a:r>
              <a:rPr lang="en-US" altLang="zh-CN" dirty="0" err="1">
                <a:hlinkClick r:id="rId7"/>
              </a:rPr>
              <a:t>ks</a:t>
            </a:r>
            <a:r>
              <a:rPr lang="zh-CN" altLang="en-US" dirty="0"/>
              <a:t>），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 err="1"/>
              <a:t>jenkins</a:t>
            </a:r>
            <a:r>
              <a:rPr lang="zh-CN" altLang="en-US" dirty="0"/>
              <a:t>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/>
              <a:t>harbor</a:t>
            </a:r>
            <a:r>
              <a:rPr lang="zh-CN" altLang="en-US" dirty="0"/>
              <a:t>，</a:t>
            </a:r>
            <a:r>
              <a:rPr lang="en-US" altLang="zh-CN" dirty="0" err="1"/>
              <a:t>devops</a:t>
            </a:r>
            <a:r>
              <a:rPr lang="zh-CN" altLang="en-US" dirty="0"/>
              <a:t>工程里面编辑流水线（我个人喜欢直接写</a:t>
            </a:r>
            <a:r>
              <a:rPr lang="en-US" altLang="zh-CN" dirty="0" err="1">
                <a:hlinkClick r:id="rId8"/>
              </a:rPr>
              <a:t>jenkinsfile</a:t>
            </a:r>
            <a:r>
              <a:rPr lang="zh-CN" altLang="en-US" dirty="0"/>
              <a:t>），代码打包，构建镜像，上传镜像，</a:t>
            </a:r>
            <a:r>
              <a:rPr lang="en-US" altLang="zh-CN" dirty="0" err="1"/>
              <a:t>yaml</a:t>
            </a:r>
            <a:r>
              <a:rPr lang="zh-CN" altLang="en-US" dirty="0"/>
              <a:t>资源清单文件部署，</a:t>
            </a:r>
            <a:r>
              <a:rPr lang="en-US" altLang="zh-CN" dirty="0"/>
              <a:t>svc</a:t>
            </a:r>
            <a:r>
              <a:rPr lang="zh-CN" altLang="en-US" dirty="0"/>
              <a:t>公网访问</a:t>
            </a:r>
          </a:p>
        </p:txBody>
      </p:sp>
    </p:spTree>
    <p:extLst>
      <p:ext uri="{BB962C8B-B14F-4D97-AF65-F5344CB8AC3E}">
        <p14:creationId xmlns:p14="http://schemas.microsoft.com/office/powerpoint/2010/main" val="4201736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A839BA-97B9-2D27-9834-19C3A26C2101}"/>
              </a:ext>
            </a:extLst>
          </p:cNvPr>
          <p:cNvSpPr txBox="1"/>
          <p:nvPr/>
        </p:nvSpPr>
        <p:spPr>
          <a:xfrm>
            <a:off x="662731" y="285225"/>
            <a:ext cx="43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除了解决服务器，还要有自己的域名</a:t>
            </a:r>
            <a:r>
              <a:rPr lang="zh-CN" altLang="en-US" dirty="0"/>
              <a:t>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258B79-6BCF-B5F7-143C-114B8084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70" y="4078501"/>
            <a:ext cx="98066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内网穿透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适合没有公网 IP 的用户，通过中转服务器将内网设备暴露给公网，使用更简单，不需要端口转发。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用花生壳</a:t>
            </a:r>
            <a:r>
              <a:rPr lang="en-US" altLang="zh-CN" dirty="0">
                <a:latin typeface="Arial" panose="020B0604020202020204" pitchFamily="34" charset="0"/>
              </a:rPr>
              <a:t> ||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|| </a:t>
            </a:r>
            <a:r>
              <a:rPr lang="en-US" altLang="zh-CN" dirty="0">
                <a:latin typeface="Arial" panose="020B0604020202020204" pitchFamily="34" charset="0"/>
              </a:rPr>
              <a:t>https://www.natfrp.com/user/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来内网穿透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但是内网穿透会把我的公网端口暴露出来要做安全防护，</a:t>
            </a:r>
            <a:r>
              <a:rPr lang="en-US" altLang="zh-CN" dirty="0">
                <a:latin typeface="Arial" panose="020B0604020202020204" pitchFamily="34" charset="0"/>
              </a:rPr>
              <a:t>https://www.xiaohongshu.com/search_result/628b3d4600000000010246b1?xsec_token=ABTDHT_jwDja-fVRRgEWiVPINrWAtf3hS0Z04VfSOZK54=&amp;xsec_source=pc_search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3A3995-FBAD-FC3A-2B66-70244A25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6" y="1773773"/>
            <a:ext cx="498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域名只能租，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.com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的一年几十块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10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1298FC3-D138-4D76-A999-F799A269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503" y="1433296"/>
            <a:ext cx="723029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在开发环境</a:t>
            </a:r>
            <a:r>
              <a:rPr lang="zh-CN" altLang="zh-CN" dirty="0"/>
              <a:t>中使用 mysqldump 工具导出你的数据库数据。你可以使用以下命令来导出整个数据库：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mysqldump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-u root -p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your_database_name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your_database_backup.sql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将备份文件传输到树莓派： 使用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scp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copy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）将备份文件传输到树莓派：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atin typeface="Arial" panose="020B0604020202020204" pitchFamily="34" charset="0"/>
              </a:rPr>
              <a:t>scp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your_database_backup.sql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pi@raspberry_pi_ip</a:t>
            </a:r>
            <a:r>
              <a:rPr lang="en-US" altLang="zh-CN" dirty="0">
                <a:latin typeface="Arial" panose="020B0604020202020204" pitchFamily="34" charset="0"/>
              </a:rPr>
              <a:t>:/path/to/destination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anose="020B0604020202020204" pitchFamily="34" charset="0"/>
              </a:rPr>
              <a:t>pi </a:t>
            </a:r>
            <a:r>
              <a:rPr lang="zh-CN" altLang="en-US" dirty="0">
                <a:latin typeface="Arial" panose="020B0604020202020204" pitchFamily="34" charset="0"/>
              </a:rPr>
              <a:t>是树莓派的用户名，</a:t>
            </a:r>
            <a:r>
              <a:rPr lang="en-US" altLang="zh-CN" dirty="0" err="1">
                <a:latin typeface="Arial" panose="020B0604020202020204" pitchFamily="34" charset="0"/>
              </a:rPr>
              <a:t>raspberry_pi_ip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是树莓派的 </a:t>
            </a:r>
            <a:r>
              <a:rPr lang="en-US" altLang="zh-CN" dirty="0">
                <a:latin typeface="Arial" panose="020B0604020202020204" pitchFamily="34" charset="0"/>
              </a:rPr>
              <a:t>IP </a:t>
            </a:r>
            <a:r>
              <a:rPr lang="zh-CN" altLang="en-US" dirty="0">
                <a:latin typeface="Arial" panose="020B0604020202020204" pitchFamily="34" charset="0"/>
              </a:rPr>
              <a:t>地址，</a:t>
            </a:r>
            <a:r>
              <a:rPr lang="en-US" altLang="zh-CN" dirty="0">
                <a:latin typeface="Arial" panose="020B0604020202020204" pitchFamily="34" charset="0"/>
              </a:rPr>
              <a:t>/path/to/destination </a:t>
            </a:r>
            <a:r>
              <a:rPr lang="zh-CN" altLang="en-US" dirty="0">
                <a:latin typeface="Arial" panose="020B0604020202020204" pitchFamily="34" charset="0"/>
              </a:rPr>
              <a:t>是你希望存储备份文件的路径。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在树莓派上恢复数据</a:t>
            </a:r>
            <a:r>
              <a:rPr lang="zh-CN" altLang="en-US" dirty="0"/>
              <a:t>： 登录到树莓派，使用以下命令来恢复数据库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atin typeface="Arial" panose="020B0604020202020204" pitchFamily="34" charset="0"/>
              </a:rPr>
              <a:t>mysql</a:t>
            </a:r>
            <a:r>
              <a:rPr lang="en-US" altLang="zh-CN" dirty="0">
                <a:latin typeface="Arial" panose="020B0604020202020204" pitchFamily="34" charset="0"/>
              </a:rPr>
              <a:t> -u root -p </a:t>
            </a:r>
            <a:r>
              <a:rPr lang="en-US" altLang="zh-CN" dirty="0" err="1">
                <a:latin typeface="Arial" panose="020B0604020202020204" pitchFamily="34" charset="0"/>
              </a:rPr>
              <a:t>your_database_name</a:t>
            </a:r>
            <a:r>
              <a:rPr lang="en-US" altLang="zh-CN" dirty="0">
                <a:latin typeface="Arial" panose="020B0604020202020204" pitchFamily="34" charset="0"/>
              </a:rPr>
              <a:t> &lt; /path/to/destination/</a:t>
            </a:r>
            <a:r>
              <a:rPr lang="en-US" altLang="zh-CN" dirty="0" err="1">
                <a:latin typeface="Arial" panose="020B0604020202020204" pitchFamily="34" charset="0"/>
              </a:rPr>
              <a:t>your_database_backup.sql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47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28C7-9053-7FF6-C9C4-FF97FAE00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815C6A-00C9-75C2-60CE-84E9F8114AF1}"/>
              </a:ext>
            </a:extLst>
          </p:cNvPr>
          <p:cNvSpPr txBox="1"/>
          <p:nvPr/>
        </p:nvSpPr>
        <p:spPr>
          <a:xfrm>
            <a:off x="4931016" y="2718034"/>
            <a:ext cx="2329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TO DO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586178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BF169-C578-4029-83A8-2670E170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59D847-314C-039F-3691-EDF7CF7609A0}"/>
              </a:ext>
            </a:extLst>
          </p:cNvPr>
          <p:cNvSpPr txBox="1"/>
          <p:nvPr/>
        </p:nvSpPr>
        <p:spPr>
          <a:xfrm>
            <a:off x="556592" y="364434"/>
            <a:ext cx="3306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Forget password</a:t>
            </a:r>
            <a:endParaRPr lang="zh-CN" altLang="en-US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1097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8CE03-34B5-DD01-DB54-BFE4442EF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36245E-7D5B-DAC8-F7D9-8D57C1717611}"/>
              </a:ext>
            </a:extLst>
          </p:cNvPr>
          <p:cNvSpPr txBox="1"/>
          <p:nvPr/>
        </p:nvSpPr>
        <p:spPr>
          <a:xfrm>
            <a:off x="556592" y="364434"/>
            <a:ext cx="3306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Automation transact</a:t>
            </a:r>
            <a:endParaRPr lang="zh-CN" altLang="en-US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23A7B72-3D05-7C9A-6AE9-2A3FFD969B8C}"/>
              </a:ext>
            </a:extLst>
          </p:cNvPr>
          <p:cNvSpPr/>
          <p:nvPr/>
        </p:nvSpPr>
        <p:spPr>
          <a:xfrm>
            <a:off x="3286539" y="1507434"/>
            <a:ext cx="2206487" cy="7987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FEED54-8D49-8749-8B60-D0008485215A}"/>
              </a:ext>
            </a:extLst>
          </p:cNvPr>
          <p:cNvSpPr txBox="1"/>
          <p:nvPr/>
        </p:nvSpPr>
        <p:spPr>
          <a:xfrm>
            <a:off x="3544957" y="2888182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是否触发</a:t>
            </a:r>
            <a:r>
              <a:rPr lang="en-US" altLang="zh-CN" dirty="0"/>
              <a:t>target</a:t>
            </a:r>
            <a:endParaRPr lang="zh-CN" altLang="en-US" dirty="0"/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F7609075-A53F-B8C1-B9BA-D88189ED50D2}"/>
              </a:ext>
            </a:extLst>
          </p:cNvPr>
          <p:cNvSpPr/>
          <p:nvPr/>
        </p:nvSpPr>
        <p:spPr>
          <a:xfrm>
            <a:off x="3372678" y="2716696"/>
            <a:ext cx="2027583" cy="71230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04D19B-4216-0D13-790C-F5BF1AB947E6}"/>
              </a:ext>
            </a:extLst>
          </p:cNvPr>
          <p:cNvSpPr txBox="1"/>
          <p:nvPr/>
        </p:nvSpPr>
        <p:spPr>
          <a:xfrm>
            <a:off x="3372678" y="1583633"/>
            <a:ext cx="200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每分钟在上交所查询黄金价格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BD5CC81-C12D-EF91-6EBB-A50F21065B75}"/>
              </a:ext>
            </a:extLst>
          </p:cNvPr>
          <p:cNvSpPr/>
          <p:nvPr/>
        </p:nvSpPr>
        <p:spPr>
          <a:xfrm>
            <a:off x="3283225" y="3838017"/>
            <a:ext cx="2206487" cy="7987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E809C7-9A2F-D799-B8D4-C6190DD62FB6}"/>
              </a:ext>
            </a:extLst>
          </p:cNvPr>
          <p:cNvSpPr txBox="1"/>
          <p:nvPr/>
        </p:nvSpPr>
        <p:spPr>
          <a:xfrm>
            <a:off x="3286540" y="3392484"/>
            <a:ext cx="57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28363B-AA8F-6412-DC07-EBD984E17304}"/>
              </a:ext>
            </a:extLst>
          </p:cNvPr>
          <p:cNvSpPr txBox="1"/>
          <p:nvPr/>
        </p:nvSpPr>
        <p:spPr>
          <a:xfrm>
            <a:off x="3488634" y="4068272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是否触发</a:t>
            </a:r>
            <a:r>
              <a:rPr lang="en-US" altLang="zh-CN" dirty="0"/>
              <a:t>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60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FAD9F-27CE-ABA1-8A52-4E0C3CE6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73BBC1-571D-B41A-34DE-12EAB82201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FC1D878-70FB-5935-0256-78247EBE23AD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70C7FD0-F21E-F49B-F9B6-F7E85547CABC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1F57F850-74A5-07EC-19ED-9F12D8654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CD7F27C-5B7D-5ABE-DB87-C012C312CBA7}"/>
              </a:ext>
            </a:extLst>
          </p:cNvPr>
          <p:cNvSpPr/>
          <p:nvPr/>
        </p:nvSpPr>
        <p:spPr>
          <a:xfrm>
            <a:off x="295806" y="1487787"/>
            <a:ext cx="11513704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295FCCC5-4115-8909-3668-C65A67AAA6C8}"/>
              </a:ext>
            </a:extLst>
          </p:cNvPr>
          <p:cNvGraphicFramePr/>
          <p:nvPr/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ACE8C0-75E0-EB3B-8716-424DFC8E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13608"/>
              </p:ext>
            </p:extLst>
          </p:nvPr>
        </p:nvGraphicFramePr>
        <p:xfrm>
          <a:off x="945898" y="2780070"/>
          <a:ext cx="10213521" cy="2494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09028">
                  <a:extLst>
                    <a:ext uri="{9D8B030D-6E8A-4147-A177-3AD203B41FA5}">
                      <a16:colId xmlns:a16="http://schemas.microsoft.com/office/drawing/2014/main" val="926508378"/>
                    </a:ext>
                  </a:extLst>
                </a:gridCol>
                <a:gridCol w="803365">
                  <a:extLst>
                    <a:ext uri="{9D8B030D-6E8A-4147-A177-3AD203B41FA5}">
                      <a16:colId xmlns:a16="http://schemas.microsoft.com/office/drawing/2014/main" val="3746846799"/>
                    </a:ext>
                  </a:extLst>
                </a:gridCol>
                <a:gridCol w="1070962">
                  <a:extLst>
                    <a:ext uri="{9D8B030D-6E8A-4147-A177-3AD203B41FA5}">
                      <a16:colId xmlns:a16="http://schemas.microsoft.com/office/drawing/2014/main" val="4271415911"/>
                    </a:ext>
                  </a:extLst>
                </a:gridCol>
                <a:gridCol w="1175850">
                  <a:extLst>
                    <a:ext uri="{9D8B030D-6E8A-4147-A177-3AD203B41FA5}">
                      <a16:colId xmlns:a16="http://schemas.microsoft.com/office/drawing/2014/main" val="43722925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208343959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596930336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3516237707"/>
                    </a:ext>
                  </a:extLst>
                </a:gridCol>
                <a:gridCol w="1628976">
                  <a:extLst>
                    <a:ext uri="{9D8B030D-6E8A-4147-A177-3AD203B41FA5}">
                      <a16:colId xmlns:a16="http://schemas.microsoft.com/office/drawing/2014/main" val="2829619590"/>
                    </a:ext>
                  </a:extLst>
                </a:gridCol>
                <a:gridCol w="1183277">
                  <a:extLst>
                    <a:ext uri="{9D8B030D-6E8A-4147-A177-3AD203B41FA5}">
                      <a16:colId xmlns:a16="http://schemas.microsoft.com/office/drawing/2014/main" val="919871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</a:t>
                      </a:r>
                    </a:p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Sell</a:t>
                      </a:r>
                    </a:p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</a:t>
                      </a:r>
                    </a:p>
                    <a:p>
                      <a:pPr algn="ctr"/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Sell</a:t>
                      </a:r>
                    </a:p>
                    <a:p>
                      <a:pPr algn="ctr"/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</a:t>
                      </a:r>
                    </a:p>
                    <a:p>
                      <a:pPr algn="ctr"/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Sell</a:t>
                      </a:r>
                    </a:p>
                    <a:p>
                      <a:pPr algn="ctr"/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34557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8B2639EC-CB78-C59B-67A5-10EF5C5CADC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C9E1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70864" y="5446218"/>
            <a:ext cx="6363588" cy="60968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44CFDBD1-DF89-078F-FB25-6EA9A0A66CEC}"/>
              </a:ext>
            </a:extLst>
          </p:cNvPr>
          <p:cNvGrpSpPr/>
          <p:nvPr/>
        </p:nvGrpSpPr>
        <p:grpSpPr>
          <a:xfrm>
            <a:off x="2751323" y="1861931"/>
            <a:ext cx="1756906" cy="471951"/>
            <a:chOff x="1414227" y="1883754"/>
            <a:chExt cx="2412728" cy="4719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AA83D25-1FCB-201A-E3EF-DF7AF44B868D}"/>
                </a:ext>
              </a:extLst>
            </p:cNvPr>
            <p:cNvSpPr/>
            <p:nvPr/>
          </p:nvSpPr>
          <p:spPr>
            <a:xfrm>
              <a:off x="2330561" y="1883754"/>
              <a:ext cx="1496394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4107CD-2CD0-CB1A-F765-1E7CC3CA562B}"/>
                </a:ext>
              </a:extLst>
            </p:cNvPr>
            <p:cNvSpPr txBox="1"/>
            <p:nvPr/>
          </p:nvSpPr>
          <p:spPr>
            <a:xfrm>
              <a:off x="1414227" y="1922489"/>
              <a:ext cx="1148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Type</a:t>
              </a:r>
              <a:endParaRPr lang="zh-CN" altLang="en-US" b="1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1325BC7-D9F4-BA00-1C6B-F40444372723}"/>
                </a:ext>
              </a:extLst>
            </p:cNvPr>
            <p:cNvGrpSpPr/>
            <p:nvPr/>
          </p:nvGrpSpPr>
          <p:grpSpPr>
            <a:xfrm>
              <a:off x="3371852" y="2083141"/>
              <a:ext cx="330383" cy="143561"/>
              <a:chOff x="-1629561" y="1847537"/>
              <a:chExt cx="1565009" cy="640563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B26BBBD-AAF9-FF23-8299-1CBF403F0FFF}"/>
                  </a:ext>
                </a:extLst>
              </p:cNvPr>
              <p:cNvCxnSpPr/>
              <p:nvPr/>
            </p:nvCxnSpPr>
            <p:spPr>
              <a:xfrm>
                <a:off x="-1629561" y="1886347"/>
                <a:ext cx="796836" cy="60175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01211E9-9D03-BE8A-25BF-F8E597BF4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35704" y="1847537"/>
                <a:ext cx="771152" cy="59395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F96F098-D2A5-0D46-EEFC-7A7506C8521A}"/>
              </a:ext>
            </a:extLst>
          </p:cNvPr>
          <p:cNvGrpSpPr/>
          <p:nvPr/>
        </p:nvGrpSpPr>
        <p:grpSpPr>
          <a:xfrm>
            <a:off x="4658295" y="1774740"/>
            <a:ext cx="3820925" cy="646331"/>
            <a:chOff x="5206789" y="1775487"/>
            <a:chExt cx="4953453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001727-7F0D-0B61-7C8D-8A716DC7E5AB}"/>
                </a:ext>
              </a:extLst>
            </p:cNvPr>
            <p:cNvSpPr txBox="1"/>
            <p:nvPr/>
          </p:nvSpPr>
          <p:spPr>
            <a:xfrm>
              <a:off x="5206789" y="1775487"/>
              <a:ext cx="18173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Transaction Date</a:t>
              </a:r>
              <a:endParaRPr lang="zh-CN" altLang="en-US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D3BDD327-A76D-953D-9E90-490809D5EE32}"/>
                </a:ext>
              </a:extLst>
            </p:cNvPr>
            <p:cNvSpPr/>
            <p:nvPr/>
          </p:nvSpPr>
          <p:spPr>
            <a:xfrm>
              <a:off x="7117105" y="1862678"/>
              <a:ext cx="3043137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F2BC022-7FDF-5AE5-07AA-B1C93BFD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4647" y="1940245"/>
              <a:ext cx="295316" cy="304843"/>
            </a:xfrm>
            <a:prstGeom prst="rect">
              <a:avLst/>
            </a:prstGeom>
          </p:spPr>
        </p:pic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9F89600-00DF-DFC7-19F5-138A084852DB}"/>
              </a:ext>
            </a:extLst>
          </p:cNvPr>
          <p:cNvSpPr/>
          <p:nvPr/>
        </p:nvSpPr>
        <p:spPr>
          <a:xfrm>
            <a:off x="8775025" y="1827771"/>
            <a:ext cx="1031424" cy="4719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7B547AF-C8D4-942E-271A-21C9231DE33A}"/>
              </a:ext>
            </a:extLst>
          </p:cNvPr>
          <p:cNvSpPr/>
          <p:nvPr/>
        </p:nvSpPr>
        <p:spPr>
          <a:xfrm>
            <a:off x="10068893" y="1827297"/>
            <a:ext cx="1376425" cy="4719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 New 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D14D8BDA-8D15-E4C2-AF51-C359841E976A}"/>
              </a:ext>
            </a:extLst>
          </p:cNvPr>
          <p:cNvSpPr/>
          <p:nvPr/>
        </p:nvSpPr>
        <p:spPr>
          <a:xfrm>
            <a:off x="3115491" y="1064623"/>
            <a:ext cx="4826726" cy="4696097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01DCD1-2708-B6B7-148C-DB599120C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-10628" t="10578" r="-1"/>
          <a:stretch/>
        </p:blipFill>
        <p:spPr>
          <a:xfrm>
            <a:off x="11467851" y="1646384"/>
            <a:ext cx="636402" cy="6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CCFE-93E0-FB6A-8211-04E069F8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66A4F-BA7B-D5B7-85F3-6585693A22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ED4129-D3AA-71A4-7980-F36F1506E3E2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68DB67-9E69-9281-91AA-7A5896145F4A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EDD1128B-ADB5-4691-4C1B-DAFC8012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C31C85-E105-9671-FF39-691DC51307AB}"/>
              </a:ext>
            </a:extLst>
          </p:cNvPr>
          <p:cNvSpPr/>
          <p:nvPr/>
        </p:nvSpPr>
        <p:spPr>
          <a:xfrm>
            <a:off x="1953168" y="1254079"/>
            <a:ext cx="8886282" cy="5229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Date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Type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Traded Gold Price *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Transaction amount *</a:t>
            </a: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Note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774016-7B60-B775-0797-5E6DC694D50F}"/>
              </a:ext>
            </a:extLst>
          </p:cNvPr>
          <p:cNvGrpSpPr/>
          <p:nvPr/>
        </p:nvGrpSpPr>
        <p:grpSpPr>
          <a:xfrm>
            <a:off x="3713001" y="5651232"/>
            <a:ext cx="5061278" cy="542110"/>
            <a:chOff x="6525508" y="5516815"/>
            <a:chExt cx="3046307" cy="54211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F5023F9-C2E8-289A-3EFA-FE9B602E98A1}"/>
                </a:ext>
              </a:extLst>
            </p:cNvPr>
            <p:cNvSpPr/>
            <p:nvPr/>
          </p:nvSpPr>
          <p:spPr>
            <a:xfrm>
              <a:off x="8399967" y="551681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C413334-B84A-68F9-AA45-6327CADAD823}"/>
                </a:ext>
              </a:extLst>
            </p:cNvPr>
            <p:cNvSpPr/>
            <p:nvPr/>
          </p:nvSpPr>
          <p:spPr>
            <a:xfrm>
              <a:off x="6525508" y="5516816"/>
              <a:ext cx="1171848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5F0B5B1-7E13-03C6-7CA6-3555EF6CB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706898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D8BFA4-F111-8FF6-CB1B-D482B61B8BD9}"/>
              </a:ext>
            </a:extLst>
          </p:cNvPr>
          <p:cNvGrpSpPr/>
          <p:nvPr/>
        </p:nvGrpSpPr>
        <p:grpSpPr>
          <a:xfrm>
            <a:off x="5476783" y="1666060"/>
            <a:ext cx="4513760" cy="3694748"/>
            <a:chOff x="5320301" y="2286544"/>
            <a:chExt cx="4513760" cy="369474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85115C-EFAA-9842-DABD-ABC3200F1303}"/>
                </a:ext>
              </a:extLst>
            </p:cNvPr>
            <p:cNvGrpSpPr/>
            <p:nvPr/>
          </p:nvGrpSpPr>
          <p:grpSpPr>
            <a:xfrm>
              <a:off x="5320301" y="2286544"/>
              <a:ext cx="4513760" cy="3694748"/>
              <a:chOff x="5334815" y="2236377"/>
              <a:chExt cx="4513760" cy="3694748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60D931F-C1F0-04C8-B2A6-310C24E57BCF}"/>
                  </a:ext>
                </a:extLst>
              </p:cNvPr>
              <p:cNvSpPr/>
              <p:nvPr/>
            </p:nvSpPr>
            <p:spPr>
              <a:xfrm>
                <a:off x="5334815" y="223637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012E6F9-FC32-FBED-7D24-7097B99CB566}"/>
                  </a:ext>
                </a:extLst>
              </p:cNvPr>
              <p:cNvSpPr/>
              <p:nvPr/>
            </p:nvSpPr>
            <p:spPr>
              <a:xfrm>
                <a:off x="5334815" y="303066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59282B72-42E0-FD76-81B1-AD5962FF42B9}"/>
                  </a:ext>
                </a:extLst>
              </p:cNvPr>
              <p:cNvSpPr/>
              <p:nvPr/>
            </p:nvSpPr>
            <p:spPr>
              <a:xfrm>
                <a:off x="5334815" y="382495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4580FFD-A9B6-26C7-6CE3-C7048ECC83E8}"/>
                  </a:ext>
                </a:extLst>
              </p:cNvPr>
              <p:cNvSpPr/>
              <p:nvPr/>
            </p:nvSpPr>
            <p:spPr>
              <a:xfrm>
                <a:off x="5334815" y="461924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730E496-DEC1-806C-3F9C-DA5937DE5DC8}"/>
                  </a:ext>
                </a:extLst>
              </p:cNvPr>
              <p:cNvSpPr/>
              <p:nvPr/>
            </p:nvSpPr>
            <p:spPr>
              <a:xfrm>
                <a:off x="5334815" y="5413539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21804E-9005-9B1F-FC30-0FA5A21A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94595" y="2368660"/>
              <a:ext cx="295316" cy="304843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98633E6-81BB-BE1E-B96A-B9B9A3582670}"/>
                </a:ext>
              </a:extLst>
            </p:cNvPr>
            <p:cNvCxnSpPr/>
            <p:nvPr/>
          </p:nvCxnSpPr>
          <p:spPr>
            <a:xfrm>
              <a:off x="9348041" y="3255753"/>
              <a:ext cx="168217" cy="13486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A59A35-5241-AE21-4216-7E46A1BD7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5629" y="3247055"/>
              <a:ext cx="162795" cy="13311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37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7C55-44BE-BEBF-6E86-42BF9ED8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9A9289-94C5-88DA-15F4-E09EA992A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46B815-7AED-4279-456E-7795CF0AA1AD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E76C767-1A08-6771-3E50-1B6FF59C698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D4FBB98B-C7B6-8B6D-4E1D-D13ED883A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0B9522C-2308-45AF-581C-B44D87411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687213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690DD2-1DCC-9CD8-0B12-CDCBBBF70DF9}"/>
              </a:ext>
            </a:extLst>
          </p:cNvPr>
          <p:cNvGrpSpPr/>
          <p:nvPr/>
        </p:nvGrpSpPr>
        <p:grpSpPr>
          <a:xfrm>
            <a:off x="1277687" y="1541667"/>
            <a:ext cx="9636625" cy="4884042"/>
            <a:chOff x="295806" y="1487787"/>
            <a:chExt cx="9636625" cy="488404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51ED8F-EA1B-63E9-393E-D58F1E876D47}"/>
                </a:ext>
              </a:extLst>
            </p:cNvPr>
            <p:cNvSpPr/>
            <p:nvPr/>
          </p:nvSpPr>
          <p:spPr>
            <a:xfrm>
              <a:off x="295806" y="1487787"/>
              <a:ext cx="9636625" cy="48840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137CF6C-F097-9DF7-0C4E-96776AB9BDE5}"/>
                </a:ext>
              </a:extLst>
            </p:cNvPr>
            <p:cNvSpPr txBox="1"/>
            <p:nvPr/>
          </p:nvSpPr>
          <p:spPr>
            <a:xfrm>
              <a:off x="1040369" y="1883870"/>
              <a:ext cx="6097088" cy="3891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Note</a:t>
              </a: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Low price alert 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 price alert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FD4C145-27B9-27F0-069C-F338C148AE10}"/>
                </a:ext>
              </a:extLst>
            </p:cNvPr>
            <p:cNvSpPr/>
            <p:nvPr/>
          </p:nvSpPr>
          <p:spPr>
            <a:xfrm>
              <a:off x="2139006" y="2033523"/>
              <a:ext cx="7130067" cy="16787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FBD9856-E765-C9C4-912D-CF2082368158}"/>
                </a:ext>
              </a:extLst>
            </p:cNvPr>
            <p:cNvSpPr/>
            <p:nvPr/>
          </p:nvSpPr>
          <p:spPr>
            <a:xfrm>
              <a:off x="3023107" y="4155634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AC3C6F0-8C15-E736-CBF0-08A9F9B5E313}"/>
                </a:ext>
              </a:extLst>
            </p:cNvPr>
            <p:cNvSpPr/>
            <p:nvPr/>
          </p:nvSpPr>
          <p:spPr>
            <a:xfrm>
              <a:off x="3023107" y="5305703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FCDE50-ECB0-CF72-1DE1-DFDCBB0E1A5A}"/>
                </a:ext>
              </a:extLst>
            </p:cNvPr>
            <p:cNvGrpSpPr/>
            <p:nvPr/>
          </p:nvGrpSpPr>
          <p:grpSpPr>
            <a:xfrm>
              <a:off x="5799705" y="5229072"/>
              <a:ext cx="2735239" cy="542109"/>
              <a:chOff x="4896615" y="5546209"/>
              <a:chExt cx="2735239" cy="542109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A27D377F-0EB3-652F-D565-A68D416E6E36}"/>
                  </a:ext>
                </a:extLst>
              </p:cNvPr>
              <p:cNvSpPr/>
              <p:nvPr/>
            </p:nvSpPr>
            <p:spPr>
              <a:xfrm>
                <a:off x="6460006" y="5546209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Save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85616BE-4B52-285F-27C1-68E14A5C92A8}"/>
                  </a:ext>
                </a:extLst>
              </p:cNvPr>
              <p:cNvSpPr/>
              <p:nvPr/>
            </p:nvSpPr>
            <p:spPr>
              <a:xfrm>
                <a:off x="4896615" y="5546209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Cancel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D20B92-1634-77AD-AF4F-091FB4740ADD}"/>
              </a:ext>
            </a:extLst>
          </p:cNvPr>
          <p:cNvGrpSpPr/>
          <p:nvPr/>
        </p:nvGrpSpPr>
        <p:grpSpPr>
          <a:xfrm>
            <a:off x="6649528" y="4293239"/>
            <a:ext cx="2867297" cy="369332"/>
            <a:chOff x="4095206" y="5574496"/>
            <a:chExt cx="2867297" cy="36933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F6046E-96B0-F8F7-CE83-754E00B9EC41}"/>
                </a:ext>
              </a:extLst>
            </p:cNvPr>
            <p:cNvSpPr/>
            <p:nvPr/>
          </p:nvSpPr>
          <p:spPr>
            <a:xfrm>
              <a:off x="4095206" y="5583828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88081C-69A9-5783-C53B-D2FF058BD689}"/>
                </a:ext>
              </a:extLst>
            </p:cNvPr>
            <p:cNvSpPr txBox="1"/>
            <p:nvPr/>
          </p:nvSpPr>
          <p:spPr>
            <a:xfrm>
              <a:off x="4506551" y="5574496"/>
              <a:ext cx="2455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Remind with email</a:t>
              </a:r>
            </a:p>
          </p:txBody>
        </p:sp>
      </p:grpSp>
      <p:pic>
        <p:nvPicPr>
          <p:cNvPr id="2" name="图形 1" descr="复选标记">
            <a:extLst>
              <a:ext uri="{FF2B5EF4-FFF2-40B4-BE49-F238E27FC236}">
                <a16:creationId xmlns:a16="http://schemas.microsoft.com/office/drawing/2014/main" id="{5EC293F1-C8C3-0FEB-F0D7-F34F954DC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5895" y="4366777"/>
            <a:ext cx="267265" cy="2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金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226089"/>
      </a:accent2>
      <a:accent3>
        <a:srgbClr val="4592AF"/>
      </a:accent3>
      <a:accent4>
        <a:srgbClr val="E3C4A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3767</TotalTime>
  <Words>6299</Words>
  <Application>Microsoft Office PowerPoint</Application>
  <PresentationFormat>宽屏</PresentationFormat>
  <Paragraphs>1353</Paragraphs>
  <Slides>67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1" baseType="lpstr">
      <vt:lpstr>-apple-system</vt:lpstr>
      <vt:lpstr>Arial Unicode MS</vt:lpstr>
      <vt:lpstr>阿里巴巴普惠体 2.0 115 Black</vt:lpstr>
      <vt:lpstr>阿里巴巴普惠体 2.0 55 Regular</vt:lpstr>
      <vt:lpstr>阿里巴巴普惠体 2.0 65 Medium</vt:lpstr>
      <vt:lpstr>阿里巴巴普惠体 Heavy</vt:lpstr>
      <vt:lpstr>等线</vt:lpstr>
      <vt:lpstr>微软雅黑</vt:lpstr>
      <vt:lpstr>Arial</vt:lpstr>
      <vt:lpstr>Calibri</vt:lpstr>
      <vt:lpstr>Calibri Light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芊 梁</dc:creator>
  <cp:lastModifiedBy>芊 梁</cp:lastModifiedBy>
  <cp:revision>63</cp:revision>
  <dcterms:created xsi:type="dcterms:W3CDTF">2024-10-31T16:10:26Z</dcterms:created>
  <dcterms:modified xsi:type="dcterms:W3CDTF">2024-11-12T16:28:03Z</dcterms:modified>
</cp:coreProperties>
</file>