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64" r:id="rId2"/>
    <p:sldId id="256" r:id="rId3"/>
    <p:sldId id="259" r:id="rId4"/>
    <p:sldId id="260" r:id="rId5"/>
    <p:sldId id="257" r:id="rId6"/>
    <p:sldId id="261" r:id="rId7"/>
    <p:sldId id="323" r:id="rId8"/>
    <p:sldId id="263" r:id="rId9"/>
    <p:sldId id="262" r:id="rId10"/>
    <p:sldId id="265" r:id="rId11"/>
    <p:sldId id="269" r:id="rId12"/>
    <p:sldId id="268" r:id="rId13"/>
    <p:sldId id="275" r:id="rId14"/>
    <p:sldId id="270" r:id="rId15"/>
    <p:sldId id="267" r:id="rId16"/>
    <p:sldId id="279" r:id="rId17"/>
    <p:sldId id="284" r:id="rId18"/>
    <p:sldId id="280" r:id="rId19"/>
    <p:sldId id="285" r:id="rId20"/>
    <p:sldId id="281" r:id="rId21"/>
    <p:sldId id="293" r:id="rId22"/>
    <p:sldId id="282" r:id="rId23"/>
    <p:sldId id="292" r:id="rId24"/>
    <p:sldId id="283" r:id="rId25"/>
    <p:sldId id="320" r:id="rId26"/>
    <p:sldId id="286" r:id="rId27"/>
    <p:sldId id="288" r:id="rId28"/>
    <p:sldId id="289" r:id="rId29"/>
    <p:sldId id="290" r:id="rId30"/>
    <p:sldId id="291" r:id="rId31"/>
    <p:sldId id="287" r:id="rId32"/>
    <p:sldId id="266" r:id="rId33"/>
    <p:sldId id="294" r:id="rId34"/>
    <p:sldId id="276" r:id="rId35"/>
    <p:sldId id="277" r:id="rId36"/>
    <p:sldId id="278" r:id="rId37"/>
    <p:sldId id="273" r:id="rId38"/>
    <p:sldId id="274" r:id="rId39"/>
    <p:sldId id="295" r:id="rId40"/>
    <p:sldId id="296" r:id="rId41"/>
    <p:sldId id="297" r:id="rId42"/>
    <p:sldId id="300" r:id="rId43"/>
    <p:sldId id="311" r:id="rId44"/>
    <p:sldId id="305" r:id="rId45"/>
    <p:sldId id="312" r:id="rId46"/>
    <p:sldId id="314" r:id="rId47"/>
    <p:sldId id="315" r:id="rId48"/>
    <p:sldId id="317" r:id="rId49"/>
    <p:sldId id="326" r:id="rId50"/>
    <p:sldId id="307" r:id="rId51"/>
    <p:sldId id="310" r:id="rId52"/>
    <p:sldId id="309" r:id="rId53"/>
    <p:sldId id="313" r:id="rId54"/>
    <p:sldId id="325" r:id="rId55"/>
    <p:sldId id="321" r:id="rId56"/>
    <p:sldId id="324" r:id="rId57"/>
    <p:sldId id="328" r:id="rId58"/>
    <p:sldId id="304" r:id="rId59"/>
    <p:sldId id="301" r:id="rId60"/>
    <p:sldId id="302" r:id="rId61"/>
    <p:sldId id="298" r:id="rId62"/>
    <p:sldId id="299" r:id="rId63"/>
    <p:sldId id="303" r:id="rId64"/>
    <p:sldId id="327" r:id="rId65"/>
    <p:sldId id="318" r:id="rId66"/>
    <p:sldId id="322" r:id="rId67"/>
    <p:sldId id="31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AF06-7136-7037-E621-BA6E25D8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938043-82E6-E587-FF23-815CEC1B6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4E12A4-1CF3-0B10-E6CC-BEE2C490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455F8-32F9-C53B-248E-C115F28FC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8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8CD1-A45F-C187-CDB9-CA036BBD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A066DD-DE37-5BFF-0F1F-26A974013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86A2AF-09DB-012F-12D4-9AF75CD9D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BEFD8-9B9F-9D6B-D4FB-B6A376A9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92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7EAB-3AC1-718C-9318-A511D2B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32E5B8-C1BD-C460-B068-E5DEAC1A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E323CA-6CC9-3972-3AEC-A5816646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6C148-21B8-2EB1-2A32-934E7A627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71CB-1F41-2EA0-32BA-AD3B072A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832C-27BE-AFE9-21C6-AC029215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4BB13B-28CB-0022-2827-F2D68C55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C06B1-4DED-C2F7-F9C0-53124F49D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75F0-1C3B-A42E-ADEC-735FC09A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A13D42-62AA-CDE5-4F7B-0580FBAE2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01398C-34C9-F697-1477-C8D0CD30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44507-0C7F-E2B0-D686-E685A752E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9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43F-25E0-59B0-B781-0520469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996C0-0C74-7B15-6FF4-AF43CA89C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FCFCBF-ED85-9660-8C83-09A39DAF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51FA8-B5D4-F648-273E-B9EBEDC5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CA1-76CF-4A70-12AA-A3A77E3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CB5E9-6229-28E6-397C-62D12287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225551-B752-7743-63A7-8C7ADD74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AB15-84ED-0156-CB8C-82BA026C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DA7A-F094-1DE5-B423-67EF3E75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E532-810F-F3F0-7D1D-4149C897C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AF39C1-6284-6186-7550-E0296DD6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34942-481A-3D98-4798-DBB2FF28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3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1275-FB80-366B-339D-1581AAC0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56F97-655F-DF5B-2C6F-C271167F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D6DD98-DC93-89BF-5677-5F72FB6B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675D0-0948-3418-4779-1DD1E4EE5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0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03964-7C18-9A14-9DD5-AFC5345F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557AE6-B9E0-A40D-19C0-11FE28DB6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06147B-66B0-BC05-07F0-C398FA11B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8E64D-53ED-D589-564C-209B4FDAB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4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E81A-9363-C67D-30A1-8D05C45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A021D-4127-3F0F-60F2-845D8742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E51D77-07E0-E023-35B4-BC8B9D0C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85B0-580C-6E7A-23D5-82931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38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D5957-9823-14F3-BB12-BA6EE53A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FB5E2A-1AA8-032E-88DE-5DD2389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0BE39-956B-C6D7-80F2-513F240B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6BEA3-21A9-435C-5CE5-14B92375B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4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1EAC-A95B-A7A8-D619-38D52AF2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7C5B4-E251-7601-42E3-788275D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22CF25-058E-8544-372F-5F44620FE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F18D1-CBD6-0769-18C3-DA2DF498E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FC8A-99CD-40DF-6FD1-40E9A826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993752-BB7F-D4CE-897E-7660A03D0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C12142-01D1-8F06-BBFF-A43DBEA0F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EA223-BDE9-E9DD-9AFC-2648287A1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9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8.xml"/><Relationship Id="rId17" Type="http://schemas.openxmlformats.org/officeDocument/2006/relationships/slide" Target="slide14.xml"/><Relationship Id="rId2" Type="http://schemas.openxmlformats.org/officeDocument/2006/relationships/notesSlide" Target="../notesSlides/notesSlide33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5" Type="http://schemas.openxmlformats.org/officeDocument/2006/relationships/slide" Target="slide12.xml"/><Relationship Id="rId10" Type="http://schemas.openxmlformats.org/officeDocument/2006/relationships/slide" Target="slide31.xml"/><Relationship Id="rId4" Type="http://schemas.openxmlformats.org/officeDocument/2006/relationships/slide" Target="slide18.xml"/><Relationship Id="rId9" Type="http://schemas.openxmlformats.org/officeDocument/2006/relationships/slide" Target="slide19.xml"/><Relationship Id="rId14" Type="http://schemas.openxmlformats.org/officeDocument/2006/relationships/slide" Target="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4.png"/><Relationship Id="rId5" Type="http://schemas.openxmlformats.org/officeDocument/2006/relationships/diagramData" Target="../diagrams/data6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7.svg"/><Relationship Id="rId5" Type="http://schemas.openxmlformats.org/officeDocument/2006/relationships/diagramData" Target="../diagrams/data8.xm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UNIQUE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681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3111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784914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74130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754344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1660607">
                  <a:extLst>
                    <a:ext uri="{9D8B030D-6E8A-4147-A177-3AD203B41FA5}">
                      <a16:colId xmlns:a16="http://schemas.microsoft.com/office/drawing/2014/main" val="3968488209"/>
                    </a:ext>
                  </a:extLst>
                </a:gridCol>
                <a:gridCol w="1762943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759997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monenyAmount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weightAmount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63378" y="5447124"/>
            <a:ext cx="1882164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PRIMARY KEY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085724" y="5447124"/>
            <a:ext cx="111919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345103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4617705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5890307" y="5447124"/>
            <a:ext cx="113242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162910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896222" y="5447124"/>
            <a:ext cx="121849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</p:cNvCxnSpPr>
          <p:nvPr/>
        </p:nvCxnSpPr>
        <p:spPr>
          <a:xfrm>
            <a:off x="867652" y="3980617"/>
            <a:ext cx="13680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</p:cNvCxnSpPr>
          <p:nvPr/>
        </p:nvCxnSpPr>
        <p:spPr>
          <a:xfrm>
            <a:off x="1444286" y="3980617"/>
            <a:ext cx="12010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</p:cNvCxnSpPr>
          <p:nvPr/>
        </p:nvCxnSpPr>
        <p:spPr>
          <a:xfrm>
            <a:off x="2398592" y="3980617"/>
            <a:ext cx="151272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</p:cNvCxnSpPr>
          <p:nvPr/>
        </p:nvCxnSpPr>
        <p:spPr>
          <a:xfrm>
            <a:off x="3230828" y="3980617"/>
            <a:ext cx="195308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</p:cNvCxnSpPr>
          <p:nvPr/>
        </p:nvCxnSpPr>
        <p:spPr>
          <a:xfrm>
            <a:off x="4513052" y="3980617"/>
            <a:ext cx="194346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</p:cNvCxnSpPr>
          <p:nvPr/>
        </p:nvCxnSpPr>
        <p:spPr>
          <a:xfrm>
            <a:off x="5658682" y="3980617"/>
            <a:ext cx="2064983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</p:cNvCxnSpPr>
          <p:nvPr/>
        </p:nvCxnSpPr>
        <p:spPr>
          <a:xfrm>
            <a:off x="10841656" y="3980617"/>
            <a:ext cx="66381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686294" y="5447124"/>
            <a:ext cx="1069749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</p:cNvCxnSpPr>
          <p:nvPr/>
        </p:nvCxnSpPr>
        <p:spPr>
          <a:xfrm>
            <a:off x="9407499" y="3980617"/>
            <a:ext cx="81367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376DC-2808-65DD-418B-7F30E99D30A8}"/>
              </a:ext>
            </a:extLst>
          </p:cNvPr>
          <p:cNvSpPr/>
          <p:nvPr/>
        </p:nvSpPr>
        <p:spPr>
          <a:xfrm>
            <a:off x="8424602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(11, 4)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EF8FD9-71BA-97E6-C28E-AF6E6738AED3}"/>
              </a:ext>
            </a:extLst>
          </p:cNvPr>
          <p:cNvCxnSpPr>
            <a:cxnSpLocks/>
          </p:cNvCxnSpPr>
          <p:nvPr/>
        </p:nvCxnSpPr>
        <p:spPr>
          <a:xfrm>
            <a:off x="7778231" y="3980617"/>
            <a:ext cx="1207126" cy="1472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1210860" y="1252870"/>
            <a:ext cx="215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</a:t>
            </a:r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inute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_price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5299545" y="1204680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hour_price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9384395" y="1252870"/>
            <a:ext cx="171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day_price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67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note: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策略详情</a:t>
            </a: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通用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common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接口</a:t>
            </a:r>
            <a:endParaRPr lang="zh-CN" altLang="en-US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4480588-7F6C-25C6-CD83-E48B8937B8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4D61A-E756-AB2D-81C5-983C0FFB899B}"/>
              </a:ext>
            </a:extLst>
          </p:cNvPr>
          <p:cNvSpPr txBox="1"/>
          <p:nvPr/>
        </p:nvSpPr>
        <p:spPr>
          <a:xfrm>
            <a:off x="6603586" y="1136482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定时任务不应该写在这里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但是还是要从后端获取最新</a:t>
            </a:r>
            <a:r>
              <a:rPr lang="en-US" altLang="zh-CN" strike="sngStrike" dirty="0">
                <a:solidFill>
                  <a:srgbClr val="FF0000"/>
                </a:solidFill>
              </a:rPr>
              <a:t>price</a:t>
            </a:r>
            <a:endParaRPr lang="zh-CN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B548D3-AED3-6FF1-A785-C05E4A9197A3}"/>
              </a:ext>
            </a:extLst>
          </p:cNvPr>
          <p:cNvSpPr txBox="1"/>
          <p:nvPr/>
        </p:nvSpPr>
        <p:spPr>
          <a:xfrm>
            <a:off x="6716797" y="1810738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RabbitMQ +</a:t>
            </a:r>
            <a:r>
              <a:rPr lang="en-US" altLang="zh-CN" dirty="0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不需要前端发请求了</a:t>
            </a:r>
          </a:p>
        </p:txBody>
      </p:sp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328BB-06E5-2148-AB73-D643599D0689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792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持仓克重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money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2B26-B78F-C16A-EE2A-CB8F860E296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73661-F134-A1EA-DE11-EA53AB5E911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7C9EFD-1E09-3926-48C1-BBB89DD4BDEF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</a:t>
            </a:r>
            <a:r>
              <a:rPr lang="en-US" altLang="zh-CN" strike="sngStrike" dirty="0"/>
              <a:t>- </a:t>
            </a:r>
            <a:r>
              <a:rPr lang="en-US" altLang="zh-CN" strike="sngStrike" dirty="0" err="1"/>
              <a:t>redis</a:t>
            </a:r>
            <a:r>
              <a:rPr lang="zh-CN" altLang="en-US" strike="sngStrike" dirty="0"/>
              <a:t>中</a:t>
            </a:r>
            <a:r>
              <a:rPr lang="en-US" altLang="zh-CN" strike="sngStrike" dirty="0"/>
              <a:t>insert strategy</a:t>
            </a:r>
            <a:endParaRPr lang="zh-CN" altLang="en-US" strike="sngStrike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06402-8923-E61A-1A73-9FC9FEBC3B2D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0504"/>
              </p:ext>
            </p:extLst>
          </p:nvPr>
        </p:nvGraphicFramePr>
        <p:xfrm>
          <a:off x="482597" y="4486607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0A947E-4061-7F52-A640-1259E35C2911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查询当前登录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189"/>
              </p:ext>
            </p:extLst>
          </p:nvPr>
        </p:nvGraphicFramePr>
        <p:xfrm>
          <a:off x="5921274" y="2399861"/>
          <a:ext cx="5882641" cy="323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C25AB-7865-D07C-A467-14CE9DE980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D5902-E5B8-7352-52D9-08A8D0A0ED7E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1BFC96-AA2D-7413-FA92-51942F6478C7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DFB2-A64A-7DD6-955F-9476AEF5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8F2CA-93B3-778A-1B2E-992339BB8EE4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38714-93E5-3E21-EAE8-81B821326929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622EBF-2E4F-8215-FD19-CCEBEF4AE84E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01F37-606D-91FD-7323-A358F2538A7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A990D5-B267-C4A4-DF29-E70F4666202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642AC8-4F5D-DA66-5430-2D858AEFAEDB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4985E-342B-6A83-8509-31C83739DE2F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03617-91D9-43CA-7F91-06F31175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0774"/>
              </p:ext>
            </p:extLst>
          </p:nvPr>
        </p:nvGraphicFramePr>
        <p:xfrm>
          <a:off x="6068209" y="2477022"/>
          <a:ext cx="5255773" cy="202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8418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010091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7959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username/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76730A-27B1-C698-5356-55E841111F0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38324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8426"/>
              </p:ext>
            </p:extLst>
          </p:nvPr>
        </p:nvGraphicFramePr>
        <p:xfrm>
          <a:off x="422786" y="4177154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EF306-B342-D1D8-AE89-F21E5549E7E6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68974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94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21999" y="1178570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9824F-4CD7-D18B-8922-D3E6706091D4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CCB20-1790-9205-72F7-465221B3D6F8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904599-8612-0F0A-D110-861E9353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5462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09F4C9-BD68-7B5F-5134-ABB47BD1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60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671E580-32B7-9A3D-58B0-0A99982ACE08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59876"/>
              </p:ext>
            </p:extLst>
          </p:nvPr>
        </p:nvGraphicFramePr>
        <p:xfrm>
          <a:off x="5978493" y="1920820"/>
          <a:ext cx="5595885" cy="4719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D438B-A02A-0121-AC14-F4C3265E59D9}"/>
              </a:ext>
            </a:extLst>
          </p:cNvPr>
          <p:cNvSpPr txBox="1"/>
          <p:nvPr/>
        </p:nvSpPr>
        <p:spPr>
          <a:xfrm>
            <a:off x="11262911" y="1446817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C05E9E-983D-6BE1-A9C0-0D2CE2D1E476}"/>
              </a:ext>
            </a:extLst>
          </p:cNvPr>
          <p:cNvSpPr txBox="1"/>
          <p:nvPr/>
        </p:nvSpPr>
        <p:spPr>
          <a:xfrm>
            <a:off x="11192026" y="1590345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4266973" y="108086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457"/>
              </p:ext>
            </p:extLst>
          </p:nvPr>
        </p:nvGraphicFramePr>
        <p:xfrm>
          <a:off x="6059406" y="1263953"/>
          <a:ext cx="5595885" cy="5461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6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2365829"/>
            <a:ext cx="0" cy="4159820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4241026" y="1416487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BCFD3-14D1-F276-9370-A9EB08537282}"/>
              </a:ext>
            </a:extLst>
          </p:cNvPr>
          <p:cNvSpPr txBox="1"/>
          <p:nvPr/>
        </p:nvSpPr>
        <p:spPr>
          <a:xfrm>
            <a:off x="4483701" y="1717521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27ABFEB-4D7B-4ED1-5108-14E0DFCBCACA}"/>
              </a:ext>
            </a:extLst>
          </p:cNvPr>
          <p:cNvCxnSpPr>
            <a:cxnSpLocks/>
          </p:cNvCxnSpPr>
          <p:nvPr/>
        </p:nvCxnSpPr>
        <p:spPr>
          <a:xfrm>
            <a:off x="7616934" y="2361923"/>
            <a:ext cx="0" cy="241416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RabbitMQ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A59A1-3E93-BAC2-76D6-C3B4E1473590}"/>
              </a:ext>
            </a:extLst>
          </p:cNvPr>
          <p:cNvSpPr txBox="1"/>
          <p:nvPr/>
        </p:nvSpPr>
        <p:spPr>
          <a:xfrm>
            <a:off x="316143" y="4535485"/>
            <a:ext cx="11685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RabbitMQ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的作用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解耦：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后端和前端通过 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和 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WebSocket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解耦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	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后端只负责获取黄金价格并将数据推送到消息队列，前端不需要直接请求后端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异步通信：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使得后端和前端之间的通信变得异步，前端可以实时更新，而后端可以继续执行其他操作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可靠性：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确保消息不会丢失，并且可以处理大量并发请求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6E400E-EB8E-F205-5278-3675AFFF37D3}"/>
              </a:ext>
            </a:extLst>
          </p:cNvPr>
          <p:cNvGrpSpPr/>
          <p:nvPr/>
        </p:nvGrpSpPr>
        <p:grpSpPr>
          <a:xfrm>
            <a:off x="646611" y="777825"/>
            <a:ext cx="10483746" cy="1477328"/>
            <a:chOff x="1133488" y="2249994"/>
            <a:chExt cx="10483746" cy="1477328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EE5616F-0791-69EB-FF62-6FF9100B3DFF}"/>
                </a:ext>
              </a:extLst>
            </p:cNvPr>
            <p:cNvSpPr txBox="1"/>
            <p:nvPr/>
          </p:nvSpPr>
          <p:spPr>
            <a:xfrm>
              <a:off x="1133488" y="2321116"/>
              <a:ext cx="48049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在数据更新时将新的黄金价格发送到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RabbitMQ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中，然后由前端服务通过</a:t>
              </a:r>
              <a:r>
                <a:rPr lang="en-US" altLang="zh-CN" dirty="0" err="1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websocket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消费这些消息，实时更新用户界面</a:t>
              </a:r>
            </a:p>
          </p:txBody>
        </p: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156D9692-9E9F-5CFA-4D65-A7BAD7691710}"/>
                </a:ext>
              </a:extLst>
            </p:cNvPr>
            <p:cNvSpPr/>
            <p:nvPr/>
          </p:nvSpPr>
          <p:spPr>
            <a:xfrm>
              <a:off x="6335485" y="2271263"/>
              <a:ext cx="372291" cy="1321023"/>
            </a:xfrm>
            <a:prstGeom prst="leftBrace">
              <a:avLst>
                <a:gd name="adj1" fmla="val 43847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872828-E4E9-F2F2-70B0-E59CABB941D5}"/>
                </a:ext>
              </a:extLst>
            </p:cNvPr>
            <p:cNvSpPr txBox="1"/>
            <p:nvPr/>
          </p:nvSpPr>
          <p:spPr>
            <a:xfrm>
              <a:off x="6911841" y="2249994"/>
              <a:ext cx="470539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更新实时价格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更新折线图的最新数据点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（载入页面的时候就把历史数据查出来）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5B2E78-167D-6C83-2B38-722663C40C41}"/>
              </a:ext>
            </a:extLst>
          </p:cNvPr>
          <p:cNvGrpSpPr/>
          <p:nvPr/>
        </p:nvGrpSpPr>
        <p:grpSpPr>
          <a:xfrm>
            <a:off x="1933200" y="3173334"/>
            <a:ext cx="8179628" cy="928059"/>
            <a:chOff x="723596" y="1088697"/>
            <a:chExt cx="8179628" cy="92805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475AB4E-628D-E07C-DEF4-9DC3AC26312D}"/>
                </a:ext>
              </a:extLst>
            </p:cNvPr>
            <p:cNvSpPr/>
            <p:nvPr/>
          </p:nvSpPr>
          <p:spPr>
            <a:xfrm>
              <a:off x="723596" y="1093426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定时任务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生产者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（数据获取）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CA2DD2C-5794-0A07-6965-40B294CEEF21}"/>
                </a:ext>
              </a:extLst>
            </p:cNvPr>
            <p:cNvSpPr/>
            <p:nvPr/>
          </p:nvSpPr>
          <p:spPr>
            <a:xfrm>
              <a:off x="3983223" y="1088697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消费者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（推送数据）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6DDB838-DBA3-B381-1E41-36673DFA5973}"/>
                </a:ext>
              </a:extLst>
            </p:cNvPr>
            <p:cNvSpPr/>
            <p:nvPr/>
          </p:nvSpPr>
          <p:spPr>
            <a:xfrm>
              <a:off x="7242849" y="1092786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实时更新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（展示数据）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2E802E5-A84E-C97E-CC5E-B660E129F6B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2383971" y="1550362"/>
              <a:ext cx="1599252" cy="4729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524675C-8C91-56A7-50E9-5459BE2114F5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5643598" y="1550362"/>
              <a:ext cx="1599251" cy="4089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4DCD4C-4579-C7B6-6EE2-5A803276C03A}"/>
                </a:ext>
              </a:extLst>
            </p:cNvPr>
            <p:cNvSpPr txBox="1"/>
            <p:nvPr/>
          </p:nvSpPr>
          <p:spPr>
            <a:xfrm>
              <a:off x="2588847" y="1115835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1EEC27-F690-4F6F-B5C2-3F6CC860A13A}"/>
                </a:ext>
              </a:extLst>
            </p:cNvPr>
            <p:cNvSpPr txBox="1"/>
            <p:nvPr/>
          </p:nvSpPr>
          <p:spPr>
            <a:xfrm>
              <a:off x="5819501" y="1115037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WebSocket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48F5EF-1164-B98C-5240-A4EA0672C5D5}"/>
              </a:ext>
            </a:extLst>
          </p:cNvPr>
          <p:cNvSpPr txBox="1"/>
          <p:nvPr/>
        </p:nvSpPr>
        <p:spPr>
          <a:xfrm>
            <a:off x="3798451" y="2432854"/>
            <a:ext cx="75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Back-end							front-end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908" y="2081197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Jsoup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682626" y="1219966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374894" y="5081593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374894" y="1694576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374894" y="1191236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374893" y="4624914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644242" y="4035104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675776" y="3642220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191139" y="260037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120704" y="2969702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4996482" y="3158631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1394396" y="5155183"/>
            <a:ext cx="446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DTO/VO</a:t>
            </a:r>
            <a:r>
              <a:rPr lang="zh-CN" altLang="en-US" dirty="0"/>
              <a:t>类要在前后端间进行数据传输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最好都写上序列化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10B4A-041D-C32D-4FA0-A5ACA891FB94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4889B-3970-79CB-A271-B861920C9DD8}"/>
              </a:ext>
            </a:extLst>
          </p:cNvPr>
          <p:cNvSpPr txBox="1"/>
          <p:nvPr/>
        </p:nvSpPr>
        <p:spPr>
          <a:xfrm>
            <a:off x="9096888" y="63094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7D5F2-6BE8-048D-7674-AC4EA61CB04C}"/>
              </a:ext>
            </a:extLst>
          </p:cNvPr>
          <p:cNvSpPr txBox="1"/>
          <p:nvPr/>
        </p:nvSpPr>
        <p:spPr>
          <a:xfrm>
            <a:off x="8022787" y="5708905"/>
            <a:ext cx="3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启动类必须放在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gold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文件夹下，图中放在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下是错的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C9B69-ABC3-E9DF-8C9A-9CB72BE5F9BE}"/>
              </a:ext>
            </a:extLst>
          </p:cNvPr>
          <p:cNvSpPr/>
          <p:nvPr/>
        </p:nvSpPr>
        <p:spPr>
          <a:xfrm>
            <a:off x="1194196" y="4954662"/>
            <a:ext cx="1425179" cy="63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A112-B3AE-B5D4-098F-1F4A135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BE21F-F66B-81EB-4A24-CC81FEACD9E0}"/>
              </a:ext>
            </a:extLst>
          </p:cNvPr>
          <p:cNvSpPr txBox="1"/>
          <p:nvPr/>
        </p:nvSpPr>
        <p:spPr>
          <a:xfrm>
            <a:off x="914400" y="822759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序列化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122FD-114B-DBF8-1B4F-CE000A5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3826929"/>
            <a:ext cx="50093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需要引入依赖：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&gt;spring-boot-starter-json&lt;/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CF41B-EF99-5018-CAB5-84F78B419B56}"/>
              </a:ext>
            </a:extLst>
          </p:cNvPr>
          <p:cNvSpPr txBox="1"/>
          <p:nvPr/>
        </p:nvSpPr>
        <p:spPr>
          <a:xfrm>
            <a:off x="1345096" y="2260183"/>
            <a:ext cx="6096000" cy="11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前后端交互传输数据，用的都是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可以将任意数据类型序列化成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字符串以存储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4AEAD-0C68-2B80-6B7F-B8E8E3A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69" y="2551837"/>
            <a:ext cx="288234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类都要写上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Serializable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否则前端解析不了</a:t>
            </a:r>
            <a:r>
              <a:rPr lang="en-US" altLang="zh-CN" dirty="0" err="1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endParaRPr lang="zh-CN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10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164AA2-DA22-3105-4E4B-F9467F9A6EF7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</a:t>
            </a: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1EDAA-FFCC-4591-E8BA-4A80D2BFCE22}"/>
              </a:ext>
            </a:extLst>
          </p:cNvPr>
          <p:cNvSpPr txBox="1"/>
          <p:nvPr/>
        </p:nvSpPr>
        <p:spPr>
          <a:xfrm>
            <a:off x="681788" y="1628429"/>
            <a:ext cx="5949800" cy="379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令牌，返回给前端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前端拿到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，存在自己本地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localStorage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（关闭网页重新打开仍然有效）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/ 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sessionStorage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（关闭网页后无效），此后每次发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给后端，都会带上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后端在收到前端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时，先校验有没有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，如果没有的话统一拦截，不返回数据（可以设置只有某些接口需要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B1791A-303D-25E9-F405-D39AAB3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7" y="1004260"/>
            <a:ext cx="5385115" cy="21375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D60CF8-953A-D024-7A9A-F05D484B6E40}"/>
              </a:ext>
            </a:extLst>
          </p:cNvPr>
          <p:cNvSpPr txBox="1"/>
          <p:nvPr/>
        </p:nvSpPr>
        <p:spPr>
          <a:xfrm>
            <a:off x="681788" y="5604891"/>
            <a:ext cx="9952383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拦截器中，可以解析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令牌，得知该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是由哪个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发出的；并且同一请求共用线程，因此可以把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存在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中，这样在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service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层也可以取出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A329-7BE9-6D88-8488-3000915E81C5}"/>
              </a:ext>
            </a:extLst>
          </p:cNvPr>
          <p:cNvSpPr txBox="1"/>
          <p:nvPr/>
        </p:nvSpPr>
        <p:spPr>
          <a:xfrm>
            <a:off x="8790947" y="184530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① 登录状态校验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2E0DCF-3B79-8940-489E-01F5D95F73B4}"/>
              </a:ext>
            </a:extLst>
          </p:cNvPr>
          <p:cNvGrpSpPr/>
          <p:nvPr/>
        </p:nvGrpSpPr>
        <p:grpSpPr>
          <a:xfrm>
            <a:off x="6745148" y="3252178"/>
            <a:ext cx="5229484" cy="2242297"/>
            <a:chOff x="6631589" y="3289823"/>
            <a:chExt cx="5229484" cy="224229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166908-1BD4-D159-9AFB-260DE8E04EB8}"/>
                </a:ext>
              </a:extLst>
            </p:cNvPr>
            <p:cNvSpPr/>
            <p:nvPr/>
          </p:nvSpPr>
          <p:spPr>
            <a:xfrm>
              <a:off x="6631589" y="3289823"/>
              <a:ext cx="5229484" cy="22422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8CA75A-A216-ECB9-43FF-B1FCFC749D86}"/>
                </a:ext>
              </a:extLst>
            </p:cNvPr>
            <p:cNvSpPr txBox="1"/>
            <p:nvPr/>
          </p:nvSpPr>
          <p:spPr>
            <a:xfrm>
              <a:off x="6786253" y="3568178"/>
              <a:ext cx="499164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 包含三个部分：header、payload 和 signature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当服务器生成 JWT 时，会使用一个 secret key（私钥）对前两部分进行签名，生成 signature 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接收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后，用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secret key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再对前两部分签一次，如果一致说明提高</a:t>
              </a:r>
              <a:endParaRPr lang="zh-CN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F84F-0BFD-AD53-9C42-81B3412E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9FFC72-E490-8064-C254-091C45F0BE79}"/>
              </a:ext>
            </a:extLst>
          </p:cNvPr>
          <p:cNvSpPr txBox="1"/>
          <p:nvPr/>
        </p:nvSpPr>
        <p:spPr>
          <a:xfrm>
            <a:off x="615315" y="23230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DE1DB-1BB4-DBF4-D4BA-06A325A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1707379"/>
            <a:ext cx="32874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com.sky.properties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(prefix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"sky.jwt"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userTokenName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0B4B96-66E5-894A-CCC8-F6D4F25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3982998"/>
            <a:ext cx="262024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签名加密时使用的秘钥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user-secret-key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increase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7200000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设置前端传递过来的令牌名称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user-token-name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token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79A9C3-D4AD-7036-0CD6-D94C8F47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1796861"/>
            <a:ext cx="4339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支持配置属性类，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yml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文件中可以提示配置项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&gt;spring-boot-configuration-processor&lt;/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&gt;true&lt;/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F5D9C-861F-F123-F6DD-8409F76A74A0}"/>
              </a:ext>
            </a:extLst>
          </p:cNvPr>
          <p:cNvSpPr txBox="1"/>
          <p:nvPr/>
        </p:nvSpPr>
        <p:spPr>
          <a:xfrm>
            <a:off x="6110362" y="1327886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+ </a:t>
            </a:r>
            <a:r>
              <a:rPr lang="zh-CN" altLang="en-US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需要的依赖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4AC59-260F-2F7D-7F39-298188703CEA}"/>
              </a:ext>
            </a:extLst>
          </p:cNvPr>
          <p:cNvSpPr txBox="1"/>
          <p:nvPr/>
        </p:nvSpPr>
        <p:spPr>
          <a:xfrm>
            <a:off x="2161595" y="1059973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7766D-0BFD-2811-0C8B-0E10DBF841A1}"/>
              </a:ext>
            </a:extLst>
          </p:cNvPr>
          <p:cNvSpPr txBox="1"/>
          <p:nvPr/>
        </p:nvSpPr>
        <p:spPr>
          <a:xfrm>
            <a:off x="5990354" y="3429000"/>
            <a:ext cx="409252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application.yml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中配置 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641E32-4640-5A37-682A-C38293D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4860160"/>
            <a:ext cx="31473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.getId());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.getUserTtl(),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4B82F-4797-D6A1-0F14-70BCE67D8919}"/>
              </a:ext>
            </a:extLst>
          </p:cNvPr>
          <p:cNvSpPr txBox="1"/>
          <p:nvPr/>
        </p:nvSpPr>
        <p:spPr>
          <a:xfrm>
            <a:off x="2161595" y="4328978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生成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token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07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AB6A-B7A7-DE6E-2A70-5BEAC80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5949F-6D68-1D98-848F-76BE79943799}"/>
              </a:ext>
            </a:extLst>
          </p:cNvPr>
          <p:cNvSpPr txBox="1"/>
          <p:nvPr/>
        </p:nvSpPr>
        <p:spPr>
          <a:xfrm>
            <a:off x="535802" y="-72492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AF950-08C3-943A-9244-796C3DD6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6" y="1141955"/>
            <a:ext cx="703079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算法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私匙使用固定秘钥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secretKey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ttlMillis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毫秒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claims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设置的信息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指定签名的时候使用的签名算法，也就是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那部分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 signatureAlgorithm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exp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body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JwtBuilder builder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如果有私有声明，一定要先设置这个自己创建的私有的声明，这个是给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claim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赋值，一旦写在标准的声明赋值之后，就是覆盖了那些标准的声明的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.setClaims(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设置签名使用的签名算法和签名使用的秘钥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.signWith(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.getBytes(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StandardCharsets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.setExpiration(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.compact();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E86C0-1C5E-898C-6C2D-A30F8A09AA39}"/>
              </a:ext>
            </a:extLst>
          </p:cNvPr>
          <p:cNvSpPr txBox="1"/>
          <p:nvPr/>
        </p:nvSpPr>
        <p:spPr>
          <a:xfrm>
            <a:off x="4130892" y="1027885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加密与解密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41363-8C20-749B-D0E4-1E3E934073E1}"/>
              </a:ext>
            </a:extLst>
          </p:cNvPr>
          <p:cNvSpPr txBox="1"/>
          <p:nvPr/>
        </p:nvSpPr>
        <p:spPr>
          <a:xfrm>
            <a:off x="6864626" y="1141955"/>
            <a:ext cx="4989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Token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解密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 此秘钥一定要保留好在服务端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不能暴露出去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否则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sign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就可以被伪造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如果对接多个客户端建议改造成多个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加密后的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parseJWT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DefaultJwtParser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设置签名的秘钥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.setSigningKey(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.getBytes(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StandardCharsets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UTF_8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设置需要解析的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.parseClaimsJws(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).getBody();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910C4-712E-0A9C-60BA-B4CE16A569A8}"/>
              </a:ext>
            </a:extLst>
          </p:cNvPr>
          <p:cNvCxnSpPr>
            <a:cxnSpLocks/>
          </p:cNvCxnSpPr>
          <p:nvPr/>
        </p:nvCxnSpPr>
        <p:spPr>
          <a:xfrm>
            <a:off x="6817928" y="895456"/>
            <a:ext cx="0" cy="3515685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9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B4FD34-C30B-6E00-5E51-9D77EE6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" y="81930"/>
            <a:ext cx="5462295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判断当前拦截到的是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的方法还是其他资源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HandlerMethod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、从请求头中获取令牌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.getHeader(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.getUserTokenName());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、校验令牌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claims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userId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当前用户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把解析出的用户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存入局部变量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、通过，放行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、不通过，响应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状态码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.setStatus(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E369-6348-34EB-C2B6-8EB0F6FBC27E}"/>
              </a:ext>
            </a:extLst>
          </p:cNvPr>
          <p:cNvSpPr txBox="1"/>
          <p:nvPr/>
        </p:nvSpPr>
        <p:spPr>
          <a:xfrm>
            <a:off x="1476276" y="14595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jwt令牌校验的拦截器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F1378-7266-115E-1F82-6A4EE7799706}"/>
              </a:ext>
            </a:extLst>
          </p:cNvPr>
          <p:cNvSpPr txBox="1"/>
          <p:nvPr/>
        </p:nvSpPr>
        <p:spPr>
          <a:xfrm>
            <a:off x="4935522" y="-224478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EEC5F6-CEE0-8025-DA74-F5A12B8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130" y="849258"/>
            <a:ext cx="494306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配置类，注册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层相关组件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WebMvcConfigurationSupport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注册自定义拦截器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InterceptorRegistry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"/user/user/login"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"/user/shop/status"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97F47-413D-B196-88EC-B4DED0127E4C}"/>
              </a:ext>
            </a:extLst>
          </p:cNvPr>
          <p:cNvSpPr txBox="1"/>
          <p:nvPr/>
        </p:nvSpPr>
        <p:spPr>
          <a:xfrm>
            <a:off x="8257590" y="948172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拦截器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的配置逻辑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55813-408B-EBE7-DBDE-2D9856B1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51" y="4008371"/>
            <a:ext cx="487171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addResourceHandlers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ResourceHandlerRegistry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"/doc.html"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"/webjars/**"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"classpath:/META-INF/resources/webjars/"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AFA07-6673-3D9A-1B6C-CC9120FA92FD}"/>
              </a:ext>
            </a:extLst>
          </p:cNvPr>
          <p:cNvSpPr txBox="1"/>
          <p:nvPr/>
        </p:nvSpPr>
        <p:spPr>
          <a:xfrm>
            <a:off x="6534524" y="3559893"/>
            <a:ext cx="409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配置拦截器后 需要设置静态资源映射</a:t>
            </a:r>
          </a:p>
        </p:txBody>
      </p:sp>
    </p:spTree>
    <p:extLst>
      <p:ext uri="{BB962C8B-B14F-4D97-AF65-F5344CB8AC3E}">
        <p14:creationId xmlns:p14="http://schemas.microsoft.com/office/powerpoint/2010/main" val="110724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72AB-74B1-0F24-609F-0652B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55BB9D-C57A-344E-0883-4F26489D1737}"/>
              </a:ext>
            </a:extLst>
          </p:cNvPr>
          <p:cNvSpPr txBox="1"/>
          <p:nvPr/>
        </p:nvSpPr>
        <p:spPr>
          <a:xfrm>
            <a:off x="973123" y="50397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A5D3F-952B-93A7-7609-7F9EC35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2072887"/>
            <a:ext cx="593034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ThreadLocal&lt;&gt;();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removeCurrentId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75B91-9098-8F7A-5858-4803727D4DCD}"/>
              </a:ext>
            </a:extLst>
          </p:cNvPr>
          <p:cNvGrpSpPr/>
          <p:nvPr/>
        </p:nvGrpSpPr>
        <p:grpSpPr>
          <a:xfrm>
            <a:off x="5085524" y="4025348"/>
            <a:ext cx="6927574" cy="2031325"/>
            <a:chOff x="3310646" y="3216965"/>
            <a:chExt cx="4957759" cy="2031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474FA5-D50E-F258-3E60-A2295092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646" y="3216965"/>
              <a:ext cx="4957759" cy="2031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//2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、校验令牌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校验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 claims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JwtUtil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parseJWT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jwtProperties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.getUserSecretKey(),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 userId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valueOf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"userId"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).toString());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当前用户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：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把解析出的用户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存入局部变量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BaseContext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setCurrentId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530FA-2661-3977-4E7A-C2CE90128A83}"/>
                </a:ext>
              </a:extLst>
            </p:cNvPr>
            <p:cNvSpPr/>
            <p:nvPr/>
          </p:nvSpPr>
          <p:spPr>
            <a:xfrm>
              <a:off x="3713339" y="4718852"/>
              <a:ext cx="2558685" cy="496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41412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B7ED-23CF-4146-EBA6-6E77BD78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364D-A63B-9427-0D15-CE1A1E45174D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resend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E38450-43E2-A3E7-3E5D-E1C867A76B5C}"/>
              </a:ext>
            </a:extLst>
          </p:cNvPr>
          <p:cNvSpPr txBox="1"/>
          <p:nvPr/>
        </p:nvSpPr>
        <p:spPr>
          <a:xfrm>
            <a:off x="681788" y="1628429"/>
            <a:ext cx="5949800" cy="421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点击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email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令牌，生成一个带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的验证链接，发送到用户邮箱；把用户提交的信息存入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函数返回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用户点击验证链接，后端有专门的验证函数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verifyEmailAndLogin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，验证通过后，从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中取出数据，向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表插入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得到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user_id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后，生成新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，通过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UserLoginVO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把新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返回给前端，达到已登录状态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0C769-C77F-A129-4C69-D18C9B9DC56D}"/>
              </a:ext>
            </a:extLst>
          </p:cNvPr>
          <p:cNvSpPr txBox="1"/>
          <p:nvPr/>
        </p:nvSpPr>
        <p:spPr>
          <a:xfrm>
            <a:off x="8719456" y="503977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② 邮箱验证码</a:t>
            </a:r>
          </a:p>
        </p:txBody>
      </p:sp>
    </p:spTree>
    <p:extLst>
      <p:ext uri="{BB962C8B-B14F-4D97-AF65-F5344CB8AC3E}">
        <p14:creationId xmlns:p14="http://schemas.microsoft.com/office/powerpoint/2010/main" val="181003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CE1708-E796-8F68-5146-F9C1C502FC83}"/>
              </a:ext>
            </a:extLst>
          </p:cNvPr>
          <p:cNvCxnSpPr>
            <a:cxnSpLocks/>
          </p:cNvCxnSpPr>
          <p:nvPr/>
        </p:nvCxnSpPr>
        <p:spPr>
          <a:xfrm>
            <a:off x="163286" y="5394959"/>
            <a:ext cx="7582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D8E-278A-5C8F-9DD4-9512816C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85FB2-A141-D574-F626-CA91956E1CA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6B410-4E3D-DB2E-67DB-FBB46CD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1819068"/>
            <a:ext cx="102681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AccountNotFoundException(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ACCOUNT_NOT_FOUND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B3C8B-19D1-55DB-9EC6-7070B4F7BA47}"/>
              </a:ext>
            </a:extLst>
          </p:cNvPr>
          <p:cNvSpPr txBox="1"/>
          <p:nvPr/>
        </p:nvSpPr>
        <p:spPr>
          <a:xfrm>
            <a:off x="548505" y="1038791"/>
            <a:ext cx="7622371" cy="57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1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抛出特定种类的异常，带上错误信息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DAC49B-EE07-0796-8ACE-F4F12E25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3226006"/>
            <a:ext cx="7667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AccountNotFoundException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86501-773E-5E47-E1D0-13DE45EF881A}"/>
              </a:ext>
            </a:extLst>
          </p:cNvPr>
          <p:cNvSpPr txBox="1"/>
          <p:nvPr/>
        </p:nvSpPr>
        <p:spPr>
          <a:xfrm>
            <a:off x="548505" y="2765262"/>
            <a:ext cx="818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2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特定种类的异常，都是由全局异常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继承而来的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1704F-69C1-F758-092E-6B31DE8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3887956"/>
            <a:ext cx="518104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@RestControllerAdvice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0BF99-88FC-2242-9E85-6AE4FBA5EF05}"/>
              </a:ext>
            </a:extLst>
          </p:cNvPr>
          <p:cNvSpPr txBox="1"/>
          <p:nvPr/>
        </p:nvSpPr>
        <p:spPr>
          <a:xfrm>
            <a:off x="548506" y="4149566"/>
            <a:ext cx="613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3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所有异常在抛出后，后端方法不会继续执行，直接返回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Result.error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，异常都会由全局异常处理器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统一处理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D9624-BC0D-0924-0028-4102673AEE8A}"/>
              </a:ext>
            </a:extLst>
          </p:cNvPr>
          <p:cNvSpPr txBox="1"/>
          <p:nvPr/>
        </p:nvSpPr>
        <p:spPr>
          <a:xfrm>
            <a:off x="548504" y="5464661"/>
            <a:ext cx="613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4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异常被处理后，前端显示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状态码（不同异常的状态码不同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[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但基本上统一返回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200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因为状态码不够用 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code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来代表异常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]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）和错误信息</a:t>
            </a:r>
          </a:p>
        </p:txBody>
      </p:sp>
    </p:spTree>
    <p:extLst>
      <p:ext uri="{BB962C8B-B14F-4D97-AF65-F5344CB8AC3E}">
        <p14:creationId xmlns:p14="http://schemas.microsoft.com/office/powerpoint/2010/main" val="3603090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D9E-75C2-EBD4-0E24-D2EE9F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F0510-1A95-3D53-C365-36C4AFE10905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70B1E-4074-B107-9833-2F5C012C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9" y="2123112"/>
            <a:ext cx="76465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SQLIntegrityConstraintViolationException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//Duplicate entry 'user2isi' for key 'employee.idx_username'] with root cause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"Duplicate entry"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msg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ALREADY_EXISTS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UNKNOWN_ERROR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0849D-A65A-C1DC-8A3B-3C9AA1AC0A7D}"/>
              </a:ext>
            </a:extLst>
          </p:cNvPr>
          <p:cNvSpPr txBox="1"/>
          <p:nvPr/>
        </p:nvSpPr>
        <p:spPr>
          <a:xfrm>
            <a:off x="828260" y="1435412"/>
            <a:ext cx="737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的另一个实现：专门用于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SQL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中不满足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UNIQUE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399E9-7847-0B45-BB98-A0BEEDD07A69}"/>
              </a:ext>
            </a:extLst>
          </p:cNvPr>
          <p:cNvSpPr txBox="1"/>
          <p:nvPr/>
        </p:nvSpPr>
        <p:spPr>
          <a:xfrm>
            <a:off x="7752522" y="4314593"/>
            <a:ext cx="436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</a:t>
            </a:r>
            <a:r>
              <a:rPr lang="en-US" altLang="zh-CN" dirty="0"/>
              <a:t>insert/update</a:t>
            </a:r>
            <a:r>
              <a:rPr lang="zh-CN" altLang="en-US" dirty="0"/>
              <a:t>前检查是否已存在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但这样可以直接插入，减少查询压力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减少重复代码</a:t>
            </a:r>
          </a:p>
        </p:txBody>
      </p:sp>
    </p:spTree>
    <p:extLst>
      <p:ext uri="{BB962C8B-B14F-4D97-AF65-F5344CB8AC3E}">
        <p14:creationId xmlns:p14="http://schemas.microsoft.com/office/powerpoint/2010/main" val="400414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33B2-49FD-60F4-66C7-4444440B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959546-DE25-D306-CF3C-E7921DC61898}"/>
              </a:ext>
            </a:extLst>
          </p:cNvPr>
          <p:cNvSpPr/>
          <p:nvPr/>
        </p:nvSpPr>
        <p:spPr>
          <a:xfrm>
            <a:off x="1045029" y="2024743"/>
            <a:ext cx="4637626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B91B8E-CBEF-BA31-42C5-97E712A04E2F}"/>
              </a:ext>
            </a:extLst>
          </p:cNvPr>
          <p:cNvSpPr/>
          <p:nvPr/>
        </p:nvSpPr>
        <p:spPr>
          <a:xfrm>
            <a:off x="6345583" y="1987485"/>
            <a:ext cx="4958520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4A621C-965D-915A-E436-D06E40513AF9}"/>
              </a:ext>
            </a:extLst>
          </p:cNvPr>
          <p:cNvCxnSpPr>
            <a:cxnSpLocks/>
          </p:cNvCxnSpPr>
          <p:nvPr/>
        </p:nvCxnSpPr>
        <p:spPr>
          <a:xfrm>
            <a:off x="6069809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CA283-94B0-7F42-E0EE-B1E038DB504A}"/>
              </a:ext>
            </a:extLst>
          </p:cNvPr>
          <p:cNvSpPr txBox="1"/>
          <p:nvPr/>
        </p:nvSpPr>
        <p:spPr>
          <a:xfrm>
            <a:off x="1248225" y="1609305"/>
            <a:ext cx="4185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(cacheNames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"Setmeal"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"#categoryId"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类方法上，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cacheNames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只是用来空间管理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[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类似文件夹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]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中其实只存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value</a:t>
            </a: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存的是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String&gt;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为该方法返回对象序列化后的字符串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9035B-6DE5-D9EF-19D0-DCEBCA3C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096" y="1609305"/>
            <a:ext cx="4545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.hasKey(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80808"/>
                </a:solidFill>
                <a:latin typeface="Arial Unicode MS"/>
                <a:ea typeface="JetBrains Mono"/>
              </a:rPr>
              <a:t>redisTemplate.opsForHash</a:t>
            </a:r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().put("user:1001", "age", 30)</a:t>
            </a:r>
          </a:p>
          <a:p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写在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类方法中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可以存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hash/list/set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DCF8D-CFC3-62E8-51C1-C3248441954C}"/>
              </a:ext>
            </a:extLst>
          </p:cNvPr>
          <p:cNvSpPr txBox="1"/>
          <p:nvPr/>
        </p:nvSpPr>
        <p:spPr>
          <a:xfrm>
            <a:off x="7187410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还可以配置过期时间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FDD55-D15D-7464-E59C-4D648284C829}"/>
              </a:ext>
            </a:extLst>
          </p:cNvPr>
          <p:cNvSpPr txBox="1"/>
          <p:nvPr/>
        </p:nvSpPr>
        <p:spPr>
          <a:xfrm>
            <a:off x="1146626" y="6130883"/>
            <a:ext cx="4361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使用方便，但能配置的只有这两个参数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BB683310-13BC-1962-6268-343D7166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15668C-4CBD-A598-3A65-98B54C11DC62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6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A2F8-E7C7-04D0-6A1E-FC063BA8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E00D1-F0BC-E614-EF29-C51EA27C0CE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无法载入回应资料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796C-C3A0-7EA9-6407-FA7CE546BC8F}"/>
              </a:ext>
            </a:extLst>
          </p:cNvPr>
          <p:cNvSpPr txBox="1"/>
          <p:nvPr/>
        </p:nvSpPr>
        <p:spPr>
          <a:xfrm>
            <a:off x="1186070" y="1404730"/>
            <a:ext cx="7321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Response.json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success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时（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时正常、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postman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正常）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Response.text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8A303-31FE-E9A1-4062-8B380C31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036695"/>
            <a:ext cx="2879937" cy="1667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6EEEA-E7D6-4FCF-F0BA-C901558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0" y="3167931"/>
            <a:ext cx="4269469" cy="1726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0AAD-6295-D789-4CD0-8C3933129607}"/>
              </a:ext>
            </a:extLst>
          </p:cNvPr>
          <p:cNvSpPr txBox="1"/>
          <p:nvPr/>
        </p:nvSpPr>
        <p:spPr>
          <a:xfrm>
            <a:off x="1718264" y="2189715"/>
            <a:ext cx="539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其实一切都是对的。。。。只是跳转到新页面后就显示不出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了。。已经把</a:t>
            </a:r>
            <a:r>
              <a:rPr lang="en-US" altLang="zh-CN" dirty="0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存下来了</a:t>
            </a:r>
          </a:p>
        </p:txBody>
      </p:sp>
    </p:spTree>
    <p:extLst>
      <p:ext uri="{BB962C8B-B14F-4D97-AF65-F5344CB8AC3E}">
        <p14:creationId xmlns:p14="http://schemas.microsoft.com/office/powerpoint/2010/main" val="64324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2D7F64-29A9-F944-0378-3D76C68C604D}"/>
              </a:ext>
            </a:extLst>
          </p:cNvPr>
          <p:cNvSpPr txBox="1"/>
          <p:nvPr/>
        </p:nvSpPr>
        <p:spPr>
          <a:xfrm>
            <a:off x="651511" y="710140"/>
            <a:ext cx="286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Task Scheduler</a:t>
            </a:r>
            <a:endParaRPr lang="zh-CN" altLang="en-US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077B5-B4E1-03E2-B9BC-0D4D63C71494}"/>
              </a:ext>
            </a:extLst>
          </p:cNvPr>
          <p:cNvSpPr txBox="1"/>
          <p:nvPr/>
        </p:nvSpPr>
        <p:spPr>
          <a:xfrm>
            <a:off x="1186069" y="1404730"/>
            <a:ext cx="87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定时任务属于后台任务，与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请求无关；所以不应该放在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672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CA564-4A35-C244-BF02-883330F8FB6D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HttpClient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006412-C58E-8945-BB4F-48B3551C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8" y="1261480"/>
            <a:ext cx="1010521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 client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 request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.uri(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.build();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BodyHandlers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ofString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html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.body();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86B0C-EBC5-38DF-6693-C7A86370D998}"/>
              </a:ext>
            </a:extLst>
          </p:cNvPr>
          <p:cNvSpPr txBox="1"/>
          <p:nvPr/>
        </p:nvSpPr>
        <p:spPr>
          <a:xfrm>
            <a:off x="2332218" y="432760"/>
            <a:ext cx="19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6089"/>
                </a:solidFill>
              </a:rPr>
              <a:t>不用引入依赖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89A88-BDDD-7B19-6CD7-8F397B8BEECA}"/>
              </a:ext>
            </a:extLst>
          </p:cNvPr>
          <p:cNvSpPr txBox="1"/>
          <p:nvPr/>
        </p:nvSpPr>
        <p:spPr>
          <a:xfrm>
            <a:off x="548506" y="3782971"/>
            <a:ext cx="376223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Jsoup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解析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HTML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页面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F8B633-40B3-0572-AA04-B2B2C5D9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6" y="4778961"/>
            <a:ext cx="31886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&gt;1.10.2&lt;/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3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B318-8AC1-021A-22AA-6193DACE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33C2A-A436-95D3-64CB-780980E55030}"/>
              </a:ext>
            </a:extLst>
          </p:cNvPr>
          <p:cNvSpPr txBox="1"/>
          <p:nvPr/>
        </p:nvSpPr>
        <p:spPr>
          <a:xfrm>
            <a:off x="384390" y="-18155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WebSocket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E4DBA1-424C-4C7F-BF53-65805A41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760" y="443840"/>
            <a:ext cx="46057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WebSocketServer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SimpMessagingTemplate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WebSocketServer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SimpMessagingTemplate 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向指定的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WebSocket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目标发送消息。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topic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消息目标路径（例如：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/topic/gold-price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）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消息内容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sendMessageToClient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topic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.convertAndSend(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322254-00AB-38C2-A0BD-77DFF8BD3151}"/>
              </a:ext>
            </a:extLst>
          </p:cNvPr>
          <p:cNvCxnSpPr>
            <a:cxnSpLocks/>
          </p:cNvCxnSpPr>
          <p:nvPr/>
        </p:nvCxnSpPr>
        <p:spPr>
          <a:xfrm>
            <a:off x="6096000" y="717880"/>
            <a:ext cx="0" cy="2689442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3FAF6C-4054-EC59-36A0-7DB2CA06FE30}"/>
              </a:ext>
            </a:extLst>
          </p:cNvPr>
          <p:cNvGrpSpPr/>
          <p:nvPr/>
        </p:nvGrpSpPr>
        <p:grpSpPr>
          <a:xfrm>
            <a:off x="391478" y="1301562"/>
            <a:ext cx="4951004" cy="2246769"/>
            <a:chOff x="202294" y="2233769"/>
            <a:chExt cx="4951004" cy="224676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15C60DFE-98FE-8F10-608C-6839FFAE6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94" y="2233769"/>
              <a:ext cx="4951004" cy="22467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 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配置类，用于注册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的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Bean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@Configuration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@EnableWebSocketMessageBroker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WebSocketConfig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implements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WebSocketMessageBrokerConfigurer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@Override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void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configureMessageBroker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MessageBrokerRegistry 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.enableSimpleBroker(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.setApplicationDestinationPrefixes(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"/app"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@Override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void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registerStompEndpoints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StompEndpointRegistry 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.addEndpoint(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).withSockJS();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4C8882-BD2E-FA03-7004-39A0C26AB0AA}"/>
                </a:ext>
              </a:extLst>
            </p:cNvPr>
            <p:cNvSpPr/>
            <p:nvPr/>
          </p:nvSpPr>
          <p:spPr>
            <a:xfrm>
              <a:off x="1727836" y="3957856"/>
              <a:ext cx="802819" cy="2152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262C97-67B3-0FC8-2975-F7FE9E7EC554}"/>
                </a:ext>
              </a:extLst>
            </p:cNvPr>
            <p:cNvSpPr txBox="1"/>
            <p:nvPr/>
          </p:nvSpPr>
          <p:spPr>
            <a:xfrm>
              <a:off x="2406591" y="4110825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5A585F-F665-0D7D-B95A-3043F681267E}"/>
              </a:ext>
            </a:extLst>
          </p:cNvPr>
          <p:cNvGrpSpPr/>
          <p:nvPr/>
        </p:nvGrpSpPr>
        <p:grpSpPr>
          <a:xfrm>
            <a:off x="6500822" y="2951848"/>
            <a:ext cx="5499463" cy="740879"/>
            <a:chOff x="6282144" y="5458883"/>
            <a:chExt cx="5499463" cy="740879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14B49EB-25B3-4B0D-DB96-35F02D45F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144" y="5458883"/>
              <a:ext cx="5499463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en-US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服务端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en-US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后端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通过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主动向客户端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前端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发送消息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webSocketServer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.sendMessageToClient(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bigDecimalData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8D6DF25-454D-025C-3C82-3D98FBFF658B}"/>
                </a:ext>
              </a:extLst>
            </p:cNvPr>
            <p:cNvSpPr/>
            <p:nvPr/>
          </p:nvSpPr>
          <p:spPr>
            <a:xfrm>
              <a:off x="8654143" y="5648324"/>
              <a:ext cx="1023257" cy="2046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E3F02A-E1BD-C8E7-DD05-2B25EF463EAB}"/>
                </a:ext>
              </a:extLst>
            </p:cNvPr>
            <p:cNvSpPr txBox="1"/>
            <p:nvPr/>
          </p:nvSpPr>
          <p:spPr>
            <a:xfrm>
              <a:off x="9534517" y="5830430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059171-4798-A1B0-968C-37E0408FBBB9}"/>
              </a:ext>
            </a:extLst>
          </p:cNvPr>
          <p:cNvCxnSpPr>
            <a:cxnSpLocks/>
          </p:cNvCxnSpPr>
          <p:nvPr/>
        </p:nvCxnSpPr>
        <p:spPr>
          <a:xfrm flipH="1">
            <a:off x="6500822" y="2792004"/>
            <a:ext cx="507365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2B4741-5F60-8152-C41C-30E98B2DA52A}"/>
              </a:ext>
            </a:extLst>
          </p:cNvPr>
          <p:cNvSpPr txBox="1"/>
          <p:nvPr/>
        </p:nvSpPr>
        <p:spPr>
          <a:xfrm>
            <a:off x="1083348" y="970225"/>
            <a:ext cx="324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websocket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路径的类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BC1073-1689-7193-1B45-9F753896231F}"/>
              </a:ext>
            </a:extLst>
          </p:cNvPr>
          <p:cNvSpPr txBox="1"/>
          <p:nvPr/>
        </p:nvSpPr>
        <p:spPr>
          <a:xfrm>
            <a:off x="7694503" y="16519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后端发送信息类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30FD307-022A-070E-22F9-7C36B25743BF}"/>
              </a:ext>
            </a:extLst>
          </p:cNvPr>
          <p:cNvGrpSpPr/>
          <p:nvPr/>
        </p:nvGrpSpPr>
        <p:grpSpPr>
          <a:xfrm>
            <a:off x="384390" y="4104634"/>
            <a:ext cx="4931230" cy="2708434"/>
            <a:chOff x="1097279" y="3424581"/>
            <a:chExt cx="4931230" cy="2708434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DF9E902-C365-35B7-6B3E-A3F21E04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79" y="3424581"/>
              <a:ext cx="4931230" cy="2708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Arial Unicode MS"/>
                  <a:ea typeface="JetBrains Mono"/>
                </a:rPr>
                <a:t>src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="https://cdn.jsdelivr.net/npm/sockjs-client/dist/sockjs.min.js"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Arial Unicode MS"/>
                  <a:ea typeface="JetBrains Mono"/>
                </a:rPr>
                <a:t>src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="https://cdn.jsdelivr.net/npm/stompjs/lib/stomp.min.js"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&lt;</a:t>
              </a:r>
              <a:r>
                <a:rPr lang="en-US" altLang="zh-CN" sz="1000" dirty="0">
                  <a:solidFill>
                    <a:srgbClr val="0033B3"/>
                  </a:solidFill>
                  <a:latin typeface="Arial Unicode MS"/>
                </a:rPr>
                <a:t>script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&gt;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const socket = new SockJS('/gold-price');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连接端点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const stompClient = Stomp.over(socket);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stompClient.connect({}, function (frame)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console.log('Connected: ' + frame);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订阅主题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stompClient.subscribe('/topic/gold-price', function (response)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console.log('Received message: ' + response.body);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发送消息到服务端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stompClient.send('/app/send-message', {}, JSON.stringify({price: 1234.56}));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});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&lt;/</a:t>
              </a:r>
              <a:r>
                <a:rPr lang="en-US" altLang="zh-CN" sz="1000" dirty="0">
                  <a:solidFill>
                    <a:srgbClr val="0033B3"/>
                  </a:solidFill>
                  <a:latin typeface="Arial Unicode MS"/>
                </a:rPr>
                <a:t>script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&gt;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B38F8-0A2F-6530-ED4E-43671F80F801}"/>
                </a:ext>
              </a:extLst>
            </p:cNvPr>
            <p:cNvSpPr/>
            <p:nvPr/>
          </p:nvSpPr>
          <p:spPr>
            <a:xfrm>
              <a:off x="2747829" y="4194572"/>
              <a:ext cx="776695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C491DD-B7B7-6B26-53C9-5F07900D05B3}"/>
                </a:ext>
              </a:extLst>
            </p:cNvPr>
            <p:cNvSpPr txBox="1"/>
            <p:nvPr/>
          </p:nvSpPr>
          <p:spPr>
            <a:xfrm>
              <a:off x="3430363" y="3872096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623C38-A345-E2EF-6202-A43006EE1671}"/>
                </a:ext>
              </a:extLst>
            </p:cNvPr>
            <p:cNvSpPr/>
            <p:nvPr/>
          </p:nvSpPr>
          <p:spPr>
            <a:xfrm>
              <a:off x="2484575" y="5584887"/>
              <a:ext cx="1230175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F450C6F-9C3D-4FCA-DAE8-7FB9DF44A1C0}"/>
                </a:ext>
              </a:extLst>
            </p:cNvPr>
            <p:cNvSpPr txBox="1"/>
            <p:nvPr/>
          </p:nvSpPr>
          <p:spPr>
            <a:xfrm>
              <a:off x="3559629" y="5757951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11D436-47B9-06DA-4363-7C10B93C574A}"/>
                </a:ext>
              </a:extLst>
            </p:cNvPr>
            <p:cNvSpPr/>
            <p:nvPr/>
          </p:nvSpPr>
          <p:spPr>
            <a:xfrm>
              <a:off x="2768057" y="4987351"/>
              <a:ext cx="980984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BFC944-1D81-9B40-4437-63CE0BB2F1B2}"/>
                </a:ext>
              </a:extLst>
            </p:cNvPr>
            <p:cNvSpPr txBox="1"/>
            <p:nvPr/>
          </p:nvSpPr>
          <p:spPr>
            <a:xfrm>
              <a:off x="3609159" y="4670378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E21501E-4909-440A-43A2-69059B4B029D}"/>
              </a:ext>
            </a:extLst>
          </p:cNvPr>
          <p:cNvSpPr txBox="1"/>
          <p:nvPr/>
        </p:nvSpPr>
        <p:spPr>
          <a:xfrm>
            <a:off x="1083348" y="3909936"/>
            <a:ext cx="207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前端接收发送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JS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5FB86C-85D7-F686-CEA7-C6C30403BE07}"/>
              </a:ext>
            </a:extLst>
          </p:cNvPr>
          <p:cNvSpPr txBox="1"/>
          <p:nvPr/>
        </p:nvSpPr>
        <p:spPr>
          <a:xfrm>
            <a:off x="6563439" y="4018873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后端接收发送类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D11C36-CAA1-54EC-589A-0912077895B5}"/>
              </a:ext>
            </a:extLst>
          </p:cNvPr>
          <p:cNvGrpSpPr/>
          <p:nvPr/>
        </p:nvGrpSpPr>
        <p:grpSpPr>
          <a:xfrm>
            <a:off x="6482495" y="4401514"/>
            <a:ext cx="4477508" cy="2381146"/>
            <a:chOff x="6588655" y="493544"/>
            <a:chExt cx="4477508" cy="2381146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797CA611-D06E-93F4-2336-D5290ABF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655" y="493544"/>
              <a:ext cx="4477508" cy="1938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@Controller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WebSocketMessageController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@MessageMapping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"/send-message"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前端发送消息的路径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@SendTo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广播到的订阅路径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handleSendMessage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@Payload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 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处理前端发来的消息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System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out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.println(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"Received message from client: "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返回数据广播给订阅者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"Processed message: "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3C337F-6652-811A-7955-200CAB58CD58}"/>
                </a:ext>
              </a:extLst>
            </p:cNvPr>
            <p:cNvSpPr/>
            <p:nvPr/>
          </p:nvSpPr>
          <p:spPr>
            <a:xfrm>
              <a:off x="7974693" y="995044"/>
              <a:ext cx="1041857" cy="1640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402AC1-00FB-3878-E83F-B8577501F896}"/>
                </a:ext>
              </a:extLst>
            </p:cNvPr>
            <p:cNvSpPr txBox="1"/>
            <p:nvPr/>
          </p:nvSpPr>
          <p:spPr>
            <a:xfrm>
              <a:off x="9016550" y="714875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ACA8082-8D32-E596-6C15-ED440157B141}"/>
                </a:ext>
              </a:extLst>
            </p:cNvPr>
            <p:cNvSpPr/>
            <p:nvPr/>
          </p:nvSpPr>
          <p:spPr>
            <a:xfrm>
              <a:off x="7576363" y="1153830"/>
              <a:ext cx="1041857" cy="1640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CA61317-EA23-B25D-C64F-C8FC922CF2AB}"/>
                </a:ext>
              </a:extLst>
            </p:cNvPr>
            <p:cNvSpPr txBox="1"/>
            <p:nvPr/>
          </p:nvSpPr>
          <p:spPr>
            <a:xfrm>
              <a:off x="8474356" y="1340362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A5C1F96-784A-990A-5984-1EC1660E401C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79" y="1463040"/>
              <a:ext cx="0" cy="73152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4AF2BCC-A48F-FD9F-7E3C-F4A76AC1CF3A}"/>
                </a:ext>
              </a:extLst>
            </p:cNvPr>
            <p:cNvSpPr txBox="1"/>
            <p:nvPr/>
          </p:nvSpPr>
          <p:spPr>
            <a:xfrm>
              <a:off x="8474356" y="2228359"/>
              <a:ext cx="244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2"/>
                  </a:solidFill>
                </a:rPr>
                <a:t>Websocket</a:t>
              </a:r>
              <a:r>
                <a:rPr lang="zh-CN" altLang="en-US" dirty="0">
                  <a:solidFill>
                    <a:schemeClr val="accent2"/>
                  </a:solidFill>
                </a:rPr>
                <a:t>用</a:t>
              </a:r>
              <a:r>
                <a:rPr lang="en-US" altLang="zh-CN" dirty="0">
                  <a:solidFill>
                    <a:schemeClr val="accent2"/>
                  </a:solidFill>
                </a:rPr>
                <a:t>@Payload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Http</a:t>
              </a:r>
              <a:r>
                <a:rPr lang="zh-CN" altLang="en-US" dirty="0">
                  <a:solidFill>
                    <a:schemeClr val="accent2"/>
                  </a:solidFill>
                </a:rPr>
                <a:t>用</a:t>
              </a:r>
              <a:r>
                <a:rPr lang="en-US" altLang="zh-CN" dirty="0">
                  <a:solidFill>
                    <a:schemeClr val="accent2"/>
                  </a:solidFill>
                </a:rPr>
                <a:t>@RequestBody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DD6EBA-2B0A-7337-858D-B099ED680D35}"/>
              </a:ext>
            </a:extLst>
          </p:cNvPr>
          <p:cNvCxnSpPr>
            <a:cxnSpLocks/>
          </p:cNvCxnSpPr>
          <p:nvPr/>
        </p:nvCxnSpPr>
        <p:spPr>
          <a:xfrm>
            <a:off x="304785" y="3789502"/>
            <a:ext cx="5632283" cy="0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CBE4D5-467C-A477-409A-4354C3EEEBE2}"/>
              </a:ext>
            </a:extLst>
          </p:cNvPr>
          <p:cNvCxnSpPr>
            <a:cxnSpLocks/>
          </p:cNvCxnSpPr>
          <p:nvPr/>
        </p:nvCxnSpPr>
        <p:spPr>
          <a:xfrm>
            <a:off x="6368002" y="3789502"/>
            <a:ext cx="5632283" cy="0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6CB357-96DA-FF29-4088-C0BB57842FB0}"/>
              </a:ext>
            </a:extLst>
          </p:cNvPr>
          <p:cNvCxnSpPr>
            <a:cxnSpLocks/>
          </p:cNvCxnSpPr>
          <p:nvPr/>
        </p:nvCxnSpPr>
        <p:spPr>
          <a:xfrm>
            <a:off x="6096000" y="4005710"/>
            <a:ext cx="0" cy="2689442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06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92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E042-3BA2-08FF-ADF1-882C0E53661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1298FC3-D138-4D76-A999-F799A269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03" y="1433296"/>
            <a:ext cx="72302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在开发环境</a:t>
            </a:r>
            <a:r>
              <a:rPr lang="zh-CN" altLang="zh-CN" dirty="0"/>
              <a:t>中使用 mysqldump 工具导出你的数据库数据。你可以使用以下命令来导出整个数据库：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mysqldump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 root -p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your_database_backup.sql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将备份文件传输到树莓派： 使用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copy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）将备份文件传输到树莓派：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scp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pi@raspberry_pi_ip</a:t>
            </a:r>
            <a:r>
              <a:rPr lang="en-US" altLang="zh-CN" dirty="0">
                <a:latin typeface="Arial" panose="020B0604020202020204" pitchFamily="34" charset="0"/>
              </a:rPr>
              <a:t>:/path/to/destination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pi </a:t>
            </a:r>
            <a:r>
              <a:rPr lang="zh-CN" altLang="en-US" dirty="0">
                <a:latin typeface="Arial" panose="020B0604020202020204" pitchFamily="34" charset="0"/>
              </a:rPr>
              <a:t>是树莓派的用户名，</a:t>
            </a:r>
            <a:r>
              <a:rPr lang="en-US" altLang="zh-CN" dirty="0" err="1">
                <a:latin typeface="Arial" panose="020B0604020202020204" pitchFamily="34" charset="0"/>
              </a:rPr>
              <a:t>raspberry_pi_ip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是树莓派的 </a:t>
            </a:r>
            <a:r>
              <a:rPr lang="en-US" altLang="zh-CN" dirty="0">
                <a:latin typeface="Arial" panose="020B0604020202020204" pitchFamily="34" charset="0"/>
              </a:rPr>
              <a:t>IP </a:t>
            </a:r>
            <a:r>
              <a:rPr lang="zh-CN" altLang="en-US" dirty="0">
                <a:latin typeface="Arial" panose="020B0604020202020204" pitchFamily="34" charset="0"/>
              </a:rPr>
              <a:t>地址，</a:t>
            </a:r>
            <a:r>
              <a:rPr lang="en-US" altLang="zh-CN" dirty="0">
                <a:latin typeface="Arial" panose="020B0604020202020204" pitchFamily="34" charset="0"/>
              </a:rPr>
              <a:t>/path/to/destination </a:t>
            </a:r>
            <a:r>
              <a:rPr lang="zh-CN" altLang="en-US" dirty="0">
                <a:latin typeface="Arial" panose="020B0604020202020204" pitchFamily="34" charset="0"/>
              </a:rPr>
              <a:t>是你希望存储备份文件的路径。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在树莓派上恢复数据</a:t>
            </a:r>
            <a:r>
              <a:rPr lang="zh-CN" altLang="en-US" dirty="0"/>
              <a:t>： 登录到树莓派，使用以下命令来恢复数据库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mysql</a:t>
            </a:r>
            <a:r>
              <a:rPr lang="en-US" altLang="zh-CN" dirty="0">
                <a:latin typeface="Arial" panose="020B0604020202020204" pitchFamily="34" charset="0"/>
              </a:rPr>
              <a:t> -u root -p </a:t>
            </a:r>
            <a:r>
              <a:rPr lang="en-US" altLang="zh-CN" dirty="0" err="1">
                <a:latin typeface="Arial" panose="020B0604020202020204" pitchFamily="34" charset="0"/>
              </a:rPr>
              <a:t>your_database_name</a:t>
            </a:r>
            <a:r>
              <a:rPr lang="en-US" altLang="zh-CN" dirty="0">
                <a:latin typeface="Arial" panose="020B0604020202020204" pitchFamily="34" charset="0"/>
              </a:rPr>
              <a:t> &lt; /path/to/destination/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28C7-9053-7FF6-C9C4-FF97FAE0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15C6A-00C9-75C2-60CE-84E9F8114AF1}"/>
              </a:ext>
            </a:extLst>
          </p:cNvPr>
          <p:cNvSpPr txBox="1"/>
          <p:nvPr/>
        </p:nvSpPr>
        <p:spPr>
          <a:xfrm>
            <a:off x="4931016" y="2718034"/>
            <a:ext cx="232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 DO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86178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F169-C578-4029-83A8-2670E170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59D847-314C-039F-3691-EDF7CF7609A0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Forget password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09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CE03-34B5-DD01-DB54-BFE4442E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36245E-7D5B-DAC8-F7D9-8D57C1717611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Automation transact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23A7B72-3D05-7C9A-6AE9-2A3FFD969B8C}"/>
              </a:ext>
            </a:extLst>
          </p:cNvPr>
          <p:cNvSpPr/>
          <p:nvPr/>
        </p:nvSpPr>
        <p:spPr>
          <a:xfrm>
            <a:off x="3286539" y="1507434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FEED54-8D49-8749-8B60-D0008485215A}"/>
              </a:ext>
            </a:extLst>
          </p:cNvPr>
          <p:cNvSpPr txBox="1"/>
          <p:nvPr/>
        </p:nvSpPr>
        <p:spPr>
          <a:xfrm>
            <a:off x="3544957" y="288818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7609075-A53F-B8C1-B9BA-D88189ED50D2}"/>
              </a:ext>
            </a:extLst>
          </p:cNvPr>
          <p:cNvSpPr/>
          <p:nvPr/>
        </p:nvSpPr>
        <p:spPr>
          <a:xfrm>
            <a:off x="3372678" y="2716696"/>
            <a:ext cx="2027583" cy="71230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4D19B-4216-0D13-790C-F5BF1AB947E6}"/>
              </a:ext>
            </a:extLst>
          </p:cNvPr>
          <p:cNvSpPr txBox="1"/>
          <p:nvPr/>
        </p:nvSpPr>
        <p:spPr>
          <a:xfrm>
            <a:off x="3372678" y="1583633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每分钟在上交所查询黄金价格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5CC81-C12D-EF91-6EBB-A50F21065B75}"/>
              </a:ext>
            </a:extLst>
          </p:cNvPr>
          <p:cNvSpPr/>
          <p:nvPr/>
        </p:nvSpPr>
        <p:spPr>
          <a:xfrm>
            <a:off x="3283225" y="3838017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809C7-9A2F-D799-B8D4-C6190DD62FB6}"/>
              </a:ext>
            </a:extLst>
          </p:cNvPr>
          <p:cNvSpPr txBox="1"/>
          <p:nvPr/>
        </p:nvSpPr>
        <p:spPr>
          <a:xfrm>
            <a:off x="3286540" y="3392484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8363B-AA8F-6412-DC07-EBD984E17304}"/>
              </a:ext>
            </a:extLst>
          </p:cNvPr>
          <p:cNvSpPr txBox="1"/>
          <p:nvPr/>
        </p:nvSpPr>
        <p:spPr>
          <a:xfrm>
            <a:off x="3488634" y="406827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AD9F-27CE-ABA1-8A52-4E0C3CE6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73BBC1-571D-B41A-34DE-12EAB8220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C1D878-70FB-5935-0256-78247EBE23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0C7FD0-F21E-F49B-F9B6-F7E85547CABC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1F57F850-74A5-07EC-19ED-9F12D865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D7F27C-5B7D-5ABE-DB87-C012C312CBA7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295FCCC5-4115-8909-3668-C65A67AAA6C8}"/>
              </a:ext>
            </a:extLst>
          </p:cNvPr>
          <p:cNvGraphicFramePr/>
          <p:nvPr/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ACE8C0-75E0-EB3B-8716-424DFC8E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13608"/>
              </p:ext>
            </p:extLst>
          </p:nvPr>
        </p:nvGraphicFramePr>
        <p:xfrm>
          <a:off x="945898" y="2780070"/>
          <a:ext cx="10213521" cy="2494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09028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803365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070962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11758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0834395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596930336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62897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183277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B2639EC-CB78-C59B-67A5-10EF5C5CA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44CFDBD1-DF89-078F-FB25-6EA9A0A66CEC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A83D25-1FCB-201A-E3EF-DF7AF44B868D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4107CD-2CD0-CB1A-F765-1E7CC3CA562B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1325BC7-D9F4-BA00-1C6B-F40444372723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B26BBBD-AAF9-FF23-8299-1CBF403F0FFF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01211E9-9D03-BE8A-25BF-F8E597BF4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F96F098-D2A5-0D46-EEFC-7A7506C8521A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001727-7F0D-0B61-7C8D-8A716DC7E5AB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3BDD327-A76D-953D-9E90-490809D5EE32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F2BC022-7FDF-5AE5-07AA-B1C93BFD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89600-00DF-DFC7-19F5-138A084852DB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7B547AF-C8D4-942E-271A-21C9231DE33A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D14D8BDA-8D15-E4C2-AF51-C359841E976A}"/>
              </a:ext>
            </a:extLst>
          </p:cNvPr>
          <p:cNvSpPr/>
          <p:nvPr/>
        </p:nvSpPr>
        <p:spPr>
          <a:xfrm>
            <a:off x="3115491" y="1064623"/>
            <a:ext cx="4826726" cy="4696097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01DCD1-2708-B6B7-148C-DB599120C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2139006" y="2033523"/>
              <a:ext cx="7130067" cy="16787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3984</TotalTime>
  <Words>6849</Words>
  <Application>Microsoft Office PowerPoint</Application>
  <PresentationFormat>宽屏</PresentationFormat>
  <Paragraphs>1384</Paragraphs>
  <Slides>67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-apple-system</vt:lpstr>
      <vt:lpstr>Arial Unicode MS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64</cp:revision>
  <dcterms:created xsi:type="dcterms:W3CDTF">2024-10-31T16:10:26Z</dcterms:created>
  <dcterms:modified xsi:type="dcterms:W3CDTF">2024-11-16T13:31:02Z</dcterms:modified>
</cp:coreProperties>
</file>