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0"/>
  </p:notesMasterIdLst>
  <p:sldIdLst>
    <p:sldId id="264" r:id="rId2"/>
    <p:sldId id="256" r:id="rId3"/>
    <p:sldId id="259" r:id="rId4"/>
    <p:sldId id="260" r:id="rId5"/>
    <p:sldId id="257" r:id="rId6"/>
    <p:sldId id="261" r:id="rId7"/>
    <p:sldId id="263" r:id="rId8"/>
    <p:sldId id="262" r:id="rId9"/>
    <p:sldId id="265" r:id="rId10"/>
    <p:sldId id="269" r:id="rId11"/>
    <p:sldId id="268" r:id="rId12"/>
    <p:sldId id="275" r:id="rId13"/>
    <p:sldId id="270" r:id="rId14"/>
    <p:sldId id="267" r:id="rId15"/>
    <p:sldId id="279" r:id="rId16"/>
    <p:sldId id="284" r:id="rId17"/>
    <p:sldId id="280" r:id="rId18"/>
    <p:sldId id="285" r:id="rId19"/>
    <p:sldId id="281" r:id="rId20"/>
    <p:sldId id="293" r:id="rId21"/>
    <p:sldId id="282" r:id="rId22"/>
    <p:sldId id="292" r:id="rId23"/>
    <p:sldId id="283" r:id="rId24"/>
    <p:sldId id="286" r:id="rId25"/>
    <p:sldId id="288" r:id="rId26"/>
    <p:sldId id="289" r:id="rId27"/>
    <p:sldId id="290" r:id="rId28"/>
    <p:sldId id="291" r:id="rId29"/>
    <p:sldId id="287" r:id="rId30"/>
    <p:sldId id="266" r:id="rId31"/>
    <p:sldId id="294" r:id="rId32"/>
    <p:sldId id="271" r:id="rId33"/>
    <p:sldId id="276" r:id="rId34"/>
    <p:sldId id="277" r:id="rId35"/>
    <p:sldId id="278" r:id="rId36"/>
    <p:sldId id="273" r:id="rId37"/>
    <p:sldId id="274" r:id="rId38"/>
    <p:sldId id="295" r:id="rId39"/>
    <p:sldId id="296" r:id="rId40"/>
    <p:sldId id="297" r:id="rId41"/>
    <p:sldId id="300" r:id="rId42"/>
    <p:sldId id="305" r:id="rId43"/>
    <p:sldId id="304" r:id="rId44"/>
    <p:sldId id="301" r:id="rId45"/>
    <p:sldId id="302" r:id="rId46"/>
    <p:sldId id="298" r:id="rId47"/>
    <p:sldId id="299" r:id="rId48"/>
    <p:sldId id="303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芊 梁" initials="芊梁" lastIdx="1" clrIdx="0">
    <p:extLst>
      <p:ext uri="{19B8F6BF-5375-455C-9EA6-DF929625EA0E}">
        <p15:presenceInfo xmlns:p15="http://schemas.microsoft.com/office/powerpoint/2012/main" userId="998379f1c3b4a9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1F2"/>
    <a:srgbClr val="2260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3142" autoAdjust="0"/>
  </p:normalViewPr>
  <p:slideViewPr>
    <p:cSldViewPr snapToGrid="0">
      <p:cViewPr varScale="1">
        <p:scale>
          <a:sx n="57" d="100"/>
          <a:sy n="57" d="100"/>
        </p:scale>
        <p:origin x="351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541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73DF8C-9CF5-4AC0-8BC5-BD2922BBB1DF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</dgm:pt>
    <dgm:pt modelId="{9B24FA7B-E800-4505-BCE1-D99E071AE970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7A1592-B8FE-4865-A894-1B05733F5AE9}" type="par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8F5485-0C91-40F7-8EF6-018ED3207690}" type="sibTrans" cxnId="{B635014A-5E5B-41C6-A2E1-D851DDAD24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DD06B-A422-40BE-A630-0E7633A2B6E1}">
      <dgm:prSet phldrT="[文本]"/>
      <dgm:spPr>
        <a:solidFill>
          <a:schemeClr val="accent3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A394E3-95E8-4BBA-AC62-6F9A0864B551}" type="par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BCDCCF-0F58-4617-B788-B781A84CB70B}" type="sibTrans" cxnId="{A5FEC8C8-AF9F-4A73-AA23-9A0F4BC5AE7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702CD-B45B-4CF9-8D74-985C49886B77}">
      <dgm:prSet phldrT="[文本]"/>
      <dgm:spPr>
        <a:solidFill>
          <a:schemeClr val="accent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CA43-64C8-45B7-B562-0AC69CA6A164}" type="par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2BE75-2515-47DF-8DAC-6572AA8BCC7D}" type="sibTrans" cxnId="{5A21D897-21EB-4F57-A309-4A279A83859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C1FC0C-9842-4603-8CAA-3138C749451D}" type="pres">
      <dgm:prSet presAssocID="{E273DF8C-9CF5-4AC0-8BC5-BD2922BBB1DF}" presName="Name0" presStyleCnt="0">
        <dgm:presLayoutVars>
          <dgm:dir/>
          <dgm:resizeHandles val="exact"/>
        </dgm:presLayoutVars>
      </dgm:prSet>
      <dgm:spPr/>
    </dgm:pt>
    <dgm:pt modelId="{D74E782E-B62D-4632-B18C-07664E9CCD6B}" type="pres">
      <dgm:prSet presAssocID="{9B24FA7B-E800-4505-BCE1-D99E071AE970}" presName="parTxOnly" presStyleLbl="node1" presStyleIdx="0" presStyleCnt="3">
        <dgm:presLayoutVars>
          <dgm:bulletEnabled val="1"/>
        </dgm:presLayoutVars>
      </dgm:prSet>
      <dgm:spPr/>
    </dgm:pt>
    <dgm:pt modelId="{40B7E143-97A1-4A48-80BF-8CFE3E854FF0}" type="pres">
      <dgm:prSet presAssocID="{7C8F5485-0C91-40F7-8EF6-018ED3207690}" presName="parSpace" presStyleCnt="0"/>
      <dgm:spPr/>
    </dgm:pt>
    <dgm:pt modelId="{72E60A1D-D945-4940-AFB0-8019AD4348D1}" type="pres">
      <dgm:prSet presAssocID="{EF9DD06B-A422-40BE-A630-0E7633A2B6E1}" presName="parTxOnly" presStyleLbl="node1" presStyleIdx="1" presStyleCnt="3">
        <dgm:presLayoutVars>
          <dgm:bulletEnabled val="1"/>
        </dgm:presLayoutVars>
      </dgm:prSet>
      <dgm:spPr/>
    </dgm:pt>
    <dgm:pt modelId="{C3B383C5-5ADE-4AF0-BCB3-DB57AFA125B1}" type="pres">
      <dgm:prSet presAssocID="{64BCDCCF-0F58-4617-B788-B781A84CB70B}" presName="parSpace" presStyleCnt="0"/>
      <dgm:spPr/>
    </dgm:pt>
    <dgm:pt modelId="{014B2B4D-AAA4-4BAB-96C6-E8F933FFF53D}" type="pres">
      <dgm:prSet presAssocID="{966702CD-B45B-4CF9-8D74-985C49886B7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F6A7E23-0CD5-4534-9630-C15AAB0B5821}" type="presOf" srcId="{966702CD-B45B-4CF9-8D74-985C49886B77}" destId="{014B2B4D-AAA4-4BAB-96C6-E8F933FFF53D}" srcOrd="0" destOrd="0" presId="urn:microsoft.com/office/officeart/2005/8/layout/hChevron3"/>
    <dgm:cxn modelId="{B635014A-5E5B-41C6-A2E1-D851DDAD242E}" srcId="{E273DF8C-9CF5-4AC0-8BC5-BD2922BBB1DF}" destId="{9B24FA7B-E800-4505-BCE1-D99E071AE970}" srcOrd="0" destOrd="0" parTransId="{4B7A1592-B8FE-4865-A894-1B05733F5AE9}" sibTransId="{7C8F5485-0C91-40F7-8EF6-018ED3207690}"/>
    <dgm:cxn modelId="{CED73E6D-6F1E-47C6-82CC-2AC7A0455B2D}" type="presOf" srcId="{E273DF8C-9CF5-4AC0-8BC5-BD2922BBB1DF}" destId="{76C1FC0C-9842-4603-8CAA-3138C749451D}" srcOrd="0" destOrd="0" presId="urn:microsoft.com/office/officeart/2005/8/layout/hChevron3"/>
    <dgm:cxn modelId="{5A21D897-21EB-4F57-A309-4A279A838599}" srcId="{E273DF8C-9CF5-4AC0-8BC5-BD2922BBB1DF}" destId="{966702CD-B45B-4CF9-8D74-985C49886B77}" srcOrd="2" destOrd="0" parTransId="{459BCA43-64C8-45B7-B562-0AC69CA6A164}" sibTransId="{50F2BE75-2515-47DF-8DAC-6572AA8BCC7D}"/>
    <dgm:cxn modelId="{78982DC6-CF42-4F0B-B944-8D552E347586}" type="presOf" srcId="{EF9DD06B-A422-40BE-A630-0E7633A2B6E1}" destId="{72E60A1D-D945-4940-AFB0-8019AD4348D1}" srcOrd="0" destOrd="0" presId="urn:microsoft.com/office/officeart/2005/8/layout/hChevron3"/>
    <dgm:cxn modelId="{A5FEC8C8-AF9F-4A73-AA23-9A0F4BC5AE73}" srcId="{E273DF8C-9CF5-4AC0-8BC5-BD2922BBB1DF}" destId="{EF9DD06B-A422-40BE-A630-0E7633A2B6E1}" srcOrd="1" destOrd="0" parTransId="{69A394E3-95E8-4BBA-AC62-6F9A0864B551}" sibTransId="{64BCDCCF-0F58-4617-B788-B781A84CB70B}"/>
    <dgm:cxn modelId="{16CC2BFE-F23A-46CF-B9DF-D699C22311FB}" type="presOf" srcId="{9B24FA7B-E800-4505-BCE1-D99E071AE970}" destId="{D74E782E-B62D-4632-B18C-07664E9CCD6B}" srcOrd="0" destOrd="0" presId="urn:microsoft.com/office/officeart/2005/8/layout/hChevron3"/>
    <dgm:cxn modelId="{5E499C20-BA89-4C58-8CFC-840D2EBE9134}" type="presParOf" srcId="{76C1FC0C-9842-4603-8CAA-3138C749451D}" destId="{D74E782E-B62D-4632-B18C-07664E9CCD6B}" srcOrd="0" destOrd="0" presId="urn:microsoft.com/office/officeart/2005/8/layout/hChevron3"/>
    <dgm:cxn modelId="{66BB9F64-7DBC-4AD0-BCF2-F1ADCC513C58}" type="presParOf" srcId="{76C1FC0C-9842-4603-8CAA-3138C749451D}" destId="{40B7E143-97A1-4A48-80BF-8CFE3E854FF0}" srcOrd="1" destOrd="0" presId="urn:microsoft.com/office/officeart/2005/8/layout/hChevron3"/>
    <dgm:cxn modelId="{4DDC176E-2B86-41DA-B702-C9D2B719FD8B}" type="presParOf" srcId="{76C1FC0C-9842-4603-8CAA-3138C749451D}" destId="{72E60A1D-D945-4940-AFB0-8019AD4348D1}" srcOrd="2" destOrd="0" presId="urn:microsoft.com/office/officeart/2005/8/layout/hChevron3"/>
    <dgm:cxn modelId="{349CE9F8-EA63-46A8-9EDD-933F49A0B4BE}" type="presParOf" srcId="{76C1FC0C-9842-4603-8CAA-3138C749451D}" destId="{C3B383C5-5ADE-4AF0-BCB3-DB57AFA125B1}" srcOrd="3" destOrd="0" presId="urn:microsoft.com/office/officeart/2005/8/layout/hChevron3"/>
    <dgm:cxn modelId="{500436F3-1FED-48B5-AA9D-89FC3B2B809A}" type="presParOf" srcId="{76C1FC0C-9842-4603-8CAA-3138C749451D}" destId="{014B2B4D-AAA4-4BAB-96C6-E8F933FFF53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E782E-B62D-4632-B18C-07664E9CCD6B}">
      <dsp:nvSpPr>
        <dsp:cNvPr id="0" name=""/>
        <dsp:cNvSpPr/>
      </dsp:nvSpPr>
      <dsp:spPr>
        <a:xfrm>
          <a:off x="3020" y="1492626"/>
          <a:ext cx="2641230" cy="1056492"/>
        </a:xfrm>
        <a:prstGeom prst="homePlate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HOME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20" y="1492626"/>
        <a:ext cx="2377107" cy="1056492"/>
      </dsp:txXfrm>
    </dsp:sp>
    <dsp:sp modelId="{72E60A1D-D945-4940-AFB0-8019AD4348D1}">
      <dsp:nvSpPr>
        <dsp:cNvPr id="0" name=""/>
        <dsp:cNvSpPr/>
      </dsp:nvSpPr>
      <dsp:spPr>
        <a:xfrm>
          <a:off x="2116005" y="1492626"/>
          <a:ext cx="2641230" cy="1056492"/>
        </a:xfrm>
        <a:prstGeom prst="chevron">
          <a:avLst/>
        </a:prstGeom>
        <a:solidFill>
          <a:schemeClr val="accent3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4251" y="1492626"/>
        <a:ext cx="1584738" cy="1056492"/>
      </dsp:txXfrm>
    </dsp:sp>
    <dsp:sp modelId="{014B2B4D-AAA4-4BAB-96C6-E8F933FFF53D}">
      <dsp:nvSpPr>
        <dsp:cNvPr id="0" name=""/>
        <dsp:cNvSpPr/>
      </dsp:nvSpPr>
      <dsp:spPr>
        <a:xfrm>
          <a:off x="4228989" y="1492626"/>
          <a:ext cx="2641230" cy="1056492"/>
        </a:xfrm>
        <a:prstGeom prst="chevron">
          <a:avLst/>
        </a:prstGeom>
        <a:solidFill>
          <a:schemeClr val="accent2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STRATEGY</a:t>
          </a:r>
          <a:endParaRPr lang="zh-CN" altLang="en-US" sz="2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7235" y="1492626"/>
        <a:ext cx="1584738" cy="1056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1F01F-D1D4-4EAE-B9F3-4AE197222DBC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9983E-5040-4922-814B-51EA7291D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039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4F8D2-4055-92EC-CE6E-AC22B9568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DADE5E5-F9CB-C7BD-D7ED-540495B04A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BC40E6-1C90-0A79-88A1-052FCE0AF8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4B855E-488C-FC68-15FA-399CC07620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60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736A0-57E6-7D74-77C9-1836BADDB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C80293F-16DC-998C-EDFE-9B86951DEA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E1DBBB6-D207-79E6-2C36-ADB5471AD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241E33-EE26-9FBB-301F-74C25233F6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854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9BE11-1CD8-6EFF-66A4-2EE631CEC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311CD0B-82BA-65A1-4549-E67A8FF5B4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52309DA-D392-DEC8-99A5-83ADF3D9C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79E327-568A-1266-63A4-70DD88A332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62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85AB8-1295-A776-B491-93384E8C1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E47FC5B-955E-5592-A0DA-6F181BCC6E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3FEAE00-CB7F-698C-8A27-65C50E4503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A4D474-7C94-853B-07FA-2CE1A442D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96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A921A-0360-845C-CB6B-7AB558B0B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D8FD116-38DE-11AA-9D87-7103D6D470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B1B55BF-1CF6-708F-CB56-C19B3BAFC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2EABE6-E49B-D266-5505-7B4F63BB85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734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ADF2E-FB19-C05F-2716-874944AE8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C21F8C6-34FA-18B7-1C88-5ADA834036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AA24CE4-F7AF-3948-69F7-51600DFF9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51124D-DBCF-2AB7-2D84-6232D06D23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756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BEAC1-BDD5-C985-5B6D-276F07270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3E6FDE3-06F3-6164-5873-D3FC2BCBCC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DC9908B-63C6-9EBF-5F05-F2F48B280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F2DA3-2D02-F5BD-9203-D085F4F548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304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E5673-0604-8DC2-01E1-28278F39B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1DF1F22-32FC-B428-D313-DD8AB99217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999E004-3CE3-F96A-F54E-DDB055C99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62FA99-7032-2841-E481-D4BC218AE0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44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8A9A9-237C-DCF5-9CA0-7B3429EE5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B45E941-017D-3A2C-2D8C-7DC5DABA3F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7C67708-9D9B-4918-317A-9F5875A3AF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2D3E24-E6CA-6FFA-EEB2-23FB3A3B7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993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8D5B9-0CDB-1E98-2EB4-A34485F3D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CD54C7F-F2CA-5716-91C2-36DB3663E2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53A8BA5-62FF-A2D0-14B2-585CD9654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FA24A9-B93D-C9C6-9806-3B8D31D719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384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063C4-54FA-CB00-28F6-D29580857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5149855-2DCD-D4EA-6A9A-5B4E63B808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4AD36C1-7B90-2589-F480-8DEE604F6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C298F0-832D-A9A9-1AFD-5E38EFC6AC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96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6052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294BF-3434-B154-08E3-925133579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B737306-F41C-F3E7-FD60-F3AD1A0942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2CA3950-640A-B2AD-334B-7BFD3BA56A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725E9E-C295-E7CD-A4AF-E4C2D94205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7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B6C11-CDCB-E933-DE91-4C6EB0902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89717E5-217C-ECEA-014F-9316DECA98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3A49E6F-2F89-C15D-5674-F1655E512F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371A4D-AB3D-4A12-C4DC-F7E74B455D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615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6B3E3-2A39-CBA4-FDC4-B8E893E7F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ACDA62E-A723-B414-BF80-44E34F3B74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C5A41F3-4E7E-8C01-7CB9-6D7A515AC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F25307-7D03-6902-3AC1-5C335AFCE6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444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3A17A-479E-C96F-2DED-1A09B72CE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B2C13FB-6DFB-7755-B99B-41A359E284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B7E0A8C-E38E-886B-ACA1-7D58AADD2E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53AABF-3092-0DFA-4D4A-1278E7EC1A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633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0037D-0C6B-C61E-A1C0-EC80687A3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1E7528A-BD11-DEF7-2BCC-41BC787448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6F68263-B417-9685-4C01-4818FADAF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DDDE4F-EA12-652A-34C3-2A4595C255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1625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262CC-24B2-30F0-B088-3196B3FC3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7430EDC-B420-81E6-490F-86D115E6DA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54FBB8C-58D2-3B8D-CC1D-080073CA8E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2D5EC6-6463-37BA-EFAE-CA34713393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855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1E1F6-3366-E830-FCF1-647D34F1B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17A82BC-DE37-C492-1E11-DECE4D9520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DE44DD7-5494-C141-D525-85B87A6740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353E54-EEA9-B390-67F3-465808576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5033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ADD21-678C-1E51-30DD-BCBD4E01C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6C5C6B3-670A-4A0E-3409-6DC223E706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6529C38-5DE9-C658-4587-516EBC1E12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613E3E-1692-0A78-462F-DF0CD184D5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5699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D9656-AD4D-9427-9927-9C07108B3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13099EE-A514-9CA7-2AD5-8C3895F212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91CAECA-49B6-D493-8659-0F0E28DC20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849D68-F317-463A-547C-D51DC49D6B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0597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2B24D-BC3E-FB26-3DAB-26998E996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81CC872-D2A0-A463-F5AD-D8F73D07CF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E7EEDB6-309C-B3C8-F445-FDDE6A25E6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94B7FB-C787-9D39-E95F-0E79BA4352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338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90465-06A7-5466-4AC0-5E34EBC98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BEDED79-E892-F4BF-1F49-0E40196414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1B1A8BE-78CE-CC5C-02F1-8D9AFFADE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E915D7-DADB-A0AD-258F-AB97F9AC73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8680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EE3AF-7DAE-9325-5734-1F1819D1E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D134B15-F66B-6EAE-B1FC-A9166FFADA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E52B626-72BF-3AD6-77FA-C9009E849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9371B4-14C7-4506-BDB9-AD6FD75B26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134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55D14-ED43-CCC9-1DD0-568BB2A8A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B7A373B-95A0-5C6E-3F3C-FC2990E2F3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7144481-82E3-FBFC-C08F-D51452B3B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E45B84-6FCA-EBFB-843A-07B840503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3820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68759-564F-D283-9AB9-B2772AACD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D9228A8-2686-04C3-2968-9188000C9E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6B0A953-1624-97EC-BD11-3A831D5B7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7ADA68-5672-FC39-C8AA-E77299FB5F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138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0D9C4-832C-C513-C082-BF5A869DE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3E8E5D4-65C9-99E6-74E0-B1E52F670C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5E02913-6FDB-3F12-0AA6-063143C62F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E80586-D0FC-5507-066D-850463F3F4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3424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0A2A9-90E9-D5AF-71BA-2E9F78CE4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60E6FA2-87CF-1486-2CD0-4E04F91580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6BBD5E3-C924-EF00-9CBB-5E3863C0AD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9ABA5C-6B6E-7CD4-3B0B-FBD3729307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053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2DC97-29F1-A697-D451-D7730803E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5A6D965-4D9B-DB6E-D736-9206348854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42736C3-8C8A-0021-453F-2A2FFAD7A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11CFE5-83A3-C358-99F3-25A6DF7D21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5160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9D05E-77FC-CCC5-0FA2-033EB3173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0EB4D60-08D1-93D2-D193-A3D5ACEC03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89B2A15-19DF-E819-19B5-25BECA63ED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259AFF-175F-A871-14EC-009DA49005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8708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47022-15E2-E8B3-0960-1A93D2DB9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F648AE7-94DB-BB3B-3CFA-668E47D9F3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B68139B-48EB-9709-B278-7E16CD1DC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AB61FB-F923-9DCE-352F-74732FBB07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2187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A4D18-0096-577E-E1BC-F93EDD2E3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B9F46F3-E180-78F3-FEF1-2D211407B2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F76B3BF-AD45-2628-BA43-0F8931EBB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B9BED3-EEE7-F6E1-218A-986A03E75A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1970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3857B-193E-F2E7-F5AC-92B85D3A5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2E591F9-E9BB-9190-FA57-409F270E70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58C49DA-A8B0-43B3-9AB2-E70137B48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4E58A4-69B5-3B3C-E345-1B98428B4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750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D223B-617D-1669-F40D-22903DDDA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EA175BF-C094-366B-DDD6-7C80367CE8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6F9D868-804E-99AA-1564-61D8BA5DB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285176-67B6-0626-E557-E1EA1A639D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258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71CBE-B7F4-2FD4-23BA-D05A96CE2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F67B412-4271-658B-283C-CFF2EF969E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FD61159-54BC-74AD-FF50-72BEA015F9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E00FB4-A5EC-B95B-A147-FFCFADF9B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71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479E9-FBE8-F2F6-1ED5-2A6DCC5F2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A4FE3B3-B644-D208-E277-EE71AF71E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793BBD1-4DBC-A3C3-06E8-7DA85045A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9AAC7F-37FF-FB3A-2049-42CCF213BE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545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D0F9A-CF0D-10E9-C166-E88D66AE4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01EF97D-7BD5-11E9-5F09-9AE63AE81F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43B2BD3-44E2-DEA1-9E50-4502FE2A22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80923-E735-EE4B-CF40-BD46C3431F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434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6A196-9DE1-38F1-84FE-A1E33C176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AA3C360-97F4-BFFE-ABDA-D6A260FABB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2241D07-139F-EB2F-6CEF-C0A8DD962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492884-CA3C-70C8-616C-E8CE6A18DE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780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5ECC1-3CE2-16CA-E667-A5CC08D81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0B25801-094F-6F83-8E8E-AAEEC9490E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C54DFA3-BF31-7222-7BB4-FE025459A7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E73ADA-8A63-3E9A-0114-7145A3F38C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172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1D914-ACED-9442-4DD0-16798B388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B6F373B-D976-A0A5-6756-A640FF1194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7F79696-6CC5-27AD-A20C-4C2D94999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67333C-374D-8D1D-ECBA-DE32FF2342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9983E-5040-4922-814B-51EA7291D00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533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4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15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36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11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28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7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4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1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528D-2AAD-4694-88AC-D2C832750D34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54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F528D-2AAD-4694-88AC-D2C832750D34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14CBE-B432-4C99-AEF0-5CCBE2A17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28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8.xml"/><Relationship Id="rId4" Type="http://schemas.openxmlformats.org/officeDocument/2006/relationships/slide" Target="slide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13" Type="http://schemas.openxmlformats.org/officeDocument/2006/relationships/slide" Target="slide27.xml"/><Relationship Id="rId3" Type="http://schemas.openxmlformats.org/officeDocument/2006/relationships/slide" Target="slide19.xml"/><Relationship Id="rId7" Type="http://schemas.openxmlformats.org/officeDocument/2006/relationships/slide" Target="slide23.xml"/><Relationship Id="rId12" Type="http://schemas.openxmlformats.org/officeDocument/2006/relationships/slide" Target="slide26.xml"/><Relationship Id="rId17" Type="http://schemas.openxmlformats.org/officeDocument/2006/relationships/slide" Target="slide13.xml"/><Relationship Id="rId2" Type="http://schemas.openxmlformats.org/officeDocument/2006/relationships/notesSlide" Target="../notesSlides/notesSlide31.xml"/><Relationship Id="rId16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2.xml"/><Relationship Id="rId11" Type="http://schemas.openxmlformats.org/officeDocument/2006/relationships/slide" Target="slide25.xml"/><Relationship Id="rId5" Type="http://schemas.openxmlformats.org/officeDocument/2006/relationships/slide" Target="slide21.xml"/><Relationship Id="rId15" Type="http://schemas.openxmlformats.org/officeDocument/2006/relationships/slide" Target="slide11.xml"/><Relationship Id="rId10" Type="http://schemas.openxmlformats.org/officeDocument/2006/relationships/slide" Target="slide29.xml"/><Relationship Id="rId4" Type="http://schemas.openxmlformats.org/officeDocument/2006/relationships/slide" Target="slide17.xml"/><Relationship Id="rId9" Type="http://schemas.openxmlformats.org/officeDocument/2006/relationships/slide" Target="slide18.xml"/><Relationship Id="rId14" Type="http://schemas.openxmlformats.org/officeDocument/2006/relationships/slide" Target="slide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baidu.com/link?url=Z03d6_YnrSxP14lrmKM18SKqGXJUizVo-csxnbYhfqmAAiU0O8qDMISQWUZ2MhPb&amp;wd=&amp;eqid=c9f6f057027d2d3d000000056728354c" TargetMode="External"/><Relationship Id="rId5" Type="http://schemas.openxmlformats.org/officeDocument/2006/relationships/hyperlink" Target="https://www.baidu.com/link?url=pKuYUNh7PUtHVRYlJnZpOrHLgbQBogZUhti84kF8778IAg45or9H3ITi7B-T-PbyI_VN9KVtODtm0rk5Aw0qXyJfmO_OXyd82w6ADxyoCrq&amp;wd=&amp;eqid=85cce3ff001ae9a00000000367282f2f" TargetMode="External"/><Relationship Id="rId4" Type="http://schemas.openxmlformats.org/officeDocument/2006/relationships/image" Target="../media/image8.sv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345743425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zhida.zhihu.com/search?content_id=499869040&amp;content_type=Answer&amp;match_order=1&amp;q=jenkinsfile&amp;zhida_source=entity" TargetMode="External"/><Relationship Id="rId3" Type="http://schemas.openxmlformats.org/officeDocument/2006/relationships/hyperlink" Target="https://zhida.zhihu.com/search?content_id=499869040&amp;content_type=Answer&amp;match_order=1&amp;q=jenkins&amp;zhida_source=entity" TargetMode="External"/><Relationship Id="rId7" Type="http://schemas.openxmlformats.org/officeDocument/2006/relationships/hyperlink" Target="https://zhida.zhihu.com/search?content_id=499869040&amp;content_type=Answer&amp;match_order=1&amp;q=ks&amp;zhida_source=entity" TargetMode="External"/><Relationship Id="rId2" Type="http://schemas.openxmlformats.org/officeDocument/2006/relationships/hyperlink" Target="https://zhida.zhihu.com/search?content_id=499869040&amp;content_type=Answer&amp;match_order=1&amp;q=tomcat&amp;zhida_source=ent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ida.zhihu.com/search?content_id=499869040&amp;content_type=Answer&amp;match_order=1&amp;q=%E6%B8%85%E5%8D%95%E6%96%87%E4%BB%B6&amp;zhida_source=entity" TargetMode="External"/><Relationship Id="rId5" Type="http://schemas.openxmlformats.org/officeDocument/2006/relationships/hyperlink" Target="https://zhida.zhihu.com/search?content_id=499869040&amp;content_type=Answer&amp;match_order=1&amp;q=k8s&amp;zhida_source=entity" TargetMode="External"/><Relationship Id="rId4" Type="http://schemas.openxmlformats.org/officeDocument/2006/relationships/hyperlink" Target="https://zhida.zhihu.com/search?content_id=499869040&amp;content_type=Answer&amp;match_order=2&amp;q=shell%E8%84%9A%E6%9C%AC&amp;zhida_source=entity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2.svg"/><Relationship Id="rId9" Type="http://schemas.microsoft.com/office/2007/relationships/diagramDrawing" Target="../diagrams/drawing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5.xml"/><Relationship Id="rId11" Type="http://schemas.openxmlformats.org/officeDocument/2006/relationships/image" Target="../media/image4.png"/><Relationship Id="rId5" Type="http://schemas.openxmlformats.org/officeDocument/2006/relationships/diagramData" Target="../diagrams/data5.xml"/><Relationship Id="rId10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microsoft.com/office/2007/relationships/diagramDrawing" Target="../diagrams/drawing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10" Type="http://schemas.openxmlformats.org/officeDocument/2006/relationships/image" Target="../media/image4.png"/><Relationship Id="rId4" Type="http://schemas.openxmlformats.org/officeDocument/2006/relationships/image" Target="../media/image2.svg"/><Relationship Id="rId9" Type="http://schemas.microsoft.com/office/2007/relationships/diagramDrawing" Target="../diagrams/drawing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7.xml"/><Relationship Id="rId11" Type="http://schemas.openxmlformats.org/officeDocument/2006/relationships/image" Target="../media/image6.svg"/><Relationship Id="rId5" Type="http://schemas.openxmlformats.org/officeDocument/2006/relationships/diagramData" Target="../diagrams/data7.xml"/><Relationship Id="rId10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microsoft.com/office/2007/relationships/diagramDrawing" Target="../diagrams/drawin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F0946-6B71-1CA2-1401-7EB2B5C9A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E6BFFEA-3C5D-2BDE-1BBB-98365690DAB8}"/>
              </a:ext>
            </a:extLst>
          </p:cNvPr>
          <p:cNvSpPr txBox="1"/>
          <p:nvPr/>
        </p:nvSpPr>
        <p:spPr>
          <a:xfrm>
            <a:off x="3254828" y="2757715"/>
            <a:ext cx="5548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Front-end design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88123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7ABFD-A8C1-E5ED-E99B-ACF74E0F8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C9516B9-8263-F202-3F17-C2447B78D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496871"/>
              </p:ext>
            </p:extLst>
          </p:nvPr>
        </p:nvGraphicFramePr>
        <p:xfrm>
          <a:off x="1672098" y="1760582"/>
          <a:ext cx="9228132" cy="22148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73609">
                  <a:extLst>
                    <a:ext uri="{9D8B030D-6E8A-4147-A177-3AD203B41FA5}">
                      <a16:colId xmlns:a16="http://schemas.microsoft.com/office/drawing/2014/main" val="662346777"/>
                    </a:ext>
                  </a:extLst>
                </a:gridCol>
                <a:gridCol w="2015864">
                  <a:extLst>
                    <a:ext uri="{9D8B030D-6E8A-4147-A177-3AD203B41FA5}">
                      <a16:colId xmlns:a16="http://schemas.microsoft.com/office/drawing/2014/main" val="2045459148"/>
                    </a:ext>
                  </a:extLst>
                </a:gridCol>
                <a:gridCol w="2315102">
                  <a:extLst>
                    <a:ext uri="{9D8B030D-6E8A-4147-A177-3AD203B41FA5}">
                      <a16:colId xmlns:a16="http://schemas.microsoft.com/office/drawing/2014/main" val="36838472"/>
                    </a:ext>
                  </a:extLst>
                </a:gridCol>
                <a:gridCol w="2291952">
                  <a:extLst>
                    <a:ext uri="{9D8B030D-6E8A-4147-A177-3AD203B41FA5}">
                      <a16:colId xmlns:a16="http://schemas.microsoft.com/office/drawing/2014/main" val="2357276891"/>
                    </a:ext>
                  </a:extLst>
                </a:gridCol>
                <a:gridCol w="1631605">
                  <a:extLst>
                    <a:ext uri="{9D8B030D-6E8A-4147-A177-3AD203B41FA5}">
                      <a16:colId xmlns:a16="http://schemas.microsoft.com/office/drawing/2014/main" val="2671552344"/>
                    </a:ext>
                  </a:extLst>
                </a:gridCol>
              </a:tblGrid>
              <a:tr h="21172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userName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phoneNumber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148746"/>
                  </a:ext>
                </a:extLst>
              </a:tr>
              <a:tr h="30008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6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3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72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4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2455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63837A74-3983-F32B-C2D1-6EF89E92070D}"/>
              </a:ext>
            </a:extLst>
          </p:cNvPr>
          <p:cNvSpPr txBox="1"/>
          <p:nvPr/>
        </p:nvSpPr>
        <p:spPr>
          <a:xfrm>
            <a:off x="896257" y="737938"/>
            <a:ext cx="139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user</a:t>
            </a:r>
            <a:endParaRPr lang="zh-CN" altLang="en-US" sz="32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7F55F12-80A7-1CEE-3BE1-B8E2168E5220}"/>
              </a:ext>
            </a:extLst>
          </p:cNvPr>
          <p:cNvSpPr/>
          <p:nvPr/>
        </p:nvSpPr>
        <p:spPr>
          <a:xfrm>
            <a:off x="950537" y="5459199"/>
            <a:ext cx="2059667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INT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AUTO_INCREMENT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PRIMARY KEY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CF0FF90-3969-F435-4182-C8AE26C2CEA1}"/>
              </a:ext>
            </a:extLst>
          </p:cNvPr>
          <p:cNvSpPr/>
          <p:nvPr/>
        </p:nvSpPr>
        <p:spPr>
          <a:xfrm>
            <a:off x="3313727" y="5473713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VARCHAR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F53E7096-FE23-F9E3-6C53-A4D31A5D1082}"/>
              </a:ext>
            </a:extLst>
          </p:cNvPr>
          <p:cNvSpPr/>
          <p:nvPr/>
        </p:nvSpPr>
        <p:spPr>
          <a:xfrm>
            <a:off x="5298481" y="5473713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VARCHAR</a:t>
            </a:r>
            <a:endParaRPr lang="zh-CN" alt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F134502-591B-E1A0-539F-A4FCA8FF0E95}"/>
              </a:ext>
            </a:extLst>
          </p:cNvPr>
          <p:cNvSpPr/>
          <p:nvPr/>
        </p:nvSpPr>
        <p:spPr>
          <a:xfrm>
            <a:off x="7677459" y="5473713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CHAR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1FB8C62-42A4-A9F9-F2A0-A24704033301}"/>
              </a:ext>
            </a:extLst>
          </p:cNvPr>
          <p:cNvSpPr/>
          <p:nvPr/>
        </p:nvSpPr>
        <p:spPr>
          <a:xfrm>
            <a:off x="9801144" y="5453769"/>
            <a:ext cx="123597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VARCHAR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326877A-24FE-7327-FE0F-69DB8C03A4F5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980371" y="3975462"/>
            <a:ext cx="198367" cy="14837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98375FF1-2B22-27C0-6D20-1D5A81895B2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683075" y="3975462"/>
            <a:ext cx="250000" cy="14982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5559F163-AACD-1185-F794-23C61C5EE4C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5763226" y="3982719"/>
            <a:ext cx="154603" cy="14909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DEC86B5D-DEF9-D376-93C0-C4F7A2331A7D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8082702" y="3982719"/>
            <a:ext cx="214105" cy="14909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229553AF-B9B8-714C-303C-8710B199D93D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0145486" y="3975462"/>
            <a:ext cx="273646" cy="14783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1F84F12-CF8A-551B-AD54-A5844C2A2E56}"/>
              </a:ext>
            </a:extLst>
          </p:cNvPr>
          <p:cNvSpPr txBox="1"/>
          <p:nvPr/>
        </p:nvSpPr>
        <p:spPr>
          <a:xfrm>
            <a:off x="10439400" y="417260"/>
            <a:ext cx="171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MySQL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C639A1-A001-AED5-4339-237485ADEFB4}"/>
              </a:ext>
            </a:extLst>
          </p:cNvPr>
          <p:cNvSpPr txBox="1"/>
          <p:nvPr/>
        </p:nvSpPr>
        <p:spPr>
          <a:xfrm>
            <a:off x="1915055" y="901246"/>
            <a:ext cx="149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Entity: user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5397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4C390-E1F5-7928-1842-8426C9B8D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108B2B8-CB92-603A-8218-1B8CD5EFE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802612"/>
              </p:ext>
            </p:extLst>
          </p:nvPr>
        </p:nvGraphicFramePr>
        <p:xfrm>
          <a:off x="717550" y="1764937"/>
          <a:ext cx="10502901" cy="22250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688714">
                  <a:extLst>
                    <a:ext uri="{9D8B030D-6E8A-4147-A177-3AD203B41FA5}">
                      <a16:colId xmlns:a16="http://schemas.microsoft.com/office/drawing/2014/main" val="662346777"/>
                    </a:ext>
                  </a:extLst>
                </a:gridCol>
                <a:gridCol w="943240">
                  <a:extLst>
                    <a:ext uri="{9D8B030D-6E8A-4147-A177-3AD203B41FA5}">
                      <a16:colId xmlns:a16="http://schemas.microsoft.com/office/drawing/2014/main" val="771571454"/>
                    </a:ext>
                  </a:extLst>
                </a:gridCol>
                <a:gridCol w="890838">
                  <a:extLst>
                    <a:ext uri="{9D8B030D-6E8A-4147-A177-3AD203B41FA5}">
                      <a16:colId xmlns:a16="http://schemas.microsoft.com/office/drawing/2014/main" val="2045459148"/>
                    </a:ext>
                  </a:extLst>
                </a:gridCol>
                <a:gridCol w="860894">
                  <a:extLst>
                    <a:ext uri="{9D8B030D-6E8A-4147-A177-3AD203B41FA5}">
                      <a16:colId xmlns:a16="http://schemas.microsoft.com/office/drawing/2014/main" val="36838472"/>
                    </a:ext>
                  </a:extLst>
                </a:gridCol>
                <a:gridCol w="1968825">
                  <a:extLst>
                    <a:ext uri="{9D8B030D-6E8A-4147-A177-3AD203B41FA5}">
                      <a16:colId xmlns:a16="http://schemas.microsoft.com/office/drawing/2014/main" val="2357276891"/>
                    </a:ext>
                  </a:extLst>
                </a:gridCol>
                <a:gridCol w="2118547">
                  <a:extLst>
                    <a:ext uri="{9D8B030D-6E8A-4147-A177-3AD203B41FA5}">
                      <a16:colId xmlns:a16="http://schemas.microsoft.com/office/drawing/2014/main" val="2671552344"/>
                    </a:ext>
                  </a:extLst>
                </a:gridCol>
                <a:gridCol w="2118547">
                  <a:extLst>
                    <a:ext uri="{9D8B030D-6E8A-4147-A177-3AD203B41FA5}">
                      <a16:colId xmlns:a16="http://schemas.microsoft.com/office/drawing/2014/main" val="1479935241"/>
                    </a:ext>
                  </a:extLst>
                </a:gridCol>
                <a:gridCol w="913296">
                  <a:extLst>
                    <a:ext uri="{9D8B030D-6E8A-4147-A177-3AD203B41FA5}">
                      <a16:colId xmlns:a16="http://schemas.microsoft.com/office/drawing/2014/main" val="3767821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tradedGoldPrice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transactionAmount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commission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14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4"/>
                          </a:solidFill>
                        </a:rPr>
                        <a:t>0 buy</a:t>
                      </a:r>
                      <a:endParaRPr lang="zh-CN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6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4"/>
                          </a:solidFill>
                        </a:rPr>
                        <a:t>1 sell</a:t>
                      </a:r>
                      <a:endParaRPr lang="zh-CN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3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72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4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2455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CC07C2FE-A170-F1F9-4CEE-1D98BC9C55C6}"/>
              </a:ext>
            </a:extLst>
          </p:cNvPr>
          <p:cNvSpPr txBox="1"/>
          <p:nvPr/>
        </p:nvSpPr>
        <p:spPr>
          <a:xfrm>
            <a:off x="896257" y="737938"/>
            <a:ext cx="139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history</a:t>
            </a:r>
            <a:endParaRPr lang="zh-CN" altLang="en-US" sz="32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117F46D-9EC4-0F5A-7A6A-7314EFDB10D3}"/>
              </a:ext>
            </a:extLst>
          </p:cNvPr>
          <p:cNvSpPr/>
          <p:nvPr/>
        </p:nvSpPr>
        <p:spPr>
          <a:xfrm>
            <a:off x="320222" y="5453769"/>
            <a:ext cx="2059667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INT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AUTO_INCREMENT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PRIMARY KEY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6435612-83E1-BD63-5B4D-4FF758BE080D}"/>
              </a:ext>
            </a:extLst>
          </p:cNvPr>
          <p:cNvSpPr/>
          <p:nvPr/>
        </p:nvSpPr>
        <p:spPr>
          <a:xfrm>
            <a:off x="2505426" y="5453769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INT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71D15D2-4256-3545-2941-99729C9193DF}"/>
              </a:ext>
            </a:extLst>
          </p:cNvPr>
          <p:cNvSpPr/>
          <p:nvPr/>
        </p:nvSpPr>
        <p:spPr>
          <a:xfrm>
            <a:off x="3869658" y="5453769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DATETIME</a:t>
            </a:r>
            <a:endParaRPr lang="en-US" altLang="zh-CN" sz="18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3550457-66C8-EEF9-2D27-D12507463CFB}"/>
              </a:ext>
            </a:extLst>
          </p:cNvPr>
          <p:cNvSpPr/>
          <p:nvPr/>
        </p:nvSpPr>
        <p:spPr>
          <a:xfrm>
            <a:off x="5233890" y="5453769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INT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04BE22A-498E-99CA-498C-B5724B809CB9}"/>
              </a:ext>
            </a:extLst>
          </p:cNvPr>
          <p:cNvSpPr/>
          <p:nvPr/>
        </p:nvSpPr>
        <p:spPr>
          <a:xfrm>
            <a:off x="6598122" y="5453769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DOUBLE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068ABC4-6BD0-40FC-CE8A-1E1F53C36864}"/>
              </a:ext>
            </a:extLst>
          </p:cNvPr>
          <p:cNvSpPr/>
          <p:nvPr/>
        </p:nvSpPr>
        <p:spPr>
          <a:xfrm>
            <a:off x="7962354" y="5453769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DOUBLE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D56294D-CBC0-9948-6DA7-A11861C899C0}"/>
              </a:ext>
            </a:extLst>
          </p:cNvPr>
          <p:cNvSpPr/>
          <p:nvPr/>
        </p:nvSpPr>
        <p:spPr>
          <a:xfrm>
            <a:off x="10690817" y="5453769"/>
            <a:ext cx="1238696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VARCHAR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E821A69E-F30C-B500-3580-0959DE67C14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124496" y="3987262"/>
            <a:ext cx="225560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F5473D3B-449F-C9F1-5C32-9E6E0AE10EE1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908137" y="3987262"/>
            <a:ext cx="1216637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820777B-6453-AC1D-DD27-94952C6068B7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749770" y="3987262"/>
            <a:ext cx="1739236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F4F0981-8318-85C3-D5C7-24C9CA00E224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641640" y="3987262"/>
            <a:ext cx="2211598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5735661-CF03-36B8-8C40-26D56CEF059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990129" y="3987262"/>
            <a:ext cx="2227341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5A4A4C8C-6A04-B8A8-F859-86366DAD88C9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061200" y="3987262"/>
            <a:ext cx="1520502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CBFD39E-80CD-2E62-B8EB-EDFCAE832858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0636250" y="3987262"/>
            <a:ext cx="673915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BD0AC267-27E0-763E-8F23-400E079A5ADF}"/>
              </a:ext>
            </a:extLst>
          </p:cNvPr>
          <p:cNvSpPr txBox="1"/>
          <p:nvPr/>
        </p:nvSpPr>
        <p:spPr>
          <a:xfrm>
            <a:off x="10439400" y="417260"/>
            <a:ext cx="171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MySQL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5E4F6D3-7015-BCCE-803A-B3535D8F781F}"/>
              </a:ext>
            </a:extLst>
          </p:cNvPr>
          <p:cNvSpPr/>
          <p:nvPr/>
        </p:nvSpPr>
        <p:spPr>
          <a:xfrm>
            <a:off x="9326586" y="5453769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DOUBLE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BABAF50-97A4-F000-447F-AF1EA6E432F1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9082825" y="3987262"/>
            <a:ext cx="863109" cy="14665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2C9CC2F-5568-8FF5-948F-7C0BEE5A3131}"/>
              </a:ext>
            </a:extLst>
          </p:cNvPr>
          <p:cNvSpPr txBox="1"/>
          <p:nvPr/>
        </p:nvSpPr>
        <p:spPr>
          <a:xfrm>
            <a:off x="2452084" y="867198"/>
            <a:ext cx="203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Entity: transaction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382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44EDA-4806-F960-28A8-3B9348882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DB871D6-FB0F-4FBC-B0D4-D8437B3F4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754953"/>
              </p:ext>
            </p:extLst>
          </p:nvPr>
        </p:nvGraphicFramePr>
        <p:xfrm>
          <a:off x="838897" y="1899920"/>
          <a:ext cx="2845561" cy="22250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44489">
                  <a:extLst>
                    <a:ext uri="{9D8B030D-6E8A-4147-A177-3AD203B41FA5}">
                      <a16:colId xmlns:a16="http://schemas.microsoft.com/office/drawing/2014/main" val="3149529303"/>
                    </a:ext>
                  </a:extLst>
                </a:gridCol>
                <a:gridCol w="844489">
                  <a:extLst>
                    <a:ext uri="{9D8B030D-6E8A-4147-A177-3AD203B41FA5}">
                      <a16:colId xmlns:a16="http://schemas.microsoft.com/office/drawing/2014/main" val="662346777"/>
                    </a:ext>
                  </a:extLst>
                </a:gridCol>
                <a:gridCol w="1156583">
                  <a:extLst>
                    <a:ext uri="{9D8B030D-6E8A-4147-A177-3AD203B41FA5}">
                      <a16:colId xmlns:a16="http://schemas.microsoft.com/office/drawing/2014/main" val="771571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GoldPrice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14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6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3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72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4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2455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1607DE3B-B828-445C-E043-25FCF235BE43}"/>
              </a:ext>
            </a:extLst>
          </p:cNvPr>
          <p:cNvSpPr txBox="1"/>
          <p:nvPr/>
        </p:nvSpPr>
        <p:spPr>
          <a:xfrm>
            <a:off x="234910" y="1208037"/>
            <a:ext cx="3701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gold_prices_per_minute</a:t>
            </a:r>
            <a:endParaRPr lang="zh-CN" altLang="en-US" sz="24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BB4EBB4-3CE3-68F2-587A-0142A5FA5FB8}"/>
              </a:ext>
            </a:extLst>
          </p:cNvPr>
          <p:cNvSpPr/>
          <p:nvPr/>
        </p:nvSpPr>
        <p:spPr>
          <a:xfrm>
            <a:off x="1425724" y="5268914"/>
            <a:ext cx="1238695" cy="7620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DATETIME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17723E1-1092-A4C1-BB79-51379504565C}"/>
              </a:ext>
            </a:extLst>
          </p:cNvPr>
          <p:cNvSpPr/>
          <p:nvPr/>
        </p:nvSpPr>
        <p:spPr>
          <a:xfrm>
            <a:off x="2705612" y="5268914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DOUBLE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01D224E-E3FE-C39C-0738-504FAF85313F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2045072" y="4114070"/>
            <a:ext cx="201980" cy="11548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84C8EA8F-9AC3-2C0D-FCB6-6E4FAB9C9D5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287473" y="4122162"/>
            <a:ext cx="37487" cy="1146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36527FB8-A8DC-0AA1-0037-96035EBFA046}"/>
              </a:ext>
            </a:extLst>
          </p:cNvPr>
          <p:cNvSpPr txBox="1"/>
          <p:nvPr/>
        </p:nvSpPr>
        <p:spPr>
          <a:xfrm>
            <a:off x="10439400" y="417260"/>
            <a:ext cx="171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MySQL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70FCC17-96B8-A66B-9069-DCDDD8E3BC25}"/>
              </a:ext>
            </a:extLst>
          </p:cNvPr>
          <p:cNvSpPr txBox="1"/>
          <p:nvPr/>
        </p:nvSpPr>
        <p:spPr>
          <a:xfrm>
            <a:off x="4412598" y="1213537"/>
            <a:ext cx="3362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gold_prices_per_</a:t>
            </a:r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hour</a:t>
            </a:r>
            <a:endParaRPr lang="zh-CN" altLang="en-US" sz="2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91BCFC9-6659-728D-5F0D-04D808045E98}"/>
              </a:ext>
            </a:extLst>
          </p:cNvPr>
          <p:cNvSpPr txBox="1"/>
          <p:nvPr/>
        </p:nvSpPr>
        <p:spPr>
          <a:xfrm>
            <a:off x="8434302" y="1252870"/>
            <a:ext cx="3254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gold_prices_per_</a:t>
            </a:r>
            <a:r>
              <a:rPr lang="en-US" altLang="zh-CN" sz="2400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day</a:t>
            </a:r>
            <a:endParaRPr lang="zh-CN" altLang="en-US" sz="2400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D2969C8-D1D0-4BB6-EE42-32F70DF3ABBF}"/>
              </a:ext>
            </a:extLst>
          </p:cNvPr>
          <p:cNvCxnSpPr>
            <a:cxnSpLocks/>
          </p:cNvCxnSpPr>
          <p:nvPr/>
        </p:nvCxnSpPr>
        <p:spPr>
          <a:xfrm>
            <a:off x="4077589" y="1288493"/>
            <a:ext cx="0" cy="502559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DE2FB29-D0A4-5B49-C9C2-D228E1F6801C}"/>
              </a:ext>
            </a:extLst>
          </p:cNvPr>
          <p:cNvCxnSpPr>
            <a:cxnSpLocks/>
          </p:cNvCxnSpPr>
          <p:nvPr/>
        </p:nvCxnSpPr>
        <p:spPr>
          <a:xfrm>
            <a:off x="8080128" y="1288493"/>
            <a:ext cx="0" cy="502559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0CDF245E-8B3D-4DAE-3AC1-0007757F5E11}"/>
              </a:ext>
            </a:extLst>
          </p:cNvPr>
          <p:cNvSpPr txBox="1"/>
          <p:nvPr/>
        </p:nvSpPr>
        <p:spPr>
          <a:xfrm>
            <a:off x="978352" y="538930"/>
            <a:ext cx="221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Entity:minutePrice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9776AF-8949-A783-C127-283C08C55AF3}"/>
              </a:ext>
            </a:extLst>
          </p:cNvPr>
          <p:cNvSpPr txBox="1"/>
          <p:nvPr/>
        </p:nvSpPr>
        <p:spPr>
          <a:xfrm>
            <a:off x="4807794" y="494204"/>
            <a:ext cx="221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Entity:hourPrice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AB1EC2-AD96-B59D-BC39-C1D3B8A5A9FB}"/>
              </a:ext>
            </a:extLst>
          </p:cNvPr>
          <p:cNvSpPr txBox="1"/>
          <p:nvPr/>
        </p:nvSpPr>
        <p:spPr>
          <a:xfrm>
            <a:off x="8341673" y="569030"/>
            <a:ext cx="175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Entity:dayPrice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626359D-EED4-09BA-2588-85E4BF747365}"/>
              </a:ext>
            </a:extLst>
          </p:cNvPr>
          <p:cNvSpPr/>
          <p:nvPr/>
        </p:nvSpPr>
        <p:spPr>
          <a:xfrm>
            <a:off x="140617" y="5268914"/>
            <a:ext cx="1238695" cy="151778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INT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AUTO_INCREMENT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PRIMARY KEY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D9217FF-489E-8433-5EF1-54A1FF82D48C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59965" y="4122162"/>
            <a:ext cx="514554" cy="1146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0135E00F-88EB-6100-E136-E07A90270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889595"/>
              </p:ext>
            </p:extLst>
          </p:nvPr>
        </p:nvGraphicFramePr>
        <p:xfrm>
          <a:off x="4863923" y="1899920"/>
          <a:ext cx="2845561" cy="22250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44489">
                  <a:extLst>
                    <a:ext uri="{9D8B030D-6E8A-4147-A177-3AD203B41FA5}">
                      <a16:colId xmlns:a16="http://schemas.microsoft.com/office/drawing/2014/main" val="3149529303"/>
                    </a:ext>
                  </a:extLst>
                </a:gridCol>
                <a:gridCol w="844489">
                  <a:extLst>
                    <a:ext uri="{9D8B030D-6E8A-4147-A177-3AD203B41FA5}">
                      <a16:colId xmlns:a16="http://schemas.microsoft.com/office/drawing/2014/main" val="662346777"/>
                    </a:ext>
                  </a:extLst>
                </a:gridCol>
                <a:gridCol w="1156583">
                  <a:extLst>
                    <a:ext uri="{9D8B030D-6E8A-4147-A177-3AD203B41FA5}">
                      <a16:colId xmlns:a16="http://schemas.microsoft.com/office/drawing/2014/main" val="771571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GoldPrice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14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6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3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72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4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245502"/>
                  </a:ext>
                </a:extLst>
              </a:tr>
            </a:tbl>
          </a:graphicData>
        </a:graphic>
      </p:graphicFrame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8763DC95-5FC4-B82B-5E3C-6CFDA15877B3}"/>
              </a:ext>
            </a:extLst>
          </p:cNvPr>
          <p:cNvSpPr/>
          <p:nvPr/>
        </p:nvSpPr>
        <p:spPr>
          <a:xfrm>
            <a:off x="5450750" y="5268914"/>
            <a:ext cx="1238695" cy="7620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DATETIME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517AFC22-3696-5C4C-BD4F-40808B74C70E}"/>
              </a:ext>
            </a:extLst>
          </p:cNvPr>
          <p:cNvSpPr/>
          <p:nvPr/>
        </p:nvSpPr>
        <p:spPr>
          <a:xfrm>
            <a:off x="6730638" y="5268914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DOUBLE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F4E9682-79D1-3468-9C9E-EB2928CC174C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6070098" y="4114070"/>
            <a:ext cx="201980" cy="11548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5A4950A-7DA4-62F6-45C0-DDD97BEDB1AF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7312499" y="4122162"/>
            <a:ext cx="37487" cy="1146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374AEC69-596E-D3A1-9FDD-4754B0D4A04D}"/>
              </a:ext>
            </a:extLst>
          </p:cNvPr>
          <p:cNvSpPr/>
          <p:nvPr/>
        </p:nvSpPr>
        <p:spPr>
          <a:xfrm>
            <a:off x="4165643" y="5268914"/>
            <a:ext cx="1238695" cy="151778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INT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AUTO_INCREMENT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PRIMARY KEY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ED5C161-8798-3181-8FAC-06A5B0AF2BA2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4784991" y="4122162"/>
            <a:ext cx="514554" cy="1146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452AC815-6DCA-5CDD-977F-404BBF1D6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055916"/>
              </p:ext>
            </p:extLst>
          </p:nvPr>
        </p:nvGraphicFramePr>
        <p:xfrm>
          <a:off x="8933573" y="1899920"/>
          <a:ext cx="2845561" cy="22250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44489">
                  <a:extLst>
                    <a:ext uri="{9D8B030D-6E8A-4147-A177-3AD203B41FA5}">
                      <a16:colId xmlns:a16="http://schemas.microsoft.com/office/drawing/2014/main" val="3149529303"/>
                    </a:ext>
                  </a:extLst>
                </a:gridCol>
                <a:gridCol w="844489">
                  <a:extLst>
                    <a:ext uri="{9D8B030D-6E8A-4147-A177-3AD203B41FA5}">
                      <a16:colId xmlns:a16="http://schemas.microsoft.com/office/drawing/2014/main" val="662346777"/>
                    </a:ext>
                  </a:extLst>
                </a:gridCol>
                <a:gridCol w="1156583">
                  <a:extLst>
                    <a:ext uri="{9D8B030D-6E8A-4147-A177-3AD203B41FA5}">
                      <a16:colId xmlns:a16="http://schemas.microsoft.com/office/drawing/2014/main" val="771571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GoldPrice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14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6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3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72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4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245502"/>
                  </a:ext>
                </a:extLst>
              </a:tr>
            </a:tbl>
          </a:graphicData>
        </a:graphic>
      </p:graphicFrame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D85813A5-DE9D-352B-B460-3965399857C4}"/>
              </a:ext>
            </a:extLst>
          </p:cNvPr>
          <p:cNvSpPr/>
          <p:nvPr/>
        </p:nvSpPr>
        <p:spPr>
          <a:xfrm>
            <a:off x="9520400" y="5268914"/>
            <a:ext cx="1238695" cy="7620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DATETIME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5460599E-4866-1BD2-F435-316FF937D42C}"/>
              </a:ext>
            </a:extLst>
          </p:cNvPr>
          <p:cNvSpPr/>
          <p:nvPr/>
        </p:nvSpPr>
        <p:spPr>
          <a:xfrm>
            <a:off x="10800288" y="5268914"/>
            <a:ext cx="1238695" cy="9869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DOUBLE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NOT NULL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A09E090-BEFC-A5D4-F6D5-914528EC90F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10139748" y="4114070"/>
            <a:ext cx="201980" cy="11548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6012AFD-39F6-09F0-40AD-560EB4579C2E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11382149" y="4122162"/>
            <a:ext cx="37487" cy="1146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EDBF3CCD-AC92-E7CC-51E9-94C4BB7E677B}"/>
              </a:ext>
            </a:extLst>
          </p:cNvPr>
          <p:cNvSpPr/>
          <p:nvPr/>
        </p:nvSpPr>
        <p:spPr>
          <a:xfrm>
            <a:off x="8235293" y="5268914"/>
            <a:ext cx="1238695" cy="151778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accent4">
                    <a:lumMod val="50000"/>
                  </a:schemeClr>
                </a:solidFill>
              </a:rPr>
              <a:t>INT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AUTO_INCREMENT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PRIMARY KEY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3DBC13D-BEA5-8992-3ABC-F972E707033D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8854641" y="4122162"/>
            <a:ext cx="514554" cy="1146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439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D29EE-E106-39DB-075E-31DF95DF3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EB218F0-F037-B608-21C2-B0E8A1C46EF5}"/>
              </a:ext>
            </a:extLst>
          </p:cNvPr>
          <p:cNvSpPr txBox="1"/>
          <p:nvPr/>
        </p:nvSpPr>
        <p:spPr>
          <a:xfrm>
            <a:off x="801913" y="483938"/>
            <a:ext cx="1745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strategy</a:t>
            </a:r>
            <a:endParaRPr lang="zh-CN" altLang="en-US" sz="32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22FF536-D45B-EDFB-EAFE-E5AA38672FB8}"/>
              </a:ext>
            </a:extLst>
          </p:cNvPr>
          <p:cNvSpPr/>
          <p:nvPr/>
        </p:nvSpPr>
        <p:spPr>
          <a:xfrm>
            <a:off x="1045029" y="2024743"/>
            <a:ext cx="4143825" cy="39333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4685D1-F2D8-0765-E206-0E46D0EF998B}"/>
              </a:ext>
            </a:extLst>
          </p:cNvPr>
          <p:cNvSpPr txBox="1"/>
          <p:nvPr/>
        </p:nvSpPr>
        <p:spPr>
          <a:xfrm>
            <a:off x="10439400" y="417260"/>
            <a:ext cx="171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Redis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092B2D7-0087-70BD-1C8E-A384A058F819}"/>
              </a:ext>
            </a:extLst>
          </p:cNvPr>
          <p:cNvSpPr/>
          <p:nvPr/>
        </p:nvSpPr>
        <p:spPr>
          <a:xfrm>
            <a:off x="5842001" y="1987485"/>
            <a:ext cx="5515428" cy="39706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2D6FDE0-2724-E323-43CF-5669240C8292}"/>
              </a:ext>
            </a:extLst>
          </p:cNvPr>
          <p:cNvCxnSpPr>
            <a:cxnSpLocks/>
          </p:cNvCxnSpPr>
          <p:nvPr/>
        </p:nvCxnSpPr>
        <p:spPr>
          <a:xfrm>
            <a:off x="5566227" y="1415143"/>
            <a:ext cx="0" cy="502559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7FA81A7-E705-F649-663B-6EDBAB72E442}"/>
              </a:ext>
            </a:extLst>
          </p:cNvPr>
          <p:cNvSpPr txBox="1"/>
          <p:nvPr/>
        </p:nvSpPr>
        <p:spPr>
          <a:xfrm>
            <a:off x="1248225" y="1609305"/>
            <a:ext cx="39406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方法一：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在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java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中定义一个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strategy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类，包含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userId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longTermAmount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shortTermAmount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highPriceAlert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lowPriceAlert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emailNotification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几个变量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把整个对象，序列化后，以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string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类型送入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redis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中存储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7F0CB8C-24DF-D3FF-7EB2-5B2DE3A34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1468068"/>
            <a:ext cx="526142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方法二：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用 Redis 的 哈希表（Hashes）来存储每个用户的交易策略，其中每个用户ID对应一个哈希表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Key：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userID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Hash Fields：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longTermAmount：长期持有金额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shortTermAmount：短期持有金额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highPriceAlert：高价提醒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lowPriceAlert：低价提醒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emailNotification：是否发送邮件通知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B954A5-93B1-E7E7-A924-8A705F16CA31}"/>
              </a:ext>
            </a:extLst>
          </p:cNvPr>
          <p:cNvSpPr txBox="1"/>
          <p:nvPr/>
        </p:nvSpPr>
        <p:spPr>
          <a:xfrm>
            <a:off x="6683828" y="6130883"/>
            <a:ext cx="3940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每个字段可单独访问</a:t>
            </a:r>
            <a:r>
              <a:rPr lang="en-US" altLang="zh-CN" dirty="0"/>
              <a:t>/</a:t>
            </a:r>
            <a:r>
              <a:rPr lang="zh-CN" altLang="en-US" dirty="0"/>
              <a:t>修改，减小开销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B8FA31-0966-72A7-57B9-21C415A500B4}"/>
              </a:ext>
            </a:extLst>
          </p:cNvPr>
          <p:cNvSpPr txBox="1"/>
          <p:nvPr/>
        </p:nvSpPr>
        <p:spPr>
          <a:xfrm>
            <a:off x="1146626" y="6130883"/>
            <a:ext cx="3940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存储起来更通用，</a:t>
            </a:r>
            <a:r>
              <a:rPr lang="en-US" altLang="zh-CN" dirty="0"/>
              <a:t>list</a:t>
            </a:r>
            <a:r>
              <a:rPr lang="zh-CN" altLang="en-US" dirty="0"/>
              <a:t>之类的也可以用</a:t>
            </a:r>
          </a:p>
        </p:txBody>
      </p:sp>
      <p:pic>
        <p:nvPicPr>
          <p:cNvPr id="21" name="图形 20" descr="复选标记">
            <a:extLst>
              <a:ext uri="{FF2B5EF4-FFF2-40B4-BE49-F238E27FC236}">
                <a16:creationId xmlns:a16="http://schemas.microsoft.com/office/drawing/2014/main" id="{7DEA7CE3-14FB-0AAD-35EE-B21E5E842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0229" y="4851400"/>
            <a:ext cx="914400" cy="9144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D8D12D2-3C95-4B58-4C58-F64E062B96E8}"/>
              </a:ext>
            </a:extLst>
          </p:cNvPr>
          <p:cNvSpPr txBox="1"/>
          <p:nvPr/>
        </p:nvSpPr>
        <p:spPr>
          <a:xfrm>
            <a:off x="7492585" y="884047"/>
            <a:ext cx="221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Entity:strategy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06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4BAEF-DE41-F2BF-C4C8-AEF05B6CA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0011E65-EA96-BAC8-7B75-A6B772D2F046}"/>
              </a:ext>
            </a:extLst>
          </p:cNvPr>
          <p:cNvSpPr txBox="1"/>
          <p:nvPr/>
        </p:nvSpPr>
        <p:spPr>
          <a:xfrm>
            <a:off x="3254828" y="2757715"/>
            <a:ext cx="5548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Interfaces design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3231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721C9-275E-D9C4-59D5-41E3A6114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269A65C-9419-3A90-6046-780E9FA65391}"/>
              </a:ext>
            </a:extLst>
          </p:cNvPr>
          <p:cNvSpPr txBox="1"/>
          <p:nvPr/>
        </p:nvSpPr>
        <p:spPr>
          <a:xfrm>
            <a:off x="1389277" y="1629501"/>
            <a:ext cx="44171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金价</a:t>
            </a:r>
            <a:r>
              <a:rPr lang="en-US" altLang="zh-CN" sz="2400" dirty="0" err="1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goldPrice</a:t>
            </a: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相关接口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用户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</a:t>
            </a: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相关接口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交易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transaction</a:t>
            </a: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相关接口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通用接口</a:t>
            </a:r>
          </a:p>
        </p:txBody>
      </p:sp>
    </p:spTree>
    <p:extLst>
      <p:ext uri="{BB962C8B-B14F-4D97-AF65-F5344CB8AC3E}">
        <p14:creationId xmlns:p14="http://schemas.microsoft.com/office/powerpoint/2010/main" val="1549828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EEB2F-CA9E-6BB8-04B8-DC3F12291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5C6DD51-EF27-AE43-A2D7-41C80935089B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实时金价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</a:t>
            </a:r>
            <a:r>
              <a:rPr lang="en-US" altLang="zh-CN" dirty="0" err="1"/>
              <a:t>goldPrice</a:t>
            </a:r>
            <a:r>
              <a:rPr lang="en-US" altLang="zh-CN" dirty="0"/>
              <a:t>/</a:t>
            </a:r>
            <a:r>
              <a:rPr lang="en-US" altLang="zh-CN" dirty="0" err="1"/>
              <a:t>realTime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50198BE-95A9-FF81-D903-BC835363C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707234"/>
              </p:ext>
            </p:extLst>
          </p:nvPr>
        </p:nvGraphicFramePr>
        <p:xfrm>
          <a:off x="6169742" y="3429000"/>
          <a:ext cx="519543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245062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258965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5213F56-4D24-B874-AB45-02CC021B2453}"/>
              </a:ext>
            </a:extLst>
          </p:cNvPr>
          <p:cNvSpPr txBox="1"/>
          <p:nvPr/>
        </p:nvSpPr>
        <p:spPr>
          <a:xfrm>
            <a:off x="6017342" y="2905044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C6EAA7-FC15-9824-C665-CDC1D7F40935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C0ECF5-093E-C3A2-A007-219C63197BAA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金价</a:t>
            </a:r>
            <a:r>
              <a:rPr lang="en-US" altLang="zh-CN" sz="2800" dirty="0" err="1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goldPrice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73D62F8-0B83-6CC1-CAA3-D50DA8457955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9435B56-F5A6-3538-6679-23F1E3E62284}"/>
              </a:ext>
            </a:extLst>
          </p:cNvPr>
          <p:cNvSpPr txBox="1"/>
          <p:nvPr/>
        </p:nvSpPr>
        <p:spPr>
          <a:xfrm>
            <a:off x="408037" y="2884568"/>
            <a:ext cx="2795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5989DF3-725C-B361-891D-AD1E198A9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964082"/>
              </p:ext>
            </p:extLst>
          </p:nvPr>
        </p:nvGraphicFramePr>
        <p:xfrm>
          <a:off x="546461" y="356870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740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89CA4-CFCA-68E4-FEC3-21B7EDDDB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490E14-1001-4C4D-80CC-F5E0C8E06DD3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历史金价折线图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</a:t>
            </a:r>
            <a:r>
              <a:rPr lang="en-US" altLang="zh-CN" dirty="0" err="1"/>
              <a:t>goldPrice</a:t>
            </a:r>
            <a:r>
              <a:rPr lang="en-US" altLang="zh-CN" dirty="0"/>
              <a:t>/report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DCFCB05-8D3F-2224-8F7F-ED2418CC8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286917"/>
              </p:ext>
            </p:extLst>
          </p:nvPr>
        </p:nvGraphicFramePr>
        <p:xfrm>
          <a:off x="422786" y="3725741"/>
          <a:ext cx="4625533" cy="16459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43116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57748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342104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182565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begin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2022-05-01 23:22:45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开始时刻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end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2022-05-02 23:22:45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结束时刻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2EFF2AF-E4B7-DE51-4EC2-F74D954F697A}"/>
              </a:ext>
            </a:extLst>
          </p:cNvPr>
          <p:cNvSpPr txBox="1"/>
          <p:nvPr/>
        </p:nvSpPr>
        <p:spPr>
          <a:xfrm>
            <a:off x="422786" y="3305154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A345CB7-6FD7-DB10-5275-587A324C5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99069"/>
              </p:ext>
            </p:extLst>
          </p:nvPr>
        </p:nvGraphicFramePr>
        <p:xfrm>
          <a:off x="6207246" y="2103770"/>
          <a:ext cx="5092126" cy="30327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73715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07868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69126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</a:t>
                      </a:r>
                      <a:r>
                        <a:rPr lang="en-US" altLang="zh-CN" dirty="0" err="1"/>
                        <a:t>dateList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日期列表，以逗号分隔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923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</a:t>
                      </a:r>
                      <a:r>
                        <a:rPr lang="en-US" altLang="zh-CN" dirty="0" err="1"/>
                        <a:t>priceList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金价列表，以逗号分隔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33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488F98C1-D540-5C54-92C6-B19BC15CA593}"/>
              </a:ext>
            </a:extLst>
          </p:cNvPr>
          <p:cNvSpPr txBox="1"/>
          <p:nvPr/>
        </p:nvSpPr>
        <p:spPr>
          <a:xfrm>
            <a:off x="6096000" y="1568842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2366B4-7647-E57A-D431-51B5C0AC50BA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661496-3594-1F59-4472-2C7F96E57355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金价</a:t>
            </a:r>
            <a:r>
              <a:rPr lang="en-US" altLang="zh-CN" sz="2800" dirty="0" err="1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goldPrice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936E862-E14D-D829-C645-EBBC9FD5C57C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3ABE9A1-A406-F297-6CF6-940EC2D8739A}"/>
              </a:ext>
            </a:extLst>
          </p:cNvPr>
          <p:cNvSpPr txBox="1"/>
          <p:nvPr/>
        </p:nvSpPr>
        <p:spPr>
          <a:xfrm>
            <a:off x="9593943" y="5930442"/>
            <a:ext cx="22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goldPriceHistoryVO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0547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320ED-4ABB-93E6-458E-A423B7CC4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6246EB-B29F-53AE-E7A3-99FC14D3ED4F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持仓情况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 </a:t>
            </a:r>
            <a:r>
              <a:rPr lang="en-US" altLang="zh-CN" dirty="0" err="1"/>
              <a:t>goldPrice</a:t>
            </a:r>
            <a:r>
              <a:rPr lang="en-US" altLang="zh-CN" dirty="0"/>
              <a:t>/position/{id}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E503AF-0676-4F44-4763-FE095CAC7FA4}"/>
              </a:ext>
            </a:extLst>
          </p:cNvPr>
          <p:cNvSpPr txBox="1"/>
          <p:nvPr/>
        </p:nvSpPr>
        <p:spPr>
          <a:xfrm>
            <a:off x="5943600" y="1875905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EEC81E-CCEA-5B91-AD94-1FEEE27BFA54}"/>
              </a:ext>
            </a:extLst>
          </p:cNvPr>
          <p:cNvSpPr txBox="1"/>
          <p:nvPr/>
        </p:nvSpPr>
        <p:spPr>
          <a:xfrm>
            <a:off x="408037" y="2884568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r>
              <a:rPr lang="en-US" altLang="zh-CN" dirty="0" err="1"/>
              <a:t>pathVarible</a:t>
            </a:r>
            <a:endParaRPr lang="en-US" altLang="zh-CN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09869B3-07C4-FBBF-B3DC-71B0148C8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540369"/>
              </p:ext>
            </p:extLst>
          </p:nvPr>
        </p:nvGraphicFramePr>
        <p:xfrm>
          <a:off x="461394" y="342900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3869448-E4E5-ED42-1A0F-389357006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699693"/>
              </p:ext>
            </p:extLst>
          </p:nvPr>
        </p:nvGraphicFramePr>
        <p:xfrm>
          <a:off x="6096000" y="2399861"/>
          <a:ext cx="5130578" cy="2494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07351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position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持仓价格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33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income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持仓收益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890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EB0E33FC-921E-2E6C-5CAE-D4998E4171EA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3F9D356-725C-2D0D-85EF-EA98B711C18A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B6EA312-24F2-E354-F0B9-C74842B6074B}"/>
              </a:ext>
            </a:extLst>
          </p:cNvPr>
          <p:cNvSpPr txBox="1"/>
          <p:nvPr/>
        </p:nvSpPr>
        <p:spPr>
          <a:xfrm>
            <a:off x="9760859" y="6045200"/>
            <a:ext cx="146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positionVO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B4F883C-A735-AB83-AB86-FACE38332129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金价</a:t>
            </a:r>
            <a:r>
              <a:rPr lang="en-US" altLang="zh-CN" sz="2800" dirty="0" err="1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goldPrice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5086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2DC3C-D8CB-B39F-D09F-F8B036485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944455-27EA-90E3-ECA9-296EE4E2C4F3}"/>
              </a:ext>
            </a:extLst>
          </p:cNvPr>
          <p:cNvSpPr txBox="1"/>
          <p:nvPr/>
        </p:nvSpPr>
        <p:spPr>
          <a:xfrm>
            <a:off x="610511" y="1247501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登录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/user/login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POST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705051A-AAD0-49B8-5DA2-7429E2F5B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618304"/>
              </p:ext>
            </p:extLst>
          </p:nvPr>
        </p:nvGraphicFramePr>
        <p:xfrm>
          <a:off x="533397" y="5024148"/>
          <a:ext cx="4625533" cy="11074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0367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253613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085681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182565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email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邮箱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password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密码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960A328-93B8-A675-8422-65E260DF1ED0}"/>
              </a:ext>
            </a:extLst>
          </p:cNvPr>
          <p:cNvSpPr txBox="1"/>
          <p:nvPr/>
        </p:nvSpPr>
        <p:spPr>
          <a:xfrm>
            <a:off x="408037" y="2884568"/>
            <a:ext cx="2795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A532624-8333-6DFD-A8B3-7C91372B7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857545"/>
              </p:ext>
            </p:extLst>
          </p:nvPr>
        </p:nvGraphicFramePr>
        <p:xfrm>
          <a:off x="5921274" y="2482592"/>
          <a:ext cx="6063897" cy="2865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83007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384663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031965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主键值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923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username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33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token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JWT</a:t>
                      </a:r>
                      <a:r>
                        <a:rPr lang="zh-CN" altLang="en-US" dirty="0"/>
                        <a:t>令牌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890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D0B59FE-E280-352A-FB5A-025980D26BD3}"/>
              </a:ext>
            </a:extLst>
          </p:cNvPr>
          <p:cNvSpPr txBox="1"/>
          <p:nvPr/>
        </p:nvSpPr>
        <p:spPr>
          <a:xfrm>
            <a:off x="5768874" y="1958636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3E6CA34-357D-0CA2-AB50-64D04BA85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849235"/>
              </p:ext>
            </p:extLst>
          </p:nvPr>
        </p:nvGraphicFramePr>
        <p:xfrm>
          <a:off x="533398" y="362516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A620437B-C812-6860-5B9F-1B6C21D4B822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108B90-9A0C-BC72-770F-5FE38C20551F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5A26B62-BC26-8808-AF6D-60216907CB0B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D216495-2302-AE20-ED66-8BCE83B2047C}"/>
              </a:ext>
            </a:extLst>
          </p:cNvPr>
          <p:cNvSpPr txBox="1"/>
          <p:nvPr/>
        </p:nvSpPr>
        <p:spPr>
          <a:xfrm>
            <a:off x="10160001" y="6045200"/>
            <a:ext cx="149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userLoginVO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7F794C-FE0B-9987-DFB3-A2089F292FDF}"/>
              </a:ext>
            </a:extLst>
          </p:cNvPr>
          <p:cNvSpPr txBox="1"/>
          <p:nvPr/>
        </p:nvSpPr>
        <p:spPr>
          <a:xfrm>
            <a:off x="610511" y="6340983"/>
            <a:ext cx="175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userLoginDTO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2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81EB027-8B68-9F1D-B94E-A03D57EBDA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2A64535-7382-5608-F0D5-5B299CA6F238}"/>
              </a:ext>
            </a:extLst>
          </p:cNvPr>
          <p:cNvSpPr/>
          <p:nvPr/>
        </p:nvSpPr>
        <p:spPr>
          <a:xfrm>
            <a:off x="352153" y="1491344"/>
            <a:ext cx="7053943" cy="32918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9BEB4AA-7CA7-5BCE-E2EA-C8A656A1BB98}"/>
              </a:ext>
            </a:extLst>
          </p:cNvPr>
          <p:cNvSpPr/>
          <p:nvPr/>
        </p:nvSpPr>
        <p:spPr>
          <a:xfrm>
            <a:off x="8174082" y="1491343"/>
            <a:ext cx="3370218" cy="42953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 TIME GOLD PRICE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XXX.XX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PRICE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******.**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INCOME FROM POSITIONS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*****.**</a:t>
            </a:r>
            <a:endParaRPr lang="zh-CN" altLang="en-US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D960C9AD-CB69-2A73-D1A6-FA1D47EBA0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7728096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8259BA0-9549-5A4D-B48B-B2B4D3887456}"/>
              </a:ext>
            </a:extLst>
          </p:cNvPr>
          <p:cNvSpPr txBox="1"/>
          <p:nvPr/>
        </p:nvSpPr>
        <p:spPr>
          <a:xfrm>
            <a:off x="11051177" y="143989"/>
            <a:ext cx="98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 in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48EBBA5-E506-15ED-3DFC-3E53283F828A}"/>
              </a:ext>
            </a:extLst>
          </p:cNvPr>
          <p:cNvGrpSpPr/>
          <p:nvPr/>
        </p:nvGrpSpPr>
        <p:grpSpPr>
          <a:xfrm>
            <a:off x="352153" y="5011903"/>
            <a:ext cx="7053943" cy="774820"/>
            <a:chOff x="489857" y="5061855"/>
            <a:chExt cx="7053943" cy="77482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7ABB15E-11E9-7673-4168-43FCFE1AE6F9}"/>
                </a:ext>
              </a:extLst>
            </p:cNvPr>
            <p:cNvSpPr/>
            <p:nvPr/>
          </p:nvSpPr>
          <p:spPr>
            <a:xfrm>
              <a:off x="489857" y="5061855"/>
              <a:ext cx="7053943" cy="7748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453178D4-7189-DBA9-1B4D-7FA60D078885}"/>
                </a:ext>
              </a:extLst>
            </p:cNvPr>
            <p:cNvSpPr/>
            <p:nvPr/>
          </p:nvSpPr>
          <p:spPr>
            <a:xfrm>
              <a:off x="649062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hours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655C205-0B43-C76F-A4C9-D280413F0B12}"/>
                </a:ext>
              </a:extLst>
            </p:cNvPr>
            <p:cNvSpPr/>
            <p:nvPr/>
          </p:nvSpPr>
          <p:spPr>
            <a:xfrm>
              <a:off x="2045563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day</a:t>
              </a:r>
              <a:endParaRPr lang="zh-CN" altLang="en-US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915AFB4E-63C6-7E86-A4F9-A385BFBBED3E}"/>
                </a:ext>
              </a:extLst>
            </p:cNvPr>
            <p:cNvSpPr/>
            <p:nvPr/>
          </p:nvSpPr>
          <p:spPr>
            <a:xfrm>
              <a:off x="3442064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week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E6B7D43B-291A-C88E-CEDE-2E799ED464DF}"/>
                </a:ext>
              </a:extLst>
            </p:cNvPr>
            <p:cNvSpPr/>
            <p:nvPr/>
          </p:nvSpPr>
          <p:spPr>
            <a:xfrm>
              <a:off x="4838565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month</a:t>
              </a:r>
              <a:endParaRPr lang="zh-CN" altLang="en-US" dirty="0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04A83F55-ED77-B8C6-F1C4-1B43FB1E38CC}"/>
                </a:ext>
              </a:extLst>
            </p:cNvPr>
            <p:cNvSpPr/>
            <p:nvPr/>
          </p:nvSpPr>
          <p:spPr>
            <a:xfrm>
              <a:off x="6235065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months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94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6C5F8-4D3C-4EAA-7BA0-320AF9A12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6B1882-4E15-A48E-FC8C-79ED629E751E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退出登录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/user/logout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POST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B4735E-C40B-EEC0-07E1-4BEDB1464F0F}"/>
              </a:ext>
            </a:extLst>
          </p:cNvPr>
          <p:cNvSpPr txBox="1"/>
          <p:nvPr/>
        </p:nvSpPr>
        <p:spPr>
          <a:xfrm>
            <a:off x="408037" y="2884568"/>
            <a:ext cx="2795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1800EA-FECD-0ABF-C0D2-7E9D9C147D85}"/>
              </a:ext>
            </a:extLst>
          </p:cNvPr>
          <p:cNvSpPr txBox="1"/>
          <p:nvPr/>
        </p:nvSpPr>
        <p:spPr>
          <a:xfrm>
            <a:off x="5832777" y="1315386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7E96762-50A1-8469-738F-9DE8EEE94322}"/>
              </a:ext>
            </a:extLst>
          </p:cNvPr>
          <p:cNvGraphicFramePr>
            <a:graphicFrameLocks noGrp="1"/>
          </p:cNvGraphicFramePr>
          <p:nvPr/>
        </p:nvGraphicFramePr>
        <p:xfrm>
          <a:off x="533398" y="362516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C942C96-9F53-E7D3-A9DF-716659E72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09104"/>
              </p:ext>
            </p:extLst>
          </p:nvPr>
        </p:nvGraphicFramePr>
        <p:xfrm>
          <a:off x="5963264" y="1787909"/>
          <a:ext cx="519543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CF176232-33F3-2D85-8E3C-4A733C0ED509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C6C73BE-40C8-7FBA-4326-C31B8511CEC8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41EC45E-2EAB-55AA-1691-4EC0B459D784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934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CCF71-A141-87A3-3444-80BF57382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0DAD14-452F-D8FB-65CF-23C936A253FF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注册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/user/signup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POST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7CAE3E-0216-47CC-47D7-C72110366CB1}"/>
              </a:ext>
            </a:extLst>
          </p:cNvPr>
          <p:cNvSpPr txBox="1"/>
          <p:nvPr/>
        </p:nvSpPr>
        <p:spPr>
          <a:xfrm>
            <a:off x="6015611" y="1769952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F5523372-7931-48CC-0B99-4DE89F148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414415"/>
              </p:ext>
            </p:extLst>
          </p:nvPr>
        </p:nvGraphicFramePr>
        <p:xfrm>
          <a:off x="6088182" y="2295909"/>
          <a:ext cx="519543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90F23872-A0AA-C873-7ECB-5C248ABEAD16}"/>
              </a:ext>
            </a:extLst>
          </p:cNvPr>
          <p:cNvSpPr txBox="1"/>
          <p:nvPr/>
        </p:nvSpPr>
        <p:spPr>
          <a:xfrm>
            <a:off x="422786" y="2810220"/>
            <a:ext cx="2795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048A12A8-4729-401A-8B55-375380C27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952413"/>
              </p:ext>
            </p:extLst>
          </p:nvPr>
        </p:nvGraphicFramePr>
        <p:xfrm>
          <a:off x="518890" y="3422503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65B44623-5656-2CCB-922E-61C5C4BEAA7F}"/>
              </a:ext>
            </a:extLst>
          </p:cNvPr>
          <p:cNvSpPr txBox="1"/>
          <p:nvPr/>
        </p:nvSpPr>
        <p:spPr>
          <a:xfrm>
            <a:off x="6636773" y="4361760"/>
            <a:ext cx="2795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业务：</a:t>
            </a:r>
            <a:endParaRPr lang="en-US" altLang="zh-CN" dirty="0"/>
          </a:p>
          <a:p>
            <a:r>
              <a:rPr lang="en-US" altLang="zh-CN" dirty="0"/>
              <a:t>	- user</a:t>
            </a:r>
            <a:r>
              <a:rPr lang="zh-CN" altLang="en-US" dirty="0"/>
              <a:t>表</a:t>
            </a:r>
            <a:r>
              <a:rPr lang="en-US" altLang="zh-CN" dirty="0"/>
              <a:t>insert</a:t>
            </a:r>
          </a:p>
          <a:p>
            <a:r>
              <a:rPr lang="en-US" altLang="zh-CN" dirty="0"/>
              <a:t>	- </a:t>
            </a:r>
            <a:r>
              <a:rPr lang="en-US" altLang="zh-CN" dirty="0" err="1"/>
              <a:t>redis</a:t>
            </a:r>
            <a:r>
              <a:rPr lang="zh-CN" altLang="en-US" dirty="0"/>
              <a:t>中</a:t>
            </a:r>
            <a:r>
              <a:rPr lang="en-US" altLang="zh-CN" dirty="0"/>
              <a:t>insert strategy</a:t>
            </a:r>
            <a:endParaRPr lang="zh-CN" altLang="en-US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40E8AD5-B946-E627-FAE9-02250FE2E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476467"/>
              </p:ext>
            </p:extLst>
          </p:nvPr>
        </p:nvGraphicFramePr>
        <p:xfrm>
          <a:off x="518890" y="4564546"/>
          <a:ext cx="4625533" cy="2214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77416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909529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358717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1201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010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email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password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phone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9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username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526345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310CC3F8-9317-A63F-5B7A-B921BB14EE15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5E03D95-7672-F43A-4194-94D743333B38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D8CB4C5-9264-CB75-BF97-009AC75A4A8A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15923F1-BE27-FF0E-B1B4-92007746E7DF}"/>
              </a:ext>
            </a:extLst>
          </p:cNvPr>
          <p:cNvSpPr txBox="1"/>
          <p:nvPr/>
        </p:nvSpPr>
        <p:spPr>
          <a:xfrm>
            <a:off x="3613917" y="2810220"/>
            <a:ext cx="18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userSignupDTO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74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089D4-F51C-4FD0-8A96-FE0ACECED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DA9618-06DE-AB6E-16BF-295D368227B8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修改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/user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PUT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BA30BD-775F-98AC-DA94-651501AFD496}"/>
              </a:ext>
            </a:extLst>
          </p:cNvPr>
          <p:cNvSpPr txBox="1"/>
          <p:nvPr/>
        </p:nvSpPr>
        <p:spPr>
          <a:xfrm>
            <a:off x="5830386" y="1674291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19A4F5F-C2D8-F206-06CD-CD3E8E7BB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620225"/>
              </p:ext>
            </p:extLst>
          </p:nvPr>
        </p:nvGraphicFramePr>
        <p:xfrm>
          <a:off x="482597" y="4486607"/>
          <a:ext cx="4625533" cy="2214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77416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909529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358717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1201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010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email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password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phone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9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username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526345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E33A464-7530-2C81-DC32-DDA18502FE72}"/>
              </a:ext>
            </a:extLst>
          </p:cNvPr>
          <p:cNvSpPr txBox="1"/>
          <p:nvPr/>
        </p:nvSpPr>
        <p:spPr>
          <a:xfrm>
            <a:off x="371986" y="2732281"/>
            <a:ext cx="2795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7B65929-6F8C-AB61-60C2-324F08661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396432"/>
              </p:ext>
            </p:extLst>
          </p:nvPr>
        </p:nvGraphicFramePr>
        <p:xfrm>
          <a:off x="482598" y="3379644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B71263F0-03B2-48BB-2819-A26EBA4F2D7D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35F76AB-BA8A-FB0F-25CB-96B5E6005BEF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414BAB9-A0B6-6944-9172-D80C7303676C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D43E70D-4BD1-01C6-71BE-DD2114B6CC57}"/>
              </a:ext>
            </a:extLst>
          </p:cNvPr>
          <p:cNvSpPr txBox="1"/>
          <p:nvPr/>
        </p:nvSpPr>
        <p:spPr>
          <a:xfrm>
            <a:off x="3370924" y="2732281"/>
            <a:ext cx="179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userModifyDTO</a:t>
            </a:r>
            <a:endParaRPr lang="zh-CN" altLang="en-US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12E6379-5EBB-1722-AC0B-1E13874BD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245820"/>
              </p:ext>
            </p:extLst>
          </p:nvPr>
        </p:nvGraphicFramePr>
        <p:xfrm>
          <a:off x="6088182" y="2295909"/>
          <a:ext cx="519543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177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9B8C4-3F2B-BA0E-25F6-BF62DA1A1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85B45E-CC94-945A-402C-6B261C021FA9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根据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id</a:t>
            </a: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查询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/user/{id}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A133E2-BAA7-ED15-1424-F99A75AA0EB4}"/>
              </a:ext>
            </a:extLst>
          </p:cNvPr>
          <p:cNvSpPr txBox="1"/>
          <p:nvPr/>
        </p:nvSpPr>
        <p:spPr>
          <a:xfrm>
            <a:off x="408037" y="2884568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r>
              <a:rPr lang="en-US" altLang="zh-CN" dirty="0" err="1"/>
              <a:t>pathVarible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20C2C8-E1E7-A340-8289-49247C9297E8}"/>
              </a:ext>
            </a:extLst>
          </p:cNvPr>
          <p:cNvSpPr txBox="1"/>
          <p:nvPr/>
        </p:nvSpPr>
        <p:spPr>
          <a:xfrm>
            <a:off x="5870474" y="1883163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EFD4643-D79C-A55E-2135-76B4CE531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929874"/>
              </p:ext>
            </p:extLst>
          </p:nvPr>
        </p:nvGraphicFramePr>
        <p:xfrm>
          <a:off x="533398" y="362516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023EA62-EFBD-2FD7-4D75-A9D7029C9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340477"/>
              </p:ext>
            </p:extLst>
          </p:nvPr>
        </p:nvGraphicFramePr>
        <p:xfrm>
          <a:off x="5921274" y="2399861"/>
          <a:ext cx="5882641" cy="3606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25122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37885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主键值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923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username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33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phone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890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email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659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password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501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DBAD7E0A-4568-CE80-96D7-86C2CCE82213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FE8FFB-CF32-35D2-B0C2-18BED36A38A3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6082336-7678-0789-2885-850553CA0FC6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BB38E7A-3A2F-3B18-186D-8CC4D4C1D353}"/>
              </a:ext>
            </a:extLst>
          </p:cNvPr>
          <p:cNvSpPr txBox="1"/>
          <p:nvPr/>
        </p:nvSpPr>
        <p:spPr>
          <a:xfrm>
            <a:off x="10065658" y="6255657"/>
            <a:ext cx="154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userSearchVO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798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975C4-6FD4-5312-DD94-7EBB55B0A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7281513-917F-E2CD-6F20-6A1DD19769FE}"/>
              </a:ext>
            </a:extLst>
          </p:cNvPr>
          <p:cNvSpPr txBox="1"/>
          <p:nvPr/>
        </p:nvSpPr>
        <p:spPr>
          <a:xfrm>
            <a:off x="297426" y="1282733"/>
            <a:ext cx="3844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策略修改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/user/strategy</a:t>
            </a:r>
          </a:p>
          <a:p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PUT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94A87C-EF68-4B4D-2FE0-DDCE86F549D3}"/>
              </a:ext>
            </a:extLst>
          </p:cNvPr>
          <p:cNvSpPr txBox="1"/>
          <p:nvPr/>
        </p:nvSpPr>
        <p:spPr>
          <a:xfrm>
            <a:off x="5921275" y="2360612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3015CF6-4031-34F1-4A4C-470BCF74F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73736"/>
              </p:ext>
            </p:extLst>
          </p:nvPr>
        </p:nvGraphicFramePr>
        <p:xfrm>
          <a:off x="6073675" y="2884568"/>
          <a:ext cx="519543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00713DC-B64E-862C-CECF-24DC3EC76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89171"/>
              </p:ext>
            </p:extLst>
          </p:nvPr>
        </p:nvGraphicFramePr>
        <p:xfrm>
          <a:off x="422786" y="4177154"/>
          <a:ext cx="4625533" cy="2590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7203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03085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97444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375969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longTerm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shortTerm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9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lowPrice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52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highPrice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025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remind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interger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155594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28B4D847-9297-5E5B-D7CA-9A485B041181}"/>
              </a:ext>
            </a:extLst>
          </p:cNvPr>
          <p:cNvSpPr txBox="1"/>
          <p:nvPr/>
        </p:nvSpPr>
        <p:spPr>
          <a:xfrm>
            <a:off x="297426" y="2360612"/>
            <a:ext cx="2795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B9C595C-7A70-7626-55EC-D57E1B356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296797"/>
              </p:ext>
            </p:extLst>
          </p:nvPr>
        </p:nvGraphicFramePr>
        <p:xfrm>
          <a:off x="422786" y="3018905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BDDCA1DB-088D-EF8E-BC4C-AF847AAEA83C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94E8D1-578D-F07B-265D-08124249568F}"/>
              </a:ext>
            </a:extLst>
          </p:cNvPr>
          <p:cNvSpPr txBox="1"/>
          <p:nvPr/>
        </p:nvSpPr>
        <p:spPr>
          <a:xfrm>
            <a:off x="234745" y="215184"/>
            <a:ext cx="403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用户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user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D84EB84-3B54-EAC0-2528-9280800AA2E6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F64D3CC-BAFE-8399-F544-BEE3AA9B57E9}"/>
              </a:ext>
            </a:extLst>
          </p:cNvPr>
          <p:cNvSpPr txBox="1"/>
          <p:nvPr/>
        </p:nvSpPr>
        <p:spPr>
          <a:xfrm>
            <a:off x="2808517" y="2496180"/>
            <a:ext cx="262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userStrategyModifyDTO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7832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3351A-40A5-91FC-33CE-7CF118053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373BED-FCBB-DAFD-259F-6B45DE1EC8FF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新增交易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/transaction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POST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F7E334-A915-7026-2D8B-9565FC20F6CC}"/>
              </a:ext>
            </a:extLst>
          </p:cNvPr>
          <p:cNvSpPr txBox="1"/>
          <p:nvPr/>
        </p:nvSpPr>
        <p:spPr>
          <a:xfrm>
            <a:off x="422786" y="3206223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A4ECF4-EB20-2718-C055-00A60B33DAB7}"/>
              </a:ext>
            </a:extLst>
          </p:cNvPr>
          <p:cNvSpPr txBox="1"/>
          <p:nvPr/>
        </p:nvSpPr>
        <p:spPr>
          <a:xfrm>
            <a:off x="6177466" y="1174898"/>
            <a:ext cx="2795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816007F-2FEE-E2F0-3BF9-71E9B15CC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995885"/>
              </p:ext>
            </p:extLst>
          </p:nvPr>
        </p:nvGraphicFramePr>
        <p:xfrm>
          <a:off x="6302827" y="191549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F27DCC4-17D8-A62B-790D-ABE60CFE3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836820"/>
              </p:ext>
            </p:extLst>
          </p:nvPr>
        </p:nvGraphicFramePr>
        <p:xfrm>
          <a:off x="550899" y="3764597"/>
          <a:ext cx="465366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2841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348322C-51E2-396A-6821-B4DDB9137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094858"/>
              </p:ext>
            </p:extLst>
          </p:nvPr>
        </p:nvGraphicFramePr>
        <p:xfrm>
          <a:off x="6302826" y="3314478"/>
          <a:ext cx="4935798" cy="3332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4765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999309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445835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交易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224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9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52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amount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025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commission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155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370439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3A227E40-3DF2-CABB-01B4-FC49DF67C534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4D08EE-5579-0AB1-FF73-16D552BBE415}"/>
              </a:ext>
            </a:extLst>
          </p:cNvPr>
          <p:cNvSpPr txBox="1"/>
          <p:nvPr/>
        </p:nvSpPr>
        <p:spPr>
          <a:xfrm>
            <a:off x="234744" y="215184"/>
            <a:ext cx="454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交易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transaction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0C3A720-A157-1AA1-8AD5-7733F29FC8F1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E44A52D-0BD4-6981-80D6-9616C757DB04}"/>
              </a:ext>
            </a:extLst>
          </p:cNvPr>
          <p:cNvSpPr txBox="1"/>
          <p:nvPr/>
        </p:nvSpPr>
        <p:spPr>
          <a:xfrm>
            <a:off x="9514114" y="1315386"/>
            <a:ext cx="216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transactionAddDTO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037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F71CF-E57A-C682-8A48-C207B563A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DECA92-EE9C-32D2-FB24-9C18506265F5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修改交易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/transaction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PUT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564FFF-C1E1-57DE-54C8-7977490FB0D1}"/>
              </a:ext>
            </a:extLst>
          </p:cNvPr>
          <p:cNvSpPr txBox="1"/>
          <p:nvPr/>
        </p:nvSpPr>
        <p:spPr>
          <a:xfrm>
            <a:off x="560653" y="3136063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0A4E87A-13B5-7597-78AC-1B4106BDD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333683"/>
              </p:ext>
            </p:extLst>
          </p:nvPr>
        </p:nvGraphicFramePr>
        <p:xfrm>
          <a:off x="6221360" y="3317491"/>
          <a:ext cx="4935798" cy="3332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4765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999309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445835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交易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224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9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52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amount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025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commission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155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37043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14325E0-89D9-24A5-6E0A-999233257D97}"/>
              </a:ext>
            </a:extLst>
          </p:cNvPr>
          <p:cNvSpPr txBox="1"/>
          <p:nvPr/>
        </p:nvSpPr>
        <p:spPr>
          <a:xfrm>
            <a:off x="6096000" y="1177911"/>
            <a:ext cx="2795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endParaRPr lang="en-US" altLang="zh-CN" dirty="0"/>
          </a:p>
          <a:p>
            <a:r>
              <a:rPr lang="en-US" altLang="zh-CN" dirty="0"/>
              <a:t>Headers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Body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1EFC6CC-F509-11EB-DC09-023C6DB40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644347"/>
              </p:ext>
            </p:extLst>
          </p:nvPr>
        </p:nvGraphicFramePr>
        <p:xfrm>
          <a:off x="6221361" y="1918503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73162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29616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Content-Type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Application/</a:t>
                      </a:r>
                      <a:r>
                        <a:rPr lang="en-US" altLang="zh-CN" dirty="0" err="1"/>
                        <a:t>json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8F2ADAB-ECBF-33FD-DCE6-E2E1C88F7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792995"/>
              </p:ext>
            </p:extLst>
          </p:nvPr>
        </p:nvGraphicFramePr>
        <p:xfrm>
          <a:off x="646842" y="3601962"/>
          <a:ext cx="4572217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46965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C9C26B5F-6EF7-A2FF-7BB3-24A2F2F62B5D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BDE34A-67DA-A812-7B83-ED2E22FF9A80}"/>
              </a:ext>
            </a:extLst>
          </p:cNvPr>
          <p:cNvSpPr txBox="1"/>
          <p:nvPr/>
        </p:nvSpPr>
        <p:spPr>
          <a:xfrm>
            <a:off x="234744" y="215184"/>
            <a:ext cx="454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交易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transaction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7D816E9-EEF0-975A-092E-3B076F63688A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7A5A82E-A103-AD3F-9155-22E521AD444F}"/>
              </a:ext>
            </a:extLst>
          </p:cNvPr>
          <p:cNvSpPr txBox="1"/>
          <p:nvPr/>
        </p:nvSpPr>
        <p:spPr>
          <a:xfrm>
            <a:off x="9289144" y="1263953"/>
            <a:ext cx="243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transactionModifyDTO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366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D4D86-7FD6-93D4-EBFF-485A57308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D66E7A-2DF5-4480-9A94-C614E6978345}"/>
              </a:ext>
            </a:extLst>
          </p:cNvPr>
          <p:cNvSpPr txBox="1"/>
          <p:nvPr/>
        </p:nvSpPr>
        <p:spPr>
          <a:xfrm>
            <a:off x="481569" y="1311786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根据交易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id</a:t>
            </a: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查询交易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/transaction/{id}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0AC528-AE3C-BE10-5AA4-ED318C228534}"/>
              </a:ext>
            </a:extLst>
          </p:cNvPr>
          <p:cNvSpPr txBox="1"/>
          <p:nvPr/>
        </p:nvSpPr>
        <p:spPr>
          <a:xfrm>
            <a:off x="408037" y="2884568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r>
              <a:rPr lang="en-US" altLang="zh-CN" dirty="0" err="1"/>
              <a:t>pathVarible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EEEE8E-126E-623F-1DE5-9221D2D5F546}"/>
              </a:ext>
            </a:extLst>
          </p:cNvPr>
          <p:cNvSpPr txBox="1"/>
          <p:nvPr/>
        </p:nvSpPr>
        <p:spPr>
          <a:xfrm>
            <a:off x="5980983" y="1413386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CE8F54D3-E71E-E621-838E-EE82717F4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075068"/>
              </p:ext>
            </p:extLst>
          </p:nvPr>
        </p:nvGraphicFramePr>
        <p:xfrm>
          <a:off x="533398" y="362516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8117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204661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transactionId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BF7D827-2CEE-32F5-48D8-4A47F9E56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849433"/>
              </p:ext>
            </p:extLst>
          </p:nvPr>
        </p:nvGraphicFramePr>
        <p:xfrm>
          <a:off x="5978493" y="1920820"/>
          <a:ext cx="5595885" cy="4348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13786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39567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216403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26129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592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date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43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928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892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amount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3918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commission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305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note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195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3B3EDA4B-3CA1-8341-1720-56C406C256BF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312C71F-90FD-E6C8-EC46-2B654E402221}"/>
              </a:ext>
            </a:extLst>
          </p:cNvPr>
          <p:cNvSpPr txBox="1"/>
          <p:nvPr/>
        </p:nvSpPr>
        <p:spPr>
          <a:xfrm>
            <a:off x="234744" y="215184"/>
            <a:ext cx="454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交易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transaction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74D7A70-ECE0-03D4-6550-70AF191D75CC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904E22D-B6D2-7C70-FA86-493CBBA9815A}"/>
              </a:ext>
            </a:extLst>
          </p:cNvPr>
          <p:cNvSpPr txBox="1"/>
          <p:nvPr/>
        </p:nvSpPr>
        <p:spPr>
          <a:xfrm>
            <a:off x="9528631" y="1130720"/>
            <a:ext cx="225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transactionQueryVO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8600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31FD5-FA28-2F25-E8A0-384141999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D803BB3-0B41-F9CD-476C-D581AAEF03CA}"/>
              </a:ext>
            </a:extLst>
          </p:cNvPr>
          <p:cNvSpPr txBox="1"/>
          <p:nvPr/>
        </p:nvSpPr>
        <p:spPr>
          <a:xfrm>
            <a:off x="6096000" y="2360612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75BB4D4-25EC-07A4-7914-CD51947A5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581201"/>
              </p:ext>
            </p:extLst>
          </p:nvPr>
        </p:nvGraphicFramePr>
        <p:xfrm>
          <a:off x="6248400" y="2884568"/>
          <a:ext cx="5195434" cy="175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98495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72207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CD566F30-B6AC-EF99-0E37-06EC6EFB3D5B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根据交易</a:t>
            </a:r>
            <a:r>
              <a:rPr lang="en-US" altLang="zh-CN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id</a:t>
            </a: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删除交易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/transaction/{id}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DELETE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4D2F31-A60D-418B-9103-E4377BDC2474}"/>
              </a:ext>
            </a:extLst>
          </p:cNvPr>
          <p:cNvSpPr txBox="1"/>
          <p:nvPr/>
        </p:nvSpPr>
        <p:spPr>
          <a:xfrm>
            <a:off x="408037" y="2884568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r>
              <a:rPr lang="en-US" altLang="zh-CN" dirty="0" err="1"/>
              <a:t>pathVarible</a:t>
            </a:r>
            <a:endParaRPr lang="en-US" altLang="zh-CN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A850046-A4B1-9783-78FB-66A0CA361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99347"/>
              </p:ext>
            </p:extLst>
          </p:nvPr>
        </p:nvGraphicFramePr>
        <p:xfrm>
          <a:off x="533398" y="3625160"/>
          <a:ext cx="4625533" cy="736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7744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81174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2046615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参数值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transactionId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715A7659-5DDB-D9CA-F34C-ED81C4DCE946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5C4214-184E-2385-1C83-358B7CDEF058}"/>
              </a:ext>
            </a:extLst>
          </p:cNvPr>
          <p:cNvSpPr txBox="1"/>
          <p:nvPr/>
        </p:nvSpPr>
        <p:spPr>
          <a:xfrm>
            <a:off x="234744" y="215184"/>
            <a:ext cx="454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交易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transaction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8AB6A29-1F27-BDCF-5018-F3056F638770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456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00858-AB7F-59E9-CA61-804A5E76B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B25358-4194-2C6F-8A61-424C618F17C7}"/>
              </a:ext>
            </a:extLst>
          </p:cNvPr>
          <p:cNvSpPr txBox="1"/>
          <p:nvPr/>
        </p:nvSpPr>
        <p:spPr>
          <a:xfrm>
            <a:off x="422786" y="1263953"/>
            <a:ext cx="3844187" cy="14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交易分页查询</a:t>
            </a:r>
            <a:endParaRPr lang="en-US" altLang="zh-CN" sz="2400" dirty="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Path</a:t>
            </a:r>
            <a:r>
              <a:rPr lang="zh-CN" altLang="en-US" dirty="0"/>
              <a:t>：</a:t>
            </a:r>
            <a:r>
              <a:rPr lang="en-US" altLang="zh-CN" dirty="0"/>
              <a:t>/transaction/page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Method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459091-C019-BE6B-DBF0-77F4413F11E4}"/>
              </a:ext>
            </a:extLst>
          </p:cNvPr>
          <p:cNvSpPr txBox="1"/>
          <p:nvPr/>
        </p:nvSpPr>
        <p:spPr>
          <a:xfrm>
            <a:off x="5763411" y="1139187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返回数据：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3FF04C2-6CDA-7970-5282-4050F8EAF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287561"/>
              </p:ext>
            </p:extLst>
          </p:nvPr>
        </p:nvGraphicFramePr>
        <p:xfrm>
          <a:off x="5948166" y="1635637"/>
          <a:ext cx="5595885" cy="5090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13786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939567">
                  <a:extLst>
                    <a:ext uri="{9D8B030D-6E8A-4147-A177-3AD203B41FA5}">
                      <a16:colId xmlns:a16="http://schemas.microsoft.com/office/drawing/2014/main" val="454720125"/>
                    </a:ext>
                  </a:extLst>
                </a:gridCol>
                <a:gridCol w="1216403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426129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是否必须（默认值）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其他信息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format:int32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total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33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|- records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object[]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890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format:int64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592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date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43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928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892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amount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3918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commission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305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|- note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195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msg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9611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C7C7998-805A-E98C-0F00-706BC9094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528513"/>
              </p:ext>
            </p:extLst>
          </p:nvPr>
        </p:nvGraphicFramePr>
        <p:xfrm>
          <a:off x="184355" y="3329577"/>
          <a:ext cx="5132439" cy="3129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9033">
                  <a:extLst>
                    <a:ext uri="{9D8B030D-6E8A-4147-A177-3AD203B41FA5}">
                      <a16:colId xmlns:a16="http://schemas.microsoft.com/office/drawing/2014/main" val="52154686"/>
                    </a:ext>
                  </a:extLst>
                </a:gridCol>
                <a:gridCol w="1150375">
                  <a:extLst>
                    <a:ext uri="{9D8B030D-6E8A-4147-A177-3AD203B41FA5}">
                      <a16:colId xmlns:a16="http://schemas.microsoft.com/office/drawing/2014/main" val="3171539816"/>
                    </a:ext>
                  </a:extLst>
                </a:gridCol>
                <a:gridCol w="1327354">
                  <a:extLst>
                    <a:ext uri="{9D8B030D-6E8A-4147-A177-3AD203B41FA5}">
                      <a16:colId xmlns:a16="http://schemas.microsoft.com/office/drawing/2014/main" val="1053932550"/>
                    </a:ext>
                  </a:extLst>
                </a:gridCol>
                <a:gridCol w="1425677">
                  <a:extLst>
                    <a:ext uri="{9D8B030D-6E8A-4147-A177-3AD203B41FA5}">
                      <a16:colId xmlns:a16="http://schemas.microsoft.com/office/drawing/2014/main" val="2029882050"/>
                    </a:ext>
                  </a:extLst>
                </a:gridCol>
              </a:tblGrid>
              <a:tr h="312010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参数名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是否必须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实例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79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userId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26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page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页码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856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pageSize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每页记录数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1165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beginTime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2022-05-01 23:22:45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051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endTime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2022-05-01 23:22:45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995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买入</a:t>
                      </a:r>
                      <a:r>
                        <a:rPr lang="en-US" altLang="zh-CN" dirty="0"/>
                        <a:t>/1</a:t>
                      </a:r>
                      <a:r>
                        <a:rPr lang="zh-CN" altLang="en-US" dirty="0"/>
                        <a:t>卖出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66249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03DCBC0-B157-C2A3-404C-554C95BC4A9C}"/>
              </a:ext>
            </a:extLst>
          </p:cNvPr>
          <p:cNvSpPr txBox="1"/>
          <p:nvPr/>
        </p:nvSpPr>
        <p:spPr>
          <a:xfrm>
            <a:off x="437535" y="2906011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请求参数：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ACF114-6257-5FF8-29FE-20EF2221FFCD}"/>
              </a:ext>
            </a:extLst>
          </p:cNvPr>
          <p:cNvSpPr/>
          <p:nvPr/>
        </p:nvSpPr>
        <p:spPr>
          <a:xfrm>
            <a:off x="0" y="0"/>
            <a:ext cx="12192000" cy="940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F8AA3E-D8A8-08F4-F934-4F1F1D6202DA}"/>
              </a:ext>
            </a:extLst>
          </p:cNvPr>
          <p:cNvSpPr txBox="1"/>
          <p:nvPr/>
        </p:nvSpPr>
        <p:spPr>
          <a:xfrm>
            <a:off x="234744" y="215184"/>
            <a:ext cx="454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交易</a:t>
            </a:r>
            <a:r>
              <a:rPr lang="en-US" altLang="zh-CN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transaction</a:t>
            </a:r>
            <a:r>
              <a:rPr lang="zh-CN" altLang="en-US" sz="2800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相关接口</a:t>
            </a:r>
            <a:endParaRPr lang="en-US" altLang="zh-CN" sz="2800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B66952A-32C8-D31A-0C93-CE32C85115AC}"/>
              </a:ext>
            </a:extLst>
          </p:cNvPr>
          <p:cNvCxnSpPr>
            <a:cxnSpLocks/>
          </p:cNvCxnSpPr>
          <p:nvPr/>
        </p:nvCxnSpPr>
        <p:spPr>
          <a:xfrm>
            <a:off x="5540102" y="1500052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A84408C-7864-6FED-1CAD-ADEBDAAB7674}"/>
              </a:ext>
            </a:extLst>
          </p:cNvPr>
          <p:cNvSpPr txBox="1"/>
          <p:nvPr/>
        </p:nvSpPr>
        <p:spPr>
          <a:xfrm>
            <a:off x="10415761" y="1130720"/>
            <a:ext cx="135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PageResult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1511750-70A5-F06F-02FB-CA6625262DCA}"/>
              </a:ext>
            </a:extLst>
          </p:cNvPr>
          <p:cNvSpPr txBox="1"/>
          <p:nvPr/>
        </p:nvSpPr>
        <p:spPr>
          <a:xfrm>
            <a:off x="2597929" y="2617789"/>
            <a:ext cx="271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transactionPageQueryDTO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06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C2E63-1152-08C0-4FA3-2E4CEA9C3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2386CE4-606E-FD8D-764D-9E6612A30F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2EDFC94-9430-9E30-CA1A-93A2B7363E5E}"/>
              </a:ext>
            </a:extLst>
          </p:cNvPr>
          <p:cNvGrpSpPr/>
          <p:nvPr/>
        </p:nvGrpSpPr>
        <p:grpSpPr>
          <a:xfrm>
            <a:off x="2562633" y="2081367"/>
            <a:ext cx="7066734" cy="3243276"/>
            <a:chOff x="1998890" y="2205464"/>
            <a:chExt cx="7066734" cy="3243276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C941168C-434D-49F0-2F76-1BF63805F0EF}"/>
                </a:ext>
              </a:extLst>
            </p:cNvPr>
            <p:cNvSpPr/>
            <p:nvPr/>
          </p:nvSpPr>
          <p:spPr>
            <a:xfrm>
              <a:off x="1998890" y="2205464"/>
              <a:ext cx="7066734" cy="324327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Email</a:t>
              </a: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password</a:t>
              </a: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709AEF6-8EF0-DA7C-A325-BF8497C45F74}"/>
                </a:ext>
              </a:extLst>
            </p:cNvPr>
            <p:cNvGrpSpPr/>
            <p:nvPr/>
          </p:nvGrpSpPr>
          <p:grpSpPr>
            <a:xfrm>
              <a:off x="4795769" y="2772104"/>
              <a:ext cx="3388111" cy="1313791"/>
              <a:chOff x="4851491" y="3726033"/>
              <a:chExt cx="4513760" cy="1411101"/>
            </a:xfrm>
          </p:grpSpPr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36DDEA67-49C6-61AD-3868-B6DD6386BADB}"/>
                  </a:ext>
                </a:extLst>
              </p:cNvPr>
              <p:cNvSpPr/>
              <p:nvPr/>
            </p:nvSpPr>
            <p:spPr>
              <a:xfrm>
                <a:off x="4851491" y="3726033"/>
                <a:ext cx="4513760" cy="55592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38624C0C-205C-C8CD-F6BB-4E4F5E2AEAB5}"/>
                  </a:ext>
                </a:extLst>
              </p:cNvPr>
              <p:cNvSpPr/>
              <p:nvPr/>
            </p:nvSpPr>
            <p:spPr>
              <a:xfrm>
                <a:off x="4851491" y="4581212"/>
                <a:ext cx="4513760" cy="55592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07499414-BFFD-1583-BADA-024F981B028E}"/>
                </a:ext>
              </a:extLst>
            </p:cNvPr>
            <p:cNvGrpSpPr/>
            <p:nvPr/>
          </p:nvGrpSpPr>
          <p:grpSpPr>
            <a:xfrm>
              <a:off x="2873828" y="4519470"/>
              <a:ext cx="5106758" cy="542109"/>
              <a:chOff x="4095206" y="5131462"/>
              <a:chExt cx="5106758" cy="542109"/>
            </a:xfrm>
          </p:grpSpPr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C0BD1D69-FBD4-90B2-2C16-08FF3AC3EA04}"/>
                  </a:ext>
                </a:extLst>
              </p:cNvPr>
              <p:cNvSpPr/>
              <p:nvPr/>
            </p:nvSpPr>
            <p:spPr>
              <a:xfrm>
                <a:off x="8030116" y="5131462"/>
                <a:ext cx="1171848" cy="542109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Log in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58DEDD6E-5DCB-63A9-B9BB-0CDB49EAE4F3}"/>
                  </a:ext>
                </a:extLst>
              </p:cNvPr>
              <p:cNvSpPr/>
              <p:nvPr/>
            </p:nvSpPr>
            <p:spPr>
              <a:xfrm>
                <a:off x="6466725" y="5131462"/>
                <a:ext cx="1171848" cy="54210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Sign up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2D9BC002-0F16-7009-AA15-6970E39F7E33}"/>
                  </a:ext>
                </a:extLst>
              </p:cNvPr>
              <p:cNvSpPr/>
              <p:nvPr/>
            </p:nvSpPr>
            <p:spPr>
              <a:xfrm>
                <a:off x="4095206" y="5131462"/>
                <a:ext cx="2069442" cy="54210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Forget password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graphicFrame>
        <p:nvGraphicFramePr>
          <p:cNvPr id="32" name="图示 31">
            <a:extLst>
              <a:ext uri="{FF2B5EF4-FFF2-40B4-BE49-F238E27FC236}">
                <a16:creationId xmlns:a16="http://schemas.microsoft.com/office/drawing/2014/main" id="{8C273955-5ADC-819B-C650-1FD9B7ED0E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2244634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3651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4D53E-94D4-68F3-185F-53FB9F591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2BDCD8-F98A-7BD7-FE5E-AA7B2B5A4731}"/>
              </a:ext>
            </a:extLst>
          </p:cNvPr>
          <p:cNvSpPr txBox="1"/>
          <p:nvPr/>
        </p:nvSpPr>
        <p:spPr>
          <a:xfrm>
            <a:off x="2042884" y="2743201"/>
            <a:ext cx="8690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Back-end implementation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009233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F20E2-2A9E-F124-CE82-0F175C4A5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BD25823-5B18-727F-00C8-D33AC4250179}"/>
              </a:ext>
            </a:extLst>
          </p:cNvPr>
          <p:cNvCxnSpPr>
            <a:cxnSpLocks/>
          </p:cNvCxnSpPr>
          <p:nvPr/>
        </p:nvCxnSpPr>
        <p:spPr>
          <a:xfrm>
            <a:off x="4339771" y="1131077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FCE1685-EAD9-6B43-20CB-0D2C316E224F}"/>
              </a:ext>
            </a:extLst>
          </p:cNvPr>
          <p:cNvSpPr txBox="1"/>
          <p:nvPr/>
        </p:nvSpPr>
        <p:spPr>
          <a:xfrm>
            <a:off x="834570" y="901729"/>
            <a:ext cx="13861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DTO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EAFA20-730B-5B06-C8DB-054207D6A830}"/>
              </a:ext>
            </a:extLst>
          </p:cNvPr>
          <p:cNvSpPr txBox="1"/>
          <p:nvPr/>
        </p:nvSpPr>
        <p:spPr>
          <a:xfrm>
            <a:off x="5050969" y="978673"/>
            <a:ext cx="13861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VO</a:t>
            </a:r>
            <a:endParaRPr lang="zh-CN" altLang="en-US" sz="2800" dirty="0"/>
          </a:p>
        </p:txBody>
      </p:sp>
      <p:sp>
        <p:nvSpPr>
          <p:cNvPr id="21" name="文本框 20">
            <a:hlinkClick r:id="rId3" action="ppaction://hlinksldjump"/>
            <a:extLst>
              <a:ext uri="{FF2B5EF4-FFF2-40B4-BE49-F238E27FC236}">
                <a16:creationId xmlns:a16="http://schemas.microsoft.com/office/drawing/2014/main" id="{AAEB5065-F28B-2B2C-3708-166F5AEB52D2}"/>
              </a:ext>
            </a:extLst>
          </p:cNvPr>
          <p:cNvSpPr txBox="1"/>
          <p:nvPr/>
        </p:nvSpPr>
        <p:spPr>
          <a:xfrm>
            <a:off x="1171451" y="1902467"/>
            <a:ext cx="175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userLoginDTO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2" name="文本框 21">
            <a:hlinkClick r:id="rId3" action="ppaction://hlinksldjump"/>
            <a:extLst>
              <a:ext uri="{FF2B5EF4-FFF2-40B4-BE49-F238E27FC236}">
                <a16:creationId xmlns:a16="http://schemas.microsoft.com/office/drawing/2014/main" id="{9E212027-7DF7-31B7-B5BE-39CFB945D544}"/>
              </a:ext>
            </a:extLst>
          </p:cNvPr>
          <p:cNvSpPr txBox="1"/>
          <p:nvPr/>
        </p:nvSpPr>
        <p:spPr>
          <a:xfrm>
            <a:off x="5218887" y="3414820"/>
            <a:ext cx="149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userLoginVO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3" name="文本框 22">
            <a:hlinkClick r:id="rId4" action="ppaction://hlinksldjump"/>
            <a:extLst>
              <a:ext uri="{FF2B5EF4-FFF2-40B4-BE49-F238E27FC236}">
                <a16:creationId xmlns:a16="http://schemas.microsoft.com/office/drawing/2014/main" id="{75A791B3-1D25-811F-CC57-AA110D086924}"/>
              </a:ext>
            </a:extLst>
          </p:cNvPr>
          <p:cNvSpPr txBox="1"/>
          <p:nvPr/>
        </p:nvSpPr>
        <p:spPr>
          <a:xfrm>
            <a:off x="5218887" y="1854412"/>
            <a:ext cx="204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goldPriceHistoryVO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4" name="文本框 23">
            <a:hlinkClick r:id="rId5" action="ppaction://hlinksldjump"/>
            <a:extLst>
              <a:ext uri="{FF2B5EF4-FFF2-40B4-BE49-F238E27FC236}">
                <a16:creationId xmlns:a16="http://schemas.microsoft.com/office/drawing/2014/main" id="{7E946176-7FA6-4810-C9A0-9258998D8E67}"/>
              </a:ext>
            </a:extLst>
          </p:cNvPr>
          <p:cNvSpPr txBox="1"/>
          <p:nvPr/>
        </p:nvSpPr>
        <p:spPr>
          <a:xfrm>
            <a:off x="1171451" y="2516546"/>
            <a:ext cx="184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userSignupDTO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0" name="文本框 19">
            <a:hlinkClick r:id="rId6" action="ppaction://hlinksldjump"/>
            <a:extLst>
              <a:ext uri="{FF2B5EF4-FFF2-40B4-BE49-F238E27FC236}">
                <a16:creationId xmlns:a16="http://schemas.microsoft.com/office/drawing/2014/main" id="{AFC1C92D-A5C6-87DC-F140-FFCA8C5760C0}"/>
              </a:ext>
            </a:extLst>
          </p:cNvPr>
          <p:cNvSpPr txBox="1"/>
          <p:nvPr/>
        </p:nvSpPr>
        <p:spPr>
          <a:xfrm>
            <a:off x="1171451" y="3130625"/>
            <a:ext cx="179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userModifyDTO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6" name="文本框 25">
            <a:hlinkClick r:id="rId7" action="ppaction://hlinksldjump"/>
            <a:extLst>
              <a:ext uri="{FF2B5EF4-FFF2-40B4-BE49-F238E27FC236}">
                <a16:creationId xmlns:a16="http://schemas.microsoft.com/office/drawing/2014/main" id="{8E386764-8CFB-F52F-FFAA-64F828AF6B26}"/>
              </a:ext>
            </a:extLst>
          </p:cNvPr>
          <p:cNvSpPr txBox="1"/>
          <p:nvPr/>
        </p:nvSpPr>
        <p:spPr>
          <a:xfrm>
            <a:off x="5218887" y="4195024"/>
            <a:ext cx="154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userSearchVO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7" name="文本框 26">
            <a:hlinkClick r:id="rId8" action="ppaction://hlinksldjump"/>
            <a:extLst>
              <a:ext uri="{FF2B5EF4-FFF2-40B4-BE49-F238E27FC236}">
                <a16:creationId xmlns:a16="http://schemas.microsoft.com/office/drawing/2014/main" id="{46EF40DD-155F-F12D-E96D-BDA0DC3D24E1}"/>
              </a:ext>
            </a:extLst>
          </p:cNvPr>
          <p:cNvSpPr txBox="1"/>
          <p:nvPr/>
        </p:nvSpPr>
        <p:spPr>
          <a:xfrm>
            <a:off x="1171451" y="3744704"/>
            <a:ext cx="249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userStrategyModifyDTO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8" name="文本框 27">
            <a:hlinkClick r:id="rId9" action="ppaction://hlinksldjump"/>
            <a:extLst>
              <a:ext uri="{FF2B5EF4-FFF2-40B4-BE49-F238E27FC236}">
                <a16:creationId xmlns:a16="http://schemas.microsoft.com/office/drawing/2014/main" id="{3C10637B-F4D7-C507-977C-A16C9FCCB3FE}"/>
              </a:ext>
            </a:extLst>
          </p:cNvPr>
          <p:cNvSpPr txBox="1"/>
          <p:nvPr/>
        </p:nvSpPr>
        <p:spPr>
          <a:xfrm>
            <a:off x="5218887" y="2634616"/>
            <a:ext cx="146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positionVO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29" name="文本框 28">
            <a:hlinkClick r:id="rId10" action="ppaction://hlinksldjump"/>
            <a:extLst>
              <a:ext uri="{FF2B5EF4-FFF2-40B4-BE49-F238E27FC236}">
                <a16:creationId xmlns:a16="http://schemas.microsoft.com/office/drawing/2014/main" id="{EFF4497B-400A-A75E-369B-7A4B678A508E}"/>
              </a:ext>
            </a:extLst>
          </p:cNvPr>
          <p:cNvSpPr txBox="1"/>
          <p:nvPr/>
        </p:nvSpPr>
        <p:spPr>
          <a:xfrm>
            <a:off x="1171451" y="5586939"/>
            <a:ext cx="271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transactionPageQueryDTO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30" name="文本框 29">
            <a:hlinkClick r:id="rId11" action="ppaction://hlinksldjump"/>
            <a:extLst>
              <a:ext uri="{FF2B5EF4-FFF2-40B4-BE49-F238E27FC236}">
                <a16:creationId xmlns:a16="http://schemas.microsoft.com/office/drawing/2014/main" id="{AA70F8AA-B2AD-EA8A-C874-6B9DD9A3D25F}"/>
              </a:ext>
            </a:extLst>
          </p:cNvPr>
          <p:cNvSpPr txBox="1"/>
          <p:nvPr/>
        </p:nvSpPr>
        <p:spPr>
          <a:xfrm>
            <a:off x="1171451" y="4358783"/>
            <a:ext cx="216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transactionAddDTO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31" name="文本框 30">
            <a:hlinkClick r:id="rId12" action="ppaction://hlinksldjump"/>
            <a:extLst>
              <a:ext uri="{FF2B5EF4-FFF2-40B4-BE49-F238E27FC236}">
                <a16:creationId xmlns:a16="http://schemas.microsoft.com/office/drawing/2014/main" id="{04CFC226-3A2E-F33E-3604-09333E339D37}"/>
              </a:ext>
            </a:extLst>
          </p:cNvPr>
          <p:cNvSpPr txBox="1"/>
          <p:nvPr/>
        </p:nvSpPr>
        <p:spPr>
          <a:xfrm>
            <a:off x="1171451" y="4972862"/>
            <a:ext cx="243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transactionModifyDTO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32" name="文本框 31">
            <a:hlinkClick r:id="rId13" action="ppaction://hlinksldjump"/>
            <a:extLst>
              <a:ext uri="{FF2B5EF4-FFF2-40B4-BE49-F238E27FC236}">
                <a16:creationId xmlns:a16="http://schemas.microsoft.com/office/drawing/2014/main" id="{32C7A1D1-0C2C-078E-8C08-C7F19BB494B4}"/>
              </a:ext>
            </a:extLst>
          </p:cNvPr>
          <p:cNvSpPr txBox="1"/>
          <p:nvPr/>
        </p:nvSpPr>
        <p:spPr>
          <a:xfrm>
            <a:off x="5218887" y="4975229"/>
            <a:ext cx="225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transactionQueryVO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914EB89-0FB8-701A-215D-C4511990F011}"/>
              </a:ext>
            </a:extLst>
          </p:cNvPr>
          <p:cNvCxnSpPr>
            <a:cxnSpLocks/>
          </p:cNvCxnSpPr>
          <p:nvPr/>
        </p:nvCxnSpPr>
        <p:spPr>
          <a:xfrm>
            <a:off x="8062686" y="1131077"/>
            <a:ext cx="0" cy="5025597"/>
          </a:xfrm>
          <a:prstGeom prst="line">
            <a:avLst/>
          </a:prstGeom>
          <a:ln w="28575">
            <a:solidFill>
              <a:srgbClr val="C9E1F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D5354E8-781A-3F31-23E2-D08987BCEE29}"/>
              </a:ext>
            </a:extLst>
          </p:cNvPr>
          <p:cNvSpPr txBox="1"/>
          <p:nvPr/>
        </p:nvSpPr>
        <p:spPr>
          <a:xfrm>
            <a:off x="9158512" y="901729"/>
            <a:ext cx="13861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Entity</a:t>
            </a:r>
            <a:endParaRPr lang="zh-CN" altLang="en-US" sz="2800" dirty="0"/>
          </a:p>
        </p:txBody>
      </p:sp>
      <p:sp>
        <p:nvSpPr>
          <p:cNvPr id="12" name="文本框 11">
            <a:hlinkClick r:id="rId14" action="ppaction://hlinksldjump"/>
            <a:extLst>
              <a:ext uri="{FF2B5EF4-FFF2-40B4-BE49-F238E27FC236}">
                <a16:creationId xmlns:a16="http://schemas.microsoft.com/office/drawing/2014/main" id="{3318DB36-B437-F844-9B0F-0E6F46BD4560}"/>
              </a:ext>
            </a:extLst>
          </p:cNvPr>
          <p:cNvSpPr txBox="1"/>
          <p:nvPr/>
        </p:nvSpPr>
        <p:spPr>
          <a:xfrm>
            <a:off x="9154492" y="1854412"/>
            <a:ext cx="149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solidFill>
                  <a:schemeClr val="accent2"/>
                </a:solidFill>
              </a:rPr>
              <a:t>Entity: user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13" name="文本框 12">
            <a:hlinkClick r:id="rId15" action="ppaction://hlinksldjump"/>
            <a:extLst>
              <a:ext uri="{FF2B5EF4-FFF2-40B4-BE49-F238E27FC236}">
                <a16:creationId xmlns:a16="http://schemas.microsoft.com/office/drawing/2014/main" id="{1DECF0F1-0BCF-8D60-ADEF-B8B2A324080F}"/>
              </a:ext>
            </a:extLst>
          </p:cNvPr>
          <p:cNvSpPr txBox="1"/>
          <p:nvPr/>
        </p:nvSpPr>
        <p:spPr>
          <a:xfrm>
            <a:off x="9154492" y="2450900"/>
            <a:ext cx="203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solidFill>
                  <a:schemeClr val="accent2"/>
                </a:solidFill>
              </a:rPr>
              <a:t>Entity: transaction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14" name="文本框 13">
            <a:hlinkClick r:id="rId16" action="ppaction://hlinksldjump"/>
            <a:extLst>
              <a:ext uri="{FF2B5EF4-FFF2-40B4-BE49-F238E27FC236}">
                <a16:creationId xmlns:a16="http://schemas.microsoft.com/office/drawing/2014/main" id="{C5FEB327-822A-F86F-ACF0-B08454D0C145}"/>
              </a:ext>
            </a:extLst>
          </p:cNvPr>
          <p:cNvSpPr txBox="1"/>
          <p:nvPr/>
        </p:nvSpPr>
        <p:spPr>
          <a:xfrm>
            <a:off x="9154492" y="4240364"/>
            <a:ext cx="221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Entity:minutePrice</a:t>
            </a:r>
            <a:r>
              <a:rPr lang="en-US" altLang="zh-CN" u="sng" dirty="0">
                <a:solidFill>
                  <a:schemeClr val="accent2"/>
                </a:solidFill>
              </a:rPr>
              <a:t> 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15" name="文本框 14">
            <a:hlinkClick r:id="rId16" action="ppaction://hlinksldjump"/>
            <a:extLst>
              <a:ext uri="{FF2B5EF4-FFF2-40B4-BE49-F238E27FC236}">
                <a16:creationId xmlns:a16="http://schemas.microsoft.com/office/drawing/2014/main" id="{00051B82-E3E6-4BEC-D1CA-CE63128195FA}"/>
              </a:ext>
            </a:extLst>
          </p:cNvPr>
          <p:cNvSpPr txBox="1"/>
          <p:nvPr/>
        </p:nvSpPr>
        <p:spPr>
          <a:xfrm>
            <a:off x="9154492" y="3643876"/>
            <a:ext cx="221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Entity:hourPrice</a:t>
            </a:r>
            <a:r>
              <a:rPr lang="en-US" altLang="zh-CN" u="sng" dirty="0">
                <a:solidFill>
                  <a:schemeClr val="accent2"/>
                </a:solidFill>
              </a:rPr>
              <a:t> 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16" name="文本框 15">
            <a:hlinkClick r:id="rId16" action="ppaction://hlinksldjump"/>
            <a:extLst>
              <a:ext uri="{FF2B5EF4-FFF2-40B4-BE49-F238E27FC236}">
                <a16:creationId xmlns:a16="http://schemas.microsoft.com/office/drawing/2014/main" id="{4A7643DE-4A6B-0522-F889-23A8822B0386}"/>
              </a:ext>
            </a:extLst>
          </p:cNvPr>
          <p:cNvSpPr txBox="1"/>
          <p:nvPr/>
        </p:nvSpPr>
        <p:spPr>
          <a:xfrm>
            <a:off x="9154492" y="3047388"/>
            <a:ext cx="175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Entity:dayPrice</a:t>
            </a:r>
            <a:r>
              <a:rPr lang="en-US" altLang="zh-CN" u="sng" dirty="0">
                <a:solidFill>
                  <a:schemeClr val="accent2"/>
                </a:solidFill>
              </a:rPr>
              <a:t> 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17" name="文本框 16">
            <a:hlinkClick r:id="rId17" action="ppaction://hlinksldjump"/>
            <a:extLst>
              <a:ext uri="{FF2B5EF4-FFF2-40B4-BE49-F238E27FC236}">
                <a16:creationId xmlns:a16="http://schemas.microsoft.com/office/drawing/2014/main" id="{A0F62797-CC56-E370-8829-13C4CF65EB37}"/>
              </a:ext>
            </a:extLst>
          </p:cNvPr>
          <p:cNvSpPr txBox="1"/>
          <p:nvPr/>
        </p:nvSpPr>
        <p:spPr>
          <a:xfrm>
            <a:off x="9154492" y="4836850"/>
            <a:ext cx="221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>
                <a:solidFill>
                  <a:schemeClr val="accent2"/>
                </a:solidFill>
              </a:rPr>
              <a:t>Entity:strategy</a:t>
            </a:r>
            <a:r>
              <a:rPr lang="en-US" altLang="zh-CN" u="sng" dirty="0">
                <a:solidFill>
                  <a:schemeClr val="accent2"/>
                </a:solidFill>
              </a:rPr>
              <a:t> 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A63CBD8-E120-E293-C32C-8592DD2FE51B}"/>
              </a:ext>
            </a:extLst>
          </p:cNvPr>
          <p:cNvSpPr txBox="1"/>
          <p:nvPr/>
        </p:nvSpPr>
        <p:spPr>
          <a:xfrm>
            <a:off x="2220685" y="6289966"/>
            <a:ext cx="4801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每个接口一个，</a:t>
            </a:r>
            <a:r>
              <a:rPr lang="en-US" altLang="zh-CN" dirty="0"/>
              <a:t>implements Serializable</a:t>
            </a:r>
            <a:r>
              <a:rPr lang="zh-CN" altLang="en-US" dirty="0"/>
              <a:t>供传输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ACC48DA-9E8D-9537-4080-1B579BA97C07}"/>
              </a:ext>
            </a:extLst>
          </p:cNvPr>
          <p:cNvSpPr txBox="1"/>
          <p:nvPr/>
        </p:nvSpPr>
        <p:spPr>
          <a:xfrm>
            <a:off x="8643256" y="6291227"/>
            <a:ext cx="2786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数据库里每一条对应一个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073E28-5196-84AC-0E2B-54F2A21CFA21}"/>
              </a:ext>
            </a:extLst>
          </p:cNvPr>
          <p:cNvSpPr txBox="1"/>
          <p:nvPr/>
        </p:nvSpPr>
        <p:spPr>
          <a:xfrm>
            <a:off x="3264935" y="126232"/>
            <a:ext cx="5950225" cy="57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FF0000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我的天哪，类名首字母要大写，否则无法自动补全</a:t>
            </a:r>
            <a:endParaRPr lang="en-US" altLang="zh-CN" dirty="0">
              <a:solidFill>
                <a:srgbClr val="FF0000"/>
              </a:solidFill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072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05016-424D-560A-5543-0424296FC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E365A1-C7B1-836F-495B-E92C95CF2827}"/>
              </a:ext>
            </a:extLst>
          </p:cNvPr>
          <p:cNvSpPr txBox="1"/>
          <p:nvPr/>
        </p:nvSpPr>
        <p:spPr>
          <a:xfrm>
            <a:off x="801913" y="483938"/>
            <a:ext cx="1745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strategy</a:t>
            </a:r>
            <a:endParaRPr lang="zh-CN" altLang="en-US" sz="32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7F722F9-60FC-383C-A4C6-C6C79A86A8DF}"/>
              </a:ext>
            </a:extLst>
          </p:cNvPr>
          <p:cNvSpPr/>
          <p:nvPr/>
        </p:nvSpPr>
        <p:spPr>
          <a:xfrm>
            <a:off x="1045029" y="2024743"/>
            <a:ext cx="4143825" cy="39333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3E4879-072D-5BA9-8F3B-0D7B378F945E}"/>
              </a:ext>
            </a:extLst>
          </p:cNvPr>
          <p:cNvSpPr txBox="1"/>
          <p:nvPr/>
        </p:nvSpPr>
        <p:spPr>
          <a:xfrm>
            <a:off x="10439400" y="417260"/>
            <a:ext cx="171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Redis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31290FE-58E3-D68F-0671-47A1E7BD4BE4}"/>
              </a:ext>
            </a:extLst>
          </p:cNvPr>
          <p:cNvSpPr/>
          <p:nvPr/>
        </p:nvSpPr>
        <p:spPr>
          <a:xfrm>
            <a:off x="5842001" y="1987485"/>
            <a:ext cx="5515428" cy="39706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2C5E3B3-3F93-4E90-4559-43E09D3DF06F}"/>
              </a:ext>
            </a:extLst>
          </p:cNvPr>
          <p:cNvCxnSpPr>
            <a:cxnSpLocks/>
          </p:cNvCxnSpPr>
          <p:nvPr/>
        </p:nvCxnSpPr>
        <p:spPr>
          <a:xfrm>
            <a:off x="5566227" y="1415143"/>
            <a:ext cx="0" cy="502559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B0FC99C-6498-C5C9-43CD-6079545E4CEA}"/>
              </a:ext>
            </a:extLst>
          </p:cNvPr>
          <p:cNvSpPr txBox="1"/>
          <p:nvPr/>
        </p:nvSpPr>
        <p:spPr>
          <a:xfrm>
            <a:off x="1248225" y="1609305"/>
            <a:ext cx="39406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方法一：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在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java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中定义一个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strategy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类，包含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userId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longTermAmount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shortTermAmount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highPriceAlert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lowPriceAlert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、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emailNotification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几个变量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把整个对象，序列化后，以</a:t>
            </a:r>
            <a:r>
              <a:rPr lang="en-US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string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类型送入</a:t>
            </a:r>
            <a:r>
              <a:rPr lang="en-US" altLang="zh-CN" dirty="0" err="1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redis</a:t>
            </a:r>
            <a:r>
              <a:rPr lang="zh-CN" altLang="en-US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中存储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3F3D13C-E4D2-1627-508A-4928C8BF9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1468068"/>
            <a:ext cx="526142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方法二：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用 Redis 的 哈希表（Hashes）来存储每个用户的交易策略，其中每个用户ID对应一个哈希表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Key：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userID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Hash Fields：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longTermAmount：长期持有金额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shortTermAmount：短期持有金额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highPriceAlert：高价提醒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lowPriceAlert：低价提醒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emailNotification：是否发送邮件通知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F8CB7DC-6094-4809-D8B6-8FE08E1EA595}"/>
              </a:ext>
            </a:extLst>
          </p:cNvPr>
          <p:cNvSpPr txBox="1"/>
          <p:nvPr/>
        </p:nvSpPr>
        <p:spPr>
          <a:xfrm>
            <a:off x="6683828" y="6130883"/>
            <a:ext cx="3940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每个字段可单独访问</a:t>
            </a:r>
            <a:r>
              <a:rPr lang="en-US" altLang="zh-CN" dirty="0"/>
              <a:t>/</a:t>
            </a:r>
            <a:r>
              <a:rPr lang="zh-CN" altLang="en-US" dirty="0"/>
              <a:t>修改，减小开销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883112-DED1-400D-FE0D-DA8A23A3C50B}"/>
              </a:ext>
            </a:extLst>
          </p:cNvPr>
          <p:cNvSpPr txBox="1"/>
          <p:nvPr/>
        </p:nvSpPr>
        <p:spPr>
          <a:xfrm>
            <a:off x="1146626" y="6130883"/>
            <a:ext cx="3940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存储起来更通用，</a:t>
            </a:r>
            <a:r>
              <a:rPr lang="en-US" altLang="zh-CN" dirty="0"/>
              <a:t>list</a:t>
            </a:r>
            <a:r>
              <a:rPr lang="zh-CN" altLang="en-US" dirty="0"/>
              <a:t>之类的也可以用</a:t>
            </a:r>
          </a:p>
        </p:txBody>
      </p:sp>
      <p:pic>
        <p:nvPicPr>
          <p:cNvPr id="21" name="图形 20" descr="复选标记">
            <a:extLst>
              <a:ext uri="{FF2B5EF4-FFF2-40B4-BE49-F238E27FC236}">
                <a16:creationId xmlns:a16="http://schemas.microsoft.com/office/drawing/2014/main" id="{007195A5-31A1-C6C8-96DD-698A854A4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0229" y="4851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66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16B2C-5227-B776-EA88-836434C42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A3F4AB1A-39D3-4E19-5D69-9F81962D5E6C}"/>
              </a:ext>
            </a:extLst>
          </p:cNvPr>
          <p:cNvSpPr txBox="1"/>
          <p:nvPr/>
        </p:nvSpPr>
        <p:spPr>
          <a:xfrm>
            <a:off x="9477103" y="417260"/>
            <a:ext cx="2674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Apache </a:t>
            </a:r>
            <a:r>
              <a:rPr lang="en-US" altLang="zh-CN" sz="2800" b="1" dirty="0" err="1">
                <a:solidFill>
                  <a:schemeClr val="accent4">
                    <a:lumMod val="50000"/>
                  </a:schemeClr>
                </a:solidFill>
              </a:rPr>
              <a:t>Echarts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62742FB9-5189-29C0-08D5-5E346A711FD7}"/>
              </a:ext>
            </a:extLst>
          </p:cNvPr>
          <p:cNvGrpSpPr/>
          <p:nvPr/>
        </p:nvGrpSpPr>
        <p:grpSpPr>
          <a:xfrm>
            <a:off x="431830" y="1856295"/>
            <a:ext cx="2868572" cy="3865363"/>
            <a:chOff x="402802" y="1297194"/>
            <a:chExt cx="2868572" cy="3865363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2537A3E1-97F3-503F-6432-0723A48D133D}"/>
                </a:ext>
              </a:extLst>
            </p:cNvPr>
            <p:cNvSpPr/>
            <p:nvPr/>
          </p:nvSpPr>
          <p:spPr>
            <a:xfrm>
              <a:off x="402802" y="1297195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hours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105DF4F-B30E-7AB2-A636-0CFC850DFF0E}"/>
                </a:ext>
              </a:extLst>
            </p:cNvPr>
            <p:cNvSpPr/>
            <p:nvPr/>
          </p:nvSpPr>
          <p:spPr>
            <a:xfrm>
              <a:off x="402802" y="2128008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day</a:t>
              </a:r>
              <a:endParaRPr lang="zh-CN" altLang="en-US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698E4DF0-7AE2-AD2D-EFB0-56445E7EBE84}"/>
                </a:ext>
              </a:extLst>
            </p:cNvPr>
            <p:cNvSpPr/>
            <p:nvPr/>
          </p:nvSpPr>
          <p:spPr>
            <a:xfrm>
              <a:off x="402802" y="2958821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week</a:t>
              </a:r>
              <a:endParaRPr lang="zh-CN" altLang="en-US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28D1DBC1-695B-264D-8532-77C2E36316C8}"/>
                </a:ext>
              </a:extLst>
            </p:cNvPr>
            <p:cNvSpPr/>
            <p:nvPr/>
          </p:nvSpPr>
          <p:spPr>
            <a:xfrm>
              <a:off x="402802" y="3789634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month</a:t>
              </a:r>
              <a:endParaRPr lang="zh-CN" altLang="en-US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1B9C0B8D-E3E4-7F71-6162-F12E6F33EF1B}"/>
                </a:ext>
              </a:extLst>
            </p:cNvPr>
            <p:cNvSpPr/>
            <p:nvPr/>
          </p:nvSpPr>
          <p:spPr>
            <a:xfrm>
              <a:off x="402802" y="4620448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months</a:t>
              </a:r>
              <a:endParaRPr lang="zh-CN" altLang="en-US" dirty="0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2A83B36-6685-D015-3818-D139C134F40E}"/>
                </a:ext>
              </a:extLst>
            </p:cNvPr>
            <p:cNvSpPr/>
            <p:nvPr/>
          </p:nvSpPr>
          <p:spPr>
            <a:xfrm>
              <a:off x="2099526" y="1297194"/>
              <a:ext cx="1171848" cy="5421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 min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A81E835-ED7A-FEF1-A09C-FDDB5250CFF8}"/>
                </a:ext>
              </a:extLst>
            </p:cNvPr>
            <p:cNvSpPr/>
            <p:nvPr/>
          </p:nvSpPr>
          <p:spPr>
            <a:xfrm>
              <a:off x="2099526" y="2128008"/>
              <a:ext cx="1171848" cy="5421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 min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D6DFB78-C54E-EAF8-13B0-9CA5734E720B}"/>
                </a:ext>
              </a:extLst>
            </p:cNvPr>
            <p:cNvSpPr/>
            <p:nvPr/>
          </p:nvSpPr>
          <p:spPr>
            <a:xfrm>
              <a:off x="2099526" y="2958821"/>
              <a:ext cx="1171848" cy="5421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60 mins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FCB96D2-FAC6-7E08-2501-AA66A0278594}"/>
                </a:ext>
              </a:extLst>
            </p:cNvPr>
            <p:cNvSpPr/>
            <p:nvPr/>
          </p:nvSpPr>
          <p:spPr>
            <a:xfrm>
              <a:off x="2099526" y="3789634"/>
              <a:ext cx="1171848" cy="5421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60 mins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E1832AD-D40F-4BE3-1380-A9199BB43D51}"/>
                </a:ext>
              </a:extLst>
            </p:cNvPr>
            <p:cNvSpPr/>
            <p:nvPr/>
          </p:nvSpPr>
          <p:spPr>
            <a:xfrm>
              <a:off x="2099526" y="4620448"/>
              <a:ext cx="1171848" cy="5421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 day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59490645-335F-5B04-6841-462CBD74FED3}"/>
                </a:ext>
              </a:extLst>
            </p:cNvPr>
            <p:cNvCxnSpPr>
              <a:cxnSpLocks/>
              <a:stCxn id="7" idx="3"/>
              <a:endCxn id="13" idx="1"/>
            </p:cNvCxnSpPr>
            <p:nvPr/>
          </p:nvCxnSpPr>
          <p:spPr>
            <a:xfrm flipV="1">
              <a:off x="1574650" y="1568249"/>
              <a:ext cx="524876" cy="1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DBE9DE33-84BA-EB8B-D85D-FB2626611A92}"/>
                </a:ext>
              </a:extLst>
            </p:cNvPr>
            <p:cNvCxnSpPr>
              <a:cxnSpLocks/>
              <a:stCxn id="8" idx="3"/>
              <a:endCxn id="14" idx="1"/>
            </p:cNvCxnSpPr>
            <p:nvPr/>
          </p:nvCxnSpPr>
          <p:spPr>
            <a:xfrm>
              <a:off x="1574650" y="2399063"/>
              <a:ext cx="524876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8F1AC17-8CBF-97F2-7D3D-B2F729A6E5B1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>
            <a:xfrm>
              <a:off x="1574650" y="3229876"/>
              <a:ext cx="524876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21064AE5-E09A-6BF0-4116-21B9BB36D6BA}"/>
                </a:ext>
              </a:extLst>
            </p:cNvPr>
            <p:cNvCxnSpPr>
              <a:cxnSpLocks/>
              <a:stCxn id="10" idx="3"/>
              <a:endCxn id="16" idx="1"/>
            </p:cNvCxnSpPr>
            <p:nvPr/>
          </p:nvCxnSpPr>
          <p:spPr>
            <a:xfrm>
              <a:off x="1574650" y="4060689"/>
              <a:ext cx="524876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84BB290A-26E5-FFEF-4B74-954E28711799}"/>
                </a:ext>
              </a:extLst>
            </p:cNvPr>
            <p:cNvCxnSpPr>
              <a:cxnSpLocks/>
              <a:stCxn id="11" idx="3"/>
              <a:endCxn id="17" idx="1"/>
            </p:cNvCxnSpPr>
            <p:nvPr/>
          </p:nvCxnSpPr>
          <p:spPr>
            <a:xfrm>
              <a:off x="1574650" y="4891503"/>
              <a:ext cx="524876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FF60A4D-252C-BA70-2920-41509D903B74}"/>
              </a:ext>
            </a:extLst>
          </p:cNvPr>
          <p:cNvGrpSpPr/>
          <p:nvPr/>
        </p:nvGrpSpPr>
        <p:grpSpPr>
          <a:xfrm>
            <a:off x="4025944" y="1381744"/>
            <a:ext cx="7560000" cy="4789914"/>
            <a:chOff x="4855867" y="1526624"/>
            <a:chExt cx="7560000" cy="4789914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9FE9B9F3-B109-E22C-53AF-1A1D9DA6A666}"/>
                </a:ext>
              </a:extLst>
            </p:cNvPr>
            <p:cNvSpPr/>
            <p:nvPr/>
          </p:nvSpPr>
          <p:spPr>
            <a:xfrm>
              <a:off x="4855867" y="2499103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1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每小时计算过去一小时的平均价格，插入到 gold_prices_per_hour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B13AB8DB-AF24-EC39-1758-385D5F50E5D9}"/>
                </a:ext>
              </a:extLst>
            </p:cNvPr>
            <p:cNvSpPr/>
            <p:nvPr/>
          </p:nvSpPr>
          <p:spPr>
            <a:xfrm>
              <a:off x="4855867" y="4444060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3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每个月把过期数据在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hour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8E0A3B8-74AC-3AFE-1158-A7DD1CB5F6D0}"/>
                </a:ext>
              </a:extLst>
            </p:cNvPr>
            <p:cNvSpPr/>
            <p:nvPr/>
          </p:nvSpPr>
          <p:spPr>
            <a:xfrm>
              <a:off x="4855867" y="5416538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4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6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个月把过期数据在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B8C3918D-9823-AD63-BFC8-0640736F9629}"/>
                </a:ext>
              </a:extLst>
            </p:cNvPr>
            <p:cNvSpPr/>
            <p:nvPr/>
          </p:nvSpPr>
          <p:spPr>
            <a:xfrm>
              <a:off x="4855867" y="1526624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0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每分钟从金融数据API获取数据并插入 gold_prices_per_minute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4D86F805-CF86-DE6E-3F06-347EBF59934A}"/>
                </a:ext>
              </a:extLst>
            </p:cNvPr>
            <p:cNvSpPr/>
            <p:nvPr/>
          </p:nvSpPr>
          <p:spPr>
            <a:xfrm>
              <a:off x="4855867" y="3471582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2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计算过去一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的平均价格，插入到 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计算后把过去天的每分钟价格从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gold_prices_per_minute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84C3FADC-F293-B0A2-A953-2158DB3B039A}"/>
              </a:ext>
            </a:extLst>
          </p:cNvPr>
          <p:cNvSpPr txBox="1"/>
          <p:nvPr/>
        </p:nvSpPr>
        <p:spPr>
          <a:xfrm>
            <a:off x="431830" y="1218605"/>
            <a:ext cx="2921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Range			Scale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0326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FA4F6-95D8-1690-64E2-FA332BB2E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97B5B7E-441D-C80C-F41E-9B8567BF7F71}"/>
              </a:ext>
            </a:extLst>
          </p:cNvPr>
          <p:cNvSpPr txBox="1"/>
          <p:nvPr/>
        </p:nvSpPr>
        <p:spPr>
          <a:xfrm>
            <a:off x="10053962" y="330389"/>
            <a:ext cx="1858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Timed task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06F363A-D627-1BC1-7EF9-B3883F2640D0}"/>
              </a:ext>
            </a:extLst>
          </p:cNvPr>
          <p:cNvGrpSpPr/>
          <p:nvPr/>
        </p:nvGrpSpPr>
        <p:grpSpPr>
          <a:xfrm>
            <a:off x="4352516" y="1476087"/>
            <a:ext cx="7560000" cy="4789914"/>
            <a:chOff x="4855867" y="1526624"/>
            <a:chExt cx="7560000" cy="4789914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BF5456A3-8898-002F-4FAC-53B767E26EA0}"/>
                </a:ext>
              </a:extLst>
            </p:cNvPr>
            <p:cNvSpPr/>
            <p:nvPr/>
          </p:nvSpPr>
          <p:spPr>
            <a:xfrm>
              <a:off x="4855867" y="2499103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1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每小时计算过去一小时的平均价格，插入到 gold_prices_per_hour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E44DAE2C-B32C-9660-DAD8-C7E8EA502112}"/>
                </a:ext>
              </a:extLst>
            </p:cNvPr>
            <p:cNvSpPr/>
            <p:nvPr/>
          </p:nvSpPr>
          <p:spPr>
            <a:xfrm>
              <a:off x="4855867" y="4444060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3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每个月把过期数据在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hour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2FA3BFB-5FFA-44BD-0D47-7D8C59120CA6}"/>
                </a:ext>
              </a:extLst>
            </p:cNvPr>
            <p:cNvSpPr/>
            <p:nvPr/>
          </p:nvSpPr>
          <p:spPr>
            <a:xfrm>
              <a:off x="4855867" y="5416538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4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6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个月把过期数据在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0EE503DB-78DE-BDE9-5D27-C4936E5FA6C8}"/>
                </a:ext>
              </a:extLst>
            </p:cNvPr>
            <p:cNvSpPr/>
            <p:nvPr/>
          </p:nvSpPr>
          <p:spPr>
            <a:xfrm>
              <a:off x="4855867" y="1526624"/>
              <a:ext cx="7560000" cy="900000"/>
            </a:xfrm>
            <a:prstGeom prst="roundRect">
              <a:avLst/>
            </a:prstGeom>
            <a:solidFill>
              <a:srgbClr val="2260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0</a:t>
              </a:r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每分钟从金融数据API获取数据并插入 gold_prices_per_minute 表</a:t>
              </a:r>
              <a:endParaRPr lang="en-US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CF81DCFB-6083-C1E8-0EC2-D3E0105B9073}"/>
                </a:ext>
              </a:extLst>
            </p:cNvPr>
            <p:cNvSpPr/>
            <p:nvPr/>
          </p:nvSpPr>
          <p:spPr>
            <a:xfrm>
              <a:off x="4855867" y="3471582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2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计算过去一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的平均价格，插入到 gold_prices_per_</a:t>
              </a:r>
              <a:r>
                <a:rPr lang="en-US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计算后把过去天的每分钟价格从</a:t>
              </a: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gold_prices_per_minute</a:t>
              </a:r>
              <a:r>
                <a:rPr lang="zh-CN" altLang="en-US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95ACFD04-D81A-5DB8-EA9D-9EE795545E0E}"/>
              </a:ext>
            </a:extLst>
          </p:cNvPr>
          <p:cNvGrpSpPr/>
          <p:nvPr/>
        </p:nvGrpSpPr>
        <p:grpSpPr>
          <a:xfrm>
            <a:off x="208687" y="1701884"/>
            <a:ext cx="3940629" cy="720748"/>
            <a:chOff x="3038" y="1542723"/>
            <a:chExt cx="3940629" cy="720748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85D424C-77BB-7180-1973-66308D2474B5}"/>
                </a:ext>
              </a:extLst>
            </p:cNvPr>
            <p:cNvSpPr txBox="1"/>
            <p:nvPr/>
          </p:nvSpPr>
          <p:spPr>
            <a:xfrm>
              <a:off x="6985" y="1542723"/>
              <a:ext cx="2432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MySQL-</a:t>
              </a:r>
              <a:r>
                <a:rPr lang="zh-CN" altLang="en-US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事件调度器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AD658E0-4FEB-6865-21F3-3251D700AD80}"/>
                </a:ext>
              </a:extLst>
            </p:cNvPr>
            <p:cNvSpPr txBox="1"/>
            <p:nvPr/>
          </p:nvSpPr>
          <p:spPr>
            <a:xfrm>
              <a:off x="3038" y="1894139"/>
              <a:ext cx="39406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避免网络延迟、数据传输开销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B1055BB-1C72-BF8D-212C-E5AB8FAAA100}"/>
              </a:ext>
            </a:extLst>
          </p:cNvPr>
          <p:cNvGrpSpPr/>
          <p:nvPr/>
        </p:nvGrpSpPr>
        <p:grpSpPr>
          <a:xfrm>
            <a:off x="208687" y="3233006"/>
            <a:ext cx="3947614" cy="979831"/>
            <a:chOff x="0" y="2439860"/>
            <a:chExt cx="3947614" cy="979831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EC6D17F-9469-5936-85BE-CBC99C125311}"/>
                </a:ext>
              </a:extLst>
            </p:cNvPr>
            <p:cNvSpPr txBox="1"/>
            <p:nvPr/>
          </p:nvSpPr>
          <p:spPr>
            <a:xfrm>
              <a:off x="0" y="2439860"/>
              <a:ext cx="32834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RabbitMQ-</a:t>
              </a:r>
              <a:r>
                <a:rPr lang="zh-CN" altLang="en-US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延迟消息插件</a:t>
              </a:r>
              <a:endParaRPr lang="en-US" altLang="zh-CN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4FF3A9C-F1F2-7515-8BB8-90DF525F2A3B}"/>
                </a:ext>
              </a:extLst>
            </p:cNvPr>
            <p:cNvSpPr txBox="1"/>
            <p:nvPr/>
          </p:nvSpPr>
          <p:spPr>
            <a:xfrm>
              <a:off x="6985" y="2773360"/>
              <a:ext cx="394062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更通用，除了</a:t>
              </a:r>
              <a:r>
                <a:rPr lang="en-US" altLang="zh-CN" dirty="0"/>
                <a:t>MySQL</a:t>
              </a:r>
              <a:r>
                <a:rPr lang="zh-CN" altLang="en-US" dirty="0"/>
                <a:t>以外别的定时任务也可以用，异步，分布式</a:t>
              </a:r>
              <a:r>
                <a:rPr lang="en-US" altLang="zh-CN" dirty="0"/>
                <a:t>/</a:t>
              </a:r>
              <a:r>
                <a:rPr lang="zh-CN" altLang="en-US" dirty="0"/>
                <a:t>并发性</a:t>
              </a:r>
            </a:p>
          </p:txBody>
        </p:sp>
      </p:grpSp>
      <p:pic>
        <p:nvPicPr>
          <p:cNvPr id="52" name="图形 51" descr="复选标记">
            <a:extLst>
              <a:ext uri="{FF2B5EF4-FFF2-40B4-BE49-F238E27FC236}">
                <a16:creationId xmlns:a16="http://schemas.microsoft.com/office/drawing/2014/main" id="{C699A9A5-BF3B-0E8E-3AF8-04C820338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0601" y="5366001"/>
            <a:ext cx="914400" cy="91440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3DDFBBD6-9DB7-A563-ED57-F6A63DB22A1A}"/>
              </a:ext>
            </a:extLst>
          </p:cNvPr>
          <p:cNvGrpSpPr/>
          <p:nvPr/>
        </p:nvGrpSpPr>
        <p:grpSpPr>
          <a:xfrm>
            <a:off x="208687" y="4924191"/>
            <a:ext cx="4143829" cy="738664"/>
            <a:chOff x="0" y="3668612"/>
            <a:chExt cx="3954481" cy="73866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4FC0587-A515-96DC-7C4A-E4BC98000B3A}"/>
                </a:ext>
              </a:extLst>
            </p:cNvPr>
            <p:cNvSpPr txBox="1"/>
            <p:nvPr/>
          </p:nvSpPr>
          <p:spPr>
            <a:xfrm>
              <a:off x="6985" y="3668612"/>
              <a:ext cx="30490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Spring Task Scheduler</a:t>
              </a:r>
              <a:endPara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01A9CE6-D1E7-A989-57C4-0A111A55C17B}"/>
                </a:ext>
              </a:extLst>
            </p:cNvPr>
            <p:cNvSpPr txBox="1"/>
            <p:nvPr/>
          </p:nvSpPr>
          <p:spPr>
            <a:xfrm>
              <a:off x="0" y="4037944"/>
              <a:ext cx="39544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使用简单，缺乏持久性，不支持分布式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55088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E04BF-F309-ACC7-E252-AC6496F33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EDBC36A0-4311-4487-BFEA-E6D89E37A839}"/>
              </a:ext>
            </a:extLst>
          </p:cNvPr>
          <p:cNvSpPr txBox="1"/>
          <p:nvPr/>
        </p:nvSpPr>
        <p:spPr>
          <a:xfrm>
            <a:off x="10053962" y="330389"/>
            <a:ext cx="1858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Timed task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F0E3B179-E1B5-BE4D-2B38-6FB4A69522E9}"/>
              </a:ext>
            </a:extLst>
          </p:cNvPr>
          <p:cNvGrpSpPr/>
          <p:nvPr/>
        </p:nvGrpSpPr>
        <p:grpSpPr>
          <a:xfrm>
            <a:off x="4352516" y="1476087"/>
            <a:ext cx="7560000" cy="4789914"/>
            <a:chOff x="4855867" y="1526624"/>
            <a:chExt cx="7560000" cy="4789914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4BFB0B1F-2442-06D7-81FE-7A435AD68975}"/>
                </a:ext>
              </a:extLst>
            </p:cNvPr>
            <p:cNvSpPr/>
            <p:nvPr/>
          </p:nvSpPr>
          <p:spPr>
            <a:xfrm>
              <a:off x="4855867" y="2499103"/>
              <a:ext cx="7560000" cy="900000"/>
            </a:xfrm>
            <a:prstGeom prst="roundRect">
              <a:avLst/>
            </a:prstGeom>
            <a:solidFill>
              <a:srgbClr val="2260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1</a:t>
              </a:r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每小时计算过去一小时的平均价格，插入到 gold_prices_per_hour 表</a:t>
              </a:r>
              <a:endParaRPr lang="en-US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691D4CD4-E50B-639E-156C-BD333695A366}"/>
                </a:ext>
              </a:extLst>
            </p:cNvPr>
            <p:cNvSpPr/>
            <p:nvPr/>
          </p:nvSpPr>
          <p:spPr>
            <a:xfrm>
              <a:off x="4855867" y="4444060"/>
              <a:ext cx="7560000" cy="900000"/>
            </a:xfrm>
            <a:prstGeom prst="roundRect">
              <a:avLst/>
            </a:prstGeom>
            <a:solidFill>
              <a:srgbClr val="2260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3</a:t>
              </a:r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每个月把过期数据在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hour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3654B82B-5D82-42D0-2F09-8E13BEF179B2}"/>
                </a:ext>
              </a:extLst>
            </p:cNvPr>
            <p:cNvSpPr/>
            <p:nvPr/>
          </p:nvSpPr>
          <p:spPr>
            <a:xfrm>
              <a:off x="4855867" y="5416538"/>
              <a:ext cx="7560000" cy="900000"/>
            </a:xfrm>
            <a:prstGeom prst="roundRect">
              <a:avLst/>
            </a:prstGeom>
            <a:solidFill>
              <a:srgbClr val="2260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4</a:t>
              </a:r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en-US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6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个月把过期数据在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</a:t>
              </a:r>
              <a:r>
                <a:rPr lang="en-US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F663D474-984B-DCA5-9C3B-85310C4D93DD}"/>
                </a:ext>
              </a:extLst>
            </p:cNvPr>
            <p:cNvSpPr/>
            <p:nvPr/>
          </p:nvSpPr>
          <p:spPr>
            <a:xfrm>
              <a:off x="4855867" y="1526624"/>
              <a:ext cx="7560000" cy="900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0</a:t>
              </a:r>
              <a:r>
                <a:rPr lang="zh-CN" altLang="en-US" b="1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tx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每分钟从金融数据API获取数据并插入 gold_prices_per_minute 表</a:t>
              </a:r>
              <a:endParaRPr lang="en-US" altLang="zh-CN" dirty="0">
                <a:solidFill>
                  <a:schemeClr val="tx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BA725E0E-0D86-AFDD-0712-6DAD3E70AA24}"/>
                </a:ext>
              </a:extLst>
            </p:cNvPr>
            <p:cNvSpPr/>
            <p:nvPr/>
          </p:nvSpPr>
          <p:spPr>
            <a:xfrm>
              <a:off x="4855867" y="3471582"/>
              <a:ext cx="7560000" cy="900000"/>
            </a:xfrm>
            <a:prstGeom prst="roundRect">
              <a:avLst/>
            </a:prstGeom>
            <a:solidFill>
              <a:srgbClr val="2260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定时任务</a:t>
              </a:r>
              <a:r>
                <a:rPr lang="en-US" altLang="zh-CN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2</a:t>
              </a:r>
              <a:r>
                <a:rPr lang="zh-CN" altLang="en-US" b="1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：</a:t>
              </a:r>
              <a:endParaRPr lang="en-US" altLang="zh-CN" b="1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每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计算过去一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天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的平均价格，插入到 gold_prices_per_</a:t>
              </a:r>
              <a:r>
                <a:rPr lang="en-US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day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 表</a:t>
              </a:r>
              <a:endParaRPr lang="en-US" altLang="zh-CN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  <a:p>
              <a:pPr marL="285750" indent="-285750">
                <a:buFontTx/>
                <a:buChar char="-"/>
              </a:pP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计算后把过去天的每分钟价格从</a:t>
              </a:r>
              <a:r>
                <a:rPr lang="zh-CN" altLang="zh-CN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gold_prices_per_minute</a:t>
              </a:r>
              <a:r>
                <a:rPr lang="zh-CN" altLang="en-US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表中删除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36C20DCC-A865-DFE3-9530-6066E047F670}"/>
              </a:ext>
            </a:extLst>
          </p:cNvPr>
          <p:cNvGrpSpPr/>
          <p:nvPr/>
        </p:nvGrpSpPr>
        <p:grpSpPr>
          <a:xfrm>
            <a:off x="208687" y="1701884"/>
            <a:ext cx="3940629" cy="720748"/>
            <a:chOff x="3038" y="1542723"/>
            <a:chExt cx="3940629" cy="720748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EA8A94C-B36E-853F-B84E-F7D33F1EB5A6}"/>
                </a:ext>
              </a:extLst>
            </p:cNvPr>
            <p:cNvSpPr txBox="1"/>
            <p:nvPr/>
          </p:nvSpPr>
          <p:spPr>
            <a:xfrm>
              <a:off x="6985" y="1542723"/>
              <a:ext cx="2432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MySQL-</a:t>
              </a:r>
              <a:r>
                <a:rPr lang="zh-CN" altLang="en-US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事件调度器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E01EC62-A3CA-34A8-0576-270B44CD6F0D}"/>
                </a:ext>
              </a:extLst>
            </p:cNvPr>
            <p:cNvSpPr txBox="1"/>
            <p:nvPr/>
          </p:nvSpPr>
          <p:spPr>
            <a:xfrm>
              <a:off x="3038" y="1894139"/>
              <a:ext cx="39406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避免网络延迟、数据传输开销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43E3825-DA4B-F684-6730-BAB9F80917D0}"/>
              </a:ext>
            </a:extLst>
          </p:cNvPr>
          <p:cNvGrpSpPr/>
          <p:nvPr/>
        </p:nvGrpSpPr>
        <p:grpSpPr>
          <a:xfrm>
            <a:off x="208687" y="3233006"/>
            <a:ext cx="3947614" cy="979831"/>
            <a:chOff x="0" y="2439860"/>
            <a:chExt cx="3947614" cy="979831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42099E6-7E64-F58D-018C-9925F3AB3F88}"/>
                </a:ext>
              </a:extLst>
            </p:cNvPr>
            <p:cNvSpPr txBox="1"/>
            <p:nvPr/>
          </p:nvSpPr>
          <p:spPr>
            <a:xfrm>
              <a:off x="0" y="2439860"/>
              <a:ext cx="32834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RabbitMQ-</a:t>
              </a:r>
              <a:r>
                <a:rPr lang="zh-CN" altLang="en-US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延迟消息插件</a:t>
              </a:r>
              <a:endParaRPr lang="en-US" altLang="zh-CN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21DD9CC-4599-1BF1-9AB1-D789C5810C55}"/>
                </a:ext>
              </a:extLst>
            </p:cNvPr>
            <p:cNvSpPr txBox="1"/>
            <p:nvPr/>
          </p:nvSpPr>
          <p:spPr>
            <a:xfrm>
              <a:off x="6985" y="2773360"/>
              <a:ext cx="394062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更通用，除了</a:t>
              </a:r>
              <a:r>
                <a:rPr lang="en-US" altLang="zh-CN" dirty="0"/>
                <a:t>MySQL</a:t>
              </a:r>
              <a:r>
                <a:rPr lang="zh-CN" altLang="en-US" dirty="0"/>
                <a:t>以外别的定时任务也可以用，异步，分布式</a:t>
              </a:r>
              <a:r>
                <a:rPr lang="en-US" altLang="zh-CN" dirty="0"/>
                <a:t>/</a:t>
              </a:r>
              <a:r>
                <a:rPr lang="zh-CN" altLang="en-US" dirty="0"/>
                <a:t>并发性</a:t>
              </a:r>
            </a:p>
          </p:txBody>
        </p:sp>
      </p:grpSp>
      <p:pic>
        <p:nvPicPr>
          <p:cNvPr id="52" name="图形 51" descr="复选标记">
            <a:extLst>
              <a:ext uri="{FF2B5EF4-FFF2-40B4-BE49-F238E27FC236}">
                <a16:creationId xmlns:a16="http://schemas.microsoft.com/office/drawing/2014/main" id="{BF5B8DB5-E26B-81AC-4148-D5B936D7E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8772" y="1886550"/>
            <a:ext cx="914400" cy="91440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C333EAB8-95CE-2B61-980A-0A6CF4552773}"/>
              </a:ext>
            </a:extLst>
          </p:cNvPr>
          <p:cNvGrpSpPr/>
          <p:nvPr/>
        </p:nvGrpSpPr>
        <p:grpSpPr>
          <a:xfrm>
            <a:off x="208687" y="4924191"/>
            <a:ext cx="4143829" cy="738664"/>
            <a:chOff x="0" y="3668612"/>
            <a:chExt cx="3954481" cy="73866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F4BA442-E53A-06F1-0DB9-486D2655BE6B}"/>
                </a:ext>
              </a:extLst>
            </p:cNvPr>
            <p:cNvSpPr txBox="1"/>
            <p:nvPr/>
          </p:nvSpPr>
          <p:spPr>
            <a:xfrm>
              <a:off x="6985" y="3668612"/>
              <a:ext cx="30490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rPr>
                <a:t>Spring Task Scheduler</a:t>
              </a:r>
              <a:endPara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E1C4112-7389-6339-73E0-C353340B6811}"/>
                </a:ext>
              </a:extLst>
            </p:cNvPr>
            <p:cNvSpPr txBox="1"/>
            <p:nvPr/>
          </p:nvSpPr>
          <p:spPr>
            <a:xfrm>
              <a:off x="0" y="4037944"/>
              <a:ext cx="39544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使用简单，缺乏持久性，不支持分布式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2606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0DD1F-33BF-599A-8127-C38590CC6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9D8F7BE2-C34B-8CC0-AE94-B54ADE6C4D2F}"/>
              </a:ext>
            </a:extLst>
          </p:cNvPr>
          <p:cNvSpPr txBox="1"/>
          <p:nvPr/>
        </p:nvSpPr>
        <p:spPr>
          <a:xfrm>
            <a:off x="8164286" y="333077"/>
            <a:ext cx="3897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accent4">
                    <a:lumMod val="50000"/>
                  </a:schemeClr>
                </a:solidFill>
              </a:rPr>
              <a:t>Websocket</a:t>
            </a:r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 + RabbitMQ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EE5616F-0791-69EB-FF62-6FF9100B3DFF}"/>
              </a:ext>
            </a:extLst>
          </p:cNvPr>
          <p:cNvSpPr txBox="1"/>
          <p:nvPr/>
        </p:nvSpPr>
        <p:spPr>
          <a:xfrm>
            <a:off x="4571957" y="2558168"/>
            <a:ext cx="47053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在数据更新时将新的黄金价格发送到</a:t>
            </a:r>
            <a:r>
              <a:rPr lang="en-US" altLang="zh-CN" dirty="0"/>
              <a:t>RabbitMQ</a:t>
            </a:r>
            <a:r>
              <a:rPr lang="zh-CN" altLang="en-US" dirty="0"/>
              <a:t>中，然后由前端服务通过</a:t>
            </a:r>
            <a:r>
              <a:rPr lang="en-US" altLang="zh-CN" dirty="0" err="1"/>
              <a:t>websocket</a:t>
            </a:r>
            <a:r>
              <a:rPr lang="zh-CN" altLang="en-US" dirty="0"/>
              <a:t>消费这些消息，实时更新用户界面</a:t>
            </a:r>
          </a:p>
        </p:txBody>
      </p:sp>
    </p:spTree>
    <p:extLst>
      <p:ext uri="{BB962C8B-B14F-4D97-AF65-F5344CB8AC3E}">
        <p14:creationId xmlns:p14="http://schemas.microsoft.com/office/powerpoint/2010/main" val="10428609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7788F-AD1E-7A7C-8FDB-1B7929F6E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02CD688-DCB7-101F-58D7-B0FED63A05C5}"/>
              </a:ext>
            </a:extLst>
          </p:cNvPr>
          <p:cNvSpPr txBox="1"/>
          <p:nvPr/>
        </p:nvSpPr>
        <p:spPr>
          <a:xfrm>
            <a:off x="801913" y="483938"/>
            <a:ext cx="2792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Real time price</a:t>
            </a:r>
            <a:endParaRPr lang="zh-CN" altLang="en-US" sz="32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01065AD-91E4-3397-CEAD-41A353D3BAF3}"/>
              </a:ext>
            </a:extLst>
          </p:cNvPr>
          <p:cNvSpPr/>
          <p:nvPr/>
        </p:nvSpPr>
        <p:spPr>
          <a:xfrm>
            <a:off x="310933" y="2081197"/>
            <a:ext cx="2942495" cy="39333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2429393-19BD-F00F-0B74-54FBF9025353}"/>
              </a:ext>
            </a:extLst>
          </p:cNvPr>
          <p:cNvSpPr/>
          <p:nvPr/>
        </p:nvSpPr>
        <p:spPr>
          <a:xfrm>
            <a:off x="4354707" y="2081197"/>
            <a:ext cx="2571748" cy="39706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54B8433-23EF-6BB4-6657-A4ABA8F49897}"/>
              </a:ext>
            </a:extLst>
          </p:cNvPr>
          <p:cNvCxnSpPr>
            <a:cxnSpLocks/>
          </p:cNvCxnSpPr>
          <p:nvPr/>
        </p:nvCxnSpPr>
        <p:spPr>
          <a:xfrm>
            <a:off x="3882230" y="1460000"/>
            <a:ext cx="0" cy="502559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57C4324-E669-7EBF-9943-61F35C344660}"/>
              </a:ext>
            </a:extLst>
          </p:cNvPr>
          <p:cNvSpPr txBox="1"/>
          <p:nvPr/>
        </p:nvSpPr>
        <p:spPr>
          <a:xfrm>
            <a:off x="301166" y="1535479"/>
            <a:ext cx="1229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方法一：</a:t>
            </a:r>
            <a:endParaRPr lang="en-US" altLang="zh-CN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8C916BA-3ADD-E6AB-106A-5B7D9EE99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292" y="1500267"/>
            <a:ext cx="12799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方法二：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0A28C31-C21A-2B0A-20CB-35E03D8FE395}"/>
              </a:ext>
            </a:extLst>
          </p:cNvPr>
          <p:cNvSpPr txBox="1"/>
          <p:nvPr/>
        </p:nvSpPr>
        <p:spPr>
          <a:xfrm>
            <a:off x="621804" y="6177915"/>
            <a:ext cx="2631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要花钱，不过简单一点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608A818-1C8E-BB79-5ED1-AAE3EE9FE6D3}"/>
              </a:ext>
            </a:extLst>
          </p:cNvPr>
          <p:cNvSpPr txBox="1"/>
          <p:nvPr/>
        </p:nvSpPr>
        <p:spPr>
          <a:xfrm>
            <a:off x="4151032" y="6152801"/>
            <a:ext cx="30257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免费，需要处理反爬机制，想爬谁爬谁</a:t>
            </a:r>
          </a:p>
        </p:txBody>
      </p:sp>
      <p:pic>
        <p:nvPicPr>
          <p:cNvPr id="21" name="图形 20" descr="复选标记">
            <a:extLst>
              <a:ext uri="{FF2B5EF4-FFF2-40B4-BE49-F238E27FC236}">
                <a16:creationId xmlns:a16="http://schemas.microsoft.com/office/drawing/2014/main" id="{F3886109-EF08-137F-BF53-9220F8701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9029" y="2122929"/>
            <a:ext cx="914400" cy="9144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C840676-EEAC-8FC8-CE8A-4153A67CE709}"/>
              </a:ext>
            </a:extLst>
          </p:cNvPr>
          <p:cNvSpPr txBox="1"/>
          <p:nvPr/>
        </p:nvSpPr>
        <p:spPr>
          <a:xfrm>
            <a:off x="1281814" y="1423323"/>
            <a:ext cx="2600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accent4">
                    <a:lumMod val="50000"/>
                  </a:schemeClr>
                </a:solidFill>
              </a:rPr>
              <a:t>Httpclient</a:t>
            </a:r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 + API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18BACC-B3E4-C381-083A-0B629317C15A}"/>
              </a:ext>
            </a:extLst>
          </p:cNvPr>
          <p:cNvSpPr txBox="1"/>
          <p:nvPr/>
        </p:nvSpPr>
        <p:spPr>
          <a:xfrm>
            <a:off x="5026318" y="1381591"/>
            <a:ext cx="291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accent4">
                    <a:lumMod val="50000"/>
                  </a:schemeClr>
                </a:solidFill>
              </a:rPr>
              <a:t>Httpclient</a:t>
            </a:r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 + spider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042ABF-0E74-C5FA-4A6B-D2BDAB3BD005}"/>
              </a:ext>
            </a:extLst>
          </p:cNvPr>
          <p:cNvSpPr txBox="1"/>
          <p:nvPr/>
        </p:nvSpPr>
        <p:spPr>
          <a:xfrm>
            <a:off x="4736251" y="4035040"/>
            <a:ext cx="18086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https://zhuanlan.zhihu.com/p/615795591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8C43B3-D8DB-2FB7-BE5E-3B44DFFC9F84}"/>
              </a:ext>
            </a:extLst>
          </p:cNvPr>
          <p:cNvSpPr txBox="1"/>
          <p:nvPr/>
        </p:nvSpPr>
        <p:spPr>
          <a:xfrm>
            <a:off x="688085" y="4426636"/>
            <a:ext cx="2499063" cy="751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650"/>
              </a:lnSpc>
              <a:spcAft>
                <a:spcPts val="300"/>
              </a:spcAft>
            </a:pPr>
            <a:r>
              <a:rPr lang="zh-CN" altLang="en-US" u="sng" dirty="0">
                <a:solidFill>
                  <a:srgbClr val="2440B3"/>
                </a:solidFill>
                <a:latin typeface="Arial" panose="020B0604020202020204" pitchFamily="34" charset="0"/>
                <a:hlinkClick r:id="rId5"/>
              </a:rPr>
              <a:t>如何通过行情</a:t>
            </a:r>
            <a:r>
              <a:rPr lang="en-US" altLang="zh-CN" u="sng" dirty="0">
                <a:solidFill>
                  <a:srgbClr val="F73131"/>
                </a:solidFill>
                <a:latin typeface="Arial" panose="020B0604020202020204" pitchFamily="34" charset="0"/>
                <a:hlinkClick r:id="rId5"/>
              </a:rPr>
              <a:t>API</a:t>
            </a:r>
            <a:r>
              <a:rPr lang="zh-CN" altLang="en-US" u="sng" dirty="0">
                <a:solidFill>
                  <a:srgbClr val="2440B3"/>
                </a:solidFill>
                <a:latin typeface="Arial" panose="020B0604020202020204" pitchFamily="34" charset="0"/>
                <a:hlinkClick r:id="rId5"/>
              </a:rPr>
              <a:t>接口查询贵金属实时</a:t>
            </a:r>
            <a:r>
              <a:rPr lang="zh-CN" altLang="en-US" u="sng" dirty="0">
                <a:solidFill>
                  <a:srgbClr val="F73131"/>
                </a:solidFill>
                <a:latin typeface="Arial" panose="020B0604020202020204" pitchFamily="34" charset="0"/>
                <a:hlinkClick r:id="rId5"/>
              </a:rPr>
              <a:t>价格</a:t>
            </a:r>
            <a:r>
              <a:rPr lang="en-US" altLang="zh-CN" u="sng" dirty="0">
                <a:solidFill>
                  <a:srgbClr val="2440B3"/>
                </a:solidFill>
                <a:latin typeface="Arial" panose="020B0604020202020204" pitchFamily="34" charset="0"/>
                <a:hlinkClick r:id="rId5"/>
              </a:rPr>
              <a:t>_</a:t>
            </a:r>
            <a:r>
              <a:rPr lang="zh-CN" altLang="en-US" u="sng" dirty="0">
                <a:solidFill>
                  <a:srgbClr val="2440B3"/>
                </a:solidFill>
                <a:latin typeface="Arial" panose="020B0604020202020204" pitchFamily="34" charset="0"/>
                <a:hlinkClick r:id="rId5"/>
              </a:rPr>
              <a:t>获取</a:t>
            </a:r>
            <a:r>
              <a:rPr lang="zh-CN" altLang="en-US" u="sng" dirty="0">
                <a:solidFill>
                  <a:srgbClr val="F73131"/>
                </a:solidFill>
                <a:latin typeface="Arial" panose="020B0604020202020204" pitchFamily="34" charset="0"/>
                <a:hlinkClick r:id="rId5"/>
              </a:rPr>
              <a:t>金价</a:t>
            </a:r>
            <a:r>
              <a:rPr lang="en-US" altLang="zh-CN" u="sng" dirty="0">
                <a:solidFill>
                  <a:srgbClr val="2440B3"/>
                </a:solidFill>
                <a:latin typeface="Arial" panose="020B0604020202020204" pitchFamily="34" charset="0"/>
                <a:hlinkClick r:id="rId5"/>
              </a:rPr>
              <a:t>..</a:t>
            </a:r>
            <a:endParaRPr lang="zh-CN" altLang="en-US" b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970A4F-6BF8-0E1D-05B2-69E2DE914B93}"/>
              </a:ext>
            </a:extLst>
          </p:cNvPr>
          <p:cNvSpPr txBox="1"/>
          <p:nvPr/>
        </p:nvSpPr>
        <p:spPr>
          <a:xfrm>
            <a:off x="600694" y="3730230"/>
            <a:ext cx="22526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https://alltick.co/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AF7575F-569A-6691-6E8F-84F315C58C53}"/>
              </a:ext>
            </a:extLst>
          </p:cNvPr>
          <p:cNvSpPr/>
          <p:nvPr/>
        </p:nvSpPr>
        <p:spPr>
          <a:xfrm>
            <a:off x="8598654" y="2122929"/>
            <a:ext cx="2571748" cy="39706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86DE87F-E0E2-45F2-9041-F7DA32287316}"/>
              </a:ext>
            </a:extLst>
          </p:cNvPr>
          <p:cNvCxnSpPr>
            <a:cxnSpLocks/>
          </p:cNvCxnSpPr>
          <p:nvPr/>
        </p:nvCxnSpPr>
        <p:spPr>
          <a:xfrm>
            <a:off x="8126178" y="1460000"/>
            <a:ext cx="0" cy="5025597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">
            <a:extLst>
              <a:ext uri="{FF2B5EF4-FFF2-40B4-BE49-F238E27FC236}">
                <a16:creationId xmlns:a16="http://schemas.microsoft.com/office/drawing/2014/main" id="{9F074F10-4593-5005-66D6-5E41BA32A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876" y="1393984"/>
            <a:ext cx="12799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方法三：</a:t>
            </a:r>
            <a:endParaRPr lang="en-US" altLang="zh-CN" b="1" dirty="0"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BB0E3E3-DE36-F4D0-7E6E-E7376698E636}"/>
              </a:ext>
            </a:extLst>
          </p:cNvPr>
          <p:cNvSpPr txBox="1"/>
          <p:nvPr/>
        </p:nvSpPr>
        <p:spPr>
          <a:xfrm>
            <a:off x="8375876" y="4855022"/>
            <a:ext cx="40637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应该可以爬到京东金融的准确数据</a:t>
            </a:r>
            <a:endParaRPr lang="en-US" altLang="zh-CN" dirty="0"/>
          </a:p>
          <a:p>
            <a:r>
              <a:rPr lang="zh-CN" altLang="en-US"/>
              <a:t>可是树莓</a:t>
            </a:r>
            <a:r>
              <a:rPr lang="zh-CN" altLang="en-US" dirty="0"/>
              <a:t>派上没法运行安卓模拟器</a:t>
            </a:r>
            <a:endParaRPr lang="en-US" altLang="zh-CN" dirty="0"/>
          </a:p>
          <a:p>
            <a:r>
              <a:rPr lang="zh-CN" altLang="en-US" dirty="0"/>
              <a:t>再买个安卓手机。。。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B49A234-DE56-B066-5F3B-8883A7288A58}"/>
              </a:ext>
            </a:extLst>
          </p:cNvPr>
          <p:cNvSpPr txBox="1"/>
          <p:nvPr/>
        </p:nvSpPr>
        <p:spPr>
          <a:xfrm>
            <a:off x="9325902" y="1275308"/>
            <a:ext cx="2912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</a:rPr>
              <a:t>安卓模拟器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</a:rPr>
              <a:t>+ Fiddler</a:t>
            </a:r>
            <a:endParaRPr lang="zh-CN" altLang="en-US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9E53D77-1578-A47C-5C33-F05ABA74726C}"/>
              </a:ext>
            </a:extLst>
          </p:cNvPr>
          <p:cNvSpPr txBox="1"/>
          <p:nvPr/>
        </p:nvSpPr>
        <p:spPr>
          <a:xfrm>
            <a:off x="9076582" y="3323309"/>
            <a:ext cx="2804485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650"/>
              </a:lnSpc>
              <a:spcAft>
                <a:spcPts val="300"/>
              </a:spcAft>
            </a:pPr>
            <a:r>
              <a:rPr lang="zh-CN" altLang="en-US" b="0" u="sng" dirty="0">
                <a:solidFill>
                  <a:srgbClr val="315EFB"/>
                </a:solidFill>
                <a:effectLst/>
                <a:latin typeface="Arial" panose="020B0604020202020204" pitchFamily="34" charset="0"/>
                <a:hlinkClick r:id="rId6"/>
              </a:rPr>
              <a:t>使用</a:t>
            </a:r>
            <a:r>
              <a:rPr lang="en-US" altLang="zh-CN" b="0" u="sng" dirty="0">
                <a:solidFill>
                  <a:srgbClr val="315EFB"/>
                </a:solidFill>
                <a:effectLst/>
                <a:latin typeface="Arial" panose="020B0604020202020204" pitchFamily="34" charset="0"/>
                <a:hlinkClick r:id="rId6"/>
              </a:rPr>
              <a:t>python</a:t>
            </a:r>
            <a:r>
              <a:rPr lang="zh-CN" altLang="en-US" b="0" i="0" u="sng" dirty="0">
                <a:solidFill>
                  <a:srgbClr val="F73131"/>
                </a:solidFill>
                <a:effectLst/>
                <a:latin typeface="Arial" panose="020B0604020202020204" pitchFamily="34" charset="0"/>
                <a:hlinkClick r:id="rId6"/>
              </a:rPr>
              <a:t>抓取</a:t>
            </a:r>
            <a:r>
              <a:rPr lang="en-US" altLang="zh-CN" b="0" i="0" u="sng" dirty="0">
                <a:solidFill>
                  <a:srgbClr val="F73131"/>
                </a:solidFill>
                <a:effectLst/>
                <a:latin typeface="Arial" panose="020B0604020202020204" pitchFamily="34" charset="0"/>
                <a:hlinkClick r:id="rId6"/>
              </a:rPr>
              <a:t>App</a:t>
            </a:r>
            <a:r>
              <a:rPr lang="zh-CN" altLang="en-US" b="0" i="0" u="sng" dirty="0">
                <a:solidFill>
                  <a:srgbClr val="F73131"/>
                </a:solidFill>
                <a:effectLst/>
                <a:latin typeface="Arial" panose="020B0604020202020204" pitchFamily="34" charset="0"/>
                <a:hlinkClick r:id="rId6"/>
              </a:rPr>
              <a:t>数据</a:t>
            </a:r>
            <a:endParaRPr lang="zh-CN" altLang="en-US" b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7D8E44-3CEB-6F29-57B9-5E8C37B7E09E}"/>
              </a:ext>
            </a:extLst>
          </p:cNvPr>
          <p:cNvSpPr txBox="1"/>
          <p:nvPr/>
        </p:nvSpPr>
        <p:spPr>
          <a:xfrm>
            <a:off x="4469626" y="3157911"/>
            <a:ext cx="29867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https://www.bmabk.com/index.php/post/256186.html</a:t>
            </a:r>
          </a:p>
        </p:txBody>
      </p:sp>
    </p:spTree>
    <p:extLst>
      <p:ext uri="{BB962C8B-B14F-4D97-AF65-F5344CB8AC3E}">
        <p14:creationId xmlns:p14="http://schemas.microsoft.com/office/powerpoint/2010/main" val="18830709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43B5D-3851-2D24-CFA7-A7F28EC5E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049CE21-42FF-BD91-40BE-0FFDCA7EC606}"/>
              </a:ext>
            </a:extLst>
          </p:cNvPr>
          <p:cNvSpPr txBox="1"/>
          <p:nvPr/>
        </p:nvSpPr>
        <p:spPr>
          <a:xfrm>
            <a:off x="2974063" y="2759979"/>
            <a:ext cx="6455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Concrete realization</a:t>
            </a:r>
          </a:p>
        </p:txBody>
      </p:sp>
    </p:spTree>
    <p:extLst>
      <p:ext uri="{BB962C8B-B14F-4D97-AF65-F5344CB8AC3E}">
        <p14:creationId xmlns:p14="http://schemas.microsoft.com/office/powerpoint/2010/main" val="30056251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EF4A8-2C2D-BF8B-C36C-9C54F2D3E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8417C480-E5EE-7159-69B8-8B1A580743D3}"/>
              </a:ext>
            </a:extLst>
          </p:cNvPr>
          <p:cNvGrpSpPr/>
          <p:nvPr/>
        </p:nvGrpSpPr>
        <p:grpSpPr>
          <a:xfrm>
            <a:off x="800072" y="716627"/>
            <a:ext cx="5057892" cy="3720517"/>
            <a:chOff x="3716219" y="260058"/>
            <a:chExt cx="5057892" cy="372051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A60377A-31EE-DF18-EDFF-E4057D376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6219" y="260058"/>
              <a:ext cx="5057892" cy="3720517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B0DDDBE-453B-B6CD-70D7-B139947F02A3}"/>
                </a:ext>
              </a:extLst>
            </p:cNvPr>
            <p:cNvSpPr/>
            <p:nvPr/>
          </p:nvSpPr>
          <p:spPr>
            <a:xfrm>
              <a:off x="4331517" y="1510018"/>
              <a:ext cx="1700167" cy="9060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A913A26-5B35-6624-302B-AA0CBF85B1EF}"/>
              </a:ext>
            </a:extLst>
          </p:cNvPr>
          <p:cNvGrpSpPr/>
          <p:nvPr/>
        </p:nvGrpSpPr>
        <p:grpSpPr>
          <a:xfrm>
            <a:off x="7492340" y="4578254"/>
            <a:ext cx="3791824" cy="1416375"/>
            <a:chOff x="7860484" y="4370664"/>
            <a:chExt cx="3791824" cy="141637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FDE7F8B-B042-241F-4825-9FC9D6AC6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9315" t="68663"/>
            <a:stretch/>
          </p:blipFill>
          <p:spPr>
            <a:xfrm>
              <a:off x="7860484" y="4370664"/>
              <a:ext cx="3791824" cy="1416375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01F8473-8937-971C-F8C0-239A0276F046}"/>
                </a:ext>
              </a:extLst>
            </p:cNvPr>
            <p:cNvSpPr/>
            <p:nvPr/>
          </p:nvSpPr>
          <p:spPr>
            <a:xfrm>
              <a:off x="8790889" y="4637783"/>
              <a:ext cx="2710417" cy="7311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C722743-E14E-FAD3-550E-0FCCCB68DFFE}"/>
              </a:ext>
            </a:extLst>
          </p:cNvPr>
          <p:cNvGrpSpPr/>
          <p:nvPr/>
        </p:nvGrpSpPr>
        <p:grpSpPr>
          <a:xfrm>
            <a:off x="7492340" y="1191237"/>
            <a:ext cx="4186106" cy="2948730"/>
            <a:chOff x="123707" y="2678202"/>
            <a:chExt cx="5057893" cy="370162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6776679-2C22-C361-C80F-B74DA2158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4552" t="26541"/>
            <a:stretch/>
          </p:blipFill>
          <p:spPr>
            <a:xfrm>
              <a:off x="123707" y="2678202"/>
              <a:ext cx="5057893" cy="3701626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2F3C054-BC2D-794F-43ED-AF3B28F764C4}"/>
                </a:ext>
              </a:extLst>
            </p:cNvPr>
            <p:cNvSpPr/>
            <p:nvPr/>
          </p:nvSpPr>
          <p:spPr>
            <a:xfrm>
              <a:off x="1565947" y="4516073"/>
              <a:ext cx="2980886" cy="10011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015FF0A-228C-4A50-C2CF-7342DFFE1F53}"/>
                </a:ext>
              </a:extLst>
            </p:cNvPr>
            <p:cNvSpPr/>
            <p:nvPr/>
          </p:nvSpPr>
          <p:spPr>
            <a:xfrm>
              <a:off x="1333851" y="3540155"/>
              <a:ext cx="1747602" cy="1929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74D9F499-F6A8-46D4-F4CB-518BD236260E}"/>
              </a:ext>
            </a:extLst>
          </p:cNvPr>
          <p:cNvSpPr txBox="1"/>
          <p:nvPr/>
        </p:nvSpPr>
        <p:spPr>
          <a:xfrm>
            <a:off x="7492340" y="687897"/>
            <a:ext cx="184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父模块</a:t>
            </a:r>
            <a:r>
              <a:rPr lang="en-US" altLang="zh-CN" dirty="0"/>
              <a:t>pom.xml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61CFE89-C7F6-EBB9-0E85-9FC11EC0F48F}"/>
              </a:ext>
            </a:extLst>
          </p:cNvPr>
          <p:cNvSpPr txBox="1"/>
          <p:nvPr/>
        </p:nvSpPr>
        <p:spPr>
          <a:xfrm>
            <a:off x="7492339" y="4121575"/>
            <a:ext cx="184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子模块</a:t>
            </a:r>
            <a:r>
              <a:rPr lang="en-US" altLang="zh-CN" dirty="0"/>
              <a:t>pom.xml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2594F9E-7E1B-47EC-E661-9A9CEE72022F}"/>
              </a:ext>
            </a:extLst>
          </p:cNvPr>
          <p:cNvCxnSpPr/>
          <p:nvPr/>
        </p:nvCxnSpPr>
        <p:spPr>
          <a:xfrm>
            <a:off x="1761688" y="3531765"/>
            <a:ext cx="3867325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E359AA5-B6B4-5E2C-EDEB-3C342EB860E7}"/>
              </a:ext>
            </a:extLst>
          </p:cNvPr>
          <p:cNvCxnSpPr>
            <a:cxnSpLocks/>
          </p:cNvCxnSpPr>
          <p:nvPr/>
        </p:nvCxnSpPr>
        <p:spPr>
          <a:xfrm>
            <a:off x="3793222" y="3138881"/>
            <a:ext cx="996892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BB71693-54B8-6F95-26AA-87B6199598E5}"/>
              </a:ext>
            </a:extLst>
          </p:cNvPr>
          <p:cNvSpPr txBox="1"/>
          <p:nvPr/>
        </p:nvSpPr>
        <p:spPr>
          <a:xfrm>
            <a:off x="4308585" y="2097031"/>
            <a:ext cx="16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引入依赖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9DCC8B5-4089-352E-90DE-0D4BC817A112}"/>
              </a:ext>
            </a:extLst>
          </p:cNvPr>
          <p:cNvCxnSpPr/>
          <p:nvPr/>
        </p:nvCxnSpPr>
        <p:spPr>
          <a:xfrm>
            <a:off x="3238150" y="2466363"/>
            <a:ext cx="369115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3BA0FA6-4477-DC2D-86C2-53FA5ADAD68F}"/>
              </a:ext>
            </a:extLst>
          </p:cNvPr>
          <p:cNvSpPr txBox="1"/>
          <p:nvPr/>
        </p:nvSpPr>
        <p:spPr>
          <a:xfrm>
            <a:off x="5113928" y="2655292"/>
            <a:ext cx="161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数据传输过程需要序列化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0D5778B-EEA0-E371-5AA0-1EA797377983}"/>
              </a:ext>
            </a:extLst>
          </p:cNvPr>
          <p:cNvSpPr txBox="1"/>
          <p:nvPr/>
        </p:nvSpPr>
        <p:spPr>
          <a:xfrm>
            <a:off x="3890607" y="3650974"/>
            <a:ext cx="3320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Entity</a:t>
            </a:r>
            <a:r>
              <a:rPr lang="zh-CN" altLang="en-US" dirty="0"/>
              <a:t>类有可能发生变化，需要写这句，</a:t>
            </a:r>
            <a:r>
              <a:rPr lang="en-US" altLang="zh-CN" dirty="0"/>
              <a:t>DTO</a:t>
            </a:r>
            <a:r>
              <a:rPr lang="zh-CN" altLang="en-US" dirty="0"/>
              <a:t>和</a:t>
            </a:r>
            <a:r>
              <a:rPr lang="en-US" altLang="zh-CN" dirty="0"/>
              <a:t>VO</a:t>
            </a:r>
            <a:r>
              <a:rPr lang="zh-CN" altLang="en-US" dirty="0"/>
              <a:t>不需要</a:t>
            </a:r>
          </a:p>
        </p:txBody>
      </p:sp>
    </p:spTree>
    <p:extLst>
      <p:ext uri="{BB962C8B-B14F-4D97-AF65-F5344CB8AC3E}">
        <p14:creationId xmlns:p14="http://schemas.microsoft.com/office/powerpoint/2010/main" val="406463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A20CB-A698-672E-F783-03BC67621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C604BFE-EA8C-15CC-F19A-45D158FC3D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75B89F2-B9DB-D12F-70DA-514304789B6E}"/>
              </a:ext>
            </a:extLst>
          </p:cNvPr>
          <p:cNvSpPr/>
          <p:nvPr/>
        </p:nvSpPr>
        <p:spPr>
          <a:xfrm>
            <a:off x="1953168" y="1611885"/>
            <a:ext cx="8017330" cy="48840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Username </a:t>
            </a: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Phone number</a:t>
            </a: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Email *</a:t>
            </a: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password *</a:t>
            </a: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6899BCF-767C-DBDC-404E-EBED1F84DBAF}"/>
              </a:ext>
            </a:extLst>
          </p:cNvPr>
          <p:cNvGrpSpPr/>
          <p:nvPr/>
        </p:nvGrpSpPr>
        <p:grpSpPr>
          <a:xfrm>
            <a:off x="3249655" y="5480966"/>
            <a:ext cx="5761813" cy="545722"/>
            <a:chOff x="3249655" y="5480966"/>
            <a:chExt cx="5761813" cy="545722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36D68FB7-9082-7964-A943-09D48FDC4695}"/>
                </a:ext>
              </a:extLst>
            </p:cNvPr>
            <p:cNvSpPr/>
            <p:nvPr/>
          </p:nvSpPr>
          <p:spPr>
            <a:xfrm>
              <a:off x="6778805" y="5484579"/>
              <a:ext cx="2232663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Save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D68A1C75-7E3B-7228-E07D-B68F7A5DB37B}"/>
                </a:ext>
              </a:extLst>
            </p:cNvPr>
            <p:cNvSpPr/>
            <p:nvPr/>
          </p:nvSpPr>
          <p:spPr>
            <a:xfrm>
              <a:off x="3249655" y="5480966"/>
              <a:ext cx="2232663" cy="54210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Cancel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56BFC75-491B-7E0A-D269-98F83CFE7C00}"/>
              </a:ext>
            </a:extLst>
          </p:cNvPr>
          <p:cNvGrpSpPr/>
          <p:nvPr/>
        </p:nvGrpSpPr>
        <p:grpSpPr>
          <a:xfrm>
            <a:off x="4746987" y="2033749"/>
            <a:ext cx="4513760" cy="2906205"/>
            <a:chOff x="4851491" y="2015673"/>
            <a:chExt cx="4513760" cy="3121461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369F059A-3BE1-1ECE-2BF2-6D05BFA4567C}"/>
                </a:ext>
              </a:extLst>
            </p:cNvPr>
            <p:cNvSpPr/>
            <p:nvPr/>
          </p:nvSpPr>
          <p:spPr>
            <a:xfrm>
              <a:off x="4851491" y="2015673"/>
              <a:ext cx="4513760" cy="5559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xxxxxxxxxxx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A664C3BA-5C62-E40B-0F6F-210ECFF17D2C}"/>
                </a:ext>
              </a:extLst>
            </p:cNvPr>
            <p:cNvSpPr/>
            <p:nvPr/>
          </p:nvSpPr>
          <p:spPr>
            <a:xfrm>
              <a:off x="4851491" y="2870853"/>
              <a:ext cx="4513760" cy="5559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xxxxxxxxxx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49492E6D-67F2-D1B4-C0E7-15BF500C7584}"/>
                </a:ext>
              </a:extLst>
            </p:cNvPr>
            <p:cNvSpPr/>
            <p:nvPr/>
          </p:nvSpPr>
          <p:spPr>
            <a:xfrm>
              <a:off x="4851491" y="3726033"/>
              <a:ext cx="4513760" cy="5559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xxxxxxxxxx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5A3C1832-56D9-69C5-0320-0B8D4C4819A8}"/>
                </a:ext>
              </a:extLst>
            </p:cNvPr>
            <p:cNvSpPr/>
            <p:nvPr/>
          </p:nvSpPr>
          <p:spPr>
            <a:xfrm>
              <a:off x="4851491" y="4581212"/>
              <a:ext cx="4513760" cy="5559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xxxxxxxxxx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aphicFrame>
        <p:nvGraphicFramePr>
          <p:cNvPr id="22" name="图示 21">
            <a:extLst>
              <a:ext uri="{FF2B5EF4-FFF2-40B4-BE49-F238E27FC236}">
                <a16:creationId xmlns:a16="http://schemas.microsoft.com/office/drawing/2014/main" id="{7F1B1DE0-298E-FBF9-78B1-D53A68EDA6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9044895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8757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34D1FF39-465A-97FC-00F7-F2527026999C}"/>
              </a:ext>
            </a:extLst>
          </p:cNvPr>
          <p:cNvGrpSpPr/>
          <p:nvPr/>
        </p:nvGrpSpPr>
        <p:grpSpPr>
          <a:xfrm>
            <a:off x="931178" y="186320"/>
            <a:ext cx="4370764" cy="3103927"/>
            <a:chOff x="965985" y="662730"/>
            <a:chExt cx="5795641" cy="448205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BA23658-803E-22B1-2116-D84942796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5985" y="662730"/>
              <a:ext cx="5795641" cy="4482051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3329030-5C87-1548-9AEC-AC3365F6E487}"/>
                </a:ext>
              </a:extLst>
            </p:cNvPr>
            <p:cNvSpPr/>
            <p:nvPr/>
          </p:nvSpPr>
          <p:spPr>
            <a:xfrm>
              <a:off x="2614996" y="1882697"/>
              <a:ext cx="3894861" cy="31842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BB04EC8-4EEB-AC85-492E-169C474AB947}"/>
              </a:ext>
            </a:extLst>
          </p:cNvPr>
          <p:cNvSpPr txBox="1"/>
          <p:nvPr/>
        </p:nvSpPr>
        <p:spPr>
          <a:xfrm>
            <a:off x="5618016" y="1738284"/>
            <a:ext cx="3702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Server</a:t>
            </a:r>
            <a:r>
              <a:rPr lang="zh-CN" altLang="en-US" dirty="0"/>
              <a:t>的</a:t>
            </a:r>
            <a:r>
              <a:rPr lang="en-US" altLang="zh-CN" dirty="0"/>
              <a:t>pom.xml</a:t>
            </a:r>
            <a:r>
              <a:rPr lang="zh-CN" altLang="en-US" dirty="0"/>
              <a:t>里需要引入其他两个模块的依赖，注意</a:t>
            </a:r>
            <a:r>
              <a:rPr lang="en-US" altLang="zh-CN" dirty="0" err="1"/>
              <a:t>groupId</a:t>
            </a:r>
            <a:r>
              <a:rPr lang="zh-CN" altLang="en-US" dirty="0"/>
              <a:t>要和其他两个模块的</a:t>
            </a:r>
            <a:r>
              <a:rPr lang="en-US" altLang="zh-CN" dirty="0"/>
              <a:t>pom.xml</a:t>
            </a:r>
            <a:r>
              <a:rPr lang="zh-CN" altLang="en-US" dirty="0"/>
              <a:t>里写的一致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64A93E5-3DB0-DF5C-82A6-B0F18AC16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02" y="3600769"/>
            <a:ext cx="7155982" cy="310392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2F92216-6D4B-82BC-7E78-32BF1E43C4A7}"/>
              </a:ext>
            </a:extLst>
          </p:cNvPr>
          <p:cNvSpPr txBox="1"/>
          <p:nvPr/>
        </p:nvSpPr>
        <p:spPr>
          <a:xfrm>
            <a:off x="8094166" y="4968066"/>
            <a:ext cx="370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Server</a:t>
            </a:r>
            <a:r>
              <a:rPr lang="zh-CN" altLang="en-US" dirty="0"/>
              <a:t>的启动类，照抄即可</a:t>
            </a:r>
          </a:p>
        </p:txBody>
      </p:sp>
    </p:spTree>
    <p:extLst>
      <p:ext uri="{BB962C8B-B14F-4D97-AF65-F5344CB8AC3E}">
        <p14:creationId xmlns:p14="http://schemas.microsoft.com/office/powerpoint/2010/main" val="23233186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E2921-EA5A-B536-C7F7-9198F0EB5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77EB554-2072-8816-A348-C2BBFFC3E8B0}"/>
              </a:ext>
            </a:extLst>
          </p:cNvPr>
          <p:cNvSpPr txBox="1"/>
          <p:nvPr/>
        </p:nvSpPr>
        <p:spPr>
          <a:xfrm>
            <a:off x="914400" y="822759"/>
            <a:ext cx="2816087" cy="242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操作</a:t>
            </a:r>
            <a:endParaRPr lang="en-US" altLang="zh-CN" sz="2400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maven</a:t>
            </a:r>
            <a:r>
              <a:rPr lang="zh-CN" altLang="en-US" dirty="0">
                <a:solidFill>
                  <a:schemeClr val="accent2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刷新</a:t>
            </a:r>
            <a:endParaRPr lang="en-US" altLang="zh-CN" dirty="0">
              <a:solidFill>
                <a:schemeClr val="accent2"/>
              </a:solidFill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maven</a:t>
            </a:r>
            <a:r>
              <a:rPr lang="zh-CN" altLang="en-US" dirty="0">
                <a:solidFill>
                  <a:schemeClr val="accent2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编译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compile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maven</a:t>
            </a:r>
            <a:r>
              <a:rPr lang="zh-CN" altLang="en-US" dirty="0">
                <a:solidFill>
                  <a:schemeClr val="accent2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构建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install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4C96A1-5ED4-7B42-2A74-80407814C8A9}"/>
              </a:ext>
            </a:extLst>
          </p:cNvPr>
          <p:cNvSpPr txBox="1"/>
          <p:nvPr/>
        </p:nvSpPr>
        <p:spPr>
          <a:xfrm>
            <a:off x="4810540" y="1561423"/>
            <a:ext cx="5950225" cy="168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在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pom.xml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中引入新的依赖后需要刷新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生成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.class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，可以在</a:t>
            </a:r>
            <a:r>
              <a:rPr lang="en-US" altLang="zh-CN" dirty="0" err="1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iedal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中</a:t>
            </a:r>
            <a:r>
              <a:rPr lang="zh-CN" altLang="en-US" dirty="0">
                <a:solidFill>
                  <a:schemeClr val="accent2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运行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生成的</a:t>
            </a:r>
            <a:r>
              <a:rPr lang="en-US" altLang="zh-CN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JAR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文件，经过</a:t>
            </a:r>
            <a:r>
              <a:rPr lang="zh-CN" altLang="en-US" dirty="0">
                <a:solidFill>
                  <a:schemeClr val="accent2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打包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后，可以</a:t>
            </a:r>
            <a:r>
              <a:rPr lang="zh-CN" altLang="en-US" dirty="0">
                <a:solidFill>
                  <a:schemeClr val="accent2"/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部署</a:t>
            </a:r>
            <a:r>
              <a:rPr lang="zh-CN" altLang="en-US" dirty="0"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在服务器上</a:t>
            </a:r>
            <a:endParaRPr lang="en-US" altLang="zh-CN" dirty="0">
              <a:latin typeface="阿里巴巴普惠体 2.0 65 Medium" panose="00020600040101010101" pitchFamily="18" charset="-122"/>
              <a:ea typeface="阿里巴巴普惠体 2.0 65 Medium" panose="00020600040101010101" pitchFamily="18" charset="-122"/>
              <a:cs typeface="阿里巴巴普惠体 2.0 65 Medium" panose="00020600040101010101" pitchFamily="18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046B944-98BE-B3EF-20B6-85A2DFBE4774}"/>
              </a:ext>
            </a:extLst>
          </p:cNvPr>
          <p:cNvCxnSpPr/>
          <p:nvPr/>
        </p:nvCxnSpPr>
        <p:spPr>
          <a:xfrm>
            <a:off x="3829878" y="1901687"/>
            <a:ext cx="762000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9C2D237-D1A8-6056-0348-7CB676ADBBF2}"/>
              </a:ext>
            </a:extLst>
          </p:cNvPr>
          <p:cNvCxnSpPr/>
          <p:nvPr/>
        </p:nvCxnSpPr>
        <p:spPr>
          <a:xfrm>
            <a:off x="3866322" y="2458279"/>
            <a:ext cx="762000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F48377D-414D-2E33-C3B1-B7A268ADBD90}"/>
              </a:ext>
            </a:extLst>
          </p:cNvPr>
          <p:cNvCxnSpPr/>
          <p:nvPr/>
        </p:nvCxnSpPr>
        <p:spPr>
          <a:xfrm>
            <a:off x="3866322" y="3021496"/>
            <a:ext cx="762000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4226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A6F05-3BEA-9DD0-ECAD-3A747CA85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5689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57614-1E13-B875-5217-A7DD254AE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949049-4691-2A61-4DF0-2FD730F4FA26}"/>
              </a:ext>
            </a:extLst>
          </p:cNvPr>
          <p:cNvSpPr txBox="1"/>
          <p:nvPr/>
        </p:nvSpPr>
        <p:spPr>
          <a:xfrm>
            <a:off x="4031076" y="2718034"/>
            <a:ext cx="44669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Deployment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132034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8B181-E7F2-DAE3-F7C3-829B022F5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FE96795-4FE2-0A6F-4DD1-FD4D62DE6115}"/>
              </a:ext>
            </a:extLst>
          </p:cNvPr>
          <p:cNvSpPr txBox="1"/>
          <p:nvPr/>
        </p:nvSpPr>
        <p:spPr>
          <a:xfrm>
            <a:off x="662731" y="285225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后端运行在</a:t>
            </a:r>
            <a:r>
              <a:rPr lang="zh-CN" altLang="en-US" dirty="0"/>
              <a:t>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4D61FC-CC99-A8E3-CBDE-7734ED26E09C}"/>
              </a:ext>
            </a:extLst>
          </p:cNvPr>
          <p:cNvSpPr txBox="1"/>
          <p:nvPr/>
        </p:nvSpPr>
        <p:spPr>
          <a:xfrm>
            <a:off x="11009154" y="378903"/>
            <a:ext cx="11828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rPr>
              <a:t>0</a:t>
            </a:r>
            <a:endParaRPr lang="zh-CN" altLang="en-US" sz="8800" dirty="0">
              <a:latin typeface="阿里巴巴普惠体 2.0 115 Black" panose="00020600040101010101" pitchFamily="18" charset="-122"/>
              <a:ea typeface="阿里巴巴普惠体 2.0 115 Black" panose="00020600040101010101" pitchFamily="18" charset="-122"/>
              <a:cs typeface="阿里巴巴普惠体 2.0 115 Black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7B108B-7DED-7143-52CA-0705CF019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47" y="4170326"/>
            <a:ext cx="6294783" cy="2201004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0EA0682C-24EE-22D9-A9F0-05F8252D1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783" y="1671864"/>
            <a:ext cx="978673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自己的笔记本电脑作为服务器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使用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ngrok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、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frp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、或其他内外网穿透工具，将你的本地服务器公开到互联网。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ngrok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是最简单的工具之一。你可以用以下步骤配置：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下载 ngrok 并注册一个账号。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在终端中运行</a:t>
            </a:r>
            <a:r>
              <a:rPr lang="zh-CN" altLang="zh-CN" dirty="0">
                <a:latin typeface="Arial" panose="020B0604020202020204" pitchFamily="34" charset="0"/>
              </a:rPr>
              <a:t>命令，如 ngrok http 8080，将本地的 8080 端口映射到 ngrok 提供的公网地址。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ngrok 会生成一个临时的 URL，其他人可以通过这个 URL 访问你的服务器。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9701EFA-9221-C567-8F15-EC5C29BA02B8}"/>
              </a:ext>
            </a:extLst>
          </p:cNvPr>
          <p:cNvSpPr txBox="1"/>
          <p:nvPr/>
        </p:nvSpPr>
        <p:spPr>
          <a:xfrm>
            <a:off x="4320209" y="1348698"/>
            <a:ext cx="3796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这样的话我的笔记本需要一直开机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但是便宜、简单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12E5E2D-F19E-E80A-86F7-7C10383B9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582" y="4133238"/>
            <a:ext cx="303474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买个树莓派当服务器用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F308A5E7-3745-B65C-E897-90321BBBA2D8}"/>
              </a:ext>
            </a:extLst>
          </p:cNvPr>
          <p:cNvCxnSpPr/>
          <p:nvPr/>
        </p:nvCxnSpPr>
        <p:spPr>
          <a:xfrm rot="10800000" flipV="1">
            <a:off x="9402417" y="3504335"/>
            <a:ext cx="1345096" cy="799019"/>
          </a:xfrm>
          <a:prstGeom prst="bentConnector3">
            <a:avLst>
              <a:gd name="adj1" fmla="val 1231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6745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954DA-D993-7586-60AE-37569864C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3040FEA1-2B38-6F25-00F4-4A5CC0D863EF}"/>
              </a:ext>
            </a:extLst>
          </p:cNvPr>
          <p:cNvSpPr/>
          <p:nvPr/>
        </p:nvSpPr>
        <p:spPr>
          <a:xfrm>
            <a:off x="158105" y="2808928"/>
            <a:ext cx="5050172" cy="14013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A0688E-7E2A-30E0-8F53-7AE72A3B0CE3}"/>
              </a:ext>
            </a:extLst>
          </p:cNvPr>
          <p:cNvSpPr txBox="1"/>
          <p:nvPr/>
        </p:nvSpPr>
        <p:spPr>
          <a:xfrm>
            <a:off x="662731" y="285225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后端运行在</a:t>
            </a:r>
            <a:r>
              <a:rPr lang="zh-CN" altLang="en-US" dirty="0"/>
              <a:t>：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83EF86E-75BD-8E5E-94E6-424CD0C6DA4C}"/>
              </a:ext>
            </a:extLst>
          </p:cNvPr>
          <p:cNvSpPr/>
          <p:nvPr/>
        </p:nvSpPr>
        <p:spPr>
          <a:xfrm>
            <a:off x="5872407" y="2808928"/>
            <a:ext cx="5050172" cy="14013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1AA8B2-11DB-C17C-5F64-426F48AFDE06}"/>
              </a:ext>
            </a:extLst>
          </p:cNvPr>
          <p:cNvSpPr txBox="1"/>
          <p:nvPr/>
        </p:nvSpPr>
        <p:spPr>
          <a:xfrm>
            <a:off x="11009154" y="378903"/>
            <a:ext cx="11828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rPr>
              <a:t>1</a:t>
            </a:r>
            <a:endParaRPr lang="zh-CN" altLang="en-US" sz="8800" dirty="0">
              <a:latin typeface="阿里巴巴普惠体 2.0 115 Black" panose="00020600040101010101" pitchFamily="18" charset="-122"/>
              <a:ea typeface="阿里巴巴普惠体 2.0 115 Black" panose="00020600040101010101" pitchFamily="18" charset="-122"/>
              <a:cs typeface="阿里巴巴普惠体 2.0 115 Black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2CD06C7-6D7C-4478-7EAE-F2A95880CD32}"/>
              </a:ext>
            </a:extLst>
          </p:cNvPr>
          <p:cNvSpPr txBox="1"/>
          <p:nvPr/>
        </p:nvSpPr>
        <p:spPr>
          <a:xfrm>
            <a:off x="270544" y="830726"/>
            <a:ext cx="946907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使用云服务提供商的免费套餐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许多云服务提供商提供免费套餐，允许你托管后端应用程序并使用数据库和中间件。这是一个低成本、简单的解决方案：</a:t>
            </a:r>
          </a:p>
          <a:p>
            <a:endParaRPr lang="zh-CN" altLang="en-US" dirty="0"/>
          </a:p>
          <a:p>
            <a:r>
              <a:rPr lang="zh-CN" altLang="en-US" dirty="0"/>
              <a:t>#### 推荐方案：使用 **AWS Free Tier** 或 **Google Cloud Platform (GCP) 免费层**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- **AWS Free Tier**：</a:t>
            </a:r>
          </a:p>
          <a:p>
            <a:r>
              <a:rPr lang="zh-CN" altLang="en-US" dirty="0"/>
              <a:t>  - **EC2 实例**：用于运行你的后端服务器。</a:t>
            </a:r>
          </a:p>
          <a:p>
            <a:r>
              <a:rPr lang="zh-CN" altLang="en-US" dirty="0"/>
              <a:t>  - **RDS**：用于托管 MySQL 数据库。</a:t>
            </a:r>
          </a:p>
          <a:p>
            <a:r>
              <a:rPr lang="zh-CN" altLang="en-US" dirty="0"/>
              <a:t>  - **ElasticCache**：用于 Redis。</a:t>
            </a:r>
          </a:p>
          <a:p>
            <a:r>
              <a:rPr lang="zh-CN" altLang="en-US" dirty="0"/>
              <a:t>  - **Amazon MQ**：可用来托管 RabbitMQ。</a:t>
            </a:r>
          </a:p>
          <a:p>
            <a:endParaRPr lang="zh-CN" altLang="en-US" dirty="0"/>
          </a:p>
          <a:p>
            <a:r>
              <a:rPr lang="zh-CN" altLang="en-US" dirty="0"/>
              <a:t>**步骤**：</a:t>
            </a:r>
          </a:p>
          <a:p>
            <a:r>
              <a:rPr lang="zh-CN" altLang="en-US" dirty="0"/>
              <a:t>1. **注册账户**：注册 AWS 或 GCP 账号，并启用免费层。</a:t>
            </a:r>
          </a:p>
          <a:p>
            <a:r>
              <a:rPr lang="zh-CN" altLang="en-US" dirty="0"/>
              <a:t>2. **创建虚拟机**：在 EC2 或 Compute Engine 上创建一个虚拟机实例，安装你的网站后端。</a:t>
            </a:r>
          </a:p>
          <a:p>
            <a:r>
              <a:rPr lang="zh-CN" altLang="en-US" dirty="0"/>
              <a:t>3. **安装中间件**：</a:t>
            </a:r>
          </a:p>
          <a:p>
            <a:r>
              <a:rPr lang="zh-CN" altLang="en-US" dirty="0"/>
              <a:t>   - 在虚拟机上安装 MySQL、Redis 和 RabbitMQ（可以使用 Docker 快速安装这些服务）。</a:t>
            </a:r>
          </a:p>
          <a:p>
            <a:r>
              <a:rPr lang="zh-CN" altLang="en-US" dirty="0"/>
              <a:t>   - 使用 `apt` 或 `yum` 安装必要的软件包，或者通过 Docker Compose 配置容器。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1CF2C2-6332-82CF-24A5-6A23C4858556}"/>
              </a:ext>
            </a:extLst>
          </p:cNvPr>
          <p:cNvSpPr txBox="1"/>
          <p:nvPr/>
        </p:nvSpPr>
        <p:spPr>
          <a:xfrm>
            <a:off x="6037006" y="2769718"/>
            <a:ext cx="62246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- **Google Cloud Platform (GCP)**：</a:t>
            </a:r>
          </a:p>
          <a:p>
            <a:r>
              <a:rPr lang="zh-CN" altLang="en-US" dirty="0"/>
              <a:t>  - **Compute Engine**：类似于 AWS 的 EC2。</a:t>
            </a:r>
          </a:p>
          <a:p>
            <a:r>
              <a:rPr lang="zh-CN" altLang="en-US" dirty="0"/>
              <a:t>  - **Cloud SQL**：用于 MySQL。</a:t>
            </a:r>
          </a:p>
          <a:p>
            <a:r>
              <a:rPr lang="zh-CN" altLang="en-US" dirty="0"/>
              <a:t>  - **Cloud Memorystore**：用于 Redis。</a:t>
            </a:r>
          </a:p>
          <a:p>
            <a:r>
              <a:rPr lang="zh-CN" altLang="en-US" dirty="0"/>
              <a:t>  - **自行安装 RabbitMQ**：通过虚拟机配置。</a:t>
            </a:r>
          </a:p>
        </p:txBody>
      </p:sp>
    </p:spTree>
    <p:extLst>
      <p:ext uri="{BB962C8B-B14F-4D97-AF65-F5344CB8AC3E}">
        <p14:creationId xmlns:p14="http://schemas.microsoft.com/office/powerpoint/2010/main" val="14870482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AD3845A5-07D9-0345-19DD-172AA073F9CD}"/>
              </a:ext>
            </a:extLst>
          </p:cNvPr>
          <p:cNvSpPr txBox="1"/>
          <p:nvPr/>
        </p:nvSpPr>
        <p:spPr>
          <a:xfrm>
            <a:off x="1000540" y="546610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使用低成本的虚拟专用服务器 (VPS) 云服务器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使用 VPS 提供商，如 **DigitalOcean**、**Linode** 或 **Vultr**，提供简单的服务器部署，价格低廉。</a:t>
            </a:r>
          </a:p>
          <a:p>
            <a:r>
              <a:rPr lang="zh-CN" altLang="en-US" dirty="0"/>
              <a:t>- **推荐套餐**：基础的 $5/月服务器，足以运行小型网站和中间件。</a:t>
            </a:r>
          </a:p>
          <a:p>
            <a:r>
              <a:rPr lang="zh-CN" altLang="en-US" dirty="0"/>
              <a:t>- **安装步骤**：</a:t>
            </a:r>
          </a:p>
          <a:p>
            <a:r>
              <a:rPr lang="zh-CN" altLang="en-US" dirty="0"/>
              <a:t>  1. 创建 VPS 实例并使用 SSH 登录。</a:t>
            </a:r>
          </a:p>
          <a:p>
            <a:r>
              <a:rPr lang="zh-CN" altLang="en-US" dirty="0"/>
              <a:t>  2. 安装 Node.js、Python、Java 等后端环境。</a:t>
            </a:r>
          </a:p>
          <a:p>
            <a:r>
              <a:rPr lang="zh-CN" altLang="en-US" dirty="0"/>
              <a:t>  3. 安装 MySQL、Redis 和 RabbitMQ。</a:t>
            </a:r>
          </a:p>
          <a:p>
            <a:r>
              <a:rPr lang="zh-CN" altLang="en-US" dirty="0"/>
              <a:t>  4. 配置防火墙（如 UFW）来保护服务器。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A68361B-2FA6-6F70-FCC5-80FDE92D5401}"/>
              </a:ext>
            </a:extLst>
          </p:cNvPr>
          <p:cNvSpPr txBox="1"/>
          <p:nvPr/>
        </p:nvSpPr>
        <p:spPr>
          <a:xfrm>
            <a:off x="11009154" y="378903"/>
            <a:ext cx="11828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rPr>
              <a:t>2</a:t>
            </a:r>
            <a:endParaRPr lang="zh-CN" altLang="en-US" sz="8800" dirty="0">
              <a:latin typeface="阿里巴巴普惠体 2.0 115 Black" panose="00020600040101010101" pitchFamily="18" charset="-122"/>
              <a:ea typeface="阿里巴巴普惠体 2.0 115 Black" panose="00020600040101010101" pitchFamily="18" charset="-122"/>
              <a:cs typeface="阿里巴巴普惠体 2.0 115 Black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3168EEE-16BA-A79B-D7F0-63B91BDED1F4}"/>
              </a:ext>
            </a:extLst>
          </p:cNvPr>
          <p:cNvSpPr txBox="1"/>
          <p:nvPr/>
        </p:nvSpPr>
        <p:spPr>
          <a:xfrm>
            <a:off x="1000540" y="4495460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 PaaS 平台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- **Heroku**：可以用于托管后端应用程序，并通过插件支持 MySQL、Redis。RabbitMQ 可以通过外部服务连接。</a:t>
            </a:r>
          </a:p>
          <a:p>
            <a:r>
              <a:rPr lang="zh-CN" altLang="en-US" dirty="0"/>
              <a:t>- **Render**：支持 Docker 部署，允许你运行复杂的应用程序并连接到外部中间件服务。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CD0D231-59E7-AAEF-4A97-34901AC0900A}"/>
              </a:ext>
            </a:extLst>
          </p:cNvPr>
          <p:cNvSpPr txBox="1"/>
          <p:nvPr/>
        </p:nvSpPr>
        <p:spPr>
          <a:xfrm>
            <a:off x="11009154" y="4075499"/>
            <a:ext cx="11828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latin typeface="阿里巴巴普惠体 2.0 115 Black" panose="00020600040101010101" pitchFamily="18" charset="-122"/>
                <a:ea typeface="阿里巴巴普惠体 2.0 115 Black" panose="00020600040101010101" pitchFamily="18" charset="-122"/>
                <a:cs typeface="阿里巴巴普惠体 2.0 115 Black" panose="00020600040101010101" pitchFamily="18" charset="-122"/>
              </a:rPr>
              <a:t>3</a:t>
            </a:r>
            <a:endParaRPr lang="zh-CN" altLang="en-US" sz="8800" dirty="0">
              <a:latin typeface="阿里巴巴普惠体 2.0 115 Black" panose="00020600040101010101" pitchFamily="18" charset="-122"/>
              <a:ea typeface="阿里巴巴普惠体 2.0 115 Black" panose="00020600040101010101" pitchFamily="18" charset="-122"/>
              <a:cs typeface="阿里巴巴普惠体 2.0 115 Black" panose="00020600040101010101" pitchFamily="18" charset="-122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772C7DF-9F3F-ECDE-C7E1-75C2B6F40087}"/>
              </a:ext>
            </a:extLst>
          </p:cNvPr>
          <p:cNvCxnSpPr>
            <a:cxnSpLocks/>
          </p:cNvCxnSpPr>
          <p:nvPr/>
        </p:nvCxnSpPr>
        <p:spPr>
          <a:xfrm>
            <a:off x="662609" y="3955774"/>
            <a:ext cx="11118574" cy="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60FBA95-3746-C97E-9DDE-CB3E8C5F1CF2}"/>
              </a:ext>
            </a:extLst>
          </p:cNvPr>
          <p:cNvSpPr txBox="1"/>
          <p:nvPr/>
        </p:nvSpPr>
        <p:spPr>
          <a:xfrm>
            <a:off x="6536635" y="1102178"/>
            <a:ext cx="1745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RackNerd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3DC7292-693D-6047-DDE9-13C6356D60D6}"/>
              </a:ext>
            </a:extLst>
          </p:cNvPr>
          <p:cNvSpPr txBox="1"/>
          <p:nvPr/>
        </p:nvSpPr>
        <p:spPr>
          <a:xfrm>
            <a:off x="6944094" y="2716435"/>
            <a:ext cx="44395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u="none" strike="noStrike" dirty="0">
                <a:effectLst/>
                <a:latin typeface="-apple-system"/>
                <a:hlinkClick r:id="rId2"/>
              </a:rPr>
              <a:t>一小时教你如何玩转云服务器</a:t>
            </a:r>
            <a:r>
              <a:rPr lang="en-US" altLang="zh-CN" b="1" i="0" u="none" strike="noStrike" dirty="0">
                <a:effectLst/>
                <a:latin typeface="-apple-system"/>
                <a:hlinkClick r:id="rId2"/>
              </a:rPr>
              <a:t>(</a:t>
            </a:r>
            <a:r>
              <a:rPr lang="zh-CN" altLang="en-US" b="1" i="0" u="none" strike="noStrike" dirty="0">
                <a:effectLst/>
                <a:latin typeface="-apple-system"/>
                <a:hlinkClick r:id="rId2"/>
              </a:rPr>
              <a:t>从服务器购买，连接，配置到项目部署</a:t>
            </a:r>
            <a:r>
              <a:rPr lang="en-US" altLang="zh-CN" b="1" i="0" u="none" strike="noStrike" dirty="0">
                <a:effectLst/>
                <a:latin typeface="-apple-system"/>
                <a:hlinkClick r:id="rId2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00109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03B8AFA2-E704-A67C-F8EA-3F319205EA5C}"/>
              </a:ext>
            </a:extLst>
          </p:cNvPr>
          <p:cNvSpPr txBox="1"/>
          <p:nvPr/>
        </p:nvSpPr>
        <p:spPr>
          <a:xfrm>
            <a:off x="998777" y="321911"/>
            <a:ext cx="101396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 Docker 简化管理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 Docker 和 Docker Compose 可以简化中间件和应用程序的部署与管理。</a:t>
            </a:r>
          </a:p>
          <a:p>
            <a:r>
              <a:rPr lang="zh-CN" altLang="en-US" dirty="0"/>
              <a:t>- 创建一个 `docker-compose.yml` 文件，定义所有服务（后端应用、MySQL、Redis、RabbitMQ）。</a:t>
            </a:r>
          </a:p>
          <a:p>
            <a:r>
              <a:rPr lang="zh-CN" altLang="en-US" dirty="0"/>
              <a:t>- 运行 `docker-compose up -d` 启动所有容器。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B9BE9A-4E03-7F5E-AE1E-BB473D2C9EE0}"/>
              </a:ext>
            </a:extLst>
          </p:cNvPr>
          <p:cNvSpPr txBox="1"/>
          <p:nvPr/>
        </p:nvSpPr>
        <p:spPr>
          <a:xfrm>
            <a:off x="583095" y="2282476"/>
            <a:ext cx="1102581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、青铜阶段：在云服务器上面装一个</a:t>
            </a:r>
            <a:r>
              <a:rPr lang="en-US" altLang="zh-CN" dirty="0">
                <a:hlinkClick r:id="rId2"/>
              </a:rPr>
              <a:t>tomcat</a:t>
            </a:r>
            <a:r>
              <a:rPr lang="zh-CN" altLang="en-US" dirty="0"/>
              <a:t>，本地打包后，将</a:t>
            </a:r>
            <a:r>
              <a:rPr lang="en-US" altLang="zh-CN" dirty="0"/>
              <a:t>war</a:t>
            </a:r>
            <a:r>
              <a:rPr lang="zh-CN" altLang="en-US" dirty="0"/>
              <a:t>包丢进</a:t>
            </a:r>
            <a:r>
              <a:rPr lang="en-US" altLang="zh-CN" dirty="0"/>
              <a:t>tomcat</a:t>
            </a:r>
            <a:r>
              <a:rPr lang="zh-CN" altLang="en-US" dirty="0"/>
              <a:t>中，公网访问。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、白银阶段：在云服务器上面装好</a:t>
            </a:r>
            <a:r>
              <a:rPr lang="en-US" altLang="zh-CN" dirty="0"/>
              <a:t>java</a:t>
            </a:r>
            <a:r>
              <a:rPr lang="zh-CN" altLang="en-US" dirty="0"/>
              <a:t>，本地打包后，将</a:t>
            </a:r>
            <a:r>
              <a:rPr lang="en-US" altLang="zh-CN" dirty="0"/>
              <a:t>jar</a:t>
            </a:r>
            <a:r>
              <a:rPr lang="zh-CN" altLang="en-US" dirty="0"/>
              <a:t>包丢进云服务器中，使用</a:t>
            </a:r>
            <a:r>
              <a:rPr lang="en-US" altLang="zh-CN" dirty="0"/>
              <a:t>java -jar </a:t>
            </a:r>
            <a:r>
              <a:rPr lang="en-US" altLang="zh-CN" dirty="0" err="1"/>
              <a:t>jar</a:t>
            </a:r>
            <a:r>
              <a:rPr lang="zh-CN" altLang="en-US" dirty="0"/>
              <a:t>包名字进行部署，公网访问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、黄金阶段：在云服务器上面装好</a:t>
            </a:r>
            <a:r>
              <a:rPr lang="en-US" altLang="zh-CN" dirty="0" err="1">
                <a:hlinkClick r:id="rId3"/>
              </a:rPr>
              <a:t>jenkins</a:t>
            </a:r>
            <a:r>
              <a:rPr lang="zh-CN" altLang="en-US" dirty="0"/>
              <a:t>，使用</a:t>
            </a:r>
            <a:r>
              <a:rPr lang="en-US" altLang="zh-CN" dirty="0" err="1"/>
              <a:t>jenkins</a:t>
            </a:r>
            <a:r>
              <a:rPr lang="zh-CN" altLang="en-US" dirty="0"/>
              <a:t>的自由风格</a:t>
            </a:r>
            <a:r>
              <a:rPr lang="en-US" altLang="zh-CN" dirty="0"/>
              <a:t>job</a:t>
            </a:r>
            <a:r>
              <a:rPr lang="zh-CN" altLang="en-US" dirty="0"/>
              <a:t>，对代码进行打包，拷贝</a:t>
            </a:r>
            <a:r>
              <a:rPr lang="en-US" altLang="zh-CN" dirty="0"/>
              <a:t>jar</a:t>
            </a:r>
            <a:r>
              <a:rPr lang="zh-CN" altLang="en-US" dirty="0"/>
              <a:t>至具体机器，使用</a:t>
            </a:r>
            <a:r>
              <a:rPr lang="en-US" altLang="zh-CN" dirty="0"/>
              <a:t>shell</a:t>
            </a:r>
            <a:r>
              <a:rPr lang="zh-CN" altLang="en-US" dirty="0"/>
              <a:t>脚本进行部署，公网访问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、白金阶段：在云服务器上面装好</a:t>
            </a:r>
            <a:r>
              <a:rPr lang="en-US" altLang="zh-CN" dirty="0"/>
              <a:t>docker</a:t>
            </a:r>
            <a:r>
              <a:rPr lang="zh-CN" altLang="en-US" dirty="0"/>
              <a:t>，使用</a:t>
            </a:r>
            <a:r>
              <a:rPr lang="en-US" altLang="zh-CN" dirty="0"/>
              <a:t>docker</a:t>
            </a:r>
            <a:r>
              <a:rPr lang="zh-CN" altLang="en-US" dirty="0"/>
              <a:t>装好</a:t>
            </a:r>
            <a:r>
              <a:rPr lang="en-US" altLang="zh-CN" dirty="0" err="1"/>
              <a:t>jenkins</a:t>
            </a:r>
            <a:r>
              <a:rPr lang="zh-CN" altLang="en-US" dirty="0"/>
              <a:t>，使用</a:t>
            </a:r>
            <a:r>
              <a:rPr lang="en-US" altLang="zh-CN" dirty="0"/>
              <a:t>docker</a:t>
            </a:r>
            <a:r>
              <a:rPr lang="zh-CN" altLang="en-US" dirty="0"/>
              <a:t>装好镜像仓库（比如</a:t>
            </a:r>
            <a:r>
              <a:rPr lang="en-US" altLang="zh-CN" dirty="0"/>
              <a:t>harbor)</a:t>
            </a:r>
            <a:r>
              <a:rPr lang="zh-CN" altLang="en-US" dirty="0"/>
              <a:t>，对代码进行打包，构建镜像，上传镜像，使用</a:t>
            </a:r>
            <a:r>
              <a:rPr lang="en-US" altLang="zh-CN" dirty="0">
                <a:hlinkClick r:id="rId4"/>
              </a:rPr>
              <a:t>shell</a:t>
            </a:r>
            <a:r>
              <a:rPr lang="zh-CN" altLang="en-US" dirty="0">
                <a:hlinkClick r:id="rId4"/>
              </a:rPr>
              <a:t>脚本</a:t>
            </a:r>
            <a:r>
              <a:rPr lang="zh-CN" altLang="en-US" dirty="0"/>
              <a:t>拉取镜像部署容器，公网访问。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、钻石阶段：多台云服务器部署</a:t>
            </a:r>
            <a:r>
              <a:rPr lang="en-US" altLang="zh-CN" dirty="0">
                <a:hlinkClick r:id="rId5"/>
              </a:rPr>
              <a:t>k8s</a:t>
            </a:r>
            <a:r>
              <a:rPr lang="zh-CN" altLang="en-US" dirty="0"/>
              <a:t>，在</a:t>
            </a:r>
            <a:r>
              <a:rPr lang="en-US" altLang="zh-CN" dirty="0"/>
              <a:t>k8s</a:t>
            </a:r>
            <a:r>
              <a:rPr lang="zh-CN" altLang="en-US" dirty="0"/>
              <a:t>上面部署好</a:t>
            </a:r>
            <a:r>
              <a:rPr lang="en-US" altLang="zh-CN" dirty="0" err="1"/>
              <a:t>jenkins</a:t>
            </a:r>
            <a:r>
              <a:rPr lang="zh-CN" altLang="en-US" dirty="0"/>
              <a:t>，使用</a:t>
            </a:r>
            <a:r>
              <a:rPr lang="en-US" altLang="zh-CN" dirty="0"/>
              <a:t>k8s</a:t>
            </a:r>
            <a:r>
              <a:rPr lang="zh-CN" altLang="en-US" dirty="0"/>
              <a:t>装好镜像仓库（比如</a:t>
            </a:r>
            <a:r>
              <a:rPr lang="en-US" altLang="zh-CN" dirty="0"/>
              <a:t>harbor)</a:t>
            </a:r>
            <a:r>
              <a:rPr lang="zh-CN" altLang="en-US" dirty="0"/>
              <a:t>，写</a:t>
            </a:r>
            <a:r>
              <a:rPr lang="en-US" altLang="zh-CN" dirty="0"/>
              <a:t>pipeline</a:t>
            </a:r>
            <a:r>
              <a:rPr lang="zh-CN" altLang="en-US" dirty="0"/>
              <a:t>对代码进行打包，构建镜像，上传镜像，使用</a:t>
            </a:r>
            <a:r>
              <a:rPr lang="en-US" altLang="zh-CN" dirty="0"/>
              <a:t>k8s</a:t>
            </a:r>
            <a:r>
              <a:rPr lang="zh-CN" altLang="en-US" dirty="0"/>
              <a:t>认识的</a:t>
            </a:r>
            <a:r>
              <a:rPr lang="en-US" altLang="zh-CN" dirty="0" err="1"/>
              <a:t>yaml</a:t>
            </a:r>
            <a:r>
              <a:rPr lang="zh-CN" altLang="en-US" dirty="0"/>
              <a:t>资源</a:t>
            </a:r>
            <a:r>
              <a:rPr lang="zh-CN" altLang="en-US" dirty="0">
                <a:hlinkClick r:id="rId6"/>
              </a:rPr>
              <a:t>清单文件</a:t>
            </a:r>
            <a:r>
              <a:rPr lang="zh-CN" altLang="en-US" dirty="0"/>
              <a:t>进行部署，暴露</a:t>
            </a:r>
            <a:r>
              <a:rPr lang="en-US" altLang="zh-CN" dirty="0"/>
              <a:t>svc</a:t>
            </a:r>
            <a:r>
              <a:rPr lang="zh-CN" altLang="en-US" dirty="0"/>
              <a:t>进行公网访问。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、大师阶段：多台云服务器部署</a:t>
            </a:r>
            <a:r>
              <a:rPr lang="en-US" altLang="zh-CN" dirty="0"/>
              <a:t>k8s</a:t>
            </a:r>
            <a:r>
              <a:rPr lang="zh-CN" altLang="en-US" dirty="0"/>
              <a:t>，在</a:t>
            </a:r>
            <a:r>
              <a:rPr lang="en-US" altLang="zh-CN" dirty="0"/>
              <a:t>k8s</a:t>
            </a:r>
            <a:r>
              <a:rPr lang="zh-CN" altLang="en-US" dirty="0"/>
              <a:t>上面部署好管理</a:t>
            </a:r>
            <a:r>
              <a:rPr lang="en-US" altLang="zh-CN" dirty="0"/>
              <a:t>k8s</a:t>
            </a:r>
            <a:r>
              <a:rPr lang="zh-CN" altLang="en-US" dirty="0"/>
              <a:t>的管理界面（当前我自己使用的是</a:t>
            </a:r>
            <a:r>
              <a:rPr lang="en-US" altLang="zh-CN" dirty="0" err="1"/>
              <a:t>kubeshpere</a:t>
            </a:r>
            <a:r>
              <a:rPr lang="zh-CN" altLang="en-US" dirty="0"/>
              <a:t>，以下简称</a:t>
            </a:r>
            <a:r>
              <a:rPr lang="en-US" altLang="zh-CN" dirty="0" err="1">
                <a:hlinkClick r:id="rId7"/>
              </a:rPr>
              <a:t>ks</a:t>
            </a:r>
            <a:r>
              <a:rPr lang="zh-CN" altLang="en-US" dirty="0"/>
              <a:t>），</a:t>
            </a:r>
            <a:r>
              <a:rPr lang="en-US" altLang="zh-CN" dirty="0" err="1"/>
              <a:t>ks</a:t>
            </a:r>
            <a:r>
              <a:rPr lang="zh-CN" altLang="en-US" dirty="0"/>
              <a:t>部署</a:t>
            </a:r>
            <a:r>
              <a:rPr lang="en-US" altLang="zh-CN" dirty="0" err="1"/>
              <a:t>jenkins</a:t>
            </a:r>
            <a:r>
              <a:rPr lang="zh-CN" altLang="en-US" dirty="0"/>
              <a:t>，</a:t>
            </a:r>
            <a:r>
              <a:rPr lang="en-US" altLang="zh-CN" dirty="0" err="1"/>
              <a:t>ks</a:t>
            </a:r>
            <a:r>
              <a:rPr lang="zh-CN" altLang="en-US" dirty="0"/>
              <a:t>部署</a:t>
            </a:r>
            <a:r>
              <a:rPr lang="en-US" altLang="zh-CN" dirty="0"/>
              <a:t>harbor</a:t>
            </a:r>
            <a:r>
              <a:rPr lang="zh-CN" altLang="en-US" dirty="0"/>
              <a:t>，</a:t>
            </a:r>
            <a:r>
              <a:rPr lang="en-US" altLang="zh-CN" dirty="0" err="1"/>
              <a:t>devops</a:t>
            </a:r>
            <a:r>
              <a:rPr lang="zh-CN" altLang="en-US" dirty="0"/>
              <a:t>工程里面编辑流水线（我个人喜欢直接写</a:t>
            </a:r>
            <a:r>
              <a:rPr lang="en-US" altLang="zh-CN" dirty="0" err="1">
                <a:hlinkClick r:id="rId8"/>
              </a:rPr>
              <a:t>jenkinsfile</a:t>
            </a:r>
            <a:r>
              <a:rPr lang="zh-CN" altLang="en-US" dirty="0"/>
              <a:t>），代码打包，构建镜像，上传镜像，</a:t>
            </a:r>
            <a:r>
              <a:rPr lang="en-US" altLang="zh-CN" dirty="0" err="1"/>
              <a:t>yaml</a:t>
            </a:r>
            <a:r>
              <a:rPr lang="zh-CN" altLang="en-US" dirty="0"/>
              <a:t>资源清单文件部署，</a:t>
            </a:r>
            <a:r>
              <a:rPr lang="en-US" altLang="zh-CN" dirty="0"/>
              <a:t>svc</a:t>
            </a:r>
            <a:r>
              <a:rPr lang="zh-CN" altLang="en-US" dirty="0"/>
              <a:t>公网访问</a:t>
            </a:r>
          </a:p>
        </p:txBody>
      </p:sp>
    </p:spTree>
    <p:extLst>
      <p:ext uri="{BB962C8B-B14F-4D97-AF65-F5344CB8AC3E}">
        <p14:creationId xmlns:p14="http://schemas.microsoft.com/office/powerpoint/2010/main" val="42017362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4A839BA-97B9-2D27-9834-19C3A26C2101}"/>
              </a:ext>
            </a:extLst>
          </p:cNvPr>
          <p:cNvSpPr txBox="1"/>
          <p:nvPr/>
        </p:nvSpPr>
        <p:spPr>
          <a:xfrm>
            <a:off x="662731" y="285225"/>
            <a:ext cx="431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除了解决服务器，还要有自己的域名</a:t>
            </a:r>
            <a:r>
              <a:rPr lang="zh-CN" altLang="en-US" dirty="0"/>
              <a:t>：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D258B79-6BCF-B5F7-143C-114B80843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670" y="4078501"/>
            <a:ext cx="980660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内网穿透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适合没有公网 IP 的用户，通过中转服务器将内网设备暴露给公网，使用更简单，不需要端口转发。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用花生壳</a:t>
            </a:r>
            <a:r>
              <a:rPr lang="en-US" altLang="zh-CN" dirty="0">
                <a:latin typeface="Arial" panose="020B0604020202020204" pitchFamily="34" charset="0"/>
              </a:rPr>
              <a:t> ||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ngrok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|| </a:t>
            </a:r>
            <a:r>
              <a:rPr lang="en-US" altLang="zh-CN" dirty="0">
                <a:latin typeface="Arial" panose="020B0604020202020204" pitchFamily="34" charset="0"/>
              </a:rPr>
              <a:t>https://www.natfrp.com/user/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来内网穿透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dirty="0">
                <a:latin typeface="Arial" panose="020B0604020202020204" pitchFamily="34" charset="0"/>
              </a:rPr>
              <a:t>但是内网穿透会把我的公网端口暴露出来要做安全防护，</a:t>
            </a:r>
            <a:r>
              <a:rPr lang="en-US" altLang="zh-CN" dirty="0">
                <a:latin typeface="Arial" panose="020B0604020202020204" pitchFamily="34" charset="0"/>
              </a:rPr>
              <a:t>https://www.xiaohongshu.com/search_result/628b3d4600000000010246b1?xsec_token=ABTDHT_jwDja-fVRRgEWiVPINrWAtf3hS0Z04VfSOZK54=&amp;xsec_source=pc_search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D3A3995-FBAD-FC3A-2B66-70244A25F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626" y="1773773"/>
            <a:ext cx="49828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域名只能租，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.com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的一年几十块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1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F13BF-553B-0141-54E2-CED941882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CA3EAC3-91D9-C18B-B5C7-19BFBBCF04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80A418C-3137-F570-F78F-DF824C5491AD}"/>
              </a:ext>
            </a:extLst>
          </p:cNvPr>
          <p:cNvSpPr/>
          <p:nvPr/>
        </p:nvSpPr>
        <p:spPr>
          <a:xfrm>
            <a:off x="352153" y="1491344"/>
            <a:ext cx="7053943" cy="32918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7AA3895-DFC5-68BE-BDE1-6C98D4284E50}"/>
              </a:ext>
            </a:extLst>
          </p:cNvPr>
          <p:cNvSpPr/>
          <p:nvPr/>
        </p:nvSpPr>
        <p:spPr>
          <a:xfrm>
            <a:off x="8174082" y="1491343"/>
            <a:ext cx="3370218" cy="42953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 TIME GOLD PRICE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XXX.XX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PRICE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XXXXX.XX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INCOME FROM POSITIONS</a:t>
            </a:r>
          </a:p>
          <a:p>
            <a:pPr algn="ctr"/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XXX.XX</a:t>
            </a:r>
            <a:endParaRPr lang="zh-CN" altLang="en-US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39CBF77-B10F-8CEE-E56B-93A30D770DC4}"/>
              </a:ext>
            </a:extLst>
          </p:cNvPr>
          <p:cNvGrpSpPr/>
          <p:nvPr/>
        </p:nvGrpSpPr>
        <p:grpSpPr>
          <a:xfrm>
            <a:off x="352153" y="5011903"/>
            <a:ext cx="7053943" cy="774820"/>
            <a:chOff x="489857" y="5061855"/>
            <a:chExt cx="7053943" cy="77482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22DF465-6C02-4F5B-4255-26FF03AFE1E0}"/>
                </a:ext>
              </a:extLst>
            </p:cNvPr>
            <p:cNvSpPr/>
            <p:nvPr/>
          </p:nvSpPr>
          <p:spPr>
            <a:xfrm>
              <a:off x="489857" y="5061855"/>
              <a:ext cx="7053943" cy="7748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55C8D5D-D8C6-CCB4-ECA5-DA01EC487A02}"/>
                </a:ext>
              </a:extLst>
            </p:cNvPr>
            <p:cNvSpPr/>
            <p:nvPr/>
          </p:nvSpPr>
          <p:spPr>
            <a:xfrm>
              <a:off x="649062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hours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6B557CDA-577B-ADE4-6FB8-32594EAF805D}"/>
                </a:ext>
              </a:extLst>
            </p:cNvPr>
            <p:cNvSpPr/>
            <p:nvPr/>
          </p:nvSpPr>
          <p:spPr>
            <a:xfrm>
              <a:off x="2045563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day</a:t>
              </a:r>
              <a:endParaRPr lang="zh-CN" altLang="en-US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D5803D7D-97DE-EBE9-2558-C1E359FCB080}"/>
                </a:ext>
              </a:extLst>
            </p:cNvPr>
            <p:cNvSpPr/>
            <p:nvPr/>
          </p:nvSpPr>
          <p:spPr>
            <a:xfrm>
              <a:off x="3442064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week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64EBBB92-60E7-0D80-557C-91CD6817D546}"/>
                </a:ext>
              </a:extLst>
            </p:cNvPr>
            <p:cNvSpPr/>
            <p:nvPr/>
          </p:nvSpPr>
          <p:spPr>
            <a:xfrm>
              <a:off x="4838565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 month</a:t>
              </a:r>
              <a:endParaRPr lang="zh-CN" altLang="en-US" dirty="0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8A9BDC7A-F450-A7D3-EE9D-FFACBF0735E9}"/>
                </a:ext>
              </a:extLst>
            </p:cNvPr>
            <p:cNvSpPr/>
            <p:nvPr/>
          </p:nvSpPr>
          <p:spPr>
            <a:xfrm>
              <a:off x="6235065" y="5188187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 months</a:t>
              </a:r>
              <a:endParaRPr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E429DC7-6E0E-8FB9-476F-658B7C2BB55E}"/>
              </a:ext>
            </a:extLst>
          </p:cNvPr>
          <p:cNvGrpSpPr/>
          <p:nvPr/>
        </p:nvGrpSpPr>
        <p:grpSpPr>
          <a:xfrm>
            <a:off x="10163837" y="181319"/>
            <a:ext cx="1927469" cy="477492"/>
            <a:chOff x="10189963" y="131769"/>
            <a:chExt cx="1927469" cy="47749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E907504-AD18-4D9F-7FD1-BE0F08FEE5D6}"/>
                </a:ext>
              </a:extLst>
            </p:cNvPr>
            <p:cNvSpPr txBox="1"/>
            <p:nvPr/>
          </p:nvSpPr>
          <p:spPr>
            <a:xfrm>
              <a:off x="10667455" y="174440"/>
              <a:ext cx="14499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Username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" name="图形 14" descr="铅笔">
              <a:extLst>
                <a:ext uri="{FF2B5EF4-FFF2-40B4-BE49-F238E27FC236}">
                  <a16:creationId xmlns:a16="http://schemas.microsoft.com/office/drawing/2014/main" id="{C1D50168-36D4-51A3-C221-B089E165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89963" y="131769"/>
              <a:ext cx="477492" cy="477492"/>
            </a:xfrm>
            <a:prstGeom prst="rect">
              <a:avLst/>
            </a:prstGeom>
          </p:spPr>
        </p:pic>
      </p:grpSp>
      <p:graphicFrame>
        <p:nvGraphicFramePr>
          <p:cNvPr id="17" name="图示 16">
            <a:extLst>
              <a:ext uri="{FF2B5EF4-FFF2-40B4-BE49-F238E27FC236}">
                <a16:creationId xmlns:a16="http://schemas.microsoft.com/office/drawing/2014/main" id="{C570C68E-03C7-C60C-7856-DE26026277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330547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35481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8BAD4-8CF3-1A67-0E25-2E22A5F72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88D78A2-847D-2BE6-881B-C459A01738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7483466-3EF8-017B-D3D7-F811EFF2064C}"/>
              </a:ext>
            </a:extLst>
          </p:cNvPr>
          <p:cNvGrpSpPr/>
          <p:nvPr/>
        </p:nvGrpSpPr>
        <p:grpSpPr>
          <a:xfrm>
            <a:off x="10163837" y="181319"/>
            <a:ext cx="1927469" cy="477492"/>
            <a:chOff x="10189963" y="131769"/>
            <a:chExt cx="1927469" cy="47749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854422A-ED23-94E7-8C65-0801F1063133}"/>
                </a:ext>
              </a:extLst>
            </p:cNvPr>
            <p:cNvSpPr txBox="1"/>
            <p:nvPr/>
          </p:nvSpPr>
          <p:spPr>
            <a:xfrm>
              <a:off x="10667455" y="174440"/>
              <a:ext cx="14499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Username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" name="图形 14" descr="铅笔">
              <a:extLst>
                <a:ext uri="{FF2B5EF4-FFF2-40B4-BE49-F238E27FC236}">
                  <a16:creationId xmlns:a16="http://schemas.microsoft.com/office/drawing/2014/main" id="{07D711ED-4DAA-309E-1FCE-48609381A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89963" y="131769"/>
              <a:ext cx="477492" cy="477492"/>
            </a:xfrm>
            <a:prstGeom prst="rect">
              <a:avLst/>
            </a:prstGeom>
          </p:spPr>
        </p:pic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0BCEEFC-7C87-2715-9B7A-1C2DD2F892BA}"/>
              </a:ext>
            </a:extLst>
          </p:cNvPr>
          <p:cNvSpPr/>
          <p:nvPr/>
        </p:nvSpPr>
        <p:spPr>
          <a:xfrm>
            <a:off x="295806" y="1487787"/>
            <a:ext cx="11513704" cy="48840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图示 21">
            <a:extLst>
              <a:ext uri="{FF2B5EF4-FFF2-40B4-BE49-F238E27FC236}">
                <a16:creationId xmlns:a16="http://schemas.microsoft.com/office/drawing/2014/main" id="{D6C59CC7-FE9F-08C7-4DF6-29B003525D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9822179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8423E0A-13E6-1F32-68E3-C3B5BEA58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426116"/>
              </p:ext>
            </p:extLst>
          </p:nvPr>
        </p:nvGraphicFramePr>
        <p:xfrm>
          <a:off x="945898" y="2780070"/>
          <a:ext cx="10213520" cy="22199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60420">
                  <a:extLst>
                    <a:ext uri="{9D8B030D-6E8A-4147-A177-3AD203B41FA5}">
                      <a16:colId xmlns:a16="http://schemas.microsoft.com/office/drawing/2014/main" val="926508378"/>
                    </a:ext>
                  </a:extLst>
                </a:gridCol>
                <a:gridCol w="1151079">
                  <a:extLst>
                    <a:ext uri="{9D8B030D-6E8A-4147-A177-3AD203B41FA5}">
                      <a16:colId xmlns:a16="http://schemas.microsoft.com/office/drawing/2014/main" val="3746846799"/>
                    </a:ext>
                  </a:extLst>
                </a:gridCol>
                <a:gridCol w="1938201">
                  <a:extLst>
                    <a:ext uri="{9D8B030D-6E8A-4147-A177-3AD203B41FA5}">
                      <a16:colId xmlns:a16="http://schemas.microsoft.com/office/drawing/2014/main" val="4271415911"/>
                    </a:ext>
                  </a:extLst>
                </a:gridCol>
                <a:gridCol w="2139950">
                  <a:extLst>
                    <a:ext uri="{9D8B030D-6E8A-4147-A177-3AD203B41FA5}">
                      <a16:colId xmlns:a16="http://schemas.microsoft.com/office/drawing/2014/main" val="43722925"/>
                    </a:ext>
                  </a:extLst>
                </a:gridCol>
                <a:gridCol w="1322824">
                  <a:extLst>
                    <a:ext uri="{9D8B030D-6E8A-4147-A177-3AD203B41FA5}">
                      <a16:colId xmlns:a16="http://schemas.microsoft.com/office/drawing/2014/main" val="3516237707"/>
                    </a:ext>
                  </a:extLst>
                </a:gridCol>
                <a:gridCol w="1121926">
                  <a:extLst>
                    <a:ext uri="{9D8B030D-6E8A-4147-A177-3AD203B41FA5}">
                      <a16:colId xmlns:a16="http://schemas.microsoft.com/office/drawing/2014/main" val="2829619590"/>
                    </a:ext>
                  </a:extLst>
                </a:gridCol>
                <a:gridCol w="1679120">
                  <a:extLst>
                    <a:ext uri="{9D8B030D-6E8A-4147-A177-3AD203B41FA5}">
                      <a16:colId xmlns:a16="http://schemas.microsoft.com/office/drawing/2014/main" val="9198710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Date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Buy/Sell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Traded Gold Price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Transaction amount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commission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operate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07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Delete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>
                          <a:solidFill>
                            <a:schemeClr val="accent2"/>
                          </a:solidFill>
                        </a:rPr>
                        <a:t>Modify</a:t>
                      </a:r>
                      <a:endParaRPr lang="zh-CN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44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26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63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15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48345575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3AFDC4EA-22EE-8C74-23C4-B0808A6B68B1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rgbClr val="C9E1F2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870864" y="5446218"/>
            <a:ext cx="6363588" cy="609685"/>
          </a:xfrm>
          <a:prstGeom prst="rect">
            <a:avLst/>
          </a:prstGeom>
        </p:spPr>
      </p:pic>
      <p:grpSp>
        <p:nvGrpSpPr>
          <p:cNvPr id="43" name="组合 42">
            <a:extLst>
              <a:ext uri="{FF2B5EF4-FFF2-40B4-BE49-F238E27FC236}">
                <a16:creationId xmlns:a16="http://schemas.microsoft.com/office/drawing/2014/main" id="{EF5B52F3-79D5-0933-843D-28509CDB1213}"/>
              </a:ext>
            </a:extLst>
          </p:cNvPr>
          <p:cNvGrpSpPr/>
          <p:nvPr/>
        </p:nvGrpSpPr>
        <p:grpSpPr>
          <a:xfrm>
            <a:off x="1108747" y="1867416"/>
            <a:ext cx="2264569" cy="471951"/>
            <a:chOff x="1562386" y="1883754"/>
            <a:chExt cx="2264569" cy="471951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B56EC48F-7FE0-7248-5DB4-7D5C5D43CD1F}"/>
                </a:ext>
              </a:extLst>
            </p:cNvPr>
            <p:cNvSpPr/>
            <p:nvPr/>
          </p:nvSpPr>
          <p:spPr>
            <a:xfrm>
              <a:off x="2330561" y="1883754"/>
              <a:ext cx="1496394" cy="47195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B650FBA-E075-5041-4E03-C60F96A5AC17}"/>
                </a:ext>
              </a:extLst>
            </p:cNvPr>
            <p:cNvSpPr txBox="1"/>
            <p:nvPr/>
          </p:nvSpPr>
          <p:spPr>
            <a:xfrm>
              <a:off x="1562386" y="1924061"/>
              <a:ext cx="7681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Type</a:t>
              </a:r>
              <a:endParaRPr lang="zh-CN" altLang="en-US" b="1" dirty="0"/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DF470402-E98D-3C02-95D3-AA352ADE042C}"/>
                </a:ext>
              </a:extLst>
            </p:cNvPr>
            <p:cNvGrpSpPr/>
            <p:nvPr/>
          </p:nvGrpSpPr>
          <p:grpSpPr>
            <a:xfrm>
              <a:off x="3371852" y="2083141"/>
              <a:ext cx="330383" cy="143561"/>
              <a:chOff x="-1629561" y="1847537"/>
              <a:chExt cx="1565009" cy="640563"/>
            </a:xfrm>
          </p:grpSpPr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35191658-AE26-D508-0BE8-050F7F05DC50}"/>
                  </a:ext>
                </a:extLst>
              </p:cNvPr>
              <p:cNvCxnSpPr/>
              <p:nvPr/>
            </p:nvCxnSpPr>
            <p:spPr>
              <a:xfrm>
                <a:off x="-1629561" y="1886347"/>
                <a:ext cx="796836" cy="601753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2E095BD6-BE11-6359-C872-5045BD9C08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835704" y="1847537"/>
                <a:ext cx="771152" cy="593958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344160C-4C4A-3E5B-FA85-174C88C36E34}"/>
              </a:ext>
            </a:extLst>
          </p:cNvPr>
          <p:cNvGrpSpPr/>
          <p:nvPr/>
        </p:nvGrpSpPr>
        <p:grpSpPr>
          <a:xfrm>
            <a:off x="3540904" y="1861931"/>
            <a:ext cx="4938315" cy="471951"/>
            <a:chOff x="5221927" y="1862678"/>
            <a:chExt cx="4938315" cy="471951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D08D20F-E3D0-6B6A-397B-EE81B191E6F4}"/>
                </a:ext>
              </a:extLst>
            </p:cNvPr>
            <p:cNvSpPr txBox="1"/>
            <p:nvPr/>
          </p:nvSpPr>
          <p:spPr>
            <a:xfrm>
              <a:off x="5221927" y="1908001"/>
              <a:ext cx="18173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Transaction Date</a:t>
              </a:r>
              <a:endParaRPr lang="zh-CN" altLang="en-US" b="1" dirty="0"/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C81D1A12-D879-2676-47A1-E0EAF01A4903}"/>
                </a:ext>
              </a:extLst>
            </p:cNvPr>
            <p:cNvSpPr/>
            <p:nvPr/>
          </p:nvSpPr>
          <p:spPr>
            <a:xfrm>
              <a:off x="7117105" y="1862678"/>
              <a:ext cx="3043137" cy="47195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to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C858FF3A-6DED-A1AE-96D9-37F337663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04647" y="1940245"/>
              <a:ext cx="295316" cy="304843"/>
            </a:xfrm>
            <a:prstGeom prst="rect">
              <a:avLst/>
            </a:prstGeom>
          </p:spPr>
        </p:pic>
      </p:grp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76363ED9-EF44-8E6B-6994-067833C492F4}"/>
              </a:ext>
            </a:extLst>
          </p:cNvPr>
          <p:cNvSpPr/>
          <p:nvPr/>
        </p:nvSpPr>
        <p:spPr>
          <a:xfrm>
            <a:off x="8775025" y="1827771"/>
            <a:ext cx="1031424" cy="47195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Search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1CCAAD34-86CA-31E9-68D6-389E0B3A80D6}"/>
              </a:ext>
            </a:extLst>
          </p:cNvPr>
          <p:cNvSpPr/>
          <p:nvPr/>
        </p:nvSpPr>
        <p:spPr>
          <a:xfrm>
            <a:off x="10068893" y="1827297"/>
            <a:ext cx="1376425" cy="47195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+ New item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19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8CCFE-93E0-FB6A-8211-04E069F81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066A4F-BA7B-D5B7-85F3-6585693A22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5ED4129-D3AA-71A4-7980-F36F1506E3E2}"/>
              </a:ext>
            </a:extLst>
          </p:cNvPr>
          <p:cNvGrpSpPr/>
          <p:nvPr/>
        </p:nvGrpSpPr>
        <p:grpSpPr>
          <a:xfrm>
            <a:off x="10163837" y="181319"/>
            <a:ext cx="1927469" cy="477492"/>
            <a:chOff x="10189963" y="131769"/>
            <a:chExt cx="1927469" cy="47749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D68DB67-9E69-9281-91AA-7A5896145F4A}"/>
                </a:ext>
              </a:extLst>
            </p:cNvPr>
            <p:cNvSpPr txBox="1"/>
            <p:nvPr/>
          </p:nvSpPr>
          <p:spPr>
            <a:xfrm>
              <a:off x="10667455" y="174440"/>
              <a:ext cx="14499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Username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" name="图形 14" descr="铅笔">
              <a:extLst>
                <a:ext uri="{FF2B5EF4-FFF2-40B4-BE49-F238E27FC236}">
                  <a16:creationId xmlns:a16="http://schemas.microsoft.com/office/drawing/2014/main" id="{EDD1128B-ADB5-4691-4C1B-DAFC8012D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89963" y="131769"/>
              <a:ext cx="477492" cy="477492"/>
            </a:xfrm>
            <a:prstGeom prst="rect">
              <a:avLst/>
            </a:prstGeom>
          </p:spPr>
        </p:pic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CC31C85-E105-9671-FF39-691DC51307AB}"/>
              </a:ext>
            </a:extLst>
          </p:cNvPr>
          <p:cNvSpPr/>
          <p:nvPr/>
        </p:nvSpPr>
        <p:spPr>
          <a:xfrm>
            <a:off x="1953168" y="1254079"/>
            <a:ext cx="8886282" cy="52296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Date *</a:t>
            </a: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Type *</a:t>
            </a: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rtl="0" eaLnBrk="1" fontAlgn="t" latinLnBrk="0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Traded Gold Price *</a:t>
            </a:r>
          </a:p>
          <a:p>
            <a:pPr marL="0" rtl="0" eaLnBrk="1" fontAlgn="t" latinLnBrk="0" hangingPunct="1">
              <a:lnSpc>
                <a:spcPct val="150000"/>
              </a:lnSpc>
            </a:pPr>
            <a:endParaRPr lang="zh-CN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rtl="0" eaLnBrk="1" fontAlgn="t" latinLnBrk="0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Transaction amount *</a:t>
            </a:r>
            <a:endParaRPr lang="zh-CN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rtl="0" eaLnBrk="1" fontAlgn="t" latinLnBrk="0" hangingPunct="1">
              <a:lnSpc>
                <a:spcPct val="150000"/>
              </a:lnSpc>
            </a:pP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rtl="0" eaLnBrk="1" fontAlgn="t" latinLnBrk="0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Note</a:t>
            </a:r>
          </a:p>
          <a:p>
            <a:pPr marL="0" rtl="0" eaLnBrk="1" fontAlgn="t" latinLnBrk="0" hangingPunct="1">
              <a:lnSpc>
                <a:spcPct val="150000"/>
              </a:lnSpc>
            </a:pP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rtl="0" eaLnBrk="1" fontAlgn="t" latinLnBrk="0" hangingPunct="1">
              <a:lnSpc>
                <a:spcPct val="150000"/>
              </a:lnSpc>
            </a:pPr>
            <a:endParaRPr lang="en-US" altLang="zh-CN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A774016-7B60-B775-0797-5E6DC694D50F}"/>
              </a:ext>
            </a:extLst>
          </p:cNvPr>
          <p:cNvGrpSpPr/>
          <p:nvPr/>
        </p:nvGrpSpPr>
        <p:grpSpPr>
          <a:xfrm>
            <a:off x="3713001" y="5651232"/>
            <a:ext cx="5061278" cy="542110"/>
            <a:chOff x="6525508" y="5516815"/>
            <a:chExt cx="3046307" cy="54211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EF5023F9-C2E8-289A-3EFA-FE9B602E98A1}"/>
                </a:ext>
              </a:extLst>
            </p:cNvPr>
            <p:cNvSpPr/>
            <p:nvPr/>
          </p:nvSpPr>
          <p:spPr>
            <a:xfrm>
              <a:off x="8399967" y="5516815"/>
              <a:ext cx="1171848" cy="54210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Save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FC413334-B84A-68F9-AA45-6327CADAD823}"/>
                </a:ext>
              </a:extLst>
            </p:cNvPr>
            <p:cNvSpPr/>
            <p:nvPr/>
          </p:nvSpPr>
          <p:spPr>
            <a:xfrm>
              <a:off x="6525508" y="5516816"/>
              <a:ext cx="1171848" cy="54210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Cancel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65F0B5B1-7E13-03C6-7CA6-3555EF6CB7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8706898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C5D8BFA4-F111-8FF6-CB1B-D482B61B8BD9}"/>
              </a:ext>
            </a:extLst>
          </p:cNvPr>
          <p:cNvGrpSpPr/>
          <p:nvPr/>
        </p:nvGrpSpPr>
        <p:grpSpPr>
          <a:xfrm>
            <a:off x="5476783" y="1666060"/>
            <a:ext cx="4513760" cy="3694748"/>
            <a:chOff x="5320301" y="2286544"/>
            <a:chExt cx="4513760" cy="3694748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285115C-EFAA-9842-DABD-ABC3200F1303}"/>
                </a:ext>
              </a:extLst>
            </p:cNvPr>
            <p:cNvGrpSpPr/>
            <p:nvPr/>
          </p:nvGrpSpPr>
          <p:grpSpPr>
            <a:xfrm>
              <a:off x="5320301" y="2286544"/>
              <a:ext cx="4513760" cy="3694748"/>
              <a:chOff x="5334815" y="2236377"/>
              <a:chExt cx="4513760" cy="3694748"/>
            </a:xfrm>
          </p:grpSpPr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760D931F-C1F0-04C8-B2A6-310C24E57BCF}"/>
                  </a:ext>
                </a:extLst>
              </p:cNvPr>
              <p:cNvSpPr/>
              <p:nvPr/>
            </p:nvSpPr>
            <p:spPr>
              <a:xfrm>
                <a:off x="5334815" y="2236377"/>
                <a:ext cx="4513760" cy="5175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xxxxxxxxxxx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8012E6F9-FC32-FBED-7D24-7097B99CB566}"/>
                  </a:ext>
                </a:extLst>
              </p:cNvPr>
              <p:cNvSpPr/>
              <p:nvPr/>
            </p:nvSpPr>
            <p:spPr>
              <a:xfrm>
                <a:off x="5334815" y="3030667"/>
                <a:ext cx="4513760" cy="5175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xxxxxxxxxx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59282B72-42E0-FD76-81B1-AD5962FF42B9}"/>
                  </a:ext>
                </a:extLst>
              </p:cNvPr>
              <p:cNvSpPr/>
              <p:nvPr/>
            </p:nvSpPr>
            <p:spPr>
              <a:xfrm>
                <a:off x="5334815" y="3824957"/>
                <a:ext cx="4513760" cy="5175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xxxxxxxxxx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04580FFD-A9B6-26C7-6CE3-C7048ECC83E8}"/>
                  </a:ext>
                </a:extLst>
              </p:cNvPr>
              <p:cNvSpPr/>
              <p:nvPr/>
            </p:nvSpPr>
            <p:spPr>
              <a:xfrm>
                <a:off x="5334815" y="4619247"/>
                <a:ext cx="4513760" cy="5175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xxxxxxxxxx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C730E496-DEC1-806C-3F9C-DA5937DE5DC8}"/>
                  </a:ext>
                </a:extLst>
              </p:cNvPr>
              <p:cNvSpPr/>
              <p:nvPr/>
            </p:nvSpPr>
            <p:spPr>
              <a:xfrm>
                <a:off x="5334815" y="5413539"/>
                <a:ext cx="4513760" cy="51758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xxxxxxxxxx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E21804E-9005-9B1F-FC30-0FA5A21AE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494595" y="2368660"/>
              <a:ext cx="295316" cy="304843"/>
            </a:xfrm>
            <a:prstGeom prst="rect">
              <a:avLst/>
            </a:prstGeom>
          </p:spPr>
        </p:pic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E98633E6-81BB-BE1E-B96A-B9B9A3582670}"/>
                </a:ext>
              </a:extLst>
            </p:cNvPr>
            <p:cNvCxnSpPr/>
            <p:nvPr/>
          </p:nvCxnSpPr>
          <p:spPr>
            <a:xfrm>
              <a:off x="9348041" y="3255753"/>
              <a:ext cx="168217" cy="13486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2A59A35-5241-AE21-4216-7E46A1BD7D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15629" y="3247055"/>
              <a:ext cx="162795" cy="13311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937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37C55-44BE-BEBF-6E86-42BF9ED8F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19A9289-94C5-88DA-15F4-E09EA992A8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246B815-7AED-4279-456E-7795CF0AA1AD}"/>
              </a:ext>
            </a:extLst>
          </p:cNvPr>
          <p:cNvGrpSpPr/>
          <p:nvPr/>
        </p:nvGrpSpPr>
        <p:grpSpPr>
          <a:xfrm>
            <a:off x="10163837" y="181319"/>
            <a:ext cx="1927469" cy="477492"/>
            <a:chOff x="10189963" y="131769"/>
            <a:chExt cx="1927469" cy="47749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E76C767-1A08-6771-3E50-1B6FF59C6983}"/>
                </a:ext>
              </a:extLst>
            </p:cNvPr>
            <p:cNvSpPr txBox="1"/>
            <p:nvPr/>
          </p:nvSpPr>
          <p:spPr>
            <a:xfrm>
              <a:off x="10667455" y="174440"/>
              <a:ext cx="14499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Username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" name="图形 14" descr="铅笔">
              <a:extLst>
                <a:ext uri="{FF2B5EF4-FFF2-40B4-BE49-F238E27FC236}">
                  <a16:creationId xmlns:a16="http://schemas.microsoft.com/office/drawing/2014/main" id="{D4FBB98B-C7B6-8B6D-4E1D-D13ED883A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89963" y="131769"/>
              <a:ext cx="477492" cy="477492"/>
            </a:xfrm>
            <a:prstGeom prst="rect">
              <a:avLst/>
            </a:prstGeom>
          </p:spPr>
        </p:pic>
      </p:grpSp>
      <p:graphicFrame>
        <p:nvGraphicFramePr>
          <p:cNvPr id="22" name="图示 21">
            <a:extLst>
              <a:ext uri="{FF2B5EF4-FFF2-40B4-BE49-F238E27FC236}">
                <a16:creationId xmlns:a16="http://schemas.microsoft.com/office/drawing/2014/main" id="{70B9522C-2308-45AF-581C-B44D874113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8687213"/>
              </p:ext>
            </p:extLst>
          </p:nvPr>
        </p:nvGraphicFramePr>
        <p:xfrm>
          <a:off x="0" y="-1507551"/>
          <a:ext cx="6873241" cy="404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21" name="组合 20">
            <a:extLst>
              <a:ext uri="{FF2B5EF4-FFF2-40B4-BE49-F238E27FC236}">
                <a16:creationId xmlns:a16="http://schemas.microsoft.com/office/drawing/2014/main" id="{24690DD2-1DCC-9CD8-0B12-CDCBBBF70DF9}"/>
              </a:ext>
            </a:extLst>
          </p:cNvPr>
          <p:cNvGrpSpPr/>
          <p:nvPr/>
        </p:nvGrpSpPr>
        <p:grpSpPr>
          <a:xfrm>
            <a:off x="1277687" y="1541667"/>
            <a:ext cx="9636625" cy="4884042"/>
            <a:chOff x="295806" y="1487787"/>
            <a:chExt cx="9636625" cy="4884042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5451ED8F-EA1B-63E9-393E-D58F1E876D47}"/>
                </a:ext>
              </a:extLst>
            </p:cNvPr>
            <p:cNvSpPr/>
            <p:nvPr/>
          </p:nvSpPr>
          <p:spPr>
            <a:xfrm>
              <a:off x="295806" y="1487787"/>
              <a:ext cx="9636625" cy="488404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137CF6C-F097-9DF7-0C4E-96776AB9BDE5}"/>
                </a:ext>
              </a:extLst>
            </p:cNvPr>
            <p:cNvSpPr txBox="1"/>
            <p:nvPr/>
          </p:nvSpPr>
          <p:spPr>
            <a:xfrm>
              <a:off x="1040369" y="1883870"/>
              <a:ext cx="6097088" cy="38914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Long term holding amount</a:t>
              </a:r>
            </a:p>
            <a:p>
              <a:pPr>
                <a:lnSpc>
                  <a:spcPct val="200000"/>
                </a:lnSpc>
              </a:pPr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Short term holding amount</a:t>
              </a:r>
            </a:p>
            <a:p>
              <a:pPr>
                <a:lnSpc>
                  <a:spcPct val="200000"/>
                </a:lnSpc>
              </a:pPr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Low price alert 			</a:t>
              </a:r>
              <a:r>
                <a:rPr lang="zh-CN" altLang="en-US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￥</a:t>
              </a:r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endPara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High price alert			</a:t>
              </a:r>
              <a:r>
                <a:rPr lang="zh-CN" altLang="en-US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￥</a:t>
              </a:r>
              <a:endParaRPr lang="zh-CN" altLang="en-US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FD4C145-27B9-27F0-069C-F338C148AE10}"/>
                </a:ext>
              </a:extLst>
            </p:cNvPr>
            <p:cNvSpPr/>
            <p:nvPr/>
          </p:nvSpPr>
          <p:spPr>
            <a:xfrm>
              <a:off x="4755313" y="2033524"/>
              <a:ext cx="4513760" cy="51758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xxxxxxxxxxx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6893E5C5-22FC-2412-C437-34B87B60DCCA}"/>
                </a:ext>
              </a:extLst>
            </p:cNvPr>
            <p:cNvSpPr/>
            <p:nvPr/>
          </p:nvSpPr>
          <p:spPr>
            <a:xfrm>
              <a:off x="4755313" y="3084940"/>
              <a:ext cx="4513760" cy="51758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xxxxxxxxxxx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CFBD9856-E765-C9C4-912D-CF2082368158}"/>
                </a:ext>
              </a:extLst>
            </p:cNvPr>
            <p:cNvSpPr/>
            <p:nvPr/>
          </p:nvSpPr>
          <p:spPr>
            <a:xfrm>
              <a:off x="3023107" y="4155634"/>
              <a:ext cx="750498" cy="4828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AAC3C6F0-8C15-E736-CBF0-08A9F9B5E313}"/>
                </a:ext>
              </a:extLst>
            </p:cNvPr>
            <p:cNvSpPr/>
            <p:nvPr/>
          </p:nvSpPr>
          <p:spPr>
            <a:xfrm>
              <a:off x="3023107" y="5305703"/>
              <a:ext cx="750498" cy="4828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xxx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1FCDE50-ECB0-CF72-1DE1-DFDCBB0E1A5A}"/>
                </a:ext>
              </a:extLst>
            </p:cNvPr>
            <p:cNvGrpSpPr/>
            <p:nvPr/>
          </p:nvGrpSpPr>
          <p:grpSpPr>
            <a:xfrm>
              <a:off x="5799705" y="5229072"/>
              <a:ext cx="2735239" cy="542109"/>
              <a:chOff x="4896615" y="5546209"/>
              <a:chExt cx="2735239" cy="542109"/>
            </a:xfrm>
          </p:grpSpPr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A27D377F-0EB3-652F-D565-A68D416E6E36}"/>
                  </a:ext>
                </a:extLst>
              </p:cNvPr>
              <p:cNvSpPr/>
              <p:nvPr/>
            </p:nvSpPr>
            <p:spPr>
              <a:xfrm>
                <a:off x="6460006" y="5546209"/>
                <a:ext cx="1171848" cy="542109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Save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385616BE-4B52-285F-27C1-68E14A5C92A8}"/>
                  </a:ext>
                </a:extLst>
              </p:cNvPr>
              <p:cNvSpPr/>
              <p:nvPr/>
            </p:nvSpPr>
            <p:spPr>
              <a:xfrm>
                <a:off x="4896615" y="5546209"/>
                <a:ext cx="1171848" cy="54210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Cancel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1D20B92-1634-77AD-AF4F-091FB4740ADD}"/>
              </a:ext>
            </a:extLst>
          </p:cNvPr>
          <p:cNvGrpSpPr/>
          <p:nvPr/>
        </p:nvGrpSpPr>
        <p:grpSpPr>
          <a:xfrm>
            <a:off x="6649528" y="4293239"/>
            <a:ext cx="2867297" cy="369332"/>
            <a:chOff x="4095206" y="5574496"/>
            <a:chExt cx="2867297" cy="369332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31F6046E-96B0-F8F7-CE83-754E00B9EC41}"/>
                </a:ext>
              </a:extLst>
            </p:cNvPr>
            <p:cNvSpPr/>
            <p:nvPr/>
          </p:nvSpPr>
          <p:spPr>
            <a:xfrm>
              <a:off x="4095206" y="5583828"/>
              <a:ext cx="360000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888081C-69A9-5783-C53B-D2FF058BD689}"/>
                </a:ext>
              </a:extLst>
            </p:cNvPr>
            <p:cNvSpPr txBox="1"/>
            <p:nvPr/>
          </p:nvSpPr>
          <p:spPr>
            <a:xfrm>
              <a:off x="4506551" y="5574496"/>
              <a:ext cx="24559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Remind with email</a:t>
              </a:r>
            </a:p>
          </p:txBody>
        </p:sp>
      </p:grpSp>
      <p:pic>
        <p:nvPicPr>
          <p:cNvPr id="2" name="图形 1" descr="复选标记">
            <a:extLst>
              <a:ext uri="{FF2B5EF4-FFF2-40B4-BE49-F238E27FC236}">
                <a16:creationId xmlns:a16="http://schemas.microsoft.com/office/drawing/2014/main" id="{5EC293F1-C8C3-0FEB-F0D7-F34F954DC3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95895" y="4366777"/>
            <a:ext cx="267265" cy="26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50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71DA3-9AF2-7E9A-F592-04C750DC9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A624AB-BCCB-DBAD-E2E1-97F434D740A2}"/>
              </a:ext>
            </a:extLst>
          </p:cNvPr>
          <p:cNvSpPr txBox="1"/>
          <p:nvPr/>
        </p:nvSpPr>
        <p:spPr>
          <a:xfrm>
            <a:off x="3254828" y="2757715"/>
            <a:ext cx="5548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Database design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037236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黄金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000000"/>
      </a:accent1>
      <a:accent2>
        <a:srgbClr val="226089"/>
      </a:accent2>
      <a:accent3>
        <a:srgbClr val="4592AF"/>
      </a:accent3>
      <a:accent4>
        <a:srgbClr val="E3C4A8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1549</TotalTime>
  <Words>3665</Words>
  <Application>Microsoft Office PowerPoint</Application>
  <PresentationFormat>宽屏</PresentationFormat>
  <Paragraphs>1135</Paragraphs>
  <Slides>48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0" baseType="lpstr">
      <vt:lpstr>-apple-system</vt:lpstr>
      <vt:lpstr>阿里巴巴普惠体 2.0 115 Black</vt:lpstr>
      <vt:lpstr>阿里巴巴普惠体 2.0 55 Regular</vt:lpstr>
      <vt:lpstr>阿里巴巴普惠体 2.0 65 Medium</vt:lpstr>
      <vt:lpstr>阿里巴巴普惠体 Heavy</vt:lpstr>
      <vt:lpstr>等线</vt:lpstr>
      <vt:lpstr>微软雅黑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芊 梁</dc:creator>
  <cp:lastModifiedBy>芊 梁</cp:lastModifiedBy>
  <cp:revision>34</cp:revision>
  <dcterms:created xsi:type="dcterms:W3CDTF">2024-10-31T16:10:26Z</dcterms:created>
  <dcterms:modified xsi:type="dcterms:W3CDTF">2024-11-04T15:58:57Z</dcterms:modified>
</cp:coreProperties>
</file>