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hMsSsgyfZ1RKfHke2/MkHOGph/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0" y="16043"/>
            <a:ext cx="12192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Automated Classification of Research Projects Using Machine Learning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Ankur Gupta(2201028)</a:t>
            </a:r>
            <a:endParaRPr sz="16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60404" y="0"/>
            <a:ext cx="631596" cy="6315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Helvetica Neue"/>
                <a:ea typeface="Helvetica Neue"/>
                <a:cs typeface="Helvetica Neue"/>
                <a:sym typeface="Helvetica Neue"/>
              </a:rPr>
              <a:t>Indian Institute of Information Technology Guwahati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4850" y="735300"/>
            <a:ext cx="3836700" cy="5883900"/>
          </a:xfrm>
          <a:prstGeom prst="rect">
            <a:avLst/>
          </a:prstGeom>
          <a:noFill/>
          <a:ln w="12700" cap="flat" cmpd="sng">
            <a:solidFill>
              <a:srgbClr val="0034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Abstract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research develops an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 system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automated technical project classification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NLP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We implement a multi-output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 Forest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classifier trained on project descriptions,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achieving 96.2% panel accuracy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0.018 Hamming loss for research areas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 system streamlines project categorization,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reducing manual effort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while ensuring precise multi-label classification for academic management.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Question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can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TF-IDF features and ensemble learning 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 optimized to accurately and efficiently perform multi-output classification of technical projects, while </a:t>
            </a:r>
            <a:r>
              <a:rPr lang="en-IN" sz="1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addressing class imbalance</a:t>
            </a:r>
            <a:r>
              <a:rPr lang="en-IN" sz="15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600" b="1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project aims to build an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ML-based system 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that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automatically classifies technical projects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expert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panels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areas 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multi-output learning.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8270450" y="735300"/>
            <a:ext cx="3836700" cy="5871900"/>
          </a:xfrm>
          <a:prstGeom prst="rect">
            <a:avLst/>
          </a:prstGeom>
          <a:noFill/>
          <a:ln w="12700" cap="flat" cmpd="sng">
            <a:solidFill>
              <a:srgbClr val="0034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34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Results</a:t>
            </a:r>
            <a:endParaRPr sz="1600" b="1" dirty="0">
              <a:solidFill>
                <a:srgbClr val="0034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latin typeface="Helvetica Neue" panose="020B0604020202020204" charset="0"/>
              </a:rPr>
              <a:t>The hyperparameter-optimized </a:t>
            </a:r>
            <a:r>
              <a:rPr lang="en-US" b="1" dirty="0">
                <a:latin typeface="Helvetica Neue" panose="020B0604020202020204" charset="0"/>
              </a:rPr>
              <a:t>Random Forest </a:t>
            </a:r>
            <a:r>
              <a:rPr lang="en-US" dirty="0">
                <a:latin typeface="Helvetica Neue" panose="020B0604020202020204" charset="0"/>
              </a:rPr>
              <a:t>achieved </a:t>
            </a:r>
            <a:r>
              <a:rPr lang="en-US" b="1" dirty="0">
                <a:latin typeface="Helvetica Neue" panose="020B0604020202020204" charset="0"/>
              </a:rPr>
              <a:t>96.2% panel accuracy </a:t>
            </a:r>
            <a:r>
              <a:rPr lang="en-US" dirty="0">
                <a:latin typeface="Helvetica Neue" panose="020B0604020202020204" charset="0"/>
              </a:rPr>
              <a:t>(vs 92% previously) with a research area </a:t>
            </a:r>
            <a:r>
              <a:rPr lang="en-US" b="1" dirty="0">
                <a:latin typeface="Helvetica Neue" panose="020B0604020202020204" charset="0"/>
              </a:rPr>
              <a:t>Hamming Loss of 0.018 </a:t>
            </a:r>
            <a:r>
              <a:rPr lang="en-US" dirty="0">
                <a:latin typeface="Helvetica Neue" panose="020B0604020202020204" charset="0"/>
              </a:rPr>
              <a:t>(improved from 0.025), demonstrating superior generalization. The </a:t>
            </a:r>
            <a:r>
              <a:rPr lang="en-US" b="1" dirty="0">
                <a:latin typeface="Helvetica Neue" panose="020B0604020202020204" charset="0"/>
              </a:rPr>
              <a:t>micro-F1 score (0.834) </a:t>
            </a:r>
            <a:r>
              <a:rPr lang="en-US" dirty="0">
                <a:latin typeface="Helvetica Neue" panose="020B0604020202020204" charset="0"/>
              </a:rPr>
              <a:t>highlights strong overall performance, while the higher macro-F1 (0.907) indicates persistent</a:t>
            </a:r>
            <a:r>
              <a:rPr lang="en-US" b="1" dirty="0">
                <a:latin typeface="Helvetica Neue" panose="020B0604020202020204" charset="0"/>
              </a:rPr>
              <a:t> class imbalance</a:t>
            </a:r>
            <a:r>
              <a:rPr lang="en-US" dirty="0">
                <a:latin typeface="Helvetica Neue" panose="020B0604020202020204" charset="0"/>
              </a:rPr>
              <a:t>. Compared to the earlier SVM model, this approach offers </a:t>
            </a:r>
            <a:r>
              <a:rPr lang="en-US" b="1" dirty="0">
                <a:latin typeface="Helvetica Neue" panose="020B0604020202020204" charset="0"/>
              </a:rPr>
              <a:t>greater efficiency with competitive predictive accuracy</a:t>
            </a:r>
            <a:r>
              <a:rPr lang="en-US" dirty="0">
                <a:latin typeface="Helvetica Neue" panose="020B0604020202020204" charset="0"/>
              </a:rPr>
              <a:t>.</a:t>
            </a:r>
            <a:endParaRPr dirty="0">
              <a:latin typeface="Helvetica Neue" panose="020B0604020202020204" charset="0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3466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1500" dirty="0">
                <a:latin typeface="Helvetica Neue"/>
                <a:ea typeface="Helvetica Neue"/>
                <a:cs typeface="Helvetica Neue"/>
                <a:sym typeface="Helvetica Neue"/>
              </a:rPr>
              <a:t>The system automates research project classification with high accuracy.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4253400" y="735300"/>
            <a:ext cx="3685200" cy="587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700" b="1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700" b="1">
                <a:solidFill>
                  <a:srgbClr val="003466"/>
                </a:solidFill>
                <a:latin typeface="Calibri"/>
                <a:ea typeface="Calibri"/>
                <a:cs typeface="Calibri"/>
                <a:sym typeface="Calibri"/>
              </a:rPr>
              <a:t>Methods/Approach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analyzed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407 technical projects (≈125 KB)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titles, keywords, panel assignments, and multi-label research areas,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sourced from Dr. Angshuman Jana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The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text preprocessing combined titles and keywords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followed by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TF-IDF vectorization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(500 features, 1–2 word n-grams).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Panels 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were encoded via LabelEncoder, while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research areas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used MultiLabelBinarizer.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modeling, we implemented a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MultiOutputClassifier 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RandomForest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(class-weighted for imbalance) and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optimized hyperparameters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(n_estimators, max_depth) via RandomizedSearchCV (3-fold CV).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 used a custom weighted metric (30% panel accuracy, 70% research micro-F1)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alongside Hamming loss. The final pipeline was serialized with </a:t>
            </a:r>
            <a:r>
              <a:rPr lang="en-IN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joblib for deployment</a:t>
            </a:r>
            <a:r>
              <a:rPr lang="en-I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rgbClr val="0034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 title="section4.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2338" y="3768436"/>
            <a:ext cx="2740975" cy="15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 Neue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Kaustuv Nag</dc:creator>
  <cp:lastModifiedBy>Ankur Gupta</cp:lastModifiedBy>
  <cp:revision>1</cp:revision>
  <dcterms:created xsi:type="dcterms:W3CDTF">2025-03-19T05:36:37Z</dcterms:created>
  <dcterms:modified xsi:type="dcterms:W3CDTF">2025-04-11T03:28:12Z</dcterms:modified>
</cp:coreProperties>
</file>