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72" r:id="rId3"/>
    <p:sldId id="258" r:id="rId4"/>
    <p:sldId id="273" r:id="rId5"/>
    <p:sldId id="274" r:id="rId6"/>
    <p:sldId id="259" r:id="rId7"/>
    <p:sldId id="275" r:id="rId8"/>
    <p:sldId id="260" r:id="rId9"/>
    <p:sldId id="265" r:id="rId10"/>
    <p:sldId id="264" r:id="rId11"/>
    <p:sldId id="266" r:id="rId12"/>
    <p:sldId id="271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A46E6-2DF9-4BB9-A463-B69A1777069C}" v="238" dt="2021-06-27T06:16:28.767"/>
    <p1510:client id="{9E87CE33-BEB7-48D9-B785-280F6DF2FDD0}" v="1043" dt="2021-06-26T13:59:47.707"/>
    <p1510:client id="{CCC854CE-B234-4324-8EF5-6915CDADF290}" v="2703" dt="2021-06-25T12:29:08.946"/>
    <p1510:client id="{D9150C63-C68B-42E9-8BEC-BDEB7EBA2219}" v="311" dt="2021-06-27T07:30:27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-33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57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1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46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228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0703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25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48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14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408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70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3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92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8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8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0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8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49062168/Classification_of_Documents_Extracted_from_Images_with_Optical_Character_Recognition_Methods" TargetMode="External"/><Relationship Id="rId2" Type="http://schemas.openxmlformats.org/officeDocument/2006/relationships/hyperlink" Target="https://ieeexplore.ieee.org/document/713027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66301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54" y="1164628"/>
            <a:ext cx="9144000" cy="14351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Handwritten Text to Digital Text Conversion</a:t>
            </a:r>
            <a:endParaRPr lang="en-US" sz="44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3E3F72AC-2BD7-49F1-9486-EB539552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7784799"/>
              </p:ext>
            </p:extLst>
          </p:nvPr>
        </p:nvGraphicFramePr>
        <p:xfrm>
          <a:off x="-428106" y="1255221"/>
          <a:ext cx="9939251" cy="487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904">
                  <a:extLst>
                    <a:ext uri="{9D8B030D-6E8A-4147-A177-3AD203B41FA5}">
                      <a16:colId xmlns:a16="http://schemas.microsoft.com/office/drawing/2014/main" xmlns="" val="2737120793"/>
                    </a:ext>
                  </a:extLst>
                </a:gridCol>
                <a:gridCol w="2200446">
                  <a:extLst>
                    <a:ext uri="{9D8B030D-6E8A-4147-A177-3AD203B41FA5}">
                      <a16:colId xmlns:a16="http://schemas.microsoft.com/office/drawing/2014/main" xmlns="" val="3827166940"/>
                    </a:ext>
                  </a:extLst>
                </a:gridCol>
                <a:gridCol w="2406334">
                  <a:extLst>
                    <a:ext uri="{9D8B030D-6E8A-4147-A177-3AD203B41FA5}">
                      <a16:colId xmlns:a16="http://schemas.microsoft.com/office/drawing/2014/main" xmlns="" val="2207169929"/>
                    </a:ext>
                  </a:extLst>
                </a:gridCol>
                <a:gridCol w="1420567">
                  <a:extLst>
                    <a:ext uri="{9D8B030D-6E8A-4147-A177-3AD203B41FA5}">
                      <a16:colId xmlns:a16="http://schemas.microsoft.com/office/drawing/2014/main" xmlns="" val="3751673410"/>
                    </a:ext>
                  </a:extLst>
                </a:gridCol>
              </a:tblGrid>
              <a:tr h="43131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910394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309446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750517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2899597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702211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7990862"/>
                  </a:ext>
                </a:extLst>
              </a:tr>
              <a:tr h="763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Bhavyasri Maddineni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700748499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2853781"/>
                  </a:ext>
                </a:extLst>
              </a:tr>
              <a:tr h="763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Shiny sherly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700744314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3686927"/>
                  </a:ext>
                </a:extLst>
              </a:tr>
              <a:tr h="763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Kusuma Sneha 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700745374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180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17534-3E10-4983-9FEE-DA7F7FD0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BLOCK DIAGRAM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E4ED984-EDD0-4800-A80C-941C10744DC5}"/>
              </a:ext>
            </a:extLst>
          </p:cNvPr>
          <p:cNvGrpSpPr/>
          <p:nvPr/>
        </p:nvGrpSpPr>
        <p:grpSpPr>
          <a:xfrm>
            <a:off x="194733" y="2030942"/>
            <a:ext cx="11807826" cy="4205790"/>
            <a:chOff x="639233" y="3237442"/>
            <a:chExt cx="11807826" cy="42057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C047B62-FEC0-4C0C-A071-AF0D7F2FE9F8}"/>
                </a:ext>
              </a:extLst>
            </p:cNvPr>
            <p:cNvSpPr txBox="1"/>
            <p:nvPr/>
          </p:nvSpPr>
          <p:spPr>
            <a:xfrm>
              <a:off x="2650067" y="3242734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Data Processing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3033A8C-CE30-45FB-92DC-25C7CA285CEE}"/>
                </a:ext>
              </a:extLst>
            </p:cNvPr>
            <p:cNvSpPr txBox="1"/>
            <p:nvPr/>
          </p:nvSpPr>
          <p:spPr>
            <a:xfrm>
              <a:off x="8624358" y="4518025"/>
              <a:ext cx="14626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Test Accuracy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EDC195B-0296-418F-BA7A-CEB9B917EDDE}"/>
                </a:ext>
              </a:extLst>
            </p:cNvPr>
            <p:cNvSpPr txBox="1"/>
            <p:nvPr/>
          </p:nvSpPr>
          <p:spPr>
            <a:xfrm>
              <a:off x="5295900" y="3242733"/>
              <a:ext cx="16425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Processed Data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72016B-ADE5-4515-B36C-A3E2087BDCB8}"/>
                </a:ext>
              </a:extLst>
            </p:cNvPr>
            <p:cNvSpPr txBox="1"/>
            <p:nvPr/>
          </p:nvSpPr>
          <p:spPr>
            <a:xfrm>
              <a:off x="7862358" y="3237442"/>
              <a:ext cx="28384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Train Model (Train Accuracy)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6D4D786-A8F9-41BD-8BEB-93810E733AAB}"/>
                </a:ext>
              </a:extLst>
            </p:cNvPr>
            <p:cNvSpPr txBox="1"/>
            <p:nvPr/>
          </p:nvSpPr>
          <p:spPr>
            <a:xfrm>
              <a:off x="639233" y="3242734"/>
              <a:ext cx="10922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Raw Data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2D3696D-DDD6-4F3A-8B8C-D45CC2CAC834}"/>
                </a:ext>
              </a:extLst>
            </p:cNvPr>
            <p:cNvSpPr txBox="1"/>
            <p:nvPr/>
          </p:nvSpPr>
          <p:spPr>
            <a:xfrm>
              <a:off x="8349192" y="5798608"/>
              <a:ext cx="20129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Accuracy Satisfied?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BD1CD78-53F3-47C7-99BB-E0FD0179A674}"/>
                </a:ext>
              </a:extLst>
            </p:cNvPr>
            <p:cNvSpPr txBox="1"/>
            <p:nvPr/>
          </p:nvSpPr>
          <p:spPr>
            <a:xfrm>
              <a:off x="8576734" y="7073900"/>
              <a:ext cx="1547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Deploy Model</a:t>
              </a: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226C36C-B81A-454F-B6B2-AD629DCB8797}"/>
                </a:ext>
              </a:extLst>
            </p:cNvPr>
            <p:cNvSpPr txBox="1"/>
            <p:nvPr/>
          </p:nvSpPr>
          <p:spPr>
            <a:xfrm>
              <a:off x="10984442" y="4613275"/>
              <a:ext cx="14626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Calibri"/>
                </a:rPr>
                <a:t>Model Tuning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1370D8AD-D988-4C96-B4D0-982C5BB01ACB}"/>
                </a:ext>
              </a:extLst>
            </p:cNvPr>
            <p:cNvCxnSpPr/>
            <p:nvPr/>
          </p:nvCxnSpPr>
          <p:spPr>
            <a:xfrm>
              <a:off x="1744134" y="3426883"/>
              <a:ext cx="914400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3CDAEA93-B6E8-478D-B178-12561F9987C8}"/>
                </a:ext>
              </a:extLst>
            </p:cNvPr>
            <p:cNvCxnSpPr>
              <a:cxnSpLocks/>
            </p:cNvCxnSpPr>
            <p:nvPr/>
          </p:nvCxnSpPr>
          <p:spPr>
            <a:xfrm>
              <a:off x="4389967" y="3426883"/>
              <a:ext cx="914400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8121997A-BBF9-43E6-B33F-691056A3712B}"/>
                </a:ext>
              </a:extLst>
            </p:cNvPr>
            <p:cNvCxnSpPr>
              <a:cxnSpLocks/>
            </p:cNvCxnSpPr>
            <p:nvPr/>
          </p:nvCxnSpPr>
          <p:spPr>
            <a:xfrm>
              <a:off x="6951134" y="3426883"/>
              <a:ext cx="914400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D008736D-1E6B-42DE-B057-CCD3C8A9CBE1}"/>
                </a:ext>
              </a:extLst>
            </p:cNvPr>
            <p:cNvCxnSpPr>
              <a:cxnSpLocks/>
            </p:cNvCxnSpPr>
            <p:nvPr/>
          </p:nvCxnSpPr>
          <p:spPr>
            <a:xfrm>
              <a:off x="9353550" y="3606800"/>
              <a:ext cx="4234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399CA74F-6B1B-4D05-8C8E-7FD375C45B30}"/>
                </a:ext>
              </a:extLst>
            </p:cNvPr>
            <p:cNvCxnSpPr>
              <a:cxnSpLocks/>
            </p:cNvCxnSpPr>
            <p:nvPr/>
          </p:nvCxnSpPr>
          <p:spPr>
            <a:xfrm>
              <a:off x="9353549" y="4887383"/>
              <a:ext cx="4234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709DFFA8-9523-4B16-9650-0E3126178C0C}"/>
                </a:ext>
              </a:extLst>
            </p:cNvPr>
            <p:cNvCxnSpPr>
              <a:cxnSpLocks/>
            </p:cNvCxnSpPr>
            <p:nvPr/>
          </p:nvCxnSpPr>
          <p:spPr>
            <a:xfrm>
              <a:off x="9353550" y="6167966"/>
              <a:ext cx="4234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313D55A7-BEAD-485C-8E8C-9B59F93ED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1866" y="3426883"/>
              <a:ext cx="1011766" cy="4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C6A46430-61EC-4F47-AE0D-E10E2E214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3633" y="4976283"/>
              <a:ext cx="4234" cy="1054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EB5CC1E2-7237-4D1D-A407-34B3440C7EA4}"/>
                </a:ext>
              </a:extLst>
            </p:cNvPr>
            <p:cNvCxnSpPr/>
            <p:nvPr/>
          </p:nvCxnSpPr>
          <p:spPr>
            <a:xfrm>
              <a:off x="10364258" y="6014508"/>
              <a:ext cx="1354665" cy="21166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C7982A1E-3BC9-477C-AA3F-BA5327DFAA51}"/>
                </a:ext>
              </a:extLst>
            </p:cNvPr>
            <p:cNvCxnSpPr/>
            <p:nvPr/>
          </p:nvCxnSpPr>
          <p:spPr>
            <a:xfrm flipH="1">
              <a:off x="11713634" y="3437468"/>
              <a:ext cx="0" cy="1174748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648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0638F-BAEC-43CB-A631-7719C786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852BC-5EE3-4BD0-97C8-F5EE5868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607"/>
            <a:ext cx="8596668" cy="3913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Accuracy of the various models used is tabulated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3891772-1528-437C-99B2-A4C2EDA3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3800610"/>
              </p:ext>
            </p:extLst>
          </p:nvPr>
        </p:nvGraphicFramePr>
        <p:xfrm>
          <a:off x="1072342" y="2277687"/>
          <a:ext cx="5436524" cy="3173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998">
                  <a:extLst>
                    <a:ext uri="{9D8B030D-6E8A-4147-A177-3AD203B41FA5}">
                      <a16:colId xmlns:a16="http://schemas.microsoft.com/office/drawing/2014/main" xmlns="" val="3059320746"/>
                    </a:ext>
                  </a:extLst>
                </a:gridCol>
                <a:gridCol w="2682526">
                  <a:extLst>
                    <a:ext uri="{9D8B030D-6E8A-4147-A177-3AD203B41FA5}">
                      <a16:colId xmlns:a16="http://schemas.microsoft.com/office/drawing/2014/main" xmlns="" val="2370192354"/>
                    </a:ext>
                  </a:extLst>
                </a:gridCol>
              </a:tblGrid>
              <a:tr h="3709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Model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Accuracy (%)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514322"/>
                  </a:ext>
                </a:extLst>
              </a:tr>
              <a:tr h="649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Multiclass / Multinomial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69.42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201498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Decision Tree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58.90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18587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Random Forest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80.92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342776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Times New Roman"/>
                        </a:rPr>
                        <a:t>Train: 91.07, Test: 83.36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7139990"/>
                  </a:ext>
                </a:extLst>
              </a:tr>
              <a:tr h="64911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Convolution Neural Network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Train: 93.51, Test: 85.07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9652"/>
                  </a:ext>
                </a:extLst>
              </a:tr>
              <a:tr h="376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Recurrent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Train: 93.15, Test: 86.81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87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462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591C117-1871-4C5D-A99E-435F2C6A42E8}"/>
              </a:ext>
            </a:extLst>
          </p:cNvPr>
          <p:cNvGrpSpPr/>
          <p:nvPr/>
        </p:nvGrpSpPr>
        <p:grpSpPr>
          <a:xfrm>
            <a:off x="643467" y="419773"/>
            <a:ext cx="10905067" cy="5926578"/>
            <a:chOff x="643467" y="469650"/>
            <a:chExt cx="10905067" cy="59265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32A57F6-5512-4001-B182-AA6FC99163B1}"/>
                </a:ext>
              </a:extLst>
            </p:cNvPr>
            <p:cNvGrpSpPr/>
            <p:nvPr/>
          </p:nvGrpSpPr>
          <p:grpSpPr>
            <a:xfrm>
              <a:off x="643467" y="469650"/>
              <a:ext cx="10905067" cy="2203948"/>
              <a:chOff x="-1562100" y="2029996"/>
              <a:chExt cx="13708856" cy="2770603"/>
            </a:xfrm>
          </p:grpSpPr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xmlns="" id="{E478EE14-7291-40D7-A9AB-87748CB9F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562100" y="2050818"/>
                <a:ext cx="2755106" cy="2720540"/>
              </a:xfrm>
              <a:prstGeom prst="rect">
                <a:avLst/>
              </a:prstGeom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xmlns="" id="{6A7A93BD-8EBD-4FA1-8E0C-CF23F09F4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8244" y="2029996"/>
                <a:ext cx="2743200" cy="2750381"/>
              </a:xfrm>
              <a:prstGeom prst="rect">
                <a:avLst/>
              </a:prstGeom>
            </p:spPr>
          </p:pic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xmlns="" id="{ECD737FD-ED47-40BA-B436-5F681DCD9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26681" y="2057399"/>
                <a:ext cx="2743200" cy="2743200"/>
              </a:xfrm>
              <a:prstGeom prst="rect">
                <a:avLst/>
              </a:prstGeom>
            </p:spPr>
          </p:pic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xmlns="" id="{F7D60CC7-9F76-40A9-A056-D5FB58674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665119" y="2067978"/>
                <a:ext cx="2743200" cy="2722044"/>
              </a:xfrm>
              <a:prstGeom prst="rect">
                <a:avLst/>
              </a:prstGeom>
            </p:spPr>
          </p:pic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xmlns="" id="{4BEF1083-4808-40B7-8BE4-F492CED90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403556" y="2067924"/>
                <a:ext cx="2743200" cy="2722152"/>
              </a:xfrm>
              <a:prstGeom prst="rect">
                <a:avLst/>
              </a:prstGeom>
            </p:spPr>
          </p:pic>
        </p:grpSp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xmlns="" id="{4C0FF264-46EC-474F-B604-3F99283E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19" y="2854928"/>
              <a:ext cx="8755856" cy="35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1452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38BD4-8595-4B2C-A2C1-304E4FB1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436A2-8215-4C71-AE6F-187FC658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A proposed handwritten text to digital text conversion has been designed and tested. A comparison with related work has been presented. </a:t>
            </a: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Various models have been trained for this purpose with various types of input datasets.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This model can be extended to recognize and convert words by extracting its characters.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It can also be extended to recognize and convert sentences by segmenting words and thereby extracting the characters.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348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212B3-CED3-4E41-AAAD-B8BD87F1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614662-6C53-4E30-8C2F-7A11035F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ea typeface="+mn-lt"/>
                <a:cs typeface="Times New Roman"/>
                <a:hlinkClick r:id="rId2"/>
              </a:rPr>
              <a:t>https://ieeexplore.ieee.org/document/7130278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r>
              <a:rPr lang="en-US" sz="1800" u="sng" dirty="0">
                <a:latin typeface="Times New Roman"/>
                <a:ea typeface="+mn-lt"/>
                <a:cs typeface="Times New Roman"/>
                <a:hlinkClick r:id="rId3"/>
              </a:rPr>
              <a:t>https://www.academia.edu/49062168/Classification_of_Documents_Extracted_from_Images_with_Optical_Character_Recognition_Methods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  <a:hlinkClick r:id="rId4"/>
              </a:rPr>
              <a:t>https://ieeexplore.ieee.org/document/8663011</a:t>
            </a:r>
            <a:endParaRPr lang="en-US" sz="1800" u="sng" dirty="0">
              <a:latin typeface="Times New Roman"/>
              <a:ea typeface="+mn-lt"/>
              <a:cs typeface="+mn-lt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  <a:hlinkClick r:id="rId3"/>
              </a:rPr>
              <a:t>https://www.academia.edu/49062168/Classification_of_Documents_Extracted_from_Images_with_Optical_Character_Recognition_Methods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113020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13F23-0ADF-4449-BAB1-D9BC1299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7495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999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B3CA1-E3E4-0A6F-B7ED-C74239A8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A81C8-BC5E-1DCB-CC5F-E023D2BB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Bhavyasri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Maddineni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working on random forest in order to work on various algorithms, convolution neural network.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 Sherly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Katuru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working on Recurrent Neural Network to get better accuracy on different datasets, and decision tree.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Sneha Latha Kusuma: working on the support vector machine to get better accuracy, multinomial logistic regression.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78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D52BE-6F93-4BD4-B01D-903DB6BE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97B6E8-9821-481C-A4DE-1ADDAC42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Times New Roman"/>
              </a:rPr>
              <a:t>Handwritten Text Recognition (HTR) also known as Handwriting Recognition (HWR) is the detection and interpretation of handwritten text images by the computer.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Times New Roman"/>
              </a:rPr>
              <a:t>Handwritten text from various sources such as notebooks, documents, forms, photographs, and other devices can be given to the computer to predict and convert into the Computerized / Digital Text.</a:t>
            </a:r>
          </a:p>
        </p:txBody>
      </p:sp>
    </p:spTree>
    <p:extLst>
      <p:ext uri="{BB962C8B-B14F-4D97-AF65-F5344CB8AC3E}">
        <p14:creationId xmlns:p14="http://schemas.microsoft.com/office/powerpoint/2010/main" xmlns="" val="11480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C90B7D3-4A81-6204-B770-DC472869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9C01B9-878D-9434-820E-42146400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transformation manually write Text Recognition (HTR) or Handwriting Recognition (HWR) undertakes a significant part of identifying transcripts from information inspection images and converting them into high-level designs. The input comes from various devices, including notebooks, documents, forms, and photographs.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kinds of recognition: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Recognition Offline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Online Recognition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75331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1D1BB-433E-9576-C4EF-04012625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9454A-B9BD-4962-38C3-9F52C51C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Centered on an AI approach with familiar elements.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Utilization of Convolutional Neural Networks for feature extraction.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Utilization of Recurrent Neural Networks for multiple windows of the text image that overlap. </a:t>
            </a:r>
          </a:p>
        </p:txBody>
      </p:sp>
    </p:spTree>
    <p:extLst>
      <p:ext uri="{BB962C8B-B14F-4D97-AF65-F5344CB8AC3E}">
        <p14:creationId xmlns:p14="http://schemas.microsoft.com/office/powerpoint/2010/main" xmlns="" val="22183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F3E6F-5F43-4672-AA7E-D3DF1791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59830A-48FD-4719-BCC6-A21F1B32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800" dirty="0">
                <a:latin typeface="Times New Roman"/>
                <a:cs typeface="Times New Roman"/>
              </a:rPr>
              <a:t>Several OCR systems have been developed and each of them varies based on the image processing, feature extraction, classification techniques used.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305435" indent="-305435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IN" sz="1800" dirty="0">
                <a:latin typeface="Times New Roman"/>
                <a:cs typeface="Times New Roman"/>
              </a:rPr>
              <a:t>It is used as an input device for pre - printed documents to read alpha-numeric characters.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305435" indent="-305435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800" dirty="0">
                <a:latin typeface="Times New Roman"/>
                <a:cs typeface="Times New Roman"/>
              </a:rPr>
              <a:t>The existing systems have difficulty in differentiating between noise and a word. A small dot which is actually a noise also gets detected as a word. 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6524922-6868-463D-8DDA-DD7EC622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274277"/>
              </p:ext>
            </p:extLst>
          </p:nvPr>
        </p:nvGraphicFramePr>
        <p:xfrm>
          <a:off x="846666" y="4419864"/>
          <a:ext cx="105228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1400">
                  <a:extLst>
                    <a:ext uri="{9D8B030D-6E8A-4147-A177-3AD203B41FA5}">
                      <a16:colId xmlns:a16="http://schemas.microsoft.com/office/drawing/2014/main" xmlns="" val="2041175151"/>
                    </a:ext>
                  </a:extLst>
                </a:gridCol>
                <a:gridCol w="5261400">
                  <a:extLst>
                    <a:ext uri="{9D8B030D-6E8A-4147-A177-3AD203B41FA5}">
                      <a16:colId xmlns:a16="http://schemas.microsoft.com/office/drawing/2014/main" xmlns="" val="211351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Times New Roman"/>
                        </a:rPr>
                        <a:t>Turkish OCR on mobile and scanned document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Kurtulus Karasu, Muhammet Bastan (2015)</a:t>
                      </a:r>
                      <a:endParaRPr lang="en-US" b="0" i="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77805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A proposed approach for character recognition using Document Analysis with OCR </a:t>
                      </a:r>
                      <a:endParaRPr lang="en-US" b="0" i="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Harneet Singh, Anmol Sachan (2018)</a:t>
                      </a:r>
                      <a:endParaRPr lang="en-US" b="0" i="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90226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Classification of Documents Extracted from Images with Optical Character Recognition Methods</a:t>
                      </a:r>
                      <a:endParaRPr lang="en-US" b="0" i="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Omer Aydin (2021)</a:t>
                      </a:r>
                      <a:endParaRPr lang="en-US" b="0" i="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36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629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83FE0-7B94-37B9-DBCC-AE796AD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DF407-4C42-C3B9-C654-45289038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algorithms in the real problems by understanding &amp; familiar with the concepts like decision tree algorithm &amp; support vector Machine. Some other insights are drawn from papers that are examined.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different algorithms, to get better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accuracies and plotting graphically.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0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DEEE3-D3E5-41C0-B3BA-46B46DF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EFAB0F-F54B-403A-9A67-5A390DA6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Template matching method is used, which compares the character image with a library of prototype images.</a:t>
            </a:r>
            <a:endParaRPr lang="en-US" sz="180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Handwritten Text recognition highly depends on Neural Netwoks.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Using Deep Learning Algorithms the performance of the model can be increased.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85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BEFDE-A712-4DD8-8166-F8ABC558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VARIOUS MODELS USED FOR 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4EE698-8887-45A1-82A9-9692ACE7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Multiclass Logistic Regression</a:t>
            </a:r>
          </a:p>
          <a:p>
            <a:r>
              <a:rPr lang="en-US" sz="1800">
                <a:latin typeface="Times New Roman"/>
                <a:cs typeface="Times New Roman"/>
              </a:rPr>
              <a:t>Decision Tree</a:t>
            </a:r>
          </a:p>
          <a:p>
            <a:r>
              <a:rPr lang="en-US" sz="1800">
                <a:latin typeface="Times New Roman"/>
                <a:cs typeface="Times New Roman"/>
              </a:rPr>
              <a:t>Random Forest</a:t>
            </a:r>
          </a:p>
          <a:p>
            <a:r>
              <a:rPr lang="en-US" sz="1800">
                <a:latin typeface="Times New Roman"/>
                <a:cs typeface="Times New Roman"/>
              </a:rPr>
              <a:t>Neural Networks</a:t>
            </a:r>
          </a:p>
          <a:p>
            <a:r>
              <a:rPr lang="en-US" sz="1800">
                <a:latin typeface="Times New Roman"/>
                <a:cs typeface="Times New Roman"/>
              </a:rPr>
              <a:t>Convolution Neural Networks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Recurrent Neural Networks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91BDE51-F711-4C90-AC9A-ECC73A0AE632}"/>
              </a:ext>
            </a:extLst>
          </p:cNvPr>
          <p:cNvSpPr txBox="1">
            <a:spLocks/>
          </p:cNvSpPr>
          <p:nvPr/>
        </p:nvSpPr>
        <p:spPr>
          <a:xfrm>
            <a:off x="6091766" y="1840442"/>
            <a:ext cx="526626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/>
                <a:cs typeface="Times New Roman"/>
              </a:rPr>
              <a:t>Dataset used for all the models is Extra </a:t>
            </a:r>
            <a:r>
              <a:rPr lang="en-US" sz="1800" dirty="0" err="1">
                <a:latin typeface="Times New Roman"/>
                <a:cs typeface="Times New Roman"/>
              </a:rPr>
              <a:t>Keras</a:t>
            </a:r>
            <a:r>
              <a:rPr lang="en-US" sz="1800" dirty="0">
                <a:latin typeface="Times New Roman"/>
                <a:cs typeface="Times New Roman"/>
              </a:rPr>
              <a:t> EMNIST Dataset.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xmlns="" id="{FF9DA4FD-D42D-442B-A531-CE906F66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8052100"/>
              </p:ext>
            </p:extLst>
          </p:nvPr>
        </p:nvGraphicFramePr>
        <p:xfrm>
          <a:off x="6096000" y="2677583"/>
          <a:ext cx="5256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349">
                  <a:extLst>
                    <a:ext uri="{9D8B030D-6E8A-4147-A177-3AD203B41FA5}">
                      <a16:colId xmlns:a16="http://schemas.microsoft.com/office/drawing/2014/main" xmlns="" val="426712416"/>
                    </a:ext>
                  </a:extLst>
                </a:gridCol>
                <a:gridCol w="2628349">
                  <a:extLst>
                    <a:ext uri="{9D8B030D-6E8A-4147-A177-3AD203B41FA5}">
                      <a16:colId xmlns:a16="http://schemas.microsoft.com/office/drawing/2014/main" xmlns="" val="421627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Train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112800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94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Test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18800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6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Total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131600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355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Classes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47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3900011"/>
                  </a:ext>
                </a:extLst>
              </a:tr>
            </a:tbl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70EB8860-7FCE-4DBB-A285-93F9815B0D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513" y="4225689"/>
            <a:ext cx="5028998" cy="1830829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5FB5750D-95EF-4652-994F-1648B1D5C0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1037" y="4225689"/>
            <a:ext cx="5378450" cy="18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2486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2710</TotalTime>
  <Words>554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Handwritten Text to Digital Text Conversion</vt:lpstr>
      <vt:lpstr>ROLES AND RESPONSIBILITES</vt:lpstr>
      <vt:lpstr>INTRODUCTION</vt:lpstr>
      <vt:lpstr>MOTIVATION</vt:lpstr>
      <vt:lpstr>OBJECTIVE</vt:lpstr>
      <vt:lpstr>RELATED WORK</vt:lpstr>
      <vt:lpstr>PROPOSED STATEMENT</vt:lpstr>
      <vt:lpstr>PROPOSED SOLUTION</vt:lpstr>
      <vt:lpstr>VARIOUS MODELS USED FOR THE PURPOSE</vt:lpstr>
      <vt:lpstr>BLOCK DIAGRAM</vt:lpstr>
      <vt:lpstr>RESULTS</vt:lpstr>
      <vt:lpstr>Slide 12</vt:lpstr>
      <vt:lpstr>CONCLUSION AND 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SHINYSHERLY K</dc:creator>
  <cp:lastModifiedBy>Bhavya</cp:lastModifiedBy>
  <cp:revision>712</cp:revision>
  <dcterms:created xsi:type="dcterms:W3CDTF">2021-06-25T10:38:00Z</dcterms:created>
  <dcterms:modified xsi:type="dcterms:W3CDTF">2023-05-01T16:18:59Z</dcterms:modified>
</cp:coreProperties>
</file>