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Lst>
  <p:notesMasterIdLst>
    <p:notesMasterId r:id="rId23"/>
  </p:notesMasterIdLst>
  <p:handoutMasterIdLst>
    <p:handoutMasterId r:id="rId24"/>
  </p:handoutMasterIdLst>
  <p:sldIdLst>
    <p:sldId id="541" r:id="rId9"/>
    <p:sldId id="626" r:id="rId10"/>
    <p:sldId id="624" r:id="rId11"/>
    <p:sldId id="627" r:id="rId12"/>
    <p:sldId id="628" r:id="rId13"/>
    <p:sldId id="629" r:id="rId14"/>
    <p:sldId id="625" r:id="rId15"/>
    <p:sldId id="630" r:id="rId16"/>
    <p:sldId id="631" r:id="rId17"/>
    <p:sldId id="632" r:id="rId18"/>
    <p:sldId id="633" r:id="rId19"/>
    <p:sldId id="634" r:id="rId20"/>
    <p:sldId id="635" r:id="rId21"/>
    <p:sldId id="636" r:id="rId22"/>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72BE2C"/>
    <a:srgbClr val="FF66FF"/>
    <a:srgbClr val="3333FF"/>
    <a:srgbClr val="130A36"/>
    <a:srgbClr val="79710F"/>
    <a:srgbClr val="EEE6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18" autoAdjust="0"/>
    <p:restoredTop sz="94600"/>
  </p:normalViewPr>
  <p:slideViewPr>
    <p:cSldViewPr>
      <p:cViewPr varScale="1">
        <p:scale>
          <a:sx n="89" d="100"/>
          <a:sy n="89" d="100"/>
        </p:scale>
        <p:origin x="-1002" y="-10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9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endParaRPr lang="en-US" altLang="zh-CN"/>
          </a:p>
        </p:txBody>
      </p:sp>
      <p:sp>
        <p:nvSpPr>
          <p:cNvPr id="53965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endParaRPr lang="en-US" altLang="zh-CN"/>
          </a:p>
        </p:txBody>
      </p:sp>
      <p:sp>
        <p:nvSpPr>
          <p:cNvPr id="53965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endParaRPr lang="en-US" altLang="zh-CN"/>
          </a:p>
        </p:txBody>
      </p:sp>
      <p:sp>
        <p:nvSpPr>
          <p:cNvPr id="53965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Times New Roman" panose="02020603050405020304" pitchFamily="18" charset="0"/>
              </a:defRPr>
            </a:lvl1pPr>
          </a:lstStyle>
          <a:p>
            <a:fld id="{050A4B3E-9885-490B-85DD-216235AEA104}" type="slidenum">
              <a:rPr lang="en-US" altLang="zh-CN"/>
              <a:t>‹#›</a:t>
            </a:fld>
            <a:endParaRPr lang="en-US" altLang="zh-CN"/>
          </a:p>
        </p:txBody>
      </p:sp>
    </p:spTree>
    <p:extLst>
      <p:ext uri="{BB962C8B-B14F-4D97-AF65-F5344CB8AC3E}">
        <p14:creationId xmlns:p14="http://schemas.microsoft.com/office/powerpoint/2010/main" val="835332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Times New Roman" panose="02020603050405020304" pitchFamily="18" charset="0"/>
              </a:defRPr>
            </a:lvl1pPr>
          </a:lstStyle>
          <a:p>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Times New Roman" panose="02020603050405020304" pitchFamily="18" charset="0"/>
              </a:defRPr>
            </a:lvl1pPr>
          </a:lstStyle>
          <a:p>
            <a:endParaRPr lang="en-US" altLang="zh-CN"/>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Times New Roman" panose="02020603050405020304" pitchFamily="18" charset="0"/>
              </a:defRPr>
            </a:lvl1pPr>
          </a:lstStyle>
          <a:p>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Times New Roman" panose="02020603050405020304" pitchFamily="18" charset="0"/>
              </a:defRPr>
            </a:lvl1pPr>
          </a:lstStyle>
          <a:p>
            <a:fld id="{46F70D3F-02E8-4033-B4B4-34FBC988A48C}" type="slidenum">
              <a:rPr lang="en-US" altLang="zh-CN"/>
              <a:t>‹#›</a:t>
            </a:fld>
            <a:endParaRPr lang="en-US" altLang="zh-CN"/>
          </a:p>
        </p:txBody>
      </p:sp>
    </p:spTree>
    <p:extLst>
      <p:ext uri="{BB962C8B-B14F-4D97-AF65-F5344CB8AC3E}">
        <p14:creationId xmlns:p14="http://schemas.microsoft.com/office/powerpoint/2010/main" val="37927651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B7AB62C-B18D-482E-979F-6A0208902F3D}" type="slidenum">
              <a:rPr lang="en-US" altLang="zh-CN"/>
              <a:t>1</a:t>
            </a:fld>
            <a:endParaRPr lang="en-US" altLang="zh-CN"/>
          </a:p>
        </p:txBody>
      </p:sp>
      <p:sp>
        <p:nvSpPr>
          <p:cNvPr id="544771" name="Rectangle 3"/>
          <p:cNvSpPr>
            <a:spLocks noGrp="1" noRot="1" noChangeAspect="1" noChangeArrowheads="1" noTextEdit="1"/>
          </p:cNvSpPr>
          <p:nvPr>
            <p:ph type="sldImg"/>
          </p:nvPr>
        </p:nvSpPr>
        <p:spPr/>
      </p:sp>
      <p:sp>
        <p:nvSpPr>
          <p:cNvPr id="544770" name="Rectangle 2"/>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66274" name="Group 2"/>
          <p:cNvGrpSpPr/>
          <p:nvPr/>
        </p:nvGrpSpPr>
        <p:grpSpPr bwMode="auto">
          <a:xfrm>
            <a:off x="0" y="2438400"/>
            <a:ext cx="9009063" cy="1052513"/>
            <a:chOff x="0" y="1536"/>
            <a:chExt cx="5675" cy="663"/>
          </a:xfrm>
        </p:grpSpPr>
        <p:grpSp>
          <p:nvGrpSpPr>
            <p:cNvPr id="566275" name="Group 3"/>
            <p:cNvGrpSpPr/>
            <p:nvPr/>
          </p:nvGrpSpPr>
          <p:grpSpPr bwMode="auto">
            <a:xfrm>
              <a:off x="183" y="1604"/>
              <a:ext cx="448" cy="299"/>
              <a:chOff x="720" y="336"/>
              <a:chExt cx="624" cy="432"/>
            </a:xfrm>
          </p:grpSpPr>
          <p:sp>
            <p:nvSpPr>
              <p:cNvPr id="566276"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7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66278" name="Group 6"/>
            <p:cNvGrpSpPr/>
            <p:nvPr/>
          </p:nvGrpSpPr>
          <p:grpSpPr bwMode="auto">
            <a:xfrm>
              <a:off x="261" y="1870"/>
              <a:ext cx="465" cy="299"/>
              <a:chOff x="912" y="2640"/>
              <a:chExt cx="672" cy="432"/>
            </a:xfrm>
          </p:grpSpPr>
          <p:sp>
            <p:nvSpPr>
              <p:cNvPr id="56627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8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628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82"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628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628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5662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566286"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a:solidFill>
                  <a:schemeClr val="bg2"/>
                </a:solidFill>
              </a:defRPr>
            </a:lvl1pPr>
          </a:lstStyle>
          <a:p>
            <a:endParaRPr lang="en-US" altLang="zh-CN"/>
          </a:p>
        </p:txBody>
      </p:sp>
      <p:sp>
        <p:nvSpPr>
          <p:cNvPr id="566287"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a:solidFill>
                  <a:schemeClr val="bg2"/>
                </a:solidFill>
              </a:defRPr>
            </a:lvl1pPr>
          </a:lstStyle>
          <a:p>
            <a:r>
              <a:rPr lang="en-US" altLang="zh-CN"/>
              <a:t>An Introduction to Database System</a:t>
            </a:r>
          </a:p>
        </p:txBody>
      </p:sp>
      <p:sp>
        <p:nvSpPr>
          <p:cNvPr id="566288" name="Rectangle 16"/>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400">
                <a:solidFill>
                  <a:schemeClr val="bg2"/>
                </a:solidFill>
              </a:defRPr>
            </a:lvl1pPr>
          </a:lstStyle>
          <a:p>
            <a:fld id="{64BBA1F9-4DD4-4AA2-B07B-CAF109276EB1}"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66274" name="Group 2"/>
          <p:cNvGrpSpPr/>
          <p:nvPr/>
        </p:nvGrpSpPr>
        <p:grpSpPr bwMode="auto">
          <a:xfrm>
            <a:off x="0" y="2438400"/>
            <a:ext cx="9009063" cy="1052513"/>
            <a:chOff x="0" y="1536"/>
            <a:chExt cx="5675" cy="663"/>
          </a:xfrm>
        </p:grpSpPr>
        <p:grpSp>
          <p:nvGrpSpPr>
            <p:cNvPr id="566275" name="Group 3"/>
            <p:cNvGrpSpPr/>
            <p:nvPr/>
          </p:nvGrpSpPr>
          <p:grpSpPr bwMode="auto">
            <a:xfrm>
              <a:off x="183" y="1604"/>
              <a:ext cx="448" cy="299"/>
              <a:chOff x="720" y="336"/>
              <a:chExt cx="624" cy="432"/>
            </a:xfrm>
          </p:grpSpPr>
          <p:sp>
            <p:nvSpPr>
              <p:cNvPr id="566276"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7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66278" name="Group 6"/>
            <p:cNvGrpSpPr/>
            <p:nvPr/>
          </p:nvGrpSpPr>
          <p:grpSpPr bwMode="auto">
            <a:xfrm>
              <a:off x="261" y="1870"/>
              <a:ext cx="465" cy="299"/>
              <a:chOff x="912" y="2640"/>
              <a:chExt cx="672" cy="432"/>
            </a:xfrm>
          </p:grpSpPr>
          <p:sp>
            <p:nvSpPr>
              <p:cNvPr id="56627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2"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5662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566286"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a:solidFill>
                  <a:schemeClr val="bg2"/>
                </a:solidFill>
              </a:defRPr>
            </a:lvl1pPr>
          </a:lstStyle>
          <a:p>
            <a:endParaRPr lang="en-US" altLang="zh-CN">
              <a:solidFill>
                <a:srgbClr val="1C1C1C"/>
              </a:solidFill>
            </a:endParaRPr>
          </a:p>
        </p:txBody>
      </p:sp>
      <p:sp>
        <p:nvSpPr>
          <p:cNvPr id="566287"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a:solidFill>
                  <a:schemeClr val="bg2"/>
                </a:solidFill>
              </a:defRPr>
            </a:lvl1pPr>
          </a:lstStyle>
          <a:p>
            <a:r>
              <a:rPr lang="en-US" altLang="zh-CN">
                <a:solidFill>
                  <a:srgbClr val="1C1C1C"/>
                </a:solidFill>
              </a:rPr>
              <a:t>An Introduction to Database System</a:t>
            </a:r>
          </a:p>
        </p:txBody>
      </p:sp>
      <p:sp>
        <p:nvSpPr>
          <p:cNvPr id="566288" name="Rectangle 16"/>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400">
                <a:solidFill>
                  <a:schemeClr val="bg2"/>
                </a:solidFill>
              </a:defRPr>
            </a:lvl1pPr>
          </a:lstStyle>
          <a:p>
            <a:fld id="{64BBA1F9-4DD4-4AA2-B07B-CAF109276EB1}"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96396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4538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58201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977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6867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87692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8483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07056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5748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577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08249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66274" name="Group 2"/>
          <p:cNvGrpSpPr/>
          <p:nvPr/>
        </p:nvGrpSpPr>
        <p:grpSpPr bwMode="auto">
          <a:xfrm>
            <a:off x="0" y="2438400"/>
            <a:ext cx="9009063" cy="1052513"/>
            <a:chOff x="0" y="1536"/>
            <a:chExt cx="5675" cy="663"/>
          </a:xfrm>
        </p:grpSpPr>
        <p:grpSp>
          <p:nvGrpSpPr>
            <p:cNvPr id="566275" name="Group 3"/>
            <p:cNvGrpSpPr/>
            <p:nvPr/>
          </p:nvGrpSpPr>
          <p:grpSpPr bwMode="auto">
            <a:xfrm>
              <a:off x="183" y="1604"/>
              <a:ext cx="448" cy="299"/>
              <a:chOff x="720" y="336"/>
              <a:chExt cx="624" cy="432"/>
            </a:xfrm>
          </p:grpSpPr>
          <p:sp>
            <p:nvSpPr>
              <p:cNvPr id="566276"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7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66278" name="Group 6"/>
            <p:cNvGrpSpPr/>
            <p:nvPr/>
          </p:nvGrpSpPr>
          <p:grpSpPr bwMode="auto">
            <a:xfrm>
              <a:off x="261" y="1870"/>
              <a:ext cx="465" cy="299"/>
              <a:chOff x="912" y="2640"/>
              <a:chExt cx="672" cy="432"/>
            </a:xfrm>
          </p:grpSpPr>
          <p:sp>
            <p:nvSpPr>
              <p:cNvPr id="56627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2"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5662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566286"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a:solidFill>
                  <a:schemeClr val="bg2"/>
                </a:solidFill>
              </a:defRPr>
            </a:lvl1pPr>
          </a:lstStyle>
          <a:p>
            <a:endParaRPr lang="en-US" altLang="zh-CN">
              <a:solidFill>
                <a:srgbClr val="1C1C1C"/>
              </a:solidFill>
            </a:endParaRPr>
          </a:p>
        </p:txBody>
      </p:sp>
      <p:sp>
        <p:nvSpPr>
          <p:cNvPr id="566287"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a:solidFill>
                  <a:schemeClr val="bg2"/>
                </a:solidFill>
              </a:defRPr>
            </a:lvl1pPr>
          </a:lstStyle>
          <a:p>
            <a:r>
              <a:rPr lang="en-US" altLang="zh-CN">
                <a:solidFill>
                  <a:srgbClr val="1C1C1C"/>
                </a:solidFill>
              </a:rPr>
              <a:t>An Introduction to Database System</a:t>
            </a:r>
          </a:p>
        </p:txBody>
      </p:sp>
      <p:sp>
        <p:nvSpPr>
          <p:cNvPr id="566288" name="Rectangle 16"/>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400">
                <a:solidFill>
                  <a:schemeClr val="bg2"/>
                </a:solidFill>
              </a:defRPr>
            </a:lvl1pPr>
          </a:lstStyle>
          <a:p>
            <a:fld id="{64BBA1F9-4DD4-4AA2-B07B-CAF109276EB1}"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963961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45388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582018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977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68671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876921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848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070563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57487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577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08249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66274" name="Group 2"/>
          <p:cNvGrpSpPr/>
          <p:nvPr/>
        </p:nvGrpSpPr>
        <p:grpSpPr bwMode="auto">
          <a:xfrm>
            <a:off x="0" y="2438400"/>
            <a:ext cx="9009063" cy="1052513"/>
            <a:chOff x="0" y="1536"/>
            <a:chExt cx="5675" cy="663"/>
          </a:xfrm>
        </p:grpSpPr>
        <p:grpSp>
          <p:nvGrpSpPr>
            <p:cNvPr id="566275" name="Group 3"/>
            <p:cNvGrpSpPr/>
            <p:nvPr/>
          </p:nvGrpSpPr>
          <p:grpSpPr bwMode="auto">
            <a:xfrm>
              <a:off x="183" y="1604"/>
              <a:ext cx="448" cy="299"/>
              <a:chOff x="720" y="336"/>
              <a:chExt cx="624" cy="432"/>
            </a:xfrm>
          </p:grpSpPr>
          <p:sp>
            <p:nvSpPr>
              <p:cNvPr id="566276"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7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66278" name="Group 6"/>
            <p:cNvGrpSpPr/>
            <p:nvPr/>
          </p:nvGrpSpPr>
          <p:grpSpPr bwMode="auto">
            <a:xfrm>
              <a:off x="261" y="1870"/>
              <a:ext cx="465" cy="299"/>
              <a:chOff x="912" y="2640"/>
              <a:chExt cx="672" cy="432"/>
            </a:xfrm>
          </p:grpSpPr>
          <p:sp>
            <p:nvSpPr>
              <p:cNvPr id="56627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2"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5662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566286"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a:solidFill>
                  <a:schemeClr val="bg2"/>
                </a:solidFill>
              </a:defRPr>
            </a:lvl1pPr>
          </a:lstStyle>
          <a:p>
            <a:endParaRPr lang="en-US" altLang="zh-CN">
              <a:solidFill>
                <a:srgbClr val="1C1C1C"/>
              </a:solidFill>
            </a:endParaRPr>
          </a:p>
        </p:txBody>
      </p:sp>
      <p:sp>
        <p:nvSpPr>
          <p:cNvPr id="566287"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a:solidFill>
                  <a:schemeClr val="bg2"/>
                </a:solidFill>
              </a:defRPr>
            </a:lvl1pPr>
          </a:lstStyle>
          <a:p>
            <a:r>
              <a:rPr lang="en-US" altLang="zh-CN">
                <a:solidFill>
                  <a:srgbClr val="1C1C1C"/>
                </a:solidFill>
              </a:rPr>
              <a:t>An Introduction to Database System</a:t>
            </a:r>
          </a:p>
        </p:txBody>
      </p:sp>
      <p:sp>
        <p:nvSpPr>
          <p:cNvPr id="566288" name="Rectangle 16"/>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400">
                <a:solidFill>
                  <a:schemeClr val="bg2"/>
                </a:solidFill>
              </a:defRPr>
            </a:lvl1pPr>
          </a:lstStyle>
          <a:p>
            <a:fld id="{64BBA1F9-4DD4-4AA2-B07B-CAF109276EB1}"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9639618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4538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582018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9770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68671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8769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8483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070563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57487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577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082499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66274" name="Group 2"/>
          <p:cNvGrpSpPr/>
          <p:nvPr/>
        </p:nvGrpSpPr>
        <p:grpSpPr bwMode="auto">
          <a:xfrm>
            <a:off x="0" y="2438400"/>
            <a:ext cx="9009063" cy="1052513"/>
            <a:chOff x="0" y="1536"/>
            <a:chExt cx="5675" cy="663"/>
          </a:xfrm>
        </p:grpSpPr>
        <p:grpSp>
          <p:nvGrpSpPr>
            <p:cNvPr id="566275" name="Group 3"/>
            <p:cNvGrpSpPr/>
            <p:nvPr/>
          </p:nvGrpSpPr>
          <p:grpSpPr bwMode="auto">
            <a:xfrm>
              <a:off x="183" y="1604"/>
              <a:ext cx="448" cy="299"/>
              <a:chOff x="720" y="336"/>
              <a:chExt cx="624" cy="432"/>
            </a:xfrm>
          </p:grpSpPr>
          <p:sp>
            <p:nvSpPr>
              <p:cNvPr id="566276"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7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66278" name="Group 6"/>
            <p:cNvGrpSpPr/>
            <p:nvPr/>
          </p:nvGrpSpPr>
          <p:grpSpPr bwMode="auto">
            <a:xfrm>
              <a:off x="261" y="1870"/>
              <a:ext cx="465" cy="299"/>
              <a:chOff x="912" y="2640"/>
              <a:chExt cx="672" cy="432"/>
            </a:xfrm>
          </p:grpSpPr>
          <p:sp>
            <p:nvSpPr>
              <p:cNvPr id="56627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2"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5662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566286"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a:solidFill>
                  <a:schemeClr val="bg2"/>
                </a:solidFill>
              </a:defRPr>
            </a:lvl1pPr>
          </a:lstStyle>
          <a:p>
            <a:endParaRPr lang="en-US" altLang="zh-CN">
              <a:solidFill>
                <a:srgbClr val="1C1C1C"/>
              </a:solidFill>
            </a:endParaRPr>
          </a:p>
        </p:txBody>
      </p:sp>
      <p:sp>
        <p:nvSpPr>
          <p:cNvPr id="566287"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a:solidFill>
                  <a:schemeClr val="bg2"/>
                </a:solidFill>
              </a:defRPr>
            </a:lvl1pPr>
          </a:lstStyle>
          <a:p>
            <a:r>
              <a:rPr lang="en-US" altLang="zh-CN">
                <a:solidFill>
                  <a:srgbClr val="1C1C1C"/>
                </a:solidFill>
              </a:rPr>
              <a:t>An Introduction to Database System</a:t>
            </a:r>
          </a:p>
        </p:txBody>
      </p:sp>
      <p:sp>
        <p:nvSpPr>
          <p:cNvPr id="566288" name="Rectangle 16"/>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400">
                <a:solidFill>
                  <a:schemeClr val="bg2"/>
                </a:solidFill>
              </a:defRPr>
            </a:lvl1pPr>
          </a:lstStyle>
          <a:p>
            <a:fld id="{64BBA1F9-4DD4-4AA2-B07B-CAF109276EB1}"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9639618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45388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5820183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97706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6867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876921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8483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070563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574871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577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08249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66274" name="Group 2"/>
          <p:cNvGrpSpPr/>
          <p:nvPr/>
        </p:nvGrpSpPr>
        <p:grpSpPr bwMode="auto">
          <a:xfrm>
            <a:off x="0" y="2438400"/>
            <a:ext cx="9009063" cy="1052513"/>
            <a:chOff x="0" y="1536"/>
            <a:chExt cx="5675" cy="663"/>
          </a:xfrm>
        </p:grpSpPr>
        <p:grpSp>
          <p:nvGrpSpPr>
            <p:cNvPr id="566275" name="Group 3"/>
            <p:cNvGrpSpPr/>
            <p:nvPr/>
          </p:nvGrpSpPr>
          <p:grpSpPr bwMode="auto">
            <a:xfrm>
              <a:off x="183" y="1604"/>
              <a:ext cx="448" cy="299"/>
              <a:chOff x="720" y="336"/>
              <a:chExt cx="624" cy="432"/>
            </a:xfrm>
          </p:grpSpPr>
          <p:sp>
            <p:nvSpPr>
              <p:cNvPr id="566276"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7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66278" name="Group 6"/>
            <p:cNvGrpSpPr/>
            <p:nvPr/>
          </p:nvGrpSpPr>
          <p:grpSpPr bwMode="auto">
            <a:xfrm>
              <a:off x="261" y="1870"/>
              <a:ext cx="465" cy="299"/>
              <a:chOff x="912" y="2640"/>
              <a:chExt cx="672" cy="432"/>
            </a:xfrm>
          </p:grpSpPr>
          <p:sp>
            <p:nvSpPr>
              <p:cNvPr id="56627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2"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5662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566286"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a:solidFill>
                  <a:schemeClr val="bg2"/>
                </a:solidFill>
              </a:defRPr>
            </a:lvl1pPr>
          </a:lstStyle>
          <a:p>
            <a:endParaRPr lang="en-US" altLang="zh-CN">
              <a:solidFill>
                <a:srgbClr val="1C1C1C"/>
              </a:solidFill>
            </a:endParaRPr>
          </a:p>
        </p:txBody>
      </p:sp>
      <p:sp>
        <p:nvSpPr>
          <p:cNvPr id="566287"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a:solidFill>
                  <a:schemeClr val="bg2"/>
                </a:solidFill>
              </a:defRPr>
            </a:lvl1pPr>
          </a:lstStyle>
          <a:p>
            <a:r>
              <a:rPr lang="en-US" altLang="zh-CN">
                <a:solidFill>
                  <a:srgbClr val="1C1C1C"/>
                </a:solidFill>
              </a:rPr>
              <a:t>An Introduction to Database System</a:t>
            </a:r>
          </a:p>
        </p:txBody>
      </p:sp>
      <p:sp>
        <p:nvSpPr>
          <p:cNvPr id="566288" name="Rectangle 16"/>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400">
                <a:solidFill>
                  <a:schemeClr val="bg2"/>
                </a:solidFill>
              </a:defRPr>
            </a:lvl1pPr>
          </a:lstStyle>
          <a:p>
            <a:fld id="{64BBA1F9-4DD4-4AA2-B07B-CAF109276EB1}"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9639618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453882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582018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97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68671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876921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8483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070563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574871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577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08249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66274" name="Group 2"/>
          <p:cNvGrpSpPr/>
          <p:nvPr/>
        </p:nvGrpSpPr>
        <p:grpSpPr bwMode="auto">
          <a:xfrm>
            <a:off x="0" y="2438400"/>
            <a:ext cx="9009063" cy="1052513"/>
            <a:chOff x="0" y="1536"/>
            <a:chExt cx="5675" cy="663"/>
          </a:xfrm>
        </p:grpSpPr>
        <p:grpSp>
          <p:nvGrpSpPr>
            <p:cNvPr id="566275" name="Group 3"/>
            <p:cNvGrpSpPr/>
            <p:nvPr/>
          </p:nvGrpSpPr>
          <p:grpSpPr bwMode="auto">
            <a:xfrm>
              <a:off x="183" y="1604"/>
              <a:ext cx="448" cy="299"/>
              <a:chOff x="720" y="336"/>
              <a:chExt cx="624" cy="432"/>
            </a:xfrm>
          </p:grpSpPr>
          <p:sp>
            <p:nvSpPr>
              <p:cNvPr id="566276"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7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66278" name="Group 6"/>
            <p:cNvGrpSpPr/>
            <p:nvPr/>
          </p:nvGrpSpPr>
          <p:grpSpPr bwMode="auto">
            <a:xfrm>
              <a:off x="261" y="1870"/>
              <a:ext cx="465" cy="299"/>
              <a:chOff x="912" y="2640"/>
              <a:chExt cx="672" cy="432"/>
            </a:xfrm>
          </p:grpSpPr>
          <p:sp>
            <p:nvSpPr>
              <p:cNvPr id="56627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2"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5662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566286"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a:solidFill>
                  <a:schemeClr val="bg2"/>
                </a:solidFill>
              </a:defRPr>
            </a:lvl1pPr>
          </a:lstStyle>
          <a:p>
            <a:endParaRPr lang="en-US" altLang="zh-CN">
              <a:solidFill>
                <a:srgbClr val="1C1C1C"/>
              </a:solidFill>
            </a:endParaRPr>
          </a:p>
        </p:txBody>
      </p:sp>
      <p:sp>
        <p:nvSpPr>
          <p:cNvPr id="566287"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a:solidFill>
                  <a:schemeClr val="bg2"/>
                </a:solidFill>
              </a:defRPr>
            </a:lvl1pPr>
          </a:lstStyle>
          <a:p>
            <a:r>
              <a:rPr lang="en-US" altLang="zh-CN">
                <a:solidFill>
                  <a:srgbClr val="1C1C1C"/>
                </a:solidFill>
              </a:rPr>
              <a:t>An Introduction to Database System</a:t>
            </a:r>
          </a:p>
        </p:txBody>
      </p:sp>
      <p:sp>
        <p:nvSpPr>
          <p:cNvPr id="566288" name="Rectangle 16"/>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400">
                <a:solidFill>
                  <a:schemeClr val="bg2"/>
                </a:solidFill>
              </a:defRPr>
            </a:lvl1pPr>
          </a:lstStyle>
          <a:p>
            <a:fld id="{64BBA1F9-4DD4-4AA2-B07B-CAF109276EB1}"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9639618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45388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5820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97706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68671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8769210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84832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0705634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57487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5779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08249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66274" name="Group 2"/>
          <p:cNvGrpSpPr/>
          <p:nvPr/>
        </p:nvGrpSpPr>
        <p:grpSpPr bwMode="auto">
          <a:xfrm>
            <a:off x="0" y="2438400"/>
            <a:ext cx="9009063" cy="1052513"/>
            <a:chOff x="0" y="1536"/>
            <a:chExt cx="5675" cy="663"/>
          </a:xfrm>
        </p:grpSpPr>
        <p:grpSp>
          <p:nvGrpSpPr>
            <p:cNvPr id="566275" name="Group 3"/>
            <p:cNvGrpSpPr/>
            <p:nvPr/>
          </p:nvGrpSpPr>
          <p:grpSpPr bwMode="auto">
            <a:xfrm>
              <a:off x="183" y="1604"/>
              <a:ext cx="448" cy="299"/>
              <a:chOff x="720" y="336"/>
              <a:chExt cx="624" cy="432"/>
            </a:xfrm>
          </p:grpSpPr>
          <p:sp>
            <p:nvSpPr>
              <p:cNvPr id="566276"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77"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grpSp>
          <p:nvGrpSpPr>
            <p:cNvPr id="566278" name="Group 6"/>
            <p:cNvGrpSpPr/>
            <p:nvPr/>
          </p:nvGrpSpPr>
          <p:grpSpPr bwMode="auto">
            <a:xfrm>
              <a:off x="261" y="1870"/>
              <a:ext cx="465" cy="299"/>
              <a:chOff x="912" y="2640"/>
              <a:chExt cx="672" cy="432"/>
            </a:xfrm>
          </p:grpSpPr>
          <p:sp>
            <p:nvSpPr>
              <p:cNvPr id="566279"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0"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1"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2"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6283"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grpSp>
      <p:sp>
        <p:nvSpPr>
          <p:cNvPr id="566284"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p>
        </p:txBody>
      </p:sp>
      <p:sp>
        <p:nvSpPr>
          <p:cNvPr id="566285"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566286" name="Rectangle 14"/>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a:solidFill>
                  <a:schemeClr val="bg2"/>
                </a:solidFill>
              </a:defRPr>
            </a:lvl1pPr>
          </a:lstStyle>
          <a:p>
            <a:endParaRPr lang="en-US" altLang="zh-CN">
              <a:solidFill>
                <a:srgbClr val="1C1C1C"/>
              </a:solidFill>
            </a:endParaRPr>
          </a:p>
        </p:txBody>
      </p:sp>
      <p:sp>
        <p:nvSpPr>
          <p:cNvPr id="566287" name="Rectangle 15"/>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a:solidFill>
                  <a:schemeClr val="bg2"/>
                </a:solidFill>
              </a:defRPr>
            </a:lvl1pPr>
          </a:lstStyle>
          <a:p>
            <a:r>
              <a:rPr lang="en-US" altLang="zh-CN">
                <a:solidFill>
                  <a:srgbClr val="1C1C1C"/>
                </a:solidFill>
              </a:rPr>
              <a:t>An Introduction to Database System</a:t>
            </a:r>
          </a:p>
        </p:txBody>
      </p:sp>
      <p:sp>
        <p:nvSpPr>
          <p:cNvPr id="566288" name="Rectangle 16"/>
          <p:cNvSpPr>
            <a:spLocks noGrp="1" noChangeArrowheads="1"/>
          </p:cNvSpPr>
          <p:nvPr>
            <p:ph type="sldNum" sz="quarter" idx="4"/>
          </p:nvPr>
        </p:nvSpPr>
        <p:spPr bwMode="auto">
          <a:xfrm>
            <a:off x="68580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kumimoji="0" sz="1400">
                <a:solidFill>
                  <a:schemeClr val="bg2"/>
                </a:solidFill>
              </a:defRPr>
            </a:lvl1pPr>
          </a:lstStyle>
          <a:p>
            <a:fld id="{64BBA1F9-4DD4-4AA2-B07B-CAF109276EB1}" type="slidenum">
              <a:rPr lang="en-US" altLang="zh-CN">
                <a:solidFill>
                  <a:srgbClr val="1C1C1C"/>
                </a:solidFill>
              </a:rPr>
              <a:pPr/>
              <a:t>‹#›</a:t>
            </a:fld>
            <a:endParaRPr lang="en-US" altLang="zh-CN">
              <a:solidFill>
                <a:srgbClr val="1C1C1C"/>
              </a:solidFill>
            </a:endParaRPr>
          </a:p>
        </p:txBody>
      </p:sp>
    </p:spTree>
    <p:extLst>
      <p:ext uri="{BB962C8B-B14F-4D97-AF65-F5344CB8AC3E}">
        <p14:creationId xmlns:p14="http://schemas.microsoft.com/office/powerpoint/2010/main" val="39639618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8453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5820183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497706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68671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58769210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984832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070563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9574871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5779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00712" cy="55149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4082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bwMode="auto">
          <a:xfrm>
            <a:off x="1150938" y="617538"/>
            <a:ext cx="7793037"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565251"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65252" name="Rectangle 4"/>
          <p:cNvSpPr>
            <a:spLocks noChangeArrowheads="1"/>
          </p:cNvSpPr>
          <p:nvPr/>
        </p:nvSpPr>
        <p:spPr bwMode="auto">
          <a:xfrm>
            <a:off x="827584" y="-4580"/>
            <a:ext cx="8316000" cy="457200"/>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t="100000" r="100000"/>
            </a:path>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253" name="Rectangle 5"/>
          <p:cNvSpPr>
            <a:spLocks noChangeArrowheads="1"/>
          </p:cNvSpPr>
          <p:nvPr/>
        </p:nvSpPr>
        <p:spPr bwMode="auto">
          <a:xfrm>
            <a:off x="0" y="6400800"/>
            <a:ext cx="9144000" cy="457200"/>
          </a:xfrm>
          <a:prstGeom prst="rect">
            <a:avLst/>
          </a:prstGeom>
          <a:gradFill rotWithShape="0">
            <a:gsLst>
              <a:gs pos="0">
                <a:srgbClr val="99CCFF"/>
              </a:gs>
              <a:gs pos="100000">
                <a:srgbClr val="99CCFF">
                  <a:gamma/>
                  <a:shade val="46275"/>
                  <a:invGamma/>
                </a:srgbClr>
              </a:gs>
            </a:gsLst>
            <a:path path="shape">
              <a:fillToRect l="50000" t="50000" r="50000" b="50000"/>
            </a:path>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5254" name="Line 6"/>
          <p:cNvSpPr>
            <a:spLocks noChangeShapeType="1"/>
          </p:cNvSpPr>
          <p:nvPr/>
        </p:nvSpPr>
        <p:spPr bwMode="auto">
          <a:xfrm>
            <a:off x="1143000" y="64008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5255" name="Text Box 7"/>
          <p:cNvSpPr txBox="1">
            <a:spLocks noChangeArrowheads="1"/>
          </p:cNvSpPr>
          <p:nvPr/>
        </p:nvSpPr>
        <p:spPr bwMode="auto">
          <a:xfrm>
            <a:off x="1295400" y="6444044"/>
            <a:ext cx="4140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indent="0" algn="l" defTabSz="914400" rtl="0" eaLnBrk="1" fontAlgn="base" latinLnBrk="0" hangingPunct="1">
              <a:lnSpc>
                <a:spcPct val="100000"/>
              </a:lnSpc>
              <a:spcBef>
                <a:spcPct val="50000"/>
              </a:spcBef>
              <a:spcAft>
                <a:spcPct val="0"/>
              </a:spcAft>
              <a:buClrTx/>
              <a:buSzTx/>
              <a:buFontTx/>
              <a:buNone/>
              <a:defRPr/>
            </a:pPr>
            <a:r>
              <a:rPr kumimoji="1" lang="en-US" altLang="zh-CN" sz="1800" b="1" kern="1200" dirty="0" smtClean="0">
                <a:solidFill>
                  <a:schemeClr val="tx1"/>
                </a:solidFill>
                <a:latin typeface="+mn-ea"/>
                <a:ea typeface="+mn-ea"/>
                <a:cs typeface="+mn-cs"/>
              </a:rPr>
              <a:t>UML</a:t>
            </a:r>
            <a:r>
              <a:rPr kumimoji="1" lang="zh-CN" altLang="en-US" sz="1800" b="1" kern="1200" dirty="0" smtClean="0">
                <a:solidFill>
                  <a:schemeClr val="tx1"/>
                </a:solidFill>
                <a:latin typeface="+mn-ea"/>
                <a:ea typeface="+mn-ea"/>
                <a:cs typeface="+mn-cs"/>
              </a:rPr>
              <a:t>与</a:t>
            </a:r>
            <a:r>
              <a:rPr kumimoji="1" lang="en-US" altLang="zh-CN" sz="1800" b="1" kern="1200" dirty="0" smtClean="0">
                <a:solidFill>
                  <a:schemeClr val="tx1"/>
                </a:solidFill>
                <a:latin typeface="+mn-ea"/>
                <a:ea typeface="+mn-ea"/>
                <a:cs typeface="+mn-cs"/>
              </a:rPr>
              <a:t>Rose</a:t>
            </a:r>
            <a:r>
              <a:rPr kumimoji="1" lang="zh-CN" altLang="en-US" sz="1800" b="1" kern="1200" dirty="0" smtClean="0">
                <a:solidFill>
                  <a:schemeClr val="tx1"/>
                </a:solidFill>
                <a:latin typeface="+mn-ea"/>
                <a:ea typeface="+mn-ea"/>
                <a:cs typeface="+mn-cs"/>
              </a:rPr>
              <a:t>软件建模     </a:t>
            </a:r>
            <a:r>
              <a:rPr kumimoji="1" lang="zh-CN" altLang="en-US" sz="1800" b="0" i="0" u="none" kern="1200" dirty="0" smtClean="0">
                <a:solidFill>
                  <a:schemeClr val="tx1"/>
                </a:solidFill>
                <a:latin typeface="+mn-ea"/>
                <a:ea typeface="+mn-ea"/>
                <a:cs typeface="+mn-cs"/>
              </a:rPr>
              <a:t>主讲：</a:t>
            </a:r>
            <a:r>
              <a:rPr lang="zh-CN" altLang="en-US" sz="1800" dirty="0" smtClean="0">
                <a:latin typeface="+mn-ea"/>
                <a:ea typeface="+mn-ea"/>
              </a:rPr>
              <a:t>戴远泉</a:t>
            </a:r>
            <a:endParaRPr lang="zh-CN" altLang="en-US" sz="1800" dirty="0">
              <a:latin typeface="+mn-ea"/>
              <a:ea typeface="+mn-ea"/>
            </a:endParaRPr>
          </a:p>
        </p:txBody>
      </p:sp>
      <p:sp>
        <p:nvSpPr>
          <p:cNvPr id="565256" name="Text Box 8"/>
          <p:cNvSpPr txBox="1">
            <a:spLocks noChangeArrowheads="1"/>
          </p:cNvSpPr>
          <p:nvPr/>
        </p:nvSpPr>
        <p:spPr bwMode="auto">
          <a:xfrm>
            <a:off x="7380312" y="6553200"/>
            <a:ext cx="17636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000" dirty="0" smtClean="0"/>
              <a:t>2015/2/8            23:23:41</a:t>
            </a:r>
            <a:endParaRPr lang="en-US" altLang="zh-CN" sz="1000" dirty="0"/>
          </a:p>
        </p:txBody>
      </p:sp>
      <p:sp>
        <p:nvSpPr>
          <p:cNvPr id="565257" name="Text Box 9"/>
          <p:cNvSpPr txBox="1">
            <a:spLocks noChangeArrowheads="1"/>
          </p:cNvSpPr>
          <p:nvPr/>
        </p:nvSpPr>
        <p:spPr bwMode="auto">
          <a:xfrm>
            <a:off x="2912504" y="187577"/>
            <a:ext cx="464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solidFill>
                  <a:srgbClr val="FFFF00"/>
                </a:solidFill>
                <a:latin typeface="隶书" pitchFamily="49" charset="-122"/>
                <a:ea typeface="隶书" pitchFamily="49" charset="-122"/>
              </a:rPr>
              <a:t>第</a:t>
            </a:r>
            <a:r>
              <a:rPr lang="en-US" altLang="zh-CN" sz="2000" b="1" dirty="0" smtClean="0">
                <a:solidFill>
                  <a:srgbClr val="FFFF00"/>
                </a:solidFill>
                <a:latin typeface="隶书" pitchFamily="49" charset="-122"/>
                <a:ea typeface="隶书" pitchFamily="49" charset="-122"/>
              </a:rPr>
              <a:t>2</a:t>
            </a:r>
            <a:r>
              <a:rPr lang="zh-CN" altLang="en-US" sz="2000" b="1" dirty="0" smtClean="0">
                <a:solidFill>
                  <a:srgbClr val="FFFF00"/>
                </a:solidFill>
                <a:latin typeface="隶书" pitchFamily="49" charset="-122"/>
                <a:ea typeface="隶书" pitchFamily="49" charset="-122"/>
              </a:rPr>
              <a:t>章 用例图</a:t>
            </a:r>
            <a:endParaRPr lang="zh-CN" altLang="en-US" sz="2000" b="1" dirty="0">
              <a:solidFill>
                <a:srgbClr val="FFFF00"/>
              </a:solidFill>
              <a:latin typeface="隶书" pitchFamily="49" charset="-122"/>
              <a:ea typeface="隶书" pitchFamily="49" charset="-122"/>
            </a:endParaRPr>
          </a:p>
        </p:txBody>
      </p:sp>
      <p:pic>
        <p:nvPicPr>
          <p:cNvPr id="565258" name="Picture 10"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838200" cy="4572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bwMode="auto">
          <a:xfrm>
            <a:off x="1150938" y="617538"/>
            <a:ext cx="7793037"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565251"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65252" name="Rectangle 4"/>
          <p:cNvSpPr>
            <a:spLocks noChangeArrowheads="1"/>
          </p:cNvSpPr>
          <p:nvPr/>
        </p:nvSpPr>
        <p:spPr bwMode="auto">
          <a:xfrm>
            <a:off x="827584" y="-4580"/>
            <a:ext cx="8316000" cy="457200"/>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t="100000" r="100000"/>
            </a:path>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3" name="Rectangle 5"/>
          <p:cNvSpPr>
            <a:spLocks noChangeArrowheads="1"/>
          </p:cNvSpPr>
          <p:nvPr/>
        </p:nvSpPr>
        <p:spPr bwMode="auto">
          <a:xfrm>
            <a:off x="0" y="6400800"/>
            <a:ext cx="9144000" cy="457200"/>
          </a:xfrm>
          <a:prstGeom prst="rect">
            <a:avLst/>
          </a:prstGeom>
          <a:gradFill rotWithShape="0">
            <a:gsLst>
              <a:gs pos="0">
                <a:srgbClr val="99CCFF"/>
              </a:gs>
              <a:gs pos="100000">
                <a:srgbClr val="99CCFF">
                  <a:gamma/>
                  <a:shade val="46275"/>
                  <a:invGamma/>
                </a:srgbClr>
              </a:gs>
            </a:gsLst>
            <a:path path="shape">
              <a:fillToRect l="50000" t="50000" r="50000" b="50000"/>
            </a:path>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4" name="Line 6"/>
          <p:cNvSpPr>
            <a:spLocks noChangeShapeType="1"/>
          </p:cNvSpPr>
          <p:nvPr/>
        </p:nvSpPr>
        <p:spPr bwMode="auto">
          <a:xfrm>
            <a:off x="1143000" y="64008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ndParaRPr>
          </a:p>
        </p:txBody>
      </p:sp>
      <p:sp>
        <p:nvSpPr>
          <p:cNvPr id="565255" name="Text Box 7"/>
          <p:cNvSpPr txBox="1">
            <a:spLocks noChangeArrowheads="1"/>
          </p:cNvSpPr>
          <p:nvPr/>
        </p:nvSpPr>
        <p:spPr bwMode="auto">
          <a:xfrm>
            <a:off x="1295400" y="6444044"/>
            <a:ext cx="4140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1800" b="1" dirty="0" smtClean="0">
                <a:solidFill>
                  <a:srgbClr val="000000"/>
                </a:solidFill>
                <a:latin typeface="宋体"/>
                <a:ea typeface="宋体"/>
              </a:rPr>
              <a:t>UML</a:t>
            </a:r>
            <a:r>
              <a:rPr lang="zh-CN" altLang="en-US" sz="1800" b="1" dirty="0" smtClean="0">
                <a:solidFill>
                  <a:srgbClr val="000000"/>
                </a:solidFill>
                <a:latin typeface="宋体"/>
                <a:ea typeface="宋体"/>
              </a:rPr>
              <a:t>与</a:t>
            </a:r>
            <a:r>
              <a:rPr lang="en-US" altLang="zh-CN" sz="1800" b="1" dirty="0" smtClean="0">
                <a:solidFill>
                  <a:srgbClr val="000000"/>
                </a:solidFill>
                <a:latin typeface="宋体"/>
                <a:ea typeface="宋体"/>
              </a:rPr>
              <a:t>Rose</a:t>
            </a:r>
            <a:r>
              <a:rPr lang="zh-CN" altLang="en-US" sz="1800" b="1" dirty="0" smtClean="0">
                <a:solidFill>
                  <a:srgbClr val="000000"/>
                </a:solidFill>
                <a:latin typeface="宋体"/>
                <a:ea typeface="宋体"/>
              </a:rPr>
              <a:t>软件建模     </a:t>
            </a:r>
            <a:r>
              <a:rPr lang="zh-CN" altLang="en-US" sz="1800" dirty="0" smtClean="0">
                <a:solidFill>
                  <a:srgbClr val="000000"/>
                </a:solidFill>
                <a:latin typeface="宋体"/>
                <a:ea typeface="宋体"/>
              </a:rPr>
              <a:t>主讲：戴远泉</a:t>
            </a:r>
            <a:endParaRPr lang="zh-CN" altLang="en-US" sz="1800" dirty="0">
              <a:solidFill>
                <a:srgbClr val="000000"/>
              </a:solidFill>
              <a:latin typeface="宋体"/>
              <a:ea typeface="宋体"/>
            </a:endParaRPr>
          </a:p>
        </p:txBody>
      </p:sp>
      <p:sp>
        <p:nvSpPr>
          <p:cNvPr id="565256" name="Text Box 8"/>
          <p:cNvSpPr txBox="1">
            <a:spLocks noChangeArrowheads="1"/>
          </p:cNvSpPr>
          <p:nvPr/>
        </p:nvSpPr>
        <p:spPr bwMode="auto">
          <a:xfrm>
            <a:off x="7380312" y="6553200"/>
            <a:ext cx="17636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000" dirty="0" smtClean="0">
                <a:solidFill>
                  <a:srgbClr val="000000"/>
                </a:solidFill>
              </a:rPr>
              <a:t>2015/2/8            23:23:41</a:t>
            </a:r>
            <a:endParaRPr lang="en-US" altLang="zh-CN" sz="1000" dirty="0">
              <a:solidFill>
                <a:srgbClr val="000000"/>
              </a:solidFill>
            </a:endParaRPr>
          </a:p>
        </p:txBody>
      </p:sp>
      <p:sp>
        <p:nvSpPr>
          <p:cNvPr id="565257" name="Text Box 9"/>
          <p:cNvSpPr txBox="1">
            <a:spLocks noChangeArrowheads="1"/>
          </p:cNvSpPr>
          <p:nvPr/>
        </p:nvSpPr>
        <p:spPr bwMode="auto">
          <a:xfrm>
            <a:off x="2912504" y="187577"/>
            <a:ext cx="464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solidFill>
                  <a:srgbClr val="FFFF00"/>
                </a:solidFill>
                <a:latin typeface="隶书" pitchFamily="49" charset="-122"/>
                <a:ea typeface="隶书" pitchFamily="49" charset="-122"/>
              </a:rPr>
              <a:t>第</a:t>
            </a:r>
            <a:r>
              <a:rPr lang="en-US" altLang="zh-CN" sz="2000" b="1" dirty="0" smtClean="0">
                <a:solidFill>
                  <a:srgbClr val="FFFF00"/>
                </a:solidFill>
                <a:latin typeface="隶书" pitchFamily="49" charset="-122"/>
                <a:ea typeface="隶书" pitchFamily="49" charset="-122"/>
              </a:rPr>
              <a:t>2</a:t>
            </a:r>
            <a:r>
              <a:rPr lang="zh-CN" altLang="en-US" sz="2000" b="1" dirty="0" smtClean="0">
                <a:solidFill>
                  <a:srgbClr val="FFFF00"/>
                </a:solidFill>
                <a:latin typeface="隶书" pitchFamily="49" charset="-122"/>
                <a:ea typeface="隶书" pitchFamily="49" charset="-122"/>
              </a:rPr>
              <a:t>章 用例图</a:t>
            </a:r>
            <a:endParaRPr lang="zh-CN" altLang="en-US" sz="2000" b="1" dirty="0">
              <a:solidFill>
                <a:srgbClr val="FFFF00"/>
              </a:solidFill>
              <a:latin typeface="隶书" pitchFamily="49" charset="-122"/>
              <a:ea typeface="隶书" pitchFamily="49" charset="-122"/>
            </a:endParaRPr>
          </a:p>
        </p:txBody>
      </p:sp>
      <p:pic>
        <p:nvPicPr>
          <p:cNvPr id="565258" name="Picture 10"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838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26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bwMode="auto">
          <a:xfrm>
            <a:off x="1150938" y="617538"/>
            <a:ext cx="7793037"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565251"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65252" name="Rectangle 4"/>
          <p:cNvSpPr>
            <a:spLocks noChangeArrowheads="1"/>
          </p:cNvSpPr>
          <p:nvPr/>
        </p:nvSpPr>
        <p:spPr bwMode="auto">
          <a:xfrm>
            <a:off x="827584" y="-4580"/>
            <a:ext cx="8316000" cy="457200"/>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t="100000" r="100000"/>
            </a:path>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3" name="Rectangle 5"/>
          <p:cNvSpPr>
            <a:spLocks noChangeArrowheads="1"/>
          </p:cNvSpPr>
          <p:nvPr/>
        </p:nvSpPr>
        <p:spPr bwMode="auto">
          <a:xfrm>
            <a:off x="0" y="6400800"/>
            <a:ext cx="9144000" cy="457200"/>
          </a:xfrm>
          <a:prstGeom prst="rect">
            <a:avLst/>
          </a:prstGeom>
          <a:gradFill rotWithShape="0">
            <a:gsLst>
              <a:gs pos="0">
                <a:srgbClr val="99CCFF"/>
              </a:gs>
              <a:gs pos="100000">
                <a:srgbClr val="99CCFF">
                  <a:gamma/>
                  <a:shade val="46275"/>
                  <a:invGamma/>
                </a:srgbClr>
              </a:gs>
            </a:gsLst>
            <a:path path="shape">
              <a:fillToRect l="50000" t="50000" r="50000" b="50000"/>
            </a:path>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4" name="Line 6"/>
          <p:cNvSpPr>
            <a:spLocks noChangeShapeType="1"/>
          </p:cNvSpPr>
          <p:nvPr/>
        </p:nvSpPr>
        <p:spPr bwMode="auto">
          <a:xfrm>
            <a:off x="1143000" y="64008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ndParaRPr>
          </a:p>
        </p:txBody>
      </p:sp>
      <p:sp>
        <p:nvSpPr>
          <p:cNvPr id="565255" name="Text Box 7"/>
          <p:cNvSpPr txBox="1">
            <a:spLocks noChangeArrowheads="1"/>
          </p:cNvSpPr>
          <p:nvPr/>
        </p:nvSpPr>
        <p:spPr bwMode="auto">
          <a:xfrm>
            <a:off x="1295400" y="6444044"/>
            <a:ext cx="4140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1800" b="1" dirty="0" smtClean="0">
                <a:solidFill>
                  <a:srgbClr val="000000"/>
                </a:solidFill>
                <a:latin typeface="宋体"/>
                <a:ea typeface="宋体"/>
              </a:rPr>
              <a:t>UML</a:t>
            </a:r>
            <a:r>
              <a:rPr lang="zh-CN" altLang="en-US" sz="1800" b="1" dirty="0" smtClean="0">
                <a:solidFill>
                  <a:srgbClr val="000000"/>
                </a:solidFill>
                <a:latin typeface="宋体"/>
                <a:ea typeface="宋体"/>
              </a:rPr>
              <a:t>与</a:t>
            </a:r>
            <a:r>
              <a:rPr lang="en-US" altLang="zh-CN" sz="1800" b="1" dirty="0" smtClean="0">
                <a:solidFill>
                  <a:srgbClr val="000000"/>
                </a:solidFill>
                <a:latin typeface="宋体"/>
                <a:ea typeface="宋体"/>
              </a:rPr>
              <a:t>Rose</a:t>
            </a:r>
            <a:r>
              <a:rPr lang="zh-CN" altLang="en-US" sz="1800" b="1" dirty="0" smtClean="0">
                <a:solidFill>
                  <a:srgbClr val="000000"/>
                </a:solidFill>
                <a:latin typeface="宋体"/>
                <a:ea typeface="宋体"/>
              </a:rPr>
              <a:t>软件建模     </a:t>
            </a:r>
            <a:r>
              <a:rPr lang="zh-CN" altLang="en-US" sz="1800" dirty="0" smtClean="0">
                <a:solidFill>
                  <a:srgbClr val="000000"/>
                </a:solidFill>
                <a:latin typeface="宋体"/>
                <a:ea typeface="宋体"/>
              </a:rPr>
              <a:t>主讲：戴远泉</a:t>
            </a:r>
            <a:endParaRPr lang="zh-CN" altLang="en-US" sz="1800" dirty="0">
              <a:solidFill>
                <a:srgbClr val="000000"/>
              </a:solidFill>
              <a:latin typeface="宋体"/>
              <a:ea typeface="宋体"/>
            </a:endParaRPr>
          </a:p>
        </p:txBody>
      </p:sp>
      <p:sp>
        <p:nvSpPr>
          <p:cNvPr id="565256" name="Text Box 8"/>
          <p:cNvSpPr txBox="1">
            <a:spLocks noChangeArrowheads="1"/>
          </p:cNvSpPr>
          <p:nvPr/>
        </p:nvSpPr>
        <p:spPr bwMode="auto">
          <a:xfrm>
            <a:off x="7380312" y="6553200"/>
            <a:ext cx="17636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000" dirty="0" smtClean="0">
                <a:solidFill>
                  <a:srgbClr val="000000"/>
                </a:solidFill>
              </a:rPr>
              <a:t>2015/2/8            23:23:41</a:t>
            </a:r>
            <a:endParaRPr lang="en-US" altLang="zh-CN" sz="1000" dirty="0">
              <a:solidFill>
                <a:srgbClr val="000000"/>
              </a:solidFill>
            </a:endParaRPr>
          </a:p>
        </p:txBody>
      </p:sp>
      <p:sp>
        <p:nvSpPr>
          <p:cNvPr id="565257" name="Text Box 9"/>
          <p:cNvSpPr txBox="1">
            <a:spLocks noChangeArrowheads="1"/>
          </p:cNvSpPr>
          <p:nvPr/>
        </p:nvSpPr>
        <p:spPr bwMode="auto">
          <a:xfrm>
            <a:off x="2912504" y="187577"/>
            <a:ext cx="464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solidFill>
                  <a:srgbClr val="FFFF00"/>
                </a:solidFill>
                <a:latin typeface="隶书" pitchFamily="49" charset="-122"/>
                <a:ea typeface="隶书" pitchFamily="49" charset="-122"/>
              </a:rPr>
              <a:t>第</a:t>
            </a:r>
            <a:r>
              <a:rPr lang="en-US" altLang="zh-CN" sz="2000" b="1" dirty="0" smtClean="0">
                <a:solidFill>
                  <a:srgbClr val="FFFF00"/>
                </a:solidFill>
                <a:latin typeface="隶书" pitchFamily="49" charset="-122"/>
                <a:ea typeface="隶书" pitchFamily="49" charset="-122"/>
              </a:rPr>
              <a:t>2</a:t>
            </a:r>
            <a:r>
              <a:rPr lang="zh-CN" altLang="en-US" sz="2000" b="1" dirty="0" smtClean="0">
                <a:solidFill>
                  <a:srgbClr val="FFFF00"/>
                </a:solidFill>
                <a:latin typeface="隶书" pitchFamily="49" charset="-122"/>
                <a:ea typeface="隶书" pitchFamily="49" charset="-122"/>
              </a:rPr>
              <a:t>章 用例图</a:t>
            </a:r>
            <a:endParaRPr lang="zh-CN" altLang="en-US" sz="2000" b="1" dirty="0">
              <a:solidFill>
                <a:srgbClr val="FFFF00"/>
              </a:solidFill>
              <a:latin typeface="隶书" pitchFamily="49" charset="-122"/>
              <a:ea typeface="隶书" pitchFamily="49" charset="-122"/>
            </a:endParaRPr>
          </a:p>
        </p:txBody>
      </p:sp>
      <p:pic>
        <p:nvPicPr>
          <p:cNvPr id="565258" name="Picture 10"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838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262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bwMode="auto">
          <a:xfrm>
            <a:off x="1150938" y="617538"/>
            <a:ext cx="7793037"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565251"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65252" name="Rectangle 4"/>
          <p:cNvSpPr>
            <a:spLocks noChangeArrowheads="1"/>
          </p:cNvSpPr>
          <p:nvPr/>
        </p:nvSpPr>
        <p:spPr bwMode="auto">
          <a:xfrm>
            <a:off x="827584" y="-4580"/>
            <a:ext cx="8316000" cy="457200"/>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t="100000" r="100000"/>
            </a:path>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3" name="Rectangle 5"/>
          <p:cNvSpPr>
            <a:spLocks noChangeArrowheads="1"/>
          </p:cNvSpPr>
          <p:nvPr/>
        </p:nvSpPr>
        <p:spPr bwMode="auto">
          <a:xfrm>
            <a:off x="0" y="6400800"/>
            <a:ext cx="9144000" cy="457200"/>
          </a:xfrm>
          <a:prstGeom prst="rect">
            <a:avLst/>
          </a:prstGeom>
          <a:gradFill rotWithShape="0">
            <a:gsLst>
              <a:gs pos="0">
                <a:srgbClr val="99CCFF"/>
              </a:gs>
              <a:gs pos="100000">
                <a:srgbClr val="99CCFF">
                  <a:gamma/>
                  <a:shade val="46275"/>
                  <a:invGamma/>
                </a:srgbClr>
              </a:gs>
            </a:gsLst>
            <a:path path="shape">
              <a:fillToRect l="50000" t="50000" r="50000" b="50000"/>
            </a:path>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4" name="Line 6"/>
          <p:cNvSpPr>
            <a:spLocks noChangeShapeType="1"/>
          </p:cNvSpPr>
          <p:nvPr/>
        </p:nvSpPr>
        <p:spPr bwMode="auto">
          <a:xfrm>
            <a:off x="1143000" y="64008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ndParaRPr>
          </a:p>
        </p:txBody>
      </p:sp>
      <p:sp>
        <p:nvSpPr>
          <p:cNvPr id="565255" name="Text Box 7"/>
          <p:cNvSpPr txBox="1">
            <a:spLocks noChangeArrowheads="1"/>
          </p:cNvSpPr>
          <p:nvPr/>
        </p:nvSpPr>
        <p:spPr bwMode="auto">
          <a:xfrm>
            <a:off x="1295400" y="6444044"/>
            <a:ext cx="4140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1800" b="1" dirty="0" smtClean="0">
                <a:solidFill>
                  <a:srgbClr val="000000"/>
                </a:solidFill>
                <a:latin typeface="宋体"/>
                <a:ea typeface="宋体"/>
              </a:rPr>
              <a:t>UML</a:t>
            </a:r>
            <a:r>
              <a:rPr lang="zh-CN" altLang="en-US" sz="1800" b="1" dirty="0" smtClean="0">
                <a:solidFill>
                  <a:srgbClr val="000000"/>
                </a:solidFill>
                <a:latin typeface="宋体"/>
                <a:ea typeface="宋体"/>
              </a:rPr>
              <a:t>与</a:t>
            </a:r>
            <a:r>
              <a:rPr lang="en-US" altLang="zh-CN" sz="1800" b="1" dirty="0" smtClean="0">
                <a:solidFill>
                  <a:srgbClr val="000000"/>
                </a:solidFill>
                <a:latin typeface="宋体"/>
                <a:ea typeface="宋体"/>
              </a:rPr>
              <a:t>Rose</a:t>
            </a:r>
            <a:r>
              <a:rPr lang="zh-CN" altLang="en-US" sz="1800" b="1" dirty="0" smtClean="0">
                <a:solidFill>
                  <a:srgbClr val="000000"/>
                </a:solidFill>
                <a:latin typeface="宋体"/>
                <a:ea typeface="宋体"/>
              </a:rPr>
              <a:t>软件建模     </a:t>
            </a:r>
            <a:r>
              <a:rPr lang="zh-CN" altLang="en-US" sz="1800" dirty="0" smtClean="0">
                <a:solidFill>
                  <a:srgbClr val="000000"/>
                </a:solidFill>
                <a:latin typeface="宋体"/>
                <a:ea typeface="宋体"/>
              </a:rPr>
              <a:t>主讲：戴远泉</a:t>
            </a:r>
            <a:endParaRPr lang="zh-CN" altLang="en-US" sz="1800" dirty="0">
              <a:solidFill>
                <a:srgbClr val="000000"/>
              </a:solidFill>
              <a:latin typeface="宋体"/>
              <a:ea typeface="宋体"/>
            </a:endParaRPr>
          </a:p>
        </p:txBody>
      </p:sp>
      <p:sp>
        <p:nvSpPr>
          <p:cNvPr id="565256" name="Text Box 8"/>
          <p:cNvSpPr txBox="1">
            <a:spLocks noChangeArrowheads="1"/>
          </p:cNvSpPr>
          <p:nvPr/>
        </p:nvSpPr>
        <p:spPr bwMode="auto">
          <a:xfrm>
            <a:off x="7380312" y="6553200"/>
            <a:ext cx="17636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000" dirty="0" smtClean="0">
                <a:solidFill>
                  <a:srgbClr val="000000"/>
                </a:solidFill>
              </a:rPr>
              <a:t>2015/2/8            23:23:41</a:t>
            </a:r>
            <a:endParaRPr lang="en-US" altLang="zh-CN" sz="1000" dirty="0">
              <a:solidFill>
                <a:srgbClr val="000000"/>
              </a:solidFill>
            </a:endParaRPr>
          </a:p>
        </p:txBody>
      </p:sp>
      <p:sp>
        <p:nvSpPr>
          <p:cNvPr id="565257" name="Text Box 9"/>
          <p:cNvSpPr txBox="1">
            <a:spLocks noChangeArrowheads="1"/>
          </p:cNvSpPr>
          <p:nvPr/>
        </p:nvSpPr>
        <p:spPr bwMode="auto">
          <a:xfrm>
            <a:off x="2912504" y="187577"/>
            <a:ext cx="464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solidFill>
                  <a:srgbClr val="FFFF00"/>
                </a:solidFill>
                <a:latin typeface="隶书" pitchFamily="49" charset="-122"/>
                <a:ea typeface="隶书" pitchFamily="49" charset="-122"/>
              </a:rPr>
              <a:t>第</a:t>
            </a:r>
            <a:r>
              <a:rPr lang="en-US" altLang="zh-CN" sz="2000" b="1" dirty="0" smtClean="0">
                <a:solidFill>
                  <a:srgbClr val="FFFF00"/>
                </a:solidFill>
                <a:latin typeface="隶书" pitchFamily="49" charset="-122"/>
                <a:ea typeface="隶书" pitchFamily="49" charset="-122"/>
              </a:rPr>
              <a:t>2</a:t>
            </a:r>
            <a:r>
              <a:rPr lang="zh-CN" altLang="en-US" sz="2000" b="1" dirty="0" smtClean="0">
                <a:solidFill>
                  <a:srgbClr val="FFFF00"/>
                </a:solidFill>
                <a:latin typeface="隶书" pitchFamily="49" charset="-122"/>
                <a:ea typeface="隶书" pitchFamily="49" charset="-122"/>
              </a:rPr>
              <a:t>章 用例图</a:t>
            </a:r>
            <a:endParaRPr lang="zh-CN" altLang="en-US" sz="2000" b="1" dirty="0">
              <a:solidFill>
                <a:srgbClr val="FFFF00"/>
              </a:solidFill>
              <a:latin typeface="隶书" pitchFamily="49" charset="-122"/>
              <a:ea typeface="隶书" pitchFamily="49" charset="-122"/>
            </a:endParaRPr>
          </a:p>
        </p:txBody>
      </p:sp>
      <p:pic>
        <p:nvPicPr>
          <p:cNvPr id="565258" name="Picture 10"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838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262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bwMode="auto">
          <a:xfrm>
            <a:off x="1150938" y="617538"/>
            <a:ext cx="7793037"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565251"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65252" name="Rectangle 4"/>
          <p:cNvSpPr>
            <a:spLocks noChangeArrowheads="1"/>
          </p:cNvSpPr>
          <p:nvPr/>
        </p:nvSpPr>
        <p:spPr bwMode="auto">
          <a:xfrm>
            <a:off x="827584" y="-4580"/>
            <a:ext cx="8316000" cy="457200"/>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t="100000" r="100000"/>
            </a:path>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3" name="Rectangle 5"/>
          <p:cNvSpPr>
            <a:spLocks noChangeArrowheads="1"/>
          </p:cNvSpPr>
          <p:nvPr/>
        </p:nvSpPr>
        <p:spPr bwMode="auto">
          <a:xfrm>
            <a:off x="0" y="6400800"/>
            <a:ext cx="9144000" cy="457200"/>
          </a:xfrm>
          <a:prstGeom prst="rect">
            <a:avLst/>
          </a:prstGeom>
          <a:gradFill rotWithShape="0">
            <a:gsLst>
              <a:gs pos="0">
                <a:srgbClr val="99CCFF"/>
              </a:gs>
              <a:gs pos="100000">
                <a:srgbClr val="99CCFF">
                  <a:gamma/>
                  <a:shade val="46275"/>
                  <a:invGamma/>
                </a:srgbClr>
              </a:gs>
            </a:gsLst>
            <a:path path="shape">
              <a:fillToRect l="50000" t="50000" r="50000" b="50000"/>
            </a:path>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4" name="Line 6"/>
          <p:cNvSpPr>
            <a:spLocks noChangeShapeType="1"/>
          </p:cNvSpPr>
          <p:nvPr/>
        </p:nvSpPr>
        <p:spPr bwMode="auto">
          <a:xfrm>
            <a:off x="1143000" y="64008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ndParaRPr>
          </a:p>
        </p:txBody>
      </p:sp>
      <p:sp>
        <p:nvSpPr>
          <p:cNvPr id="565255" name="Text Box 7"/>
          <p:cNvSpPr txBox="1">
            <a:spLocks noChangeArrowheads="1"/>
          </p:cNvSpPr>
          <p:nvPr/>
        </p:nvSpPr>
        <p:spPr bwMode="auto">
          <a:xfrm>
            <a:off x="1295400" y="6444044"/>
            <a:ext cx="4140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1800" b="1" dirty="0" smtClean="0">
                <a:solidFill>
                  <a:srgbClr val="000000"/>
                </a:solidFill>
                <a:latin typeface="宋体"/>
                <a:ea typeface="宋体"/>
              </a:rPr>
              <a:t>UML</a:t>
            </a:r>
            <a:r>
              <a:rPr lang="zh-CN" altLang="en-US" sz="1800" b="1" dirty="0" smtClean="0">
                <a:solidFill>
                  <a:srgbClr val="000000"/>
                </a:solidFill>
                <a:latin typeface="宋体"/>
                <a:ea typeface="宋体"/>
              </a:rPr>
              <a:t>与</a:t>
            </a:r>
            <a:r>
              <a:rPr lang="en-US" altLang="zh-CN" sz="1800" b="1" dirty="0" smtClean="0">
                <a:solidFill>
                  <a:srgbClr val="000000"/>
                </a:solidFill>
                <a:latin typeface="宋体"/>
                <a:ea typeface="宋体"/>
              </a:rPr>
              <a:t>Rose</a:t>
            </a:r>
            <a:r>
              <a:rPr lang="zh-CN" altLang="en-US" sz="1800" b="1" dirty="0" smtClean="0">
                <a:solidFill>
                  <a:srgbClr val="000000"/>
                </a:solidFill>
                <a:latin typeface="宋体"/>
                <a:ea typeface="宋体"/>
              </a:rPr>
              <a:t>软件建模     </a:t>
            </a:r>
            <a:r>
              <a:rPr lang="zh-CN" altLang="en-US" sz="1800" dirty="0" smtClean="0">
                <a:solidFill>
                  <a:srgbClr val="000000"/>
                </a:solidFill>
                <a:latin typeface="宋体"/>
                <a:ea typeface="宋体"/>
              </a:rPr>
              <a:t>主讲：戴远泉</a:t>
            </a:r>
            <a:endParaRPr lang="zh-CN" altLang="en-US" sz="1800" dirty="0">
              <a:solidFill>
                <a:srgbClr val="000000"/>
              </a:solidFill>
              <a:latin typeface="宋体"/>
              <a:ea typeface="宋体"/>
            </a:endParaRPr>
          </a:p>
        </p:txBody>
      </p:sp>
      <p:sp>
        <p:nvSpPr>
          <p:cNvPr id="565256" name="Text Box 8"/>
          <p:cNvSpPr txBox="1">
            <a:spLocks noChangeArrowheads="1"/>
          </p:cNvSpPr>
          <p:nvPr/>
        </p:nvSpPr>
        <p:spPr bwMode="auto">
          <a:xfrm>
            <a:off x="7380312" y="6553200"/>
            <a:ext cx="17636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000" dirty="0" smtClean="0">
                <a:solidFill>
                  <a:srgbClr val="000000"/>
                </a:solidFill>
              </a:rPr>
              <a:t>2015/2/8            23:23:41</a:t>
            </a:r>
            <a:endParaRPr lang="en-US" altLang="zh-CN" sz="1000" dirty="0">
              <a:solidFill>
                <a:srgbClr val="000000"/>
              </a:solidFill>
            </a:endParaRPr>
          </a:p>
        </p:txBody>
      </p:sp>
      <p:sp>
        <p:nvSpPr>
          <p:cNvPr id="565257" name="Text Box 9"/>
          <p:cNvSpPr txBox="1">
            <a:spLocks noChangeArrowheads="1"/>
          </p:cNvSpPr>
          <p:nvPr/>
        </p:nvSpPr>
        <p:spPr bwMode="auto">
          <a:xfrm>
            <a:off x="2912504" y="187577"/>
            <a:ext cx="464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solidFill>
                  <a:srgbClr val="FFFF00"/>
                </a:solidFill>
                <a:latin typeface="隶书" pitchFamily="49" charset="-122"/>
                <a:ea typeface="隶书" pitchFamily="49" charset="-122"/>
              </a:rPr>
              <a:t>第</a:t>
            </a:r>
            <a:r>
              <a:rPr lang="en-US" altLang="zh-CN" sz="2000" b="1" dirty="0" smtClean="0">
                <a:solidFill>
                  <a:srgbClr val="FFFF00"/>
                </a:solidFill>
                <a:latin typeface="隶书" pitchFamily="49" charset="-122"/>
                <a:ea typeface="隶书" pitchFamily="49" charset="-122"/>
              </a:rPr>
              <a:t>2</a:t>
            </a:r>
            <a:r>
              <a:rPr lang="zh-CN" altLang="en-US" sz="2000" b="1" dirty="0" smtClean="0">
                <a:solidFill>
                  <a:srgbClr val="FFFF00"/>
                </a:solidFill>
                <a:latin typeface="隶书" pitchFamily="49" charset="-122"/>
                <a:ea typeface="隶书" pitchFamily="49" charset="-122"/>
              </a:rPr>
              <a:t>章 用例图</a:t>
            </a:r>
            <a:endParaRPr lang="zh-CN" altLang="en-US" sz="2000" b="1" dirty="0">
              <a:solidFill>
                <a:srgbClr val="FFFF00"/>
              </a:solidFill>
              <a:latin typeface="隶书" pitchFamily="49" charset="-122"/>
              <a:ea typeface="隶书" pitchFamily="49" charset="-122"/>
            </a:endParaRPr>
          </a:p>
        </p:txBody>
      </p:sp>
      <p:pic>
        <p:nvPicPr>
          <p:cNvPr id="565258" name="Picture 10"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838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2627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bwMode="auto">
          <a:xfrm>
            <a:off x="1150938" y="617538"/>
            <a:ext cx="7793037"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565251"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65252" name="Rectangle 4"/>
          <p:cNvSpPr>
            <a:spLocks noChangeArrowheads="1"/>
          </p:cNvSpPr>
          <p:nvPr/>
        </p:nvSpPr>
        <p:spPr bwMode="auto">
          <a:xfrm>
            <a:off x="827584" y="-4580"/>
            <a:ext cx="8316000" cy="457200"/>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t="100000" r="100000"/>
            </a:path>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3" name="Rectangle 5"/>
          <p:cNvSpPr>
            <a:spLocks noChangeArrowheads="1"/>
          </p:cNvSpPr>
          <p:nvPr/>
        </p:nvSpPr>
        <p:spPr bwMode="auto">
          <a:xfrm>
            <a:off x="0" y="6400800"/>
            <a:ext cx="9144000" cy="457200"/>
          </a:xfrm>
          <a:prstGeom prst="rect">
            <a:avLst/>
          </a:prstGeom>
          <a:gradFill rotWithShape="0">
            <a:gsLst>
              <a:gs pos="0">
                <a:srgbClr val="99CCFF"/>
              </a:gs>
              <a:gs pos="100000">
                <a:srgbClr val="99CCFF">
                  <a:gamma/>
                  <a:shade val="46275"/>
                  <a:invGamma/>
                </a:srgbClr>
              </a:gs>
            </a:gsLst>
            <a:path path="shape">
              <a:fillToRect l="50000" t="50000" r="50000" b="50000"/>
            </a:path>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4" name="Line 6"/>
          <p:cNvSpPr>
            <a:spLocks noChangeShapeType="1"/>
          </p:cNvSpPr>
          <p:nvPr/>
        </p:nvSpPr>
        <p:spPr bwMode="auto">
          <a:xfrm>
            <a:off x="1143000" y="64008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ndParaRPr>
          </a:p>
        </p:txBody>
      </p:sp>
      <p:sp>
        <p:nvSpPr>
          <p:cNvPr id="565255" name="Text Box 7"/>
          <p:cNvSpPr txBox="1">
            <a:spLocks noChangeArrowheads="1"/>
          </p:cNvSpPr>
          <p:nvPr/>
        </p:nvSpPr>
        <p:spPr bwMode="auto">
          <a:xfrm>
            <a:off x="1295400" y="6444044"/>
            <a:ext cx="4140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1800" b="1" dirty="0" smtClean="0">
                <a:solidFill>
                  <a:srgbClr val="000000"/>
                </a:solidFill>
                <a:latin typeface="宋体"/>
                <a:ea typeface="宋体"/>
              </a:rPr>
              <a:t>UML</a:t>
            </a:r>
            <a:r>
              <a:rPr lang="zh-CN" altLang="en-US" sz="1800" b="1" dirty="0" smtClean="0">
                <a:solidFill>
                  <a:srgbClr val="000000"/>
                </a:solidFill>
                <a:latin typeface="宋体"/>
                <a:ea typeface="宋体"/>
              </a:rPr>
              <a:t>与</a:t>
            </a:r>
            <a:r>
              <a:rPr lang="en-US" altLang="zh-CN" sz="1800" b="1" dirty="0" smtClean="0">
                <a:solidFill>
                  <a:srgbClr val="000000"/>
                </a:solidFill>
                <a:latin typeface="宋体"/>
                <a:ea typeface="宋体"/>
              </a:rPr>
              <a:t>Rose</a:t>
            </a:r>
            <a:r>
              <a:rPr lang="zh-CN" altLang="en-US" sz="1800" b="1" dirty="0" smtClean="0">
                <a:solidFill>
                  <a:srgbClr val="000000"/>
                </a:solidFill>
                <a:latin typeface="宋体"/>
                <a:ea typeface="宋体"/>
              </a:rPr>
              <a:t>软件建模     </a:t>
            </a:r>
            <a:r>
              <a:rPr lang="zh-CN" altLang="en-US" sz="1800" dirty="0" smtClean="0">
                <a:solidFill>
                  <a:srgbClr val="000000"/>
                </a:solidFill>
                <a:latin typeface="宋体"/>
                <a:ea typeface="宋体"/>
              </a:rPr>
              <a:t>主讲：戴远泉</a:t>
            </a:r>
            <a:endParaRPr lang="zh-CN" altLang="en-US" sz="1800" dirty="0">
              <a:solidFill>
                <a:srgbClr val="000000"/>
              </a:solidFill>
              <a:latin typeface="宋体"/>
              <a:ea typeface="宋体"/>
            </a:endParaRPr>
          </a:p>
        </p:txBody>
      </p:sp>
      <p:sp>
        <p:nvSpPr>
          <p:cNvPr id="565256" name="Text Box 8"/>
          <p:cNvSpPr txBox="1">
            <a:spLocks noChangeArrowheads="1"/>
          </p:cNvSpPr>
          <p:nvPr/>
        </p:nvSpPr>
        <p:spPr bwMode="auto">
          <a:xfrm>
            <a:off x="7380312" y="6553200"/>
            <a:ext cx="17636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000" dirty="0" smtClean="0">
                <a:solidFill>
                  <a:srgbClr val="000000"/>
                </a:solidFill>
              </a:rPr>
              <a:t>2015/2/8            23:23:41</a:t>
            </a:r>
            <a:endParaRPr lang="en-US" altLang="zh-CN" sz="1000" dirty="0">
              <a:solidFill>
                <a:srgbClr val="000000"/>
              </a:solidFill>
            </a:endParaRPr>
          </a:p>
        </p:txBody>
      </p:sp>
      <p:sp>
        <p:nvSpPr>
          <p:cNvPr id="565257" name="Text Box 9"/>
          <p:cNvSpPr txBox="1">
            <a:spLocks noChangeArrowheads="1"/>
          </p:cNvSpPr>
          <p:nvPr/>
        </p:nvSpPr>
        <p:spPr bwMode="auto">
          <a:xfrm>
            <a:off x="2912504" y="187577"/>
            <a:ext cx="464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solidFill>
                  <a:srgbClr val="FFFF00"/>
                </a:solidFill>
                <a:latin typeface="隶书" pitchFamily="49" charset="-122"/>
                <a:ea typeface="隶书" pitchFamily="49" charset="-122"/>
              </a:rPr>
              <a:t>第</a:t>
            </a:r>
            <a:r>
              <a:rPr lang="en-US" altLang="zh-CN" sz="2000" b="1" dirty="0" smtClean="0">
                <a:solidFill>
                  <a:srgbClr val="FFFF00"/>
                </a:solidFill>
                <a:latin typeface="隶书" pitchFamily="49" charset="-122"/>
                <a:ea typeface="隶书" pitchFamily="49" charset="-122"/>
              </a:rPr>
              <a:t>2</a:t>
            </a:r>
            <a:r>
              <a:rPr lang="zh-CN" altLang="en-US" sz="2000" b="1" dirty="0" smtClean="0">
                <a:solidFill>
                  <a:srgbClr val="FFFF00"/>
                </a:solidFill>
                <a:latin typeface="隶书" pitchFamily="49" charset="-122"/>
                <a:ea typeface="隶书" pitchFamily="49" charset="-122"/>
              </a:rPr>
              <a:t>章 用例图</a:t>
            </a:r>
            <a:endParaRPr lang="zh-CN" altLang="en-US" sz="2000" b="1" dirty="0">
              <a:solidFill>
                <a:srgbClr val="FFFF00"/>
              </a:solidFill>
              <a:latin typeface="隶书" pitchFamily="49" charset="-122"/>
              <a:ea typeface="隶书" pitchFamily="49" charset="-122"/>
            </a:endParaRPr>
          </a:p>
        </p:txBody>
      </p:sp>
      <p:pic>
        <p:nvPicPr>
          <p:cNvPr id="565258" name="Picture 10"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838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262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bwMode="auto">
          <a:xfrm>
            <a:off x="1150938" y="617538"/>
            <a:ext cx="7793037"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565251"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65252" name="Rectangle 4"/>
          <p:cNvSpPr>
            <a:spLocks noChangeArrowheads="1"/>
          </p:cNvSpPr>
          <p:nvPr/>
        </p:nvSpPr>
        <p:spPr bwMode="auto">
          <a:xfrm>
            <a:off x="827584" y="-4580"/>
            <a:ext cx="8316000" cy="457200"/>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t="100000" r="100000"/>
            </a:path>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3" name="Rectangle 5"/>
          <p:cNvSpPr>
            <a:spLocks noChangeArrowheads="1"/>
          </p:cNvSpPr>
          <p:nvPr/>
        </p:nvSpPr>
        <p:spPr bwMode="auto">
          <a:xfrm>
            <a:off x="0" y="6400800"/>
            <a:ext cx="9144000" cy="457200"/>
          </a:xfrm>
          <a:prstGeom prst="rect">
            <a:avLst/>
          </a:prstGeom>
          <a:gradFill rotWithShape="0">
            <a:gsLst>
              <a:gs pos="0">
                <a:srgbClr val="99CCFF"/>
              </a:gs>
              <a:gs pos="100000">
                <a:srgbClr val="99CCFF">
                  <a:gamma/>
                  <a:shade val="46275"/>
                  <a:invGamma/>
                </a:srgbClr>
              </a:gs>
            </a:gsLst>
            <a:path path="shape">
              <a:fillToRect l="50000" t="50000" r="50000" b="50000"/>
            </a:path>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4" name="Line 6"/>
          <p:cNvSpPr>
            <a:spLocks noChangeShapeType="1"/>
          </p:cNvSpPr>
          <p:nvPr/>
        </p:nvSpPr>
        <p:spPr bwMode="auto">
          <a:xfrm>
            <a:off x="1143000" y="64008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ndParaRPr>
          </a:p>
        </p:txBody>
      </p:sp>
      <p:sp>
        <p:nvSpPr>
          <p:cNvPr id="565255" name="Text Box 7"/>
          <p:cNvSpPr txBox="1">
            <a:spLocks noChangeArrowheads="1"/>
          </p:cNvSpPr>
          <p:nvPr/>
        </p:nvSpPr>
        <p:spPr bwMode="auto">
          <a:xfrm>
            <a:off x="1295400" y="6444044"/>
            <a:ext cx="4140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1800" b="1" dirty="0" smtClean="0">
                <a:solidFill>
                  <a:srgbClr val="000000"/>
                </a:solidFill>
                <a:latin typeface="宋体"/>
                <a:ea typeface="宋体"/>
              </a:rPr>
              <a:t>UML</a:t>
            </a:r>
            <a:r>
              <a:rPr lang="zh-CN" altLang="en-US" sz="1800" b="1" dirty="0" smtClean="0">
                <a:solidFill>
                  <a:srgbClr val="000000"/>
                </a:solidFill>
                <a:latin typeface="宋体"/>
                <a:ea typeface="宋体"/>
              </a:rPr>
              <a:t>与</a:t>
            </a:r>
            <a:r>
              <a:rPr lang="en-US" altLang="zh-CN" sz="1800" b="1" dirty="0" smtClean="0">
                <a:solidFill>
                  <a:srgbClr val="000000"/>
                </a:solidFill>
                <a:latin typeface="宋体"/>
                <a:ea typeface="宋体"/>
              </a:rPr>
              <a:t>Rose</a:t>
            </a:r>
            <a:r>
              <a:rPr lang="zh-CN" altLang="en-US" sz="1800" b="1" dirty="0" smtClean="0">
                <a:solidFill>
                  <a:srgbClr val="000000"/>
                </a:solidFill>
                <a:latin typeface="宋体"/>
                <a:ea typeface="宋体"/>
              </a:rPr>
              <a:t>软件建模     </a:t>
            </a:r>
            <a:r>
              <a:rPr lang="zh-CN" altLang="en-US" sz="1800" dirty="0" smtClean="0">
                <a:solidFill>
                  <a:srgbClr val="000000"/>
                </a:solidFill>
                <a:latin typeface="宋体"/>
                <a:ea typeface="宋体"/>
              </a:rPr>
              <a:t>主讲：戴远泉</a:t>
            </a:r>
            <a:endParaRPr lang="zh-CN" altLang="en-US" sz="1800" dirty="0">
              <a:solidFill>
                <a:srgbClr val="000000"/>
              </a:solidFill>
              <a:latin typeface="宋体"/>
              <a:ea typeface="宋体"/>
            </a:endParaRPr>
          </a:p>
        </p:txBody>
      </p:sp>
      <p:sp>
        <p:nvSpPr>
          <p:cNvPr id="565256" name="Text Box 8"/>
          <p:cNvSpPr txBox="1">
            <a:spLocks noChangeArrowheads="1"/>
          </p:cNvSpPr>
          <p:nvPr/>
        </p:nvSpPr>
        <p:spPr bwMode="auto">
          <a:xfrm>
            <a:off x="7380312" y="6553200"/>
            <a:ext cx="17636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000" dirty="0" smtClean="0">
                <a:solidFill>
                  <a:srgbClr val="000000"/>
                </a:solidFill>
              </a:rPr>
              <a:t>2015/2/8            23:23:41</a:t>
            </a:r>
            <a:endParaRPr lang="en-US" altLang="zh-CN" sz="1000" dirty="0">
              <a:solidFill>
                <a:srgbClr val="000000"/>
              </a:solidFill>
            </a:endParaRPr>
          </a:p>
        </p:txBody>
      </p:sp>
      <p:sp>
        <p:nvSpPr>
          <p:cNvPr id="565257" name="Text Box 9"/>
          <p:cNvSpPr txBox="1">
            <a:spLocks noChangeArrowheads="1"/>
          </p:cNvSpPr>
          <p:nvPr/>
        </p:nvSpPr>
        <p:spPr bwMode="auto">
          <a:xfrm>
            <a:off x="2912504" y="187577"/>
            <a:ext cx="464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solidFill>
                  <a:srgbClr val="FFFF00"/>
                </a:solidFill>
                <a:latin typeface="隶书" pitchFamily="49" charset="-122"/>
                <a:ea typeface="隶书" pitchFamily="49" charset="-122"/>
              </a:rPr>
              <a:t>第</a:t>
            </a:r>
            <a:r>
              <a:rPr lang="en-US" altLang="zh-CN" sz="2000" b="1" dirty="0" smtClean="0">
                <a:solidFill>
                  <a:srgbClr val="FFFF00"/>
                </a:solidFill>
                <a:latin typeface="隶书" pitchFamily="49" charset="-122"/>
                <a:ea typeface="隶书" pitchFamily="49" charset="-122"/>
              </a:rPr>
              <a:t>2</a:t>
            </a:r>
            <a:r>
              <a:rPr lang="zh-CN" altLang="en-US" sz="2000" b="1" dirty="0" smtClean="0">
                <a:solidFill>
                  <a:srgbClr val="FFFF00"/>
                </a:solidFill>
                <a:latin typeface="隶书" pitchFamily="49" charset="-122"/>
                <a:ea typeface="隶书" pitchFamily="49" charset="-122"/>
              </a:rPr>
              <a:t>章 用例图</a:t>
            </a:r>
            <a:endParaRPr lang="zh-CN" altLang="en-US" sz="2000" b="1" dirty="0">
              <a:solidFill>
                <a:srgbClr val="FFFF00"/>
              </a:solidFill>
              <a:latin typeface="隶书" pitchFamily="49" charset="-122"/>
              <a:ea typeface="隶书" pitchFamily="49" charset="-122"/>
            </a:endParaRPr>
          </a:p>
        </p:txBody>
      </p:sp>
      <p:pic>
        <p:nvPicPr>
          <p:cNvPr id="565258" name="Picture 10"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838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262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bwMode="auto">
          <a:xfrm>
            <a:off x="1150938" y="617538"/>
            <a:ext cx="7793037" cy="52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dirty="0" smtClean="0"/>
              <a:t>单击此处编辑母版标题样式</a:t>
            </a:r>
          </a:p>
        </p:txBody>
      </p:sp>
      <p:sp>
        <p:nvSpPr>
          <p:cNvPr id="565251" name="Rectangle 3"/>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65252" name="Rectangle 4"/>
          <p:cNvSpPr>
            <a:spLocks noChangeArrowheads="1"/>
          </p:cNvSpPr>
          <p:nvPr/>
        </p:nvSpPr>
        <p:spPr bwMode="auto">
          <a:xfrm>
            <a:off x="827584" y="-4580"/>
            <a:ext cx="8316000" cy="457200"/>
          </a:xfrm>
          <a:prstGeom prst="rect">
            <a:avLst/>
          </a:prstGeom>
          <a:gradFill rotWithShape="0">
            <a:gsLst>
              <a:gs pos="0">
                <a:srgbClr val="000082"/>
              </a:gs>
              <a:gs pos="30000">
                <a:srgbClr val="66008F"/>
              </a:gs>
              <a:gs pos="64999">
                <a:srgbClr val="BA0066"/>
              </a:gs>
              <a:gs pos="89999">
                <a:srgbClr val="FF0000"/>
              </a:gs>
              <a:gs pos="100000">
                <a:srgbClr val="FF8200"/>
              </a:gs>
            </a:gsLst>
            <a:path path="rect">
              <a:fillToRect t="100000" r="100000"/>
            </a:path>
          </a:gra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3" name="Rectangle 5"/>
          <p:cNvSpPr>
            <a:spLocks noChangeArrowheads="1"/>
          </p:cNvSpPr>
          <p:nvPr/>
        </p:nvSpPr>
        <p:spPr bwMode="auto">
          <a:xfrm>
            <a:off x="0" y="6400800"/>
            <a:ext cx="9144000" cy="457200"/>
          </a:xfrm>
          <a:prstGeom prst="rect">
            <a:avLst/>
          </a:prstGeom>
          <a:gradFill rotWithShape="0">
            <a:gsLst>
              <a:gs pos="0">
                <a:srgbClr val="99CCFF"/>
              </a:gs>
              <a:gs pos="100000">
                <a:srgbClr val="99CCFF">
                  <a:gamma/>
                  <a:shade val="46275"/>
                  <a:invGamma/>
                </a:srgbClr>
              </a:gs>
            </a:gsLst>
            <a:path path="shape">
              <a:fillToRect l="50000" t="50000" r="50000" b="50000"/>
            </a:path>
          </a:gra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565254" name="Line 6"/>
          <p:cNvSpPr>
            <a:spLocks noChangeShapeType="1"/>
          </p:cNvSpPr>
          <p:nvPr/>
        </p:nvSpPr>
        <p:spPr bwMode="auto">
          <a:xfrm>
            <a:off x="1143000" y="6400800"/>
            <a:ext cx="0" cy="228600"/>
          </a:xfrm>
          <a:prstGeom prst="line">
            <a:avLst/>
          </a:prstGeom>
          <a:noFill/>
          <a:ln w="9525">
            <a:solidFill>
              <a:schemeClr val="tx1"/>
            </a:solidFill>
            <a:miter lim="800000"/>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000000"/>
              </a:solidFill>
            </a:endParaRPr>
          </a:p>
        </p:txBody>
      </p:sp>
      <p:sp>
        <p:nvSpPr>
          <p:cNvPr id="565255" name="Text Box 7"/>
          <p:cNvSpPr txBox="1">
            <a:spLocks noChangeArrowheads="1"/>
          </p:cNvSpPr>
          <p:nvPr/>
        </p:nvSpPr>
        <p:spPr bwMode="auto">
          <a:xfrm>
            <a:off x="1295400" y="6444044"/>
            <a:ext cx="41406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defRPr/>
            </a:pPr>
            <a:r>
              <a:rPr lang="en-US" altLang="zh-CN" sz="1800" b="1" dirty="0" smtClean="0">
                <a:solidFill>
                  <a:srgbClr val="000000"/>
                </a:solidFill>
                <a:latin typeface="宋体"/>
                <a:ea typeface="宋体"/>
              </a:rPr>
              <a:t>UML</a:t>
            </a:r>
            <a:r>
              <a:rPr lang="zh-CN" altLang="en-US" sz="1800" b="1" dirty="0" smtClean="0">
                <a:solidFill>
                  <a:srgbClr val="000000"/>
                </a:solidFill>
                <a:latin typeface="宋体"/>
                <a:ea typeface="宋体"/>
              </a:rPr>
              <a:t>与</a:t>
            </a:r>
            <a:r>
              <a:rPr lang="en-US" altLang="zh-CN" sz="1800" b="1" dirty="0" smtClean="0">
                <a:solidFill>
                  <a:srgbClr val="000000"/>
                </a:solidFill>
                <a:latin typeface="宋体"/>
                <a:ea typeface="宋体"/>
              </a:rPr>
              <a:t>Rose</a:t>
            </a:r>
            <a:r>
              <a:rPr lang="zh-CN" altLang="en-US" sz="1800" b="1" dirty="0" smtClean="0">
                <a:solidFill>
                  <a:srgbClr val="000000"/>
                </a:solidFill>
                <a:latin typeface="宋体"/>
                <a:ea typeface="宋体"/>
              </a:rPr>
              <a:t>软件建模     </a:t>
            </a:r>
            <a:r>
              <a:rPr lang="zh-CN" altLang="en-US" sz="1800" dirty="0" smtClean="0">
                <a:solidFill>
                  <a:srgbClr val="000000"/>
                </a:solidFill>
                <a:latin typeface="宋体"/>
                <a:ea typeface="宋体"/>
              </a:rPr>
              <a:t>主讲：戴远泉</a:t>
            </a:r>
            <a:endParaRPr lang="zh-CN" altLang="en-US" sz="1800" dirty="0">
              <a:solidFill>
                <a:srgbClr val="000000"/>
              </a:solidFill>
              <a:latin typeface="宋体"/>
              <a:ea typeface="宋体"/>
            </a:endParaRPr>
          </a:p>
        </p:txBody>
      </p:sp>
      <p:sp>
        <p:nvSpPr>
          <p:cNvPr id="565256" name="Text Box 8"/>
          <p:cNvSpPr txBox="1">
            <a:spLocks noChangeArrowheads="1"/>
          </p:cNvSpPr>
          <p:nvPr/>
        </p:nvSpPr>
        <p:spPr bwMode="auto">
          <a:xfrm>
            <a:off x="7380312" y="6553200"/>
            <a:ext cx="17636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1000" dirty="0" smtClean="0">
                <a:solidFill>
                  <a:srgbClr val="000000"/>
                </a:solidFill>
              </a:rPr>
              <a:t>2015/2/8            23:23:41</a:t>
            </a:r>
            <a:endParaRPr lang="en-US" altLang="zh-CN" sz="1000" dirty="0">
              <a:solidFill>
                <a:srgbClr val="000000"/>
              </a:solidFill>
            </a:endParaRPr>
          </a:p>
        </p:txBody>
      </p:sp>
      <p:sp>
        <p:nvSpPr>
          <p:cNvPr id="565257" name="Text Box 9"/>
          <p:cNvSpPr txBox="1">
            <a:spLocks noChangeArrowheads="1"/>
          </p:cNvSpPr>
          <p:nvPr/>
        </p:nvSpPr>
        <p:spPr bwMode="auto">
          <a:xfrm>
            <a:off x="2912504" y="187577"/>
            <a:ext cx="464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spcBef>
                <a:spcPct val="50000"/>
              </a:spcBef>
            </a:pPr>
            <a:r>
              <a:rPr lang="zh-CN" altLang="en-US" sz="2000" b="1" dirty="0" smtClean="0">
                <a:solidFill>
                  <a:srgbClr val="FFFF00"/>
                </a:solidFill>
                <a:latin typeface="隶书" pitchFamily="49" charset="-122"/>
                <a:ea typeface="隶书" pitchFamily="49" charset="-122"/>
              </a:rPr>
              <a:t>第</a:t>
            </a:r>
            <a:r>
              <a:rPr lang="en-US" altLang="zh-CN" sz="2000" b="1" dirty="0" smtClean="0">
                <a:solidFill>
                  <a:srgbClr val="FFFF00"/>
                </a:solidFill>
                <a:latin typeface="隶书" pitchFamily="49" charset="-122"/>
                <a:ea typeface="隶书" pitchFamily="49" charset="-122"/>
              </a:rPr>
              <a:t>2</a:t>
            </a:r>
            <a:r>
              <a:rPr lang="zh-CN" altLang="en-US" sz="2000" b="1" dirty="0" smtClean="0">
                <a:solidFill>
                  <a:srgbClr val="FFFF00"/>
                </a:solidFill>
                <a:latin typeface="隶书" pitchFamily="49" charset="-122"/>
                <a:ea typeface="隶书" pitchFamily="49" charset="-122"/>
              </a:rPr>
              <a:t>章 用例图</a:t>
            </a:r>
            <a:endParaRPr lang="zh-CN" altLang="en-US" sz="2000" b="1" dirty="0">
              <a:solidFill>
                <a:srgbClr val="FFFF00"/>
              </a:solidFill>
              <a:latin typeface="隶书" pitchFamily="49" charset="-122"/>
              <a:ea typeface="隶书" pitchFamily="49" charset="-122"/>
            </a:endParaRPr>
          </a:p>
        </p:txBody>
      </p:sp>
      <p:pic>
        <p:nvPicPr>
          <p:cNvPr id="565258" name="Picture 10" descr="0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838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62627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fontAlgn="base">
        <a:spcBef>
          <a:spcPct val="0"/>
        </a:spcBef>
        <a:spcAft>
          <a:spcPct val="0"/>
        </a:spcAft>
        <a:defRPr kumimoji="1" sz="4400">
          <a:solidFill>
            <a:schemeClr val="tx2"/>
          </a:solidFill>
          <a:latin typeface="+mj-lt"/>
          <a:ea typeface="+mj-ea"/>
          <a:cs typeface="+mj-cs"/>
        </a:defRPr>
      </a:lvl1pPr>
      <a:lvl2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fontAlgn="base">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fontAlgn="base">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0755" name="Rectangle 3"/>
          <p:cNvSpPr>
            <a:spLocks noChangeArrowheads="1"/>
          </p:cNvSpPr>
          <p:nvPr/>
        </p:nvSpPr>
        <p:spPr bwMode="auto">
          <a:xfrm>
            <a:off x="755650" y="1628775"/>
            <a:ext cx="7924800" cy="2183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4800" b="1" dirty="0">
                <a:latin typeface="+mn-ea"/>
                <a:ea typeface="+mn-ea"/>
              </a:rPr>
              <a:t>Java</a:t>
            </a:r>
            <a:r>
              <a:rPr lang="zh-CN" altLang="en-US" sz="4800" b="1" dirty="0">
                <a:latin typeface="+mn-ea"/>
                <a:ea typeface="+mn-ea"/>
              </a:rPr>
              <a:t>高级程序设计</a:t>
            </a:r>
          </a:p>
          <a:p>
            <a:pPr algn="ctr"/>
            <a:endParaRPr lang="en-US" altLang="zh-CN" sz="4400" b="1" dirty="0">
              <a:latin typeface="楷体_GB2312" pitchFamily="49" charset="-122"/>
              <a:ea typeface="楷体_GB2312" pitchFamily="49" charset="-122"/>
            </a:endParaRPr>
          </a:p>
          <a:p>
            <a:pPr algn="ctr"/>
            <a:r>
              <a:rPr lang="zh-CN" altLang="en-US" sz="4400" b="1" dirty="0" smtClean="0">
                <a:solidFill>
                  <a:schemeClr val="tx2"/>
                </a:solidFill>
                <a:latin typeface="楷体_GB2312" pitchFamily="49" charset="-122"/>
                <a:ea typeface="楷体_GB2312" pitchFamily="49" charset="-122"/>
              </a:rPr>
              <a:t>第</a:t>
            </a:r>
            <a:r>
              <a:rPr lang="en-US" altLang="zh-CN" sz="4400" b="1" dirty="0">
                <a:solidFill>
                  <a:schemeClr val="tx2"/>
                </a:solidFill>
                <a:latin typeface="楷体_GB2312" pitchFamily="49" charset="-122"/>
                <a:ea typeface="楷体_GB2312" pitchFamily="49" charset="-122"/>
              </a:rPr>
              <a:t>2</a:t>
            </a:r>
            <a:r>
              <a:rPr lang="zh-CN" altLang="en-US" sz="4400" b="1" dirty="0" smtClean="0">
                <a:solidFill>
                  <a:schemeClr val="tx2"/>
                </a:solidFill>
                <a:latin typeface="楷体_GB2312" pitchFamily="49" charset="-122"/>
                <a:ea typeface="楷体_GB2312" pitchFamily="49" charset="-122"/>
              </a:rPr>
              <a:t>章  </a:t>
            </a:r>
            <a:r>
              <a:rPr lang="en-US" altLang="zh-CN" sz="4400" b="1" dirty="0" smtClean="0">
                <a:solidFill>
                  <a:schemeClr val="tx2"/>
                </a:solidFill>
                <a:latin typeface="楷体_GB2312" pitchFamily="49" charset="-122"/>
                <a:ea typeface="楷体_GB2312" pitchFamily="49" charset="-122"/>
              </a:rPr>
              <a:t>Java</a:t>
            </a:r>
            <a:r>
              <a:rPr lang="zh-CN" altLang="en-US" sz="4400" b="1" dirty="0">
                <a:solidFill>
                  <a:schemeClr val="tx2"/>
                </a:solidFill>
                <a:latin typeface="楷体_GB2312" pitchFamily="49" charset="-122"/>
                <a:ea typeface="楷体_GB2312" pitchFamily="49" charset="-122"/>
              </a:rPr>
              <a:t>集合框架</a:t>
            </a:r>
            <a:endParaRPr lang="zh-CN" altLang="en-US" sz="4400" b="1" dirty="0" smtClean="0">
              <a:solidFill>
                <a:schemeClr val="tx2"/>
              </a:solidFill>
              <a:latin typeface="楷体_GB2312" pitchFamily="49" charset="-122"/>
              <a:ea typeface="楷体_GB2312" pitchFamily="49" charset="-122"/>
            </a:endParaRPr>
          </a:p>
        </p:txBody>
      </p:sp>
      <p:sp>
        <p:nvSpPr>
          <p:cNvPr id="4" name="Rectangle 2"/>
          <p:cNvSpPr>
            <a:spLocks noGrp="1" noChangeArrowheads="1"/>
          </p:cNvSpPr>
          <p:nvPr>
            <p:ph type="title"/>
          </p:nvPr>
        </p:nvSpPr>
        <p:spPr>
          <a:xfrm>
            <a:off x="2411760" y="4077072"/>
            <a:ext cx="5190461" cy="2069093"/>
          </a:xfrm>
        </p:spPr>
        <p:txBody>
          <a:bodyPr/>
          <a:lstStyle/>
          <a:p>
            <a:r>
              <a:rPr lang="en-US" altLang="zh-CN" sz="2000" dirty="0" smtClean="0"/>
              <a:t>2.1 </a:t>
            </a:r>
            <a:r>
              <a:rPr lang="zh-CN" altLang="en-US" sz="2000" dirty="0" smtClean="0"/>
              <a:t>应用场景</a:t>
            </a:r>
            <a:r>
              <a:rPr lang="en-US" altLang="zh-CN" sz="2000" dirty="0" smtClean="0"/>
              <a:t>	2.6 </a:t>
            </a:r>
            <a:r>
              <a:rPr lang="zh-CN" altLang="en-US" sz="2000" dirty="0" smtClean="0"/>
              <a:t>课后小结</a:t>
            </a:r>
            <a:r>
              <a:rPr lang="en-US" altLang="zh-CN" sz="2000" dirty="0" smtClean="0"/>
              <a:t/>
            </a:r>
            <a:br>
              <a:rPr lang="en-US" altLang="zh-CN" sz="2000" dirty="0" smtClean="0"/>
            </a:br>
            <a:r>
              <a:rPr lang="en-US" altLang="zh-CN" sz="2000" dirty="0" smtClean="0"/>
              <a:t>2.2 </a:t>
            </a:r>
            <a:r>
              <a:rPr lang="zh-CN" altLang="en-US" sz="2000" dirty="0" smtClean="0"/>
              <a:t>相关知识 </a:t>
            </a:r>
            <a:r>
              <a:rPr lang="en-US" altLang="zh-CN" sz="2000" dirty="0" smtClean="0"/>
              <a:t>	2.7 </a:t>
            </a:r>
            <a:r>
              <a:rPr lang="zh-CN" altLang="en-US" sz="2000" dirty="0" smtClean="0"/>
              <a:t>课后习题</a:t>
            </a:r>
            <a:r>
              <a:rPr lang="en-US" altLang="zh-CN" sz="2000" dirty="0" smtClean="0"/>
              <a:t/>
            </a:r>
            <a:br>
              <a:rPr lang="en-US" altLang="zh-CN" sz="2000" dirty="0" smtClean="0"/>
            </a:br>
            <a:r>
              <a:rPr lang="en-US" altLang="zh-CN" sz="2000" dirty="0" smtClean="0"/>
              <a:t>2.3 </a:t>
            </a:r>
            <a:r>
              <a:rPr lang="zh-CN" altLang="en-US" sz="2000" dirty="0" smtClean="0"/>
              <a:t>实施过程</a:t>
            </a:r>
            <a:r>
              <a:rPr lang="en-US" altLang="zh-CN" sz="2000" dirty="0" smtClean="0"/>
              <a:t>	2.8 </a:t>
            </a:r>
            <a:r>
              <a:rPr lang="zh-CN" altLang="en-US" sz="2000" dirty="0" smtClean="0"/>
              <a:t>上机实训</a:t>
            </a:r>
            <a:r>
              <a:rPr lang="en-US" altLang="zh-CN" sz="2000" dirty="0" smtClean="0"/>
              <a:t/>
            </a:r>
            <a:br>
              <a:rPr lang="en-US" altLang="zh-CN" sz="2000" dirty="0" smtClean="0"/>
            </a:br>
            <a:r>
              <a:rPr lang="en-US" altLang="zh-CN" sz="2000" dirty="0" smtClean="0"/>
              <a:t>2.4 </a:t>
            </a:r>
            <a:r>
              <a:rPr lang="zh-CN" altLang="en-US" sz="2000" dirty="0" smtClean="0"/>
              <a:t>拓展知识</a:t>
            </a:r>
            <a:r>
              <a:rPr lang="en-US" altLang="zh-CN" sz="2000" dirty="0" smtClean="0"/>
              <a:t/>
            </a:r>
            <a:br>
              <a:rPr lang="en-US" altLang="zh-CN" sz="2000" dirty="0" smtClean="0"/>
            </a:br>
            <a:r>
              <a:rPr lang="en-US" altLang="zh-CN" sz="2000" dirty="0" smtClean="0"/>
              <a:t>2.5 </a:t>
            </a:r>
            <a:r>
              <a:rPr lang="zh-CN" altLang="en-US" sz="2000" dirty="0" smtClean="0"/>
              <a:t>拓展训练</a:t>
            </a:r>
            <a:r>
              <a:rPr lang="en-US" altLang="zh-CN" sz="1800" dirty="0" smtClean="0"/>
              <a:t/>
            </a:r>
            <a:br>
              <a:rPr lang="en-US" altLang="zh-CN" sz="1800" dirty="0" smtClean="0"/>
            </a:br>
            <a:endParaRPr lang="zh-CN" altLang="en-US" sz="1800" dirty="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400" dirty="0" smtClean="0"/>
              <a:t>2.3.3 MAP</a:t>
            </a:r>
            <a:r>
              <a:rPr lang="zh-CN" altLang="en-US" sz="2400" dirty="0" smtClean="0"/>
              <a:t>的使用</a:t>
            </a:r>
            <a:endParaRPr lang="en-US" altLang="zh-CN" sz="2400" dirty="0"/>
          </a:p>
        </p:txBody>
      </p:sp>
      <p:sp>
        <p:nvSpPr>
          <p:cNvPr id="3" name="内容占位符 2"/>
          <p:cNvSpPr>
            <a:spLocks noGrp="1"/>
          </p:cNvSpPr>
          <p:nvPr>
            <p:ph idx="1"/>
          </p:nvPr>
        </p:nvSpPr>
        <p:spPr>
          <a:xfrm>
            <a:off x="179513" y="1628800"/>
            <a:ext cx="8775892" cy="4504030"/>
          </a:xfrm>
        </p:spPr>
        <p:txBody>
          <a:bodyPr/>
          <a:lstStyle/>
          <a:p>
            <a:pPr marL="0" indent="0">
              <a:buNone/>
            </a:pPr>
            <a:r>
              <a:rPr lang="en-US" altLang="zh-CN" sz="1800" dirty="0" smtClean="0"/>
              <a:t>		</a:t>
            </a:r>
          </a:p>
        </p:txBody>
      </p:sp>
      <p:sp>
        <p:nvSpPr>
          <p:cNvPr id="4" name="TextBox 3"/>
          <p:cNvSpPr txBox="1"/>
          <p:nvPr/>
        </p:nvSpPr>
        <p:spPr>
          <a:xfrm>
            <a:off x="323528" y="1412776"/>
            <a:ext cx="8424936" cy="5078313"/>
          </a:xfrm>
          <a:prstGeom prst="rect">
            <a:avLst/>
          </a:prstGeom>
          <a:noFill/>
        </p:spPr>
        <p:txBody>
          <a:bodyPr wrap="square" rtlCol="0">
            <a:spAutoFit/>
          </a:bodyPr>
          <a:lstStyle/>
          <a:p>
            <a:r>
              <a:rPr lang="en-US" altLang="zh-CN" sz="1800" dirty="0"/>
              <a:t>1.Map</a:t>
            </a:r>
            <a:r>
              <a:rPr lang="zh-CN" altLang="zh-CN" sz="1800" dirty="0"/>
              <a:t>接口</a:t>
            </a:r>
          </a:p>
          <a:p>
            <a:r>
              <a:rPr lang="en-US" altLang="zh-CN" sz="1800" dirty="0"/>
              <a:t>Map</a:t>
            </a:r>
            <a:r>
              <a:rPr lang="zh-CN" altLang="zh-CN" sz="1800" dirty="0"/>
              <a:t>提供了一种映射关系，其中的元素是以键值对（</a:t>
            </a:r>
            <a:r>
              <a:rPr lang="en-US" altLang="zh-CN" sz="1800" dirty="0"/>
              <a:t>key-value</a:t>
            </a:r>
            <a:r>
              <a:rPr lang="zh-CN" altLang="zh-CN" sz="1800" dirty="0"/>
              <a:t>）的形式存储的，能够实现根据</a:t>
            </a:r>
            <a:r>
              <a:rPr lang="en-US" altLang="zh-CN" sz="1800" dirty="0"/>
              <a:t>key</a:t>
            </a:r>
            <a:r>
              <a:rPr lang="zh-CN" altLang="zh-CN" sz="1800" dirty="0"/>
              <a:t>快速查找</a:t>
            </a:r>
            <a:r>
              <a:rPr lang="en-US" altLang="zh-CN" sz="1800" dirty="0"/>
              <a:t>value</a:t>
            </a:r>
            <a:r>
              <a:rPr lang="zh-CN" altLang="zh-CN" sz="1800" strike="sngStrike" dirty="0"/>
              <a:t>；</a:t>
            </a:r>
            <a:r>
              <a:rPr lang="zh-CN" altLang="zh-CN" sz="1800" u="sng" dirty="0"/>
              <a:t>。</a:t>
            </a:r>
            <a:endParaRPr lang="zh-CN" altLang="zh-CN" sz="1800" dirty="0"/>
          </a:p>
          <a:p>
            <a:r>
              <a:rPr lang="en-US" altLang="zh-CN" sz="1800" dirty="0"/>
              <a:t>Map</a:t>
            </a:r>
            <a:r>
              <a:rPr lang="zh-CN" altLang="zh-CN" sz="1800" dirty="0"/>
              <a:t>中的键值对以</a:t>
            </a:r>
            <a:r>
              <a:rPr lang="en-US" altLang="zh-CN" sz="1800" dirty="0"/>
              <a:t>Entry</a:t>
            </a:r>
            <a:r>
              <a:rPr lang="zh-CN" altLang="zh-CN" sz="1800" dirty="0"/>
              <a:t>类型的对象实例形式存在</a:t>
            </a:r>
            <a:r>
              <a:rPr lang="zh-CN" altLang="zh-CN" sz="1800" strike="sngStrike" dirty="0"/>
              <a:t>；</a:t>
            </a:r>
            <a:r>
              <a:rPr lang="zh-CN" altLang="zh-CN" sz="1800" u="sng" dirty="0"/>
              <a:t>。</a:t>
            </a:r>
            <a:endParaRPr lang="zh-CN" altLang="zh-CN" sz="1800" dirty="0"/>
          </a:p>
          <a:p>
            <a:r>
              <a:rPr lang="zh-CN" altLang="zh-CN" sz="1800" dirty="0"/>
              <a:t>键建（</a:t>
            </a:r>
            <a:r>
              <a:rPr lang="en-US" altLang="zh-CN" sz="1800" dirty="0"/>
              <a:t>key</a:t>
            </a:r>
            <a:r>
              <a:rPr lang="zh-CN" altLang="zh-CN" sz="1800" dirty="0"/>
              <a:t>值）不可重复，</a:t>
            </a:r>
            <a:r>
              <a:rPr lang="en-US" altLang="zh-CN" sz="1800" dirty="0"/>
              <a:t>value</a:t>
            </a:r>
            <a:r>
              <a:rPr lang="zh-CN" altLang="zh-CN" sz="1800" dirty="0"/>
              <a:t>值可以重复，一个</a:t>
            </a:r>
            <a:r>
              <a:rPr lang="en-US" altLang="zh-CN" sz="1800" dirty="0"/>
              <a:t>value</a:t>
            </a:r>
            <a:r>
              <a:rPr lang="zh-CN" altLang="zh-CN" sz="1800" dirty="0"/>
              <a:t>值可以和很多</a:t>
            </a:r>
            <a:r>
              <a:rPr lang="en-US" altLang="zh-CN" sz="1800" dirty="0"/>
              <a:t>key</a:t>
            </a:r>
            <a:r>
              <a:rPr lang="zh-CN" altLang="zh-CN" sz="1800" dirty="0"/>
              <a:t>值形成对应关系，每个键最多只能映射到一个值。</a:t>
            </a:r>
          </a:p>
          <a:p>
            <a:r>
              <a:rPr lang="en-US" altLang="zh-CN" sz="1800" dirty="0"/>
              <a:t>Map</a:t>
            </a:r>
            <a:r>
              <a:rPr lang="zh-CN" altLang="zh-CN" sz="1800" dirty="0"/>
              <a:t>支持泛型，形式如：</a:t>
            </a:r>
            <a:r>
              <a:rPr lang="en-US" altLang="zh-CN" sz="1800" dirty="0"/>
              <a:t>Map&lt;K,V&gt;</a:t>
            </a:r>
            <a:r>
              <a:rPr lang="zh-CN" altLang="zh-CN" sz="1800" u="sng" dirty="0"/>
              <a:t>。</a:t>
            </a:r>
            <a:endParaRPr lang="zh-CN" altLang="zh-CN" sz="1800" dirty="0"/>
          </a:p>
          <a:p>
            <a:r>
              <a:rPr lang="en-US" altLang="zh-CN" sz="1800" dirty="0"/>
              <a:t>Map</a:t>
            </a:r>
            <a:r>
              <a:rPr lang="zh-CN" altLang="zh-CN" sz="1800" dirty="0"/>
              <a:t>中使用</a:t>
            </a:r>
            <a:r>
              <a:rPr lang="en-US" altLang="zh-CN" sz="1800" dirty="0"/>
              <a:t>put(K </a:t>
            </a:r>
            <a:r>
              <a:rPr lang="en-US" altLang="zh-CN" sz="1800" dirty="0" err="1"/>
              <a:t>key,V</a:t>
            </a:r>
            <a:r>
              <a:rPr lang="en-US" altLang="zh-CN" sz="1800" dirty="0"/>
              <a:t> value)</a:t>
            </a:r>
            <a:r>
              <a:rPr lang="zh-CN" altLang="zh-CN" sz="1800" dirty="0"/>
              <a:t>方法添加</a:t>
            </a:r>
            <a:r>
              <a:rPr lang="zh-CN" altLang="zh-CN" sz="1800" u="sng" dirty="0"/>
              <a:t>。</a:t>
            </a:r>
            <a:endParaRPr lang="zh-CN" altLang="zh-CN" sz="1800" dirty="0"/>
          </a:p>
          <a:p>
            <a:r>
              <a:rPr lang="en-US" altLang="zh-CN" sz="1800" dirty="0"/>
              <a:t>2.</a:t>
            </a:r>
            <a:r>
              <a:rPr lang="zh-CN" altLang="zh-CN" sz="1800" dirty="0"/>
              <a:t>已知实现类</a:t>
            </a:r>
          </a:p>
          <a:p>
            <a:pPr latinLnBrk="1"/>
            <a:r>
              <a:rPr lang="zh-CN" altLang="zh-CN" sz="1800" dirty="0"/>
              <a:t>在</a:t>
            </a:r>
            <a:r>
              <a:rPr lang="en-US" altLang="zh-CN" sz="1800" dirty="0" err="1"/>
              <a:t>java.util</a:t>
            </a:r>
            <a:r>
              <a:rPr lang="zh-CN" altLang="zh-CN" sz="1800" dirty="0"/>
              <a:t>包中接口</a:t>
            </a:r>
            <a:r>
              <a:rPr lang="en-US" altLang="zh-CN" sz="1800" dirty="0"/>
              <a:t> Map&lt;K,V&gt;</a:t>
            </a:r>
            <a:r>
              <a:rPr lang="en-US" altLang="zh-CN" sz="1800" u="sng" dirty="0"/>
              <a:t>  </a:t>
            </a:r>
            <a:r>
              <a:rPr lang="zh-CN" altLang="zh-CN" sz="1800" u="sng" dirty="0"/>
              <a:t>存储键值对，作为一个元组存入。</a:t>
            </a:r>
            <a:endParaRPr lang="zh-CN" altLang="zh-CN" sz="1800" dirty="0"/>
          </a:p>
          <a:p>
            <a:r>
              <a:rPr lang="en-US" altLang="zh-CN" sz="1800" u="sng" dirty="0"/>
              <a:t> </a:t>
            </a:r>
            <a:r>
              <a:rPr lang="zh-CN" altLang="zh-CN" sz="1800" u="sng" dirty="0"/>
              <a:t>元组以键作为标记，键相同时，值覆盖。</a:t>
            </a:r>
            <a:endParaRPr lang="zh-CN" altLang="zh-CN" sz="1800" dirty="0"/>
          </a:p>
          <a:p>
            <a:r>
              <a:rPr lang="zh-CN" altLang="zh-CN" sz="1800" dirty="0"/>
              <a:t>类型参数：</a:t>
            </a:r>
          </a:p>
          <a:p>
            <a:r>
              <a:rPr lang="en-US" altLang="zh-CN" sz="1800" dirty="0"/>
              <a:t>K - </a:t>
            </a:r>
            <a:r>
              <a:rPr lang="zh-CN" altLang="zh-CN" sz="1800" dirty="0"/>
              <a:t>此映射所维护的键的类型</a:t>
            </a:r>
            <a:r>
              <a:rPr lang="zh-CN" altLang="zh-CN" sz="1800" u="sng" dirty="0"/>
              <a:t>；</a:t>
            </a:r>
            <a:endParaRPr lang="zh-CN" altLang="zh-CN" sz="1800" dirty="0"/>
          </a:p>
          <a:p>
            <a:r>
              <a:rPr lang="en-US" altLang="zh-CN" sz="1800" dirty="0"/>
              <a:t>V - </a:t>
            </a:r>
            <a:r>
              <a:rPr lang="zh-CN" altLang="zh-CN" sz="1800" dirty="0"/>
              <a:t>映射值的类型</a:t>
            </a:r>
            <a:r>
              <a:rPr lang="zh-CN" altLang="zh-CN" sz="1800" u="sng" dirty="0"/>
              <a:t>；</a:t>
            </a:r>
            <a:endParaRPr lang="zh-CN" altLang="zh-CN" sz="1800" dirty="0"/>
          </a:p>
          <a:p>
            <a:r>
              <a:rPr lang="zh-CN" altLang="zh-CN" sz="1800" dirty="0"/>
              <a:t>其已知实现类</a:t>
            </a:r>
            <a:r>
              <a:rPr lang="zh-CN" altLang="zh-CN" sz="1800" strike="sngStrike" dirty="0"/>
              <a:t>：</a:t>
            </a:r>
            <a:r>
              <a:rPr lang="zh-CN" altLang="zh-CN" sz="1800" u="sng" dirty="0"/>
              <a:t>为</a:t>
            </a:r>
            <a:endParaRPr lang="zh-CN" altLang="zh-CN" sz="1800" dirty="0"/>
          </a:p>
          <a:p>
            <a:r>
              <a:rPr lang="en-US" altLang="zh-CN" sz="1800" dirty="0" err="1"/>
              <a:t>HashMap</a:t>
            </a:r>
            <a:r>
              <a:rPr lang="zh-CN" altLang="zh-CN" sz="1800" u="sng" dirty="0"/>
              <a:t>、</a:t>
            </a:r>
            <a:endParaRPr lang="zh-CN" altLang="zh-CN" sz="1800" dirty="0"/>
          </a:p>
          <a:p>
            <a:r>
              <a:rPr lang="en-US" altLang="zh-CN" sz="1800" dirty="0" err="1"/>
              <a:t>TreeMap</a:t>
            </a:r>
            <a:r>
              <a:rPr lang="zh-CN" altLang="zh-CN" sz="1800" u="sng" dirty="0"/>
              <a:t>。</a:t>
            </a:r>
            <a:endParaRPr lang="zh-CN" altLang="zh-CN" sz="1800" dirty="0"/>
          </a:p>
          <a:p>
            <a:endParaRPr lang="zh-CN" altLang="en-US" sz="1800" dirty="0"/>
          </a:p>
        </p:txBody>
      </p:sp>
    </p:spTree>
    <p:extLst>
      <p:ext uri="{BB962C8B-B14F-4D97-AF65-F5344CB8AC3E}">
        <p14:creationId xmlns:p14="http://schemas.microsoft.com/office/powerpoint/2010/main" val="272023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3600" dirty="0" smtClean="0"/>
              <a:t>2.4 </a:t>
            </a:r>
            <a:r>
              <a:rPr lang="zh-CN" altLang="en-US" sz="3600" dirty="0" smtClean="0"/>
              <a:t>拓展知识</a:t>
            </a:r>
            <a:endParaRPr lang="en-US" altLang="zh-CN" sz="3600" dirty="0"/>
          </a:p>
        </p:txBody>
      </p:sp>
      <p:sp>
        <p:nvSpPr>
          <p:cNvPr id="3" name="内容占位符 2"/>
          <p:cNvSpPr>
            <a:spLocks noGrp="1"/>
          </p:cNvSpPr>
          <p:nvPr>
            <p:ph idx="1"/>
          </p:nvPr>
        </p:nvSpPr>
        <p:spPr>
          <a:xfrm>
            <a:off x="179513" y="1628800"/>
            <a:ext cx="8775892" cy="4504030"/>
          </a:xfrm>
        </p:spPr>
        <p:txBody>
          <a:bodyPr/>
          <a:lstStyle/>
          <a:p>
            <a:pPr marL="0" indent="0">
              <a:buNone/>
            </a:pPr>
            <a:r>
              <a:rPr lang="en-US" altLang="zh-CN" sz="1800" dirty="0" smtClean="0"/>
              <a:t>		</a:t>
            </a:r>
          </a:p>
        </p:txBody>
      </p:sp>
      <p:sp>
        <p:nvSpPr>
          <p:cNvPr id="4" name="TextBox 3"/>
          <p:cNvSpPr txBox="1"/>
          <p:nvPr/>
        </p:nvSpPr>
        <p:spPr>
          <a:xfrm>
            <a:off x="323528" y="1412776"/>
            <a:ext cx="8496944" cy="4401205"/>
          </a:xfrm>
          <a:prstGeom prst="rect">
            <a:avLst/>
          </a:prstGeom>
          <a:noFill/>
        </p:spPr>
        <p:txBody>
          <a:bodyPr wrap="square" rtlCol="0">
            <a:spAutoFit/>
          </a:bodyPr>
          <a:lstStyle/>
          <a:p>
            <a:r>
              <a:rPr lang="en-US" altLang="zh-CN" sz="1400" b="1" dirty="0"/>
              <a:t>1.Vector</a:t>
            </a:r>
            <a:endParaRPr lang="zh-CN" altLang="zh-CN" sz="1400" dirty="0"/>
          </a:p>
          <a:p>
            <a:r>
              <a:rPr lang="zh-CN" altLang="zh-CN" sz="1400" dirty="0"/>
              <a:t>前面我们已经提到，</a:t>
            </a:r>
            <a:r>
              <a:rPr lang="en-US" altLang="zh-CN" sz="1400" dirty="0"/>
              <a:t>Java</a:t>
            </a:r>
            <a:r>
              <a:rPr lang="zh-CN" altLang="zh-CN" sz="1400" dirty="0"/>
              <a:t>设计者们在对之前的容器类进行重新设计时保留了一些数据结构，其中就有</a:t>
            </a:r>
            <a:r>
              <a:rPr lang="en-US" altLang="zh-CN" sz="1400" dirty="0"/>
              <a:t>Vector</a:t>
            </a:r>
            <a:r>
              <a:rPr lang="zh-CN" altLang="zh-CN" sz="1400" dirty="0"/>
              <a:t>。用法上，</a:t>
            </a:r>
            <a:r>
              <a:rPr lang="en-US" altLang="zh-CN" sz="1400" dirty="0"/>
              <a:t>Vector</a:t>
            </a:r>
            <a:r>
              <a:rPr lang="zh-CN" altLang="zh-CN" sz="1400" dirty="0"/>
              <a:t>与</a:t>
            </a:r>
            <a:r>
              <a:rPr lang="en-US" altLang="zh-CN" sz="1400" dirty="0" err="1"/>
              <a:t>ArrayList</a:t>
            </a:r>
            <a:r>
              <a:rPr lang="zh-CN" altLang="zh-CN" sz="1400" dirty="0"/>
              <a:t>基本一致，不同之处在于</a:t>
            </a:r>
            <a:r>
              <a:rPr lang="en-US" altLang="zh-CN" sz="1400" dirty="0"/>
              <a:t>Vector</a:t>
            </a:r>
            <a:r>
              <a:rPr lang="zh-CN" altLang="zh-CN" sz="1400" dirty="0"/>
              <a:t>使用了关键字</a:t>
            </a:r>
            <a:r>
              <a:rPr lang="en-US" altLang="zh-CN" sz="1400" dirty="0"/>
              <a:t>synchronized</a:t>
            </a:r>
            <a:r>
              <a:rPr lang="zh-CN" altLang="zh-CN" sz="1400" u="sng" dirty="0"/>
              <a:t>，</a:t>
            </a:r>
            <a:r>
              <a:rPr lang="zh-CN" altLang="zh-CN" sz="1400" dirty="0"/>
              <a:t>将访问和修改向量的方法都变成同步的了，所以对于不需要同步的应用程序来说，类</a:t>
            </a:r>
            <a:r>
              <a:rPr lang="en-US" altLang="zh-CN" sz="1400" dirty="0" err="1"/>
              <a:t>ArrayList</a:t>
            </a:r>
            <a:r>
              <a:rPr lang="zh-CN" altLang="zh-CN" sz="1400" dirty="0"/>
              <a:t>比类</a:t>
            </a:r>
            <a:r>
              <a:rPr lang="en-US" altLang="zh-CN" sz="1400" dirty="0"/>
              <a:t>Vector</a:t>
            </a:r>
            <a:r>
              <a:rPr lang="zh-CN" altLang="zh-CN" sz="1400" dirty="0"/>
              <a:t>更高效。</a:t>
            </a:r>
          </a:p>
          <a:p>
            <a:r>
              <a:rPr lang="en-US" altLang="zh-CN" sz="1400" b="1" dirty="0"/>
              <a:t>2.Stack</a:t>
            </a:r>
            <a:endParaRPr lang="zh-CN" altLang="zh-CN" sz="1400" dirty="0"/>
          </a:p>
          <a:p>
            <a:r>
              <a:rPr lang="en-US" altLang="zh-CN" sz="1400" dirty="0"/>
              <a:t>Stack</a:t>
            </a:r>
            <a:r>
              <a:rPr lang="zh-CN" altLang="zh-CN" sz="1400" dirty="0"/>
              <a:t>，栈类，是</a:t>
            </a:r>
            <a:r>
              <a:rPr lang="en-US" altLang="zh-CN" sz="1400" dirty="0"/>
              <a:t>Java2</a:t>
            </a:r>
            <a:r>
              <a:rPr lang="zh-CN" altLang="zh-CN" sz="1400" dirty="0"/>
              <a:t>之前引入的，继承自类</a:t>
            </a:r>
            <a:r>
              <a:rPr lang="en-US" altLang="zh-CN" sz="1400" dirty="0"/>
              <a:t>Vector</a:t>
            </a:r>
            <a:r>
              <a:rPr lang="zh-CN" altLang="zh-CN" sz="1400" dirty="0"/>
              <a:t>。</a:t>
            </a:r>
          </a:p>
          <a:p>
            <a:r>
              <a:rPr lang="en-US" altLang="zh-CN" sz="1400" b="1" dirty="0"/>
              <a:t>3.HashTable</a:t>
            </a:r>
            <a:endParaRPr lang="zh-CN" altLang="zh-CN" sz="1400" dirty="0"/>
          </a:p>
          <a:p>
            <a:r>
              <a:rPr lang="en-US" altLang="zh-CN" sz="1400" dirty="0" err="1"/>
              <a:t>HashTable</a:t>
            </a:r>
            <a:r>
              <a:rPr lang="zh-CN" altLang="zh-CN" sz="1400" dirty="0"/>
              <a:t>和前面介绍的</a:t>
            </a:r>
            <a:r>
              <a:rPr lang="en-US" altLang="zh-CN" sz="1400" dirty="0" err="1"/>
              <a:t>HashMap</a:t>
            </a:r>
            <a:r>
              <a:rPr lang="zh-CN" altLang="zh-CN" sz="1400" dirty="0"/>
              <a:t>很类似，它也是一个散列表，存储的内容是键值对映射，不同之处在于，</a:t>
            </a:r>
            <a:r>
              <a:rPr lang="en-US" altLang="zh-CN" sz="1400" dirty="0" err="1"/>
              <a:t>HashTable</a:t>
            </a:r>
            <a:r>
              <a:rPr lang="zh-CN" altLang="zh-CN" sz="1400" dirty="0"/>
              <a:t>是继承自</a:t>
            </a:r>
            <a:r>
              <a:rPr lang="en-US" altLang="zh-CN" sz="1400" dirty="0"/>
              <a:t>Dictionary</a:t>
            </a:r>
            <a:r>
              <a:rPr lang="zh-CN" altLang="zh-CN" sz="1400" dirty="0"/>
              <a:t>的，</a:t>
            </a:r>
            <a:r>
              <a:rPr lang="en-US" altLang="zh-CN" sz="1400" dirty="0" err="1"/>
              <a:t>HashTable</a:t>
            </a:r>
            <a:r>
              <a:rPr lang="zh-CN" altLang="zh-CN" sz="1400" dirty="0"/>
              <a:t>中的函数都是同步的，这意味着它也是线程安全的，另外，</a:t>
            </a:r>
            <a:r>
              <a:rPr lang="en-US" altLang="zh-CN" sz="1400" dirty="0" err="1"/>
              <a:t>HashTable</a:t>
            </a:r>
            <a:r>
              <a:rPr lang="zh-CN" altLang="zh-CN" sz="1400" dirty="0"/>
              <a:t>中</a:t>
            </a:r>
            <a:r>
              <a:rPr lang="en-US" altLang="zh-CN" sz="1400" dirty="0"/>
              <a:t>key</a:t>
            </a:r>
            <a:r>
              <a:rPr lang="zh-CN" altLang="zh-CN" sz="1400" dirty="0"/>
              <a:t>和</a:t>
            </a:r>
            <a:r>
              <a:rPr lang="en-US" altLang="zh-CN" sz="1400" dirty="0"/>
              <a:t>value</a:t>
            </a:r>
            <a:r>
              <a:rPr lang="zh-CN" altLang="zh-CN" sz="1400" dirty="0"/>
              <a:t>都不可以为</a:t>
            </a:r>
            <a:r>
              <a:rPr lang="en-US" altLang="zh-CN" sz="1400" dirty="0"/>
              <a:t>null</a:t>
            </a:r>
            <a:r>
              <a:rPr lang="zh-CN" altLang="zh-CN" sz="1400" dirty="0"/>
              <a:t>。</a:t>
            </a:r>
          </a:p>
          <a:p>
            <a:r>
              <a:rPr lang="zh-CN" altLang="zh-CN" sz="1400" dirty="0"/>
              <a:t>上面的三个集合类都是在</a:t>
            </a:r>
            <a:r>
              <a:rPr lang="en-US" altLang="zh-CN" sz="1400" dirty="0"/>
              <a:t>Java2</a:t>
            </a:r>
            <a:r>
              <a:rPr lang="zh-CN" altLang="zh-CN" sz="1400" dirty="0"/>
              <a:t>之前推出的容器类，可以看到，尽管在使用中效率比较低，但是它们都是线程安全的。下面介绍两个特殊的集合类。</a:t>
            </a:r>
          </a:p>
          <a:p>
            <a:r>
              <a:rPr lang="en-US" altLang="zh-CN" sz="1400" b="1" dirty="0"/>
              <a:t>4.ConcurrentHashMap</a:t>
            </a:r>
            <a:endParaRPr lang="zh-CN" altLang="zh-CN" sz="1400" dirty="0"/>
          </a:p>
          <a:p>
            <a:r>
              <a:rPr lang="en-US" altLang="zh-CN" sz="1400" dirty="0"/>
              <a:t>Concurrent</a:t>
            </a:r>
            <a:r>
              <a:rPr lang="zh-CN" altLang="zh-CN" sz="1400" dirty="0"/>
              <a:t>，并发，从名字就可以看出来</a:t>
            </a:r>
            <a:r>
              <a:rPr lang="en-US" altLang="zh-CN" sz="1400" dirty="0" err="1"/>
              <a:t>ConcurrentHashMap</a:t>
            </a:r>
            <a:r>
              <a:rPr lang="zh-CN" altLang="zh-CN" sz="1400" dirty="0"/>
              <a:t>是</a:t>
            </a:r>
            <a:r>
              <a:rPr lang="en-US" altLang="zh-CN" sz="1400" dirty="0" err="1"/>
              <a:t>HashMap</a:t>
            </a:r>
            <a:r>
              <a:rPr lang="zh-CN" altLang="zh-CN" sz="1400" dirty="0"/>
              <a:t>的线程安全版。同</a:t>
            </a:r>
            <a:r>
              <a:rPr lang="en-US" altLang="zh-CN" sz="1400" dirty="0" err="1"/>
              <a:t>HashMap</a:t>
            </a:r>
            <a:r>
              <a:rPr lang="zh-CN" altLang="zh-CN" sz="1400" dirty="0"/>
              <a:t>相比，</a:t>
            </a:r>
            <a:r>
              <a:rPr lang="en-US" altLang="zh-CN" sz="1400" dirty="0" err="1"/>
              <a:t>ConcurrentHashMap</a:t>
            </a:r>
            <a:r>
              <a:rPr lang="zh-CN" altLang="zh-CN" sz="1400" dirty="0"/>
              <a:t>不仅保证了访问的线程安全性，而且在效率上与</a:t>
            </a:r>
            <a:r>
              <a:rPr lang="en-US" altLang="zh-CN" sz="1400" dirty="0" err="1"/>
              <a:t>HashTable</a:t>
            </a:r>
            <a:r>
              <a:rPr lang="zh-CN" altLang="zh-CN" sz="1400" dirty="0"/>
              <a:t>相比，也有较大的提高</a:t>
            </a:r>
            <a:r>
              <a:rPr lang="zh-CN" altLang="zh-CN" sz="1400" strike="sngStrike" dirty="0"/>
              <a:t>。关于</a:t>
            </a:r>
            <a:r>
              <a:rPr lang="en-US" altLang="zh-CN" sz="1400" strike="sngStrike" dirty="0" err="1"/>
              <a:t>ConcurrentHashMap</a:t>
            </a:r>
            <a:r>
              <a:rPr lang="zh-CN" altLang="zh-CN" sz="1400" strike="sngStrike" dirty="0"/>
              <a:t>的设计，我将会在下一篇关于并发编程的博客中介绍，敬请关注</a:t>
            </a:r>
            <a:r>
              <a:rPr lang="zh-CN" altLang="zh-CN" sz="1400" dirty="0"/>
              <a:t>。</a:t>
            </a:r>
          </a:p>
          <a:p>
            <a:r>
              <a:rPr lang="en-US" altLang="zh-CN" sz="1400" b="1" dirty="0"/>
              <a:t>5.CopyOnWriteArrayList</a:t>
            </a:r>
            <a:endParaRPr lang="zh-CN" altLang="zh-CN" sz="1400" dirty="0"/>
          </a:p>
          <a:p>
            <a:r>
              <a:rPr lang="en-US" altLang="zh-CN" sz="1400" dirty="0" err="1"/>
              <a:t>CopyOnWriteArrayList</a:t>
            </a:r>
            <a:r>
              <a:rPr lang="zh-CN" altLang="zh-CN" sz="1400" dirty="0"/>
              <a:t>，是一个线程安全的</a:t>
            </a:r>
            <a:r>
              <a:rPr lang="en-US" altLang="zh-CN" sz="1400" dirty="0"/>
              <a:t>List</a:t>
            </a:r>
            <a:r>
              <a:rPr lang="zh-CN" altLang="zh-CN" sz="1400" dirty="0"/>
              <a:t>接口的实现，它使用了</a:t>
            </a:r>
            <a:r>
              <a:rPr lang="en-US" altLang="zh-CN" sz="1400" dirty="0" err="1"/>
              <a:t>ReentrantLock</a:t>
            </a:r>
            <a:r>
              <a:rPr lang="zh-CN" altLang="zh-CN" sz="1400" dirty="0"/>
              <a:t>锁来保证在并发情况下提供高性能的并发读取。</a:t>
            </a:r>
          </a:p>
          <a:p>
            <a:endParaRPr lang="zh-CN" altLang="en-US" sz="1400" dirty="0"/>
          </a:p>
        </p:txBody>
      </p:sp>
    </p:spTree>
    <p:extLst>
      <p:ext uri="{BB962C8B-B14F-4D97-AF65-F5344CB8AC3E}">
        <p14:creationId xmlns:p14="http://schemas.microsoft.com/office/powerpoint/2010/main" val="3082857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3600" dirty="0" smtClean="0"/>
              <a:t>2.5 </a:t>
            </a:r>
            <a:r>
              <a:rPr lang="zh-CN" altLang="en-US" sz="3600" dirty="0"/>
              <a:t>拓展训练</a:t>
            </a:r>
            <a:endParaRPr lang="en-US" altLang="zh-CN" sz="3600" dirty="0"/>
          </a:p>
        </p:txBody>
      </p:sp>
      <p:sp>
        <p:nvSpPr>
          <p:cNvPr id="3" name="内容占位符 2"/>
          <p:cNvSpPr>
            <a:spLocks noGrp="1"/>
          </p:cNvSpPr>
          <p:nvPr>
            <p:ph idx="1"/>
          </p:nvPr>
        </p:nvSpPr>
        <p:spPr>
          <a:xfrm>
            <a:off x="179513" y="1628800"/>
            <a:ext cx="8775892" cy="4504030"/>
          </a:xfrm>
        </p:spPr>
        <p:txBody>
          <a:bodyPr/>
          <a:lstStyle/>
          <a:p>
            <a:pPr marL="0" indent="0">
              <a:buNone/>
            </a:pPr>
            <a:r>
              <a:rPr lang="zh-CN" altLang="zh-CN" sz="1800" dirty="0" smtClean="0"/>
              <a:t>任务</a:t>
            </a:r>
            <a:r>
              <a:rPr lang="zh-CN" altLang="zh-CN" sz="1800" u="sng" dirty="0"/>
              <a:t>要求</a:t>
            </a:r>
            <a:r>
              <a:rPr lang="zh-CN" altLang="zh-CN" sz="1800" dirty="0" smtClean="0"/>
              <a:t>：实现</a:t>
            </a:r>
            <a:r>
              <a:rPr lang="zh-CN" altLang="zh-CN" sz="1800" dirty="0"/>
              <a:t>省市两级联动。</a:t>
            </a:r>
          </a:p>
          <a:p>
            <a:pPr marL="0" indent="0">
              <a:buNone/>
            </a:pPr>
            <a:r>
              <a:rPr lang="zh-CN" altLang="zh-CN" sz="1800" u="sng" dirty="0"/>
              <a:t>任务</a:t>
            </a:r>
            <a:r>
              <a:rPr lang="zh-CN" altLang="zh-CN" sz="1800" dirty="0"/>
              <a:t>需求</a:t>
            </a:r>
            <a:r>
              <a:rPr lang="zh-CN" altLang="zh-CN" sz="1800" dirty="0" smtClean="0"/>
              <a:t>：构建</a:t>
            </a:r>
            <a:r>
              <a:rPr lang="zh-CN" altLang="zh-CN" sz="1800" dirty="0"/>
              <a:t>信息录入界面，完成人员基本信息的录入工作。其中籍贯中涉及的“省、市</a:t>
            </a:r>
            <a:r>
              <a:rPr lang="en-US" altLang="zh-CN" sz="1800" dirty="0"/>
              <a:t>/</a:t>
            </a:r>
            <a:r>
              <a:rPr lang="zh-CN" altLang="zh-CN" sz="1800" dirty="0"/>
              <a:t>县”能实现联动，即：选择“省”时，“市”会根据选择的“省”做相应的变换。</a:t>
            </a:r>
          </a:p>
          <a:p>
            <a:pPr marL="0" indent="0">
              <a:buNone/>
            </a:pPr>
            <a:r>
              <a:rPr lang="zh-CN" altLang="zh-CN" sz="1800" u="sng" dirty="0"/>
              <a:t>任务</a:t>
            </a:r>
            <a:r>
              <a:rPr lang="zh-CN" altLang="zh-CN" sz="1800" dirty="0"/>
              <a:t>设计</a:t>
            </a:r>
            <a:r>
              <a:rPr lang="zh-CN" altLang="zh-CN" sz="1800" dirty="0" smtClean="0"/>
              <a:t>：省市</a:t>
            </a:r>
            <a:r>
              <a:rPr lang="en-US" altLang="zh-CN" sz="1800" dirty="0"/>
              <a:t>/</a:t>
            </a:r>
            <a:r>
              <a:rPr lang="zh-CN" altLang="zh-CN" sz="1800" dirty="0"/>
              <a:t>县的信息存放在</a:t>
            </a:r>
            <a:r>
              <a:rPr lang="en-US" altLang="zh-CN" sz="1800" dirty="0" err="1"/>
              <a:t>CityMap</a:t>
            </a:r>
            <a:r>
              <a:rPr lang="zh-CN" altLang="zh-CN" sz="1800" dirty="0"/>
              <a:t>类中，</a:t>
            </a:r>
            <a:r>
              <a:rPr lang="en-US" altLang="zh-CN" sz="1800" dirty="0" err="1"/>
              <a:t>InputFrame</a:t>
            </a:r>
            <a:r>
              <a:rPr lang="zh-CN" altLang="zh-CN" sz="1800" dirty="0"/>
              <a:t>类为界面类，</a:t>
            </a:r>
            <a:r>
              <a:rPr lang="en-US" altLang="zh-CN" sz="1800" dirty="0" err="1"/>
              <a:t>TestInputFrame</a:t>
            </a:r>
            <a:r>
              <a:rPr lang="zh-CN" altLang="zh-CN" sz="1800" dirty="0"/>
              <a:t>为测试类。其类图如图</a:t>
            </a:r>
            <a:r>
              <a:rPr lang="en-US" altLang="zh-CN" sz="1800" dirty="0"/>
              <a:t>2</a:t>
            </a:r>
            <a:r>
              <a:rPr lang="en-US" altLang="zh-CN" sz="1800" strike="sngStrike" dirty="0"/>
              <a:t>-5</a:t>
            </a:r>
            <a:r>
              <a:rPr lang="en-US" altLang="zh-CN" sz="1800" dirty="0"/>
              <a:t>-1</a:t>
            </a:r>
            <a:r>
              <a:rPr lang="zh-CN" altLang="zh-CN" sz="1800" dirty="0"/>
              <a:t>所示。</a:t>
            </a:r>
          </a:p>
          <a:p>
            <a:pPr marL="0" indent="0">
              <a:buNone/>
            </a:pPr>
            <a:r>
              <a:rPr lang="en-US" altLang="zh-CN" sz="1800" dirty="0" smtClean="0"/>
              <a:t>	</a:t>
            </a:r>
          </a:p>
        </p:txBody>
      </p:sp>
      <p:pic>
        <p:nvPicPr>
          <p:cNvPr id="4" name="图片 3"/>
          <p:cNvPicPr/>
          <p:nvPr/>
        </p:nvPicPr>
        <p:blipFill>
          <a:blip r:embed="rId2">
            <a:extLst>
              <a:ext uri="{28A0092B-C50C-407E-A947-70E740481C1C}">
                <a14:useLocalDpi xmlns:a14="http://schemas.microsoft.com/office/drawing/2010/main" val="0"/>
              </a:ext>
            </a:extLst>
          </a:blip>
          <a:srcRect/>
          <a:stretch>
            <a:fillRect/>
          </a:stretch>
        </p:blipFill>
        <p:spPr>
          <a:xfrm>
            <a:off x="2771800" y="3645024"/>
            <a:ext cx="3971925" cy="2247900"/>
          </a:xfrm>
          <a:prstGeom prst="rect">
            <a:avLst/>
          </a:prstGeom>
          <a:noFill/>
          <a:ln>
            <a:noFill/>
          </a:ln>
        </p:spPr>
      </p:pic>
    </p:spTree>
    <p:extLst>
      <p:ext uri="{BB962C8B-B14F-4D97-AF65-F5344CB8AC3E}">
        <p14:creationId xmlns:p14="http://schemas.microsoft.com/office/powerpoint/2010/main" val="3082857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3600" dirty="0" smtClean="0"/>
              <a:t>2.6 </a:t>
            </a:r>
            <a:r>
              <a:rPr lang="zh-CN" altLang="en-US" sz="3600" dirty="0"/>
              <a:t>课后小结</a:t>
            </a:r>
            <a:endParaRPr lang="en-US" altLang="zh-CN" sz="3600" dirty="0"/>
          </a:p>
        </p:txBody>
      </p:sp>
      <p:sp>
        <p:nvSpPr>
          <p:cNvPr id="3" name="内容占位符 2"/>
          <p:cNvSpPr>
            <a:spLocks noGrp="1"/>
          </p:cNvSpPr>
          <p:nvPr>
            <p:ph idx="1"/>
          </p:nvPr>
        </p:nvSpPr>
        <p:spPr>
          <a:xfrm>
            <a:off x="179513" y="1628800"/>
            <a:ext cx="8775892" cy="4504030"/>
          </a:xfrm>
        </p:spPr>
        <p:txBody>
          <a:bodyPr/>
          <a:lstStyle/>
          <a:p>
            <a:pPr marL="0" indent="0">
              <a:buNone/>
            </a:pPr>
            <a:r>
              <a:rPr lang="en-US" altLang="zh-CN" sz="1800" dirty="0" smtClean="0"/>
              <a:t>		</a:t>
            </a:r>
          </a:p>
        </p:txBody>
      </p:sp>
      <p:sp>
        <p:nvSpPr>
          <p:cNvPr id="4" name="TextBox 3"/>
          <p:cNvSpPr txBox="1"/>
          <p:nvPr/>
        </p:nvSpPr>
        <p:spPr>
          <a:xfrm>
            <a:off x="467544" y="1340768"/>
            <a:ext cx="8352928" cy="4093428"/>
          </a:xfrm>
          <a:prstGeom prst="rect">
            <a:avLst/>
          </a:prstGeom>
          <a:noFill/>
        </p:spPr>
        <p:txBody>
          <a:bodyPr wrap="square" rtlCol="0">
            <a:spAutoFit/>
          </a:bodyPr>
          <a:lstStyle/>
          <a:p>
            <a:r>
              <a:rPr lang="zh-CN" altLang="zh-CN" sz="2000" dirty="0"/>
              <a:t>到这里，对于</a:t>
            </a:r>
            <a:r>
              <a:rPr lang="en-US" altLang="zh-CN" sz="2000" dirty="0"/>
              <a:t>Java</a:t>
            </a:r>
            <a:r>
              <a:rPr lang="zh-CN" altLang="zh-CN" sz="2000" dirty="0"/>
              <a:t>集合框架的总结就结束了，还有很多集合类没有在这里提到，更多的还是需要大家自己去查去用。通过阅读源码，查阅资料，收获很大。</a:t>
            </a:r>
          </a:p>
          <a:p>
            <a:pPr lvl="0"/>
            <a:r>
              <a:rPr lang="en-US" altLang="zh-CN" sz="2000" dirty="0"/>
              <a:t>Java</a:t>
            </a:r>
            <a:r>
              <a:rPr lang="zh-CN" altLang="zh-CN" sz="2000" dirty="0"/>
              <a:t>集合框架主要包括</a:t>
            </a:r>
            <a:r>
              <a:rPr lang="en-US" altLang="zh-CN" sz="2000" dirty="0"/>
              <a:t>Collection</a:t>
            </a:r>
            <a:r>
              <a:rPr lang="zh-CN" altLang="zh-CN" sz="2000" dirty="0"/>
              <a:t>和</a:t>
            </a:r>
            <a:r>
              <a:rPr lang="en-US" altLang="zh-CN" sz="2000" dirty="0"/>
              <a:t>Map</a:t>
            </a:r>
            <a:r>
              <a:rPr lang="zh-CN" altLang="zh-CN" sz="2000" dirty="0"/>
              <a:t>两种类型。其中</a:t>
            </a:r>
            <a:r>
              <a:rPr lang="en-US" altLang="zh-CN" sz="2000" dirty="0"/>
              <a:t>Collection</a:t>
            </a:r>
            <a:r>
              <a:rPr lang="zh-CN" altLang="zh-CN" sz="2000" dirty="0"/>
              <a:t>又有</a:t>
            </a:r>
            <a:r>
              <a:rPr lang="en-US" altLang="zh-CN" sz="2000" dirty="0"/>
              <a:t>3</a:t>
            </a:r>
            <a:r>
              <a:rPr lang="zh-CN" altLang="zh-CN" sz="2000" dirty="0"/>
              <a:t>种子类型，分别是</a:t>
            </a:r>
            <a:r>
              <a:rPr lang="en-US" altLang="zh-CN" sz="2000" dirty="0"/>
              <a:t>List</a:t>
            </a:r>
            <a:r>
              <a:rPr lang="zh-CN" altLang="zh-CN" sz="2000" dirty="0"/>
              <a:t>、</a:t>
            </a:r>
            <a:r>
              <a:rPr lang="en-US" altLang="zh-CN" sz="2000" dirty="0"/>
              <a:t>Set</a:t>
            </a:r>
            <a:r>
              <a:rPr lang="zh-CN" altLang="zh-CN" sz="2000" dirty="0"/>
              <a:t>、</a:t>
            </a:r>
            <a:r>
              <a:rPr lang="en-US" altLang="zh-CN" sz="2000" dirty="0"/>
              <a:t>Queue</a:t>
            </a:r>
            <a:r>
              <a:rPr lang="zh-CN" altLang="zh-CN" sz="2000" dirty="0"/>
              <a:t>。</a:t>
            </a:r>
            <a:r>
              <a:rPr lang="en-US" altLang="zh-CN" sz="2000" dirty="0"/>
              <a:t>Map</a:t>
            </a:r>
            <a:r>
              <a:rPr lang="zh-CN" altLang="zh-CN" sz="2000" dirty="0"/>
              <a:t>中存储的主要是键值对映射。</a:t>
            </a:r>
          </a:p>
          <a:p>
            <a:pPr lvl="0"/>
            <a:r>
              <a:rPr lang="zh-CN" altLang="zh-CN" sz="2000" dirty="0"/>
              <a:t>规则集</a:t>
            </a:r>
            <a:r>
              <a:rPr lang="en-US" altLang="zh-CN" sz="2000" dirty="0"/>
              <a:t>Set</a:t>
            </a:r>
            <a:r>
              <a:rPr lang="zh-CN" altLang="zh-CN" sz="2000" dirty="0"/>
              <a:t>中存储的是不重复的元素，线性表中存储可以包括重复的元素，</a:t>
            </a:r>
            <a:r>
              <a:rPr lang="en-US" altLang="zh-CN" sz="2000" dirty="0"/>
              <a:t>Queue</a:t>
            </a:r>
            <a:r>
              <a:rPr lang="zh-CN" altLang="zh-CN" sz="2000" dirty="0"/>
              <a:t>队列描述的是先进先出的数据结构，可以用</a:t>
            </a:r>
            <a:r>
              <a:rPr lang="en-US" altLang="zh-CN" sz="2000" dirty="0" err="1"/>
              <a:t>LinkedList</a:t>
            </a:r>
            <a:r>
              <a:rPr lang="zh-CN" altLang="zh-CN" sz="2000" dirty="0"/>
              <a:t>来实现队列。</a:t>
            </a:r>
          </a:p>
          <a:p>
            <a:pPr lvl="0"/>
            <a:r>
              <a:rPr lang="zh-CN" altLang="zh-CN" sz="2000" dirty="0"/>
              <a:t>效率上，规则集比线性表更高效。</a:t>
            </a:r>
          </a:p>
          <a:p>
            <a:pPr lvl="0"/>
            <a:r>
              <a:rPr lang="en-US" altLang="zh-CN" sz="2000" dirty="0" err="1"/>
              <a:t>ArrayList</a:t>
            </a:r>
            <a:r>
              <a:rPr lang="zh-CN" altLang="zh-CN" sz="2000" dirty="0"/>
              <a:t>主要是用数组来存储元素，</a:t>
            </a:r>
            <a:r>
              <a:rPr lang="en-US" altLang="zh-CN" sz="2000" dirty="0" err="1"/>
              <a:t>LinkedList</a:t>
            </a:r>
            <a:r>
              <a:rPr lang="zh-CN" altLang="zh-CN" sz="2000" dirty="0"/>
              <a:t>主要是用链表来存储元素，</a:t>
            </a:r>
            <a:r>
              <a:rPr lang="en-US" altLang="zh-CN" sz="2000" dirty="0" err="1"/>
              <a:t>HashMap</a:t>
            </a:r>
            <a:r>
              <a:rPr lang="zh-CN" altLang="zh-CN" sz="2000" dirty="0"/>
              <a:t>的底层实现主要是借助数组</a:t>
            </a:r>
            <a:r>
              <a:rPr lang="en-US" altLang="zh-CN" sz="2000" dirty="0"/>
              <a:t>+</a:t>
            </a:r>
            <a:r>
              <a:rPr lang="zh-CN" altLang="zh-CN" sz="2000" dirty="0"/>
              <a:t>链表</a:t>
            </a:r>
            <a:r>
              <a:rPr lang="en-US" altLang="zh-CN" sz="2000" dirty="0"/>
              <a:t>+</a:t>
            </a:r>
            <a:r>
              <a:rPr lang="zh-CN" altLang="zh-CN" sz="2000" dirty="0"/>
              <a:t>红黑树来实现。</a:t>
            </a:r>
          </a:p>
          <a:p>
            <a:r>
              <a:rPr lang="en-US" altLang="zh-CN" sz="2000" dirty="0"/>
              <a:t>Vector</a:t>
            </a:r>
            <a:r>
              <a:rPr lang="zh-CN" altLang="zh-CN" sz="2000" dirty="0"/>
              <a:t>、</a:t>
            </a:r>
            <a:r>
              <a:rPr lang="en-US" altLang="zh-CN" sz="2000" dirty="0" err="1"/>
              <a:t>HashTable</a:t>
            </a:r>
            <a:r>
              <a:rPr lang="zh-CN" altLang="zh-CN" sz="2000" dirty="0"/>
              <a:t>等集合类效率比较低但都是线程安全</a:t>
            </a:r>
            <a:r>
              <a:rPr lang="zh-CN" altLang="zh-CN" sz="2000" dirty="0" smtClean="0"/>
              <a:t>的。</a:t>
            </a:r>
            <a:endParaRPr lang="en-US" altLang="zh-CN" sz="2000" dirty="0" smtClean="0"/>
          </a:p>
          <a:p>
            <a:r>
              <a:rPr lang="zh-CN" altLang="zh-CN" sz="2000" dirty="0" smtClean="0"/>
              <a:t>包</a:t>
            </a:r>
            <a:r>
              <a:rPr lang="en-US" altLang="zh-CN" sz="2000" dirty="0" err="1"/>
              <a:t>java.util.concurrent</a:t>
            </a:r>
            <a:r>
              <a:rPr lang="zh-CN" altLang="zh-CN" sz="2000" dirty="0"/>
              <a:t>下包含了大量线程安全的集合类，效率上有较大提升。</a:t>
            </a:r>
            <a:endParaRPr lang="zh-CN" altLang="en-US" sz="2000" dirty="0"/>
          </a:p>
        </p:txBody>
      </p:sp>
    </p:spTree>
    <p:extLst>
      <p:ext uri="{BB962C8B-B14F-4D97-AF65-F5344CB8AC3E}">
        <p14:creationId xmlns:p14="http://schemas.microsoft.com/office/powerpoint/2010/main" val="3082857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3600" dirty="0" smtClean="0"/>
              <a:t>2.7 </a:t>
            </a:r>
            <a:r>
              <a:rPr lang="zh-CN" altLang="en-US" sz="3600" dirty="0" smtClean="0"/>
              <a:t>课后习题</a:t>
            </a:r>
            <a:endParaRPr lang="en-US" altLang="zh-CN" sz="3600" dirty="0"/>
          </a:p>
        </p:txBody>
      </p:sp>
      <p:sp>
        <p:nvSpPr>
          <p:cNvPr id="3" name="内容占位符 2"/>
          <p:cNvSpPr>
            <a:spLocks noGrp="1"/>
          </p:cNvSpPr>
          <p:nvPr>
            <p:ph idx="1"/>
          </p:nvPr>
        </p:nvSpPr>
        <p:spPr>
          <a:xfrm>
            <a:off x="179513" y="1628800"/>
            <a:ext cx="8775892" cy="4504030"/>
          </a:xfrm>
        </p:spPr>
        <p:txBody>
          <a:bodyPr/>
          <a:lstStyle/>
          <a:p>
            <a:pPr marL="0" indent="0">
              <a:buNone/>
            </a:pPr>
            <a:r>
              <a:rPr lang="en-US" altLang="zh-CN" sz="1800" dirty="0" smtClean="0"/>
              <a:t>		</a:t>
            </a:r>
          </a:p>
        </p:txBody>
      </p:sp>
      <p:sp>
        <p:nvSpPr>
          <p:cNvPr id="4" name="TextBox 3"/>
          <p:cNvSpPr txBox="1"/>
          <p:nvPr/>
        </p:nvSpPr>
        <p:spPr>
          <a:xfrm>
            <a:off x="323528" y="1268760"/>
            <a:ext cx="8496944" cy="3416320"/>
          </a:xfrm>
          <a:prstGeom prst="rect">
            <a:avLst/>
          </a:prstGeom>
          <a:noFill/>
        </p:spPr>
        <p:txBody>
          <a:bodyPr wrap="square" rtlCol="0">
            <a:spAutoFit/>
          </a:bodyPr>
          <a:lstStyle/>
          <a:p>
            <a:r>
              <a:rPr lang="zh-CN" altLang="zh-CN" dirty="0"/>
              <a:t>三、简答题</a:t>
            </a:r>
          </a:p>
          <a:p>
            <a:r>
              <a:rPr lang="en-US" altLang="zh-CN" dirty="0"/>
              <a:t>1. Java</a:t>
            </a:r>
            <a:r>
              <a:rPr lang="zh-CN" altLang="zh-CN" dirty="0"/>
              <a:t>集合框架是什么？说出一些集合框架的优点？</a:t>
            </a:r>
          </a:p>
          <a:p>
            <a:r>
              <a:rPr lang="en-US" altLang="zh-CN" dirty="0"/>
              <a:t>2. Java</a:t>
            </a:r>
            <a:r>
              <a:rPr lang="zh-CN" altLang="zh-CN" dirty="0"/>
              <a:t>集合框架的基础接口有哪些？</a:t>
            </a:r>
          </a:p>
          <a:p>
            <a:r>
              <a:rPr lang="en-US" altLang="zh-CN" dirty="0"/>
              <a:t>3. Iterator</a:t>
            </a:r>
            <a:r>
              <a:rPr lang="zh-CN" altLang="zh-CN" dirty="0"/>
              <a:t>是什么？</a:t>
            </a:r>
          </a:p>
          <a:p>
            <a:r>
              <a:rPr lang="en-US" altLang="zh-CN" dirty="0"/>
              <a:t>3. </a:t>
            </a:r>
            <a:r>
              <a:rPr lang="zh-CN" altLang="zh-CN" dirty="0"/>
              <a:t>遍历一个</a:t>
            </a:r>
            <a:r>
              <a:rPr lang="en-US" altLang="zh-CN" dirty="0"/>
              <a:t>List</a:t>
            </a:r>
            <a:r>
              <a:rPr lang="zh-CN" altLang="zh-CN" dirty="0"/>
              <a:t>有哪些不同的方式？</a:t>
            </a:r>
          </a:p>
          <a:p>
            <a:r>
              <a:rPr lang="en-US" altLang="zh-CN" dirty="0"/>
              <a:t>4. </a:t>
            </a:r>
            <a:r>
              <a:rPr lang="zh-CN" altLang="zh-CN" dirty="0"/>
              <a:t>如何决定选用</a:t>
            </a:r>
            <a:r>
              <a:rPr lang="en-US" altLang="zh-CN" dirty="0" err="1"/>
              <a:t>HashMap</a:t>
            </a:r>
            <a:r>
              <a:rPr lang="zh-CN" altLang="zh-CN" dirty="0"/>
              <a:t>还是</a:t>
            </a:r>
            <a:r>
              <a:rPr lang="en-US" altLang="zh-CN" dirty="0" err="1"/>
              <a:t>TreeMap</a:t>
            </a:r>
            <a:r>
              <a:rPr lang="zh-CN" altLang="zh-CN" dirty="0"/>
              <a:t>？</a:t>
            </a:r>
          </a:p>
          <a:p>
            <a:r>
              <a:rPr lang="en-US" altLang="zh-CN" dirty="0"/>
              <a:t>5. </a:t>
            </a:r>
            <a:r>
              <a:rPr lang="en-US" altLang="zh-CN" dirty="0" err="1"/>
              <a:t>ArrayList</a:t>
            </a:r>
            <a:r>
              <a:rPr lang="zh-CN" altLang="zh-CN" dirty="0"/>
              <a:t>和</a:t>
            </a:r>
            <a:r>
              <a:rPr lang="en-US" altLang="zh-CN" dirty="0" err="1"/>
              <a:t>LinkedList</a:t>
            </a:r>
            <a:r>
              <a:rPr lang="zh-CN" altLang="zh-CN" dirty="0"/>
              <a:t>有何区别？</a:t>
            </a:r>
          </a:p>
          <a:p>
            <a:r>
              <a:rPr lang="en-US" altLang="zh-CN" dirty="0"/>
              <a:t>6. </a:t>
            </a:r>
            <a:r>
              <a:rPr lang="en-US" altLang="zh-CN" dirty="0" err="1"/>
              <a:t>ArrayList</a:t>
            </a:r>
            <a:r>
              <a:rPr lang="zh-CN" altLang="zh-CN" dirty="0"/>
              <a:t>和</a:t>
            </a:r>
            <a:r>
              <a:rPr lang="en-US" altLang="zh-CN" dirty="0"/>
              <a:t>Vector</a:t>
            </a:r>
            <a:r>
              <a:rPr lang="zh-CN" altLang="zh-CN" dirty="0"/>
              <a:t>有何异同点？</a:t>
            </a:r>
          </a:p>
          <a:p>
            <a:endParaRPr lang="zh-CN" altLang="en-US" dirty="0"/>
          </a:p>
        </p:txBody>
      </p:sp>
    </p:spTree>
    <p:extLst>
      <p:ext uri="{BB962C8B-B14F-4D97-AF65-F5344CB8AC3E}">
        <p14:creationId xmlns:p14="http://schemas.microsoft.com/office/powerpoint/2010/main" val="3082857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3600" dirty="0" smtClean="0"/>
              <a:t>2.1 </a:t>
            </a:r>
            <a:r>
              <a:rPr lang="zh-CN" altLang="en-US" sz="3600" dirty="0" smtClean="0"/>
              <a:t>应用场景</a:t>
            </a:r>
            <a:endParaRPr lang="en-US" altLang="zh-CN" sz="3600" dirty="0"/>
          </a:p>
        </p:txBody>
      </p:sp>
      <p:sp>
        <p:nvSpPr>
          <p:cNvPr id="3" name="内容占位符 2"/>
          <p:cNvSpPr>
            <a:spLocks noGrp="1"/>
          </p:cNvSpPr>
          <p:nvPr>
            <p:ph idx="1"/>
          </p:nvPr>
        </p:nvSpPr>
        <p:spPr>
          <a:xfrm>
            <a:off x="179513" y="1628800"/>
            <a:ext cx="8775892" cy="4504030"/>
          </a:xfrm>
        </p:spPr>
        <p:txBody>
          <a:bodyPr/>
          <a:lstStyle/>
          <a:p>
            <a:pPr marL="0" indent="0">
              <a:buNone/>
            </a:pPr>
            <a:r>
              <a:rPr lang="en-US" altLang="zh-CN" sz="1800" dirty="0" smtClean="0"/>
              <a:t>		</a:t>
            </a:r>
          </a:p>
        </p:txBody>
      </p:sp>
      <p:sp>
        <p:nvSpPr>
          <p:cNvPr id="4" name="TextBox 3"/>
          <p:cNvSpPr txBox="1"/>
          <p:nvPr/>
        </p:nvSpPr>
        <p:spPr>
          <a:xfrm>
            <a:off x="1187624" y="1412776"/>
            <a:ext cx="5760640" cy="3170099"/>
          </a:xfrm>
          <a:prstGeom prst="rect">
            <a:avLst/>
          </a:prstGeom>
          <a:noFill/>
        </p:spPr>
        <p:txBody>
          <a:bodyPr wrap="square" rtlCol="0">
            <a:spAutoFit/>
          </a:bodyPr>
          <a:lstStyle/>
          <a:p>
            <a:r>
              <a:rPr lang="en-US" altLang="zh-CN" sz="2000" dirty="0" smtClean="0"/>
              <a:t>	</a:t>
            </a:r>
            <a:r>
              <a:rPr lang="zh-CN" altLang="zh-CN" sz="2000" dirty="0" smtClean="0"/>
              <a:t>在</a:t>
            </a:r>
            <a:r>
              <a:rPr lang="en-US" altLang="zh-CN" sz="2000" dirty="0"/>
              <a:t>Java</a:t>
            </a:r>
            <a:r>
              <a:rPr lang="zh-CN" altLang="zh-CN" sz="2000" dirty="0"/>
              <a:t>编程时，常常需要集中存放多个数据。当然我们可以使用数组来保存多个对象。但数组长度不可变化；而且数组无法保存具有映射关系的数据。</a:t>
            </a:r>
          </a:p>
          <a:p>
            <a:r>
              <a:rPr lang="en-US" altLang="zh-CN" sz="2000" dirty="0" smtClean="0"/>
              <a:t>	</a:t>
            </a:r>
            <a:r>
              <a:rPr lang="zh-CN" altLang="zh-CN" sz="2000" dirty="0" smtClean="0"/>
              <a:t>为了</a:t>
            </a:r>
            <a:r>
              <a:rPr lang="zh-CN" altLang="zh-CN" sz="2000" dirty="0"/>
              <a:t>保存数量不确定的数据，以及保存具有映射关系的数据（也被称为关联数组），就要使用</a:t>
            </a:r>
            <a:r>
              <a:rPr lang="en-US" altLang="zh-CN" sz="2000" dirty="0"/>
              <a:t>Java</a:t>
            </a:r>
            <a:r>
              <a:rPr lang="zh-CN" altLang="zh-CN" sz="2000" dirty="0"/>
              <a:t>提供的集合类。</a:t>
            </a:r>
            <a:r>
              <a:rPr lang="en-US" altLang="zh-CN" sz="2000" dirty="0"/>
              <a:t>JDK</a:t>
            </a:r>
            <a:r>
              <a:rPr lang="zh-CN" altLang="zh-CN" sz="2000" dirty="0"/>
              <a:t>提供了大量优秀的集合实现供开发者使用，合格的程序员必须要能够通过功能场景和性能需求选用最合适的集合，这就要求开发者必须熟悉</a:t>
            </a:r>
            <a:r>
              <a:rPr lang="en-US" altLang="zh-CN" sz="2000" dirty="0"/>
              <a:t>Java</a:t>
            </a:r>
            <a:r>
              <a:rPr lang="zh-CN" altLang="zh-CN" sz="2000" dirty="0"/>
              <a:t>的常用集合框架类。</a:t>
            </a:r>
          </a:p>
        </p:txBody>
      </p:sp>
    </p:spTree>
    <p:extLst>
      <p:ext uri="{BB962C8B-B14F-4D97-AF65-F5344CB8AC3E}">
        <p14:creationId xmlns:p14="http://schemas.microsoft.com/office/powerpoint/2010/main" val="2720237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2.2 </a:t>
            </a:r>
            <a:r>
              <a:rPr lang="zh-CN" altLang="en-US" dirty="0" smtClean="0"/>
              <a:t>相关知识</a:t>
            </a:r>
            <a:endParaRPr lang="zh-CN" altLang="en-US" dirty="0"/>
          </a:p>
        </p:txBody>
      </p:sp>
      <p:sp>
        <p:nvSpPr>
          <p:cNvPr id="3" name="内容占位符 2"/>
          <p:cNvSpPr>
            <a:spLocks noGrp="1"/>
          </p:cNvSpPr>
          <p:nvPr>
            <p:ph idx="1"/>
          </p:nvPr>
        </p:nvSpPr>
        <p:spPr>
          <a:xfrm>
            <a:off x="827583" y="1700808"/>
            <a:ext cx="8127821" cy="4432022"/>
          </a:xfrm>
        </p:spPr>
        <p:txBody>
          <a:bodyPr/>
          <a:lstStyle/>
          <a:p>
            <a:pPr marL="0" indent="0">
              <a:buNone/>
            </a:pPr>
            <a:r>
              <a:rPr lang="en-US" altLang="zh-CN" sz="1800" dirty="0" smtClean="0"/>
              <a:t>	2.2.1 </a:t>
            </a:r>
            <a:r>
              <a:rPr lang="zh-CN" altLang="en-US" sz="1800" dirty="0" smtClean="0"/>
              <a:t>集合框架</a:t>
            </a:r>
            <a:endParaRPr lang="en-US" altLang="zh-CN" sz="1800" dirty="0" smtClean="0"/>
          </a:p>
          <a:p>
            <a:pPr marL="0" indent="0">
              <a:buNone/>
            </a:pPr>
            <a:r>
              <a:rPr lang="en-US" altLang="zh-CN" sz="1800" dirty="0"/>
              <a:t>	</a:t>
            </a:r>
            <a:r>
              <a:rPr lang="en-US" altLang="zh-CN" sz="1800" dirty="0" smtClean="0"/>
              <a:t>2.2.2 Java</a:t>
            </a:r>
            <a:r>
              <a:rPr lang="zh-CN" altLang="en-US" sz="1800" dirty="0" smtClean="0"/>
              <a:t>集合框架</a:t>
            </a:r>
            <a:endParaRPr lang="en-US" altLang="zh-CN" sz="1800" dirty="0" smtClean="0"/>
          </a:p>
          <a:p>
            <a:pPr marL="0" indent="0">
              <a:buNone/>
            </a:pPr>
            <a:r>
              <a:rPr lang="en-US" altLang="zh-CN" sz="1800" dirty="0"/>
              <a:t>	</a:t>
            </a:r>
            <a:r>
              <a:rPr lang="en-US" altLang="zh-CN" sz="1800" dirty="0" smtClean="0"/>
              <a:t>2.3.3 Java</a:t>
            </a:r>
            <a:r>
              <a:rPr lang="zh-CN" altLang="en-US" sz="1800" dirty="0" smtClean="0"/>
              <a:t>集合框架的使用</a:t>
            </a:r>
            <a:endParaRPr lang="en-US" altLang="zh-CN"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3200" dirty="0" smtClean="0"/>
              <a:t>2.2.1 </a:t>
            </a:r>
            <a:r>
              <a:rPr lang="zh-CN" altLang="en-US" sz="3200" dirty="0" smtClean="0"/>
              <a:t>集合框架</a:t>
            </a:r>
            <a:endParaRPr lang="en-US" altLang="zh-CN" sz="3200" dirty="0"/>
          </a:p>
        </p:txBody>
      </p:sp>
      <p:sp>
        <p:nvSpPr>
          <p:cNvPr id="3" name="内容占位符 2"/>
          <p:cNvSpPr>
            <a:spLocks noGrp="1"/>
          </p:cNvSpPr>
          <p:nvPr>
            <p:ph idx="1"/>
          </p:nvPr>
        </p:nvSpPr>
        <p:spPr>
          <a:xfrm>
            <a:off x="179513" y="1628800"/>
            <a:ext cx="8775892" cy="4504030"/>
          </a:xfrm>
        </p:spPr>
        <p:txBody>
          <a:bodyPr/>
          <a:lstStyle/>
          <a:p>
            <a:pPr marL="0" indent="0">
              <a:buNone/>
            </a:pPr>
            <a:r>
              <a:rPr lang="en-US" altLang="zh-CN" sz="1800" dirty="0" smtClean="0"/>
              <a:t>		</a:t>
            </a:r>
          </a:p>
        </p:txBody>
      </p:sp>
      <p:sp>
        <p:nvSpPr>
          <p:cNvPr id="4" name="TextBox 3"/>
          <p:cNvSpPr txBox="1"/>
          <p:nvPr/>
        </p:nvSpPr>
        <p:spPr>
          <a:xfrm>
            <a:off x="971600" y="1196752"/>
            <a:ext cx="6192688" cy="3785652"/>
          </a:xfrm>
          <a:prstGeom prst="rect">
            <a:avLst/>
          </a:prstGeom>
          <a:noFill/>
        </p:spPr>
        <p:txBody>
          <a:bodyPr wrap="square" rtlCol="0">
            <a:spAutoFit/>
          </a:bodyPr>
          <a:lstStyle/>
          <a:p>
            <a:endParaRPr lang="en-US" altLang="zh-CN" sz="2000" u="sng" dirty="0" smtClean="0"/>
          </a:p>
          <a:p>
            <a:endParaRPr lang="en-US" altLang="zh-CN" sz="2000" u="sng" dirty="0"/>
          </a:p>
          <a:p>
            <a:r>
              <a:rPr lang="zh-CN" altLang="zh-CN" sz="2000" u="sng" dirty="0" smtClean="0"/>
              <a:t>在</a:t>
            </a:r>
            <a:r>
              <a:rPr lang="zh-CN" altLang="zh-CN" sz="2000" dirty="0"/>
              <a:t>现实生活中</a:t>
            </a:r>
            <a:r>
              <a:rPr lang="zh-CN" altLang="zh-CN" sz="2000" u="sng" dirty="0"/>
              <a:t>，</a:t>
            </a:r>
            <a:r>
              <a:rPr lang="zh-CN" altLang="zh-CN" sz="2000" dirty="0"/>
              <a:t>集合</a:t>
            </a:r>
            <a:r>
              <a:rPr lang="zh-CN" altLang="zh-CN" sz="2000" u="sng" dirty="0"/>
              <a:t>被理解为</a:t>
            </a:r>
            <a:r>
              <a:rPr lang="zh-CN" altLang="zh-CN" sz="2000" strike="sngStrike" dirty="0"/>
              <a:t>：</a:t>
            </a:r>
            <a:r>
              <a:rPr lang="zh-CN" altLang="zh-CN" sz="2000" dirty="0"/>
              <a:t>很多事物凑在一起</a:t>
            </a:r>
            <a:r>
              <a:rPr lang="zh-CN" altLang="zh-CN" sz="2000" u="sng" dirty="0"/>
              <a:t>；在</a:t>
            </a:r>
            <a:r>
              <a:rPr lang="zh-CN" altLang="zh-CN" sz="2000" strike="sngStrike" dirty="0" smtClean="0"/>
              <a:t>。</a:t>
            </a:r>
            <a:endParaRPr lang="zh-CN" altLang="zh-CN" sz="2000" dirty="0" smtClean="0"/>
          </a:p>
          <a:p>
            <a:r>
              <a:rPr lang="zh-CN" altLang="zh-CN" sz="2000" dirty="0" smtClean="0"/>
              <a:t>数学中</a:t>
            </a:r>
            <a:r>
              <a:rPr lang="zh-CN" altLang="zh-CN" sz="2000" u="sng" dirty="0" smtClean="0"/>
              <a:t>，</a:t>
            </a:r>
            <a:r>
              <a:rPr lang="zh-CN" altLang="zh-CN" sz="2000" strike="sngStrike" dirty="0" smtClean="0"/>
              <a:t>的</a:t>
            </a:r>
            <a:r>
              <a:rPr lang="zh-CN" altLang="zh-CN" sz="2000" dirty="0" smtClean="0"/>
              <a:t>集合</a:t>
            </a:r>
            <a:r>
              <a:rPr lang="zh-CN" altLang="zh-CN" sz="2000" strike="sngStrike" dirty="0" smtClean="0"/>
              <a:t>：</a:t>
            </a:r>
            <a:r>
              <a:rPr lang="zh-CN" altLang="zh-CN" sz="2000" u="sng" dirty="0" smtClean="0"/>
              <a:t>为</a:t>
            </a:r>
            <a:r>
              <a:rPr lang="zh-CN" altLang="zh-CN" sz="2000" dirty="0" smtClean="0"/>
              <a:t>具有共同属性的事物的总体。</a:t>
            </a:r>
          </a:p>
          <a:p>
            <a:r>
              <a:rPr lang="zh-CN" altLang="zh-CN" sz="2000" dirty="0" smtClean="0"/>
              <a:t>通常</a:t>
            </a:r>
            <a:r>
              <a:rPr lang="zh-CN" altLang="zh-CN" sz="2000" dirty="0"/>
              <a:t>情况下，</a:t>
            </a:r>
            <a:r>
              <a:rPr lang="zh-CN" altLang="zh-CN" sz="2000" u="sng" dirty="0"/>
              <a:t>我们</a:t>
            </a:r>
            <a:r>
              <a:rPr lang="zh-CN" altLang="zh-CN" sz="2000" dirty="0"/>
              <a:t>把具有相同性质的一类东西，汇聚成一个整体，就可以称为集合。通常集合有两种表示法，一种是列举法，比如集合</a:t>
            </a:r>
            <a:r>
              <a:rPr lang="en-US" altLang="zh-CN" sz="2000" dirty="0"/>
              <a:t>A={1,2,3,4}</a:t>
            </a:r>
            <a:r>
              <a:rPr lang="zh-CN" altLang="zh-CN" sz="2000" dirty="0"/>
              <a:t>，另一种是性质描述法，比如集合</a:t>
            </a:r>
            <a:r>
              <a:rPr lang="en-US" altLang="zh-CN" sz="2000" dirty="0"/>
              <a:t>B={X|0&lt;X&lt;100</a:t>
            </a:r>
            <a:r>
              <a:rPr lang="zh-CN" altLang="zh-CN" sz="2000" dirty="0"/>
              <a:t>且</a:t>
            </a:r>
            <a:r>
              <a:rPr lang="en-US" altLang="zh-CN" sz="2000" dirty="0"/>
              <a:t>X</a:t>
            </a:r>
            <a:r>
              <a:rPr lang="zh-CN" altLang="zh-CN" sz="2000" dirty="0"/>
              <a:t>属于整数</a:t>
            </a:r>
            <a:r>
              <a:rPr lang="en-US" altLang="zh-CN" sz="2000" dirty="0"/>
              <a:t>}</a:t>
            </a:r>
            <a:r>
              <a:rPr lang="zh-CN" altLang="zh-CN" sz="2000" dirty="0"/>
              <a:t>。集合论的奠基人康托尔在创建集合理论给出了许多公理和性质，这都成为后来集合在其他领域应用的基础。</a:t>
            </a:r>
          </a:p>
          <a:p>
            <a:endParaRPr lang="zh-CN" altLang="en-US" sz="2000" dirty="0"/>
          </a:p>
        </p:txBody>
      </p:sp>
    </p:spTree>
    <p:extLst>
      <p:ext uri="{BB962C8B-B14F-4D97-AF65-F5344CB8AC3E}">
        <p14:creationId xmlns:p14="http://schemas.microsoft.com/office/powerpoint/2010/main" val="272023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3200" dirty="0" smtClean="0"/>
              <a:t>2.2.2 Java</a:t>
            </a:r>
            <a:r>
              <a:rPr lang="zh-CN" altLang="en-US" sz="3200" dirty="0" smtClean="0"/>
              <a:t>集合框架</a:t>
            </a:r>
            <a:endParaRPr lang="en-US" altLang="zh-CN" sz="3200" dirty="0"/>
          </a:p>
        </p:txBody>
      </p:sp>
      <p:sp>
        <p:nvSpPr>
          <p:cNvPr id="3" name="内容占位符 2"/>
          <p:cNvSpPr>
            <a:spLocks noGrp="1"/>
          </p:cNvSpPr>
          <p:nvPr>
            <p:ph idx="1"/>
          </p:nvPr>
        </p:nvSpPr>
        <p:spPr>
          <a:xfrm>
            <a:off x="179513" y="1628800"/>
            <a:ext cx="8775892" cy="4504030"/>
          </a:xfrm>
        </p:spPr>
        <p:txBody>
          <a:bodyPr/>
          <a:lstStyle/>
          <a:p>
            <a:pPr marL="0" indent="0">
              <a:buNone/>
            </a:pPr>
            <a:r>
              <a:rPr lang="en-US" altLang="zh-CN" sz="1800" dirty="0" smtClean="0"/>
              <a:t>		</a:t>
            </a:r>
          </a:p>
        </p:txBody>
      </p:sp>
      <p:sp>
        <p:nvSpPr>
          <p:cNvPr id="4" name="TextBox 3"/>
          <p:cNvSpPr txBox="1"/>
          <p:nvPr/>
        </p:nvSpPr>
        <p:spPr>
          <a:xfrm>
            <a:off x="899592" y="1556792"/>
            <a:ext cx="7344816" cy="1692771"/>
          </a:xfrm>
          <a:prstGeom prst="rect">
            <a:avLst/>
          </a:prstGeom>
          <a:noFill/>
        </p:spPr>
        <p:txBody>
          <a:bodyPr wrap="square" rtlCol="0">
            <a:spAutoFit/>
          </a:bodyPr>
          <a:lstStyle/>
          <a:p>
            <a:r>
              <a:rPr lang="zh-CN" altLang="zh-CN" sz="2000" dirty="0"/>
              <a:t>在</a:t>
            </a:r>
            <a:r>
              <a:rPr lang="en-US" altLang="zh-CN" sz="2000" dirty="0"/>
              <a:t>Java</a:t>
            </a:r>
            <a:r>
              <a:rPr lang="zh-CN" altLang="zh-CN" sz="2000" dirty="0"/>
              <a:t>语言中，</a:t>
            </a:r>
            <a:r>
              <a:rPr lang="en-US" altLang="zh-CN" sz="2000" dirty="0"/>
              <a:t>Java</a:t>
            </a:r>
            <a:r>
              <a:rPr lang="zh-CN" altLang="zh-CN" sz="2000" dirty="0"/>
              <a:t>语言的设计者对常用的数据结构和算法做了一些规范（接口）和实现（具体实现接口的类）。所有抽象出来的数据结构和操作（算法）统称为</a:t>
            </a:r>
            <a:r>
              <a:rPr lang="en-US" altLang="zh-CN" sz="2000" dirty="0"/>
              <a:t>Java</a:t>
            </a:r>
            <a:r>
              <a:rPr lang="zh-CN" altLang="zh-CN" sz="2000" dirty="0"/>
              <a:t>集合框架（</a:t>
            </a:r>
            <a:r>
              <a:rPr lang="en-US" altLang="zh-CN" sz="2000" dirty="0" err="1"/>
              <a:t>JavaCollectionFramework</a:t>
            </a:r>
            <a:r>
              <a:rPr lang="zh-CN" altLang="zh-CN" sz="2000" dirty="0"/>
              <a:t>）</a:t>
            </a:r>
            <a:r>
              <a:rPr lang="zh-CN" altLang="zh-CN" sz="2000" u="sng" dirty="0"/>
              <a:t>，</a:t>
            </a:r>
            <a:r>
              <a:rPr lang="zh-CN" altLang="zh-CN" sz="2000" strike="sngStrike" dirty="0"/>
              <a:t>。</a:t>
            </a:r>
            <a:r>
              <a:rPr lang="zh-CN" altLang="zh-CN" sz="2000" u="sng" dirty="0"/>
              <a:t>如图</a:t>
            </a:r>
            <a:r>
              <a:rPr lang="en-US" altLang="zh-CN" sz="2000" u="sng" dirty="0"/>
              <a:t>2-1</a:t>
            </a:r>
            <a:r>
              <a:rPr lang="zh-CN" altLang="zh-CN" sz="2000" u="sng" dirty="0"/>
              <a:t>所示。</a:t>
            </a:r>
            <a:endParaRPr lang="zh-CN" altLang="zh-CN" sz="2000" dirty="0"/>
          </a:p>
          <a:p>
            <a:endParaRPr lang="zh-CN" altLang="en-US" dirty="0"/>
          </a:p>
        </p:txBody>
      </p:sp>
      <p:pic>
        <p:nvPicPr>
          <p:cNvPr id="5" name="图片 4" descr="E:\教学文件\教材建设\《Java高级程序设计》教程\知识领域2  Java集合框架\相关资料\Java集合框架简化图.jpg"/>
          <p:cNvPicPr/>
          <p:nvPr/>
        </p:nvPicPr>
        <p:blipFill>
          <a:blip r:embed="rId2">
            <a:extLst>
              <a:ext uri="{28A0092B-C50C-407E-A947-70E740481C1C}">
                <a14:useLocalDpi xmlns:a14="http://schemas.microsoft.com/office/drawing/2010/main" val="0"/>
              </a:ext>
            </a:extLst>
          </a:blip>
          <a:srcRect/>
          <a:stretch>
            <a:fillRect/>
          </a:stretch>
        </p:blipFill>
        <p:spPr>
          <a:xfrm>
            <a:off x="1763688" y="3068960"/>
            <a:ext cx="5445467" cy="2952328"/>
          </a:xfrm>
          <a:prstGeom prst="rect">
            <a:avLst/>
          </a:prstGeom>
          <a:noFill/>
          <a:ln>
            <a:noFill/>
          </a:ln>
        </p:spPr>
      </p:pic>
    </p:spTree>
    <p:extLst>
      <p:ext uri="{BB962C8B-B14F-4D97-AF65-F5344CB8AC3E}">
        <p14:creationId xmlns:p14="http://schemas.microsoft.com/office/powerpoint/2010/main" val="2720237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3200" dirty="0" smtClean="0"/>
              <a:t>2.2.3 Java</a:t>
            </a:r>
            <a:r>
              <a:rPr lang="zh-CN" altLang="en-US" sz="3200" dirty="0" smtClean="0"/>
              <a:t>集合框架的使用</a:t>
            </a:r>
            <a:endParaRPr lang="en-US" altLang="zh-CN" sz="3200" dirty="0"/>
          </a:p>
        </p:txBody>
      </p:sp>
      <p:sp>
        <p:nvSpPr>
          <p:cNvPr id="3" name="内容占位符 2"/>
          <p:cNvSpPr>
            <a:spLocks noGrp="1"/>
          </p:cNvSpPr>
          <p:nvPr>
            <p:ph idx="1"/>
          </p:nvPr>
        </p:nvSpPr>
        <p:spPr>
          <a:xfrm>
            <a:off x="179513" y="1628800"/>
            <a:ext cx="8775892" cy="4504030"/>
          </a:xfrm>
        </p:spPr>
        <p:txBody>
          <a:bodyPr/>
          <a:lstStyle/>
          <a:p>
            <a:pPr marL="0" indent="0">
              <a:buNone/>
            </a:pPr>
            <a:r>
              <a:rPr lang="en-US" altLang="zh-CN" sz="1800" dirty="0" smtClean="0"/>
              <a:t>		</a:t>
            </a:r>
          </a:p>
        </p:txBody>
      </p:sp>
      <p:sp>
        <p:nvSpPr>
          <p:cNvPr id="4" name="TextBox 3"/>
          <p:cNvSpPr txBox="1"/>
          <p:nvPr/>
        </p:nvSpPr>
        <p:spPr>
          <a:xfrm>
            <a:off x="1187624" y="1412776"/>
            <a:ext cx="6984776" cy="2677656"/>
          </a:xfrm>
          <a:prstGeom prst="rect">
            <a:avLst/>
          </a:prstGeom>
          <a:noFill/>
        </p:spPr>
        <p:txBody>
          <a:bodyPr wrap="square" rtlCol="0">
            <a:spAutoFit/>
          </a:bodyPr>
          <a:lstStyle/>
          <a:p>
            <a:endParaRPr lang="en-US" altLang="zh-CN" dirty="0" smtClean="0"/>
          </a:p>
          <a:p>
            <a:endParaRPr lang="en-US" altLang="zh-CN" dirty="0"/>
          </a:p>
          <a:p>
            <a:r>
              <a:rPr lang="en-US" altLang="zh-CN" dirty="0" smtClean="0"/>
              <a:t>	Java</a:t>
            </a:r>
            <a:r>
              <a:rPr lang="zh-CN" altLang="zh-CN" dirty="0"/>
              <a:t>程序员在具体应用时，不必考虑数据结构和算法</a:t>
            </a:r>
            <a:r>
              <a:rPr lang="zh-CN" altLang="zh-CN" u="sng" dirty="0"/>
              <a:t>的</a:t>
            </a:r>
            <a:r>
              <a:rPr lang="zh-CN" altLang="zh-CN" dirty="0"/>
              <a:t>实现细节，只需要用这些类创建出来一些对象，然后直接应用就可以了，这样就大大提高了编程效率。</a:t>
            </a:r>
          </a:p>
          <a:p>
            <a:endParaRPr lang="zh-CN" altLang="en-US" dirty="0"/>
          </a:p>
        </p:txBody>
      </p:sp>
    </p:spTree>
    <p:extLst>
      <p:ext uri="{BB962C8B-B14F-4D97-AF65-F5344CB8AC3E}">
        <p14:creationId xmlns:p14="http://schemas.microsoft.com/office/powerpoint/2010/main" val="2720237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88365" y="617855"/>
            <a:ext cx="8055610" cy="525145"/>
          </a:xfrm>
        </p:spPr>
        <p:txBody>
          <a:bodyPr/>
          <a:lstStyle/>
          <a:p>
            <a:r>
              <a:rPr lang="en-US" altLang="zh-CN" dirty="0" smtClean="0"/>
              <a:t>2.3 </a:t>
            </a:r>
            <a:r>
              <a:rPr lang="zh-CN" altLang="en-US" dirty="0" smtClean="0"/>
              <a:t>实施过程</a:t>
            </a:r>
            <a:endParaRPr lang="zh-CN" altLang="en-US" dirty="0"/>
          </a:p>
        </p:txBody>
      </p:sp>
      <p:sp>
        <p:nvSpPr>
          <p:cNvPr id="3" name="内容占位符 2"/>
          <p:cNvSpPr>
            <a:spLocks noGrp="1"/>
          </p:cNvSpPr>
          <p:nvPr>
            <p:ph idx="1"/>
          </p:nvPr>
        </p:nvSpPr>
        <p:spPr>
          <a:xfrm>
            <a:off x="887730" y="1143000"/>
            <a:ext cx="8067675" cy="4989830"/>
          </a:xfrm>
        </p:spPr>
        <p:txBody>
          <a:bodyPr/>
          <a:lstStyle/>
          <a:p>
            <a:pPr marL="0" indent="0">
              <a:buNone/>
            </a:pPr>
            <a:r>
              <a:rPr lang="en-US" altLang="zh-CN" sz="2400" dirty="0" smtClean="0"/>
              <a:t>2.3.1 List</a:t>
            </a:r>
            <a:r>
              <a:rPr lang="zh-CN" altLang="en-US" sz="2400" dirty="0" smtClean="0"/>
              <a:t>的使用</a:t>
            </a:r>
            <a:endParaRPr lang="en-US" altLang="zh-CN" sz="2400" dirty="0" smtClean="0"/>
          </a:p>
          <a:p>
            <a:pPr marL="0" indent="0">
              <a:buNone/>
            </a:pPr>
            <a:r>
              <a:rPr lang="en-US" altLang="zh-CN" sz="2400" dirty="0" smtClean="0"/>
              <a:t>2.3.2 Set</a:t>
            </a:r>
            <a:r>
              <a:rPr lang="zh-CN" altLang="en-US" sz="2400" dirty="0" smtClean="0"/>
              <a:t>的使用</a:t>
            </a:r>
            <a:endParaRPr lang="en-US" altLang="zh-CN" sz="2400" dirty="0" smtClean="0"/>
          </a:p>
          <a:p>
            <a:pPr marL="0" indent="0">
              <a:buNone/>
            </a:pPr>
            <a:r>
              <a:rPr lang="en-US" altLang="zh-CN" sz="2400" dirty="0" smtClean="0"/>
              <a:t>2.3.3 Map</a:t>
            </a:r>
            <a:r>
              <a:rPr lang="zh-CN" altLang="en-US" sz="2400" dirty="0" smtClean="0"/>
              <a:t>的使用</a:t>
            </a:r>
            <a:endParaRPr lang="en-US" altLang="zh-CN" sz="2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400" dirty="0" smtClean="0"/>
              <a:t>2.3.1 LIST</a:t>
            </a:r>
            <a:r>
              <a:rPr lang="zh-CN" altLang="en-US" sz="2400" dirty="0" smtClean="0"/>
              <a:t>的使用</a:t>
            </a:r>
            <a:endParaRPr lang="en-US" altLang="zh-CN" sz="2400" dirty="0"/>
          </a:p>
        </p:txBody>
      </p:sp>
      <p:sp>
        <p:nvSpPr>
          <p:cNvPr id="3" name="内容占位符 2"/>
          <p:cNvSpPr>
            <a:spLocks noGrp="1"/>
          </p:cNvSpPr>
          <p:nvPr>
            <p:ph idx="1"/>
          </p:nvPr>
        </p:nvSpPr>
        <p:spPr>
          <a:xfrm>
            <a:off x="827585" y="1700808"/>
            <a:ext cx="8127820" cy="4432022"/>
          </a:xfrm>
        </p:spPr>
        <p:txBody>
          <a:bodyPr/>
          <a:lstStyle/>
          <a:p>
            <a:pPr marL="0" indent="0">
              <a:buNone/>
            </a:pPr>
            <a:r>
              <a:rPr lang="en-US" altLang="zh-CN" sz="1800" dirty="0" smtClean="0"/>
              <a:t>1.List</a:t>
            </a:r>
            <a:r>
              <a:rPr lang="zh-CN" altLang="zh-CN" sz="1800" dirty="0"/>
              <a:t>接口</a:t>
            </a:r>
          </a:p>
          <a:p>
            <a:pPr marL="0" indent="0">
              <a:buNone/>
            </a:pPr>
            <a:r>
              <a:rPr lang="en-US" altLang="zh-CN" sz="1800" dirty="0"/>
              <a:t>List</a:t>
            </a:r>
            <a:r>
              <a:rPr lang="zh-CN" altLang="zh-CN" sz="1800" dirty="0"/>
              <a:t>继承自</a:t>
            </a:r>
            <a:r>
              <a:rPr lang="en-US" altLang="zh-CN" sz="1800" dirty="0"/>
              <a:t>Collection</a:t>
            </a:r>
            <a:r>
              <a:rPr lang="zh-CN" altLang="zh-CN" sz="1800" dirty="0"/>
              <a:t>接口。</a:t>
            </a:r>
            <a:r>
              <a:rPr lang="en-US" altLang="zh-CN" sz="1800" dirty="0"/>
              <a:t>List</a:t>
            </a:r>
            <a:r>
              <a:rPr lang="zh-CN" altLang="zh-CN" sz="1800" dirty="0"/>
              <a:t>是一种有序集合，</a:t>
            </a:r>
            <a:r>
              <a:rPr lang="en-US" altLang="zh-CN" sz="1800" dirty="0"/>
              <a:t>List</a:t>
            </a:r>
            <a:r>
              <a:rPr lang="zh-CN" altLang="zh-CN" sz="1800" dirty="0"/>
              <a:t>中的元素可以根据索引（顺序号：元素在集合中处于的位置信息）进行取得</a:t>
            </a:r>
            <a:r>
              <a:rPr lang="en-US" altLang="zh-CN" sz="1800" dirty="0"/>
              <a:t>/</a:t>
            </a:r>
            <a:r>
              <a:rPr lang="zh-CN" altLang="zh-CN" sz="1800" dirty="0"/>
              <a:t>删除</a:t>
            </a:r>
            <a:r>
              <a:rPr lang="en-US" altLang="zh-CN" sz="1800" dirty="0"/>
              <a:t>/</a:t>
            </a:r>
            <a:r>
              <a:rPr lang="zh-CN" altLang="zh-CN" sz="1800" dirty="0"/>
              <a:t>插入操作。</a:t>
            </a:r>
          </a:p>
          <a:p>
            <a:pPr marL="0" indent="0">
              <a:buNone/>
            </a:pPr>
            <a:r>
              <a:rPr lang="zh-CN" altLang="zh-CN" sz="1800" dirty="0"/>
              <a:t>跟</a:t>
            </a:r>
            <a:r>
              <a:rPr lang="en-US" altLang="zh-CN" sz="1800" dirty="0"/>
              <a:t>Set</a:t>
            </a:r>
            <a:r>
              <a:rPr lang="zh-CN" altLang="zh-CN" sz="1800" dirty="0"/>
              <a:t>集合不同的是，</a:t>
            </a:r>
            <a:r>
              <a:rPr lang="en-US" altLang="zh-CN" sz="1800" dirty="0"/>
              <a:t>List</a:t>
            </a:r>
            <a:r>
              <a:rPr lang="zh-CN" altLang="zh-CN" sz="1800" dirty="0"/>
              <a:t>允许有重复元素。对于满足</a:t>
            </a:r>
            <a:r>
              <a:rPr lang="en-US" altLang="zh-CN" sz="1800" dirty="0"/>
              <a:t>e1.equals(e2)</a:t>
            </a:r>
            <a:r>
              <a:rPr lang="zh-CN" altLang="zh-CN" sz="1800" dirty="0"/>
              <a:t>条件的</a:t>
            </a:r>
            <a:r>
              <a:rPr lang="en-US" altLang="zh-CN" sz="1800" dirty="0"/>
              <a:t>e1</a:t>
            </a:r>
            <a:r>
              <a:rPr lang="zh-CN" altLang="zh-CN" sz="1800" dirty="0"/>
              <a:t>与</a:t>
            </a:r>
            <a:r>
              <a:rPr lang="en-US" altLang="zh-CN" sz="1800" dirty="0"/>
              <a:t>e2</a:t>
            </a:r>
            <a:r>
              <a:rPr lang="zh-CN" altLang="zh-CN" sz="1800" dirty="0"/>
              <a:t>对象元素，可以同时存在于</a:t>
            </a:r>
            <a:r>
              <a:rPr lang="en-US" altLang="zh-CN" sz="1800" dirty="0"/>
              <a:t>List</a:t>
            </a:r>
            <a:r>
              <a:rPr lang="zh-CN" altLang="zh-CN" sz="1800" dirty="0"/>
              <a:t>集合中。</a:t>
            </a:r>
          </a:p>
          <a:p>
            <a:pPr marL="0" indent="0">
              <a:buNone/>
            </a:pPr>
            <a:r>
              <a:rPr lang="en-US" altLang="zh-CN" sz="1800" dirty="0"/>
              <a:t>2.List</a:t>
            </a:r>
            <a:r>
              <a:rPr lang="zh-CN" altLang="zh-CN" sz="1800" dirty="0"/>
              <a:t>实现类</a:t>
            </a:r>
          </a:p>
          <a:p>
            <a:pPr marL="0" indent="0">
              <a:buNone/>
            </a:pPr>
            <a:r>
              <a:rPr lang="en-US" altLang="zh-CN" sz="1800" dirty="0"/>
              <a:t>List</a:t>
            </a:r>
            <a:r>
              <a:rPr lang="zh-CN" altLang="zh-CN" sz="1800" dirty="0"/>
              <a:t>接口的实现类主要有</a:t>
            </a:r>
            <a:r>
              <a:rPr lang="en-US" altLang="zh-CN" sz="1800" dirty="0" err="1"/>
              <a:t>ArrayList</a:t>
            </a:r>
            <a:r>
              <a:rPr lang="zh-CN" altLang="zh-CN" sz="1800" dirty="0"/>
              <a:t>，</a:t>
            </a:r>
            <a:r>
              <a:rPr lang="en-US" altLang="zh-CN" sz="1800" dirty="0" err="1"/>
              <a:t>LinkedList</a:t>
            </a:r>
            <a:r>
              <a:rPr lang="zh-CN" altLang="zh-CN" sz="1800" dirty="0"/>
              <a:t>，</a:t>
            </a:r>
            <a:r>
              <a:rPr lang="en-US" altLang="zh-CN" sz="1800" dirty="0"/>
              <a:t>Vector</a:t>
            </a:r>
            <a:r>
              <a:rPr lang="zh-CN" altLang="zh-CN" sz="1800" dirty="0"/>
              <a:t>，</a:t>
            </a:r>
            <a:r>
              <a:rPr lang="en-US" altLang="zh-CN" sz="1800" dirty="0"/>
              <a:t>Stack</a:t>
            </a:r>
            <a:r>
              <a:rPr lang="zh-CN" altLang="zh-CN" sz="1800" dirty="0"/>
              <a:t>等。</a:t>
            </a:r>
          </a:p>
          <a:p>
            <a:pPr marL="0" indent="0">
              <a:buNone/>
            </a:pPr>
            <a:endParaRPr lang="en-US" altLang="zh-CN" sz="1800" dirty="0" smtClean="0"/>
          </a:p>
        </p:txBody>
      </p:sp>
    </p:spTree>
    <p:extLst>
      <p:ext uri="{BB962C8B-B14F-4D97-AF65-F5344CB8AC3E}">
        <p14:creationId xmlns:p14="http://schemas.microsoft.com/office/powerpoint/2010/main" val="2720237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L="0" indent="0"/>
            <a:r>
              <a:rPr lang="en-US" altLang="zh-CN" sz="2400" dirty="0" smtClean="0"/>
              <a:t>2.3.2 SET</a:t>
            </a:r>
            <a:r>
              <a:rPr lang="zh-CN" altLang="en-US" sz="2400" dirty="0" smtClean="0"/>
              <a:t>的使用</a:t>
            </a:r>
            <a:endParaRPr lang="en-US" altLang="zh-CN" sz="2400" dirty="0"/>
          </a:p>
        </p:txBody>
      </p:sp>
      <p:sp>
        <p:nvSpPr>
          <p:cNvPr id="3" name="内容占位符 2"/>
          <p:cNvSpPr>
            <a:spLocks noGrp="1"/>
          </p:cNvSpPr>
          <p:nvPr>
            <p:ph idx="1"/>
          </p:nvPr>
        </p:nvSpPr>
        <p:spPr>
          <a:xfrm>
            <a:off x="179513" y="1628800"/>
            <a:ext cx="8775892" cy="4504030"/>
          </a:xfrm>
        </p:spPr>
        <p:txBody>
          <a:bodyPr/>
          <a:lstStyle/>
          <a:p>
            <a:pPr marL="0" indent="0">
              <a:buNone/>
            </a:pPr>
            <a:r>
              <a:rPr lang="en-US" altLang="zh-CN" sz="1800" dirty="0" smtClean="0"/>
              <a:t>		</a:t>
            </a:r>
          </a:p>
        </p:txBody>
      </p:sp>
      <p:sp>
        <p:nvSpPr>
          <p:cNvPr id="4" name="TextBox 3"/>
          <p:cNvSpPr txBox="1"/>
          <p:nvPr/>
        </p:nvSpPr>
        <p:spPr>
          <a:xfrm>
            <a:off x="323528" y="1628800"/>
            <a:ext cx="8280920" cy="4093428"/>
          </a:xfrm>
          <a:prstGeom prst="rect">
            <a:avLst/>
          </a:prstGeom>
          <a:noFill/>
        </p:spPr>
        <p:txBody>
          <a:bodyPr wrap="square" rtlCol="0">
            <a:spAutoFit/>
          </a:bodyPr>
          <a:lstStyle/>
          <a:p>
            <a:r>
              <a:rPr lang="en-US" altLang="zh-CN" sz="2000" dirty="0"/>
              <a:t>1.Set</a:t>
            </a:r>
            <a:r>
              <a:rPr lang="zh-CN" altLang="zh-CN" sz="2000" dirty="0"/>
              <a:t>接口</a:t>
            </a:r>
          </a:p>
          <a:p>
            <a:r>
              <a:rPr lang="en-US" altLang="zh-CN" sz="2000" dirty="0"/>
              <a:t>Set </a:t>
            </a:r>
            <a:r>
              <a:rPr lang="zh-CN" altLang="zh-CN" sz="2000" dirty="0"/>
              <a:t>是继承于</a:t>
            </a:r>
            <a:r>
              <a:rPr lang="en-US" altLang="zh-CN" sz="2000" dirty="0"/>
              <a:t>Collection</a:t>
            </a:r>
            <a:r>
              <a:rPr lang="zh-CN" altLang="zh-CN" sz="2000" dirty="0"/>
              <a:t>的接口。</a:t>
            </a:r>
          </a:p>
          <a:p>
            <a:r>
              <a:rPr lang="en-US" altLang="zh-CN" sz="2000" dirty="0"/>
              <a:t>java</a:t>
            </a:r>
            <a:r>
              <a:rPr lang="zh-CN" altLang="zh-CN" sz="2000" dirty="0"/>
              <a:t>中的</a:t>
            </a:r>
            <a:r>
              <a:rPr lang="en-US" altLang="zh-CN" sz="2000" dirty="0"/>
              <a:t>set</a:t>
            </a:r>
            <a:r>
              <a:rPr lang="zh-CN" altLang="zh-CN" sz="2000" dirty="0"/>
              <a:t>接口有如下的特点：</a:t>
            </a:r>
          </a:p>
          <a:p>
            <a:pPr lvl="0"/>
            <a:r>
              <a:rPr lang="zh-CN" altLang="zh-CN" sz="2000" dirty="0"/>
              <a:t>不允许出现重复元素；</a:t>
            </a:r>
          </a:p>
          <a:p>
            <a:pPr lvl="0"/>
            <a:r>
              <a:rPr lang="zh-CN" altLang="zh-CN" sz="2000" dirty="0"/>
              <a:t>集合中的元素位置无顺序；</a:t>
            </a:r>
          </a:p>
          <a:p>
            <a:pPr lvl="0"/>
            <a:r>
              <a:rPr lang="zh-CN" altLang="zh-CN" sz="2000" dirty="0"/>
              <a:t>有且只有一个值为</a:t>
            </a:r>
            <a:r>
              <a:rPr lang="en-US" altLang="zh-CN" sz="2000" dirty="0"/>
              <a:t>null</a:t>
            </a:r>
            <a:r>
              <a:rPr lang="zh-CN" altLang="zh-CN" sz="2000" dirty="0"/>
              <a:t>的元素。</a:t>
            </a:r>
          </a:p>
          <a:p>
            <a:r>
              <a:rPr lang="en-US" altLang="zh-CN" sz="2000" dirty="0"/>
              <a:t>2.Set</a:t>
            </a:r>
            <a:r>
              <a:rPr lang="zh-CN" altLang="zh-CN" sz="2000" dirty="0"/>
              <a:t>接口的实现类</a:t>
            </a:r>
          </a:p>
          <a:p>
            <a:r>
              <a:rPr lang="zh-CN" altLang="zh-CN" sz="2000" dirty="0"/>
              <a:t>实现了</a:t>
            </a:r>
            <a:r>
              <a:rPr lang="en-US" altLang="zh-CN" sz="2000" dirty="0"/>
              <a:t>Set</a:t>
            </a:r>
            <a:r>
              <a:rPr lang="zh-CN" altLang="zh-CN" sz="2000" dirty="0"/>
              <a:t>接口的主要有</a:t>
            </a:r>
            <a:r>
              <a:rPr lang="en-US" altLang="zh-CN" sz="2000" dirty="0" err="1"/>
              <a:t>HashSet</a:t>
            </a:r>
            <a:r>
              <a:rPr lang="zh-CN" altLang="zh-CN" sz="2000" dirty="0"/>
              <a:t>、</a:t>
            </a:r>
            <a:r>
              <a:rPr lang="en-US" altLang="zh-CN" sz="2000" dirty="0" err="1"/>
              <a:t>TreeSet</a:t>
            </a:r>
            <a:r>
              <a:rPr lang="zh-CN" altLang="zh-CN" sz="2000" dirty="0"/>
              <a:t>、</a:t>
            </a:r>
            <a:r>
              <a:rPr lang="en-US" altLang="zh-CN" sz="2000" dirty="0" err="1"/>
              <a:t>LinkedHashSet</a:t>
            </a:r>
            <a:r>
              <a:rPr lang="zh-CN" altLang="zh-CN" sz="2000" dirty="0"/>
              <a:t>。</a:t>
            </a:r>
          </a:p>
          <a:p>
            <a:r>
              <a:rPr lang="en-US" altLang="zh-CN" sz="2000" dirty="0" err="1"/>
              <a:t>HashSet</a:t>
            </a:r>
            <a:r>
              <a:rPr lang="zh-CN" altLang="zh-CN" sz="2000" dirty="0"/>
              <a:t>依赖于</a:t>
            </a:r>
            <a:r>
              <a:rPr lang="en-US" altLang="zh-CN" sz="2000" dirty="0" err="1"/>
              <a:t>HashMap</a:t>
            </a:r>
            <a:r>
              <a:rPr lang="zh-CN" altLang="zh-CN" sz="2000" dirty="0"/>
              <a:t>，它实际上是通过</a:t>
            </a:r>
            <a:r>
              <a:rPr lang="en-US" altLang="zh-CN" sz="2000" dirty="0" err="1"/>
              <a:t>HashMap</a:t>
            </a:r>
            <a:r>
              <a:rPr lang="zh-CN" altLang="zh-CN" sz="2000" dirty="0"/>
              <a:t>实现的。</a:t>
            </a:r>
            <a:r>
              <a:rPr lang="en-US" altLang="zh-CN" sz="2000" dirty="0" err="1"/>
              <a:t>HashSet</a:t>
            </a:r>
            <a:r>
              <a:rPr lang="zh-CN" altLang="zh-CN" sz="2000" dirty="0"/>
              <a:t>中的元素是无序的。</a:t>
            </a:r>
          </a:p>
          <a:p>
            <a:r>
              <a:rPr lang="en-US" altLang="zh-CN" sz="2000" dirty="0" err="1"/>
              <a:t>TreeSet</a:t>
            </a:r>
            <a:r>
              <a:rPr lang="zh-CN" altLang="zh-CN" sz="2000" dirty="0"/>
              <a:t>依赖于</a:t>
            </a:r>
            <a:r>
              <a:rPr lang="en-US" altLang="zh-CN" sz="2000" dirty="0" err="1"/>
              <a:t>TreeMap</a:t>
            </a:r>
            <a:r>
              <a:rPr lang="zh-CN" altLang="zh-CN" sz="2000" dirty="0"/>
              <a:t>，它实际上是通过</a:t>
            </a:r>
            <a:r>
              <a:rPr lang="en-US" altLang="zh-CN" sz="2000" dirty="0" err="1"/>
              <a:t>TreeMap</a:t>
            </a:r>
            <a:r>
              <a:rPr lang="zh-CN" altLang="zh-CN" sz="2000" dirty="0"/>
              <a:t>实现的。</a:t>
            </a:r>
            <a:r>
              <a:rPr lang="en-US" altLang="zh-CN" sz="2000" dirty="0" err="1"/>
              <a:t>TreeSet</a:t>
            </a:r>
            <a:r>
              <a:rPr lang="zh-CN" altLang="zh-CN" sz="2000" dirty="0"/>
              <a:t>中的元素是有序的。</a:t>
            </a:r>
          </a:p>
          <a:p>
            <a:endParaRPr lang="zh-CN" altLang="en-US" sz="2000" dirty="0"/>
          </a:p>
        </p:txBody>
      </p:sp>
    </p:spTree>
    <p:extLst>
      <p:ext uri="{BB962C8B-B14F-4D97-AF65-F5344CB8AC3E}">
        <p14:creationId xmlns:p14="http://schemas.microsoft.com/office/powerpoint/2010/main" val="2720237455"/>
      </p:ext>
    </p:extLst>
  </p:cSld>
  <p:clrMapOvr>
    <a:masterClrMapping/>
  </p:clrMapOvr>
</p:sld>
</file>

<file path=ppt/theme/theme1.xml><?xml version="1.0" encoding="utf-8"?>
<a:theme xmlns:a="http://schemas.openxmlformats.org/drawingml/2006/main" name="第10章">
  <a:themeElements>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第10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第10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第10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第10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第10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第10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第10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第10章">
  <a:themeElements>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第10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第10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第10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第10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第10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第10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第10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第10章">
  <a:themeElements>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第10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第10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第10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第10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第10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第10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第10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第10章">
  <a:themeElements>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第10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第10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第10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第10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第10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第10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第10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第10章">
  <a:themeElements>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第10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第10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第10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第10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第10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第10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第10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第10章">
  <a:themeElements>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第10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第10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第10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第10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第10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第10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第10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第10章">
  <a:themeElements>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第10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第10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第10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第10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第10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第10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第10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第10章">
  <a:themeElements>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第10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altLang="zh-CN"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第10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第10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第10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第10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第10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第10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第10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Template>
  <TotalTime>24</TotalTime>
  <Words>1238</Words>
  <Application>Microsoft Office PowerPoint</Application>
  <PresentationFormat>全屏显示(4:3)</PresentationFormat>
  <Paragraphs>104</Paragraphs>
  <Slides>14</Slides>
  <Notes>1</Notes>
  <HiddenSlides>0</HiddenSlides>
  <MMClips>0</MMClips>
  <ScaleCrop>false</ScaleCrop>
  <HeadingPairs>
    <vt:vector size="4" baseType="variant">
      <vt:variant>
        <vt:lpstr>主题</vt:lpstr>
      </vt:variant>
      <vt:variant>
        <vt:i4>8</vt:i4>
      </vt:variant>
      <vt:variant>
        <vt:lpstr>幻灯片标题</vt:lpstr>
      </vt:variant>
      <vt:variant>
        <vt:i4>14</vt:i4>
      </vt:variant>
    </vt:vector>
  </HeadingPairs>
  <TitlesOfParts>
    <vt:vector size="22" baseType="lpstr">
      <vt:lpstr>第10章</vt:lpstr>
      <vt:lpstr>1_第10章</vt:lpstr>
      <vt:lpstr>2_第10章</vt:lpstr>
      <vt:lpstr>3_第10章</vt:lpstr>
      <vt:lpstr>4_第10章</vt:lpstr>
      <vt:lpstr>5_第10章</vt:lpstr>
      <vt:lpstr>6_第10章</vt:lpstr>
      <vt:lpstr>7_第10章</vt:lpstr>
      <vt:lpstr>2.1 应用场景 2.6 课后小结 2.2 相关知识  2.7 课后习题 2.3 实施过程 2.8 上机实训 2.4 拓展知识 2.5 拓展训练 </vt:lpstr>
      <vt:lpstr>2.1 应用场景</vt:lpstr>
      <vt:lpstr>2.2 相关知识</vt:lpstr>
      <vt:lpstr>2.2.1 集合框架</vt:lpstr>
      <vt:lpstr>2.2.2 Java集合框架</vt:lpstr>
      <vt:lpstr>2.2.3 Java集合框架的使用</vt:lpstr>
      <vt:lpstr>2.3 实施过程</vt:lpstr>
      <vt:lpstr>2.3.1 LIST的使用</vt:lpstr>
      <vt:lpstr>2.3.2 SET的使用</vt:lpstr>
      <vt:lpstr>2.3.3 MAP的使用</vt:lpstr>
      <vt:lpstr>2.4 拓展知识</vt:lpstr>
      <vt:lpstr>2.5 拓展训练</vt:lpstr>
      <vt:lpstr>2.6 课后小结</vt:lpstr>
      <vt:lpstr>2.7 课后习题</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dc:title>
  <dc:creator>RUC IDKE</dc:creator>
  <cp:lastModifiedBy>计算机中心</cp:lastModifiedBy>
  <cp:revision>240</cp:revision>
  <dcterms:created xsi:type="dcterms:W3CDTF">2000-08-09T08:19:00Z</dcterms:created>
  <dcterms:modified xsi:type="dcterms:W3CDTF">2018-09-07T09:14:38Z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