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32918400" cx="43891200"/>
  <p:notesSz cx="7010400" cy="9271000"/>
  <p:embeddedFontLst>
    <p:embeddedFont>
      <p:font typeface="Libre Baskerville"/>
      <p:regular r:id="rId7"/>
      <p:bold r:id="rId8"/>
      <p: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A4A3A4"/>
          </p15:clr>
        </p15:guide>
        <p15:guide id="2" pos="19200">
          <p15:clr>
            <a:srgbClr val="A4A3A4"/>
          </p15:clr>
        </p15:guide>
      </p15:sldGuideLst>
    </p:ext>
    <p:ext uri="GoogleSlidesCustomDataVersion2">
      <go:slidesCustomData xmlns:go="http://customooxmlschemas.google.com/" r:id="rId10" roundtripDataSignature="AMtx7miAek+lvFG6whrijMUswNGnkJhL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1920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ibreBaskervill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Baskerville-regular.fntdata"/><Relationship Id="rId8" Type="http://schemas.openxmlformats.org/officeDocument/2006/relationships/font" Target="fonts/LibreBaskervill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68625" y="695325"/>
            <a:ext cx="4673825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01025" y="4403725"/>
            <a:ext cx="56083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701025" y="4403725"/>
            <a:ext cx="56083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68625" y="695325"/>
            <a:ext cx="4673825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/>
          <p:nvPr>
            <p:ph idx="2" type="pic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/>
        </p:txBody>
      </p:sp>
      <p:sp>
        <p:nvSpPr>
          <p:cNvPr id="66" name="Google Shape;66;p12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 rot="5400000">
            <a:off x="11502389" y="278131"/>
            <a:ext cx="20886422" cy="3785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 rot="5400000">
            <a:off x="22193251" y="10968991"/>
            <a:ext cx="27896822" cy="946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 rot="5400000">
            <a:off x="2990851" y="1779271"/>
            <a:ext cx="27896822" cy="2784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ctrTitle"/>
          </p:nvPr>
        </p:nvSpPr>
        <p:spPr>
          <a:xfrm>
            <a:off x="3291840" y="5387342"/>
            <a:ext cx="37307520" cy="11460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subTitle"/>
          </p:nvPr>
        </p:nvSpPr>
        <p:spPr>
          <a:xfrm>
            <a:off x="5486400" y="17289782"/>
            <a:ext cx="32918400" cy="7947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/>
            </a:lvl1pPr>
            <a:lvl2pPr lvl="1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/>
            </a:lvl2pPr>
            <a:lvl3pPr lvl="2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/>
            </a:lvl3pPr>
            <a:lvl4pPr lvl="3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4pPr>
            <a:lvl5pPr lvl="4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5pPr>
            <a:lvl6pPr lvl="5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6pPr>
            <a:lvl7pPr lvl="6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7pPr>
            <a:lvl8pPr lvl="7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8pPr>
            <a:lvl9pPr lvl="8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9pPr>
          </a:lstStyle>
          <a:p/>
        </p:txBody>
      </p:sp>
      <p:sp>
        <p:nvSpPr>
          <p:cNvPr id="15" name="Google Shape;15;p4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2994662" y="8206749"/>
            <a:ext cx="37856160" cy="13693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2994662" y="22029429"/>
            <a:ext cx="37856160" cy="7200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 sz="9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8640"/>
              <a:buNone/>
              <a:defRPr sz="864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017520" y="8763000"/>
            <a:ext cx="18653760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22219920" y="8763000"/>
            <a:ext cx="18653760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3023237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3023242" y="8069582"/>
            <a:ext cx="18568032" cy="3954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b="1" sz="11520"/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b="1" sz="9600"/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b="1" sz="8640"/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3023242" y="12024360"/>
            <a:ext cx="18568032" cy="17686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3" type="body"/>
          </p:nvPr>
        </p:nvSpPr>
        <p:spPr>
          <a:xfrm>
            <a:off x="22219922" y="8069582"/>
            <a:ext cx="18659477" cy="3954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b="1" sz="11520"/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b="1" sz="9600"/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b="1" sz="8640"/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9pPr>
          </a:lstStyle>
          <a:p/>
        </p:txBody>
      </p:sp>
      <p:sp>
        <p:nvSpPr>
          <p:cNvPr id="42" name="Google Shape;42;p8"/>
          <p:cNvSpPr txBox="1"/>
          <p:nvPr>
            <p:ph idx="4" type="body"/>
          </p:nvPr>
        </p:nvSpPr>
        <p:spPr>
          <a:xfrm>
            <a:off x="22219922" y="12024360"/>
            <a:ext cx="18659477" cy="17686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120396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5360"/>
              <a:buChar char="•"/>
              <a:defRPr sz="15360"/>
            </a:lvl1pPr>
            <a:lvl2pPr indent="-108204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3440"/>
              <a:buChar char="•"/>
              <a:defRPr sz="13439"/>
            </a:lvl2pPr>
            <a:lvl3pPr indent="-96012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11520"/>
            </a:lvl3pPr>
            <a:lvl4pPr indent="-8382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4pPr>
            <a:lvl5pPr indent="-8382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5pPr>
            <a:lvl6pPr indent="-8382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6pPr>
            <a:lvl7pPr indent="-8382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7pPr>
            <a:lvl8pPr indent="-8382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8pPr>
            <a:lvl9pPr indent="-8382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/>
        </p:txBody>
      </p:sp>
      <p:sp>
        <p:nvSpPr>
          <p:cNvPr id="59" name="Google Shape;59;p11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Calibri"/>
              <a:buNone/>
              <a:defRPr b="0" i="0" sz="211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1082040" lvl="0" marL="457200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•"/>
              <a:defRPr b="0" i="0" sz="134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60120" lvl="1" marL="914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b="0" i="0" sz="1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38200" lvl="2" marL="1371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77239" lvl="3" marL="1828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7239" lvl="4" marL="22860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77239" lvl="5" marL="2743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77239" lvl="6" marL="3200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77239" lvl="7" marL="3657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77240" lvl="8" marL="4114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24990">
              <a:srgbClr val="FFFFFF"/>
            </a:gs>
            <a:gs pos="35000">
              <a:srgbClr val="FFFFFF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"/>
          <p:cNvGrpSpPr/>
          <p:nvPr/>
        </p:nvGrpSpPr>
        <p:grpSpPr>
          <a:xfrm>
            <a:off x="572040" y="3704077"/>
            <a:ext cx="43319160" cy="28216965"/>
            <a:chOff x="-1200601" y="5876985"/>
            <a:chExt cx="44189697" cy="27218062"/>
          </a:xfrm>
        </p:grpSpPr>
        <p:grpSp>
          <p:nvGrpSpPr>
            <p:cNvPr id="86" name="Google Shape;86;p1"/>
            <p:cNvGrpSpPr/>
            <p:nvPr/>
          </p:nvGrpSpPr>
          <p:grpSpPr>
            <a:xfrm>
              <a:off x="-1200601" y="5876985"/>
              <a:ext cx="43967953" cy="26586195"/>
              <a:chOff x="-1200601" y="4916643"/>
              <a:chExt cx="43967953" cy="27557747"/>
            </a:xfrm>
          </p:grpSpPr>
          <p:sp>
            <p:nvSpPr>
              <p:cNvPr id="87" name="Google Shape;87;p1"/>
              <p:cNvSpPr/>
              <p:nvPr/>
            </p:nvSpPr>
            <p:spPr>
              <a:xfrm rot="10800000">
                <a:off x="-1162496" y="4916643"/>
                <a:ext cx="43891200" cy="17841384"/>
              </a:xfrm>
              <a:prstGeom prst="flowChartDocument">
                <a:avLst/>
              </a:prstGeom>
              <a:solidFill>
                <a:srgbClr val="8CD23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"/>
              <p:cNvSpPr/>
              <p:nvPr/>
            </p:nvSpPr>
            <p:spPr>
              <a:xfrm rot="10800000">
                <a:off x="-1017576" y="5313105"/>
                <a:ext cx="43784928" cy="17515440"/>
              </a:xfrm>
              <a:prstGeom prst="flowChartDocument">
                <a:avLst/>
              </a:prstGeom>
              <a:solidFill>
                <a:srgbClr val="23507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Z</a:t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"/>
              <p:cNvSpPr/>
              <p:nvPr/>
            </p:nvSpPr>
            <p:spPr>
              <a:xfrm flipH="1" rot="10800000">
                <a:off x="-1200601" y="4955088"/>
                <a:ext cx="43929296" cy="17854453"/>
              </a:xfrm>
              <a:custGeom>
                <a:rect b="b" l="l" r="r" t="t"/>
                <a:pathLst>
                  <a:path extrusionOk="0" h="21351" w="15601">
                    <a:moveTo>
                      <a:pt x="0" y="29"/>
                    </a:moveTo>
                    <a:lnTo>
                      <a:pt x="15591" y="0"/>
                    </a:lnTo>
                    <a:cubicBezTo>
                      <a:pt x="15591" y="5774"/>
                      <a:pt x="15601" y="13467"/>
                      <a:pt x="15601" y="19241"/>
                    </a:cubicBezTo>
                    <a:cubicBezTo>
                      <a:pt x="10638" y="19328"/>
                      <a:pt x="7602" y="23020"/>
                      <a:pt x="0" y="20434"/>
                    </a:cubicBez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23507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"/>
              <p:cNvSpPr/>
              <p:nvPr/>
            </p:nvSpPr>
            <p:spPr>
              <a:xfrm flipH="1" rot="10800000">
                <a:off x="-1154996" y="5360649"/>
                <a:ext cx="43839629" cy="27113742"/>
              </a:xfrm>
              <a:custGeom>
                <a:rect b="b" l="l" r="r" t="t"/>
                <a:pathLst>
                  <a:path extrusionOk="0" h="21351" w="15601">
                    <a:moveTo>
                      <a:pt x="0" y="29"/>
                    </a:moveTo>
                    <a:lnTo>
                      <a:pt x="15591" y="0"/>
                    </a:lnTo>
                    <a:cubicBezTo>
                      <a:pt x="15591" y="5774"/>
                      <a:pt x="15601" y="13467"/>
                      <a:pt x="15601" y="19241"/>
                    </a:cubicBezTo>
                    <a:cubicBezTo>
                      <a:pt x="10638" y="19328"/>
                      <a:pt x="7602" y="23020"/>
                      <a:pt x="0" y="20434"/>
                    </a:cubicBezTo>
                    <a:lnTo>
                      <a:pt x="0" y="29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D1F2F7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1" name="Google Shape;91;p1"/>
            <p:cNvSpPr/>
            <p:nvPr/>
          </p:nvSpPr>
          <p:spPr>
            <a:xfrm>
              <a:off x="-1070704" y="32663947"/>
              <a:ext cx="44059800" cy="431100"/>
            </a:xfrm>
            <a:prstGeom prst="rect">
              <a:avLst/>
            </a:prstGeom>
            <a:solidFill>
              <a:srgbClr val="235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1"/>
          <p:cNvSpPr/>
          <p:nvPr/>
        </p:nvSpPr>
        <p:spPr>
          <a:xfrm>
            <a:off x="1137700" y="7103925"/>
            <a:ext cx="12168000" cy="873300"/>
          </a:xfrm>
          <a:prstGeom prst="rect">
            <a:avLst/>
          </a:prstGeom>
          <a:solidFill>
            <a:srgbClr val="1482A5"/>
          </a:solidFill>
          <a:ln>
            <a:noFill/>
          </a:ln>
        </p:spPr>
        <p:txBody>
          <a:bodyPr anchorCtr="0" anchor="ctr" bIns="68550" lIns="137125" spcFirstLastPara="1" rIns="137125" wrap="square" tIns="73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Project 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3657600" y="404369"/>
            <a:ext cx="36576000" cy="29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5078"/>
              </a:buClr>
              <a:buSzPts val="8500"/>
              <a:buFont typeface="Libre Baskerville"/>
              <a:buNone/>
            </a:pPr>
            <a:r>
              <a:rPr lang="en-US" sz="85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Queue-namics : Auto Scaling Through Queuing Theory</a:t>
            </a:r>
            <a:endParaRPr b="0" i="0" sz="1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235078"/>
              </a:buClr>
              <a:buSzPts val="8500"/>
              <a:buFont typeface="Libre Baskerville"/>
              <a:buNone/>
            </a:pPr>
            <a:r>
              <a:rPr b="0" i="0" lang="en-US" sz="8500" u="none" cap="none" strike="noStrike">
                <a:solidFill>
                  <a:srgbClr val="235078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-401675" y="2257150"/>
            <a:ext cx="438912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5078"/>
              </a:buClr>
              <a:buSzPts val="4800"/>
              <a:buFont typeface="Arial"/>
              <a:buNone/>
            </a:pPr>
            <a:r>
              <a:rPr b="0" i="0" lang="en-US" sz="3600" u="none" cap="none" strike="noStrike">
                <a:solidFill>
                  <a:srgbClr val="235078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</a:t>
            </a:r>
            <a:r>
              <a:rPr b="0" i="0" lang="en-US" sz="4800" u="none" cap="none" strike="noStrike">
                <a:solidFill>
                  <a:srgbClr val="235078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Amarnani Sparsh</a:t>
            </a:r>
            <a:r>
              <a:rPr b="0" i="0" lang="en-US" sz="4800" u="none" cap="none" strike="noStrike">
                <a:solidFill>
                  <a:srgbClr val="235078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</a:t>
            </a:r>
            <a:r>
              <a:rPr lang="en-US" sz="4800">
                <a:solidFill>
                  <a:srgbClr val="235078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Ojha Arpit, Ma Brandon</a:t>
            </a:r>
            <a:endParaRPr b="0" i="0" sz="4800" u="none" cap="none" strike="noStrike">
              <a:solidFill>
                <a:srgbClr val="235078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5078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235078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Dr. </a:t>
            </a:r>
            <a:r>
              <a:rPr lang="en-US" sz="4800">
                <a:solidFill>
                  <a:srgbClr val="235078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Anirudha Gokhale</a:t>
            </a:r>
            <a:r>
              <a:rPr b="0" i="0" lang="en-US" sz="4800" u="none" cap="none" strike="noStrike">
                <a:solidFill>
                  <a:srgbClr val="235078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｜Department of Computer Science, Vanderbilt University</a:t>
            </a:r>
            <a:endParaRPr b="0" i="0" sz="48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14318725" y="7140600"/>
            <a:ext cx="13744200" cy="873300"/>
          </a:xfrm>
          <a:prstGeom prst="rect">
            <a:avLst/>
          </a:prstGeom>
          <a:solidFill>
            <a:srgbClr val="1482A5"/>
          </a:solidFill>
          <a:ln>
            <a:noFill/>
          </a:ln>
        </p:spPr>
        <p:txBody>
          <a:bodyPr anchorCtr="0" anchor="ctr" bIns="68550" lIns="137125" spcFirstLastPara="1" rIns="137125" wrap="square" tIns="73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Workload Forecast</a:t>
            </a:r>
            <a:endParaRPr b="1" i="0" sz="36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14230150" y="17375800"/>
            <a:ext cx="13744200" cy="873300"/>
          </a:xfrm>
          <a:prstGeom prst="rect">
            <a:avLst/>
          </a:prstGeom>
          <a:solidFill>
            <a:srgbClr val="1482A5"/>
          </a:solidFill>
          <a:ln>
            <a:noFill/>
          </a:ln>
        </p:spPr>
        <p:txBody>
          <a:bodyPr anchorCtr="0" anchor="ctr" bIns="68550" lIns="137125" spcFirstLastPara="1" rIns="137125" wrap="square" tIns="73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Controller</a:t>
            </a:r>
            <a:endParaRPr b="1" i="0" sz="36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29177500" y="9290488"/>
            <a:ext cx="13278900" cy="873300"/>
          </a:xfrm>
          <a:prstGeom prst="rect">
            <a:avLst/>
          </a:prstGeom>
          <a:solidFill>
            <a:srgbClr val="1482A5"/>
          </a:solidFill>
          <a:ln>
            <a:noFill/>
          </a:ln>
        </p:spPr>
        <p:txBody>
          <a:bodyPr anchorCtr="0" anchor="ctr" bIns="68550" lIns="137125" spcFirstLastPara="1" rIns="137125" wrap="square" tIns="73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Our 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14590601" y="18799838"/>
            <a:ext cx="13278900" cy="13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❖"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Our controller tries various number of servers and routing decisions with our queue simulator and evaluates their reward. 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❖"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finds the best action by evaluating them against this Reward Function : 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descr="A black letter v&#10;&#10;Description automatically generated" id="99" name="Google Shape;99;p1"/>
          <p:cNvPicPr preferRelativeResize="0"/>
          <p:nvPr/>
        </p:nvPicPr>
        <p:blipFill rotWithShape="1">
          <a:blip r:embed="rId3">
            <a:alphaModFix amt="90000"/>
          </a:blip>
          <a:srcRect b="0" l="0" r="0" t="0"/>
          <a:stretch/>
        </p:blipFill>
        <p:spPr>
          <a:xfrm>
            <a:off x="40558175" y="1051925"/>
            <a:ext cx="2798063" cy="279806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/>
          <p:nvPr/>
        </p:nvSpPr>
        <p:spPr>
          <a:xfrm>
            <a:off x="14357950" y="13415800"/>
            <a:ext cx="13744200" cy="873300"/>
          </a:xfrm>
          <a:prstGeom prst="rect">
            <a:avLst/>
          </a:prstGeom>
          <a:solidFill>
            <a:srgbClr val="1482A5"/>
          </a:solidFill>
          <a:ln>
            <a:noFill/>
          </a:ln>
        </p:spPr>
        <p:txBody>
          <a:bodyPr anchorCtr="0" anchor="ctr" bIns="68550" lIns="137125" spcFirstLastPara="1" rIns="137125" wrap="square" tIns="73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Queue Simulator</a:t>
            </a:r>
            <a:endParaRPr b="1" i="0" sz="36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14497325" y="14711300"/>
            <a:ext cx="125238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❖"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utilise queuing theory , and model our clusters as M/M/C queue with a fixed serving time for request.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14361250" y="8146100"/>
            <a:ext cx="134820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★"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use the</a:t>
            </a:r>
            <a:r>
              <a:rPr b="1"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ARIMA </a:t>
            </a: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model to forecast, user request send per second.</a:t>
            </a:r>
            <a:endParaRPr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❖"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use a 1 minute forecasting window, giving us 120 values of user request.</a:t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29075950" y="7062250"/>
            <a:ext cx="13482000" cy="873300"/>
          </a:xfrm>
          <a:prstGeom prst="rect">
            <a:avLst/>
          </a:prstGeom>
          <a:solidFill>
            <a:srgbClr val="1482A5"/>
          </a:solidFill>
          <a:ln>
            <a:noFill/>
          </a:ln>
        </p:spPr>
        <p:txBody>
          <a:bodyPr anchorCtr="0" anchor="ctr" bIns="68550" lIns="137125" spcFirstLastPara="1" rIns="137125" wrap="square" tIns="73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Demonstration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29075800" y="8094775"/>
            <a:ext cx="137442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★"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Plea</a:t>
            </a: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 look at our laptop.</a:t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1196650" y="14589850"/>
            <a:ext cx="121680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❖"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Autoscaling is a cloud service created to address the problems of varying workloads for microservice based applications.</a:t>
            </a:r>
            <a:endParaRPr b="0" i="0" sz="14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35468875" y="27780550"/>
            <a:ext cx="48000" cy="1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00" y="544750"/>
            <a:ext cx="2796924" cy="27969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 txBox="1"/>
          <p:nvPr/>
        </p:nvSpPr>
        <p:spPr>
          <a:xfrm>
            <a:off x="1177175" y="8301063"/>
            <a:ext cx="11873100" cy="53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ibre Baskerville"/>
              <a:buChar char="❖"/>
            </a:pPr>
            <a:r>
              <a:rPr b="1" lang="en-US" sz="24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Building  an Autoscaler : </a:t>
            </a:r>
            <a:r>
              <a:rPr lang="en-US" sz="24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Addressing the challenge of underutilized resources during low workloads and insufficient capacity during peak times with an Auto Scaling service that dynamically adjusts compute resources</a:t>
            </a:r>
            <a:endParaRPr sz="24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810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ibre Baskerville"/>
              <a:buChar char="❖"/>
            </a:pPr>
            <a:r>
              <a:rPr b="1" lang="en-US" sz="24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new testing framework : </a:t>
            </a:r>
            <a:r>
              <a:rPr lang="en-US" sz="24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Developing a Simulator for AutoScaling to expedite the evaluation of different autoscaling strategies, enabling easy comparison and configuration without the need for cloud deployment.</a:t>
            </a:r>
            <a:endParaRPr sz="24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810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ibre Baskerville"/>
              <a:buChar char="❖"/>
            </a:pPr>
            <a:r>
              <a:rPr b="1" lang="en-US" sz="24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Building our Cerberus : We </a:t>
            </a:r>
            <a:r>
              <a:rPr lang="en-US" sz="24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introduce a three-pronged approach that includes creating a MATLAB Simevents-based simulator, modeling a cluster using M/M/C queuing theory, and proposing a novel autoscaling method informed by the model.</a:t>
            </a:r>
            <a:endParaRPr sz="24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1137875" y="13478000"/>
            <a:ext cx="12168000" cy="873300"/>
          </a:xfrm>
          <a:prstGeom prst="rect">
            <a:avLst/>
          </a:prstGeom>
          <a:solidFill>
            <a:srgbClr val="1482A5"/>
          </a:solidFill>
          <a:ln>
            <a:noFill/>
          </a:ln>
        </p:spPr>
        <p:txBody>
          <a:bodyPr anchorCtr="0" anchor="ctr" bIns="68550" lIns="137125" spcFirstLastPara="1" rIns="137125" wrap="square" tIns="73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What is Autoscaling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1137700" y="17375800"/>
            <a:ext cx="12168000" cy="873300"/>
          </a:xfrm>
          <a:prstGeom prst="rect">
            <a:avLst/>
          </a:prstGeom>
          <a:solidFill>
            <a:srgbClr val="1482A5"/>
          </a:solidFill>
          <a:ln>
            <a:noFill/>
          </a:ln>
        </p:spPr>
        <p:txBody>
          <a:bodyPr anchorCtr="0" anchor="ctr" bIns="68550" lIns="137125" spcFirstLastPara="1" rIns="137125" wrap="square" tIns="73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Application Architecture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1196650" y="15739900"/>
            <a:ext cx="57999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❖"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Autoscaler r</a:t>
            </a: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educes underutilization during low demand periods.</a:t>
            </a:r>
            <a:endParaRPr b="0" i="0" sz="14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7466350" y="15739900"/>
            <a:ext cx="6016200" cy="13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❖"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They also </a:t>
            </a: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Ensures performance standards are met during high demand.</a:t>
            </a:r>
            <a:endParaRPr b="0" i="0" sz="14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113" name="Google Shape;113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7875" y="18362000"/>
            <a:ext cx="13055898" cy="1280379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"/>
          <p:cNvSpPr txBox="1"/>
          <p:nvPr/>
        </p:nvSpPr>
        <p:spPr>
          <a:xfrm>
            <a:off x="14615275" y="15796125"/>
            <a:ext cx="12523800" cy="13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❖"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take inputs as arrivals, number of servers and routing decision, for the given time horizon and output the average server  response time and queue length</a:t>
            </a:r>
            <a:endParaRPr b="0" i="0" sz="14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descr="{&quot;type&quot;:&quot;$$&quot;,&quot;id&quot;:&quot;12&quot;,&quot;font&quot;:{&quot;family&quot;:&quot;Arial&quot;,&quot;color&quot;:&quot;#ffffff&quot;,&quot;size&quot;:12},&quot;aid&quot;:null,&quot;code&quot;:&quot;$$\\c{000000}{R(x(k),u(k))=H_{i}(r_{i}(k+1)) - E*S(n_{i}(k))}$$&quot;,&quot;backgroundColor&quot;:&quot;#4285F4&quot;,&quot;backgroundColorModified&quot;:false,&quot;ts&quot;:1733116627223,&quot;cs&quot;:&quot;rZ2D6bvv4QUEeiwowiy0cw==&quot;,&quot;size&quot;:{&quot;width&quot;:361.3333333333333,&quot;height&quot;:19}}" id="115" name="Google Shape;115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122038" y="20539750"/>
            <a:ext cx="9960426" cy="60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491850" y="21571950"/>
            <a:ext cx="9590624" cy="9425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474125" y="10163788"/>
            <a:ext cx="10806109" cy="212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480013" y="16985763"/>
            <a:ext cx="11200475" cy="660512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 txBox="1"/>
          <p:nvPr/>
        </p:nvSpPr>
        <p:spPr>
          <a:xfrm>
            <a:off x="31391913" y="16258925"/>
            <a:ext cx="97971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ARIMA Forecast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31181688" y="23590875"/>
            <a:ext cx="97971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Simulation Results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"/>
          <p:cNvSpPr txBox="1"/>
          <p:nvPr/>
        </p:nvSpPr>
        <p:spPr>
          <a:xfrm>
            <a:off x="31391913" y="30616775"/>
            <a:ext cx="97971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from our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480025" y="24236475"/>
            <a:ext cx="11404425" cy="626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480025" y="10309712"/>
            <a:ext cx="11200449" cy="5938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2013 - 2022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Graphicsland/MakeSigns.com</dc:creator>
</cp:coreProperties>
</file>