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49" r:id="rId3"/>
    <p:sldId id="323" r:id="rId4"/>
    <p:sldId id="325" r:id="rId6"/>
    <p:sldId id="341" r:id="rId7"/>
    <p:sldId id="409" r:id="rId8"/>
    <p:sldId id="326" r:id="rId9"/>
    <p:sldId id="342" r:id="rId10"/>
    <p:sldId id="394" r:id="rId11"/>
    <p:sldId id="390" r:id="rId12"/>
    <p:sldId id="388" r:id="rId13"/>
    <p:sldId id="328" r:id="rId14"/>
    <p:sldId id="340" r:id="rId15"/>
    <p:sldId id="344" r:id="rId16"/>
    <p:sldId id="345" r:id="rId17"/>
    <p:sldId id="370" r:id="rId18"/>
    <p:sldId id="372" r:id="rId19"/>
    <p:sldId id="34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585858"/>
    <a:srgbClr val="575757"/>
    <a:srgbClr val="EDEDED"/>
    <a:srgbClr val="FFFFFF"/>
    <a:srgbClr val="EAEAEA"/>
    <a:srgbClr val="F2F2F2"/>
    <a:srgbClr val="A5A5A5"/>
    <a:srgbClr val="0F3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88" autoAdjust="0"/>
    <p:restoredTop sz="85062" autoAdjust="0"/>
  </p:normalViewPr>
  <p:slideViewPr>
    <p:cSldViewPr snapToGrid="0">
      <p:cViewPr>
        <p:scale>
          <a:sx n="50" d="100"/>
          <a:sy n="50" d="100"/>
        </p:scale>
        <p:origin x="232" y="180"/>
      </p:cViewPr>
      <p:guideLst>
        <p:guide orient="horz" pos="2172"/>
        <p:guide pos="39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A2B50-2C1A-4BE4-A9FF-4A44D6B994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BAB72-493C-4788-98EA-4DBDF0021B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65D8C-A3A1-4DA5-9103-0F85D020F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65D8C-A3A1-4DA5-9103-0F85D020F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65D8C-A3A1-4DA5-9103-0F85D020F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内容页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4</a:t>
            </a:r>
            <a:r>
              <a:rPr lang="zh-CN" altLang="en-US" dirty="0"/>
              <a:t>项目；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8A104-FA7E-4194-A236-9257BFDCB3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65D8C-A3A1-4DA5-9103-0F85D020F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360安全浏览器下载\51miz-E1110527-718DE4BD-3840x2194.jpg51miz-E1110527-718DE4BD-3840x219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8181" t="21320" r="10267" b="14930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" name="图片 1" descr="logo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8165" y="191135"/>
            <a:ext cx="765175" cy="765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292276" y="1625928"/>
            <a:ext cx="3611881" cy="3679453"/>
          </a:xfrm>
          <a:prstGeom prst="ellipse">
            <a:avLst/>
          </a:prstGeom>
          <a:pattFill prst="lgCheck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59838" y="2131093"/>
            <a:ext cx="2340000" cy="2340000"/>
          </a:xfrm>
          <a:prstGeom prst="ellipse">
            <a:avLst/>
          </a:prstGeom>
          <a:pattFill prst="lgCheck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8718" y="2131093"/>
            <a:ext cx="2340000" cy="2340000"/>
          </a:xfrm>
          <a:prstGeom prst="ellipse">
            <a:avLst/>
          </a:prstGeom>
          <a:pattFill prst="lgCheck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747758" y="2131093"/>
            <a:ext cx="2340000" cy="2340000"/>
          </a:xfrm>
          <a:prstGeom prst="ellipse">
            <a:avLst/>
          </a:prstGeom>
          <a:pattFill prst="lgCheck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1685994" y="0"/>
            <a:ext cx="10272704" cy="6858000"/>
          </a:xfrm>
          <a:custGeom>
            <a:avLst/>
            <a:gdLst>
              <a:gd name="connsiteX0" fmla="*/ 1329906 w 10272704"/>
              <a:gd name="connsiteY0" fmla="*/ 0 h 6858000"/>
              <a:gd name="connsiteX1" fmla="*/ 8942799 w 10272704"/>
              <a:gd name="connsiteY1" fmla="*/ 0 h 6858000"/>
              <a:gd name="connsiteX2" fmla="*/ 9099811 w 10272704"/>
              <a:gd name="connsiteY2" fmla="*/ 184652 h 6858000"/>
              <a:gd name="connsiteX3" fmla="*/ 10272704 w 10272704"/>
              <a:gd name="connsiteY3" fmla="*/ 3512972 h 6858000"/>
              <a:gd name="connsiteX4" fmla="*/ 9099811 w 10272704"/>
              <a:gd name="connsiteY4" fmla="*/ 6841293 h 6858000"/>
              <a:gd name="connsiteX5" fmla="*/ 9085604 w 10272704"/>
              <a:gd name="connsiteY5" fmla="*/ 6858000 h 6858000"/>
              <a:gd name="connsiteX6" fmla="*/ 1187100 w 10272704"/>
              <a:gd name="connsiteY6" fmla="*/ 6858000 h 6858000"/>
              <a:gd name="connsiteX7" fmla="*/ 1172894 w 10272704"/>
              <a:gd name="connsiteY7" fmla="*/ 6841293 h 6858000"/>
              <a:gd name="connsiteX8" fmla="*/ 0 w 10272704"/>
              <a:gd name="connsiteY8" fmla="*/ 3512972 h 6858000"/>
              <a:gd name="connsiteX9" fmla="*/ 1172894 w 10272704"/>
              <a:gd name="connsiteY9" fmla="*/ 1846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272704" h="6858000">
                <a:moveTo>
                  <a:pt x="1329906" y="0"/>
                </a:moveTo>
                <a:lnTo>
                  <a:pt x="8942799" y="0"/>
                </a:lnTo>
                <a:lnTo>
                  <a:pt x="9099811" y="184652"/>
                </a:lnTo>
                <a:cubicBezTo>
                  <a:pt x="9832542" y="1089127"/>
                  <a:pt x="10272704" y="2248685"/>
                  <a:pt x="10272704" y="3512972"/>
                </a:cubicBezTo>
                <a:cubicBezTo>
                  <a:pt x="10272704" y="4777259"/>
                  <a:pt x="9832542" y="5936818"/>
                  <a:pt x="9099811" y="6841293"/>
                </a:cubicBezTo>
                <a:lnTo>
                  <a:pt x="9085604" y="6858000"/>
                </a:lnTo>
                <a:lnTo>
                  <a:pt x="1187100" y="6858000"/>
                </a:lnTo>
                <a:lnTo>
                  <a:pt x="1172894" y="6841293"/>
                </a:lnTo>
                <a:cubicBezTo>
                  <a:pt x="440163" y="5936818"/>
                  <a:pt x="0" y="4777259"/>
                  <a:pt x="0" y="3512972"/>
                </a:cubicBezTo>
                <a:cubicBezTo>
                  <a:pt x="0" y="2248685"/>
                  <a:pt x="440163" y="1089127"/>
                  <a:pt x="1172894" y="184652"/>
                </a:cubicBezTo>
                <a:close/>
              </a:path>
            </a:pathLst>
          </a:custGeom>
          <a:pattFill prst="lgCheck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511760" y="4446147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你说什都队</a:t>
            </a:r>
            <a:endParaRPr lang="zh-CN" altLang="en-US" sz="3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832751" y="1898245"/>
            <a:ext cx="7513955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1500" b="1" dirty="0">
                <a:latin typeface="造字工房悦黑体验版纤细体" pitchFamily="50" charset="-122"/>
                <a:ea typeface="造字工房悦黑体验版纤细体" pitchFamily="50" charset="-122"/>
              </a:rPr>
              <a:t>“</a:t>
            </a:r>
            <a:r>
              <a:rPr lang="zh-CN" altLang="en-US" sz="11500" b="1" dirty="0">
                <a:latin typeface="造字工房悦黑体验版纤细体" pitchFamily="50" charset="-122"/>
                <a:ea typeface="造字工房悦黑体验版纤细体" pitchFamily="50" charset="-122"/>
              </a:rPr>
              <a:t>考上啦</a:t>
            </a:r>
            <a:r>
              <a:rPr lang="en-US" altLang="zh-CN" sz="11500" b="1" dirty="0">
                <a:latin typeface="造字工房悦黑体验版纤细体" pitchFamily="50" charset="-122"/>
                <a:ea typeface="造字工房悦黑体验版纤细体" pitchFamily="50" charset="-122"/>
              </a:rPr>
              <a:t>”</a:t>
            </a:r>
            <a:endParaRPr lang="en-US" altLang="zh-CN" sz="11500" b="1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329297" y="-4977150"/>
            <a:ext cx="6324459" cy="5879615"/>
            <a:chOff x="8999021" y="-5237553"/>
            <a:chExt cx="9371755" cy="8712577"/>
          </a:xfrm>
        </p:grpSpPr>
        <p:sp>
          <p:nvSpPr>
            <p:cNvPr id="16" name="椭圆 15"/>
            <p:cNvSpPr/>
            <p:nvPr/>
          </p:nvSpPr>
          <p:spPr>
            <a:xfrm rot="12209326">
              <a:off x="9711864" y="-5237553"/>
              <a:ext cx="8305799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560962">
              <a:off x="10064976" y="-492007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 rot="7200000">
              <a:off x="8999019" y="-4830773"/>
              <a:ext cx="8305799" cy="8305796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-4409439" y="4878825"/>
            <a:ext cx="7860204" cy="7629939"/>
            <a:chOff x="9167665" y="-5547785"/>
            <a:chExt cx="9203111" cy="8933507"/>
          </a:xfrm>
        </p:grpSpPr>
        <p:sp>
          <p:nvSpPr>
            <p:cNvPr id="24" name="椭圆 23"/>
            <p:cNvSpPr/>
            <p:nvPr/>
          </p:nvSpPr>
          <p:spPr>
            <a:xfrm rot="12209326">
              <a:off x="9167665" y="-5547785"/>
              <a:ext cx="8305799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20560962">
              <a:off x="10064976" y="-492007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7200000">
              <a:off x="9359066" y="-4966269"/>
              <a:ext cx="8305800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 rot="705389">
            <a:off x="11030926" y="1004773"/>
            <a:ext cx="5858641" cy="5956510"/>
            <a:chOff x="9689281" y="-5440800"/>
            <a:chExt cx="8681497" cy="8826525"/>
          </a:xfrm>
        </p:grpSpPr>
        <p:sp>
          <p:nvSpPr>
            <p:cNvPr id="28" name="椭圆 27"/>
            <p:cNvSpPr/>
            <p:nvPr/>
          </p:nvSpPr>
          <p:spPr>
            <a:xfrm rot="12209326">
              <a:off x="9689281" y="-5440800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0560962">
              <a:off x="10064978" y="-4920078"/>
              <a:ext cx="8305800" cy="8305803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>
            <a:spLocks noChangeAspect="1"/>
          </p:cNvSpPr>
          <p:nvPr/>
        </p:nvSpPr>
        <p:spPr>
          <a:xfrm>
            <a:off x="5569278" y="684760"/>
            <a:ext cx="288000" cy="28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1422400" y="5735321"/>
            <a:ext cx="252000" cy="25052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11225315" y="4915960"/>
            <a:ext cx="288000" cy="28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flipH="1">
            <a:off x="6977169" y="4559783"/>
            <a:ext cx="356430" cy="3564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1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"/>
                            </p:stCondLst>
                            <p:childTnLst>
                              <p:par>
                                <p:cTn id="4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31 0.39144 L 2.08333E-7 -3.33333E-6 " pathEditMode="relative" rAng="0" ptsTypes="AA">
                                      <p:cBhvr>
                                        <p:cTn id="55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9" y="-1958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  <p:from x="48008" y="4800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174 -0.21875 L -1.875E-6 -1.48148E-6 " pathEditMode="relative" rAng="0" ptsTypes="AA">
                                      <p:cBhvr>
                                        <p:cTn id="5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81" y="1092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1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  <p:from x="48008" y="4800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62 -0.35741 L -3.125E-6 3.7037E-7 " pathEditMode="relative" rAng="0" ptsTypes="AA">
                                      <p:cBhvr>
                                        <p:cTn id="6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1787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125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from x="48008" y="4800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12 -0.24422 L -6.25E-7 3.7037E-6 " pathEditMode="relative" rAng="0" ptsTypes="AA">
                                      <p:cBhvr>
                                        <p:cTn id="70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12199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48008" y="4800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15" grpId="0" animBg="1"/>
      <p:bldP spid="15" grpId="1" animBg="1"/>
      <p:bldP spid="15" grpId="2" animBg="1"/>
      <p:bldP spid="5" grpId="0" animBg="1"/>
      <p:bldP spid="5" grpId="1" animBg="1"/>
      <p:bldP spid="5" grpId="2" animBg="1"/>
      <p:bldP spid="13" grpId="0" animBg="1"/>
      <p:bldP spid="13" grpId="1" animBg="1"/>
      <p:bldP spid="13" grpId="2" animBg="1"/>
      <p:bldP spid="38" grpId="0" bldLvl="0" animBg="1"/>
      <p:bldP spid="38" grpId="1" bldLvl="0" animBg="1"/>
      <p:bldP spid="38" grpId="2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0330" y="402590"/>
            <a:ext cx="2811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spc="300" dirty="0">
                <a:latin typeface="+mj-ea"/>
                <a:ea typeface="+mj-ea"/>
              </a:rPr>
              <a:t>团队简介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52992" y="528274"/>
            <a:ext cx="148678" cy="148678"/>
            <a:chOff x="4582017" y="665434"/>
            <a:chExt cx="148678" cy="148678"/>
          </a:xfrm>
        </p:grpSpPr>
        <p:sp>
          <p:nvSpPr>
            <p:cNvPr id="5" name="椭圆 4"/>
            <p:cNvSpPr/>
            <p:nvPr/>
          </p:nvSpPr>
          <p:spPr>
            <a:xfrm>
              <a:off x="4615815" y="699232"/>
              <a:ext cx="81082" cy="81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582017" y="665434"/>
              <a:ext cx="148678" cy="148678"/>
            </a:xfrm>
            <a:prstGeom prst="ellipse">
              <a:avLst/>
            </a:prstGeom>
            <a:noFill/>
            <a:ln w="3175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" name="太阳形 7"/>
          <p:cNvSpPr/>
          <p:nvPr/>
        </p:nvSpPr>
        <p:spPr>
          <a:xfrm>
            <a:off x="678815" y="1313180"/>
            <a:ext cx="1602740" cy="1359535"/>
          </a:xfrm>
          <a:prstGeom prst="su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新月形 8"/>
          <p:cNvSpPr/>
          <p:nvPr/>
        </p:nvSpPr>
        <p:spPr>
          <a:xfrm>
            <a:off x="1176020" y="3362325"/>
            <a:ext cx="618490" cy="974090"/>
          </a:xfrm>
          <a:prstGeom prst="mo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云形 12"/>
          <p:cNvSpPr/>
          <p:nvPr/>
        </p:nvSpPr>
        <p:spPr>
          <a:xfrm>
            <a:off x="471170" y="5219065"/>
            <a:ext cx="2028825" cy="902970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987040" y="1808480"/>
            <a:ext cx="881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隶书" panose="02010800040101010101" charset="-122"/>
                <a:ea typeface="华文隶书" panose="02010800040101010101" charset="-122"/>
              </a:rPr>
              <a:t>牟星源：团队负责人，主要负责整个项目的运营</a:t>
            </a:r>
            <a:r>
              <a:rPr lang="zh-CN" altLang="en-US" sz="2000">
                <a:latin typeface="华文隶书" panose="02010800040101010101" charset="-122"/>
                <a:ea typeface="华文隶书" panose="02010800040101010101" charset="-122"/>
              </a:rPr>
              <a:t>。</a:t>
            </a:r>
            <a:endParaRPr lang="zh-CN" altLang="en-US" sz="2000"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24200" y="3588385"/>
            <a:ext cx="881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隶书" panose="02010800040101010101" charset="-122"/>
                <a:ea typeface="华文隶书" panose="02010800040101010101" charset="-122"/>
              </a:rPr>
              <a:t>张玉晶：主要负责整个项目的功能设计</a:t>
            </a:r>
            <a:r>
              <a:rPr lang="zh-CN" altLang="en-US" sz="2000">
                <a:latin typeface="华文隶书" panose="02010800040101010101" charset="-122"/>
                <a:ea typeface="华文隶书" panose="02010800040101010101" charset="-122"/>
              </a:rPr>
              <a:t>。</a:t>
            </a:r>
            <a:endParaRPr lang="zh-CN" altLang="en-US" sz="2000"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24200" y="5409565"/>
            <a:ext cx="881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隶书" panose="02010800040101010101" charset="-122"/>
                <a:ea typeface="华文隶书" panose="02010800040101010101" charset="-122"/>
              </a:rPr>
              <a:t>曹玉中：主要负责整个项目的资料收集与数据处理</a:t>
            </a:r>
            <a:r>
              <a:rPr lang="zh-CN" altLang="en-US" sz="2000">
                <a:latin typeface="华文隶书" panose="02010800040101010101" charset="-122"/>
                <a:ea typeface="华文隶书" panose="02010800040101010101" charset="-122"/>
              </a:rPr>
              <a:t>。</a:t>
            </a:r>
            <a:endParaRPr lang="zh-CN" altLang="en-US" sz="2000"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5400000">
            <a:off x="-6704949" y="-243210"/>
            <a:ext cx="7763434" cy="7529739"/>
            <a:chOff x="9728384" y="-5201678"/>
            <a:chExt cx="8945998" cy="8676708"/>
          </a:xfrm>
        </p:grpSpPr>
        <p:sp>
          <p:nvSpPr>
            <p:cNvPr id="10" name="椭圆 9"/>
            <p:cNvSpPr/>
            <p:nvPr/>
          </p:nvSpPr>
          <p:spPr>
            <a:xfrm rot="12209326">
              <a:off x="9728384" y="-5116594"/>
              <a:ext cx="8305801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20560962">
              <a:off x="10368585" y="-5201678"/>
              <a:ext cx="8305797" cy="8305799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7200000">
              <a:off x="10180534" y="-4830770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itle 1"/>
          <p:cNvSpPr txBox="1"/>
          <p:nvPr/>
        </p:nvSpPr>
        <p:spPr>
          <a:xfrm>
            <a:off x="5665978" y="1686174"/>
            <a:ext cx="859489" cy="1895826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4432300" y="3409950"/>
            <a:ext cx="3328035" cy="93916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具体设计</a:t>
            </a:r>
            <a:endParaRPr lang="zh-CN" altLang="en-US" sz="5400" b="1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 flipV="1">
            <a:off x="743413" y="2894867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 rot="20740591">
            <a:off x="11348834" y="388229"/>
            <a:ext cx="4144865" cy="4282117"/>
            <a:chOff x="9708826" y="-5523712"/>
            <a:chExt cx="8522977" cy="8805204"/>
          </a:xfrm>
        </p:grpSpPr>
        <p:sp>
          <p:nvSpPr>
            <p:cNvPr id="20" name="椭圆 19"/>
            <p:cNvSpPr/>
            <p:nvPr/>
          </p:nvSpPr>
          <p:spPr>
            <a:xfrm rot="12209326">
              <a:off x="9708826" y="-5523712"/>
              <a:ext cx="8305797" cy="8305803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20560962">
              <a:off x="9926003" y="-5024307"/>
              <a:ext cx="8305800" cy="8305799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rot="7307593">
            <a:off x="11592871" y="1958141"/>
            <a:ext cx="4332837" cy="4151705"/>
            <a:chOff x="9926004" y="-5255548"/>
            <a:chExt cx="8909496" cy="8537041"/>
          </a:xfrm>
        </p:grpSpPr>
        <p:sp>
          <p:nvSpPr>
            <p:cNvPr id="26" name="椭圆 25"/>
            <p:cNvSpPr/>
            <p:nvPr/>
          </p:nvSpPr>
          <p:spPr>
            <a:xfrm rot="12209326">
              <a:off x="10529700" y="-525554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20560962">
              <a:off x="9926004" y="-5024306"/>
              <a:ext cx="8305800" cy="8305799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>
            <a:spLocks noChangeAspect="1"/>
          </p:cNvSpPr>
          <p:nvPr/>
        </p:nvSpPr>
        <p:spPr>
          <a:xfrm>
            <a:off x="11634550" y="3578237"/>
            <a:ext cx="267970" cy="2679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1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999784" y="1340250"/>
            <a:ext cx="4214195" cy="4215691"/>
            <a:chOff x="9711863" y="-5276268"/>
            <a:chExt cx="8658913" cy="8661990"/>
          </a:xfrm>
        </p:grpSpPr>
        <p:sp>
          <p:nvSpPr>
            <p:cNvPr id="19" name="椭圆 18"/>
            <p:cNvSpPr/>
            <p:nvPr/>
          </p:nvSpPr>
          <p:spPr>
            <a:xfrm rot="12209326">
              <a:off x="9711863" y="-5276268"/>
              <a:ext cx="8305799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20560962">
              <a:off x="10064976" y="-492007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/>
          <p:cNvSpPr>
            <a:spLocks noChangeAspect="1"/>
          </p:cNvSpPr>
          <p:nvPr/>
        </p:nvSpPr>
        <p:spPr>
          <a:xfrm>
            <a:off x="4494695" y="4709838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4494315" y="1871106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 flipH="1">
            <a:off x="7668895" y="1981200"/>
            <a:ext cx="1712595" cy="6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 flipH="1">
            <a:off x="2989580" y="4807585"/>
            <a:ext cx="1493520" cy="6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2773603" y="4710055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9370758" y="1871534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41914" y="4513233"/>
            <a:ext cx="20433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300" dirty="0">
                <a:latin typeface="+mj-ea"/>
                <a:ea typeface="+mj-ea"/>
              </a:rPr>
              <a:t>报考分析</a:t>
            </a:r>
            <a:endParaRPr lang="zh-CN" altLang="en-US" b="1" spc="300" dirty="0">
              <a:latin typeface="+mj-ea"/>
              <a:ea typeface="+mj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71780" y="2237740"/>
            <a:ext cx="330581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</a:t>
            </a: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资讯模块主要包括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新闻信息推送、院校数据查询</a:t>
            </a: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的相关信息，便于考研的小伙伴实时掌握最新资讯。</a:t>
            </a:r>
            <a:endParaRPr 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586791" y="1502220"/>
            <a:ext cx="20433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300" dirty="0">
                <a:latin typeface="+mj-ea"/>
                <a:ea typeface="+mj-ea"/>
              </a:rPr>
              <a:t>便捷生活</a:t>
            </a:r>
            <a:endParaRPr lang="zh-CN" altLang="en-US" b="1" spc="300" dirty="0">
              <a:latin typeface="+mj-ea"/>
              <a:ea typeface="+mj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147092" y="2237947"/>
            <a:ext cx="2790687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相比于其他考研软件增加了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寻找考研同伴、寻找考研房源</a:t>
            </a: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的功能，提升软件的实用性与广泛性。</a:t>
            </a:r>
            <a:endParaRPr 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36569" y="291870"/>
            <a:ext cx="20433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latin typeface="+mj-ea"/>
                <a:ea typeface="+mj-ea"/>
              </a:rPr>
              <a:t>功能简介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58522" y="478744"/>
            <a:ext cx="148678" cy="148678"/>
            <a:chOff x="4582017" y="665434"/>
            <a:chExt cx="148678" cy="148678"/>
          </a:xfrm>
        </p:grpSpPr>
        <p:sp>
          <p:nvSpPr>
            <p:cNvPr id="20" name="椭圆 19"/>
            <p:cNvSpPr/>
            <p:nvPr/>
          </p:nvSpPr>
          <p:spPr>
            <a:xfrm>
              <a:off x="4615815" y="699232"/>
              <a:ext cx="81082" cy="81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582017" y="665434"/>
              <a:ext cx="148678" cy="148678"/>
            </a:xfrm>
            <a:prstGeom prst="ellipse">
              <a:avLst/>
            </a:prstGeom>
            <a:noFill/>
            <a:ln w="3175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586791" y="4185095"/>
            <a:ext cx="20433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spc="300" dirty="0">
                <a:latin typeface="+mj-ea"/>
                <a:ea typeface="+mj-ea"/>
              </a:rPr>
              <a:t>个人中心</a:t>
            </a:r>
            <a:endParaRPr lang="zh-CN" altLang="en-US" b="1" spc="300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0446" y="1502220"/>
            <a:ext cx="20433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300" dirty="0">
                <a:latin typeface="+mj-ea"/>
                <a:ea typeface="+mj-ea"/>
              </a:rPr>
              <a:t>最新资讯</a:t>
            </a:r>
            <a:endParaRPr lang="zh-CN" altLang="en-US" b="1" spc="300" dirty="0">
              <a:latin typeface="+mj-ea"/>
              <a:ea typeface="+mj-ea"/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7452780" y="4665106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 flipH="1">
            <a:off x="3001010" y="1978660"/>
            <a:ext cx="1493520" cy="6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p>
            <a:endParaRPr lang="zh-CN" altLang="en-US" sz="2400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 flipH="1">
            <a:off x="7653655" y="4772660"/>
            <a:ext cx="1493520" cy="6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9165653" y="4664899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2785173" y="1870899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7453160" y="1870753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70695" y="4709795"/>
            <a:ext cx="253174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  <a:sym typeface="+mn-ea"/>
              </a:rPr>
              <a:t>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  <a:sym typeface="+mn-ea"/>
              </a:rPr>
              <a:t>该模块包括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  <a:sym typeface="+mn-ea"/>
              </a:rPr>
              <a:t>注册登录、考豆积分</a:t>
            </a: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  <a:sym typeface="+mn-ea"/>
              </a:rPr>
              <a:t>等内容，记录与管理用户信息，进行积分兑换等。</a:t>
            </a:r>
            <a:endParaRPr 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1475" y="5195570"/>
            <a:ext cx="32061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  <a:sym typeface="+mn-ea"/>
              </a:rPr>
              <a:t>     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  <a:sym typeface="+mn-ea"/>
              </a:rPr>
              <a:t>该模块包括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  <a:sym typeface="+mn-ea"/>
              </a:rPr>
              <a:t>目标院校学长学姐、专业人员咨询</a:t>
            </a: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  <a:sym typeface="+mn-ea"/>
              </a:rPr>
              <a:t>的内容，根据用户专业有针对性的进行报考分析。</a:t>
            </a:r>
            <a:endParaRPr 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  <a:sym typeface="+mn-ea"/>
            </a:endParaRPr>
          </a:p>
        </p:txBody>
      </p:sp>
      <p:pic>
        <p:nvPicPr>
          <p:cNvPr id="15" name="图片占位符 14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 l="-831" t="178" r="-2216" b="-3875"/>
          <a:stretch>
            <a:fillRect/>
          </a:stretch>
        </p:blipFill>
        <p:spPr>
          <a:xfrm>
            <a:off x="4116070" y="1516380"/>
            <a:ext cx="3960495" cy="3679190"/>
          </a:xfrm>
          <a:prstGeom prst="ellipse">
            <a:avLst/>
          </a:prstGeom>
          <a:pattFill prst="lgCheck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2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2" grpId="0" bldLvl="0" animBg="1"/>
      <p:bldP spid="28" grpId="0" bldLvl="0" animBg="1"/>
      <p:bldP spid="30" grpId="0" bldLvl="0" animBg="1"/>
      <p:bldP spid="31" grpId="0" bldLvl="0" animBg="1"/>
      <p:bldP spid="34" grpId="0" bldLvl="0" animBg="1"/>
      <p:bldP spid="35" grpId="0"/>
      <p:bldP spid="36" grpId="0"/>
      <p:bldP spid="37" grpId="0"/>
      <p:bldP spid="38" grpId="0"/>
      <p:bldP spid="3" grpId="0"/>
      <p:bldP spid="4" grpId="0"/>
      <p:bldP spid="5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370330" y="402590"/>
            <a:ext cx="2811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latin typeface="+mj-ea"/>
                <a:ea typeface="+mj-ea"/>
              </a:rPr>
              <a:t>基本功能关系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52992" y="528274"/>
            <a:ext cx="148678" cy="148678"/>
            <a:chOff x="4582017" y="665434"/>
            <a:chExt cx="148678" cy="148678"/>
          </a:xfrm>
        </p:grpSpPr>
        <p:sp>
          <p:nvSpPr>
            <p:cNvPr id="19" name="椭圆 18"/>
            <p:cNvSpPr/>
            <p:nvPr/>
          </p:nvSpPr>
          <p:spPr>
            <a:xfrm>
              <a:off x="4615815" y="699232"/>
              <a:ext cx="81082" cy="81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582017" y="665434"/>
              <a:ext cx="148678" cy="148678"/>
            </a:xfrm>
            <a:prstGeom prst="ellipse">
              <a:avLst/>
            </a:prstGeom>
            <a:noFill/>
            <a:ln w="3175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考上啦 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143635"/>
            <a:ext cx="12192000" cy="471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 rot="4570636">
            <a:off x="-6440822" y="3663966"/>
            <a:ext cx="7905667" cy="7322337"/>
            <a:chOff x="9728384" y="-5248508"/>
            <a:chExt cx="9109903" cy="8437715"/>
          </a:xfrm>
        </p:grpSpPr>
        <p:sp>
          <p:nvSpPr>
            <p:cNvPr id="26" name="椭圆 25"/>
            <p:cNvSpPr/>
            <p:nvPr/>
          </p:nvSpPr>
          <p:spPr>
            <a:xfrm rot="12209326">
              <a:off x="9728384" y="-5116594"/>
              <a:ext cx="8305801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20560962">
              <a:off x="10532492" y="-5248508"/>
              <a:ext cx="8305795" cy="8305798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1806953" y="-1918829"/>
            <a:ext cx="3999595" cy="4341266"/>
            <a:chOff x="2430767" y="-6394237"/>
            <a:chExt cx="8327023" cy="9038372"/>
          </a:xfrm>
        </p:grpSpPr>
        <p:sp>
          <p:nvSpPr>
            <p:cNvPr id="37" name="椭圆 36"/>
            <p:cNvSpPr/>
            <p:nvPr/>
          </p:nvSpPr>
          <p:spPr>
            <a:xfrm>
              <a:off x="2430767" y="-6394237"/>
              <a:ext cx="8305801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8628338">
              <a:off x="2451991" y="-5661668"/>
              <a:ext cx="8305799" cy="8305803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/>
          <p:cNvSpPr/>
          <p:nvPr/>
        </p:nvSpPr>
        <p:spPr>
          <a:xfrm rot="15608544">
            <a:off x="9924746" y="-3670736"/>
            <a:ext cx="3989402" cy="3989401"/>
          </a:xfrm>
          <a:prstGeom prst="ellipse">
            <a:avLst/>
          </a:prstGeom>
          <a:noFill/>
          <a:ln w="12700">
            <a:gradFill>
              <a:gsLst>
                <a:gs pos="39000">
                  <a:schemeClr val="accent1">
                    <a:lumMod val="5000"/>
                    <a:lumOff val="9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>
            <a:spLocks noChangeAspect="1"/>
          </p:cNvSpPr>
          <p:nvPr/>
        </p:nvSpPr>
        <p:spPr>
          <a:xfrm>
            <a:off x="11703448" y="189785"/>
            <a:ext cx="216000" cy="21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>
            <a:spLocks noChangeAspect="1"/>
          </p:cNvSpPr>
          <p:nvPr/>
        </p:nvSpPr>
        <p:spPr>
          <a:xfrm flipV="1">
            <a:off x="697048" y="5788612"/>
            <a:ext cx="216000" cy="21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362710" y="443865"/>
            <a:ext cx="2611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latin typeface="+mj-ea"/>
                <a:ea typeface="+mj-ea"/>
              </a:rPr>
              <a:t>初始化原型图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997442" y="630509"/>
            <a:ext cx="148678" cy="148678"/>
            <a:chOff x="4582017" y="665434"/>
            <a:chExt cx="148678" cy="148678"/>
          </a:xfrm>
        </p:grpSpPr>
        <p:sp>
          <p:nvSpPr>
            <p:cNvPr id="34" name="椭圆 33"/>
            <p:cNvSpPr/>
            <p:nvPr/>
          </p:nvSpPr>
          <p:spPr>
            <a:xfrm>
              <a:off x="4615815" y="699232"/>
              <a:ext cx="81082" cy="81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582017" y="665434"/>
              <a:ext cx="148678" cy="148678"/>
            </a:xfrm>
            <a:prstGeom prst="ellipse">
              <a:avLst/>
            </a:prstGeom>
            <a:noFill/>
            <a:ln w="3175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V}%I60VI(E`{R$KSI]~O]K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100" y="1337945"/>
            <a:ext cx="3065780" cy="5347970"/>
          </a:xfrm>
          <a:prstGeom prst="rect">
            <a:avLst/>
          </a:prstGeom>
        </p:spPr>
      </p:pic>
      <p:pic>
        <p:nvPicPr>
          <p:cNvPr id="6" name="图片 5" descr="JBPP[Q)@}N7)Y2(L1NYOPX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915" y="281940"/>
            <a:ext cx="3086100" cy="5581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 rot="4570636">
            <a:off x="-6440822" y="3663966"/>
            <a:ext cx="7905667" cy="7322337"/>
            <a:chOff x="9728384" y="-5248508"/>
            <a:chExt cx="9109903" cy="8437715"/>
          </a:xfrm>
        </p:grpSpPr>
        <p:sp>
          <p:nvSpPr>
            <p:cNvPr id="26" name="椭圆 25"/>
            <p:cNvSpPr/>
            <p:nvPr/>
          </p:nvSpPr>
          <p:spPr>
            <a:xfrm rot="12209326">
              <a:off x="9728384" y="-5116594"/>
              <a:ext cx="8305801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20560962">
              <a:off x="10532492" y="-5248508"/>
              <a:ext cx="8305795" cy="8305798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1806953" y="-1918829"/>
            <a:ext cx="3999595" cy="4341266"/>
            <a:chOff x="2430767" y="-6394237"/>
            <a:chExt cx="8327023" cy="9038372"/>
          </a:xfrm>
        </p:grpSpPr>
        <p:sp>
          <p:nvSpPr>
            <p:cNvPr id="37" name="椭圆 36"/>
            <p:cNvSpPr/>
            <p:nvPr/>
          </p:nvSpPr>
          <p:spPr>
            <a:xfrm>
              <a:off x="2430767" y="-6394237"/>
              <a:ext cx="8305801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8628338">
              <a:off x="2451991" y="-5661668"/>
              <a:ext cx="8305799" cy="8305803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/>
          <p:cNvSpPr/>
          <p:nvPr/>
        </p:nvSpPr>
        <p:spPr>
          <a:xfrm rot="15608544">
            <a:off x="9924746" y="-3670736"/>
            <a:ext cx="3989402" cy="3989401"/>
          </a:xfrm>
          <a:prstGeom prst="ellipse">
            <a:avLst/>
          </a:prstGeom>
          <a:noFill/>
          <a:ln w="12700">
            <a:gradFill>
              <a:gsLst>
                <a:gs pos="39000">
                  <a:schemeClr val="accent1">
                    <a:lumMod val="5000"/>
                    <a:lumOff val="9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>
            <a:spLocks noChangeAspect="1"/>
          </p:cNvSpPr>
          <p:nvPr/>
        </p:nvSpPr>
        <p:spPr>
          <a:xfrm>
            <a:off x="11703448" y="189785"/>
            <a:ext cx="216000" cy="21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>
            <a:spLocks noChangeAspect="1"/>
          </p:cNvSpPr>
          <p:nvPr/>
        </p:nvSpPr>
        <p:spPr>
          <a:xfrm flipV="1">
            <a:off x="697048" y="5788612"/>
            <a:ext cx="216000" cy="21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362710" y="443865"/>
            <a:ext cx="3230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latin typeface="+mj-ea"/>
                <a:ea typeface="+mj-ea"/>
              </a:rPr>
              <a:t>登录注册原型图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997442" y="630509"/>
            <a:ext cx="148678" cy="148678"/>
            <a:chOff x="4582017" y="665434"/>
            <a:chExt cx="148678" cy="148678"/>
          </a:xfrm>
        </p:grpSpPr>
        <p:sp>
          <p:nvSpPr>
            <p:cNvPr id="34" name="椭圆 33"/>
            <p:cNvSpPr/>
            <p:nvPr/>
          </p:nvSpPr>
          <p:spPr>
            <a:xfrm>
              <a:off x="4615815" y="699232"/>
              <a:ext cx="81082" cy="81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582017" y="665434"/>
              <a:ext cx="148678" cy="148678"/>
            </a:xfrm>
            <a:prstGeom prst="ellipse">
              <a:avLst/>
            </a:prstGeom>
            <a:noFill/>
            <a:ln w="3175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7585" y="1095375"/>
            <a:ext cx="10991850" cy="5135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/>
      <p:bldP spid="5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 rot="4570636">
            <a:off x="-6440822" y="3663966"/>
            <a:ext cx="7905667" cy="7322337"/>
            <a:chOff x="9728384" y="-5248508"/>
            <a:chExt cx="9109903" cy="8437715"/>
          </a:xfrm>
        </p:grpSpPr>
        <p:sp>
          <p:nvSpPr>
            <p:cNvPr id="26" name="椭圆 25"/>
            <p:cNvSpPr/>
            <p:nvPr/>
          </p:nvSpPr>
          <p:spPr>
            <a:xfrm rot="12209326">
              <a:off x="9728384" y="-5116594"/>
              <a:ext cx="8305801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20560962">
              <a:off x="10532492" y="-5248508"/>
              <a:ext cx="8305795" cy="8305798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1806953" y="-1918829"/>
            <a:ext cx="3999595" cy="4341266"/>
            <a:chOff x="2430767" y="-6394237"/>
            <a:chExt cx="8327023" cy="9038372"/>
          </a:xfrm>
        </p:grpSpPr>
        <p:sp>
          <p:nvSpPr>
            <p:cNvPr id="37" name="椭圆 36"/>
            <p:cNvSpPr/>
            <p:nvPr/>
          </p:nvSpPr>
          <p:spPr>
            <a:xfrm>
              <a:off x="2430767" y="-6394237"/>
              <a:ext cx="8305801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8628338">
              <a:off x="2451991" y="-5661668"/>
              <a:ext cx="8305799" cy="8305803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/>
          <p:cNvSpPr/>
          <p:nvPr/>
        </p:nvSpPr>
        <p:spPr>
          <a:xfrm rot="15608544">
            <a:off x="9924746" y="-3670736"/>
            <a:ext cx="3989402" cy="3989401"/>
          </a:xfrm>
          <a:prstGeom prst="ellipse">
            <a:avLst/>
          </a:prstGeom>
          <a:noFill/>
          <a:ln w="12700">
            <a:gradFill>
              <a:gsLst>
                <a:gs pos="39000">
                  <a:schemeClr val="accent1">
                    <a:lumMod val="5000"/>
                    <a:lumOff val="9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>
            <a:spLocks noChangeAspect="1"/>
          </p:cNvSpPr>
          <p:nvPr/>
        </p:nvSpPr>
        <p:spPr>
          <a:xfrm>
            <a:off x="11703448" y="189785"/>
            <a:ext cx="216000" cy="21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>
            <a:spLocks noChangeAspect="1"/>
          </p:cNvSpPr>
          <p:nvPr/>
        </p:nvSpPr>
        <p:spPr>
          <a:xfrm flipV="1">
            <a:off x="697048" y="5788612"/>
            <a:ext cx="216000" cy="21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362710" y="443865"/>
            <a:ext cx="3451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latin typeface="+mj-ea"/>
                <a:ea typeface="+mj-ea"/>
              </a:rPr>
              <a:t>各功能界面原型图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997442" y="630509"/>
            <a:ext cx="148678" cy="148678"/>
            <a:chOff x="4582017" y="665434"/>
            <a:chExt cx="148678" cy="148678"/>
          </a:xfrm>
        </p:grpSpPr>
        <p:sp>
          <p:nvSpPr>
            <p:cNvPr id="34" name="椭圆 33"/>
            <p:cNvSpPr/>
            <p:nvPr/>
          </p:nvSpPr>
          <p:spPr>
            <a:xfrm>
              <a:off x="4615815" y="699232"/>
              <a:ext cx="81082" cy="81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582017" y="665434"/>
              <a:ext cx="148678" cy="148678"/>
            </a:xfrm>
            <a:prstGeom prst="ellipse">
              <a:avLst/>
            </a:prstGeom>
            <a:noFill/>
            <a:ln w="3175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7230" y="1499235"/>
            <a:ext cx="2219960" cy="4505325"/>
          </a:xfrm>
          <a:prstGeom prst="rect">
            <a:avLst/>
          </a:prstGeom>
        </p:spPr>
      </p:pic>
      <p:pic>
        <p:nvPicPr>
          <p:cNvPr id="4" name="图片 3" descr="1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05" y="568960"/>
            <a:ext cx="2545080" cy="447167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45" y="1499235"/>
            <a:ext cx="2287270" cy="4368165"/>
          </a:xfrm>
          <a:prstGeom prst="rect">
            <a:avLst/>
          </a:prstGeom>
        </p:spPr>
      </p:pic>
      <p:pic>
        <p:nvPicPr>
          <p:cNvPr id="6" name="图片 5" descr="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995" y="2394585"/>
            <a:ext cx="2271395" cy="3994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/>
      <p:bldP spid="5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450677" y="-5098044"/>
            <a:ext cx="6324459" cy="5879615"/>
            <a:chOff x="8999021" y="-5237553"/>
            <a:chExt cx="9371755" cy="8712577"/>
          </a:xfrm>
        </p:grpSpPr>
        <p:sp>
          <p:nvSpPr>
            <p:cNvPr id="12" name="椭圆 11"/>
            <p:cNvSpPr/>
            <p:nvPr/>
          </p:nvSpPr>
          <p:spPr>
            <a:xfrm rot="12209326">
              <a:off x="9711864" y="-5237553"/>
              <a:ext cx="8305799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20560962">
              <a:off x="10064976" y="-492007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7200000">
              <a:off x="8999019" y="-4830773"/>
              <a:ext cx="8305799" cy="8305796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16918546">
            <a:off x="9251396" y="4401998"/>
            <a:ext cx="5881208" cy="5708918"/>
            <a:chOff x="9167665" y="-5547785"/>
            <a:chExt cx="9203111" cy="8933507"/>
          </a:xfrm>
        </p:grpSpPr>
        <p:sp>
          <p:nvSpPr>
            <p:cNvPr id="20" name="椭圆 19"/>
            <p:cNvSpPr/>
            <p:nvPr/>
          </p:nvSpPr>
          <p:spPr>
            <a:xfrm rot="12209326">
              <a:off x="9167665" y="-5547785"/>
              <a:ext cx="8305799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20560962">
              <a:off x="10064976" y="-492007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rot="7200000">
              <a:off x="9359066" y="-4966269"/>
              <a:ext cx="8305800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rot="2021781">
            <a:off x="-4103774" y="986256"/>
            <a:ext cx="5137096" cy="5222912"/>
            <a:chOff x="9689281" y="-5440800"/>
            <a:chExt cx="8681497" cy="8826525"/>
          </a:xfrm>
        </p:grpSpPr>
        <p:sp>
          <p:nvSpPr>
            <p:cNvPr id="25" name="椭圆 24"/>
            <p:cNvSpPr/>
            <p:nvPr/>
          </p:nvSpPr>
          <p:spPr>
            <a:xfrm rot="12209326">
              <a:off x="9689281" y="-5440800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20560962">
              <a:off x="10064978" y="-4920078"/>
              <a:ext cx="8305800" cy="8305803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760135" y="3248782"/>
            <a:ext cx="252000" cy="25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H="1">
            <a:off x="5712346" y="610932"/>
            <a:ext cx="252000" cy="25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297392" y="5193139"/>
            <a:ext cx="229175" cy="229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911037" y="2477231"/>
            <a:ext cx="437007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1500" b="1" spc="-3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Thanks</a:t>
            </a:r>
            <a:endParaRPr lang="en-US" altLang="zh-CN" sz="11500" b="1" dirty="0">
              <a:latin typeface="汉仪李政恩小楷W" panose="00020600040101010101" pitchFamily="18" charset="-122"/>
              <a:ea typeface="汉仪李政恩小楷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6000">
        <p14:flythrough/>
      </p:transition>
    </mc:Choice>
    <mc:Fallback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1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59259E-6 L 0.04218 0.48009 " pathEditMode="relative" rAng="0" ptsTypes="AA">
                                      <p:cBhvr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2400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250" fill="hold"/>
                                        <p:tgtEl>
                                          <p:spTgt spid="9"/>
                                        </p:tgtEl>
                                      </p:cBhvr>
                                      <p:by x="25000" y="25000"/>
                                      <p:from x="48008" y="48008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59259E-6 L -0.33464 -0.18449 " pathEditMode="relative" rAng="0" ptsTypes="AA">
                                      <p:cBhvr>
                                        <p:cTn id="35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2" y="-923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250" fill="hold"/>
                                        <p:tgtEl>
                                          <p:spTgt spid="13"/>
                                        </p:tgtEl>
                                      </p:cBhvr>
                                      <p:by x="25000" y="25000"/>
                                      <p:from x="48008" y="48008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45013 0.09537 " pathEditMode="relative" rAng="0" ptsTypes="AA">
                                      <p:cBhvr>
                                        <p:cTn id="39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476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250" fill="hold"/>
                                        <p:tgtEl>
                                          <p:spTgt spid="15"/>
                                        </p:tgtEl>
                                      </p:cBhvr>
                                      <p:by x="25000" y="25000"/>
                                      <p:from x="48008" y="48008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5" grpId="2" animBg="1"/>
      <p:bldP spid="15" grpId="3" animBg="1"/>
      <p:bldP spid="9" grpId="1" animBg="1"/>
      <p:bldP spid="9" grpId="2" animBg="1"/>
      <p:bldP spid="9" grpId="3" animBg="1"/>
      <p:bldP spid="13" grpId="1" animBg="1"/>
      <p:bldP spid="13" grpId="2" animBg="1"/>
      <p:bldP spid="13" grpId="3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326027" y="-6122039"/>
            <a:ext cx="9456819" cy="8572500"/>
            <a:chOff x="1217844" y="-6053556"/>
            <a:chExt cx="9456819" cy="8572500"/>
          </a:xfrm>
        </p:grpSpPr>
        <p:sp>
          <p:nvSpPr>
            <p:cNvPr id="24" name="椭圆 23"/>
            <p:cNvSpPr/>
            <p:nvPr/>
          </p:nvSpPr>
          <p:spPr>
            <a:xfrm>
              <a:off x="2242526" y="-6053556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217844" y="-5786856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7200000">
              <a:off x="1747140" y="-6053556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7200000">
              <a:off x="2368863" y="-5846210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5447649" y="1411970"/>
            <a:ext cx="151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CONTENTS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38" name="Title 1"/>
          <p:cNvSpPr txBox="1"/>
          <p:nvPr/>
        </p:nvSpPr>
        <p:spPr>
          <a:xfrm>
            <a:off x="5194300" y="672465"/>
            <a:ext cx="2026920" cy="73977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 录</a:t>
            </a:r>
            <a:endParaRPr lang="en-US" sz="4800" b="1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Title 1"/>
          <p:cNvSpPr txBox="1"/>
          <p:nvPr/>
        </p:nvSpPr>
        <p:spPr>
          <a:xfrm>
            <a:off x="758905" y="3320506"/>
            <a:ext cx="729536" cy="590309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Title 1"/>
          <p:cNvSpPr txBox="1"/>
          <p:nvPr/>
        </p:nvSpPr>
        <p:spPr>
          <a:xfrm>
            <a:off x="3768804" y="4301581"/>
            <a:ext cx="1507129" cy="590309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Title 1"/>
          <p:cNvSpPr txBox="1"/>
          <p:nvPr/>
        </p:nvSpPr>
        <p:spPr>
          <a:xfrm>
            <a:off x="7221299" y="4402546"/>
            <a:ext cx="1507129" cy="590309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>
            <a:off x="4020622" y="3469689"/>
            <a:ext cx="216000" cy="21452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itle 1"/>
          <p:cNvSpPr txBox="1"/>
          <p:nvPr/>
        </p:nvSpPr>
        <p:spPr>
          <a:xfrm>
            <a:off x="335280" y="4301490"/>
            <a:ext cx="1940560" cy="59118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项目背景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Title 1"/>
          <p:cNvSpPr txBox="1"/>
          <p:nvPr/>
        </p:nvSpPr>
        <p:spPr>
          <a:xfrm>
            <a:off x="3273425" y="5295900"/>
            <a:ext cx="1920875" cy="61912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竞品分析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itle 1"/>
          <p:cNvSpPr txBox="1"/>
          <p:nvPr/>
        </p:nvSpPr>
        <p:spPr>
          <a:xfrm>
            <a:off x="6764655" y="5295900"/>
            <a:ext cx="1877695" cy="61849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团队介绍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椭圆 48"/>
          <p:cNvSpPr>
            <a:spLocks noChangeAspect="1"/>
          </p:cNvSpPr>
          <p:nvPr/>
        </p:nvSpPr>
        <p:spPr>
          <a:xfrm>
            <a:off x="957262" y="2511388"/>
            <a:ext cx="216000" cy="21452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椭圆 49"/>
          <p:cNvSpPr>
            <a:spLocks noChangeAspect="1"/>
          </p:cNvSpPr>
          <p:nvPr/>
        </p:nvSpPr>
        <p:spPr>
          <a:xfrm>
            <a:off x="10377196" y="2511487"/>
            <a:ext cx="216000" cy="21452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7404922" y="3469886"/>
            <a:ext cx="234000" cy="23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1"/>
          <p:cNvSpPr txBox="1"/>
          <p:nvPr/>
        </p:nvSpPr>
        <p:spPr>
          <a:xfrm>
            <a:off x="10174684" y="3320506"/>
            <a:ext cx="1507129" cy="590309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9786620" y="4301490"/>
            <a:ext cx="1894840" cy="59055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具体设计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2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 tmFilter="0,0; .5, 1; 1, 1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34909 -0.13055 L 4.16667E-7 -4.07407E-6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461" y="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3698 -0.26991 L 3.54167E-6 4.07407E-6 " pathEditMode="relative" rAng="0" ptsTypes="AA">
                                          <p:cBhvr>
                                            <p:cTn id="30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849" y="134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9297 -0.27685 L 1.45833E-6 -3.7037E-7 " pathEditMode="relative" rAng="0" ptsTypes="AA">
                                          <p:cBhvr>
                                            <p:cTn id="36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648" y="1384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1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1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1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1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7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 fmla="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 fmla="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1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1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0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1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4" dur="1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5" dur="1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7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 fmla="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 fmla="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/>
          <p:bldP spid="39" grpId="0"/>
          <p:bldP spid="40" grpId="0"/>
          <p:bldP spid="41" grpId="0"/>
          <p:bldP spid="43" grpId="0" bldLvl="0" animBg="1"/>
          <p:bldP spid="43" grpId="1" bldLvl="0" animBg="1"/>
          <p:bldP spid="45" grpId="0"/>
          <p:bldP spid="46" grpId="0"/>
          <p:bldP spid="47" grpId="0"/>
          <p:bldP spid="49" grpId="0" bldLvl="0" animBg="1"/>
          <p:bldP spid="49" grpId="1" bldLvl="0" animBg="1"/>
          <p:bldP spid="50" grpId="0" bldLvl="0" animBg="1"/>
          <p:bldP spid="50" grpId="1" bldLvl="0" animBg="1"/>
          <p:bldP spid="3" grpId="0"/>
          <p:bldP spid="3" grpId="1"/>
          <p:bldP spid="6" grpId="0"/>
          <p:bldP spid="6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2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 tmFilter="0,0; .5, 1; 1, 1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34909 -0.13055 L 4.16667E-7 -4.07407E-6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461" y="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3698 -0.26991 L 3.54167E-6 4.07407E-6 " pathEditMode="relative" rAng="0" ptsTypes="AA">
                                          <p:cBhvr>
                                            <p:cTn id="30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849" y="134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9297 -0.27685 L 1.45833E-6 -3.7037E-7 " pathEditMode="relative" rAng="0" ptsTypes="AA">
                                          <p:cBhvr>
                                            <p:cTn id="36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648" y="1384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7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 fmla="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 fmla="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1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1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7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 fmla="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 fmla="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/>
          <p:bldP spid="39" grpId="0"/>
          <p:bldP spid="40" grpId="0"/>
          <p:bldP spid="41" grpId="0"/>
          <p:bldP spid="43" grpId="0" bldLvl="0" animBg="1"/>
          <p:bldP spid="43" grpId="1" bldLvl="0" animBg="1"/>
          <p:bldP spid="45" grpId="0"/>
          <p:bldP spid="46" grpId="0"/>
          <p:bldP spid="47" grpId="0"/>
          <p:bldP spid="49" grpId="0" bldLvl="0" animBg="1"/>
          <p:bldP spid="49" grpId="1" bldLvl="0" animBg="1"/>
          <p:bldP spid="50" grpId="0" bldLvl="0" animBg="1"/>
          <p:bldP spid="50" grpId="1" bldLvl="0" animBg="1"/>
          <p:bldP spid="3" grpId="0"/>
          <p:bldP spid="3" grpId="1"/>
          <p:bldP spid="6" grpId="0"/>
          <p:bldP spid="6" grpId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/>
          <p:nvPr/>
        </p:nvSpPr>
        <p:spPr>
          <a:xfrm>
            <a:off x="5689473" y="1603624"/>
            <a:ext cx="859489" cy="1895826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4396105" y="3221990"/>
            <a:ext cx="3399790" cy="10896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项目背景</a:t>
            </a:r>
            <a:endParaRPr lang="zh-CN" altLang="en-US" sz="5400" b="1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44209" y="-4886455"/>
            <a:ext cx="6122124" cy="5905745"/>
            <a:chOff x="9298844" y="-5276268"/>
            <a:chExt cx="9071932" cy="8751297"/>
          </a:xfrm>
        </p:grpSpPr>
        <p:sp>
          <p:nvSpPr>
            <p:cNvPr id="17" name="椭圆 16"/>
            <p:cNvSpPr/>
            <p:nvPr/>
          </p:nvSpPr>
          <p:spPr>
            <a:xfrm rot="12209326">
              <a:off x="9711863" y="-5276268"/>
              <a:ext cx="8305799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560962">
              <a:off x="10064976" y="-492007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7200000">
              <a:off x="9298846" y="-4830771"/>
              <a:ext cx="8305798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20740591">
            <a:off x="3365131" y="5804380"/>
            <a:ext cx="4126152" cy="4210458"/>
            <a:chOff x="9747306" y="-5376361"/>
            <a:chExt cx="8484497" cy="8657853"/>
          </a:xfrm>
        </p:grpSpPr>
        <p:sp>
          <p:nvSpPr>
            <p:cNvPr id="21" name="椭圆 20"/>
            <p:cNvSpPr/>
            <p:nvPr/>
          </p:nvSpPr>
          <p:spPr>
            <a:xfrm rot="12209326">
              <a:off x="9747306" y="-5376361"/>
              <a:ext cx="8305798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20560962">
              <a:off x="9926003" y="-5024307"/>
              <a:ext cx="8305800" cy="8305799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rot="7307593">
            <a:off x="5618096" y="6278372"/>
            <a:ext cx="4443883" cy="4264074"/>
            <a:chOff x="9093964" y="-5486607"/>
            <a:chExt cx="9137840" cy="8768100"/>
          </a:xfrm>
        </p:grpSpPr>
        <p:sp>
          <p:nvSpPr>
            <p:cNvPr id="25" name="椭圆 24"/>
            <p:cNvSpPr/>
            <p:nvPr/>
          </p:nvSpPr>
          <p:spPr>
            <a:xfrm rot="12209326">
              <a:off x="9093964" y="-5486607"/>
              <a:ext cx="8305798" cy="8305799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20560962">
              <a:off x="9926004" y="-5024306"/>
              <a:ext cx="8305800" cy="8305799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6831848" y="6452165"/>
            <a:ext cx="267970" cy="2679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V="1">
            <a:off x="6010397" y="875467"/>
            <a:ext cx="217867" cy="21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1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9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94922" y="2855251"/>
            <a:ext cx="1403684" cy="1422400"/>
            <a:chOff x="6094922" y="2832101"/>
            <a:chExt cx="1403684" cy="1422400"/>
          </a:xfrm>
        </p:grpSpPr>
        <p:sp>
          <p:nvSpPr>
            <p:cNvPr id="5" name="流程图: 接点 4"/>
            <p:cNvSpPr/>
            <p:nvPr/>
          </p:nvSpPr>
          <p:spPr>
            <a:xfrm>
              <a:off x="6094922" y="2832101"/>
              <a:ext cx="1403684" cy="1422400"/>
            </a:xfrm>
            <a:prstGeom prst="flowChartConnector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Freeform 78"/>
            <p:cNvSpPr>
              <a:spLocks noEditPoints="1"/>
            </p:cNvSpPr>
            <p:nvPr/>
          </p:nvSpPr>
          <p:spPr bwMode="auto">
            <a:xfrm>
              <a:off x="6526782" y="3344889"/>
              <a:ext cx="578698" cy="426409"/>
            </a:xfrm>
            <a:custGeom>
              <a:avLst/>
              <a:gdLst>
                <a:gd name="T0" fmla="*/ 151 w 152"/>
                <a:gd name="T1" fmla="*/ 112 h 112"/>
                <a:gd name="T2" fmla="*/ 117 w 152"/>
                <a:gd name="T3" fmla="*/ 112 h 112"/>
                <a:gd name="T4" fmla="*/ 113 w 152"/>
                <a:gd name="T5" fmla="*/ 70 h 112"/>
                <a:gd name="T6" fmla="*/ 95 w 152"/>
                <a:gd name="T7" fmla="*/ 65 h 112"/>
                <a:gd name="T8" fmla="*/ 103 w 152"/>
                <a:gd name="T9" fmla="*/ 59 h 112"/>
                <a:gd name="T10" fmla="*/ 98 w 152"/>
                <a:gd name="T11" fmla="*/ 48 h 112"/>
                <a:gd name="T12" fmla="*/ 94 w 152"/>
                <a:gd name="T13" fmla="*/ 43 h 112"/>
                <a:gd name="T14" fmla="*/ 97 w 152"/>
                <a:gd name="T15" fmla="*/ 36 h 112"/>
                <a:gd name="T16" fmla="*/ 96 w 152"/>
                <a:gd name="T17" fmla="*/ 26 h 112"/>
                <a:gd name="T18" fmla="*/ 114 w 152"/>
                <a:gd name="T19" fmla="*/ 12 h 112"/>
                <a:gd name="T20" fmla="*/ 133 w 152"/>
                <a:gd name="T21" fmla="*/ 26 h 112"/>
                <a:gd name="T22" fmla="*/ 132 w 152"/>
                <a:gd name="T23" fmla="*/ 36 h 112"/>
                <a:gd name="T24" fmla="*/ 135 w 152"/>
                <a:gd name="T25" fmla="*/ 43 h 112"/>
                <a:gd name="T26" fmla="*/ 131 w 152"/>
                <a:gd name="T27" fmla="*/ 48 h 112"/>
                <a:gd name="T28" fmla="*/ 126 w 152"/>
                <a:gd name="T29" fmla="*/ 59 h 112"/>
                <a:gd name="T30" fmla="*/ 126 w 152"/>
                <a:gd name="T31" fmla="*/ 68 h 112"/>
                <a:gd name="T32" fmla="*/ 138 w 152"/>
                <a:gd name="T33" fmla="*/ 73 h 112"/>
                <a:gd name="T34" fmla="*/ 150 w 152"/>
                <a:gd name="T35" fmla="*/ 84 h 112"/>
                <a:gd name="T36" fmla="*/ 151 w 152"/>
                <a:gd name="T37" fmla="*/ 112 h 112"/>
                <a:gd name="T38" fmla="*/ 79 w 152"/>
                <a:gd name="T39" fmla="*/ 69 h 112"/>
                <a:gd name="T40" fmla="*/ 66 w 152"/>
                <a:gd name="T41" fmla="*/ 63 h 112"/>
                <a:gd name="T42" fmla="*/ 66 w 152"/>
                <a:gd name="T43" fmla="*/ 53 h 112"/>
                <a:gd name="T44" fmla="*/ 71 w 152"/>
                <a:gd name="T45" fmla="*/ 41 h 112"/>
                <a:gd name="T46" fmla="*/ 76 w 152"/>
                <a:gd name="T47" fmla="*/ 35 h 112"/>
                <a:gd name="T48" fmla="*/ 73 w 152"/>
                <a:gd name="T49" fmla="*/ 28 h 112"/>
                <a:gd name="T50" fmla="*/ 73 w 152"/>
                <a:gd name="T51" fmla="*/ 17 h 112"/>
                <a:gd name="T52" fmla="*/ 53 w 152"/>
                <a:gd name="T53" fmla="*/ 0 h 112"/>
                <a:gd name="T54" fmla="*/ 32 w 152"/>
                <a:gd name="T55" fmla="*/ 17 h 112"/>
                <a:gd name="T56" fmla="*/ 33 w 152"/>
                <a:gd name="T57" fmla="*/ 28 h 112"/>
                <a:gd name="T58" fmla="*/ 30 w 152"/>
                <a:gd name="T59" fmla="*/ 35 h 112"/>
                <a:gd name="T60" fmla="*/ 35 w 152"/>
                <a:gd name="T61" fmla="*/ 41 h 112"/>
                <a:gd name="T62" fmla="*/ 40 w 152"/>
                <a:gd name="T63" fmla="*/ 53 h 112"/>
                <a:gd name="T64" fmla="*/ 40 w 152"/>
                <a:gd name="T65" fmla="*/ 63 h 112"/>
                <a:gd name="T66" fmla="*/ 27 w 152"/>
                <a:gd name="T67" fmla="*/ 69 h 112"/>
                <a:gd name="T68" fmla="*/ 3 w 152"/>
                <a:gd name="T69" fmla="*/ 81 h 112"/>
                <a:gd name="T70" fmla="*/ 1 w 152"/>
                <a:gd name="T71" fmla="*/ 112 h 112"/>
                <a:gd name="T72" fmla="*/ 53 w 152"/>
                <a:gd name="T73" fmla="*/ 112 h 112"/>
                <a:gd name="T74" fmla="*/ 104 w 152"/>
                <a:gd name="T75" fmla="*/ 112 h 112"/>
                <a:gd name="T76" fmla="*/ 102 w 152"/>
                <a:gd name="T77" fmla="*/ 81 h 112"/>
                <a:gd name="T78" fmla="*/ 79 w 152"/>
                <a:gd name="T79" fmla="*/ 6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2" h="112">
                  <a:moveTo>
                    <a:pt x="151" y="112"/>
                  </a:moveTo>
                  <a:cubicBezTo>
                    <a:pt x="117" y="112"/>
                    <a:pt x="117" y="112"/>
                    <a:pt x="117" y="112"/>
                  </a:cubicBezTo>
                  <a:cubicBezTo>
                    <a:pt x="118" y="78"/>
                    <a:pt x="114" y="72"/>
                    <a:pt x="113" y="70"/>
                  </a:cubicBezTo>
                  <a:cubicBezTo>
                    <a:pt x="111" y="66"/>
                    <a:pt x="99" y="68"/>
                    <a:pt x="95" y="65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99" y="57"/>
                    <a:pt x="98" y="48"/>
                  </a:cubicBezTo>
                  <a:cubicBezTo>
                    <a:pt x="96" y="49"/>
                    <a:pt x="94" y="45"/>
                    <a:pt x="94" y="43"/>
                  </a:cubicBezTo>
                  <a:cubicBezTo>
                    <a:pt x="93" y="41"/>
                    <a:pt x="94" y="36"/>
                    <a:pt x="97" y="36"/>
                  </a:cubicBezTo>
                  <a:cubicBezTo>
                    <a:pt x="96" y="32"/>
                    <a:pt x="96" y="28"/>
                    <a:pt x="96" y="26"/>
                  </a:cubicBezTo>
                  <a:cubicBezTo>
                    <a:pt x="97" y="19"/>
                    <a:pt x="104" y="12"/>
                    <a:pt x="114" y="12"/>
                  </a:cubicBezTo>
                  <a:cubicBezTo>
                    <a:pt x="125" y="12"/>
                    <a:pt x="132" y="19"/>
                    <a:pt x="133" y="26"/>
                  </a:cubicBezTo>
                  <a:cubicBezTo>
                    <a:pt x="133" y="28"/>
                    <a:pt x="133" y="32"/>
                    <a:pt x="132" y="36"/>
                  </a:cubicBezTo>
                  <a:cubicBezTo>
                    <a:pt x="135" y="36"/>
                    <a:pt x="135" y="41"/>
                    <a:pt x="135" y="43"/>
                  </a:cubicBezTo>
                  <a:cubicBezTo>
                    <a:pt x="135" y="45"/>
                    <a:pt x="133" y="49"/>
                    <a:pt x="131" y="48"/>
                  </a:cubicBezTo>
                  <a:cubicBezTo>
                    <a:pt x="129" y="57"/>
                    <a:pt x="126" y="59"/>
                    <a:pt x="126" y="59"/>
                  </a:cubicBezTo>
                  <a:cubicBezTo>
                    <a:pt x="126" y="68"/>
                    <a:pt x="126" y="68"/>
                    <a:pt x="126" y="68"/>
                  </a:cubicBezTo>
                  <a:cubicBezTo>
                    <a:pt x="126" y="68"/>
                    <a:pt x="128" y="70"/>
                    <a:pt x="138" y="73"/>
                  </a:cubicBezTo>
                  <a:cubicBezTo>
                    <a:pt x="147" y="77"/>
                    <a:pt x="147" y="80"/>
                    <a:pt x="150" y="84"/>
                  </a:cubicBezTo>
                  <a:cubicBezTo>
                    <a:pt x="152" y="88"/>
                    <a:pt x="151" y="112"/>
                    <a:pt x="151" y="112"/>
                  </a:cubicBezTo>
                  <a:close/>
                  <a:moveTo>
                    <a:pt x="79" y="69"/>
                  </a:moveTo>
                  <a:cubicBezTo>
                    <a:pt x="68" y="65"/>
                    <a:pt x="66" y="63"/>
                    <a:pt x="66" y="63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6" y="53"/>
                    <a:pt x="70" y="50"/>
                    <a:pt x="71" y="41"/>
                  </a:cubicBezTo>
                  <a:cubicBezTo>
                    <a:pt x="73" y="42"/>
                    <a:pt x="76" y="37"/>
                    <a:pt x="76" y="35"/>
                  </a:cubicBezTo>
                  <a:cubicBezTo>
                    <a:pt x="76" y="33"/>
                    <a:pt x="75" y="27"/>
                    <a:pt x="73" y="28"/>
                  </a:cubicBezTo>
                  <a:cubicBezTo>
                    <a:pt x="73" y="23"/>
                    <a:pt x="74" y="19"/>
                    <a:pt x="73" y="17"/>
                  </a:cubicBezTo>
                  <a:cubicBezTo>
                    <a:pt x="73" y="9"/>
                    <a:pt x="65" y="0"/>
                    <a:pt x="53" y="0"/>
                  </a:cubicBezTo>
                  <a:cubicBezTo>
                    <a:pt x="41" y="0"/>
                    <a:pt x="33" y="9"/>
                    <a:pt x="32" y="17"/>
                  </a:cubicBezTo>
                  <a:cubicBezTo>
                    <a:pt x="32" y="19"/>
                    <a:pt x="32" y="23"/>
                    <a:pt x="33" y="28"/>
                  </a:cubicBezTo>
                  <a:cubicBezTo>
                    <a:pt x="30" y="27"/>
                    <a:pt x="30" y="33"/>
                    <a:pt x="30" y="35"/>
                  </a:cubicBezTo>
                  <a:cubicBezTo>
                    <a:pt x="30" y="37"/>
                    <a:pt x="32" y="42"/>
                    <a:pt x="35" y="41"/>
                  </a:cubicBezTo>
                  <a:cubicBezTo>
                    <a:pt x="36" y="50"/>
                    <a:pt x="40" y="53"/>
                    <a:pt x="40" y="5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37" y="65"/>
                    <a:pt x="27" y="69"/>
                  </a:cubicBezTo>
                  <a:cubicBezTo>
                    <a:pt x="17" y="73"/>
                    <a:pt x="6" y="76"/>
                    <a:pt x="3" y="81"/>
                  </a:cubicBezTo>
                  <a:cubicBezTo>
                    <a:pt x="0" y="85"/>
                    <a:pt x="1" y="112"/>
                    <a:pt x="1" y="112"/>
                  </a:cubicBezTo>
                  <a:cubicBezTo>
                    <a:pt x="53" y="112"/>
                    <a:pt x="53" y="112"/>
                    <a:pt x="53" y="112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4" y="112"/>
                    <a:pt x="105" y="85"/>
                    <a:pt x="102" y="81"/>
                  </a:cubicBezTo>
                  <a:cubicBezTo>
                    <a:pt x="99" y="76"/>
                    <a:pt x="89" y="73"/>
                    <a:pt x="7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106820" y="1217465"/>
            <a:ext cx="4337101" cy="4495473"/>
            <a:chOff x="2451990" y="-5964960"/>
            <a:chExt cx="8305800" cy="8609092"/>
          </a:xfrm>
        </p:grpSpPr>
        <p:sp>
          <p:nvSpPr>
            <p:cNvPr id="20" name="椭圆 19"/>
            <p:cNvSpPr/>
            <p:nvPr/>
          </p:nvSpPr>
          <p:spPr>
            <a:xfrm>
              <a:off x="2451990" y="-5964960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7200000">
              <a:off x="2451990" y="-566166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387717" y="2258112"/>
            <a:ext cx="20433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latin typeface="+mj-ea"/>
                <a:ea typeface="+mj-ea"/>
              </a:rPr>
              <a:t>项目介绍</a:t>
            </a:r>
            <a:endParaRPr lang="zh-CN" altLang="en-US" sz="2400" b="1" spc="300" dirty="0">
              <a:latin typeface="+mj-ea"/>
              <a:ea typeface="+mj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663157" y="2863705"/>
            <a:ext cx="2459503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 </a:t>
            </a:r>
            <a:r>
              <a:rPr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本项目是针对年复一年不断增长的考研用户提出的，主要是为了解决考研用户在信息收集、资料查找、资讯同步、同城研友等问题,。我们产品主要包括最新资讯、便捷生活、报考分析、个人中心四个模块。</a:t>
            </a:r>
            <a:endParaRPr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8584" y="378230"/>
            <a:ext cx="20433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spc="300" dirty="0">
                <a:latin typeface="+mj-ea"/>
                <a:ea typeface="+mj-ea"/>
              </a:rPr>
              <a:t>“</a:t>
            </a:r>
            <a:r>
              <a:rPr lang="zh-CN" altLang="en-US" sz="2800" b="1" spc="300" dirty="0">
                <a:latin typeface="+mj-ea"/>
                <a:ea typeface="+mj-ea"/>
              </a:rPr>
              <a:t>考上啦</a:t>
            </a:r>
            <a:r>
              <a:rPr lang="en-US" altLang="zh-CN" sz="2800" b="1" spc="300" dirty="0">
                <a:latin typeface="+mj-ea"/>
                <a:ea typeface="+mj-ea"/>
              </a:rPr>
              <a:t>”</a:t>
            </a:r>
            <a:endParaRPr lang="en-US" altLang="zh-CN" sz="2800" b="1" spc="300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073785"/>
            <a:ext cx="3019425" cy="561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3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70780" y="2884805"/>
            <a:ext cx="1059815" cy="1087755"/>
            <a:chOff x="6094922" y="2832101"/>
            <a:chExt cx="1403684" cy="1422400"/>
          </a:xfrm>
        </p:grpSpPr>
        <p:sp>
          <p:nvSpPr>
            <p:cNvPr id="5" name="流程图: 接点 4"/>
            <p:cNvSpPr/>
            <p:nvPr/>
          </p:nvSpPr>
          <p:spPr>
            <a:xfrm>
              <a:off x="6094922" y="2832101"/>
              <a:ext cx="1403684" cy="1422400"/>
            </a:xfrm>
            <a:prstGeom prst="flowChartConnector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Freeform 78"/>
            <p:cNvSpPr>
              <a:spLocks noEditPoints="1"/>
            </p:cNvSpPr>
            <p:nvPr/>
          </p:nvSpPr>
          <p:spPr bwMode="auto">
            <a:xfrm>
              <a:off x="6526782" y="3344889"/>
              <a:ext cx="578698" cy="426409"/>
            </a:xfrm>
            <a:custGeom>
              <a:avLst/>
              <a:gdLst>
                <a:gd name="T0" fmla="*/ 151 w 152"/>
                <a:gd name="T1" fmla="*/ 112 h 112"/>
                <a:gd name="T2" fmla="*/ 117 w 152"/>
                <a:gd name="T3" fmla="*/ 112 h 112"/>
                <a:gd name="T4" fmla="*/ 113 w 152"/>
                <a:gd name="T5" fmla="*/ 70 h 112"/>
                <a:gd name="T6" fmla="*/ 95 w 152"/>
                <a:gd name="T7" fmla="*/ 65 h 112"/>
                <a:gd name="T8" fmla="*/ 103 w 152"/>
                <a:gd name="T9" fmla="*/ 59 h 112"/>
                <a:gd name="T10" fmla="*/ 98 w 152"/>
                <a:gd name="T11" fmla="*/ 48 h 112"/>
                <a:gd name="T12" fmla="*/ 94 w 152"/>
                <a:gd name="T13" fmla="*/ 43 h 112"/>
                <a:gd name="T14" fmla="*/ 97 w 152"/>
                <a:gd name="T15" fmla="*/ 36 h 112"/>
                <a:gd name="T16" fmla="*/ 96 w 152"/>
                <a:gd name="T17" fmla="*/ 26 h 112"/>
                <a:gd name="T18" fmla="*/ 114 w 152"/>
                <a:gd name="T19" fmla="*/ 12 h 112"/>
                <a:gd name="T20" fmla="*/ 133 w 152"/>
                <a:gd name="T21" fmla="*/ 26 h 112"/>
                <a:gd name="T22" fmla="*/ 132 w 152"/>
                <a:gd name="T23" fmla="*/ 36 h 112"/>
                <a:gd name="T24" fmla="*/ 135 w 152"/>
                <a:gd name="T25" fmla="*/ 43 h 112"/>
                <a:gd name="T26" fmla="*/ 131 w 152"/>
                <a:gd name="T27" fmla="*/ 48 h 112"/>
                <a:gd name="T28" fmla="*/ 126 w 152"/>
                <a:gd name="T29" fmla="*/ 59 h 112"/>
                <a:gd name="T30" fmla="*/ 126 w 152"/>
                <a:gd name="T31" fmla="*/ 68 h 112"/>
                <a:gd name="T32" fmla="*/ 138 w 152"/>
                <a:gd name="T33" fmla="*/ 73 h 112"/>
                <a:gd name="T34" fmla="*/ 150 w 152"/>
                <a:gd name="T35" fmla="*/ 84 h 112"/>
                <a:gd name="T36" fmla="*/ 151 w 152"/>
                <a:gd name="T37" fmla="*/ 112 h 112"/>
                <a:gd name="T38" fmla="*/ 79 w 152"/>
                <a:gd name="T39" fmla="*/ 69 h 112"/>
                <a:gd name="T40" fmla="*/ 66 w 152"/>
                <a:gd name="T41" fmla="*/ 63 h 112"/>
                <a:gd name="T42" fmla="*/ 66 w 152"/>
                <a:gd name="T43" fmla="*/ 53 h 112"/>
                <a:gd name="T44" fmla="*/ 71 w 152"/>
                <a:gd name="T45" fmla="*/ 41 h 112"/>
                <a:gd name="T46" fmla="*/ 76 w 152"/>
                <a:gd name="T47" fmla="*/ 35 h 112"/>
                <a:gd name="T48" fmla="*/ 73 w 152"/>
                <a:gd name="T49" fmla="*/ 28 h 112"/>
                <a:gd name="T50" fmla="*/ 73 w 152"/>
                <a:gd name="T51" fmla="*/ 17 h 112"/>
                <a:gd name="T52" fmla="*/ 53 w 152"/>
                <a:gd name="T53" fmla="*/ 0 h 112"/>
                <a:gd name="T54" fmla="*/ 32 w 152"/>
                <a:gd name="T55" fmla="*/ 17 h 112"/>
                <a:gd name="T56" fmla="*/ 33 w 152"/>
                <a:gd name="T57" fmla="*/ 28 h 112"/>
                <a:gd name="T58" fmla="*/ 30 w 152"/>
                <a:gd name="T59" fmla="*/ 35 h 112"/>
                <a:gd name="T60" fmla="*/ 35 w 152"/>
                <a:gd name="T61" fmla="*/ 41 h 112"/>
                <a:gd name="T62" fmla="*/ 40 w 152"/>
                <a:gd name="T63" fmla="*/ 53 h 112"/>
                <a:gd name="T64" fmla="*/ 40 w 152"/>
                <a:gd name="T65" fmla="*/ 63 h 112"/>
                <a:gd name="T66" fmla="*/ 27 w 152"/>
                <a:gd name="T67" fmla="*/ 69 h 112"/>
                <a:gd name="T68" fmla="*/ 3 w 152"/>
                <a:gd name="T69" fmla="*/ 81 h 112"/>
                <a:gd name="T70" fmla="*/ 1 w 152"/>
                <a:gd name="T71" fmla="*/ 112 h 112"/>
                <a:gd name="T72" fmla="*/ 53 w 152"/>
                <a:gd name="T73" fmla="*/ 112 h 112"/>
                <a:gd name="T74" fmla="*/ 104 w 152"/>
                <a:gd name="T75" fmla="*/ 112 h 112"/>
                <a:gd name="T76" fmla="*/ 102 w 152"/>
                <a:gd name="T77" fmla="*/ 81 h 112"/>
                <a:gd name="T78" fmla="*/ 79 w 152"/>
                <a:gd name="T79" fmla="*/ 6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2" h="112">
                  <a:moveTo>
                    <a:pt x="151" y="112"/>
                  </a:moveTo>
                  <a:cubicBezTo>
                    <a:pt x="117" y="112"/>
                    <a:pt x="117" y="112"/>
                    <a:pt x="117" y="112"/>
                  </a:cubicBezTo>
                  <a:cubicBezTo>
                    <a:pt x="118" y="78"/>
                    <a:pt x="114" y="72"/>
                    <a:pt x="113" y="70"/>
                  </a:cubicBezTo>
                  <a:cubicBezTo>
                    <a:pt x="111" y="66"/>
                    <a:pt x="99" y="68"/>
                    <a:pt x="95" y="65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99" y="57"/>
                    <a:pt x="98" y="48"/>
                  </a:cubicBezTo>
                  <a:cubicBezTo>
                    <a:pt x="96" y="49"/>
                    <a:pt x="94" y="45"/>
                    <a:pt x="94" y="43"/>
                  </a:cubicBezTo>
                  <a:cubicBezTo>
                    <a:pt x="93" y="41"/>
                    <a:pt x="94" y="36"/>
                    <a:pt x="97" y="36"/>
                  </a:cubicBezTo>
                  <a:cubicBezTo>
                    <a:pt x="96" y="32"/>
                    <a:pt x="96" y="28"/>
                    <a:pt x="96" y="26"/>
                  </a:cubicBezTo>
                  <a:cubicBezTo>
                    <a:pt x="97" y="19"/>
                    <a:pt x="104" y="12"/>
                    <a:pt x="114" y="12"/>
                  </a:cubicBezTo>
                  <a:cubicBezTo>
                    <a:pt x="125" y="12"/>
                    <a:pt x="132" y="19"/>
                    <a:pt x="133" y="26"/>
                  </a:cubicBezTo>
                  <a:cubicBezTo>
                    <a:pt x="133" y="28"/>
                    <a:pt x="133" y="32"/>
                    <a:pt x="132" y="36"/>
                  </a:cubicBezTo>
                  <a:cubicBezTo>
                    <a:pt x="135" y="36"/>
                    <a:pt x="135" y="41"/>
                    <a:pt x="135" y="43"/>
                  </a:cubicBezTo>
                  <a:cubicBezTo>
                    <a:pt x="135" y="45"/>
                    <a:pt x="133" y="49"/>
                    <a:pt x="131" y="48"/>
                  </a:cubicBezTo>
                  <a:cubicBezTo>
                    <a:pt x="129" y="57"/>
                    <a:pt x="126" y="59"/>
                    <a:pt x="126" y="59"/>
                  </a:cubicBezTo>
                  <a:cubicBezTo>
                    <a:pt x="126" y="68"/>
                    <a:pt x="126" y="68"/>
                    <a:pt x="126" y="68"/>
                  </a:cubicBezTo>
                  <a:cubicBezTo>
                    <a:pt x="126" y="68"/>
                    <a:pt x="128" y="70"/>
                    <a:pt x="138" y="73"/>
                  </a:cubicBezTo>
                  <a:cubicBezTo>
                    <a:pt x="147" y="77"/>
                    <a:pt x="147" y="80"/>
                    <a:pt x="150" y="84"/>
                  </a:cubicBezTo>
                  <a:cubicBezTo>
                    <a:pt x="152" y="88"/>
                    <a:pt x="151" y="112"/>
                    <a:pt x="151" y="112"/>
                  </a:cubicBezTo>
                  <a:close/>
                  <a:moveTo>
                    <a:pt x="79" y="69"/>
                  </a:moveTo>
                  <a:cubicBezTo>
                    <a:pt x="68" y="65"/>
                    <a:pt x="66" y="63"/>
                    <a:pt x="66" y="63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6" y="53"/>
                    <a:pt x="70" y="50"/>
                    <a:pt x="71" y="41"/>
                  </a:cubicBezTo>
                  <a:cubicBezTo>
                    <a:pt x="73" y="42"/>
                    <a:pt x="76" y="37"/>
                    <a:pt x="76" y="35"/>
                  </a:cubicBezTo>
                  <a:cubicBezTo>
                    <a:pt x="76" y="33"/>
                    <a:pt x="75" y="27"/>
                    <a:pt x="73" y="28"/>
                  </a:cubicBezTo>
                  <a:cubicBezTo>
                    <a:pt x="73" y="23"/>
                    <a:pt x="74" y="19"/>
                    <a:pt x="73" y="17"/>
                  </a:cubicBezTo>
                  <a:cubicBezTo>
                    <a:pt x="73" y="9"/>
                    <a:pt x="65" y="0"/>
                    <a:pt x="53" y="0"/>
                  </a:cubicBezTo>
                  <a:cubicBezTo>
                    <a:pt x="41" y="0"/>
                    <a:pt x="33" y="9"/>
                    <a:pt x="32" y="17"/>
                  </a:cubicBezTo>
                  <a:cubicBezTo>
                    <a:pt x="32" y="19"/>
                    <a:pt x="32" y="23"/>
                    <a:pt x="33" y="28"/>
                  </a:cubicBezTo>
                  <a:cubicBezTo>
                    <a:pt x="30" y="27"/>
                    <a:pt x="30" y="33"/>
                    <a:pt x="30" y="35"/>
                  </a:cubicBezTo>
                  <a:cubicBezTo>
                    <a:pt x="30" y="37"/>
                    <a:pt x="32" y="42"/>
                    <a:pt x="35" y="41"/>
                  </a:cubicBezTo>
                  <a:cubicBezTo>
                    <a:pt x="36" y="50"/>
                    <a:pt x="40" y="53"/>
                    <a:pt x="40" y="5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37" y="65"/>
                    <a:pt x="27" y="69"/>
                  </a:cubicBezTo>
                  <a:cubicBezTo>
                    <a:pt x="17" y="73"/>
                    <a:pt x="6" y="76"/>
                    <a:pt x="3" y="81"/>
                  </a:cubicBezTo>
                  <a:cubicBezTo>
                    <a:pt x="0" y="85"/>
                    <a:pt x="1" y="112"/>
                    <a:pt x="1" y="112"/>
                  </a:cubicBezTo>
                  <a:cubicBezTo>
                    <a:pt x="53" y="112"/>
                    <a:pt x="53" y="112"/>
                    <a:pt x="53" y="112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4" y="112"/>
                    <a:pt x="105" y="85"/>
                    <a:pt x="102" y="81"/>
                  </a:cubicBezTo>
                  <a:cubicBezTo>
                    <a:pt x="99" y="76"/>
                    <a:pt x="89" y="73"/>
                    <a:pt x="7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686935" y="487680"/>
            <a:ext cx="7288530" cy="6370320"/>
            <a:chOff x="2451990" y="-5964960"/>
            <a:chExt cx="8305800" cy="8609092"/>
          </a:xfrm>
        </p:grpSpPr>
        <p:sp>
          <p:nvSpPr>
            <p:cNvPr id="20" name="椭圆 19"/>
            <p:cNvSpPr/>
            <p:nvPr/>
          </p:nvSpPr>
          <p:spPr>
            <a:xfrm>
              <a:off x="2451990" y="-5964960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7200000">
              <a:off x="2451990" y="-566166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047105" y="1299210"/>
            <a:ext cx="45688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2020年全国硕士研究生招生考试报名人数突破341万, 比去年290万增加了50万人,增长率达到17. .58%。在没有政策性变动的情况下, 2021年考研报名人数还将呈现递增的趋势,有专家预计, 2021年考研报名人数将突破400万! 在“本科生遍地开花”的时代,用人单位对校招的新员工在学历也提出了更高的要求,不论是发自内心想要深造还是为了更好地就业,还是盲目跟风混学历,许多人都选择了考研。但不管怎么样，每一位考研党都需要提前做好“作战准备”，他们需要准确的数据、专业的分析、合适的同伴,而我们的“考上啦”APP满足他们所有需求。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8584" y="378230"/>
            <a:ext cx="20433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spc="300" dirty="0">
                <a:latin typeface="+mj-ea"/>
                <a:ea typeface="+mj-ea"/>
              </a:rPr>
              <a:t>项目背景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1073785"/>
            <a:ext cx="3019425" cy="561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3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5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385652" y="2760248"/>
            <a:ext cx="9158945" cy="9486900"/>
            <a:chOff x="-6521219" y="2605506"/>
            <a:chExt cx="9158945" cy="9486900"/>
          </a:xfrm>
        </p:grpSpPr>
        <p:sp>
          <p:nvSpPr>
            <p:cNvPr id="21" name="椭圆 20"/>
            <p:cNvSpPr/>
            <p:nvPr/>
          </p:nvSpPr>
          <p:spPr>
            <a:xfrm>
              <a:off x="-5818271" y="3314109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-6521219" y="3786606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7200000">
              <a:off x="-5668074" y="2605506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5565880" y="-5835224"/>
            <a:ext cx="8986915" cy="8915829"/>
            <a:chOff x="9689281" y="-5440800"/>
            <a:chExt cx="8986915" cy="8915829"/>
          </a:xfrm>
        </p:grpSpPr>
        <p:sp>
          <p:nvSpPr>
            <p:cNvPr id="10" name="椭圆 9"/>
            <p:cNvSpPr/>
            <p:nvPr/>
          </p:nvSpPr>
          <p:spPr>
            <a:xfrm rot="12209326">
              <a:off x="9689281" y="-5440800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20560962">
              <a:off x="10370396" y="-5440800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7200000">
              <a:off x="9705340" y="-4830771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itle 1"/>
          <p:cNvSpPr txBox="1"/>
          <p:nvPr/>
        </p:nvSpPr>
        <p:spPr>
          <a:xfrm>
            <a:off x="5665978" y="1695699"/>
            <a:ext cx="859489" cy="1895826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4382135" y="3387725"/>
            <a:ext cx="3427730" cy="79057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竞品分析</a:t>
            </a:r>
            <a:endParaRPr lang="zh-CN" altLang="en-US" sz="5400" b="1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10479692" y="4982576"/>
            <a:ext cx="267970" cy="2679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 flipV="1">
            <a:off x="1604024" y="1530137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3"/>
          <p:cNvSpPr>
            <a:spLocks noChangeShapeType="1"/>
          </p:cNvSpPr>
          <p:nvPr/>
        </p:nvSpPr>
        <p:spPr bwMode="auto">
          <a:xfrm flipH="1" flipV="1">
            <a:off x="3295648" y="2614261"/>
            <a:ext cx="1409701" cy="579181"/>
          </a:xfrm>
          <a:prstGeom prst="line">
            <a:avLst/>
          </a:prstGeom>
          <a:noFill/>
          <a:ln w="12700">
            <a:solidFill>
              <a:schemeClr val="accent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" name="Line 33"/>
          <p:cNvSpPr>
            <a:spLocks noChangeShapeType="1"/>
          </p:cNvSpPr>
          <p:nvPr/>
        </p:nvSpPr>
        <p:spPr bwMode="auto">
          <a:xfrm flipV="1">
            <a:off x="7515661" y="2567131"/>
            <a:ext cx="1519372" cy="625375"/>
          </a:xfrm>
          <a:prstGeom prst="line">
            <a:avLst/>
          </a:prstGeom>
          <a:noFill/>
          <a:ln w="12700">
            <a:solidFill>
              <a:schemeClr val="accent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 flipH="1">
            <a:off x="6083300" y="5007148"/>
            <a:ext cx="12700" cy="186692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5325093" y="2961673"/>
            <a:ext cx="2039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+mj-ea"/>
                <a:ea typeface="+mj-ea"/>
              </a:rPr>
              <a:t>对比分析</a:t>
            </a:r>
            <a:endParaRPr lang="zh-CN" altLang="en-US" sz="2400" b="1" spc="300" dirty="0">
              <a:latin typeface="+mj-ea"/>
              <a:ea typeface="+mj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95079" y="2057139"/>
            <a:ext cx="2827026" cy="2930256"/>
            <a:chOff x="2451990" y="-5964960"/>
            <a:chExt cx="8305800" cy="8609092"/>
          </a:xfrm>
        </p:grpSpPr>
        <p:sp>
          <p:nvSpPr>
            <p:cNvPr id="21" name="椭圆 20"/>
            <p:cNvSpPr/>
            <p:nvPr/>
          </p:nvSpPr>
          <p:spPr>
            <a:xfrm>
              <a:off x="2451990" y="-5964960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7200000">
              <a:off x="2451990" y="-566166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131435" y="3489960"/>
            <a:ext cx="1953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“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考上啦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”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的功能更完善，页面简洁，适用人群更广。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93630" y="4884665"/>
            <a:ext cx="20433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300" dirty="0">
                <a:latin typeface="+mj-ea"/>
                <a:ea typeface="+mj-ea"/>
              </a:rPr>
              <a:t>考研帮</a:t>
            </a:r>
            <a:endParaRPr lang="zh-CN" altLang="en-US" b="1" spc="300" dirty="0">
              <a:latin typeface="+mj-ea"/>
              <a:ea typeface="+mj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46551" y="5479486"/>
            <a:ext cx="279068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 </a:t>
            </a: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实现一般考研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APP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都有的功能，很多功能不够完善，免费功能较少。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135317" y="4884114"/>
            <a:ext cx="20433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300" dirty="0">
                <a:latin typeface="+mj-ea"/>
                <a:ea typeface="+mj-ea"/>
              </a:rPr>
              <a:t>考上啦</a:t>
            </a:r>
            <a:endParaRPr lang="zh-CN" altLang="en-US" b="1" spc="300" dirty="0"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17068" y="5479570"/>
            <a:ext cx="279068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 </a:t>
            </a:r>
            <a:r>
              <a:rPr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强化了同城找研友、租房信息这个模块，不用出门也可以提前约好研友、定好住宿了，尤其是对二战、三战又没工作的考研党来说尤其便捷。</a:t>
            </a:r>
            <a:endParaRPr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8720" y="398780"/>
            <a:ext cx="3054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spc="300" dirty="0">
                <a:latin typeface="+mj-ea"/>
                <a:ea typeface="+mj-ea"/>
              </a:rPr>
              <a:t>考研</a:t>
            </a:r>
            <a:r>
              <a:rPr lang="en-US" altLang="zh-CN" sz="2800" b="1" spc="300" dirty="0">
                <a:latin typeface="+mj-ea"/>
                <a:ea typeface="+mj-ea"/>
              </a:rPr>
              <a:t>APP</a:t>
            </a:r>
            <a:r>
              <a:rPr lang="zh-CN" altLang="en-US" sz="2800" b="1" spc="300" dirty="0">
                <a:latin typeface="+mj-ea"/>
                <a:ea typeface="+mj-ea"/>
              </a:rPr>
              <a:t>对比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085" y="998220"/>
            <a:ext cx="2361565" cy="37630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105" y="568325"/>
            <a:ext cx="2123440" cy="384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0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  <p:bldP spid="13" grpId="0"/>
      <p:bldP spid="25" grpId="0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999784" y="1340250"/>
            <a:ext cx="4214195" cy="4215691"/>
            <a:chOff x="9711863" y="-5276268"/>
            <a:chExt cx="8658913" cy="8661990"/>
          </a:xfrm>
        </p:grpSpPr>
        <p:sp>
          <p:nvSpPr>
            <p:cNvPr id="19" name="椭圆 18"/>
            <p:cNvSpPr/>
            <p:nvPr/>
          </p:nvSpPr>
          <p:spPr>
            <a:xfrm rot="12209326">
              <a:off x="9711863" y="-5276268"/>
              <a:ext cx="8305799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20560962">
              <a:off x="10064976" y="-492007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/>
          <p:cNvSpPr>
            <a:spLocks noChangeAspect="1"/>
          </p:cNvSpPr>
          <p:nvPr/>
        </p:nvSpPr>
        <p:spPr>
          <a:xfrm>
            <a:off x="4494695" y="4709838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4494315" y="1871106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 flipH="1">
            <a:off x="7668895" y="1981200"/>
            <a:ext cx="1712595" cy="6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 flipH="1">
            <a:off x="2989580" y="4807585"/>
            <a:ext cx="1493520" cy="6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2773603" y="4710055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9370758" y="1871534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41914" y="4513233"/>
            <a:ext cx="20433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300" dirty="0">
                <a:latin typeface="+mj-ea"/>
                <a:ea typeface="+mj-ea"/>
              </a:rPr>
              <a:t>数据分析</a:t>
            </a:r>
            <a:endParaRPr lang="zh-CN" altLang="en-US" b="1" spc="300" dirty="0">
              <a:latin typeface="+mj-ea"/>
              <a:ea typeface="+mj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78865" y="2350135"/>
            <a:ext cx="2358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b="1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Andriod Studio与MySQL主要技术开发支持。</a:t>
            </a:r>
            <a:endParaRPr lang="zh-CN" altLang="en-US" sz="1200" b="1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586791" y="1502220"/>
            <a:ext cx="20433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300" dirty="0">
                <a:latin typeface="+mj-ea"/>
                <a:ea typeface="+mj-ea"/>
              </a:rPr>
              <a:t>功能创新</a:t>
            </a:r>
            <a:endParaRPr lang="zh-CN" altLang="en-US" b="1" spc="300" dirty="0">
              <a:latin typeface="+mj-ea"/>
              <a:ea typeface="+mj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586595" y="2350135"/>
            <a:ext cx="239204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b="1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增加了同城找研友、租房信息这个模块，不用出门也可以提前约好研友、定好住宿了，对二战、三战又没工作的考研党较为友好。</a:t>
            </a:r>
            <a:endParaRPr lang="zh-CN" altLang="en-US" sz="1200" b="1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36569" y="291870"/>
            <a:ext cx="20433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latin typeface="+mj-ea"/>
                <a:ea typeface="+mj-ea"/>
              </a:rPr>
              <a:t>产品创新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58522" y="478744"/>
            <a:ext cx="148678" cy="148678"/>
            <a:chOff x="4582017" y="665434"/>
            <a:chExt cx="148678" cy="148678"/>
          </a:xfrm>
        </p:grpSpPr>
        <p:sp>
          <p:nvSpPr>
            <p:cNvPr id="20" name="椭圆 19"/>
            <p:cNvSpPr/>
            <p:nvPr/>
          </p:nvSpPr>
          <p:spPr>
            <a:xfrm>
              <a:off x="4615815" y="699232"/>
              <a:ext cx="81082" cy="81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582017" y="665434"/>
              <a:ext cx="148678" cy="148678"/>
            </a:xfrm>
            <a:prstGeom prst="ellipse">
              <a:avLst/>
            </a:prstGeom>
            <a:noFill/>
            <a:ln w="3175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586791" y="4185095"/>
            <a:ext cx="20433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spc="300" dirty="0">
                <a:latin typeface="+mj-ea"/>
                <a:ea typeface="+mj-ea"/>
              </a:rPr>
              <a:t>合理推送</a:t>
            </a:r>
            <a:endParaRPr lang="zh-CN" altLang="en-US" b="1" spc="300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0446" y="1610170"/>
            <a:ext cx="20433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300" dirty="0">
                <a:latin typeface="+mj-ea"/>
                <a:ea typeface="+mj-ea"/>
              </a:rPr>
              <a:t>技术结合</a:t>
            </a:r>
            <a:endParaRPr lang="zh-CN" altLang="en-US" b="1" spc="300" dirty="0">
              <a:latin typeface="+mj-ea"/>
              <a:ea typeface="+mj-ea"/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7452780" y="4665106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 flipH="1">
            <a:off x="3001010" y="1978660"/>
            <a:ext cx="1493520" cy="6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p>
            <a:endParaRPr lang="zh-CN" altLang="en-US" sz="2400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 flipH="1">
            <a:off x="7653655" y="4772660"/>
            <a:ext cx="1493520" cy="6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9165653" y="4664899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2785173" y="1870899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7453160" y="1870753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86595" y="4881245"/>
            <a:ext cx="239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b="1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为用户进行个性化推送</a:t>
            </a:r>
            <a:endParaRPr lang="zh-CN" altLang="en-US" sz="1200" b="1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  <a:sym typeface="+mn-ea"/>
              </a:rPr>
              <a:t>针对不同</a:t>
            </a:r>
            <a:r>
              <a: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  <a:sym typeface="+mn-ea"/>
              </a:rPr>
              <a:t>专业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  <a:sym typeface="+mn-ea"/>
              </a:rPr>
              <a:t>用户的数据进行个性分析，精准的进行服务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78865" y="4996180"/>
            <a:ext cx="23583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b="1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用户个人数据分析</a:t>
            </a:r>
            <a:endParaRPr lang="zh-CN" altLang="en-US" sz="1200" b="1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  <a:sym typeface="+mn-ea"/>
              </a:rPr>
              <a:t>针对用户的数据进行分析，</a:t>
            </a: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  <a:sym typeface="+mn-ea"/>
              </a:rPr>
              <a:t>进行不同专业的报考推荐。</a:t>
            </a:r>
            <a:endParaRPr 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  <a:sym typeface="+mn-ea"/>
            </a:endParaRPr>
          </a:p>
        </p:txBody>
      </p:sp>
      <p:pic>
        <p:nvPicPr>
          <p:cNvPr id="15" name="图片占位符 14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 l="-831" t="178" r="-2216" b="-3875"/>
          <a:stretch>
            <a:fillRect/>
          </a:stretch>
        </p:blipFill>
        <p:spPr>
          <a:xfrm>
            <a:off x="4206240" y="1495425"/>
            <a:ext cx="3742690" cy="38862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2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32" grpId="0" bldLvl="0" animBg="1"/>
      <p:bldP spid="28" grpId="0" bldLvl="0" animBg="1"/>
      <p:bldP spid="30" grpId="0" bldLvl="0" animBg="1"/>
      <p:bldP spid="31" grpId="0" bldLvl="0" animBg="1"/>
      <p:bldP spid="34" grpId="0" bldLvl="0" animBg="1"/>
      <p:bldP spid="35" grpId="0"/>
      <p:bldP spid="36" grpId="0"/>
      <p:bldP spid="37" grpId="0"/>
      <p:bldP spid="38" grpId="0"/>
      <p:bldP spid="3" grpId="0"/>
      <p:bldP spid="4" grpId="0"/>
      <p:bldP spid="5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5400000">
            <a:off x="-6704949" y="-243210"/>
            <a:ext cx="7763434" cy="7529739"/>
            <a:chOff x="9728384" y="-5201678"/>
            <a:chExt cx="8945998" cy="8676708"/>
          </a:xfrm>
        </p:grpSpPr>
        <p:sp>
          <p:nvSpPr>
            <p:cNvPr id="10" name="椭圆 9"/>
            <p:cNvSpPr/>
            <p:nvPr/>
          </p:nvSpPr>
          <p:spPr>
            <a:xfrm rot="12209326">
              <a:off x="9728384" y="-5116594"/>
              <a:ext cx="8305801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20560962">
              <a:off x="10368585" y="-5201678"/>
              <a:ext cx="8305797" cy="8305799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7200000">
              <a:off x="10180534" y="-4830770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itle 1"/>
          <p:cNvSpPr txBox="1"/>
          <p:nvPr/>
        </p:nvSpPr>
        <p:spPr>
          <a:xfrm>
            <a:off x="5665978" y="1686174"/>
            <a:ext cx="859489" cy="1895826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4432300" y="3409950"/>
            <a:ext cx="3328035" cy="93916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团队简介</a:t>
            </a:r>
            <a:endParaRPr lang="zh-CN" altLang="en-US" sz="5400" b="1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 flipV="1">
            <a:off x="743413" y="2894867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 rot="20740591">
            <a:off x="11348834" y="388229"/>
            <a:ext cx="4144865" cy="4282117"/>
            <a:chOff x="9708826" y="-5523712"/>
            <a:chExt cx="8522977" cy="8805204"/>
          </a:xfrm>
        </p:grpSpPr>
        <p:sp>
          <p:nvSpPr>
            <p:cNvPr id="20" name="椭圆 19"/>
            <p:cNvSpPr/>
            <p:nvPr/>
          </p:nvSpPr>
          <p:spPr>
            <a:xfrm rot="12209326">
              <a:off x="9708826" y="-5523712"/>
              <a:ext cx="8305797" cy="8305803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20560962">
              <a:off x="9926003" y="-5024307"/>
              <a:ext cx="8305800" cy="8305799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rot="7307593">
            <a:off x="11592871" y="1958141"/>
            <a:ext cx="4332837" cy="4151705"/>
            <a:chOff x="9926004" y="-5255548"/>
            <a:chExt cx="8909496" cy="8537041"/>
          </a:xfrm>
        </p:grpSpPr>
        <p:sp>
          <p:nvSpPr>
            <p:cNvPr id="26" name="椭圆 25"/>
            <p:cNvSpPr/>
            <p:nvPr/>
          </p:nvSpPr>
          <p:spPr>
            <a:xfrm rot="12209326">
              <a:off x="10529700" y="-525554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20560962">
              <a:off x="9926004" y="-5024306"/>
              <a:ext cx="8305800" cy="8305799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>
            <a:spLocks noChangeAspect="1"/>
          </p:cNvSpPr>
          <p:nvPr/>
        </p:nvSpPr>
        <p:spPr>
          <a:xfrm>
            <a:off x="11634550" y="3578237"/>
            <a:ext cx="267970" cy="2679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1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 bldLvl="0" animBg="1"/>
      <p:bldP spid="16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555,&quot;width&quot;:1920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兰亭粗黑+细黑_GBK">
      <a:majorFont>
        <a:latin typeface="Open Sans Semibold"/>
        <a:ea typeface="微软雅黑"/>
        <a:cs typeface=""/>
      </a:majorFont>
      <a:minorFont>
        <a:latin typeface="Open Sans Light"/>
        <a:ea typeface="方正兰亭细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WPS 演示</Application>
  <PresentationFormat>宽屏</PresentationFormat>
  <Paragraphs>120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8" baseType="lpstr">
      <vt:lpstr>Arial</vt:lpstr>
      <vt:lpstr>宋体</vt:lpstr>
      <vt:lpstr>Wingdings</vt:lpstr>
      <vt:lpstr>华文细黑</vt:lpstr>
      <vt:lpstr>造字工房悦黑体验版纤细体</vt:lpstr>
      <vt:lpstr>黑体</vt:lpstr>
      <vt:lpstr>微软雅黑</vt:lpstr>
      <vt:lpstr>Arial Unicode MS</vt:lpstr>
      <vt:lpstr>Open Sans Light</vt:lpstr>
      <vt:lpstr>Segoe Print</vt:lpstr>
      <vt:lpstr>等线</vt:lpstr>
      <vt:lpstr>方正兰亭超细黑简体</vt:lpstr>
      <vt:lpstr>汉仪李政恩小楷W</vt:lpstr>
      <vt:lpstr>方正兰亭细黑_GBK</vt:lpstr>
      <vt:lpstr>Calibri</vt:lpstr>
      <vt:lpstr>Open Sans Semibold</vt:lpstr>
      <vt:lpstr>汉仪青云简</vt:lpstr>
      <vt:lpstr>方正舒体</vt:lpstr>
      <vt:lpstr>华文中宋</vt:lpstr>
      <vt:lpstr>华文隶书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初宬</cp:lastModifiedBy>
  <cp:revision>38</cp:revision>
  <dcterms:created xsi:type="dcterms:W3CDTF">2017-05-27T04:40:00Z</dcterms:created>
  <dcterms:modified xsi:type="dcterms:W3CDTF">2021-06-29T16:10:49Z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CC7D46C7A874403E9BA5F454AFD49E3D</vt:lpwstr>
  </property>
</Properties>
</file>