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8" r:id="rId5"/>
    <p:sldId id="259" r:id="rId6"/>
    <p:sldId id="266" r:id="rId7"/>
    <p:sldId id="263" r:id="rId8"/>
    <p:sldId id="269" r:id="rId9"/>
    <p:sldId id="267" r:id="rId10"/>
    <p:sldId id="264" r:id="rId11"/>
    <p:sldId id="277" r:id="rId12"/>
    <p:sldId id="268" r:id="rId13"/>
    <p:sldId id="279" r:id="rId14"/>
    <p:sldId id="280" r:id="rId15"/>
    <p:sldId id="278" r:id="rId16"/>
    <p:sldId id="265" r:id="rId17"/>
    <p:sldId id="260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1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7" name="文本框 136"/>
          <p:cNvSpPr txBox="1"/>
          <p:nvPr/>
        </p:nvSpPr>
        <p:spPr>
          <a:xfrm>
            <a:off x="2654300" y="2273935"/>
            <a:ext cx="6407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solidFill>
                  <a:schemeClr val="bg2">
                    <a:lumMod val="50000"/>
                  </a:schemeClr>
                </a:solidFill>
              </a:rPr>
              <a:t>第七周工作汇报</a:t>
            </a:r>
            <a:endParaRPr lang="zh-CN" altLang="en-US" sz="6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990080" y="4732655"/>
            <a:ext cx="3753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汇报人：王可心</a:t>
            </a:r>
            <a:endParaRPr lang="zh-CN" altLang="en-US" sz="28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</a:rPr>
              <a:t>汇报时间：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</a:rPr>
              <a:t>2020/10/17</a:t>
            </a:r>
            <a:endParaRPr lang="en-US" altLang="zh-C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LBP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特征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0" y="2686685"/>
            <a:ext cx="8528050" cy="3580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6760" y="1482090"/>
            <a:ext cx="391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>
                    <a:lumMod val="50000"/>
                  </a:schemeClr>
                </a:solidFill>
              </a:rPr>
              <a:t>以</a:t>
            </a: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p=8</a:t>
            </a:r>
            <a:r>
              <a:rPr lang="zh-CN" altLang="en-US" sz="360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r=1</a:t>
            </a:r>
            <a:r>
              <a:rPr lang="zh-CN" altLang="en-US" sz="3600">
                <a:solidFill>
                  <a:schemeClr val="bg1">
                    <a:lumMod val="50000"/>
                  </a:schemeClr>
                </a:solidFill>
              </a:rPr>
              <a:t>为例：</a:t>
            </a:r>
            <a:endParaRPr lang="zh-CN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999871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实验：逐帧读取视屏并求每一帧的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LBP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特征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图片 9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333500"/>
            <a:ext cx="3620135" cy="37572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75410" y="537210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原视频的一帧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9050" y="1778000"/>
            <a:ext cx="6376670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from skimage.feature import local_binary_pattern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skimage库</a:t>
            </a:r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skimage.feature.local_binary_pattern（image，P，R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image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为需要计算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LBP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特征的图片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为采样点的个数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为采样半径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代码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8450" y="939800"/>
            <a:ext cx="933894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def save_image(image, addr, num):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address = addr + str(num) + '.jpg'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cv2.imwrite(address, image)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# 读取视频文件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videoCapture = cv2.VideoCapture("C:\\Users\\ocr\\Desktop\\VID_20201003_175343.mp4")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# 读帧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num=videoCapture.get(7)#读取视频的总帧数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i = 0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while(1):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success,frame= videoCapture.read()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i = i + 1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a = cv2.cvtColor(frame, cv2.COLOR_RGB2GRAY)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lbp = local_binary_pattern(a, 4, 1)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save_image(lbp, 'C:\\Users\\ocr\\Desktop\\image\\',i)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print(i)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if i==num: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print('ok')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       break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实验结果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1013460"/>
            <a:ext cx="2792095" cy="2696210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70" y="4105910"/>
            <a:ext cx="2745740" cy="2727960"/>
          </a:xfrm>
          <a:prstGeom prst="rect">
            <a:avLst/>
          </a:prstGeom>
        </p:spPr>
      </p:pic>
      <p:pic>
        <p:nvPicPr>
          <p:cNvPr id="4" name="图片 3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65" y="1013460"/>
            <a:ext cx="2889250" cy="2696210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4"/>
          <a:srcRect b="11288"/>
          <a:stretch>
            <a:fillRect/>
          </a:stretch>
        </p:blipFill>
        <p:spPr>
          <a:xfrm>
            <a:off x="8058150" y="4138930"/>
            <a:ext cx="2938145" cy="2694940"/>
          </a:xfrm>
          <a:prstGeom prst="rect">
            <a:avLst/>
          </a:prstGeom>
        </p:spPr>
      </p:pic>
      <p:sp>
        <p:nvSpPr>
          <p:cNvPr id="6" name="上箭头 5"/>
          <p:cNvSpPr/>
          <p:nvPr/>
        </p:nvSpPr>
        <p:spPr>
          <a:xfrm>
            <a:off x="1555750" y="3709670"/>
            <a:ext cx="177800" cy="1016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352290" y="3115310"/>
            <a:ext cx="165100" cy="990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9582150" y="3064510"/>
            <a:ext cx="152400" cy="1041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6940550" y="3708400"/>
            <a:ext cx="165100" cy="11557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76960" y="505460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p=4</a:t>
            </a:r>
            <a:r>
              <a:rPr lang="zh-CN" altLang="en-US"/>
              <a:t>，</a:t>
            </a:r>
            <a:r>
              <a:rPr lang="en-US" altLang="zh-CN"/>
              <a:t>r=1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867150" y="252730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p=8</a:t>
            </a:r>
            <a:r>
              <a:rPr lang="zh-CN" altLang="en-US"/>
              <a:t>，</a:t>
            </a:r>
            <a:r>
              <a:rPr lang="en-US" altLang="zh-CN"/>
              <a:t>r=1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296660" y="5054600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p=12</a:t>
            </a:r>
            <a:r>
              <a:rPr lang="zh-CN" altLang="en-US"/>
              <a:t>，</a:t>
            </a:r>
            <a:r>
              <a:rPr lang="en-US" altLang="zh-CN"/>
              <a:t>r=2.5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027160" y="2527300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p=16</a:t>
            </a:r>
            <a:r>
              <a:rPr lang="zh-CN" altLang="en-US"/>
              <a:t>，</a:t>
            </a:r>
            <a:r>
              <a:rPr lang="en-US" altLang="zh-CN"/>
              <a:t>r=4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04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490029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发现的问题及下周计划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问题及计划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13" name="矩形 12"/>
          <p:cNvSpPr/>
          <p:nvPr/>
        </p:nvSpPr>
        <p:spPr>
          <a:xfrm>
            <a:off x="805180" y="1229360"/>
            <a:ext cx="3523615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问题：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   论文中的实验设计不尽相同，作者有不同的侧重点，不同论文的实验结果之间没有可比性，统一论文中的实验设计有不能涵盖所有的对比实验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0980" y="1229360"/>
            <a:ext cx="3523615" cy="35998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计划：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、实现人脸检测的简单代码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、学习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Gabor+GentleSVM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的方法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并实现部分代码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09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îŝḻïḍê"/>
          <p:cNvSpPr/>
          <p:nvPr/>
        </p:nvSpPr>
        <p:spPr bwMode="auto">
          <a:xfrm rot="5400000">
            <a:off x="36513" y="3944938"/>
            <a:ext cx="2876550" cy="2949575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530" h="4645">
                <a:moveTo>
                  <a:pt x="1165" y="3817"/>
                </a:moveTo>
                <a:lnTo>
                  <a:pt x="2134" y="4645"/>
                </a:lnTo>
                <a:lnTo>
                  <a:pt x="636" y="4645"/>
                </a:lnTo>
                <a:lnTo>
                  <a:pt x="1165" y="3817"/>
                </a:lnTo>
                <a:close/>
                <a:moveTo>
                  <a:pt x="1169" y="3810"/>
                </a:moveTo>
                <a:lnTo>
                  <a:pt x="1165" y="3817"/>
                </a:lnTo>
                <a:lnTo>
                  <a:pt x="1164" y="3816"/>
                </a:lnTo>
                <a:lnTo>
                  <a:pt x="1169" y="3810"/>
                </a:lnTo>
                <a:close/>
                <a:moveTo>
                  <a:pt x="3804" y="3465"/>
                </a:moveTo>
                <a:lnTo>
                  <a:pt x="2771" y="4645"/>
                </a:lnTo>
                <a:lnTo>
                  <a:pt x="2448" y="4645"/>
                </a:lnTo>
                <a:lnTo>
                  <a:pt x="2328" y="3695"/>
                </a:lnTo>
                <a:lnTo>
                  <a:pt x="3804" y="3465"/>
                </a:lnTo>
                <a:close/>
                <a:moveTo>
                  <a:pt x="3804" y="3465"/>
                </a:moveTo>
                <a:lnTo>
                  <a:pt x="4530" y="3595"/>
                </a:lnTo>
                <a:lnTo>
                  <a:pt x="4530" y="4645"/>
                </a:lnTo>
                <a:lnTo>
                  <a:pt x="4231" y="4645"/>
                </a:lnTo>
                <a:lnTo>
                  <a:pt x="3804" y="3465"/>
                </a:lnTo>
                <a:close/>
                <a:moveTo>
                  <a:pt x="0" y="2833"/>
                </a:moveTo>
                <a:lnTo>
                  <a:pt x="1164" y="3816"/>
                </a:lnTo>
                <a:lnTo>
                  <a:pt x="636" y="4645"/>
                </a:lnTo>
                <a:lnTo>
                  <a:pt x="266" y="4645"/>
                </a:lnTo>
                <a:lnTo>
                  <a:pt x="0" y="2833"/>
                </a:lnTo>
                <a:close/>
                <a:moveTo>
                  <a:pt x="2009" y="2462"/>
                </a:moveTo>
                <a:lnTo>
                  <a:pt x="2009" y="2463"/>
                </a:lnTo>
                <a:lnTo>
                  <a:pt x="1998" y="2471"/>
                </a:lnTo>
                <a:lnTo>
                  <a:pt x="2006" y="2463"/>
                </a:lnTo>
                <a:lnTo>
                  <a:pt x="2009" y="2462"/>
                </a:lnTo>
                <a:close/>
                <a:moveTo>
                  <a:pt x="2015" y="2460"/>
                </a:moveTo>
                <a:lnTo>
                  <a:pt x="2015" y="2460"/>
                </a:lnTo>
                <a:lnTo>
                  <a:pt x="2015" y="2460"/>
                </a:lnTo>
                <a:close/>
                <a:moveTo>
                  <a:pt x="2031" y="2454"/>
                </a:moveTo>
                <a:lnTo>
                  <a:pt x="2042" y="2460"/>
                </a:lnTo>
                <a:lnTo>
                  <a:pt x="2328" y="3695"/>
                </a:lnTo>
                <a:lnTo>
                  <a:pt x="1169" y="3810"/>
                </a:lnTo>
                <a:lnTo>
                  <a:pt x="2009" y="2471"/>
                </a:lnTo>
                <a:lnTo>
                  <a:pt x="2009" y="2463"/>
                </a:lnTo>
                <a:lnTo>
                  <a:pt x="2015" y="2460"/>
                </a:lnTo>
                <a:lnTo>
                  <a:pt x="2031" y="2454"/>
                </a:lnTo>
                <a:close/>
                <a:moveTo>
                  <a:pt x="2042" y="2454"/>
                </a:moveTo>
                <a:lnTo>
                  <a:pt x="2031" y="2454"/>
                </a:lnTo>
                <a:lnTo>
                  <a:pt x="2042" y="2454"/>
                </a:lnTo>
                <a:close/>
                <a:moveTo>
                  <a:pt x="4392" y="1949"/>
                </a:moveTo>
                <a:lnTo>
                  <a:pt x="4408" y="1966"/>
                </a:lnTo>
                <a:lnTo>
                  <a:pt x="3804" y="3465"/>
                </a:lnTo>
                <a:lnTo>
                  <a:pt x="2042" y="2454"/>
                </a:lnTo>
                <a:lnTo>
                  <a:pt x="4392" y="1949"/>
                </a:lnTo>
                <a:close/>
                <a:moveTo>
                  <a:pt x="4419" y="1944"/>
                </a:moveTo>
                <a:lnTo>
                  <a:pt x="4530" y="1973"/>
                </a:lnTo>
                <a:lnTo>
                  <a:pt x="4530" y="2143"/>
                </a:lnTo>
                <a:lnTo>
                  <a:pt x="4408" y="1966"/>
                </a:lnTo>
                <a:lnTo>
                  <a:pt x="4419" y="1944"/>
                </a:lnTo>
                <a:close/>
                <a:moveTo>
                  <a:pt x="4387" y="1936"/>
                </a:moveTo>
                <a:lnTo>
                  <a:pt x="4397" y="1938"/>
                </a:lnTo>
                <a:lnTo>
                  <a:pt x="4408" y="1944"/>
                </a:lnTo>
                <a:lnTo>
                  <a:pt x="4392" y="1949"/>
                </a:lnTo>
                <a:lnTo>
                  <a:pt x="4387" y="1936"/>
                </a:lnTo>
                <a:close/>
                <a:moveTo>
                  <a:pt x="4386" y="1933"/>
                </a:moveTo>
                <a:lnTo>
                  <a:pt x="4419" y="1944"/>
                </a:lnTo>
                <a:lnTo>
                  <a:pt x="4397" y="1938"/>
                </a:lnTo>
                <a:lnTo>
                  <a:pt x="4386" y="1933"/>
                </a:lnTo>
                <a:close/>
                <a:moveTo>
                  <a:pt x="4375" y="1933"/>
                </a:moveTo>
                <a:lnTo>
                  <a:pt x="4386" y="1933"/>
                </a:lnTo>
                <a:lnTo>
                  <a:pt x="4387" y="1936"/>
                </a:lnTo>
                <a:lnTo>
                  <a:pt x="4375" y="1933"/>
                </a:lnTo>
                <a:close/>
                <a:moveTo>
                  <a:pt x="2970" y="1208"/>
                </a:moveTo>
                <a:lnTo>
                  <a:pt x="4375" y="1933"/>
                </a:lnTo>
                <a:lnTo>
                  <a:pt x="2886" y="1318"/>
                </a:lnTo>
                <a:lnTo>
                  <a:pt x="2970" y="1208"/>
                </a:lnTo>
                <a:close/>
                <a:moveTo>
                  <a:pt x="1339" y="681"/>
                </a:moveTo>
                <a:lnTo>
                  <a:pt x="2886" y="1318"/>
                </a:lnTo>
                <a:lnTo>
                  <a:pt x="2031" y="2438"/>
                </a:lnTo>
                <a:lnTo>
                  <a:pt x="2031" y="2454"/>
                </a:lnTo>
                <a:lnTo>
                  <a:pt x="2015" y="2460"/>
                </a:lnTo>
                <a:lnTo>
                  <a:pt x="2009" y="2462"/>
                </a:lnTo>
                <a:lnTo>
                  <a:pt x="2009" y="2460"/>
                </a:lnTo>
                <a:lnTo>
                  <a:pt x="2006" y="2463"/>
                </a:lnTo>
                <a:lnTo>
                  <a:pt x="1982" y="2471"/>
                </a:lnTo>
                <a:lnTo>
                  <a:pt x="0" y="2833"/>
                </a:lnTo>
                <a:lnTo>
                  <a:pt x="1339" y="681"/>
                </a:lnTo>
                <a:close/>
                <a:moveTo>
                  <a:pt x="4090" y="0"/>
                </a:moveTo>
                <a:lnTo>
                  <a:pt x="2981" y="1197"/>
                </a:lnTo>
                <a:lnTo>
                  <a:pt x="2970" y="1208"/>
                </a:lnTo>
                <a:lnTo>
                  <a:pt x="1339" y="681"/>
                </a:lnTo>
                <a:lnTo>
                  <a:pt x="4090" y="0"/>
                </a:lnTo>
                <a:close/>
                <a:moveTo>
                  <a:pt x="4090" y="0"/>
                </a:moveTo>
                <a:lnTo>
                  <a:pt x="4530" y="193"/>
                </a:lnTo>
                <a:lnTo>
                  <a:pt x="4530" y="1837"/>
                </a:lnTo>
                <a:lnTo>
                  <a:pt x="4375" y="1933"/>
                </a:lnTo>
                <a:lnTo>
                  <a:pt x="409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2" name="îŝḻïḍê"/>
          <p:cNvSpPr/>
          <p:nvPr/>
        </p:nvSpPr>
        <p:spPr bwMode="auto">
          <a:xfrm rot="5400000">
            <a:off x="8918067" y="-229743"/>
            <a:ext cx="3044190" cy="3503676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4794" h="5518">
                <a:moveTo>
                  <a:pt x="0" y="5505"/>
                </a:moveTo>
                <a:lnTo>
                  <a:pt x="836" y="5505"/>
                </a:lnTo>
                <a:lnTo>
                  <a:pt x="0" y="5518"/>
                </a:lnTo>
                <a:lnTo>
                  <a:pt x="0" y="5505"/>
                </a:lnTo>
                <a:close/>
                <a:moveTo>
                  <a:pt x="0" y="4073"/>
                </a:moveTo>
                <a:lnTo>
                  <a:pt x="1028" y="4259"/>
                </a:lnTo>
                <a:lnTo>
                  <a:pt x="0" y="5219"/>
                </a:lnTo>
                <a:lnTo>
                  <a:pt x="0" y="4073"/>
                </a:lnTo>
                <a:close/>
                <a:moveTo>
                  <a:pt x="2702" y="4050"/>
                </a:moveTo>
                <a:lnTo>
                  <a:pt x="2148" y="5516"/>
                </a:lnTo>
                <a:lnTo>
                  <a:pt x="836" y="5505"/>
                </a:lnTo>
                <a:lnTo>
                  <a:pt x="1028" y="4259"/>
                </a:lnTo>
                <a:lnTo>
                  <a:pt x="2702" y="4050"/>
                </a:lnTo>
                <a:close/>
                <a:moveTo>
                  <a:pt x="3993" y="3007"/>
                </a:moveTo>
                <a:lnTo>
                  <a:pt x="4080" y="3023"/>
                </a:lnTo>
                <a:lnTo>
                  <a:pt x="3850" y="4045"/>
                </a:lnTo>
                <a:lnTo>
                  <a:pt x="3993" y="3007"/>
                </a:lnTo>
                <a:close/>
                <a:moveTo>
                  <a:pt x="1028" y="4226"/>
                </a:moveTo>
                <a:lnTo>
                  <a:pt x="40" y="2727"/>
                </a:lnTo>
                <a:lnTo>
                  <a:pt x="1028" y="4226"/>
                </a:lnTo>
                <a:close/>
                <a:moveTo>
                  <a:pt x="0" y="2727"/>
                </a:moveTo>
                <a:lnTo>
                  <a:pt x="40" y="2727"/>
                </a:lnTo>
                <a:lnTo>
                  <a:pt x="0" y="2890"/>
                </a:lnTo>
                <a:lnTo>
                  <a:pt x="0" y="2727"/>
                </a:lnTo>
                <a:close/>
                <a:moveTo>
                  <a:pt x="2477" y="2721"/>
                </a:moveTo>
                <a:lnTo>
                  <a:pt x="1028" y="4259"/>
                </a:lnTo>
                <a:lnTo>
                  <a:pt x="1028" y="4226"/>
                </a:lnTo>
                <a:lnTo>
                  <a:pt x="1193" y="2724"/>
                </a:lnTo>
                <a:lnTo>
                  <a:pt x="2477" y="2721"/>
                </a:lnTo>
                <a:close/>
                <a:moveTo>
                  <a:pt x="2477" y="2721"/>
                </a:moveTo>
                <a:lnTo>
                  <a:pt x="3850" y="4045"/>
                </a:lnTo>
                <a:lnTo>
                  <a:pt x="2702" y="4050"/>
                </a:lnTo>
                <a:lnTo>
                  <a:pt x="2477" y="2721"/>
                </a:lnTo>
                <a:close/>
                <a:moveTo>
                  <a:pt x="1193" y="2721"/>
                </a:moveTo>
                <a:lnTo>
                  <a:pt x="1193" y="2724"/>
                </a:lnTo>
                <a:lnTo>
                  <a:pt x="40" y="2727"/>
                </a:lnTo>
                <a:lnTo>
                  <a:pt x="1193" y="2721"/>
                </a:lnTo>
                <a:close/>
                <a:moveTo>
                  <a:pt x="4141" y="1931"/>
                </a:moveTo>
                <a:lnTo>
                  <a:pt x="4080" y="3023"/>
                </a:lnTo>
                <a:lnTo>
                  <a:pt x="4007" y="2903"/>
                </a:lnTo>
                <a:lnTo>
                  <a:pt x="4141" y="1931"/>
                </a:lnTo>
                <a:close/>
                <a:moveTo>
                  <a:pt x="3131" y="1464"/>
                </a:moveTo>
                <a:lnTo>
                  <a:pt x="4007" y="2903"/>
                </a:lnTo>
                <a:lnTo>
                  <a:pt x="3993" y="3007"/>
                </a:lnTo>
                <a:lnTo>
                  <a:pt x="2477" y="2721"/>
                </a:lnTo>
                <a:lnTo>
                  <a:pt x="3131" y="1464"/>
                </a:lnTo>
                <a:close/>
                <a:moveTo>
                  <a:pt x="3131" y="1464"/>
                </a:moveTo>
                <a:lnTo>
                  <a:pt x="4794" y="1508"/>
                </a:lnTo>
                <a:lnTo>
                  <a:pt x="4141" y="1931"/>
                </a:lnTo>
                <a:lnTo>
                  <a:pt x="3131" y="1464"/>
                </a:lnTo>
                <a:close/>
                <a:moveTo>
                  <a:pt x="1363" y="1415"/>
                </a:moveTo>
                <a:lnTo>
                  <a:pt x="2477" y="2721"/>
                </a:lnTo>
                <a:lnTo>
                  <a:pt x="1193" y="2721"/>
                </a:lnTo>
                <a:lnTo>
                  <a:pt x="1363" y="1415"/>
                </a:lnTo>
                <a:close/>
                <a:moveTo>
                  <a:pt x="0" y="1271"/>
                </a:moveTo>
                <a:lnTo>
                  <a:pt x="1363" y="1415"/>
                </a:lnTo>
                <a:lnTo>
                  <a:pt x="40" y="2727"/>
                </a:lnTo>
                <a:lnTo>
                  <a:pt x="0" y="2637"/>
                </a:lnTo>
                <a:lnTo>
                  <a:pt x="0" y="1271"/>
                </a:lnTo>
                <a:close/>
                <a:moveTo>
                  <a:pt x="4141" y="25"/>
                </a:moveTo>
                <a:lnTo>
                  <a:pt x="4794" y="1508"/>
                </a:lnTo>
                <a:lnTo>
                  <a:pt x="3643" y="735"/>
                </a:lnTo>
                <a:lnTo>
                  <a:pt x="4141" y="25"/>
                </a:lnTo>
                <a:close/>
                <a:moveTo>
                  <a:pt x="2598" y="25"/>
                </a:moveTo>
                <a:lnTo>
                  <a:pt x="2620" y="47"/>
                </a:lnTo>
                <a:lnTo>
                  <a:pt x="2609" y="47"/>
                </a:lnTo>
                <a:lnTo>
                  <a:pt x="2598" y="25"/>
                </a:lnTo>
                <a:close/>
                <a:moveTo>
                  <a:pt x="2671" y="0"/>
                </a:moveTo>
                <a:lnTo>
                  <a:pt x="4138" y="0"/>
                </a:lnTo>
                <a:lnTo>
                  <a:pt x="4141" y="25"/>
                </a:lnTo>
                <a:lnTo>
                  <a:pt x="2620" y="47"/>
                </a:lnTo>
                <a:lnTo>
                  <a:pt x="2671" y="0"/>
                </a:lnTo>
                <a:close/>
                <a:moveTo>
                  <a:pt x="2581" y="0"/>
                </a:moveTo>
                <a:lnTo>
                  <a:pt x="2602" y="0"/>
                </a:lnTo>
                <a:lnTo>
                  <a:pt x="2598" y="25"/>
                </a:lnTo>
                <a:lnTo>
                  <a:pt x="2581" y="0"/>
                </a:lnTo>
                <a:close/>
                <a:moveTo>
                  <a:pt x="852" y="0"/>
                </a:moveTo>
                <a:lnTo>
                  <a:pt x="2345" y="0"/>
                </a:lnTo>
                <a:lnTo>
                  <a:pt x="2609" y="47"/>
                </a:lnTo>
                <a:lnTo>
                  <a:pt x="2609" y="58"/>
                </a:lnTo>
                <a:lnTo>
                  <a:pt x="2620" y="47"/>
                </a:lnTo>
                <a:lnTo>
                  <a:pt x="3643" y="735"/>
                </a:lnTo>
                <a:lnTo>
                  <a:pt x="3131" y="1464"/>
                </a:lnTo>
                <a:lnTo>
                  <a:pt x="1363" y="1415"/>
                </a:lnTo>
                <a:lnTo>
                  <a:pt x="852" y="0"/>
                </a:lnTo>
                <a:close/>
                <a:moveTo>
                  <a:pt x="0" y="0"/>
                </a:moveTo>
                <a:lnTo>
                  <a:pt x="497" y="0"/>
                </a:lnTo>
                <a:lnTo>
                  <a:pt x="0" y="567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wrap="square" anchor="ctr">
            <a:noAutofit/>
          </a:bodyPr>
          <a:p>
            <a:pPr algn="ctr"/>
          </a:p>
        </p:txBody>
      </p:sp>
      <p:sp>
        <p:nvSpPr>
          <p:cNvPr id="137" name="文本框 136"/>
          <p:cNvSpPr txBox="1"/>
          <p:nvPr/>
        </p:nvSpPr>
        <p:spPr>
          <a:xfrm>
            <a:off x="3590925" y="1981835"/>
            <a:ext cx="501015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US" altLang="zh-CN" sz="80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THANKS</a:t>
            </a:r>
            <a:endParaRPr lang="en-US" sz="44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434340" y="799465"/>
            <a:ext cx="4933315" cy="5809615"/>
            <a:chOff x="10537" y="825"/>
            <a:chExt cx="7769" cy="9149"/>
          </a:xfrm>
        </p:grpSpPr>
        <p:sp>
          <p:nvSpPr>
            <p:cNvPr id="89" name="ïšľîḍe"/>
            <p:cNvSpPr/>
            <p:nvPr/>
          </p:nvSpPr>
          <p:spPr bwMode="auto">
            <a:xfrm>
              <a:off x="11843" y="1514"/>
              <a:ext cx="422" cy="422"/>
            </a:xfrm>
            <a:custGeom>
              <a:avLst/>
              <a:gdLst/>
              <a:ahLst/>
              <a:cxnLst>
                <a:cxn ang="0">
                  <a:pos x="46" y="46"/>
                </a:cxn>
                <a:cxn ang="0">
                  <a:pos x="27" y="54"/>
                </a:cxn>
                <a:cxn ang="0">
                  <a:pos x="8" y="46"/>
                </a:cxn>
                <a:cxn ang="0">
                  <a:pos x="0" y="27"/>
                </a:cxn>
                <a:cxn ang="0">
                  <a:pos x="8" y="8"/>
                </a:cxn>
                <a:cxn ang="0">
                  <a:pos x="27" y="0"/>
                </a:cxn>
                <a:cxn ang="0">
                  <a:pos x="46" y="8"/>
                </a:cxn>
                <a:cxn ang="0">
                  <a:pos x="54" y="27"/>
                </a:cxn>
                <a:cxn ang="0">
                  <a:pos x="46" y="46"/>
                </a:cxn>
              </a:cxnLst>
              <a:rect l="0" t="0" r="r" b="b"/>
              <a:pathLst>
                <a:path w="54" h="54">
                  <a:moveTo>
                    <a:pt x="46" y="46"/>
                  </a:moveTo>
                  <a:cubicBezTo>
                    <a:pt x="41" y="51"/>
                    <a:pt x="34" y="54"/>
                    <a:pt x="27" y="54"/>
                  </a:cubicBezTo>
                  <a:cubicBezTo>
                    <a:pt x="20" y="54"/>
                    <a:pt x="13" y="51"/>
                    <a:pt x="8" y="46"/>
                  </a:cubicBezTo>
                  <a:cubicBezTo>
                    <a:pt x="3" y="41"/>
                    <a:pt x="0" y="34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3"/>
                    <a:pt x="20" y="0"/>
                    <a:pt x="27" y="0"/>
                  </a:cubicBezTo>
                  <a:cubicBezTo>
                    <a:pt x="34" y="0"/>
                    <a:pt x="41" y="3"/>
                    <a:pt x="46" y="8"/>
                  </a:cubicBezTo>
                  <a:cubicBezTo>
                    <a:pt x="51" y="13"/>
                    <a:pt x="54" y="20"/>
                    <a:pt x="54" y="27"/>
                  </a:cubicBezTo>
                  <a:cubicBezTo>
                    <a:pt x="54" y="34"/>
                    <a:pt x="51" y="41"/>
                    <a:pt x="46" y="4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0" name="iṣľïḓé"/>
            <p:cNvSpPr/>
            <p:nvPr/>
          </p:nvSpPr>
          <p:spPr bwMode="auto">
            <a:xfrm>
              <a:off x="14250" y="825"/>
              <a:ext cx="612" cy="612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39" y="0"/>
                </a:cxn>
                <a:cxn ang="0">
                  <a:pos x="66" y="11"/>
                </a:cxn>
                <a:cxn ang="0">
                  <a:pos x="78" y="39"/>
                </a:cxn>
                <a:cxn ang="0">
                  <a:pos x="66" y="66"/>
                </a:cxn>
                <a:cxn ang="0">
                  <a:pos x="39" y="78"/>
                </a:cxn>
                <a:cxn ang="0">
                  <a:pos x="11" y="66"/>
                </a:cxn>
                <a:cxn ang="0">
                  <a:pos x="0" y="39"/>
                </a:cxn>
                <a:cxn ang="0">
                  <a:pos x="11" y="11"/>
                </a:cxn>
              </a:cxnLst>
              <a:rect l="0" t="0" r="r" b="b"/>
              <a:pathLst>
                <a:path w="78" h="78">
                  <a:moveTo>
                    <a:pt x="11" y="11"/>
                  </a:moveTo>
                  <a:cubicBezTo>
                    <a:pt x="19" y="4"/>
                    <a:pt x="28" y="0"/>
                    <a:pt x="39" y="0"/>
                  </a:cubicBezTo>
                  <a:cubicBezTo>
                    <a:pt x="50" y="0"/>
                    <a:pt x="59" y="4"/>
                    <a:pt x="66" y="11"/>
                  </a:cubicBezTo>
                  <a:cubicBezTo>
                    <a:pt x="74" y="19"/>
                    <a:pt x="78" y="28"/>
                    <a:pt x="78" y="39"/>
                  </a:cubicBezTo>
                  <a:cubicBezTo>
                    <a:pt x="78" y="50"/>
                    <a:pt x="74" y="59"/>
                    <a:pt x="66" y="66"/>
                  </a:cubicBezTo>
                  <a:cubicBezTo>
                    <a:pt x="59" y="74"/>
                    <a:pt x="50" y="78"/>
                    <a:pt x="39" y="78"/>
                  </a:cubicBezTo>
                  <a:cubicBezTo>
                    <a:pt x="28" y="78"/>
                    <a:pt x="19" y="74"/>
                    <a:pt x="11" y="66"/>
                  </a:cubicBezTo>
                  <a:cubicBezTo>
                    <a:pt x="4" y="59"/>
                    <a:pt x="0" y="50"/>
                    <a:pt x="0" y="39"/>
                  </a:cubicBezTo>
                  <a:cubicBezTo>
                    <a:pt x="0" y="28"/>
                    <a:pt x="4" y="19"/>
                    <a:pt x="11" y="1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1" name="îśľïḓé"/>
            <p:cNvSpPr/>
            <p:nvPr/>
          </p:nvSpPr>
          <p:spPr bwMode="auto">
            <a:xfrm>
              <a:off x="13391" y="2039"/>
              <a:ext cx="350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2" name="ïṡļïḑè"/>
            <p:cNvSpPr/>
            <p:nvPr/>
          </p:nvSpPr>
          <p:spPr bwMode="auto">
            <a:xfrm>
              <a:off x="16312" y="1725"/>
              <a:ext cx="345" cy="34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3" name="işḻídê"/>
            <p:cNvSpPr/>
            <p:nvPr/>
          </p:nvSpPr>
          <p:spPr bwMode="auto">
            <a:xfrm>
              <a:off x="16122" y="3042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4" name="îşļîḓe"/>
            <p:cNvSpPr/>
            <p:nvPr/>
          </p:nvSpPr>
          <p:spPr bwMode="auto">
            <a:xfrm>
              <a:off x="17376" y="4471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5" name="ïṧľiďe"/>
            <p:cNvSpPr/>
            <p:nvPr/>
          </p:nvSpPr>
          <p:spPr bwMode="auto">
            <a:xfrm>
              <a:off x="15926" y="4471"/>
              <a:ext cx="345" cy="3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</a:cxnLst>
              <a:rect l="0" t="0" r="r" b="b"/>
              <a:pathLst>
                <a:path w="44" h="44">
                  <a:moveTo>
                    <a:pt x="6" y="6"/>
                  </a:move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6" name="í$1ïḋé"/>
            <p:cNvSpPr/>
            <p:nvPr/>
          </p:nvSpPr>
          <p:spPr bwMode="auto">
            <a:xfrm>
              <a:off x="11699" y="4487"/>
              <a:ext cx="345" cy="345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7" name="iṧ1iďe"/>
            <p:cNvSpPr/>
            <p:nvPr/>
          </p:nvSpPr>
          <p:spPr bwMode="auto">
            <a:xfrm>
              <a:off x="12789" y="4368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8" name="íşliḍè"/>
            <p:cNvSpPr/>
            <p:nvPr/>
          </p:nvSpPr>
          <p:spPr bwMode="auto">
            <a:xfrm>
              <a:off x="14641" y="5639"/>
              <a:ext cx="566" cy="56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" y="10"/>
                </a:cxn>
                <a:cxn ang="0">
                  <a:pos x="36" y="0"/>
                </a:cxn>
                <a:cxn ang="0">
                  <a:pos x="62" y="10"/>
                </a:cxn>
                <a:cxn ang="0">
                  <a:pos x="72" y="36"/>
                </a:cxn>
                <a:cxn ang="0">
                  <a:pos x="62" y="61"/>
                </a:cxn>
                <a:cxn ang="0">
                  <a:pos x="36" y="72"/>
                </a:cxn>
                <a:cxn ang="0">
                  <a:pos x="11" y="61"/>
                </a:cxn>
                <a:cxn ang="0">
                  <a:pos x="0" y="36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26"/>
                    <a:pt x="4" y="17"/>
                    <a:pt x="11" y="10"/>
                  </a:cubicBezTo>
                  <a:cubicBezTo>
                    <a:pt x="18" y="3"/>
                    <a:pt x="26" y="0"/>
                    <a:pt x="36" y="0"/>
                  </a:cubicBezTo>
                  <a:cubicBezTo>
                    <a:pt x="46" y="0"/>
                    <a:pt x="55" y="3"/>
                    <a:pt x="62" y="10"/>
                  </a:cubicBezTo>
                  <a:cubicBezTo>
                    <a:pt x="69" y="17"/>
                    <a:pt x="72" y="26"/>
                    <a:pt x="72" y="36"/>
                  </a:cubicBezTo>
                  <a:cubicBezTo>
                    <a:pt x="72" y="46"/>
                    <a:pt x="69" y="54"/>
                    <a:pt x="62" y="61"/>
                  </a:cubicBezTo>
                  <a:cubicBezTo>
                    <a:pt x="55" y="68"/>
                    <a:pt x="46" y="72"/>
                    <a:pt x="36" y="72"/>
                  </a:cubicBezTo>
                  <a:cubicBezTo>
                    <a:pt x="26" y="72"/>
                    <a:pt x="18" y="68"/>
                    <a:pt x="11" y="61"/>
                  </a:cubicBezTo>
                  <a:cubicBezTo>
                    <a:pt x="4" y="54"/>
                    <a:pt x="0" y="46"/>
                    <a:pt x="0" y="3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99" name="íŝļíḍê"/>
            <p:cNvSpPr/>
            <p:nvPr/>
          </p:nvSpPr>
          <p:spPr bwMode="auto">
            <a:xfrm>
              <a:off x="16404" y="5793"/>
              <a:ext cx="345" cy="35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</a:cxnLst>
              <a:rect l="0" t="0" r="r" b="b"/>
              <a:pathLst>
                <a:path w="44" h="44">
                  <a:moveTo>
                    <a:pt x="38" y="6"/>
                  </a:move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0" name="ïSļídê"/>
            <p:cNvSpPr/>
            <p:nvPr/>
          </p:nvSpPr>
          <p:spPr bwMode="auto">
            <a:xfrm>
              <a:off x="17402" y="6281"/>
              <a:ext cx="247" cy="252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</a:cxnLst>
              <a:rect l="0" t="0" r="r" b="b"/>
              <a:pathLst>
                <a:path w="32" h="32">
                  <a:moveTo>
                    <a:pt x="5" y="27"/>
                  </a:moveTo>
                  <a:cubicBezTo>
                    <a:pt x="1" y="24"/>
                    <a:pt x="0" y="20"/>
                    <a:pt x="0" y="16"/>
                  </a:cubicBezTo>
                  <a:cubicBezTo>
                    <a:pt x="0" y="11"/>
                    <a:pt x="1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1" name="iṧľíḑè"/>
            <p:cNvSpPr/>
            <p:nvPr/>
          </p:nvSpPr>
          <p:spPr bwMode="auto">
            <a:xfrm>
              <a:off x="10923" y="5700"/>
              <a:ext cx="345" cy="3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  <a:cxn ang="0">
                  <a:pos x="0" y="22"/>
                </a:cxn>
              </a:cxnLst>
              <a:rect l="0" t="0" r="r" b="b"/>
              <a:pathLst>
                <a:path w="44" h="44">
                  <a:moveTo>
                    <a:pt x="0" y="22"/>
                  </a:move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2" name="íṩḷíḍe"/>
            <p:cNvSpPr/>
            <p:nvPr/>
          </p:nvSpPr>
          <p:spPr bwMode="auto">
            <a:xfrm>
              <a:off x="11956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3" name="ïś1íḋé"/>
            <p:cNvSpPr/>
            <p:nvPr/>
          </p:nvSpPr>
          <p:spPr bwMode="auto">
            <a:xfrm>
              <a:off x="13442" y="6914"/>
              <a:ext cx="478" cy="47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2" y="9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  <a:cxn ang="0">
                  <a:pos x="0" y="30"/>
                </a:cxn>
                <a:cxn ang="0">
                  <a:pos x="9" y="9"/>
                </a:cxn>
                <a:cxn ang="0">
                  <a:pos x="31" y="0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39" y="0"/>
                    <a:pt x="46" y="3"/>
                    <a:pt x="52" y="9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9"/>
                  </a:cubicBezTo>
                  <a:cubicBezTo>
                    <a:pt x="15" y="3"/>
                    <a:pt x="22" y="0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4" name="ïṣľïḓe"/>
            <p:cNvSpPr/>
            <p:nvPr/>
          </p:nvSpPr>
          <p:spPr bwMode="auto">
            <a:xfrm>
              <a:off x="12836" y="5459"/>
              <a:ext cx="555" cy="555"/>
            </a:xfrm>
            <a:custGeom>
              <a:avLst/>
              <a:gdLst/>
              <a:ahLst/>
              <a:cxnLst>
                <a:cxn ang="0">
                  <a:pos x="61" y="10"/>
                </a:cxn>
                <a:cxn ang="0">
                  <a:pos x="71" y="35"/>
                </a:cxn>
                <a:cxn ang="0">
                  <a:pos x="61" y="60"/>
                </a:cxn>
                <a:cxn ang="0">
                  <a:pos x="36" y="71"/>
                </a:cxn>
                <a:cxn ang="0">
                  <a:pos x="10" y="60"/>
                </a:cxn>
                <a:cxn ang="0">
                  <a:pos x="0" y="35"/>
                </a:cxn>
                <a:cxn ang="0">
                  <a:pos x="10" y="10"/>
                </a:cxn>
                <a:cxn ang="0">
                  <a:pos x="36" y="0"/>
                </a:cxn>
                <a:cxn ang="0">
                  <a:pos x="61" y="10"/>
                </a:cxn>
              </a:cxnLst>
              <a:rect l="0" t="0" r="r" b="b"/>
              <a:pathLst>
                <a:path w="71" h="71">
                  <a:moveTo>
                    <a:pt x="61" y="10"/>
                  </a:moveTo>
                  <a:cubicBezTo>
                    <a:pt x="68" y="17"/>
                    <a:pt x="71" y="26"/>
                    <a:pt x="71" y="35"/>
                  </a:cubicBezTo>
                  <a:cubicBezTo>
                    <a:pt x="71" y="45"/>
                    <a:pt x="68" y="54"/>
                    <a:pt x="61" y="60"/>
                  </a:cubicBezTo>
                  <a:cubicBezTo>
                    <a:pt x="54" y="68"/>
                    <a:pt x="45" y="71"/>
                    <a:pt x="36" y="71"/>
                  </a:cubicBezTo>
                  <a:cubicBezTo>
                    <a:pt x="26" y="71"/>
                    <a:pt x="17" y="68"/>
                    <a:pt x="10" y="60"/>
                  </a:cubicBezTo>
                  <a:cubicBezTo>
                    <a:pt x="3" y="54"/>
                    <a:pt x="0" y="45"/>
                    <a:pt x="0" y="35"/>
                  </a:cubicBezTo>
                  <a:cubicBezTo>
                    <a:pt x="0" y="26"/>
                    <a:pt x="3" y="17"/>
                    <a:pt x="10" y="10"/>
                  </a:cubicBezTo>
                  <a:cubicBezTo>
                    <a:pt x="17" y="3"/>
                    <a:pt x="26" y="0"/>
                    <a:pt x="36" y="0"/>
                  </a:cubicBezTo>
                  <a:cubicBezTo>
                    <a:pt x="45" y="0"/>
                    <a:pt x="54" y="3"/>
                    <a:pt x="61" y="1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5" name="îšḷiďe"/>
            <p:cNvSpPr/>
            <p:nvPr/>
          </p:nvSpPr>
          <p:spPr bwMode="auto">
            <a:xfrm>
              <a:off x="17124" y="8256"/>
              <a:ext cx="252" cy="25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</a:cxnLst>
              <a:rect l="0" t="0" r="r" b="b"/>
              <a:pathLst>
                <a:path w="32" h="32">
                  <a:moveTo>
                    <a:pt x="0" y="16"/>
                  </a:moveTo>
                  <a:cubicBezTo>
                    <a:pt x="0" y="11"/>
                    <a:pt x="2" y="8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6" name="ïŝḷiďe"/>
            <p:cNvSpPr/>
            <p:nvPr/>
          </p:nvSpPr>
          <p:spPr bwMode="auto">
            <a:xfrm>
              <a:off x="14641" y="7017"/>
              <a:ext cx="252" cy="252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6" y="0"/>
                </a:cxn>
                <a:cxn ang="0">
                  <a:pos x="27" y="4"/>
                </a:cxn>
                <a:cxn ang="0">
                  <a:pos x="32" y="16"/>
                </a:cxn>
                <a:cxn ang="0">
                  <a:pos x="27" y="27"/>
                </a:cxn>
                <a:cxn ang="0">
                  <a:pos x="16" y="32"/>
                </a:cxn>
                <a:cxn ang="0">
                  <a:pos x="5" y="27"/>
                </a:cxn>
                <a:cxn ang="0">
                  <a:pos x="0" y="16"/>
                </a:cxn>
                <a:cxn ang="0">
                  <a:pos x="5" y="4"/>
                </a:cxn>
              </a:cxnLst>
              <a:rect l="0" t="0" r="r" b="b"/>
              <a:pathLst>
                <a:path w="32" h="32">
                  <a:moveTo>
                    <a:pt x="5" y="4"/>
                  </a:move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8"/>
                    <a:pt x="32" y="11"/>
                    <a:pt x="32" y="16"/>
                  </a:cubicBezTo>
                  <a:cubicBezTo>
                    <a:pt x="32" y="20"/>
                    <a:pt x="30" y="24"/>
                    <a:pt x="27" y="27"/>
                  </a:cubicBezTo>
                  <a:cubicBezTo>
                    <a:pt x="24" y="30"/>
                    <a:pt x="20" y="32"/>
                    <a:pt x="16" y="32"/>
                  </a:cubicBezTo>
                  <a:cubicBezTo>
                    <a:pt x="12" y="32"/>
                    <a:pt x="8" y="30"/>
                    <a:pt x="5" y="27"/>
                  </a:cubicBezTo>
                  <a:cubicBezTo>
                    <a:pt x="2" y="24"/>
                    <a:pt x="0" y="20"/>
                    <a:pt x="0" y="16"/>
                  </a:cubicBezTo>
                  <a:cubicBezTo>
                    <a:pt x="0" y="11"/>
                    <a:pt x="2" y="8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7" name="îSlïďe"/>
            <p:cNvSpPr/>
            <p:nvPr/>
          </p:nvSpPr>
          <p:spPr bwMode="auto">
            <a:xfrm>
              <a:off x="15762" y="6940"/>
              <a:ext cx="406" cy="40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</a:cxnLst>
              <a:rect l="0" t="0" r="r" b="b"/>
              <a:pathLst>
                <a:path w="52" h="52">
                  <a:moveTo>
                    <a:pt x="44" y="7"/>
                  </a:move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8" name="îSlíḍe"/>
            <p:cNvSpPr/>
            <p:nvPr/>
          </p:nvSpPr>
          <p:spPr bwMode="auto">
            <a:xfrm>
              <a:off x="15972" y="8184"/>
              <a:ext cx="406" cy="411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26" y="52"/>
                </a:cxn>
                <a:cxn ang="0">
                  <a:pos x="7" y="44"/>
                </a:cxn>
                <a:cxn ang="0">
                  <a:pos x="0" y="26"/>
                </a:cxn>
                <a:cxn ang="0">
                  <a:pos x="7" y="7"/>
                </a:cxn>
                <a:cxn ang="0">
                  <a:pos x="26" y="0"/>
                </a:cxn>
                <a:cxn ang="0">
                  <a:pos x="44" y="7"/>
                </a:cxn>
                <a:cxn ang="0">
                  <a:pos x="52" y="26"/>
                </a:cxn>
                <a:cxn ang="0">
                  <a:pos x="44" y="44"/>
                </a:cxn>
              </a:cxnLst>
              <a:rect l="0" t="0" r="r" b="b"/>
              <a:pathLst>
                <a:path w="52" h="52">
                  <a:moveTo>
                    <a:pt x="44" y="44"/>
                  </a:moveTo>
                  <a:cubicBezTo>
                    <a:pt x="39" y="49"/>
                    <a:pt x="33" y="52"/>
                    <a:pt x="26" y="52"/>
                  </a:cubicBezTo>
                  <a:cubicBezTo>
                    <a:pt x="19" y="52"/>
                    <a:pt x="13" y="49"/>
                    <a:pt x="7" y="44"/>
                  </a:cubicBezTo>
                  <a:cubicBezTo>
                    <a:pt x="2" y="39"/>
                    <a:pt x="0" y="33"/>
                    <a:pt x="0" y="26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3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3"/>
                    <a:pt x="49" y="39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09" name="ïṩḷïḑè"/>
            <p:cNvSpPr/>
            <p:nvPr/>
          </p:nvSpPr>
          <p:spPr bwMode="auto">
            <a:xfrm>
              <a:off x="14358" y="8333"/>
              <a:ext cx="504" cy="504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9" y="54"/>
                </a:cxn>
                <a:cxn ang="0">
                  <a:pos x="0" y="32"/>
                </a:cxn>
                <a:cxn ang="0">
                  <a:pos x="9" y="9"/>
                </a:cxn>
                <a:cxn ang="0">
                  <a:pos x="32" y="0"/>
                </a:cxn>
                <a:cxn ang="0">
                  <a:pos x="54" y="9"/>
                </a:cxn>
                <a:cxn ang="0">
                  <a:pos x="64" y="32"/>
                </a:cxn>
                <a:cxn ang="0">
                  <a:pos x="54" y="54"/>
                </a:cxn>
                <a:cxn ang="0">
                  <a:pos x="32" y="64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23" y="64"/>
                    <a:pt x="16" y="61"/>
                    <a:pt x="9" y="54"/>
                  </a:cubicBezTo>
                  <a:cubicBezTo>
                    <a:pt x="3" y="48"/>
                    <a:pt x="0" y="40"/>
                    <a:pt x="0" y="32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8" y="3"/>
                    <a:pt x="54" y="9"/>
                  </a:cubicBezTo>
                  <a:cubicBezTo>
                    <a:pt x="61" y="15"/>
                    <a:pt x="64" y="23"/>
                    <a:pt x="64" y="32"/>
                  </a:cubicBezTo>
                  <a:cubicBezTo>
                    <a:pt x="64" y="40"/>
                    <a:pt x="61" y="48"/>
                    <a:pt x="54" y="54"/>
                  </a:cubicBezTo>
                  <a:cubicBezTo>
                    <a:pt x="48" y="61"/>
                    <a:pt x="41" y="64"/>
                    <a:pt x="32" y="6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0" name="î$1iḓê"/>
            <p:cNvSpPr/>
            <p:nvPr/>
          </p:nvSpPr>
          <p:spPr bwMode="auto">
            <a:xfrm>
              <a:off x="17273" y="7228"/>
              <a:ext cx="391" cy="396"/>
            </a:xfrm>
            <a:custGeom>
              <a:avLst/>
              <a:gdLst/>
              <a:ahLst/>
              <a:cxnLst>
                <a:cxn ang="0">
                  <a:pos x="42" y="7"/>
                </a:cxn>
                <a:cxn ang="0">
                  <a:pos x="50" y="25"/>
                </a:cxn>
                <a:cxn ang="0">
                  <a:pos x="42" y="42"/>
                </a:cxn>
                <a:cxn ang="0">
                  <a:pos x="25" y="50"/>
                </a:cxn>
                <a:cxn ang="0">
                  <a:pos x="7" y="42"/>
                </a:cxn>
                <a:cxn ang="0">
                  <a:pos x="0" y="25"/>
                </a:cxn>
                <a:cxn ang="0">
                  <a:pos x="7" y="7"/>
                </a:cxn>
                <a:cxn ang="0">
                  <a:pos x="25" y="0"/>
                </a:cxn>
                <a:cxn ang="0">
                  <a:pos x="42" y="7"/>
                </a:cxn>
              </a:cxnLst>
              <a:rect l="0" t="0" r="r" b="b"/>
              <a:pathLst>
                <a:path w="50" h="50">
                  <a:moveTo>
                    <a:pt x="42" y="7"/>
                  </a:moveTo>
                  <a:cubicBezTo>
                    <a:pt x="47" y="12"/>
                    <a:pt x="50" y="18"/>
                    <a:pt x="50" y="25"/>
                  </a:cubicBezTo>
                  <a:cubicBezTo>
                    <a:pt x="50" y="32"/>
                    <a:pt x="47" y="37"/>
                    <a:pt x="42" y="42"/>
                  </a:cubicBezTo>
                  <a:cubicBezTo>
                    <a:pt x="38" y="47"/>
                    <a:pt x="32" y="50"/>
                    <a:pt x="25" y="50"/>
                  </a:cubicBezTo>
                  <a:cubicBezTo>
                    <a:pt x="18" y="50"/>
                    <a:pt x="12" y="47"/>
                    <a:pt x="7" y="42"/>
                  </a:cubicBezTo>
                  <a:cubicBezTo>
                    <a:pt x="2" y="37"/>
                    <a:pt x="0" y="32"/>
                    <a:pt x="0" y="25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2" y="2"/>
                    <a:pt x="18" y="0"/>
                    <a:pt x="25" y="0"/>
                  </a:cubicBezTo>
                  <a:cubicBezTo>
                    <a:pt x="32" y="0"/>
                    <a:pt x="38" y="2"/>
                    <a:pt x="42" y="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1" name="îSļîḋé"/>
            <p:cNvSpPr/>
            <p:nvPr/>
          </p:nvSpPr>
          <p:spPr bwMode="auto">
            <a:xfrm>
              <a:off x="13196" y="8184"/>
              <a:ext cx="370" cy="370"/>
            </a:xfrm>
            <a:custGeom>
              <a:avLst/>
              <a:gdLst/>
              <a:ahLst/>
              <a:cxnLst>
                <a:cxn ang="0">
                  <a:pos x="40" y="6"/>
                </a:cxn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</a:cxnLst>
              <a:rect l="0" t="0" r="r" b="b"/>
              <a:pathLst>
                <a:path w="47" h="47">
                  <a:moveTo>
                    <a:pt x="40" y="6"/>
                  </a:moveTo>
                  <a:cubicBezTo>
                    <a:pt x="45" y="11"/>
                    <a:pt x="47" y="17"/>
                    <a:pt x="47" y="23"/>
                  </a:cubicBezTo>
                  <a:cubicBezTo>
                    <a:pt x="47" y="30"/>
                    <a:pt x="45" y="35"/>
                    <a:pt x="40" y="40"/>
                  </a:cubicBezTo>
                  <a:cubicBezTo>
                    <a:pt x="36" y="45"/>
                    <a:pt x="30" y="47"/>
                    <a:pt x="24" y="47"/>
                  </a:cubicBezTo>
                  <a:cubicBezTo>
                    <a:pt x="17" y="47"/>
                    <a:pt x="12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30" y="0"/>
                    <a:pt x="36" y="2"/>
                    <a:pt x="40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2" name="íŝľïḓè"/>
            <p:cNvSpPr/>
            <p:nvPr/>
          </p:nvSpPr>
          <p:spPr bwMode="auto">
            <a:xfrm>
              <a:off x="15474" y="9583"/>
              <a:ext cx="365" cy="365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3" name="íşḷíḋé"/>
            <p:cNvSpPr/>
            <p:nvPr/>
          </p:nvSpPr>
          <p:spPr bwMode="auto">
            <a:xfrm>
              <a:off x="12265" y="8462"/>
              <a:ext cx="319" cy="319"/>
            </a:xfrm>
            <a:custGeom>
              <a:avLst/>
              <a:gdLst/>
              <a:ahLst/>
              <a:cxnLst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</a:cxnLst>
              <a:rect l="0" t="0" r="r" b="b"/>
              <a:pathLst>
                <a:path w="41" h="41">
                  <a:moveTo>
                    <a:pt x="41" y="20"/>
                  </a:move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4" name="ïśľïḍè"/>
            <p:cNvSpPr/>
            <p:nvPr/>
          </p:nvSpPr>
          <p:spPr bwMode="auto">
            <a:xfrm>
              <a:off x="13196" y="9629"/>
              <a:ext cx="324" cy="319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</a:cxnLst>
              <a:rect l="0" t="0" r="r" b="b"/>
              <a:pathLst>
                <a:path w="41" h="41">
                  <a:moveTo>
                    <a:pt x="35" y="6"/>
                  </a:move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5" name="íSlíḓé"/>
            <p:cNvSpPr/>
            <p:nvPr/>
          </p:nvSpPr>
          <p:spPr bwMode="auto">
            <a:xfrm>
              <a:off x="14265" y="9629"/>
              <a:ext cx="319" cy="31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6"/>
                </a:cxn>
                <a:cxn ang="0">
                  <a:pos x="21" y="0"/>
                </a:cxn>
                <a:cxn ang="0">
                  <a:pos x="35" y="6"/>
                </a:cxn>
                <a:cxn ang="0">
                  <a:pos x="41" y="20"/>
                </a:cxn>
                <a:cxn ang="0">
                  <a:pos x="35" y="35"/>
                </a:cxn>
                <a:cxn ang="0">
                  <a:pos x="21" y="41"/>
                </a:cxn>
                <a:cxn ang="0">
                  <a:pos x="6" y="35"/>
                </a:cxn>
                <a:cxn ang="0">
                  <a:pos x="0" y="20"/>
                </a:cxn>
              </a:cxnLst>
              <a:rect l="0" t="0" r="r" b="b"/>
              <a:pathLst>
                <a:path w="41" h="41">
                  <a:moveTo>
                    <a:pt x="0" y="20"/>
                  </a:move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6" y="0"/>
                    <a:pt x="31" y="2"/>
                    <a:pt x="35" y="6"/>
                  </a:cubicBezTo>
                  <a:cubicBezTo>
                    <a:pt x="39" y="10"/>
                    <a:pt x="41" y="15"/>
                    <a:pt x="41" y="20"/>
                  </a:cubicBezTo>
                  <a:cubicBezTo>
                    <a:pt x="41" y="26"/>
                    <a:pt x="39" y="31"/>
                    <a:pt x="35" y="35"/>
                  </a:cubicBezTo>
                  <a:cubicBezTo>
                    <a:pt x="31" y="39"/>
                    <a:pt x="26" y="41"/>
                    <a:pt x="21" y="41"/>
                  </a:cubicBezTo>
                  <a:cubicBezTo>
                    <a:pt x="15" y="41"/>
                    <a:pt x="10" y="39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6" name="iṩlídê"/>
            <p:cNvSpPr/>
            <p:nvPr/>
          </p:nvSpPr>
          <p:spPr bwMode="auto">
            <a:xfrm>
              <a:off x="17962" y="5834"/>
              <a:ext cx="345" cy="345"/>
            </a:xfrm>
            <a:custGeom>
              <a:avLst/>
              <a:gdLst/>
              <a:ahLst/>
              <a:cxnLst>
                <a:cxn ang="0">
                  <a:pos x="6" y="37"/>
                </a:cxn>
                <a:cxn ang="0">
                  <a:pos x="0" y="22"/>
                </a:cxn>
                <a:cxn ang="0">
                  <a:pos x="6" y="6"/>
                </a:cxn>
                <a:cxn ang="0">
                  <a:pos x="22" y="0"/>
                </a:cxn>
                <a:cxn ang="0">
                  <a:pos x="38" y="6"/>
                </a:cxn>
                <a:cxn ang="0">
                  <a:pos x="44" y="22"/>
                </a:cxn>
                <a:cxn ang="0">
                  <a:pos x="38" y="37"/>
                </a:cxn>
                <a:cxn ang="0">
                  <a:pos x="22" y="44"/>
                </a:cxn>
                <a:cxn ang="0">
                  <a:pos x="6" y="37"/>
                </a:cxn>
              </a:cxnLst>
              <a:rect l="0" t="0" r="r" b="b"/>
              <a:pathLst>
                <a:path w="44" h="44">
                  <a:moveTo>
                    <a:pt x="6" y="37"/>
                  </a:move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7"/>
                  </a:cubicBezTo>
                  <a:cubicBezTo>
                    <a:pt x="33" y="42"/>
                    <a:pt x="28" y="44"/>
                    <a:pt x="22" y="44"/>
                  </a:cubicBezTo>
                  <a:cubicBezTo>
                    <a:pt x="16" y="44"/>
                    <a:pt x="11" y="42"/>
                    <a:pt x="6" y="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7" name="ísḷîďé"/>
            <p:cNvSpPr/>
            <p:nvPr/>
          </p:nvSpPr>
          <p:spPr bwMode="auto">
            <a:xfrm>
              <a:off x="17181" y="3170"/>
              <a:ext cx="468" cy="46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0" y="0"/>
                </a:cxn>
                <a:cxn ang="0">
                  <a:pos x="51" y="8"/>
                </a:cxn>
                <a:cxn ang="0">
                  <a:pos x="60" y="30"/>
                </a:cxn>
                <a:cxn ang="0">
                  <a:pos x="51" y="51"/>
                </a:cxn>
                <a:cxn ang="0">
                  <a:pos x="30" y="60"/>
                </a:cxn>
                <a:cxn ang="0">
                  <a:pos x="9" y="51"/>
                </a:cxn>
              </a:cxnLst>
              <a:rect l="0" t="0" r="r" b="b"/>
              <a:pathLst>
                <a:path w="60" h="60">
                  <a:moveTo>
                    <a:pt x="9" y="51"/>
                  </a:moveTo>
                  <a:cubicBezTo>
                    <a:pt x="3" y="45"/>
                    <a:pt x="0" y="38"/>
                    <a:pt x="0" y="30"/>
                  </a:cubicBezTo>
                  <a:cubicBezTo>
                    <a:pt x="0" y="22"/>
                    <a:pt x="3" y="14"/>
                    <a:pt x="9" y="8"/>
                  </a:cubicBezTo>
                  <a:cubicBezTo>
                    <a:pt x="15" y="3"/>
                    <a:pt x="22" y="0"/>
                    <a:pt x="30" y="0"/>
                  </a:cubicBezTo>
                  <a:cubicBezTo>
                    <a:pt x="38" y="0"/>
                    <a:pt x="45" y="3"/>
                    <a:pt x="51" y="8"/>
                  </a:cubicBezTo>
                  <a:cubicBezTo>
                    <a:pt x="57" y="14"/>
                    <a:pt x="60" y="22"/>
                    <a:pt x="60" y="30"/>
                  </a:cubicBezTo>
                  <a:cubicBezTo>
                    <a:pt x="60" y="38"/>
                    <a:pt x="57" y="45"/>
                    <a:pt x="51" y="51"/>
                  </a:cubicBezTo>
                  <a:cubicBezTo>
                    <a:pt x="45" y="57"/>
                    <a:pt x="38" y="60"/>
                    <a:pt x="30" y="60"/>
                  </a:cubicBezTo>
                  <a:cubicBezTo>
                    <a:pt x="22" y="60"/>
                    <a:pt x="15" y="57"/>
                    <a:pt x="9" y="5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8" name="îšļíḍé"/>
            <p:cNvSpPr/>
            <p:nvPr/>
          </p:nvSpPr>
          <p:spPr bwMode="auto">
            <a:xfrm>
              <a:off x="14594" y="2563"/>
              <a:ext cx="658" cy="658"/>
            </a:xfrm>
            <a:custGeom>
              <a:avLst/>
              <a:gdLst/>
              <a:ahLst/>
              <a:cxnLst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</a:cxnLst>
              <a:rect l="0" t="0" r="r" b="b"/>
              <a:pathLst>
                <a:path w="84" h="84">
                  <a:moveTo>
                    <a:pt x="72" y="12"/>
                  </a:move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19" name="î$ḻíḋè"/>
            <p:cNvSpPr/>
            <p:nvPr/>
          </p:nvSpPr>
          <p:spPr bwMode="auto">
            <a:xfrm>
              <a:off x="12368" y="3057"/>
              <a:ext cx="658" cy="658"/>
            </a:xfrm>
            <a:custGeom>
              <a:avLst/>
              <a:gdLst/>
              <a:ahLst/>
              <a:cxnLst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</a:cxnLst>
              <a:rect l="0" t="0" r="r" b="b"/>
              <a:pathLst>
                <a:path w="84" h="84">
                  <a:moveTo>
                    <a:pt x="84" y="42"/>
                  </a:move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0" name="íšļidè"/>
            <p:cNvSpPr/>
            <p:nvPr/>
          </p:nvSpPr>
          <p:spPr bwMode="auto">
            <a:xfrm>
              <a:off x="10537" y="3499"/>
              <a:ext cx="478" cy="478"/>
            </a:xfrm>
            <a:custGeom>
              <a:avLst/>
              <a:gdLst/>
              <a:ahLst/>
              <a:cxnLst>
                <a:cxn ang="0">
                  <a:pos x="9" y="52"/>
                </a:cxn>
                <a:cxn ang="0">
                  <a:pos x="0" y="30"/>
                </a:cxn>
                <a:cxn ang="0">
                  <a:pos x="9" y="8"/>
                </a:cxn>
                <a:cxn ang="0">
                  <a:pos x="31" y="0"/>
                </a:cxn>
                <a:cxn ang="0">
                  <a:pos x="52" y="8"/>
                </a:cxn>
                <a:cxn ang="0">
                  <a:pos x="61" y="30"/>
                </a:cxn>
                <a:cxn ang="0">
                  <a:pos x="52" y="52"/>
                </a:cxn>
                <a:cxn ang="0">
                  <a:pos x="31" y="61"/>
                </a:cxn>
                <a:cxn ang="0">
                  <a:pos x="9" y="52"/>
                </a:cxn>
              </a:cxnLst>
              <a:rect l="0" t="0" r="r" b="b"/>
              <a:pathLst>
                <a:path w="61" h="61">
                  <a:moveTo>
                    <a:pt x="9" y="52"/>
                  </a:moveTo>
                  <a:cubicBezTo>
                    <a:pt x="3" y="46"/>
                    <a:pt x="0" y="39"/>
                    <a:pt x="0" y="30"/>
                  </a:cubicBezTo>
                  <a:cubicBezTo>
                    <a:pt x="0" y="22"/>
                    <a:pt x="3" y="15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9" y="0"/>
                    <a:pt x="46" y="3"/>
                    <a:pt x="52" y="8"/>
                  </a:cubicBezTo>
                  <a:cubicBezTo>
                    <a:pt x="58" y="15"/>
                    <a:pt x="61" y="22"/>
                    <a:pt x="61" y="30"/>
                  </a:cubicBezTo>
                  <a:cubicBezTo>
                    <a:pt x="61" y="39"/>
                    <a:pt x="58" y="46"/>
                    <a:pt x="52" y="52"/>
                  </a:cubicBezTo>
                  <a:cubicBezTo>
                    <a:pt x="46" y="58"/>
                    <a:pt x="39" y="61"/>
                    <a:pt x="31" y="61"/>
                  </a:cubicBezTo>
                  <a:cubicBezTo>
                    <a:pt x="22" y="61"/>
                    <a:pt x="15" y="58"/>
                    <a:pt x="9" y="52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1" name="íS1îďè"/>
            <p:cNvSpPr/>
            <p:nvPr/>
          </p:nvSpPr>
          <p:spPr bwMode="auto">
            <a:xfrm>
              <a:off x="14018" y="3998"/>
              <a:ext cx="663" cy="658"/>
            </a:xfrm>
            <a:custGeom>
              <a:avLst/>
              <a:gdLst/>
              <a:ahLst/>
              <a:cxnLst>
                <a:cxn ang="0">
                  <a:pos x="12" y="71"/>
                </a:cxn>
                <a:cxn ang="0">
                  <a:pos x="0" y="42"/>
                </a:cxn>
                <a:cxn ang="0">
                  <a:pos x="12" y="12"/>
                </a:cxn>
                <a:cxn ang="0">
                  <a:pos x="42" y="0"/>
                </a:cxn>
                <a:cxn ang="0">
                  <a:pos x="72" y="12"/>
                </a:cxn>
                <a:cxn ang="0">
                  <a:pos x="84" y="42"/>
                </a:cxn>
                <a:cxn ang="0">
                  <a:pos x="72" y="71"/>
                </a:cxn>
                <a:cxn ang="0">
                  <a:pos x="42" y="84"/>
                </a:cxn>
                <a:cxn ang="0">
                  <a:pos x="12" y="71"/>
                </a:cxn>
              </a:cxnLst>
              <a:rect l="0" t="0" r="r" b="b"/>
              <a:pathLst>
                <a:path w="84" h="84">
                  <a:moveTo>
                    <a:pt x="12" y="71"/>
                  </a:moveTo>
                  <a:cubicBezTo>
                    <a:pt x="4" y="63"/>
                    <a:pt x="0" y="53"/>
                    <a:pt x="0" y="42"/>
                  </a:cubicBezTo>
                  <a:cubicBezTo>
                    <a:pt x="0" y="30"/>
                    <a:pt x="4" y="20"/>
                    <a:pt x="12" y="12"/>
                  </a:cubicBezTo>
                  <a:cubicBezTo>
                    <a:pt x="21" y="4"/>
                    <a:pt x="31" y="0"/>
                    <a:pt x="42" y="0"/>
                  </a:cubicBezTo>
                  <a:cubicBezTo>
                    <a:pt x="54" y="0"/>
                    <a:pt x="64" y="4"/>
                    <a:pt x="72" y="12"/>
                  </a:cubicBezTo>
                  <a:cubicBezTo>
                    <a:pt x="80" y="20"/>
                    <a:pt x="84" y="30"/>
                    <a:pt x="84" y="42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64" y="80"/>
                    <a:pt x="54" y="84"/>
                    <a:pt x="42" y="84"/>
                  </a:cubicBezTo>
                  <a:cubicBezTo>
                    <a:pt x="31" y="84"/>
                    <a:pt x="21" y="80"/>
                    <a:pt x="12" y="71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22" name="ïşḻïďe"/>
            <p:cNvSpPr/>
            <p:nvPr/>
          </p:nvSpPr>
          <p:spPr bwMode="auto">
            <a:xfrm>
              <a:off x="12188" y="9604"/>
              <a:ext cx="365" cy="37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0" y="40"/>
                </a:cxn>
                <a:cxn ang="0">
                  <a:pos x="24" y="47"/>
                </a:cxn>
                <a:cxn ang="0">
                  <a:pos x="7" y="40"/>
                </a:cxn>
                <a:cxn ang="0">
                  <a:pos x="0" y="23"/>
                </a:cxn>
                <a:cxn ang="0">
                  <a:pos x="7" y="6"/>
                </a:cxn>
                <a:cxn ang="0">
                  <a:pos x="24" y="0"/>
                </a:cxn>
                <a:cxn ang="0">
                  <a:pos x="40" y="6"/>
                </a:cxn>
                <a:cxn ang="0">
                  <a:pos x="47" y="23"/>
                </a:cxn>
              </a:cxnLst>
              <a:rect l="0" t="0" r="r" b="b"/>
              <a:pathLst>
                <a:path w="47" h="47">
                  <a:moveTo>
                    <a:pt x="47" y="23"/>
                  </a:moveTo>
                  <a:cubicBezTo>
                    <a:pt x="47" y="30"/>
                    <a:pt x="45" y="35"/>
                    <a:pt x="40" y="40"/>
                  </a:cubicBezTo>
                  <a:cubicBezTo>
                    <a:pt x="35" y="45"/>
                    <a:pt x="30" y="47"/>
                    <a:pt x="24" y="47"/>
                  </a:cubicBezTo>
                  <a:cubicBezTo>
                    <a:pt x="17" y="47"/>
                    <a:pt x="11" y="45"/>
                    <a:pt x="7" y="40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7"/>
                    <a:pt x="2" y="11"/>
                    <a:pt x="7" y="6"/>
                  </a:cubicBezTo>
                  <a:cubicBezTo>
                    <a:pt x="11" y="2"/>
                    <a:pt x="17" y="0"/>
                    <a:pt x="24" y="0"/>
                  </a:cubicBezTo>
                  <a:cubicBezTo>
                    <a:pt x="30" y="0"/>
                    <a:pt x="35" y="2"/>
                    <a:pt x="40" y="6"/>
                  </a:cubicBezTo>
                  <a:cubicBezTo>
                    <a:pt x="45" y="11"/>
                    <a:pt x="47" y="17"/>
                    <a:pt x="47" y="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772275" y="582930"/>
            <a:ext cx="5206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2">
                    <a:lumMod val="50000"/>
                  </a:schemeClr>
                </a:solidFill>
              </a:rPr>
              <a:t>本周主要工作</a:t>
            </a:r>
            <a:endParaRPr lang="zh-CN" altLang="en-US" sz="5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98571" y="5318585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发现的问题及下周计划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8571" y="4241625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实现简单地特征提取代码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98571" y="3164665"/>
            <a:ext cx="31546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学习研究微表情常用的方法，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并比较性能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84601" y="2085800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总结国内外研究现状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72275" y="200533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20" name="椭圆 19"/>
          <p:cNvSpPr/>
          <p:nvPr/>
        </p:nvSpPr>
        <p:spPr>
          <a:xfrm>
            <a:off x="6772275" y="308229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21" name="椭圆 20"/>
          <p:cNvSpPr/>
          <p:nvPr/>
        </p:nvSpPr>
        <p:spPr>
          <a:xfrm>
            <a:off x="6772275" y="5236210"/>
            <a:ext cx="5334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4</a:t>
            </a:r>
            <a:endParaRPr lang="en-US" altLang="zh-CN" sz="3200"/>
          </a:p>
        </p:txBody>
      </p:sp>
      <p:sp>
        <p:nvSpPr>
          <p:cNvPr id="22" name="椭圆 21"/>
          <p:cNvSpPr/>
          <p:nvPr/>
        </p:nvSpPr>
        <p:spPr>
          <a:xfrm>
            <a:off x="6772275" y="4159250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3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01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421830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总结国内外研究现状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424561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相关研究团队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sp>
        <p:nvSpPr>
          <p:cNvPr id="12" name="矩形 11"/>
          <p:cNvSpPr/>
          <p:nvPr/>
        </p:nvSpPr>
        <p:spPr>
          <a:xfrm>
            <a:off x="5912485" y="4055745"/>
            <a:ext cx="478599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南佛罗里达大学的Shreve团队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3280" y="1398905"/>
            <a:ext cx="400494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中国科学院的傅小兰团队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21680" y="1398905"/>
            <a:ext cx="535940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日本筑波大学的Polikovsky团队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280" y="4055745"/>
            <a:ext cx="428688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芬兰奥卢大学的赵国英团队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9995" y="2115820"/>
            <a:ext cx="3230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主要成果：创建CASME数据库和CASME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Ⅱ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数据库；使用Gabor滤波提取微表情序列的特征值，通过GentleSVM分类器进行分类识别，平均识别率是85.42%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4575" y="2115820"/>
            <a:ext cx="4361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主要成果：使用3D直方图方法进行微表情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的检测识别和分类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9995" y="4713605"/>
            <a:ext cx="35737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主要成果：使用时间差值模型和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LBP-TOP算法提取微表情图像序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列的特征，最高识别率为64.3%；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若使用时间差值和LBP-TOP相结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合的特征提取方法，识别率最高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是71.4%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8075" y="4713605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主要成果：使用光流法进行微表情分割，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该方法可以准确区分宏表情和微表情运用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该算法，微表情的检测率可达74％。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02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6449060" y="2883535"/>
            <a:ext cx="5086985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学习研究微表情常用的方法，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sym typeface="+mn-ea"/>
              </a:rPr>
              <a:t>并比较性能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微表情识别流程图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29055" y="2924810"/>
            <a:ext cx="4247515" cy="58356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Font typeface="Wingdings" panose="05000000000000000000" charset="0"/>
              <a:buNone/>
            </a:pP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/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" name="对象 -2147482624"/>
          <p:cNvGraphicFramePr/>
          <p:nvPr/>
        </p:nvGraphicFramePr>
        <p:xfrm>
          <a:off x="7393940" y="162560"/>
          <a:ext cx="3822065" cy="653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17445" imgH="5758180" progId="Visio.Drawing.15">
                  <p:embed/>
                </p:oleObj>
              </mc:Choice>
              <mc:Fallback>
                <p:oleObj name="" r:id="rId1" imgW="2417445" imgH="575818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3940" y="162560"/>
                        <a:ext cx="3822065" cy="6532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24815" y="1875155"/>
            <a:ext cx="614934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预处理阶段：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AdaBoost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法</a:t>
            </a:r>
            <a:r>
              <a:rPr lang="en-US" alt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-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人脸检测</a:t>
            </a:r>
            <a:endParaRPr lang="zh-CN" sz="2800" b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indent="304800"/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微表情检测阶段：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Birnbaum-Saunders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分布曲线找出微表情出现的帧和持续的时间</a:t>
            </a:r>
            <a:endParaRPr lang="zh-CN" sz="2800" b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indent="304800"/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特征提取：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LBP-TOP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CBP-TOP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Gabor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滤波法，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MDMO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等</a:t>
            </a:r>
            <a:endParaRPr lang="zh-CN" sz="2800" b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indent="304800"/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微表情识别：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ELM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en-US" sz="2800" b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</a:rPr>
              <a:t>SVM</a:t>
            </a:r>
            <a:r>
              <a:rPr lang="zh-CN" sz="2800" b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，等</a:t>
            </a:r>
            <a:endParaRPr lang="zh-CN" altLang="en-US" sz="2800" b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2106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各类方法性能对比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52765" y="-5080"/>
            <a:ext cx="6293485" cy="6715760"/>
            <a:chOff x="14102" y="1340"/>
            <a:chExt cx="7384" cy="7879"/>
          </a:xfrm>
        </p:grpSpPr>
        <p:sp>
          <p:nvSpPr>
            <p:cNvPr id="11" name="弧形 10"/>
            <p:cNvSpPr/>
            <p:nvPr/>
          </p:nvSpPr>
          <p:spPr>
            <a:xfrm rot="16200000">
              <a:off x="14387" y="1841"/>
              <a:ext cx="7120" cy="7078"/>
            </a:xfrm>
            <a:prstGeom prst="arc">
              <a:avLst>
                <a:gd name="adj1" fmla="val 10880038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ïşļîḓè"/>
            <p:cNvSpPr/>
            <p:nvPr/>
          </p:nvSpPr>
          <p:spPr>
            <a:xfrm flipH="1">
              <a:off x="17576" y="1340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5" name="ïŝlïdè"/>
            <p:cNvSpPr/>
            <p:nvPr/>
          </p:nvSpPr>
          <p:spPr>
            <a:xfrm flipH="1">
              <a:off x="15254" y="2228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6" name="i$1ídê"/>
            <p:cNvSpPr/>
            <p:nvPr/>
          </p:nvSpPr>
          <p:spPr>
            <a:xfrm flipH="1">
              <a:off x="14131" y="392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7" name="îS1íḑé"/>
            <p:cNvSpPr/>
            <p:nvPr/>
          </p:nvSpPr>
          <p:spPr>
            <a:xfrm flipH="1">
              <a:off x="14102" y="5885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8" name="îṣlïḍê"/>
            <p:cNvSpPr/>
            <p:nvPr/>
          </p:nvSpPr>
          <p:spPr>
            <a:xfrm flipH="1">
              <a:off x="15470" y="7734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ṧḷiḍe"/>
            <p:cNvSpPr/>
            <p:nvPr/>
          </p:nvSpPr>
          <p:spPr>
            <a:xfrm flipH="1">
              <a:off x="17576" y="8461"/>
              <a:ext cx="759" cy="7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1001395" y="1498600"/>
          <a:ext cx="10189210" cy="386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0135"/>
                <a:gridCol w="2759075"/>
              </a:tblGrid>
              <a:tr h="518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识别率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0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LBP-TOP+ELM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CBP-TOP+ELM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LBP-TOP+SVM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MDMO+SVM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73.82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82.07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75.82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71.86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19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Gabor+GentleSVM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光流法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85.42</a:t>
                      </a:r>
                      <a:endParaRPr 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74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10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7" name="îŝḻïḍê"/>
          <p:cNvSpPr/>
          <p:nvPr/>
        </p:nvSpPr>
        <p:spPr bwMode="auto">
          <a:xfrm>
            <a:off x="1932305" y="1266825"/>
            <a:ext cx="3450590" cy="4083050"/>
          </a:xfrm>
          <a:custGeom>
            <a:avLst/>
            <a:gdLst/>
            <a:ahLst/>
            <a:cxnLst>
              <a:cxn ang="0">
                <a:pos x="1032" y="692"/>
              </a:cxn>
              <a:cxn ang="0">
                <a:pos x="1034" y="692"/>
              </a:cxn>
              <a:cxn ang="0">
                <a:pos x="693" y="631"/>
              </a:cxn>
              <a:cxn ang="0">
                <a:pos x="1034" y="692"/>
              </a:cxn>
              <a:cxn ang="0">
                <a:pos x="1030" y="688"/>
              </a:cxn>
              <a:cxn ang="0">
                <a:pos x="1311" y="688"/>
              </a:cxn>
              <a:cxn ang="0">
                <a:pos x="797" y="352"/>
              </a:cxn>
              <a:cxn ang="0">
                <a:pos x="1070" y="423"/>
              </a:cxn>
              <a:cxn ang="0">
                <a:pos x="1430" y="958"/>
              </a:cxn>
              <a:cxn ang="0">
                <a:pos x="1258" y="1420"/>
              </a:cxn>
              <a:cxn ang="0">
                <a:pos x="709" y="1686"/>
              </a:cxn>
              <a:cxn ang="0">
                <a:pos x="320" y="1465"/>
              </a:cxn>
              <a:cxn ang="0">
                <a:pos x="0" y="516"/>
              </a:cxn>
              <a:cxn ang="0">
                <a:pos x="1108" y="159"/>
              </a:cxn>
              <a:cxn ang="0">
                <a:pos x="1127" y="950"/>
              </a:cxn>
              <a:cxn ang="0">
                <a:pos x="1258" y="1420"/>
              </a:cxn>
              <a:cxn ang="0">
                <a:pos x="1430" y="958"/>
              </a:cxn>
              <a:cxn ang="0">
                <a:pos x="543" y="218"/>
              </a:cxn>
              <a:cxn ang="0">
                <a:pos x="797" y="352"/>
              </a:cxn>
              <a:cxn ang="0">
                <a:pos x="370" y="444"/>
              </a:cxn>
              <a:cxn ang="0">
                <a:pos x="800" y="355"/>
              </a:cxn>
              <a:cxn ang="0">
                <a:pos x="800" y="355"/>
              </a:cxn>
              <a:cxn ang="0">
                <a:pos x="370" y="447"/>
              </a:cxn>
              <a:cxn ang="0">
                <a:pos x="424" y="673"/>
              </a:cxn>
              <a:cxn ang="0">
                <a:pos x="361" y="450"/>
              </a:cxn>
              <a:cxn ang="0">
                <a:pos x="213" y="694"/>
              </a:cxn>
              <a:cxn ang="0">
                <a:pos x="364" y="450"/>
              </a:cxn>
              <a:cxn ang="0">
                <a:pos x="372" y="448"/>
              </a:cxn>
              <a:cxn ang="0">
                <a:pos x="372" y="448"/>
              </a:cxn>
              <a:cxn ang="0">
                <a:pos x="453" y="901"/>
              </a:cxn>
              <a:cxn ang="0">
                <a:pos x="244" y="124"/>
              </a:cxn>
              <a:cxn ang="0">
                <a:pos x="774" y="1179"/>
              </a:cxn>
              <a:cxn ang="0">
                <a:pos x="564" y="1180"/>
              </a:cxn>
              <a:cxn ang="0">
                <a:pos x="744" y="1453"/>
              </a:cxn>
              <a:cxn ang="0">
                <a:pos x="774" y="1179"/>
              </a:cxn>
              <a:cxn ang="0">
                <a:pos x="805" y="941"/>
              </a:cxn>
              <a:cxn ang="0">
                <a:pos x="564" y="1180"/>
              </a:cxn>
              <a:cxn ang="0">
                <a:pos x="454" y="904"/>
              </a:cxn>
              <a:cxn ang="0">
                <a:pos x="446" y="915"/>
              </a:cxn>
              <a:cxn ang="0">
                <a:pos x="744" y="1459"/>
              </a:cxn>
              <a:cxn ang="0">
                <a:pos x="744" y="1459"/>
              </a:cxn>
              <a:cxn ang="0">
                <a:pos x="456" y="903"/>
              </a:cxn>
              <a:cxn ang="0">
                <a:pos x="442" y="904"/>
              </a:cxn>
              <a:cxn ang="0">
                <a:pos x="506" y="1416"/>
              </a:cxn>
              <a:cxn ang="0">
                <a:pos x="501" y="1686"/>
              </a:cxn>
              <a:cxn ang="0">
                <a:pos x="805" y="941"/>
              </a:cxn>
            </a:cxnLst>
            <a:rect l="0" t="0" r="r" b="b"/>
            <a:pathLst>
              <a:path w="1430" h="1692">
                <a:moveTo>
                  <a:pt x="1032" y="694"/>
                </a:moveTo>
                <a:lnTo>
                  <a:pt x="1034" y="692"/>
                </a:lnTo>
                <a:lnTo>
                  <a:pt x="1032" y="692"/>
                </a:lnTo>
                <a:lnTo>
                  <a:pt x="1032" y="694"/>
                </a:lnTo>
                <a:lnTo>
                  <a:pt x="1127" y="950"/>
                </a:lnTo>
                <a:moveTo>
                  <a:pt x="1034" y="692"/>
                </a:moveTo>
                <a:lnTo>
                  <a:pt x="1030" y="688"/>
                </a:lnTo>
                <a:lnTo>
                  <a:pt x="1032" y="692"/>
                </a:lnTo>
                <a:lnTo>
                  <a:pt x="693" y="631"/>
                </a:lnTo>
                <a:lnTo>
                  <a:pt x="803" y="358"/>
                </a:lnTo>
                <a:lnTo>
                  <a:pt x="1030" y="688"/>
                </a:lnTo>
                <a:moveTo>
                  <a:pt x="1034" y="692"/>
                </a:moveTo>
                <a:lnTo>
                  <a:pt x="1290" y="451"/>
                </a:lnTo>
                <a:lnTo>
                  <a:pt x="1070" y="423"/>
                </a:lnTo>
                <a:lnTo>
                  <a:pt x="1030" y="688"/>
                </a:lnTo>
                <a:lnTo>
                  <a:pt x="1030" y="688"/>
                </a:lnTo>
                <a:moveTo>
                  <a:pt x="1034" y="692"/>
                </a:moveTo>
                <a:lnTo>
                  <a:pt x="1311" y="688"/>
                </a:lnTo>
                <a:lnTo>
                  <a:pt x="1290" y="451"/>
                </a:lnTo>
                <a:moveTo>
                  <a:pt x="1108" y="159"/>
                </a:moveTo>
                <a:lnTo>
                  <a:pt x="797" y="352"/>
                </a:lnTo>
                <a:lnTo>
                  <a:pt x="799" y="352"/>
                </a:lnTo>
                <a:lnTo>
                  <a:pt x="805" y="354"/>
                </a:lnTo>
                <a:lnTo>
                  <a:pt x="1070" y="423"/>
                </a:lnTo>
                <a:lnTo>
                  <a:pt x="1108" y="159"/>
                </a:lnTo>
                <a:moveTo>
                  <a:pt x="1311" y="688"/>
                </a:moveTo>
                <a:lnTo>
                  <a:pt x="1430" y="958"/>
                </a:lnTo>
                <a:lnTo>
                  <a:pt x="1311" y="1035"/>
                </a:lnTo>
                <a:lnTo>
                  <a:pt x="1300" y="1234"/>
                </a:lnTo>
                <a:lnTo>
                  <a:pt x="1258" y="1420"/>
                </a:lnTo>
                <a:lnTo>
                  <a:pt x="1049" y="1421"/>
                </a:lnTo>
                <a:lnTo>
                  <a:pt x="948" y="1688"/>
                </a:lnTo>
                <a:lnTo>
                  <a:pt x="709" y="1686"/>
                </a:lnTo>
                <a:lnTo>
                  <a:pt x="501" y="1686"/>
                </a:lnTo>
                <a:lnTo>
                  <a:pt x="309" y="1692"/>
                </a:lnTo>
                <a:lnTo>
                  <a:pt x="320" y="1465"/>
                </a:lnTo>
                <a:lnTo>
                  <a:pt x="276" y="1180"/>
                </a:lnTo>
                <a:lnTo>
                  <a:pt x="61" y="932"/>
                </a:lnTo>
                <a:lnTo>
                  <a:pt x="0" y="516"/>
                </a:lnTo>
                <a:lnTo>
                  <a:pt x="244" y="124"/>
                </a:lnTo>
                <a:lnTo>
                  <a:pt x="745" y="0"/>
                </a:lnTo>
                <a:lnTo>
                  <a:pt x="1108" y="159"/>
                </a:lnTo>
                <a:lnTo>
                  <a:pt x="1290" y="451"/>
                </a:lnTo>
                <a:moveTo>
                  <a:pt x="1311" y="1035"/>
                </a:moveTo>
                <a:lnTo>
                  <a:pt x="1127" y="950"/>
                </a:lnTo>
                <a:lnTo>
                  <a:pt x="1300" y="1234"/>
                </a:lnTo>
                <a:lnTo>
                  <a:pt x="1008" y="1179"/>
                </a:lnTo>
                <a:lnTo>
                  <a:pt x="1258" y="1420"/>
                </a:lnTo>
                <a:moveTo>
                  <a:pt x="1311" y="688"/>
                </a:moveTo>
                <a:lnTo>
                  <a:pt x="1127" y="950"/>
                </a:lnTo>
                <a:lnTo>
                  <a:pt x="1430" y="958"/>
                </a:lnTo>
                <a:moveTo>
                  <a:pt x="244" y="124"/>
                </a:moveTo>
                <a:lnTo>
                  <a:pt x="541" y="220"/>
                </a:lnTo>
                <a:lnTo>
                  <a:pt x="543" y="218"/>
                </a:lnTo>
                <a:lnTo>
                  <a:pt x="745" y="0"/>
                </a:lnTo>
                <a:lnTo>
                  <a:pt x="797" y="352"/>
                </a:lnTo>
                <a:moveTo>
                  <a:pt x="797" y="352"/>
                </a:moveTo>
                <a:lnTo>
                  <a:pt x="797" y="352"/>
                </a:lnTo>
                <a:lnTo>
                  <a:pt x="541" y="220"/>
                </a:lnTo>
                <a:lnTo>
                  <a:pt x="370" y="444"/>
                </a:lnTo>
                <a:lnTo>
                  <a:pt x="370" y="447"/>
                </a:lnTo>
                <a:lnTo>
                  <a:pt x="372" y="447"/>
                </a:lnTo>
                <a:lnTo>
                  <a:pt x="800" y="355"/>
                </a:lnTo>
                <a:lnTo>
                  <a:pt x="799" y="352"/>
                </a:lnTo>
                <a:lnTo>
                  <a:pt x="803" y="354"/>
                </a:lnTo>
                <a:lnTo>
                  <a:pt x="800" y="355"/>
                </a:lnTo>
                <a:lnTo>
                  <a:pt x="803" y="358"/>
                </a:lnTo>
                <a:lnTo>
                  <a:pt x="805" y="354"/>
                </a:lnTo>
                <a:moveTo>
                  <a:pt x="370" y="447"/>
                </a:moveTo>
                <a:lnTo>
                  <a:pt x="372" y="448"/>
                </a:lnTo>
                <a:lnTo>
                  <a:pt x="372" y="448"/>
                </a:lnTo>
                <a:lnTo>
                  <a:pt x="424" y="673"/>
                </a:lnTo>
                <a:lnTo>
                  <a:pt x="693" y="631"/>
                </a:lnTo>
                <a:lnTo>
                  <a:pt x="372" y="447"/>
                </a:lnTo>
                <a:moveTo>
                  <a:pt x="361" y="450"/>
                </a:moveTo>
                <a:lnTo>
                  <a:pt x="0" y="516"/>
                </a:lnTo>
                <a:lnTo>
                  <a:pt x="212" y="695"/>
                </a:lnTo>
                <a:lnTo>
                  <a:pt x="213" y="694"/>
                </a:lnTo>
                <a:lnTo>
                  <a:pt x="366" y="450"/>
                </a:lnTo>
                <a:lnTo>
                  <a:pt x="366" y="448"/>
                </a:lnTo>
                <a:lnTo>
                  <a:pt x="364" y="450"/>
                </a:lnTo>
                <a:lnTo>
                  <a:pt x="367" y="448"/>
                </a:lnTo>
                <a:lnTo>
                  <a:pt x="370" y="447"/>
                </a:lnTo>
                <a:moveTo>
                  <a:pt x="372" y="448"/>
                </a:moveTo>
                <a:lnTo>
                  <a:pt x="367" y="448"/>
                </a:lnTo>
                <a:moveTo>
                  <a:pt x="366" y="448"/>
                </a:moveTo>
                <a:lnTo>
                  <a:pt x="372" y="448"/>
                </a:lnTo>
                <a:moveTo>
                  <a:pt x="213" y="694"/>
                </a:moveTo>
                <a:lnTo>
                  <a:pt x="424" y="673"/>
                </a:lnTo>
                <a:lnTo>
                  <a:pt x="453" y="901"/>
                </a:lnTo>
                <a:lnTo>
                  <a:pt x="212" y="695"/>
                </a:lnTo>
                <a:lnTo>
                  <a:pt x="61" y="932"/>
                </a:lnTo>
                <a:moveTo>
                  <a:pt x="244" y="124"/>
                </a:moveTo>
                <a:lnTo>
                  <a:pt x="370" y="444"/>
                </a:lnTo>
                <a:moveTo>
                  <a:pt x="744" y="1453"/>
                </a:moveTo>
                <a:lnTo>
                  <a:pt x="774" y="1179"/>
                </a:lnTo>
                <a:lnTo>
                  <a:pt x="564" y="1180"/>
                </a:lnTo>
                <a:lnTo>
                  <a:pt x="744" y="1453"/>
                </a:lnTo>
                <a:moveTo>
                  <a:pt x="564" y="1180"/>
                </a:moveTo>
                <a:lnTo>
                  <a:pt x="506" y="1416"/>
                </a:lnTo>
                <a:lnTo>
                  <a:pt x="744" y="1459"/>
                </a:lnTo>
                <a:lnTo>
                  <a:pt x="744" y="1453"/>
                </a:lnTo>
                <a:moveTo>
                  <a:pt x="1008" y="1179"/>
                </a:moveTo>
                <a:lnTo>
                  <a:pt x="805" y="941"/>
                </a:lnTo>
                <a:lnTo>
                  <a:pt x="774" y="1179"/>
                </a:lnTo>
                <a:lnTo>
                  <a:pt x="1008" y="1179"/>
                </a:lnTo>
                <a:lnTo>
                  <a:pt x="1127" y="950"/>
                </a:lnTo>
                <a:lnTo>
                  <a:pt x="805" y="941"/>
                </a:lnTo>
                <a:lnTo>
                  <a:pt x="454" y="904"/>
                </a:lnTo>
                <a:lnTo>
                  <a:pt x="446" y="915"/>
                </a:lnTo>
                <a:lnTo>
                  <a:pt x="564" y="1180"/>
                </a:lnTo>
                <a:lnTo>
                  <a:pt x="805" y="941"/>
                </a:lnTo>
                <a:lnTo>
                  <a:pt x="693" y="631"/>
                </a:lnTo>
                <a:lnTo>
                  <a:pt x="454" y="904"/>
                </a:lnTo>
                <a:lnTo>
                  <a:pt x="454" y="903"/>
                </a:lnTo>
                <a:lnTo>
                  <a:pt x="442" y="904"/>
                </a:lnTo>
                <a:lnTo>
                  <a:pt x="446" y="915"/>
                </a:lnTo>
                <a:lnTo>
                  <a:pt x="276" y="1180"/>
                </a:lnTo>
                <a:lnTo>
                  <a:pt x="564" y="1180"/>
                </a:lnTo>
                <a:moveTo>
                  <a:pt x="744" y="1459"/>
                </a:moveTo>
                <a:lnTo>
                  <a:pt x="1049" y="1421"/>
                </a:lnTo>
                <a:lnTo>
                  <a:pt x="1008" y="1179"/>
                </a:lnTo>
                <a:lnTo>
                  <a:pt x="744" y="1459"/>
                </a:lnTo>
                <a:lnTo>
                  <a:pt x="948" y="1688"/>
                </a:lnTo>
                <a:moveTo>
                  <a:pt x="454" y="903"/>
                </a:moveTo>
                <a:lnTo>
                  <a:pt x="456" y="903"/>
                </a:lnTo>
                <a:lnTo>
                  <a:pt x="453" y="901"/>
                </a:lnTo>
                <a:lnTo>
                  <a:pt x="454" y="903"/>
                </a:lnTo>
                <a:moveTo>
                  <a:pt x="442" y="904"/>
                </a:moveTo>
                <a:lnTo>
                  <a:pt x="61" y="932"/>
                </a:lnTo>
                <a:moveTo>
                  <a:pt x="276" y="1180"/>
                </a:moveTo>
                <a:lnTo>
                  <a:pt x="506" y="1416"/>
                </a:lnTo>
                <a:moveTo>
                  <a:pt x="709" y="1686"/>
                </a:moveTo>
                <a:lnTo>
                  <a:pt x="744" y="1459"/>
                </a:lnTo>
                <a:lnTo>
                  <a:pt x="501" y="1686"/>
                </a:lnTo>
                <a:lnTo>
                  <a:pt x="506" y="1416"/>
                </a:lnTo>
                <a:lnTo>
                  <a:pt x="309" y="1692"/>
                </a:lnTo>
                <a:moveTo>
                  <a:pt x="805" y="941"/>
                </a:moveTo>
                <a:lnTo>
                  <a:pt x="1032" y="694"/>
                </a:lnTo>
              </a:path>
            </a:pathLst>
          </a:custGeom>
          <a:noFill/>
          <a:ln w="952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txBody>
          <a:bodyPr anchor="ctr"/>
          <a:p>
            <a:pPr algn="ctr"/>
          </a:p>
        </p:txBody>
      </p:sp>
      <p:sp>
        <p:nvSpPr>
          <p:cNvPr id="4" name="椭圆 3"/>
          <p:cNvSpPr/>
          <p:nvPr/>
        </p:nvSpPr>
        <p:spPr>
          <a:xfrm>
            <a:off x="2806700" y="2457450"/>
            <a:ext cx="1701800" cy="1701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200"/>
              <a:t>03</a:t>
            </a:r>
            <a:endParaRPr lang="en-US" altLang="zh-CN" sz="7200"/>
          </a:p>
        </p:txBody>
      </p:sp>
      <p:sp>
        <p:nvSpPr>
          <p:cNvPr id="18" name="矩形 17"/>
          <p:cNvSpPr/>
          <p:nvPr/>
        </p:nvSpPr>
        <p:spPr>
          <a:xfrm>
            <a:off x="6355715" y="3137535"/>
            <a:ext cx="498729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实现简单地特征提取代码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7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424815" y="356235"/>
            <a:ext cx="375094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LBP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</a:rPr>
              <a:t>特征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2483485"/>
            <a:ext cx="9349105" cy="3708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0660" y="1581785"/>
            <a:ext cx="10304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有两个参数：</a:t>
            </a:r>
            <a:r>
              <a:rPr lang="en-US" altLang="zh-CN" sz="3200">
                <a:solidFill>
                  <a:schemeClr val="bg1">
                    <a:lumMod val="50000"/>
                  </a:schemeClr>
                </a:solidFill>
              </a:rPr>
              <a:t>P——</a:t>
            </a:r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采样点个数；</a:t>
            </a:r>
            <a:r>
              <a:rPr lang="en-US" altLang="zh-CN" sz="3200">
                <a:solidFill>
                  <a:schemeClr val="bg1">
                    <a:lumMod val="50000"/>
                  </a:schemeClr>
                </a:solidFill>
              </a:rPr>
              <a:t>r——</a:t>
            </a:r>
            <a:r>
              <a:rPr lang="zh-CN" altLang="en-US" sz="3200">
                <a:solidFill>
                  <a:schemeClr val="bg1">
                    <a:lumMod val="50000"/>
                  </a:schemeClr>
                </a:solidFill>
              </a:rPr>
              <a:t>采样半径</a:t>
            </a:r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演示</Application>
  <PresentationFormat>宽屏</PresentationFormat>
  <Paragraphs>170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28</cp:revision>
  <dcterms:created xsi:type="dcterms:W3CDTF">2019-06-19T02:08:00Z</dcterms:created>
  <dcterms:modified xsi:type="dcterms:W3CDTF">2020-10-17T04:58:39Z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2052-11.8.6.8556</vt:lpwstr>
  </property>
</Properties>
</file>