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58" r:id="rId5"/>
    <p:sldId id="259" r:id="rId6"/>
    <p:sldId id="306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42" r:id="rId15"/>
    <p:sldId id="285" r:id="rId16"/>
    <p:sldId id="341" r:id="rId17"/>
    <p:sldId id="338" r:id="rId18"/>
    <p:sldId id="339" r:id="rId19"/>
    <p:sldId id="354" r:id="rId20"/>
    <p:sldId id="355" r:id="rId21"/>
    <p:sldId id="356" r:id="rId22"/>
    <p:sldId id="357" r:id="rId23"/>
    <p:sldId id="358" r:id="rId24"/>
    <p:sldId id="263" r:id="rId25"/>
    <p:sldId id="292" r:id="rId26"/>
    <p:sldId id="367" r:id="rId27"/>
    <p:sldId id="368" r:id="rId28"/>
    <p:sldId id="26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12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0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7" name="文本框 136"/>
          <p:cNvSpPr txBox="1"/>
          <p:nvPr/>
        </p:nvSpPr>
        <p:spPr>
          <a:xfrm>
            <a:off x="2654300" y="2273935"/>
            <a:ext cx="6407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>
                <a:solidFill>
                  <a:schemeClr val="bg2">
                    <a:lumMod val="50000"/>
                  </a:schemeClr>
                </a:solidFill>
              </a:rPr>
              <a:t>第九周工作汇报</a:t>
            </a:r>
            <a:endParaRPr lang="zh-CN" altLang="en-US" sz="6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990080" y="4732655"/>
            <a:ext cx="3753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汇报人：王可心</a:t>
            </a:r>
            <a:endParaRPr lang="zh-CN" altLang="en-US" sz="28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汇报时间：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2020/10/31</a:t>
            </a:r>
            <a:endParaRPr lang="en-US" altLang="zh-CN" sz="28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迁移学习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3924300"/>
            <a:ext cx="10587990" cy="2548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8005" y="1309370"/>
            <a:ext cx="101396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首先，使用ImageNet数据库初始化原始残差网络(不使用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micro-attention units)，然后在几个流行的宏表情数据库上对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该网络进行了进一步的预训练，最后用微表情数据库进行微调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（使用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micro-attention units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迁移学习的步骤如下图所示：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数据准备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67370" y="-14605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3575" y="1173480"/>
            <a:ext cx="1097915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微表情数据集：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CASMEⅡ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SAMM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SMIC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为了避免数据集之间的类别偏差，对数据进行重组，遵循以下两个规则：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）当CASME II和SAMM一起进行跨数据库验证时，根据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AUs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的强度分布将每个数据库中的视频片段重新分组为5种情绪类型（happiness, surprise, anger, disgust and sadness）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[39]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2)当三个数据库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单独使用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时，CASMEII和SAMM中的数据也按照规定重新归类为5类，SAMM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的数据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分组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不变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[39]Davison, A. K., Merghani, W., &amp; Yap, M. H. (2017). Objective classes for microfacial expression recognition. arXiv preprint arXiv:1708.07549.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数据准备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0400" y="1398905"/>
            <a:ext cx="1058608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对一个视频的顶点帧，利用AAM对人脸区域进行自动定位和分割，对处理后的图像进一步归一化为224 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224的图像。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使用四个宏表情数据集进行预训练：CK+,Oulu-CASIA NIR&amp;VIS,Jaffe,和MUGFE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CK+：从每个视频片段中选择最后三帧，得到852张图像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Oulu-CASIA NIR&amp;VIS：提取VIS系统在正常室内光照下的每段视频的最后三帧，得到1200幅图像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Jaffe：提取对应5种情感类型的图像，得到151幅图像。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MUGFE：在顶点帧周围选择6到10帧，得到8228幅图像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数据准备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4815" y="1659890"/>
            <a:ext cx="1085088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总共从四个宏表情数据库中选择了10,431张图像来对模型进行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预训练。在预训练中，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/10的图像用于训练，其余的用于测试。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Additionally, three data augmentation methods are used with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selecting probability of 0.5, namely the color shift with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maximum value of 20, rotation with maximum degree of 10 and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smoothing with maximum window size of 6.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训练过程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6060" y="1120140"/>
            <a:ext cx="1173988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初始化ImageNet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[38]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在pretraining阶段,我们使用批处理梯度下降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的方法动，量设置为0.9,批大小设置为50,学习率初始化为0.01，每迭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变为原来的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1/10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，使用Caffe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[42]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（卷积神经网络框架）实现，在进行微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调和测试时，使用同样的网络。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[38]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Paul Ekman, Wallace V. Friesen, Facial Action Coding System: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Investigator’sGuide, Consulting Psychologists Press, 1978.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[42]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Jia, Y., Shelhamer, E., Donahue, J., Karayev, S., Long, J.,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Girshick, R., ... &amp; Darrell,T. (2014). Caffe: Convolutional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architecture for fast feature embedding. InProceedings of the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22nd ACM international conference on Multimedia (pp.675-678).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ACM. 10.1145/2647868.2654889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评估方法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3400" y="1097280"/>
            <a:ext cx="1122807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在微调和测试阶段，使用了三种评估方法: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HDE(Holdout-database Evaluation)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CDE(Compositedatabase Evaluation)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LOSO(leave-one-subject-out validation)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HDE和CDE是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CASMEII和SAMM一起使用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跨数据库验证，在HDE中，一个数据库用于训练，另一个用于测试，而CDE是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两个数据库合并在一起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LOSO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评估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评估方法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2705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3845" y="1351280"/>
            <a:ext cx="11689715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HDE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中，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第一次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CASME II作为训练集，SAMM作为测试集，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第二次反过来。批大小设置为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学习速率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初始化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为0.0001(动量= 0.9，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权重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衰减=3*10^2)，每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迭代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后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变为原来的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1/10。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使用Weighted Average Recall (WAR)和Unweighted Average Recall (UAR)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作为度量指标，计算方法如下所示：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3899" r="1523" b="17685"/>
          <a:stretch>
            <a:fillRect/>
          </a:stretch>
        </p:blipFill>
        <p:spPr>
          <a:xfrm>
            <a:off x="3269615" y="3601720"/>
            <a:ext cx="5295265" cy="10864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4815" y="4875530"/>
            <a:ext cx="9250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其中，C为类别数，TPc为真正例样本数，Nc为C类样本总数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评估方法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4815" y="1398905"/>
            <a:ext cx="1085088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在CDE中，批大小设置为8，学习率初始化为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0.001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(动量= 0.9，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权重衰减= 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5*10^(-6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)，每迭代10次后减小为原来的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1/10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度量标准是average accuracy 和 F1-score。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在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LOSO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中，三个数据集分别用于测试；批大小设置为10，学习率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初始化为1e3(动量= 0.9，权重衰减= 5e4)，每迭代10次后变为原来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1/10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使用 average accuracy 和 F1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score作为度量标准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实验结果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37525" y="-8001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7075" y="939800"/>
            <a:ext cx="6385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HDE:UAR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的计算会受到样本分布的影响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862" r="11745" b="-72"/>
          <a:stretch>
            <a:fillRect/>
          </a:stretch>
        </p:blipFill>
        <p:spPr>
          <a:xfrm>
            <a:off x="727075" y="1588770"/>
            <a:ext cx="10737215" cy="22053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4014470"/>
            <a:ext cx="7642225" cy="2383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实验结果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2155" y="1398905"/>
            <a:ext cx="9931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CDE: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2390775"/>
            <a:ext cx="9256395" cy="3881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434340" y="799465"/>
            <a:ext cx="4933315" cy="5809615"/>
            <a:chOff x="10537" y="825"/>
            <a:chExt cx="7769" cy="9149"/>
          </a:xfrm>
        </p:grpSpPr>
        <p:sp>
          <p:nvSpPr>
            <p:cNvPr id="89" name="ïšľîḍe"/>
            <p:cNvSpPr/>
            <p:nvPr/>
          </p:nvSpPr>
          <p:spPr bwMode="auto">
            <a:xfrm>
              <a:off x="11843" y="1514"/>
              <a:ext cx="422" cy="422"/>
            </a:xfrm>
            <a:custGeom>
              <a:avLst/>
              <a:gdLst/>
              <a:ahLst/>
              <a:cxnLst>
                <a:cxn ang="0">
                  <a:pos x="46" y="46"/>
                </a:cxn>
                <a:cxn ang="0">
                  <a:pos x="27" y="54"/>
                </a:cxn>
                <a:cxn ang="0">
                  <a:pos x="8" y="46"/>
                </a:cxn>
                <a:cxn ang="0">
                  <a:pos x="0" y="27"/>
                </a:cxn>
                <a:cxn ang="0">
                  <a:pos x="8" y="8"/>
                </a:cxn>
                <a:cxn ang="0">
                  <a:pos x="27" y="0"/>
                </a:cxn>
                <a:cxn ang="0">
                  <a:pos x="46" y="8"/>
                </a:cxn>
                <a:cxn ang="0">
                  <a:pos x="54" y="27"/>
                </a:cxn>
                <a:cxn ang="0">
                  <a:pos x="46" y="46"/>
                </a:cxn>
              </a:cxnLst>
              <a:rect l="0" t="0" r="r" b="b"/>
              <a:pathLst>
                <a:path w="54" h="54">
                  <a:moveTo>
                    <a:pt x="46" y="46"/>
                  </a:moveTo>
                  <a:cubicBezTo>
                    <a:pt x="41" y="51"/>
                    <a:pt x="34" y="54"/>
                    <a:pt x="27" y="54"/>
                  </a:cubicBezTo>
                  <a:cubicBezTo>
                    <a:pt x="20" y="54"/>
                    <a:pt x="13" y="51"/>
                    <a:pt x="8" y="46"/>
                  </a:cubicBezTo>
                  <a:cubicBezTo>
                    <a:pt x="3" y="41"/>
                    <a:pt x="0" y="34"/>
                    <a:pt x="0" y="27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3"/>
                    <a:pt x="20" y="0"/>
                    <a:pt x="27" y="0"/>
                  </a:cubicBezTo>
                  <a:cubicBezTo>
                    <a:pt x="34" y="0"/>
                    <a:pt x="41" y="3"/>
                    <a:pt x="46" y="8"/>
                  </a:cubicBezTo>
                  <a:cubicBezTo>
                    <a:pt x="51" y="13"/>
                    <a:pt x="54" y="20"/>
                    <a:pt x="54" y="27"/>
                  </a:cubicBezTo>
                  <a:cubicBezTo>
                    <a:pt x="54" y="34"/>
                    <a:pt x="51" y="41"/>
                    <a:pt x="46" y="4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0" name="iṣľïḓé"/>
            <p:cNvSpPr/>
            <p:nvPr/>
          </p:nvSpPr>
          <p:spPr bwMode="auto">
            <a:xfrm>
              <a:off x="14250" y="825"/>
              <a:ext cx="612" cy="612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39" y="0"/>
                </a:cxn>
                <a:cxn ang="0">
                  <a:pos x="66" y="11"/>
                </a:cxn>
                <a:cxn ang="0">
                  <a:pos x="78" y="39"/>
                </a:cxn>
                <a:cxn ang="0">
                  <a:pos x="66" y="66"/>
                </a:cxn>
                <a:cxn ang="0">
                  <a:pos x="39" y="78"/>
                </a:cxn>
                <a:cxn ang="0">
                  <a:pos x="11" y="66"/>
                </a:cxn>
                <a:cxn ang="0">
                  <a:pos x="0" y="39"/>
                </a:cxn>
                <a:cxn ang="0">
                  <a:pos x="11" y="11"/>
                </a:cxn>
              </a:cxnLst>
              <a:rect l="0" t="0" r="r" b="b"/>
              <a:pathLst>
                <a:path w="78" h="78">
                  <a:moveTo>
                    <a:pt x="11" y="11"/>
                  </a:moveTo>
                  <a:cubicBezTo>
                    <a:pt x="19" y="4"/>
                    <a:pt x="28" y="0"/>
                    <a:pt x="39" y="0"/>
                  </a:cubicBezTo>
                  <a:cubicBezTo>
                    <a:pt x="50" y="0"/>
                    <a:pt x="59" y="4"/>
                    <a:pt x="66" y="11"/>
                  </a:cubicBezTo>
                  <a:cubicBezTo>
                    <a:pt x="74" y="19"/>
                    <a:pt x="78" y="28"/>
                    <a:pt x="78" y="39"/>
                  </a:cubicBezTo>
                  <a:cubicBezTo>
                    <a:pt x="78" y="50"/>
                    <a:pt x="74" y="59"/>
                    <a:pt x="66" y="66"/>
                  </a:cubicBezTo>
                  <a:cubicBezTo>
                    <a:pt x="59" y="74"/>
                    <a:pt x="50" y="78"/>
                    <a:pt x="39" y="78"/>
                  </a:cubicBezTo>
                  <a:cubicBezTo>
                    <a:pt x="28" y="78"/>
                    <a:pt x="19" y="74"/>
                    <a:pt x="11" y="66"/>
                  </a:cubicBezTo>
                  <a:cubicBezTo>
                    <a:pt x="4" y="59"/>
                    <a:pt x="0" y="50"/>
                    <a:pt x="0" y="39"/>
                  </a:cubicBezTo>
                  <a:cubicBezTo>
                    <a:pt x="0" y="28"/>
                    <a:pt x="4" y="19"/>
                    <a:pt x="11" y="1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1" name="îśľïḓé"/>
            <p:cNvSpPr/>
            <p:nvPr/>
          </p:nvSpPr>
          <p:spPr bwMode="auto">
            <a:xfrm>
              <a:off x="13391" y="2039"/>
              <a:ext cx="350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2" name="ïṡļïḑè"/>
            <p:cNvSpPr/>
            <p:nvPr/>
          </p:nvSpPr>
          <p:spPr bwMode="auto">
            <a:xfrm>
              <a:off x="16312" y="1725"/>
              <a:ext cx="345" cy="34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3" name="işḻídê"/>
            <p:cNvSpPr/>
            <p:nvPr/>
          </p:nvSpPr>
          <p:spPr bwMode="auto">
            <a:xfrm>
              <a:off x="16122" y="3042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4" name="îşļîḓe"/>
            <p:cNvSpPr/>
            <p:nvPr/>
          </p:nvSpPr>
          <p:spPr bwMode="auto">
            <a:xfrm>
              <a:off x="17376" y="4471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5" name="ïṧľiďe"/>
            <p:cNvSpPr/>
            <p:nvPr/>
          </p:nvSpPr>
          <p:spPr bwMode="auto">
            <a:xfrm>
              <a:off x="15926" y="4471"/>
              <a:ext cx="345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6" name="í$1ïḋé"/>
            <p:cNvSpPr/>
            <p:nvPr/>
          </p:nvSpPr>
          <p:spPr bwMode="auto">
            <a:xfrm>
              <a:off x="11699" y="4487"/>
              <a:ext cx="345" cy="345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7" name="iṧ1iďe"/>
            <p:cNvSpPr/>
            <p:nvPr/>
          </p:nvSpPr>
          <p:spPr bwMode="auto">
            <a:xfrm>
              <a:off x="12789" y="4368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8" name="íşliḍè"/>
            <p:cNvSpPr/>
            <p:nvPr/>
          </p:nvSpPr>
          <p:spPr bwMode="auto">
            <a:xfrm>
              <a:off x="14641" y="5639"/>
              <a:ext cx="566" cy="56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" y="10"/>
                </a:cxn>
                <a:cxn ang="0">
                  <a:pos x="36" y="0"/>
                </a:cxn>
                <a:cxn ang="0">
                  <a:pos x="62" y="10"/>
                </a:cxn>
                <a:cxn ang="0">
                  <a:pos x="72" y="36"/>
                </a:cxn>
                <a:cxn ang="0">
                  <a:pos x="62" y="61"/>
                </a:cxn>
                <a:cxn ang="0">
                  <a:pos x="36" y="72"/>
                </a:cxn>
                <a:cxn ang="0">
                  <a:pos x="11" y="61"/>
                </a:cxn>
                <a:cxn ang="0">
                  <a:pos x="0" y="36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26"/>
                    <a:pt x="4" y="17"/>
                    <a:pt x="11" y="10"/>
                  </a:cubicBezTo>
                  <a:cubicBezTo>
                    <a:pt x="18" y="3"/>
                    <a:pt x="26" y="0"/>
                    <a:pt x="36" y="0"/>
                  </a:cubicBezTo>
                  <a:cubicBezTo>
                    <a:pt x="46" y="0"/>
                    <a:pt x="55" y="3"/>
                    <a:pt x="62" y="10"/>
                  </a:cubicBezTo>
                  <a:cubicBezTo>
                    <a:pt x="69" y="17"/>
                    <a:pt x="72" y="26"/>
                    <a:pt x="72" y="36"/>
                  </a:cubicBezTo>
                  <a:cubicBezTo>
                    <a:pt x="72" y="46"/>
                    <a:pt x="69" y="54"/>
                    <a:pt x="62" y="61"/>
                  </a:cubicBezTo>
                  <a:cubicBezTo>
                    <a:pt x="55" y="68"/>
                    <a:pt x="46" y="72"/>
                    <a:pt x="36" y="72"/>
                  </a:cubicBezTo>
                  <a:cubicBezTo>
                    <a:pt x="26" y="72"/>
                    <a:pt x="18" y="68"/>
                    <a:pt x="11" y="61"/>
                  </a:cubicBezTo>
                  <a:cubicBezTo>
                    <a:pt x="4" y="54"/>
                    <a:pt x="0" y="46"/>
                    <a:pt x="0" y="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9" name="íŝļíḍê"/>
            <p:cNvSpPr/>
            <p:nvPr/>
          </p:nvSpPr>
          <p:spPr bwMode="auto">
            <a:xfrm>
              <a:off x="16404" y="5793"/>
              <a:ext cx="345" cy="35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0" name="ïSļídê"/>
            <p:cNvSpPr/>
            <p:nvPr/>
          </p:nvSpPr>
          <p:spPr bwMode="auto">
            <a:xfrm>
              <a:off x="17402" y="6281"/>
              <a:ext cx="247" cy="252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</a:cxnLst>
              <a:rect l="0" t="0" r="r" b="b"/>
              <a:pathLst>
                <a:path w="32" h="32">
                  <a:moveTo>
                    <a:pt x="5" y="27"/>
                  </a:moveTo>
                  <a:cubicBezTo>
                    <a:pt x="1" y="24"/>
                    <a:pt x="0" y="20"/>
                    <a:pt x="0" y="16"/>
                  </a:cubicBezTo>
                  <a:cubicBezTo>
                    <a:pt x="0" y="11"/>
                    <a:pt x="1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1" name="iṧľíḑè"/>
            <p:cNvSpPr/>
            <p:nvPr/>
          </p:nvSpPr>
          <p:spPr bwMode="auto">
            <a:xfrm>
              <a:off x="10923" y="5700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2" name="íṩḷíḍe"/>
            <p:cNvSpPr/>
            <p:nvPr/>
          </p:nvSpPr>
          <p:spPr bwMode="auto">
            <a:xfrm>
              <a:off x="11956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3" name="ïś1íḋé"/>
            <p:cNvSpPr/>
            <p:nvPr/>
          </p:nvSpPr>
          <p:spPr bwMode="auto">
            <a:xfrm>
              <a:off x="13442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4" name="ïṣľïḓe"/>
            <p:cNvSpPr/>
            <p:nvPr/>
          </p:nvSpPr>
          <p:spPr bwMode="auto">
            <a:xfrm>
              <a:off x="12836" y="5459"/>
              <a:ext cx="555" cy="555"/>
            </a:xfrm>
            <a:custGeom>
              <a:avLst/>
              <a:gdLst/>
              <a:ahLst/>
              <a:cxnLst>
                <a:cxn ang="0">
                  <a:pos x="61" y="10"/>
                </a:cxn>
                <a:cxn ang="0">
                  <a:pos x="71" y="35"/>
                </a:cxn>
                <a:cxn ang="0">
                  <a:pos x="61" y="60"/>
                </a:cxn>
                <a:cxn ang="0">
                  <a:pos x="36" y="71"/>
                </a:cxn>
                <a:cxn ang="0">
                  <a:pos x="10" y="60"/>
                </a:cxn>
                <a:cxn ang="0">
                  <a:pos x="0" y="35"/>
                </a:cxn>
                <a:cxn ang="0">
                  <a:pos x="10" y="10"/>
                </a:cxn>
                <a:cxn ang="0">
                  <a:pos x="36" y="0"/>
                </a:cxn>
                <a:cxn ang="0">
                  <a:pos x="61" y="10"/>
                </a:cxn>
              </a:cxnLst>
              <a:rect l="0" t="0" r="r" b="b"/>
              <a:pathLst>
                <a:path w="71" h="71">
                  <a:moveTo>
                    <a:pt x="61" y="10"/>
                  </a:moveTo>
                  <a:cubicBezTo>
                    <a:pt x="68" y="17"/>
                    <a:pt x="71" y="26"/>
                    <a:pt x="71" y="35"/>
                  </a:cubicBezTo>
                  <a:cubicBezTo>
                    <a:pt x="71" y="45"/>
                    <a:pt x="68" y="54"/>
                    <a:pt x="61" y="60"/>
                  </a:cubicBezTo>
                  <a:cubicBezTo>
                    <a:pt x="54" y="68"/>
                    <a:pt x="45" y="71"/>
                    <a:pt x="36" y="71"/>
                  </a:cubicBezTo>
                  <a:cubicBezTo>
                    <a:pt x="26" y="71"/>
                    <a:pt x="17" y="68"/>
                    <a:pt x="10" y="60"/>
                  </a:cubicBezTo>
                  <a:cubicBezTo>
                    <a:pt x="3" y="54"/>
                    <a:pt x="0" y="45"/>
                    <a:pt x="0" y="35"/>
                  </a:cubicBezTo>
                  <a:cubicBezTo>
                    <a:pt x="0" y="26"/>
                    <a:pt x="3" y="17"/>
                    <a:pt x="10" y="10"/>
                  </a:cubicBezTo>
                  <a:cubicBezTo>
                    <a:pt x="17" y="3"/>
                    <a:pt x="26" y="0"/>
                    <a:pt x="36" y="0"/>
                  </a:cubicBezTo>
                  <a:cubicBezTo>
                    <a:pt x="45" y="0"/>
                    <a:pt x="54" y="3"/>
                    <a:pt x="61" y="1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5" name="îšḷiďe"/>
            <p:cNvSpPr/>
            <p:nvPr/>
          </p:nvSpPr>
          <p:spPr bwMode="auto">
            <a:xfrm>
              <a:off x="17124" y="8256"/>
              <a:ext cx="252" cy="25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cubicBezTo>
                    <a:pt x="0" y="11"/>
                    <a:pt x="2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6" name="ïŝḷiďe"/>
            <p:cNvSpPr/>
            <p:nvPr/>
          </p:nvSpPr>
          <p:spPr bwMode="auto">
            <a:xfrm>
              <a:off x="14641" y="7017"/>
              <a:ext cx="252" cy="252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</a:cxnLst>
              <a:rect l="0" t="0" r="r" b="b"/>
              <a:pathLst>
                <a:path w="32" h="32">
                  <a:moveTo>
                    <a:pt x="5" y="4"/>
                  </a:move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ubicBezTo>
                    <a:pt x="0" y="11"/>
                    <a:pt x="2" y="8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7" name="îSlïďe"/>
            <p:cNvSpPr/>
            <p:nvPr/>
          </p:nvSpPr>
          <p:spPr bwMode="auto">
            <a:xfrm>
              <a:off x="15762" y="6940"/>
              <a:ext cx="406" cy="40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</a:cxnLst>
              <a:rect l="0" t="0" r="r" b="b"/>
              <a:pathLst>
                <a:path w="52" h="52">
                  <a:moveTo>
                    <a:pt x="44" y="7"/>
                  </a:move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8" name="îSlíḍe"/>
            <p:cNvSpPr/>
            <p:nvPr/>
          </p:nvSpPr>
          <p:spPr bwMode="auto">
            <a:xfrm>
              <a:off x="15972" y="8184"/>
              <a:ext cx="406" cy="411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</a:cxnLst>
              <a:rect l="0" t="0" r="r" b="b"/>
              <a:pathLst>
                <a:path w="52" h="52">
                  <a:moveTo>
                    <a:pt x="44" y="44"/>
                  </a:move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9" name="ïṩḷïḑè"/>
            <p:cNvSpPr/>
            <p:nvPr/>
          </p:nvSpPr>
          <p:spPr bwMode="auto">
            <a:xfrm>
              <a:off x="14358" y="8333"/>
              <a:ext cx="504" cy="504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9" y="54"/>
                </a:cxn>
                <a:cxn ang="0">
                  <a:pos x="0" y="32"/>
                </a:cxn>
                <a:cxn ang="0">
                  <a:pos x="9" y="9"/>
                </a:cxn>
                <a:cxn ang="0">
                  <a:pos x="32" y="0"/>
                </a:cxn>
                <a:cxn ang="0">
                  <a:pos x="54" y="9"/>
                </a:cxn>
                <a:cxn ang="0">
                  <a:pos x="64" y="32"/>
                </a:cxn>
                <a:cxn ang="0">
                  <a:pos x="54" y="54"/>
                </a:cxn>
                <a:cxn ang="0">
                  <a:pos x="32" y="64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23" y="64"/>
                    <a:pt x="16" y="61"/>
                    <a:pt x="9" y="54"/>
                  </a:cubicBezTo>
                  <a:cubicBezTo>
                    <a:pt x="3" y="48"/>
                    <a:pt x="0" y="40"/>
                    <a:pt x="0" y="32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8" y="3"/>
                    <a:pt x="54" y="9"/>
                  </a:cubicBezTo>
                  <a:cubicBezTo>
                    <a:pt x="61" y="15"/>
                    <a:pt x="64" y="23"/>
                    <a:pt x="64" y="32"/>
                  </a:cubicBezTo>
                  <a:cubicBezTo>
                    <a:pt x="64" y="40"/>
                    <a:pt x="61" y="48"/>
                    <a:pt x="54" y="54"/>
                  </a:cubicBezTo>
                  <a:cubicBezTo>
                    <a:pt x="48" y="61"/>
                    <a:pt x="41" y="64"/>
                    <a:pt x="32" y="6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0" name="î$1iḓê"/>
            <p:cNvSpPr/>
            <p:nvPr/>
          </p:nvSpPr>
          <p:spPr bwMode="auto">
            <a:xfrm>
              <a:off x="17273" y="7228"/>
              <a:ext cx="391" cy="396"/>
            </a:xfrm>
            <a:custGeom>
              <a:avLst/>
              <a:gdLst/>
              <a:ahLst/>
              <a:cxnLst>
                <a:cxn ang="0">
                  <a:pos x="42" y="7"/>
                </a:cxn>
                <a:cxn ang="0">
                  <a:pos x="50" y="25"/>
                </a:cxn>
                <a:cxn ang="0">
                  <a:pos x="42" y="42"/>
                </a:cxn>
                <a:cxn ang="0">
                  <a:pos x="25" y="50"/>
                </a:cxn>
                <a:cxn ang="0">
                  <a:pos x="7" y="42"/>
                </a:cxn>
                <a:cxn ang="0">
                  <a:pos x="0" y="25"/>
                </a:cxn>
                <a:cxn ang="0">
                  <a:pos x="7" y="7"/>
                </a:cxn>
                <a:cxn ang="0">
                  <a:pos x="25" y="0"/>
                </a:cxn>
                <a:cxn ang="0">
                  <a:pos x="42" y="7"/>
                </a:cxn>
              </a:cxnLst>
              <a:rect l="0" t="0" r="r" b="b"/>
              <a:pathLst>
                <a:path w="50" h="50">
                  <a:moveTo>
                    <a:pt x="42" y="7"/>
                  </a:moveTo>
                  <a:cubicBezTo>
                    <a:pt x="47" y="12"/>
                    <a:pt x="50" y="18"/>
                    <a:pt x="50" y="25"/>
                  </a:cubicBezTo>
                  <a:cubicBezTo>
                    <a:pt x="50" y="32"/>
                    <a:pt x="47" y="37"/>
                    <a:pt x="42" y="42"/>
                  </a:cubicBezTo>
                  <a:cubicBezTo>
                    <a:pt x="38" y="47"/>
                    <a:pt x="32" y="50"/>
                    <a:pt x="25" y="50"/>
                  </a:cubicBezTo>
                  <a:cubicBezTo>
                    <a:pt x="18" y="50"/>
                    <a:pt x="12" y="47"/>
                    <a:pt x="7" y="42"/>
                  </a:cubicBezTo>
                  <a:cubicBezTo>
                    <a:pt x="2" y="37"/>
                    <a:pt x="0" y="32"/>
                    <a:pt x="0" y="25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2" y="2"/>
                    <a:pt x="18" y="0"/>
                    <a:pt x="25" y="0"/>
                  </a:cubicBezTo>
                  <a:cubicBezTo>
                    <a:pt x="32" y="0"/>
                    <a:pt x="38" y="2"/>
                    <a:pt x="42" y="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1" name="îSļîḋé"/>
            <p:cNvSpPr/>
            <p:nvPr/>
          </p:nvSpPr>
          <p:spPr bwMode="auto">
            <a:xfrm>
              <a:off x="13196" y="8184"/>
              <a:ext cx="370" cy="370"/>
            </a:xfrm>
            <a:custGeom>
              <a:avLst/>
              <a:gdLst/>
              <a:ahLst/>
              <a:cxnLst>
                <a:cxn ang="0">
                  <a:pos x="40" y="6"/>
                </a:cxn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</a:cxnLst>
              <a:rect l="0" t="0" r="r" b="b"/>
              <a:pathLst>
                <a:path w="47" h="47">
                  <a:moveTo>
                    <a:pt x="40" y="6"/>
                  </a:moveTo>
                  <a:cubicBezTo>
                    <a:pt x="45" y="11"/>
                    <a:pt x="47" y="17"/>
                    <a:pt x="47" y="23"/>
                  </a:cubicBezTo>
                  <a:cubicBezTo>
                    <a:pt x="47" y="30"/>
                    <a:pt x="45" y="35"/>
                    <a:pt x="40" y="40"/>
                  </a:cubicBezTo>
                  <a:cubicBezTo>
                    <a:pt x="36" y="45"/>
                    <a:pt x="30" y="47"/>
                    <a:pt x="24" y="47"/>
                  </a:cubicBezTo>
                  <a:cubicBezTo>
                    <a:pt x="17" y="47"/>
                    <a:pt x="12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30" y="0"/>
                    <a:pt x="36" y="2"/>
                    <a:pt x="40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2" name="íŝľïḓè"/>
            <p:cNvSpPr/>
            <p:nvPr/>
          </p:nvSpPr>
          <p:spPr bwMode="auto">
            <a:xfrm>
              <a:off x="15474" y="9583"/>
              <a:ext cx="365" cy="365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3" name="íşḷíḋé"/>
            <p:cNvSpPr/>
            <p:nvPr/>
          </p:nvSpPr>
          <p:spPr bwMode="auto">
            <a:xfrm>
              <a:off x="12265" y="8462"/>
              <a:ext cx="319" cy="319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</a:cxnLst>
              <a:rect l="0" t="0" r="r" b="b"/>
              <a:pathLst>
                <a:path w="41" h="41">
                  <a:moveTo>
                    <a:pt x="41" y="20"/>
                  </a:move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4" name="ïśľïḍè"/>
            <p:cNvSpPr/>
            <p:nvPr/>
          </p:nvSpPr>
          <p:spPr bwMode="auto">
            <a:xfrm>
              <a:off x="13196" y="9629"/>
              <a:ext cx="324" cy="319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</a:cxnLst>
              <a:rect l="0" t="0" r="r" b="b"/>
              <a:pathLst>
                <a:path w="41" h="41">
                  <a:moveTo>
                    <a:pt x="35" y="6"/>
                  </a:move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5" name="íSlíḓé"/>
            <p:cNvSpPr/>
            <p:nvPr/>
          </p:nvSpPr>
          <p:spPr bwMode="auto">
            <a:xfrm>
              <a:off x="14265" y="9629"/>
              <a:ext cx="319" cy="31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6" name="iṩlídê"/>
            <p:cNvSpPr/>
            <p:nvPr/>
          </p:nvSpPr>
          <p:spPr bwMode="auto">
            <a:xfrm>
              <a:off x="17962" y="5834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7" name="ísḷîďé"/>
            <p:cNvSpPr/>
            <p:nvPr/>
          </p:nvSpPr>
          <p:spPr bwMode="auto">
            <a:xfrm>
              <a:off x="17181" y="3170"/>
              <a:ext cx="468" cy="46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0" y="0"/>
                </a:cxn>
                <a:cxn ang="0">
                  <a:pos x="51" y="8"/>
                </a:cxn>
                <a:cxn ang="0">
                  <a:pos x="60" y="30"/>
                </a:cxn>
                <a:cxn ang="0">
                  <a:pos x="51" y="51"/>
                </a:cxn>
                <a:cxn ang="0">
                  <a:pos x="30" y="60"/>
                </a:cxn>
                <a:cxn ang="0">
                  <a:pos x="9" y="51"/>
                </a:cxn>
              </a:cxnLst>
              <a:rect l="0" t="0" r="r" b="b"/>
              <a:pathLst>
                <a:path w="60" h="60">
                  <a:moveTo>
                    <a:pt x="9" y="51"/>
                  </a:moveTo>
                  <a:cubicBezTo>
                    <a:pt x="3" y="45"/>
                    <a:pt x="0" y="38"/>
                    <a:pt x="0" y="30"/>
                  </a:cubicBezTo>
                  <a:cubicBezTo>
                    <a:pt x="0" y="22"/>
                    <a:pt x="3" y="14"/>
                    <a:pt x="9" y="8"/>
                  </a:cubicBezTo>
                  <a:cubicBezTo>
                    <a:pt x="15" y="3"/>
                    <a:pt x="22" y="0"/>
                    <a:pt x="30" y="0"/>
                  </a:cubicBezTo>
                  <a:cubicBezTo>
                    <a:pt x="38" y="0"/>
                    <a:pt x="45" y="3"/>
                    <a:pt x="51" y="8"/>
                  </a:cubicBezTo>
                  <a:cubicBezTo>
                    <a:pt x="57" y="14"/>
                    <a:pt x="60" y="22"/>
                    <a:pt x="60" y="30"/>
                  </a:cubicBezTo>
                  <a:cubicBezTo>
                    <a:pt x="60" y="38"/>
                    <a:pt x="57" y="45"/>
                    <a:pt x="51" y="51"/>
                  </a:cubicBezTo>
                  <a:cubicBezTo>
                    <a:pt x="45" y="57"/>
                    <a:pt x="38" y="60"/>
                    <a:pt x="30" y="60"/>
                  </a:cubicBezTo>
                  <a:cubicBezTo>
                    <a:pt x="22" y="60"/>
                    <a:pt x="15" y="57"/>
                    <a:pt x="9" y="5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8" name="îšļíḍé"/>
            <p:cNvSpPr/>
            <p:nvPr/>
          </p:nvSpPr>
          <p:spPr bwMode="auto">
            <a:xfrm>
              <a:off x="14594" y="2563"/>
              <a:ext cx="658" cy="658"/>
            </a:xfrm>
            <a:custGeom>
              <a:avLst/>
              <a:gdLst/>
              <a:ahLst/>
              <a:cxnLst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</a:cxnLst>
              <a:rect l="0" t="0" r="r" b="b"/>
              <a:pathLst>
                <a:path w="84" h="84">
                  <a:moveTo>
                    <a:pt x="72" y="12"/>
                  </a:move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9" name="î$ḻíḋè"/>
            <p:cNvSpPr/>
            <p:nvPr/>
          </p:nvSpPr>
          <p:spPr bwMode="auto">
            <a:xfrm>
              <a:off x="12368" y="3057"/>
              <a:ext cx="658" cy="658"/>
            </a:xfrm>
            <a:custGeom>
              <a:avLst/>
              <a:gdLst/>
              <a:ahLst/>
              <a:cxnLst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20" name="íšļidè"/>
            <p:cNvSpPr/>
            <p:nvPr/>
          </p:nvSpPr>
          <p:spPr bwMode="auto">
            <a:xfrm>
              <a:off x="10537" y="3499"/>
              <a:ext cx="478" cy="478"/>
            </a:xfrm>
            <a:custGeom>
              <a:avLst/>
              <a:gdLst/>
              <a:ahLst/>
              <a:cxnLst>
                <a:cxn ang="0">
                  <a:pos x="9" y="52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1" y="0"/>
                </a:cxn>
                <a:cxn ang="0">
                  <a:pos x="52" y="8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</a:cxnLst>
              <a:rect l="0" t="0" r="r" b="b"/>
              <a:pathLst>
                <a:path w="61" h="61">
                  <a:moveTo>
                    <a:pt x="9" y="52"/>
                  </a:move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9" y="0"/>
                    <a:pt x="46" y="3"/>
                    <a:pt x="52" y="8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21" name="íS1îďè"/>
            <p:cNvSpPr/>
            <p:nvPr/>
          </p:nvSpPr>
          <p:spPr bwMode="auto">
            <a:xfrm>
              <a:off x="14018" y="3998"/>
              <a:ext cx="663" cy="658"/>
            </a:xfrm>
            <a:custGeom>
              <a:avLst/>
              <a:gdLst/>
              <a:ahLst/>
              <a:cxnLst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</a:cxnLst>
              <a:rect l="0" t="0" r="r" b="b"/>
              <a:pathLst>
                <a:path w="84" h="84">
                  <a:moveTo>
                    <a:pt x="12" y="71"/>
                  </a:move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22" name="ïşḻïďe"/>
            <p:cNvSpPr/>
            <p:nvPr/>
          </p:nvSpPr>
          <p:spPr bwMode="auto">
            <a:xfrm>
              <a:off x="12188" y="9604"/>
              <a:ext cx="365" cy="370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772275" y="582930"/>
            <a:ext cx="5206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bg2">
                    <a:lumMod val="50000"/>
                  </a:schemeClr>
                </a:solidFill>
              </a:rPr>
              <a:t>本周主要工作</a:t>
            </a:r>
            <a:endParaRPr lang="zh-CN" altLang="en-US" sz="5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98571" y="3164665"/>
            <a:ext cx="17322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实现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gabor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代码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84601" y="208580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详细阅读一篇论文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72275" y="2005330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20" name="椭圆 19"/>
          <p:cNvSpPr/>
          <p:nvPr/>
        </p:nvSpPr>
        <p:spPr>
          <a:xfrm>
            <a:off x="6772275" y="3082290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2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实验结果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1520" y="1307465"/>
            <a:ext cx="9931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CDE: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2197735"/>
            <a:ext cx="11029315" cy="1690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实验结果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1520" y="1307465"/>
            <a:ext cx="1209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LOSO: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2383790"/>
            <a:ext cx="10851515" cy="1617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02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5596890" y="2883535"/>
            <a:ext cx="648843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实现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gabor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滤波器代码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892619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gabor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滤波器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实验结果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84300" y="2924810"/>
            <a:ext cx="4247515" cy="58356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Font typeface="Wingdings" panose="05000000000000000000" charset="0"/>
              <a:buNone/>
            </a:pP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/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4935" y="41783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223645"/>
            <a:ext cx="7143115" cy="5041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34350" y="2952115"/>
            <a:ext cx="31337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八个方向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九个尺度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892619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gabor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滤波器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实验结果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84300" y="2924810"/>
            <a:ext cx="4247515" cy="58356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Font typeface="Wingdings" panose="05000000000000000000" charset="0"/>
              <a:buNone/>
            </a:pP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/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4935" y="41783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400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402080"/>
            <a:ext cx="7802880" cy="4873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892619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gabor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滤波器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--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实验结果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84300" y="2924810"/>
            <a:ext cx="4247515" cy="58356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Font typeface="Wingdings" panose="05000000000000000000" charset="0"/>
              <a:buNone/>
            </a:pP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/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4935" y="41783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0" y="1191260"/>
            <a:ext cx="8242300" cy="5387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7" name="文本框 136"/>
          <p:cNvSpPr txBox="1"/>
          <p:nvPr/>
        </p:nvSpPr>
        <p:spPr>
          <a:xfrm>
            <a:off x="3590925" y="1981835"/>
            <a:ext cx="501015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chemeClr val="bg2">
                    <a:lumMod val="50000"/>
                  </a:schemeClr>
                </a:solidFill>
              </a:rPr>
              <a:t>2020</a:t>
            </a:r>
            <a:endParaRPr lang="en-US" altLang="zh-CN" sz="80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400">
                <a:solidFill>
                  <a:schemeClr val="bg2">
                    <a:lumMod val="50000"/>
                  </a:schemeClr>
                </a:solidFill>
              </a:rPr>
              <a:t>THANKS</a:t>
            </a:r>
            <a:endParaRPr lang="en-US" sz="4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01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6355715" y="3137535"/>
            <a:ext cx="421830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详细阅读一篇论文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13" name="矩形 12"/>
          <p:cNvSpPr/>
          <p:nvPr/>
        </p:nvSpPr>
        <p:spPr>
          <a:xfrm>
            <a:off x="424815" y="1059180"/>
            <a:ext cx="11228705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0745" y="1704340"/>
            <a:ext cx="1077277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论文标题：Micro-attention for micro-expression recognition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发表时间：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来源：Neurocomputing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影响因子：4.072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850" y="537210"/>
            <a:ext cx="30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主要贡献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0560" y="1990725"/>
            <a:ext cx="104952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针对微表情的特征提出了一种不引入过多额外参数的微注意设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计方法用于微表情识别。这种设计配合残差网络，充分利用了多尺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度空间特征，使网络聚焦于微表情准确发生的区域，提高了识别精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度。特别是当感兴趣区域只存在于局部区域且数据库规模较小的情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况下，该方法对其他计算机视觉方向也具有一定的实用价值 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03300" y="2736850"/>
            <a:ext cx="10495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用剩余网络作基本架构，在每个剩余块内，集成一个新的微注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意单元，使网络能够聚焦在微表情发生的区域，在对网络进行训练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时，采用转移学习的方法来降低过拟合的风险。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残差网络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4815" y="1154430"/>
            <a:ext cx="1049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残差网络通常是一堆残差块构成的网络，典型的残差块如下图所示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2166620"/>
            <a:ext cx="5486400" cy="38982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89345" y="2748280"/>
            <a:ext cx="5821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在本文中，设计了一个由10个残差块组成的网络，在每个残差块中加入一个微注意单元来学习空间注意图。把这种块简称为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residual attention block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微注意单元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4815" y="1274445"/>
            <a:ext cx="11657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在设计residual attention block时考虑了三个方面: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1)具有可训练性；2)不增加显著参数；3)学习注意特征时应结合剩余方案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residual attention block如图所示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5880" y="2433955"/>
            <a:ext cx="5676900" cy="4038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100609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微注意单元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2705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1141730"/>
            <a:ext cx="5676900" cy="403860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H="1">
            <a:off x="4307205" y="4796155"/>
            <a:ext cx="14605" cy="954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6016625"/>
            <a:ext cx="2552700" cy="69532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5599430" y="6356985"/>
            <a:ext cx="89535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80" y="6198235"/>
            <a:ext cx="1778635" cy="38036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5599430" y="5589270"/>
            <a:ext cx="807720" cy="48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770" y="2587625"/>
            <a:ext cx="285750" cy="2571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1940560"/>
            <a:ext cx="285750" cy="2571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810" y="1959610"/>
            <a:ext cx="285750" cy="2381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205" y="2741930"/>
            <a:ext cx="314325" cy="228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895" y="3701415"/>
            <a:ext cx="1085850" cy="2762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890" y="5180330"/>
            <a:ext cx="2247900" cy="8001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2100" y="5255895"/>
            <a:ext cx="361950" cy="33337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004050" y="5255895"/>
            <a:ext cx="372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r>
              <a:rPr lang="en-US" altLang="zh-CN"/>
              <a:t>1*1</a:t>
            </a:r>
            <a:r>
              <a:rPr lang="zh-CN" altLang="en-US"/>
              <a:t>的卷积层需要学习的权值矩阵</a:t>
            </a: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5438140" y="3024505"/>
            <a:ext cx="1938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332345" y="3024505"/>
            <a:ext cx="0" cy="2217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3"/>
          </p:cNvCxnSpPr>
          <p:nvPr/>
        </p:nvCxnSpPr>
        <p:spPr>
          <a:xfrm>
            <a:off x="8273415" y="6388735"/>
            <a:ext cx="58610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520" y="6303010"/>
            <a:ext cx="304165" cy="27559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134475" y="62566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的通道数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3145</Words>
  <Application>WPS 演示</Application>
  <PresentationFormat>宽屏</PresentationFormat>
  <Paragraphs>186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35</cp:revision>
  <dcterms:created xsi:type="dcterms:W3CDTF">2019-06-19T02:08:00Z</dcterms:created>
  <dcterms:modified xsi:type="dcterms:W3CDTF">2020-10-31T05:48:28Z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2052-11.8.6.8556</vt:lpwstr>
  </property>
</Properties>
</file>