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645" r:id="rId3"/>
    <p:sldId id="1054" r:id="rId4"/>
    <p:sldId id="714" r:id="rId6"/>
    <p:sldId id="711" r:id="rId7"/>
    <p:sldId id="716" r:id="rId8"/>
    <p:sldId id="1055" r:id="rId9"/>
    <p:sldId id="1056" r:id="rId10"/>
    <p:sldId id="1059" r:id="rId11"/>
    <p:sldId id="1057" r:id="rId12"/>
  </p:sldIdLst>
  <p:sldSz cx="9906000" cy="6858000" type="A4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0099"/>
    <a:srgbClr val="0000FF"/>
    <a:srgbClr val="FF9900"/>
    <a:srgbClr val="FFCC00"/>
    <a:srgbClr val="FF99FF"/>
    <a:srgbClr val="000066"/>
    <a:srgbClr val="FFFF66"/>
    <a:srgbClr val="000000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8193" autoAdjust="0"/>
  </p:normalViewPr>
  <p:slideViewPr>
    <p:cSldViewPr>
      <p:cViewPr varScale="1">
        <p:scale>
          <a:sx n="83" d="100"/>
          <a:sy n="83" d="100"/>
        </p:scale>
        <p:origin x="1944" y="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9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705B7-8C8A-42C4-AB17-1CFFB083E0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D7E5C-22A0-4D6E-B6E0-612BC81E17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TCP</a:t>
            </a:r>
            <a:r>
              <a:rPr lang="zh-CN" altLang="en-US"/>
              <a:t>连接三报文握手，释放四报文握手。每个连接的建立和释放都有资源消耗和时间消耗的。</a:t>
            </a:r>
            <a:endParaRPr lang="zh-CN" altLang="en-US"/>
          </a:p>
          <a:p>
            <a:r>
              <a:rPr lang="zh-CN" altLang="en-US"/>
              <a:t>避免了</a:t>
            </a:r>
            <a:r>
              <a:rPr lang="en-US" altLang="zh-CN"/>
              <a:t>TCP</a:t>
            </a:r>
            <a:r>
              <a:rPr lang="zh-CN" altLang="en-US"/>
              <a:t>拥塞控制中的：慢开始，拥塞避免，快重传，快恢复。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AB8C31B-8E74-43E5-8930-F38B968B50DF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6651D48-E918-474F-8323-3FA9C3FB6EBE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kern="1200" dirty="0">
              <a:ea typeface="黑体" panose="0201060906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D7E5C-22A0-4D6E-B6E0-612BC81E1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短连接一次请求</a:t>
            </a:r>
            <a:r>
              <a:rPr lang="en-US" altLang="zh-CN"/>
              <a:t>/</a:t>
            </a:r>
            <a:r>
              <a:rPr lang="zh-CN" altLang="en-US"/>
              <a:t>响应结束后，通信双方任意一个主动关闭连接，则连接就会被关闭。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服务器每收到一次客户的数据，就重新设置保活计时器，时间设置通常是</a:t>
            </a:r>
            <a:r>
              <a:rPr lang="en-US" altLang="zh-CN"/>
              <a:t>2</a:t>
            </a:r>
            <a:r>
              <a:rPr lang="zh-CN" altLang="en-US"/>
              <a:t>小时。两小时没有收到客户的数据，服务器就发送一个探测报文，以后每隔</a:t>
            </a:r>
            <a:r>
              <a:rPr lang="en-US" altLang="zh-CN"/>
              <a:t>75s</a:t>
            </a:r>
            <a:r>
              <a:rPr lang="zh-CN" altLang="en-US"/>
              <a:t>发送一次，若连续发送</a:t>
            </a:r>
            <a:r>
              <a:rPr lang="en-US" altLang="zh-CN"/>
              <a:t>10</a:t>
            </a:r>
            <a:r>
              <a:rPr lang="zh-CN" altLang="en-US"/>
              <a:t>个报文，客户都没有响应，客户端会自动关闭这个连接。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41600" y="620689"/>
            <a:ext cx="8424936" cy="216024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lang="zh-CN" altLang="en-US" sz="5400" noProof="0" smtClean="0">
                <a:latin typeface="+mj-lt"/>
                <a:ea typeface="黑体" panose="02010609060101010101" pitchFamily="2" charset="-122"/>
              </a:defRPr>
            </a:lvl1pPr>
          </a:lstStyle>
          <a:p>
            <a:pPr lvl="0" algn="ctr" eaLnBrk="1" hangingPunct="1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561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86800" y="3268800"/>
            <a:ext cx="6922800" cy="221040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lang="zh-CN" altLang="en-US" sz="3600" noProof="0" smtClean="0">
                <a:solidFill>
                  <a:schemeClr val="tx1"/>
                </a:solidFill>
                <a:latin typeface="+mj-lt"/>
                <a:ea typeface="黑体" panose="02010609060101010101" pitchFamily="2" charset="-122"/>
              </a:defRPr>
            </a:lvl1pPr>
          </a:lstStyle>
          <a:p>
            <a:pPr marL="0" lvl="0" indent="0" algn="ctr" eaLnBrk="1" hangingPunct="1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20" name="Rectangle 8" descr="Gold bar"/>
          <p:cNvSpPr>
            <a:spLocks noChangeArrowheads="1"/>
          </p:cNvSpPr>
          <p:nvPr userDrawn="1"/>
        </p:nvSpPr>
        <p:spPr bwMode="auto">
          <a:xfrm>
            <a:off x="247650" y="2889250"/>
            <a:ext cx="3109913" cy="201613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9" descr="Orange bar"/>
          <p:cNvSpPr>
            <a:spLocks noChangeArrowheads="1"/>
          </p:cNvSpPr>
          <p:nvPr userDrawn="1"/>
        </p:nvSpPr>
        <p:spPr bwMode="auto">
          <a:xfrm>
            <a:off x="3357563" y="2889250"/>
            <a:ext cx="3108325" cy="201613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10" descr="Slate bar"/>
          <p:cNvSpPr>
            <a:spLocks noChangeArrowheads="1"/>
          </p:cNvSpPr>
          <p:nvPr userDrawn="1"/>
        </p:nvSpPr>
        <p:spPr bwMode="auto">
          <a:xfrm>
            <a:off x="6465888" y="2889250"/>
            <a:ext cx="3109912" cy="20161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333399"/>
              </a:solidFill>
            </a:endParaRP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95300" y="6356176"/>
            <a:ext cx="2311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384550" y="6356176"/>
            <a:ext cx="31369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6356176"/>
            <a:ext cx="2311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C80574E-8B94-4515-ADE1-BF6C35829DF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258888" y="6243638"/>
            <a:ext cx="20637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69100" y="6237288"/>
            <a:ext cx="31369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课件制作人：谢希仁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28996" y="6243638"/>
            <a:ext cx="20637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1941DFB-0DC7-4247-A055-DA5B724D952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49885" y="214314"/>
            <a:ext cx="2139421" cy="56737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29904" y="214314"/>
            <a:ext cx="6254882" cy="56737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258888" y="6243638"/>
            <a:ext cx="20637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69100" y="6237288"/>
            <a:ext cx="31369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课件制作人：谢希仁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28996" y="6243638"/>
            <a:ext cx="20637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EC116B4-4516-4E04-856D-1B650B77BF6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800" y="188640"/>
            <a:ext cx="9064800" cy="79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6800" y="1195200"/>
            <a:ext cx="9064800" cy="4935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495300" y="1051200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95300" y="6356176"/>
            <a:ext cx="2311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84550" y="6356176"/>
            <a:ext cx="31369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99300" y="6356176"/>
            <a:ext cx="2311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AC79822-BC0D-4DE8-A7E5-90A3732A2B8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258888" y="6243638"/>
            <a:ext cx="20637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69100" y="6237288"/>
            <a:ext cx="31369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课件制作人：谢希仁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28996" y="6243638"/>
            <a:ext cx="20637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B64909C-A723-4592-96C4-A002F19CFC8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800" y="188640"/>
            <a:ext cx="9064800" cy="79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196752"/>
            <a:ext cx="4460400" cy="4935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1200" y="1196752"/>
            <a:ext cx="4460400" cy="4935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356176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84550" y="6356176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99300" y="6356176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40B52295-AD8D-47A8-A4D5-D2F6B9F48E3F}" type="slidenum">
              <a:rPr lang="zh-CN" altLang="en-US"/>
            </a:fld>
            <a:endParaRPr lang="en-US" altLang="zh-CN"/>
          </a:p>
        </p:txBody>
      </p:sp>
      <p:sp>
        <p:nvSpPr>
          <p:cNvPr id="11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258888" y="6243638"/>
            <a:ext cx="20637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6769100" y="6237288"/>
            <a:ext cx="31369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课件制作人：谢希仁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628996" y="6243638"/>
            <a:ext cx="20637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3C3AFE9-B973-41B6-92DA-FDC8626D61B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356176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000">
                <a:ea typeface="宋体" panose="02010600030101010101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356176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0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356176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>
                <a:ea typeface="宋体" panose="02010600030101010101" pitchFamily="2" charset="-122"/>
              </a:defRPr>
            </a:lvl1pPr>
          </a:lstStyle>
          <a:p>
            <a:fld id="{67B052E9-C54A-4603-AE2F-EB72B006DB6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356176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000">
                <a:ea typeface="宋体" panose="02010600030101010101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356176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0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356176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>
                <a:ea typeface="宋体" panose="02010600030101010101" pitchFamily="2" charset="-122"/>
              </a:defRPr>
            </a:lvl1pPr>
          </a:lstStyle>
          <a:p>
            <a:fld id="{67B052E9-C54A-4603-AE2F-EB72B006DB6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258888" y="6243638"/>
            <a:ext cx="20637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769100" y="6237288"/>
            <a:ext cx="31369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课件制作人：谢希仁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628996" y="6243638"/>
            <a:ext cx="20637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4D14F2-2223-435E-8478-3AA8EA550D6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258888" y="6243638"/>
            <a:ext cx="20637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769100" y="6237288"/>
            <a:ext cx="31369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课件制作人：谢希仁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628996" y="6243638"/>
            <a:ext cx="20637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F4D1B2F-1A08-44D8-8AC4-BBE6BFB0062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06507" y="188640"/>
            <a:ext cx="9049005" cy="812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eaLnBrk="1" hangingPunct="1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458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6800" y="1195200"/>
            <a:ext cx="9049005" cy="493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4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48400" cy="22860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/>
          <a:p>
            <a:pPr lvl="0" algn="ctr" eaLnBrk="1" hangingPunct="1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48400" cy="2286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48400" cy="22860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356176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000">
                <a:ea typeface="宋体" panose="02010600030101010101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2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356176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0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356176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>
                <a:ea typeface="宋体" panose="02010600030101010101" pitchFamily="2" charset="-122"/>
              </a:defRPr>
            </a:lvl1pPr>
          </a:lstStyle>
          <a:p>
            <a:fld id="{67B052E9-C54A-4603-AE2F-EB72B006DB6C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4400" b="1" smtClean="0">
          <a:solidFill>
            <a:srgbClr val="3333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333399"/>
        </a:buClr>
        <a:buSzPct val="75000"/>
        <a:buFont typeface="Wingdings" panose="05000000000000000000" pitchFamily="2" charset="2"/>
        <a:buChar char="n"/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FF9933"/>
        </a:buClr>
        <a:buSzPct val="70000"/>
        <a:buFont typeface="Wingdings" panose="05000000000000000000" pitchFamily="2" charset="2"/>
        <a:buChar char="n"/>
        <a:defRPr sz="2800" b="1">
          <a:solidFill>
            <a:srgbClr val="000000"/>
          </a:solidFill>
          <a:latin typeface="+mn-lt"/>
          <a:ea typeface="黑体" panose="02010609060101010101" pitchFamily="2" charset="-122"/>
        </a:defRPr>
      </a:lvl2pPr>
      <a:lvl3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333399"/>
        </a:buClr>
        <a:buSzPct val="65000"/>
        <a:buFont typeface="Wingdings" panose="05000000000000000000" pitchFamily="2" charset="2"/>
        <a:buChar char="p"/>
        <a:defRPr sz="2400" b="1">
          <a:solidFill>
            <a:srgbClr val="000000"/>
          </a:solidFill>
          <a:latin typeface="+mn-lt"/>
          <a:ea typeface="黑体" panose="02010609060101010101" pitchFamily="2" charset="-122"/>
        </a:defRPr>
      </a:lvl3pPr>
      <a:lvl4pPr marL="1600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n"/>
        <a:defRPr sz="2000" b="1">
          <a:solidFill>
            <a:srgbClr val="000000"/>
          </a:solidFill>
          <a:latin typeface="+mn-lt"/>
          <a:ea typeface="黑体" panose="02010609060101010101" pitchFamily="2" charset="-122"/>
        </a:defRPr>
      </a:lvl4pPr>
      <a:lvl5pPr marL="2057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333399"/>
        </a:buClr>
        <a:buSzPct val="60000"/>
        <a:buFont typeface="Wingdings" panose="05000000000000000000" pitchFamily="2" charset="2"/>
        <a:buChar char="n"/>
        <a:defRPr sz="2000" b="1">
          <a:solidFill>
            <a:srgbClr val="000000"/>
          </a:solidFill>
          <a:latin typeface="+mn-lt"/>
          <a:ea typeface="黑体" panose="0201060906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  粗谈</a:t>
            </a:r>
            <a:r>
              <a:rPr lang="en-US" altLang="zh-CN" dirty="0"/>
              <a:t>HTTP</a:t>
            </a:r>
            <a:r>
              <a:rPr dirty="0"/>
              <a:t>连接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7249160" y="5286375"/>
            <a:ext cx="15011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kern="0" dirty="0">
                <a:solidFill>
                  <a:srgbClr val="000000"/>
                </a:solidFill>
                <a:latin typeface="+mn-lt"/>
                <a:ea typeface="黑体" panose="02010609060101010101" pitchFamily="2" charset="-122"/>
              </a:rPr>
              <a:t>潘迎港</a:t>
            </a:r>
            <a:endParaRPr lang="zh-CN" altLang="en-US" sz="3200" b="1" kern="0" dirty="0">
              <a:solidFill>
                <a:srgbClr val="000000"/>
              </a:solidFill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问题引入：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由于</a:t>
            </a:r>
            <a:r>
              <a:rPr lang="en-US" altLang="zh-CN" sz="2800"/>
              <a:t>HTTP</a:t>
            </a:r>
            <a:r>
              <a:rPr lang="zh-CN" altLang="en-US" sz="2800"/>
              <a:t>协议本身是</a:t>
            </a:r>
            <a:r>
              <a:rPr lang="zh-CN" altLang="en-US" sz="2800">
                <a:solidFill>
                  <a:srgbClr val="FF0000"/>
                </a:solidFill>
              </a:rPr>
              <a:t>无状态</a:t>
            </a:r>
            <a:r>
              <a:rPr lang="zh-CN" altLang="en-US" sz="2800"/>
              <a:t>的，同一个用户在第二次访问同一个服务器时，服务器并不</a:t>
            </a:r>
            <a:r>
              <a:rPr lang="en-US" altLang="zh-CN" sz="2800">
                <a:solidFill>
                  <a:srgbClr val="FF0000"/>
                </a:solidFill>
              </a:rPr>
              <a:t>“</a:t>
            </a:r>
            <a:r>
              <a:rPr lang="zh-CN" altLang="en-US" sz="2800">
                <a:solidFill>
                  <a:srgbClr val="FF0000"/>
                </a:solidFill>
              </a:rPr>
              <a:t>认识</a:t>
            </a:r>
            <a:r>
              <a:rPr lang="en-US" altLang="zh-CN" sz="2800">
                <a:solidFill>
                  <a:srgbClr val="FF0000"/>
                </a:solidFill>
              </a:rPr>
              <a:t>”</a:t>
            </a:r>
            <a:r>
              <a:rPr lang="zh-CN" altLang="en-US" sz="2800"/>
              <a:t>这个用户。</a:t>
            </a:r>
            <a:endParaRPr lang="zh-CN" altLang="en-US" sz="2800"/>
          </a:p>
          <a:p>
            <a:endParaRPr lang="zh-CN" altLang="en-US"/>
          </a:p>
          <a:p>
            <a:r>
              <a:rPr lang="zh-CN" altLang="en-US" sz="2800"/>
              <a:t>这样虽然简化的服务器的设计，使服务器可以支持处理大量并发的</a:t>
            </a:r>
            <a:r>
              <a:rPr lang="en-US" altLang="zh-CN" sz="2800"/>
              <a:t>HTTP</a:t>
            </a:r>
            <a:r>
              <a:rPr lang="zh-CN" altLang="en-US" sz="2800"/>
              <a:t>请求，但是用户往往会在一个页面发送大量的</a:t>
            </a:r>
            <a:r>
              <a:rPr lang="en-US" altLang="zh-CN" sz="2800"/>
              <a:t>HTTP</a:t>
            </a:r>
            <a:r>
              <a:rPr lang="zh-CN" altLang="en-US" sz="2800"/>
              <a:t>请求，这样在每一次请求都要建立一个新的连接，为之分配缓存和变量，反而加重服务器负担。</a:t>
            </a:r>
            <a:endParaRPr lang="zh-CN" altLang="en-US" sz="2800"/>
          </a:p>
          <a:p>
            <a:endParaRPr lang="zh-CN" altLang="en-US" sz="2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>
                <a:ea typeface="黑体" panose="02010609060101010101" pitchFamily="2" charset="-122"/>
              </a:rPr>
              <a:t>2.HTTP </a:t>
            </a:r>
            <a:r>
              <a:rPr lang="zh-CN" altLang="en-US" dirty="0">
                <a:ea typeface="黑体" panose="02010609060101010101" pitchFamily="2" charset="-122"/>
              </a:rPr>
              <a:t>连接机制</a:t>
            </a:r>
            <a:r>
              <a:rPr lang="zh-CN" altLang="en-US" dirty="0">
                <a:ea typeface="黑体" panose="02010609060101010101" pitchFamily="2" charset="-122"/>
              </a:rPr>
              <a:t> 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34" name="Line 20"/>
          <p:cNvSpPr>
            <a:spLocks noChangeShapeType="1"/>
          </p:cNvSpPr>
          <p:nvPr/>
        </p:nvSpPr>
        <p:spPr bwMode="auto">
          <a:xfrm flipH="1">
            <a:off x="2982069" y="4227036"/>
            <a:ext cx="5159" cy="97155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</a:endParaRPr>
          </a:p>
        </p:txBody>
      </p:sp>
      <p:sp>
        <p:nvSpPr>
          <p:cNvPr id="35" name="Rectangle 25"/>
          <p:cNvSpPr>
            <a:spLocks noChangeArrowheads="1"/>
          </p:cNvSpPr>
          <p:nvPr/>
        </p:nvSpPr>
        <p:spPr bwMode="auto">
          <a:xfrm>
            <a:off x="2693144" y="4579461"/>
            <a:ext cx="560652" cy="273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2000" b="1">
              <a:solidFill>
                <a:srgbClr val="000099"/>
              </a:solidFill>
            </a:endParaRPr>
          </a:p>
        </p:txBody>
      </p:sp>
      <p:sp>
        <p:nvSpPr>
          <p:cNvPr id="36" name="Text Box 26"/>
          <p:cNvSpPr txBox="1">
            <a:spLocks noChangeArrowheads="1"/>
          </p:cNvSpPr>
          <p:nvPr/>
        </p:nvSpPr>
        <p:spPr bwMode="auto">
          <a:xfrm>
            <a:off x="2600275" y="4565174"/>
            <a:ext cx="6848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RTT</a:t>
            </a:r>
            <a:endParaRPr kumimoji="1" lang="en-US" altLang="zh-CN" sz="2000" b="1">
              <a:solidFill>
                <a:srgbClr val="000099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7" name="Line 19"/>
          <p:cNvSpPr>
            <a:spLocks noChangeShapeType="1"/>
          </p:cNvSpPr>
          <p:nvPr/>
        </p:nvSpPr>
        <p:spPr bwMode="auto">
          <a:xfrm flipH="1">
            <a:off x="2987228" y="3250724"/>
            <a:ext cx="6879" cy="969963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</a:endParaRPr>
          </a:p>
        </p:txBody>
      </p:sp>
      <p:sp>
        <p:nvSpPr>
          <p:cNvPr id="38" name="Rectangle 22"/>
          <p:cNvSpPr>
            <a:spLocks noChangeArrowheads="1"/>
          </p:cNvSpPr>
          <p:nvPr/>
        </p:nvSpPr>
        <p:spPr bwMode="auto">
          <a:xfrm>
            <a:off x="2693144" y="3628548"/>
            <a:ext cx="560652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2000" b="1">
              <a:solidFill>
                <a:srgbClr val="000099"/>
              </a:solidFill>
            </a:endParaRPr>
          </a:p>
        </p:txBody>
      </p:sp>
      <p:sp>
        <p:nvSpPr>
          <p:cNvPr id="39" name="Text Box 23"/>
          <p:cNvSpPr txBox="1">
            <a:spLocks noChangeArrowheads="1"/>
          </p:cNvSpPr>
          <p:nvPr/>
        </p:nvSpPr>
        <p:spPr bwMode="auto">
          <a:xfrm>
            <a:off x="2626071" y="3592036"/>
            <a:ext cx="6848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RTT</a:t>
            </a:r>
            <a:endParaRPr kumimoji="1" lang="en-US" altLang="zh-CN" sz="2000" b="1">
              <a:solidFill>
                <a:srgbClr val="000099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40" name="Freeform 4"/>
          <p:cNvSpPr/>
          <p:nvPr/>
        </p:nvSpPr>
        <p:spPr bwMode="auto">
          <a:xfrm>
            <a:off x="3272714" y="4727098"/>
            <a:ext cx="3465381" cy="819150"/>
          </a:xfrm>
          <a:custGeom>
            <a:avLst/>
            <a:gdLst>
              <a:gd name="T0" fmla="*/ 0 w 1679"/>
              <a:gd name="T1" fmla="*/ 2147483646 h 408"/>
              <a:gd name="T2" fmla="*/ 0 w 1679"/>
              <a:gd name="T3" fmla="*/ 2147483646 h 408"/>
              <a:gd name="T4" fmla="*/ 2147483646 w 1679"/>
              <a:gd name="T5" fmla="*/ 0 h 408"/>
              <a:gd name="T6" fmla="*/ 2147483646 w 1679"/>
              <a:gd name="T7" fmla="*/ 2147483646 h 408"/>
              <a:gd name="T8" fmla="*/ 0 w 1679"/>
              <a:gd name="T9" fmla="*/ 2147483646 h 4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79" h="408">
                <a:moveTo>
                  <a:pt x="0" y="408"/>
                </a:moveTo>
                <a:lnTo>
                  <a:pt x="0" y="227"/>
                </a:lnTo>
                <a:lnTo>
                  <a:pt x="1679" y="0"/>
                </a:lnTo>
                <a:lnTo>
                  <a:pt x="1679" y="181"/>
                </a:lnTo>
                <a:lnTo>
                  <a:pt x="0" y="408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</a:endParaRPr>
          </a:p>
        </p:txBody>
      </p:sp>
      <p:pic>
        <p:nvPicPr>
          <p:cNvPr id="41" name="Picture 5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223" y="1983899"/>
            <a:ext cx="969963" cy="135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6034132" y="1798385"/>
            <a:ext cx="1731244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2000" b="1" dirty="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万维网服务器</a:t>
            </a:r>
            <a:endParaRPr kumimoji="1" lang="zh-CN" altLang="en-US" sz="2000" b="1" dirty="0">
              <a:solidFill>
                <a:srgbClr val="000099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2562440" y="1783873"/>
            <a:ext cx="147316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万维网客户</a:t>
            </a:r>
            <a:endParaRPr kumimoji="1" lang="zh-CN" altLang="en-US" sz="2000" b="1">
              <a:solidFill>
                <a:srgbClr val="000099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pic>
        <p:nvPicPr>
          <p:cNvPr id="44" name="Picture 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108" y="2275999"/>
            <a:ext cx="65696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Line 9"/>
          <p:cNvSpPr>
            <a:spLocks noChangeShapeType="1"/>
          </p:cNvSpPr>
          <p:nvPr/>
        </p:nvSpPr>
        <p:spPr bwMode="auto">
          <a:xfrm>
            <a:off x="3274433" y="3172937"/>
            <a:ext cx="0" cy="2987675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</a:endParaRPr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912364" y="3047524"/>
            <a:ext cx="1868012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b="1" dirty="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发起 </a:t>
            </a:r>
            <a:r>
              <a:rPr kumimoji="1"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TCP </a:t>
            </a:r>
            <a:r>
              <a:rPr kumimoji="1" lang="zh-CN" altLang="en-US" sz="2000" b="1" dirty="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连接</a:t>
            </a:r>
            <a:endParaRPr kumimoji="1" lang="zh-CN" altLang="en-US" sz="2000" b="1" dirty="0">
              <a:solidFill>
                <a:srgbClr val="000099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825802" y="3988911"/>
            <a:ext cx="19545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HTTP </a:t>
            </a:r>
            <a:r>
              <a:rPr kumimoji="1" lang="zh-CN" altLang="en-US" sz="2000" b="1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请求报文</a:t>
            </a:r>
            <a:endParaRPr kumimoji="1" lang="zh-CN" altLang="en-US" sz="2000" b="1">
              <a:solidFill>
                <a:srgbClr val="000099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>
            <a:off x="3274433" y="3250723"/>
            <a:ext cx="3465380" cy="4540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</a:endParaRPr>
          </a:p>
        </p:txBody>
      </p:sp>
      <p:sp>
        <p:nvSpPr>
          <p:cNvPr id="49" name="Line 13"/>
          <p:cNvSpPr>
            <a:spLocks noChangeShapeType="1"/>
          </p:cNvSpPr>
          <p:nvPr/>
        </p:nvSpPr>
        <p:spPr bwMode="auto">
          <a:xfrm flipH="1">
            <a:off x="3262395" y="3747611"/>
            <a:ext cx="3465381" cy="45561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</a:endParaRPr>
          </a:p>
        </p:txBody>
      </p:sp>
      <p:sp>
        <p:nvSpPr>
          <p:cNvPr id="50" name="Line 14"/>
          <p:cNvSpPr>
            <a:spLocks noChangeShapeType="1"/>
          </p:cNvSpPr>
          <p:nvPr/>
        </p:nvSpPr>
        <p:spPr bwMode="auto">
          <a:xfrm>
            <a:off x="3274433" y="4246087"/>
            <a:ext cx="3465380" cy="4540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</a:endParaRPr>
          </a:p>
        </p:txBody>
      </p:sp>
      <p:sp>
        <p:nvSpPr>
          <p:cNvPr id="51" name="Line 15"/>
          <p:cNvSpPr>
            <a:spLocks noChangeShapeType="1"/>
          </p:cNvSpPr>
          <p:nvPr/>
        </p:nvSpPr>
        <p:spPr bwMode="auto">
          <a:xfrm>
            <a:off x="2808370" y="3250723"/>
            <a:ext cx="466064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</a:endParaRPr>
          </a:p>
        </p:txBody>
      </p:sp>
      <p:sp>
        <p:nvSpPr>
          <p:cNvPr id="52" name="Line 16"/>
          <p:cNvSpPr>
            <a:spLocks noChangeShapeType="1"/>
          </p:cNvSpPr>
          <p:nvPr/>
        </p:nvSpPr>
        <p:spPr bwMode="auto">
          <a:xfrm>
            <a:off x="2815249" y="4220686"/>
            <a:ext cx="466064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</a:endParaRPr>
          </a:p>
        </p:txBody>
      </p:sp>
      <p:sp>
        <p:nvSpPr>
          <p:cNvPr id="53" name="Line 17"/>
          <p:cNvSpPr>
            <a:spLocks noChangeShapeType="1"/>
          </p:cNvSpPr>
          <p:nvPr/>
        </p:nvSpPr>
        <p:spPr bwMode="auto">
          <a:xfrm>
            <a:off x="2796331" y="5549423"/>
            <a:ext cx="466063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</a:endParaRPr>
          </a:p>
        </p:txBody>
      </p:sp>
      <p:sp>
        <p:nvSpPr>
          <p:cNvPr id="54" name="Line 18"/>
          <p:cNvSpPr>
            <a:spLocks noChangeShapeType="1"/>
          </p:cNvSpPr>
          <p:nvPr/>
        </p:nvSpPr>
        <p:spPr bwMode="auto">
          <a:xfrm>
            <a:off x="2796331" y="5185886"/>
            <a:ext cx="466063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</a:endParaRPr>
          </a:p>
        </p:txBody>
      </p:sp>
      <p:sp>
        <p:nvSpPr>
          <p:cNvPr id="55" name="Text Box 27"/>
          <p:cNvSpPr txBox="1">
            <a:spLocks noChangeArrowheads="1"/>
          </p:cNvSpPr>
          <p:nvPr/>
        </p:nvSpPr>
        <p:spPr bwMode="auto">
          <a:xfrm>
            <a:off x="6873957" y="4612799"/>
            <a:ext cx="1991251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传输文档的时间</a:t>
            </a:r>
            <a:endParaRPr kumimoji="1" lang="zh-CN" altLang="en-US" sz="2000" b="1">
              <a:solidFill>
                <a:srgbClr val="000099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56" name="Text Box 28"/>
          <p:cNvSpPr txBox="1">
            <a:spLocks noChangeArrowheads="1"/>
          </p:cNvSpPr>
          <p:nvPr/>
        </p:nvSpPr>
        <p:spPr bwMode="auto">
          <a:xfrm>
            <a:off x="1047209" y="5350986"/>
            <a:ext cx="1733167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整个文档收到</a:t>
            </a:r>
            <a:endParaRPr kumimoji="1" lang="zh-CN" altLang="en-US" sz="2000" b="1">
              <a:solidFill>
                <a:srgbClr val="000099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57" name="AutoShape 29"/>
          <p:cNvSpPr>
            <a:spLocks noChangeArrowheads="1"/>
          </p:cNvSpPr>
          <p:nvPr/>
        </p:nvSpPr>
        <p:spPr bwMode="auto">
          <a:xfrm rot="21154273">
            <a:off x="4559118" y="4995386"/>
            <a:ext cx="1030156" cy="273050"/>
          </a:xfrm>
          <a:prstGeom prst="leftArrow">
            <a:avLst>
              <a:gd name="adj1" fmla="val 50000"/>
              <a:gd name="adj2" fmla="val 87064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2000" b="1">
              <a:solidFill>
                <a:srgbClr val="000099"/>
              </a:solidFill>
            </a:endParaRPr>
          </a:p>
        </p:txBody>
      </p:sp>
      <p:sp>
        <p:nvSpPr>
          <p:cNvPr id="58" name="Line 30"/>
          <p:cNvSpPr>
            <a:spLocks noChangeShapeType="1"/>
          </p:cNvSpPr>
          <p:nvPr/>
        </p:nvSpPr>
        <p:spPr bwMode="auto">
          <a:xfrm>
            <a:off x="6729494" y="3168173"/>
            <a:ext cx="0" cy="298608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</a:endParaRP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2940794" y="6039961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时间</a:t>
            </a:r>
            <a:endParaRPr kumimoji="1" lang="zh-CN" altLang="en-US" sz="2000" b="1">
              <a:solidFill>
                <a:srgbClr val="000099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6387256" y="6039961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时间</a:t>
            </a:r>
            <a:endParaRPr kumimoji="1" lang="zh-CN" altLang="en-US" sz="2000" b="1">
              <a:solidFill>
                <a:srgbClr val="000099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61" name="Text Box 33"/>
          <p:cNvSpPr txBox="1">
            <a:spLocks noChangeArrowheads="1"/>
          </p:cNvSpPr>
          <p:nvPr/>
        </p:nvSpPr>
        <p:spPr bwMode="auto">
          <a:xfrm rot="21159151">
            <a:off x="3787346" y="4563557"/>
            <a:ext cx="19545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HTTP </a:t>
            </a:r>
            <a:r>
              <a:rPr kumimoji="1" lang="zh-CN" altLang="en-US" sz="2000" b="1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响应报文</a:t>
            </a:r>
            <a:endParaRPr kumimoji="1" lang="zh-CN" altLang="en-US" sz="2000" b="1">
              <a:solidFill>
                <a:srgbClr val="000099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62" name="AutoShape 34"/>
          <p:cNvSpPr/>
          <p:nvPr/>
        </p:nvSpPr>
        <p:spPr bwMode="auto">
          <a:xfrm>
            <a:off x="6779369" y="4706462"/>
            <a:ext cx="94588" cy="365125"/>
          </a:xfrm>
          <a:prstGeom prst="rightBracket">
            <a:avLst>
              <a:gd name="adj" fmla="val 34849"/>
            </a:avLst>
          </a:prstGeom>
          <a:noFill/>
          <a:ln w="9525">
            <a:solidFill>
              <a:schemeClr val="fol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2000" b="1">
              <a:solidFill>
                <a:srgbClr val="000099"/>
              </a:solidFill>
            </a:endParaRPr>
          </a:p>
        </p:txBody>
      </p:sp>
      <p:sp>
        <p:nvSpPr>
          <p:cNvPr id="63" name="Line 35"/>
          <p:cNvSpPr>
            <a:spLocks noChangeShapeType="1"/>
          </p:cNvSpPr>
          <p:nvPr/>
        </p:nvSpPr>
        <p:spPr bwMode="auto">
          <a:xfrm>
            <a:off x="6873957" y="4889023"/>
            <a:ext cx="928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95070" y="5751096"/>
            <a:ext cx="3424105" cy="308993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关闭连接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/>
          <p:cNvGrpSpPr/>
          <p:nvPr/>
        </p:nvGrpSpPr>
        <p:grpSpPr>
          <a:xfrm>
            <a:off x="2745928" y="3352944"/>
            <a:ext cx="5395285" cy="1106805"/>
            <a:chOff x="2000672" y="5046816"/>
            <a:chExt cx="7253712" cy="1421074"/>
          </a:xfrm>
        </p:grpSpPr>
        <p:sp>
          <p:nvSpPr>
            <p:cNvPr id="102" name="Text Box 109"/>
            <p:cNvSpPr txBox="1">
              <a:spLocks noChangeArrowheads="1"/>
            </p:cNvSpPr>
            <p:nvPr/>
          </p:nvSpPr>
          <p:spPr bwMode="auto">
            <a:xfrm>
              <a:off x="7772312" y="5516266"/>
              <a:ext cx="1482072" cy="828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1800" b="1" dirty="0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2" charset="-122"/>
                  <a:sym typeface="Wingdings" panose="05000000000000000000" pitchFamily="2" charset="2"/>
                </a:rPr>
                <a:t>服务器</a:t>
              </a:r>
              <a:endParaRPr kumimoji="1" lang="en-US" altLang="zh-CN" sz="1800" b="1" dirty="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2" charset="-122"/>
                <a:sym typeface="Wingdings" panose="05000000000000000000" pitchFamily="2" charset="2"/>
              </a:endParaRPr>
            </a:p>
            <a:p>
              <a:pPr algn="ctr" eaLnBrk="1" hangingPunct="1"/>
              <a:r>
                <a:rPr kumimoji="1" lang="zh-CN" altLang="en-US" sz="1800" b="1" dirty="0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2" charset="-122"/>
                  <a:sym typeface="Wingdings" panose="05000000000000000000" pitchFamily="2" charset="2"/>
                </a:rPr>
                <a:t>返回</a:t>
              </a:r>
              <a:r>
                <a:rPr kumimoji="1" lang="zh-CN" altLang="en-US" sz="1800" b="1" dirty="0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响应</a:t>
              </a:r>
              <a:endParaRPr kumimoji="1" lang="zh-CN" altLang="en-US" sz="1800" b="1" dirty="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grpSp>
          <p:nvGrpSpPr>
            <p:cNvPr id="103" name="组合 102"/>
            <p:cNvGrpSpPr/>
            <p:nvPr/>
          </p:nvGrpSpPr>
          <p:grpSpPr>
            <a:xfrm>
              <a:off x="2000672" y="5046816"/>
              <a:ext cx="5572124" cy="1421074"/>
              <a:chOff x="2005278" y="5046816"/>
              <a:chExt cx="5572124" cy="1421074"/>
            </a:xfrm>
          </p:grpSpPr>
          <p:sp>
            <p:nvSpPr>
              <p:cNvPr id="104" name="Line 98"/>
              <p:cNvSpPr>
                <a:spLocks noChangeShapeType="1"/>
              </p:cNvSpPr>
              <p:nvPr/>
            </p:nvSpPr>
            <p:spPr bwMode="auto">
              <a:xfrm flipH="1">
                <a:off x="2005278" y="5756277"/>
                <a:ext cx="5572124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prstDash val="dash"/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105" name="TextBox 2"/>
              <p:cNvSpPr txBox="1"/>
              <p:nvPr/>
            </p:nvSpPr>
            <p:spPr>
              <a:xfrm>
                <a:off x="6644010" y="5046816"/>
                <a:ext cx="761868" cy="142107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6600" b="1" dirty="0">
                    <a:solidFill>
                      <a:srgbClr val="000099"/>
                    </a:solidFill>
                    <a:latin typeface="Arial" panose="020B0604020202020204" pitchFamily="34" charset="0"/>
                    <a:ea typeface="黑体" panose="02010609060101010101" pitchFamily="2" charset="-122"/>
                    <a:sym typeface="Wingdings" panose="05000000000000000000" pitchFamily="2" charset="2"/>
                  </a:rPr>
                  <a:t></a:t>
                </a:r>
                <a:endParaRPr kumimoji="1" lang="en-US" altLang="zh-CN" sz="6600" b="1" dirty="0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2" charset="-122"/>
                  <a:sym typeface="Wingdings" panose="05000000000000000000" pitchFamily="2" charset="2"/>
                </a:endParaRPr>
              </a:p>
            </p:txBody>
          </p:sp>
          <p:grpSp>
            <p:nvGrpSpPr>
              <p:cNvPr id="106" name="Group 99"/>
              <p:cNvGrpSpPr/>
              <p:nvPr/>
            </p:nvGrpSpPr>
            <p:grpSpPr bwMode="auto">
              <a:xfrm flipH="1">
                <a:off x="3893940" y="5516564"/>
                <a:ext cx="2863885" cy="481013"/>
                <a:chOff x="903" y="1824"/>
                <a:chExt cx="1308" cy="240"/>
              </a:xfrm>
            </p:grpSpPr>
            <p:sp>
              <p:nvSpPr>
                <p:cNvPr id="107" name="AutoShape 100"/>
                <p:cNvSpPr>
                  <a:spLocks noChangeArrowheads="1"/>
                </p:cNvSpPr>
                <p:nvPr/>
              </p:nvSpPr>
              <p:spPr bwMode="auto">
                <a:xfrm>
                  <a:off x="1923" y="1872"/>
                  <a:ext cx="288" cy="144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 sz="2000" b="1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08" name="Rectangle 101"/>
                <p:cNvSpPr>
                  <a:spLocks noChangeArrowheads="1"/>
                </p:cNvSpPr>
                <p:nvPr/>
              </p:nvSpPr>
              <p:spPr bwMode="auto">
                <a:xfrm>
                  <a:off x="903" y="1824"/>
                  <a:ext cx="1008" cy="240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r>
                    <a:rPr kumimoji="1" lang="en-US" altLang="zh-CN" sz="1800" b="1" dirty="0">
                      <a:solidFill>
                        <a:srgbClr val="000099"/>
                      </a:solidFill>
                      <a:latin typeface="Arial" panose="020B0604020202020204" pitchFamily="34" charset="0"/>
                      <a:ea typeface="黑体" panose="02010609060101010101" pitchFamily="2" charset="-122"/>
                    </a:rPr>
                    <a:t>HTTP </a:t>
                  </a:r>
                  <a:r>
                    <a:rPr kumimoji="1" lang="zh-CN" altLang="en-US" sz="1800" b="1" dirty="0">
                      <a:solidFill>
                        <a:srgbClr val="000099"/>
                      </a:solidFill>
                      <a:latin typeface="Arial" panose="020B0604020202020204" pitchFamily="34" charset="0"/>
                      <a:ea typeface="黑体" panose="02010609060101010101" pitchFamily="2" charset="-122"/>
                    </a:rPr>
                    <a:t>响应报文</a:t>
                  </a:r>
                  <a:endParaRPr kumimoji="1" lang="zh-CN" altLang="en-US" sz="1800" b="1" dirty="0">
                    <a:solidFill>
                      <a:srgbClr val="000099"/>
                    </a:solidFill>
                    <a:latin typeface="Arial" panose="020B0604020202020204" pitchFamily="34" charset="0"/>
                    <a:ea typeface="黑体" panose="02010609060101010101" pitchFamily="2" charset="-122"/>
                  </a:endParaRPr>
                </a:p>
              </p:txBody>
            </p:sp>
          </p:grpSp>
        </p:grpSp>
      </p:grp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简化版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63" name="Rectangle 72"/>
          <p:cNvSpPr>
            <a:spLocks noChangeArrowheads="1"/>
          </p:cNvSpPr>
          <p:nvPr/>
        </p:nvSpPr>
        <p:spPr bwMode="auto">
          <a:xfrm>
            <a:off x="4480077" y="2185639"/>
            <a:ext cx="86995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kumimoji="1" lang="zh-CN" altLang="en-US" sz="1800" b="1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互联网</a:t>
            </a:r>
            <a:endParaRPr kumimoji="1" lang="zh-CN" altLang="en-US" sz="1800" b="1">
              <a:solidFill>
                <a:srgbClr val="000099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83" name="Line 92"/>
          <p:cNvSpPr>
            <a:spLocks noChangeShapeType="1"/>
          </p:cNvSpPr>
          <p:nvPr/>
        </p:nvSpPr>
        <p:spPr bwMode="auto">
          <a:xfrm>
            <a:off x="2727608" y="2404485"/>
            <a:ext cx="0" cy="2325719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 b="1">
              <a:solidFill>
                <a:srgbClr val="000099"/>
              </a:solidFill>
            </a:endParaRPr>
          </a:p>
        </p:txBody>
      </p:sp>
      <p:sp>
        <p:nvSpPr>
          <p:cNvPr id="84" name="Line 93"/>
          <p:cNvSpPr>
            <a:spLocks noChangeShapeType="1"/>
          </p:cNvSpPr>
          <p:nvPr/>
        </p:nvSpPr>
        <p:spPr bwMode="auto">
          <a:xfrm>
            <a:off x="6872134" y="2404485"/>
            <a:ext cx="0" cy="2325719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 b="1">
              <a:solidFill>
                <a:srgbClr val="000099"/>
              </a:solidFill>
            </a:endParaRPr>
          </a:p>
        </p:txBody>
      </p:sp>
      <p:grpSp>
        <p:nvGrpSpPr>
          <p:cNvPr id="85" name="Group 116"/>
          <p:cNvGrpSpPr/>
          <p:nvPr/>
        </p:nvGrpSpPr>
        <p:grpSpPr bwMode="auto">
          <a:xfrm>
            <a:off x="2727608" y="2765523"/>
            <a:ext cx="4144526" cy="368455"/>
            <a:chOff x="1149" y="2704"/>
            <a:chExt cx="3240" cy="298"/>
          </a:xfrm>
        </p:grpSpPr>
        <p:sp>
          <p:nvSpPr>
            <p:cNvPr id="86" name="Line 103"/>
            <p:cNvSpPr>
              <a:spLocks noChangeShapeType="1"/>
            </p:cNvSpPr>
            <p:nvPr/>
          </p:nvSpPr>
          <p:spPr bwMode="auto">
            <a:xfrm>
              <a:off x="1149" y="2836"/>
              <a:ext cx="3240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prstDash val="sysDot"/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 b="1">
                <a:solidFill>
                  <a:srgbClr val="000099"/>
                </a:solidFill>
              </a:endParaRPr>
            </a:p>
          </p:txBody>
        </p:sp>
        <p:sp>
          <p:nvSpPr>
            <p:cNvPr id="87" name="Text Box 104"/>
            <p:cNvSpPr txBox="1">
              <a:spLocks noChangeArrowheads="1"/>
            </p:cNvSpPr>
            <p:nvPr/>
          </p:nvSpPr>
          <p:spPr bwMode="auto">
            <a:xfrm>
              <a:off x="2176" y="2704"/>
              <a:ext cx="1315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1800" b="1" dirty="0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建立 </a:t>
              </a:r>
              <a:r>
                <a:rPr kumimoji="1" lang="en-US" altLang="zh-CN" sz="1800" b="1" dirty="0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TCP </a:t>
              </a:r>
              <a:r>
                <a:rPr kumimoji="1" lang="zh-CN" altLang="en-US" sz="1800" b="1" dirty="0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连接</a:t>
              </a:r>
              <a:endParaRPr kumimoji="1" lang="zh-CN" altLang="en-US" sz="1800" b="1" dirty="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92" name="Group 117"/>
          <p:cNvGrpSpPr/>
          <p:nvPr/>
        </p:nvGrpSpPr>
        <p:grpSpPr bwMode="auto">
          <a:xfrm>
            <a:off x="1545653" y="3133984"/>
            <a:ext cx="5326479" cy="645415"/>
            <a:chOff x="225" y="3002"/>
            <a:chExt cx="4164" cy="522"/>
          </a:xfrm>
        </p:grpSpPr>
        <p:sp>
          <p:nvSpPr>
            <p:cNvPr id="93" name="Line 94"/>
            <p:cNvSpPr>
              <a:spLocks noChangeShapeType="1"/>
            </p:cNvSpPr>
            <p:nvPr/>
          </p:nvSpPr>
          <p:spPr bwMode="auto">
            <a:xfrm>
              <a:off x="1149" y="3218"/>
              <a:ext cx="3240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prstDash val="dash"/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 b="1">
                <a:solidFill>
                  <a:srgbClr val="000099"/>
                </a:solidFill>
              </a:endParaRPr>
            </a:p>
          </p:txBody>
        </p:sp>
        <p:grpSp>
          <p:nvGrpSpPr>
            <p:cNvPr id="94" name="Group 95"/>
            <p:cNvGrpSpPr/>
            <p:nvPr/>
          </p:nvGrpSpPr>
          <p:grpSpPr bwMode="auto">
            <a:xfrm>
              <a:off x="1373" y="3067"/>
              <a:ext cx="1651" cy="303"/>
              <a:chOff x="513" y="1824"/>
              <a:chExt cx="1296" cy="240"/>
            </a:xfrm>
          </p:grpSpPr>
          <p:sp>
            <p:nvSpPr>
              <p:cNvPr id="96" name="AutoShape 96"/>
              <p:cNvSpPr>
                <a:spLocks noChangeArrowheads="1"/>
              </p:cNvSpPr>
              <p:nvPr/>
            </p:nvSpPr>
            <p:spPr bwMode="auto">
              <a:xfrm>
                <a:off x="1521" y="1872"/>
                <a:ext cx="288" cy="144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en-US" sz="2000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97" name="Rectangle 97"/>
              <p:cNvSpPr>
                <a:spLocks noChangeArrowheads="1"/>
              </p:cNvSpPr>
              <p:nvPr/>
            </p:nvSpPr>
            <p:spPr bwMode="auto">
              <a:xfrm>
                <a:off x="513" y="1824"/>
                <a:ext cx="1008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CN" sz="1800" b="1">
                    <a:solidFill>
                      <a:srgbClr val="000099"/>
                    </a:solidFill>
                    <a:latin typeface="Arial" panose="020B0604020202020204" pitchFamily="34" charset="0"/>
                    <a:ea typeface="黑体" panose="02010609060101010101" pitchFamily="2" charset="-122"/>
                  </a:rPr>
                  <a:t>HTTP </a:t>
                </a:r>
                <a:r>
                  <a:rPr kumimoji="1" lang="zh-CN" altLang="en-US" sz="1800" b="1">
                    <a:solidFill>
                      <a:srgbClr val="000099"/>
                    </a:solidFill>
                    <a:latin typeface="Arial" panose="020B0604020202020204" pitchFamily="34" charset="0"/>
                    <a:ea typeface="黑体" panose="02010609060101010101" pitchFamily="2" charset="-122"/>
                  </a:rPr>
                  <a:t>请求报文</a:t>
                </a:r>
                <a:endParaRPr kumimoji="1" lang="zh-CN" altLang="en-US" sz="1800" b="1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2" charset="-122"/>
                </a:endParaRPr>
              </a:p>
            </p:txBody>
          </p:sp>
        </p:grpSp>
        <p:sp>
          <p:nvSpPr>
            <p:cNvPr id="95" name="Text Box 114"/>
            <p:cNvSpPr txBox="1">
              <a:spLocks noChangeArrowheads="1"/>
            </p:cNvSpPr>
            <p:nvPr/>
          </p:nvSpPr>
          <p:spPr bwMode="auto">
            <a:xfrm>
              <a:off x="225" y="3002"/>
              <a:ext cx="862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1800" b="1" dirty="0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2" charset="-122"/>
                  <a:sym typeface="Wingdings" panose="05000000000000000000" pitchFamily="2" charset="2"/>
                </a:rPr>
                <a:t>浏览器</a:t>
              </a:r>
              <a:endParaRPr kumimoji="1" lang="en-US" altLang="zh-CN" sz="1800" b="1" dirty="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2" charset="-122"/>
                <a:sym typeface="Wingdings" panose="05000000000000000000" pitchFamily="2" charset="2"/>
              </a:endParaRPr>
            </a:p>
            <a:p>
              <a:pPr algn="ctr" eaLnBrk="1" hangingPunct="1"/>
              <a:r>
                <a:rPr kumimoji="1" lang="zh-CN" altLang="en-US" sz="1800" b="1" dirty="0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2" charset="-122"/>
                  <a:sym typeface="Wingdings" panose="05000000000000000000" pitchFamily="2" charset="2"/>
                </a:rPr>
                <a:t>发出</a:t>
              </a:r>
              <a:r>
                <a:rPr kumimoji="1" lang="zh-CN" altLang="en-US" sz="1800" b="1" dirty="0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请求</a:t>
              </a:r>
              <a:endParaRPr kumimoji="1" lang="zh-CN" altLang="en-US" sz="1800" b="1" dirty="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98" name="Group 120"/>
          <p:cNvGrpSpPr/>
          <p:nvPr/>
        </p:nvGrpSpPr>
        <p:grpSpPr bwMode="auto">
          <a:xfrm>
            <a:off x="2727608" y="4224511"/>
            <a:ext cx="4144526" cy="368456"/>
            <a:chOff x="1149" y="3884"/>
            <a:chExt cx="3240" cy="298"/>
          </a:xfrm>
        </p:grpSpPr>
        <p:sp>
          <p:nvSpPr>
            <p:cNvPr id="99" name="Line 106"/>
            <p:cNvSpPr>
              <a:spLocks noChangeShapeType="1"/>
            </p:cNvSpPr>
            <p:nvPr/>
          </p:nvSpPr>
          <p:spPr bwMode="auto">
            <a:xfrm>
              <a:off x="1149" y="4012"/>
              <a:ext cx="3240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prstDash val="sysDot"/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 b="1">
                <a:solidFill>
                  <a:srgbClr val="000099"/>
                </a:solidFill>
              </a:endParaRPr>
            </a:p>
          </p:txBody>
        </p:sp>
        <p:sp>
          <p:nvSpPr>
            <p:cNvPr id="100" name="Text Box 107"/>
            <p:cNvSpPr txBox="1">
              <a:spLocks noChangeArrowheads="1"/>
            </p:cNvSpPr>
            <p:nvPr/>
          </p:nvSpPr>
          <p:spPr bwMode="auto">
            <a:xfrm>
              <a:off x="2176" y="3884"/>
              <a:ext cx="1315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1800" b="1" dirty="0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释放 </a:t>
              </a:r>
              <a:r>
                <a:rPr kumimoji="1" lang="en-US" altLang="zh-CN" sz="1800" b="1" dirty="0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TCP </a:t>
              </a:r>
              <a:r>
                <a:rPr kumimoji="1" lang="zh-CN" altLang="en-US" sz="1800" b="1" dirty="0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连接</a:t>
              </a:r>
              <a:endParaRPr kumimoji="1" lang="zh-CN" altLang="en-US" sz="1800" b="1" dirty="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680210" y="2015490"/>
            <a:ext cx="5365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/>
              <a:t>B</a:t>
            </a:r>
            <a:endParaRPr lang="en-US" altLang="zh-CN" sz="7200" b="1"/>
          </a:p>
        </p:txBody>
      </p:sp>
      <p:sp>
        <p:nvSpPr>
          <p:cNvPr id="4" name="文本框 3"/>
          <p:cNvSpPr txBox="1"/>
          <p:nvPr/>
        </p:nvSpPr>
        <p:spPr>
          <a:xfrm>
            <a:off x="7177405" y="2015490"/>
            <a:ext cx="8248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/>
              <a:t>S</a:t>
            </a:r>
            <a:endParaRPr lang="en-US" altLang="zh-CN" sz="7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>
                <a:ea typeface="黑体" panose="02010609060101010101" pitchFamily="2" charset="-122"/>
              </a:rPr>
              <a:t>3.HTTP</a:t>
            </a:r>
            <a:r>
              <a:rPr dirty="0">
                <a:ea typeface="黑体" panose="02010609060101010101" pitchFamily="2" charset="-122"/>
              </a:rPr>
              <a:t>版本更替</a:t>
            </a:r>
            <a:endParaRPr dirty="0">
              <a:ea typeface="黑体" panose="02010609060101010101" pitchFamily="2" charset="-122"/>
            </a:endParaRP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496800" y="1052736"/>
            <a:ext cx="9064800" cy="4935600"/>
          </a:xfrm>
        </p:spPr>
        <p:txBody>
          <a:bodyPr/>
          <a:lstStyle/>
          <a:p>
            <a:r>
              <a:rPr lang="en-US" altLang="zh-CN" sz="2000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HTTP/1.0 </a:t>
            </a:r>
            <a:r>
              <a:rPr lang="zh-CN" altLang="en-US" sz="2000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协议使用非持续连接 。</a:t>
            </a:r>
            <a:endParaRPr lang="en-US" altLang="zh-CN" sz="2000" dirty="0">
              <a:solidFill>
                <a:srgbClr val="FF0000"/>
              </a:solidFill>
              <a:ea typeface="黑体" panose="02010609060101010101" pitchFamily="2" charset="-122"/>
            </a:endParaRPr>
          </a:p>
          <a:p>
            <a:r>
              <a:rPr lang="zh-CN" altLang="en-US" sz="2000" dirty="0">
                <a:ea typeface="黑体" panose="02010609060101010101" pitchFamily="2" charset="-122"/>
                <a:sym typeface="+mn-ea"/>
              </a:rPr>
              <a:t>万维网服务器在发送响应后直接关闭连接。如果客户有新的请求，都需建立一条新的连接。</a:t>
            </a:r>
            <a:endParaRPr lang="zh-CN" altLang="en-US" sz="2000" dirty="0">
              <a:ea typeface="黑体" panose="0201060906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FF0000"/>
              </a:solidFill>
              <a:ea typeface="黑体" panose="02010609060101010101" pitchFamily="2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ea typeface="黑体" panose="02010609060101010101" pitchFamily="2" charset="-122"/>
              </a:rPr>
              <a:t>HTTP/1.1 </a:t>
            </a:r>
            <a:r>
              <a:rPr lang="zh-CN" altLang="en-US" sz="2000" dirty="0">
                <a:solidFill>
                  <a:srgbClr val="FF0000"/>
                </a:solidFill>
                <a:ea typeface="黑体" panose="02010609060101010101" pitchFamily="2" charset="-122"/>
              </a:rPr>
              <a:t>协议使用持续连接 </a:t>
            </a:r>
            <a:r>
              <a:rPr lang="en-US" altLang="zh-CN" sz="2000" dirty="0">
                <a:solidFill>
                  <a:srgbClr val="FF0000"/>
                </a:solidFill>
                <a:ea typeface="黑体" panose="02010609060101010101" pitchFamily="2" charset="-122"/>
              </a:rPr>
              <a:t>(Persistent Connection)</a:t>
            </a:r>
            <a:r>
              <a:rPr lang="zh-CN" altLang="en-US" sz="2000" dirty="0">
                <a:solidFill>
                  <a:srgbClr val="FF0000"/>
                </a:solidFill>
                <a:ea typeface="黑体" panose="02010609060101010101" pitchFamily="2" charset="-122"/>
              </a:rPr>
              <a:t>。</a:t>
            </a:r>
            <a:endParaRPr lang="zh-CN" altLang="en-US" sz="2000" dirty="0">
              <a:solidFill>
                <a:srgbClr val="FF0000"/>
              </a:solidFill>
              <a:ea typeface="黑体" panose="02010609060101010101" pitchFamily="2" charset="-122"/>
            </a:endParaRPr>
          </a:p>
          <a:p>
            <a:pPr eaLnBrk="1" hangingPunct="1"/>
            <a:r>
              <a:rPr lang="zh-CN" altLang="en-US" sz="2000" dirty="0">
                <a:ea typeface="黑体" panose="02010609060101010101" pitchFamily="2" charset="-122"/>
              </a:rPr>
              <a:t>万维网服务器在发送响应后仍然在一段时间内保持这条连接，使同一个客户（浏览器）和该服务器可以继续在这条连接上传送后续的 </a:t>
            </a:r>
            <a:r>
              <a:rPr lang="en-US" altLang="zh-CN" sz="2000" dirty="0">
                <a:ea typeface="黑体" panose="02010609060101010101" pitchFamily="2" charset="-122"/>
              </a:rPr>
              <a:t>HTTP </a:t>
            </a:r>
            <a:r>
              <a:rPr lang="zh-CN" altLang="en-US" sz="2000" dirty="0">
                <a:ea typeface="黑体" panose="02010609060101010101" pitchFamily="2" charset="-122"/>
              </a:rPr>
              <a:t>请求报文和响应报文。这并不局限于传送同一个页面上链接的文档，而是只要这些文档都在</a:t>
            </a:r>
            <a:r>
              <a:rPr lang="zh-CN" altLang="en-US" sz="2000" dirty="0">
                <a:solidFill>
                  <a:srgbClr val="FF0000"/>
                </a:solidFill>
                <a:ea typeface="黑体" panose="02010609060101010101" pitchFamily="2" charset="-122"/>
              </a:rPr>
              <a:t>同一个服务器</a:t>
            </a:r>
            <a:r>
              <a:rPr lang="zh-CN" altLang="en-US" sz="2000" dirty="0">
                <a:ea typeface="黑体" panose="02010609060101010101" pitchFamily="2" charset="-122"/>
              </a:rPr>
              <a:t>上就行。</a:t>
            </a:r>
            <a:endParaRPr lang="en-US" altLang="zh-CN" sz="2000" dirty="0">
              <a:ea typeface="黑体" panose="02010609060101010101" pitchFamily="2" charset="-122"/>
            </a:endParaRPr>
          </a:p>
          <a:p>
            <a:pPr marL="0" indent="0" eaLnBrk="1" hangingPunct="1">
              <a:buNone/>
            </a:pPr>
            <a:endParaRPr lang="en-US" altLang="zh-CN" sz="2000" dirty="0">
              <a:ea typeface="黑体" panose="02010609060101010101" pitchFamily="2" charset="-122"/>
            </a:endParaRPr>
          </a:p>
          <a:p>
            <a:pPr eaLnBrk="1" hangingPunct="1"/>
            <a:r>
              <a:rPr lang="en-US" altLang="zh-CN" sz="2000" dirty="0">
                <a:solidFill>
                  <a:srgbClr val="FF0000"/>
                </a:solidFill>
              </a:rPr>
              <a:t>HTTP 2.0 </a:t>
            </a:r>
            <a:r>
              <a:rPr lang="zh-CN" altLang="en-US" sz="2000" dirty="0">
                <a:solidFill>
                  <a:srgbClr val="FF0000"/>
                </a:solidFill>
              </a:rPr>
              <a:t>的出现，相比于 </a:t>
            </a:r>
            <a:r>
              <a:rPr lang="en-US" altLang="zh-CN" sz="2000" dirty="0">
                <a:solidFill>
                  <a:srgbClr val="FF0000"/>
                </a:solidFill>
              </a:rPr>
              <a:t>HTTP 1.x </a:t>
            </a:r>
            <a:r>
              <a:rPr lang="zh-CN" altLang="en-US" sz="2000" dirty="0">
                <a:solidFill>
                  <a:srgbClr val="FF0000"/>
                </a:solidFill>
              </a:rPr>
              <a:t>，大幅度的提升了 </a:t>
            </a:r>
            <a:r>
              <a:rPr lang="en-US" altLang="zh-CN" sz="2000" dirty="0">
                <a:solidFill>
                  <a:srgbClr val="FF0000"/>
                </a:solidFill>
              </a:rPr>
              <a:t>web </a:t>
            </a:r>
            <a:r>
              <a:rPr lang="zh-CN" altLang="en-US" sz="2000" dirty="0">
                <a:solidFill>
                  <a:srgbClr val="FF0000"/>
                </a:solidFill>
              </a:rPr>
              <a:t>性能</a:t>
            </a:r>
            <a:r>
              <a:rPr lang="zh-CN" altLang="en-US" sz="2000" dirty="0"/>
              <a:t>。在与 </a:t>
            </a:r>
            <a:r>
              <a:rPr lang="en-US" altLang="zh-CN" sz="2000" dirty="0"/>
              <a:t>HTTP/1.1 </a:t>
            </a:r>
            <a:r>
              <a:rPr lang="zh-CN" altLang="en-US" sz="2000" dirty="0"/>
              <a:t>完全语义兼容的基础上，进一步减少了网络延迟。</a:t>
            </a:r>
            <a:endParaRPr lang="zh-CN" altLang="en-US" sz="2000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t>非持续连接</a:t>
            </a:r>
            <a:r>
              <a:rPr lang="en-US" altLang="zh-CN"/>
              <a:t>&amp;</a:t>
            </a:r>
            <a:r>
              <a:t>持续连接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altLang="zh-CN"/>
          </a:p>
        </p:txBody>
      </p:sp>
      <p:pic>
        <p:nvPicPr>
          <p:cNvPr id="5" name="图片 4" descr="9c16fdfaaf51f3de0b085c5c96eef01f3a2979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7900" y="1356995"/>
            <a:ext cx="5483225" cy="34118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49985" y="4768850"/>
            <a:ext cx="793686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 kern="0">
                <a:solidFill>
                  <a:srgbClr val="000000"/>
                </a:solidFill>
                <a:latin typeface="+mn-lt"/>
                <a:ea typeface="+mn-ea"/>
              </a:rPr>
              <a:t>客户端与服务器建立</a:t>
            </a:r>
            <a:r>
              <a:rPr lang="en-US" altLang="zh-CN" sz="3200" b="1" kern="0">
                <a:solidFill>
                  <a:srgbClr val="FF0000"/>
                </a:solidFill>
                <a:latin typeface="+mn-lt"/>
                <a:ea typeface="+mn-ea"/>
              </a:rPr>
              <a:t>持续连接</a:t>
            </a:r>
            <a:r>
              <a:rPr lang="en-US" altLang="zh-CN" sz="3200" b="1" kern="0">
                <a:solidFill>
                  <a:srgbClr val="000000"/>
                </a:solidFill>
                <a:latin typeface="+mn-lt"/>
                <a:ea typeface="+mn-ea"/>
              </a:rPr>
              <a:t>后，在连接期间可以处理多个请求/响应</a:t>
            </a:r>
            <a:r>
              <a:rPr lang="zh-CN" altLang="en-US" sz="3200" b="1" kern="0">
                <a:solidFill>
                  <a:srgbClr val="000000"/>
                </a:solidFill>
                <a:latin typeface="+mn-lt"/>
                <a:ea typeface="+mn-ea"/>
              </a:rPr>
              <a:t>。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</a:t>
            </a:r>
            <a:r>
              <a:t>连接实现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435" y="1107570"/>
            <a:ext cx="9064800" cy="4935600"/>
          </a:xfrm>
        </p:spPr>
        <p:txBody>
          <a:bodyPr/>
          <a:p>
            <a:r>
              <a:rPr lang="zh-CN" altLang="en-US"/>
              <a:t>HTTP/1.0默认使用：Connection：close。</a:t>
            </a:r>
            <a:endParaRPr lang="zh-CN" altLang="en-US"/>
          </a:p>
          <a:p>
            <a:r>
              <a:rPr lang="zh-CN" altLang="en-US" sz="2000"/>
              <a:t>请求：实现HTTP/1.0 keep-live连接的客户端可以通过包含Connection:Keep-Alive 首部请求将连接保持在</a:t>
            </a:r>
            <a:r>
              <a:rPr lang="zh-CN" altLang="en-US" sz="2000">
                <a:solidFill>
                  <a:srgbClr val="FF0000"/>
                </a:solidFill>
              </a:rPr>
              <a:t>打开</a:t>
            </a:r>
            <a:r>
              <a:rPr lang="zh-CN" altLang="en-US" sz="2000"/>
              <a:t>状态。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响应：如果服务器愿意为下一条请求将连接保持在打开状态，就在响应中包含相同的首部，如果响应中没有Connection:Keep-Alive 首部，客户端就认为服务器不支持keep-live，会在发回响应报文后关闭连接。</a:t>
            </a:r>
            <a:endParaRPr lang="zh-CN" altLang="en-US" sz="20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altLang="zh-CN"/>
          </a:p>
        </p:txBody>
      </p:sp>
      <p:pic>
        <p:nvPicPr>
          <p:cNvPr id="6" name="图片 5" descr="1014269-20170409221303066-9298990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0675" y="4042410"/>
            <a:ext cx="6724650" cy="26396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</a:t>
            </a:r>
            <a:r>
              <a:t>连接实现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HTTP/1.1  持</a:t>
            </a:r>
            <a:r>
              <a:rPr lang="zh-CN"/>
              <a:t>续</a:t>
            </a:r>
            <a:r>
              <a:t>连接 </a:t>
            </a:r>
            <a:r>
              <a:rPr lang="en-US"/>
              <a:t>Persistent Connection</a:t>
            </a:r>
          </a:p>
          <a:p>
            <a:r>
              <a:t> </a:t>
            </a:r>
            <a:r>
              <a:rPr lang="zh-CN" altLang="en-US" sz="2000"/>
              <a:t>默认情况下</a:t>
            </a:r>
            <a:r>
              <a:rPr lang="en-US" altLang="zh-CN" sz="2000"/>
              <a:t>,</a:t>
            </a:r>
            <a:r>
              <a:rPr lang="zh-CN" altLang="en-US" sz="2000"/>
              <a:t>在HTTP1.1中所有连接都被保持，除非在请求头或响应头中显示指明：Connection: Close  ，所以 Connection: Keep-Alive字段已经没有意义。</a:t>
            </a:r>
            <a:endParaRPr lang="zh-CN" altLang="en-US" sz="2000"/>
          </a:p>
          <a:p>
            <a:r>
              <a:rPr lang="zh-CN" altLang="en-US" sz="2000"/>
              <a:t>HTTP1.1客户端加载在收到响应后，除非响应中包含了Connection：close首部，不然HTTP/1.1连接就仍然维持在打开状态。但是，客户端和服务器仍然可以随时关闭空闲的连接。注意：不发送Connection：close并不意味这服务器承诺永远将连接保持在打开状态。（自主设置连接时间</a:t>
            </a:r>
            <a:r>
              <a:rPr lang="en-US" altLang="zh-CN" sz="2000"/>
              <a:t>\</a:t>
            </a:r>
            <a:r>
              <a:rPr lang="zh-CN" altLang="en-US" sz="2000"/>
              <a:t>保活计时器）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altLang="zh-CN"/>
          </a:p>
        </p:txBody>
      </p:sp>
      <p:pic>
        <p:nvPicPr>
          <p:cNvPr id="5" name="图片 4" descr="img_00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090" y="4758690"/>
            <a:ext cx="7343140" cy="16922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305175" y="2728595"/>
            <a:ext cx="5022215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720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Thanks!</a:t>
            </a:r>
            <a:endParaRPr lang="en-US" altLang="zh-CN" sz="7200">
              <a:ln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n920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cn920</Template>
  <TotalTime>0</TotalTime>
  <Words>1164</Words>
  <Application>WPS 演示</Application>
  <PresentationFormat>A4 纸张(210x297 毫米)</PresentationFormat>
  <Paragraphs>92</Paragraphs>
  <Slides>9</Slides>
  <Notes>96</Notes>
  <HiddenSlides>2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Tahoma</vt:lpstr>
      <vt:lpstr>Times New Roman</vt:lpstr>
      <vt:lpstr>黑体</vt:lpstr>
      <vt:lpstr>微软雅黑</vt:lpstr>
      <vt:lpstr>Arial Unicode MS</vt:lpstr>
      <vt:lpstr>Calibri</vt:lpstr>
      <vt:lpstr>等线</vt:lpstr>
      <vt:lpstr>Arial</vt:lpstr>
      <vt:lpstr>Symbol</vt:lpstr>
      <vt:lpstr>楷体</vt:lpstr>
      <vt:lpstr>cn920</vt:lpstr>
      <vt:lpstr>第 6 章  应用层</vt:lpstr>
      <vt:lpstr>PowerPoint 演示文稿</vt:lpstr>
      <vt:lpstr>HTTP 的主要特点 </vt:lpstr>
      <vt:lpstr>6.4.3  超文本传送协议 HTTP </vt:lpstr>
      <vt:lpstr>持续连接</vt:lpstr>
      <vt:lpstr>PowerPoint 演示文稿</vt:lpstr>
      <vt:lpstr>PowerPoint 演示文稿</vt:lpstr>
      <vt:lpstr>4.连接实现</vt:lpstr>
      <vt:lpstr>PowerPoint 演示文稿</vt:lpstr>
    </vt:vector>
  </TitlesOfParts>
  <Company>920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8 章 互联网上的音频和视频服务</dc:title>
  <dc:creator>920</dc:creator>
  <cp:lastModifiedBy>追求一个梦想</cp:lastModifiedBy>
  <cp:revision>154</cp:revision>
  <dcterms:created xsi:type="dcterms:W3CDTF">2016-10-14T10:01:00Z</dcterms:created>
  <dcterms:modified xsi:type="dcterms:W3CDTF">2018-05-23T10:52:18Z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