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95" r:id="rId2"/>
    <p:sldId id="334" r:id="rId3"/>
    <p:sldId id="335" r:id="rId4"/>
    <p:sldId id="336" r:id="rId5"/>
    <p:sldId id="347" r:id="rId6"/>
    <p:sldId id="349" r:id="rId7"/>
    <p:sldId id="350" r:id="rId8"/>
    <p:sldId id="351" r:id="rId9"/>
    <p:sldId id="340" r:id="rId10"/>
    <p:sldId id="352" r:id="rId11"/>
    <p:sldId id="354" r:id="rId12"/>
    <p:sldId id="342" r:id="rId13"/>
    <p:sldId id="357" r:id="rId14"/>
    <p:sldId id="344" r:id="rId15"/>
    <p:sldId id="355" r:id="rId16"/>
    <p:sldId id="356" r:id="rId17"/>
    <p:sldId id="345" r:id="rId1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38" autoAdjust="0"/>
  </p:normalViewPr>
  <p:slideViewPr>
    <p:cSldViewPr>
      <p:cViewPr varScale="1">
        <p:scale>
          <a:sx n="68" d="100"/>
          <a:sy n="68" d="100"/>
        </p:scale>
        <p:origin x="144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019F1233-0ABC-4AAE-AB53-D76AF6A9EC98}" type="datetimeFigureOut">
              <a:rPr lang="en-US" smtClean="0"/>
              <a:pPr/>
              <a:t>7/14/2021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CDFAE99-2354-43A9-B741-C174AEC3E5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6082E50-F27D-40A5-B167-970726F1DCA3}" type="datetime1">
              <a:rPr lang="en-US" smtClean="0"/>
              <a:pPr/>
              <a:t>7/14/2021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A1EED9D-35CB-42F6-AE57-1E02F360C1AB}" type="datetime1">
              <a:rPr lang="en-US" smtClean="0"/>
              <a:pPr/>
              <a:t>7/14/2021</a:t>
            </a:fld>
            <a:endParaRPr lang="en-US"/>
          </a:p>
        </p:txBody>
      </p:sp>
      <p:sp>
        <p:nvSpPr>
          <p:cNvPr id="6" name="Holder 6"/>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7EB6137-AA5B-4005-B2F5-7224BDBA77E9}" type="datetime1">
              <a:rPr lang="en-US" smtClean="0"/>
              <a:pPr/>
              <a:t>7/14/2021</a:t>
            </a:fld>
            <a:endParaRPr lang="en-US"/>
          </a:p>
        </p:txBody>
      </p:sp>
      <p:sp>
        <p:nvSpPr>
          <p:cNvPr id="7" name="Holder 7"/>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C207CC8-22CE-4231-8306-68CE7834191C}" type="datetime1">
              <a:rPr lang="en-US" smtClean="0"/>
              <a:pPr/>
              <a:t>7/14/2021</a:t>
            </a:fld>
            <a:endParaRPr lang="en-US"/>
          </a:p>
        </p:txBody>
      </p:sp>
      <p:sp>
        <p:nvSpPr>
          <p:cNvPr id="5" name="Holder 5"/>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604C5F0-CD59-4ED1-BB37-AB2950136562}" type="datetime1">
              <a:rPr lang="en-US" smtClean="0"/>
              <a:pPr/>
              <a:t>7/14/2021</a:t>
            </a:fld>
            <a:endParaRPr lang="en-US"/>
          </a:p>
        </p:txBody>
      </p:sp>
      <p:sp>
        <p:nvSpPr>
          <p:cNvPr id="4" name="Holder 4"/>
          <p:cNvSpPr>
            <a:spLocks noGrp="1"/>
          </p:cNvSpPr>
          <p:nvPr>
            <p:ph type="sldNum" sz="quarter" idx="7"/>
          </p:nvPr>
        </p:nvSpPr>
        <p:spPr/>
        <p:txBody>
          <a:bodyPr lIns="0" tIns="0" rIns="0" bIns="0"/>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6050" y="6390640"/>
            <a:ext cx="8832850" cy="309880"/>
          </a:xfrm>
          <a:custGeom>
            <a:avLst/>
            <a:gdLst/>
            <a:ahLst/>
            <a:cxnLst/>
            <a:rect l="l" t="t" r="r" b="b"/>
            <a:pathLst>
              <a:path w="8832850" h="309879">
                <a:moveTo>
                  <a:pt x="8832850" y="0"/>
                </a:moveTo>
                <a:lnTo>
                  <a:pt x="0" y="0"/>
                </a:lnTo>
                <a:lnTo>
                  <a:pt x="0" y="309880"/>
                </a:lnTo>
                <a:lnTo>
                  <a:pt x="8832850" y="309880"/>
                </a:lnTo>
                <a:close/>
              </a:path>
            </a:pathLst>
          </a:custGeom>
          <a:solidFill>
            <a:srgbClr val="8BACAD"/>
          </a:solidFill>
        </p:spPr>
        <p:txBody>
          <a:bodyPr wrap="square" lIns="0" tIns="0" rIns="0" bIns="0" rtlCol="0"/>
          <a:lstStyle/>
          <a:p>
            <a:endParaRPr/>
          </a:p>
        </p:txBody>
      </p:sp>
      <p:sp>
        <p:nvSpPr>
          <p:cNvPr id="17" name="bg object 17"/>
          <p:cNvSpPr/>
          <p:nvPr/>
        </p:nvSpPr>
        <p:spPr>
          <a:xfrm>
            <a:off x="152400" y="158750"/>
            <a:ext cx="8832850" cy="6546850"/>
          </a:xfrm>
          <a:custGeom>
            <a:avLst/>
            <a:gdLst/>
            <a:ahLst/>
            <a:cxnLst/>
            <a:rect l="l" t="t" r="r" b="b"/>
            <a:pathLst>
              <a:path w="8832850" h="6546850">
                <a:moveTo>
                  <a:pt x="4415790" y="6546850"/>
                </a:moveTo>
                <a:lnTo>
                  <a:pt x="0" y="6546850"/>
                </a:lnTo>
                <a:lnTo>
                  <a:pt x="0" y="0"/>
                </a:lnTo>
                <a:lnTo>
                  <a:pt x="8832850" y="0"/>
                </a:lnTo>
                <a:lnTo>
                  <a:pt x="8832850" y="6546850"/>
                </a:lnTo>
                <a:lnTo>
                  <a:pt x="4415790" y="6546850"/>
                </a:lnTo>
                <a:close/>
              </a:path>
            </a:pathLst>
          </a:custGeom>
          <a:ln w="9344">
            <a:solidFill>
              <a:srgbClr val="7A9798"/>
            </a:solidFill>
          </a:ln>
        </p:spPr>
        <p:txBody>
          <a:bodyPr wrap="square" lIns="0" tIns="0" rIns="0" bIns="0" rtlCol="0"/>
          <a:lstStyle/>
          <a:p>
            <a:endParaRPr/>
          </a:p>
        </p:txBody>
      </p:sp>
      <p:sp>
        <p:nvSpPr>
          <p:cNvPr id="2" name="Holder 2"/>
          <p:cNvSpPr>
            <a:spLocks noGrp="1"/>
          </p:cNvSpPr>
          <p:nvPr>
            <p:ph type="title"/>
          </p:nvPr>
        </p:nvSpPr>
        <p:spPr>
          <a:xfrm>
            <a:off x="670559" y="346709"/>
            <a:ext cx="7802880" cy="391159"/>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3" name="Holder 3"/>
          <p:cNvSpPr>
            <a:spLocks noGrp="1"/>
          </p:cNvSpPr>
          <p:nvPr>
            <p:ph type="body" idx="1"/>
          </p:nvPr>
        </p:nvSpPr>
        <p:spPr>
          <a:xfrm>
            <a:off x="762000" y="1828800"/>
            <a:ext cx="7471409" cy="3810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2270" y="6458416"/>
            <a:ext cx="3950970"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25"/>
              </a:lnSpc>
            </a:pPr>
            <a:r>
              <a:rPr spc="-5" dirty="0"/>
              <a:t>By </a:t>
            </a:r>
            <a:r>
              <a:rPr dirty="0"/>
              <a:t>Mr </a:t>
            </a:r>
            <a:r>
              <a:rPr spc="-5" dirty="0"/>
              <a:t>Nisarg </a:t>
            </a:r>
            <a:r>
              <a:rPr dirty="0"/>
              <a:t>Gandhewar </a:t>
            </a:r>
            <a:r>
              <a:rPr spc="-5" dirty="0"/>
              <a:t>Dept </a:t>
            </a:r>
            <a:r>
              <a:rPr dirty="0"/>
              <a:t>of </a:t>
            </a:r>
            <a:r>
              <a:rPr spc="-5" dirty="0"/>
              <a:t>CSE, SBJITMR,</a:t>
            </a:r>
            <a:r>
              <a:rPr spc="-10" dirty="0"/>
              <a:t> </a:t>
            </a:r>
            <a:r>
              <a:rPr dirty="0"/>
              <a:t>Nagpur</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59E0CED8-6FDB-49B7-B0A8-9CB92157D08E}" type="datetime1">
              <a:rPr lang="en-US" smtClean="0"/>
              <a:pPr/>
              <a:t>7/14/2021</a:t>
            </a:fld>
            <a:endParaRPr lang="en-US"/>
          </a:p>
        </p:txBody>
      </p:sp>
      <p:sp>
        <p:nvSpPr>
          <p:cNvPr id="6" name="Holder 6"/>
          <p:cNvSpPr>
            <a:spLocks noGrp="1"/>
          </p:cNvSpPr>
          <p:nvPr>
            <p:ph type="sldNum" sz="quarter" idx="7"/>
          </p:nvPr>
        </p:nvSpPr>
        <p:spPr>
          <a:xfrm>
            <a:off x="8459469" y="6430208"/>
            <a:ext cx="302259" cy="252729"/>
          </a:xfrm>
          <a:prstGeom prst="rect">
            <a:avLst/>
          </a:prstGeom>
        </p:spPr>
        <p:txBody>
          <a:bodyPr wrap="square" lIns="0" tIns="0" rIns="0" bIns="0">
            <a:spAutoFit/>
          </a:bodyPr>
          <a:lstStyle>
            <a:lvl1pPr>
              <a:defRPr sz="1600" b="0" i="0">
                <a:solidFill>
                  <a:schemeClr val="bg1"/>
                </a:solidFill>
                <a:latin typeface="Arial"/>
                <a:cs typeface="Arial"/>
              </a:defRPr>
            </a:lvl1pPr>
          </a:lstStyle>
          <a:p>
            <a:pPr marL="38100">
              <a:lnSpc>
                <a:spcPts val="1870"/>
              </a:lnSpc>
            </a:pPr>
            <a:fld id="{81D60167-4931-47E6-BA6A-407CBD079E47}" type="slidenum">
              <a:rPr dirty="0"/>
              <a:pPr marL="38100">
                <a:lnSpc>
                  <a:spcPts val="187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codewithharry.com/" TargetMode="External"/><Relationship Id="rId2" Type="http://schemas.openxmlformats.org/officeDocument/2006/relationships/hyperlink" Target="https://projectworlds.in/"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8403102" cy="1982594"/>
          </a:xfrm>
          <a:prstGeom prst="rect">
            <a:avLst/>
          </a:prstGeom>
        </p:spPr>
        <p:txBody>
          <a:bodyPr vert="horz" wrap="square" lIns="0" tIns="12700" rIns="0" bIns="0" rtlCol="0">
            <a:spAutoFit/>
          </a:bodyPr>
          <a:lstStyle/>
          <a:p>
            <a:pPr marL="12700" algn="ctr">
              <a:lnSpc>
                <a:spcPct val="100000"/>
              </a:lnSpc>
              <a:spcBef>
                <a:spcPts val="100"/>
              </a:spcBef>
            </a:pPr>
            <a:r>
              <a:rPr lang="en-US" sz="3200" b="1" dirty="0">
                <a:solidFill>
                  <a:srgbClr val="000000"/>
                </a:solidFill>
                <a:latin typeface="Times New Roman" pitchFamily="18" charset="0"/>
                <a:cs typeface="Times New Roman" pitchFamily="18" charset="0"/>
              </a:rPr>
              <a:t>Progress Seminar</a:t>
            </a:r>
            <a:br>
              <a:rPr lang="en-US" sz="3200" b="1" dirty="0">
                <a:solidFill>
                  <a:srgbClr val="000000"/>
                </a:solidFill>
                <a:latin typeface="Times New Roman" pitchFamily="18" charset="0"/>
                <a:cs typeface="Times New Roman" pitchFamily="18" charset="0"/>
              </a:rPr>
            </a:br>
            <a:r>
              <a:rPr lang="en-US" sz="3200" b="1" dirty="0">
                <a:solidFill>
                  <a:srgbClr val="000000"/>
                </a:solidFill>
                <a:latin typeface="Times New Roman" pitchFamily="18" charset="0"/>
                <a:cs typeface="Times New Roman" pitchFamily="18" charset="0"/>
              </a:rPr>
              <a:t>on</a:t>
            </a:r>
            <a:br>
              <a:rPr lang="en-US" sz="3200" b="1" dirty="0">
                <a:solidFill>
                  <a:srgbClr val="000000"/>
                </a:solidFill>
                <a:latin typeface="Times New Roman" pitchFamily="18" charset="0"/>
                <a:cs typeface="Times New Roman" pitchFamily="18" charset="0"/>
              </a:rPr>
            </a:br>
            <a:r>
              <a:rPr lang="en-US" sz="3200" b="1" u="sng" dirty="0">
                <a:solidFill>
                  <a:srgbClr val="000000"/>
                </a:solidFill>
                <a:latin typeface="Calibri"/>
              </a:rPr>
              <a:t> </a:t>
            </a:r>
            <a:r>
              <a:rPr lang="en-US" sz="3200" b="1" u="sng" dirty="0">
                <a:solidFill>
                  <a:srgbClr val="0000FF"/>
                </a:solidFill>
                <a:latin typeface="Calibri"/>
              </a:rPr>
              <a:t>Online Admission Form of college using </a:t>
            </a:r>
            <a:br>
              <a:rPr lang="en-US" sz="3200" b="1" u="sng" dirty="0">
                <a:solidFill>
                  <a:srgbClr val="0000FF"/>
                </a:solidFill>
                <a:latin typeface="Calibri"/>
              </a:rPr>
            </a:br>
            <a:r>
              <a:rPr lang="en-US" sz="3200" b="1" u="sng" dirty="0">
                <a:solidFill>
                  <a:srgbClr val="0000FF"/>
                </a:solidFill>
                <a:latin typeface="Calibri"/>
              </a:rPr>
              <a:t>HTML &amp; CSS</a:t>
            </a:r>
            <a:endParaRPr sz="3200" u="sng" dirty="0">
              <a:solidFill>
                <a:srgbClr val="0000FF"/>
              </a:solidFill>
              <a:latin typeface="Times New Roman" pitchFamily="18" charset="0"/>
              <a:cs typeface="Times New Roman" pitchFamily="18" charset="0"/>
            </a:endParaRPr>
          </a:p>
        </p:txBody>
      </p:sp>
      <p:sp>
        <p:nvSpPr>
          <p:cNvPr id="9" name="CustomShape 2"/>
          <p:cNvSpPr/>
          <p:nvPr/>
        </p:nvSpPr>
        <p:spPr>
          <a:xfrm>
            <a:off x="12895" y="3092140"/>
            <a:ext cx="3276600" cy="1230840"/>
          </a:xfrm>
          <a:prstGeom prst="rect">
            <a:avLst/>
          </a:prstGeom>
          <a:noFill/>
          <a:ln>
            <a:noFill/>
          </a:ln>
        </p:spPr>
        <p:txBody>
          <a:bodyPr lIns="90000" tIns="45000" rIns="90000" bIns="45000"/>
          <a:lstStyle/>
          <a:p>
            <a:pPr>
              <a:lnSpc>
                <a:spcPct val="100000"/>
              </a:lnSpc>
            </a:pPr>
            <a:r>
              <a:rPr lang="en-IN" dirty="0">
                <a:solidFill>
                  <a:srgbClr val="000000"/>
                </a:solidFill>
                <a:latin typeface="Arial"/>
              </a:rPr>
              <a:t>        </a:t>
            </a:r>
            <a:r>
              <a:rPr lang="en-IN" sz="2000" dirty="0">
                <a:solidFill>
                  <a:srgbClr val="000000"/>
                </a:solidFill>
                <a:latin typeface="Arial"/>
              </a:rPr>
              <a:t>  </a:t>
            </a:r>
            <a:r>
              <a:rPr lang="en-IN" sz="2000" b="1" dirty="0">
                <a:solidFill>
                  <a:srgbClr val="000000"/>
                </a:solidFill>
                <a:latin typeface="Arial"/>
              </a:rPr>
              <a:t> Presented By</a:t>
            </a:r>
            <a:endParaRPr dirty="0"/>
          </a:p>
          <a:p>
            <a:pPr>
              <a:lnSpc>
                <a:spcPct val="100000"/>
              </a:lnSpc>
            </a:pPr>
            <a:endParaRPr dirty="0"/>
          </a:p>
          <a:p>
            <a:pPr algn="ctr">
              <a:lnSpc>
                <a:spcPct val="100000"/>
              </a:lnSpc>
            </a:pPr>
            <a:r>
              <a:rPr lang="en-IN" sz="2000" b="1" dirty="0">
                <a:solidFill>
                  <a:srgbClr val="000000"/>
                </a:solidFill>
                <a:latin typeface="Arial"/>
              </a:rPr>
              <a:t>  Mr. Sachin V. </a:t>
            </a:r>
            <a:r>
              <a:rPr lang="en-IN" sz="2000" b="1" dirty="0" err="1">
                <a:solidFill>
                  <a:srgbClr val="000000"/>
                </a:solidFill>
                <a:latin typeface="Arial"/>
              </a:rPr>
              <a:t>Khadse</a:t>
            </a:r>
            <a:endParaRPr dirty="0">
              <a:solidFill>
                <a:srgbClr val="0000FF"/>
              </a:solidFill>
            </a:endParaRPr>
          </a:p>
        </p:txBody>
      </p:sp>
      <p:sp>
        <p:nvSpPr>
          <p:cNvPr id="12" name="CustomShape 3"/>
          <p:cNvSpPr/>
          <p:nvPr/>
        </p:nvSpPr>
        <p:spPr>
          <a:xfrm>
            <a:off x="6099517" y="3100420"/>
            <a:ext cx="2514600" cy="1222560"/>
          </a:xfrm>
          <a:prstGeom prst="rect">
            <a:avLst/>
          </a:prstGeom>
          <a:noFill/>
          <a:ln>
            <a:noFill/>
          </a:ln>
        </p:spPr>
        <p:txBody>
          <a:bodyPr wrap="none" lIns="90000" tIns="45000" rIns="90000" bIns="45000"/>
          <a:lstStyle/>
          <a:p>
            <a:pPr>
              <a:lnSpc>
                <a:spcPct val="100000"/>
              </a:lnSpc>
            </a:pPr>
            <a:r>
              <a:rPr lang="en-IN" sz="2000" b="1" dirty="0">
                <a:solidFill>
                  <a:srgbClr val="0000FF"/>
                </a:solidFill>
                <a:latin typeface="Arial"/>
              </a:rPr>
              <a:t>        </a:t>
            </a:r>
            <a:r>
              <a:rPr lang="en-IN" sz="2000" b="1" dirty="0">
                <a:solidFill>
                  <a:srgbClr val="000000"/>
                </a:solidFill>
                <a:latin typeface="Arial"/>
              </a:rPr>
              <a:t>Guided By</a:t>
            </a:r>
          </a:p>
          <a:p>
            <a:pPr>
              <a:lnSpc>
                <a:spcPct val="100000"/>
              </a:lnSpc>
            </a:pPr>
            <a:endParaRPr lang="en-IN" sz="2000" b="1" dirty="0">
              <a:solidFill>
                <a:srgbClr val="000000"/>
              </a:solidFill>
              <a:latin typeface="Arial"/>
            </a:endParaRPr>
          </a:p>
          <a:p>
            <a:pPr>
              <a:lnSpc>
                <a:spcPct val="100000"/>
              </a:lnSpc>
            </a:pPr>
            <a:r>
              <a:rPr lang="en-IN" sz="2000" b="1" dirty="0">
                <a:solidFill>
                  <a:srgbClr val="000000"/>
                </a:solidFill>
                <a:latin typeface="Arial"/>
              </a:rPr>
              <a:t>Prof. Pushpa </a:t>
            </a:r>
            <a:r>
              <a:rPr lang="en-IN" sz="2000" b="1" dirty="0" err="1">
                <a:solidFill>
                  <a:srgbClr val="000000"/>
                </a:solidFill>
                <a:latin typeface="Arial"/>
              </a:rPr>
              <a:t>Chutel</a:t>
            </a:r>
            <a:endParaRPr dirty="0"/>
          </a:p>
          <a:p>
            <a:pPr>
              <a:lnSpc>
                <a:spcPct val="100000"/>
              </a:lnSpc>
            </a:pPr>
            <a:endParaRPr dirty="0"/>
          </a:p>
        </p:txBody>
      </p:sp>
      <p:sp>
        <p:nvSpPr>
          <p:cNvPr id="13" name="CustomShape 5"/>
          <p:cNvSpPr/>
          <p:nvPr/>
        </p:nvSpPr>
        <p:spPr>
          <a:xfrm>
            <a:off x="1318880" y="4583640"/>
            <a:ext cx="6629040" cy="397800"/>
          </a:xfrm>
          <a:prstGeom prst="rect">
            <a:avLst/>
          </a:prstGeom>
          <a:noFill/>
          <a:ln>
            <a:noFill/>
          </a:ln>
        </p:spPr>
        <p:txBody>
          <a:bodyPr lIns="90000" tIns="45000" rIns="90000" bIns="45000"/>
          <a:lstStyle/>
          <a:p>
            <a:pPr>
              <a:lnSpc>
                <a:spcPct val="100000"/>
              </a:lnSpc>
            </a:pPr>
            <a:r>
              <a:rPr lang="en-IN" sz="2000" b="1" dirty="0">
                <a:solidFill>
                  <a:srgbClr val="000000"/>
                </a:solidFill>
                <a:latin typeface="Arial"/>
              </a:rPr>
              <a:t>Department of Computer Science &amp; Engineering</a:t>
            </a:r>
            <a:endParaRPr dirty="0"/>
          </a:p>
        </p:txBody>
      </p:sp>
      <p:sp>
        <p:nvSpPr>
          <p:cNvPr id="14" name="CustomShape 4"/>
          <p:cNvSpPr/>
          <p:nvPr/>
        </p:nvSpPr>
        <p:spPr>
          <a:xfrm>
            <a:off x="391551" y="5191846"/>
            <a:ext cx="8229600" cy="914400"/>
          </a:xfrm>
          <a:prstGeom prst="rect">
            <a:avLst/>
          </a:prstGeom>
          <a:noFill/>
          <a:ln>
            <a:noFill/>
          </a:ln>
        </p:spPr>
        <p:txBody>
          <a:bodyPr lIns="90000" tIns="45000" rIns="90000" bIns="45000"/>
          <a:lstStyle/>
          <a:p>
            <a:pPr algn="ctr">
              <a:lnSpc>
                <a:spcPct val="93000"/>
              </a:lnSpc>
            </a:pPr>
            <a:r>
              <a:rPr lang="en-IN" sz="2000" b="1" dirty="0">
                <a:solidFill>
                  <a:srgbClr val="000000"/>
                </a:solidFill>
                <a:latin typeface="Perpetua"/>
                <a:ea typeface="DejaVu Sans"/>
              </a:rPr>
              <a:t>      </a:t>
            </a:r>
            <a:r>
              <a:rPr lang="en-IN" sz="2000" b="1" dirty="0">
                <a:solidFill>
                  <a:srgbClr val="000000"/>
                </a:solidFill>
                <a:latin typeface="Times New Roman" pitchFamily="18" charset="0"/>
                <a:ea typeface="DejaVu Sans"/>
                <a:cs typeface="Times New Roman" pitchFamily="18" charset="0"/>
              </a:rPr>
              <a:t>S. B. JAIN INSTITUTE OF TECHNOLOGY MANAGEMENT AND RESEARCH,NAGPUR</a:t>
            </a:r>
          </a:p>
          <a:p>
            <a:pPr algn="ctr">
              <a:lnSpc>
                <a:spcPct val="93000"/>
              </a:lnSpc>
            </a:pPr>
            <a:r>
              <a:rPr lang="en-IN" sz="2000" b="1" dirty="0">
                <a:solidFill>
                  <a:srgbClr val="000000"/>
                </a:solidFill>
                <a:latin typeface="Times New Roman" pitchFamily="18" charset="0"/>
                <a:cs typeface="Times New Roman" pitchFamily="18" charset="0"/>
              </a:rPr>
              <a:t>An Autonomous Institute, Affiliated to RTMNU, Nagpur</a:t>
            </a:r>
            <a:endParaRPr sz="2000" dirty="0">
              <a:latin typeface="Times New Roman" pitchFamily="18" charset="0"/>
              <a:cs typeface="Times New Roman" pitchFamily="18" charset="0"/>
            </a:endParaRPr>
          </a:p>
        </p:txBody>
      </p:sp>
      <p:pic>
        <p:nvPicPr>
          <p:cNvPr id="1026" name="Picture 2" descr="C:\Users\PROJECT LAB\Desktop\College LOGO.png"/>
          <p:cNvPicPr>
            <a:picLocks noChangeAspect="1" noChangeArrowheads="1"/>
          </p:cNvPicPr>
          <p:nvPr/>
        </p:nvPicPr>
        <p:blipFill>
          <a:blip r:embed="rId2"/>
          <a:srcRect/>
          <a:stretch>
            <a:fillRect/>
          </a:stretch>
        </p:blipFill>
        <p:spPr bwMode="auto">
          <a:xfrm>
            <a:off x="3519487" y="2669431"/>
            <a:ext cx="2105025" cy="170380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274680"/>
            <a:ext cx="8229323" cy="563520"/>
          </a:xfrm>
          <a:prstGeom prst="rect">
            <a:avLst/>
          </a:prstGeom>
        </p:spPr>
        <p:txBody>
          <a:bodyPr anchor="ctr"/>
          <a:lstStyle/>
          <a:p>
            <a:pPr algn="ctr">
              <a:lnSpc>
                <a:spcPct val="100000"/>
              </a:lnSpc>
            </a:pPr>
            <a:r>
              <a:rPr lang="en-US" sz="3200" b="1" u="sng" dirty="0">
                <a:solidFill>
                  <a:srgbClr val="000000"/>
                </a:solidFill>
                <a:latin typeface="Times New Roman" pitchFamily="18" charset="0"/>
                <a:cs typeface="Times New Roman" pitchFamily="18" charset="0"/>
              </a:rPr>
              <a:t>Screen Shots</a:t>
            </a:r>
            <a:endParaRPr sz="3200" u="sng"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dirty="0">
              <a:solidFill>
                <a:srgbClr val="0000FF"/>
              </a:solidFill>
            </a:endParaRPr>
          </a:p>
        </p:txBody>
      </p:sp>
      <p:sp>
        <p:nvSpPr>
          <p:cNvPr id="155" name="TextShape 4"/>
          <p:cNvSpPr txBox="1"/>
          <p:nvPr/>
        </p:nvSpPr>
        <p:spPr>
          <a:xfrm>
            <a:off x="8264769" y="6172200"/>
            <a:ext cx="585969" cy="685440"/>
          </a:xfrm>
          <a:prstGeom prst="rect">
            <a:avLst/>
          </a:prstGeom>
        </p:spPr>
        <p:txBody>
          <a:bodyPr anchor="ctr"/>
          <a:lstStyle/>
          <a:p>
            <a:pPr>
              <a:lnSpc>
                <a:spcPct val="100000"/>
              </a:lnSpc>
            </a:pPr>
            <a:fld id="{D3518213-5C68-4944-8677-D2500BF033B6}" type="slidenum">
              <a:rPr lang="en-IN">
                <a:solidFill>
                  <a:srgbClr val="0000FF"/>
                </a:solidFill>
                <a:latin typeface="Cambria"/>
              </a:rPr>
              <a:pPr>
                <a:lnSpc>
                  <a:spcPct val="100000"/>
                </a:lnSpc>
              </a:pPr>
              <a:t>10</a:t>
            </a:fld>
            <a:endParaRPr>
              <a:solidFill>
                <a:srgbClr val="0000FF"/>
              </a:solidFill>
            </a:endParaRPr>
          </a:p>
        </p:txBody>
      </p:sp>
      <p:sp>
        <p:nvSpPr>
          <p:cNvPr id="2" name="TextBox 1">
            <a:extLst>
              <a:ext uri="{FF2B5EF4-FFF2-40B4-BE49-F238E27FC236}">
                <a16:creationId xmlns:a16="http://schemas.microsoft.com/office/drawing/2014/main" id="{11309D19-BDE7-44E2-B835-4218C5BD52BA}"/>
              </a:ext>
            </a:extLst>
          </p:cNvPr>
          <p:cNvSpPr txBox="1"/>
          <p:nvPr/>
        </p:nvSpPr>
        <p:spPr>
          <a:xfrm>
            <a:off x="761861" y="912303"/>
            <a:ext cx="7620000" cy="461665"/>
          </a:xfrm>
          <a:prstGeom prst="rect">
            <a:avLst/>
          </a:prstGeom>
          <a:noFill/>
        </p:spPr>
        <p:txBody>
          <a:bodyPr wrap="square" rtlCol="0">
            <a:spAutoFit/>
          </a:bodyPr>
          <a:lstStyle/>
          <a:p>
            <a:pPr marL="342900" indent="-342900" algn="ctr">
              <a:buFont typeface="Wingdings" panose="05000000000000000000" pitchFamily="2" charset="2"/>
              <a:buChar char="q"/>
            </a:pPr>
            <a:r>
              <a:rPr lang="en-US" sz="2400" b="1" u="sng" dirty="0"/>
              <a:t>COLLEGE WEBSITE </a:t>
            </a:r>
          </a:p>
        </p:txBody>
      </p:sp>
      <p:pic>
        <p:nvPicPr>
          <p:cNvPr id="11" name="Picture 10">
            <a:extLst>
              <a:ext uri="{FF2B5EF4-FFF2-40B4-BE49-F238E27FC236}">
                <a16:creationId xmlns:a16="http://schemas.microsoft.com/office/drawing/2014/main" id="{AFF6936A-38EA-48D9-96A5-A45C090809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1279" y="1395339"/>
            <a:ext cx="4009200" cy="2361929"/>
          </a:xfrm>
          <a:prstGeom prst="rect">
            <a:avLst/>
          </a:prstGeom>
        </p:spPr>
      </p:pic>
      <p:pic>
        <p:nvPicPr>
          <p:cNvPr id="13" name="Picture 12">
            <a:extLst>
              <a:ext uri="{FF2B5EF4-FFF2-40B4-BE49-F238E27FC236}">
                <a16:creationId xmlns:a16="http://schemas.microsoft.com/office/drawing/2014/main" id="{ABA93B7A-1414-4C9A-99D3-F9C2CDA707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6401" y="1493354"/>
            <a:ext cx="4384338" cy="2366570"/>
          </a:xfrm>
          <a:prstGeom prst="rect">
            <a:avLst/>
          </a:prstGeom>
        </p:spPr>
      </p:pic>
      <p:pic>
        <p:nvPicPr>
          <p:cNvPr id="19" name="Picture 18">
            <a:extLst>
              <a:ext uri="{FF2B5EF4-FFF2-40B4-BE49-F238E27FC236}">
                <a16:creationId xmlns:a16="http://schemas.microsoft.com/office/drawing/2014/main" id="{4F263875-9F0B-4EC8-AD2A-FA0890A278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 y="3979310"/>
            <a:ext cx="8077200" cy="23112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9D92EF-FC5B-4B9B-8F58-82DF561FA78D}"/>
              </a:ext>
            </a:extLst>
          </p:cNvPr>
          <p:cNvSpPr txBox="1"/>
          <p:nvPr/>
        </p:nvSpPr>
        <p:spPr>
          <a:xfrm>
            <a:off x="2276622" y="381000"/>
            <a:ext cx="6858000"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b="1" u="sng" dirty="0"/>
              <a:t>COLLEGE ADMISSION FORM</a:t>
            </a:r>
          </a:p>
        </p:txBody>
      </p:sp>
      <p:pic>
        <p:nvPicPr>
          <p:cNvPr id="4" name="Picture 3">
            <a:extLst>
              <a:ext uri="{FF2B5EF4-FFF2-40B4-BE49-F238E27FC236}">
                <a16:creationId xmlns:a16="http://schemas.microsoft.com/office/drawing/2014/main" id="{3AC89561-B599-4F62-9976-CBEF5606A1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842665"/>
            <a:ext cx="4419600" cy="2738735"/>
          </a:xfrm>
          <a:prstGeom prst="rect">
            <a:avLst/>
          </a:prstGeom>
        </p:spPr>
      </p:pic>
      <p:pic>
        <p:nvPicPr>
          <p:cNvPr id="8" name="Picture 7">
            <a:extLst>
              <a:ext uri="{FF2B5EF4-FFF2-40B4-BE49-F238E27FC236}">
                <a16:creationId xmlns:a16="http://schemas.microsoft.com/office/drawing/2014/main" id="{A7AC5228-D672-45EC-A996-E954A908EE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1" y="842665"/>
            <a:ext cx="4267200" cy="2738735"/>
          </a:xfrm>
          <a:prstGeom prst="rect">
            <a:avLst/>
          </a:prstGeom>
        </p:spPr>
      </p:pic>
      <p:pic>
        <p:nvPicPr>
          <p:cNvPr id="10" name="Picture 9">
            <a:extLst>
              <a:ext uri="{FF2B5EF4-FFF2-40B4-BE49-F238E27FC236}">
                <a16:creationId xmlns:a16="http://schemas.microsoft.com/office/drawing/2014/main" id="{A4219C5C-4F9A-4A87-B556-4A156897E5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 y="3886200"/>
            <a:ext cx="8153400" cy="2341895"/>
          </a:xfrm>
          <a:prstGeom prst="rect">
            <a:avLst/>
          </a:prstGeom>
        </p:spPr>
      </p:pic>
    </p:spTree>
    <p:extLst>
      <p:ext uri="{BB962C8B-B14F-4D97-AF65-F5344CB8AC3E}">
        <p14:creationId xmlns:p14="http://schemas.microsoft.com/office/powerpoint/2010/main" val="234044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Shape 1"/>
          <p:cNvSpPr txBox="1"/>
          <p:nvPr/>
        </p:nvSpPr>
        <p:spPr>
          <a:xfrm>
            <a:off x="457200" y="465180"/>
            <a:ext cx="8229323" cy="563520"/>
          </a:xfrm>
          <a:prstGeom prst="rect">
            <a:avLst/>
          </a:prstGeom>
        </p:spPr>
        <p:txBody>
          <a:bodyPr anchor="ctr"/>
          <a:lstStyle/>
          <a:p>
            <a:pPr algn="ctr">
              <a:lnSpc>
                <a:spcPct val="100000"/>
              </a:lnSpc>
            </a:pPr>
            <a:r>
              <a:rPr lang="en-US" sz="3200" b="1" u="sng" dirty="0">
                <a:solidFill>
                  <a:srgbClr val="000000"/>
                </a:solidFill>
                <a:latin typeface="Times New Roman" pitchFamily="18" charset="0"/>
                <a:cs typeface="Times New Roman" pitchFamily="18" charset="0"/>
              </a:rPr>
              <a:t>Advantages </a:t>
            </a:r>
            <a:endParaRPr sz="3200" u="sng" dirty="0">
              <a:latin typeface="Times New Roman" pitchFamily="18" charset="0"/>
              <a:cs typeface="Times New Roman" pitchFamily="18" charset="0"/>
            </a:endParaRPr>
          </a:p>
        </p:txBody>
      </p:sp>
      <p:sp>
        <p:nvSpPr>
          <p:cNvPr id="153" name="TextShape 2"/>
          <p:cNvSpPr txBox="1"/>
          <p:nvPr/>
        </p:nvSpPr>
        <p:spPr>
          <a:xfrm>
            <a:off x="457200" y="1600200"/>
            <a:ext cx="8229323" cy="4525560"/>
          </a:xfrm>
          <a:prstGeom prst="rect">
            <a:avLst/>
          </a:prstGeom>
        </p:spPr>
        <p:txBody>
          <a:bodyPr/>
          <a:lstStyle/>
          <a:p>
            <a:endParaRPr/>
          </a:p>
        </p:txBody>
      </p:sp>
      <p:sp>
        <p:nvSpPr>
          <p:cNvPr id="15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55" name="TextShape 4"/>
          <p:cNvSpPr txBox="1"/>
          <p:nvPr/>
        </p:nvSpPr>
        <p:spPr>
          <a:xfrm>
            <a:off x="8264769" y="6172200"/>
            <a:ext cx="585969" cy="685440"/>
          </a:xfrm>
          <a:prstGeom prst="rect">
            <a:avLst/>
          </a:prstGeom>
        </p:spPr>
        <p:txBody>
          <a:bodyPr anchor="ctr"/>
          <a:lstStyle/>
          <a:p>
            <a:pPr>
              <a:lnSpc>
                <a:spcPct val="100000"/>
              </a:lnSpc>
            </a:pPr>
            <a:fld id="{D3518213-5C68-4944-8677-D2500BF033B6}" type="slidenum">
              <a:rPr lang="en-IN">
                <a:solidFill>
                  <a:srgbClr val="0000FF"/>
                </a:solidFill>
                <a:latin typeface="Cambria"/>
              </a:rPr>
              <a:pPr>
                <a:lnSpc>
                  <a:spcPct val="100000"/>
                </a:lnSpc>
              </a:pPr>
              <a:t>12</a:t>
            </a:fld>
            <a:endParaRPr>
              <a:solidFill>
                <a:srgbClr val="0000FF"/>
              </a:solidFill>
            </a:endParaRPr>
          </a:p>
        </p:txBody>
      </p:sp>
      <p:sp>
        <p:nvSpPr>
          <p:cNvPr id="2" name="TextBox 1">
            <a:extLst>
              <a:ext uri="{FF2B5EF4-FFF2-40B4-BE49-F238E27FC236}">
                <a16:creationId xmlns:a16="http://schemas.microsoft.com/office/drawing/2014/main" id="{E3AB2C7A-77AF-415F-835A-1662A4DE6482}"/>
              </a:ext>
            </a:extLst>
          </p:cNvPr>
          <p:cNvSpPr txBox="1"/>
          <p:nvPr/>
        </p:nvSpPr>
        <p:spPr>
          <a:xfrm>
            <a:off x="410400" y="1219200"/>
            <a:ext cx="8276123" cy="4801314"/>
          </a:xfrm>
          <a:prstGeom prst="rect">
            <a:avLst/>
          </a:prstGeom>
          <a:noFill/>
        </p:spPr>
        <p:txBody>
          <a:bodyPr wrap="square" rtlCol="0">
            <a:spAutoFit/>
          </a:bodyPr>
          <a:lstStyle/>
          <a:p>
            <a:pPr algn="l"/>
            <a:endParaRPr lang="en-US" b="0" i="0" dirty="0">
              <a:solidFill>
                <a:srgbClr val="282828"/>
              </a:solidFill>
              <a:effectLst/>
              <a:latin typeface="source sans pro" panose="020B0503030403020204" pitchFamily="34" charset="0"/>
            </a:endParaRPr>
          </a:p>
          <a:p>
            <a:pPr algn="l"/>
            <a:r>
              <a:rPr lang="en-US" b="0" i="0" dirty="0">
                <a:solidFill>
                  <a:srgbClr val="282828"/>
                </a:solidFill>
                <a:effectLst/>
                <a:latin typeface="source sans pro" panose="020B0503030403020204" pitchFamily="34" charset="0"/>
              </a:rPr>
              <a:t>The aim of the proposed system is to address the limitations of the current system. The requirements for the system have been gathered from the defects recorded in the past and also based on the feedback from users of previous metrics tools. Following are the objectives of the proposed system:</a:t>
            </a:r>
          </a:p>
          <a:p>
            <a:pPr marL="285750" indent="-285750" algn="l">
              <a:buFont typeface="Wingdings" panose="05000000000000000000" pitchFamily="2" charset="2"/>
              <a:buChar char="§"/>
            </a:pPr>
            <a:r>
              <a:rPr lang="en-US" b="0" i="1" dirty="0">
                <a:solidFill>
                  <a:srgbClr val="282828"/>
                </a:solidFill>
                <a:effectLst/>
                <a:latin typeface="source sans pro" panose="020B0503030403020204" pitchFamily="34" charset="0"/>
              </a:rPr>
              <a:t>Reach to geographically scattered students</a:t>
            </a:r>
          </a:p>
          <a:p>
            <a:pPr algn="l"/>
            <a:r>
              <a:rPr lang="en-US" b="0" i="0" dirty="0">
                <a:solidFill>
                  <a:srgbClr val="282828"/>
                </a:solidFill>
                <a:effectLst/>
                <a:latin typeface="source sans pro" panose="020B0503030403020204" pitchFamily="34" charset="0"/>
              </a:rPr>
              <a:t> One of the important objectives of the admission system is communicate with all the students scattered geographically.</a:t>
            </a:r>
          </a:p>
          <a:p>
            <a:pPr marL="285750" indent="-285750" algn="l">
              <a:buFont typeface="Wingdings" panose="05000000000000000000" pitchFamily="2" charset="2"/>
              <a:buChar char="§"/>
            </a:pPr>
            <a:r>
              <a:rPr lang="en-US" b="0" i="1" dirty="0">
                <a:solidFill>
                  <a:srgbClr val="282828"/>
                </a:solidFill>
                <a:effectLst/>
                <a:latin typeface="source sans pro" panose="020B0503030403020204" pitchFamily="34" charset="0"/>
              </a:rPr>
              <a:t>Reducing time in activities</a:t>
            </a:r>
            <a:endParaRPr lang="en-US" dirty="0">
              <a:solidFill>
                <a:srgbClr val="282828"/>
              </a:solidFill>
              <a:latin typeface="source sans pro" panose="020B0503030403020204" pitchFamily="34" charset="0"/>
            </a:endParaRPr>
          </a:p>
          <a:p>
            <a:pPr algn="l"/>
            <a:r>
              <a:rPr lang="en-US" b="0" i="0" dirty="0">
                <a:solidFill>
                  <a:srgbClr val="282828"/>
                </a:solidFill>
                <a:effectLst/>
                <a:latin typeface="source sans pro" panose="020B0503030403020204" pitchFamily="34" charset="0"/>
              </a:rPr>
              <a:t> Reduce the time taken process the applications of students, admitting a student, conducting the online examination, verify student marks, and send call letters to selected students.</a:t>
            </a:r>
          </a:p>
          <a:p>
            <a:pPr marL="285750" indent="-285750" algn="l">
              <a:buFont typeface="Wingdings" panose="05000000000000000000" pitchFamily="2" charset="2"/>
              <a:buChar char="§"/>
            </a:pPr>
            <a:r>
              <a:rPr lang="en-US" b="0" i="1" dirty="0">
                <a:solidFill>
                  <a:srgbClr val="282828"/>
                </a:solidFill>
                <a:effectLst/>
                <a:latin typeface="source sans pro" panose="020B0503030403020204" pitchFamily="34" charset="0"/>
              </a:rPr>
              <a:t>Centralized data handling </a:t>
            </a:r>
          </a:p>
          <a:p>
            <a:pPr algn="l"/>
            <a:r>
              <a:rPr lang="en-US" b="0" i="0" dirty="0">
                <a:solidFill>
                  <a:srgbClr val="282828"/>
                </a:solidFill>
                <a:effectLst/>
                <a:latin typeface="source sans pro" panose="020B0503030403020204" pitchFamily="34" charset="0"/>
              </a:rPr>
              <a:t>Transfer the data smoothly to all the departments involved and handle the data centralized way.</a:t>
            </a:r>
          </a:p>
          <a:p>
            <a:pPr algn="l"/>
            <a:endParaRPr lang="en-US" b="0" i="0" dirty="0">
              <a:solidFill>
                <a:srgbClr val="282828"/>
              </a:solidFill>
              <a:effectLst/>
              <a:latin typeface="source sans pro" panose="020B0503030403020204" pitchFamily="34"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CFAFB0-8519-4237-8C6E-521C2C3438E2}"/>
              </a:ext>
            </a:extLst>
          </p:cNvPr>
          <p:cNvSpPr txBox="1"/>
          <p:nvPr/>
        </p:nvSpPr>
        <p:spPr>
          <a:xfrm>
            <a:off x="304800" y="304800"/>
            <a:ext cx="8610600" cy="3139321"/>
          </a:xfrm>
          <a:prstGeom prst="rect">
            <a:avLst/>
          </a:prstGeom>
          <a:noFill/>
        </p:spPr>
        <p:txBody>
          <a:bodyPr wrap="square" rtlCol="0">
            <a:spAutoFit/>
          </a:bodyPr>
          <a:lstStyle/>
          <a:p>
            <a:pPr algn="l" fontAlgn="ctr">
              <a:buFont typeface="Arial" panose="020B0604020202020204" pitchFamily="34" charset="0"/>
              <a:buChar char="•"/>
            </a:pPr>
            <a:r>
              <a:rPr lang="en-US" i="0" dirty="0">
                <a:solidFill>
                  <a:srgbClr val="333333"/>
                </a:solidFill>
                <a:effectLst/>
                <a:latin typeface="OpenSans-Semibold"/>
              </a:rPr>
              <a:t>Works 24 X 7:</a:t>
            </a:r>
          </a:p>
          <a:p>
            <a:pPr marL="742950" lvl="1" indent="-285750" algn="just">
              <a:buFont typeface="Arial" panose="020B0604020202020204" pitchFamily="34" charset="0"/>
              <a:buChar char="•"/>
            </a:pPr>
            <a:r>
              <a:rPr lang="en-US" i="0" dirty="0">
                <a:solidFill>
                  <a:srgbClr val="333333"/>
                </a:solidFill>
                <a:effectLst/>
                <a:latin typeface="OpenSans-Regular"/>
              </a:rPr>
              <a:t>Minimizes time of processing - Because of no time limits, institutes admission process time is reduced. Institutes can publish their merit list lot earlier than they could have done manually following the traditional way.</a:t>
            </a:r>
          </a:p>
          <a:p>
            <a:pPr marL="742950" lvl="1" indent="-285750" algn="just">
              <a:buFont typeface="Arial" panose="020B0604020202020204" pitchFamily="34" charset="0"/>
              <a:buChar char="•"/>
            </a:pPr>
            <a:r>
              <a:rPr lang="en-US" i="0" dirty="0">
                <a:solidFill>
                  <a:srgbClr val="333333"/>
                </a:solidFill>
                <a:effectLst/>
                <a:latin typeface="OpenSans-Regular"/>
              </a:rPr>
              <a:t>Maximizes Availability – As it is online admission form, it allows candidates to fill application form at their convenient time.</a:t>
            </a:r>
          </a:p>
          <a:p>
            <a:pPr marL="742950" lvl="1" indent="-285750" algn="just">
              <a:buFont typeface="Arial" panose="020B0604020202020204" pitchFamily="34" charset="0"/>
              <a:buChar char="•"/>
            </a:pPr>
            <a:endParaRPr lang="en-US" i="0" dirty="0">
              <a:solidFill>
                <a:srgbClr val="333333"/>
              </a:solidFill>
              <a:effectLst/>
              <a:latin typeface="OpenSans-Regular"/>
            </a:endParaRPr>
          </a:p>
          <a:p>
            <a:pPr algn="l" fontAlgn="ctr">
              <a:buFont typeface="Arial" panose="020B0604020202020204" pitchFamily="34" charset="0"/>
              <a:buChar char="•"/>
            </a:pPr>
            <a:r>
              <a:rPr lang="en-US" i="0" dirty="0">
                <a:solidFill>
                  <a:srgbClr val="333333"/>
                </a:solidFill>
                <a:effectLst/>
                <a:latin typeface="OpenSans-Semibold"/>
              </a:rPr>
              <a:t>Only Eligible Candidate Can Apply :</a:t>
            </a:r>
          </a:p>
          <a:p>
            <a:pPr marL="742950" lvl="1" indent="-285750" algn="just">
              <a:buFont typeface="Arial" panose="020B0604020202020204" pitchFamily="34" charset="0"/>
              <a:buChar char="•"/>
            </a:pPr>
            <a:r>
              <a:rPr lang="en-US" i="0" dirty="0">
                <a:solidFill>
                  <a:srgbClr val="333333"/>
                </a:solidFill>
                <a:effectLst/>
                <a:latin typeface="OpenSans-Regular"/>
              </a:rPr>
              <a:t>Minimizes Data Redundancy - Checks can be provided so that only eligible candidates can apply. Besides, the candidate data is to be entered only once.</a:t>
            </a:r>
          </a:p>
          <a:p>
            <a:endParaRPr lang="en-US" dirty="0"/>
          </a:p>
        </p:txBody>
      </p:sp>
    </p:spTree>
    <p:extLst>
      <p:ext uri="{BB962C8B-B14F-4D97-AF65-F5344CB8AC3E}">
        <p14:creationId xmlns:p14="http://schemas.microsoft.com/office/powerpoint/2010/main" val="4096124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1"/>
          <p:cNvSpPr txBox="1"/>
          <p:nvPr/>
        </p:nvSpPr>
        <p:spPr>
          <a:xfrm>
            <a:off x="410400" y="372074"/>
            <a:ext cx="8229323" cy="487320"/>
          </a:xfrm>
          <a:prstGeom prst="rect">
            <a:avLst/>
          </a:prstGeom>
        </p:spPr>
        <p:txBody>
          <a:bodyPr anchor="ctr"/>
          <a:lstStyle/>
          <a:p>
            <a:pPr algn="ctr">
              <a:lnSpc>
                <a:spcPct val="100000"/>
              </a:lnSpc>
            </a:pPr>
            <a:r>
              <a:rPr lang="en-US" sz="3200" b="1" u="sng" dirty="0">
                <a:solidFill>
                  <a:srgbClr val="000000"/>
                </a:solidFill>
                <a:latin typeface="Times New Roman" pitchFamily="18" charset="0"/>
                <a:cs typeface="Times New Roman" pitchFamily="18" charset="0"/>
              </a:rPr>
              <a:t>References</a:t>
            </a:r>
            <a:endParaRPr sz="3200" u="sng" dirty="0">
              <a:latin typeface="Times New Roman" pitchFamily="18" charset="0"/>
              <a:cs typeface="Times New Roman" pitchFamily="18" charset="0"/>
            </a:endParaRPr>
          </a:p>
        </p:txBody>
      </p:sp>
      <p:sp>
        <p:nvSpPr>
          <p:cNvPr id="161" name="TextShape 2"/>
          <p:cNvSpPr txBox="1"/>
          <p:nvPr/>
        </p:nvSpPr>
        <p:spPr>
          <a:xfrm>
            <a:off x="457200" y="990600"/>
            <a:ext cx="8229323" cy="4525560"/>
          </a:xfrm>
          <a:prstGeom prst="rect">
            <a:avLst/>
          </a:prstGeom>
        </p:spPr>
        <p:txBody>
          <a:bodyPr/>
          <a:lstStyle/>
          <a:p>
            <a:pPr>
              <a:lnSpc>
                <a:spcPct val="100000"/>
              </a:lnSpc>
            </a:pPr>
            <a:endParaRPr dirty="0"/>
          </a:p>
          <a:p>
            <a:pPr>
              <a:lnSpc>
                <a:spcPct val="100000"/>
              </a:lnSpc>
              <a:buFont typeface="Arial"/>
              <a:buChar char="•"/>
            </a:pPr>
            <a:r>
              <a:rPr lang="en-US" sz="3200" b="1" dirty="0">
                <a:solidFill>
                  <a:srgbClr val="000000"/>
                </a:solidFill>
                <a:latin typeface="Cambria"/>
              </a:rPr>
              <a:t>Websites:</a:t>
            </a:r>
          </a:p>
          <a:p>
            <a:pPr>
              <a:lnSpc>
                <a:spcPct val="100000"/>
              </a:lnSpc>
            </a:pPr>
            <a:r>
              <a:rPr lang="en-US" sz="3200" b="1" dirty="0">
                <a:solidFill>
                  <a:srgbClr val="000000"/>
                </a:solidFill>
                <a:latin typeface="Cambria"/>
              </a:rPr>
              <a:t>  </a:t>
            </a:r>
            <a:r>
              <a:rPr lang="en-US" dirty="0"/>
              <a:t> </a:t>
            </a:r>
            <a:r>
              <a:rPr lang="en-US" dirty="0">
                <a:hlinkClick r:id="rId2"/>
              </a:rPr>
              <a:t>https://projectworlds.in</a:t>
            </a:r>
            <a:endParaRPr lang="en-US" dirty="0"/>
          </a:p>
          <a:p>
            <a:pPr>
              <a:lnSpc>
                <a:spcPct val="100000"/>
              </a:lnSpc>
            </a:pPr>
            <a:r>
              <a:rPr lang="en-US" dirty="0"/>
              <a:t>    </a:t>
            </a:r>
            <a:r>
              <a:rPr lang="en-US" dirty="0">
                <a:hlinkClick r:id="rId3"/>
              </a:rPr>
              <a:t>https://www.codewithharry.com</a:t>
            </a:r>
            <a:endParaRPr lang="en-US" dirty="0"/>
          </a:p>
          <a:p>
            <a:pPr>
              <a:lnSpc>
                <a:spcPct val="100000"/>
              </a:lnSpc>
            </a:pPr>
            <a:endParaRPr dirty="0"/>
          </a:p>
          <a:p>
            <a:pPr>
              <a:lnSpc>
                <a:spcPct val="100000"/>
              </a:lnSpc>
            </a:pPr>
            <a:endParaRPr lang="en-US" sz="2000" u="sng" dirty="0">
              <a:solidFill>
                <a:srgbClr val="0000FF"/>
              </a:solidFill>
              <a:latin typeface="Cambria"/>
            </a:endParaRPr>
          </a:p>
          <a:p>
            <a:pPr>
              <a:lnSpc>
                <a:spcPct val="100000"/>
              </a:lnSpc>
            </a:pPr>
            <a:endParaRPr sz="2000" dirty="0"/>
          </a:p>
          <a:p>
            <a:pPr>
              <a:lnSpc>
                <a:spcPct val="100000"/>
              </a:lnSpc>
            </a:pPr>
            <a:endParaRPr dirty="0"/>
          </a:p>
        </p:txBody>
      </p:sp>
      <p:sp>
        <p:nvSpPr>
          <p:cNvPr id="162"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63" name="TextShape 4"/>
          <p:cNvSpPr txBox="1"/>
          <p:nvPr/>
        </p:nvSpPr>
        <p:spPr>
          <a:xfrm>
            <a:off x="8264769" y="6172200"/>
            <a:ext cx="585969" cy="685440"/>
          </a:xfrm>
          <a:prstGeom prst="rect">
            <a:avLst/>
          </a:prstGeom>
        </p:spPr>
        <p:txBody>
          <a:bodyPr anchor="ctr"/>
          <a:lstStyle/>
          <a:p>
            <a:pPr>
              <a:lnSpc>
                <a:spcPct val="100000"/>
              </a:lnSpc>
            </a:pPr>
            <a:fld id="{6B3B2609-D781-49FA-ACF3-213527B908E8}" type="slidenum">
              <a:rPr lang="en-IN">
                <a:solidFill>
                  <a:srgbClr val="0000FF"/>
                </a:solidFill>
                <a:latin typeface="Cambria"/>
              </a:rPr>
              <a:pPr>
                <a:lnSpc>
                  <a:spcPct val="100000"/>
                </a:lnSpc>
              </a:pPr>
              <a:t>14</a:t>
            </a:fld>
            <a:endParaRPr>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231351-6376-433A-BAE5-520B4E8302E6}"/>
              </a:ext>
            </a:extLst>
          </p:cNvPr>
          <p:cNvSpPr txBox="1"/>
          <p:nvPr/>
        </p:nvSpPr>
        <p:spPr>
          <a:xfrm>
            <a:off x="3429000" y="468898"/>
            <a:ext cx="4343400" cy="523220"/>
          </a:xfrm>
          <a:prstGeom prst="rect">
            <a:avLst/>
          </a:prstGeom>
          <a:noFill/>
        </p:spPr>
        <p:txBody>
          <a:bodyPr wrap="square" rtlCol="0">
            <a:spAutoFit/>
          </a:bodyPr>
          <a:lstStyle/>
          <a:p>
            <a:r>
              <a:rPr lang="en-US" sz="2800" b="1" u="sng" dirty="0"/>
              <a:t>CONCLUSION</a:t>
            </a:r>
          </a:p>
        </p:txBody>
      </p:sp>
      <p:sp>
        <p:nvSpPr>
          <p:cNvPr id="3" name="TextBox 2">
            <a:extLst>
              <a:ext uri="{FF2B5EF4-FFF2-40B4-BE49-F238E27FC236}">
                <a16:creationId xmlns:a16="http://schemas.microsoft.com/office/drawing/2014/main" id="{A6F8EF0C-BC60-4B83-AF29-1DDD83227BDA}"/>
              </a:ext>
            </a:extLst>
          </p:cNvPr>
          <p:cNvSpPr txBox="1"/>
          <p:nvPr/>
        </p:nvSpPr>
        <p:spPr>
          <a:xfrm>
            <a:off x="342900" y="1295400"/>
            <a:ext cx="8458200" cy="4832092"/>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t>As it was already explained in Chapter one that the major objective of this study is to design and develop an Online Admission System for Institute. The prototype which was developed that is very helpful to the admission department as well as the perspective students. This Online Admission System will bring the enhanced interaction between them.</a:t>
            </a:r>
          </a:p>
          <a:p>
            <a:pPr marL="457200" indent="-457200">
              <a:buFont typeface="Wingdings" panose="05000000000000000000" pitchFamily="2" charset="2"/>
              <a:buChar char="ü"/>
            </a:pPr>
            <a:r>
              <a:rPr lang="en-US" sz="2800" dirty="0"/>
              <a:t>In brief, this web-based admission system is a user-friendly, cost effective web application which resolves rather complicated tasks of a graduate admission office.</a:t>
            </a:r>
          </a:p>
        </p:txBody>
      </p:sp>
    </p:spTree>
    <p:extLst>
      <p:ext uri="{BB962C8B-B14F-4D97-AF65-F5344CB8AC3E}">
        <p14:creationId xmlns:p14="http://schemas.microsoft.com/office/powerpoint/2010/main" val="1406085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A620BA-5AD1-4EB7-B30F-674ED200A324}"/>
              </a:ext>
            </a:extLst>
          </p:cNvPr>
          <p:cNvSpPr txBox="1"/>
          <p:nvPr/>
        </p:nvSpPr>
        <p:spPr>
          <a:xfrm>
            <a:off x="3124200" y="381000"/>
            <a:ext cx="3352800" cy="523220"/>
          </a:xfrm>
          <a:prstGeom prst="rect">
            <a:avLst/>
          </a:prstGeom>
          <a:noFill/>
        </p:spPr>
        <p:txBody>
          <a:bodyPr wrap="square" rtlCol="0">
            <a:spAutoFit/>
          </a:bodyPr>
          <a:lstStyle/>
          <a:p>
            <a:r>
              <a:rPr lang="en-US" sz="2800" b="1" u="sng" dirty="0"/>
              <a:t>FUTURE SCOPE</a:t>
            </a:r>
          </a:p>
        </p:txBody>
      </p:sp>
      <p:sp>
        <p:nvSpPr>
          <p:cNvPr id="3" name="TextBox 2">
            <a:extLst>
              <a:ext uri="{FF2B5EF4-FFF2-40B4-BE49-F238E27FC236}">
                <a16:creationId xmlns:a16="http://schemas.microsoft.com/office/drawing/2014/main" id="{7B3DADB5-3FC4-4477-B26B-4EDDA6E7CE4C}"/>
              </a:ext>
            </a:extLst>
          </p:cNvPr>
          <p:cNvSpPr txBox="1"/>
          <p:nvPr/>
        </p:nvSpPr>
        <p:spPr>
          <a:xfrm>
            <a:off x="304800" y="904220"/>
            <a:ext cx="8534400" cy="5016758"/>
          </a:xfrm>
          <a:prstGeom prst="rect">
            <a:avLst/>
          </a:prstGeom>
          <a:noFill/>
        </p:spPr>
        <p:txBody>
          <a:bodyPr wrap="square" rtlCol="0">
            <a:spAutoFit/>
          </a:bodyPr>
          <a:lstStyle/>
          <a:p>
            <a:pPr marL="342900" indent="-342900">
              <a:buFont typeface="Courier New" panose="02070309020205020404" pitchFamily="49" charset="0"/>
              <a:buChar char="o"/>
            </a:pPr>
            <a:r>
              <a:rPr lang="en-US" sz="2000" dirty="0"/>
              <a:t>The online admission system prototype which was developed is effective in a way that it will automate and make online admission instead of manual. Yet some areas in this study not explored in detail due to time constraint. Some of them are given below in future the possibilities of work to be carried out in this system </a:t>
            </a:r>
          </a:p>
          <a:p>
            <a:endParaRPr lang="en-US" sz="2000" dirty="0"/>
          </a:p>
          <a:p>
            <a:pPr marL="342900" indent="-342900">
              <a:buAutoNum type="arabicPeriod"/>
            </a:pPr>
            <a:r>
              <a:rPr lang="en-US" sz="2000" dirty="0"/>
              <a:t>The payment system can be increased by using the original merchant account for credit card holders. </a:t>
            </a:r>
          </a:p>
          <a:p>
            <a:r>
              <a:rPr lang="en-US" sz="2000" dirty="0"/>
              <a:t>2. The admission offer letter can be sent online when student is admitted to the  </a:t>
            </a:r>
          </a:p>
          <a:p>
            <a:r>
              <a:rPr lang="en-US" sz="2000" dirty="0"/>
              <a:t>     university. </a:t>
            </a:r>
          </a:p>
          <a:p>
            <a:r>
              <a:rPr lang="en-US" sz="2000" dirty="0"/>
              <a:t>3. Student can be assigned academic coordinator to advice them after admission </a:t>
            </a:r>
          </a:p>
          <a:p>
            <a:r>
              <a:rPr lang="en-US" sz="2000" dirty="0"/>
              <a:t>     to avoid problems of students facing for coming university and choosing </a:t>
            </a:r>
          </a:p>
          <a:p>
            <a:r>
              <a:rPr lang="en-US" sz="2000" dirty="0"/>
              <a:t>     subjects. </a:t>
            </a:r>
          </a:p>
          <a:p>
            <a:r>
              <a:rPr lang="en-US" sz="2000" dirty="0"/>
              <a:t>4. The admission system security in login can be increased by using CAPTCHA.</a:t>
            </a:r>
          </a:p>
          <a:p>
            <a:r>
              <a:rPr lang="en-US" sz="2000" dirty="0"/>
              <a:t>5. The System can send the confirmation or information by SMS to cell phone of </a:t>
            </a:r>
          </a:p>
          <a:p>
            <a:r>
              <a:rPr lang="en-US" sz="2000" dirty="0"/>
              <a:t>     candidates. </a:t>
            </a:r>
          </a:p>
        </p:txBody>
      </p:sp>
    </p:spTree>
    <p:extLst>
      <p:ext uri="{BB962C8B-B14F-4D97-AF65-F5344CB8AC3E}">
        <p14:creationId xmlns:p14="http://schemas.microsoft.com/office/powerpoint/2010/main" val="2981815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381000" y="2743200"/>
            <a:ext cx="8001000" cy="2182260"/>
          </a:xfrm>
          <a:prstGeom prst="rect">
            <a:avLst/>
          </a:prstGeom>
          <a:noFill/>
          <a:ln>
            <a:noFill/>
          </a:ln>
        </p:spPr>
        <p:txBody>
          <a:bodyPr lIns="90000" tIns="45000" rIns="90000" bIns="45000"/>
          <a:lstStyle/>
          <a:p>
            <a:pPr>
              <a:lnSpc>
                <a:spcPct val="100000"/>
              </a:lnSpc>
            </a:pPr>
            <a:r>
              <a:rPr lang="en-IN" sz="2800" dirty="0">
                <a:solidFill>
                  <a:srgbClr val="0000FF"/>
                </a:solidFill>
                <a:latin typeface="Arial"/>
              </a:rPr>
              <a:t>                     </a:t>
            </a:r>
            <a:r>
              <a:rPr lang="en-IN" sz="4800" b="1" dirty="0">
                <a:solidFill>
                  <a:srgbClr val="0000FF"/>
                </a:solidFill>
                <a:latin typeface="Arial"/>
              </a:rPr>
              <a:t>Thank You !!!</a:t>
            </a:r>
            <a:endParaRPr dirty="0"/>
          </a:p>
          <a:p>
            <a:pPr>
              <a:lnSpc>
                <a:spcPct val="100000"/>
              </a:lnSpc>
            </a:pPr>
            <a:r>
              <a:rPr lang="en-IN" sz="4800" dirty="0">
                <a:solidFill>
                  <a:srgbClr val="0000FF"/>
                </a:solidFill>
                <a:latin typeface="Arial"/>
              </a:rPr>
              <a:t>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4680"/>
            <a:ext cx="8229323" cy="792120"/>
          </a:xfrm>
          <a:prstGeom prst="rect">
            <a:avLst/>
          </a:prstGeom>
        </p:spPr>
        <p:txBody>
          <a:bodyPr anchor="ctr"/>
          <a:lstStyle/>
          <a:p>
            <a:pPr algn="ctr">
              <a:lnSpc>
                <a:spcPct val="100000"/>
              </a:lnSpc>
            </a:pPr>
            <a:r>
              <a:rPr lang="en-US" sz="4400" b="1" u="sng" dirty="0">
                <a:solidFill>
                  <a:srgbClr val="000000"/>
                </a:solidFill>
                <a:latin typeface="Calibri"/>
              </a:rPr>
              <a:t>Contents</a:t>
            </a:r>
            <a:endParaRPr u="sng" dirty="0"/>
          </a:p>
        </p:txBody>
      </p:sp>
      <p:sp>
        <p:nvSpPr>
          <p:cNvPr id="126" name="TextShape 3"/>
          <p:cNvSpPr txBox="1"/>
          <p:nvPr/>
        </p:nvSpPr>
        <p:spPr>
          <a:xfrm>
            <a:off x="152400" y="6324960"/>
            <a:ext cx="6681877" cy="5330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27" name="TextShape 4"/>
          <p:cNvSpPr txBox="1"/>
          <p:nvPr/>
        </p:nvSpPr>
        <p:spPr>
          <a:xfrm>
            <a:off x="8264769" y="6172200"/>
            <a:ext cx="585969" cy="685440"/>
          </a:xfrm>
          <a:prstGeom prst="rect">
            <a:avLst/>
          </a:prstGeom>
        </p:spPr>
        <p:txBody>
          <a:bodyPr anchor="ctr"/>
          <a:lstStyle/>
          <a:p>
            <a:pPr>
              <a:lnSpc>
                <a:spcPct val="100000"/>
              </a:lnSpc>
            </a:pPr>
            <a:fld id="{875A0353-135C-4D32-B10F-6068708FD2CD}" type="slidenum">
              <a:rPr lang="en-IN">
                <a:solidFill>
                  <a:srgbClr val="0000FF"/>
                </a:solidFill>
                <a:latin typeface="Cambria"/>
              </a:rPr>
              <a:pPr>
                <a:lnSpc>
                  <a:spcPct val="100000"/>
                </a:lnSpc>
              </a:pPr>
              <a:t>2</a:t>
            </a:fld>
            <a:endParaRPr>
              <a:solidFill>
                <a:srgbClr val="0000FF"/>
              </a:solidFill>
            </a:endParaRPr>
          </a:p>
        </p:txBody>
      </p:sp>
      <p:sp>
        <p:nvSpPr>
          <p:cNvPr id="6" name="Rectangle 5"/>
          <p:cNvSpPr/>
          <p:nvPr/>
        </p:nvSpPr>
        <p:spPr>
          <a:xfrm>
            <a:off x="703246" y="1311271"/>
            <a:ext cx="4572000" cy="5196615"/>
          </a:xfrm>
          <a:prstGeom prst="rect">
            <a:avLst/>
          </a:prstGeom>
        </p:spPr>
        <p:txBody>
          <a:bodyPr>
            <a:spAutoFit/>
          </a:bodyPr>
          <a:lstStyle/>
          <a:p>
            <a:pPr>
              <a:buFont typeface="Arial"/>
              <a:buChar char="•"/>
            </a:pPr>
            <a:r>
              <a:rPr lang="en-US" sz="2400" dirty="0">
                <a:solidFill>
                  <a:srgbClr val="0000FF"/>
                </a:solidFill>
                <a:latin typeface="Times New Roman" pitchFamily="18" charset="0"/>
                <a:ea typeface="DejaVu Sans"/>
                <a:cs typeface="Times New Roman" pitchFamily="18" charset="0"/>
              </a:rPr>
              <a:t>Problem Statement &amp; Objectives</a:t>
            </a:r>
            <a:endParaRPr lang="en-US" sz="2400" dirty="0">
              <a:solidFill>
                <a:srgbClr val="0000FF"/>
              </a:solidFill>
              <a:latin typeface="Times New Roman" pitchFamily="18" charset="0"/>
              <a:cs typeface="Times New Roman" pitchFamily="18" charset="0"/>
            </a:endParaRPr>
          </a:p>
          <a:p>
            <a:pPr>
              <a:buFont typeface="Arial"/>
              <a:buChar char="•"/>
            </a:pPr>
            <a:r>
              <a:rPr lang="en-US" sz="2400" dirty="0">
                <a:solidFill>
                  <a:srgbClr val="0000FF"/>
                </a:solidFill>
                <a:latin typeface="Times New Roman" pitchFamily="18" charset="0"/>
                <a:ea typeface="DejaVu Sans"/>
                <a:cs typeface="Times New Roman" pitchFamily="18" charset="0"/>
              </a:rPr>
              <a:t>Introduction</a:t>
            </a:r>
          </a:p>
          <a:p>
            <a:pPr>
              <a:buFont typeface="Arial"/>
              <a:buChar char="•"/>
            </a:pPr>
            <a:r>
              <a:rPr lang="en-US" sz="2400" dirty="0">
                <a:solidFill>
                  <a:srgbClr val="0000FF"/>
                </a:solidFill>
                <a:latin typeface="Times New Roman" pitchFamily="18" charset="0"/>
                <a:cs typeface="Times New Roman" pitchFamily="18" charset="0"/>
              </a:rPr>
              <a:t>Use case Diagram</a:t>
            </a:r>
          </a:p>
          <a:p>
            <a:pPr>
              <a:buFont typeface="Arial"/>
              <a:buChar char="•"/>
            </a:pPr>
            <a:r>
              <a:rPr lang="en-US" sz="2400" dirty="0">
                <a:solidFill>
                  <a:srgbClr val="0000FF"/>
                </a:solidFill>
                <a:latin typeface="Times New Roman" pitchFamily="18" charset="0"/>
                <a:ea typeface="DejaVu Sans"/>
                <a:cs typeface="Times New Roman" pitchFamily="18" charset="0"/>
              </a:rPr>
              <a:t>Sequence Design</a:t>
            </a:r>
          </a:p>
          <a:p>
            <a:pPr>
              <a:buFont typeface="Arial"/>
              <a:buChar char="•"/>
            </a:pPr>
            <a:r>
              <a:rPr lang="en-US" sz="2400" dirty="0">
                <a:solidFill>
                  <a:srgbClr val="0000FF"/>
                </a:solidFill>
                <a:latin typeface="Times New Roman" pitchFamily="18" charset="0"/>
                <a:cs typeface="Times New Roman" pitchFamily="18" charset="0"/>
              </a:rPr>
              <a:t>System Architecture</a:t>
            </a:r>
          </a:p>
          <a:p>
            <a:pPr>
              <a:buFont typeface="Arial"/>
              <a:buChar char="•"/>
            </a:pPr>
            <a:r>
              <a:rPr lang="en-US" sz="2400" dirty="0">
                <a:solidFill>
                  <a:srgbClr val="0000FF"/>
                </a:solidFill>
                <a:latin typeface="Times New Roman" pitchFamily="18" charset="0"/>
                <a:ea typeface="DejaVu Sans"/>
                <a:cs typeface="Times New Roman" pitchFamily="18" charset="0"/>
              </a:rPr>
              <a:t>Technology to be Used</a:t>
            </a:r>
          </a:p>
          <a:p>
            <a:pPr>
              <a:buFont typeface="Arial"/>
              <a:buChar char="•"/>
            </a:pPr>
            <a:r>
              <a:rPr lang="en-US" sz="2400" dirty="0">
                <a:solidFill>
                  <a:srgbClr val="0000FF"/>
                </a:solidFill>
                <a:latin typeface="Times New Roman" pitchFamily="18" charset="0"/>
                <a:cs typeface="Times New Roman" pitchFamily="18" charset="0"/>
              </a:rPr>
              <a:t>Modules</a:t>
            </a:r>
          </a:p>
          <a:p>
            <a:pPr>
              <a:buFont typeface="Arial"/>
              <a:buChar char="•"/>
            </a:pPr>
            <a:r>
              <a:rPr lang="en-US" sz="2400" dirty="0">
                <a:solidFill>
                  <a:srgbClr val="0000FF"/>
                </a:solidFill>
                <a:latin typeface="Times New Roman" pitchFamily="18" charset="0"/>
                <a:cs typeface="Times New Roman" pitchFamily="18" charset="0"/>
              </a:rPr>
              <a:t>Screenshots</a:t>
            </a:r>
          </a:p>
          <a:p>
            <a:pPr>
              <a:buFont typeface="Arial"/>
              <a:buChar char="•"/>
            </a:pPr>
            <a:r>
              <a:rPr lang="en-US" sz="2400" dirty="0">
                <a:solidFill>
                  <a:srgbClr val="0000FF"/>
                </a:solidFill>
                <a:latin typeface="Times New Roman" pitchFamily="18" charset="0"/>
                <a:ea typeface="DejaVu Sans"/>
                <a:cs typeface="Times New Roman" pitchFamily="18" charset="0"/>
              </a:rPr>
              <a:t>Advantages </a:t>
            </a:r>
            <a:endParaRPr lang="en-US" sz="2400" dirty="0">
              <a:solidFill>
                <a:srgbClr val="0000FF"/>
              </a:solidFill>
              <a:latin typeface="Times New Roman" pitchFamily="18" charset="0"/>
              <a:cs typeface="Times New Roman" pitchFamily="18" charset="0"/>
            </a:endParaRPr>
          </a:p>
          <a:p>
            <a:pPr>
              <a:buFont typeface="Arial"/>
              <a:buChar char="•"/>
            </a:pPr>
            <a:r>
              <a:rPr lang="en-US" sz="2400" dirty="0">
                <a:solidFill>
                  <a:srgbClr val="0000FF"/>
                </a:solidFill>
                <a:latin typeface="Times New Roman" pitchFamily="18" charset="0"/>
                <a:ea typeface="DejaVu Sans"/>
                <a:cs typeface="Times New Roman" pitchFamily="18" charset="0"/>
              </a:rPr>
              <a:t>References</a:t>
            </a:r>
          </a:p>
          <a:p>
            <a:pPr>
              <a:buFont typeface="Arial"/>
              <a:buChar char="•"/>
            </a:pPr>
            <a:r>
              <a:rPr lang="en-US" sz="2400" dirty="0">
                <a:solidFill>
                  <a:srgbClr val="0000FF"/>
                </a:solidFill>
                <a:latin typeface="Times New Roman" pitchFamily="18" charset="0"/>
                <a:cs typeface="Times New Roman" pitchFamily="18" charset="0"/>
              </a:rPr>
              <a:t>Conclusion</a:t>
            </a:r>
          </a:p>
          <a:p>
            <a:pPr>
              <a:buFont typeface="Arial"/>
              <a:buChar char="•"/>
            </a:pPr>
            <a:r>
              <a:rPr lang="en-US" sz="2400" dirty="0">
                <a:solidFill>
                  <a:srgbClr val="0000FF"/>
                </a:solidFill>
                <a:latin typeface="Times New Roman" pitchFamily="18" charset="0"/>
                <a:cs typeface="Times New Roman" pitchFamily="18" charset="0"/>
              </a:rPr>
              <a:t> Future Scope</a:t>
            </a:r>
          </a:p>
          <a:p>
            <a:pPr>
              <a:lnSpc>
                <a:spcPct val="150000"/>
              </a:lnSpc>
              <a:buFont typeface="Arial"/>
              <a:buChar char="•"/>
            </a:pPr>
            <a:endParaRPr lang="en-US" sz="2400" dirty="0">
              <a:solidFill>
                <a:srgbClr val="0000FF"/>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74680"/>
            <a:ext cx="8229323" cy="639720"/>
          </a:xfrm>
          <a:prstGeom prst="rect">
            <a:avLst/>
          </a:prstGeom>
        </p:spPr>
        <p:txBody>
          <a:bodyPr anchor="ctr"/>
          <a:lstStyle/>
          <a:p>
            <a:pPr algn="ctr">
              <a:lnSpc>
                <a:spcPct val="100000"/>
              </a:lnSpc>
            </a:pPr>
            <a:r>
              <a:rPr lang="en-US" sz="3200" b="1" u="sng" dirty="0">
                <a:solidFill>
                  <a:srgbClr val="000000"/>
                </a:solidFill>
                <a:latin typeface="Times New Roman" pitchFamily="18" charset="0"/>
                <a:cs typeface="Times New Roman" pitchFamily="18" charset="0"/>
              </a:rPr>
              <a:t>Problem Statement &amp; Objectives</a:t>
            </a:r>
            <a:endParaRPr sz="3200" u="sng" dirty="0">
              <a:latin typeface="Times New Roman" pitchFamily="18" charset="0"/>
              <a:cs typeface="Times New Roman" pitchFamily="18" charset="0"/>
            </a:endParaRPr>
          </a:p>
        </p:txBody>
      </p:sp>
      <p:sp>
        <p:nvSpPr>
          <p:cNvPr id="129" name="TextShape 2"/>
          <p:cNvSpPr txBox="1"/>
          <p:nvPr/>
        </p:nvSpPr>
        <p:spPr>
          <a:xfrm>
            <a:off x="422031" y="1066800"/>
            <a:ext cx="8469738" cy="5257800"/>
          </a:xfrm>
          <a:prstGeom prst="rect">
            <a:avLst/>
          </a:prstGeom>
        </p:spPr>
        <p:txBody>
          <a:bodyPr/>
          <a:lstStyle/>
          <a:p>
            <a:pPr marL="457200" indent="-457200">
              <a:lnSpc>
                <a:spcPct val="100000"/>
              </a:lnSpc>
              <a:buFont typeface="Wingdings" panose="05000000000000000000" pitchFamily="2" charset="2"/>
              <a:buChar char="§"/>
            </a:pPr>
            <a:r>
              <a:rPr lang="en-US" sz="2800" b="1" dirty="0">
                <a:solidFill>
                  <a:srgbClr val="000000"/>
                </a:solidFill>
                <a:latin typeface="Cambria"/>
              </a:rPr>
              <a:t>Problem Statement</a:t>
            </a:r>
            <a:endParaRPr lang="en-US" sz="1050" b="1" dirty="0">
              <a:solidFill>
                <a:srgbClr val="000000"/>
              </a:solidFill>
              <a:latin typeface="Cambria"/>
            </a:endParaRPr>
          </a:p>
          <a:p>
            <a:pPr>
              <a:lnSpc>
                <a:spcPct val="100000"/>
              </a:lnSpc>
            </a:pPr>
            <a:endParaRPr lang="en-US" sz="500" b="1" dirty="0">
              <a:solidFill>
                <a:srgbClr val="000000"/>
              </a:solidFill>
              <a:latin typeface="Cambria"/>
            </a:endParaRPr>
          </a:p>
          <a:p>
            <a:r>
              <a:rPr lang="en-US" sz="2000" i="0" dirty="0">
                <a:solidFill>
                  <a:srgbClr val="282828"/>
                </a:solidFill>
                <a:effectLst/>
                <a:latin typeface="source sans pro" panose="020B0503030403020204" pitchFamily="34" charset="0"/>
              </a:rPr>
              <a:t>As the strength of the students is increasing at a </a:t>
            </a:r>
            <a:r>
              <a:rPr lang="en-US" sz="2000" i="0" dirty="0">
                <a:solidFill>
                  <a:srgbClr val="FF0000"/>
                </a:solidFill>
                <a:effectLst/>
                <a:latin typeface="source sans pro" panose="020B0503030403020204" pitchFamily="34" charset="0"/>
              </a:rPr>
              <a:t>tremendous speed</a:t>
            </a:r>
            <a:r>
              <a:rPr lang="en-US" sz="2000" i="0" dirty="0">
                <a:solidFill>
                  <a:srgbClr val="282828"/>
                </a:solidFill>
                <a:effectLst/>
                <a:latin typeface="source sans pro" panose="020B0503030403020204" pitchFamily="34" charset="0"/>
              </a:rPr>
              <a:t>, </a:t>
            </a:r>
            <a:r>
              <a:rPr lang="en-US" sz="2000" i="0" dirty="0">
                <a:solidFill>
                  <a:srgbClr val="FF0000"/>
                </a:solidFill>
                <a:effectLst/>
                <a:latin typeface="source sans pro" panose="020B0503030403020204" pitchFamily="34" charset="0"/>
              </a:rPr>
              <a:t>manual maintenance </a:t>
            </a:r>
            <a:r>
              <a:rPr lang="en-US" sz="2000" i="0" dirty="0">
                <a:solidFill>
                  <a:srgbClr val="282828"/>
                </a:solidFill>
                <a:effectLst/>
                <a:latin typeface="source sans pro" panose="020B0503030403020204" pitchFamily="34" charset="0"/>
              </a:rPr>
              <a:t>of student admission is very difficult. Hence, the need for online admission is inevitable. In case of manual system they need a lot of time, manpower etc. Here almost all work is computerized. So the accuracy is maintained. Maintaining </a:t>
            </a:r>
            <a:r>
              <a:rPr lang="en-US" sz="2000" i="0" dirty="0">
                <a:solidFill>
                  <a:srgbClr val="FF0000"/>
                </a:solidFill>
                <a:effectLst/>
                <a:latin typeface="source sans pro" panose="020B0503030403020204" pitchFamily="34" charset="0"/>
              </a:rPr>
              <a:t>backup</a:t>
            </a:r>
            <a:r>
              <a:rPr lang="en-US" sz="2000" i="0" dirty="0">
                <a:solidFill>
                  <a:srgbClr val="282828"/>
                </a:solidFill>
                <a:effectLst/>
                <a:latin typeface="source sans pro" panose="020B0503030403020204" pitchFamily="34" charset="0"/>
              </a:rPr>
              <a:t> is very easy. It can do with in a few minutes.</a:t>
            </a:r>
            <a:endParaRPr sz="2000" dirty="0"/>
          </a:p>
          <a:p>
            <a:pPr>
              <a:lnSpc>
                <a:spcPct val="100000"/>
              </a:lnSpc>
            </a:pPr>
            <a:endParaRPr lang="en-US" dirty="0"/>
          </a:p>
          <a:p>
            <a:pPr marL="457200" indent="-457200">
              <a:lnSpc>
                <a:spcPct val="100000"/>
              </a:lnSpc>
              <a:buFont typeface="Wingdings" panose="05000000000000000000" pitchFamily="2" charset="2"/>
              <a:buChar char="§"/>
            </a:pPr>
            <a:r>
              <a:rPr lang="en-US" sz="2800" b="1" dirty="0">
                <a:solidFill>
                  <a:srgbClr val="000000"/>
                </a:solidFill>
                <a:latin typeface="Cambria"/>
              </a:rPr>
              <a:t>Objectives</a:t>
            </a:r>
            <a:endParaRPr lang="en-US" sz="1100" b="1" dirty="0">
              <a:solidFill>
                <a:srgbClr val="000000"/>
              </a:solidFill>
              <a:latin typeface="Cambria"/>
            </a:endParaRPr>
          </a:p>
          <a:p>
            <a:pPr>
              <a:lnSpc>
                <a:spcPct val="100000"/>
              </a:lnSpc>
            </a:pPr>
            <a:endParaRPr sz="500" dirty="0"/>
          </a:p>
          <a:p>
            <a:pPr>
              <a:lnSpc>
                <a:spcPct val="100000"/>
              </a:lnSpc>
              <a:buFont typeface="Arial"/>
              <a:buChar char="•"/>
            </a:pPr>
            <a:r>
              <a:rPr lang="en-US" sz="3200" dirty="0">
                <a:solidFill>
                  <a:srgbClr val="0000FF"/>
                </a:solidFill>
                <a:latin typeface="Cambria"/>
              </a:rPr>
              <a:t>To Provide Advance Search facility to students.</a:t>
            </a:r>
            <a:endParaRPr dirty="0">
              <a:solidFill>
                <a:srgbClr val="0000FF"/>
              </a:solidFill>
            </a:endParaRPr>
          </a:p>
          <a:p>
            <a:pPr>
              <a:lnSpc>
                <a:spcPct val="100000"/>
              </a:lnSpc>
            </a:pPr>
            <a:endParaRPr dirty="0">
              <a:solidFill>
                <a:srgbClr val="0000FF"/>
              </a:solidFill>
            </a:endParaRPr>
          </a:p>
          <a:p>
            <a:pPr>
              <a:lnSpc>
                <a:spcPct val="100000"/>
              </a:lnSpc>
              <a:buFont typeface="Arial"/>
              <a:buChar char="•"/>
            </a:pPr>
            <a:r>
              <a:rPr lang="en-US" sz="3200" dirty="0">
                <a:solidFill>
                  <a:srgbClr val="0000FF"/>
                </a:solidFill>
                <a:latin typeface="Cambria"/>
              </a:rPr>
              <a:t>To Reduce effort of students. </a:t>
            </a:r>
            <a:endParaRPr dirty="0">
              <a:solidFill>
                <a:srgbClr val="0000FF"/>
              </a:solidFill>
            </a:endParaRPr>
          </a:p>
          <a:p>
            <a:pPr>
              <a:lnSpc>
                <a:spcPct val="100000"/>
              </a:lnSpc>
            </a:pPr>
            <a:endParaRPr dirty="0">
              <a:solidFill>
                <a:srgbClr val="0000FF"/>
              </a:solidFill>
            </a:endParaRPr>
          </a:p>
          <a:p>
            <a:pPr>
              <a:lnSpc>
                <a:spcPct val="100000"/>
              </a:lnSpc>
              <a:buFont typeface="Arial"/>
              <a:buChar char="•"/>
            </a:pPr>
            <a:r>
              <a:rPr lang="en-US" sz="3200" dirty="0">
                <a:solidFill>
                  <a:srgbClr val="0000FF"/>
                </a:solidFill>
                <a:latin typeface="Cambria"/>
              </a:rPr>
              <a:t>To Provide full satisfaction to students.</a:t>
            </a:r>
            <a:endParaRPr dirty="0">
              <a:solidFill>
                <a:srgbClr val="0000FF"/>
              </a:solidFill>
            </a:endParaRPr>
          </a:p>
          <a:p>
            <a:pPr>
              <a:lnSpc>
                <a:spcPct val="100000"/>
              </a:lnSpc>
            </a:pPr>
            <a:endParaRPr dirty="0"/>
          </a:p>
        </p:txBody>
      </p:sp>
      <p:sp>
        <p:nvSpPr>
          <p:cNvPr id="130" name="TextShape 3"/>
          <p:cNvSpPr txBox="1"/>
          <p:nvPr/>
        </p:nvSpPr>
        <p:spPr>
          <a:xfrm>
            <a:off x="228600" y="6477000"/>
            <a:ext cx="6681877" cy="228240"/>
          </a:xfrm>
          <a:prstGeom prst="rect">
            <a:avLst/>
          </a:prstGeom>
        </p:spPr>
        <p:txBody>
          <a:bodyPr anchor="ctr"/>
          <a:lstStyle/>
          <a:p>
            <a:pPr>
              <a:lnSpc>
                <a:spcPct val="100000"/>
              </a:lnSpc>
            </a:pPr>
            <a:r>
              <a:rPr lang="en-US" dirty="0">
                <a:solidFill>
                  <a:srgbClr val="0000FF"/>
                </a:solidFill>
                <a:latin typeface="Cambria"/>
              </a:rPr>
              <a:t>S. B. Jain Institute of Technology Management and Research</a:t>
            </a:r>
            <a:endParaRPr lang="en-US" dirty="0">
              <a:solidFill>
                <a:srgbClr val="0000FF"/>
              </a:solidFill>
            </a:endParaRPr>
          </a:p>
        </p:txBody>
      </p:sp>
      <p:sp>
        <p:nvSpPr>
          <p:cNvPr id="131" name="TextShape 4"/>
          <p:cNvSpPr txBox="1"/>
          <p:nvPr/>
        </p:nvSpPr>
        <p:spPr>
          <a:xfrm>
            <a:off x="8264769" y="6172200"/>
            <a:ext cx="585969" cy="685440"/>
          </a:xfrm>
          <a:prstGeom prst="rect">
            <a:avLst/>
          </a:prstGeom>
        </p:spPr>
        <p:txBody>
          <a:bodyPr anchor="ctr"/>
          <a:lstStyle/>
          <a:p>
            <a:pPr>
              <a:lnSpc>
                <a:spcPct val="100000"/>
              </a:lnSpc>
            </a:pPr>
            <a:fld id="{AB54F94F-D823-4B90-87AD-C081F999EE5C}" type="slidenum">
              <a:rPr lang="en-IN">
                <a:solidFill>
                  <a:srgbClr val="0000FF"/>
                </a:solidFill>
                <a:latin typeface="Cambria"/>
              </a:rPr>
              <a:pPr>
                <a:lnSpc>
                  <a:spcPct val="100000"/>
                </a:lnSpc>
              </a:pPr>
              <a:t>3</a:t>
            </a:fld>
            <a:endParaRPr>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427377"/>
            <a:ext cx="8229323" cy="715920"/>
          </a:xfrm>
          <a:prstGeom prst="rect">
            <a:avLst/>
          </a:prstGeom>
        </p:spPr>
        <p:txBody>
          <a:bodyPr anchor="ctr"/>
          <a:lstStyle/>
          <a:p>
            <a:pPr algn="ctr">
              <a:lnSpc>
                <a:spcPct val="100000"/>
              </a:lnSpc>
            </a:pPr>
            <a:r>
              <a:rPr lang="en-US" sz="3200" b="1" u="sng" dirty="0">
                <a:solidFill>
                  <a:srgbClr val="000000"/>
                </a:solidFill>
                <a:latin typeface="Calibri"/>
              </a:rPr>
              <a:t>Introduction</a:t>
            </a:r>
            <a:endParaRPr sz="3200" u="sng" dirty="0"/>
          </a:p>
        </p:txBody>
      </p:sp>
      <p:sp>
        <p:nvSpPr>
          <p:cNvPr id="133" name="TextShape 2"/>
          <p:cNvSpPr txBox="1"/>
          <p:nvPr/>
        </p:nvSpPr>
        <p:spPr>
          <a:xfrm>
            <a:off x="457200" y="1600200"/>
            <a:ext cx="8229323" cy="4525560"/>
          </a:xfrm>
          <a:prstGeom prst="rect">
            <a:avLst/>
          </a:prstGeom>
        </p:spPr>
        <p:txBody>
          <a:bodyPr/>
          <a:lstStyle/>
          <a:p>
            <a:endParaRPr/>
          </a:p>
        </p:txBody>
      </p:sp>
      <p:sp>
        <p:nvSpPr>
          <p:cNvPr id="134"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35" name="TextShape 4"/>
          <p:cNvSpPr txBox="1"/>
          <p:nvPr/>
        </p:nvSpPr>
        <p:spPr>
          <a:xfrm>
            <a:off x="8264769" y="6172200"/>
            <a:ext cx="585969" cy="685440"/>
          </a:xfrm>
          <a:prstGeom prst="rect">
            <a:avLst/>
          </a:prstGeom>
        </p:spPr>
        <p:txBody>
          <a:bodyPr anchor="ctr"/>
          <a:lstStyle/>
          <a:p>
            <a:pPr>
              <a:lnSpc>
                <a:spcPct val="100000"/>
              </a:lnSpc>
            </a:pPr>
            <a:fld id="{E537E29E-8101-40D2-BA48-617917C65D32}" type="slidenum">
              <a:rPr lang="en-IN">
                <a:solidFill>
                  <a:srgbClr val="0000FF"/>
                </a:solidFill>
                <a:latin typeface="Cambria"/>
              </a:rPr>
              <a:pPr>
                <a:lnSpc>
                  <a:spcPct val="100000"/>
                </a:lnSpc>
              </a:pPr>
              <a:t>4</a:t>
            </a:fld>
            <a:endParaRPr>
              <a:solidFill>
                <a:srgbClr val="0000FF"/>
              </a:solidFill>
            </a:endParaRPr>
          </a:p>
        </p:txBody>
      </p:sp>
      <p:sp>
        <p:nvSpPr>
          <p:cNvPr id="2" name="TextBox 1">
            <a:extLst>
              <a:ext uri="{FF2B5EF4-FFF2-40B4-BE49-F238E27FC236}">
                <a16:creationId xmlns:a16="http://schemas.microsoft.com/office/drawing/2014/main" id="{EA6749DB-380A-4817-8260-0B55E5B78D05}"/>
              </a:ext>
            </a:extLst>
          </p:cNvPr>
          <p:cNvSpPr txBox="1"/>
          <p:nvPr/>
        </p:nvSpPr>
        <p:spPr>
          <a:xfrm>
            <a:off x="228600" y="1371600"/>
            <a:ext cx="8622138" cy="4985980"/>
          </a:xfrm>
          <a:prstGeom prst="rect">
            <a:avLst/>
          </a:prstGeom>
          <a:noFill/>
        </p:spPr>
        <p:txBody>
          <a:bodyPr wrap="square" rtlCol="0">
            <a:spAutoFit/>
          </a:bodyPr>
          <a:lstStyle/>
          <a:p>
            <a:pPr marL="342900" indent="-342900" algn="l">
              <a:buFont typeface="Courier New" panose="02070309020205020404" pitchFamily="49" charset="0"/>
              <a:buChar char="o"/>
            </a:pPr>
            <a:r>
              <a:rPr lang="en-US" sz="2000" b="1" i="1" dirty="0">
                <a:solidFill>
                  <a:srgbClr val="FF0000"/>
                </a:solidFill>
                <a:effectLst/>
                <a:latin typeface="source sans pro" panose="020B0604020202020204" pitchFamily="34" charset="0"/>
              </a:rPr>
              <a:t>Online Admission System</a:t>
            </a:r>
            <a:r>
              <a:rPr lang="en-US" sz="2000" b="0" i="0" dirty="0">
                <a:solidFill>
                  <a:srgbClr val="FF0000"/>
                </a:solidFill>
                <a:effectLst/>
                <a:latin typeface="source sans pro" panose="020B0604020202020204" pitchFamily="34" charset="0"/>
              </a:rPr>
              <a:t> </a:t>
            </a:r>
            <a:r>
              <a:rPr lang="en-US" sz="2000" b="0" i="0" dirty="0">
                <a:solidFill>
                  <a:srgbClr val="282828"/>
                </a:solidFill>
                <a:effectLst/>
                <a:latin typeface="source sans pro" panose="020B0604020202020204" pitchFamily="34" charset="0"/>
              </a:rPr>
              <a:t>is aimed at developing an online admission application for a college. This system is an online system that can be accessed throughout the organization and outside as well with proper login provided. Our system has two type of accessing modes, administrator and user. Student management system is managed by an administrator. It is the job of the administrator to admit  and monitor the whole process. When a user log in to the system. He would only view details of the student. He can't perform any changes .The system has two modules. They are :</a:t>
            </a:r>
          </a:p>
          <a:p>
            <a:pPr algn="l"/>
            <a:endParaRPr lang="en-US" sz="2000" b="0" i="0" dirty="0">
              <a:solidFill>
                <a:srgbClr val="282828"/>
              </a:solidFill>
              <a:effectLst/>
              <a:latin typeface="source sans pro" panose="020B0604020202020204" pitchFamily="34" charset="0"/>
            </a:endParaRPr>
          </a:p>
          <a:p>
            <a:pPr marL="514350" indent="-514350" algn="l">
              <a:buFont typeface="+mj-lt"/>
              <a:buAutoNum type="romanLcPeriod"/>
            </a:pPr>
            <a:r>
              <a:rPr lang="en-US" sz="2000" b="1" u="sng" dirty="0">
                <a:solidFill>
                  <a:srgbClr val="282828"/>
                </a:solidFill>
                <a:latin typeface="source sans pro" panose="020B0604020202020204" pitchFamily="34" charset="0"/>
              </a:rPr>
              <a:t>S</a:t>
            </a:r>
            <a:r>
              <a:rPr lang="en-US" sz="2000" b="1" i="0" u="sng" dirty="0">
                <a:solidFill>
                  <a:srgbClr val="282828"/>
                </a:solidFill>
                <a:effectLst/>
                <a:latin typeface="source sans pro" panose="020B0604020202020204" pitchFamily="34" charset="0"/>
              </a:rPr>
              <a:t>tudent</a:t>
            </a:r>
          </a:p>
          <a:p>
            <a:pPr marL="514350" indent="-514350" algn="l">
              <a:buFont typeface="+mj-lt"/>
              <a:buAutoNum type="romanLcPeriod"/>
            </a:pPr>
            <a:r>
              <a:rPr lang="en-US" sz="2000" b="1" i="0" u="sng" dirty="0">
                <a:solidFill>
                  <a:srgbClr val="282828"/>
                </a:solidFill>
                <a:effectLst/>
                <a:latin typeface="source sans pro" panose="020B0604020202020204" pitchFamily="34" charset="0"/>
              </a:rPr>
              <a:t>Administrator</a:t>
            </a:r>
          </a:p>
          <a:p>
            <a:pPr algn="l"/>
            <a:endParaRPr lang="en-US" sz="2000" b="1" i="0" u="sng" dirty="0">
              <a:solidFill>
                <a:srgbClr val="282828"/>
              </a:solidFill>
              <a:effectLst/>
              <a:latin typeface="source sans pro" panose="020B0604020202020204" pitchFamily="34" charset="0"/>
            </a:endParaRPr>
          </a:p>
          <a:p>
            <a:pPr marL="342900" indent="-342900" algn="l">
              <a:buFont typeface="Courier New" panose="02070309020205020404" pitchFamily="49" charset="0"/>
              <a:buChar char="o"/>
            </a:pPr>
            <a:r>
              <a:rPr lang="en-US" sz="2000" b="0" i="0" dirty="0">
                <a:solidFill>
                  <a:srgbClr val="282828"/>
                </a:solidFill>
                <a:effectLst/>
                <a:latin typeface="source sans pro" panose="020B0604020202020204" pitchFamily="34" charset="0"/>
              </a:rPr>
              <a:t>Students logging is to apply for the course by filling an application form provided by online. College principal/administrator logging in may also access/search information put up by the students.</a:t>
            </a:r>
          </a:p>
          <a:p>
            <a:endParaRPr lang="en-US"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993232" y="380851"/>
            <a:ext cx="6095999" cy="598697"/>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Calibri"/>
                <a:ea typeface="DejaVu Sans"/>
              </a:rPr>
              <a:t>            </a:t>
            </a:r>
            <a:r>
              <a:rPr lang="en-IN" sz="4400" b="1" u="sng" dirty="0">
                <a:solidFill>
                  <a:srgbClr val="000000"/>
                </a:solidFill>
                <a:latin typeface="Calibri"/>
                <a:ea typeface="DejaVu Sans"/>
              </a:rPr>
              <a:t>Use case Diagram               </a:t>
            </a:r>
            <a:endParaRPr u="sng" dirty="0"/>
          </a:p>
        </p:txBody>
      </p:sp>
      <p:sp>
        <p:nvSpPr>
          <p:cNvPr id="137"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38"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D7225B98-797D-4AD5-97FA-770300DF5AE1}" type="slidenum">
              <a:rPr lang="en-IN">
                <a:solidFill>
                  <a:srgbClr val="8B8B8B"/>
                </a:solidFill>
                <a:latin typeface="Cambria"/>
                <a:ea typeface="DejaVu Sans"/>
              </a:rPr>
              <a:pPr>
                <a:lnSpc>
                  <a:spcPct val="100000"/>
                </a:lnSpc>
              </a:pPr>
              <a:t>5</a:t>
            </a:fld>
            <a:endParaRPr/>
          </a:p>
        </p:txBody>
      </p:sp>
      <p:pic>
        <p:nvPicPr>
          <p:cNvPr id="3" name="Picture 2">
            <a:extLst>
              <a:ext uri="{FF2B5EF4-FFF2-40B4-BE49-F238E27FC236}">
                <a16:creationId xmlns:a16="http://schemas.microsoft.com/office/drawing/2014/main" id="{CF58EBC0-AB86-41F6-98F2-EF8B53627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097" y="1380822"/>
            <a:ext cx="8097380" cy="4573459"/>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701040" y="129032"/>
            <a:ext cx="6477000" cy="1184760"/>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Calibri"/>
                <a:ea typeface="DejaVu Sans"/>
              </a:rPr>
              <a:t>            </a:t>
            </a:r>
            <a:r>
              <a:rPr lang="en-IN" sz="4400" b="1" u="sng" dirty="0">
                <a:solidFill>
                  <a:srgbClr val="000000"/>
                </a:solidFill>
                <a:latin typeface="Calibri"/>
                <a:ea typeface="DejaVu Sans"/>
              </a:rPr>
              <a:t>Sequence Diagram               </a:t>
            </a:r>
            <a:endParaRPr u="sng" dirty="0"/>
          </a:p>
        </p:txBody>
      </p:sp>
      <p:sp>
        <p:nvSpPr>
          <p:cNvPr id="141"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42"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31B5D9A9-4EAA-4349-9F5B-D4CD61CF54F7}" type="slidenum">
              <a:rPr lang="en-IN">
                <a:solidFill>
                  <a:srgbClr val="8B8B8B"/>
                </a:solidFill>
                <a:latin typeface="Cambria"/>
                <a:ea typeface="DejaVu Sans"/>
              </a:rPr>
              <a:pPr>
                <a:lnSpc>
                  <a:spcPct val="100000"/>
                </a:lnSpc>
              </a:pPr>
              <a:t>6</a:t>
            </a:fld>
            <a:endParaRPr/>
          </a:p>
        </p:txBody>
      </p:sp>
      <p:pic>
        <p:nvPicPr>
          <p:cNvPr id="1026" name="Picture 2" descr="Online Application System">
            <a:extLst>
              <a:ext uri="{FF2B5EF4-FFF2-40B4-BE49-F238E27FC236}">
                <a16:creationId xmlns:a16="http://schemas.microsoft.com/office/drawing/2014/main" id="{654EFCDD-6B35-480F-BE5A-51EBA90DF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 y="1104900"/>
            <a:ext cx="7772400" cy="4648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5862" y="186840"/>
            <a:ext cx="8226277" cy="1184760"/>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Calibri"/>
                <a:ea typeface="DejaVu Sans"/>
              </a:rPr>
              <a:t>            </a:t>
            </a:r>
            <a:r>
              <a:rPr lang="en-IN" sz="4400" b="1" u="sng" dirty="0">
                <a:solidFill>
                  <a:srgbClr val="000000"/>
                </a:solidFill>
                <a:latin typeface="Calibri"/>
                <a:ea typeface="DejaVu Sans"/>
              </a:rPr>
              <a:t>System Architecture               </a:t>
            </a:r>
            <a:endParaRPr u="sng" dirty="0"/>
          </a:p>
        </p:txBody>
      </p:sp>
      <p:sp>
        <p:nvSpPr>
          <p:cNvPr id="141" name="CustomShape 2"/>
          <p:cNvSpPr/>
          <p:nvPr/>
        </p:nvSpPr>
        <p:spPr>
          <a:xfrm>
            <a:off x="410400" y="6172200"/>
            <a:ext cx="6678831" cy="681480"/>
          </a:xfrm>
          <a:prstGeom prst="rect">
            <a:avLst/>
          </a:prstGeom>
          <a:noFill/>
          <a:ln>
            <a:noFill/>
          </a:ln>
        </p:spPr>
        <p:txBody>
          <a:bodyPr lIns="90000" tIns="45000" rIns="90000" bIns="45000" anchor="ctr"/>
          <a:lstStyle/>
          <a:p>
            <a:pPr>
              <a:lnSpc>
                <a:spcPct val="100000"/>
              </a:lnSpc>
            </a:pPr>
            <a:r>
              <a:rPr lang="en-IN">
                <a:solidFill>
                  <a:srgbClr val="8B8B8B"/>
                </a:solidFill>
                <a:latin typeface="Cambria"/>
                <a:ea typeface="DejaVu Sans"/>
              </a:rPr>
              <a:t>S. B. Jain Institute of Technology Management and research</a:t>
            </a:r>
            <a:endParaRPr/>
          </a:p>
        </p:txBody>
      </p:sp>
      <p:sp>
        <p:nvSpPr>
          <p:cNvPr id="142" name="CustomShape 3"/>
          <p:cNvSpPr/>
          <p:nvPr/>
        </p:nvSpPr>
        <p:spPr>
          <a:xfrm>
            <a:off x="8264769" y="6172200"/>
            <a:ext cx="582923" cy="681480"/>
          </a:xfrm>
          <a:prstGeom prst="rect">
            <a:avLst/>
          </a:prstGeom>
          <a:noFill/>
          <a:ln>
            <a:noFill/>
          </a:ln>
        </p:spPr>
        <p:txBody>
          <a:bodyPr lIns="90000" tIns="45000" rIns="90000" bIns="45000" anchor="ctr"/>
          <a:lstStyle/>
          <a:p>
            <a:pPr>
              <a:lnSpc>
                <a:spcPct val="100000"/>
              </a:lnSpc>
            </a:pPr>
            <a:fld id="{31B5D9A9-4EAA-4349-9F5B-D4CD61CF54F7}" type="slidenum">
              <a:rPr lang="en-IN">
                <a:solidFill>
                  <a:srgbClr val="8B8B8B"/>
                </a:solidFill>
                <a:latin typeface="Cambria"/>
                <a:ea typeface="DejaVu Sans"/>
              </a:rPr>
              <a:pPr>
                <a:lnSpc>
                  <a:spcPct val="100000"/>
                </a:lnSpc>
              </a:pPr>
              <a:t>7</a:t>
            </a:fld>
            <a:endParaRPr/>
          </a:p>
        </p:txBody>
      </p:sp>
      <p:pic>
        <p:nvPicPr>
          <p:cNvPr id="5122" name="Picture 2" descr="D:\18-19\EVEN\Mini Project\6 feb\system architecture.png"/>
          <p:cNvPicPr>
            <a:picLocks noChangeAspect="1" noChangeArrowheads="1"/>
          </p:cNvPicPr>
          <p:nvPr/>
        </p:nvPicPr>
        <p:blipFill>
          <a:blip r:embed="rId2" cstate="print"/>
          <a:srcRect/>
          <a:stretch>
            <a:fillRect/>
          </a:stretch>
        </p:blipFill>
        <p:spPr bwMode="auto">
          <a:xfrm>
            <a:off x="2209800" y="1162414"/>
            <a:ext cx="5170365" cy="5002166"/>
          </a:xfrm>
          <a:prstGeom prst="rect">
            <a:avLst/>
          </a:prstGeom>
          <a:noFill/>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410400" y="427080"/>
            <a:ext cx="8229323" cy="639720"/>
          </a:xfrm>
          <a:prstGeom prst="rect">
            <a:avLst/>
          </a:prstGeom>
        </p:spPr>
        <p:txBody>
          <a:bodyPr anchor="ctr"/>
          <a:lstStyle/>
          <a:p>
            <a:pPr algn="ctr">
              <a:lnSpc>
                <a:spcPct val="100000"/>
              </a:lnSpc>
            </a:pPr>
            <a:r>
              <a:rPr lang="en-US" sz="3200" b="1" u="sng" dirty="0">
                <a:solidFill>
                  <a:srgbClr val="000000"/>
                </a:solidFill>
                <a:latin typeface="Times New Roman" pitchFamily="18" charset="0"/>
                <a:cs typeface="Times New Roman" pitchFamily="18" charset="0"/>
              </a:rPr>
              <a:t>Technology to be Use</a:t>
            </a:r>
            <a:endParaRPr sz="3200" u="sng" dirty="0">
              <a:latin typeface="Times New Roman" pitchFamily="18" charset="0"/>
              <a:cs typeface="Times New Roman" pitchFamily="18" charset="0"/>
            </a:endParaRPr>
          </a:p>
        </p:txBody>
      </p:sp>
      <p:sp>
        <p:nvSpPr>
          <p:cNvPr id="149" name="TextShape 2"/>
          <p:cNvSpPr txBox="1"/>
          <p:nvPr/>
        </p:nvSpPr>
        <p:spPr>
          <a:xfrm>
            <a:off x="457477" y="1524000"/>
            <a:ext cx="8276123" cy="5105400"/>
          </a:xfrm>
          <a:prstGeom prst="rect">
            <a:avLst/>
          </a:prstGeom>
        </p:spPr>
        <p:txBody>
          <a:bodyPr/>
          <a:lstStyle/>
          <a:p>
            <a:pPr>
              <a:lnSpc>
                <a:spcPct val="100000"/>
              </a:lnSpc>
              <a:buFont typeface="Arial"/>
              <a:buChar char="•"/>
            </a:pPr>
            <a:r>
              <a:rPr lang="en-US" sz="2400" dirty="0">
                <a:solidFill>
                  <a:srgbClr val="000000"/>
                </a:solidFill>
                <a:latin typeface="Cambria"/>
              </a:rPr>
              <a:t>Front End:                 </a:t>
            </a:r>
            <a:endParaRPr sz="2400" dirty="0"/>
          </a:p>
          <a:p>
            <a:pPr>
              <a:lnSpc>
                <a:spcPct val="100000"/>
              </a:lnSpc>
            </a:pPr>
            <a:r>
              <a:rPr lang="en-US" sz="2400" dirty="0">
                <a:solidFill>
                  <a:srgbClr val="000000"/>
                </a:solidFill>
                <a:latin typeface="Cambria"/>
              </a:rPr>
              <a:t>        HTML,CSS</a:t>
            </a:r>
          </a:p>
          <a:p>
            <a:pPr>
              <a:lnSpc>
                <a:spcPct val="100000"/>
              </a:lnSpc>
              <a:buFont typeface="Arial" pitchFamily="34" charset="0"/>
              <a:buChar char="•"/>
            </a:pPr>
            <a:endParaRPr lang="en-US" sz="2400" dirty="0">
              <a:solidFill>
                <a:srgbClr val="000000"/>
              </a:solidFill>
              <a:latin typeface="Cambria"/>
            </a:endParaRPr>
          </a:p>
          <a:p>
            <a:pPr>
              <a:lnSpc>
                <a:spcPct val="100000"/>
              </a:lnSpc>
              <a:buFont typeface="Arial" pitchFamily="34" charset="0"/>
              <a:buChar char="•"/>
            </a:pPr>
            <a:r>
              <a:rPr lang="en-US" sz="2400" dirty="0">
                <a:solidFill>
                  <a:srgbClr val="000000"/>
                </a:solidFill>
                <a:latin typeface="Cambria"/>
              </a:rPr>
              <a:t>IDE:  Visual Studio Code </a:t>
            </a:r>
          </a:p>
          <a:p>
            <a:pPr>
              <a:lnSpc>
                <a:spcPct val="100000"/>
              </a:lnSpc>
              <a:buFont typeface="Arial" pitchFamily="34" charset="0"/>
              <a:buChar char="•"/>
            </a:pPr>
            <a:endParaRPr lang="en-US" sz="2400" dirty="0">
              <a:solidFill>
                <a:srgbClr val="000000"/>
              </a:solidFill>
              <a:latin typeface="Cambria"/>
            </a:endParaRPr>
          </a:p>
          <a:p>
            <a:pPr>
              <a:lnSpc>
                <a:spcPct val="100000"/>
              </a:lnSpc>
              <a:buFont typeface="Arial" pitchFamily="34" charset="0"/>
              <a:buChar char="•"/>
            </a:pPr>
            <a:r>
              <a:rPr lang="en-US" sz="2400" dirty="0">
                <a:solidFill>
                  <a:srgbClr val="000000"/>
                </a:solidFill>
                <a:latin typeface="Cambria"/>
              </a:rPr>
              <a:t> Hardware used:  </a:t>
            </a:r>
          </a:p>
          <a:p>
            <a:pPr marL="342900" indent="-342900">
              <a:lnSpc>
                <a:spcPct val="100000"/>
              </a:lnSpc>
              <a:buFont typeface="Wingdings" panose="05000000000000000000" pitchFamily="2" charset="2"/>
              <a:buChar char="§"/>
            </a:pPr>
            <a:r>
              <a:rPr lang="en-US" sz="2400" dirty="0">
                <a:solidFill>
                  <a:srgbClr val="000000"/>
                </a:solidFill>
                <a:latin typeface="Cambria"/>
              </a:rPr>
              <a:t>Computer (</a:t>
            </a:r>
            <a:r>
              <a:rPr lang="en-US" sz="2400" b="0" i="0" dirty="0">
                <a:solidFill>
                  <a:srgbClr val="202124"/>
                </a:solidFill>
                <a:effectLst/>
                <a:latin typeface="arial" panose="020B0604020202020204" pitchFamily="34" charset="0"/>
              </a:rPr>
              <a:t>1 GB </a:t>
            </a:r>
            <a:r>
              <a:rPr lang="en-US" sz="2400" b="1" i="0" dirty="0">
                <a:solidFill>
                  <a:srgbClr val="202124"/>
                </a:solidFill>
                <a:effectLst/>
                <a:latin typeface="arial" panose="020B0604020202020204" pitchFamily="34" charset="0"/>
              </a:rPr>
              <a:t>RAM</a:t>
            </a:r>
            <a:r>
              <a:rPr lang="en-US" sz="2400" b="0" i="0" dirty="0">
                <a:solidFill>
                  <a:srgbClr val="202124"/>
                </a:solidFill>
                <a:effectLst/>
                <a:latin typeface="arial" panose="020B0604020202020204" pitchFamily="34" charset="0"/>
              </a:rPr>
              <a:t> (32-bit) ,             </a:t>
            </a:r>
          </a:p>
          <a:p>
            <a:pPr>
              <a:lnSpc>
                <a:spcPct val="100000"/>
              </a:lnSpc>
            </a:pPr>
            <a:r>
              <a:rPr lang="en-US" sz="2400" dirty="0">
                <a:solidFill>
                  <a:srgbClr val="202124"/>
                </a:solidFill>
                <a:latin typeface="arial" panose="020B0604020202020204" pitchFamily="34" charset="0"/>
              </a:rPr>
              <a:t>    </a:t>
            </a:r>
            <a:r>
              <a:rPr lang="en-US" sz="2400" b="0" i="0" dirty="0">
                <a:solidFill>
                  <a:srgbClr val="202124"/>
                </a:solidFill>
                <a:effectLst/>
                <a:latin typeface="arial" panose="020B0604020202020204" pitchFamily="34" charset="0"/>
              </a:rPr>
              <a:t>available </a:t>
            </a:r>
            <a:r>
              <a:rPr lang="en-US" sz="2400" b="1" dirty="0">
                <a:solidFill>
                  <a:srgbClr val="202124"/>
                </a:solidFill>
                <a:latin typeface="arial" panose="020B0604020202020204" pitchFamily="34" charset="0"/>
              </a:rPr>
              <a:t>H</a:t>
            </a:r>
            <a:r>
              <a:rPr lang="en-US" sz="2400" b="1" i="0" dirty="0">
                <a:solidFill>
                  <a:srgbClr val="202124"/>
                </a:solidFill>
                <a:effectLst/>
                <a:latin typeface="arial" panose="020B0604020202020204" pitchFamily="34" charset="0"/>
              </a:rPr>
              <a:t>ard disk</a:t>
            </a:r>
            <a:r>
              <a:rPr lang="en-US" sz="2400" b="0" i="0" dirty="0">
                <a:solidFill>
                  <a:srgbClr val="202124"/>
                </a:solidFill>
                <a:effectLst/>
                <a:latin typeface="arial" panose="020B0604020202020204" pitchFamily="34" charset="0"/>
              </a:rPr>
              <a:t> space (32-bit)</a:t>
            </a:r>
            <a:r>
              <a:rPr lang="en-US" sz="2400" dirty="0">
                <a:solidFill>
                  <a:srgbClr val="000000"/>
                </a:solidFill>
                <a:latin typeface="Cambria"/>
              </a:rPr>
              <a:t>)</a:t>
            </a:r>
          </a:p>
          <a:p>
            <a:pPr marL="342900" indent="-342900">
              <a:lnSpc>
                <a:spcPct val="100000"/>
              </a:lnSpc>
              <a:buFont typeface="Wingdings" panose="05000000000000000000" pitchFamily="2" charset="2"/>
              <a:buChar char="§"/>
            </a:pPr>
            <a:r>
              <a:rPr lang="en-US" sz="2400" dirty="0">
                <a:solidFill>
                  <a:srgbClr val="000000"/>
                </a:solidFill>
                <a:latin typeface="Cambria"/>
              </a:rPr>
              <a:t>Mouse </a:t>
            </a:r>
          </a:p>
          <a:p>
            <a:pPr marL="342900" indent="-342900">
              <a:lnSpc>
                <a:spcPct val="100000"/>
              </a:lnSpc>
              <a:buFont typeface="Wingdings" panose="05000000000000000000" pitchFamily="2" charset="2"/>
              <a:buChar char="§"/>
            </a:pPr>
            <a:r>
              <a:rPr lang="en-US" sz="2400" dirty="0">
                <a:solidFill>
                  <a:srgbClr val="000000"/>
                </a:solidFill>
                <a:latin typeface="Cambria"/>
              </a:rPr>
              <a:t>Keyboard</a:t>
            </a:r>
          </a:p>
          <a:p>
            <a:pPr>
              <a:lnSpc>
                <a:spcPct val="100000"/>
              </a:lnSpc>
            </a:pPr>
            <a:endParaRPr lang="en-US" sz="2400" dirty="0">
              <a:solidFill>
                <a:srgbClr val="000000"/>
              </a:solidFill>
              <a:latin typeface="Cambria"/>
            </a:endParaRPr>
          </a:p>
          <a:p>
            <a:pPr>
              <a:lnSpc>
                <a:spcPct val="100000"/>
              </a:lnSpc>
            </a:pPr>
            <a:endParaRPr lang="en-US" sz="2400" dirty="0">
              <a:solidFill>
                <a:srgbClr val="000000"/>
              </a:solidFill>
              <a:latin typeface="Cambria"/>
            </a:endParaRPr>
          </a:p>
          <a:p>
            <a:pPr>
              <a:lnSpc>
                <a:spcPct val="100000"/>
              </a:lnSpc>
            </a:pPr>
            <a:r>
              <a:rPr lang="en-US" sz="2400" dirty="0">
                <a:solidFill>
                  <a:srgbClr val="000000"/>
                </a:solidFill>
                <a:latin typeface="Cambria"/>
              </a:rPr>
              <a:t>            </a:t>
            </a:r>
            <a:endParaRPr sz="2400" dirty="0"/>
          </a:p>
          <a:p>
            <a:pPr>
              <a:lnSpc>
                <a:spcPct val="100000"/>
              </a:lnSpc>
            </a:pPr>
            <a:endParaRPr dirty="0"/>
          </a:p>
        </p:txBody>
      </p:sp>
      <p:sp>
        <p:nvSpPr>
          <p:cNvPr id="150"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51" name="TextShape 4"/>
          <p:cNvSpPr txBox="1"/>
          <p:nvPr/>
        </p:nvSpPr>
        <p:spPr>
          <a:xfrm>
            <a:off x="8264769" y="6172200"/>
            <a:ext cx="585969" cy="685440"/>
          </a:xfrm>
          <a:prstGeom prst="rect">
            <a:avLst/>
          </a:prstGeom>
        </p:spPr>
        <p:txBody>
          <a:bodyPr anchor="ctr"/>
          <a:lstStyle/>
          <a:p>
            <a:pPr>
              <a:lnSpc>
                <a:spcPct val="100000"/>
              </a:lnSpc>
            </a:pPr>
            <a:fld id="{8365E75B-33D1-40DC-9A8A-B397845CC64A}" type="slidenum">
              <a:rPr lang="en-IN">
                <a:solidFill>
                  <a:srgbClr val="0000FF"/>
                </a:solidFill>
                <a:latin typeface="Cambria"/>
              </a:rPr>
              <a:pPr>
                <a:lnSpc>
                  <a:spcPct val="100000"/>
                </a:lnSpc>
              </a:pPr>
              <a:t>8</a:t>
            </a:fld>
            <a:endParaRPr>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57200" y="274680"/>
            <a:ext cx="8229323" cy="639720"/>
          </a:xfrm>
          <a:prstGeom prst="rect">
            <a:avLst/>
          </a:prstGeom>
        </p:spPr>
        <p:txBody>
          <a:bodyPr anchor="ctr"/>
          <a:lstStyle/>
          <a:p>
            <a:pPr algn="ctr">
              <a:lnSpc>
                <a:spcPct val="100000"/>
              </a:lnSpc>
            </a:pPr>
            <a:r>
              <a:rPr lang="en-IN" sz="3200" b="1" u="sng" dirty="0">
                <a:solidFill>
                  <a:srgbClr val="000000"/>
                </a:solidFill>
                <a:latin typeface="Times New Roman" pitchFamily="18" charset="0"/>
                <a:cs typeface="Times New Roman" pitchFamily="18" charset="0"/>
              </a:rPr>
              <a:t>Modules</a:t>
            </a:r>
          </a:p>
        </p:txBody>
      </p:sp>
      <p:sp>
        <p:nvSpPr>
          <p:cNvPr id="145" name="TextShape 2"/>
          <p:cNvSpPr txBox="1"/>
          <p:nvPr/>
        </p:nvSpPr>
        <p:spPr>
          <a:xfrm>
            <a:off x="457200" y="914400"/>
            <a:ext cx="8229323" cy="5211360"/>
          </a:xfrm>
          <a:prstGeom prst="rect">
            <a:avLst/>
          </a:prstGeom>
        </p:spPr>
        <p:txBody>
          <a:bodyPr/>
          <a:lstStyle/>
          <a:p>
            <a:pPr>
              <a:buFont typeface="Arial"/>
              <a:buChar char="•"/>
            </a:pPr>
            <a:endParaRPr lang="en-US" sz="2400" b="1" dirty="0">
              <a:solidFill>
                <a:srgbClr val="181818"/>
              </a:solidFill>
              <a:latin typeface="Roboto" panose="020B0604020202020204" pitchFamily="2" charset="0"/>
            </a:endParaRPr>
          </a:p>
          <a:p>
            <a:pPr>
              <a:buFont typeface="Arial"/>
              <a:buChar char="•"/>
            </a:pPr>
            <a:r>
              <a:rPr lang="en-US" sz="2400" b="1" dirty="0">
                <a:solidFill>
                  <a:srgbClr val="181818"/>
                </a:solidFill>
                <a:latin typeface="Roboto" panose="020B0604020202020204" pitchFamily="2" charset="0"/>
              </a:rPr>
              <a:t> Student</a:t>
            </a:r>
            <a:r>
              <a:rPr lang="en-US" sz="2400" b="1" i="0" dirty="0">
                <a:solidFill>
                  <a:srgbClr val="181818"/>
                </a:solidFill>
                <a:effectLst/>
                <a:latin typeface="Roboto" panose="020B0604020202020204" pitchFamily="2" charset="0"/>
              </a:rPr>
              <a:t> Module: </a:t>
            </a:r>
            <a:r>
              <a:rPr lang="en-US" sz="2400" b="0" i="0" dirty="0">
                <a:solidFill>
                  <a:srgbClr val="181818"/>
                </a:solidFill>
                <a:effectLst/>
                <a:latin typeface="Roboto" panose="020B0604020202020204" pitchFamily="2" charset="0"/>
              </a:rPr>
              <a:t>This module is for new students where student can register their admission details by entering their profile information, qualification </a:t>
            </a:r>
            <a:r>
              <a:rPr lang="en-US" sz="2400" b="0" i="0" dirty="0" err="1">
                <a:solidFill>
                  <a:srgbClr val="181818"/>
                </a:solidFill>
                <a:effectLst/>
                <a:latin typeface="Roboto" panose="020B0604020202020204" pitchFamily="2" charset="0"/>
              </a:rPr>
              <a:t>details,etc</a:t>
            </a:r>
            <a:r>
              <a:rPr lang="en-US" sz="2400" b="0" i="0" dirty="0">
                <a:solidFill>
                  <a:srgbClr val="181818"/>
                </a:solidFill>
                <a:effectLst/>
                <a:latin typeface="Roboto" panose="020B0604020202020204" pitchFamily="2" charset="0"/>
              </a:rPr>
              <a:t>.</a:t>
            </a:r>
          </a:p>
          <a:p>
            <a:pPr>
              <a:buFont typeface="Arial"/>
              <a:buChar char="•"/>
            </a:pPr>
            <a:endParaRPr lang="en-US" sz="2400" dirty="0">
              <a:solidFill>
                <a:srgbClr val="181818"/>
              </a:solidFill>
              <a:latin typeface="Roboto" panose="020B0604020202020204" pitchFamily="2" charset="0"/>
            </a:endParaRPr>
          </a:p>
          <a:p>
            <a:pPr>
              <a:buFont typeface="Arial"/>
              <a:buChar char="•"/>
            </a:pPr>
            <a:r>
              <a:rPr lang="en-US" sz="2400" b="1" i="0" dirty="0">
                <a:solidFill>
                  <a:srgbClr val="181818"/>
                </a:solidFill>
                <a:effectLst/>
                <a:latin typeface="Roboto" panose="02000000000000000000" pitchFamily="2" charset="0"/>
              </a:rPr>
              <a:t> Admin Module : </a:t>
            </a:r>
            <a:r>
              <a:rPr lang="en-US" sz="2400" b="0" i="0" dirty="0">
                <a:solidFill>
                  <a:srgbClr val="181818"/>
                </a:solidFill>
                <a:effectLst/>
                <a:latin typeface="Roboto" panose="02000000000000000000" pitchFamily="2" charset="0"/>
              </a:rPr>
              <a:t>Here management has rights to accept or reject short listed student record after interview process.</a:t>
            </a:r>
          </a:p>
          <a:p>
            <a:pPr>
              <a:buFont typeface="Arial"/>
              <a:buChar char="•"/>
            </a:pPr>
            <a:endParaRPr lang="en-US" b="0" i="0" dirty="0">
              <a:solidFill>
                <a:srgbClr val="181818"/>
              </a:solidFill>
              <a:effectLst/>
              <a:latin typeface="Roboto" panose="020B0604020202020204" pitchFamily="2" charset="0"/>
            </a:endParaRPr>
          </a:p>
          <a:p>
            <a:pPr>
              <a:lnSpc>
                <a:spcPct val="100000"/>
              </a:lnSpc>
              <a:buFont typeface="Arial"/>
              <a:buChar char="•"/>
            </a:pPr>
            <a:endParaRPr dirty="0"/>
          </a:p>
        </p:txBody>
      </p:sp>
      <p:sp>
        <p:nvSpPr>
          <p:cNvPr id="146" name="TextShape 3"/>
          <p:cNvSpPr txBox="1"/>
          <p:nvPr/>
        </p:nvSpPr>
        <p:spPr>
          <a:xfrm>
            <a:off x="410400" y="6172200"/>
            <a:ext cx="6681877" cy="685440"/>
          </a:xfrm>
          <a:prstGeom prst="rect">
            <a:avLst/>
          </a:prstGeom>
        </p:spPr>
        <p:txBody>
          <a:bodyPr anchor="ctr"/>
          <a:lstStyle/>
          <a:p>
            <a:pPr>
              <a:lnSpc>
                <a:spcPct val="100000"/>
              </a:lnSpc>
            </a:pPr>
            <a:r>
              <a:rPr lang="en-IN" dirty="0">
                <a:solidFill>
                  <a:srgbClr val="0000FF"/>
                </a:solidFill>
                <a:latin typeface="Cambria"/>
              </a:rPr>
              <a:t>S. B. Jain Institute of Technology Management and Research</a:t>
            </a:r>
            <a:endParaRPr>
              <a:solidFill>
                <a:srgbClr val="0000FF"/>
              </a:solidFill>
            </a:endParaRPr>
          </a:p>
        </p:txBody>
      </p:sp>
      <p:sp>
        <p:nvSpPr>
          <p:cNvPr id="147" name="TextShape 4"/>
          <p:cNvSpPr txBox="1"/>
          <p:nvPr/>
        </p:nvSpPr>
        <p:spPr>
          <a:xfrm>
            <a:off x="8264769" y="6172200"/>
            <a:ext cx="585969" cy="685440"/>
          </a:xfrm>
          <a:prstGeom prst="rect">
            <a:avLst/>
          </a:prstGeom>
        </p:spPr>
        <p:txBody>
          <a:bodyPr anchor="ctr"/>
          <a:lstStyle/>
          <a:p>
            <a:pPr>
              <a:lnSpc>
                <a:spcPct val="100000"/>
              </a:lnSpc>
            </a:pPr>
            <a:fld id="{66B19D03-C119-44BF-83B7-F67D116CADE2}" type="slidenum">
              <a:rPr lang="en-IN">
                <a:solidFill>
                  <a:srgbClr val="0000FF"/>
                </a:solidFill>
                <a:latin typeface="Cambria"/>
              </a:rPr>
              <a:pPr>
                <a:lnSpc>
                  <a:spcPct val="100000"/>
                </a:lnSpc>
              </a:pPr>
              <a:t>9</a:t>
            </a:fld>
            <a:endParaRPr>
              <a:solidFill>
                <a:srgbClr val="0000FF"/>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1497</TotalTime>
  <Words>1071</Words>
  <Application>Microsoft Office PowerPoint</Application>
  <PresentationFormat>On-screen Show (4:3)</PresentationFormat>
  <Paragraphs>128</Paragraphs>
  <Slides>17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Arial</vt:lpstr>
      <vt:lpstr>Arial</vt:lpstr>
      <vt:lpstr>Calibri</vt:lpstr>
      <vt:lpstr>Cambria</vt:lpstr>
      <vt:lpstr>Courier New</vt:lpstr>
      <vt:lpstr>OpenSans-Regular</vt:lpstr>
      <vt:lpstr>OpenSans-Semibold</vt:lpstr>
      <vt:lpstr>Perpetua</vt:lpstr>
      <vt:lpstr>Roboto</vt:lpstr>
      <vt:lpstr>source sans pro</vt:lpstr>
      <vt:lpstr>Times New Roman</vt:lpstr>
      <vt:lpstr>Wingdings</vt:lpstr>
      <vt:lpstr>Office Theme</vt:lpstr>
      <vt:lpstr>Progress Seminar on  Online Admission Form of college using  HTML &amp; CSS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john</cp:lastModifiedBy>
  <cp:revision>134</cp:revision>
  <dcterms:created xsi:type="dcterms:W3CDTF">2021-03-08T15:20:31Z</dcterms:created>
  <dcterms:modified xsi:type="dcterms:W3CDTF">2021-07-14T14:36:34Z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2017-11-07T00:00:00Z</vt:filetime>
  </property>
  <property fmtid="{D5CDD505-2E9C-101B-9397-08002B2CF9AE}" pid="3" name="Creator">
    <vt:lpwstr>Impress</vt:lpwstr>
  </property>
  <property fmtid="{D5CDD505-2E9C-101B-9397-08002B2CF9AE}" pid="4" name="LastSaved">
    <vt:filetime>2021-03-08T00:00:00Z</vt:filetime>
  </property>
</Properties>
</file>